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9" r:id="rId1"/>
  </p:sldMasterIdLst>
  <p:notesMasterIdLst>
    <p:notesMasterId r:id="rId52"/>
  </p:notesMasterIdLst>
  <p:handoutMasterIdLst>
    <p:handoutMasterId r:id="rId53"/>
  </p:handoutMasterIdLst>
  <p:sldIdLst>
    <p:sldId id="506" r:id="rId2"/>
    <p:sldId id="537" r:id="rId3"/>
    <p:sldId id="507" r:id="rId4"/>
    <p:sldId id="508" r:id="rId5"/>
    <p:sldId id="510" r:id="rId6"/>
    <p:sldId id="465" r:id="rId7"/>
    <p:sldId id="513" r:id="rId8"/>
    <p:sldId id="514" r:id="rId9"/>
    <p:sldId id="467" r:id="rId10"/>
    <p:sldId id="495" r:id="rId11"/>
    <p:sldId id="477" r:id="rId12"/>
    <p:sldId id="459" r:id="rId13"/>
    <p:sldId id="479" r:id="rId14"/>
    <p:sldId id="480" r:id="rId15"/>
    <p:sldId id="482" r:id="rId16"/>
    <p:sldId id="489" r:id="rId17"/>
    <p:sldId id="490" r:id="rId18"/>
    <p:sldId id="492" r:id="rId19"/>
    <p:sldId id="456" r:id="rId20"/>
    <p:sldId id="497" r:id="rId21"/>
    <p:sldId id="530" r:id="rId22"/>
    <p:sldId id="532" r:id="rId23"/>
    <p:sldId id="531" r:id="rId24"/>
    <p:sldId id="498" r:id="rId25"/>
    <p:sldId id="538" r:id="rId26"/>
    <p:sldId id="539" r:id="rId27"/>
    <p:sldId id="499" r:id="rId28"/>
    <p:sldId id="501" r:id="rId29"/>
    <p:sldId id="503" r:id="rId30"/>
    <p:sldId id="502" r:id="rId31"/>
    <p:sldId id="504" r:id="rId32"/>
    <p:sldId id="534" r:id="rId33"/>
    <p:sldId id="535" r:id="rId34"/>
    <p:sldId id="536" r:id="rId35"/>
    <p:sldId id="509" r:id="rId36"/>
    <p:sldId id="512" r:id="rId37"/>
    <p:sldId id="515" r:id="rId38"/>
    <p:sldId id="516" r:id="rId39"/>
    <p:sldId id="517" r:id="rId40"/>
    <p:sldId id="518" r:id="rId41"/>
    <p:sldId id="521" r:id="rId42"/>
    <p:sldId id="519" r:id="rId43"/>
    <p:sldId id="520" r:id="rId44"/>
    <p:sldId id="522" r:id="rId45"/>
    <p:sldId id="523" r:id="rId46"/>
    <p:sldId id="524" r:id="rId47"/>
    <p:sldId id="525" r:id="rId48"/>
    <p:sldId id="526" r:id="rId49"/>
    <p:sldId id="527" r:id="rId50"/>
    <p:sldId id="528" r:id="rId51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5050"/>
    <a:srgbClr val="EAEAEA"/>
    <a:srgbClr val="333333"/>
    <a:srgbClr val="666666"/>
    <a:srgbClr val="FDBB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14" autoAdjust="0"/>
    <p:restoredTop sz="94691" autoAdjust="0"/>
  </p:normalViewPr>
  <p:slideViewPr>
    <p:cSldViewPr snapToGrid="0" snapToObjects="1">
      <p:cViewPr>
        <p:scale>
          <a:sx n="110" d="100"/>
          <a:sy n="110" d="100"/>
        </p:scale>
        <p:origin x="-12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5F2C4B1-9399-438B-9D31-4B90778D948A}" type="datetimeFigureOut">
              <a:rPr lang="de-DE"/>
              <a:pPr>
                <a:defRPr/>
              </a:pPr>
              <a:t>04.09.2016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2ACB61-8F46-4D5C-96C4-C227D4D988B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5059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FBAB9F5-799E-4952-BF09-1057761A0D4B}" type="datetimeFigureOut">
              <a:rPr lang="de-DE"/>
              <a:pPr>
                <a:defRPr/>
              </a:pPr>
              <a:t>04.09.2016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noProof="0" smtClean="0"/>
              <a:t>Mastertextformat bearbeiten</a:t>
            </a:r>
          </a:p>
          <a:p>
            <a:pPr lvl="0"/>
            <a:r>
              <a:rPr lang="de-DE" altLang="de-DE" noProof="0" smtClean="0"/>
              <a:t>Zweite Ebene</a:t>
            </a:r>
          </a:p>
          <a:p>
            <a:pPr lvl="0"/>
            <a:r>
              <a:rPr lang="de-DE" altLang="de-DE" noProof="0" smtClean="0"/>
              <a:t>Dritte Ebene</a:t>
            </a:r>
          </a:p>
          <a:p>
            <a:pPr lvl="0"/>
            <a:r>
              <a:rPr lang="de-DE" altLang="de-DE" noProof="0" smtClean="0"/>
              <a:t>Vierte Ebene</a:t>
            </a:r>
          </a:p>
          <a:p>
            <a:pPr lvl="0"/>
            <a:r>
              <a:rPr lang="de-DE" alt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922C833-78FF-4FD3-9843-A41B6DA49E8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51697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>
              <a:spcBef>
                <a:spcPct val="20000"/>
              </a:spcBef>
            </a:pPr>
            <a:fld id="{A05D7F0F-56EA-4FB2-BD92-6476AED78ABC}" type="slidenum">
              <a:rPr lang="de-DE" altLang="de-DE" sz="1200"/>
              <a:pPr algn="r">
                <a:spcBef>
                  <a:spcPct val="20000"/>
                </a:spcBef>
              </a:pPr>
              <a:t>5</a:t>
            </a:fld>
            <a:endParaRPr lang="de-DE" altLang="de-DE" sz="1200"/>
          </a:p>
        </p:txBody>
      </p:sp>
      <p:sp>
        <p:nvSpPr>
          <p:cNvPr id="10957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57" tIns="45578" rIns="91157" bIns="45578" anchor="b"/>
          <a:lstStyle>
            <a:lvl1pPr defTabSz="91122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0" hangingPunct="0"/>
            <a:fld id="{F49508F5-3864-4192-A957-D26F0E968651}" type="slidenum">
              <a:rPr lang="en-US" altLang="de-DE" sz="1200">
                <a:solidFill>
                  <a:schemeClr val="tx2"/>
                </a:solidFill>
                <a:latin typeface="Comic Sans MS" pitchFamily="66" charset="0"/>
                <a:ea typeface="MS PGothic" pitchFamily="34" charset="-128"/>
              </a:rPr>
              <a:pPr algn="r" eaLnBrk="0" hangingPunct="0"/>
              <a:t>5</a:t>
            </a:fld>
            <a:endParaRPr lang="en-US" altLang="de-DE" sz="1200">
              <a:solidFill>
                <a:schemeClr val="tx2"/>
              </a:solidFill>
              <a:latin typeface="Comic Sans MS" pitchFamily="66" charset="0"/>
              <a:ea typeface="MS PGothic" pitchFamily="34" charset="-128"/>
            </a:endParaRPr>
          </a:p>
        </p:txBody>
      </p:sp>
      <p:sp>
        <p:nvSpPr>
          <p:cNvPr id="10957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9573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157" tIns="45578" rIns="91157" bIns="45578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 txBox="1">
            <a:spLocks noGrp="1" noChangeArrowheads="1"/>
          </p:cNvSpPr>
          <p:nvPr/>
        </p:nvSpPr>
        <p:spPr bwMode="auto">
          <a:xfrm>
            <a:off x="3885294" y="8685559"/>
            <a:ext cx="2971107" cy="45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CFB9E4B-FE68-4BEF-8FA4-5A316D52595E}" type="slidenum">
              <a:rPr lang="de-DE" altLang="de-DE"/>
              <a:pPr algn="r" eaLnBrk="1" hangingPunct="1">
                <a:spcBef>
                  <a:spcPct val="0"/>
                </a:spcBef>
              </a:pPr>
              <a:t>26</a:t>
            </a:fld>
            <a:endParaRPr lang="de-DE" altLang="de-DE"/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de-D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 dirty="0"/>
          </a:p>
        </p:txBody>
      </p:sp>
      <p:grpSp>
        <p:nvGrpSpPr>
          <p:cNvPr id="12" name="Gruppierung 11"/>
          <p:cNvGrpSpPr/>
          <p:nvPr userDrawn="1"/>
        </p:nvGrpSpPr>
        <p:grpSpPr>
          <a:xfrm>
            <a:off x="3193470" y="150090"/>
            <a:ext cx="5615712" cy="845209"/>
            <a:chOff x="3193470" y="150090"/>
            <a:chExt cx="5615712" cy="845209"/>
          </a:xfrm>
        </p:grpSpPr>
        <p:sp>
          <p:nvSpPr>
            <p:cNvPr id="9" name="Rechteck 8"/>
            <p:cNvSpPr/>
            <p:nvPr userDrawn="1"/>
          </p:nvSpPr>
          <p:spPr>
            <a:xfrm>
              <a:off x="7031182" y="150090"/>
              <a:ext cx="1778000" cy="56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0" hangingPunct="0"/>
              <a:endParaRPr lang="de-DE" sz="2800">
                <a:solidFill>
                  <a:prstClr val="white"/>
                </a:solidFill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3193470" y="595189"/>
              <a:ext cx="55308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000" dirty="0">
                  <a:solidFill>
                    <a:srgbClr val="333333"/>
                  </a:solidFill>
                  <a:latin typeface="Arial"/>
                  <a:cs typeface="Arial"/>
                </a:rPr>
                <a:t>GSI Helmholtzzentrum für Schwerionenforschung GmbH</a:t>
              </a:r>
            </a:p>
            <a:p>
              <a:pPr algn="r" defTabSz="914400" eaLnBrk="0" hangingPunct="0"/>
              <a:endParaRPr lang="de-DE" sz="1000" dirty="0">
                <a:solidFill>
                  <a:srgbClr val="333333"/>
                </a:solidFill>
                <a:latin typeface="Arial"/>
                <a:cs typeface="Arial"/>
              </a:endParaRPr>
            </a:p>
          </p:txBody>
        </p:sp>
        <p:pic>
          <p:nvPicPr>
            <p:cNvPr id="10" name="Bild 9" descr="GSI_Logo_rgb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65" y="178975"/>
              <a:ext cx="1349516" cy="449839"/>
            </a:xfrm>
            <a:prstGeom prst="rect">
              <a:avLst/>
            </a:prstGeom>
          </p:spPr>
        </p:pic>
      </p:grp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hangingPunct="0"/>
            <a:endParaRPr lang="de-DE" sz="2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174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331640" y="44624"/>
            <a:ext cx="5760640" cy="864097"/>
          </a:xfrm>
        </p:spPr>
        <p:txBody>
          <a:bodyPr anchor="ctr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202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331640" y="44624"/>
            <a:ext cx="5760640" cy="864097"/>
          </a:xfrm>
        </p:spPr>
        <p:txBody>
          <a:bodyPr anchor="ctr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6049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56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67936" y="6524625"/>
            <a:ext cx="57606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A16D26-382B-466A-923C-EC952AB36100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5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3961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28.07.16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of Protons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114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28.07.16</a:t>
            </a:r>
            <a:endParaRPr lang="de-DE" dirty="0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r>
              <a:rPr lang="en-US" smtClean="0"/>
              <a:t>D. Ondreka/Slow Extraction of Protons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35502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hangingPunct="0"/>
            <a:endParaRPr lang="de-DE" sz="2800">
              <a:solidFill>
                <a:prstClr val="white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pPr defTabSz="914400" eaLnBrk="0" hangingPunct="0"/>
            <a:fld id="{125CBDDA-5CCF-8748-8988-9DC6C8981774}" type="slidenum">
              <a:rPr lang="de-DE" smtClean="0"/>
              <a:pPr defTabSz="914400" eaLnBrk="0" hangingPunct="0"/>
              <a:t>‹Nr.›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65" y="259790"/>
            <a:ext cx="1349516" cy="44983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20368"/>
            <a:ext cx="378083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195800" y="94894"/>
            <a:ext cx="5904656" cy="78755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hangingPunct="0"/>
            <a:endParaRPr lang="de-DE" sz="2800">
              <a:solidFill>
                <a:prstClr val="white"/>
              </a:solidFill>
            </a:endParaRPr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hangingPunct="0"/>
            <a:endParaRPr lang="de-DE" sz="2800">
              <a:solidFill>
                <a:prstClr val="white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pPr defTabSz="914400" eaLnBrk="0" hangingPunct="0"/>
            <a:endParaRPr lang="de-DE" dirty="0">
              <a:latin typeface="Helvetica" pitchFamily="34" charset="0"/>
              <a:cs typeface="+mn-cs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 defTabSz="914400" eaLnBrk="0" hangingPunct="0"/>
            <a:r>
              <a:rPr lang="de-DE" smtClean="0">
                <a:latin typeface="Helvetica" pitchFamily="34" charset="0"/>
                <a:cs typeface="+mn-cs"/>
              </a:rPr>
              <a:t>J. Stadlmann / SIS100 SIS18</a:t>
            </a:r>
            <a:endParaRPr lang="de-DE" dirty="0">
              <a:latin typeface="Helvetica" pitchFamily="34" charset="0"/>
              <a:cs typeface="+mn-cs"/>
            </a:endParaRPr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40"/>
            <a:ext cx="720080" cy="600067"/>
          </a:xfrm>
          <a:prstGeom prst="rect">
            <a:avLst/>
          </a:prstGeom>
          <a:solidFill>
            <a:schemeClr val="bg1"/>
          </a:solidFill>
          <a:ln w="539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92246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em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eg"/><Relationship Id="rId7" Type="http://schemas.openxmlformats.org/officeDocument/2006/relationships/image" Target="../media/image44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7" Type="http://schemas.openxmlformats.org/officeDocument/2006/relationships/image" Target="../media/image66.png"/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4" Type="http://schemas.openxmlformats.org/officeDocument/2006/relationships/image" Target="../media/image63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wmf"/><Relationship Id="rId7" Type="http://schemas.openxmlformats.org/officeDocument/2006/relationships/image" Target="../media/image72.wmf"/><Relationship Id="rId2" Type="http://schemas.openxmlformats.org/officeDocument/2006/relationships/image" Target="../media/image67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1.wmf"/><Relationship Id="rId5" Type="http://schemas.openxmlformats.org/officeDocument/2006/relationships/image" Target="../media/image70.wmf"/><Relationship Id="rId4" Type="http://schemas.openxmlformats.org/officeDocument/2006/relationships/image" Target="../media/image69.w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0.png"/><Relationship Id="rId4" Type="http://schemas.openxmlformats.org/officeDocument/2006/relationships/image" Target="../media/image8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5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1187624" y="2492896"/>
            <a:ext cx="6607516" cy="779866"/>
          </a:xfrm>
        </p:spPr>
        <p:txBody>
          <a:bodyPr/>
          <a:lstStyle/>
          <a:p>
            <a:r>
              <a:rPr lang="en-US" altLang="de-DE" dirty="0" smtClean="0"/>
              <a:t>FAIR Accelerators</a:t>
            </a:r>
            <a:endParaRPr lang="en-US" altLang="de-DE" dirty="0"/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3212976"/>
            <a:ext cx="5551488" cy="1872208"/>
          </a:xfrm>
        </p:spPr>
        <p:txBody>
          <a:bodyPr>
            <a:normAutofit/>
          </a:bodyPr>
          <a:lstStyle/>
          <a:p>
            <a:endParaRPr lang="en-US" altLang="de-DE" dirty="0" smtClean="0"/>
          </a:p>
          <a:p>
            <a:r>
              <a:rPr lang="en-US" altLang="de-DE" dirty="0"/>
              <a:t>J</a:t>
            </a:r>
            <a:r>
              <a:rPr lang="en-US" altLang="de-DE" dirty="0" smtClean="0"/>
              <a:t>ens Stadlmann</a:t>
            </a:r>
          </a:p>
          <a:p>
            <a:r>
              <a:rPr lang="en-US" altLang="de-DE" dirty="0" smtClean="0"/>
              <a:t>(GSI </a:t>
            </a:r>
            <a:r>
              <a:rPr lang="en-US" altLang="de-DE" dirty="0" err="1" smtClean="0"/>
              <a:t>Helmholtzzentrum</a:t>
            </a:r>
            <a:r>
              <a:rPr lang="en-US" altLang="de-DE" dirty="0" smtClean="0"/>
              <a:t> </a:t>
            </a:r>
            <a:r>
              <a:rPr lang="en-US" altLang="de-DE" dirty="0" err="1" smtClean="0"/>
              <a:t>für</a:t>
            </a:r>
            <a:r>
              <a:rPr lang="en-US" altLang="de-DE" dirty="0" smtClean="0"/>
              <a:t> </a:t>
            </a:r>
            <a:r>
              <a:rPr lang="en-US" altLang="de-DE" dirty="0" err="1" smtClean="0"/>
              <a:t>Schwerionenforschung</a:t>
            </a:r>
            <a:r>
              <a:rPr lang="en-US" altLang="de-DE" dirty="0" smtClean="0"/>
              <a:t>,</a:t>
            </a:r>
            <a:br>
              <a:rPr lang="en-US" altLang="de-DE" dirty="0" smtClean="0"/>
            </a:br>
            <a:r>
              <a:rPr lang="en-US" altLang="de-DE" dirty="0" smtClean="0"/>
              <a:t>SIS100/SIS18 Division)</a:t>
            </a:r>
            <a:endParaRPr lang="en-US" altLang="de-DE" dirty="0"/>
          </a:p>
        </p:txBody>
      </p:sp>
    </p:spTree>
    <p:extLst>
      <p:ext uri="{BB962C8B-B14F-4D97-AF65-F5344CB8AC3E}">
        <p14:creationId xmlns:p14="http://schemas.microsoft.com/office/powerpoint/2010/main" val="1354377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1584325"/>
            <a:ext cx="1908175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113" y="1620838"/>
            <a:ext cx="2660650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61925" y="4127500"/>
            <a:ext cx="2289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Three new MA acceleration cavities installed (50 kV, h=2)</a:t>
            </a:r>
          </a:p>
        </p:txBody>
      </p:sp>
      <p:pic>
        <p:nvPicPr>
          <p:cNvPr id="9221" name="Picture 8" descr="Q:\Eigene Dateien\Bilder_Zeichnungen\GSI_Beschleuniger\SIS18\EET\Filtercontainer_Auswahl\DSC_017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1425" y="1620838"/>
            <a:ext cx="1438275" cy="214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770438" y="3444875"/>
            <a:ext cx="27273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Replacement of main dipole power converter completed (10 T/s, 50 MW)</a:t>
            </a:r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268288" y="236538"/>
            <a:ext cx="8096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de-DE">
                <a:solidFill>
                  <a:schemeClr val="tx1"/>
                </a:solidFill>
              </a:rPr>
              <a:t>SIS18 Upgrade Program 20</a:t>
            </a:r>
            <a:r>
              <a:rPr lang="de-DE" altLang="de-DE">
                <a:solidFill>
                  <a:schemeClr val="tx1"/>
                </a:solidFill>
              </a:rPr>
              <a:t>13</a:t>
            </a:r>
            <a:r>
              <a:rPr lang="en-US" altLang="de-DE">
                <a:solidFill>
                  <a:schemeClr val="tx1"/>
                </a:solidFill>
              </a:rPr>
              <a:t> - 201</a:t>
            </a:r>
            <a:r>
              <a:rPr lang="de-DE" altLang="de-DE">
                <a:solidFill>
                  <a:schemeClr val="tx1"/>
                </a:solidFill>
              </a:rPr>
              <a:t>7</a:t>
            </a:r>
            <a:endParaRPr lang="en-US" altLang="de-DE">
              <a:solidFill>
                <a:schemeClr val="tx1"/>
              </a:solidFill>
            </a:endParaRPr>
          </a:p>
        </p:txBody>
      </p:sp>
      <p:sp>
        <p:nvSpPr>
          <p:cNvPr id="9224" name="Text Box 9"/>
          <p:cNvSpPr txBox="1">
            <a:spLocks noChangeArrowheads="1"/>
          </p:cNvSpPr>
          <p:nvPr/>
        </p:nvSpPr>
        <p:spPr bwMode="auto">
          <a:xfrm>
            <a:off x="577850" y="1190625"/>
            <a:ext cx="83867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600">
                <a:solidFill>
                  <a:schemeClr val="tx1"/>
                </a:solidFill>
              </a:rPr>
              <a:t>Dedicated to intermediate charge state heavy ion operation and FAIR booster operation</a:t>
            </a: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100" y="3906838"/>
            <a:ext cx="377507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6" name="Text Box 11"/>
          <p:cNvSpPr txBox="1">
            <a:spLocks noChangeArrowheads="1"/>
          </p:cNvSpPr>
          <p:nvPr/>
        </p:nvSpPr>
        <p:spPr bwMode="auto">
          <a:xfrm>
            <a:off x="2463800" y="5776913"/>
            <a:ext cx="3775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400">
                <a:solidFill>
                  <a:schemeClr val="tx1"/>
                </a:solidFill>
              </a:rPr>
              <a:t>SIS18/SIS100 IPM magnet system ordered</a:t>
            </a:r>
          </a:p>
        </p:txBody>
      </p:sp>
      <p:pic>
        <p:nvPicPr>
          <p:cNvPr id="9227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38" y="3933825"/>
            <a:ext cx="2711450" cy="184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Textfeld 1"/>
          <p:cNvSpPr txBox="1">
            <a:spLocks noChangeArrowheads="1"/>
          </p:cNvSpPr>
          <p:nvPr/>
        </p:nvSpPr>
        <p:spPr bwMode="auto">
          <a:xfrm>
            <a:off x="6319838" y="5819775"/>
            <a:ext cx="2711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>
                <a:solidFill>
                  <a:schemeClr val="tx1"/>
                </a:solidFill>
              </a:rPr>
              <a:t>Bipolar dipole magnet for the link to tunnel 101</a:t>
            </a:r>
          </a:p>
        </p:txBody>
      </p:sp>
      <p:pic>
        <p:nvPicPr>
          <p:cNvPr id="9229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213" y="1589088"/>
            <a:ext cx="2419350" cy="119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30" name="Textfeld 1"/>
          <p:cNvSpPr txBox="1">
            <a:spLocks noChangeArrowheads="1"/>
          </p:cNvSpPr>
          <p:nvPr/>
        </p:nvSpPr>
        <p:spPr bwMode="auto">
          <a:xfrm>
            <a:off x="268288" y="6189663"/>
            <a:ext cx="5970587" cy="3079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de-DE" altLang="de-DE" sz="1400">
                <a:solidFill>
                  <a:srgbClr val="FF0000"/>
                </a:solidFill>
              </a:rPr>
              <a:t>The originally defined SIS18upgrade program will be completed in 2018.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0"/>
          <p:cNvSpPr txBox="1">
            <a:spLocks noChangeArrowheads="1"/>
          </p:cNvSpPr>
          <p:nvPr/>
        </p:nvSpPr>
        <p:spPr bwMode="auto">
          <a:xfrm>
            <a:off x="1925638" y="252413"/>
            <a:ext cx="47339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de-DE" sz="2800">
                <a:solidFill>
                  <a:schemeClr val="tx1"/>
                </a:solidFill>
              </a:rPr>
              <a:t>Status U</a:t>
            </a:r>
            <a:r>
              <a:rPr lang="en-US" altLang="de-DE" sz="2800" baseline="30000">
                <a:solidFill>
                  <a:schemeClr val="tx1"/>
                </a:solidFill>
              </a:rPr>
              <a:t>28+ </a:t>
            </a:r>
            <a:r>
              <a:rPr lang="en-US" altLang="de-DE" sz="2800">
                <a:solidFill>
                  <a:schemeClr val="tx1"/>
                </a:solidFill>
              </a:rPr>
              <a:t>-Beam Intensity</a:t>
            </a:r>
          </a:p>
        </p:txBody>
      </p:sp>
      <p:grpSp>
        <p:nvGrpSpPr>
          <p:cNvPr id="10243" name="Group 15"/>
          <p:cNvGrpSpPr>
            <a:grpSpLocks/>
          </p:cNvGrpSpPr>
          <p:nvPr/>
        </p:nvGrpSpPr>
        <p:grpSpPr bwMode="auto">
          <a:xfrm>
            <a:off x="103188" y="2109788"/>
            <a:ext cx="5330825" cy="3260725"/>
            <a:chOff x="65" y="1222"/>
            <a:chExt cx="4018" cy="2664"/>
          </a:xfrm>
        </p:grpSpPr>
        <p:grpSp>
          <p:nvGrpSpPr>
            <p:cNvPr id="10250" name="Group 4"/>
            <p:cNvGrpSpPr>
              <a:grpSpLocks/>
            </p:cNvGrpSpPr>
            <p:nvPr/>
          </p:nvGrpSpPr>
          <p:grpSpPr bwMode="auto">
            <a:xfrm>
              <a:off x="65" y="1222"/>
              <a:ext cx="4018" cy="2292"/>
              <a:chOff x="432" y="768"/>
              <a:chExt cx="4656" cy="3072"/>
            </a:xfrm>
          </p:grpSpPr>
          <p:sp>
            <p:nvSpPr>
              <p:cNvPr id="10253" name="Rectangle 3"/>
              <p:cNvSpPr>
                <a:spLocks noChangeArrowheads="1"/>
              </p:cNvSpPr>
              <p:nvPr/>
            </p:nvSpPr>
            <p:spPr bwMode="auto">
              <a:xfrm>
                <a:off x="432" y="768"/>
                <a:ext cx="4656" cy="307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lr>
                    <a:srgbClr val="FDBB63"/>
                  </a:buClr>
                  <a:buFont typeface="Wingdings" pitchFamily="2" charset="2"/>
                  <a:buChar char="§"/>
                  <a:defRPr sz="2400">
                    <a:solidFill>
                      <a:srgbClr val="333333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rgbClr val="FDBB63"/>
                  </a:buClr>
                  <a:buFont typeface="Wingdings" pitchFamily="2" charset="2"/>
                  <a:buChar char="§"/>
                  <a:defRPr sz="2000">
                    <a:solidFill>
                      <a:srgbClr val="333333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rgbClr val="FDBB63"/>
                  </a:buClr>
                  <a:buFont typeface="Wingdings" pitchFamily="2" charset="2"/>
                  <a:buChar char="§"/>
                  <a:defRPr>
                    <a:solidFill>
                      <a:srgbClr val="333333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rgbClr val="FDBB63"/>
                  </a:buClr>
                  <a:buFont typeface="Wingdings" pitchFamily="2" charset="2"/>
                  <a:buChar char="§"/>
                  <a:defRPr sz="1600">
                    <a:solidFill>
                      <a:srgbClr val="333333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rgbClr val="FDBB63"/>
                  </a:buClr>
                  <a:buFont typeface="Wingdings" pitchFamily="2" charset="2"/>
                  <a:buChar char="§"/>
                  <a:defRPr sz="1400">
                    <a:solidFill>
                      <a:srgbClr val="333333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DBB63"/>
                  </a:buClr>
                  <a:buFont typeface="Wingdings" pitchFamily="2" charset="2"/>
                  <a:buChar char="§"/>
                  <a:defRPr sz="1400">
                    <a:solidFill>
                      <a:srgbClr val="333333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DBB63"/>
                  </a:buClr>
                  <a:buFont typeface="Wingdings" pitchFamily="2" charset="2"/>
                  <a:buChar char="§"/>
                  <a:defRPr sz="1400">
                    <a:solidFill>
                      <a:srgbClr val="333333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DBB63"/>
                  </a:buClr>
                  <a:buFont typeface="Wingdings" pitchFamily="2" charset="2"/>
                  <a:buChar char="§"/>
                  <a:defRPr sz="1400">
                    <a:solidFill>
                      <a:srgbClr val="333333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defTabSz="4572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DBB63"/>
                  </a:buClr>
                  <a:buFont typeface="Wingdings" pitchFamily="2" charset="2"/>
                  <a:buChar char="§"/>
                  <a:defRPr sz="1400">
                    <a:solidFill>
                      <a:srgbClr val="333333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endParaRPr lang="de-DE" altLang="de-DE" sz="2800">
                  <a:solidFill>
                    <a:schemeClr val="tx1"/>
                  </a:solidFill>
                  <a:latin typeface="Helvetica" pitchFamily="34" charset="0"/>
                </a:endParaRPr>
              </a:p>
            </p:txBody>
          </p:sp>
          <p:pic>
            <p:nvPicPr>
              <p:cNvPr id="10254" name="Bild 1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834"/>
              <a:stretch>
                <a:fillRect/>
              </a:stretch>
            </p:blipFill>
            <p:spPr bwMode="auto">
              <a:xfrm>
                <a:off x="624" y="912"/>
                <a:ext cx="4355" cy="27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251" name="Text Box 6"/>
            <p:cNvSpPr txBox="1">
              <a:spLocks noChangeArrowheads="1"/>
            </p:cNvSpPr>
            <p:nvPr/>
          </p:nvSpPr>
          <p:spPr bwMode="auto">
            <a:xfrm>
              <a:off x="65" y="3635"/>
              <a:ext cx="3836" cy="25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2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20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16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de-DE" altLang="de-DE" sz="1400">
                  <a:solidFill>
                    <a:schemeClr val="tx1"/>
                  </a:solidFill>
                </a:rPr>
                <a:t>2001 FAIR conceptual design report (FAIR proposal)</a:t>
              </a:r>
            </a:p>
          </p:txBody>
        </p:sp>
        <p:sp>
          <p:nvSpPr>
            <p:cNvPr id="10252" name="Line 5"/>
            <p:cNvSpPr>
              <a:spLocks noChangeShapeType="1"/>
            </p:cNvSpPr>
            <p:nvPr/>
          </p:nvSpPr>
          <p:spPr bwMode="auto">
            <a:xfrm flipH="1" flipV="1">
              <a:off x="1203" y="2911"/>
              <a:ext cx="0" cy="7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</p:grpSp>
      <p:sp>
        <p:nvSpPr>
          <p:cNvPr id="10244" name="Text Box 8"/>
          <p:cNvSpPr txBox="1">
            <a:spLocks noChangeArrowheads="1"/>
          </p:cNvSpPr>
          <p:nvPr/>
        </p:nvSpPr>
        <p:spPr bwMode="auto">
          <a:xfrm>
            <a:off x="3622675" y="1857375"/>
            <a:ext cx="2090738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>
                <a:solidFill>
                  <a:schemeClr val="tx1"/>
                </a:solidFill>
              </a:rPr>
              <a:t>World record</a:t>
            </a:r>
          </a:p>
        </p:txBody>
      </p:sp>
      <p:sp>
        <p:nvSpPr>
          <p:cNvPr id="10245" name="Text Box 7"/>
          <p:cNvSpPr txBox="1">
            <a:spLocks noChangeArrowheads="1"/>
          </p:cNvSpPr>
          <p:nvPr/>
        </p:nvSpPr>
        <p:spPr bwMode="auto">
          <a:xfrm>
            <a:off x="103188" y="1260475"/>
            <a:ext cx="8916987" cy="67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600">
                <a:solidFill>
                  <a:schemeClr val="tx1"/>
                </a:solidFill>
              </a:rPr>
              <a:t>World record intensity for intermediate charge state heavy ions in heavy ion booster.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500">
                <a:solidFill>
                  <a:schemeClr val="tx1"/>
                </a:solidFill>
              </a:rPr>
              <a:t>The feasibility of high intensity beams of intermediate charge state heavy ions has been demonstrated.</a:t>
            </a:r>
          </a:p>
        </p:txBody>
      </p:sp>
      <p:sp>
        <p:nvSpPr>
          <p:cNvPr id="10246" name="Text Box 10"/>
          <p:cNvSpPr txBox="1">
            <a:spLocks noChangeArrowheads="1"/>
          </p:cNvSpPr>
          <p:nvPr/>
        </p:nvSpPr>
        <p:spPr bwMode="auto">
          <a:xfrm>
            <a:off x="5538788" y="4113213"/>
            <a:ext cx="3605212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600" dirty="0">
                <a:solidFill>
                  <a:srgbClr val="FF5050"/>
                </a:solidFill>
              </a:rPr>
              <a:t>SIS100 </a:t>
            </a:r>
            <a:r>
              <a:rPr lang="de-DE" altLang="de-DE" sz="1600" dirty="0" err="1">
                <a:solidFill>
                  <a:srgbClr val="FF5050"/>
                </a:solidFill>
              </a:rPr>
              <a:t>commissioning</a:t>
            </a:r>
            <a:r>
              <a:rPr lang="de-DE" altLang="de-DE" sz="1600" dirty="0">
                <a:solidFill>
                  <a:srgbClr val="FF5050"/>
                </a:solidFill>
              </a:rPr>
              <a:t>: 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600" dirty="0">
                <a:solidFill>
                  <a:srgbClr val="FF5050"/>
                </a:solidFill>
              </a:rPr>
              <a:t>An </a:t>
            </a:r>
            <a:r>
              <a:rPr lang="de-DE" altLang="de-DE" sz="1600" dirty="0" err="1">
                <a:solidFill>
                  <a:srgbClr val="FF5050"/>
                </a:solidFill>
              </a:rPr>
              <a:t>intensity</a:t>
            </a:r>
            <a:r>
              <a:rPr lang="de-DE" altLang="de-DE" sz="1600" dirty="0">
                <a:solidFill>
                  <a:srgbClr val="FF5050"/>
                </a:solidFill>
              </a:rPr>
              <a:t> </a:t>
            </a:r>
            <a:r>
              <a:rPr lang="de-DE" altLang="de-DE" sz="1600" dirty="0" err="1">
                <a:solidFill>
                  <a:srgbClr val="FF5050"/>
                </a:solidFill>
              </a:rPr>
              <a:t>of</a:t>
            </a:r>
            <a:r>
              <a:rPr lang="de-DE" altLang="de-DE" sz="1600" dirty="0">
                <a:solidFill>
                  <a:srgbClr val="FF5050"/>
                </a:solidFill>
              </a:rPr>
              <a:t> U</a:t>
            </a:r>
            <a:r>
              <a:rPr lang="de-DE" altLang="de-DE" sz="1600" baseline="30000" dirty="0">
                <a:solidFill>
                  <a:srgbClr val="FF5050"/>
                </a:solidFill>
              </a:rPr>
              <a:t>28+</a:t>
            </a:r>
            <a:r>
              <a:rPr lang="de-DE" altLang="de-DE" sz="1600" dirty="0">
                <a:solidFill>
                  <a:srgbClr val="FF5050"/>
                </a:solidFill>
              </a:rPr>
              <a:t> </a:t>
            </a:r>
            <a:r>
              <a:rPr lang="de-DE" altLang="de-DE" sz="1600" dirty="0" err="1">
                <a:solidFill>
                  <a:srgbClr val="FF5050"/>
                </a:solidFill>
              </a:rPr>
              <a:t>of</a:t>
            </a:r>
            <a:r>
              <a:rPr lang="de-DE" altLang="de-DE" sz="1600" dirty="0">
                <a:solidFill>
                  <a:srgbClr val="FF5050"/>
                </a:solidFill>
              </a:rPr>
              <a:t>  1-2 x10</a:t>
            </a:r>
            <a:r>
              <a:rPr lang="de-DE" altLang="de-DE" sz="1600" baseline="30000" dirty="0">
                <a:solidFill>
                  <a:srgbClr val="FF5050"/>
                </a:solidFill>
              </a:rPr>
              <a:t>11</a:t>
            </a:r>
            <a:r>
              <a:rPr lang="de-DE" altLang="de-DE" sz="1600" dirty="0">
                <a:solidFill>
                  <a:srgbClr val="FF5050"/>
                </a:solidFill>
              </a:rPr>
              <a:t> per </a:t>
            </a:r>
            <a:r>
              <a:rPr lang="de-DE" altLang="de-DE" sz="1600" dirty="0" err="1">
                <a:solidFill>
                  <a:srgbClr val="FF5050"/>
                </a:solidFill>
              </a:rPr>
              <a:t>cycle</a:t>
            </a:r>
            <a:r>
              <a:rPr lang="de-DE" altLang="de-DE" sz="1600" dirty="0">
                <a:solidFill>
                  <a:srgbClr val="FF5050"/>
                </a:solidFill>
              </a:rPr>
              <a:t> </a:t>
            </a:r>
            <a:r>
              <a:rPr lang="de-DE" altLang="de-DE" sz="1600" dirty="0" err="1">
                <a:solidFill>
                  <a:srgbClr val="FF5050"/>
                </a:solidFill>
              </a:rPr>
              <a:t>is</a:t>
            </a:r>
            <a:r>
              <a:rPr lang="de-DE" altLang="de-DE" sz="1600" dirty="0">
                <a:solidFill>
                  <a:srgbClr val="FF5050"/>
                </a:solidFill>
              </a:rPr>
              <a:t> </a:t>
            </a:r>
            <a:r>
              <a:rPr lang="de-DE" altLang="de-DE" sz="1600" dirty="0" err="1" smtClean="0">
                <a:solidFill>
                  <a:srgbClr val="FF5050"/>
                </a:solidFill>
              </a:rPr>
              <a:t>already</a:t>
            </a:r>
            <a:r>
              <a:rPr lang="de-DE" altLang="de-DE" sz="1600" dirty="0" smtClean="0">
                <a:solidFill>
                  <a:srgbClr val="FF5050"/>
                </a:solidFill>
              </a:rPr>
              <a:t> </a:t>
            </a:r>
            <a:r>
              <a:rPr lang="de-DE" altLang="de-DE" sz="1600" dirty="0" err="1" smtClean="0">
                <a:solidFill>
                  <a:srgbClr val="FF5050"/>
                </a:solidFill>
              </a:rPr>
              <a:t>possible</a:t>
            </a:r>
            <a:r>
              <a:rPr lang="de-DE" altLang="de-DE" sz="1600" dirty="0" smtClean="0">
                <a:solidFill>
                  <a:srgbClr val="FF5050"/>
                </a:solidFill>
              </a:rPr>
              <a:t> </a:t>
            </a:r>
            <a:r>
              <a:rPr lang="de-DE" altLang="de-DE" sz="1600" dirty="0" err="1" smtClean="0">
                <a:solidFill>
                  <a:srgbClr val="FF5050"/>
                </a:solidFill>
              </a:rPr>
              <a:t>today</a:t>
            </a:r>
            <a:r>
              <a:rPr lang="de-DE" altLang="de-DE" sz="1600" dirty="0" smtClean="0">
                <a:solidFill>
                  <a:srgbClr val="FF5050"/>
                </a:solidFill>
              </a:rPr>
              <a:t>.</a:t>
            </a:r>
            <a:endParaRPr lang="de-DE" altLang="de-DE" sz="1600" dirty="0">
              <a:solidFill>
                <a:srgbClr val="FF5050"/>
              </a:solidFill>
            </a:endParaRPr>
          </a:p>
        </p:txBody>
      </p:sp>
      <p:pic>
        <p:nvPicPr>
          <p:cNvPr id="10247" name="Picture 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19"/>
          <a:stretch>
            <a:fillRect/>
          </a:stretch>
        </p:blipFill>
        <p:spPr bwMode="auto">
          <a:xfrm>
            <a:off x="6096000" y="2109788"/>
            <a:ext cx="2484438" cy="15652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8" name="Text Box 12"/>
          <p:cNvSpPr txBox="1">
            <a:spLocks noChangeArrowheads="1"/>
          </p:cNvSpPr>
          <p:nvPr/>
        </p:nvSpPr>
        <p:spPr bwMode="auto">
          <a:xfrm>
            <a:off x="6246813" y="3676650"/>
            <a:ext cx="2181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400">
                <a:solidFill>
                  <a:schemeClr val="tx1"/>
                </a:solidFill>
              </a:rPr>
              <a:t>Stacking in SIS100 (4x)</a:t>
            </a:r>
          </a:p>
        </p:txBody>
      </p:sp>
      <p:sp>
        <p:nvSpPr>
          <p:cNvPr id="10249" name="Textfeld 1"/>
          <p:cNvSpPr txBox="1">
            <a:spLocks noChangeArrowheads="1"/>
          </p:cNvSpPr>
          <p:nvPr/>
        </p:nvSpPr>
        <p:spPr bwMode="auto">
          <a:xfrm>
            <a:off x="430213" y="5646738"/>
            <a:ext cx="84756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>
                <a:solidFill>
                  <a:schemeClr val="tx1"/>
                </a:solidFill>
              </a:rPr>
              <a:t>Further upgrade measures are required for reaching the goal for the most heavy ions (e.g. Uranium with 1.5x10</a:t>
            </a:r>
            <a:r>
              <a:rPr lang="de-DE" altLang="de-DE" sz="1800" baseline="30000">
                <a:solidFill>
                  <a:schemeClr val="tx1"/>
                </a:solidFill>
              </a:rPr>
              <a:t>11</a:t>
            </a:r>
            <a:r>
              <a:rPr lang="de-DE" altLang="de-DE" sz="1800">
                <a:solidFill>
                  <a:schemeClr val="tx1"/>
                </a:solidFill>
              </a:rPr>
              <a:t> per cycle at a (high) repetition rate of 2.7 Hz.)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feld 1"/>
          <p:cNvSpPr txBox="1">
            <a:spLocks noChangeArrowheads="1"/>
          </p:cNvSpPr>
          <p:nvPr/>
        </p:nvSpPr>
        <p:spPr bwMode="auto">
          <a:xfrm>
            <a:off x="1069675" y="201613"/>
            <a:ext cx="617651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 b="1" dirty="0">
                <a:solidFill>
                  <a:schemeClr val="tx1"/>
                </a:solidFill>
                <a:latin typeface="Helvetica" pitchFamily="34" charset="0"/>
              </a:rPr>
              <a:t> </a:t>
            </a:r>
            <a:r>
              <a:rPr lang="de-DE" altLang="de-DE" sz="2800" dirty="0">
                <a:solidFill>
                  <a:schemeClr val="tx1"/>
                </a:solidFill>
                <a:latin typeface="Helvetica" pitchFamily="34" charset="0"/>
              </a:rPr>
              <a:t>SIS18 </a:t>
            </a:r>
            <a:r>
              <a:rPr lang="de-DE" altLang="de-DE" sz="2800" dirty="0" err="1">
                <a:solidFill>
                  <a:schemeClr val="tx1"/>
                </a:solidFill>
                <a:latin typeface="Helvetica" pitchFamily="34" charset="0"/>
              </a:rPr>
              <a:t>Civil</a:t>
            </a:r>
            <a:r>
              <a:rPr lang="de-DE" altLang="de-DE" sz="2800" dirty="0">
                <a:solidFill>
                  <a:schemeClr val="tx1"/>
                </a:solidFill>
                <a:latin typeface="Helvetica" pitchFamily="34" charset="0"/>
              </a:rPr>
              <a:t> </a:t>
            </a:r>
            <a:r>
              <a:rPr lang="de-DE" altLang="de-DE" sz="2800" dirty="0" err="1" smtClean="0">
                <a:solidFill>
                  <a:schemeClr val="tx1"/>
                </a:solidFill>
                <a:latin typeface="Helvetica" pitchFamily="34" charset="0"/>
              </a:rPr>
              <a:t>Construction</a:t>
            </a:r>
            <a:r>
              <a:rPr lang="de-DE" altLang="de-DE" sz="2800" dirty="0" smtClean="0">
                <a:solidFill>
                  <a:schemeClr val="tx1"/>
                </a:solidFill>
                <a:latin typeface="Helvetica" pitchFamily="34" charset="0"/>
              </a:rPr>
              <a:t> 2016/2017</a:t>
            </a:r>
            <a:endParaRPr lang="de-DE" altLang="de-DE" sz="2800" dirty="0">
              <a:solidFill>
                <a:schemeClr val="tx1"/>
              </a:solidFill>
              <a:latin typeface="Helvetica" pitchFamily="34" charset="0"/>
            </a:endParaRPr>
          </a:p>
        </p:txBody>
      </p:sp>
      <p:sp>
        <p:nvSpPr>
          <p:cNvPr id="11267" name="Textfeld 2"/>
          <p:cNvSpPr txBox="1">
            <a:spLocks noChangeArrowheads="1"/>
          </p:cNvSpPr>
          <p:nvPr/>
        </p:nvSpPr>
        <p:spPr bwMode="auto">
          <a:xfrm>
            <a:off x="179388" y="1268413"/>
            <a:ext cx="7993062" cy="501675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600" dirty="0" smtClean="0">
                <a:solidFill>
                  <a:schemeClr val="tx1"/>
                </a:solidFill>
              </a:rPr>
              <a:t>Link existing facility –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600" dirty="0" smtClean="0">
                <a:solidFill>
                  <a:schemeClr val="tx1"/>
                </a:solidFill>
              </a:rPr>
              <a:t>civil construction comprises: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de-DE" sz="16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Char char="-"/>
            </a:pPr>
            <a:r>
              <a:rPr lang="en-US" altLang="de-DE" sz="1600" dirty="0" smtClean="0">
                <a:solidFill>
                  <a:schemeClr val="tx1"/>
                </a:solidFill>
              </a:rPr>
              <a:t>the shielding enhancement by means of 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600" dirty="0" smtClean="0">
                <a:solidFill>
                  <a:schemeClr val="tx1"/>
                </a:solidFill>
              </a:rPr>
              <a:t>     table construction on top of the existing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600" dirty="0" smtClean="0">
                <a:solidFill>
                  <a:schemeClr val="tx1"/>
                </a:solidFill>
              </a:rPr>
              <a:t>     tunnel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-"/>
            </a:pPr>
            <a:r>
              <a:rPr lang="en-US" altLang="de-DE" sz="1600" dirty="0" smtClean="0">
                <a:solidFill>
                  <a:schemeClr val="tx1"/>
                </a:solidFill>
              </a:rPr>
              <a:t>other radiation protection measures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600" dirty="0" smtClean="0">
                <a:solidFill>
                  <a:schemeClr val="tx1"/>
                </a:solidFill>
              </a:rPr>
              <a:t>     e.g. steel plates below extraction system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-"/>
            </a:pPr>
            <a:r>
              <a:rPr lang="en-US" altLang="de-DE" sz="1600" dirty="0" smtClean="0">
                <a:solidFill>
                  <a:schemeClr val="tx1"/>
                </a:solidFill>
              </a:rPr>
              <a:t>under pressure generation in the tunnel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600" dirty="0" smtClean="0">
                <a:solidFill>
                  <a:schemeClr val="tx1"/>
                </a:solidFill>
              </a:rPr>
              <a:t>     (treatment possibly activated air)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-"/>
            </a:pPr>
            <a:r>
              <a:rPr lang="en-US" altLang="de-DE" sz="1600" dirty="0" smtClean="0">
                <a:solidFill>
                  <a:schemeClr val="tx1"/>
                </a:solidFill>
              </a:rPr>
              <a:t>link to FAIR via new tunnel “101”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-"/>
            </a:pPr>
            <a:endParaRPr lang="en-US" altLang="de-DE" sz="16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Char char="-"/>
            </a:pPr>
            <a:r>
              <a:rPr lang="en-US" altLang="de-DE" sz="1600" dirty="0" smtClean="0">
                <a:solidFill>
                  <a:schemeClr val="tx1"/>
                </a:solidFill>
              </a:rPr>
              <a:t>Consequences from </a:t>
            </a:r>
            <a:r>
              <a:rPr lang="en-US" altLang="de-DE" sz="1600" dirty="0" err="1" smtClean="0">
                <a:solidFill>
                  <a:schemeClr val="tx1"/>
                </a:solidFill>
              </a:rPr>
              <a:t>Heuer</a:t>
            </a:r>
            <a:r>
              <a:rPr lang="en-US" altLang="de-DE" sz="1600" dirty="0" smtClean="0">
                <a:solidFill>
                  <a:schemeClr val="tx1"/>
                </a:solidFill>
              </a:rPr>
              <a:t> review: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600" dirty="0" smtClean="0">
                <a:solidFill>
                  <a:srgbClr val="FF5050"/>
                </a:solidFill>
              </a:rPr>
              <a:t>     1. all measures for the connection of the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600" dirty="0" smtClean="0">
                <a:solidFill>
                  <a:srgbClr val="FF5050"/>
                </a:solidFill>
              </a:rPr>
              <a:t>         p-</a:t>
            </a:r>
            <a:r>
              <a:rPr lang="en-US" altLang="de-DE" sz="1600" dirty="0" err="1" smtClean="0">
                <a:solidFill>
                  <a:srgbClr val="FF5050"/>
                </a:solidFill>
              </a:rPr>
              <a:t>Linac</a:t>
            </a:r>
            <a:r>
              <a:rPr lang="en-US" altLang="de-DE" sz="1600" dirty="0" smtClean="0">
                <a:solidFill>
                  <a:srgbClr val="FF5050"/>
                </a:solidFill>
              </a:rPr>
              <a:t> are removed and postponed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600" dirty="0" smtClean="0">
                <a:solidFill>
                  <a:schemeClr val="tx1"/>
                </a:solidFill>
              </a:rPr>
              <a:t>     2. a staged (two stage) upgrade of the shielding in the TR hall: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600" dirty="0" smtClean="0">
                <a:solidFill>
                  <a:schemeClr val="tx1"/>
                </a:solidFill>
              </a:rPr>
              <a:t>             a) operation between 2017- 2021 (FAIR phase 0)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de-DE" sz="1600" dirty="0" smtClean="0">
                <a:solidFill>
                  <a:schemeClr val="tx1"/>
                </a:solidFill>
              </a:rPr>
              <a:t>             b) FAIR operation 2021 -&gt; “11@2022” (11 main Experiments in 2022)</a:t>
            </a:r>
            <a:br>
              <a:rPr lang="en-US" altLang="de-DE" sz="1600" dirty="0" smtClean="0">
                <a:solidFill>
                  <a:schemeClr val="tx1"/>
                </a:solidFill>
              </a:rPr>
            </a:br>
            <a:r>
              <a:rPr lang="en-US" altLang="de-DE" sz="1600" dirty="0" smtClean="0">
                <a:solidFill>
                  <a:schemeClr val="tx1"/>
                </a:solidFill>
              </a:rPr>
              <a:t>                 (at the beginning with limited p and U-intensities)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de-DE" sz="1600" dirty="0">
              <a:solidFill>
                <a:schemeClr val="tx1"/>
              </a:solidFill>
            </a:endParaRP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7063" y="1125538"/>
            <a:ext cx="4706937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Gerade Verbindung 2"/>
          <p:cNvCxnSpPr/>
          <p:nvPr/>
        </p:nvCxnSpPr>
        <p:spPr>
          <a:xfrm>
            <a:off x="4437063" y="1974850"/>
            <a:ext cx="1255712" cy="2252663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Gerade Verbindung 4"/>
          <p:cNvCxnSpPr/>
          <p:nvPr/>
        </p:nvCxnSpPr>
        <p:spPr>
          <a:xfrm flipV="1">
            <a:off x="4037013" y="2406650"/>
            <a:ext cx="2157412" cy="1544638"/>
          </a:xfrm>
          <a:prstGeom prst="line">
            <a:avLst/>
          </a:prstGeom>
          <a:ln w="381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/>
          <p:cNvCxnSpPr/>
          <p:nvPr/>
        </p:nvCxnSpPr>
        <p:spPr>
          <a:xfrm flipV="1">
            <a:off x="3821113" y="3743325"/>
            <a:ext cx="615950" cy="75088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hteck 1"/>
          <p:cNvSpPr>
            <a:spLocks noChangeArrowheads="1"/>
          </p:cNvSpPr>
          <p:nvPr/>
        </p:nvSpPr>
        <p:spPr bwMode="auto">
          <a:xfrm>
            <a:off x="412750" y="1309688"/>
            <a:ext cx="85471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>
                <a:solidFill>
                  <a:schemeClr val="tx1"/>
                </a:solidFill>
              </a:rPr>
              <a:t> 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 dirty="0">
                <a:solidFill>
                  <a:schemeClr val="tx1"/>
                </a:solidFill>
              </a:rPr>
              <a:t>Case a) Experiment Operation </a:t>
            </a:r>
            <a:r>
              <a:rPr lang="de-DE" altLang="de-DE" sz="1800" b="1" dirty="0" smtClean="0">
                <a:solidFill>
                  <a:schemeClr val="tx1"/>
                </a:solidFill>
              </a:rPr>
              <a:t>2018 </a:t>
            </a:r>
            <a:r>
              <a:rPr lang="de-DE" altLang="de-DE" sz="1800" b="1" dirty="0">
                <a:solidFill>
                  <a:schemeClr val="tx1"/>
                </a:solidFill>
              </a:rPr>
              <a:t>– 2021 (FAIR Phase 0)</a:t>
            </a:r>
            <a:endParaRPr lang="de-DE" altLang="de-DE" sz="180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i="1" dirty="0">
                <a:solidFill>
                  <a:schemeClr val="tx1"/>
                </a:solidFill>
              </a:rPr>
              <a:t>Basis: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>
                <a:solidFill>
                  <a:schemeClr val="tx1"/>
                </a:solidFill>
              </a:rPr>
              <a:t>Operation </a:t>
            </a:r>
            <a:r>
              <a:rPr lang="de-DE" altLang="de-DE" sz="1400" dirty="0" err="1">
                <a:solidFill>
                  <a:schemeClr val="tx1"/>
                </a:solidFill>
              </a:rPr>
              <a:t>with</a:t>
            </a:r>
            <a:r>
              <a:rPr lang="de-DE" altLang="de-DE" sz="1400" dirty="0">
                <a:solidFill>
                  <a:schemeClr val="tx1"/>
                </a:solidFill>
              </a:rPr>
              <a:t> TK </a:t>
            </a:r>
            <a:r>
              <a:rPr lang="de-DE" altLang="de-DE" sz="1400" dirty="0" err="1">
                <a:solidFill>
                  <a:schemeClr val="tx1"/>
                </a:solidFill>
              </a:rPr>
              <a:t>stripper</a:t>
            </a:r>
            <a:r>
              <a:rPr lang="de-DE" altLang="de-DE" sz="1400" dirty="0">
                <a:solidFill>
                  <a:schemeClr val="tx1"/>
                </a:solidFill>
              </a:rPr>
              <a:t> (</a:t>
            </a:r>
            <a:r>
              <a:rPr lang="de-DE" altLang="de-DE" sz="1400" dirty="0" err="1">
                <a:solidFill>
                  <a:schemeClr val="tx1"/>
                </a:solidFill>
              </a:rPr>
              <a:t>highly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charged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ions</a:t>
            </a:r>
            <a:r>
              <a:rPr lang="de-DE" altLang="de-DE" sz="1400" dirty="0">
                <a:solidFill>
                  <a:schemeClr val="tx1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>
                <a:solidFill>
                  <a:schemeClr val="tx1"/>
                </a:solidFill>
              </a:rPr>
              <a:t>Routine </a:t>
            </a:r>
            <a:r>
              <a:rPr lang="de-DE" altLang="de-DE" sz="1400" dirty="0" err="1">
                <a:solidFill>
                  <a:schemeClr val="tx1"/>
                </a:solidFill>
              </a:rPr>
              <a:t>operation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with</a:t>
            </a:r>
            <a:r>
              <a:rPr lang="de-DE" altLang="de-DE" sz="1400" dirty="0">
                <a:solidFill>
                  <a:schemeClr val="tx1"/>
                </a:solidFill>
              </a:rPr>
              <a:t> high </a:t>
            </a:r>
            <a:r>
              <a:rPr lang="de-DE" altLang="de-DE" sz="1400" dirty="0" err="1">
                <a:solidFill>
                  <a:schemeClr val="tx1"/>
                </a:solidFill>
              </a:rPr>
              <a:t>ramp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rates</a:t>
            </a:r>
            <a:r>
              <a:rPr lang="de-DE" altLang="de-DE" sz="1400" dirty="0">
                <a:solidFill>
                  <a:schemeClr val="tx1"/>
                </a:solidFill>
              </a:rPr>
              <a:t> (1.3 T/s &gt; 10 T/s)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 err="1">
                <a:solidFill>
                  <a:schemeClr val="tx1"/>
                </a:solidFill>
              </a:rPr>
              <a:t>No</a:t>
            </a:r>
            <a:r>
              <a:rPr lang="de-DE" altLang="de-DE" sz="1400" dirty="0">
                <a:solidFill>
                  <a:schemeClr val="tx1"/>
                </a:solidFill>
              </a:rPr>
              <a:t> high </a:t>
            </a:r>
            <a:r>
              <a:rPr lang="de-DE" altLang="de-DE" sz="1400" dirty="0" err="1">
                <a:solidFill>
                  <a:schemeClr val="tx1"/>
                </a:solidFill>
              </a:rPr>
              <a:t>repetition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modes</a:t>
            </a:r>
            <a:r>
              <a:rPr lang="de-DE" altLang="de-DE" sz="1400" dirty="0">
                <a:solidFill>
                  <a:schemeClr val="tx1"/>
                </a:solidFill>
              </a:rPr>
              <a:t> (</a:t>
            </a:r>
            <a:r>
              <a:rPr lang="de-DE" altLang="de-DE" sz="1400" dirty="0" err="1">
                <a:solidFill>
                  <a:schemeClr val="tx1"/>
                </a:solidFill>
              </a:rPr>
              <a:t>limit</a:t>
            </a:r>
            <a:r>
              <a:rPr lang="de-DE" altLang="de-DE" sz="1400" dirty="0">
                <a:solidFill>
                  <a:schemeClr val="tx1"/>
                </a:solidFill>
              </a:rPr>
              <a:t> 1 Hz) (</a:t>
            </a:r>
            <a:r>
              <a:rPr lang="de-DE" altLang="de-DE" sz="1400" dirty="0" err="1">
                <a:solidFill>
                  <a:schemeClr val="tx1"/>
                </a:solidFill>
              </a:rPr>
              <a:t>or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with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restricted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intensity</a:t>
            </a:r>
            <a:r>
              <a:rPr lang="de-DE" altLang="de-DE" sz="1400" dirty="0">
                <a:solidFill>
                  <a:schemeClr val="tx1"/>
                </a:solidFill>
              </a:rPr>
              <a:t> per </a:t>
            </a:r>
            <a:r>
              <a:rPr lang="de-DE" altLang="de-DE" sz="1400" dirty="0" err="1">
                <a:solidFill>
                  <a:schemeClr val="tx1"/>
                </a:solidFill>
              </a:rPr>
              <a:t>cycle</a:t>
            </a:r>
            <a:r>
              <a:rPr lang="de-DE" altLang="de-DE" sz="1400" dirty="0">
                <a:solidFill>
                  <a:schemeClr val="tx1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>
                <a:solidFill>
                  <a:schemeClr val="tx1"/>
                </a:solidFill>
              </a:rPr>
              <a:t>Operation </a:t>
            </a:r>
            <a:r>
              <a:rPr lang="de-DE" altLang="de-DE" sz="1400" dirty="0" err="1">
                <a:solidFill>
                  <a:schemeClr val="tx1"/>
                </a:solidFill>
              </a:rPr>
              <a:t>with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two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Rf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harmonics</a:t>
            </a:r>
            <a:r>
              <a:rPr lang="de-DE" altLang="de-DE" sz="1400" dirty="0">
                <a:solidFill>
                  <a:schemeClr val="tx1"/>
                </a:solidFill>
              </a:rPr>
              <a:t> (</a:t>
            </a:r>
            <a:r>
              <a:rPr lang="de-DE" altLang="de-DE" sz="1400" dirty="0" err="1">
                <a:solidFill>
                  <a:schemeClr val="tx1"/>
                </a:solidFill>
              </a:rPr>
              <a:t>enhanced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space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charge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limit</a:t>
            </a:r>
            <a:r>
              <a:rPr lang="de-DE" altLang="de-DE" sz="1400" dirty="0">
                <a:solidFill>
                  <a:schemeClr val="tx1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 err="1">
                <a:solidFill>
                  <a:schemeClr val="tx1"/>
                </a:solidFill>
              </a:rPr>
              <a:t>Improved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slow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extraction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efficiency</a:t>
            </a:r>
            <a:endParaRPr lang="de-DE" altLang="de-DE" sz="140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 err="1">
                <a:solidFill>
                  <a:schemeClr val="tx1"/>
                </a:solidFill>
              </a:rPr>
              <a:t>Enhance</a:t>
            </a:r>
            <a:r>
              <a:rPr lang="de-DE" altLang="de-DE" sz="1400" dirty="0">
                <a:solidFill>
                  <a:schemeClr val="tx1"/>
                </a:solidFill>
              </a:rPr>
              <a:t> gas </a:t>
            </a:r>
            <a:r>
              <a:rPr lang="de-DE" altLang="de-DE" sz="1400" dirty="0" err="1">
                <a:solidFill>
                  <a:schemeClr val="tx1"/>
                </a:solidFill>
              </a:rPr>
              <a:t>pressure</a:t>
            </a:r>
            <a:r>
              <a:rPr lang="de-DE" altLang="de-DE" sz="1400" dirty="0">
                <a:solidFill>
                  <a:schemeClr val="tx1"/>
                </a:solidFill>
              </a:rPr>
              <a:t> in </a:t>
            </a:r>
            <a:r>
              <a:rPr lang="de-DE" altLang="de-DE" sz="1400" dirty="0" err="1">
                <a:solidFill>
                  <a:schemeClr val="tx1"/>
                </a:solidFill>
              </a:rPr>
              <a:t>post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stripper</a:t>
            </a:r>
            <a:endParaRPr lang="de-DE" altLang="de-DE" sz="140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b="1" dirty="0">
                <a:solidFill>
                  <a:schemeClr val="tx1"/>
                </a:solidFill>
              </a:rPr>
              <a:t> </a:t>
            </a:r>
            <a:endParaRPr lang="de-DE" altLang="de-DE" sz="140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800" b="1" dirty="0">
                <a:solidFill>
                  <a:schemeClr val="tx1"/>
                </a:solidFill>
              </a:rPr>
              <a:t>Case b) Booster Operation </a:t>
            </a:r>
            <a:r>
              <a:rPr lang="de-DE" altLang="de-DE" sz="1800" b="1" dirty="0" smtClean="0">
                <a:solidFill>
                  <a:schemeClr val="tx1"/>
                </a:solidFill>
              </a:rPr>
              <a:t>2021... </a:t>
            </a:r>
            <a:r>
              <a:rPr lang="de-DE" altLang="de-DE" sz="1800" b="1" dirty="0">
                <a:solidFill>
                  <a:schemeClr val="tx1"/>
                </a:solidFill>
              </a:rPr>
              <a:t>(FAIR Module 1 – First FAIR Experiments)</a:t>
            </a:r>
            <a:endParaRPr lang="de-DE" altLang="de-DE" sz="180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i="1" dirty="0">
                <a:solidFill>
                  <a:schemeClr val="tx1"/>
                </a:solidFill>
              </a:rPr>
              <a:t>Basis: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>
                <a:solidFill>
                  <a:schemeClr val="tx1"/>
                </a:solidFill>
              </a:rPr>
              <a:t>Operation </a:t>
            </a:r>
            <a:r>
              <a:rPr lang="de-DE" altLang="de-DE" sz="1400" dirty="0" err="1">
                <a:solidFill>
                  <a:schemeClr val="tx1"/>
                </a:solidFill>
              </a:rPr>
              <a:t>without</a:t>
            </a:r>
            <a:r>
              <a:rPr lang="de-DE" altLang="de-DE" sz="1400" dirty="0">
                <a:solidFill>
                  <a:schemeClr val="tx1"/>
                </a:solidFill>
              </a:rPr>
              <a:t> TK </a:t>
            </a:r>
            <a:r>
              <a:rPr lang="de-DE" altLang="de-DE" sz="1400" dirty="0" err="1">
                <a:solidFill>
                  <a:schemeClr val="tx1"/>
                </a:solidFill>
              </a:rPr>
              <a:t>stripper</a:t>
            </a:r>
            <a:r>
              <a:rPr lang="de-DE" altLang="de-DE" sz="1400" dirty="0">
                <a:solidFill>
                  <a:schemeClr val="tx1"/>
                </a:solidFill>
              </a:rPr>
              <a:t> (intermediate </a:t>
            </a:r>
            <a:r>
              <a:rPr lang="de-DE" altLang="de-DE" sz="1400" dirty="0" err="1">
                <a:solidFill>
                  <a:schemeClr val="tx1"/>
                </a:solidFill>
              </a:rPr>
              <a:t>charge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states</a:t>
            </a:r>
            <a:r>
              <a:rPr lang="de-DE" altLang="de-DE" sz="1400" dirty="0">
                <a:solidFill>
                  <a:schemeClr val="tx1"/>
                </a:solidFill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>
                <a:solidFill>
                  <a:schemeClr val="tx1"/>
                </a:solidFill>
              </a:rPr>
              <a:t>Routine </a:t>
            </a:r>
            <a:r>
              <a:rPr lang="de-DE" altLang="de-DE" sz="1400" dirty="0" err="1">
                <a:solidFill>
                  <a:schemeClr val="tx1"/>
                </a:solidFill>
              </a:rPr>
              <a:t>operation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with</a:t>
            </a:r>
            <a:r>
              <a:rPr lang="de-DE" altLang="de-DE" sz="1400" dirty="0">
                <a:solidFill>
                  <a:schemeClr val="tx1"/>
                </a:solidFill>
              </a:rPr>
              <a:t> high </a:t>
            </a:r>
            <a:r>
              <a:rPr lang="de-DE" altLang="de-DE" sz="1400" dirty="0" err="1">
                <a:solidFill>
                  <a:schemeClr val="tx1"/>
                </a:solidFill>
              </a:rPr>
              <a:t>ramp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rates</a:t>
            </a:r>
            <a:r>
              <a:rPr lang="de-DE" altLang="de-DE" sz="1400" dirty="0">
                <a:solidFill>
                  <a:schemeClr val="tx1"/>
                </a:solidFill>
              </a:rPr>
              <a:t> (10 T/s)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>
                <a:solidFill>
                  <a:schemeClr val="tx1"/>
                </a:solidFill>
              </a:rPr>
              <a:t>Maximum </a:t>
            </a:r>
            <a:r>
              <a:rPr lang="de-DE" altLang="de-DE" sz="1400" dirty="0" err="1">
                <a:solidFill>
                  <a:schemeClr val="tx1"/>
                </a:solidFill>
              </a:rPr>
              <a:t>repetition</a:t>
            </a:r>
            <a:r>
              <a:rPr lang="de-DE" altLang="de-DE" sz="1400" dirty="0">
                <a:solidFill>
                  <a:schemeClr val="tx1"/>
                </a:solidFill>
              </a:rPr>
              <a:t> rate (2.7 Hz)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>
                <a:solidFill>
                  <a:schemeClr val="tx1"/>
                </a:solidFill>
              </a:rPr>
              <a:t>Betrieb ohne TK Stripper (niedrig geladene Ionen) 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>
                <a:solidFill>
                  <a:schemeClr val="tx1"/>
                </a:solidFill>
              </a:rPr>
              <a:t>Routinebetrieb mit hohen </a:t>
            </a:r>
            <a:r>
              <a:rPr lang="de-DE" altLang="de-DE" sz="1400" dirty="0" err="1">
                <a:solidFill>
                  <a:schemeClr val="tx1"/>
                </a:solidFill>
              </a:rPr>
              <a:t>Rampraten</a:t>
            </a:r>
            <a:r>
              <a:rPr lang="de-DE" altLang="de-DE" sz="1400" dirty="0">
                <a:solidFill>
                  <a:schemeClr val="tx1"/>
                </a:solidFill>
              </a:rPr>
              <a:t> (10 T/s)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>
                <a:solidFill>
                  <a:schemeClr val="tx1"/>
                </a:solidFill>
              </a:rPr>
              <a:t>Operation </a:t>
            </a:r>
            <a:r>
              <a:rPr lang="de-DE" altLang="de-DE" sz="1400" dirty="0" err="1">
                <a:solidFill>
                  <a:schemeClr val="tx1"/>
                </a:solidFill>
              </a:rPr>
              <a:t>with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two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Rf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harmonics</a:t>
            </a:r>
            <a:endParaRPr lang="de-DE" altLang="de-DE" sz="140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 err="1">
                <a:solidFill>
                  <a:schemeClr val="tx1"/>
                </a:solidFill>
              </a:rPr>
              <a:t>Improved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slow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extraction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efficiency</a:t>
            </a:r>
            <a:endParaRPr lang="de-DE" altLang="de-DE" sz="1400" dirty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 dirty="0">
                <a:solidFill>
                  <a:schemeClr val="tx1"/>
                </a:solidFill>
              </a:rPr>
              <a:t>Enhanced gas </a:t>
            </a:r>
            <a:r>
              <a:rPr lang="de-DE" altLang="de-DE" sz="1400" dirty="0" err="1">
                <a:solidFill>
                  <a:schemeClr val="tx1"/>
                </a:solidFill>
              </a:rPr>
              <a:t>pressure</a:t>
            </a:r>
            <a:r>
              <a:rPr lang="de-DE" altLang="de-DE" sz="1400" dirty="0">
                <a:solidFill>
                  <a:schemeClr val="tx1"/>
                </a:solidFill>
              </a:rPr>
              <a:t> in </a:t>
            </a:r>
            <a:r>
              <a:rPr lang="de-DE" altLang="de-DE" sz="1400" dirty="0" err="1">
                <a:solidFill>
                  <a:schemeClr val="tx1"/>
                </a:solidFill>
              </a:rPr>
              <a:t>post</a:t>
            </a:r>
            <a:r>
              <a:rPr lang="de-DE" altLang="de-DE" sz="1400" dirty="0">
                <a:solidFill>
                  <a:schemeClr val="tx1"/>
                </a:solidFill>
              </a:rPr>
              <a:t> </a:t>
            </a:r>
            <a:r>
              <a:rPr lang="de-DE" altLang="de-DE" sz="1400" dirty="0" err="1">
                <a:solidFill>
                  <a:schemeClr val="tx1"/>
                </a:solidFill>
              </a:rPr>
              <a:t>stripper</a:t>
            </a:r>
            <a:endParaRPr lang="de-DE" altLang="de-DE" sz="1400" dirty="0">
              <a:solidFill>
                <a:schemeClr val="tx1"/>
              </a:solidFill>
            </a:endParaRPr>
          </a:p>
        </p:txBody>
      </p:sp>
      <p:sp>
        <p:nvSpPr>
          <p:cNvPr id="13315" name="Textfeld 2"/>
          <p:cNvSpPr txBox="1">
            <a:spLocks noChangeArrowheads="1"/>
          </p:cNvSpPr>
          <p:nvPr/>
        </p:nvSpPr>
        <p:spPr bwMode="auto">
          <a:xfrm>
            <a:off x="1644650" y="214313"/>
            <a:ext cx="549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>
                <a:solidFill>
                  <a:schemeClr val="tx1"/>
                </a:solidFill>
              </a:rPr>
              <a:t>Staged Beam Intensity Increase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805853"/>
              </p:ext>
            </p:extLst>
          </p:nvPr>
        </p:nvGraphicFramePr>
        <p:xfrm>
          <a:off x="1370013" y="1470025"/>
          <a:ext cx="6951661" cy="39306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6237"/>
                <a:gridCol w="1295655"/>
                <a:gridCol w="1298469"/>
                <a:gridCol w="1298469"/>
                <a:gridCol w="1062831"/>
              </a:tblGrid>
              <a:tr h="632562">
                <a:tc>
                  <a:txBody>
                    <a:bodyPr/>
                    <a:lstStyle/>
                    <a:p>
                      <a:pPr marL="457200">
                        <a:spcAft>
                          <a:spcPts val="0"/>
                        </a:spcAft>
                      </a:pPr>
                      <a:r>
                        <a:rPr lang="de-DE" sz="2000" b="1" dirty="0" smtClean="0">
                          <a:effectLst/>
                        </a:rPr>
                        <a:t>Protons</a:t>
                      </a:r>
                      <a:endParaRPr lang="de-DE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SIS operation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today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SIS operation</a:t>
                      </a:r>
                      <a:br>
                        <a:rPr lang="de-DE" sz="1100" kern="1200">
                          <a:effectLst/>
                        </a:rPr>
                      </a:br>
                      <a:r>
                        <a:rPr lang="de-DE" sz="1100" kern="1200">
                          <a:effectLst/>
                        </a:rPr>
                        <a:t>after upgrade 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(2017-2021)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SIS operation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booster mode</a:t>
                      </a:r>
                      <a:endParaRPr lang="de-DE" sz="1100">
                        <a:effectLst/>
                      </a:endParaRPr>
                    </a:p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         &gt;2021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59122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Reference Ion 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p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p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p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59122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Maximum Energy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4,7 GeV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4,7 GeV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4,7 GeV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59122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Linac Current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 emA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3 emA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70 emA (**)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43937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Maximum Intensity per Cycle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2·10</a:t>
                      </a:r>
                      <a:r>
                        <a:rPr lang="de-DE" sz="1100" kern="1200" baseline="30000">
                          <a:effectLst/>
                        </a:rPr>
                        <a:t>11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1·10</a:t>
                      </a:r>
                      <a:r>
                        <a:rPr lang="de-DE" sz="1100" kern="1200" baseline="30000">
                          <a:effectLst/>
                        </a:rPr>
                        <a:t>12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6·10</a:t>
                      </a:r>
                      <a:r>
                        <a:rPr lang="de-DE" sz="1100" kern="1200" baseline="30000">
                          <a:effectLst/>
                        </a:rPr>
                        <a:t>12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64895">
                <a:tc rowSpan="2"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Magnet Cycle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Fast Extraction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2,8 s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0,36 Hz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0,45 s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0,1 Hz (*)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 dirty="0">
                          <a:effectLst/>
                        </a:rPr>
                        <a:t>0,45 s</a:t>
                      </a:r>
                      <a:endParaRPr lang="de-DE" sz="1100" dirty="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 dirty="0">
                          <a:effectLst/>
                        </a:rPr>
                        <a:t>2,2 Hz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64895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Slow Extraction 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(5 s Spill)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7,8 s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0,13 Hz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5,45 s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0,09 Hz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43937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Maximum Intensity per Second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Fast Extraction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7,2·10</a:t>
                      </a:r>
                      <a:r>
                        <a:rPr lang="de-DE" sz="1100" kern="1200" baseline="30000">
                          <a:effectLst/>
                        </a:rPr>
                        <a:t>10 </a:t>
                      </a:r>
                      <a:r>
                        <a:rPr lang="de-DE" sz="1100" kern="1200">
                          <a:effectLst/>
                        </a:rPr>
                        <a:t>/s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1·10</a:t>
                      </a:r>
                      <a:r>
                        <a:rPr lang="de-DE" sz="1100" kern="1200" baseline="30000">
                          <a:effectLst/>
                        </a:rPr>
                        <a:t>11</a:t>
                      </a:r>
                      <a:r>
                        <a:rPr lang="de-DE" sz="1100" kern="1200">
                          <a:effectLst/>
                        </a:rPr>
                        <a:t>/s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5·10</a:t>
                      </a:r>
                      <a:r>
                        <a:rPr lang="de-DE" sz="1100" kern="1200" baseline="30000">
                          <a:effectLst/>
                        </a:rPr>
                        <a:t>12</a:t>
                      </a:r>
                      <a:r>
                        <a:rPr lang="de-DE" sz="1100" kern="1200">
                          <a:effectLst/>
                        </a:rPr>
                        <a:t>/s</a:t>
                      </a:r>
                      <a:r>
                        <a:rPr lang="de-DE" sz="1100">
                          <a:effectLst/>
                        </a:rPr>
                        <a:t> (***)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43937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Maximum Intensity per Second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Slow Extraction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2,6·10</a:t>
                      </a:r>
                      <a:r>
                        <a:rPr lang="de-DE" sz="1100" kern="1200" baseline="30000">
                          <a:effectLst/>
                        </a:rPr>
                        <a:t>10 </a:t>
                      </a:r>
                      <a:r>
                        <a:rPr lang="de-DE" sz="1100" kern="1200">
                          <a:effectLst/>
                        </a:rPr>
                        <a:t>/s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9·10</a:t>
                      </a:r>
                      <a:r>
                        <a:rPr lang="de-DE" sz="1100" kern="1200" baseline="30000">
                          <a:effectLst/>
                        </a:rPr>
                        <a:t>10 </a:t>
                      </a:r>
                      <a:r>
                        <a:rPr lang="de-DE" sz="1100" kern="1200">
                          <a:effectLst/>
                        </a:rPr>
                        <a:t>/s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59122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Slow extr. efficiency (**)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50 %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75 %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4" marR="91434" marT="45727" marB="45727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-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3" name="Rechteck 2"/>
          <p:cNvSpPr/>
          <p:nvPr/>
        </p:nvSpPr>
        <p:spPr>
          <a:xfrm>
            <a:off x="1493838" y="5492750"/>
            <a:ext cx="6827837" cy="8540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de-DE" dirty="0">
                <a:latin typeface="Arial" charset="0"/>
                <a:cs typeface="Arial" charset="0"/>
              </a:rPr>
              <a:t> </a:t>
            </a:r>
          </a:p>
          <a:p>
            <a:pPr>
              <a:defRPr/>
            </a:pPr>
            <a:r>
              <a:rPr lang="de-DE" sz="1050" dirty="0">
                <a:latin typeface="Arial" charset="0"/>
                <a:cs typeface="Arial" charset="0"/>
              </a:rPr>
              <a:t>(*) Limitiert. maximal </a:t>
            </a:r>
            <a:r>
              <a:rPr lang="de-DE" sz="1050" dirty="0" err="1">
                <a:latin typeface="Arial" charset="0"/>
                <a:cs typeface="Arial" charset="0"/>
              </a:rPr>
              <a:t>possible</a:t>
            </a:r>
            <a:r>
              <a:rPr lang="de-DE" sz="1050" dirty="0">
                <a:latin typeface="Arial" charset="0"/>
                <a:cs typeface="Arial" charset="0"/>
              </a:rPr>
              <a:t> 2.2 Hz – </a:t>
            </a:r>
            <a:r>
              <a:rPr lang="de-DE" sz="1050" dirty="0" err="1">
                <a:latin typeface="Arial" charset="0"/>
                <a:cs typeface="Arial" charset="0"/>
              </a:rPr>
              <a:t>no</a:t>
            </a:r>
            <a:r>
              <a:rPr lang="de-DE" sz="1050" dirty="0">
                <a:latin typeface="Arial" charset="0"/>
                <a:cs typeface="Arial" charset="0"/>
              </a:rPr>
              <a:t> </a:t>
            </a:r>
            <a:r>
              <a:rPr lang="de-DE" sz="1050" dirty="0" err="1">
                <a:latin typeface="Arial" charset="0"/>
                <a:cs typeface="Arial" charset="0"/>
              </a:rPr>
              <a:t>user</a:t>
            </a:r>
            <a:r>
              <a:rPr lang="de-DE" sz="1050" dirty="0">
                <a:latin typeface="Arial" charset="0"/>
                <a:cs typeface="Arial" charset="0"/>
              </a:rPr>
              <a:t> </a:t>
            </a:r>
            <a:r>
              <a:rPr lang="de-DE" sz="1050" dirty="0" err="1">
                <a:latin typeface="Arial" charset="0"/>
                <a:cs typeface="Arial" charset="0"/>
              </a:rPr>
              <a:t>for</a:t>
            </a:r>
            <a:r>
              <a:rPr lang="de-DE" sz="1050" dirty="0">
                <a:latin typeface="Arial" charset="0"/>
                <a:cs typeface="Arial" charset="0"/>
              </a:rPr>
              <a:t> high </a:t>
            </a:r>
            <a:r>
              <a:rPr lang="de-DE" sz="1050" dirty="0" err="1">
                <a:latin typeface="Arial" charset="0"/>
                <a:cs typeface="Arial" charset="0"/>
              </a:rPr>
              <a:t>rep</a:t>
            </a:r>
            <a:r>
              <a:rPr lang="de-DE" sz="1050" dirty="0">
                <a:latin typeface="Arial" charset="0"/>
                <a:cs typeface="Arial" charset="0"/>
              </a:rPr>
              <a:t>. rate </a:t>
            </a:r>
            <a:r>
              <a:rPr lang="de-DE" sz="1050" dirty="0" err="1">
                <a:latin typeface="Arial" charset="0"/>
                <a:cs typeface="Arial" charset="0"/>
              </a:rPr>
              <a:t>and</a:t>
            </a:r>
            <a:r>
              <a:rPr lang="de-DE" sz="1050" dirty="0">
                <a:latin typeface="Arial" charset="0"/>
                <a:cs typeface="Arial" charset="0"/>
              </a:rPr>
              <a:t> fast </a:t>
            </a:r>
            <a:r>
              <a:rPr lang="de-DE" sz="1050" dirty="0" err="1">
                <a:latin typeface="Arial" charset="0"/>
                <a:cs typeface="Arial" charset="0"/>
              </a:rPr>
              <a:t>extraction</a:t>
            </a:r>
            <a:r>
              <a:rPr lang="de-DE" sz="1050" dirty="0">
                <a:latin typeface="Arial" charset="0"/>
                <a:cs typeface="Arial" charset="0"/>
              </a:rPr>
              <a:t> </a:t>
            </a:r>
            <a:r>
              <a:rPr lang="de-DE" sz="1050" dirty="0" err="1">
                <a:latin typeface="Arial" charset="0"/>
                <a:cs typeface="Arial" charset="0"/>
              </a:rPr>
              <a:t>known</a:t>
            </a:r>
            <a:endParaRPr lang="de-DE" sz="105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de-DE" sz="1050" dirty="0">
                <a:latin typeface="Arial" charset="0"/>
                <a:cs typeface="Arial" charset="0"/>
              </a:rPr>
              <a:t>(**) </a:t>
            </a:r>
            <a:r>
              <a:rPr lang="de-DE" sz="1050" dirty="0" err="1">
                <a:latin typeface="Arial" charset="0"/>
                <a:cs typeface="Arial" charset="0"/>
              </a:rPr>
              <a:t>from</a:t>
            </a:r>
            <a:r>
              <a:rPr lang="de-DE" sz="1050" dirty="0">
                <a:latin typeface="Arial" charset="0"/>
                <a:cs typeface="Arial" charset="0"/>
              </a:rPr>
              <a:t> p-</a:t>
            </a:r>
            <a:r>
              <a:rPr lang="de-DE" sz="1050" dirty="0" err="1">
                <a:latin typeface="Arial" charset="0"/>
                <a:cs typeface="Arial" charset="0"/>
              </a:rPr>
              <a:t>Linac</a:t>
            </a:r>
            <a:r>
              <a:rPr lang="de-DE" sz="1050" dirty="0">
                <a:latin typeface="Arial" charset="0"/>
                <a:cs typeface="Arial" charset="0"/>
              </a:rPr>
              <a:t> at 70 </a:t>
            </a:r>
            <a:r>
              <a:rPr lang="de-DE" sz="1050" dirty="0" err="1">
                <a:latin typeface="Arial" charset="0"/>
                <a:cs typeface="Arial" charset="0"/>
              </a:rPr>
              <a:t>MeV</a:t>
            </a:r>
            <a:endParaRPr lang="de-DE" sz="105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de-DE" sz="1050" dirty="0" smtClean="0">
                <a:latin typeface="Arial" charset="0"/>
                <a:cs typeface="Arial" charset="0"/>
              </a:rPr>
              <a:t>(***) </a:t>
            </a:r>
            <a:r>
              <a:rPr lang="de-DE" sz="1050" dirty="0" err="1">
                <a:latin typeface="Arial" charset="0"/>
                <a:cs typeface="Arial" charset="0"/>
              </a:rPr>
              <a:t>Determined</a:t>
            </a:r>
            <a:r>
              <a:rPr lang="de-DE" sz="1050" dirty="0">
                <a:latin typeface="Arial" charset="0"/>
                <a:cs typeface="Arial" charset="0"/>
              </a:rPr>
              <a:t> </a:t>
            </a:r>
            <a:r>
              <a:rPr lang="de-DE" sz="1050" dirty="0" err="1">
                <a:latin typeface="Arial" charset="0"/>
                <a:cs typeface="Arial" charset="0"/>
              </a:rPr>
              <a:t>by</a:t>
            </a:r>
            <a:r>
              <a:rPr lang="de-DE" sz="1050" dirty="0">
                <a:latin typeface="Arial" charset="0"/>
                <a:cs typeface="Arial" charset="0"/>
              </a:rPr>
              <a:t> SIS100 </a:t>
            </a:r>
            <a:r>
              <a:rPr lang="de-DE" sz="1050" dirty="0" err="1">
                <a:latin typeface="Arial" charset="0"/>
                <a:cs typeface="Arial" charset="0"/>
              </a:rPr>
              <a:t>cycle</a:t>
            </a:r>
            <a:endParaRPr lang="de-DE" sz="1050" dirty="0">
              <a:latin typeface="Arial" charset="0"/>
              <a:cs typeface="Arial" charset="0"/>
            </a:endParaRPr>
          </a:p>
        </p:txBody>
      </p:sp>
      <p:sp>
        <p:nvSpPr>
          <p:cNvPr id="14406" name="Textfeld 3"/>
          <p:cNvSpPr txBox="1">
            <a:spLocks noChangeArrowheads="1"/>
          </p:cNvSpPr>
          <p:nvPr/>
        </p:nvSpPr>
        <p:spPr bwMode="auto">
          <a:xfrm>
            <a:off x="1644650" y="214313"/>
            <a:ext cx="549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>
                <a:solidFill>
                  <a:schemeClr val="tx1"/>
                </a:solidFill>
              </a:rPr>
              <a:t>Staged Beam Intensity Increase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31436"/>
              </p:ext>
            </p:extLst>
          </p:nvPr>
        </p:nvGraphicFramePr>
        <p:xfrm>
          <a:off x="1254125" y="1390650"/>
          <a:ext cx="6959599" cy="43957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9511"/>
                <a:gridCol w="1559511"/>
                <a:gridCol w="1559511"/>
                <a:gridCol w="905274"/>
                <a:gridCol w="1375792"/>
              </a:tblGrid>
              <a:tr h="10975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de-DE" sz="2000" b="1" dirty="0" err="1" smtClean="0">
                          <a:effectLst/>
                        </a:rPr>
                        <a:t>Uranium</a:t>
                      </a:r>
                      <a:endParaRPr lang="de-DE" sz="20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SIS operation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today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SIS operation</a:t>
                      </a:r>
                      <a:br>
                        <a:rPr lang="de-DE" sz="1100" kern="1200">
                          <a:effectLst/>
                        </a:rPr>
                      </a:br>
                      <a:r>
                        <a:rPr lang="de-DE" sz="1100" kern="1200">
                          <a:effectLst/>
                        </a:rPr>
                        <a:t>after upgrade (2017-2021)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SIS operation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booster mode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&gt;2021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59136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Reference Ion 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U</a:t>
                      </a:r>
                      <a:r>
                        <a:rPr lang="de-DE" sz="1100" kern="1200" baseline="30000">
                          <a:effectLst/>
                        </a:rPr>
                        <a:t>73+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U</a:t>
                      </a:r>
                      <a:r>
                        <a:rPr lang="de-DE" sz="1100" kern="1200" baseline="30000">
                          <a:effectLst/>
                        </a:rPr>
                        <a:t>73+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U</a:t>
                      </a:r>
                      <a:r>
                        <a:rPr lang="de-DE" sz="1100" kern="1200" baseline="30000">
                          <a:effectLst/>
                        </a:rPr>
                        <a:t>28+</a:t>
                      </a:r>
                      <a:r>
                        <a:rPr lang="de-DE" sz="1100" kern="1200">
                          <a:effectLst/>
                        </a:rPr>
                        <a:t> 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59136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Maximum Energy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 GeV/u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 GeV/u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0,2 GeV/u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59136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UNILAC Current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 emA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3 emA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15 emA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443961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Maximum Intensity per Cycle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4·10</a:t>
                      </a:r>
                      <a:r>
                        <a:rPr lang="de-DE" sz="1100" kern="1200" baseline="30000">
                          <a:effectLst/>
                        </a:rPr>
                        <a:t>9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1,5·10</a:t>
                      </a:r>
                      <a:r>
                        <a:rPr lang="de-DE" sz="1100" kern="1200" baseline="30000">
                          <a:effectLst/>
                        </a:rPr>
                        <a:t>10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1,5·10</a:t>
                      </a:r>
                      <a:r>
                        <a:rPr lang="de-DE" sz="1100" kern="1200" baseline="30000">
                          <a:effectLst/>
                        </a:rPr>
                        <a:t>11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64921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Magnet Cycle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Fast Extraction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2,2 s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0,46 Hz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0,37 s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 Hz (*)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0,37 s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2,7 Hz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64921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 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Slow Extraction 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(5 s Spill)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7,2 s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0,14 Hz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5,37 s</a:t>
                      </a:r>
                      <a:endParaRPr lang="de-DE" sz="1100">
                        <a:effectLst/>
                      </a:endParaRPr>
                    </a:p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0,19 Hz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43961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Maximum Intensity per Second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Fast Extraction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1,8·10</a:t>
                      </a:r>
                      <a:r>
                        <a:rPr lang="de-DE" sz="1100" kern="1200" baseline="30000">
                          <a:effectLst/>
                        </a:rPr>
                        <a:t>9 </a:t>
                      </a:r>
                      <a:r>
                        <a:rPr lang="de-DE" sz="1100" kern="1200">
                          <a:effectLst/>
                        </a:rPr>
                        <a:t>/s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1,5·10</a:t>
                      </a:r>
                      <a:r>
                        <a:rPr lang="de-DE" sz="1100" kern="1200" baseline="30000">
                          <a:effectLst/>
                        </a:rPr>
                        <a:t>10 </a:t>
                      </a:r>
                      <a:r>
                        <a:rPr lang="de-DE" sz="1100" kern="1200">
                          <a:effectLst/>
                        </a:rPr>
                        <a:t>/s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3·10</a:t>
                      </a:r>
                      <a:r>
                        <a:rPr lang="de-DE" sz="1100" kern="1200" baseline="30000">
                          <a:effectLst/>
                        </a:rPr>
                        <a:t>11 </a:t>
                      </a:r>
                      <a:r>
                        <a:rPr lang="de-DE" sz="1100" kern="1200">
                          <a:effectLst/>
                        </a:rPr>
                        <a:t>/s (**)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443961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Maximum Intensity per Second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Slow Extraction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5,6·10</a:t>
                      </a:r>
                      <a:r>
                        <a:rPr lang="de-DE" sz="1100" kern="1200" baseline="30000">
                          <a:effectLst/>
                        </a:rPr>
                        <a:t>8 </a:t>
                      </a:r>
                      <a:r>
                        <a:rPr lang="de-DE" sz="1100" kern="1200">
                          <a:effectLst/>
                        </a:rPr>
                        <a:t>/s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2,8·10</a:t>
                      </a:r>
                      <a:r>
                        <a:rPr lang="de-DE" sz="1100" kern="1200" baseline="30000">
                          <a:effectLst/>
                        </a:rPr>
                        <a:t>9 </a:t>
                      </a:r>
                      <a:r>
                        <a:rPr lang="de-DE" sz="1100" kern="1200">
                          <a:effectLst/>
                        </a:rPr>
                        <a:t>/s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de-DE" sz="1100" kern="1200">
                          <a:effectLst/>
                        </a:rPr>
                        <a:t>-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59136">
                <a:tc>
                  <a:txBody>
                    <a:bodyPr/>
                    <a:lstStyle/>
                    <a:p>
                      <a:pPr fontAlgn="base">
                        <a:spcBef>
                          <a:spcPts val="290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Slow extr. efficiency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endParaRPr lang="de-DE" sz="1100"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50 %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algn="ctr"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>
                          <a:effectLst/>
                        </a:rPr>
                        <a:t>75%</a:t>
                      </a:r>
                      <a:endParaRPr lang="de-DE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1430" marR="91430" marT="45730" marB="45730" anchor="ctr"/>
                </a:tc>
                <a:tc>
                  <a:txBody>
                    <a:bodyPr/>
                    <a:lstStyle/>
                    <a:p>
                      <a:pPr fontAlgn="base">
                        <a:spcBef>
                          <a:spcPts val="335"/>
                        </a:spcBef>
                        <a:spcAft>
                          <a:spcPts val="0"/>
                        </a:spcAft>
                      </a:pPr>
                      <a:r>
                        <a:rPr lang="en-US" sz="1100" kern="1200" dirty="0">
                          <a:effectLst/>
                        </a:rPr>
                        <a:t> </a:t>
                      </a:r>
                      <a:endParaRPr lang="de-DE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15430" name="Rectangle 1"/>
          <p:cNvSpPr>
            <a:spLocks noChangeArrowheads="1"/>
          </p:cNvSpPr>
          <p:nvPr/>
        </p:nvSpPr>
        <p:spPr bwMode="auto">
          <a:xfrm>
            <a:off x="431800" y="58181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de-DE" sz="900">
                <a:solidFill>
                  <a:schemeClr val="tx1"/>
                </a:solidFill>
                <a:cs typeface="Times New Roman" pitchFamily="18" charset="0"/>
              </a:rPr>
              <a:t>(*) Limitiert, maximal m</a:t>
            </a:r>
            <a:r>
              <a:rPr lang="de-DE" altLang="de-DE" sz="9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de-DE" altLang="de-DE" sz="900">
                <a:solidFill>
                  <a:schemeClr val="tx1"/>
                </a:solidFill>
                <a:cs typeface="Times New Roman" pitchFamily="18" charset="0"/>
              </a:rPr>
              <a:t>glich: 2.7 Hz </a:t>
            </a:r>
            <a:endParaRPr lang="de-DE" altLang="de-DE" sz="60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de-DE" altLang="de-DE" sz="900">
                <a:solidFill>
                  <a:schemeClr val="tx1"/>
                </a:solidFill>
                <a:cs typeface="Times New Roman" pitchFamily="18" charset="0"/>
              </a:rPr>
              <a:t>(**) Determined by cycle time SIS100</a:t>
            </a:r>
            <a:endParaRPr lang="de-DE" altLang="de-DE" sz="1800">
              <a:solidFill>
                <a:schemeClr val="tx1"/>
              </a:solidFill>
            </a:endParaRPr>
          </a:p>
        </p:txBody>
      </p:sp>
      <p:sp>
        <p:nvSpPr>
          <p:cNvPr id="15431" name="Textfeld 4"/>
          <p:cNvSpPr txBox="1">
            <a:spLocks noChangeArrowheads="1"/>
          </p:cNvSpPr>
          <p:nvPr/>
        </p:nvSpPr>
        <p:spPr bwMode="auto">
          <a:xfrm>
            <a:off x="1644650" y="214313"/>
            <a:ext cx="5495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>
                <a:solidFill>
                  <a:schemeClr val="tx1"/>
                </a:solidFill>
              </a:rPr>
              <a:t>Staged Beam Intensity Increase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1273175"/>
            <a:ext cx="7781925" cy="519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feld 1"/>
          <p:cNvSpPr txBox="1">
            <a:spLocks noChangeArrowheads="1"/>
          </p:cNvSpPr>
          <p:nvPr/>
        </p:nvSpPr>
        <p:spPr bwMode="auto">
          <a:xfrm>
            <a:off x="1544638" y="223838"/>
            <a:ext cx="5702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>
                <a:solidFill>
                  <a:schemeClr val="tx1"/>
                </a:solidFill>
              </a:rPr>
              <a:t>PROGRESS UNILAC Intensities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" y="1268413"/>
            <a:ext cx="7642225" cy="509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feld 2"/>
          <p:cNvSpPr txBox="1">
            <a:spLocks noChangeArrowheads="1"/>
          </p:cNvSpPr>
          <p:nvPr/>
        </p:nvSpPr>
        <p:spPr bwMode="auto">
          <a:xfrm>
            <a:off x="1544638" y="223838"/>
            <a:ext cx="5702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>
                <a:solidFill>
                  <a:schemeClr val="tx1"/>
                </a:solidFill>
              </a:rPr>
              <a:t>PROGRESS UNILAC Intensities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feld 1"/>
          <p:cNvSpPr txBox="1">
            <a:spLocks noChangeArrowheads="1"/>
          </p:cNvSpPr>
          <p:nvPr/>
        </p:nvSpPr>
        <p:spPr bwMode="auto">
          <a:xfrm>
            <a:off x="1544638" y="223838"/>
            <a:ext cx="57023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 dirty="0">
                <a:solidFill>
                  <a:schemeClr val="tx1"/>
                </a:solidFill>
              </a:rPr>
              <a:t>PROGRESS </a:t>
            </a:r>
            <a:r>
              <a:rPr lang="de-DE" altLang="de-DE" sz="2800" dirty="0" smtClean="0">
                <a:solidFill>
                  <a:schemeClr val="tx1"/>
                </a:solidFill>
              </a:rPr>
              <a:t>UNILAC p </a:t>
            </a:r>
            <a:r>
              <a:rPr lang="de-DE" altLang="de-DE" sz="2800" dirty="0" err="1">
                <a:solidFill>
                  <a:schemeClr val="tx1"/>
                </a:solidFill>
              </a:rPr>
              <a:t>Intensities</a:t>
            </a:r>
            <a:endParaRPr lang="de-DE" altLang="de-DE" sz="2800" dirty="0">
              <a:solidFill>
                <a:schemeClr val="tx1"/>
              </a:solidFill>
            </a:endParaRP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8177"/>
            <a:ext cx="5016484" cy="3061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4914" y="3168176"/>
            <a:ext cx="4142416" cy="3451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hteck 35"/>
          <p:cNvSpPr/>
          <p:nvPr/>
        </p:nvSpPr>
        <p:spPr bwMode="auto">
          <a:xfrm>
            <a:off x="7678738" y="1639888"/>
            <a:ext cx="473075" cy="42973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38" name="Rechteck 37"/>
          <p:cNvSpPr/>
          <p:nvPr/>
        </p:nvSpPr>
        <p:spPr bwMode="auto">
          <a:xfrm>
            <a:off x="8151813" y="1639888"/>
            <a:ext cx="474662" cy="429736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/>
          </a:p>
        </p:txBody>
      </p:sp>
      <p:sp>
        <p:nvSpPr>
          <p:cNvPr id="19460" name="Textfeld 14"/>
          <p:cNvSpPr txBox="1">
            <a:spLocks noChangeArrowheads="1"/>
          </p:cNvSpPr>
          <p:nvPr/>
        </p:nvSpPr>
        <p:spPr bwMode="auto">
          <a:xfrm>
            <a:off x="1576388" y="5964238"/>
            <a:ext cx="7267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>
                <a:solidFill>
                  <a:schemeClr val="tx1"/>
                </a:solidFill>
              </a:rPr>
              <a:t>                    Q2     Q3     Q4     Q1     Q2     Q3     Q4     Q1     Q2     Q3     Q4   Q1     Q2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>
                <a:solidFill>
                  <a:schemeClr val="tx1"/>
                </a:solidFill>
              </a:rPr>
              <a:t>                         2015                            2016                              2017                     2018</a:t>
            </a:r>
          </a:p>
        </p:txBody>
      </p:sp>
      <p:grpSp>
        <p:nvGrpSpPr>
          <p:cNvPr id="19461" name="Group 1"/>
          <p:cNvGrpSpPr>
            <a:grpSpLocks/>
          </p:cNvGrpSpPr>
          <p:nvPr/>
        </p:nvGrpSpPr>
        <p:grpSpPr bwMode="auto">
          <a:xfrm>
            <a:off x="123825" y="1639888"/>
            <a:ext cx="7554913" cy="4297362"/>
            <a:chOff x="932657" y="1666875"/>
            <a:chExt cx="7743031" cy="4297363"/>
          </a:xfrm>
        </p:grpSpPr>
        <p:grpSp>
          <p:nvGrpSpPr>
            <p:cNvPr id="19477" name="Gruppieren 23"/>
            <p:cNvGrpSpPr>
              <a:grpSpLocks/>
            </p:cNvGrpSpPr>
            <p:nvPr/>
          </p:nvGrpSpPr>
          <p:grpSpPr bwMode="auto">
            <a:xfrm>
              <a:off x="3348038" y="1666875"/>
              <a:ext cx="5327650" cy="4297363"/>
              <a:chOff x="1828877" y="1666875"/>
              <a:chExt cx="4181398" cy="3924300"/>
            </a:xfrm>
          </p:grpSpPr>
          <p:sp>
            <p:nvSpPr>
              <p:cNvPr id="11" name="Rechteck 10"/>
              <p:cNvSpPr/>
              <p:nvPr/>
            </p:nvSpPr>
            <p:spPr>
              <a:xfrm>
                <a:off x="1829471" y="1666875"/>
                <a:ext cx="381814" cy="392430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2" name="Rechteck 11"/>
              <p:cNvSpPr/>
              <p:nvPr/>
            </p:nvSpPr>
            <p:spPr>
              <a:xfrm>
                <a:off x="2211285" y="1666875"/>
                <a:ext cx="380537" cy="392430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3" name="Rechteck 12"/>
              <p:cNvSpPr/>
              <p:nvPr/>
            </p:nvSpPr>
            <p:spPr>
              <a:xfrm>
                <a:off x="2591823" y="1666875"/>
                <a:ext cx="380537" cy="3924300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4" name="Rechteck 13"/>
              <p:cNvSpPr/>
              <p:nvPr/>
            </p:nvSpPr>
            <p:spPr>
              <a:xfrm>
                <a:off x="2972360" y="1666875"/>
                <a:ext cx="380537" cy="39243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6" name="Rechteck 15"/>
              <p:cNvSpPr/>
              <p:nvPr/>
            </p:nvSpPr>
            <p:spPr>
              <a:xfrm>
                <a:off x="3342682" y="1666875"/>
                <a:ext cx="381815" cy="39243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7" name="Rechteck 16"/>
              <p:cNvSpPr/>
              <p:nvPr/>
            </p:nvSpPr>
            <p:spPr>
              <a:xfrm>
                <a:off x="3724497" y="1666875"/>
                <a:ext cx="380537" cy="39243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8" name="Rechteck 17"/>
              <p:cNvSpPr/>
              <p:nvPr/>
            </p:nvSpPr>
            <p:spPr>
              <a:xfrm>
                <a:off x="4105034" y="1666875"/>
                <a:ext cx="381814" cy="3924300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19" name="Rechteck 18"/>
              <p:cNvSpPr/>
              <p:nvPr/>
            </p:nvSpPr>
            <p:spPr>
              <a:xfrm>
                <a:off x="4486848" y="1666875"/>
                <a:ext cx="380537" cy="3924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0" name="Rechteck 19"/>
              <p:cNvSpPr/>
              <p:nvPr/>
            </p:nvSpPr>
            <p:spPr>
              <a:xfrm>
                <a:off x="4867385" y="1666875"/>
                <a:ext cx="380537" cy="3924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1" name="Rechteck 20"/>
              <p:cNvSpPr/>
              <p:nvPr/>
            </p:nvSpPr>
            <p:spPr>
              <a:xfrm>
                <a:off x="5247923" y="1666875"/>
                <a:ext cx="380537" cy="3924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  <p:sp>
            <p:nvSpPr>
              <p:cNvPr id="22" name="Rechteck 21"/>
              <p:cNvSpPr/>
              <p:nvPr/>
            </p:nvSpPr>
            <p:spPr>
              <a:xfrm>
                <a:off x="5628460" y="1666875"/>
                <a:ext cx="381815" cy="3924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de-DE"/>
              </a:p>
            </p:txBody>
          </p:sp>
        </p:grpSp>
        <p:sp>
          <p:nvSpPr>
            <p:cNvPr id="19478" name="Textfeld 24"/>
            <p:cNvSpPr txBox="1">
              <a:spLocks noChangeArrowheads="1"/>
            </p:cNvSpPr>
            <p:nvPr/>
          </p:nvSpPr>
          <p:spPr bwMode="auto">
            <a:xfrm>
              <a:off x="932657" y="1666875"/>
              <a:ext cx="2264824" cy="42910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2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20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16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200">
                  <a:solidFill>
                    <a:schemeClr val="tx1"/>
                  </a:solidFill>
                </a:rPr>
                <a:t>Decay of activation (hands on maintanance)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de-DE" altLang="de-DE" sz="12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200">
                  <a:solidFill>
                    <a:schemeClr val="tx1"/>
                  </a:solidFill>
                </a:rPr>
                <a:t>Upgrade of dipole power converter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de-DE" altLang="de-DE" sz="12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200">
                  <a:solidFill>
                    <a:schemeClr val="tx1"/>
                  </a:solidFill>
                </a:rPr>
                <a:t>Set-up of transformer station north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de-DE" altLang="de-DE" sz="12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200">
                  <a:solidFill>
                    <a:schemeClr val="tx1"/>
                  </a:solidFill>
                </a:rPr>
                <a:t>Installation of new MA acceleration cavities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de-DE" altLang="de-DE" sz="12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200">
                  <a:solidFill>
                    <a:schemeClr val="tx1"/>
                  </a:solidFill>
                </a:rPr>
                <a:t>GaF civil construction measures, Shielding upgrade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de-DE" altLang="de-DE" sz="12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200">
                  <a:solidFill>
                    <a:schemeClr val="tx1"/>
                  </a:solidFill>
                </a:rPr>
                <a:t>Magnetic septum: shielding upgrade and cooling circuit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200">
                  <a:solidFill>
                    <a:schemeClr val="tx1"/>
                  </a:solidFill>
                </a:rPr>
                <a:t>IPM magnets, TS1MU1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de-DE" altLang="de-DE" sz="12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200">
                  <a:solidFill>
                    <a:schemeClr val="tx1"/>
                  </a:solidFill>
                </a:rPr>
                <a:t>Complete re-alignement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de-DE" altLang="de-DE" sz="12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de-DE" altLang="de-DE" sz="1200">
                  <a:solidFill>
                    <a:schemeClr val="tx1"/>
                  </a:solidFill>
                </a:rPr>
                <a:t>Controls and software re-commissioning</a:t>
              </a:r>
            </a:p>
          </p:txBody>
        </p:sp>
      </p:grpSp>
      <p:cxnSp>
        <p:nvCxnSpPr>
          <p:cNvPr id="29" name="Gerade Verbindung mit Pfeil 28"/>
          <p:cNvCxnSpPr/>
          <p:nvPr/>
        </p:nvCxnSpPr>
        <p:spPr bwMode="auto">
          <a:xfrm>
            <a:off x="2481263" y="2335213"/>
            <a:ext cx="2119312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463" name="Gerade Verbindung mit Pfeil 32"/>
          <p:cNvCxnSpPr>
            <a:cxnSpLocks noChangeShapeType="1"/>
          </p:cNvCxnSpPr>
          <p:nvPr/>
        </p:nvCxnSpPr>
        <p:spPr bwMode="auto">
          <a:xfrm>
            <a:off x="3402013" y="3587750"/>
            <a:ext cx="960437" cy="0"/>
          </a:xfrm>
          <a:prstGeom prst="straightConnector1">
            <a:avLst/>
          </a:prstGeom>
          <a:noFill/>
          <a:ln w="635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Gerade Verbindung mit Pfeil 34"/>
          <p:cNvCxnSpPr/>
          <p:nvPr/>
        </p:nvCxnSpPr>
        <p:spPr bwMode="auto">
          <a:xfrm>
            <a:off x="5146675" y="1960563"/>
            <a:ext cx="874713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 bwMode="auto">
          <a:xfrm>
            <a:off x="5695950" y="4170363"/>
            <a:ext cx="2070100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rade Verbindung mit Pfeil 38"/>
          <p:cNvCxnSpPr/>
          <p:nvPr/>
        </p:nvCxnSpPr>
        <p:spPr bwMode="auto">
          <a:xfrm>
            <a:off x="7280275" y="4930775"/>
            <a:ext cx="871538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/>
          <p:nvPr/>
        </p:nvCxnSpPr>
        <p:spPr bwMode="auto">
          <a:xfrm>
            <a:off x="7766050" y="5453063"/>
            <a:ext cx="330200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68" name="Textfeld 41"/>
          <p:cNvSpPr txBox="1">
            <a:spLocks noChangeArrowheads="1"/>
          </p:cNvSpPr>
          <p:nvPr/>
        </p:nvSpPr>
        <p:spPr bwMode="auto">
          <a:xfrm>
            <a:off x="1539875" y="225425"/>
            <a:ext cx="57753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2800">
                <a:solidFill>
                  <a:schemeClr val="tx1"/>
                </a:solidFill>
              </a:rPr>
              <a:t>SIS18 Schedule – Status Q2 2016</a:t>
            </a:r>
          </a:p>
        </p:txBody>
      </p:sp>
      <p:cxnSp>
        <p:nvCxnSpPr>
          <p:cNvPr id="40" name="Gerade Verbindung mit Pfeil 39"/>
          <p:cNvCxnSpPr/>
          <p:nvPr/>
        </p:nvCxnSpPr>
        <p:spPr bwMode="auto">
          <a:xfrm>
            <a:off x="7766050" y="5811838"/>
            <a:ext cx="679450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Gerade Verbindung mit Pfeil 28"/>
          <p:cNvCxnSpPr/>
          <p:nvPr/>
        </p:nvCxnSpPr>
        <p:spPr bwMode="auto">
          <a:xfrm>
            <a:off x="4718050" y="2876550"/>
            <a:ext cx="2960688" cy="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9471" name="Group 33"/>
          <p:cNvGrpSpPr>
            <a:grpSpLocks/>
          </p:cNvGrpSpPr>
          <p:nvPr/>
        </p:nvGrpSpPr>
        <p:grpSpPr bwMode="auto">
          <a:xfrm>
            <a:off x="3429000" y="1190625"/>
            <a:ext cx="1728788" cy="4783138"/>
            <a:chOff x="2160" y="750"/>
            <a:chExt cx="1089" cy="3013"/>
          </a:xfrm>
        </p:grpSpPr>
        <p:sp>
          <p:nvSpPr>
            <p:cNvPr id="19473" name="Line 29"/>
            <p:cNvSpPr>
              <a:spLocks noChangeShapeType="1"/>
            </p:cNvSpPr>
            <p:nvPr/>
          </p:nvSpPr>
          <p:spPr bwMode="auto">
            <a:xfrm>
              <a:off x="2972" y="924"/>
              <a:ext cx="27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474" name="Line 30"/>
            <p:cNvSpPr>
              <a:spLocks noChangeShapeType="1"/>
            </p:cNvSpPr>
            <p:nvPr/>
          </p:nvSpPr>
          <p:spPr bwMode="auto">
            <a:xfrm>
              <a:off x="2972" y="750"/>
              <a:ext cx="0" cy="300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475" name="Line 31"/>
            <p:cNvSpPr>
              <a:spLocks noChangeShapeType="1"/>
            </p:cNvSpPr>
            <p:nvPr/>
          </p:nvSpPr>
          <p:spPr bwMode="auto">
            <a:xfrm>
              <a:off x="3249" y="756"/>
              <a:ext cx="0" cy="300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9476" name="Text Box 32"/>
            <p:cNvSpPr txBox="1">
              <a:spLocks noChangeArrowheads="1"/>
            </p:cNvSpPr>
            <p:nvPr/>
          </p:nvSpPr>
          <p:spPr bwMode="auto">
            <a:xfrm>
              <a:off x="2160" y="756"/>
              <a:ext cx="832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2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20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16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DBB63"/>
                </a:buClr>
                <a:buFont typeface="Wingdings" pitchFamily="2" charset="2"/>
                <a:buChar char="§"/>
                <a:defRPr sz="1400">
                  <a:solidFill>
                    <a:srgbClr val="333333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de-DE" altLang="de-DE" sz="1200">
                  <a:solidFill>
                    <a:srgbClr val="FF5050"/>
                  </a:solidFill>
                </a:rPr>
                <a:t>SIS18 Operation</a:t>
              </a:r>
            </a:p>
          </p:txBody>
        </p:sp>
      </p:grpSp>
      <p:sp>
        <p:nvSpPr>
          <p:cNvPr id="19472" name="Line 34"/>
          <p:cNvSpPr>
            <a:spLocks noChangeShapeType="1"/>
          </p:cNvSpPr>
          <p:nvPr/>
        </p:nvSpPr>
        <p:spPr bwMode="auto">
          <a:xfrm>
            <a:off x="7678738" y="2335213"/>
            <a:ext cx="239712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(very) short FAIR introduction</a:t>
            </a:r>
          </a:p>
          <a:p>
            <a:r>
              <a:rPr lang="en-US" dirty="0" smtClean="0"/>
              <a:t>FAIR injectors</a:t>
            </a:r>
          </a:p>
          <a:p>
            <a:pPr lvl="1"/>
            <a:r>
              <a:rPr lang="en-US" dirty="0" smtClean="0"/>
              <a:t>SIS18 upgrade</a:t>
            </a:r>
          </a:p>
          <a:p>
            <a:pPr lvl="1"/>
            <a:r>
              <a:rPr lang="en-US" dirty="0" smtClean="0"/>
              <a:t>recent UNILAC improvements</a:t>
            </a:r>
          </a:p>
          <a:p>
            <a:pPr lvl="1"/>
            <a:r>
              <a:rPr lang="en-US" dirty="0" smtClean="0"/>
              <a:t>FAIR phase 0</a:t>
            </a:r>
          </a:p>
          <a:p>
            <a:r>
              <a:rPr lang="en-US" dirty="0" smtClean="0"/>
              <a:t>FAIR accelerators </a:t>
            </a:r>
          </a:p>
          <a:p>
            <a:pPr lvl="1"/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procurement status</a:t>
            </a:r>
          </a:p>
          <a:p>
            <a:r>
              <a:rPr lang="en-US" dirty="0" smtClean="0"/>
              <a:t>Conclusion</a:t>
            </a:r>
          </a:p>
          <a:p>
            <a:r>
              <a:rPr lang="en-US" dirty="0" smtClean="0"/>
              <a:t>Extra slides (</a:t>
            </a:r>
            <a:r>
              <a:rPr lang="en-US" dirty="0" err="1" smtClean="0"/>
              <a:t>protons@fair</a:t>
            </a:r>
            <a:r>
              <a:rPr lang="en-US" dirty="0" smtClean="0"/>
              <a:t> and spill structure)</a:t>
            </a:r>
          </a:p>
          <a:p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J. Stadlmann / SIS100 SIS18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929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74663" y="1431925"/>
            <a:ext cx="8531225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de-DE" sz="1800" dirty="0" smtClean="0">
                <a:solidFill>
                  <a:schemeClr val="tx1"/>
                </a:solidFill>
              </a:rPr>
              <a:t>SIS18 and ESR need to be „recommissioned“ in 2018 </a:t>
            </a:r>
          </a:p>
          <a:p>
            <a:pPr marL="285750" indent="-285750" eaLnBrk="1" hangingPunct="1">
              <a:spcBef>
                <a:spcPct val="50000"/>
              </a:spcBef>
              <a:buClrTx/>
            </a:pPr>
            <a:r>
              <a:rPr lang="en-US" altLang="de-DE" sz="1800" dirty="0" smtClean="0">
                <a:solidFill>
                  <a:schemeClr val="tx1"/>
                </a:solidFill>
              </a:rPr>
              <a:t>The complete control system is been modernized now (LSA Framework).</a:t>
            </a:r>
          </a:p>
          <a:p>
            <a:pPr marL="285750" indent="-285750" eaLnBrk="1" hangingPunct="1">
              <a:spcBef>
                <a:spcPct val="50000"/>
              </a:spcBef>
              <a:buClrTx/>
            </a:pPr>
            <a:r>
              <a:rPr lang="en-US" altLang="de-DE" sz="1800" dirty="0" smtClean="0">
                <a:solidFill>
                  <a:schemeClr val="tx1"/>
                </a:solidFill>
              </a:rPr>
              <a:t>New FAIR timing system will be used (BUTIS, White Rabbit). </a:t>
            </a:r>
          </a:p>
          <a:p>
            <a:pPr marL="285750" indent="-285750" eaLnBrk="1" hangingPunct="1">
              <a:spcBef>
                <a:spcPct val="50000"/>
              </a:spcBef>
              <a:buClrTx/>
            </a:pPr>
            <a:r>
              <a:rPr lang="en-US" altLang="de-DE" sz="1800" dirty="0" smtClean="0">
                <a:solidFill>
                  <a:schemeClr val="tx1"/>
                </a:solidFill>
              </a:rPr>
              <a:t>Many old front end electronics are being replaced.</a:t>
            </a:r>
          </a:p>
          <a:p>
            <a:pPr eaLnBrk="1" hangingPunct="1">
              <a:spcBef>
                <a:spcPct val="50000"/>
              </a:spcBef>
              <a:buClrTx/>
              <a:buNone/>
            </a:pPr>
            <a:r>
              <a:rPr lang="en-US" altLang="de-DE" sz="1800" dirty="0" smtClean="0">
                <a:solidFill>
                  <a:schemeClr val="tx1"/>
                </a:solidFill>
              </a:rPr>
              <a:t>Good news:</a:t>
            </a:r>
          </a:p>
          <a:p>
            <a:pPr marL="285750" indent="-285750" eaLnBrk="1" hangingPunct="1">
              <a:spcBef>
                <a:spcPct val="50000"/>
              </a:spcBef>
              <a:buClrTx/>
            </a:pPr>
            <a:r>
              <a:rPr lang="en-US" altLang="de-DE" sz="1800" dirty="0" smtClean="0">
                <a:solidFill>
                  <a:schemeClr val="tx1"/>
                </a:solidFill>
              </a:rPr>
              <a:t>The new data supply has been already tested in various machine </a:t>
            </a:r>
            <a:r>
              <a:rPr lang="en-US" altLang="de-DE" sz="1800" dirty="0" err="1" smtClean="0">
                <a:solidFill>
                  <a:schemeClr val="tx1"/>
                </a:solidFill>
              </a:rPr>
              <a:t>experiements</a:t>
            </a:r>
            <a:r>
              <a:rPr lang="en-US" altLang="de-DE" sz="1800" dirty="0" smtClean="0">
                <a:solidFill>
                  <a:schemeClr val="tx1"/>
                </a:solidFill>
              </a:rPr>
              <a:t> and works very well. </a:t>
            </a:r>
          </a:p>
          <a:p>
            <a:pPr marL="285750" indent="-285750" eaLnBrk="1" hangingPunct="1">
              <a:spcBef>
                <a:spcPct val="50000"/>
              </a:spcBef>
              <a:buClrTx/>
            </a:pPr>
            <a:r>
              <a:rPr lang="en-US" altLang="de-DE" sz="1800" dirty="0" smtClean="0">
                <a:solidFill>
                  <a:schemeClr val="tx1"/>
                </a:solidFill>
              </a:rPr>
              <a:t>Many modern devices already use new frontends today</a:t>
            </a:r>
          </a:p>
          <a:p>
            <a:pPr marL="285750" indent="-285750" eaLnBrk="1" hangingPunct="1">
              <a:spcBef>
                <a:spcPct val="50000"/>
              </a:spcBef>
              <a:buClrTx/>
            </a:pPr>
            <a:r>
              <a:rPr lang="en-US" altLang="de-DE" sz="1800" dirty="0" smtClean="0">
                <a:solidFill>
                  <a:schemeClr val="tx1"/>
                </a:solidFill>
              </a:rPr>
              <a:t>The </a:t>
            </a:r>
            <a:r>
              <a:rPr lang="en-US" altLang="de-DE" sz="1800" dirty="0" err="1" smtClean="0">
                <a:solidFill>
                  <a:schemeClr val="tx1"/>
                </a:solidFill>
              </a:rPr>
              <a:t>Cryring</a:t>
            </a:r>
            <a:r>
              <a:rPr lang="en-US" altLang="de-DE" sz="1800" dirty="0" smtClean="0">
                <a:solidFill>
                  <a:schemeClr val="tx1"/>
                </a:solidFill>
              </a:rPr>
              <a:t> was successfully tested (only basic operation) some weeks ago with new software and FAIR timing system.</a:t>
            </a:r>
          </a:p>
          <a:p>
            <a:pPr marL="285750" indent="-285750" eaLnBrk="1" hangingPunct="1">
              <a:spcBef>
                <a:spcPct val="50000"/>
              </a:spcBef>
              <a:buClrTx/>
            </a:pPr>
            <a:endParaRPr lang="en-US" altLang="de-DE" sz="1800" dirty="0">
              <a:solidFill>
                <a:schemeClr val="tx1"/>
              </a:solidFill>
            </a:endParaRP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1061048" y="77937"/>
            <a:ext cx="61081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de-DE" dirty="0" smtClean="0">
                <a:solidFill>
                  <a:schemeClr val="tx1"/>
                </a:solidFill>
              </a:rPr>
              <a:t>Recommissioning of the existing facility in 2018 and Operation in Phase 0</a:t>
            </a:r>
            <a:endParaRPr lang="en-US" altLang="de-DE" dirty="0">
              <a:solidFill>
                <a:schemeClr val="tx1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24287" y="1450685"/>
            <a:ext cx="3303917" cy="4993247"/>
          </a:xfrm>
        </p:spPr>
        <p:txBody>
          <a:bodyPr>
            <a:normAutofit/>
          </a:bodyPr>
          <a:lstStyle/>
          <a:p>
            <a:r>
              <a:rPr lang="en-US" dirty="0" smtClean="0"/>
              <a:t>Fun with LSA:</a:t>
            </a:r>
            <a:br>
              <a:rPr lang="en-US" dirty="0" smtClean="0"/>
            </a:br>
            <a:r>
              <a:rPr lang="en-US" dirty="0" smtClean="0"/>
              <a:t>slow extraction profile „optimized“ with a feed forward algorithm during 2016 machine experiments.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(R. Steinhagen, D. </a:t>
            </a:r>
            <a:r>
              <a:rPr lang="en-US" dirty="0" err="1" smtClean="0"/>
              <a:t>Ondreka</a:t>
            </a:r>
            <a:r>
              <a:rPr lang="en-US" dirty="0" smtClean="0"/>
              <a:t>, B. </a:t>
            </a:r>
            <a:r>
              <a:rPr lang="en-US" dirty="0" err="1" smtClean="0"/>
              <a:t>Schlei</a:t>
            </a:r>
            <a:r>
              <a:rPr lang="en-US" dirty="0" smtClean="0"/>
              <a:t>, H. Liebermann et. Al.)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J. Stadlmann / SIS100 SIS18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can we already do with the new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FAIR control syste</a:t>
            </a:r>
            <a:r>
              <a:rPr lang="en-US" dirty="0"/>
              <a:t>m</a:t>
            </a:r>
            <a:r>
              <a:rPr lang="en-US" dirty="0" smtClean="0"/>
              <a:t>?</a:t>
            </a:r>
            <a:endParaRPr lang="en-US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817" y="1213673"/>
            <a:ext cx="4881987" cy="5346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72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J. Stadlmann / SIS100 SIS18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FAIR accelerators and procurement</a:t>
            </a:r>
            <a:endParaRPr lang="en-US" dirty="0"/>
          </a:p>
        </p:txBody>
      </p:sp>
      <p:pic>
        <p:nvPicPr>
          <p:cNvPr id="5" name="Inhaltsplatzhalt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213" y="1473474"/>
            <a:ext cx="7290262" cy="485878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40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As Klaus Peters already reported yesterday experiments are well set up for FAIR phase 0 and full operation (and he was bold enough to show a schedule)</a:t>
            </a:r>
            <a:r>
              <a:rPr lang="en-US" dirty="0"/>
              <a:t> 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international partners agreed to the baseline project.</a:t>
            </a:r>
          </a:p>
          <a:p>
            <a:r>
              <a:rPr lang="en-US" dirty="0" smtClean="0"/>
              <a:t>A full schedule will be prepared till end of 2016 aiming for 11@2022.</a:t>
            </a:r>
          </a:p>
          <a:p>
            <a:r>
              <a:rPr lang="en-US" dirty="0" smtClean="0"/>
              <a:t>First applications for building permits are submitted now.</a:t>
            </a:r>
          </a:p>
          <a:p>
            <a:r>
              <a:rPr lang="en-US" dirty="0" smtClean="0"/>
              <a:t>Link existing facility (SIS18 to SIS100) building permit granted. Internal pre-work has started and project will start end of the year. </a:t>
            </a:r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Overview of accelerator procurement -&gt;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prstClr val="black"/>
                </a:solidFill>
              </a:rPr>
              <a:t>J. Stadlmann / SIS100 SIS18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 prepared! What about FAIR now?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74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504950" y="328613"/>
            <a:ext cx="57991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2000" dirty="0" err="1">
                <a:solidFill>
                  <a:schemeClr val="tx1"/>
                </a:solidFill>
              </a:rPr>
              <a:t>Procurement</a:t>
            </a:r>
            <a:r>
              <a:rPr lang="de-DE" altLang="de-DE" sz="2000" dirty="0">
                <a:solidFill>
                  <a:schemeClr val="tx1"/>
                </a:solidFill>
              </a:rPr>
              <a:t> Highlights </a:t>
            </a:r>
            <a:r>
              <a:rPr lang="de-DE" altLang="de-DE" sz="2000" dirty="0" smtClean="0">
                <a:solidFill>
                  <a:schemeClr val="tx1"/>
                </a:solidFill>
              </a:rPr>
              <a:t>SIS100</a:t>
            </a:r>
            <a:endParaRPr lang="de-DE" altLang="de-DE" sz="2000" dirty="0">
              <a:solidFill>
                <a:schemeClr val="tx1"/>
              </a:solidFill>
            </a:endParaRPr>
          </a:p>
        </p:txBody>
      </p:sp>
      <p:pic>
        <p:nvPicPr>
          <p:cNvPr id="21507" name="Picture 9" descr="C:\Users\spiller\Pictures\GSI\babcock01_kle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1900"/>
            <a:ext cx="3814763" cy="25479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0" y="3779838"/>
            <a:ext cx="4303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SIS100 s.c. dipol magnet:                                              Release of series production in July 2016</a:t>
            </a:r>
          </a:p>
        </p:txBody>
      </p:sp>
      <p:pic>
        <p:nvPicPr>
          <p:cNvPr id="21509" name="Picture 2" descr="R:\Publications\MAC\2013\MAC_10\MagnetTesting\figs\quadrupole_uni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1695">
            <a:off x="4530725" y="1068388"/>
            <a:ext cx="3538538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4572000" y="2425700"/>
            <a:ext cx="41402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SIS100 s.c. quadrupole units production started at JINR</a:t>
            </a:r>
          </a:p>
        </p:txBody>
      </p:sp>
      <p:pic>
        <p:nvPicPr>
          <p:cNvPr id="21511" name="Picture 12" descr="\\WinfileSvM\BEN$Root\Spiller\Eigene Dateien\Bilder_Zeichnungen\FAIR\SIS100\HF\Bunch Compressor\04_1301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60663"/>
            <a:ext cx="41402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4967288" y="5338763"/>
            <a:ext cx="401796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First SIS100 bunch compressor cavity delivered</a:t>
            </a:r>
          </a:p>
        </p:txBody>
      </p:sp>
      <p:pic>
        <p:nvPicPr>
          <p:cNvPr id="21513" name="Picture 10" descr="C:\Users\spiller\AppData\Local\Microsoft\Windows\Temporary Internet Files\Content.Outlook\K2IPEBY9\BPL_FA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4237038"/>
            <a:ext cx="3746500" cy="212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557213" y="6362700"/>
            <a:ext cx="37020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First cryogenic bypass line ready for shipment</a:t>
            </a:r>
          </a:p>
        </p:txBody>
      </p:sp>
      <p:sp>
        <p:nvSpPr>
          <p:cNvPr id="21515" name="TextBox 1"/>
          <p:cNvSpPr txBox="1">
            <a:spLocks noChangeArrowheads="1"/>
          </p:cNvSpPr>
          <p:nvPr/>
        </p:nvSpPr>
        <p:spPr bwMode="auto">
          <a:xfrm>
            <a:off x="4592638" y="5691188"/>
            <a:ext cx="4119562" cy="95408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>
                <a:solidFill>
                  <a:srgbClr val="FF0000"/>
                </a:solidFill>
              </a:rPr>
              <a:t>All main magnets, all main Rf and all injection devices under contract. 50 % of M3 and M4 milestones achieved. 65 % of SIS100 value under contract.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248" y="1248415"/>
            <a:ext cx="6477000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2" name="Picture 9" descr="logo_blauer_leichtviolett_im_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9" t="19600" r="22267" b="19600"/>
          <a:stretch>
            <a:fillRect/>
          </a:stretch>
        </p:blipFill>
        <p:spPr bwMode="auto">
          <a:xfrm>
            <a:off x="5868494" y="1309540"/>
            <a:ext cx="18002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feld 14"/>
          <p:cNvSpPr txBox="1"/>
          <p:nvPr/>
        </p:nvSpPr>
        <p:spPr>
          <a:xfrm>
            <a:off x="231775" y="5373688"/>
            <a:ext cx="3044825" cy="12001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Arial" pitchFamily="34" charset="0"/>
              </a:rPr>
              <a:t>laser-</a:t>
            </a:r>
            <a:r>
              <a:rPr lang="de-DE" dirty="0" err="1">
                <a:latin typeface="Arial" pitchFamily="34" charset="0"/>
              </a:rPr>
              <a:t>cooled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relativistic</a:t>
            </a:r>
            <a:endParaRPr lang="de-DE" dirty="0">
              <a:latin typeface="Arial" pitchFamily="34" charset="0"/>
            </a:endParaRPr>
          </a:p>
          <a:p>
            <a:pPr>
              <a:defRPr/>
            </a:pPr>
            <a:r>
              <a:rPr lang="de-DE" dirty="0">
                <a:latin typeface="Arial" pitchFamily="34" charset="0"/>
              </a:rPr>
              <a:t>     heavy </a:t>
            </a:r>
            <a:r>
              <a:rPr lang="de-DE" dirty="0" err="1">
                <a:latin typeface="Arial" pitchFamily="34" charset="0"/>
              </a:rPr>
              <a:t>ion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beams</a:t>
            </a:r>
            <a:endParaRPr lang="de-DE" dirty="0">
              <a:latin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Arial" pitchFamily="34" charset="0"/>
              </a:rPr>
              <a:t>Z</a:t>
            </a:r>
            <a:r>
              <a:rPr lang="de-DE" baseline="-25000" dirty="0">
                <a:latin typeface="Arial" pitchFamily="34" charset="0"/>
              </a:rPr>
              <a:t>ion</a:t>
            </a:r>
            <a:r>
              <a:rPr lang="de-DE" dirty="0">
                <a:latin typeface="Arial" pitchFamily="34" charset="0"/>
              </a:rPr>
              <a:t>= 10 – 60 </a:t>
            </a:r>
            <a:r>
              <a:rPr lang="de-DE" sz="1200" dirty="0">
                <a:latin typeface="Arial" pitchFamily="34" charset="0"/>
              </a:rPr>
              <a:t>(3 – 19 </a:t>
            </a:r>
            <a:r>
              <a:rPr lang="de-DE" sz="1200" dirty="0" err="1">
                <a:latin typeface="Arial" pitchFamily="34" charset="0"/>
              </a:rPr>
              <a:t>electrons</a:t>
            </a:r>
            <a:r>
              <a:rPr lang="de-DE" sz="1200" dirty="0">
                <a:latin typeface="Arial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dirty="0">
                <a:latin typeface="Symbol" panose="05050102010706020507" pitchFamily="18" charset="2"/>
              </a:rPr>
              <a:t>g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up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to</a:t>
            </a:r>
            <a:r>
              <a:rPr lang="de-DE" dirty="0">
                <a:latin typeface="Arial" pitchFamily="34" charset="0"/>
              </a:rPr>
              <a:t> 13 </a:t>
            </a:r>
            <a:r>
              <a:rPr lang="de-DE" sz="1200" dirty="0">
                <a:latin typeface="Arial" pitchFamily="34" charset="0"/>
              </a:rPr>
              <a:t>(</a:t>
            </a:r>
            <a:r>
              <a:rPr lang="de-DE" sz="1200" dirty="0" err="1">
                <a:latin typeface="Arial" pitchFamily="34" charset="0"/>
              </a:rPr>
              <a:t>huge</a:t>
            </a:r>
            <a:r>
              <a:rPr lang="de-DE" sz="1200" dirty="0">
                <a:latin typeface="Arial" pitchFamily="34" charset="0"/>
              </a:rPr>
              <a:t> Doppler-</a:t>
            </a:r>
            <a:r>
              <a:rPr lang="de-DE" sz="1200" dirty="0" err="1">
                <a:latin typeface="Arial" pitchFamily="34" charset="0"/>
              </a:rPr>
              <a:t>shift</a:t>
            </a:r>
            <a:r>
              <a:rPr lang="de-DE" sz="1200" dirty="0">
                <a:latin typeface="Arial" pitchFamily="34" charset="0"/>
              </a:rPr>
              <a:t>)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4584700" y="5949950"/>
            <a:ext cx="430688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dirty="0" err="1">
                <a:latin typeface="Arial" pitchFamily="34" charset="0"/>
              </a:rPr>
              <a:t>extraction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of</a:t>
            </a:r>
            <a:r>
              <a:rPr lang="de-DE" dirty="0">
                <a:latin typeface="Arial" pitchFamily="34" charset="0"/>
              </a:rPr>
              <a:t> </a:t>
            </a:r>
            <a:r>
              <a:rPr lang="en-US" dirty="0">
                <a:latin typeface="Arial" pitchFamily="34" charset="0"/>
              </a:rPr>
              <a:t>very cold and very short </a:t>
            </a:r>
          </a:p>
          <a:p>
            <a:pPr>
              <a:defRPr/>
            </a:pPr>
            <a:r>
              <a:rPr lang="en-US" dirty="0">
                <a:latin typeface="Arial" pitchFamily="34" charset="0"/>
              </a:rPr>
              <a:t>     ultra-relativistic ion bunches </a:t>
            </a:r>
            <a:endParaRPr lang="de-DE" dirty="0">
              <a:latin typeface="Arial" pitchFamily="34" charset="0"/>
            </a:endParaRPr>
          </a:p>
        </p:txBody>
      </p:sp>
      <p:grpSp>
        <p:nvGrpSpPr>
          <p:cNvPr id="4" name="Gruppieren 3"/>
          <p:cNvGrpSpPr/>
          <p:nvPr/>
        </p:nvGrpSpPr>
        <p:grpSpPr>
          <a:xfrm>
            <a:off x="5256433" y="3532228"/>
            <a:ext cx="1898791" cy="1265342"/>
            <a:chOff x="5256433" y="3532228"/>
            <a:chExt cx="1898791" cy="1265342"/>
          </a:xfrm>
        </p:grpSpPr>
        <p:cxnSp>
          <p:nvCxnSpPr>
            <p:cNvPr id="68618" name="Gerade Verbindung mit Pfeil 18"/>
            <p:cNvCxnSpPr>
              <a:cxnSpLocks noChangeShapeType="1"/>
            </p:cNvCxnSpPr>
            <p:nvPr/>
          </p:nvCxnSpPr>
          <p:spPr bwMode="auto">
            <a:xfrm flipH="1">
              <a:off x="5750684" y="4005923"/>
              <a:ext cx="1404540" cy="791647"/>
            </a:xfrm>
            <a:prstGeom prst="straightConnector1">
              <a:avLst/>
            </a:prstGeom>
            <a:noFill/>
            <a:ln w="38100" algn="ctr">
              <a:solidFill>
                <a:srgbClr val="0066CC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68619" name="Gerade Verbindung mit Pfeil 2"/>
            <p:cNvCxnSpPr>
              <a:cxnSpLocks noChangeShapeType="1"/>
            </p:cNvCxnSpPr>
            <p:nvPr/>
          </p:nvCxnSpPr>
          <p:spPr bwMode="auto">
            <a:xfrm>
              <a:off x="6631665" y="3856275"/>
              <a:ext cx="503907" cy="143936"/>
            </a:xfrm>
            <a:prstGeom prst="straightConnector1">
              <a:avLst/>
            </a:prstGeom>
            <a:noFill/>
            <a:ln w="38100" algn="ctr">
              <a:solidFill>
                <a:srgbClr val="0066CC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68621" name="Textfeld 13"/>
            <p:cNvSpPr txBox="1">
              <a:spLocks noChangeArrowheads="1"/>
            </p:cNvSpPr>
            <p:nvPr/>
          </p:nvSpPr>
          <p:spPr bwMode="auto">
            <a:xfrm>
              <a:off x="5256433" y="3532228"/>
              <a:ext cx="177484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de-DE" altLang="de-DE" b="1" dirty="0" err="1" smtClean="0">
                  <a:solidFill>
                    <a:srgbClr val="0066CC"/>
                  </a:solidFill>
                </a:rPr>
                <a:t>cw</a:t>
              </a:r>
              <a:r>
                <a:rPr lang="de-DE" altLang="de-DE" b="1" dirty="0" smtClean="0">
                  <a:solidFill>
                    <a:srgbClr val="0066CC"/>
                  </a:solidFill>
                </a:rPr>
                <a:t> </a:t>
              </a:r>
              <a:r>
                <a:rPr lang="de-DE" altLang="de-DE" b="1" dirty="0" err="1" smtClean="0">
                  <a:solidFill>
                    <a:srgbClr val="0066CC"/>
                  </a:solidFill>
                </a:rPr>
                <a:t>and</a:t>
              </a:r>
              <a:r>
                <a:rPr lang="de-DE" altLang="de-DE" b="1" dirty="0" smtClean="0">
                  <a:solidFill>
                    <a:srgbClr val="0066CC"/>
                  </a:solidFill>
                </a:rPr>
                <a:t> </a:t>
              </a:r>
              <a:r>
                <a:rPr lang="de-DE" altLang="de-DE" b="1" dirty="0" err="1" smtClean="0">
                  <a:solidFill>
                    <a:srgbClr val="0066CC"/>
                  </a:solidFill>
                </a:rPr>
                <a:t>pulsed</a:t>
              </a:r>
              <a:endParaRPr lang="de-DE" altLang="de-DE" b="1" dirty="0" smtClean="0">
                <a:solidFill>
                  <a:srgbClr val="0066CC"/>
                </a:solidFill>
              </a:endParaRPr>
            </a:p>
            <a:p>
              <a:pPr algn="ctr" eaLnBrk="1" hangingPunct="1"/>
              <a:r>
                <a:rPr lang="de-DE" altLang="de-DE" b="1" dirty="0" err="1" smtClean="0">
                  <a:solidFill>
                    <a:srgbClr val="0066CC"/>
                  </a:solidFill>
                </a:rPr>
                <a:t>laser</a:t>
              </a:r>
              <a:r>
                <a:rPr lang="de-DE" altLang="de-DE" b="1" dirty="0" smtClean="0">
                  <a:solidFill>
                    <a:srgbClr val="0066CC"/>
                  </a:solidFill>
                </a:rPr>
                <a:t> </a:t>
              </a:r>
              <a:r>
                <a:rPr lang="de-DE" altLang="de-DE" b="1" dirty="0" err="1" smtClean="0">
                  <a:solidFill>
                    <a:srgbClr val="0066CC"/>
                  </a:solidFill>
                </a:rPr>
                <a:t>beams</a:t>
              </a:r>
              <a:endParaRPr lang="de-DE" altLang="de-DE" b="1" dirty="0">
                <a:solidFill>
                  <a:srgbClr val="0066CC"/>
                </a:solidFill>
              </a:endParaRPr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4110340" y="3192463"/>
            <a:ext cx="3789060" cy="2017487"/>
            <a:chOff x="4110340" y="3192463"/>
            <a:chExt cx="3789060" cy="2017487"/>
          </a:xfrm>
        </p:grpSpPr>
        <p:sp>
          <p:nvSpPr>
            <p:cNvPr id="13" name="Bogen 12"/>
            <p:cNvSpPr/>
            <p:nvPr/>
          </p:nvSpPr>
          <p:spPr bwMode="auto">
            <a:xfrm rot="9256357">
              <a:off x="4294188" y="3192463"/>
              <a:ext cx="3605212" cy="1406525"/>
            </a:xfrm>
            <a:prstGeom prst="arc">
              <a:avLst>
                <a:gd name="adj1" fmla="val 14902616"/>
                <a:gd name="adj2" fmla="val 20669944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txBody>
            <a:bodyPr lIns="90000" tIns="46800" rIns="90000" bIns="46800"/>
            <a:lstStyle/>
            <a:p>
              <a:pPr>
                <a:defRPr/>
              </a:pPr>
              <a:endParaRPr lang="de-DE"/>
            </a:p>
          </p:txBody>
        </p:sp>
        <p:sp>
          <p:nvSpPr>
            <p:cNvPr id="68622" name="Textfeld 31"/>
            <p:cNvSpPr txBox="1">
              <a:spLocks noChangeArrowheads="1"/>
            </p:cNvSpPr>
            <p:nvPr/>
          </p:nvSpPr>
          <p:spPr bwMode="auto">
            <a:xfrm>
              <a:off x="4110340" y="4563619"/>
              <a:ext cx="119776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de-DE" altLang="de-DE" b="1" dirty="0" err="1" smtClean="0">
                  <a:solidFill>
                    <a:srgbClr val="FF0000"/>
                  </a:solidFill>
                </a:rPr>
                <a:t>bunched</a:t>
              </a:r>
              <a:endParaRPr lang="de-DE" altLang="de-DE" b="1" dirty="0" smtClean="0">
                <a:solidFill>
                  <a:srgbClr val="FF0000"/>
                </a:solidFill>
              </a:endParaRPr>
            </a:p>
            <a:p>
              <a:pPr algn="ctr" eaLnBrk="1" hangingPunct="1"/>
              <a:r>
                <a:rPr lang="de-DE" altLang="de-DE" b="1" dirty="0" err="1" smtClean="0">
                  <a:solidFill>
                    <a:srgbClr val="FF0000"/>
                  </a:solidFill>
                </a:rPr>
                <a:t>ion</a:t>
              </a:r>
              <a:r>
                <a:rPr lang="de-DE" altLang="de-DE" b="1" dirty="0" smtClean="0">
                  <a:solidFill>
                    <a:srgbClr val="FF0000"/>
                  </a:solidFill>
                </a:rPr>
                <a:t> beam</a:t>
              </a:r>
              <a:endParaRPr lang="de-DE" altLang="de-DE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Gruppieren 2"/>
          <p:cNvGrpSpPr/>
          <p:nvPr/>
        </p:nvGrpSpPr>
        <p:grpSpPr>
          <a:xfrm>
            <a:off x="6602263" y="4097328"/>
            <a:ext cx="1684709" cy="1052725"/>
            <a:chOff x="6602263" y="4097328"/>
            <a:chExt cx="1684709" cy="1052725"/>
          </a:xfrm>
        </p:grpSpPr>
        <p:sp>
          <p:nvSpPr>
            <p:cNvPr id="68623" name="Textfeld 19"/>
            <p:cNvSpPr txBox="1">
              <a:spLocks noChangeArrowheads="1"/>
            </p:cNvSpPr>
            <p:nvPr/>
          </p:nvSpPr>
          <p:spPr bwMode="auto">
            <a:xfrm>
              <a:off x="6768607" y="4226723"/>
              <a:ext cx="1518365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de-DE" altLang="de-DE" dirty="0" err="1" smtClean="0">
                  <a:solidFill>
                    <a:srgbClr val="00CC00"/>
                  </a:solidFill>
                </a:rPr>
                <a:t>fluorescence</a:t>
              </a:r>
              <a:endParaRPr lang="de-DE" altLang="de-DE" dirty="0" smtClean="0">
                <a:solidFill>
                  <a:srgbClr val="00CC00"/>
                </a:solidFill>
              </a:endParaRPr>
            </a:p>
            <a:p>
              <a:pPr algn="ctr" eaLnBrk="1" hangingPunct="1"/>
              <a:r>
                <a:rPr lang="de-DE" altLang="de-DE" dirty="0" err="1" smtClean="0">
                  <a:solidFill>
                    <a:srgbClr val="00CC00"/>
                  </a:solidFill>
                </a:rPr>
                <a:t>from</a:t>
              </a:r>
              <a:r>
                <a:rPr lang="de-DE" altLang="de-DE" dirty="0" smtClean="0">
                  <a:solidFill>
                    <a:srgbClr val="00CC00"/>
                  </a:solidFill>
                </a:rPr>
                <a:t> </a:t>
              </a:r>
              <a:r>
                <a:rPr lang="de-DE" altLang="de-DE" dirty="0" err="1" smtClean="0">
                  <a:solidFill>
                    <a:srgbClr val="00CC00"/>
                  </a:solidFill>
                </a:rPr>
                <a:t>the</a:t>
              </a:r>
              <a:r>
                <a:rPr lang="de-DE" altLang="de-DE" dirty="0" smtClean="0">
                  <a:solidFill>
                    <a:srgbClr val="00CC00"/>
                  </a:solidFill>
                </a:rPr>
                <a:t> </a:t>
              </a:r>
              <a:r>
                <a:rPr lang="de-DE" altLang="de-DE" dirty="0" err="1" smtClean="0">
                  <a:solidFill>
                    <a:srgbClr val="00CC00"/>
                  </a:solidFill>
                </a:rPr>
                <a:t>ions</a:t>
              </a:r>
              <a:endParaRPr lang="de-DE" altLang="de-DE" dirty="0">
                <a:solidFill>
                  <a:srgbClr val="00CC00"/>
                </a:solidFill>
              </a:endParaRPr>
            </a:p>
            <a:p>
              <a:pPr algn="ctr" eaLnBrk="1" hangingPunct="1"/>
              <a:r>
                <a:rPr lang="de-DE" altLang="de-DE" dirty="0">
                  <a:solidFill>
                    <a:srgbClr val="00CC00"/>
                  </a:solidFill>
                </a:rPr>
                <a:t>(</a:t>
              </a:r>
              <a:r>
                <a:rPr lang="de-DE" altLang="de-DE" dirty="0" err="1">
                  <a:solidFill>
                    <a:srgbClr val="00CC00"/>
                  </a:solidFill>
                </a:rPr>
                <a:t>xuv</a:t>
              </a:r>
              <a:r>
                <a:rPr lang="de-DE" altLang="de-DE" dirty="0">
                  <a:solidFill>
                    <a:srgbClr val="00CC00"/>
                  </a:solidFill>
                </a:rPr>
                <a:t>, x-</a:t>
              </a:r>
              <a:r>
                <a:rPr lang="de-DE" altLang="de-DE" dirty="0" err="1">
                  <a:solidFill>
                    <a:srgbClr val="00CC00"/>
                  </a:solidFill>
                </a:rPr>
                <a:t>ray</a:t>
              </a:r>
              <a:r>
                <a:rPr lang="de-DE" altLang="de-DE" dirty="0">
                  <a:solidFill>
                    <a:srgbClr val="00CC00"/>
                  </a:solidFill>
                </a:rPr>
                <a:t>)</a:t>
              </a:r>
            </a:p>
          </p:txBody>
        </p:sp>
        <p:cxnSp>
          <p:nvCxnSpPr>
            <p:cNvPr id="68624" name="Gerade Verbindung mit Pfeil 38"/>
            <p:cNvCxnSpPr>
              <a:cxnSpLocks noChangeShapeType="1"/>
            </p:cNvCxnSpPr>
            <p:nvPr/>
          </p:nvCxnSpPr>
          <p:spPr bwMode="auto">
            <a:xfrm flipV="1">
              <a:off x="6602263" y="4097328"/>
              <a:ext cx="519912" cy="279878"/>
            </a:xfrm>
            <a:prstGeom prst="straightConnector1">
              <a:avLst/>
            </a:prstGeom>
            <a:noFill/>
            <a:ln w="38100" algn="ctr">
              <a:solidFill>
                <a:srgbClr val="00CC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68617" name="Textfeld 2"/>
          <p:cNvSpPr txBox="1">
            <a:spLocks noChangeArrowheads="1"/>
          </p:cNvSpPr>
          <p:nvPr/>
        </p:nvSpPr>
        <p:spPr bwMode="auto">
          <a:xfrm>
            <a:off x="1412953" y="129602"/>
            <a:ext cx="603613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3600" b="1" dirty="0" smtClean="0"/>
              <a:t>Laser </a:t>
            </a:r>
            <a:r>
              <a:rPr lang="de-DE" altLang="de-DE" sz="3600" b="1" dirty="0" err="1" smtClean="0"/>
              <a:t>Cooling</a:t>
            </a:r>
            <a:r>
              <a:rPr lang="de-DE" altLang="de-DE" sz="3600" b="1" dirty="0" smtClean="0"/>
              <a:t> @SIS100</a:t>
            </a:r>
            <a:endParaRPr lang="de-DE" altLang="de-DE" sz="36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3707904" y="2780928"/>
            <a:ext cx="1446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/>
              <a:t>SIS100</a:t>
            </a:r>
            <a:endParaRPr lang="de-DE" sz="3600" b="1" dirty="0"/>
          </a:p>
        </p:txBody>
      </p:sp>
      <p:sp>
        <p:nvSpPr>
          <p:cNvPr id="18" name="Textfeld 17"/>
          <p:cNvSpPr txBox="1"/>
          <p:nvPr/>
        </p:nvSpPr>
        <p:spPr>
          <a:xfrm>
            <a:off x="3078163" y="2444750"/>
            <a:ext cx="2589212" cy="120015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dirty="0" err="1">
                <a:latin typeface="Arial" pitchFamily="34" charset="0"/>
              </a:rPr>
              <a:t>only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cooling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method</a:t>
            </a:r>
            <a:r>
              <a:rPr lang="de-DE" dirty="0">
                <a:latin typeface="Arial" pitchFamily="34" charset="0"/>
              </a:rPr>
              <a:t> </a:t>
            </a:r>
          </a:p>
          <a:p>
            <a:pPr>
              <a:defRPr/>
            </a:pPr>
            <a:r>
              <a:rPr lang="de-DE" dirty="0">
                <a:latin typeface="Arial" pitchFamily="34" charset="0"/>
              </a:rPr>
              <a:t>     in SIS100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de-DE" dirty="0" err="1">
                <a:latin typeface="Arial" pitchFamily="34" charset="0"/>
              </a:rPr>
              <a:t>laser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spectroscopy</a:t>
            </a:r>
            <a:endParaRPr lang="de-DE" dirty="0">
              <a:latin typeface="Arial" pitchFamily="34" charset="0"/>
            </a:endParaRPr>
          </a:p>
          <a:p>
            <a:pPr>
              <a:defRPr/>
            </a:pPr>
            <a:r>
              <a:rPr lang="de-DE" dirty="0">
                <a:latin typeface="Arial" pitchFamily="34" charset="0"/>
              </a:rPr>
              <a:t>     (</a:t>
            </a:r>
            <a:r>
              <a:rPr lang="de-DE" dirty="0" err="1">
                <a:latin typeface="Arial" pitchFamily="34" charset="0"/>
              </a:rPr>
              <a:t>fine</a:t>
            </a:r>
            <a:r>
              <a:rPr lang="de-DE" dirty="0">
                <a:latin typeface="Arial" pitchFamily="34" charset="0"/>
              </a:rPr>
              <a:t> </a:t>
            </a:r>
            <a:r>
              <a:rPr lang="de-DE" dirty="0" err="1">
                <a:latin typeface="Arial" pitchFamily="34" charset="0"/>
              </a:rPr>
              <a:t>structure</a:t>
            </a:r>
            <a:r>
              <a:rPr lang="de-DE" dirty="0">
                <a:latin typeface="Arial" pitchFamily="34" charset="0"/>
              </a:rPr>
              <a:t>)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760192" y="1700808"/>
            <a:ext cx="11881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/>
              <a:t>Funding</a:t>
            </a:r>
            <a:r>
              <a:rPr lang="de-DE" b="1" dirty="0" smtClean="0"/>
              <a:t>:</a:t>
            </a:r>
          </a:p>
          <a:p>
            <a:r>
              <a:rPr lang="de-DE" dirty="0" smtClean="0"/>
              <a:t>BMBF</a:t>
            </a:r>
          </a:p>
          <a:p>
            <a:r>
              <a:rPr lang="de-DE" dirty="0" smtClean="0"/>
              <a:t>POFIII ARD</a:t>
            </a:r>
            <a:endParaRPr lang="de-DE" dirty="0"/>
          </a:p>
        </p:txBody>
      </p:sp>
      <p:pic>
        <p:nvPicPr>
          <p:cNvPr id="22" name="Picture 2" descr="D:\GSI Darmstadt\Posters\Logos\Logo of IMP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16" y="2380357"/>
            <a:ext cx="86360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3" descr="D:\GSI Darmstadt\Posters\Logos\Logo- TU Darmstadt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5" y="3456102"/>
            <a:ext cx="1152452" cy="439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6" descr="D:\GSI Darmstadt\Talks\Logos\Logo - Westfälische Wilhelms-Universität Münster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71218"/>
            <a:ext cx="1273175" cy="86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7" descr="D:\GSI Darmstadt\Talks\Logos\Logo HIJ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3259" y="2701482"/>
            <a:ext cx="98742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6" descr="Logo HZDR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30109"/>
            <a:ext cx="1034314" cy="712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41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3" name="Rectangle 7"/>
          <p:cNvSpPr>
            <a:spLocks noChangeArrowheads="1"/>
          </p:cNvSpPr>
          <p:nvPr/>
        </p:nvSpPr>
        <p:spPr bwMode="auto">
          <a:xfrm>
            <a:off x="1026626" y="188913"/>
            <a:ext cx="6262695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sz="2200" dirty="0"/>
              <a:t>C</a:t>
            </a:r>
            <a:r>
              <a:rPr lang="de-DE" altLang="de-DE" sz="2200" baseline="30000" dirty="0"/>
              <a:t>3+</a:t>
            </a:r>
            <a:r>
              <a:rPr lang="de-DE" altLang="de-DE" sz="2200" dirty="0"/>
              <a:t> </a:t>
            </a:r>
            <a:r>
              <a:rPr lang="de-DE" altLang="de-DE" sz="2200" dirty="0" err="1"/>
              <a:t>ions</a:t>
            </a:r>
            <a:r>
              <a:rPr lang="de-DE" altLang="de-DE" sz="2200" dirty="0"/>
              <a:t> </a:t>
            </a:r>
            <a:r>
              <a:rPr lang="de-DE" altLang="de-DE" sz="2200" dirty="0" err="1"/>
              <a:t>stored</a:t>
            </a:r>
            <a:r>
              <a:rPr lang="de-DE" altLang="de-DE" sz="2200" dirty="0"/>
              <a:t> in </a:t>
            </a:r>
            <a:r>
              <a:rPr lang="de-DE" altLang="de-DE" sz="2200" dirty="0" err="1"/>
              <a:t>the</a:t>
            </a:r>
            <a:r>
              <a:rPr lang="de-DE" altLang="de-DE" sz="2200" dirty="0"/>
              <a:t> ESR, 122 </a:t>
            </a:r>
            <a:r>
              <a:rPr lang="de-DE" altLang="de-DE" sz="2200" dirty="0" err="1"/>
              <a:t>MeV</a:t>
            </a:r>
            <a:r>
              <a:rPr lang="de-DE" altLang="de-DE" sz="2200" dirty="0"/>
              <a:t>/u, </a:t>
            </a:r>
            <a:r>
              <a:rPr lang="de-DE" altLang="de-DE" sz="2200" dirty="0" err="1"/>
              <a:t>scanning</a:t>
            </a:r>
            <a:r>
              <a:rPr lang="de-DE" altLang="de-DE" sz="2200" dirty="0"/>
              <a:t> </a:t>
            </a:r>
            <a:r>
              <a:rPr lang="de-DE" altLang="de-DE" sz="2200" dirty="0" err="1"/>
              <a:t>the</a:t>
            </a:r>
            <a:r>
              <a:rPr lang="de-DE" altLang="de-DE" sz="2200" dirty="0"/>
              <a:t> </a:t>
            </a:r>
            <a:r>
              <a:rPr lang="de-DE" altLang="de-DE" sz="2200" dirty="0" err="1"/>
              <a:t>laser</a:t>
            </a:r>
            <a:r>
              <a:rPr lang="de-DE" altLang="de-DE" sz="2200" dirty="0"/>
              <a:t> </a:t>
            </a:r>
            <a:r>
              <a:rPr lang="de-DE" altLang="de-DE" sz="2200" dirty="0" err="1"/>
              <a:t>frequency</a:t>
            </a:r>
            <a:endParaRPr lang="de-DE" altLang="de-DE" sz="2200" dirty="0"/>
          </a:p>
        </p:txBody>
      </p:sp>
      <p:sp>
        <p:nvSpPr>
          <p:cNvPr id="59404" name="Textfeld 8"/>
          <p:cNvSpPr txBox="1">
            <a:spLocks noChangeArrowheads="1"/>
          </p:cNvSpPr>
          <p:nvPr/>
        </p:nvSpPr>
        <p:spPr bwMode="auto">
          <a:xfrm>
            <a:off x="0" y="5841717"/>
            <a:ext cx="914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de-DE" altLang="de-DE" dirty="0">
                <a:solidFill>
                  <a:srgbClr val="0066CC"/>
                </a:solidFill>
              </a:rPr>
              <a:t>In </a:t>
            </a:r>
            <a:r>
              <a:rPr lang="de-DE" altLang="de-DE" dirty="0" err="1">
                <a:solidFill>
                  <a:srgbClr val="0066CC"/>
                </a:solidFill>
              </a:rPr>
              <a:t>general</a:t>
            </a:r>
            <a:r>
              <a:rPr lang="de-DE" altLang="de-DE" dirty="0">
                <a:solidFill>
                  <a:srgbClr val="0066CC"/>
                </a:solidFill>
              </a:rPr>
              <a:t>, </a:t>
            </a:r>
            <a:r>
              <a:rPr lang="de-DE" altLang="de-DE" dirty="0" err="1">
                <a:solidFill>
                  <a:srgbClr val="0066CC"/>
                </a:solidFill>
              </a:rPr>
              <a:t>within</a:t>
            </a:r>
            <a:r>
              <a:rPr lang="de-DE" altLang="de-DE" dirty="0">
                <a:solidFill>
                  <a:srgbClr val="0066CC"/>
                </a:solidFill>
              </a:rPr>
              <a:t> a </a:t>
            </a:r>
            <a:r>
              <a:rPr lang="de-DE" altLang="de-DE" dirty="0" err="1">
                <a:solidFill>
                  <a:srgbClr val="0066CC"/>
                </a:solidFill>
              </a:rPr>
              <a:t>few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seconds</a:t>
            </a:r>
            <a:r>
              <a:rPr lang="de-DE" altLang="de-DE" dirty="0">
                <a:solidFill>
                  <a:srgbClr val="0066CC"/>
                </a:solidFill>
              </a:rPr>
              <a:t>, </a:t>
            </a:r>
            <a:r>
              <a:rPr lang="de-DE" altLang="de-DE" dirty="0" err="1">
                <a:solidFill>
                  <a:srgbClr val="0066CC"/>
                </a:solidFill>
              </a:rPr>
              <a:t>the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scanning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laser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can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effectively</a:t>
            </a:r>
            <a:r>
              <a:rPr lang="de-DE" altLang="de-DE" dirty="0">
                <a:solidFill>
                  <a:srgbClr val="0066CC"/>
                </a:solidFill>
              </a:rPr>
              <a:t> cool all </a:t>
            </a:r>
            <a:r>
              <a:rPr lang="de-DE" altLang="de-DE" dirty="0" err="1">
                <a:solidFill>
                  <a:srgbClr val="0066CC"/>
                </a:solidFill>
              </a:rPr>
              <a:t>the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ions</a:t>
            </a:r>
            <a:endParaRPr lang="de-DE" altLang="de-DE" dirty="0">
              <a:solidFill>
                <a:srgbClr val="0066CC"/>
              </a:solidFill>
            </a:endParaRPr>
          </a:p>
          <a:p>
            <a:pPr algn="ctr" eaLnBrk="1" hangingPunct="1"/>
            <a:r>
              <a:rPr lang="de-DE" altLang="de-DE" dirty="0">
                <a:solidFill>
                  <a:srgbClr val="0066CC"/>
                </a:solidFill>
              </a:rPr>
              <a:t>in </a:t>
            </a:r>
            <a:r>
              <a:rPr lang="de-DE" altLang="de-DE" dirty="0" err="1">
                <a:solidFill>
                  <a:srgbClr val="0066CC"/>
                </a:solidFill>
              </a:rPr>
              <a:t>the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bunch</a:t>
            </a:r>
            <a:r>
              <a:rPr lang="de-DE" altLang="de-DE" dirty="0">
                <a:solidFill>
                  <a:srgbClr val="0066CC"/>
                </a:solidFill>
              </a:rPr>
              <a:t>. </a:t>
            </a:r>
            <a:r>
              <a:rPr lang="de-DE" altLang="de-DE" dirty="0" err="1">
                <a:solidFill>
                  <a:srgbClr val="0066CC"/>
                </a:solidFill>
              </a:rPr>
              <a:t>If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the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laser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scans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faster</a:t>
            </a:r>
            <a:r>
              <a:rPr lang="de-DE" altLang="de-DE" dirty="0">
                <a:solidFill>
                  <a:srgbClr val="0066CC"/>
                </a:solidFill>
              </a:rPr>
              <a:t>, </a:t>
            </a:r>
            <a:r>
              <a:rPr lang="de-DE" altLang="de-DE" dirty="0" err="1">
                <a:solidFill>
                  <a:srgbClr val="0066CC"/>
                </a:solidFill>
              </a:rPr>
              <a:t>or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if</a:t>
            </a:r>
            <a:r>
              <a:rPr lang="de-DE" altLang="de-DE" dirty="0">
                <a:solidFill>
                  <a:srgbClr val="0066CC"/>
                </a:solidFill>
              </a:rPr>
              <a:t> a </a:t>
            </a:r>
            <a:r>
              <a:rPr lang="de-DE" altLang="de-DE" dirty="0" err="1">
                <a:solidFill>
                  <a:srgbClr val="0066CC"/>
                </a:solidFill>
              </a:rPr>
              <a:t>pulsed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laser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is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used</a:t>
            </a:r>
            <a:r>
              <a:rPr lang="de-DE" altLang="de-DE" dirty="0">
                <a:solidFill>
                  <a:srgbClr val="0066CC"/>
                </a:solidFill>
              </a:rPr>
              <a:t>, </a:t>
            </a:r>
            <a:r>
              <a:rPr lang="de-DE" altLang="de-DE" dirty="0" err="1">
                <a:solidFill>
                  <a:srgbClr val="0066CC"/>
                </a:solidFill>
              </a:rPr>
              <a:t>this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greatly</a:t>
            </a:r>
            <a:r>
              <a:rPr lang="de-DE" altLang="de-DE" dirty="0">
                <a:solidFill>
                  <a:srgbClr val="0066CC"/>
                </a:solidFill>
              </a:rPr>
              <a:t> </a:t>
            </a:r>
            <a:r>
              <a:rPr lang="de-DE" altLang="de-DE" dirty="0" err="1">
                <a:solidFill>
                  <a:srgbClr val="0066CC"/>
                </a:solidFill>
              </a:rPr>
              <a:t>improves</a:t>
            </a:r>
            <a:r>
              <a:rPr lang="de-DE" altLang="de-DE" dirty="0">
                <a:solidFill>
                  <a:srgbClr val="0066CC"/>
                </a:solidFill>
              </a:rPr>
              <a:t>!</a:t>
            </a: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62" y="1236487"/>
            <a:ext cx="6919501" cy="453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5" name="Textfeld 11"/>
          <p:cNvSpPr txBox="1">
            <a:spLocks noChangeArrowheads="1"/>
          </p:cNvSpPr>
          <p:nvPr/>
        </p:nvSpPr>
        <p:spPr bwMode="auto">
          <a:xfrm rot="16200000">
            <a:off x="6785179" y="3040554"/>
            <a:ext cx="2258645" cy="252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1200" b="1"/>
              <a:t>Schottky power density [arb.units]</a:t>
            </a:r>
          </a:p>
        </p:txBody>
      </p:sp>
      <p:grpSp>
        <p:nvGrpSpPr>
          <p:cNvPr id="5" name="Gruppieren 4"/>
          <p:cNvGrpSpPr/>
          <p:nvPr/>
        </p:nvGrpSpPr>
        <p:grpSpPr>
          <a:xfrm>
            <a:off x="1507904" y="2618682"/>
            <a:ext cx="2657573" cy="1000900"/>
            <a:chOff x="1117600" y="2349500"/>
            <a:chExt cx="2924175" cy="1200150"/>
          </a:xfrm>
        </p:grpSpPr>
        <p:cxnSp>
          <p:nvCxnSpPr>
            <p:cNvPr id="59396" name="Gerade Verbindung mit Pfeil 5"/>
            <p:cNvCxnSpPr>
              <a:cxnSpLocks noChangeShapeType="1"/>
            </p:cNvCxnSpPr>
            <p:nvPr/>
          </p:nvCxnSpPr>
          <p:spPr bwMode="auto">
            <a:xfrm>
              <a:off x="2738438" y="2990850"/>
              <a:ext cx="1303337" cy="317500"/>
            </a:xfrm>
            <a:prstGeom prst="straightConnector1">
              <a:avLst/>
            </a:prstGeom>
            <a:noFill/>
            <a:ln w="76200" algn="ctr">
              <a:solidFill>
                <a:schemeClr val="tx1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397" name="Textfeld 6"/>
            <p:cNvSpPr txBox="1">
              <a:spLocks noChangeArrowheads="1"/>
            </p:cNvSpPr>
            <p:nvPr/>
          </p:nvSpPr>
          <p:spPr bwMode="auto">
            <a:xfrm>
              <a:off x="1117600" y="2349500"/>
              <a:ext cx="1690688" cy="1200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sz="2400" dirty="0" err="1"/>
                <a:t>heating</a:t>
              </a:r>
              <a:r>
                <a:rPr lang="de-DE" altLang="de-DE" sz="2400" dirty="0"/>
                <a:t> </a:t>
              </a:r>
              <a:r>
                <a:rPr lang="de-DE" altLang="de-DE" sz="2400" dirty="0" err="1"/>
                <a:t>by</a:t>
              </a:r>
              <a:r>
                <a:rPr lang="de-DE" altLang="de-DE" sz="2400" dirty="0"/>
                <a:t> </a:t>
              </a:r>
            </a:p>
            <a:p>
              <a:pPr eaLnBrk="1" hangingPunct="1"/>
              <a:r>
                <a:rPr lang="de-DE" altLang="de-DE" sz="2400" dirty="0"/>
                <a:t>intra-beam</a:t>
              </a:r>
            </a:p>
            <a:p>
              <a:pPr eaLnBrk="1" hangingPunct="1"/>
              <a:r>
                <a:rPr lang="de-DE" altLang="de-DE" sz="2400" dirty="0" err="1"/>
                <a:t>scattering</a:t>
              </a:r>
              <a:endParaRPr lang="de-DE" altLang="de-DE" sz="2400" dirty="0"/>
            </a:p>
          </p:txBody>
        </p:sp>
      </p:grpSp>
      <p:grpSp>
        <p:nvGrpSpPr>
          <p:cNvPr id="2" name="Gruppieren 1"/>
          <p:cNvGrpSpPr/>
          <p:nvPr/>
        </p:nvGrpSpPr>
        <p:grpSpPr>
          <a:xfrm>
            <a:off x="6284473" y="2156902"/>
            <a:ext cx="872872" cy="2322194"/>
            <a:chOff x="6132513" y="1916113"/>
            <a:chExt cx="960437" cy="2784475"/>
          </a:xfrm>
        </p:grpSpPr>
        <p:cxnSp>
          <p:nvCxnSpPr>
            <p:cNvPr id="59399" name="Gerade Verbindung mit Pfeil 12"/>
            <p:cNvCxnSpPr>
              <a:cxnSpLocks noChangeShapeType="1"/>
            </p:cNvCxnSpPr>
            <p:nvPr/>
          </p:nvCxnSpPr>
          <p:spPr bwMode="auto">
            <a:xfrm flipV="1">
              <a:off x="6132513" y="1916113"/>
              <a:ext cx="23812" cy="2784475"/>
            </a:xfrm>
            <a:prstGeom prst="straightConnector1">
              <a:avLst/>
            </a:prstGeom>
            <a:noFill/>
            <a:ln w="76200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400" name="Textfeld 14"/>
            <p:cNvSpPr txBox="1">
              <a:spLocks noChangeArrowheads="1"/>
            </p:cNvSpPr>
            <p:nvPr/>
          </p:nvSpPr>
          <p:spPr bwMode="auto">
            <a:xfrm>
              <a:off x="6207125" y="3035300"/>
              <a:ext cx="885825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sz="2800" b="1"/>
                <a:t>10 s</a:t>
              </a:r>
            </a:p>
          </p:txBody>
        </p:sp>
      </p:grpSp>
      <p:grpSp>
        <p:nvGrpSpPr>
          <p:cNvPr id="25" name="Gruppieren 24"/>
          <p:cNvGrpSpPr/>
          <p:nvPr/>
        </p:nvGrpSpPr>
        <p:grpSpPr>
          <a:xfrm>
            <a:off x="1456647" y="4359666"/>
            <a:ext cx="4434377" cy="890981"/>
            <a:chOff x="1061201" y="4437063"/>
            <a:chExt cx="4879224" cy="1068349"/>
          </a:xfrm>
        </p:grpSpPr>
        <p:sp>
          <p:nvSpPr>
            <p:cNvPr id="59401" name="Textfeld 6"/>
            <p:cNvSpPr txBox="1">
              <a:spLocks noChangeArrowheads="1"/>
            </p:cNvSpPr>
            <p:nvPr/>
          </p:nvSpPr>
          <p:spPr bwMode="auto">
            <a:xfrm>
              <a:off x="1061201" y="4730416"/>
              <a:ext cx="1559705" cy="7749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b="1" dirty="0" err="1">
                  <a:solidFill>
                    <a:srgbClr val="FF0000"/>
                  </a:solidFill>
                </a:rPr>
                <a:t>hot</a:t>
              </a:r>
              <a:r>
                <a:rPr lang="de-DE" altLang="de-DE" b="1" dirty="0">
                  <a:solidFill>
                    <a:srgbClr val="FF0000"/>
                  </a:solidFill>
                </a:rPr>
                <a:t> </a:t>
              </a:r>
              <a:r>
                <a:rPr lang="de-DE" altLang="de-DE" b="1" dirty="0" smtClean="0">
                  <a:solidFill>
                    <a:srgbClr val="FF0000"/>
                  </a:solidFill>
                </a:rPr>
                <a:t>beam</a:t>
              </a:r>
            </a:p>
            <a:p>
              <a:pPr algn="ctr" eaLnBrk="1" hangingPunct="1"/>
              <a:r>
                <a:rPr lang="de-DE" altLang="de-DE" b="1" dirty="0" err="1" smtClean="0">
                  <a:solidFill>
                    <a:srgbClr val="FF000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b="1" dirty="0" err="1" smtClean="0">
                  <a:solidFill>
                    <a:srgbClr val="FF0000"/>
                  </a:solidFill>
                </a:rPr>
                <a:t>p</a:t>
              </a:r>
              <a:r>
                <a:rPr lang="de-DE" altLang="de-DE" b="1" dirty="0" smtClean="0">
                  <a:solidFill>
                    <a:srgbClr val="FF0000"/>
                  </a:solidFill>
                </a:rPr>
                <a:t>/p~10</a:t>
              </a:r>
              <a:r>
                <a:rPr lang="de-DE" altLang="de-DE" b="1" baseline="30000" dirty="0" smtClean="0">
                  <a:solidFill>
                    <a:srgbClr val="FF0000"/>
                  </a:solidFill>
                </a:rPr>
                <a:t>-4</a:t>
              </a:r>
              <a:endParaRPr lang="de-DE" altLang="de-DE" b="1" baseline="30000" dirty="0">
                <a:solidFill>
                  <a:srgbClr val="FF0000"/>
                </a:solidFill>
              </a:endParaRPr>
            </a:p>
          </p:txBody>
        </p:sp>
        <p:cxnSp>
          <p:nvCxnSpPr>
            <p:cNvPr id="59405" name="Gerade Verbindung mit Pfeil 9"/>
            <p:cNvCxnSpPr>
              <a:cxnSpLocks noChangeShapeType="1"/>
            </p:cNvCxnSpPr>
            <p:nvPr/>
          </p:nvCxnSpPr>
          <p:spPr bwMode="auto">
            <a:xfrm flipH="1" flipV="1">
              <a:off x="5059363" y="4662488"/>
              <a:ext cx="881062" cy="6350"/>
            </a:xfrm>
            <a:prstGeom prst="straightConnector1">
              <a:avLst/>
            </a:prstGeom>
            <a:noFill/>
            <a:ln w="7620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9406" name="Gerade Verbindung mit Pfeil 9"/>
            <p:cNvCxnSpPr>
              <a:cxnSpLocks noChangeShapeType="1"/>
            </p:cNvCxnSpPr>
            <p:nvPr/>
          </p:nvCxnSpPr>
          <p:spPr bwMode="auto">
            <a:xfrm flipH="1" flipV="1">
              <a:off x="2231609" y="4648200"/>
              <a:ext cx="881062" cy="6350"/>
            </a:xfrm>
            <a:prstGeom prst="straightConnector1">
              <a:avLst/>
            </a:prstGeom>
            <a:noFill/>
            <a:ln w="76200" algn="ctr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407" name="Textfeld 9"/>
            <p:cNvSpPr txBox="1">
              <a:spLocks noChangeArrowheads="1"/>
            </p:cNvSpPr>
            <p:nvPr/>
          </p:nvSpPr>
          <p:spPr bwMode="auto">
            <a:xfrm>
              <a:off x="3709988" y="4437063"/>
              <a:ext cx="833437" cy="461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sz="2400" b="1" dirty="0" err="1">
                  <a:solidFill>
                    <a:srgbClr val="0070C0"/>
                  </a:solidFill>
                  <a:latin typeface="Symbol" pitchFamily="18" charset="2"/>
                </a:rPr>
                <a:t>D</a:t>
              </a:r>
              <a:r>
                <a:rPr lang="de-DE" altLang="de-DE" sz="2400" b="1" dirty="0" err="1">
                  <a:solidFill>
                    <a:srgbClr val="0070C0"/>
                  </a:solidFill>
                </a:rPr>
                <a:t>p</a:t>
              </a:r>
              <a:r>
                <a:rPr lang="de-DE" altLang="de-DE" sz="2400" b="1" dirty="0">
                  <a:solidFill>
                    <a:srgbClr val="0070C0"/>
                  </a:solidFill>
                </a:rPr>
                <a:t>/p</a:t>
              </a:r>
            </a:p>
          </p:txBody>
        </p:sp>
      </p:grpSp>
      <p:cxnSp>
        <p:nvCxnSpPr>
          <p:cNvPr id="59408" name="Gerade Verbindung mit Pfeil 9"/>
          <p:cNvCxnSpPr>
            <a:cxnSpLocks noChangeShapeType="1"/>
          </p:cNvCxnSpPr>
          <p:nvPr/>
        </p:nvCxnSpPr>
        <p:spPr bwMode="auto">
          <a:xfrm flipV="1">
            <a:off x="4165477" y="5680961"/>
            <a:ext cx="826705" cy="2648"/>
          </a:xfrm>
          <a:prstGeom prst="straightConnector1">
            <a:avLst/>
          </a:prstGeom>
          <a:noFill/>
          <a:ln w="762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9409" name="Gerade Verbindung mit Pfeil 9"/>
          <p:cNvCxnSpPr>
            <a:cxnSpLocks noChangeShapeType="1"/>
          </p:cNvCxnSpPr>
          <p:nvPr/>
        </p:nvCxnSpPr>
        <p:spPr bwMode="auto">
          <a:xfrm flipH="1" flipV="1">
            <a:off x="925027" y="2737837"/>
            <a:ext cx="8657" cy="741408"/>
          </a:xfrm>
          <a:prstGeom prst="straightConnector1">
            <a:avLst/>
          </a:prstGeom>
          <a:noFill/>
          <a:ln w="76200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410" name="Rechteck 12"/>
          <p:cNvSpPr>
            <a:spLocks noChangeArrowheads="1"/>
          </p:cNvSpPr>
          <p:nvPr/>
        </p:nvSpPr>
        <p:spPr bwMode="auto">
          <a:xfrm>
            <a:off x="812491" y="1143811"/>
            <a:ext cx="294324" cy="92808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59411" name="Rechteck 32"/>
          <p:cNvSpPr>
            <a:spLocks noChangeArrowheads="1"/>
          </p:cNvSpPr>
          <p:nvPr/>
        </p:nvSpPr>
        <p:spPr bwMode="auto">
          <a:xfrm rot="5400000">
            <a:off x="6558881" y="5012206"/>
            <a:ext cx="270084" cy="127396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DE" altLang="de-DE"/>
          </a:p>
        </p:txBody>
      </p:sp>
      <p:sp>
        <p:nvSpPr>
          <p:cNvPr id="59412" name="Textfeld 17"/>
          <p:cNvSpPr txBox="1">
            <a:spLocks noChangeArrowheads="1"/>
          </p:cNvSpPr>
          <p:nvPr/>
        </p:nvSpPr>
        <p:spPr bwMode="auto">
          <a:xfrm>
            <a:off x="5097503" y="5530031"/>
            <a:ext cx="1718334" cy="30715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/>
              <a:t>frequency (MHz)</a:t>
            </a:r>
          </a:p>
        </p:txBody>
      </p:sp>
      <p:sp>
        <p:nvSpPr>
          <p:cNvPr id="59413" name="Textfeld 37"/>
          <p:cNvSpPr txBox="1">
            <a:spLocks noChangeArrowheads="1"/>
          </p:cNvSpPr>
          <p:nvPr/>
        </p:nvSpPr>
        <p:spPr bwMode="auto">
          <a:xfrm rot="16200000">
            <a:off x="490392" y="2105714"/>
            <a:ext cx="795689" cy="3361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/>
              <a:t>time (s)</a:t>
            </a:r>
          </a:p>
        </p:txBody>
      </p:sp>
      <p:grpSp>
        <p:nvGrpSpPr>
          <p:cNvPr id="4" name="Gruppieren 3"/>
          <p:cNvGrpSpPr/>
          <p:nvPr/>
        </p:nvGrpSpPr>
        <p:grpSpPr>
          <a:xfrm>
            <a:off x="1453836" y="1807524"/>
            <a:ext cx="3640782" cy="646331"/>
            <a:chOff x="1058108" y="1196975"/>
            <a:chExt cx="4006017" cy="774997"/>
          </a:xfrm>
        </p:grpSpPr>
        <p:cxnSp>
          <p:nvCxnSpPr>
            <p:cNvPr id="59398" name="Gerade Verbindung mit Pfeil 9"/>
            <p:cNvCxnSpPr>
              <a:cxnSpLocks noChangeShapeType="1"/>
            </p:cNvCxnSpPr>
            <p:nvPr/>
          </p:nvCxnSpPr>
          <p:spPr bwMode="auto">
            <a:xfrm flipH="1" flipV="1">
              <a:off x="4181475" y="1511300"/>
              <a:ext cx="882650" cy="6350"/>
            </a:xfrm>
            <a:prstGeom prst="straightConnector1">
              <a:avLst/>
            </a:prstGeom>
            <a:noFill/>
            <a:ln w="76200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9402" name="Textfeld 8"/>
            <p:cNvSpPr txBox="1">
              <a:spLocks noChangeArrowheads="1"/>
            </p:cNvSpPr>
            <p:nvPr/>
          </p:nvSpPr>
          <p:spPr bwMode="auto">
            <a:xfrm>
              <a:off x="1058108" y="1196975"/>
              <a:ext cx="1650364" cy="7749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b="1" dirty="0" err="1">
                  <a:solidFill>
                    <a:srgbClr val="00B0F0"/>
                  </a:solidFill>
                </a:rPr>
                <a:t>cold</a:t>
              </a:r>
              <a:r>
                <a:rPr lang="de-DE" altLang="de-DE" b="1" dirty="0">
                  <a:solidFill>
                    <a:srgbClr val="00B0F0"/>
                  </a:solidFill>
                </a:rPr>
                <a:t> </a:t>
              </a:r>
              <a:r>
                <a:rPr lang="de-DE" altLang="de-DE" b="1" dirty="0" smtClean="0">
                  <a:solidFill>
                    <a:srgbClr val="00B0F0"/>
                  </a:solidFill>
                </a:rPr>
                <a:t>beam</a:t>
              </a:r>
            </a:p>
            <a:p>
              <a:pPr algn="ctr" eaLnBrk="1" hangingPunct="1"/>
              <a:r>
                <a:rPr lang="de-DE" altLang="de-DE" b="1" dirty="0" err="1" smtClean="0">
                  <a:solidFill>
                    <a:srgbClr val="00B0F0"/>
                  </a:solidFill>
                  <a:latin typeface="Symbol" panose="05050102010706020507" pitchFamily="18" charset="2"/>
                </a:rPr>
                <a:t>D</a:t>
              </a:r>
              <a:r>
                <a:rPr lang="de-DE" altLang="de-DE" b="1" dirty="0" err="1" smtClean="0">
                  <a:solidFill>
                    <a:srgbClr val="00B0F0"/>
                  </a:solidFill>
                </a:rPr>
                <a:t>p</a:t>
              </a:r>
              <a:r>
                <a:rPr lang="de-DE" altLang="de-DE" b="1" dirty="0" smtClean="0">
                  <a:solidFill>
                    <a:srgbClr val="00B0F0"/>
                  </a:solidFill>
                </a:rPr>
                <a:t>/p~10</a:t>
              </a:r>
              <a:r>
                <a:rPr lang="de-DE" altLang="de-DE" b="1" baseline="30000" dirty="0" smtClean="0">
                  <a:solidFill>
                    <a:srgbClr val="00B0F0"/>
                  </a:solidFill>
                </a:rPr>
                <a:t>-7</a:t>
              </a:r>
            </a:p>
          </p:txBody>
        </p:sp>
        <p:cxnSp>
          <p:nvCxnSpPr>
            <p:cNvPr id="59414" name="Gerade Verbindung mit Pfeil 9"/>
            <p:cNvCxnSpPr>
              <a:cxnSpLocks noChangeShapeType="1"/>
            </p:cNvCxnSpPr>
            <p:nvPr/>
          </p:nvCxnSpPr>
          <p:spPr bwMode="auto">
            <a:xfrm flipH="1" flipV="1">
              <a:off x="3152775" y="1511300"/>
              <a:ext cx="881063" cy="6350"/>
            </a:xfrm>
            <a:prstGeom prst="straightConnector1">
              <a:avLst/>
            </a:prstGeom>
            <a:noFill/>
            <a:ln w="76200" algn="ctr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4" name="Gruppieren 23"/>
          <p:cNvGrpSpPr/>
          <p:nvPr/>
        </p:nvGrpSpPr>
        <p:grpSpPr>
          <a:xfrm>
            <a:off x="4909132" y="1957580"/>
            <a:ext cx="1354220" cy="2521516"/>
            <a:chOff x="4860032" y="1556792"/>
            <a:chExt cx="1490072" cy="3023476"/>
          </a:xfrm>
        </p:grpSpPr>
        <p:sp>
          <p:nvSpPr>
            <p:cNvPr id="15" name="Textfeld 14"/>
            <p:cNvSpPr txBox="1"/>
            <p:nvPr/>
          </p:nvSpPr>
          <p:spPr>
            <a:xfrm>
              <a:off x="5330017" y="2137261"/>
              <a:ext cx="102008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de-DE" b="1" dirty="0" err="1" smtClean="0">
                  <a:solidFill>
                    <a:srgbClr val="FF0000"/>
                  </a:solidFill>
                </a:rPr>
                <a:t>scanning</a:t>
              </a:r>
              <a:endParaRPr lang="de-DE" b="1" dirty="0" smtClean="0">
                <a:solidFill>
                  <a:srgbClr val="FF0000"/>
                </a:solidFill>
              </a:endParaRPr>
            </a:p>
            <a:p>
              <a:pPr algn="ctr"/>
              <a:r>
                <a:rPr lang="de-DE" b="1" dirty="0" err="1" smtClean="0">
                  <a:solidFill>
                    <a:srgbClr val="FF0000"/>
                  </a:solidFill>
                </a:rPr>
                <a:t>cw</a:t>
              </a:r>
              <a:r>
                <a:rPr lang="de-DE" b="1" dirty="0" smtClean="0">
                  <a:solidFill>
                    <a:srgbClr val="FF0000"/>
                  </a:solidFill>
                </a:rPr>
                <a:t> </a:t>
              </a:r>
              <a:r>
                <a:rPr lang="de-DE" b="1" dirty="0" err="1" smtClean="0">
                  <a:solidFill>
                    <a:srgbClr val="FF0000"/>
                  </a:solidFill>
                </a:rPr>
                <a:t>laser</a:t>
              </a:r>
              <a:endParaRPr lang="de-DE" b="1" dirty="0">
                <a:solidFill>
                  <a:srgbClr val="FF0000"/>
                </a:solidFill>
              </a:endParaRPr>
            </a:p>
          </p:txBody>
        </p:sp>
        <p:cxnSp>
          <p:nvCxnSpPr>
            <p:cNvPr id="7" name="Gerade Verbindung mit Pfeil 6"/>
            <p:cNvCxnSpPr/>
            <p:nvPr/>
          </p:nvCxnSpPr>
          <p:spPr>
            <a:xfrm flipH="1" flipV="1">
              <a:off x="4860032" y="1556792"/>
              <a:ext cx="1152624" cy="302347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pieren 17"/>
          <p:cNvGrpSpPr/>
          <p:nvPr/>
        </p:nvGrpSpPr>
        <p:grpSpPr>
          <a:xfrm>
            <a:off x="4640424" y="1263891"/>
            <a:ext cx="792251" cy="1158631"/>
            <a:chOff x="4615830" y="725009"/>
            <a:chExt cx="871728" cy="1389280"/>
          </a:xfrm>
        </p:grpSpPr>
        <p:sp>
          <p:nvSpPr>
            <p:cNvPr id="16" name="Freihandform 15"/>
            <p:cNvSpPr/>
            <p:nvPr/>
          </p:nvSpPr>
          <p:spPr>
            <a:xfrm>
              <a:off x="4615830" y="1163313"/>
              <a:ext cx="871728" cy="950976"/>
            </a:xfrm>
            <a:custGeom>
              <a:avLst/>
              <a:gdLst>
                <a:gd name="connsiteX0" fmla="*/ 0 w 883955"/>
                <a:gd name="connsiteY0" fmla="*/ 938784 h 957072"/>
                <a:gd name="connsiteX1" fmla="*/ 30480 w 883955"/>
                <a:gd name="connsiteY1" fmla="*/ 920496 h 957072"/>
                <a:gd name="connsiteX2" fmla="*/ 48768 w 883955"/>
                <a:gd name="connsiteY2" fmla="*/ 908304 h 957072"/>
                <a:gd name="connsiteX3" fmla="*/ 79248 w 883955"/>
                <a:gd name="connsiteY3" fmla="*/ 877824 h 957072"/>
                <a:gd name="connsiteX4" fmla="*/ 91440 w 883955"/>
                <a:gd name="connsiteY4" fmla="*/ 859536 h 957072"/>
                <a:gd name="connsiteX5" fmla="*/ 103632 w 883955"/>
                <a:gd name="connsiteY5" fmla="*/ 829056 h 957072"/>
                <a:gd name="connsiteX6" fmla="*/ 128016 w 883955"/>
                <a:gd name="connsiteY6" fmla="*/ 804672 h 957072"/>
                <a:gd name="connsiteX7" fmla="*/ 164592 w 883955"/>
                <a:gd name="connsiteY7" fmla="*/ 755904 h 957072"/>
                <a:gd name="connsiteX8" fmla="*/ 182880 w 883955"/>
                <a:gd name="connsiteY8" fmla="*/ 731520 h 957072"/>
                <a:gd name="connsiteX9" fmla="*/ 195072 w 883955"/>
                <a:gd name="connsiteY9" fmla="*/ 713232 h 957072"/>
                <a:gd name="connsiteX10" fmla="*/ 213360 w 883955"/>
                <a:gd name="connsiteY10" fmla="*/ 701040 h 957072"/>
                <a:gd name="connsiteX11" fmla="*/ 231648 w 883955"/>
                <a:gd name="connsiteY11" fmla="*/ 652272 h 957072"/>
                <a:gd name="connsiteX12" fmla="*/ 256032 w 883955"/>
                <a:gd name="connsiteY12" fmla="*/ 603504 h 957072"/>
                <a:gd name="connsiteX13" fmla="*/ 262128 w 883955"/>
                <a:gd name="connsiteY13" fmla="*/ 585216 h 957072"/>
                <a:gd name="connsiteX14" fmla="*/ 286512 w 883955"/>
                <a:gd name="connsiteY14" fmla="*/ 518160 h 957072"/>
                <a:gd name="connsiteX15" fmla="*/ 292608 w 883955"/>
                <a:gd name="connsiteY15" fmla="*/ 475488 h 957072"/>
                <a:gd name="connsiteX16" fmla="*/ 304800 w 883955"/>
                <a:gd name="connsiteY16" fmla="*/ 451104 h 957072"/>
                <a:gd name="connsiteX17" fmla="*/ 323088 w 883955"/>
                <a:gd name="connsiteY17" fmla="*/ 396240 h 957072"/>
                <a:gd name="connsiteX18" fmla="*/ 329184 w 883955"/>
                <a:gd name="connsiteY18" fmla="*/ 365760 h 957072"/>
                <a:gd name="connsiteX19" fmla="*/ 335280 w 883955"/>
                <a:gd name="connsiteY19" fmla="*/ 316992 h 957072"/>
                <a:gd name="connsiteX20" fmla="*/ 347472 w 883955"/>
                <a:gd name="connsiteY20" fmla="*/ 286512 h 957072"/>
                <a:gd name="connsiteX21" fmla="*/ 359664 w 883955"/>
                <a:gd name="connsiteY21" fmla="*/ 237744 h 957072"/>
                <a:gd name="connsiteX22" fmla="*/ 365760 w 883955"/>
                <a:gd name="connsiteY22" fmla="*/ 146304 h 957072"/>
                <a:gd name="connsiteX23" fmla="*/ 371856 w 883955"/>
                <a:gd name="connsiteY23" fmla="*/ 128016 h 957072"/>
                <a:gd name="connsiteX24" fmla="*/ 384048 w 883955"/>
                <a:gd name="connsiteY24" fmla="*/ 54864 h 957072"/>
                <a:gd name="connsiteX25" fmla="*/ 390144 w 883955"/>
                <a:gd name="connsiteY25" fmla="*/ 36576 h 957072"/>
                <a:gd name="connsiteX26" fmla="*/ 414528 w 883955"/>
                <a:gd name="connsiteY26" fmla="*/ 0 h 957072"/>
                <a:gd name="connsiteX27" fmla="*/ 475488 w 883955"/>
                <a:gd name="connsiteY27" fmla="*/ 48768 h 957072"/>
                <a:gd name="connsiteX28" fmla="*/ 487680 w 883955"/>
                <a:gd name="connsiteY28" fmla="*/ 67056 h 957072"/>
                <a:gd name="connsiteX29" fmla="*/ 499872 w 883955"/>
                <a:gd name="connsiteY29" fmla="*/ 85344 h 957072"/>
                <a:gd name="connsiteX30" fmla="*/ 505968 w 883955"/>
                <a:gd name="connsiteY30" fmla="*/ 109728 h 957072"/>
                <a:gd name="connsiteX31" fmla="*/ 518160 w 883955"/>
                <a:gd name="connsiteY31" fmla="*/ 176784 h 957072"/>
                <a:gd name="connsiteX32" fmla="*/ 530352 w 883955"/>
                <a:gd name="connsiteY32" fmla="*/ 268224 h 957072"/>
                <a:gd name="connsiteX33" fmla="*/ 536448 w 883955"/>
                <a:gd name="connsiteY33" fmla="*/ 286512 h 957072"/>
                <a:gd name="connsiteX34" fmla="*/ 542544 w 883955"/>
                <a:gd name="connsiteY34" fmla="*/ 371856 h 957072"/>
                <a:gd name="connsiteX35" fmla="*/ 548640 w 883955"/>
                <a:gd name="connsiteY35" fmla="*/ 408432 h 957072"/>
                <a:gd name="connsiteX36" fmla="*/ 554736 w 883955"/>
                <a:gd name="connsiteY36" fmla="*/ 481584 h 957072"/>
                <a:gd name="connsiteX37" fmla="*/ 579120 w 883955"/>
                <a:gd name="connsiteY37" fmla="*/ 536448 h 957072"/>
                <a:gd name="connsiteX38" fmla="*/ 591312 w 883955"/>
                <a:gd name="connsiteY38" fmla="*/ 579120 h 957072"/>
                <a:gd name="connsiteX39" fmla="*/ 609600 w 883955"/>
                <a:gd name="connsiteY39" fmla="*/ 621792 h 957072"/>
                <a:gd name="connsiteX40" fmla="*/ 615696 w 883955"/>
                <a:gd name="connsiteY40" fmla="*/ 640080 h 957072"/>
                <a:gd name="connsiteX41" fmla="*/ 640080 w 883955"/>
                <a:gd name="connsiteY41" fmla="*/ 676656 h 957072"/>
                <a:gd name="connsiteX42" fmla="*/ 658368 w 883955"/>
                <a:gd name="connsiteY42" fmla="*/ 719328 h 957072"/>
                <a:gd name="connsiteX43" fmla="*/ 676656 w 883955"/>
                <a:gd name="connsiteY43" fmla="*/ 737616 h 957072"/>
                <a:gd name="connsiteX44" fmla="*/ 725424 w 883955"/>
                <a:gd name="connsiteY44" fmla="*/ 792480 h 957072"/>
                <a:gd name="connsiteX45" fmla="*/ 755904 w 883955"/>
                <a:gd name="connsiteY45" fmla="*/ 829056 h 957072"/>
                <a:gd name="connsiteX46" fmla="*/ 786384 w 883955"/>
                <a:gd name="connsiteY46" fmla="*/ 853440 h 957072"/>
                <a:gd name="connsiteX47" fmla="*/ 792480 w 883955"/>
                <a:gd name="connsiteY47" fmla="*/ 871728 h 957072"/>
                <a:gd name="connsiteX48" fmla="*/ 835152 w 883955"/>
                <a:gd name="connsiteY48" fmla="*/ 902208 h 957072"/>
                <a:gd name="connsiteX49" fmla="*/ 865632 w 883955"/>
                <a:gd name="connsiteY49" fmla="*/ 938784 h 957072"/>
                <a:gd name="connsiteX50" fmla="*/ 883920 w 883955"/>
                <a:gd name="connsiteY50" fmla="*/ 957072 h 957072"/>
                <a:gd name="connsiteX0" fmla="*/ 0 w 883955"/>
                <a:gd name="connsiteY0" fmla="*/ 950976 h 969264"/>
                <a:gd name="connsiteX1" fmla="*/ 30480 w 883955"/>
                <a:gd name="connsiteY1" fmla="*/ 932688 h 969264"/>
                <a:gd name="connsiteX2" fmla="*/ 48768 w 883955"/>
                <a:gd name="connsiteY2" fmla="*/ 920496 h 969264"/>
                <a:gd name="connsiteX3" fmla="*/ 79248 w 883955"/>
                <a:gd name="connsiteY3" fmla="*/ 890016 h 969264"/>
                <a:gd name="connsiteX4" fmla="*/ 91440 w 883955"/>
                <a:gd name="connsiteY4" fmla="*/ 871728 h 969264"/>
                <a:gd name="connsiteX5" fmla="*/ 103632 w 883955"/>
                <a:gd name="connsiteY5" fmla="*/ 841248 h 969264"/>
                <a:gd name="connsiteX6" fmla="*/ 128016 w 883955"/>
                <a:gd name="connsiteY6" fmla="*/ 816864 h 969264"/>
                <a:gd name="connsiteX7" fmla="*/ 164592 w 883955"/>
                <a:gd name="connsiteY7" fmla="*/ 768096 h 969264"/>
                <a:gd name="connsiteX8" fmla="*/ 182880 w 883955"/>
                <a:gd name="connsiteY8" fmla="*/ 743712 h 969264"/>
                <a:gd name="connsiteX9" fmla="*/ 195072 w 883955"/>
                <a:gd name="connsiteY9" fmla="*/ 725424 h 969264"/>
                <a:gd name="connsiteX10" fmla="*/ 213360 w 883955"/>
                <a:gd name="connsiteY10" fmla="*/ 713232 h 969264"/>
                <a:gd name="connsiteX11" fmla="*/ 231648 w 883955"/>
                <a:gd name="connsiteY11" fmla="*/ 664464 h 969264"/>
                <a:gd name="connsiteX12" fmla="*/ 256032 w 883955"/>
                <a:gd name="connsiteY12" fmla="*/ 615696 h 969264"/>
                <a:gd name="connsiteX13" fmla="*/ 262128 w 883955"/>
                <a:gd name="connsiteY13" fmla="*/ 597408 h 969264"/>
                <a:gd name="connsiteX14" fmla="*/ 286512 w 883955"/>
                <a:gd name="connsiteY14" fmla="*/ 530352 h 969264"/>
                <a:gd name="connsiteX15" fmla="*/ 292608 w 883955"/>
                <a:gd name="connsiteY15" fmla="*/ 487680 h 969264"/>
                <a:gd name="connsiteX16" fmla="*/ 304800 w 883955"/>
                <a:gd name="connsiteY16" fmla="*/ 463296 h 969264"/>
                <a:gd name="connsiteX17" fmla="*/ 323088 w 883955"/>
                <a:gd name="connsiteY17" fmla="*/ 408432 h 969264"/>
                <a:gd name="connsiteX18" fmla="*/ 329184 w 883955"/>
                <a:gd name="connsiteY18" fmla="*/ 377952 h 969264"/>
                <a:gd name="connsiteX19" fmla="*/ 335280 w 883955"/>
                <a:gd name="connsiteY19" fmla="*/ 329184 h 969264"/>
                <a:gd name="connsiteX20" fmla="*/ 347472 w 883955"/>
                <a:gd name="connsiteY20" fmla="*/ 298704 h 969264"/>
                <a:gd name="connsiteX21" fmla="*/ 359664 w 883955"/>
                <a:gd name="connsiteY21" fmla="*/ 249936 h 969264"/>
                <a:gd name="connsiteX22" fmla="*/ 365760 w 883955"/>
                <a:gd name="connsiteY22" fmla="*/ 158496 h 969264"/>
                <a:gd name="connsiteX23" fmla="*/ 371856 w 883955"/>
                <a:gd name="connsiteY23" fmla="*/ 140208 h 969264"/>
                <a:gd name="connsiteX24" fmla="*/ 384048 w 883955"/>
                <a:gd name="connsiteY24" fmla="*/ 67056 h 969264"/>
                <a:gd name="connsiteX25" fmla="*/ 390144 w 883955"/>
                <a:gd name="connsiteY25" fmla="*/ 48768 h 969264"/>
                <a:gd name="connsiteX26" fmla="*/ 445008 w 883955"/>
                <a:gd name="connsiteY26" fmla="*/ 0 h 969264"/>
                <a:gd name="connsiteX27" fmla="*/ 475488 w 883955"/>
                <a:gd name="connsiteY27" fmla="*/ 60960 h 969264"/>
                <a:gd name="connsiteX28" fmla="*/ 487680 w 883955"/>
                <a:gd name="connsiteY28" fmla="*/ 79248 h 969264"/>
                <a:gd name="connsiteX29" fmla="*/ 499872 w 883955"/>
                <a:gd name="connsiteY29" fmla="*/ 97536 h 969264"/>
                <a:gd name="connsiteX30" fmla="*/ 505968 w 883955"/>
                <a:gd name="connsiteY30" fmla="*/ 121920 h 969264"/>
                <a:gd name="connsiteX31" fmla="*/ 518160 w 883955"/>
                <a:gd name="connsiteY31" fmla="*/ 188976 h 969264"/>
                <a:gd name="connsiteX32" fmla="*/ 530352 w 883955"/>
                <a:gd name="connsiteY32" fmla="*/ 280416 h 969264"/>
                <a:gd name="connsiteX33" fmla="*/ 536448 w 883955"/>
                <a:gd name="connsiteY33" fmla="*/ 298704 h 969264"/>
                <a:gd name="connsiteX34" fmla="*/ 542544 w 883955"/>
                <a:gd name="connsiteY34" fmla="*/ 384048 h 969264"/>
                <a:gd name="connsiteX35" fmla="*/ 548640 w 883955"/>
                <a:gd name="connsiteY35" fmla="*/ 420624 h 969264"/>
                <a:gd name="connsiteX36" fmla="*/ 554736 w 883955"/>
                <a:gd name="connsiteY36" fmla="*/ 493776 h 969264"/>
                <a:gd name="connsiteX37" fmla="*/ 579120 w 883955"/>
                <a:gd name="connsiteY37" fmla="*/ 548640 h 969264"/>
                <a:gd name="connsiteX38" fmla="*/ 591312 w 883955"/>
                <a:gd name="connsiteY38" fmla="*/ 591312 h 969264"/>
                <a:gd name="connsiteX39" fmla="*/ 609600 w 883955"/>
                <a:gd name="connsiteY39" fmla="*/ 633984 h 969264"/>
                <a:gd name="connsiteX40" fmla="*/ 615696 w 883955"/>
                <a:gd name="connsiteY40" fmla="*/ 652272 h 969264"/>
                <a:gd name="connsiteX41" fmla="*/ 640080 w 883955"/>
                <a:gd name="connsiteY41" fmla="*/ 688848 h 969264"/>
                <a:gd name="connsiteX42" fmla="*/ 658368 w 883955"/>
                <a:gd name="connsiteY42" fmla="*/ 731520 h 969264"/>
                <a:gd name="connsiteX43" fmla="*/ 676656 w 883955"/>
                <a:gd name="connsiteY43" fmla="*/ 749808 h 969264"/>
                <a:gd name="connsiteX44" fmla="*/ 725424 w 883955"/>
                <a:gd name="connsiteY44" fmla="*/ 804672 h 969264"/>
                <a:gd name="connsiteX45" fmla="*/ 755904 w 883955"/>
                <a:gd name="connsiteY45" fmla="*/ 841248 h 969264"/>
                <a:gd name="connsiteX46" fmla="*/ 786384 w 883955"/>
                <a:gd name="connsiteY46" fmla="*/ 865632 h 969264"/>
                <a:gd name="connsiteX47" fmla="*/ 792480 w 883955"/>
                <a:gd name="connsiteY47" fmla="*/ 883920 h 969264"/>
                <a:gd name="connsiteX48" fmla="*/ 835152 w 883955"/>
                <a:gd name="connsiteY48" fmla="*/ 914400 h 969264"/>
                <a:gd name="connsiteX49" fmla="*/ 865632 w 883955"/>
                <a:gd name="connsiteY49" fmla="*/ 950976 h 969264"/>
                <a:gd name="connsiteX50" fmla="*/ 883920 w 883955"/>
                <a:gd name="connsiteY50" fmla="*/ 969264 h 969264"/>
                <a:gd name="connsiteX0" fmla="*/ 0 w 883955"/>
                <a:gd name="connsiteY0" fmla="*/ 951394 h 969682"/>
                <a:gd name="connsiteX1" fmla="*/ 30480 w 883955"/>
                <a:gd name="connsiteY1" fmla="*/ 933106 h 969682"/>
                <a:gd name="connsiteX2" fmla="*/ 48768 w 883955"/>
                <a:gd name="connsiteY2" fmla="*/ 920914 h 969682"/>
                <a:gd name="connsiteX3" fmla="*/ 79248 w 883955"/>
                <a:gd name="connsiteY3" fmla="*/ 890434 h 969682"/>
                <a:gd name="connsiteX4" fmla="*/ 91440 w 883955"/>
                <a:gd name="connsiteY4" fmla="*/ 872146 h 969682"/>
                <a:gd name="connsiteX5" fmla="*/ 103632 w 883955"/>
                <a:gd name="connsiteY5" fmla="*/ 841666 h 969682"/>
                <a:gd name="connsiteX6" fmla="*/ 128016 w 883955"/>
                <a:gd name="connsiteY6" fmla="*/ 817282 h 969682"/>
                <a:gd name="connsiteX7" fmla="*/ 164592 w 883955"/>
                <a:gd name="connsiteY7" fmla="*/ 768514 h 969682"/>
                <a:gd name="connsiteX8" fmla="*/ 182880 w 883955"/>
                <a:gd name="connsiteY8" fmla="*/ 744130 h 969682"/>
                <a:gd name="connsiteX9" fmla="*/ 195072 w 883955"/>
                <a:gd name="connsiteY9" fmla="*/ 725842 h 969682"/>
                <a:gd name="connsiteX10" fmla="*/ 213360 w 883955"/>
                <a:gd name="connsiteY10" fmla="*/ 713650 h 969682"/>
                <a:gd name="connsiteX11" fmla="*/ 231648 w 883955"/>
                <a:gd name="connsiteY11" fmla="*/ 664882 h 969682"/>
                <a:gd name="connsiteX12" fmla="*/ 256032 w 883955"/>
                <a:gd name="connsiteY12" fmla="*/ 616114 h 969682"/>
                <a:gd name="connsiteX13" fmla="*/ 262128 w 883955"/>
                <a:gd name="connsiteY13" fmla="*/ 597826 h 969682"/>
                <a:gd name="connsiteX14" fmla="*/ 286512 w 883955"/>
                <a:gd name="connsiteY14" fmla="*/ 530770 h 969682"/>
                <a:gd name="connsiteX15" fmla="*/ 292608 w 883955"/>
                <a:gd name="connsiteY15" fmla="*/ 488098 h 969682"/>
                <a:gd name="connsiteX16" fmla="*/ 304800 w 883955"/>
                <a:gd name="connsiteY16" fmla="*/ 463714 h 969682"/>
                <a:gd name="connsiteX17" fmla="*/ 323088 w 883955"/>
                <a:gd name="connsiteY17" fmla="*/ 408850 h 969682"/>
                <a:gd name="connsiteX18" fmla="*/ 329184 w 883955"/>
                <a:gd name="connsiteY18" fmla="*/ 378370 h 969682"/>
                <a:gd name="connsiteX19" fmla="*/ 335280 w 883955"/>
                <a:gd name="connsiteY19" fmla="*/ 329602 h 969682"/>
                <a:gd name="connsiteX20" fmla="*/ 347472 w 883955"/>
                <a:gd name="connsiteY20" fmla="*/ 299122 h 969682"/>
                <a:gd name="connsiteX21" fmla="*/ 359664 w 883955"/>
                <a:gd name="connsiteY21" fmla="*/ 250354 h 969682"/>
                <a:gd name="connsiteX22" fmla="*/ 365760 w 883955"/>
                <a:gd name="connsiteY22" fmla="*/ 158914 h 969682"/>
                <a:gd name="connsiteX23" fmla="*/ 371856 w 883955"/>
                <a:gd name="connsiteY23" fmla="*/ 140626 h 969682"/>
                <a:gd name="connsiteX24" fmla="*/ 384048 w 883955"/>
                <a:gd name="connsiteY24" fmla="*/ 67474 h 969682"/>
                <a:gd name="connsiteX25" fmla="*/ 390144 w 883955"/>
                <a:gd name="connsiteY25" fmla="*/ 49186 h 969682"/>
                <a:gd name="connsiteX26" fmla="*/ 445008 w 883955"/>
                <a:gd name="connsiteY26" fmla="*/ 418 h 969682"/>
                <a:gd name="connsiteX27" fmla="*/ 487680 w 883955"/>
                <a:gd name="connsiteY27" fmla="*/ 79666 h 969682"/>
                <a:gd name="connsiteX28" fmla="*/ 499872 w 883955"/>
                <a:gd name="connsiteY28" fmla="*/ 97954 h 969682"/>
                <a:gd name="connsiteX29" fmla="*/ 505968 w 883955"/>
                <a:gd name="connsiteY29" fmla="*/ 122338 h 969682"/>
                <a:gd name="connsiteX30" fmla="*/ 518160 w 883955"/>
                <a:gd name="connsiteY30" fmla="*/ 189394 h 969682"/>
                <a:gd name="connsiteX31" fmla="*/ 530352 w 883955"/>
                <a:gd name="connsiteY31" fmla="*/ 280834 h 969682"/>
                <a:gd name="connsiteX32" fmla="*/ 536448 w 883955"/>
                <a:gd name="connsiteY32" fmla="*/ 299122 h 969682"/>
                <a:gd name="connsiteX33" fmla="*/ 542544 w 883955"/>
                <a:gd name="connsiteY33" fmla="*/ 384466 h 969682"/>
                <a:gd name="connsiteX34" fmla="*/ 548640 w 883955"/>
                <a:gd name="connsiteY34" fmla="*/ 421042 h 969682"/>
                <a:gd name="connsiteX35" fmla="*/ 554736 w 883955"/>
                <a:gd name="connsiteY35" fmla="*/ 494194 h 969682"/>
                <a:gd name="connsiteX36" fmla="*/ 579120 w 883955"/>
                <a:gd name="connsiteY36" fmla="*/ 549058 h 969682"/>
                <a:gd name="connsiteX37" fmla="*/ 591312 w 883955"/>
                <a:gd name="connsiteY37" fmla="*/ 591730 h 969682"/>
                <a:gd name="connsiteX38" fmla="*/ 609600 w 883955"/>
                <a:gd name="connsiteY38" fmla="*/ 634402 h 969682"/>
                <a:gd name="connsiteX39" fmla="*/ 615696 w 883955"/>
                <a:gd name="connsiteY39" fmla="*/ 652690 h 969682"/>
                <a:gd name="connsiteX40" fmla="*/ 640080 w 883955"/>
                <a:gd name="connsiteY40" fmla="*/ 689266 h 969682"/>
                <a:gd name="connsiteX41" fmla="*/ 658368 w 883955"/>
                <a:gd name="connsiteY41" fmla="*/ 731938 h 969682"/>
                <a:gd name="connsiteX42" fmla="*/ 676656 w 883955"/>
                <a:gd name="connsiteY42" fmla="*/ 750226 h 969682"/>
                <a:gd name="connsiteX43" fmla="*/ 725424 w 883955"/>
                <a:gd name="connsiteY43" fmla="*/ 805090 h 969682"/>
                <a:gd name="connsiteX44" fmla="*/ 755904 w 883955"/>
                <a:gd name="connsiteY44" fmla="*/ 841666 h 969682"/>
                <a:gd name="connsiteX45" fmla="*/ 786384 w 883955"/>
                <a:gd name="connsiteY45" fmla="*/ 866050 h 969682"/>
                <a:gd name="connsiteX46" fmla="*/ 792480 w 883955"/>
                <a:gd name="connsiteY46" fmla="*/ 884338 h 969682"/>
                <a:gd name="connsiteX47" fmla="*/ 835152 w 883955"/>
                <a:gd name="connsiteY47" fmla="*/ 914818 h 969682"/>
                <a:gd name="connsiteX48" fmla="*/ 865632 w 883955"/>
                <a:gd name="connsiteY48" fmla="*/ 951394 h 969682"/>
                <a:gd name="connsiteX49" fmla="*/ 883920 w 883955"/>
                <a:gd name="connsiteY49" fmla="*/ 969682 h 969682"/>
                <a:gd name="connsiteX0" fmla="*/ 0 w 883955"/>
                <a:gd name="connsiteY0" fmla="*/ 951394 h 969682"/>
                <a:gd name="connsiteX1" fmla="*/ 30480 w 883955"/>
                <a:gd name="connsiteY1" fmla="*/ 933106 h 969682"/>
                <a:gd name="connsiteX2" fmla="*/ 48768 w 883955"/>
                <a:gd name="connsiteY2" fmla="*/ 920914 h 969682"/>
                <a:gd name="connsiteX3" fmla="*/ 79248 w 883955"/>
                <a:gd name="connsiteY3" fmla="*/ 890434 h 969682"/>
                <a:gd name="connsiteX4" fmla="*/ 91440 w 883955"/>
                <a:gd name="connsiteY4" fmla="*/ 872146 h 969682"/>
                <a:gd name="connsiteX5" fmla="*/ 128016 w 883955"/>
                <a:gd name="connsiteY5" fmla="*/ 817282 h 969682"/>
                <a:gd name="connsiteX6" fmla="*/ 164592 w 883955"/>
                <a:gd name="connsiteY6" fmla="*/ 768514 h 969682"/>
                <a:gd name="connsiteX7" fmla="*/ 182880 w 883955"/>
                <a:gd name="connsiteY7" fmla="*/ 744130 h 969682"/>
                <a:gd name="connsiteX8" fmla="*/ 195072 w 883955"/>
                <a:gd name="connsiteY8" fmla="*/ 725842 h 969682"/>
                <a:gd name="connsiteX9" fmla="*/ 213360 w 883955"/>
                <a:gd name="connsiteY9" fmla="*/ 713650 h 969682"/>
                <a:gd name="connsiteX10" fmla="*/ 231648 w 883955"/>
                <a:gd name="connsiteY10" fmla="*/ 664882 h 969682"/>
                <a:gd name="connsiteX11" fmla="*/ 256032 w 883955"/>
                <a:gd name="connsiteY11" fmla="*/ 616114 h 969682"/>
                <a:gd name="connsiteX12" fmla="*/ 262128 w 883955"/>
                <a:gd name="connsiteY12" fmla="*/ 597826 h 969682"/>
                <a:gd name="connsiteX13" fmla="*/ 286512 w 883955"/>
                <a:gd name="connsiteY13" fmla="*/ 530770 h 969682"/>
                <a:gd name="connsiteX14" fmla="*/ 292608 w 883955"/>
                <a:gd name="connsiteY14" fmla="*/ 488098 h 969682"/>
                <a:gd name="connsiteX15" fmla="*/ 304800 w 883955"/>
                <a:gd name="connsiteY15" fmla="*/ 463714 h 969682"/>
                <a:gd name="connsiteX16" fmla="*/ 323088 w 883955"/>
                <a:gd name="connsiteY16" fmla="*/ 408850 h 969682"/>
                <a:gd name="connsiteX17" fmla="*/ 329184 w 883955"/>
                <a:gd name="connsiteY17" fmla="*/ 378370 h 969682"/>
                <a:gd name="connsiteX18" fmla="*/ 335280 w 883955"/>
                <a:gd name="connsiteY18" fmla="*/ 329602 h 969682"/>
                <a:gd name="connsiteX19" fmla="*/ 347472 w 883955"/>
                <a:gd name="connsiteY19" fmla="*/ 299122 h 969682"/>
                <a:gd name="connsiteX20" fmla="*/ 359664 w 883955"/>
                <a:gd name="connsiteY20" fmla="*/ 250354 h 969682"/>
                <a:gd name="connsiteX21" fmla="*/ 365760 w 883955"/>
                <a:gd name="connsiteY21" fmla="*/ 158914 h 969682"/>
                <a:gd name="connsiteX22" fmla="*/ 371856 w 883955"/>
                <a:gd name="connsiteY22" fmla="*/ 140626 h 969682"/>
                <a:gd name="connsiteX23" fmla="*/ 384048 w 883955"/>
                <a:gd name="connsiteY23" fmla="*/ 67474 h 969682"/>
                <a:gd name="connsiteX24" fmla="*/ 390144 w 883955"/>
                <a:gd name="connsiteY24" fmla="*/ 49186 h 969682"/>
                <a:gd name="connsiteX25" fmla="*/ 445008 w 883955"/>
                <a:gd name="connsiteY25" fmla="*/ 418 h 969682"/>
                <a:gd name="connsiteX26" fmla="*/ 487680 w 883955"/>
                <a:gd name="connsiteY26" fmla="*/ 79666 h 969682"/>
                <a:gd name="connsiteX27" fmla="*/ 499872 w 883955"/>
                <a:gd name="connsiteY27" fmla="*/ 97954 h 969682"/>
                <a:gd name="connsiteX28" fmla="*/ 505968 w 883955"/>
                <a:gd name="connsiteY28" fmla="*/ 122338 h 969682"/>
                <a:gd name="connsiteX29" fmla="*/ 518160 w 883955"/>
                <a:gd name="connsiteY29" fmla="*/ 189394 h 969682"/>
                <a:gd name="connsiteX30" fmla="*/ 530352 w 883955"/>
                <a:gd name="connsiteY30" fmla="*/ 280834 h 969682"/>
                <a:gd name="connsiteX31" fmla="*/ 536448 w 883955"/>
                <a:gd name="connsiteY31" fmla="*/ 299122 h 969682"/>
                <a:gd name="connsiteX32" fmla="*/ 542544 w 883955"/>
                <a:gd name="connsiteY32" fmla="*/ 384466 h 969682"/>
                <a:gd name="connsiteX33" fmla="*/ 548640 w 883955"/>
                <a:gd name="connsiteY33" fmla="*/ 421042 h 969682"/>
                <a:gd name="connsiteX34" fmla="*/ 554736 w 883955"/>
                <a:gd name="connsiteY34" fmla="*/ 494194 h 969682"/>
                <a:gd name="connsiteX35" fmla="*/ 579120 w 883955"/>
                <a:gd name="connsiteY35" fmla="*/ 549058 h 969682"/>
                <a:gd name="connsiteX36" fmla="*/ 591312 w 883955"/>
                <a:gd name="connsiteY36" fmla="*/ 591730 h 969682"/>
                <a:gd name="connsiteX37" fmla="*/ 609600 w 883955"/>
                <a:gd name="connsiteY37" fmla="*/ 634402 h 969682"/>
                <a:gd name="connsiteX38" fmla="*/ 615696 w 883955"/>
                <a:gd name="connsiteY38" fmla="*/ 652690 h 969682"/>
                <a:gd name="connsiteX39" fmla="*/ 640080 w 883955"/>
                <a:gd name="connsiteY39" fmla="*/ 689266 h 969682"/>
                <a:gd name="connsiteX40" fmla="*/ 658368 w 883955"/>
                <a:gd name="connsiteY40" fmla="*/ 731938 h 969682"/>
                <a:gd name="connsiteX41" fmla="*/ 676656 w 883955"/>
                <a:gd name="connsiteY41" fmla="*/ 750226 h 969682"/>
                <a:gd name="connsiteX42" fmla="*/ 725424 w 883955"/>
                <a:gd name="connsiteY42" fmla="*/ 805090 h 969682"/>
                <a:gd name="connsiteX43" fmla="*/ 755904 w 883955"/>
                <a:gd name="connsiteY43" fmla="*/ 841666 h 969682"/>
                <a:gd name="connsiteX44" fmla="*/ 786384 w 883955"/>
                <a:gd name="connsiteY44" fmla="*/ 866050 h 969682"/>
                <a:gd name="connsiteX45" fmla="*/ 792480 w 883955"/>
                <a:gd name="connsiteY45" fmla="*/ 884338 h 969682"/>
                <a:gd name="connsiteX46" fmla="*/ 835152 w 883955"/>
                <a:gd name="connsiteY46" fmla="*/ 914818 h 969682"/>
                <a:gd name="connsiteX47" fmla="*/ 865632 w 883955"/>
                <a:gd name="connsiteY47" fmla="*/ 951394 h 969682"/>
                <a:gd name="connsiteX48" fmla="*/ 883920 w 883955"/>
                <a:gd name="connsiteY48" fmla="*/ 969682 h 969682"/>
                <a:gd name="connsiteX0" fmla="*/ 0 w 883955"/>
                <a:gd name="connsiteY0" fmla="*/ 951394 h 969682"/>
                <a:gd name="connsiteX1" fmla="*/ 30480 w 883955"/>
                <a:gd name="connsiteY1" fmla="*/ 933106 h 969682"/>
                <a:gd name="connsiteX2" fmla="*/ 48768 w 883955"/>
                <a:gd name="connsiteY2" fmla="*/ 920914 h 969682"/>
                <a:gd name="connsiteX3" fmla="*/ 79248 w 883955"/>
                <a:gd name="connsiteY3" fmla="*/ 890434 h 969682"/>
                <a:gd name="connsiteX4" fmla="*/ 91440 w 883955"/>
                <a:gd name="connsiteY4" fmla="*/ 872146 h 969682"/>
                <a:gd name="connsiteX5" fmla="*/ 128016 w 883955"/>
                <a:gd name="connsiteY5" fmla="*/ 817282 h 969682"/>
                <a:gd name="connsiteX6" fmla="*/ 164592 w 883955"/>
                <a:gd name="connsiteY6" fmla="*/ 768514 h 969682"/>
                <a:gd name="connsiteX7" fmla="*/ 182880 w 883955"/>
                <a:gd name="connsiteY7" fmla="*/ 744130 h 969682"/>
                <a:gd name="connsiteX8" fmla="*/ 213360 w 883955"/>
                <a:gd name="connsiteY8" fmla="*/ 713650 h 969682"/>
                <a:gd name="connsiteX9" fmla="*/ 231648 w 883955"/>
                <a:gd name="connsiteY9" fmla="*/ 664882 h 969682"/>
                <a:gd name="connsiteX10" fmla="*/ 256032 w 883955"/>
                <a:gd name="connsiteY10" fmla="*/ 616114 h 969682"/>
                <a:gd name="connsiteX11" fmla="*/ 262128 w 883955"/>
                <a:gd name="connsiteY11" fmla="*/ 597826 h 969682"/>
                <a:gd name="connsiteX12" fmla="*/ 286512 w 883955"/>
                <a:gd name="connsiteY12" fmla="*/ 530770 h 969682"/>
                <a:gd name="connsiteX13" fmla="*/ 292608 w 883955"/>
                <a:gd name="connsiteY13" fmla="*/ 488098 h 969682"/>
                <a:gd name="connsiteX14" fmla="*/ 304800 w 883955"/>
                <a:gd name="connsiteY14" fmla="*/ 463714 h 969682"/>
                <a:gd name="connsiteX15" fmla="*/ 323088 w 883955"/>
                <a:gd name="connsiteY15" fmla="*/ 408850 h 969682"/>
                <a:gd name="connsiteX16" fmla="*/ 329184 w 883955"/>
                <a:gd name="connsiteY16" fmla="*/ 378370 h 969682"/>
                <a:gd name="connsiteX17" fmla="*/ 335280 w 883955"/>
                <a:gd name="connsiteY17" fmla="*/ 329602 h 969682"/>
                <a:gd name="connsiteX18" fmla="*/ 347472 w 883955"/>
                <a:gd name="connsiteY18" fmla="*/ 299122 h 969682"/>
                <a:gd name="connsiteX19" fmla="*/ 359664 w 883955"/>
                <a:gd name="connsiteY19" fmla="*/ 250354 h 969682"/>
                <a:gd name="connsiteX20" fmla="*/ 365760 w 883955"/>
                <a:gd name="connsiteY20" fmla="*/ 158914 h 969682"/>
                <a:gd name="connsiteX21" fmla="*/ 371856 w 883955"/>
                <a:gd name="connsiteY21" fmla="*/ 140626 h 969682"/>
                <a:gd name="connsiteX22" fmla="*/ 384048 w 883955"/>
                <a:gd name="connsiteY22" fmla="*/ 67474 h 969682"/>
                <a:gd name="connsiteX23" fmla="*/ 390144 w 883955"/>
                <a:gd name="connsiteY23" fmla="*/ 49186 h 969682"/>
                <a:gd name="connsiteX24" fmla="*/ 445008 w 883955"/>
                <a:gd name="connsiteY24" fmla="*/ 418 h 969682"/>
                <a:gd name="connsiteX25" fmla="*/ 487680 w 883955"/>
                <a:gd name="connsiteY25" fmla="*/ 79666 h 969682"/>
                <a:gd name="connsiteX26" fmla="*/ 499872 w 883955"/>
                <a:gd name="connsiteY26" fmla="*/ 97954 h 969682"/>
                <a:gd name="connsiteX27" fmla="*/ 505968 w 883955"/>
                <a:gd name="connsiteY27" fmla="*/ 122338 h 969682"/>
                <a:gd name="connsiteX28" fmla="*/ 518160 w 883955"/>
                <a:gd name="connsiteY28" fmla="*/ 189394 h 969682"/>
                <a:gd name="connsiteX29" fmla="*/ 530352 w 883955"/>
                <a:gd name="connsiteY29" fmla="*/ 280834 h 969682"/>
                <a:gd name="connsiteX30" fmla="*/ 536448 w 883955"/>
                <a:gd name="connsiteY30" fmla="*/ 299122 h 969682"/>
                <a:gd name="connsiteX31" fmla="*/ 542544 w 883955"/>
                <a:gd name="connsiteY31" fmla="*/ 384466 h 969682"/>
                <a:gd name="connsiteX32" fmla="*/ 548640 w 883955"/>
                <a:gd name="connsiteY32" fmla="*/ 421042 h 969682"/>
                <a:gd name="connsiteX33" fmla="*/ 554736 w 883955"/>
                <a:gd name="connsiteY33" fmla="*/ 494194 h 969682"/>
                <a:gd name="connsiteX34" fmla="*/ 579120 w 883955"/>
                <a:gd name="connsiteY34" fmla="*/ 549058 h 969682"/>
                <a:gd name="connsiteX35" fmla="*/ 591312 w 883955"/>
                <a:gd name="connsiteY35" fmla="*/ 591730 h 969682"/>
                <a:gd name="connsiteX36" fmla="*/ 609600 w 883955"/>
                <a:gd name="connsiteY36" fmla="*/ 634402 h 969682"/>
                <a:gd name="connsiteX37" fmla="*/ 615696 w 883955"/>
                <a:gd name="connsiteY37" fmla="*/ 652690 h 969682"/>
                <a:gd name="connsiteX38" fmla="*/ 640080 w 883955"/>
                <a:gd name="connsiteY38" fmla="*/ 689266 h 969682"/>
                <a:gd name="connsiteX39" fmla="*/ 658368 w 883955"/>
                <a:gd name="connsiteY39" fmla="*/ 731938 h 969682"/>
                <a:gd name="connsiteX40" fmla="*/ 676656 w 883955"/>
                <a:gd name="connsiteY40" fmla="*/ 750226 h 969682"/>
                <a:gd name="connsiteX41" fmla="*/ 725424 w 883955"/>
                <a:gd name="connsiteY41" fmla="*/ 805090 h 969682"/>
                <a:gd name="connsiteX42" fmla="*/ 755904 w 883955"/>
                <a:gd name="connsiteY42" fmla="*/ 841666 h 969682"/>
                <a:gd name="connsiteX43" fmla="*/ 786384 w 883955"/>
                <a:gd name="connsiteY43" fmla="*/ 866050 h 969682"/>
                <a:gd name="connsiteX44" fmla="*/ 792480 w 883955"/>
                <a:gd name="connsiteY44" fmla="*/ 884338 h 969682"/>
                <a:gd name="connsiteX45" fmla="*/ 835152 w 883955"/>
                <a:gd name="connsiteY45" fmla="*/ 914818 h 969682"/>
                <a:gd name="connsiteX46" fmla="*/ 865632 w 883955"/>
                <a:gd name="connsiteY46" fmla="*/ 951394 h 969682"/>
                <a:gd name="connsiteX47" fmla="*/ 883920 w 883955"/>
                <a:gd name="connsiteY47" fmla="*/ 969682 h 969682"/>
                <a:gd name="connsiteX0" fmla="*/ 0 w 883955"/>
                <a:gd name="connsiteY0" fmla="*/ 951394 h 969682"/>
                <a:gd name="connsiteX1" fmla="*/ 30480 w 883955"/>
                <a:gd name="connsiteY1" fmla="*/ 933106 h 969682"/>
                <a:gd name="connsiteX2" fmla="*/ 48768 w 883955"/>
                <a:gd name="connsiteY2" fmla="*/ 920914 h 969682"/>
                <a:gd name="connsiteX3" fmla="*/ 79248 w 883955"/>
                <a:gd name="connsiteY3" fmla="*/ 890434 h 969682"/>
                <a:gd name="connsiteX4" fmla="*/ 91440 w 883955"/>
                <a:gd name="connsiteY4" fmla="*/ 872146 h 969682"/>
                <a:gd name="connsiteX5" fmla="*/ 128016 w 883955"/>
                <a:gd name="connsiteY5" fmla="*/ 817282 h 969682"/>
                <a:gd name="connsiteX6" fmla="*/ 164592 w 883955"/>
                <a:gd name="connsiteY6" fmla="*/ 768514 h 969682"/>
                <a:gd name="connsiteX7" fmla="*/ 213360 w 883955"/>
                <a:gd name="connsiteY7" fmla="*/ 713650 h 969682"/>
                <a:gd name="connsiteX8" fmla="*/ 231648 w 883955"/>
                <a:gd name="connsiteY8" fmla="*/ 664882 h 969682"/>
                <a:gd name="connsiteX9" fmla="*/ 256032 w 883955"/>
                <a:gd name="connsiteY9" fmla="*/ 616114 h 969682"/>
                <a:gd name="connsiteX10" fmla="*/ 262128 w 883955"/>
                <a:gd name="connsiteY10" fmla="*/ 597826 h 969682"/>
                <a:gd name="connsiteX11" fmla="*/ 286512 w 883955"/>
                <a:gd name="connsiteY11" fmla="*/ 530770 h 969682"/>
                <a:gd name="connsiteX12" fmla="*/ 292608 w 883955"/>
                <a:gd name="connsiteY12" fmla="*/ 488098 h 969682"/>
                <a:gd name="connsiteX13" fmla="*/ 304800 w 883955"/>
                <a:gd name="connsiteY13" fmla="*/ 463714 h 969682"/>
                <a:gd name="connsiteX14" fmla="*/ 323088 w 883955"/>
                <a:gd name="connsiteY14" fmla="*/ 408850 h 969682"/>
                <a:gd name="connsiteX15" fmla="*/ 329184 w 883955"/>
                <a:gd name="connsiteY15" fmla="*/ 378370 h 969682"/>
                <a:gd name="connsiteX16" fmla="*/ 335280 w 883955"/>
                <a:gd name="connsiteY16" fmla="*/ 329602 h 969682"/>
                <a:gd name="connsiteX17" fmla="*/ 347472 w 883955"/>
                <a:gd name="connsiteY17" fmla="*/ 299122 h 969682"/>
                <a:gd name="connsiteX18" fmla="*/ 359664 w 883955"/>
                <a:gd name="connsiteY18" fmla="*/ 250354 h 969682"/>
                <a:gd name="connsiteX19" fmla="*/ 365760 w 883955"/>
                <a:gd name="connsiteY19" fmla="*/ 158914 h 969682"/>
                <a:gd name="connsiteX20" fmla="*/ 371856 w 883955"/>
                <a:gd name="connsiteY20" fmla="*/ 140626 h 969682"/>
                <a:gd name="connsiteX21" fmla="*/ 384048 w 883955"/>
                <a:gd name="connsiteY21" fmla="*/ 67474 h 969682"/>
                <a:gd name="connsiteX22" fmla="*/ 390144 w 883955"/>
                <a:gd name="connsiteY22" fmla="*/ 49186 h 969682"/>
                <a:gd name="connsiteX23" fmla="*/ 445008 w 883955"/>
                <a:gd name="connsiteY23" fmla="*/ 418 h 969682"/>
                <a:gd name="connsiteX24" fmla="*/ 487680 w 883955"/>
                <a:gd name="connsiteY24" fmla="*/ 79666 h 969682"/>
                <a:gd name="connsiteX25" fmla="*/ 499872 w 883955"/>
                <a:gd name="connsiteY25" fmla="*/ 97954 h 969682"/>
                <a:gd name="connsiteX26" fmla="*/ 505968 w 883955"/>
                <a:gd name="connsiteY26" fmla="*/ 122338 h 969682"/>
                <a:gd name="connsiteX27" fmla="*/ 518160 w 883955"/>
                <a:gd name="connsiteY27" fmla="*/ 189394 h 969682"/>
                <a:gd name="connsiteX28" fmla="*/ 530352 w 883955"/>
                <a:gd name="connsiteY28" fmla="*/ 280834 h 969682"/>
                <a:gd name="connsiteX29" fmla="*/ 536448 w 883955"/>
                <a:gd name="connsiteY29" fmla="*/ 299122 h 969682"/>
                <a:gd name="connsiteX30" fmla="*/ 542544 w 883955"/>
                <a:gd name="connsiteY30" fmla="*/ 384466 h 969682"/>
                <a:gd name="connsiteX31" fmla="*/ 548640 w 883955"/>
                <a:gd name="connsiteY31" fmla="*/ 421042 h 969682"/>
                <a:gd name="connsiteX32" fmla="*/ 554736 w 883955"/>
                <a:gd name="connsiteY32" fmla="*/ 494194 h 969682"/>
                <a:gd name="connsiteX33" fmla="*/ 579120 w 883955"/>
                <a:gd name="connsiteY33" fmla="*/ 549058 h 969682"/>
                <a:gd name="connsiteX34" fmla="*/ 591312 w 883955"/>
                <a:gd name="connsiteY34" fmla="*/ 591730 h 969682"/>
                <a:gd name="connsiteX35" fmla="*/ 609600 w 883955"/>
                <a:gd name="connsiteY35" fmla="*/ 634402 h 969682"/>
                <a:gd name="connsiteX36" fmla="*/ 615696 w 883955"/>
                <a:gd name="connsiteY36" fmla="*/ 652690 h 969682"/>
                <a:gd name="connsiteX37" fmla="*/ 640080 w 883955"/>
                <a:gd name="connsiteY37" fmla="*/ 689266 h 969682"/>
                <a:gd name="connsiteX38" fmla="*/ 658368 w 883955"/>
                <a:gd name="connsiteY38" fmla="*/ 731938 h 969682"/>
                <a:gd name="connsiteX39" fmla="*/ 676656 w 883955"/>
                <a:gd name="connsiteY39" fmla="*/ 750226 h 969682"/>
                <a:gd name="connsiteX40" fmla="*/ 725424 w 883955"/>
                <a:gd name="connsiteY40" fmla="*/ 805090 h 969682"/>
                <a:gd name="connsiteX41" fmla="*/ 755904 w 883955"/>
                <a:gd name="connsiteY41" fmla="*/ 841666 h 969682"/>
                <a:gd name="connsiteX42" fmla="*/ 786384 w 883955"/>
                <a:gd name="connsiteY42" fmla="*/ 866050 h 969682"/>
                <a:gd name="connsiteX43" fmla="*/ 792480 w 883955"/>
                <a:gd name="connsiteY43" fmla="*/ 884338 h 969682"/>
                <a:gd name="connsiteX44" fmla="*/ 835152 w 883955"/>
                <a:gd name="connsiteY44" fmla="*/ 914818 h 969682"/>
                <a:gd name="connsiteX45" fmla="*/ 865632 w 883955"/>
                <a:gd name="connsiteY45" fmla="*/ 951394 h 969682"/>
                <a:gd name="connsiteX46" fmla="*/ 883920 w 883955"/>
                <a:gd name="connsiteY46" fmla="*/ 969682 h 969682"/>
                <a:gd name="connsiteX0" fmla="*/ 0 w 883955"/>
                <a:gd name="connsiteY0" fmla="*/ 951394 h 969682"/>
                <a:gd name="connsiteX1" fmla="*/ 30480 w 883955"/>
                <a:gd name="connsiteY1" fmla="*/ 933106 h 969682"/>
                <a:gd name="connsiteX2" fmla="*/ 79248 w 883955"/>
                <a:gd name="connsiteY2" fmla="*/ 890434 h 969682"/>
                <a:gd name="connsiteX3" fmla="*/ 91440 w 883955"/>
                <a:gd name="connsiteY3" fmla="*/ 872146 h 969682"/>
                <a:gd name="connsiteX4" fmla="*/ 128016 w 883955"/>
                <a:gd name="connsiteY4" fmla="*/ 817282 h 969682"/>
                <a:gd name="connsiteX5" fmla="*/ 164592 w 883955"/>
                <a:gd name="connsiteY5" fmla="*/ 768514 h 969682"/>
                <a:gd name="connsiteX6" fmla="*/ 213360 w 883955"/>
                <a:gd name="connsiteY6" fmla="*/ 713650 h 969682"/>
                <a:gd name="connsiteX7" fmla="*/ 231648 w 883955"/>
                <a:gd name="connsiteY7" fmla="*/ 664882 h 969682"/>
                <a:gd name="connsiteX8" fmla="*/ 256032 w 883955"/>
                <a:gd name="connsiteY8" fmla="*/ 616114 h 969682"/>
                <a:gd name="connsiteX9" fmla="*/ 262128 w 883955"/>
                <a:gd name="connsiteY9" fmla="*/ 597826 h 969682"/>
                <a:gd name="connsiteX10" fmla="*/ 286512 w 883955"/>
                <a:gd name="connsiteY10" fmla="*/ 530770 h 969682"/>
                <a:gd name="connsiteX11" fmla="*/ 292608 w 883955"/>
                <a:gd name="connsiteY11" fmla="*/ 488098 h 969682"/>
                <a:gd name="connsiteX12" fmla="*/ 304800 w 883955"/>
                <a:gd name="connsiteY12" fmla="*/ 463714 h 969682"/>
                <a:gd name="connsiteX13" fmla="*/ 323088 w 883955"/>
                <a:gd name="connsiteY13" fmla="*/ 408850 h 969682"/>
                <a:gd name="connsiteX14" fmla="*/ 329184 w 883955"/>
                <a:gd name="connsiteY14" fmla="*/ 378370 h 969682"/>
                <a:gd name="connsiteX15" fmla="*/ 335280 w 883955"/>
                <a:gd name="connsiteY15" fmla="*/ 329602 h 969682"/>
                <a:gd name="connsiteX16" fmla="*/ 347472 w 883955"/>
                <a:gd name="connsiteY16" fmla="*/ 299122 h 969682"/>
                <a:gd name="connsiteX17" fmla="*/ 359664 w 883955"/>
                <a:gd name="connsiteY17" fmla="*/ 250354 h 969682"/>
                <a:gd name="connsiteX18" fmla="*/ 365760 w 883955"/>
                <a:gd name="connsiteY18" fmla="*/ 158914 h 969682"/>
                <a:gd name="connsiteX19" fmla="*/ 371856 w 883955"/>
                <a:gd name="connsiteY19" fmla="*/ 140626 h 969682"/>
                <a:gd name="connsiteX20" fmla="*/ 384048 w 883955"/>
                <a:gd name="connsiteY20" fmla="*/ 67474 h 969682"/>
                <a:gd name="connsiteX21" fmla="*/ 390144 w 883955"/>
                <a:gd name="connsiteY21" fmla="*/ 49186 h 969682"/>
                <a:gd name="connsiteX22" fmla="*/ 445008 w 883955"/>
                <a:gd name="connsiteY22" fmla="*/ 418 h 969682"/>
                <a:gd name="connsiteX23" fmla="*/ 487680 w 883955"/>
                <a:gd name="connsiteY23" fmla="*/ 79666 h 969682"/>
                <a:gd name="connsiteX24" fmla="*/ 499872 w 883955"/>
                <a:gd name="connsiteY24" fmla="*/ 97954 h 969682"/>
                <a:gd name="connsiteX25" fmla="*/ 505968 w 883955"/>
                <a:gd name="connsiteY25" fmla="*/ 122338 h 969682"/>
                <a:gd name="connsiteX26" fmla="*/ 518160 w 883955"/>
                <a:gd name="connsiteY26" fmla="*/ 189394 h 969682"/>
                <a:gd name="connsiteX27" fmla="*/ 530352 w 883955"/>
                <a:gd name="connsiteY27" fmla="*/ 280834 h 969682"/>
                <a:gd name="connsiteX28" fmla="*/ 536448 w 883955"/>
                <a:gd name="connsiteY28" fmla="*/ 299122 h 969682"/>
                <a:gd name="connsiteX29" fmla="*/ 542544 w 883955"/>
                <a:gd name="connsiteY29" fmla="*/ 384466 h 969682"/>
                <a:gd name="connsiteX30" fmla="*/ 548640 w 883955"/>
                <a:gd name="connsiteY30" fmla="*/ 421042 h 969682"/>
                <a:gd name="connsiteX31" fmla="*/ 554736 w 883955"/>
                <a:gd name="connsiteY31" fmla="*/ 494194 h 969682"/>
                <a:gd name="connsiteX32" fmla="*/ 579120 w 883955"/>
                <a:gd name="connsiteY32" fmla="*/ 549058 h 969682"/>
                <a:gd name="connsiteX33" fmla="*/ 591312 w 883955"/>
                <a:gd name="connsiteY33" fmla="*/ 591730 h 969682"/>
                <a:gd name="connsiteX34" fmla="*/ 609600 w 883955"/>
                <a:gd name="connsiteY34" fmla="*/ 634402 h 969682"/>
                <a:gd name="connsiteX35" fmla="*/ 615696 w 883955"/>
                <a:gd name="connsiteY35" fmla="*/ 652690 h 969682"/>
                <a:gd name="connsiteX36" fmla="*/ 640080 w 883955"/>
                <a:gd name="connsiteY36" fmla="*/ 689266 h 969682"/>
                <a:gd name="connsiteX37" fmla="*/ 658368 w 883955"/>
                <a:gd name="connsiteY37" fmla="*/ 731938 h 969682"/>
                <a:gd name="connsiteX38" fmla="*/ 676656 w 883955"/>
                <a:gd name="connsiteY38" fmla="*/ 750226 h 969682"/>
                <a:gd name="connsiteX39" fmla="*/ 725424 w 883955"/>
                <a:gd name="connsiteY39" fmla="*/ 805090 h 969682"/>
                <a:gd name="connsiteX40" fmla="*/ 755904 w 883955"/>
                <a:gd name="connsiteY40" fmla="*/ 841666 h 969682"/>
                <a:gd name="connsiteX41" fmla="*/ 786384 w 883955"/>
                <a:gd name="connsiteY41" fmla="*/ 866050 h 969682"/>
                <a:gd name="connsiteX42" fmla="*/ 792480 w 883955"/>
                <a:gd name="connsiteY42" fmla="*/ 884338 h 969682"/>
                <a:gd name="connsiteX43" fmla="*/ 835152 w 883955"/>
                <a:gd name="connsiteY43" fmla="*/ 914818 h 969682"/>
                <a:gd name="connsiteX44" fmla="*/ 865632 w 883955"/>
                <a:gd name="connsiteY44" fmla="*/ 951394 h 969682"/>
                <a:gd name="connsiteX45" fmla="*/ 883920 w 883955"/>
                <a:gd name="connsiteY45" fmla="*/ 969682 h 969682"/>
                <a:gd name="connsiteX0" fmla="*/ 0 w 883955"/>
                <a:gd name="connsiteY0" fmla="*/ 951394 h 969682"/>
                <a:gd name="connsiteX1" fmla="*/ 30480 w 883955"/>
                <a:gd name="connsiteY1" fmla="*/ 933106 h 969682"/>
                <a:gd name="connsiteX2" fmla="*/ 91440 w 883955"/>
                <a:gd name="connsiteY2" fmla="*/ 872146 h 969682"/>
                <a:gd name="connsiteX3" fmla="*/ 128016 w 883955"/>
                <a:gd name="connsiteY3" fmla="*/ 817282 h 969682"/>
                <a:gd name="connsiteX4" fmla="*/ 164592 w 883955"/>
                <a:gd name="connsiteY4" fmla="*/ 768514 h 969682"/>
                <a:gd name="connsiteX5" fmla="*/ 213360 w 883955"/>
                <a:gd name="connsiteY5" fmla="*/ 713650 h 969682"/>
                <a:gd name="connsiteX6" fmla="*/ 231648 w 883955"/>
                <a:gd name="connsiteY6" fmla="*/ 664882 h 969682"/>
                <a:gd name="connsiteX7" fmla="*/ 256032 w 883955"/>
                <a:gd name="connsiteY7" fmla="*/ 616114 h 969682"/>
                <a:gd name="connsiteX8" fmla="*/ 262128 w 883955"/>
                <a:gd name="connsiteY8" fmla="*/ 597826 h 969682"/>
                <a:gd name="connsiteX9" fmla="*/ 286512 w 883955"/>
                <a:gd name="connsiteY9" fmla="*/ 530770 h 969682"/>
                <a:gd name="connsiteX10" fmla="*/ 292608 w 883955"/>
                <a:gd name="connsiteY10" fmla="*/ 488098 h 969682"/>
                <a:gd name="connsiteX11" fmla="*/ 304800 w 883955"/>
                <a:gd name="connsiteY11" fmla="*/ 463714 h 969682"/>
                <a:gd name="connsiteX12" fmla="*/ 323088 w 883955"/>
                <a:gd name="connsiteY12" fmla="*/ 408850 h 969682"/>
                <a:gd name="connsiteX13" fmla="*/ 329184 w 883955"/>
                <a:gd name="connsiteY13" fmla="*/ 378370 h 969682"/>
                <a:gd name="connsiteX14" fmla="*/ 335280 w 883955"/>
                <a:gd name="connsiteY14" fmla="*/ 329602 h 969682"/>
                <a:gd name="connsiteX15" fmla="*/ 347472 w 883955"/>
                <a:gd name="connsiteY15" fmla="*/ 299122 h 969682"/>
                <a:gd name="connsiteX16" fmla="*/ 359664 w 883955"/>
                <a:gd name="connsiteY16" fmla="*/ 250354 h 969682"/>
                <a:gd name="connsiteX17" fmla="*/ 365760 w 883955"/>
                <a:gd name="connsiteY17" fmla="*/ 158914 h 969682"/>
                <a:gd name="connsiteX18" fmla="*/ 371856 w 883955"/>
                <a:gd name="connsiteY18" fmla="*/ 140626 h 969682"/>
                <a:gd name="connsiteX19" fmla="*/ 384048 w 883955"/>
                <a:gd name="connsiteY19" fmla="*/ 67474 h 969682"/>
                <a:gd name="connsiteX20" fmla="*/ 390144 w 883955"/>
                <a:gd name="connsiteY20" fmla="*/ 49186 h 969682"/>
                <a:gd name="connsiteX21" fmla="*/ 445008 w 883955"/>
                <a:gd name="connsiteY21" fmla="*/ 418 h 969682"/>
                <a:gd name="connsiteX22" fmla="*/ 487680 w 883955"/>
                <a:gd name="connsiteY22" fmla="*/ 79666 h 969682"/>
                <a:gd name="connsiteX23" fmla="*/ 499872 w 883955"/>
                <a:gd name="connsiteY23" fmla="*/ 97954 h 969682"/>
                <a:gd name="connsiteX24" fmla="*/ 505968 w 883955"/>
                <a:gd name="connsiteY24" fmla="*/ 122338 h 969682"/>
                <a:gd name="connsiteX25" fmla="*/ 518160 w 883955"/>
                <a:gd name="connsiteY25" fmla="*/ 189394 h 969682"/>
                <a:gd name="connsiteX26" fmla="*/ 530352 w 883955"/>
                <a:gd name="connsiteY26" fmla="*/ 280834 h 969682"/>
                <a:gd name="connsiteX27" fmla="*/ 536448 w 883955"/>
                <a:gd name="connsiteY27" fmla="*/ 299122 h 969682"/>
                <a:gd name="connsiteX28" fmla="*/ 542544 w 883955"/>
                <a:gd name="connsiteY28" fmla="*/ 384466 h 969682"/>
                <a:gd name="connsiteX29" fmla="*/ 548640 w 883955"/>
                <a:gd name="connsiteY29" fmla="*/ 421042 h 969682"/>
                <a:gd name="connsiteX30" fmla="*/ 554736 w 883955"/>
                <a:gd name="connsiteY30" fmla="*/ 494194 h 969682"/>
                <a:gd name="connsiteX31" fmla="*/ 579120 w 883955"/>
                <a:gd name="connsiteY31" fmla="*/ 549058 h 969682"/>
                <a:gd name="connsiteX32" fmla="*/ 591312 w 883955"/>
                <a:gd name="connsiteY32" fmla="*/ 591730 h 969682"/>
                <a:gd name="connsiteX33" fmla="*/ 609600 w 883955"/>
                <a:gd name="connsiteY33" fmla="*/ 634402 h 969682"/>
                <a:gd name="connsiteX34" fmla="*/ 615696 w 883955"/>
                <a:gd name="connsiteY34" fmla="*/ 652690 h 969682"/>
                <a:gd name="connsiteX35" fmla="*/ 640080 w 883955"/>
                <a:gd name="connsiteY35" fmla="*/ 689266 h 969682"/>
                <a:gd name="connsiteX36" fmla="*/ 658368 w 883955"/>
                <a:gd name="connsiteY36" fmla="*/ 731938 h 969682"/>
                <a:gd name="connsiteX37" fmla="*/ 676656 w 883955"/>
                <a:gd name="connsiteY37" fmla="*/ 750226 h 969682"/>
                <a:gd name="connsiteX38" fmla="*/ 725424 w 883955"/>
                <a:gd name="connsiteY38" fmla="*/ 805090 h 969682"/>
                <a:gd name="connsiteX39" fmla="*/ 755904 w 883955"/>
                <a:gd name="connsiteY39" fmla="*/ 841666 h 969682"/>
                <a:gd name="connsiteX40" fmla="*/ 786384 w 883955"/>
                <a:gd name="connsiteY40" fmla="*/ 866050 h 969682"/>
                <a:gd name="connsiteX41" fmla="*/ 792480 w 883955"/>
                <a:gd name="connsiteY41" fmla="*/ 884338 h 969682"/>
                <a:gd name="connsiteX42" fmla="*/ 835152 w 883955"/>
                <a:gd name="connsiteY42" fmla="*/ 914818 h 969682"/>
                <a:gd name="connsiteX43" fmla="*/ 865632 w 883955"/>
                <a:gd name="connsiteY43" fmla="*/ 951394 h 969682"/>
                <a:gd name="connsiteX44" fmla="*/ 883920 w 883955"/>
                <a:gd name="connsiteY44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31648 w 883920"/>
                <a:gd name="connsiteY6" fmla="*/ 664882 h 969682"/>
                <a:gd name="connsiteX7" fmla="*/ 256032 w 883920"/>
                <a:gd name="connsiteY7" fmla="*/ 616114 h 969682"/>
                <a:gd name="connsiteX8" fmla="*/ 262128 w 883920"/>
                <a:gd name="connsiteY8" fmla="*/ 597826 h 969682"/>
                <a:gd name="connsiteX9" fmla="*/ 286512 w 883920"/>
                <a:gd name="connsiteY9" fmla="*/ 530770 h 969682"/>
                <a:gd name="connsiteX10" fmla="*/ 292608 w 883920"/>
                <a:gd name="connsiteY10" fmla="*/ 488098 h 969682"/>
                <a:gd name="connsiteX11" fmla="*/ 304800 w 883920"/>
                <a:gd name="connsiteY11" fmla="*/ 463714 h 969682"/>
                <a:gd name="connsiteX12" fmla="*/ 323088 w 883920"/>
                <a:gd name="connsiteY12" fmla="*/ 408850 h 969682"/>
                <a:gd name="connsiteX13" fmla="*/ 329184 w 883920"/>
                <a:gd name="connsiteY13" fmla="*/ 378370 h 969682"/>
                <a:gd name="connsiteX14" fmla="*/ 335280 w 883920"/>
                <a:gd name="connsiteY14" fmla="*/ 329602 h 969682"/>
                <a:gd name="connsiteX15" fmla="*/ 347472 w 883920"/>
                <a:gd name="connsiteY15" fmla="*/ 299122 h 969682"/>
                <a:gd name="connsiteX16" fmla="*/ 359664 w 883920"/>
                <a:gd name="connsiteY16" fmla="*/ 250354 h 969682"/>
                <a:gd name="connsiteX17" fmla="*/ 365760 w 883920"/>
                <a:gd name="connsiteY17" fmla="*/ 158914 h 969682"/>
                <a:gd name="connsiteX18" fmla="*/ 371856 w 883920"/>
                <a:gd name="connsiteY18" fmla="*/ 140626 h 969682"/>
                <a:gd name="connsiteX19" fmla="*/ 384048 w 883920"/>
                <a:gd name="connsiteY19" fmla="*/ 67474 h 969682"/>
                <a:gd name="connsiteX20" fmla="*/ 390144 w 883920"/>
                <a:gd name="connsiteY20" fmla="*/ 49186 h 969682"/>
                <a:gd name="connsiteX21" fmla="*/ 445008 w 883920"/>
                <a:gd name="connsiteY21" fmla="*/ 418 h 969682"/>
                <a:gd name="connsiteX22" fmla="*/ 487680 w 883920"/>
                <a:gd name="connsiteY22" fmla="*/ 79666 h 969682"/>
                <a:gd name="connsiteX23" fmla="*/ 499872 w 883920"/>
                <a:gd name="connsiteY23" fmla="*/ 97954 h 969682"/>
                <a:gd name="connsiteX24" fmla="*/ 505968 w 883920"/>
                <a:gd name="connsiteY24" fmla="*/ 122338 h 969682"/>
                <a:gd name="connsiteX25" fmla="*/ 518160 w 883920"/>
                <a:gd name="connsiteY25" fmla="*/ 189394 h 969682"/>
                <a:gd name="connsiteX26" fmla="*/ 530352 w 883920"/>
                <a:gd name="connsiteY26" fmla="*/ 280834 h 969682"/>
                <a:gd name="connsiteX27" fmla="*/ 536448 w 883920"/>
                <a:gd name="connsiteY27" fmla="*/ 299122 h 969682"/>
                <a:gd name="connsiteX28" fmla="*/ 542544 w 883920"/>
                <a:gd name="connsiteY28" fmla="*/ 384466 h 969682"/>
                <a:gd name="connsiteX29" fmla="*/ 548640 w 883920"/>
                <a:gd name="connsiteY29" fmla="*/ 421042 h 969682"/>
                <a:gd name="connsiteX30" fmla="*/ 554736 w 883920"/>
                <a:gd name="connsiteY30" fmla="*/ 494194 h 969682"/>
                <a:gd name="connsiteX31" fmla="*/ 579120 w 883920"/>
                <a:gd name="connsiteY31" fmla="*/ 549058 h 969682"/>
                <a:gd name="connsiteX32" fmla="*/ 591312 w 883920"/>
                <a:gd name="connsiteY32" fmla="*/ 591730 h 969682"/>
                <a:gd name="connsiteX33" fmla="*/ 609600 w 883920"/>
                <a:gd name="connsiteY33" fmla="*/ 634402 h 969682"/>
                <a:gd name="connsiteX34" fmla="*/ 615696 w 883920"/>
                <a:gd name="connsiteY34" fmla="*/ 652690 h 969682"/>
                <a:gd name="connsiteX35" fmla="*/ 640080 w 883920"/>
                <a:gd name="connsiteY35" fmla="*/ 689266 h 969682"/>
                <a:gd name="connsiteX36" fmla="*/ 658368 w 883920"/>
                <a:gd name="connsiteY36" fmla="*/ 731938 h 969682"/>
                <a:gd name="connsiteX37" fmla="*/ 676656 w 883920"/>
                <a:gd name="connsiteY37" fmla="*/ 750226 h 969682"/>
                <a:gd name="connsiteX38" fmla="*/ 725424 w 883920"/>
                <a:gd name="connsiteY38" fmla="*/ 805090 h 969682"/>
                <a:gd name="connsiteX39" fmla="*/ 755904 w 883920"/>
                <a:gd name="connsiteY39" fmla="*/ 841666 h 969682"/>
                <a:gd name="connsiteX40" fmla="*/ 786384 w 883920"/>
                <a:gd name="connsiteY40" fmla="*/ 866050 h 969682"/>
                <a:gd name="connsiteX41" fmla="*/ 792480 w 883920"/>
                <a:gd name="connsiteY41" fmla="*/ 884338 h 969682"/>
                <a:gd name="connsiteX42" fmla="*/ 835152 w 883920"/>
                <a:gd name="connsiteY42" fmla="*/ 914818 h 969682"/>
                <a:gd name="connsiteX43" fmla="*/ 883920 w 883920"/>
                <a:gd name="connsiteY43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31648 w 883920"/>
                <a:gd name="connsiteY6" fmla="*/ 664882 h 969682"/>
                <a:gd name="connsiteX7" fmla="*/ 256032 w 883920"/>
                <a:gd name="connsiteY7" fmla="*/ 616114 h 969682"/>
                <a:gd name="connsiteX8" fmla="*/ 262128 w 883920"/>
                <a:gd name="connsiteY8" fmla="*/ 597826 h 969682"/>
                <a:gd name="connsiteX9" fmla="*/ 286512 w 883920"/>
                <a:gd name="connsiteY9" fmla="*/ 530770 h 969682"/>
                <a:gd name="connsiteX10" fmla="*/ 292608 w 883920"/>
                <a:gd name="connsiteY10" fmla="*/ 488098 h 969682"/>
                <a:gd name="connsiteX11" fmla="*/ 304800 w 883920"/>
                <a:gd name="connsiteY11" fmla="*/ 463714 h 969682"/>
                <a:gd name="connsiteX12" fmla="*/ 323088 w 883920"/>
                <a:gd name="connsiteY12" fmla="*/ 408850 h 969682"/>
                <a:gd name="connsiteX13" fmla="*/ 329184 w 883920"/>
                <a:gd name="connsiteY13" fmla="*/ 378370 h 969682"/>
                <a:gd name="connsiteX14" fmla="*/ 335280 w 883920"/>
                <a:gd name="connsiteY14" fmla="*/ 329602 h 969682"/>
                <a:gd name="connsiteX15" fmla="*/ 347472 w 883920"/>
                <a:gd name="connsiteY15" fmla="*/ 299122 h 969682"/>
                <a:gd name="connsiteX16" fmla="*/ 359664 w 883920"/>
                <a:gd name="connsiteY16" fmla="*/ 250354 h 969682"/>
                <a:gd name="connsiteX17" fmla="*/ 365760 w 883920"/>
                <a:gd name="connsiteY17" fmla="*/ 158914 h 969682"/>
                <a:gd name="connsiteX18" fmla="*/ 371856 w 883920"/>
                <a:gd name="connsiteY18" fmla="*/ 140626 h 969682"/>
                <a:gd name="connsiteX19" fmla="*/ 384048 w 883920"/>
                <a:gd name="connsiteY19" fmla="*/ 67474 h 969682"/>
                <a:gd name="connsiteX20" fmla="*/ 390144 w 883920"/>
                <a:gd name="connsiteY20" fmla="*/ 49186 h 969682"/>
                <a:gd name="connsiteX21" fmla="*/ 445008 w 883920"/>
                <a:gd name="connsiteY21" fmla="*/ 418 h 969682"/>
                <a:gd name="connsiteX22" fmla="*/ 487680 w 883920"/>
                <a:gd name="connsiteY22" fmla="*/ 79666 h 969682"/>
                <a:gd name="connsiteX23" fmla="*/ 499872 w 883920"/>
                <a:gd name="connsiteY23" fmla="*/ 97954 h 969682"/>
                <a:gd name="connsiteX24" fmla="*/ 505968 w 883920"/>
                <a:gd name="connsiteY24" fmla="*/ 122338 h 969682"/>
                <a:gd name="connsiteX25" fmla="*/ 518160 w 883920"/>
                <a:gd name="connsiteY25" fmla="*/ 189394 h 969682"/>
                <a:gd name="connsiteX26" fmla="*/ 530352 w 883920"/>
                <a:gd name="connsiteY26" fmla="*/ 280834 h 969682"/>
                <a:gd name="connsiteX27" fmla="*/ 536448 w 883920"/>
                <a:gd name="connsiteY27" fmla="*/ 299122 h 969682"/>
                <a:gd name="connsiteX28" fmla="*/ 542544 w 883920"/>
                <a:gd name="connsiteY28" fmla="*/ 384466 h 969682"/>
                <a:gd name="connsiteX29" fmla="*/ 548640 w 883920"/>
                <a:gd name="connsiteY29" fmla="*/ 421042 h 969682"/>
                <a:gd name="connsiteX30" fmla="*/ 554736 w 883920"/>
                <a:gd name="connsiteY30" fmla="*/ 494194 h 969682"/>
                <a:gd name="connsiteX31" fmla="*/ 579120 w 883920"/>
                <a:gd name="connsiteY31" fmla="*/ 549058 h 969682"/>
                <a:gd name="connsiteX32" fmla="*/ 591312 w 883920"/>
                <a:gd name="connsiteY32" fmla="*/ 591730 h 969682"/>
                <a:gd name="connsiteX33" fmla="*/ 609600 w 883920"/>
                <a:gd name="connsiteY33" fmla="*/ 634402 h 969682"/>
                <a:gd name="connsiteX34" fmla="*/ 615696 w 883920"/>
                <a:gd name="connsiteY34" fmla="*/ 652690 h 969682"/>
                <a:gd name="connsiteX35" fmla="*/ 640080 w 883920"/>
                <a:gd name="connsiteY35" fmla="*/ 689266 h 969682"/>
                <a:gd name="connsiteX36" fmla="*/ 658368 w 883920"/>
                <a:gd name="connsiteY36" fmla="*/ 731938 h 969682"/>
                <a:gd name="connsiteX37" fmla="*/ 676656 w 883920"/>
                <a:gd name="connsiteY37" fmla="*/ 750226 h 969682"/>
                <a:gd name="connsiteX38" fmla="*/ 725424 w 883920"/>
                <a:gd name="connsiteY38" fmla="*/ 805090 h 969682"/>
                <a:gd name="connsiteX39" fmla="*/ 755904 w 883920"/>
                <a:gd name="connsiteY39" fmla="*/ 841666 h 969682"/>
                <a:gd name="connsiteX40" fmla="*/ 786384 w 883920"/>
                <a:gd name="connsiteY40" fmla="*/ 866050 h 969682"/>
                <a:gd name="connsiteX41" fmla="*/ 835152 w 883920"/>
                <a:gd name="connsiteY41" fmla="*/ 914818 h 969682"/>
                <a:gd name="connsiteX42" fmla="*/ 883920 w 883920"/>
                <a:gd name="connsiteY42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31648 w 883920"/>
                <a:gd name="connsiteY6" fmla="*/ 664882 h 969682"/>
                <a:gd name="connsiteX7" fmla="*/ 256032 w 883920"/>
                <a:gd name="connsiteY7" fmla="*/ 616114 h 969682"/>
                <a:gd name="connsiteX8" fmla="*/ 262128 w 883920"/>
                <a:gd name="connsiteY8" fmla="*/ 597826 h 969682"/>
                <a:gd name="connsiteX9" fmla="*/ 286512 w 883920"/>
                <a:gd name="connsiteY9" fmla="*/ 530770 h 969682"/>
                <a:gd name="connsiteX10" fmla="*/ 292608 w 883920"/>
                <a:gd name="connsiteY10" fmla="*/ 488098 h 969682"/>
                <a:gd name="connsiteX11" fmla="*/ 304800 w 883920"/>
                <a:gd name="connsiteY11" fmla="*/ 463714 h 969682"/>
                <a:gd name="connsiteX12" fmla="*/ 323088 w 883920"/>
                <a:gd name="connsiteY12" fmla="*/ 408850 h 969682"/>
                <a:gd name="connsiteX13" fmla="*/ 329184 w 883920"/>
                <a:gd name="connsiteY13" fmla="*/ 378370 h 969682"/>
                <a:gd name="connsiteX14" fmla="*/ 335280 w 883920"/>
                <a:gd name="connsiteY14" fmla="*/ 329602 h 969682"/>
                <a:gd name="connsiteX15" fmla="*/ 347472 w 883920"/>
                <a:gd name="connsiteY15" fmla="*/ 299122 h 969682"/>
                <a:gd name="connsiteX16" fmla="*/ 359664 w 883920"/>
                <a:gd name="connsiteY16" fmla="*/ 250354 h 969682"/>
                <a:gd name="connsiteX17" fmla="*/ 365760 w 883920"/>
                <a:gd name="connsiteY17" fmla="*/ 158914 h 969682"/>
                <a:gd name="connsiteX18" fmla="*/ 371856 w 883920"/>
                <a:gd name="connsiteY18" fmla="*/ 140626 h 969682"/>
                <a:gd name="connsiteX19" fmla="*/ 384048 w 883920"/>
                <a:gd name="connsiteY19" fmla="*/ 67474 h 969682"/>
                <a:gd name="connsiteX20" fmla="*/ 390144 w 883920"/>
                <a:gd name="connsiteY20" fmla="*/ 49186 h 969682"/>
                <a:gd name="connsiteX21" fmla="*/ 445008 w 883920"/>
                <a:gd name="connsiteY21" fmla="*/ 418 h 969682"/>
                <a:gd name="connsiteX22" fmla="*/ 487680 w 883920"/>
                <a:gd name="connsiteY22" fmla="*/ 79666 h 969682"/>
                <a:gd name="connsiteX23" fmla="*/ 499872 w 883920"/>
                <a:gd name="connsiteY23" fmla="*/ 97954 h 969682"/>
                <a:gd name="connsiteX24" fmla="*/ 505968 w 883920"/>
                <a:gd name="connsiteY24" fmla="*/ 122338 h 969682"/>
                <a:gd name="connsiteX25" fmla="*/ 518160 w 883920"/>
                <a:gd name="connsiteY25" fmla="*/ 189394 h 969682"/>
                <a:gd name="connsiteX26" fmla="*/ 530352 w 883920"/>
                <a:gd name="connsiteY26" fmla="*/ 280834 h 969682"/>
                <a:gd name="connsiteX27" fmla="*/ 536448 w 883920"/>
                <a:gd name="connsiteY27" fmla="*/ 299122 h 969682"/>
                <a:gd name="connsiteX28" fmla="*/ 542544 w 883920"/>
                <a:gd name="connsiteY28" fmla="*/ 384466 h 969682"/>
                <a:gd name="connsiteX29" fmla="*/ 548640 w 883920"/>
                <a:gd name="connsiteY29" fmla="*/ 421042 h 969682"/>
                <a:gd name="connsiteX30" fmla="*/ 554736 w 883920"/>
                <a:gd name="connsiteY30" fmla="*/ 494194 h 969682"/>
                <a:gd name="connsiteX31" fmla="*/ 579120 w 883920"/>
                <a:gd name="connsiteY31" fmla="*/ 549058 h 969682"/>
                <a:gd name="connsiteX32" fmla="*/ 591312 w 883920"/>
                <a:gd name="connsiteY32" fmla="*/ 591730 h 969682"/>
                <a:gd name="connsiteX33" fmla="*/ 609600 w 883920"/>
                <a:gd name="connsiteY33" fmla="*/ 634402 h 969682"/>
                <a:gd name="connsiteX34" fmla="*/ 615696 w 883920"/>
                <a:gd name="connsiteY34" fmla="*/ 652690 h 969682"/>
                <a:gd name="connsiteX35" fmla="*/ 640080 w 883920"/>
                <a:gd name="connsiteY35" fmla="*/ 689266 h 969682"/>
                <a:gd name="connsiteX36" fmla="*/ 658368 w 883920"/>
                <a:gd name="connsiteY36" fmla="*/ 731938 h 969682"/>
                <a:gd name="connsiteX37" fmla="*/ 676656 w 883920"/>
                <a:gd name="connsiteY37" fmla="*/ 750226 h 969682"/>
                <a:gd name="connsiteX38" fmla="*/ 725424 w 883920"/>
                <a:gd name="connsiteY38" fmla="*/ 805090 h 969682"/>
                <a:gd name="connsiteX39" fmla="*/ 786384 w 883920"/>
                <a:gd name="connsiteY39" fmla="*/ 866050 h 969682"/>
                <a:gd name="connsiteX40" fmla="*/ 835152 w 883920"/>
                <a:gd name="connsiteY40" fmla="*/ 914818 h 969682"/>
                <a:gd name="connsiteX41" fmla="*/ 883920 w 883920"/>
                <a:gd name="connsiteY41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31648 w 883920"/>
                <a:gd name="connsiteY6" fmla="*/ 664882 h 969682"/>
                <a:gd name="connsiteX7" fmla="*/ 256032 w 883920"/>
                <a:gd name="connsiteY7" fmla="*/ 616114 h 969682"/>
                <a:gd name="connsiteX8" fmla="*/ 262128 w 883920"/>
                <a:gd name="connsiteY8" fmla="*/ 597826 h 969682"/>
                <a:gd name="connsiteX9" fmla="*/ 286512 w 883920"/>
                <a:gd name="connsiteY9" fmla="*/ 530770 h 969682"/>
                <a:gd name="connsiteX10" fmla="*/ 292608 w 883920"/>
                <a:gd name="connsiteY10" fmla="*/ 488098 h 969682"/>
                <a:gd name="connsiteX11" fmla="*/ 304800 w 883920"/>
                <a:gd name="connsiteY11" fmla="*/ 463714 h 969682"/>
                <a:gd name="connsiteX12" fmla="*/ 323088 w 883920"/>
                <a:gd name="connsiteY12" fmla="*/ 408850 h 969682"/>
                <a:gd name="connsiteX13" fmla="*/ 329184 w 883920"/>
                <a:gd name="connsiteY13" fmla="*/ 378370 h 969682"/>
                <a:gd name="connsiteX14" fmla="*/ 335280 w 883920"/>
                <a:gd name="connsiteY14" fmla="*/ 329602 h 969682"/>
                <a:gd name="connsiteX15" fmla="*/ 347472 w 883920"/>
                <a:gd name="connsiteY15" fmla="*/ 299122 h 969682"/>
                <a:gd name="connsiteX16" fmla="*/ 359664 w 883920"/>
                <a:gd name="connsiteY16" fmla="*/ 250354 h 969682"/>
                <a:gd name="connsiteX17" fmla="*/ 365760 w 883920"/>
                <a:gd name="connsiteY17" fmla="*/ 158914 h 969682"/>
                <a:gd name="connsiteX18" fmla="*/ 371856 w 883920"/>
                <a:gd name="connsiteY18" fmla="*/ 140626 h 969682"/>
                <a:gd name="connsiteX19" fmla="*/ 384048 w 883920"/>
                <a:gd name="connsiteY19" fmla="*/ 67474 h 969682"/>
                <a:gd name="connsiteX20" fmla="*/ 390144 w 883920"/>
                <a:gd name="connsiteY20" fmla="*/ 49186 h 969682"/>
                <a:gd name="connsiteX21" fmla="*/ 445008 w 883920"/>
                <a:gd name="connsiteY21" fmla="*/ 418 h 969682"/>
                <a:gd name="connsiteX22" fmla="*/ 487680 w 883920"/>
                <a:gd name="connsiteY22" fmla="*/ 79666 h 969682"/>
                <a:gd name="connsiteX23" fmla="*/ 499872 w 883920"/>
                <a:gd name="connsiteY23" fmla="*/ 97954 h 969682"/>
                <a:gd name="connsiteX24" fmla="*/ 505968 w 883920"/>
                <a:gd name="connsiteY24" fmla="*/ 122338 h 969682"/>
                <a:gd name="connsiteX25" fmla="*/ 518160 w 883920"/>
                <a:gd name="connsiteY25" fmla="*/ 189394 h 969682"/>
                <a:gd name="connsiteX26" fmla="*/ 530352 w 883920"/>
                <a:gd name="connsiteY26" fmla="*/ 280834 h 969682"/>
                <a:gd name="connsiteX27" fmla="*/ 536448 w 883920"/>
                <a:gd name="connsiteY27" fmla="*/ 299122 h 969682"/>
                <a:gd name="connsiteX28" fmla="*/ 542544 w 883920"/>
                <a:gd name="connsiteY28" fmla="*/ 384466 h 969682"/>
                <a:gd name="connsiteX29" fmla="*/ 548640 w 883920"/>
                <a:gd name="connsiteY29" fmla="*/ 421042 h 969682"/>
                <a:gd name="connsiteX30" fmla="*/ 554736 w 883920"/>
                <a:gd name="connsiteY30" fmla="*/ 494194 h 969682"/>
                <a:gd name="connsiteX31" fmla="*/ 579120 w 883920"/>
                <a:gd name="connsiteY31" fmla="*/ 549058 h 969682"/>
                <a:gd name="connsiteX32" fmla="*/ 591312 w 883920"/>
                <a:gd name="connsiteY32" fmla="*/ 591730 h 969682"/>
                <a:gd name="connsiteX33" fmla="*/ 609600 w 883920"/>
                <a:gd name="connsiteY33" fmla="*/ 634402 h 969682"/>
                <a:gd name="connsiteX34" fmla="*/ 615696 w 883920"/>
                <a:gd name="connsiteY34" fmla="*/ 652690 h 969682"/>
                <a:gd name="connsiteX35" fmla="*/ 640080 w 883920"/>
                <a:gd name="connsiteY35" fmla="*/ 689266 h 969682"/>
                <a:gd name="connsiteX36" fmla="*/ 658368 w 883920"/>
                <a:gd name="connsiteY36" fmla="*/ 731938 h 969682"/>
                <a:gd name="connsiteX37" fmla="*/ 725424 w 883920"/>
                <a:gd name="connsiteY37" fmla="*/ 805090 h 969682"/>
                <a:gd name="connsiteX38" fmla="*/ 786384 w 883920"/>
                <a:gd name="connsiteY38" fmla="*/ 866050 h 969682"/>
                <a:gd name="connsiteX39" fmla="*/ 835152 w 883920"/>
                <a:gd name="connsiteY39" fmla="*/ 914818 h 969682"/>
                <a:gd name="connsiteX40" fmla="*/ 883920 w 883920"/>
                <a:gd name="connsiteY40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31648 w 883920"/>
                <a:gd name="connsiteY6" fmla="*/ 664882 h 969682"/>
                <a:gd name="connsiteX7" fmla="*/ 256032 w 883920"/>
                <a:gd name="connsiteY7" fmla="*/ 616114 h 969682"/>
                <a:gd name="connsiteX8" fmla="*/ 262128 w 883920"/>
                <a:gd name="connsiteY8" fmla="*/ 597826 h 969682"/>
                <a:gd name="connsiteX9" fmla="*/ 286512 w 883920"/>
                <a:gd name="connsiteY9" fmla="*/ 530770 h 969682"/>
                <a:gd name="connsiteX10" fmla="*/ 304800 w 883920"/>
                <a:gd name="connsiteY10" fmla="*/ 463714 h 969682"/>
                <a:gd name="connsiteX11" fmla="*/ 323088 w 883920"/>
                <a:gd name="connsiteY11" fmla="*/ 408850 h 969682"/>
                <a:gd name="connsiteX12" fmla="*/ 329184 w 883920"/>
                <a:gd name="connsiteY12" fmla="*/ 378370 h 969682"/>
                <a:gd name="connsiteX13" fmla="*/ 335280 w 883920"/>
                <a:gd name="connsiteY13" fmla="*/ 329602 h 969682"/>
                <a:gd name="connsiteX14" fmla="*/ 347472 w 883920"/>
                <a:gd name="connsiteY14" fmla="*/ 299122 h 969682"/>
                <a:gd name="connsiteX15" fmla="*/ 359664 w 883920"/>
                <a:gd name="connsiteY15" fmla="*/ 250354 h 969682"/>
                <a:gd name="connsiteX16" fmla="*/ 365760 w 883920"/>
                <a:gd name="connsiteY16" fmla="*/ 158914 h 969682"/>
                <a:gd name="connsiteX17" fmla="*/ 371856 w 883920"/>
                <a:gd name="connsiteY17" fmla="*/ 140626 h 969682"/>
                <a:gd name="connsiteX18" fmla="*/ 384048 w 883920"/>
                <a:gd name="connsiteY18" fmla="*/ 67474 h 969682"/>
                <a:gd name="connsiteX19" fmla="*/ 390144 w 883920"/>
                <a:gd name="connsiteY19" fmla="*/ 49186 h 969682"/>
                <a:gd name="connsiteX20" fmla="*/ 445008 w 883920"/>
                <a:gd name="connsiteY20" fmla="*/ 418 h 969682"/>
                <a:gd name="connsiteX21" fmla="*/ 487680 w 883920"/>
                <a:gd name="connsiteY21" fmla="*/ 79666 h 969682"/>
                <a:gd name="connsiteX22" fmla="*/ 499872 w 883920"/>
                <a:gd name="connsiteY22" fmla="*/ 97954 h 969682"/>
                <a:gd name="connsiteX23" fmla="*/ 505968 w 883920"/>
                <a:gd name="connsiteY23" fmla="*/ 122338 h 969682"/>
                <a:gd name="connsiteX24" fmla="*/ 518160 w 883920"/>
                <a:gd name="connsiteY24" fmla="*/ 189394 h 969682"/>
                <a:gd name="connsiteX25" fmla="*/ 530352 w 883920"/>
                <a:gd name="connsiteY25" fmla="*/ 280834 h 969682"/>
                <a:gd name="connsiteX26" fmla="*/ 536448 w 883920"/>
                <a:gd name="connsiteY26" fmla="*/ 299122 h 969682"/>
                <a:gd name="connsiteX27" fmla="*/ 542544 w 883920"/>
                <a:gd name="connsiteY27" fmla="*/ 384466 h 969682"/>
                <a:gd name="connsiteX28" fmla="*/ 548640 w 883920"/>
                <a:gd name="connsiteY28" fmla="*/ 421042 h 969682"/>
                <a:gd name="connsiteX29" fmla="*/ 554736 w 883920"/>
                <a:gd name="connsiteY29" fmla="*/ 494194 h 969682"/>
                <a:gd name="connsiteX30" fmla="*/ 579120 w 883920"/>
                <a:gd name="connsiteY30" fmla="*/ 549058 h 969682"/>
                <a:gd name="connsiteX31" fmla="*/ 591312 w 883920"/>
                <a:gd name="connsiteY31" fmla="*/ 591730 h 969682"/>
                <a:gd name="connsiteX32" fmla="*/ 609600 w 883920"/>
                <a:gd name="connsiteY32" fmla="*/ 634402 h 969682"/>
                <a:gd name="connsiteX33" fmla="*/ 615696 w 883920"/>
                <a:gd name="connsiteY33" fmla="*/ 652690 h 969682"/>
                <a:gd name="connsiteX34" fmla="*/ 640080 w 883920"/>
                <a:gd name="connsiteY34" fmla="*/ 689266 h 969682"/>
                <a:gd name="connsiteX35" fmla="*/ 658368 w 883920"/>
                <a:gd name="connsiteY35" fmla="*/ 731938 h 969682"/>
                <a:gd name="connsiteX36" fmla="*/ 725424 w 883920"/>
                <a:gd name="connsiteY36" fmla="*/ 805090 h 969682"/>
                <a:gd name="connsiteX37" fmla="*/ 786384 w 883920"/>
                <a:gd name="connsiteY37" fmla="*/ 866050 h 969682"/>
                <a:gd name="connsiteX38" fmla="*/ 835152 w 883920"/>
                <a:gd name="connsiteY38" fmla="*/ 914818 h 969682"/>
                <a:gd name="connsiteX39" fmla="*/ 883920 w 883920"/>
                <a:gd name="connsiteY39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31648 w 883920"/>
                <a:gd name="connsiteY6" fmla="*/ 664882 h 969682"/>
                <a:gd name="connsiteX7" fmla="*/ 256032 w 883920"/>
                <a:gd name="connsiteY7" fmla="*/ 616114 h 969682"/>
                <a:gd name="connsiteX8" fmla="*/ 262128 w 883920"/>
                <a:gd name="connsiteY8" fmla="*/ 597826 h 969682"/>
                <a:gd name="connsiteX9" fmla="*/ 286512 w 883920"/>
                <a:gd name="connsiteY9" fmla="*/ 530770 h 969682"/>
                <a:gd name="connsiteX10" fmla="*/ 304800 w 883920"/>
                <a:gd name="connsiteY10" fmla="*/ 463714 h 969682"/>
                <a:gd name="connsiteX11" fmla="*/ 323088 w 883920"/>
                <a:gd name="connsiteY11" fmla="*/ 408850 h 969682"/>
                <a:gd name="connsiteX12" fmla="*/ 329184 w 883920"/>
                <a:gd name="connsiteY12" fmla="*/ 378370 h 969682"/>
                <a:gd name="connsiteX13" fmla="*/ 347472 w 883920"/>
                <a:gd name="connsiteY13" fmla="*/ 299122 h 969682"/>
                <a:gd name="connsiteX14" fmla="*/ 359664 w 883920"/>
                <a:gd name="connsiteY14" fmla="*/ 250354 h 969682"/>
                <a:gd name="connsiteX15" fmla="*/ 365760 w 883920"/>
                <a:gd name="connsiteY15" fmla="*/ 158914 h 969682"/>
                <a:gd name="connsiteX16" fmla="*/ 371856 w 883920"/>
                <a:gd name="connsiteY16" fmla="*/ 140626 h 969682"/>
                <a:gd name="connsiteX17" fmla="*/ 384048 w 883920"/>
                <a:gd name="connsiteY17" fmla="*/ 67474 h 969682"/>
                <a:gd name="connsiteX18" fmla="*/ 390144 w 883920"/>
                <a:gd name="connsiteY18" fmla="*/ 49186 h 969682"/>
                <a:gd name="connsiteX19" fmla="*/ 445008 w 883920"/>
                <a:gd name="connsiteY19" fmla="*/ 418 h 969682"/>
                <a:gd name="connsiteX20" fmla="*/ 487680 w 883920"/>
                <a:gd name="connsiteY20" fmla="*/ 79666 h 969682"/>
                <a:gd name="connsiteX21" fmla="*/ 499872 w 883920"/>
                <a:gd name="connsiteY21" fmla="*/ 97954 h 969682"/>
                <a:gd name="connsiteX22" fmla="*/ 505968 w 883920"/>
                <a:gd name="connsiteY22" fmla="*/ 122338 h 969682"/>
                <a:gd name="connsiteX23" fmla="*/ 518160 w 883920"/>
                <a:gd name="connsiteY23" fmla="*/ 189394 h 969682"/>
                <a:gd name="connsiteX24" fmla="*/ 530352 w 883920"/>
                <a:gd name="connsiteY24" fmla="*/ 280834 h 969682"/>
                <a:gd name="connsiteX25" fmla="*/ 536448 w 883920"/>
                <a:gd name="connsiteY25" fmla="*/ 299122 h 969682"/>
                <a:gd name="connsiteX26" fmla="*/ 542544 w 883920"/>
                <a:gd name="connsiteY26" fmla="*/ 384466 h 969682"/>
                <a:gd name="connsiteX27" fmla="*/ 548640 w 883920"/>
                <a:gd name="connsiteY27" fmla="*/ 421042 h 969682"/>
                <a:gd name="connsiteX28" fmla="*/ 554736 w 883920"/>
                <a:gd name="connsiteY28" fmla="*/ 494194 h 969682"/>
                <a:gd name="connsiteX29" fmla="*/ 579120 w 883920"/>
                <a:gd name="connsiteY29" fmla="*/ 549058 h 969682"/>
                <a:gd name="connsiteX30" fmla="*/ 591312 w 883920"/>
                <a:gd name="connsiteY30" fmla="*/ 591730 h 969682"/>
                <a:gd name="connsiteX31" fmla="*/ 609600 w 883920"/>
                <a:gd name="connsiteY31" fmla="*/ 634402 h 969682"/>
                <a:gd name="connsiteX32" fmla="*/ 615696 w 883920"/>
                <a:gd name="connsiteY32" fmla="*/ 652690 h 969682"/>
                <a:gd name="connsiteX33" fmla="*/ 640080 w 883920"/>
                <a:gd name="connsiteY33" fmla="*/ 689266 h 969682"/>
                <a:gd name="connsiteX34" fmla="*/ 658368 w 883920"/>
                <a:gd name="connsiteY34" fmla="*/ 731938 h 969682"/>
                <a:gd name="connsiteX35" fmla="*/ 725424 w 883920"/>
                <a:gd name="connsiteY35" fmla="*/ 805090 h 969682"/>
                <a:gd name="connsiteX36" fmla="*/ 786384 w 883920"/>
                <a:gd name="connsiteY36" fmla="*/ 866050 h 969682"/>
                <a:gd name="connsiteX37" fmla="*/ 835152 w 883920"/>
                <a:gd name="connsiteY37" fmla="*/ 914818 h 969682"/>
                <a:gd name="connsiteX38" fmla="*/ 883920 w 883920"/>
                <a:gd name="connsiteY38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31648 w 883920"/>
                <a:gd name="connsiteY6" fmla="*/ 664882 h 969682"/>
                <a:gd name="connsiteX7" fmla="*/ 256032 w 883920"/>
                <a:gd name="connsiteY7" fmla="*/ 616114 h 969682"/>
                <a:gd name="connsiteX8" fmla="*/ 262128 w 883920"/>
                <a:gd name="connsiteY8" fmla="*/ 597826 h 969682"/>
                <a:gd name="connsiteX9" fmla="*/ 286512 w 883920"/>
                <a:gd name="connsiteY9" fmla="*/ 530770 h 969682"/>
                <a:gd name="connsiteX10" fmla="*/ 304800 w 883920"/>
                <a:gd name="connsiteY10" fmla="*/ 463714 h 969682"/>
                <a:gd name="connsiteX11" fmla="*/ 323088 w 883920"/>
                <a:gd name="connsiteY11" fmla="*/ 408850 h 969682"/>
                <a:gd name="connsiteX12" fmla="*/ 329184 w 883920"/>
                <a:gd name="connsiteY12" fmla="*/ 378370 h 969682"/>
                <a:gd name="connsiteX13" fmla="*/ 347472 w 883920"/>
                <a:gd name="connsiteY13" fmla="*/ 299122 h 969682"/>
                <a:gd name="connsiteX14" fmla="*/ 359664 w 883920"/>
                <a:gd name="connsiteY14" fmla="*/ 250354 h 969682"/>
                <a:gd name="connsiteX15" fmla="*/ 365760 w 883920"/>
                <a:gd name="connsiteY15" fmla="*/ 158914 h 969682"/>
                <a:gd name="connsiteX16" fmla="*/ 371856 w 883920"/>
                <a:gd name="connsiteY16" fmla="*/ 140626 h 969682"/>
                <a:gd name="connsiteX17" fmla="*/ 384048 w 883920"/>
                <a:gd name="connsiteY17" fmla="*/ 67474 h 969682"/>
                <a:gd name="connsiteX18" fmla="*/ 390144 w 883920"/>
                <a:gd name="connsiteY18" fmla="*/ 49186 h 969682"/>
                <a:gd name="connsiteX19" fmla="*/ 445008 w 883920"/>
                <a:gd name="connsiteY19" fmla="*/ 418 h 969682"/>
                <a:gd name="connsiteX20" fmla="*/ 487680 w 883920"/>
                <a:gd name="connsiteY20" fmla="*/ 79666 h 969682"/>
                <a:gd name="connsiteX21" fmla="*/ 499872 w 883920"/>
                <a:gd name="connsiteY21" fmla="*/ 97954 h 969682"/>
                <a:gd name="connsiteX22" fmla="*/ 505968 w 883920"/>
                <a:gd name="connsiteY22" fmla="*/ 122338 h 969682"/>
                <a:gd name="connsiteX23" fmla="*/ 518160 w 883920"/>
                <a:gd name="connsiteY23" fmla="*/ 189394 h 969682"/>
                <a:gd name="connsiteX24" fmla="*/ 530352 w 883920"/>
                <a:gd name="connsiteY24" fmla="*/ 280834 h 969682"/>
                <a:gd name="connsiteX25" fmla="*/ 536448 w 883920"/>
                <a:gd name="connsiteY25" fmla="*/ 299122 h 969682"/>
                <a:gd name="connsiteX26" fmla="*/ 542544 w 883920"/>
                <a:gd name="connsiteY26" fmla="*/ 384466 h 969682"/>
                <a:gd name="connsiteX27" fmla="*/ 548640 w 883920"/>
                <a:gd name="connsiteY27" fmla="*/ 421042 h 969682"/>
                <a:gd name="connsiteX28" fmla="*/ 554736 w 883920"/>
                <a:gd name="connsiteY28" fmla="*/ 494194 h 969682"/>
                <a:gd name="connsiteX29" fmla="*/ 591312 w 883920"/>
                <a:gd name="connsiteY29" fmla="*/ 591730 h 969682"/>
                <a:gd name="connsiteX30" fmla="*/ 609600 w 883920"/>
                <a:gd name="connsiteY30" fmla="*/ 634402 h 969682"/>
                <a:gd name="connsiteX31" fmla="*/ 615696 w 883920"/>
                <a:gd name="connsiteY31" fmla="*/ 652690 h 969682"/>
                <a:gd name="connsiteX32" fmla="*/ 640080 w 883920"/>
                <a:gd name="connsiteY32" fmla="*/ 689266 h 969682"/>
                <a:gd name="connsiteX33" fmla="*/ 658368 w 883920"/>
                <a:gd name="connsiteY33" fmla="*/ 731938 h 969682"/>
                <a:gd name="connsiteX34" fmla="*/ 725424 w 883920"/>
                <a:gd name="connsiteY34" fmla="*/ 805090 h 969682"/>
                <a:gd name="connsiteX35" fmla="*/ 786384 w 883920"/>
                <a:gd name="connsiteY35" fmla="*/ 866050 h 969682"/>
                <a:gd name="connsiteX36" fmla="*/ 835152 w 883920"/>
                <a:gd name="connsiteY36" fmla="*/ 914818 h 969682"/>
                <a:gd name="connsiteX37" fmla="*/ 883920 w 883920"/>
                <a:gd name="connsiteY37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31648 w 883920"/>
                <a:gd name="connsiteY6" fmla="*/ 664882 h 969682"/>
                <a:gd name="connsiteX7" fmla="*/ 256032 w 883920"/>
                <a:gd name="connsiteY7" fmla="*/ 616114 h 969682"/>
                <a:gd name="connsiteX8" fmla="*/ 262128 w 883920"/>
                <a:gd name="connsiteY8" fmla="*/ 597826 h 969682"/>
                <a:gd name="connsiteX9" fmla="*/ 286512 w 883920"/>
                <a:gd name="connsiteY9" fmla="*/ 530770 h 969682"/>
                <a:gd name="connsiteX10" fmla="*/ 304800 w 883920"/>
                <a:gd name="connsiteY10" fmla="*/ 463714 h 969682"/>
                <a:gd name="connsiteX11" fmla="*/ 323088 w 883920"/>
                <a:gd name="connsiteY11" fmla="*/ 408850 h 969682"/>
                <a:gd name="connsiteX12" fmla="*/ 329184 w 883920"/>
                <a:gd name="connsiteY12" fmla="*/ 378370 h 969682"/>
                <a:gd name="connsiteX13" fmla="*/ 347472 w 883920"/>
                <a:gd name="connsiteY13" fmla="*/ 299122 h 969682"/>
                <a:gd name="connsiteX14" fmla="*/ 359664 w 883920"/>
                <a:gd name="connsiteY14" fmla="*/ 250354 h 969682"/>
                <a:gd name="connsiteX15" fmla="*/ 365760 w 883920"/>
                <a:gd name="connsiteY15" fmla="*/ 158914 h 969682"/>
                <a:gd name="connsiteX16" fmla="*/ 371856 w 883920"/>
                <a:gd name="connsiteY16" fmla="*/ 140626 h 969682"/>
                <a:gd name="connsiteX17" fmla="*/ 384048 w 883920"/>
                <a:gd name="connsiteY17" fmla="*/ 67474 h 969682"/>
                <a:gd name="connsiteX18" fmla="*/ 390144 w 883920"/>
                <a:gd name="connsiteY18" fmla="*/ 49186 h 969682"/>
                <a:gd name="connsiteX19" fmla="*/ 445008 w 883920"/>
                <a:gd name="connsiteY19" fmla="*/ 418 h 969682"/>
                <a:gd name="connsiteX20" fmla="*/ 487680 w 883920"/>
                <a:gd name="connsiteY20" fmla="*/ 79666 h 969682"/>
                <a:gd name="connsiteX21" fmla="*/ 499872 w 883920"/>
                <a:gd name="connsiteY21" fmla="*/ 97954 h 969682"/>
                <a:gd name="connsiteX22" fmla="*/ 505968 w 883920"/>
                <a:gd name="connsiteY22" fmla="*/ 122338 h 969682"/>
                <a:gd name="connsiteX23" fmla="*/ 518160 w 883920"/>
                <a:gd name="connsiteY23" fmla="*/ 189394 h 969682"/>
                <a:gd name="connsiteX24" fmla="*/ 530352 w 883920"/>
                <a:gd name="connsiteY24" fmla="*/ 280834 h 969682"/>
                <a:gd name="connsiteX25" fmla="*/ 536448 w 883920"/>
                <a:gd name="connsiteY25" fmla="*/ 299122 h 969682"/>
                <a:gd name="connsiteX26" fmla="*/ 542544 w 883920"/>
                <a:gd name="connsiteY26" fmla="*/ 384466 h 969682"/>
                <a:gd name="connsiteX27" fmla="*/ 548640 w 883920"/>
                <a:gd name="connsiteY27" fmla="*/ 421042 h 969682"/>
                <a:gd name="connsiteX28" fmla="*/ 554736 w 883920"/>
                <a:gd name="connsiteY28" fmla="*/ 494194 h 969682"/>
                <a:gd name="connsiteX29" fmla="*/ 591312 w 883920"/>
                <a:gd name="connsiteY29" fmla="*/ 591730 h 969682"/>
                <a:gd name="connsiteX30" fmla="*/ 609600 w 883920"/>
                <a:gd name="connsiteY30" fmla="*/ 634402 h 969682"/>
                <a:gd name="connsiteX31" fmla="*/ 640080 w 883920"/>
                <a:gd name="connsiteY31" fmla="*/ 689266 h 969682"/>
                <a:gd name="connsiteX32" fmla="*/ 658368 w 883920"/>
                <a:gd name="connsiteY32" fmla="*/ 731938 h 969682"/>
                <a:gd name="connsiteX33" fmla="*/ 725424 w 883920"/>
                <a:gd name="connsiteY33" fmla="*/ 805090 h 969682"/>
                <a:gd name="connsiteX34" fmla="*/ 786384 w 883920"/>
                <a:gd name="connsiteY34" fmla="*/ 866050 h 969682"/>
                <a:gd name="connsiteX35" fmla="*/ 835152 w 883920"/>
                <a:gd name="connsiteY35" fmla="*/ 914818 h 969682"/>
                <a:gd name="connsiteX36" fmla="*/ 883920 w 883920"/>
                <a:gd name="connsiteY36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56032 w 883920"/>
                <a:gd name="connsiteY6" fmla="*/ 616114 h 969682"/>
                <a:gd name="connsiteX7" fmla="*/ 262128 w 883920"/>
                <a:gd name="connsiteY7" fmla="*/ 597826 h 969682"/>
                <a:gd name="connsiteX8" fmla="*/ 286512 w 883920"/>
                <a:gd name="connsiteY8" fmla="*/ 530770 h 969682"/>
                <a:gd name="connsiteX9" fmla="*/ 304800 w 883920"/>
                <a:gd name="connsiteY9" fmla="*/ 463714 h 969682"/>
                <a:gd name="connsiteX10" fmla="*/ 323088 w 883920"/>
                <a:gd name="connsiteY10" fmla="*/ 408850 h 969682"/>
                <a:gd name="connsiteX11" fmla="*/ 329184 w 883920"/>
                <a:gd name="connsiteY11" fmla="*/ 378370 h 969682"/>
                <a:gd name="connsiteX12" fmla="*/ 347472 w 883920"/>
                <a:gd name="connsiteY12" fmla="*/ 299122 h 969682"/>
                <a:gd name="connsiteX13" fmla="*/ 359664 w 883920"/>
                <a:gd name="connsiteY13" fmla="*/ 250354 h 969682"/>
                <a:gd name="connsiteX14" fmla="*/ 365760 w 883920"/>
                <a:gd name="connsiteY14" fmla="*/ 158914 h 969682"/>
                <a:gd name="connsiteX15" fmla="*/ 371856 w 883920"/>
                <a:gd name="connsiteY15" fmla="*/ 140626 h 969682"/>
                <a:gd name="connsiteX16" fmla="*/ 384048 w 883920"/>
                <a:gd name="connsiteY16" fmla="*/ 67474 h 969682"/>
                <a:gd name="connsiteX17" fmla="*/ 390144 w 883920"/>
                <a:gd name="connsiteY17" fmla="*/ 49186 h 969682"/>
                <a:gd name="connsiteX18" fmla="*/ 445008 w 883920"/>
                <a:gd name="connsiteY18" fmla="*/ 418 h 969682"/>
                <a:gd name="connsiteX19" fmla="*/ 487680 w 883920"/>
                <a:gd name="connsiteY19" fmla="*/ 79666 h 969682"/>
                <a:gd name="connsiteX20" fmla="*/ 499872 w 883920"/>
                <a:gd name="connsiteY20" fmla="*/ 97954 h 969682"/>
                <a:gd name="connsiteX21" fmla="*/ 505968 w 883920"/>
                <a:gd name="connsiteY21" fmla="*/ 122338 h 969682"/>
                <a:gd name="connsiteX22" fmla="*/ 518160 w 883920"/>
                <a:gd name="connsiteY22" fmla="*/ 189394 h 969682"/>
                <a:gd name="connsiteX23" fmla="*/ 530352 w 883920"/>
                <a:gd name="connsiteY23" fmla="*/ 280834 h 969682"/>
                <a:gd name="connsiteX24" fmla="*/ 536448 w 883920"/>
                <a:gd name="connsiteY24" fmla="*/ 299122 h 969682"/>
                <a:gd name="connsiteX25" fmla="*/ 542544 w 883920"/>
                <a:gd name="connsiteY25" fmla="*/ 384466 h 969682"/>
                <a:gd name="connsiteX26" fmla="*/ 548640 w 883920"/>
                <a:gd name="connsiteY26" fmla="*/ 421042 h 969682"/>
                <a:gd name="connsiteX27" fmla="*/ 554736 w 883920"/>
                <a:gd name="connsiteY27" fmla="*/ 494194 h 969682"/>
                <a:gd name="connsiteX28" fmla="*/ 591312 w 883920"/>
                <a:gd name="connsiteY28" fmla="*/ 591730 h 969682"/>
                <a:gd name="connsiteX29" fmla="*/ 609600 w 883920"/>
                <a:gd name="connsiteY29" fmla="*/ 634402 h 969682"/>
                <a:gd name="connsiteX30" fmla="*/ 640080 w 883920"/>
                <a:gd name="connsiteY30" fmla="*/ 689266 h 969682"/>
                <a:gd name="connsiteX31" fmla="*/ 658368 w 883920"/>
                <a:gd name="connsiteY31" fmla="*/ 731938 h 969682"/>
                <a:gd name="connsiteX32" fmla="*/ 725424 w 883920"/>
                <a:gd name="connsiteY32" fmla="*/ 805090 h 969682"/>
                <a:gd name="connsiteX33" fmla="*/ 786384 w 883920"/>
                <a:gd name="connsiteY33" fmla="*/ 866050 h 969682"/>
                <a:gd name="connsiteX34" fmla="*/ 835152 w 883920"/>
                <a:gd name="connsiteY34" fmla="*/ 914818 h 969682"/>
                <a:gd name="connsiteX35" fmla="*/ 883920 w 883920"/>
                <a:gd name="connsiteY35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56032 w 883920"/>
                <a:gd name="connsiteY6" fmla="*/ 616114 h 969682"/>
                <a:gd name="connsiteX7" fmla="*/ 262128 w 883920"/>
                <a:gd name="connsiteY7" fmla="*/ 597826 h 969682"/>
                <a:gd name="connsiteX8" fmla="*/ 286512 w 883920"/>
                <a:gd name="connsiteY8" fmla="*/ 530770 h 969682"/>
                <a:gd name="connsiteX9" fmla="*/ 304800 w 883920"/>
                <a:gd name="connsiteY9" fmla="*/ 463714 h 969682"/>
                <a:gd name="connsiteX10" fmla="*/ 323088 w 883920"/>
                <a:gd name="connsiteY10" fmla="*/ 408850 h 969682"/>
                <a:gd name="connsiteX11" fmla="*/ 329184 w 883920"/>
                <a:gd name="connsiteY11" fmla="*/ 378370 h 969682"/>
                <a:gd name="connsiteX12" fmla="*/ 359664 w 883920"/>
                <a:gd name="connsiteY12" fmla="*/ 250354 h 969682"/>
                <a:gd name="connsiteX13" fmla="*/ 365760 w 883920"/>
                <a:gd name="connsiteY13" fmla="*/ 158914 h 969682"/>
                <a:gd name="connsiteX14" fmla="*/ 371856 w 883920"/>
                <a:gd name="connsiteY14" fmla="*/ 140626 h 969682"/>
                <a:gd name="connsiteX15" fmla="*/ 384048 w 883920"/>
                <a:gd name="connsiteY15" fmla="*/ 67474 h 969682"/>
                <a:gd name="connsiteX16" fmla="*/ 390144 w 883920"/>
                <a:gd name="connsiteY16" fmla="*/ 49186 h 969682"/>
                <a:gd name="connsiteX17" fmla="*/ 445008 w 883920"/>
                <a:gd name="connsiteY17" fmla="*/ 418 h 969682"/>
                <a:gd name="connsiteX18" fmla="*/ 487680 w 883920"/>
                <a:gd name="connsiteY18" fmla="*/ 79666 h 969682"/>
                <a:gd name="connsiteX19" fmla="*/ 499872 w 883920"/>
                <a:gd name="connsiteY19" fmla="*/ 97954 h 969682"/>
                <a:gd name="connsiteX20" fmla="*/ 505968 w 883920"/>
                <a:gd name="connsiteY20" fmla="*/ 122338 h 969682"/>
                <a:gd name="connsiteX21" fmla="*/ 518160 w 883920"/>
                <a:gd name="connsiteY21" fmla="*/ 189394 h 969682"/>
                <a:gd name="connsiteX22" fmla="*/ 530352 w 883920"/>
                <a:gd name="connsiteY22" fmla="*/ 280834 h 969682"/>
                <a:gd name="connsiteX23" fmla="*/ 536448 w 883920"/>
                <a:gd name="connsiteY23" fmla="*/ 299122 h 969682"/>
                <a:gd name="connsiteX24" fmla="*/ 542544 w 883920"/>
                <a:gd name="connsiteY24" fmla="*/ 384466 h 969682"/>
                <a:gd name="connsiteX25" fmla="*/ 548640 w 883920"/>
                <a:gd name="connsiteY25" fmla="*/ 421042 h 969682"/>
                <a:gd name="connsiteX26" fmla="*/ 554736 w 883920"/>
                <a:gd name="connsiteY26" fmla="*/ 494194 h 969682"/>
                <a:gd name="connsiteX27" fmla="*/ 591312 w 883920"/>
                <a:gd name="connsiteY27" fmla="*/ 591730 h 969682"/>
                <a:gd name="connsiteX28" fmla="*/ 609600 w 883920"/>
                <a:gd name="connsiteY28" fmla="*/ 634402 h 969682"/>
                <a:gd name="connsiteX29" fmla="*/ 640080 w 883920"/>
                <a:gd name="connsiteY29" fmla="*/ 689266 h 969682"/>
                <a:gd name="connsiteX30" fmla="*/ 658368 w 883920"/>
                <a:gd name="connsiteY30" fmla="*/ 731938 h 969682"/>
                <a:gd name="connsiteX31" fmla="*/ 725424 w 883920"/>
                <a:gd name="connsiteY31" fmla="*/ 805090 h 969682"/>
                <a:gd name="connsiteX32" fmla="*/ 786384 w 883920"/>
                <a:gd name="connsiteY32" fmla="*/ 866050 h 969682"/>
                <a:gd name="connsiteX33" fmla="*/ 835152 w 883920"/>
                <a:gd name="connsiteY33" fmla="*/ 914818 h 969682"/>
                <a:gd name="connsiteX34" fmla="*/ 883920 w 883920"/>
                <a:gd name="connsiteY34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56032 w 883920"/>
                <a:gd name="connsiteY6" fmla="*/ 616114 h 969682"/>
                <a:gd name="connsiteX7" fmla="*/ 262128 w 883920"/>
                <a:gd name="connsiteY7" fmla="*/ 597826 h 969682"/>
                <a:gd name="connsiteX8" fmla="*/ 286512 w 883920"/>
                <a:gd name="connsiteY8" fmla="*/ 530770 h 969682"/>
                <a:gd name="connsiteX9" fmla="*/ 304800 w 883920"/>
                <a:gd name="connsiteY9" fmla="*/ 463714 h 969682"/>
                <a:gd name="connsiteX10" fmla="*/ 323088 w 883920"/>
                <a:gd name="connsiteY10" fmla="*/ 408850 h 969682"/>
                <a:gd name="connsiteX11" fmla="*/ 329184 w 883920"/>
                <a:gd name="connsiteY11" fmla="*/ 378370 h 969682"/>
                <a:gd name="connsiteX12" fmla="*/ 359664 w 883920"/>
                <a:gd name="connsiteY12" fmla="*/ 250354 h 969682"/>
                <a:gd name="connsiteX13" fmla="*/ 365760 w 883920"/>
                <a:gd name="connsiteY13" fmla="*/ 158914 h 969682"/>
                <a:gd name="connsiteX14" fmla="*/ 371856 w 883920"/>
                <a:gd name="connsiteY14" fmla="*/ 140626 h 969682"/>
                <a:gd name="connsiteX15" fmla="*/ 384048 w 883920"/>
                <a:gd name="connsiteY15" fmla="*/ 67474 h 969682"/>
                <a:gd name="connsiteX16" fmla="*/ 390144 w 883920"/>
                <a:gd name="connsiteY16" fmla="*/ 49186 h 969682"/>
                <a:gd name="connsiteX17" fmla="*/ 445008 w 883920"/>
                <a:gd name="connsiteY17" fmla="*/ 418 h 969682"/>
                <a:gd name="connsiteX18" fmla="*/ 487680 w 883920"/>
                <a:gd name="connsiteY18" fmla="*/ 79666 h 969682"/>
                <a:gd name="connsiteX19" fmla="*/ 499872 w 883920"/>
                <a:gd name="connsiteY19" fmla="*/ 97954 h 969682"/>
                <a:gd name="connsiteX20" fmla="*/ 505968 w 883920"/>
                <a:gd name="connsiteY20" fmla="*/ 122338 h 969682"/>
                <a:gd name="connsiteX21" fmla="*/ 518160 w 883920"/>
                <a:gd name="connsiteY21" fmla="*/ 189394 h 969682"/>
                <a:gd name="connsiteX22" fmla="*/ 530352 w 883920"/>
                <a:gd name="connsiteY22" fmla="*/ 280834 h 969682"/>
                <a:gd name="connsiteX23" fmla="*/ 542544 w 883920"/>
                <a:gd name="connsiteY23" fmla="*/ 384466 h 969682"/>
                <a:gd name="connsiteX24" fmla="*/ 548640 w 883920"/>
                <a:gd name="connsiteY24" fmla="*/ 421042 h 969682"/>
                <a:gd name="connsiteX25" fmla="*/ 554736 w 883920"/>
                <a:gd name="connsiteY25" fmla="*/ 494194 h 969682"/>
                <a:gd name="connsiteX26" fmla="*/ 591312 w 883920"/>
                <a:gd name="connsiteY26" fmla="*/ 591730 h 969682"/>
                <a:gd name="connsiteX27" fmla="*/ 609600 w 883920"/>
                <a:gd name="connsiteY27" fmla="*/ 634402 h 969682"/>
                <a:gd name="connsiteX28" fmla="*/ 640080 w 883920"/>
                <a:gd name="connsiteY28" fmla="*/ 689266 h 969682"/>
                <a:gd name="connsiteX29" fmla="*/ 658368 w 883920"/>
                <a:gd name="connsiteY29" fmla="*/ 731938 h 969682"/>
                <a:gd name="connsiteX30" fmla="*/ 725424 w 883920"/>
                <a:gd name="connsiteY30" fmla="*/ 805090 h 969682"/>
                <a:gd name="connsiteX31" fmla="*/ 786384 w 883920"/>
                <a:gd name="connsiteY31" fmla="*/ 866050 h 969682"/>
                <a:gd name="connsiteX32" fmla="*/ 835152 w 883920"/>
                <a:gd name="connsiteY32" fmla="*/ 914818 h 969682"/>
                <a:gd name="connsiteX33" fmla="*/ 883920 w 883920"/>
                <a:gd name="connsiteY33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56032 w 883920"/>
                <a:gd name="connsiteY6" fmla="*/ 616114 h 969682"/>
                <a:gd name="connsiteX7" fmla="*/ 262128 w 883920"/>
                <a:gd name="connsiteY7" fmla="*/ 597826 h 969682"/>
                <a:gd name="connsiteX8" fmla="*/ 286512 w 883920"/>
                <a:gd name="connsiteY8" fmla="*/ 530770 h 969682"/>
                <a:gd name="connsiteX9" fmla="*/ 304800 w 883920"/>
                <a:gd name="connsiteY9" fmla="*/ 463714 h 969682"/>
                <a:gd name="connsiteX10" fmla="*/ 323088 w 883920"/>
                <a:gd name="connsiteY10" fmla="*/ 408850 h 969682"/>
                <a:gd name="connsiteX11" fmla="*/ 329184 w 883920"/>
                <a:gd name="connsiteY11" fmla="*/ 378370 h 969682"/>
                <a:gd name="connsiteX12" fmla="*/ 359664 w 883920"/>
                <a:gd name="connsiteY12" fmla="*/ 250354 h 969682"/>
                <a:gd name="connsiteX13" fmla="*/ 365760 w 883920"/>
                <a:gd name="connsiteY13" fmla="*/ 158914 h 969682"/>
                <a:gd name="connsiteX14" fmla="*/ 371856 w 883920"/>
                <a:gd name="connsiteY14" fmla="*/ 140626 h 969682"/>
                <a:gd name="connsiteX15" fmla="*/ 384048 w 883920"/>
                <a:gd name="connsiteY15" fmla="*/ 67474 h 969682"/>
                <a:gd name="connsiteX16" fmla="*/ 390144 w 883920"/>
                <a:gd name="connsiteY16" fmla="*/ 49186 h 969682"/>
                <a:gd name="connsiteX17" fmla="*/ 445008 w 883920"/>
                <a:gd name="connsiteY17" fmla="*/ 418 h 969682"/>
                <a:gd name="connsiteX18" fmla="*/ 487680 w 883920"/>
                <a:gd name="connsiteY18" fmla="*/ 79666 h 969682"/>
                <a:gd name="connsiteX19" fmla="*/ 499872 w 883920"/>
                <a:gd name="connsiteY19" fmla="*/ 97954 h 969682"/>
                <a:gd name="connsiteX20" fmla="*/ 518160 w 883920"/>
                <a:gd name="connsiteY20" fmla="*/ 189394 h 969682"/>
                <a:gd name="connsiteX21" fmla="*/ 530352 w 883920"/>
                <a:gd name="connsiteY21" fmla="*/ 280834 h 969682"/>
                <a:gd name="connsiteX22" fmla="*/ 542544 w 883920"/>
                <a:gd name="connsiteY22" fmla="*/ 384466 h 969682"/>
                <a:gd name="connsiteX23" fmla="*/ 548640 w 883920"/>
                <a:gd name="connsiteY23" fmla="*/ 421042 h 969682"/>
                <a:gd name="connsiteX24" fmla="*/ 554736 w 883920"/>
                <a:gd name="connsiteY24" fmla="*/ 494194 h 969682"/>
                <a:gd name="connsiteX25" fmla="*/ 591312 w 883920"/>
                <a:gd name="connsiteY25" fmla="*/ 591730 h 969682"/>
                <a:gd name="connsiteX26" fmla="*/ 609600 w 883920"/>
                <a:gd name="connsiteY26" fmla="*/ 634402 h 969682"/>
                <a:gd name="connsiteX27" fmla="*/ 640080 w 883920"/>
                <a:gd name="connsiteY27" fmla="*/ 689266 h 969682"/>
                <a:gd name="connsiteX28" fmla="*/ 658368 w 883920"/>
                <a:gd name="connsiteY28" fmla="*/ 731938 h 969682"/>
                <a:gd name="connsiteX29" fmla="*/ 725424 w 883920"/>
                <a:gd name="connsiteY29" fmla="*/ 805090 h 969682"/>
                <a:gd name="connsiteX30" fmla="*/ 786384 w 883920"/>
                <a:gd name="connsiteY30" fmla="*/ 866050 h 969682"/>
                <a:gd name="connsiteX31" fmla="*/ 835152 w 883920"/>
                <a:gd name="connsiteY31" fmla="*/ 914818 h 969682"/>
                <a:gd name="connsiteX32" fmla="*/ 883920 w 883920"/>
                <a:gd name="connsiteY32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56032 w 883920"/>
                <a:gd name="connsiteY6" fmla="*/ 616114 h 969682"/>
                <a:gd name="connsiteX7" fmla="*/ 262128 w 883920"/>
                <a:gd name="connsiteY7" fmla="*/ 597826 h 969682"/>
                <a:gd name="connsiteX8" fmla="*/ 286512 w 883920"/>
                <a:gd name="connsiteY8" fmla="*/ 530770 h 969682"/>
                <a:gd name="connsiteX9" fmla="*/ 304800 w 883920"/>
                <a:gd name="connsiteY9" fmla="*/ 463714 h 969682"/>
                <a:gd name="connsiteX10" fmla="*/ 323088 w 883920"/>
                <a:gd name="connsiteY10" fmla="*/ 408850 h 969682"/>
                <a:gd name="connsiteX11" fmla="*/ 329184 w 883920"/>
                <a:gd name="connsiteY11" fmla="*/ 378370 h 969682"/>
                <a:gd name="connsiteX12" fmla="*/ 359664 w 883920"/>
                <a:gd name="connsiteY12" fmla="*/ 250354 h 969682"/>
                <a:gd name="connsiteX13" fmla="*/ 365760 w 883920"/>
                <a:gd name="connsiteY13" fmla="*/ 158914 h 969682"/>
                <a:gd name="connsiteX14" fmla="*/ 371856 w 883920"/>
                <a:gd name="connsiteY14" fmla="*/ 140626 h 969682"/>
                <a:gd name="connsiteX15" fmla="*/ 384048 w 883920"/>
                <a:gd name="connsiteY15" fmla="*/ 67474 h 969682"/>
                <a:gd name="connsiteX16" fmla="*/ 390144 w 883920"/>
                <a:gd name="connsiteY16" fmla="*/ 49186 h 969682"/>
                <a:gd name="connsiteX17" fmla="*/ 445008 w 883920"/>
                <a:gd name="connsiteY17" fmla="*/ 418 h 969682"/>
                <a:gd name="connsiteX18" fmla="*/ 487680 w 883920"/>
                <a:gd name="connsiteY18" fmla="*/ 79666 h 969682"/>
                <a:gd name="connsiteX19" fmla="*/ 518160 w 883920"/>
                <a:gd name="connsiteY19" fmla="*/ 189394 h 969682"/>
                <a:gd name="connsiteX20" fmla="*/ 530352 w 883920"/>
                <a:gd name="connsiteY20" fmla="*/ 280834 h 969682"/>
                <a:gd name="connsiteX21" fmla="*/ 542544 w 883920"/>
                <a:gd name="connsiteY21" fmla="*/ 384466 h 969682"/>
                <a:gd name="connsiteX22" fmla="*/ 548640 w 883920"/>
                <a:gd name="connsiteY22" fmla="*/ 421042 h 969682"/>
                <a:gd name="connsiteX23" fmla="*/ 554736 w 883920"/>
                <a:gd name="connsiteY23" fmla="*/ 494194 h 969682"/>
                <a:gd name="connsiteX24" fmla="*/ 591312 w 883920"/>
                <a:gd name="connsiteY24" fmla="*/ 591730 h 969682"/>
                <a:gd name="connsiteX25" fmla="*/ 609600 w 883920"/>
                <a:gd name="connsiteY25" fmla="*/ 634402 h 969682"/>
                <a:gd name="connsiteX26" fmla="*/ 640080 w 883920"/>
                <a:gd name="connsiteY26" fmla="*/ 689266 h 969682"/>
                <a:gd name="connsiteX27" fmla="*/ 658368 w 883920"/>
                <a:gd name="connsiteY27" fmla="*/ 731938 h 969682"/>
                <a:gd name="connsiteX28" fmla="*/ 725424 w 883920"/>
                <a:gd name="connsiteY28" fmla="*/ 805090 h 969682"/>
                <a:gd name="connsiteX29" fmla="*/ 786384 w 883920"/>
                <a:gd name="connsiteY29" fmla="*/ 866050 h 969682"/>
                <a:gd name="connsiteX30" fmla="*/ 835152 w 883920"/>
                <a:gd name="connsiteY30" fmla="*/ 914818 h 969682"/>
                <a:gd name="connsiteX31" fmla="*/ 883920 w 883920"/>
                <a:gd name="connsiteY31" fmla="*/ 969682 h 969682"/>
                <a:gd name="connsiteX0" fmla="*/ 0 w 883920"/>
                <a:gd name="connsiteY0" fmla="*/ 951394 h 969682"/>
                <a:gd name="connsiteX1" fmla="*/ 30480 w 883920"/>
                <a:gd name="connsiteY1" fmla="*/ 933106 h 969682"/>
                <a:gd name="connsiteX2" fmla="*/ 91440 w 883920"/>
                <a:gd name="connsiteY2" fmla="*/ 872146 h 969682"/>
                <a:gd name="connsiteX3" fmla="*/ 128016 w 883920"/>
                <a:gd name="connsiteY3" fmla="*/ 817282 h 969682"/>
                <a:gd name="connsiteX4" fmla="*/ 164592 w 883920"/>
                <a:gd name="connsiteY4" fmla="*/ 768514 h 969682"/>
                <a:gd name="connsiteX5" fmla="*/ 213360 w 883920"/>
                <a:gd name="connsiteY5" fmla="*/ 713650 h 969682"/>
                <a:gd name="connsiteX6" fmla="*/ 256032 w 883920"/>
                <a:gd name="connsiteY6" fmla="*/ 616114 h 969682"/>
                <a:gd name="connsiteX7" fmla="*/ 262128 w 883920"/>
                <a:gd name="connsiteY7" fmla="*/ 597826 h 969682"/>
                <a:gd name="connsiteX8" fmla="*/ 286512 w 883920"/>
                <a:gd name="connsiteY8" fmla="*/ 530770 h 969682"/>
                <a:gd name="connsiteX9" fmla="*/ 304800 w 883920"/>
                <a:gd name="connsiteY9" fmla="*/ 463714 h 969682"/>
                <a:gd name="connsiteX10" fmla="*/ 323088 w 883920"/>
                <a:gd name="connsiteY10" fmla="*/ 408850 h 969682"/>
                <a:gd name="connsiteX11" fmla="*/ 329184 w 883920"/>
                <a:gd name="connsiteY11" fmla="*/ 378370 h 969682"/>
                <a:gd name="connsiteX12" fmla="*/ 359664 w 883920"/>
                <a:gd name="connsiteY12" fmla="*/ 250354 h 969682"/>
                <a:gd name="connsiteX13" fmla="*/ 365760 w 883920"/>
                <a:gd name="connsiteY13" fmla="*/ 158914 h 969682"/>
                <a:gd name="connsiteX14" fmla="*/ 384048 w 883920"/>
                <a:gd name="connsiteY14" fmla="*/ 67474 h 969682"/>
                <a:gd name="connsiteX15" fmla="*/ 390144 w 883920"/>
                <a:gd name="connsiteY15" fmla="*/ 49186 h 969682"/>
                <a:gd name="connsiteX16" fmla="*/ 445008 w 883920"/>
                <a:gd name="connsiteY16" fmla="*/ 418 h 969682"/>
                <a:gd name="connsiteX17" fmla="*/ 487680 w 883920"/>
                <a:gd name="connsiteY17" fmla="*/ 79666 h 969682"/>
                <a:gd name="connsiteX18" fmla="*/ 518160 w 883920"/>
                <a:gd name="connsiteY18" fmla="*/ 189394 h 969682"/>
                <a:gd name="connsiteX19" fmla="*/ 530352 w 883920"/>
                <a:gd name="connsiteY19" fmla="*/ 280834 h 969682"/>
                <a:gd name="connsiteX20" fmla="*/ 542544 w 883920"/>
                <a:gd name="connsiteY20" fmla="*/ 384466 h 969682"/>
                <a:gd name="connsiteX21" fmla="*/ 548640 w 883920"/>
                <a:gd name="connsiteY21" fmla="*/ 421042 h 969682"/>
                <a:gd name="connsiteX22" fmla="*/ 554736 w 883920"/>
                <a:gd name="connsiteY22" fmla="*/ 494194 h 969682"/>
                <a:gd name="connsiteX23" fmla="*/ 591312 w 883920"/>
                <a:gd name="connsiteY23" fmla="*/ 591730 h 969682"/>
                <a:gd name="connsiteX24" fmla="*/ 609600 w 883920"/>
                <a:gd name="connsiteY24" fmla="*/ 634402 h 969682"/>
                <a:gd name="connsiteX25" fmla="*/ 640080 w 883920"/>
                <a:gd name="connsiteY25" fmla="*/ 689266 h 969682"/>
                <a:gd name="connsiteX26" fmla="*/ 658368 w 883920"/>
                <a:gd name="connsiteY26" fmla="*/ 731938 h 969682"/>
                <a:gd name="connsiteX27" fmla="*/ 725424 w 883920"/>
                <a:gd name="connsiteY27" fmla="*/ 805090 h 969682"/>
                <a:gd name="connsiteX28" fmla="*/ 786384 w 883920"/>
                <a:gd name="connsiteY28" fmla="*/ 866050 h 969682"/>
                <a:gd name="connsiteX29" fmla="*/ 835152 w 883920"/>
                <a:gd name="connsiteY29" fmla="*/ 914818 h 969682"/>
                <a:gd name="connsiteX30" fmla="*/ 883920 w 883920"/>
                <a:gd name="connsiteY30" fmla="*/ 969682 h 969682"/>
                <a:gd name="connsiteX0" fmla="*/ 0 w 883920"/>
                <a:gd name="connsiteY0" fmla="*/ 951047 h 969335"/>
                <a:gd name="connsiteX1" fmla="*/ 30480 w 883920"/>
                <a:gd name="connsiteY1" fmla="*/ 932759 h 969335"/>
                <a:gd name="connsiteX2" fmla="*/ 91440 w 883920"/>
                <a:gd name="connsiteY2" fmla="*/ 871799 h 969335"/>
                <a:gd name="connsiteX3" fmla="*/ 128016 w 883920"/>
                <a:gd name="connsiteY3" fmla="*/ 816935 h 969335"/>
                <a:gd name="connsiteX4" fmla="*/ 164592 w 883920"/>
                <a:gd name="connsiteY4" fmla="*/ 768167 h 969335"/>
                <a:gd name="connsiteX5" fmla="*/ 213360 w 883920"/>
                <a:gd name="connsiteY5" fmla="*/ 713303 h 969335"/>
                <a:gd name="connsiteX6" fmla="*/ 256032 w 883920"/>
                <a:gd name="connsiteY6" fmla="*/ 615767 h 969335"/>
                <a:gd name="connsiteX7" fmla="*/ 262128 w 883920"/>
                <a:gd name="connsiteY7" fmla="*/ 597479 h 969335"/>
                <a:gd name="connsiteX8" fmla="*/ 286512 w 883920"/>
                <a:gd name="connsiteY8" fmla="*/ 530423 h 969335"/>
                <a:gd name="connsiteX9" fmla="*/ 304800 w 883920"/>
                <a:gd name="connsiteY9" fmla="*/ 463367 h 969335"/>
                <a:gd name="connsiteX10" fmla="*/ 323088 w 883920"/>
                <a:gd name="connsiteY10" fmla="*/ 408503 h 969335"/>
                <a:gd name="connsiteX11" fmla="*/ 329184 w 883920"/>
                <a:gd name="connsiteY11" fmla="*/ 378023 h 969335"/>
                <a:gd name="connsiteX12" fmla="*/ 359664 w 883920"/>
                <a:gd name="connsiteY12" fmla="*/ 250007 h 969335"/>
                <a:gd name="connsiteX13" fmla="*/ 365760 w 883920"/>
                <a:gd name="connsiteY13" fmla="*/ 158567 h 969335"/>
                <a:gd name="connsiteX14" fmla="*/ 384048 w 883920"/>
                <a:gd name="connsiteY14" fmla="*/ 67127 h 969335"/>
                <a:gd name="connsiteX15" fmla="*/ 445008 w 883920"/>
                <a:gd name="connsiteY15" fmla="*/ 71 h 969335"/>
                <a:gd name="connsiteX16" fmla="*/ 487680 w 883920"/>
                <a:gd name="connsiteY16" fmla="*/ 79319 h 969335"/>
                <a:gd name="connsiteX17" fmla="*/ 518160 w 883920"/>
                <a:gd name="connsiteY17" fmla="*/ 189047 h 969335"/>
                <a:gd name="connsiteX18" fmla="*/ 530352 w 883920"/>
                <a:gd name="connsiteY18" fmla="*/ 280487 h 969335"/>
                <a:gd name="connsiteX19" fmla="*/ 542544 w 883920"/>
                <a:gd name="connsiteY19" fmla="*/ 384119 h 969335"/>
                <a:gd name="connsiteX20" fmla="*/ 548640 w 883920"/>
                <a:gd name="connsiteY20" fmla="*/ 420695 h 969335"/>
                <a:gd name="connsiteX21" fmla="*/ 554736 w 883920"/>
                <a:gd name="connsiteY21" fmla="*/ 493847 h 969335"/>
                <a:gd name="connsiteX22" fmla="*/ 591312 w 883920"/>
                <a:gd name="connsiteY22" fmla="*/ 591383 h 969335"/>
                <a:gd name="connsiteX23" fmla="*/ 609600 w 883920"/>
                <a:gd name="connsiteY23" fmla="*/ 634055 h 969335"/>
                <a:gd name="connsiteX24" fmla="*/ 640080 w 883920"/>
                <a:gd name="connsiteY24" fmla="*/ 688919 h 969335"/>
                <a:gd name="connsiteX25" fmla="*/ 658368 w 883920"/>
                <a:gd name="connsiteY25" fmla="*/ 731591 h 969335"/>
                <a:gd name="connsiteX26" fmla="*/ 725424 w 883920"/>
                <a:gd name="connsiteY26" fmla="*/ 804743 h 969335"/>
                <a:gd name="connsiteX27" fmla="*/ 786384 w 883920"/>
                <a:gd name="connsiteY27" fmla="*/ 865703 h 969335"/>
                <a:gd name="connsiteX28" fmla="*/ 835152 w 883920"/>
                <a:gd name="connsiteY28" fmla="*/ 914471 h 969335"/>
                <a:gd name="connsiteX29" fmla="*/ 883920 w 883920"/>
                <a:gd name="connsiteY29" fmla="*/ 969335 h 969335"/>
                <a:gd name="connsiteX0" fmla="*/ 0 w 883920"/>
                <a:gd name="connsiteY0" fmla="*/ 951160 h 969448"/>
                <a:gd name="connsiteX1" fmla="*/ 30480 w 883920"/>
                <a:gd name="connsiteY1" fmla="*/ 932872 h 969448"/>
                <a:gd name="connsiteX2" fmla="*/ 91440 w 883920"/>
                <a:gd name="connsiteY2" fmla="*/ 871912 h 969448"/>
                <a:gd name="connsiteX3" fmla="*/ 128016 w 883920"/>
                <a:gd name="connsiteY3" fmla="*/ 817048 h 969448"/>
                <a:gd name="connsiteX4" fmla="*/ 164592 w 883920"/>
                <a:gd name="connsiteY4" fmla="*/ 768280 h 969448"/>
                <a:gd name="connsiteX5" fmla="*/ 213360 w 883920"/>
                <a:gd name="connsiteY5" fmla="*/ 713416 h 969448"/>
                <a:gd name="connsiteX6" fmla="*/ 256032 w 883920"/>
                <a:gd name="connsiteY6" fmla="*/ 615880 h 969448"/>
                <a:gd name="connsiteX7" fmla="*/ 262128 w 883920"/>
                <a:gd name="connsiteY7" fmla="*/ 597592 h 969448"/>
                <a:gd name="connsiteX8" fmla="*/ 286512 w 883920"/>
                <a:gd name="connsiteY8" fmla="*/ 530536 h 969448"/>
                <a:gd name="connsiteX9" fmla="*/ 304800 w 883920"/>
                <a:gd name="connsiteY9" fmla="*/ 463480 h 969448"/>
                <a:gd name="connsiteX10" fmla="*/ 323088 w 883920"/>
                <a:gd name="connsiteY10" fmla="*/ 408616 h 969448"/>
                <a:gd name="connsiteX11" fmla="*/ 329184 w 883920"/>
                <a:gd name="connsiteY11" fmla="*/ 378136 h 969448"/>
                <a:gd name="connsiteX12" fmla="*/ 359664 w 883920"/>
                <a:gd name="connsiteY12" fmla="*/ 250120 h 969448"/>
                <a:gd name="connsiteX13" fmla="*/ 365760 w 883920"/>
                <a:gd name="connsiteY13" fmla="*/ 158680 h 969448"/>
                <a:gd name="connsiteX14" fmla="*/ 384048 w 883920"/>
                <a:gd name="connsiteY14" fmla="*/ 67240 h 969448"/>
                <a:gd name="connsiteX15" fmla="*/ 445008 w 883920"/>
                <a:gd name="connsiteY15" fmla="*/ 184 h 969448"/>
                <a:gd name="connsiteX16" fmla="*/ 499872 w 883920"/>
                <a:gd name="connsiteY16" fmla="*/ 48952 h 969448"/>
                <a:gd name="connsiteX17" fmla="*/ 518160 w 883920"/>
                <a:gd name="connsiteY17" fmla="*/ 189160 h 969448"/>
                <a:gd name="connsiteX18" fmla="*/ 530352 w 883920"/>
                <a:gd name="connsiteY18" fmla="*/ 280600 h 969448"/>
                <a:gd name="connsiteX19" fmla="*/ 542544 w 883920"/>
                <a:gd name="connsiteY19" fmla="*/ 384232 h 969448"/>
                <a:gd name="connsiteX20" fmla="*/ 548640 w 883920"/>
                <a:gd name="connsiteY20" fmla="*/ 420808 h 969448"/>
                <a:gd name="connsiteX21" fmla="*/ 554736 w 883920"/>
                <a:gd name="connsiteY21" fmla="*/ 493960 h 969448"/>
                <a:gd name="connsiteX22" fmla="*/ 591312 w 883920"/>
                <a:gd name="connsiteY22" fmla="*/ 591496 h 969448"/>
                <a:gd name="connsiteX23" fmla="*/ 609600 w 883920"/>
                <a:gd name="connsiteY23" fmla="*/ 634168 h 969448"/>
                <a:gd name="connsiteX24" fmla="*/ 640080 w 883920"/>
                <a:gd name="connsiteY24" fmla="*/ 689032 h 969448"/>
                <a:gd name="connsiteX25" fmla="*/ 658368 w 883920"/>
                <a:gd name="connsiteY25" fmla="*/ 731704 h 969448"/>
                <a:gd name="connsiteX26" fmla="*/ 725424 w 883920"/>
                <a:gd name="connsiteY26" fmla="*/ 804856 h 969448"/>
                <a:gd name="connsiteX27" fmla="*/ 786384 w 883920"/>
                <a:gd name="connsiteY27" fmla="*/ 865816 h 969448"/>
                <a:gd name="connsiteX28" fmla="*/ 835152 w 883920"/>
                <a:gd name="connsiteY28" fmla="*/ 914584 h 969448"/>
                <a:gd name="connsiteX29" fmla="*/ 883920 w 883920"/>
                <a:gd name="connsiteY29" fmla="*/ 969448 h 969448"/>
                <a:gd name="connsiteX0" fmla="*/ 0 w 883920"/>
                <a:gd name="connsiteY0" fmla="*/ 950976 h 969264"/>
                <a:gd name="connsiteX1" fmla="*/ 30480 w 883920"/>
                <a:gd name="connsiteY1" fmla="*/ 932688 h 969264"/>
                <a:gd name="connsiteX2" fmla="*/ 91440 w 883920"/>
                <a:gd name="connsiteY2" fmla="*/ 871728 h 969264"/>
                <a:gd name="connsiteX3" fmla="*/ 128016 w 883920"/>
                <a:gd name="connsiteY3" fmla="*/ 816864 h 969264"/>
                <a:gd name="connsiteX4" fmla="*/ 164592 w 883920"/>
                <a:gd name="connsiteY4" fmla="*/ 768096 h 969264"/>
                <a:gd name="connsiteX5" fmla="*/ 213360 w 883920"/>
                <a:gd name="connsiteY5" fmla="*/ 713232 h 969264"/>
                <a:gd name="connsiteX6" fmla="*/ 256032 w 883920"/>
                <a:gd name="connsiteY6" fmla="*/ 615696 h 969264"/>
                <a:gd name="connsiteX7" fmla="*/ 262128 w 883920"/>
                <a:gd name="connsiteY7" fmla="*/ 597408 h 969264"/>
                <a:gd name="connsiteX8" fmla="*/ 286512 w 883920"/>
                <a:gd name="connsiteY8" fmla="*/ 530352 h 969264"/>
                <a:gd name="connsiteX9" fmla="*/ 304800 w 883920"/>
                <a:gd name="connsiteY9" fmla="*/ 463296 h 969264"/>
                <a:gd name="connsiteX10" fmla="*/ 323088 w 883920"/>
                <a:gd name="connsiteY10" fmla="*/ 408432 h 969264"/>
                <a:gd name="connsiteX11" fmla="*/ 329184 w 883920"/>
                <a:gd name="connsiteY11" fmla="*/ 377952 h 969264"/>
                <a:gd name="connsiteX12" fmla="*/ 359664 w 883920"/>
                <a:gd name="connsiteY12" fmla="*/ 249936 h 969264"/>
                <a:gd name="connsiteX13" fmla="*/ 365760 w 883920"/>
                <a:gd name="connsiteY13" fmla="*/ 158496 h 969264"/>
                <a:gd name="connsiteX14" fmla="*/ 384048 w 883920"/>
                <a:gd name="connsiteY14" fmla="*/ 67056 h 969264"/>
                <a:gd name="connsiteX15" fmla="*/ 445008 w 883920"/>
                <a:gd name="connsiteY15" fmla="*/ 0 h 969264"/>
                <a:gd name="connsiteX16" fmla="*/ 499872 w 883920"/>
                <a:gd name="connsiteY16" fmla="*/ 67056 h 969264"/>
                <a:gd name="connsiteX17" fmla="*/ 518160 w 883920"/>
                <a:gd name="connsiteY17" fmla="*/ 188976 h 969264"/>
                <a:gd name="connsiteX18" fmla="*/ 530352 w 883920"/>
                <a:gd name="connsiteY18" fmla="*/ 280416 h 969264"/>
                <a:gd name="connsiteX19" fmla="*/ 542544 w 883920"/>
                <a:gd name="connsiteY19" fmla="*/ 384048 h 969264"/>
                <a:gd name="connsiteX20" fmla="*/ 548640 w 883920"/>
                <a:gd name="connsiteY20" fmla="*/ 420624 h 969264"/>
                <a:gd name="connsiteX21" fmla="*/ 554736 w 883920"/>
                <a:gd name="connsiteY21" fmla="*/ 493776 h 969264"/>
                <a:gd name="connsiteX22" fmla="*/ 591312 w 883920"/>
                <a:gd name="connsiteY22" fmla="*/ 591312 h 969264"/>
                <a:gd name="connsiteX23" fmla="*/ 609600 w 883920"/>
                <a:gd name="connsiteY23" fmla="*/ 633984 h 969264"/>
                <a:gd name="connsiteX24" fmla="*/ 640080 w 883920"/>
                <a:gd name="connsiteY24" fmla="*/ 688848 h 969264"/>
                <a:gd name="connsiteX25" fmla="*/ 658368 w 883920"/>
                <a:gd name="connsiteY25" fmla="*/ 731520 h 969264"/>
                <a:gd name="connsiteX26" fmla="*/ 725424 w 883920"/>
                <a:gd name="connsiteY26" fmla="*/ 804672 h 969264"/>
                <a:gd name="connsiteX27" fmla="*/ 786384 w 883920"/>
                <a:gd name="connsiteY27" fmla="*/ 865632 h 969264"/>
                <a:gd name="connsiteX28" fmla="*/ 835152 w 883920"/>
                <a:gd name="connsiteY28" fmla="*/ 914400 h 969264"/>
                <a:gd name="connsiteX29" fmla="*/ 883920 w 883920"/>
                <a:gd name="connsiteY29" fmla="*/ 969264 h 969264"/>
                <a:gd name="connsiteX0" fmla="*/ 0 w 883920"/>
                <a:gd name="connsiteY0" fmla="*/ 950976 h 969264"/>
                <a:gd name="connsiteX1" fmla="*/ 30480 w 883920"/>
                <a:gd name="connsiteY1" fmla="*/ 932688 h 969264"/>
                <a:gd name="connsiteX2" fmla="*/ 91440 w 883920"/>
                <a:gd name="connsiteY2" fmla="*/ 871728 h 969264"/>
                <a:gd name="connsiteX3" fmla="*/ 128016 w 883920"/>
                <a:gd name="connsiteY3" fmla="*/ 816864 h 969264"/>
                <a:gd name="connsiteX4" fmla="*/ 164592 w 883920"/>
                <a:gd name="connsiteY4" fmla="*/ 768096 h 969264"/>
                <a:gd name="connsiteX5" fmla="*/ 213360 w 883920"/>
                <a:gd name="connsiteY5" fmla="*/ 713232 h 969264"/>
                <a:gd name="connsiteX6" fmla="*/ 256032 w 883920"/>
                <a:gd name="connsiteY6" fmla="*/ 615696 h 969264"/>
                <a:gd name="connsiteX7" fmla="*/ 262128 w 883920"/>
                <a:gd name="connsiteY7" fmla="*/ 597408 h 969264"/>
                <a:gd name="connsiteX8" fmla="*/ 286512 w 883920"/>
                <a:gd name="connsiteY8" fmla="*/ 530352 h 969264"/>
                <a:gd name="connsiteX9" fmla="*/ 304800 w 883920"/>
                <a:gd name="connsiteY9" fmla="*/ 463296 h 969264"/>
                <a:gd name="connsiteX10" fmla="*/ 323088 w 883920"/>
                <a:gd name="connsiteY10" fmla="*/ 408432 h 969264"/>
                <a:gd name="connsiteX11" fmla="*/ 329184 w 883920"/>
                <a:gd name="connsiteY11" fmla="*/ 377952 h 969264"/>
                <a:gd name="connsiteX12" fmla="*/ 359664 w 883920"/>
                <a:gd name="connsiteY12" fmla="*/ 249936 h 969264"/>
                <a:gd name="connsiteX13" fmla="*/ 365760 w 883920"/>
                <a:gd name="connsiteY13" fmla="*/ 158496 h 969264"/>
                <a:gd name="connsiteX14" fmla="*/ 384048 w 883920"/>
                <a:gd name="connsiteY14" fmla="*/ 67056 h 969264"/>
                <a:gd name="connsiteX15" fmla="*/ 445008 w 883920"/>
                <a:gd name="connsiteY15" fmla="*/ 0 h 969264"/>
                <a:gd name="connsiteX16" fmla="*/ 499872 w 883920"/>
                <a:gd name="connsiteY16" fmla="*/ 67056 h 969264"/>
                <a:gd name="connsiteX17" fmla="*/ 518160 w 883920"/>
                <a:gd name="connsiteY17" fmla="*/ 188976 h 969264"/>
                <a:gd name="connsiteX18" fmla="*/ 530352 w 883920"/>
                <a:gd name="connsiteY18" fmla="*/ 280416 h 969264"/>
                <a:gd name="connsiteX19" fmla="*/ 542544 w 883920"/>
                <a:gd name="connsiteY19" fmla="*/ 384048 h 969264"/>
                <a:gd name="connsiteX20" fmla="*/ 554736 w 883920"/>
                <a:gd name="connsiteY20" fmla="*/ 493776 h 969264"/>
                <a:gd name="connsiteX21" fmla="*/ 591312 w 883920"/>
                <a:gd name="connsiteY21" fmla="*/ 591312 h 969264"/>
                <a:gd name="connsiteX22" fmla="*/ 609600 w 883920"/>
                <a:gd name="connsiteY22" fmla="*/ 633984 h 969264"/>
                <a:gd name="connsiteX23" fmla="*/ 640080 w 883920"/>
                <a:gd name="connsiteY23" fmla="*/ 688848 h 969264"/>
                <a:gd name="connsiteX24" fmla="*/ 658368 w 883920"/>
                <a:gd name="connsiteY24" fmla="*/ 731520 h 969264"/>
                <a:gd name="connsiteX25" fmla="*/ 725424 w 883920"/>
                <a:gd name="connsiteY25" fmla="*/ 804672 h 969264"/>
                <a:gd name="connsiteX26" fmla="*/ 786384 w 883920"/>
                <a:gd name="connsiteY26" fmla="*/ 865632 h 969264"/>
                <a:gd name="connsiteX27" fmla="*/ 835152 w 883920"/>
                <a:gd name="connsiteY27" fmla="*/ 914400 h 969264"/>
                <a:gd name="connsiteX28" fmla="*/ 883920 w 883920"/>
                <a:gd name="connsiteY28" fmla="*/ 969264 h 969264"/>
                <a:gd name="connsiteX0" fmla="*/ 0 w 883920"/>
                <a:gd name="connsiteY0" fmla="*/ 950976 h 969264"/>
                <a:gd name="connsiteX1" fmla="*/ 30480 w 883920"/>
                <a:gd name="connsiteY1" fmla="*/ 932688 h 969264"/>
                <a:gd name="connsiteX2" fmla="*/ 91440 w 883920"/>
                <a:gd name="connsiteY2" fmla="*/ 871728 h 969264"/>
                <a:gd name="connsiteX3" fmla="*/ 128016 w 883920"/>
                <a:gd name="connsiteY3" fmla="*/ 816864 h 969264"/>
                <a:gd name="connsiteX4" fmla="*/ 164592 w 883920"/>
                <a:gd name="connsiteY4" fmla="*/ 768096 h 969264"/>
                <a:gd name="connsiteX5" fmla="*/ 213360 w 883920"/>
                <a:gd name="connsiteY5" fmla="*/ 713232 h 969264"/>
                <a:gd name="connsiteX6" fmla="*/ 256032 w 883920"/>
                <a:gd name="connsiteY6" fmla="*/ 615696 h 969264"/>
                <a:gd name="connsiteX7" fmla="*/ 262128 w 883920"/>
                <a:gd name="connsiteY7" fmla="*/ 597408 h 969264"/>
                <a:gd name="connsiteX8" fmla="*/ 286512 w 883920"/>
                <a:gd name="connsiteY8" fmla="*/ 530352 h 969264"/>
                <a:gd name="connsiteX9" fmla="*/ 304800 w 883920"/>
                <a:gd name="connsiteY9" fmla="*/ 463296 h 969264"/>
                <a:gd name="connsiteX10" fmla="*/ 329184 w 883920"/>
                <a:gd name="connsiteY10" fmla="*/ 377952 h 969264"/>
                <a:gd name="connsiteX11" fmla="*/ 359664 w 883920"/>
                <a:gd name="connsiteY11" fmla="*/ 249936 h 969264"/>
                <a:gd name="connsiteX12" fmla="*/ 365760 w 883920"/>
                <a:gd name="connsiteY12" fmla="*/ 158496 h 969264"/>
                <a:gd name="connsiteX13" fmla="*/ 384048 w 883920"/>
                <a:gd name="connsiteY13" fmla="*/ 67056 h 969264"/>
                <a:gd name="connsiteX14" fmla="*/ 445008 w 883920"/>
                <a:gd name="connsiteY14" fmla="*/ 0 h 969264"/>
                <a:gd name="connsiteX15" fmla="*/ 499872 w 883920"/>
                <a:gd name="connsiteY15" fmla="*/ 67056 h 969264"/>
                <a:gd name="connsiteX16" fmla="*/ 518160 w 883920"/>
                <a:gd name="connsiteY16" fmla="*/ 188976 h 969264"/>
                <a:gd name="connsiteX17" fmla="*/ 530352 w 883920"/>
                <a:gd name="connsiteY17" fmla="*/ 280416 h 969264"/>
                <a:gd name="connsiteX18" fmla="*/ 542544 w 883920"/>
                <a:gd name="connsiteY18" fmla="*/ 384048 h 969264"/>
                <a:gd name="connsiteX19" fmla="*/ 554736 w 883920"/>
                <a:gd name="connsiteY19" fmla="*/ 493776 h 969264"/>
                <a:gd name="connsiteX20" fmla="*/ 591312 w 883920"/>
                <a:gd name="connsiteY20" fmla="*/ 591312 h 969264"/>
                <a:gd name="connsiteX21" fmla="*/ 609600 w 883920"/>
                <a:gd name="connsiteY21" fmla="*/ 633984 h 969264"/>
                <a:gd name="connsiteX22" fmla="*/ 640080 w 883920"/>
                <a:gd name="connsiteY22" fmla="*/ 688848 h 969264"/>
                <a:gd name="connsiteX23" fmla="*/ 658368 w 883920"/>
                <a:gd name="connsiteY23" fmla="*/ 731520 h 969264"/>
                <a:gd name="connsiteX24" fmla="*/ 725424 w 883920"/>
                <a:gd name="connsiteY24" fmla="*/ 804672 h 969264"/>
                <a:gd name="connsiteX25" fmla="*/ 786384 w 883920"/>
                <a:gd name="connsiteY25" fmla="*/ 865632 h 969264"/>
                <a:gd name="connsiteX26" fmla="*/ 835152 w 883920"/>
                <a:gd name="connsiteY26" fmla="*/ 914400 h 969264"/>
                <a:gd name="connsiteX27" fmla="*/ 883920 w 883920"/>
                <a:gd name="connsiteY27" fmla="*/ 969264 h 969264"/>
                <a:gd name="connsiteX0" fmla="*/ 0 w 883920"/>
                <a:gd name="connsiteY0" fmla="*/ 950976 h 969264"/>
                <a:gd name="connsiteX1" fmla="*/ 30480 w 883920"/>
                <a:gd name="connsiteY1" fmla="*/ 932688 h 969264"/>
                <a:gd name="connsiteX2" fmla="*/ 91440 w 883920"/>
                <a:gd name="connsiteY2" fmla="*/ 871728 h 969264"/>
                <a:gd name="connsiteX3" fmla="*/ 128016 w 883920"/>
                <a:gd name="connsiteY3" fmla="*/ 816864 h 969264"/>
                <a:gd name="connsiteX4" fmla="*/ 164592 w 883920"/>
                <a:gd name="connsiteY4" fmla="*/ 768096 h 969264"/>
                <a:gd name="connsiteX5" fmla="*/ 213360 w 883920"/>
                <a:gd name="connsiteY5" fmla="*/ 713232 h 969264"/>
                <a:gd name="connsiteX6" fmla="*/ 256032 w 883920"/>
                <a:gd name="connsiteY6" fmla="*/ 615696 h 969264"/>
                <a:gd name="connsiteX7" fmla="*/ 286512 w 883920"/>
                <a:gd name="connsiteY7" fmla="*/ 530352 h 969264"/>
                <a:gd name="connsiteX8" fmla="*/ 304800 w 883920"/>
                <a:gd name="connsiteY8" fmla="*/ 463296 h 969264"/>
                <a:gd name="connsiteX9" fmla="*/ 329184 w 883920"/>
                <a:gd name="connsiteY9" fmla="*/ 377952 h 969264"/>
                <a:gd name="connsiteX10" fmla="*/ 359664 w 883920"/>
                <a:gd name="connsiteY10" fmla="*/ 249936 h 969264"/>
                <a:gd name="connsiteX11" fmla="*/ 365760 w 883920"/>
                <a:gd name="connsiteY11" fmla="*/ 158496 h 969264"/>
                <a:gd name="connsiteX12" fmla="*/ 384048 w 883920"/>
                <a:gd name="connsiteY12" fmla="*/ 67056 h 969264"/>
                <a:gd name="connsiteX13" fmla="*/ 445008 w 883920"/>
                <a:gd name="connsiteY13" fmla="*/ 0 h 969264"/>
                <a:gd name="connsiteX14" fmla="*/ 499872 w 883920"/>
                <a:gd name="connsiteY14" fmla="*/ 67056 h 969264"/>
                <a:gd name="connsiteX15" fmla="*/ 518160 w 883920"/>
                <a:gd name="connsiteY15" fmla="*/ 188976 h 969264"/>
                <a:gd name="connsiteX16" fmla="*/ 530352 w 883920"/>
                <a:gd name="connsiteY16" fmla="*/ 280416 h 969264"/>
                <a:gd name="connsiteX17" fmla="*/ 542544 w 883920"/>
                <a:gd name="connsiteY17" fmla="*/ 384048 h 969264"/>
                <a:gd name="connsiteX18" fmla="*/ 554736 w 883920"/>
                <a:gd name="connsiteY18" fmla="*/ 493776 h 969264"/>
                <a:gd name="connsiteX19" fmla="*/ 591312 w 883920"/>
                <a:gd name="connsiteY19" fmla="*/ 591312 h 969264"/>
                <a:gd name="connsiteX20" fmla="*/ 609600 w 883920"/>
                <a:gd name="connsiteY20" fmla="*/ 633984 h 969264"/>
                <a:gd name="connsiteX21" fmla="*/ 640080 w 883920"/>
                <a:gd name="connsiteY21" fmla="*/ 688848 h 969264"/>
                <a:gd name="connsiteX22" fmla="*/ 658368 w 883920"/>
                <a:gd name="connsiteY22" fmla="*/ 731520 h 969264"/>
                <a:gd name="connsiteX23" fmla="*/ 725424 w 883920"/>
                <a:gd name="connsiteY23" fmla="*/ 804672 h 969264"/>
                <a:gd name="connsiteX24" fmla="*/ 786384 w 883920"/>
                <a:gd name="connsiteY24" fmla="*/ 865632 h 969264"/>
                <a:gd name="connsiteX25" fmla="*/ 835152 w 883920"/>
                <a:gd name="connsiteY25" fmla="*/ 914400 h 969264"/>
                <a:gd name="connsiteX26" fmla="*/ 883920 w 883920"/>
                <a:gd name="connsiteY26" fmla="*/ 969264 h 969264"/>
                <a:gd name="connsiteX0" fmla="*/ 0 w 883920"/>
                <a:gd name="connsiteY0" fmla="*/ 950976 h 969264"/>
                <a:gd name="connsiteX1" fmla="*/ 30480 w 883920"/>
                <a:gd name="connsiteY1" fmla="*/ 932688 h 969264"/>
                <a:gd name="connsiteX2" fmla="*/ 91440 w 883920"/>
                <a:gd name="connsiteY2" fmla="*/ 871728 h 969264"/>
                <a:gd name="connsiteX3" fmla="*/ 128016 w 883920"/>
                <a:gd name="connsiteY3" fmla="*/ 816864 h 969264"/>
                <a:gd name="connsiteX4" fmla="*/ 164592 w 883920"/>
                <a:gd name="connsiteY4" fmla="*/ 768096 h 969264"/>
                <a:gd name="connsiteX5" fmla="*/ 213360 w 883920"/>
                <a:gd name="connsiteY5" fmla="*/ 713232 h 969264"/>
                <a:gd name="connsiteX6" fmla="*/ 256032 w 883920"/>
                <a:gd name="connsiteY6" fmla="*/ 615696 h 969264"/>
                <a:gd name="connsiteX7" fmla="*/ 286512 w 883920"/>
                <a:gd name="connsiteY7" fmla="*/ 530352 h 969264"/>
                <a:gd name="connsiteX8" fmla="*/ 304800 w 883920"/>
                <a:gd name="connsiteY8" fmla="*/ 463296 h 969264"/>
                <a:gd name="connsiteX9" fmla="*/ 329184 w 883920"/>
                <a:gd name="connsiteY9" fmla="*/ 377952 h 969264"/>
                <a:gd name="connsiteX10" fmla="*/ 359664 w 883920"/>
                <a:gd name="connsiteY10" fmla="*/ 249936 h 969264"/>
                <a:gd name="connsiteX11" fmla="*/ 365760 w 883920"/>
                <a:gd name="connsiteY11" fmla="*/ 158496 h 969264"/>
                <a:gd name="connsiteX12" fmla="*/ 384048 w 883920"/>
                <a:gd name="connsiteY12" fmla="*/ 67056 h 969264"/>
                <a:gd name="connsiteX13" fmla="*/ 445008 w 883920"/>
                <a:gd name="connsiteY13" fmla="*/ 0 h 969264"/>
                <a:gd name="connsiteX14" fmla="*/ 499872 w 883920"/>
                <a:gd name="connsiteY14" fmla="*/ 67056 h 969264"/>
                <a:gd name="connsiteX15" fmla="*/ 518160 w 883920"/>
                <a:gd name="connsiteY15" fmla="*/ 188976 h 969264"/>
                <a:gd name="connsiteX16" fmla="*/ 530352 w 883920"/>
                <a:gd name="connsiteY16" fmla="*/ 280416 h 969264"/>
                <a:gd name="connsiteX17" fmla="*/ 542544 w 883920"/>
                <a:gd name="connsiteY17" fmla="*/ 384048 h 969264"/>
                <a:gd name="connsiteX18" fmla="*/ 554736 w 883920"/>
                <a:gd name="connsiteY18" fmla="*/ 493776 h 969264"/>
                <a:gd name="connsiteX19" fmla="*/ 591312 w 883920"/>
                <a:gd name="connsiteY19" fmla="*/ 591312 h 969264"/>
                <a:gd name="connsiteX20" fmla="*/ 640080 w 883920"/>
                <a:gd name="connsiteY20" fmla="*/ 688848 h 969264"/>
                <a:gd name="connsiteX21" fmla="*/ 658368 w 883920"/>
                <a:gd name="connsiteY21" fmla="*/ 731520 h 969264"/>
                <a:gd name="connsiteX22" fmla="*/ 725424 w 883920"/>
                <a:gd name="connsiteY22" fmla="*/ 804672 h 969264"/>
                <a:gd name="connsiteX23" fmla="*/ 786384 w 883920"/>
                <a:gd name="connsiteY23" fmla="*/ 865632 h 969264"/>
                <a:gd name="connsiteX24" fmla="*/ 835152 w 883920"/>
                <a:gd name="connsiteY24" fmla="*/ 914400 h 969264"/>
                <a:gd name="connsiteX25" fmla="*/ 883920 w 883920"/>
                <a:gd name="connsiteY25" fmla="*/ 969264 h 969264"/>
                <a:gd name="connsiteX0" fmla="*/ 0 w 883920"/>
                <a:gd name="connsiteY0" fmla="*/ 950976 h 969264"/>
                <a:gd name="connsiteX1" fmla="*/ 30480 w 883920"/>
                <a:gd name="connsiteY1" fmla="*/ 932688 h 969264"/>
                <a:gd name="connsiteX2" fmla="*/ 91440 w 883920"/>
                <a:gd name="connsiteY2" fmla="*/ 871728 h 969264"/>
                <a:gd name="connsiteX3" fmla="*/ 164592 w 883920"/>
                <a:gd name="connsiteY3" fmla="*/ 768096 h 969264"/>
                <a:gd name="connsiteX4" fmla="*/ 213360 w 883920"/>
                <a:gd name="connsiteY4" fmla="*/ 713232 h 969264"/>
                <a:gd name="connsiteX5" fmla="*/ 256032 w 883920"/>
                <a:gd name="connsiteY5" fmla="*/ 615696 h 969264"/>
                <a:gd name="connsiteX6" fmla="*/ 286512 w 883920"/>
                <a:gd name="connsiteY6" fmla="*/ 530352 h 969264"/>
                <a:gd name="connsiteX7" fmla="*/ 304800 w 883920"/>
                <a:gd name="connsiteY7" fmla="*/ 463296 h 969264"/>
                <a:gd name="connsiteX8" fmla="*/ 329184 w 883920"/>
                <a:gd name="connsiteY8" fmla="*/ 377952 h 969264"/>
                <a:gd name="connsiteX9" fmla="*/ 359664 w 883920"/>
                <a:gd name="connsiteY9" fmla="*/ 249936 h 969264"/>
                <a:gd name="connsiteX10" fmla="*/ 365760 w 883920"/>
                <a:gd name="connsiteY10" fmla="*/ 158496 h 969264"/>
                <a:gd name="connsiteX11" fmla="*/ 384048 w 883920"/>
                <a:gd name="connsiteY11" fmla="*/ 67056 h 969264"/>
                <a:gd name="connsiteX12" fmla="*/ 445008 w 883920"/>
                <a:gd name="connsiteY12" fmla="*/ 0 h 969264"/>
                <a:gd name="connsiteX13" fmla="*/ 499872 w 883920"/>
                <a:gd name="connsiteY13" fmla="*/ 67056 h 969264"/>
                <a:gd name="connsiteX14" fmla="*/ 518160 w 883920"/>
                <a:gd name="connsiteY14" fmla="*/ 188976 h 969264"/>
                <a:gd name="connsiteX15" fmla="*/ 530352 w 883920"/>
                <a:gd name="connsiteY15" fmla="*/ 280416 h 969264"/>
                <a:gd name="connsiteX16" fmla="*/ 542544 w 883920"/>
                <a:gd name="connsiteY16" fmla="*/ 384048 h 969264"/>
                <a:gd name="connsiteX17" fmla="*/ 554736 w 883920"/>
                <a:gd name="connsiteY17" fmla="*/ 493776 h 969264"/>
                <a:gd name="connsiteX18" fmla="*/ 591312 w 883920"/>
                <a:gd name="connsiteY18" fmla="*/ 591312 h 969264"/>
                <a:gd name="connsiteX19" fmla="*/ 640080 w 883920"/>
                <a:gd name="connsiteY19" fmla="*/ 688848 h 969264"/>
                <a:gd name="connsiteX20" fmla="*/ 658368 w 883920"/>
                <a:gd name="connsiteY20" fmla="*/ 731520 h 969264"/>
                <a:gd name="connsiteX21" fmla="*/ 725424 w 883920"/>
                <a:gd name="connsiteY21" fmla="*/ 804672 h 969264"/>
                <a:gd name="connsiteX22" fmla="*/ 786384 w 883920"/>
                <a:gd name="connsiteY22" fmla="*/ 865632 h 969264"/>
                <a:gd name="connsiteX23" fmla="*/ 835152 w 883920"/>
                <a:gd name="connsiteY23" fmla="*/ 914400 h 969264"/>
                <a:gd name="connsiteX24" fmla="*/ 883920 w 883920"/>
                <a:gd name="connsiteY24" fmla="*/ 969264 h 969264"/>
                <a:gd name="connsiteX0" fmla="*/ 0 w 883920"/>
                <a:gd name="connsiteY0" fmla="*/ 950976 h 969264"/>
                <a:gd name="connsiteX1" fmla="*/ 91440 w 883920"/>
                <a:gd name="connsiteY1" fmla="*/ 871728 h 969264"/>
                <a:gd name="connsiteX2" fmla="*/ 164592 w 883920"/>
                <a:gd name="connsiteY2" fmla="*/ 768096 h 969264"/>
                <a:gd name="connsiteX3" fmla="*/ 213360 w 883920"/>
                <a:gd name="connsiteY3" fmla="*/ 713232 h 969264"/>
                <a:gd name="connsiteX4" fmla="*/ 256032 w 883920"/>
                <a:gd name="connsiteY4" fmla="*/ 615696 h 969264"/>
                <a:gd name="connsiteX5" fmla="*/ 286512 w 883920"/>
                <a:gd name="connsiteY5" fmla="*/ 530352 h 969264"/>
                <a:gd name="connsiteX6" fmla="*/ 304800 w 883920"/>
                <a:gd name="connsiteY6" fmla="*/ 463296 h 969264"/>
                <a:gd name="connsiteX7" fmla="*/ 329184 w 883920"/>
                <a:gd name="connsiteY7" fmla="*/ 377952 h 969264"/>
                <a:gd name="connsiteX8" fmla="*/ 359664 w 883920"/>
                <a:gd name="connsiteY8" fmla="*/ 249936 h 969264"/>
                <a:gd name="connsiteX9" fmla="*/ 365760 w 883920"/>
                <a:gd name="connsiteY9" fmla="*/ 158496 h 969264"/>
                <a:gd name="connsiteX10" fmla="*/ 384048 w 883920"/>
                <a:gd name="connsiteY10" fmla="*/ 67056 h 969264"/>
                <a:gd name="connsiteX11" fmla="*/ 445008 w 883920"/>
                <a:gd name="connsiteY11" fmla="*/ 0 h 969264"/>
                <a:gd name="connsiteX12" fmla="*/ 499872 w 883920"/>
                <a:gd name="connsiteY12" fmla="*/ 67056 h 969264"/>
                <a:gd name="connsiteX13" fmla="*/ 518160 w 883920"/>
                <a:gd name="connsiteY13" fmla="*/ 188976 h 969264"/>
                <a:gd name="connsiteX14" fmla="*/ 530352 w 883920"/>
                <a:gd name="connsiteY14" fmla="*/ 280416 h 969264"/>
                <a:gd name="connsiteX15" fmla="*/ 542544 w 883920"/>
                <a:gd name="connsiteY15" fmla="*/ 384048 h 969264"/>
                <a:gd name="connsiteX16" fmla="*/ 554736 w 883920"/>
                <a:gd name="connsiteY16" fmla="*/ 493776 h 969264"/>
                <a:gd name="connsiteX17" fmla="*/ 591312 w 883920"/>
                <a:gd name="connsiteY17" fmla="*/ 591312 h 969264"/>
                <a:gd name="connsiteX18" fmla="*/ 640080 w 883920"/>
                <a:gd name="connsiteY18" fmla="*/ 688848 h 969264"/>
                <a:gd name="connsiteX19" fmla="*/ 658368 w 883920"/>
                <a:gd name="connsiteY19" fmla="*/ 731520 h 969264"/>
                <a:gd name="connsiteX20" fmla="*/ 725424 w 883920"/>
                <a:gd name="connsiteY20" fmla="*/ 804672 h 969264"/>
                <a:gd name="connsiteX21" fmla="*/ 786384 w 883920"/>
                <a:gd name="connsiteY21" fmla="*/ 865632 h 969264"/>
                <a:gd name="connsiteX22" fmla="*/ 835152 w 883920"/>
                <a:gd name="connsiteY22" fmla="*/ 914400 h 969264"/>
                <a:gd name="connsiteX23" fmla="*/ 883920 w 883920"/>
                <a:gd name="connsiteY23" fmla="*/ 969264 h 969264"/>
                <a:gd name="connsiteX0" fmla="*/ 0 w 883920"/>
                <a:gd name="connsiteY0" fmla="*/ 950976 h 969264"/>
                <a:gd name="connsiteX1" fmla="*/ 91440 w 883920"/>
                <a:gd name="connsiteY1" fmla="*/ 871728 h 969264"/>
                <a:gd name="connsiteX2" fmla="*/ 164592 w 883920"/>
                <a:gd name="connsiteY2" fmla="*/ 768096 h 969264"/>
                <a:gd name="connsiteX3" fmla="*/ 213360 w 883920"/>
                <a:gd name="connsiteY3" fmla="*/ 713232 h 969264"/>
                <a:gd name="connsiteX4" fmla="*/ 256032 w 883920"/>
                <a:gd name="connsiteY4" fmla="*/ 615696 h 969264"/>
                <a:gd name="connsiteX5" fmla="*/ 286512 w 883920"/>
                <a:gd name="connsiteY5" fmla="*/ 530352 h 969264"/>
                <a:gd name="connsiteX6" fmla="*/ 304800 w 883920"/>
                <a:gd name="connsiteY6" fmla="*/ 463296 h 969264"/>
                <a:gd name="connsiteX7" fmla="*/ 329184 w 883920"/>
                <a:gd name="connsiteY7" fmla="*/ 377952 h 969264"/>
                <a:gd name="connsiteX8" fmla="*/ 359664 w 883920"/>
                <a:gd name="connsiteY8" fmla="*/ 249936 h 969264"/>
                <a:gd name="connsiteX9" fmla="*/ 365760 w 883920"/>
                <a:gd name="connsiteY9" fmla="*/ 158496 h 969264"/>
                <a:gd name="connsiteX10" fmla="*/ 384048 w 883920"/>
                <a:gd name="connsiteY10" fmla="*/ 67056 h 969264"/>
                <a:gd name="connsiteX11" fmla="*/ 445008 w 883920"/>
                <a:gd name="connsiteY11" fmla="*/ 0 h 969264"/>
                <a:gd name="connsiteX12" fmla="*/ 499872 w 883920"/>
                <a:gd name="connsiteY12" fmla="*/ 67056 h 969264"/>
                <a:gd name="connsiteX13" fmla="*/ 518160 w 883920"/>
                <a:gd name="connsiteY13" fmla="*/ 188976 h 969264"/>
                <a:gd name="connsiteX14" fmla="*/ 530352 w 883920"/>
                <a:gd name="connsiteY14" fmla="*/ 280416 h 969264"/>
                <a:gd name="connsiteX15" fmla="*/ 542544 w 883920"/>
                <a:gd name="connsiteY15" fmla="*/ 384048 h 969264"/>
                <a:gd name="connsiteX16" fmla="*/ 554736 w 883920"/>
                <a:gd name="connsiteY16" fmla="*/ 493776 h 969264"/>
                <a:gd name="connsiteX17" fmla="*/ 591312 w 883920"/>
                <a:gd name="connsiteY17" fmla="*/ 591312 h 969264"/>
                <a:gd name="connsiteX18" fmla="*/ 640080 w 883920"/>
                <a:gd name="connsiteY18" fmla="*/ 688848 h 969264"/>
                <a:gd name="connsiteX19" fmla="*/ 658368 w 883920"/>
                <a:gd name="connsiteY19" fmla="*/ 731520 h 969264"/>
                <a:gd name="connsiteX20" fmla="*/ 725424 w 883920"/>
                <a:gd name="connsiteY20" fmla="*/ 804672 h 969264"/>
                <a:gd name="connsiteX21" fmla="*/ 786384 w 883920"/>
                <a:gd name="connsiteY21" fmla="*/ 865632 h 969264"/>
                <a:gd name="connsiteX22" fmla="*/ 883920 w 883920"/>
                <a:gd name="connsiteY22" fmla="*/ 969264 h 969264"/>
                <a:gd name="connsiteX0" fmla="*/ 0 w 883920"/>
                <a:gd name="connsiteY0" fmla="*/ 950976 h 969264"/>
                <a:gd name="connsiteX1" fmla="*/ 91440 w 883920"/>
                <a:gd name="connsiteY1" fmla="*/ 871728 h 969264"/>
                <a:gd name="connsiteX2" fmla="*/ 164592 w 883920"/>
                <a:gd name="connsiteY2" fmla="*/ 768096 h 969264"/>
                <a:gd name="connsiteX3" fmla="*/ 213360 w 883920"/>
                <a:gd name="connsiteY3" fmla="*/ 713232 h 969264"/>
                <a:gd name="connsiteX4" fmla="*/ 256032 w 883920"/>
                <a:gd name="connsiteY4" fmla="*/ 615696 h 969264"/>
                <a:gd name="connsiteX5" fmla="*/ 286512 w 883920"/>
                <a:gd name="connsiteY5" fmla="*/ 530352 h 969264"/>
                <a:gd name="connsiteX6" fmla="*/ 304800 w 883920"/>
                <a:gd name="connsiteY6" fmla="*/ 463296 h 969264"/>
                <a:gd name="connsiteX7" fmla="*/ 329184 w 883920"/>
                <a:gd name="connsiteY7" fmla="*/ 377952 h 969264"/>
                <a:gd name="connsiteX8" fmla="*/ 359664 w 883920"/>
                <a:gd name="connsiteY8" fmla="*/ 249936 h 969264"/>
                <a:gd name="connsiteX9" fmla="*/ 365760 w 883920"/>
                <a:gd name="connsiteY9" fmla="*/ 158496 h 969264"/>
                <a:gd name="connsiteX10" fmla="*/ 384048 w 883920"/>
                <a:gd name="connsiteY10" fmla="*/ 67056 h 969264"/>
                <a:gd name="connsiteX11" fmla="*/ 445008 w 883920"/>
                <a:gd name="connsiteY11" fmla="*/ 0 h 969264"/>
                <a:gd name="connsiteX12" fmla="*/ 499872 w 883920"/>
                <a:gd name="connsiteY12" fmla="*/ 67056 h 969264"/>
                <a:gd name="connsiteX13" fmla="*/ 518160 w 883920"/>
                <a:gd name="connsiteY13" fmla="*/ 188976 h 969264"/>
                <a:gd name="connsiteX14" fmla="*/ 530352 w 883920"/>
                <a:gd name="connsiteY14" fmla="*/ 280416 h 969264"/>
                <a:gd name="connsiteX15" fmla="*/ 542544 w 883920"/>
                <a:gd name="connsiteY15" fmla="*/ 384048 h 969264"/>
                <a:gd name="connsiteX16" fmla="*/ 554736 w 883920"/>
                <a:gd name="connsiteY16" fmla="*/ 493776 h 969264"/>
                <a:gd name="connsiteX17" fmla="*/ 591312 w 883920"/>
                <a:gd name="connsiteY17" fmla="*/ 591312 h 969264"/>
                <a:gd name="connsiteX18" fmla="*/ 640080 w 883920"/>
                <a:gd name="connsiteY18" fmla="*/ 688848 h 969264"/>
                <a:gd name="connsiteX19" fmla="*/ 658368 w 883920"/>
                <a:gd name="connsiteY19" fmla="*/ 731520 h 969264"/>
                <a:gd name="connsiteX20" fmla="*/ 725424 w 883920"/>
                <a:gd name="connsiteY20" fmla="*/ 804672 h 969264"/>
                <a:gd name="connsiteX21" fmla="*/ 774192 w 883920"/>
                <a:gd name="connsiteY21" fmla="*/ 883920 h 969264"/>
                <a:gd name="connsiteX22" fmla="*/ 883920 w 883920"/>
                <a:gd name="connsiteY22" fmla="*/ 969264 h 969264"/>
                <a:gd name="connsiteX0" fmla="*/ 0 w 883920"/>
                <a:gd name="connsiteY0" fmla="*/ 950976 h 969264"/>
                <a:gd name="connsiteX1" fmla="*/ 91440 w 883920"/>
                <a:gd name="connsiteY1" fmla="*/ 871728 h 969264"/>
                <a:gd name="connsiteX2" fmla="*/ 164592 w 883920"/>
                <a:gd name="connsiteY2" fmla="*/ 768096 h 969264"/>
                <a:gd name="connsiteX3" fmla="*/ 213360 w 883920"/>
                <a:gd name="connsiteY3" fmla="*/ 713232 h 969264"/>
                <a:gd name="connsiteX4" fmla="*/ 256032 w 883920"/>
                <a:gd name="connsiteY4" fmla="*/ 615696 h 969264"/>
                <a:gd name="connsiteX5" fmla="*/ 286512 w 883920"/>
                <a:gd name="connsiteY5" fmla="*/ 530352 h 969264"/>
                <a:gd name="connsiteX6" fmla="*/ 304800 w 883920"/>
                <a:gd name="connsiteY6" fmla="*/ 463296 h 969264"/>
                <a:gd name="connsiteX7" fmla="*/ 329184 w 883920"/>
                <a:gd name="connsiteY7" fmla="*/ 377952 h 969264"/>
                <a:gd name="connsiteX8" fmla="*/ 359664 w 883920"/>
                <a:gd name="connsiteY8" fmla="*/ 249936 h 969264"/>
                <a:gd name="connsiteX9" fmla="*/ 365760 w 883920"/>
                <a:gd name="connsiteY9" fmla="*/ 158496 h 969264"/>
                <a:gd name="connsiteX10" fmla="*/ 384048 w 883920"/>
                <a:gd name="connsiteY10" fmla="*/ 67056 h 969264"/>
                <a:gd name="connsiteX11" fmla="*/ 445008 w 883920"/>
                <a:gd name="connsiteY11" fmla="*/ 0 h 969264"/>
                <a:gd name="connsiteX12" fmla="*/ 499872 w 883920"/>
                <a:gd name="connsiteY12" fmla="*/ 67056 h 969264"/>
                <a:gd name="connsiteX13" fmla="*/ 518160 w 883920"/>
                <a:gd name="connsiteY13" fmla="*/ 188976 h 969264"/>
                <a:gd name="connsiteX14" fmla="*/ 530352 w 883920"/>
                <a:gd name="connsiteY14" fmla="*/ 280416 h 969264"/>
                <a:gd name="connsiteX15" fmla="*/ 542544 w 883920"/>
                <a:gd name="connsiteY15" fmla="*/ 384048 h 969264"/>
                <a:gd name="connsiteX16" fmla="*/ 554736 w 883920"/>
                <a:gd name="connsiteY16" fmla="*/ 493776 h 969264"/>
                <a:gd name="connsiteX17" fmla="*/ 591312 w 883920"/>
                <a:gd name="connsiteY17" fmla="*/ 591312 h 969264"/>
                <a:gd name="connsiteX18" fmla="*/ 640080 w 883920"/>
                <a:gd name="connsiteY18" fmla="*/ 688848 h 969264"/>
                <a:gd name="connsiteX19" fmla="*/ 658368 w 883920"/>
                <a:gd name="connsiteY19" fmla="*/ 731520 h 969264"/>
                <a:gd name="connsiteX20" fmla="*/ 707136 w 883920"/>
                <a:gd name="connsiteY20" fmla="*/ 810768 h 969264"/>
                <a:gd name="connsiteX21" fmla="*/ 774192 w 883920"/>
                <a:gd name="connsiteY21" fmla="*/ 883920 h 969264"/>
                <a:gd name="connsiteX22" fmla="*/ 883920 w 883920"/>
                <a:gd name="connsiteY22" fmla="*/ 969264 h 969264"/>
                <a:gd name="connsiteX0" fmla="*/ 0 w 883920"/>
                <a:gd name="connsiteY0" fmla="*/ 950976 h 969264"/>
                <a:gd name="connsiteX1" fmla="*/ 91440 w 883920"/>
                <a:gd name="connsiteY1" fmla="*/ 871728 h 969264"/>
                <a:gd name="connsiteX2" fmla="*/ 164592 w 883920"/>
                <a:gd name="connsiteY2" fmla="*/ 768096 h 969264"/>
                <a:gd name="connsiteX3" fmla="*/ 213360 w 883920"/>
                <a:gd name="connsiteY3" fmla="*/ 713232 h 969264"/>
                <a:gd name="connsiteX4" fmla="*/ 256032 w 883920"/>
                <a:gd name="connsiteY4" fmla="*/ 615696 h 969264"/>
                <a:gd name="connsiteX5" fmla="*/ 286512 w 883920"/>
                <a:gd name="connsiteY5" fmla="*/ 530352 h 969264"/>
                <a:gd name="connsiteX6" fmla="*/ 304800 w 883920"/>
                <a:gd name="connsiteY6" fmla="*/ 463296 h 969264"/>
                <a:gd name="connsiteX7" fmla="*/ 329184 w 883920"/>
                <a:gd name="connsiteY7" fmla="*/ 377952 h 969264"/>
                <a:gd name="connsiteX8" fmla="*/ 359664 w 883920"/>
                <a:gd name="connsiteY8" fmla="*/ 249936 h 969264"/>
                <a:gd name="connsiteX9" fmla="*/ 365760 w 883920"/>
                <a:gd name="connsiteY9" fmla="*/ 158496 h 969264"/>
                <a:gd name="connsiteX10" fmla="*/ 384048 w 883920"/>
                <a:gd name="connsiteY10" fmla="*/ 67056 h 969264"/>
                <a:gd name="connsiteX11" fmla="*/ 445008 w 883920"/>
                <a:gd name="connsiteY11" fmla="*/ 0 h 969264"/>
                <a:gd name="connsiteX12" fmla="*/ 499872 w 883920"/>
                <a:gd name="connsiteY12" fmla="*/ 67056 h 969264"/>
                <a:gd name="connsiteX13" fmla="*/ 518160 w 883920"/>
                <a:gd name="connsiteY13" fmla="*/ 188976 h 969264"/>
                <a:gd name="connsiteX14" fmla="*/ 530352 w 883920"/>
                <a:gd name="connsiteY14" fmla="*/ 280416 h 969264"/>
                <a:gd name="connsiteX15" fmla="*/ 542544 w 883920"/>
                <a:gd name="connsiteY15" fmla="*/ 384048 h 969264"/>
                <a:gd name="connsiteX16" fmla="*/ 554736 w 883920"/>
                <a:gd name="connsiteY16" fmla="*/ 493776 h 969264"/>
                <a:gd name="connsiteX17" fmla="*/ 591312 w 883920"/>
                <a:gd name="connsiteY17" fmla="*/ 591312 h 969264"/>
                <a:gd name="connsiteX18" fmla="*/ 640080 w 883920"/>
                <a:gd name="connsiteY18" fmla="*/ 688848 h 969264"/>
                <a:gd name="connsiteX19" fmla="*/ 707136 w 883920"/>
                <a:gd name="connsiteY19" fmla="*/ 810768 h 969264"/>
                <a:gd name="connsiteX20" fmla="*/ 774192 w 883920"/>
                <a:gd name="connsiteY20" fmla="*/ 883920 h 969264"/>
                <a:gd name="connsiteX21" fmla="*/ 883920 w 883920"/>
                <a:gd name="connsiteY21" fmla="*/ 969264 h 969264"/>
                <a:gd name="connsiteX0" fmla="*/ 0 w 883920"/>
                <a:gd name="connsiteY0" fmla="*/ 950976 h 969264"/>
                <a:gd name="connsiteX1" fmla="*/ 91440 w 883920"/>
                <a:gd name="connsiteY1" fmla="*/ 871728 h 969264"/>
                <a:gd name="connsiteX2" fmla="*/ 164592 w 883920"/>
                <a:gd name="connsiteY2" fmla="*/ 768096 h 969264"/>
                <a:gd name="connsiteX3" fmla="*/ 213360 w 883920"/>
                <a:gd name="connsiteY3" fmla="*/ 713232 h 969264"/>
                <a:gd name="connsiteX4" fmla="*/ 256032 w 883920"/>
                <a:gd name="connsiteY4" fmla="*/ 615696 h 969264"/>
                <a:gd name="connsiteX5" fmla="*/ 286512 w 883920"/>
                <a:gd name="connsiteY5" fmla="*/ 530352 h 969264"/>
                <a:gd name="connsiteX6" fmla="*/ 304800 w 883920"/>
                <a:gd name="connsiteY6" fmla="*/ 463296 h 969264"/>
                <a:gd name="connsiteX7" fmla="*/ 329184 w 883920"/>
                <a:gd name="connsiteY7" fmla="*/ 377952 h 969264"/>
                <a:gd name="connsiteX8" fmla="*/ 359664 w 883920"/>
                <a:gd name="connsiteY8" fmla="*/ 249936 h 969264"/>
                <a:gd name="connsiteX9" fmla="*/ 365760 w 883920"/>
                <a:gd name="connsiteY9" fmla="*/ 158496 h 969264"/>
                <a:gd name="connsiteX10" fmla="*/ 384048 w 883920"/>
                <a:gd name="connsiteY10" fmla="*/ 67056 h 969264"/>
                <a:gd name="connsiteX11" fmla="*/ 445008 w 883920"/>
                <a:gd name="connsiteY11" fmla="*/ 0 h 969264"/>
                <a:gd name="connsiteX12" fmla="*/ 499872 w 883920"/>
                <a:gd name="connsiteY12" fmla="*/ 67056 h 969264"/>
                <a:gd name="connsiteX13" fmla="*/ 518160 w 883920"/>
                <a:gd name="connsiteY13" fmla="*/ 188976 h 969264"/>
                <a:gd name="connsiteX14" fmla="*/ 530352 w 883920"/>
                <a:gd name="connsiteY14" fmla="*/ 280416 h 969264"/>
                <a:gd name="connsiteX15" fmla="*/ 542544 w 883920"/>
                <a:gd name="connsiteY15" fmla="*/ 384048 h 969264"/>
                <a:gd name="connsiteX16" fmla="*/ 554736 w 883920"/>
                <a:gd name="connsiteY16" fmla="*/ 493776 h 969264"/>
                <a:gd name="connsiteX17" fmla="*/ 591312 w 883920"/>
                <a:gd name="connsiteY17" fmla="*/ 591312 h 969264"/>
                <a:gd name="connsiteX18" fmla="*/ 627888 w 883920"/>
                <a:gd name="connsiteY18" fmla="*/ 694944 h 969264"/>
                <a:gd name="connsiteX19" fmla="*/ 707136 w 883920"/>
                <a:gd name="connsiteY19" fmla="*/ 810768 h 969264"/>
                <a:gd name="connsiteX20" fmla="*/ 774192 w 883920"/>
                <a:gd name="connsiteY20" fmla="*/ 883920 h 969264"/>
                <a:gd name="connsiteX21" fmla="*/ 883920 w 883920"/>
                <a:gd name="connsiteY21" fmla="*/ 969264 h 969264"/>
                <a:gd name="connsiteX0" fmla="*/ 0 w 883920"/>
                <a:gd name="connsiteY0" fmla="*/ 950976 h 969264"/>
                <a:gd name="connsiteX1" fmla="*/ 91440 w 883920"/>
                <a:gd name="connsiteY1" fmla="*/ 871728 h 969264"/>
                <a:gd name="connsiteX2" fmla="*/ 164592 w 883920"/>
                <a:gd name="connsiteY2" fmla="*/ 768096 h 969264"/>
                <a:gd name="connsiteX3" fmla="*/ 213360 w 883920"/>
                <a:gd name="connsiteY3" fmla="*/ 713232 h 969264"/>
                <a:gd name="connsiteX4" fmla="*/ 256032 w 883920"/>
                <a:gd name="connsiteY4" fmla="*/ 615696 h 969264"/>
                <a:gd name="connsiteX5" fmla="*/ 286512 w 883920"/>
                <a:gd name="connsiteY5" fmla="*/ 530352 h 969264"/>
                <a:gd name="connsiteX6" fmla="*/ 304800 w 883920"/>
                <a:gd name="connsiteY6" fmla="*/ 463296 h 969264"/>
                <a:gd name="connsiteX7" fmla="*/ 329184 w 883920"/>
                <a:gd name="connsiteY7" fmla="*/ 377952 h 969264"/>
                <a:gd name="connsiteX8" fmla="*/ 359664 w 883920"/>
                <a:gd name="connsiteY8" fmla="*/ 249936 h 969264"/>
                <a:gd name="connsiteX9" fmla="*/ 365760 w 883920"/>
                <a:gd name="connsiteY9" fmla="*/ 158496 h 969264"/>
                <a:gd name="connsiteX10" fmla="*/ 384048 w 883920"/>
                <a:gd name="connsiteY10" fmla="*/ 67056 h 969264"/>
                <a:gd name="connsiteX11" fmla="*/ 445008 w 883920"/>
                <a:gd name="connsiteY11" fmla="*/ 0 h 969264"/>
                <a:gd name="connsiteX12" fmla="*/ 499872 w 883920"/>
                <a:gd name="connsiteY12" fmla="*/ 67056 h 969264"/>
                <a:gd name="connsiteX13" fmla="*/ 518160 w 883920"/>
                <a:gd name="connsiteY13" fmla="*/ 188976 h 969264"/>
                <a:gd name="connsiteX14" fmla="*/ 530352 w 883920"/>
                <a:gd name="connsiteY14" fmla="*/ 280416 h 969264"/>
                <a:gd name="connsiteX15" fmla="*/ 542544 w 883920"/>
                <a:gd name="connsiteY15" fmla="*/ 384048 h 969264"/>
                <a:gd name="connsiteX16" fmla="*/ 573024 w 883920"/>
                <a:gd name="connsiteY16" fmla="*/ 493776 h 969264"/>
                <a:gd name="connsiteX17" fmla="*/ 591312 w 883920"/>
                <a:gd name="connsiteY17" fmla="*/ 591312 h 969264"/>
                <a:gd name="connsiteX18" fmla="*/ 627888 w 883920"/>
                <a:gd name="connsiteY18" fmla="*/ 694944 h 969264"/>
                <a:gd name="connsiteX19" fmla="*/ 707136 w 883920"/>
                <a:gd name="connsiteY19" fmla="*/ 810768 h 969264"/>
                <a:gd name="connsiteX20" fmla="*/ 774192 w 883920"/>
                <a:gd name="connsiteY20" fmla="*/ 883920 h 969264"/>
                <a:gd name="connsiteX21" fmla="*/ 883920 w 883920"/>
                <a:gd name="connsiteY21" fmla="*/ 969264 h 969264"/>
                <a:gd name="connsiteX0" fmla="*/ 0 w 883920"/>
                <a:gd name="connsiteY0" fmla="*/ 950976 h 969264"/>
                <a:gd name="connsiteX1" fmla="*/ 91440 w 883920"/>
                <a:gd name="connsiteY1" fmla="*/ 871728 h 969264"/>
                <a:gd name="connsiteX2" fmla="*/ 213360 w 883920"/>
                <a:gd name="connsiteY2" fmla="*/ 713232 h 969264"/>
                <a:gd name="connsiteX3" fmla="*/ 256032 w 883920"/>
                <a:gd name="connsiteY3" fmla="*/ 615696 h 969264"/>
                <a:gd name="connsiteX4" fmla="*/ 286512 w 883920"/>
                <a:gd name="connsiteY4" fmla="*/ 530352 h 969264"/>
                <a:gd name="connsiteX5" fmla="*/ 304800 w 883920"/>
                <a:gd name="connsiteY5" fmla="*/ 463296 h 969264"/>
                <a:gd name="connsiteX6" fmla="*/ 329184 w 883920"/>
                <a:gd name="connsiteY6" fmla="*/ 377952 h 969264"/>
                <a:gd name="connsiteX7" fmla="*/ 359664 w 883920"/>
                <a:gd name="connsiteY7" fmla="*/ 249936 h 969264"/>
                <a:gd name="connsiteX8" fmla="*/ 365760 w 883920"/>
                <a:gd name="connsiteY8" fmla="*/ 158496 h 969264"/>
                <a:gd name="connsiteX9" fmla="*/ 384048 w 883920"/>
                <a:gd name="connsiteY9" fmla="*/ 67056 h 969264"/>
                <a:gd name="connsiteX10" fmla="*/ 445008 w 883920"/>
                <a:gd name="connsiteY10" fmla="*/ 0 h 969264"/>
                <a:gd name="connsiteX11" fmla="*/ 499872 w 883920"/>
                <a:gd name="connsiteY11" fmla="*/ 67056 h 969264"/>
                <a:gd name="connsiteX12" fmla="*/ 518160 w 883920"/>
                <a:gd name="connsiteY12" fmla="*/ 188976 h 969264"/>
                <a:gd name="connsiteX13" fmla="*/ 530352 w 883920"/>
                <a:gd name="connsiteY13" fmla="*/ 280416 h 969264"/>
                <a:gd name="connsiteX14" fmla="*/ 542544 w 883920"/>
                <a:gd name="connsiteY14" fmla="*/ 384048 h 969264"/>
                <a:gd name="connsiteX15" fmla="*/ 573024 w 883920"/>
                <a:gd name="connsiteY15" fmla="*/ 493776 h 969264"/>
                <a:gd name="connsiteX16" fmla="*/ 591312 w 883920"/>
                <a:gd name="connsiteY16" fmla="*/ 591312 h 969264"/>
                <a:gd name="connsiteX17" fmla="*/ 627888 w 883920"/>
                <a:gd name="connsiteY17" fmla="*/ 694944 h 969264"/>
                <a:gd name="connsiteX18" fmla="*/ 707136 w 883920"/>
                <a:gd name="connsiteY18" fmla="*/ 810768 h 969264"/>
                <a:gd name="connsiteX19" fmla="*/ 774192 w 883920"/>
                <a:gd name="connsiteY19" fmla="*/ 883920 h 969264"/>
                <a:gd name="connsiteX20" fmla="*/ 883920 w 883920"/>
                <a:gd name="connsiteY20" fmla="*/ 969264 h 969264"/>
                <a:gd name="connsiteX0" fmla="*/ 0 w 883920"/>
                <a:gd name="connsiteY0" fmla="*/ 950976 h 969264"/>
                <a:gd name="connsiteX1" fmla="*/ 134112 w 883920"/>
                <a:gd name="connsiteY1" fmla="*/ 829056 h 969264"/>
                <a:gd name="connsiteX2" fmla="*/ 213360 w 883920"/>
                <a:gd name="connsiteY2" fmla="*/ 713232 h 969264"/>
                <a:gd name="connsiteX3" fmla="*/ 256032 w 883920"/>
                <a:gd name="connsiteY3" fmla="*/ 615696 h 969264"/>
                <a:gd name="connsiteX4" fmla="*/ 286512 w 883920"/>
                <a:gd name="connsiteY4" fmla="*/ 530352 h 969264"/>
                <a:gd name="connsiteX5" fmla="*/ 304800 w 883920"/>
                <a:gd name="connsiteY5" fmla="*/ 463296 h 969264"/>
                <a:gd name="connsiteX6" fmla="*/ 329184 w 883920"/>
                <a:gd name="connsiteY6" fmla="*/ 377952 h 969264"/>
                <a:gd name="connsiteX7" fmla="*/ 359664 w 883920"/>
                <a:gd name="connsiteY7" fmla="*/ 249936 h 969264"/>
                <a:gd name="connsiteX8" fmla="*/ 365760 w 883920"/>
                <a:gd name="connsiteY8" fmla="*/ 158496 h 969264"/>
                <a:gd name="connsiteX9" fmla="*/ 384048 w 883920"/>
                <a:gd name="connsiteY9" fmla="*/ 67056 h 969264"/>
                <a:gd name="connsiteX10" fmla="*/ 445008 w 883920"/>
                <a:gd name="connsiteY10" fmla="*/ 0 h 969264"/>
                <a:gd name="connsiteX11" fmla="*/ 499872 w 883920"/>
                <a:gd name="connsiteY11" fmla="*/ 67056 h 969264"/>
                <a:gd name="connsiteX12" fmla="*/ 518160 w 883920"/>
                <a:gd name="connsiteY12" fmla="*/ 188976 h 969264"/>
                <a:gd name="connsiteX13" fmla="*/ 530352 w 883920"/>
                <a:gd name="connsiteY13" fmla="*/ 280416 h 969264"/>
                <a:gd name="connsiteX14" fmla="*/ 542544 w 883920"/>
                <a:gd name="connsiteY14" fmla="*/ 384048 h 969264"/>
                <a:gd name="connsiteX15" fmla="*/ 573024 w 883920"/>
                <a:gd name="connsiteY15" fmla="*/ 493776 h 969264"/>
                <a:gd name="connsiteX16" fmla="*/ 591312 w 883920"/>
                <a:gd name="connsiteY16" fmla="*/ 591312 h 969264"/>
                <a:gd name="connsiteX17" fmla="*/ 627888 w 883920"/>
                <a:gd name="connsiteY17" fmla="*/ 694944 h 969264"/>
                <a:gd name="connsiteX18" fmla="*/ 707136 w 883920"/>
                <a:gd name="connsiteY18" fmla="*/ 810768 h 969264"/>
                <a:gd name="connsiteX19" fmla="*/ 774192 w 883920"/>
                <a:gd name="connsiteY19" fmla="*/ 883920 h 969264"/>
                <a:gd name="connsiteX20" fmla="*/ 883920 w 883920"/>
                <a:gd name="connsiteY20" fmla="*/ 969264 h 969264"/>
                <a:gd name="connsiteX0" fmla="*/ 0 w 883920"/>
                <a:gd name="connsiteY0" fmla="*/ 950976 h 969264"/>
                <a:gd name="connsiteX1" fmla="*/ 134112 w 883920"/>
                <a:gd name="connsiteY1" fmla="*/ 829056 h 969264"/>
                <a:gd name="connsiteX2" fmla="*/ 213360 w 883920"/>
                <a:gd name="connsiteY2" fmla="*/ 713232 h 969264"/>
                <a:gd name="connsiteX3" fmla="*/ 256032 w 883920"/>
                <a:gd name="connsiteY3" fmla="*/ 615696 h 969264"/>
                <a:gd name="connsiteX4" fmla="*/ 286512 w 883920"/>
                <a:gd name="connsiteY4" fmla="*/ 530352 h 969264"/>
                <a:gd name="connsiteX5" fmla="*/ 304800 w 883920"/>
                <a:gd name="connsiteY5" fmla="*/ 463296 h 969264"/>
                <a:gd name="connsiteX6" fmla="*/ 329184 w 883920"/>
                <a:gd name="connsiteY6" fmla="*/ 377952 h 969264"/>
                <a:gd name="connsiteX7" fmla="*/ 359664 w 883920"/>
                <a:gd name="connsiteY7" fmla="*/ 249936 h 969264"/>
                <a:gd name="connsiteX8" fmla="*/ 365760 w 883920"/>
                <a:gd name="connsiteY8" fmla="*/ 158496 h 969264"/>
                <a:gd name="connsiteX9" fmla="*/ 384048 w 883920"/>
                <a:gd name="connsiteY9" fmla="*/ 67056 h 969264"/>
                <a:gd name="connsiteX10" fmla="*/ 445008 w 883920"/>
                <a:gd name="connsiteY10" fmla="*/ 0 h 969264"/>
                <a:gd name="connsiteX11" fmla="*/ 499872 w 883920"/>
                <a:gd name="connsiteY11" fmla="*/ 67056 h 969264"/>
                <a:gd name="connsiteX12" fmla="*/ 518160 w 883920"/>
                <a:gd name="connsiteY12" fmla="*/ 188976 h 969264"/>
                <a:gd name="connsiteX13" fmla="*/ 530352 w 883920"/>
                <a:gd name="connsiteY13" fmla="*/ 280416 h 969264"/>
                <a:gd name="connsiteX14" fmla="*/ 542544 w 883920"/>
                <a:gd name="connsiteY14" fmla="*/ 384048 h 969264"/>
                <a:gd name="connsiteX15" fmla="*/ 573024 w 883920"/>
                <a:gd name="connsiteY15" fmla="*/ 493776 h 969264"/>
                <a:gd name="connsiteX16" fmla="*/ 591312 w 883920"/>
                <a:gd name="connsiteY16" fmla="*/ 591312 h 969264"/>
                <a:gd name="connsiteX17" fmla="*/ 627888 w 883920"/>
                <a:gd name="connsiteY17" fmla="*/ 694944 h 969264"/>
                <a:gd name="connsiteX18" fmla="*/ 707136 w 883920"/>
                <a:gd name="connsiteY18" fmla="*/ 810768 h 969264"/>
                <a:gd name="connsiteX19" fmla="*/ 883920 w 883920"/>
                <a:gd name="connsiteY19" fmla="*/ 969264 h 969264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56032 w 871728"/>
                <a:gd name="connsiteY3" fmla="*/ 615696 h 950976"/>
                <a:gd name="connsiteX4" fmla="*/ 286512 w 871728"/>
                <a:gd name="connsiteY4" fmla="*/ 530352 h 950976"/>
                <a:gd name="connsiteX5" fmla="*/ 304800 w 871728"/>
                <a:gd name="connsiteY5" fmla="*/ 463296 h 950976"/>
                <a:gd name="connsiteX6" fmla="*/ 329184 w 871728"/>
                <a:gd name="connsiteY6" fmla="*/ 377952 h 950976"/>
                <a:gd name="connsiteX7" fmla="*/ 359664 w 871728"/>
                <a:gd name="connsiteY7" fmla="*/ 249936 h 950976"/>
                <a:gd name="connsiteX8" fmla="*/ 365760 w 871728"/>
                <a:gd name="connsiteY8" fmla="*/ 158496 h 950976"/>
                <a:gd name="connsiteX9" fmla="*/ 384048 w 871728"/>
                <a:gd name="connsiteY9" fmla="*/ 67056 h 950976"/>
                <a:gd name="connsiteX10" fmla="*/ 445008 w 871728"/>
                <a:gd name="connsiteY10" fmla="*/ 0 h 950976"/>
                <a:gd name="connsiteX11" fmla="*/ 499872 w 871728"/>
                <a:gd name="connsiteY11" fmla="*/ 67056 h 950976"/>
                <a:gd name="connsiteX12" fmla="*/ 518160 w 871728"/>
                <a:gd name="connsiteY12" fmla="*/ 188976 h 950976"/>
                <a:gd name="connsiteX13" fmla="*/ 530352 w 871728"/>
                <a:gd name="connsiteY13" fmla="*/ 280416 h 950976"/>
                <a:gd name="connsiteX14" fmla="*/ 542544 w 871728"/>
                <a:gd name="connsiteY14" fmla="*/ 384048 h 950976"/>
                <a:gd name="connsiteX15" fmla="*/ 573024 w 871728"/>
                <a:gd name="connsiteY15" fmla="*/ 493776 h 950976"/>
                <a:gd name="connsiteX16" fmla="*/ 591312 w 871728"/>
                <a:gd name="connsiteY16" fmla="*/ 591312 h 950976"/>
                <a:gd name="connsiteX17" fmla="*/ 627888 w 871728"/>
                <a:gd name="connsiteY17" fmla="*/ 694944 h 950976"/>
                <a:gd name="connsiteX18" fmla="*/ 707136 w 871728"/>
                <a:gd name="connsiteY18" fmla="*/ 810768 h 950976"/>
                <a:gd name="connsiteX19" fmla="*/ 871728 w 871728"/>
                <a:gd name="connsiteY19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56032 w 871728"/>
                <a:gd name="connsiteY3" fmla="*/ 615696 h 950976"/>
                <a:gd name="connsiteX4" fmla="*/ 286512 w 871728"/>
                <a:gd name="connsiteY4" fmla="*/ 530352 h 950976"/>
                <a:gd name="connsiteX5" fmla="*/ 304800 w 871728"/>
                <a:gd name="connsiteY5" fmla="*/ 463296 h 950976"/>
                <a:gd name="connsiteX6" fmla="*/ 329184 w 871728"/>
                <a:gd name="connsiteY6" fmla="*/ 377952 h 950976"/>
                <a:gd name="connsiteX7" fmla="*/ 359664 w 871728"/>
                <a:gd name="connsiteY7" fmla="*/ 249936 h 950976"/>
                <a:gd name="connsiteX8" fmla="*/ 365760 w 871728"/>
                <a:gd name="connsiteY8" fmla="*/ 158496 h 950976"/>
                <a:gd name="connsiteX9" fmla="*/ 384048 w 871728"/>
                <a:gd name="connsiteY9" fmla="*/ 67056 h 950976"/>
                <a:gd name="connsiteX10" fmla="*/ 445008 w 871728"/>
                <a:gd name="connsiteY10" fmla="*/ 0 h 950976"/>
                <a:gd name="connsiteX11" fmla="*/ 499872 w 871728"/>
                <a:gd name="connsiteY11" fmla="*/ 67056 h 950976"/>
                <a:gd name="connsiteX12" fmla="*/ 518160 w 871728"/>
                <a:gd name="connsiteY12" fmla="*/ 188976 h 950976"/>
                <a:gd name="connsiteX13" fmla="*/ 530352 w 871728"/>
                <a:gd name="connsiteY13" fmla="*/ 280416 h 950976"/>
                <a:gd name="connsiteX14" fmla="*/ 542544 w 871728"/>
                <a:gd name="connsiteY14" fmla="*/ 384048 h 950976"/>
                <a:gd name="connsiteX15" fmla="*/ 573024 w 871728"/>
                <a:gd name="connsiteY15" fmla="*/ 493776 h 950976"/>
                <a:gd name="connsiteX16" fmla="*/ 591312 w 871728"/>
                <a:gd name="connsiteY16" fmla="*/ 591312 h 950976"/>
                <a:gd name="connsiteX17" fmla="*/ 627888 w 871728"/>
                <a:gd name="connsiteY17" fmla="*/ 694944 h 950976"/>
                <a:gd name="connsiteX18" fmla="*/ 719328 w 871728"/>
                <a:gd name="connsiteY18" fmla="*/ 822960 h 950976"/>
                <a:gd name="connsiteX19" fmla="*/ 871728 w 871728"/>
                <a:gd name="connsiteY19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56032 w 871728"/>
                <a:gd name="connsiteY3" fmla="*/ 615696 h 950976"/>
                <a:gd name="connsiteX4" fmla="*/ 304800 w 871728"/>
                <a:gd name="connsiteY4" fmla="*/ 463296 h 950976"/>
                <a:gd name="connsiteX5" fmla="*/ 329184 w 871728"/>
                <a:gd name="connsiteY5" fmla="*/ 377952 h 950976"/>
                <a:gd name="connsiteX6" fmla="*/ 359664 w 871728"/>
                <a:gd name="connsiteY6" fmla="*/ 249936 h 950976"/>
                <a:gd name="connsiteX7" fmla="*/ 365760 w 871728"/>
                <a:gd name="connsiteY7" fmla="*/ 158496 h 950976"/>
                <a:gd name="connsiteX8" fmla="*/ 384048 w 871728"/>
                <a:gd name="connsiteY8" fmla="*/ 67056 h 950976"/>
                <a:gd name="connsiteX9" fmla="*/ 445008 w 871728"/>
                <a:gd name="connsiteY9" fmla="*/ 0 h 950976"/>
                <a:gd name="connsiteX10" fmla="*/ 499872 w 871728"/>
                <a:gd name="connsiteY10" fmla="*/ 67056 h 950976"/>
                <a:gd name="connsiteX11" fmla="*/ 518160 w 871728"/>
                <a:gd name="connsiteY11" fmla="*/ 188976 h 950976"/>
                <a:gd name="connsiteX12" fmla="*/ 530352 w 871728"/>
                <a:gd name="connsiteY12" fmla="*/ 280416 h 950976"/>
                <a:gd name="connsiteX13" fmla="*/ 542544 w 871728"/>
                <a:gd name="connsiteY13" fmla="*/ 384048 h 950976"/>
                <a:gd name="connsiteX14" fmla="*/ 573024 w 871728"/>
                <a:gd name="connsiteY14" fmla="*/ 493776 h 950976"/>
                <a:gd name="connsiteX15" fmla="*/ 591312 w 871728"/>
                <a:gd name="connsiteY15" fmla="*/ 591312 h 950976"/>
                <a:gd name="connsiteX16" fmla="*/ 627888 w 871728"/>
                <a:gd name="connsiteY16" fmla="*/ 694944 h 950976"/>
                <a:gd name="connsiteX17" fmla="*/ 719328 w 871728"/>
                <a:gd name="connsiteY17" fmla="*/ 822960 h 950976"/>
                <a:gd name="connsiteX18" fmla="*/ 871728 w 871728"/>
                <a:gd name="connsiteY18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74320 w 871728"/>
                <a:gd name="connsiteY3" fmla="*/ 560832 h 950976"/>
                <a:gd name="connsiteX4" fmla="*/ 304800 w 871728"/>
                <a:gd name="connsiteY4" fmla="*/ 463296 h 950976"/>
                <a:gd name="connsiteX5" fmla="*/ 329184 w 871728"/>
                <a:gd name="connsiteY5" fmla="*/ 377952 h 950976"/>
                <a:gd name="connsiteX6" fmla="*/ 359664 w 871728"/>
                <a:gd name="connsiteY6" fmla="*/ 249936 h 950976"/>
                <a:gd name="connsiteX7" fmla="*/ 365760 w 871728"/>
                <a:gd name="connsiteY7" fmla="*/ 158496 h 950976"/>
                <a:gd name="connsiteX8" fmla="*/ 384048 w 871728"/>
                <a:gd name="connsiteY8" fmla="*/ 67056 h 950976"/>
                <a:gd name="connsiteX9" fmla="*/ 445008 w 871728"/>
                <a:gd name="connsiteY9" fmla="*/ 0 h 950976"/>
                <a:gd name="connsiteX10" fmla="*/ 499872 w 871728"/>
                <a:gd name="connsiteY10" fmla="*/ 67056 h 950976"/>
                <a:gd name="connsiteX11" fmla="*/ 518160 w 871728"/>
                <a:gd name="connsiteY11" fmla="*/ 188976 h 950976"/>
                <a:gd name="connsiteX12" fmla="*/ 530352 w 871728"/>
                <a:gd name="connsiteY12" fmla="*/ 280416 h 950976"/>
                <a:gd name="connsiteX13" fmla="*/ 542544 w 871728"/>
                <a:gd name="connsiteY13" fmla="*/ 384048 h 950976"/>
                <a:gd name="connsiteX14" fmla="*/ 573024 w 871728"/>
                <a:gd name="connsiteY14" fmla="*/ 493776 h 950976"/>
                <a:gd name="connsiteX15" fmla="*/ 591312 w 871728"/>
                <a:gd name="connsiteY15" fmla="*/ 591312 h 950976"/>
                <a:gd name="connsiteX16" fmla="*/ 627888 w 871728"/>
                <a:gd name="connsiteY16" fmla="*/ 694944 h 950976"/>
                <a:gd name="connsiteX17" fmla="*/ 719328 w 871728"/>
                <a:gd name="connsiteY17" fmla="*/ 822960 h 950976"/>
                <a:gd name="connsiteX18" fmla="*/ 871728 w 871728"/>
                <a:gd name="connsiteY18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74320 w 871728"/>
                <a:gd name="connsiteY3" fmla="*/ 560832 h 950976"/>
                <a:gd name="connsiteX4" fmla="*/ 304800 w 871728"/>
                <a:gd name="connsiteY4" fmla="*/ 463296 h 950976"/>
                <a:gd name="connsiteX5" fmla="*/ 359664 w 871728"/>
                <a:gd name="connsiteY5" fmla="*/ 249936 h 950976"/>
                <a:gd name="connsiteX6" fmla="*/ 365760 w 871728"/>
                <a:gd name="connsiteY6" fmla="*/ 158496 h 950976"/>
                <a:gd name="connsiteX7" fmla="*/ 384048 w 871728"/>
                <a:gd name="connsiteY7" fmla="*/ 67056 h 950976"/>
                <a:gd name="connsiteX8" fmla="*/ 445008 w 871728"/>
                <a:gd name="connsiteY8" fmla="*/ 0 h 950976"/>
                <a:gd name="connsiteX9" fmla="*/ 499872 w 871728"/>
                <a:gd name="connsiteY9" fmla="*/ 67056 h 950976"/>
                <a:gd name="connsiteX10" fmla="*/ 518160 w 871728"/>
                <a:gd name="connsiteY10" fmla="*/ 188976 h 950976"/>
                <a:gd name="connsiteX11" fmla="*/ 530352 w 871728"/>
                <a:gd name="connsiteY11" fmla="*/ 280416 h 950976"/>
                <a:gd name="connsiteX12" fmla="*/ 542544 w 871728"/>
                <a:gd name="connsiteY12" fmla="*/ 384048 h 950976"/>
                <a:gd name="connsiteX13" fmla="*/ 573024 w 871728"/>
                <a:gd name="connsiteY13" fmla="*/ 493776 h 950976"/>
                <a:gd name="connsiteX14" fmla="*/ 591312 w 871728"/>
                <a:gd name="connsiteY14" fmla="*/ 591312 h 950976"/>
                <a:gd name="connsiteX15" fmla="*/ 627888 w 871728"/>
                <a:gd name="connsiteY15" fmla="*/ 694944 h 950976"/>
                <a:gd name="connsiteX16" fmla="*/ 719328 w 871728"/>
                <a:gd name="connsiteY16" fmla="*/ 822960 h 950976"/>
                <a:gd name="connsiteX17" fmla="*/ 871728 w 871728"/>
                <a:gd name="connsiteY17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74320 w 871728"/>
                <a:gd name="connsiteY3" fmla="*/ 560832 h 950976"/>
                <a:gd name="connsiteX4" fmla="*/ 304800 w 871728"/>
                <a:gd name="connsiteY4" fmla="*/ 463296 h 950976"/>
                <a:gd name="connsiteX5" fmla="*/ 359664 w 871728"/>
                <a:gd name="connsiteY5" fmla="*/ 249936 h 950976"/>
                <a:gd name="connsiteX6" fmla="*/ 365760 w 871728"/>
                <a:gd name="connsiteY6" fmla="*/ 158496 h 950976"/>
                <a:gd name="connsiteX7" fmla="*/ 384048 w 871728"/>
                <a:gd name="connsiteY7" fmla="*/ 67056 h 950976"/>
                <a:gd name="connsiteX8" fmla="*/ 445008 w 871728"/>
                <a:gd name="connsiteY8" fmla="*/ 0 h 950976"/>
                <a:gd name="connsiteX9" fmla="*/ 499872 w 871728"/>
                <a:gd name="connsiteY9" fmla="*/ 67056 h 950976"/>
                <a:gd name="connsiteX10" fmla="*/ 518160 w 871728"/>
                <a:gd name="connsiteY10" fmla="*/ 188976 h 950976"/>
                <a:gd name="connsiteX11" fmla="*/ 530352 w 871728"/>
                <a:gd name="connsiteY11" fmla="*/ 280416 h 950976"/>
                <a:gd name="connsiteX12" fmla="*/ 573024 w 871728"/>
                <a:gd name="connsiteY12" fmla="*/ 493776 h 950976"/>
                <a:gd name="connsiteX13" fmla="*/ 591312 w 871728"/>
                <a:gd name="connsiteY13" fmla="*/ 591312 h 950976"/>
                <a:gd name="connsiteX14" fmla="*/ 627888 w 871728"/>
                <a:gd name="connsiteY14" fmla="*/ 694944 h 950976"/>
                <a:gd name="connsiteX15" fmla="*/ 719328 w 871728"/>
                <a:gd name="connsiteY15" fmla="*/ 822960 h 950976"/>
                <a:gd name="connsiteX16" fmla="*/ 871728 w 871728"/>
                <a:gd name="connsiteY16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74320 w 871728"/>
                <a:gd name="connsiteY3" fmla="*/ 560832 h 950976"/>
                <a:gd name="connsiteX4" fmla="*/ 323088 w 871728"/>
                <a:gd name="connsiteY4" fmla="*/ 408432 h 950976"/>
                <a:gd name="connsiteX5" fmla="*/ 359664 w 871728"/>
                <a:gd name="connsiteY5" fmla="*/ 249936 h 950976"/>
                <a:gd name="connsiteX6" fmla="*/ 365760 w 871728"/>
                <a:gd name="connsiteY6" fmla="*/ 158496 h 950976"/>
                <a:gd name="connsiteX7" fmla="*/ 384048 w 871728"/>
                <a:gd name="connsiteY7" fmla="*/ 67056 h 950976"/>
                <a:gd name="connsiteX8" fmla="*/ 445008 w 871728"/>
                <a:gd name="connsiteY8" fmla="*/ 0 h 950976"/>
                <a:gd name="connsiteX9" fmla="*/ 499872 w 871728"/>
                <a:gd name="connsiteY9" fmla="*/ 67056 h 950976"/>
                <a:gd name="connsiteX10" fmla="*/ 518160 w 871728"/>
                <a:gd name="connsiteY10" fmla="*/ 188976 h 950976"/>
                <a:gd name="connsiteX11" fmla="*/ 530352 w 871728"/>
                <a:gd name="connsiteY11" fmla="*/ 280416 h 950976"/>
                <a:gd name="connsiteX12" fmla="*/ 573024 w 871728"/>
                <a:gd name="connsiteY12" fmla="*/ 493776 h 950976"/>
                <a:gd name="connsiteX13" fmla="*/ 591312 w 871728"/>
                <a:gd name="connsiteY13" fmla="*/ 591312 h 950976"/>
                <a:gd name="connsiteX14" fmla="*/ 627888 w 871728"/>
                <a:gd name="connsiteY14" fmla="*/ 694944 h 950976"/>
                <a:gd name="connsiteX15" fmla="*/ 719328 w 871728"/>
                <a:gd name="connsiteY15" fmla="*/ 822960 h 950976"/>
                <a:gd name="connsiteX16" fmla="*/ 871728 w 871728"/>
                <a:gd name="connsiteY16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74320 w 871728"/>
                <a:gd name="connsiteY3" fmla="*/ 560832 h 950976"/>
                <a:gd name="connsiteX4" fmla="*/ 323088 w 871728"/>
                <a:gd name="connsiteY4" fmla="*/ 408432 h 950976"/>
                <a:gd name="connsiteX5" fmla="*/ 347472 w 871728"/>
                <a:gd name="connsiteY5" fmla="*/ 274320 h 950976"/>
                <a:gd name="connsiteX6" fmla="*/ 365760 w 871728"/>
                <a:gd name="connsiteY6" fmla="*/ 158496 h 950976"/>
                <a:gd name="connsiteX7" fmla="*/ 384048 w 871728"/>
                <a:gd name="connsiteY7" fmla="*/ 67056 h 950976"/>
                <a:gd name="connsiteX8" fmla="*/ 445008 w 871728"/>
                <a:gd name="connsiteY8" fmla="*/ 0 h 950976"/>
                <a:gd name="connsiteX9" fmla="*/ 499872 w 871728"/>
                <a:gd name="connsiteY9" fmla="*/ 67056 h 950976"/>
                <a:gd name="connsiteX10" fmla="*/ 518160 w 871728"/>
                <a:gd name="connsiteY10" fmla="*/ 188976 h 950976"/>
                <a:gd name="connsiteX11" fmla="*/ 530352 w 871728"/>
                <a:gd name="connsiteY11" fmla="*/ 280416 h 950976"/>
                <a:gd name="connsiteX12" fmla="*/ 573024 w 871728"/>
                <a:gd name="connsiteY12" fmla="*/ 493776 h 950976"/>
                <a:gd name="connsiteX13" fmla="*/ 591312 w 871728"/>
                <a:gd name="connsiteY13" fmla="*/ 591312 h 950976"/>
                <a:gd name="connsiteX14" fmla="*/ 627888 w 871728"/>
                <a:gd name="connsiteY14" fmla="*/ 694944 h 950976"/>
                <a:gd name="connsiteX15" fmla="*/ 719328 w 871728"/>
                <a:gd name="connsiteY15" fmla="*/ 822960 h 950976"/>
                <a:gd name="connsiteX16" fmla="*/ 871728 w 871728"/>
                <a:gd name="connsiteY16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74320 w 871728"/>
                <a:gd name="connsiteY3" fmla="*/ 560832 h 950976"/>
                <a:gd name="connsiteX4" fmla="*/ 323088 w 871728"/>
                <a:gd name="connsiteY4" fmla="*/ 408432 h 950976"/>
                <a:gd name="connsiteX5" fmla="*/ 347472 w 871728"/>
                <a:gd name="connsiteY5" fmla="*/ 274320 h 950976"/>
                <a:gd name="connsiteX6" fmla="*/ 365760 w 871728"/>
                <a:gd name="connsiteY6" fmla="*/ 158496 h 950976"/>
                <a:gd name="connsiteX7" fmla="*/ 384048 w 871728"/>
                <a:gd name="connsiteY7" fmla="*/ 67056 h 950976"/>
                <a:gd name="connsiteX8" fmla="*/ 445008 w 871728"/>
                <a:gd name="connsiteY8" fmla="*/ 0 h 950976"/>
                <a:gd name="connsiteX9" fmla="*/ 499872 w 871728"/>
                <a:gd name="connsiteY9" fmla="*/ 67056 h 950976"/>
                <a:gd name="connsiteX10" fmla="*/ 518160 w 871728"/>
                <a:gd name="connsiteY10" fmla="*/ 188976 h 950976"/>
                <a:gd name="connsiteX11" fmla="*/ 542544 w 871728"/>
                <a:gd name="connsiteY11" fmla="*/ 298704 h 950976"/>
                <a:gd name="connsiteX12" fmla="*/ 573024 w 871728"/>
                <a:gd name="connsiteY12" fmla="*/ 493776 h 950976"/>
                <a:gd name="connsiteX13" fmla="*/ 591312 w 871728"/>
                <a:gd name="connsiteY13" fmla="*/ 591312 h 950976"/>
                <a:gd name="connsiteX14" fmla="*/ 627888 w 871728"/>
                <a:gd name="connsiteY14" fmla="*/ 694944 h 950976"/>
                <a:gd name="connsiteX15" fmla="*/ 719328 w 871728"/>
                <a:gd name="connsiteY15" fmla="*/ 822960 h 950976"/>
                <a:gd name="connsiteX16" fmla="*/ 871728 w 871728"/>
                <a:gd name="connsiteY16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74320 w 871728"/>
                <a:gd name="connsiteY3" fmla="*/ 560832 h 950976"/>
                <a:gd name="connsiteX4" fmla="*/ 323088 w 871728"/>
                <a:gd name="connsiteY4" fmla="*/ 408432 h 950976"/>
                <a:gd name="connsiteX5" fmla="*/ 347472 w 871728"/>
                <a:gd name="connsiteY5" fmla="*/ 274320 h 950976"/>
                <a:gd name="connsiteX6" fmla="*/ 365760 w 871728"/>
                <a:gd name="connsiteY6" fmla="*/ 158496 h 950976"/>
                <a:gd name="connsiteX7" fmla="*/ 384048 w 871728"/>
                <a:gd name="connsiteY7" fmla="*/ 67056 h 950976"/>
                <a:gd name="connsiteX8" fmla="*/ 445008 w 871728"/>
                <a:gd name="connsiteY8" fmla="*/ 0 h 950976"/>
                <a:gd name="connsiteX9" fmla="*/ 499872 w 871728"/>
                <a:gd name="connsiteY9" fmla="*/ 67056 h 950976"/>
                <a:gd name="connsiteX10" fmla="*/ 518160 w 871728"/>
                <a:gd name="connsiteY10" fmla="*/ 188976 h 950976"/>
                <a:gd name="connsiteX11" fmla="*/ 542544 w 871728"/>
                <a:gd name="connsiteY11" fmla="*/ 298704 h 950976"/>
                <a:gd name="connsiteX12" fmla="*/ 554736 w 871728"/>
                <a:gd name="connsiteY12" fmla="*/ 426720 h 950976"/>
                <a:gd name="connsiteX13" fmla="*/ 591312 w 871728"/>
                <a:gd name="connsiteY13" fmla="*/ 591312 h 950976"/>
                <a:gd name="connsiteX14" fmla="*/ 627888 w 871728"/>
                <a:gd name="connsiteY14" fmla="*/ 694944 h 950976"/>
                <a:gd name="connsiteX15" fmla="*/ 719328 w 871728"/>
                <a:gd name="connsiteY15" fmla="*/ 822960 h 950976"/>
                <a:gd name="connsiteX16" fmla="*/ 871728 w 871728"/>
                <a:gd name="connsiteY16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74320 w 871728"/>
                <a:gd name="connsiteY3" fmla="*/ 560832 h 950976"/>
                <a:gd name="connsiteX4" fmla="*/ 323088 w 871728"/>
                <a:gd name="connsiteY4" fmla="*/ 408432 h 950976"/>
                <a:gd name="connsiteX5" fmla="*/ 347472 w 871728"/>
                <a:gd name="connsiteY5" fmla="*/ 274320 h 950976"/>
                <a:gd name="connsiteX6" fmla="*/ 365760 w 871728"/>
                <a:gd name="connsiteY6" fmla="*/ 158496 h 950976"/>
                <a:gd name="connsiteX7" fmla="*/ 384048 w 871728"/>
                <a:gd name="connsiteY7" fmla="*/ 67056 h 950976"/>
                <a:gd name="connsiteX8" fmla="*/ 445008 w 871728"/>
                <a:gd name="connsiteY8" fmla="*/ 0 h 950976"/>
                <a:gd name="connsiteX9" fmla="*/ 499872 w 871728"/>
                <a:gd name="connsiteY9" fmla="*/ 67056 h 950976"/>
                <a:gd name="connsiteX10" fmla="*/ 518160 w 871728"/>
                <a:gd name="connsiteY10" fmla="*/ 188976 h 950976"/>
                <a:gd name="connsiteX11" fmla="*/ 542544 w 871728"/>
                <a:gd name="connsiteY11" fmla="*/ 298704 h 950976"/>
                <a:gd name="connsiteX12" fmla="*/ 554736 w 871728"/>
                <a:gd name="connsiteY12" fmla="*/ 426720 h 950976"/>
                <a:gd name="connsiteX13" fmla="*/ 591312 w 871728"/>
                <a:gd name="connsiteY13" fmla="*/ 560832 h 950976"/>
                <a:gd name="connsiteX14" fmla="*/ 627888 w 871728"/>
                <a:gd name="connsiteY14" fmla="*/ 694944 h 950976"/>
                <a:gd name="connsiteX15" fmla="*/ 719328 w 871728"/>
                <a:gd name="connsiteY15" fmla="*/ 822960 h 950976"/>
                <a:gd name="connsiteX16" fmla="*/ 871728 w 871728"/>
                <a:gd name="connsiteY16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74320 w 871728"/>
                <a:gd name="connsiteY3" fmla="*/ 560832 h 950976"/>
                <a:gd name="connsiteX4" fmla="*/ 323088 w 871728"/>
                <a:gd name="connsiteY4" fmla="*/ 408432 h 950976"/>
                <a:gd name="connsiteX5" fmla="*/ 347472 w 871728"/>
                <a:gd name="connsiteY5" fmla="*/ 274320 h 950976"/>
                <a:gd name="connsiteX6" fmla="*/ 365760 w 871728"/>
                <a:gd name="connsiteY6" fmla="*/ 158496 h 950976"/>
                <a:gd name="connsiteX7" fmla="*/ 384048 w 871728"/>
                <a:gd name="connsiteY7" fmla="*/ 67056 h 950976"/>
                <a:gd name="connsiteX8" fmla="*/ 445008 w 871728"/>
                <a:gd name="connsiteY8" fmla="*/ 0 h 950976"/>
                <a:gd name="connsiteX9" fmla="*/ 499872 w 871728"/>
                <a:gd name="connsiteY9" fmla="*/ 67056 h 950976"/>
                <a:gd name="connsiteX10" fmla="*/ 518160 w 871728"/>
                <a:gd name="connsiteY10" fmla="*/ 170688 h 950976"/>
                <a:gd name="connsiteX11" fmla="*/ 542544 w 871728"/>
                <a:gd name="connsiteY11" fmla="*/ 298704 h 950976"/>
                <a:gd name="connsiteX12" fmla="*/ 554736 w 871728"/>
                <a:gd name="connsiteY12" fmla="*/ 426720 h 950976"/>
                <a:gd name="connsiteX13" fmla="*/ 591312 w 871728"/>
                <a:gd name="connsiteY13" fmla="*/ 560832 h 950976"/>
                <a:gd name="connsiteX14" fmla="*/ 627888 w 871728"/>
                <a:gd name="connsiteY14" fmla="*/ 694944 h 950976"/>
                <a:gd name="connsiteX15" fmla="*/ 719328 w 871728"/>
                <a:gd name="connsiteY15" fmla="*/ 822960 h 950976"/>
                <a:gd name="connsiteX16" fmla="*/ 871728 w 871728"/>
                <a:gd name="connsiteY16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74320 w 871728"/>
                <a:gd name="connsiteY3" fmla="*/ 560832 h 950976"/>
                <a:gd name="connsiteX4" fmla="*/ 323088 w 871728"/>
                <a:gd name="connsiteY4" fmla="*/ 408432 h 950976"/>
                <a:gd name="connsiteX5" fmla="*/ 347472 w 871728"/>
                <a:gd name="connsiteY5" fmla="*/ 274320 h 950976"/>
                <a:gd name="connsiteX6" fmla="*/ 365760 w 871728"/>
                <a:gd name="connsiteY6" fmla="*/ 158496 h 950976"/>
                <a:gd name="connsiteX7" fmla="*/ 384048 w 871728"/>
                <a:gd name="connsiteY7" fmla="*/ 67056 h 950976"/>
                <a:gd name="connsiteX8" fmla="*/ 445008 w 871728"/>
                <a:gd name="connsiteY8" fmla="*/ 0 h 950976"/>
                <a:gd name="connsiteX9" fmla="*/ 499872 w 871728"/>
                <a:gd name="connsiteY9" fmla="*/ 67056 h 950976"/>
                <a:gd name="connsiteX10" fmla="*/ 518160 w 871728"/>
                <a:gd name="connsiteY10" fmla="*/ 170688 h 950976"/>
                <a:gd name="connsiteX11" fmla="*/ 542544 w 871728"/>
                <a:gd name="connsiteY11" fmla="*/ 298704 h 950976"/>
                <a:gd name="connsiteX12" fmla="*/ 554736 w 871728"/>
                <a:gd name="connsiteY12" fmla="*/ 426720 h 950976"/>
                <a:gd name="connsiteX13" fmla="*/ 591312 w 871728"/>
                <a:gd name="connsiteY13" fmla="*/ 560832 h 950976"/>
                <a:gd name="connsiteX14" fmla="*/ 658368 w 871728"/>
                <a:gd name="connsiteY14" fmla="*/ 713232 h 950976"/>
                <a:gd name="connsiteX15" fmla="*/ 719328 w 871728"/>
                <a:gd name="connsiteY15" fmla="*/ 822960 h 950976"/>
                <a:gd name="connsiteX16" fmla="*/ 871728 w 871728"/>
                <a:gd name="connsiteY16" fmla="*/ 950976 h 950976"/>
                <a:gd name="connsiteX0" fmla="*/ 0 w 871728"/>
                <a:gd name="connsiteY0" fmla="*/ 950976 h 950976"/>
                <a:gd name="connsiteX1" fmla="*/ 134112 w 871728"/>
                <a:gd name="connsiteY1" fmla="*/ 829056 h 950976"/>
                <a:gd name="connsiteX2" fmla="*/ 213360 w 871728"/>
                <a:gd name="connsiteY2" fmla="*/ 713232 h 950976"/>
                <a:gd name="connsiteX3" fmla="*/ 274320 w 871728"/>
                <a:gd name="connsiteY3" fmla="*/ 560832 h 950976"/>
                <a:gd name="connsiteX4" fmla="*/ 323088 w 871728"/>
                <a:gd name="connsiteY4" fmla="*/ 408432 h 950976"/>
                <a:gd name="connsiteX5" fmla="*/ 347472 w 871728"/>
                <a:gd name="connsiteY5" fmla="*/ 274320 h 950976"/>
                <a:gd name="connsiteX6" fmla="*/ 365760 w 871728"/>
                <a:gd name="connsiteY6" fmla="*/ 158496 h 950976"/>
                <a:gd name="connsiteX7" fmla="*/ 384048 w 871728"/>
                <a:gd name="connsiteY7" fmla="*/ 67056 h 950976"/>
                <a:gd name="connsiteX8" fmla="*/ 445008 w 871728"/>
                <a:gd name="connsiteY8" fmla="*/ 0 h 950976"/>
                <a:gd name="connsiteX9" fmla="*/ 499872 w 871728"/>
                <a:gd name="connsiteY9" fmla="*/ 67056 h 950976"/>
                <a:gd name="connsiteX10" fmla="*/ 518160 w 871728"/>
                <a:gd name="connsiteY10" fmla="*/ 170688 h 950976"/>
                <a:gd name="connsiteX11" fmla="*/ 542544 w 871728"/>
                <a:gd name="connsiteY11" fmla="*/ 298704 h 950976"/>
                <a:gd name="connsiteX12" fmla="*/ 554736 w 871728"/>
                <a:gd name="connsiteY12" fmla="*/ 426720 h 950976"/>
                <a:gd name="connsiteX13" fmla="*/ 591312 w 871728"/>
                <a:gd name="connsiteY13" fmla="*/ 560832 h 950976"/>
                <a:gd name="connsiteX14" fmla="*/ 658368 w 871728"/>
                <a:gd name="connsiteY14" fmla="*/ 713232 h 950976"/>
                <a:gd name="connsiteX15" fmla="*/ 743712 w 871728"/>
                <a:gd name="connsiteY15" fmla="*/ 822960 h 950976"/>
                <a:gd name="connsiteX16" fmla="*/ 871728 w 871728"/>
                <a:gd name="connsiteY16" fmla="*/ 950976 h 950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71728" h="950976">
                  <a:moveTo>
                    <a:pt x="0" y="950976"/>
                  </a:moveTo>
                  <a:cubicBezTo>
                    <a:pt x="19050" y="934466"/>
                    <a:pt x="98552" y="868680"/>
                    <a:pt x="134112" y="829056"/>
                  </a:cubicBezTo>
                  <a:cubicBezTo>
                    <a:pt x="169672" y="789432"/>
                    <a:pt x="185928" y="755904"/>
                    <a:pt x="213360" y="713232"/>
                  </a:cubicBezTo>
                  <a:cubicBezTo>
                    <a:pt x="240792" y="670560"/>
                    <a:pt x="256032" y="611632"/>
                    <a:pt x="274320" y="560832"/>
                  </a:cubicBezTo>
                  <a:cubicBezTo>
                    <a:pt x="292608" y="510032"/>
                    <a:pt x="310896" y="456184"/>
                    <a:pt x="323088" y="408432"/>
                  </a:cubicBezTo>
                  <a:cubicBezTo>
                    <a:pt x="335280" y="360680"/>
                    <a:pt x="337312" y="325120"/>
                    <a:pt x="347472" y="274320"/>
                  </a:cubicBezTo>
                  <a:cubicBezTo>
                    <a:pt x="357632" y="223520"/>
                    <a:pt x="359664" y="193040"/>
                    <a:pt x="365760" y="158496"/>
                  </a:cubicBezTo>
                  <a:cubicBezTo>
                    <a:pt x="371856" y="123952"/>
                    <a:pt x="370840" y="93472"/>
                    <a:pt x="384048" y="67056"/>
                  </a:cubicBezTo>
                  <a:cubicBezTo>
                    <a:pt x="397256" y="40640"/>
                    <a:pt x="425704" y="0"/>
                    <a:pt x="445008" y="0"/>
                  </a:cubicBezTo>
                  <a:cubicBezTo>
                    <a:pt x="464312" y="0"/>
                    <a:pt x="487680" y="38608"/>
                    <a:pt x="499872" y="67056"/>
                  </a:cubicBezTo>
                  <a:cubicBezTo>
                    <a:pt x="512064" y="95504"/>
                    <a:pt x="511048" y="132080"/>
                    <a:pt x="518160" y="170688"/>
                  </a:cubicBezTo>
                  <a:cubicBezTo>
                    <a:pt x="525272" y="209296"/>
                    <a:pt x="536448" y="256032"/>
                    <a:pt x="542544" y="298704"/>
                  </a:cubicBezTo>
                  <a:cubicBezTo>
                    <a:pt x="548640" y="341376"/>
                    <a:pt x="546608" y="383032"/>
                    <a:pt x="554736" y="426720"/>
                  </a:cubicBezTo>
                  <a:cubicBezTo>
                    <a:pt x="562864" y="470408"/>
                    <a:pt x="574040" y="513080"/>
                    <a:pt x="591312" y="560832"/>
                  </a:cubicBezTo>
                  <a:cubicBezTo>
                    <a:pt x="608584" y="608584"/>
                    <a:pt x="632968" y="669544"/>
                    <a:pt x="658368" y="713232"/>
                  </a:cubicBezTo>
                  <a:cubicBezTo>
                    <a:pt x="683768" y="756920"/>
                    <a:pt x="721360" y="790448"/>
                    <a:pt x="743712" y="822960"/>
                  </a:cubicBezTo>
                  <a:cubicBezTo>
                    <a:pt x="786384" y="868680"/>
                    <a:pt x="834898" y="917956"/>
                    <a:pt x="871728" y="950976"/>
                  </a:cubicBezTo>
                </a:path>
              </a:pathLst>
            </a:cu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4673332" y="725009"/>
              <a:ext cx="7842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de-DE" sz="1200" dirty="0" smtClean="0"/>
                <a:t>2s</a:t>
              </a:r>
              <a:r>
                <a:rPr lang="de-DE" sz="1200" dirty="0" smtClean="0">
                  <a:sym typeface="Wingdings" panose="05000000000000000000" pitchFamily="2" charset="2"/>
                </a:rPr>
                <a:t>sp</a:t>
              </a:r>
            </a:p>
            <a:p>
              <a:pPr algn="ctr"/>
              <a:r>
                <a:rPr lang="de-DE" sz="1200" dirty="0" err="1" smtClean="0">
                  <a:sym typeface="Wingdings" panose="05000000000000000000" pitchFamily="2" charset="2"/>
                </a:rPr>
                <a:t>transition</a:t>
              </a:r>
              <a:endParaRPr lang="de-DE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8859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1504950" y="328613"/>
            <a:ext cx="57991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2000" dirty="0" smtClean="0">
                <a:solidFill>
                  <a:schemeClr val="tx1"/>
                </a:solidFill>
              </a:rPr>
              <a:t>Super FRS</a:t>
            </a:r>
            <a:endParaRPr lang="de-DE" altLang="de-DE" sz="2000" dirty="0">
              <a:solidFill>
                <a:schemeClr val="tx1"/>
              </a:solidFill>
            </a:endParaRP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5" y="866775"/>
            <a:ext cx="7639050" cy="540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2" name="Textfeld 1"/>
          <p:cNvSpPr txBox="1">
            <a:spLocks noChangeArrowheads="1"/>
          </p:cNvSpPr>
          <p:nvPr/>
        </p:nvSpPr>
        <p:spPr bwMode="auto">
          <a:xfrm>
            <a:off x="95250" y="3113088"/>
            <a:ext cx="281940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S.c multiplett awarded to ASG</a:t>
            </a: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4413250"/>
            <a:ext cx="1905000" cy="196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4" name="Textfeld 4"/>
          <p:cNvSpPr txBox="1">
            <a:spLocks noChangeArrowheads="1"/>
          </p:cNvSpPr>
          <p:nvPr/>
        </p:nvSpPr>
        <p:spPr bwMode="auto">
          <a:xfrm>
            <a:off x="5014913" y="6137275"/>
            <a:ext cx="25796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Engineering design completed by CEA, Tendering on short term</a:t>
            </a:r>
          </a:p>
        </p:txBody>
      </p:sp>
      <p:pic>
        <p:nvPicPr>
          <p:cNvPr id="22535" name="Grafik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2" r="33469"/>
          <a:stretch>
            <a:fillRect/>
          </a:stretch>
        </p:blipFill>
        <p:spPr bwMode="auto">
          <a:xfrm>
            <a:off x="357188" y="4105275"/>
            <a:ext cx="1463675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6" name="Textfeld 6"/>
          <p:cNvSpPr txBox="1">
            <a:spLocks noChangeArrowheads="1"/>
          </p:cNvSpPr>
          <p:nvPr/>
        </p:nvSpPr>
        <p:spPr bwMode="auto">
          <a:xfrm>
            <a:off x="149225" y="5949950"/>
            <a:ext cx="18811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Radiation hard dipole. Prototype und testing. Tendering on short term.</a:t>
            </a:r>
          </a:p>
        </p:txBody>
      </p:sp>
      <p:pic>
        <p:nvPicPr>
          <p:cNvPr id="2253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6" r="2"/>
          <a:stretch>
            <a:fillRect/>
          </a:stretch>
        </p:blipFill>
        <p:spPr bwMode="auto">
          <a:xfrm>
            <a:off x="3405188" y="790575"/>
            <a:ext cx="2238375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538" name="Textfeld 8"/>
          <p:cNvSpPr txBox="1">
            <a:spLocks noChangeArrowheads="1"/>
          </p:cNvSpPr>
          <p:nvPr/>
        </p:nvSpPr>
        <p:spPr bwMode="auto">
          <a:xfrm>
            <a:off x="3160713" y="2128838"/>
            <a:ext cx="27289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Set-up test facility started at CERN</a:t>
            </a:r>
          </a:p>
        </p:txBody>
      </p:sp>
      <p:pic>
        <p:nvPicPr>
          <p:cNvPr id="22539" name="Grafik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128713"/>
            <a:ext cx="2079625" cy="1974850"/>
          </a:xfrm>
          <a:prstGeom prst="rect">
            <a:avLst/>
          </a:prstGeom>
          <a:noFill/>
          <a:ln w="12700">
            <a:solidFill>
              <a:srgbClr val="0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1238250"/>
            <a:ext cx="9001125" cy="5119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13" y="2957513"/>
            <a:ext cx="1498600" cy="8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150" y="2822575"/>
            <a:ext cx="140970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9575" y="3568700"/>
            <a:ext cx="665163" cy="44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913" y="5737225"/>
            <a:ext cx="1189037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feld 6"/>
          <p:cNvSpPr txBox="1">
            <a:spLocks noChangeArrowheads="1"/>
          </p:cNvSpPr>
          <p:nvPr/>
        </p:nvSpPr>
        <p:spPr bwMode="auto">
          <a:xfrm>
            <a:off x="0" y="1238250"/>
            <a:ext cx="2552700" cy="9525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>
                <a:solidFill>
                  <a:srgbClr val="FF0000"/>
                </a:solidFill>
              </a:rPr>
              <a:t>After the „Heuer review“, excecution of project has been limited to the so far started activities.</a:t>
            </a:r>
          </a:p>
        </p:txBody>
      </p:sp>
      <p:sp>
        <p:nvSpPr>
          <p:cNvPr id="23560" name="Text Box 2"/>
          <p:cNvSpPr txBox="1">
            <a:spLocks noChangeArrowheads="1"/>
          </p:cNvSpPr>
          <p:nvPr/>
        </p:nvSpPr>
        <p:spPr bwMode="auto">
          <a:xfrm>
            <a:off x="1504950" y="328613"/>
            <a:ext cx="57150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2000" dirty="0" smtClean="0">
                <a:solidFill>
                  <a:schemeClr val="tx1"/>
                </a:solidFill>
              </a:rPr>
              <a:t>p </a:t>
            </a:r>
            <a:r>
              <a:rPr lang="de-DE" altLang="de-DE" sz="2000" dirty="0" err="1" smtClean="0">
                <a:solidFill>
                  <a:schemeClr val="tx1"/>
                </a:solidFill>
              </a:rPr>
              <a:t>Linac</a:t>
            </a:r>
            <a:r>
              <a:rPr lang="de-DE" altLang="de-DE" sz="2000" dirty="0" smtClean="0">
                <a:solidFill>
                  <a:schemeClr val="tx1"/>
                </a:solidFill>
              </a:rPr>
              <a:t> </a:t>
            </a:r>
            <a:r>
              <a:rPr lang="de-DE" altLang="de-DE" sz="2000" dirty="0" err="1" smtClean="0">
                <a:solidFill>
                  <a:schemeClr val="tx1"/>
                </a:solidFill>
              </a:rPr>
              <a:t>status</a:t>
            </a:r>
            <a:endParaRPr lang="de-DE" altLang="de-DE" sz="2000" dirty="0">
              <a:solidFill>
                <a:schemeClr val="tx1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550" y="1509713"/>
            <a:ext cx="8118475" cy="490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Inhaltsplatzhalter 2"/>
          <p:cNvSpPr txBox="1">
            <a:spLocks/>
          </p:cNvSpPr>
          <p:nvPr/>
        </p:nvSpPr>
        <p:spPr>
          <a:xfrm>
            <a:off x="2257425" y="3949700"/>
            <a:ext cx="5291138" cy="1189038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>
            <a:normAutofit fontScale="7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20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8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6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DBB63"/>
              </a:buClr>
              <a:buFont typeface="Wingdings" charset="2"/>
              <a:buChar char="§"/>
              <a:defRPr sz="1400" kern="1200">
                <a:solidFill>
                  <a:srgbClr val="333333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charset="2"/>
              <a:buNone/>
              <a:defRPr/>
            </a:pPr>
            <a:r>
              <a:rPr lang="en-US" sz="2000" dirty="0" smtClean="0"/>
              <a:t>System Design Status (BINP):</a:t>
            </a:r>
          </a:p>
          <a:p>
            <a:pPr marL="642938" lvl="1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1600" dirty="0" smtClean="0"/>
              <a:t>The update of TDR (Annex) is ready. Presently under approval.</a:t>
            </a:r>
          </a:p>
          <a:p>
            <a:pPr marL="642938" lvl="1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1600" dirty="0" smtClean="0"/>
              <a:t>The full 3D model  of CR system is ready (DMU model).</a:t>
            </a:r>
          </a:p>
          <a:p>
            <a:pPr marL="642938" lvl="1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1600" dirty="0" smtClean="0"/>
              <a:t>RF </a:t>
            </a:r>
            <a:r>
              <a:rPr lang="en-US" sz="1600" dirty="0" err="1" smtClean="0"/>
              <a:t>debuncher</a:t>
            </a:r>
            <a:r>
              <a:rPr lang="en-US" sz="1600" dirty="0" smtClean="0"/>
              <a:t> under construction (FAT/SAT of </a:t>
            </a:r>
            <a:r>
              <a:rPr lang="en-US" sz="1600" dirty="0" err="1" smtClean="0"/>
              <a:t>FoS</a:t>
            </a:r>
            <a:r>
              <a:rPr lang="en-US" sz="1600" dirty="0" smtClean="0"/>
              <a:t> is ongoing).</a:t>
            </a:r>
          </a:p>
          <a:p>
            <a:pPr marL="642938" lvl="1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1600" dirty="0" smtClean="0"/>
              <a:t>Prototype of Stochastic cooling Pick–up under development.</a:t>
            </a:r>
            <a:endParaRPr lang="en-US" dirty="0" smtClean="0"/>
          </a:p>
        </p:txBody>
      </p:sp>
      <p:sp>
        <p:nvSpPr>
          <p:cNvPr id="24580" name="Text Box 2"/>
          <p:cNvSpPr txBox="1">
            <a:spLocks noChangeArrowheads="1"/>
          </p:cNvSpPr>
          <p:nvPr/>
        </p:nvSpPr>
        <p:spPr bwMode="auto">
          <a:xfrm>
            <a:off x="1458641" y="328613"/>
            <a:ext cx="57785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2000" dirty="0" smtClean="0">
                <a:solidFill>
                  <a:schemeClr val="tx1"/>
                </a:solidFill>
              </a:rPr>
              <a:t>CR Storage Ring</a:t>
            </a:r>
            <a:endParaRPr lang="de-DE" altLang="de-DE" sz="2000" dirty="0">
              <a:solidFill>
                <a:schemeClr val="tx1"/>
              </a:solidFill>
            </a:endParaRPr>
          </a:p>
        </p:txBody>
      </p:sp>
      <p:pic>
        <p:nvPicPr>
          <p:cNvPr id="2458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8" y="1227138"/>
            <a:ext cx="1357312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3225" y="2506663"/>
            <a:ext cx="1803400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3" name="Textfeld 2"/>
          <p:cNvSpPr txBox="1">
            <a:spLocks noChangeArrowheads="1"/>
          </p:cNvSpPr>
          <p:nvPr/>
        </p:nvSpPr>
        <p:spPr bwMode="auto">
          <a:xfrm>
            <a:off x="0" y="3217863"/>
            <a:ext cx="1504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FOS debuncher cavity delivered</a:t>
            </a:r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1504950" y="2320925"/>
            <a:ext cx="238125" cy="4905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585" name="Textfeld 10"/>
          <p:cNvSpPr txBox="1">
            <a:spLocks noChangeArrowheads="1"/>
          </p:cNvSpPr>
          <p:nvPr/>
        </p:nvSpPr>
        <p:spPr bwMode="auto">
          <a:xfrm>
            <a:off x="5567363" y="3487738"/>
            <a:ext cx="16351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Prototype stochastic cooling tank at GSI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7194550" y="3073400"/>
            <a:ext cx="750888" cy="3762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58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338" y="2060575"/>
            <a:ext cx="1236662" cy="1157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8" name="TextBox 1"/>
          <p:cNvSpPr txBox="1">
            <a:spLocks noChangeArrowheads="1"/>
          </p:cNvSpPr>
          <p:nvPr/>
        </p:nvSpPr>
        <p:spPr bwMode="auto">
          <a:xfrm>
            <a:off x="3338513" y="3281363"/>
            <a:ext cx="18161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200">
                <a:solidFill>
                  <a:schemeClr val="tx1"/>
                </a:solidFill>
              </a:rPr>
              <a:t>Engineering design and specification for most components available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266" name="Group 2"/>
          <p:cNvGrpSpPr>
            <a:grpSpLocks/>
          </p:cNvGrpSpPr>
          <p:nvPr/>
        </p:nvGrpSpPr>
        <p:grpSpPr bwMode="auto">
          <a:xfrm>
            <a:off x="3132138" y="1268413"/>
            <a:ext cx="6170612" cy="4816475"/>
            <a:chOff x="2321" y="762"/>
            <a:chExt cx="3710" cy="2912"/>
          </a:xfrm>
        </p:grpSpPr>
        <p:pic>
          <p:nvPicPr>
            <p:cNvPr id="139267" name="Picture 3" descr="FAIR-facility-all-offic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1" y="777"/>
              <a:ext cx="3710" cy="28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9268" name="Rectangle 4"/>
            <p:cNvSpPr>
              <a:spLocks noChangeArrowheads="1"/>
            </p:cNvSpPr>
            <p:nvPr/>
          </p:nvSpPr>
          <p:spPr bwMode="auto">
            <a:xfrm>
              <a:off x="2326" y="762"/>
              <a:ext cx="3609" cy="2905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25400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0" hangingPunct="0"/>
              <a:endParaRPr lang="en-US" altLang="de-DE" sz="2400" b="1"/>
            </a:p>
          </p:txBody>
        </p:sp>
        <p:pic>
          <p:nvPicPr>
            <p:cNvPr id="139269" name="Picture 5" descr="FAIR Teil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9" y="2646"/>
              <a:ext cx="534" cy="6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9270" name="Text Box 6"/>
            <p:cNvSpPr txBox="1">
              <a:spLocks noChangeArrowheads="1"/>
            </p:cNvSpPr>
            <p:nvPr/>
          </p:nvSpPr>
          <p:spPr bwMode="auto">
            <a:xfrm>
              <a:off x="4919" y="2954"/>
              <a:ext cx="6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altLang="de-DE" sz="1700" b="1">
                  <a:solidFill>
                    <a:srgbClr val="CC0000"/>
                  </a:solidFill>
                  <a:latin typeface="Arial Unicode MS" pitchFamily="34" charset="-128"/>
                </a:rPr>
                <a:t>FLAIR</a:t>
              </a:r>
            </a:p>
          </p:txBody>
        </p:sp>
      </p:grpSp>
      <p:sp>
        <p:nvSpPr>
          <p:cNvPr id="139271" name="Inhaltsplatzhalter 2"/>
          <p:cNvSpPr>
            <a:spLocks/>
          </p:cNvSpPr>
          <p:nvPr/>
        </p:nvSpPr>
        <p:spPr bwMode="auto">
          <a:xfrm>
            <a:off x="200025" y="1223963"/>
            <a:ext cx="3800475" cy="52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85725" indent="-8572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19100" indent="-2667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 sz="2000"/>
              <a:t> Beam intensity increase: </a:t>
            </a:r>
          </a:p>
          <a:p>
            <a:pPr lvl="1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>
                <a:solidFill>
                  <a:srgbClr val="FF0000"/>
                </a:solidFill>
              </a:rPr>
              <a:t>Primary beams: x 100 – x 1000</a:t>
            </a:r>
            <a:br>
              <a:rPr lang="en-US" altLang="de-DE">
                <a:solidFill>
                  <a:srgbClr val="FF0000"/>
                </a:solidFill>
              </a:rPr>
            </a:br>
            <a:r>
              <a:rPr lang="en-US" altLang="de-DE">
                <a:solidFill>
                  <a:srgbClr val="FF0000"/>
                </a:solidFill>
              </a:rPr>
              <a:t>(5*10</a:t>
            </a:r>
            <a:r>
              <a:rPr lang="en-US" altLang="de-DE" baseline="30000">
                <a:solidFill>
                  <a:srgbClr val="FF0000"/>
                </a:solidFill>
              </a:rPr>
              <a:t>11</a:t>
            </a:r>
            <a:r>
              <a:rPr lang="en-US" altLang="de-DE">
                <a:solidFill>
                  <a:srgbClr val="FF0000"/>
                </a:solidFill>
              </a:rPr>
              <a:t> uranium ions per spill)</a:t>
            </a:r>
          </a:p>
          <a:p>
            <a:pPr lvl="1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>
                <a:solidFill>
                  <a:srgbClr val="FF0000"/>
                </a:solidFill>
              </a:rPr>
              <a:t>Secondary beams: x 10.000</a:t>
            </a:r>
            <a:r>
              <a:rPr lang="en-US" altLang="de-DE"/>
              <a:t> 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 sz="2000"/>
              <a:t> Beams: </a:t>
            </a:r>
          </a:p>
          <a:p>
            <a:pPr lvl="1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/>
              <a:t>Anti protons</a:t>
            </a:r>
          </a:p>
          <a:p>
            <a:pPr lvl="1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/>
              <a:t>Protons to uranium, RIBs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 sz="2000"/>
              <a:t> Beam quality:</a:t>
            </a:r>
          </a:p>
          <a:p>
            <a:pPr lvl="1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>
                <a:solidFill>
                  <a:srgbClr val="FF0000"/>
                </a:solidFill>
              </a:rPr>
              <a:t>Cooled anti proton beams</a:t>
            </a:r>
          </a:p>
          <a:p>
            <a:pPr lvl="1"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>
                <a:solidFill>
                  <a:srgbClr val="FF0000"/>
                </a:solidFill>
              </a:rPr>
              <a:t>Cooled, intense RIBs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 sz="2000"/>
              <a:t> Beam pulse structure:</a:t>
            </a:r>
            <a:br>
              <a:rPr lang="en-US" altLang="de-DE" sz="2000"/>
            </a:br>
            <a:r>
              <a:rPr lang="en-US" altLang="de-DE" sz="2000"/>
              <a:t>   </a:t>
            </a:r>
            <a:r>
              <a:rPr lang="en-US" altLang="de-DE">
                <a:solidFill>
                  <a:srgbClr val="FF0000"/>
                </a:solidFill>
              </a:rPr>
              <a:t>extreme short pulses to</a:t>
            </a:r>
            <a:br>
              <a:rPr lang="en-US" altLang="de-DE">
                <a:solidFill>
                  <a:srgbClr val="FF0000"/>
                </a:solidFill>
              </a:rPr>
            </a:br>
            <a:r>
              <a:rPr lang="en-US" altLang="de-DE">
                <a:solidFill>
                  <a:srgbClr val="FF0000"/>
                </a:solidFill>
              </a:rPr>
              <a:t>   quasi continuous</a:t>
            </a:r>
          </a:p>
          <a:p>
            <a:pPr eaLnBrk="0" hangingPunct="0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 sz="2000"/>
              <a:t> 1.5 GeV/u  </a:t>
            </a:r>
            <a:r>
              <a:rPr lang="en-US" altLang="de-DE" sz="2000" baseline="30000"/>
              <a:t>238</a:t>
            </a:r>
            <a:r>
              <a:rPr lang="en-US" altLang="de-DE" sz="2000"/>
              <a:t>U beams to the</a:t>
            </a:r>
            <a:br>
              <a:rPr lang="en-US" altLang="de-DE" sz="2000"/>
            </a:br>
            <a:r>
              <a:rPr lang="en-US" altLang="de-DE" sz="2000"/>
              <a:t>   S-FRS for instance</a:t>
            </a:r>
            <a:endParaRPr lang="de-DE" altLang="de-DE"/>
          </a:p>
        </p:txBody>
      </p:sp>
      <p:sp>
        <p:nvSpPr>
          <p:cNvPr id="139272" name="Rectangle 8"/>
          <p:cNvSpPr>
            <a:spLocks noGrp="1" noChangeArrowheads="1"/>
          </p:cNvSpPr>
          <p:nvPr>
            <p:ph type="title" idx="4294967295"/>
          </p:nvPr>
        </p:nvSpPr>
        <p:spPr>
          <a:xfrm>
            <a:off x="1043796" y="22225"/>
            <a:ext cx="6185140" cy="909428"/>
          </a:xfrm>
        </p:spPr>
        <p:txBody>
          <a:bodyPr>
            <a:normAutofit fontScale="90000"/>
          </a:bodyPr>
          <a:lstStyle/>
          <a:p>
            <a:pPr algn="ctr"/>
            <a:r>
              <a:rPr lang="de-DE" altLang="de-DE" sz="2800" dirty="0" smtClean="0"/>
              <a:t>The Facility </a:t>
            </a:r>
            <a:r>
              <a:rPr lang="de-DE" altLang="de-DE" sz="2800" dirty="0" err="1" smtClean="0"/>
              <a:t>for</a:t>
            </a:r>
            <a:r>
              <a:rPr lang="de-DE" altLang="de-DE" sz="2800" dirty="0" smtClean="0"/>
              <a:t> Antiproton </a:t>
            </a:r>
            <a:r>
              <a:rPr lang="de-DE" altLang="de-DE" sz="2800" dirty="0" err="1" smtClean="0"/>
              <a:t>and</a:t>
            </a:r>
            <a:r>
              <a:rPr lang="de-DE" altLang="de-DE" sz="2800" dirty="0" smtClean="0"/>
              <a:t> Ion Research (FAIR)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3814961" y="6607834"/>
            <a:ext cx="4752975" cy="250166"/>
          </a:xfrm>
        </p:spPr>
        <p:txBody>
          <a:bodyPr/>
          <a:lstStyle/>
          <a:p>
            <a:r>
              <a:rPr lang="de-DE" dirty="0" smtClean="0"/>
              <a:t>J. Stadlmann / SIS100 SIS18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7361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1504950" y="328613"/>
            <a:ext cx="5597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2000" dirty="0" smtClean="0">
                <a:solidFill>
                  <a:schemeClr val="tx1"/>
                </a:solidFill>
              </a:rPr>
              <a:t>HEBT (High </a:t>
            </a:r>
            <a:r>
              <a:rPr lang="de-DE" altLang="de-DE" sz="2000" dirty="0" err="1" smtClean="0">
                <a:solidFill>
                  <a:schemeClr val="tx1"/>
                </a:solidFill>
              </a:rPr>
              <a:t>Energy</a:t>
            </a:r>
            <a:r>
              <a:rPr lang="de-DE" altLang="de-DE" sz="2000" dirty="0" smtClean="0">
                <a:solidFill>
                  <a:schemeClr val="tx1"/>
                </a:solidFill>
              </a:rPr>
              <a:t> Beam Transport)</a:t>
            </a:r>
            <a:endParaRPr lang="de-DE" altLang="de-DE" sz="2000" dirty="0">
              <a:solidFill>
                <a:schemeClr val="tx1"/>
              </a:solidFill>
            </a:endParaRPr>
          </a:p>
        </p:txBody>
      </p:sp>
      <p:sp>
        <p:nvSpPr>
          <p:cNvPr id="25603" name="Text Box 4"/>
          <p:cNvSpPr txBox="1">
            <a:spLocks noChangeArrowheads="1"/>
          </p:cNvSpPr>
          <p:nvPr/>
        </p:nvSpPr>
        <p:spPr bwMode="auto">
          <a:xfrm>
            <a:off x="190500" y="1285875"/>
            <a:ext cx="32099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600">
                <a:solidFill>
                  <a:srgbClr val="FF5050"/>
                </a:solidFill>
              </a:rPr>
              <a:t>Almost all HEBT magnets are contracted (EFREMOV/BINP)</a:t>
            </a: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4613" y="1285875"/>
            <a:ext cx="2389187" cy="178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5" name="Text Box 6"/>
          <p:cNvSpPr txBox="1">
            <a:spLocks noChangeArrowheads="1"/>
          </p:cNvSpPr>
          <p:nvPr/>
        </p:nvSpPr>
        <p:spPr bwMode="auto">
          <a:xfrm>
            <a:off x="5011738" y="3128963"/>
            <a:ext cx="3171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First FOS magnet under testing at GSI</a:t>
            </a:r>
          </a:p>
        </p:txBody>
      </p:sp>
      <p:pic>
        <p:nvPicPr>
          <p:cNvPr id="25606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463" y="3403600"/>
            <a:ext cx="2239962" cy="922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425" y="3670300"/>
            <a:ext cx="1670050" cy="109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8" name="Text Box 9"/>
          <p:cNvSpPr txBox="1">
            <a:spLocks noChangeArrowheads="1"/>
          </p:cNvSpPr>
          <p:nvPr/>
        </p:nvSpPr>
        <p:spPr bwMode="auto">
          <a:xfrm>
            <a:off x="3400425" y="4305300"/>
            <a:ext cx="1906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Second FOS magnet ready for assembly</a:t>
            </a:r>
          </a:p>
        </p:txBody>
      </p:sp>
      <p:sp>
        <p:nvSpPr>
          <p:cNvPr id="25609" name="Text Box 10"/>
          <p:cNvSpPr txBox="1">
            <a:spLocks noChangeArrowheads="1"/>
          </p:cNvSpPr>
          <p:nvPr/>
        </p:nvSpPr>
        <p:spPr bwMode="auto">
          <a:xfrm>
            <a:off x="2571750" y="4762500"/>
            <a:ext cx="46482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400"/>
              <a:t>Preparation for series production started at EFREMOV</a:t>
            </a:r>
          </a:p>
        </p:txBody>
      </p:sp>
      <p:pic>
        <p:nvPicPr>
          <p:cNvPr id="25610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2286000"/>
            <a:ext cx="1149350" cy="187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11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2100" y="2136775"/>
            <a:ext cx="1630363" cy="166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12" name="Text Box 13"/>
          <p:cNvSpPr txBox="1">
            <a:spLocks noChangeArrowheads="1"/>
          </p:cNvSpPr>
          <p:nvPr/>
        </p:nvSpPr>
        <p:spPr bwMode="auto">
          <a:xfrm>
            <a:off x="371475" y="4219575"/>
            <a:ext cx="2381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BINP has delivered several 3 models (contract signed Oct.15)</a:t>
            </a:r>
          </a:p>
        </p:txBody>
      </p:sp>
      <p:sp>
        <p:nvSpPr>
          <p:cNvPr id="25613" name="Text Box 14"/>
          <p:cNvSpPr txBox="1">
            <a:spLocks noChangeArrowheads="1"/>
          </p:cNvSpPr>
          <p:nvPr/>
        </p:nvSpPr>
        <p:spPr bwMode="auto">
          <a:xfrm>
            <a:off x="449263" y="5551488"/>
            <a:ext cx="797242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600"/>
              <a:t>Contracts over 196 power converter closed with BOSE/ECIL India (first deliveries expected in Q2 2017). Indian inkind standard diagnostics chambers in preparation.</a:t>
            </a:r>
          </a:p>
        </p:txBody>
      </p:sp>
      <p:pic>
        <p:nvPicPr>
          <p:cNvPr id="25614" name="Picture 1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900" y="3335338"/>
            <a:ext cx="2020888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1504950" y="328613"/>
            <a:ext cx="55975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2000" dirty="0" smtClean="0">
                <a:solidFill>
                  <a:schemeClr val="tx1"/>
                </a:solidFill>
              </a:rPr>
              <a:t>HESR</a:t>
            </a:r>
            <a:endParaRPr lang="de-DE" altLang="de-DE" sz="2000" dirty="0">
              <a:solidFill>
                <a:schemeClr val="tx1"/>
              </a:solidFill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0625"/>
            <a:ext cx="40005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5088" y="4230688"/>
            <a:ext cx="2251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Large amount of dipole and quadrupole delivered to FZJ</a:t>
            </a:r>
          </a:p>
        </p:txBody>
      </p:sp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375" y="1190625"/>
            <a:ext cx="2733675" cy="205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4445000" y="3241675"/>
            <a:ext cx="46212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Four magnets delivered to GSI after integration of UHV chamber</a:t>
            </a:r>
          </a:p>
        </p:txBody>
      </p:sp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" y="4687888"/>
            <a:ext cx="1922463" cy="144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988" y="2898775"/>
            <a:ext cx="2386012" cy="178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9638" y="3822700"/>
            <a:ext cx="2916237" cy="218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5989638" y="6040438"/>
            <a:ext cx="29162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27 quadrupole PCs delivered to FZJ</a:t>
            </a:r>
          </a:p>
        </p:txBody>
      </p:sp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25" y="3984625"/>
            <a:ext cx="24003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3562350" y="5810250"/>
            <a:ext cx="2152650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altLang="de-DE" sz="1200"/>
              <a:t>All dipole chambers delivered and shipped to GSI for NEG coating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altLang="de-DE" dirty="0" smtClean="0"/>
              <a:t>Planed upgrade of SIS18 will be finished till 2018. Further steps will follow to reach full FAIR performance.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de-DE" dirty="0" smtClean="0"/>
              <a:t>Many UNILAC improvements. Alvarez upgrade design not fixed yet -&gt; planned end of 2016.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de-DE" dirty="0" smtClean="0"/>
              <a:t>Procurements </a:t>
            </a:r>
            <a:r>
              <a:rPr lang="en-US" altLang="de-DE" dirty="0"/>
              <a:t>are progressing well for SIS100, HEBT, HESR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de-DE" dirty="0" smtClean="0"/>
              <a:t>Procurements </a:t>
            </a:r>
            <a:r>
              <a:rPr lang="en-US" altLang="de-DE" dirty="0"/>
              <a:t>for Super-FRS started. Major procurements start on short term.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de-DE" dirty="0" smtClean="0"/>
              <a:t>CR </a:t>
            </a:r>
            <a:r>
              <a:rPr lang="en-US" altLang="de-DE" dirty="0"/>
              <a:t>technical design report and engineering layout completed.</a:t>
            </a:r>
          </a:p>
          <a:p>
            <a:pPr lvl="1">
              <a:spcBef>
                <a:spcPct val="50000"/>
              </a:spcBef>
            </a:pPr>
            <a:r>
              <a:rPr lang="en-US" altLang="de-DE" dirty="0" smtClean="0"/>
              <a:t>FOS </a:t>
            </a:r>
            <a:r>
              <a:rPr lang="en-US" altLang="de-DE" dirty="0"/>
              <a:t>devices or prototypes for German in-kind components to CR built.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de-DE" dirty="0" smtClean="0"/>
              <a:t>P-</a:t>
            </a:r>
            <a:r>
              <a:rPr lang="en-US" altLang="de-DE" dirty="0" err="1" smtClean="0"/>
              <a:t>Linac</a:t>
            </a:r>
            <a:r>
              <a:rPr lang="en-US" altLang="de-DE" dirty="0" smtClean="0"/>
              <a:t> </a:t>
            </a:r>
            <a:r>
              <a:rPr lang="en-US" altLang="de-DE" dirty="0"/>
              <a:t>and </a:t>
            </a:r>
            <a:r>
              <a:rPr lang="en-US" altLang="de-DE" dirty="0" err="1"/>
              <a:t>pbar</a:t>
            </a:r>
            <a:r>
              <a:rPr lang="en-US" altLang="de-DE" dirty="0"/>
              <a:t> target limited to the continuation of started activities but   recent UNILAC improvements can somewhat compensate for the delay.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465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0857" y="1483746"/>
            <a:ext cx="6084894" cy="1483741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Thank you for your attention and all the colleagues for their passion and work put into the FAIR project. (and for the stolen slides) </a:t>
            </a:r>
            <a:endParaRPr lang="en-US" sz="2800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732" y="3127503"/>
            <a:ext cx="4058521" cy="322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4986068" y="4520242"/>
            <a:ext cx="2967544" cy="92333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dirty="0" smtClean="0"/>
              <a:t>Special thanks to poor Tim </a:t>
            </a:r>
          </a:p>
          <a:p>
            <a:pPr algn="l"/>
            <a:r>
              <a:rPr lang="en-US" dirty="0" smtClean="0"/>
              <a:t>who </a:t>
            </a:r>
            <a:r>
              <a:rPr lang="en-US" dirty="0" err="1" smtClean="0"/>
              <a:t>keept</a:t>
            </a:r>
            <a:r>
              <a:rPr lang="en-US" dirty="0" smtClean="0"/>
              <a:t> </a:t>
            </a:r>
            <a:r>
              <a:rPr lang="en-US" dirty="0" smtClean="0"/>
              <a:t>asking for his</a:t>
            </a:r>
          </a:p>
          <a:p>
            <a:pPr algn="l"/>
            <a:r>
              <a:rPr lang="en-US" dirty="0" smtClean="0"/>
              <a:t>dad all weekend.</a:t>
            </a:r>
          </a:p>
        </p:txBody>
      </p:sp>
    </p:spTree>
    <p:extLst>
      <p:ext uri="{BB962C8B-B14F-4D97-AF65-F5344CB8AC3E}">
        <p14:creationId xmlns:p14="http://schemas.microsoft.com/office/powerpoint/2010/main" val="269846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673525" y="2751826"/>
            <a:ext cx="2646878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3600" dirty="0" smtClean="0"/>
              <a:t>Extra </a:t>
            </a:r>
            <a:r>
              <a:rPr lang="de-DE" sz="3600" dirty="0" err="1" smtClean="0"/>
              <a:t>Slides</a:t>
            </a:r>
            <a:endParaRPr lang="de-DE" sz="3600" dirty="0" smtClean="0"/>
          </a:p>
        </p:txBody>
      </p:sp>
    </p:spTree>
    <p:extLst>
      <p:ext uri="{BB962C8B-B14F-4D97-AF65-F5344CB8AC3E}">
        <p14:creationId xmlns:p14="http://schemas.microsoft.com/office/powerpoint/2010/main" val="58578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275" y="1243013"/>
            <a:ext cx="3278188" cy="214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Textfeld 1"/>
          <p:cNvSpPr txBox="1">
            <a:spLocks noChangeArrowheads="1"/>
          </p:cNvSpPr>
          <p:nvPr/>
        </p:nvSpPr>
        <p:spPr bwMode="auto">
          <a:xfrm>
            <a:off x="547688" y="3517900"/>
            <a:ext cx="36687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>
                <a:solidFill>
                  <a:schemeClr val="tx1"/>
                </a:solidFill>
              </a:rPr>
              <a:t>Shielding upgrade postponed until start of booster operation &gt; Limited SIS18 repetition rate (1 Hz) at highests intensities in FAIR phase 0</a:t>
            </a:r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625" y="1492250"/>
            <a:ext cx="3703638" cy="3178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293" name="Textfeld 2"/>
          <p:cNvSpPr txBox="1">
            <a:spLocks noChangeArrowheads="1"/>
          </p:cNvSpPr>
          <p:nvPr/>
        </p:nvSpPr>
        <p:spPr bwMode="auto">
          <a:xfrm>
            <a:off x="5321300" y="4781550"/>
            <a:ext cx="2555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>
                <a:solidFill>
                  <a:schemeClr val="tx1"/>
                </a:solidFill>
              </a:rPr>
              <a:t>New transformer station north</a:t>
            </a:r>
          </a:p>
        </p:txBody>
      </p:sp>
      <p:sp>
        <p:nvSpPr>
          <p:cNvPr id="12294" name="Textfeld 3"/>
          <p:cNvSpPr txBox="1">
            <a:spLocks noChangeArrowheads="1"/>
          </p:cNvSpPr>
          <p:nvPr/>
        </p:nvSpPr>
        <p:spPr bwMode="auto">
          <a:xfrm>
            <a:off x="1811338" y="26988"/>
            <a:ext cx="5270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>
                <a:solidFill>
                  <a:schemeClr val="tx1"/>
                </a:solidFill>
              </a:rPr>
              <a:t>Link Existing Facility –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>
                <a:solidFill>
                  <a:schemeClr val="tx1"/>
                </a:solidFill>
              </a:rPr>
              <a:t>Transformer Station North</a:t>
            </a:r>
          </a:p>
        </p:txBody>
      </p:sp>
      <p:sp>
        <p:nvSpPr>
          <p:cNvPr id="12295" name="Textfeld 4"/>
          <p:cNvSpPr txBox="1">
            <a:spLocks noChangeArrowheads="1"/>
          </p:cNvSpPr>
          <p:nvPr/>
        </p:nvSpPr>
        <p:spPr bwMode="auto">
          <a:xfrm>
            <a:off x="4216400" y="5343525"/>
            <a:ext cx="492760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>
                <a:solidFill>
                  <a:schemeClr val="tx1"/>
                </a:solidFill>
              </a:rPr>
              <a:t>About 50 MW pulse power in booster mode. Fast ramping with 10 T/s enabled by new transformer station in 2018.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>
                <a:solidFill>
                  <a:schemeClr val="tx1"/>
                </a:solidFill>
              </a:rPr>
              <a:t>Fast ramping helps to overcome ionization beam loss.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936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feld 1"/>
          <p:cNvSpPr txBox="1">
            <a:spLocks noChangeArrowheads="1"/>
          </p:cNvSpPr>
          <p:nvPr/>
        </p:nvSpPr>
        <p:spPr bwMode="auto">
          <a:xfrm>
            <a:off x="2003425" y="204788"/>
            <a:ext cx="47879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3200">
                <a:solidFill>
                  <a:schemeClr val="tx1"/>
                </a:solidFill>
              </a:rPr>
              <a:t>SIS18 Peak Intensities </a:t>
            </a:r>
          </a:p>
        </p:txBody>
      </p:sp>
      <p:grpSp>
        <p:nvGrpSpPr>
          <p:cNvPr id="6147" name="Gruppieren 3"/>
          <p:cNvGrpSpPr>
            <a:grpSpLocks/>
          </p:cNvGrpSpPr>
          <p:nvPr/>
        </p:nvGrpSpPr>
        <p:grpSpPr bwMode="auto">
          <a:xfrm>
            <a:off x="574675" y="1312863"/>
            <a:ext cx="6067425" cy="4638675"/>
            <a:chOff x="1343025" y="1212850"/>
            <a:chExt cx="6342063" cy="5099050"/>
          </a:xfrm>
        </p:grpSpPr>
        <p:pic>
          <p:nvPicPr>
            <p:cNvPr id="61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40" t="14574" r="12350" b="37936"/>
            <a:stretch>
              <a:fillRect/>
            </a:stretch>
          </p:blipFill>
          <p:spPr bwMode="auto">
            <a:xfrm>
              <a:off x="1343025" y="1212850"/>
              <a:ext cx="6342063" cy="5099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" name="Gerade Verbindung mit Pfeil 2"/>
            <p:cNvCxnSpPr/>
            <p:nvPr/>
          </p:nvCxnSpPr>
          <p:spPr>
            <a:xfrm flipV="1">
              <a:off x="2355233" y="2471034"/>
              <a:ext cx="0" cy="46593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48" name="Textfeld 7"/>
          <p:cNvSpPr txBox="1">
            <a:spLocks noChangeArrowheads="1"/>
          </p:cNvSpPr>
          <p:nvPr/>
        </p:nvSpPr>
        <p:spPr bwMode="auto">
          <a:xfrm>
            <a:off x="233363" y="5951538"/>
            <a:ext cx="8797925" cy="527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>
                <a:solidFill>
                  <a:schemeClr val="tx1"/>
                </a:solidFill>
              </a:rPr>
              <a:t>The goal is to reach the space charge limit for all ions !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de-DE" altLang="de-DE" sz="1400">
                <a:solidFill>
                  <a:schemeClr val="tx1"/>
                </a:solidFill>
              </a:rPr>
              <a:t>For FAIR: Transition to intermediate charge states (no TK stripper) &gt; Enhanced space charge limit</a:t>
            </a:r>
          </a:p>
        </p:txBody>
      </p:sp>
      <p:sp>
        <p:nvSpPr>
          <p:cNvPr id="6149" name="Textfeld 1"/>
          <p:cNvSpPr txBox="1">
            <a:spLocks noChangeArrowheads="1"/>
          </p:cNvSpPr>
          <p:nvPr/>
        </p:nvSpPr>
        <p:spPr bwMode="auto">
          <a:xfrm>
            <a:off x="6064250" y="2087563"/>
            <a:ext cx="2838450" cy="13843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Char char="§"/>
            </a:pPr>
            <a:r>
              <a:rPr lang="de-DE" altLang="de-DE" sz="1400"/>
              <a:t>The space charge limit is reached for many light ions.</a:t>
            </a:r>
          </a:p>
          <a:p>
            <a:pPr eaLnBrk="1" hangingPunct="1">
              <a:buFont typeface="Wingdings" pitchFamily="2" charset="2"/>
              <a:buChar char="§"/>
            </a:pPr>
            <a:endParaRPr lang="de-DE" altLang="de-DE" sz="1400"/>
          </a:p>
          <a:p>
            <a:pPr eaLnBrk="1" hangingPunct="1">
              <a:buFont typeface="Wingdings" pitchFamily="2" charset="2"/>
              <a:buChar char="§"/>
            </a:pPr>
            <a:r>
              <a:rPr lang="de-DE" altLang="de-DE" sz="1400"/>
              <a:t>The space charge limit is missed by a factor of ten for the most heavy ions.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16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82228" y="105080"/>
            <a:ext cx="6242342" cy="787557"/>
          </a:xfrm>
        </p:spPr>
        <p:txBody>
          <a:bodyPr/>
          <a:lstStyle/>
          <a:p>
            <a:r>
              <a:rPr lang="en-US" dirty="0" smtClean="0"/>
              <a:t>Protons @ FAIR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Slowly extracted protons for HADES and CBM</a:t>
            </a:r>
          </a:p>
          <a:p>
            <a:r>
              <a:rPr lang="en-US" dirty="0" smtClean="0"/>
              <a:t>HADES @ SIS18</a:t>
            </a:r>
          </a:p>
          <a:p>
            <a:pPr lvl="1"/>
            <a:r>
              <a:rPr lang="en-US" dirty="0" smtClean="0"/>
              <a:t>4.5 – 4.7 GeV/u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8</a:t>
            </a:r>
            <a:r>
              <a:rPr lang="en-US" dirty="0" smtClean="0"/>
              <a:t> p/cycle</a:t>
            </a:r>
          </a:p>
          <a:p>
            <a:pPr lvl="1"/>
            <a:r>
              <a:rPr lang="en-US" dirty="0" smtClean="0"/>
              <a:t>10s extraction</a:t>
            </a:r>
          </a:p>
          <a:p>
            <a:r>
              <a:rPr lang="en-US" dirty="0" smtClean="0"/>
              <a:t>CBM @ SIS100</a:t>
            </a:r>
          </a:p>
          <a:p>
            <a:pPr lvl="1"/>
            <a:r>
              <a:rPr lang="en-US" dirty="0" smtClean="0"/>
              <a:t>2 – 29 GeV/u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12</a:t>
            </a:r>
            <a:r>
              <a:rPr lang="en-US" dirty="0" smtClean="0"/>
              <a:t> p/cycle</a:t>
            </a:r>
          </a:p>
          <a:p>
            <a:pPr lvl="1"/>
            <a:r>
              <a:rPr lang="en-US" dirty="0" smtClean="0"/>
              <a:t>10s extraction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37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28.07.16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of Protons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33975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SIS18: Protons at High Gamma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38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28.07.16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of Protons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Protons for PRIOR (2014)</a:t>
            </a:r>
          </a:p>
          <a:p>
            <a:pPr lvl="1"/>
            <a:r>
              <a:rPr lang="en-US" dirty="0" smtClean="0"/>
              <a:t>Protons up to 4.5 GeV/u (18Tm)</a:t>
            </a:r>
          </a:p>
          <a:p>
            <a:pPr lvl="1"/>
            <a:r>
              <a:rPr lang="en-US" dirty="0" smtClean="0"/>
              <a:t>Reduced ramp rate to minimize losses at end of ramp (~ 1T/s)</a:t>
            </a:r>
          </a:p>
          <a:p>
            <a:pPr lvl="1"/>
            <a:r>
              <a:rPr lang="en-US" dirty="0" smtClean="0"/>
              <a:t>High sensitivity to radial position</a:t>
            </a:r>
          </a:p>
          <a:p>
            <a:pPr lvl="1"/>
            <a:r>
              <a:rPr lang="en-US" dirty="0" smtClean="0"/>
              <a:t>Max. 10</a:t>
            </a:r>
            <a:r>
              <a:rPr lang="en-US" baseline="30000" dirty="0" smtClean="0"/>
              <a:t>11</a:t>
            </a:r>
            <a:r>
              <a:rPr lang="en-US" dirty="0" smtClean="0"/>
              <a:t> particles/cycle</a:t>
            </a:r>
            <a:endParaRPr lang="en-US" dirty="0"/>
          </a:p>
          <a:p>
            <a:pPr lvl="1"/>
            <a:r>
              <a:rPr lang="en-US" dirty="0"/>
              <a:t>No losses during acceleration and </a:t>
            </a:r>
            <a:r>
              <a:rPr lang="en-US" dirty="0" smtClean="0"/>
              <a:t>extraction up to 4 GeV/u</a:t>
            </a:r>
            <a:endParaRPr lang="de-DE" dirty="0"/>
          </a:p>
          <a:p>
            <a:r>
              <a:rPr lang="en-US" dirty="0" smtClean="0"/>
              <a:t>MD in 2016 with LSA</a:t>
            </a:r>
          </a:p>
          <a:p>
            <a:pPr lvl="1"/>
            <a:r>
              <a:rPr lang="en-US" dirty="0" smtClean="0"/>
              <a:t>Original aim: slow extraction at max. rigidity</a:t>
            </a:r>
          </a:p>
          <a:p>
            <a:pPr lvl="1"/>
            <a:r>
              <a:rPr lang="en-US" dirty="0" smtClean="0"/>
              <a:t>Not feasible due to severe technical problems</a:t>
            </a:r>
          </a:p>
          <a:p>
            <a:pPr lvl="1"/>
            <a:r>
              <a:rPr lang="en-US" dirty="0" smtClean="0"/>
              <a:t>Improved optical model successfully tested with fast extraction</a:t>
            </a:r>
          </a:p>
          <a:p>
            <a:pPr lvl="1"/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8157" y="1676401"/>
            <a:ext cx="3353287" cy="2273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7350780" y="3931295"/>
            <a:ext cx="1228424" cy="2308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900" i="1" dirty="0" smtClean="0">
                <a:solidFill>
                  <a:schemeClr val="bg1">
                    <a:lumMod val="50000"/>
                  </a:schemeClr>
                </a:solidFill>
              </a:rPr>
              <a:t>Courtesy C. Omet</a:t>
            </a:r>
            <a:endParaRPr lang="de-DE" sz="9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417929" y="1429377"/>
            <a:ext cx="2893741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/>
              <a:t>Protons @ 4.5 GeV/u (May 2014) </a:t>
            </a:r>
            <a:endParaRPr lang="de-DE" sz="1400" dirty="0" smtClean="0"/>
          </a:p>
        </p:txBody>
      </p:sp>
      <p:grpSp>
        <p:nvGrpSpPr>
          <p:cNvPr id="10" name="Gruppieren 9"/>
          <p:cNvGrpSpPr/>
          <p:nvPr/>
        </p:nvGrpSpPr>
        <p:grpSpPr>
          <a:xfrm>
            <a:off x="4298296" y="4366789"/>
            <a:ext cx="4758282" cy="1960338"/>
            <a:chOff x="4332164" y="4366789"/>
            <a:chExt cx="4758282" cy="1960338"/>
          </a:xfrm>
        </p:grpSpPr>
        <p:pic>
          <p:nvPicPr>
            <p:cNvPr id="2051" name="Picture 3" descr="Q:\GSI\FAIR\HIC4FAIR\Präsentationen\HIC4FAIR Workshop 201607\images\flatbump_esms_orbits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2164" y="4571475"/>
              <a:ext cx="2340869" cy="17556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Q:\GSI\FAIR\HIC4FAIR\Präsentationen\HIC4FAIR Workshop 201607\images\ekicker_orbits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9577" y="4571475"/>
              <a:ext cx="2340869" cy="17556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feld 12"/>
            <p:cNvSpPr txBox="1"/>
            <p:nvPr/>
          </p:nvSpPr>
          <p:spPr>
            <a:xfrm>
              <a:off x="4703378" y="4366789"/>
              <a:ext cx="4243470" cy="30777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en-US" sz="1400" dirty="0" smtClean="0"/>
                <a:t>Extraction bump and kick for shifted optics at 18Tm</a:t>
              </a:r>
              <a:endParaRPr lang="de-DE" sz="1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225789443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SIS18: Slow Extraction at High Gamma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39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28.07.16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of Protons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Optics with shifted </a:t>
            </a:r>
            <a:r>
              <a:rPr lang="el-GR" dirty="0" smtClean="0"/>
              <a:t>γ</a:t>
            </a:r>
            <a:r>
              <a:rPr lang="en-US" baseline="-25000" dirty="0" smtClean="0"/>
              <a:t>t</a:t>
            </a:r>
            <a:r>
              <a:rPr lang="en-US" dirty="0" smtClean="0"/>
              <a:t> not designed for slow extraction</a:t>
            </a:r>
          </a:p>
          <a:p>
            <a:r>
              <a:rPr lang="en-US" dirty="0" smtClean="0"/>
              <a:t>Protons with max. energy rarely requested from experiments</a:t>
            </a:r>
          </a:p>
          <a:p>
            <a:r>
              <a:rPr lang="en-US" dirty="0" smtClean="0"/>
              <a:t>Past scheme (</a:t>
            </a:r>
            <a:r>
              <a:rPr lang="en-US" dirty="0" err="1" smtClean="0"/>
              <a:t>Franczak</a:t>
            </a:r>
            <a:r>
              <a:rPr lang="en-US" dirty="0" smtClean="0"/>
              <a:t>, 2001):</a:t>
            </a:r>
          </a:p>
          <a:p>
            <a:pPr lvl="1"/>
            <a:r>
              <a:rPr lang="en-US" dirty="0" smtClean="0"/>
              <a:t>Acceleration with </a:t>
            </a:r>
            <a:r>
              <a:rPr lang="el-GR" dirty="0"/>
              <a:t>γ</a:t>
            </a:r>
            <a:r>
              <a:rPr lang="en-US" baseline="-25000" dirty="0"/>
              <a:t>t</a:t>
            </a:r>
            <a:r>
              <a:rPr lang="en-US" dirty="0"/>
              <a:t> shift </a:t>
            </a:r>
            <a:r>
              <a:rPr lang="en-US" dirty="0" smtClean="0"/>
              <a:t>during ramp</a:t>
            </a:r>
          </a:p>
          <a:p>
            <a:pPr lvl="1"/>
            <a:r>
              <a:rPr lang="en-US" dirty="0" smtClean="0"/>
              <a:t>De-bunching of the beam on flattop</a:t>
            </a:r>
          </a:p>
          <a:p>
            <a:pPr lvl="1"/>
            <a:r>
              <a:rPr lang="en-US" dirty="0" smtClean="0"/>
              <a:t>Restoration of normal </a:t>
            </a:r>
            <a:r>
              <a:rPr lang="en-US" dirty="0" err="1" smtClean="0"/>
              <a:t>extr</a:t>
            </a:r>
            <a:r>
              <a:rPr lang="en-US" dirty="0" smtClean="0"/>
              <a:t>. optic</a:t>
            </a:r>
          </a:p>
          <a:p>
            <a:pPr lvl="1"/>
            <a:r>
              <a:rPr lang="en-US" dirty="0" smtClean="0"/>
              <a:t>Slow extraction of coasting beam</a:t>
            </a:r>
          </a:p>
          <a:p>
            <a:r>
              <a:rPr lang="en-US" dirty="0" smtClean="0"/>
              <a:t>Little operational experience at GSI</a:t>
            </a:r>
          </a:p>
          <a:p>
            <a:r>
              <a:rPr lang="en-US" dirty="0" smtClean="0"/>
              <a:t>Routinely done at COSY (FZ </a:t>
            </a:r>
            <a:r>
              <a:rPr lang="en-US" dirty="0" err="1" smtClean="0"/>
              <a:t>Jülich</a:t>
            </a:r>
            <a:r>
              <a:rPr lang="en-US" dirty="0" smtClean="0"/>
              <a:t>)</a:t>
            </a:r>
          </a:p>
          <a:p>
            <a:r>
              <a:rPr lang="en-US" dirty="0" smtClean="0"/>
              <a:t>Probably limited in intensity due to instabilities close to transition</a:t>
            </a:r>
          </a:p>
          <a:p>
            <a:r>
              <a:rPr lang="en-US" dirty="0" smtClean="0"/>
              <a:t>Should be feasible for intensities requested by HADES</a:t>
            </a:r>
            <a:endParaRPr lang="de-DE" dirty="0"/>
          </a:p>
        </p:txBody>
      </p:sp>
      <p:pic>
        <p:nvPicPr>
          <p:cNvPr id="1026" name="Picture 2" descr="Q:\GSI\FAIR\HIC4FAIR\Präsentationen\HIC4FAIR Workshop 201607\images\zyklop_opti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742" y="3203527"/>
            <a:ext cx="2767178" cy="300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Q:\GSI\FAIR\HIC4FAIR\Präsentationen\HIC4FAIR Workshop 201607\images\zyklop_fel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893" y="1684870"/>
            <a:ext cx="2750027" cy="1492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5257450" y="1375603"/>
            <a:ext cx="2802370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US" sz="1400" dirty="0" smtClean="0"/>
              <a:t>SISMODI parametrization of shift</a:t>
            </a:r>
            <a:endParaRPr lang="de-DE" sz="1400" dirty="0" smtClean="0"/>
          </a:p>
        </p:txBody>
      </p:sp>
    </p:spTree>
    <p:extLst>
      <p:ext uri="{BB962C8B-B14F-4D97-AF65-F5344CB8AC3E}">
        <p14:creationId xmlns:p14="http://schemas.microsoft.com/office/powerpoint/2010/main" val="1514193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9"/>
          <p:cNvSpPr>
            <a:spLocks noGrp="1" noChangeArrowheads="1"/>
          </p:cNvSpPr>
          <p:nvPr>
            <p:ph type="title" idx="4294967295"/>
          </p:nvPr>
        </p:nvSpPr>
        <p:spPr>
          <a:xfrm>
            <a:off x="1009290" y="0"/>
            <a:ext cx="6211019" cy="940279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de-DE" sz="3600" dirty="0" smtClean="0"/>
              <a:t>Requirements to the FAIR accelerators</a:t>
            </a:r>
          </a:p>
        </p:txBody>
      </p:sp>
      <p:grpSp>
        <p:nvGrpSpPr>
          <p:cNvPr id="157699" name="Group 13"/>
          <p:cNvGrpSpPr>
            <a:grpSpLocks/>
          </p:cNvGrpSpPr>
          <p:nvPr/>
        </p:nvGrpSpPr>
        <p:grpSpPr bwMode="auto">
          <a:xfrm>
            <a:off x="2879725" y="1196975"/>
            <a:ext cx="6264275" cy="4392613"/>
            <a:chOff x="1746" y="709"/>
            <a:chExt cx="3946" cy="2767"/>
          </a:xfrm>
        </p:grpSpPr>
        <p:pic>
          <p:nvPicPr>
            <p:cNvPr id="157700" name="Picture 1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93" r="1694"/>
            <a:stretch>
              <a:fillRect/>
            </a:stretch>
          </p:blipFill>
          <p:spPr bwMode="auto">
            <a:xfrm>
              <a:off x="1746" y="709"/>
              <a:ext cx="3946" cy="2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701" name="Rectangle 11"/>
            <p:cNvSpPr>
              <a:spLocks noChangeArrowheads="1"/>
            </p:cNvSpPr>
            <p:nvPr/>
          </p:nvSpPr>
          <p:spPr bwMode="auto">
            <a:xfrm>
              <a:off x="3833" y="3068"/>
              <a:ext cx="725" cy="4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endParaRPr lang="de-DE" altLang="de-DE"/>
            </a:p>
          </p:txBody>
        </p:sp>
      </p:grpSp>
      <p:sp>
        <p:nvSpPr>
          <p:cNvPr id="157702" name="Inhaltsplatzhalter 2"/>
          <p:cNvSpPr>
            <a:spLocks/>
          </p:cNvSpPr>
          <p:nvPr/>
        </p:nvSpPr>
        <p:spPr bwMode="auto">
          <a:xfrm>
            <a:off x="104775" y="1223963"/>
            <a:ext cx="3800475" cy="52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85725" indent="-85725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19100" indent="-2667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 sz="2000"/>
              <a:t> Beam intensity increase: 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>
                <a:solidFill>
                  <a:srgbClr val="FF0000"/>
                </a:solidFill>
              </a:rPr>
              <a:t>Primary beams:</a:t>
            </a:r>
            <a:br>
              <a:rPr lang="en-US" altLang="de-DE">
                <a:solidFill>
                  <a:srgbClr val="FF0000"/>
                </a:solidFill>
              </a:rPr>
            </a:br>
            <a:r>
              <a:rPr lang="en-US" altLang="de-DE">
                <a:solidFill>
                  <a:srgbClr val="FF0000"/>
                </a:solidFill>
              </a:rPr>
              <a:t> x 100 – x 1000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>
                <a:solidFill>
                  <a:srgbClr val="FF0000"/>
                </a:solidFill>
              </a:rPr>
              <a:t>Secondary beams:</a:t>
            </a:r>
            <a:br>
              <a:rPr lang="en-US" altLang="de-DE">
                <a:solidFill>
                  <a:srgbClr val="FF0000"/>
                </a:solidFill>
              </a:rPr>
            </a:br>
            <a:r>
              <a:rPr lang="en-US" altLang="de-DE">
                <a:solidFill>
                  <a:srgbClr val="FF0000"/>
                </a:solidFill>
              </a:rPr>
              <a:t> x 10.000</a:t>
            </a:r>
            <a:r>
              <a:rPr lang="en-US" altLang="de-DE"/>
              <a:t> 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 sz="2000"/>
              <a:t> Beams: 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/>
              <a:t>Anti protons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/>
              <a:t>Protons to uranium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/>
              <a:t>RIBs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 sz="2000"/>
              <a:t> Beam quality: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>
                <a:solidFill>
                  <a:srgbClr val="FF0000"/>
                </a:solidFill>
              </a:rPr>
              <a:t>Cooled anti proton beams</a:t>
            </a:r>
          </a:p>
          <a:p>
            <a:pPr lvl="1"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>
                <a:solidFill>
                  <a:srgbClr val="FF0000"/>
                </a:solidFill>
              </a:rPr>
              <a:t>Cooled, intense RIBs</a:t>
            </a:r>
          </a:p>
          <a:p>
            <a:pPr>
              <a:spcBef>
                <a:spcPct val="20000"/>
              </a:spcBef>
              <a:buFont typeface="Wingdings" pitchFamily="2" charset="2"/>
              <a:buChar char="Ø"/>
            </a:pPr>
            <a:r>
              <a:rPr lang="en-US" altLang="de-DE" sz="2000"/>
              <a:t> Beam pulse structure:</a:t>
            </a:r>
            <a:br>
              <a:rPr lang="en-US" altLang="de-DE" sz="2000"/>
            </a:br>
            <a:r>
              <a:rPr lang="en-US" altLang="de-DE" sz="2000"/>
              <a:t>   </a:t>
            </a:r>
            <a:r>
              <a:rPr lang="en-US" altLang="de-DE">
                <a:solidFill>
                  <a:srgbClr val="FF0000"/>
                </a:solidFill>
              </a:rPr>
              <a:t>extreme short pulses to</a:t>
            </a:r>
            <a:br>
              <a:rPr lang="en-US" altLang="de-DE">
                <a:solidFill>
                  <a:srgbClr val="FF0000"/>
                </a:solidFill>
              </a:rPr>
            </a:br>
            <a:r>
              <a:rPr lang="en-US" altLang="de-DE">
                <a:solidFill>
                  <a:srgbClr val="FF0000"/>
                </a:solidFill>
              </a:rPr>
              <a:t>   quasi continuous</a:t>
            </a:r>
            <a:endParaRPr lang="de-DE" altLang="de-DE"/>
          </a:p>
        </p:txBody>
      </p:sp>
      <p:sp>
        <p:nvSpPr>
          <p:cNvPr id="157703" name="Rectangle 14"/>
          <p:cNvSpPr>
            <a:spLocks noChangeArrowheads="1"/>
          </p:cNvSpPr>
          <p:nvPr/>
        </p:nvSpPr>
        <p:spPr bwMode="auto">
          <a:xfrm>
            <a:off x="4067175" y="1339850"/>
            <a:ext cx="19431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en-US" altLang="de-DE" sz="2100" b="1">
                <a:solidFill>
                  <a:srgbClr val="663300"/>
                </a:solidFill>
              </a:rPr>
              <a:t>Modularized </a:t>
            </a:r>
          </a:p>
          <a:p>
            <a:r>
              <a:rPr lang="en-US" altLang="de-DE" sz="2100" b="1">
                <a:solidFill>
                  <a:srgbClr val="663300"/>
                </a:solidFill>
              </a:rPr>
              <a:t>start version</a:t>
            </a:r>
          </a:p>
        </p:txBody>
      </p:sp>
      <p:sp>
        <p:nvSpPr>
          <p:cNvPr id="157704" name="Text Box 10"/>
          <p:cNvSpPr txBox="1">
            <a:spLocks noChangeArrowheads="1"/>
          </p:cNvSpPr>
          <p:nvPr/>
        </p:nvSpPr>
        <p:spPr bwMode="auto">
          <a:xfrm>
            <a:off x="3219450" y="5619750"/>
            <a:ext cx="5924550" cy="90487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US" altLang="de-DE" sz="1600">
                <a:ea typeface="MS PGothic" pitchFamily="34" charset="-128"/>
              </a:rPr>
              <a:t>Design ion beam: U</a:t>
            </a:r>
            <a:r>
              <a:rPr lang="en-US" altLang="de-DE" sz="1600" baseline="30000">
                <a:ea typeface="MS PGothic" pitchFamily="34" charset="-128"/>
              </a:rPr>
              <a:t>28+</a:t>
            </a:r>
            <a:r>
              <a:rPr lang="en-US" altLang="de-DE" sz="1600">
                <a:ea typeface="MS PGothic" pitchFamily="34" charset="-128"/>
              </a:rPr>
              <a:t> with 2.7 GeV/u, 5x10</a:t>
            </a:r>
            <a:r>
              <a:rPr lang="en-US" altLang="de-DE" sz="1600" baseline="30000">
                <a:ea typeface="MS PGothic" pitchFamily="34" charset="-128"/>
              </a:rPr>
              <a:t>11</a:t>
            </a:r>
            <a:r>
              <a:rPr lang="en-US" altLang="de-DE" sz="1600">
                <a:ea typeface="MS PGothic" pitchFamily="34" charset="-128"/>
              </a:rPr>
              <a:t> Ions/Cycle </a:t>
            </a:r>
          </a:p>
          <a:p>
            <a:pPr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US" altLang="de-DE" sz="1600">
                <a:ea typeface="MS PGothic" pitchFamily="34" charset="-128"/>
              </a:rPr>
              <a:t>Protons up to 29 GeV</a:t>
            </a:r>
          </a:p>
          <a:p>
            <a:pPr>
              <a:lnSpc>
                <a:spcPct val="11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US" altLang="de-DE" sz="1600">
                <a:ea typeface="MS PGothic" pitchFamily="34" charset="-128"/>
              </a:rPr>
              <a:t>Heavy ion beams up to  about 11 GeV/u</a:t>
            </a:r>
            <a:r>
              <a:rPr lang="en-US" altLang="de-DE" sz="1600" b="1">
                <a:solidFill>
                  <a:srgbClr val="FF0000"/>
                </a:solidFill>
                <a:ea typeface="MS PGothic" pitchFamily="34" charset="-128"/>
              </a:rPr>
              <a:t> 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191125" y="1931988"/>
            <a:ext cx="527050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r>
              <a:rPr lang="de-DE" altLang="de-DE" sz="1000" b="1"/>
              <a:t>SIS18</a:t>
            </a: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3648075" y="2420938"/>
            <a:ext cx="665163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b="1" dirty="0" smtClean="0">
                <a:latin typeface="+mn-lt"/>
                <a:cs typeface="+mn-cs"/>
              </a:rPr>
              <a:t>UNILAC</a:t>
            </a:r>
            <a:endParaRPr lang="de-DE" sz="1000" b="1" dirty="0">
              <a:latin typeface="+mn-lt"/>
              <a:cs typeface="+mn-cs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392988" y="2925763"/>
            <a:ext cx="606425" cy="2270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36000" rIns="144000" bIns="3600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000" b="1" dirty="0" smtClean="0">
                <a:latin typeface="+mn-lt"/>
                <a:cs typeface="+mn-cs"/>
              </a:rPr>
              <a:t>CBM</a:t>
            </a:r>
            <a:endParaRPr lang="de-DE" sz="1000" b="1" dirty="0">
              <a:latin typeface="+mn-lt"/>
              <a:cs typeface="+mn-cs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5167313" y="4776788"/>
            <a:ext cx="360362" cy="184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>
              <a:solidFill>
                <a:schemeClr val="bg1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dirty="0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4685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SIS100: Protons for p-bar Chain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40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28.07.16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of Protons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Transition shift</a:t>
            </a:r>
          </a:p>
          <a:p>
            <a:pPr lvl="1"/>
            <a:r>
              <a:rPr lang="en-US" dirty="0" smtClean="0"/>
              <a:t>Asymmetry in QF to change </a:t>
            </a:r>
            <a:r>
              <a:rPr lang="el-GR" dirty="0" smtClean="0"/>
              <a:t>γ</a:t>
            </a:r>
            <a:r>
              <a:rPr lang="en-US" baseline="-25000" dirty="0" smtClean="0"/>
              <a:t>t</a:t>
            </a:r>
            <a:endParaRPr lang="en-US" dirty="0" smtClean="0"/>
          </a:p>
          <a:p>
            <a:pPr lvl="1"/>
            <a:r>
              <a:rPr lang="en-US" dirty="0" smtClean="0"/>
              <a:t>Irregular optic with large hor. beta function and oscillating dispersion</a:t>
            </a:r>
          </a:p>
          <a:p>
            <a:pPr lvl="1"/>
            <a:r>
              <a:rPr lang="en-US" dirty="0" smtClean="0"/>
              <a:t>Large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h</a:t>
            </a:r>
            <a:r>
              <a:rPr lang="en-US" dirty="0" smtClean="0"/>
              <a:t> for intrinsically high </a:t>
            </a:r>
            <a:r>
              <a:rPr lang="el-GR" dirty="0"/>
              <a:t>γ</a:t>
            </a:r>
            <a:r>
              <a:rPr lang="en-US" baseline="-25000" dirty="0"/>
              <a:t>t</a:t>
            </a:r>
            <a:endParaRPr lang="en-US" dirty="0" smtClean="0"/>
          </a:p>
          <a:p>
            <a:r>
              <a:rPr lang="en-US" dirty="0" smtClean="0"/>
              <a:t>Transition jump</a:t>
            </a:r>
          </a:p>
          <a:p>
            <a:pPr lvl="1"/>
            <a:r>
              <a:rPr lang="en-US" dirty="0" smtClean="0"/>
              <a:t>Small </a:t>
            </a:r>
            <a:r>
              <a:rPr lang="en-US" dirty="0" err="1" smtClean="0"/>
              <a:t>Q</a:t>
            </a:r>
            <a:r>
              <a:rPr lang="en-US" baseline="-25000" dirty="0" err="1" smtClean="0"/>
              <a:t>h</a:t>
            </a:r>
            <a:r>
              <a:rPr lang="en-US" dirty="0" smtClean="0"/>
              <a:t> for </a:t>
            </a:r>
            <a:r>
              <a:rPr lang="en-US" dirty="0"/>
              <a:t>intrinsically </a:t>
            </a:r>
            <a:r>
              <a:rPr lang="en-US" dirty="0" smtClean="0"/>
              <a:t>low </a:t>
            </a:r>
            <a:r>
              <a:rPr lang="el-GR" dirty="0"/>
              <a:t>γ</a:t>
            </a:r>
            <a:r>
              <a:rPr lang="en-US" baseline="-25000" dirty="0"/>
              <a:t>t</a:t>
            </a:r>
            <a:endParaRPr lang="en-US" dirty="0" smtClean="0"/>
          </a:p>
          <a:p>
            <a:pPr lvl="1"/>
            <a:r>
              <a:rPr lang="en-US" dirty="0" smtClean="0"/>
              <a:t>π-doublet for transition jump</a:t>
            </a:r>
          </a:p>
          <a:p>
            <a:pPr lvl="1"/>
            <a:r>
              <a:rPr lang="en-US" dirty="0" smtClean="0"/>
              <a:t>Large difference in dispersion at both jump quadrupoles required</a:t>
            </a:r>
          </a:p>
          <a:p>
            <a:r>
              <a:rPr lang="en-US" dirty="0" smtClean="0"/>
              <a:t>Both optics designed exclusively for fast extraction of single high intensity bunch at max. energy</a:t>
            </a:r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81" r="18697"/>
          <a:stretch/>
        </p:blipFill>
        <p:spPr>
          <a:xfrm rot="5400000">
            <a:off x="5583621" y="670990"/>
            <a:ext cx="1666909" cy="3600000"/>
          </a:xfrm>
          <a:prstGeom prst="rect">
            <a:avLst/>
          </a:prstGeom>
        </p:spPr>
      </p:pic>
      <p:grpSp>
        <p:nvGrpSpPr>
          <p:cNvPr id="10" name="Gruppieren 9"/>
          <p:cNvGrpSpPr/>
          <p:nvPr/>
        </p:nvGrpSpPr>
        <p:grpSpPr>
          <a:xfrm>
            <a:off x="4378029" y="1407733"/>
            <a:ext cx="4140000" cy="1898084"/>
            <a:chOff x="5120641" y="3201905"/>
            <a:chExt cx="3816515" cy="1898084"/>
          </a:xfrm>
        </p:grpSpPr>
        <p:pic>
          <p:nvPicPr>
            <p:cNvPr id="12" name="Grafik 11"/>
            <p:cNvPicPr>
              <a:picLocks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81" r="18697"/>
            <a:stretch/>
          </p:blipFill>
          <p:spPr>
            <a:xfrm rot="5400000">
              <a:off x="6195444" y="2358277"/>
              <a:ext cx="1666909" cy="3816515"/>
            </a:xfrm>
            <a:prstGeom prst="rect">
              <a:avLst/>
            </a:prstGeom>
          </p:spPr>
        </p:pic>
        <p:sp>
          <p:nvSpPr>
            <p:cNvPr id="13" name="Textfeld 12"/>
            <p:cNvSpPr txBox="1"/>
            <p:nvPr/>
          </p:nvSpPr>
          <p:spPr>
            <a:xfrm>
              <a:off x="5286576" y="3201905"/>
              <a:ext cx="2537593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/>
                <a:t>Proton optics with transition shift</a:t>
              </a:r>
              <a:endParaRPr lang="de-DE" sz="1400" dirty="0" smtClean="0"/>
            </a:p>
          </p:txBody>
        </p:sp>
      </p:grpSp>
      <p:grpSp>
        <p:nvGrpSpPr>
          <p:cNvPr id="45" name="Gruppieren 44"/>
          <p:cNvGrpSpPr/>
          <p:nvPr/>
        </p:nvGrpSpPr>
        <p:grpSpPr>
          <a:xfrm>
            <a:off x="4419817" y="3942982"/>
            <a:ext cx="3983307" cy="2002183"/>
            <a:chOff x="4453685" y="3866779"/>
            <a:chExt cx="3983307" cy="2002183"/>
          </a:xfrm>
        </p:grpSpPr>
        <p:grpSp>
          <p:nvGrpSpPr>
            <p:cNvPr id="44" name="Gruppieren 43"/>
            <p:cNvGrpSpPr/>
            <p:nvPr/>
          </p:nvGrpSpPr>
          <p:grpSpPr>
            <a:xfrm>
              <a:off x="4453685" y="4094116"/>
              <a:ext cx="3983307" cy="1774846"/>
              <a:chOff x="4453685" y="4094116"/>
              <a:chExt cx="3983307" cy="1774846"/>
            </a:xfrm>
          </p:grpSpPr>
          <p:pic>
            <p:nvPicPr>
              <p:cNvPr id="24" name="Grafik 2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747" t="3737" r="17148"/>
              <a:stretch/>
            </p:blipFill>
            <p:spPr>
              <a:xfrm rot="5400000">
                <a:off x="5557916" y="2989885"/>
                <a:ext cx="1774846" cy="3983307"/>
              </a:xfrm>
              <a:prstGeom prst="rect">
                <a:avLst/>
              </a:prstGeom>
            </p:spPr>
          </p:pic>
          <p:cxnSp>
            <p:nvCxnSpPr>
              <p:cNvPr id="18" name="Gerade Verbindung 17"/>
              <p:cNvCxnSpPr/>
              <p:nvPr/>
            </p:nvCxnSpPr>
            <p:spPr bwMode="auto">
              <a:xfrm>
                <a:off x="7060545" y="4113181"/>
                <a:ext cx="0" cy="1684601"/>
              </a:xfrm>
              <a:prstGeom prst="line">
                <a:avLst/>
              </a:prstGeom>
              <a:noFill/>
              <a:ln w="3175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" name="Gerade Verbindung 18"/>
              <p:cNvCxnSpPr/>
              <p:nvPr/>
            </p:nvCxnSpPr>
            <p:spPr bwMode="auto">
              <a:xfrm>
                <a:off x="8130213" y="4125824"/>
                <a:ext cx="0" cy="1684601"/>
              </a:xfrm>
              <a:prstGeom prst="line">
                <a:avLst/>
              </a:prstGeom>
              <a:noFill/>
              <a:ln w="31750" cap="flat" cmpd="sng" algn="ctr">
                <a:solidFill>
                  <a:srgbClr val="FFFF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0" name="Textfeld 19"/>
              <p:cNvSpPr txBox="1"/>
              <p:nvPr/>
            </p:nvSpPr>
            <p:spPr>
              <a:xfrm>
                <a:off x="6932040" y="4156438"/>
                <a:ext cx="243139" cy="25179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none" lIns="18000" tIns="18000" rIns="18000" bIns="18000" rtlCol="0" anchor="ctr" anchorCtr="0">
                <a:spAutoFit/>
              </a:bodyPr>
              <a:lstStyle/>
              <a:p>
                <a:pPr>
                  <a:buNone/>
                </a:pPr>
                <a:r>
                  <a:rPr lang="en-US" sz="1400" dirty="0" smtClean="0"/>
                  <a:t>Q</a:t>
                </a:r>
                <a:r>
                  <a:rPr lang="en-US" sz="1400" baseline="-25000" dirty="0" smtClean="0"/>
                  <a:t>1</a:t>
                </a:r>
                <a:endParaRPr lang="de-DE" sz="1400" dirty="0" smtClean="0"/>
              </a:p>
            </p:txBody>
          </p:sp>
          <p:sp>
            <p:nvSpPr>
              <p:cNvPr id="41" name="Textfeld 40"/>
              <p:cNvSpPr txBox="1"/>
              <p:nvPr/>
            </p:nvSpPr>
            <p:spPr>
              <a:xfrm>
                <a:off x="8007099" y="4156438"/>
                <a:ext cx="243139" cy="25179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chemeClr val="tx1"/>
                </a:solidFill>
              </a:ln>
            </p:spPr>
            <p:txBody>
              <a:bodyPr wrap="none" lIns="18000" tIns="18000" rIns="18000" bIns="18000" rtlCol="0" anchor="ctr" anchorCtr="0">
                <a:spAutoFit/>
              </a:bodyPr>
              <a:lstStyle/>
              <a:p>
                <a:pPr>
                  <a:buNone/>
                </a:pPr>
                <a:r>
                  <a:rPr lang="en-US" sz="1400" dirty="0" smtClean="0"/>
                  <a:t>Q</a:t>
                </a:r>
                <a:r>
                  <a:rPr lang="en-US" sz="1400" baseline="-25000" dirty="0" smtClean="0"/>
                  <a:t>2</a:t>
                </a:r>
                <a:endParaRPr lang="de-DE" sz="1400" dirty="0" smtClean="0"/>
              </a:p>
            </p:txBody>
          </p:sp>
        </p:grpSp>
        <p:grpSp>
          <p:nvGrpSpPr>
            <p:cNvPr id="42" name="Gruppieren 41"/>
            <p:cNvGrpSpPr/>
            <p:nvPr/>
          </p:nvGrpSpPr>
          <p:grpSpPr>
            <a:xfrm>
              <a:off x="7053609" y="5298894"/>
              <a:ext cx="1069668" cy="377586"/>
              <a:chOff x="7053609" y="5298894"/>
              <a:chExt cx="1069668" cy="377586"/>
            </a:xfrm>
          </p:grpSpPr>
          <p:cxnSp>
            <p:nvCxnSpPr>
              <p:cNvPr id="22" name="Gerade Verbindung mit Pfeil 21"/>
              <p:cNvCxnSpPr/>
              <p:nvPr/>
            </p:nvCxnSpPr>
            <p:spPr bwMode="auto">
              <a:xfrm>
                <a:off x="7053609" y="5676480"/>
                <a:ext cx="1069668" cy="0"/>
              </a:xfrm>
              <a:prstGeom prst="straightConnector1">
                <a:avLst/>
              </a:prstGeom>
              <a:noFill/>
              <a:ln w="31750" cap="flat" cmpd="sng" algn="ctr">
                <a:solidFill>
                  <a:srgbClr val="FF00FF"/>
                </a:solidFill>
                <a:prstDash val="solid"/>
                <a:round/>
                <a:headEnd type="arrow" w="med" len="med"/>
                <a:tailEnd type="arrow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3" name="Textfeld 22"/>
              <p:cNvSpPr txBox="1"/>
              <p:nvPr/>
            </p:nvSpPr>
            <p:spPr>
              <a:xfrm>
                <a:off x="7264876" y="5298894"/>
                <a:ext cx="661006" cy="288147"/>
              </a:xfrm>
              <a:prstGeom prst="rect">
                <a:avLst/>
              </a:prstGeom>
              <a:solidFill>
                <a:srgbClr val="FF66FF"/>
              </a:solidFill>
            </p:spPr>
            <p:txBody>
              <a:bodyPr wrap="none" lIns="36000" tIns="36000" rIns="36000" bIns="36000" rtlCol="0">
                <a:spAutoFit/>
              </a:bodyPr>
              <a:lstStyle/>
              <a:p>
                <a:pPr>
                  <a:buNone/>
                </a:pPr>
                <a:r>
                  <a:rPr lang="el-GR" sz="1400" dirty="0" smtClean="0"/>
                  <a:t>Δμ</a:t>
                </a:r>
                <a:r>
                  <a:rPr lang="en-US" sz="1400" baseline="-25000" dirty="0" smtClean="0"/>
                  <a:t>x </a:t>
                </a:r>
                <a:r>
                  <a:rPr lang="en-US" sz="1400" dirty="0" smtClean="0"/>
                  <a:t>≈ </a:t>
                </a:r>
                <a:r>
                  <a:rPr lang="el-GR" sz="1400" dirty="0" smtClean="0"/>
                  <a:t>π</a:t>
                </a:r>
                <a:endParaRPr lang="de-DE" sz="1400" dirty="0" smtClean="0"/>
              </a:p>
            </p:txBody>
          </p:sp>
        </p:grpSp>
        <p:sp>
          <p:nvSpPr>
            <p:cNvPr id="39" name="Textfeld 38"/>
            <p:cNvSpPr txBox="1"/>
            <p:nvPr/>
          </p:nvSpPr>
          <p:spPr>
            <a:xfrm>
              <a:off x="4613898" y="3866779"/>
              <a:ext cx="2811988" cy="3077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 smtClean="0"/>
                <a:t>Proton optics with transition jump</a:t>
              </a:r>
              <a:endParaRPr lang="de-DE" sz="1400" dirty="0" smtClean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feld 39"/>
              <p:cNvSpPr txBox="1"/>
              <p:nvPr/>
            </p:nvSpPr>
            <p:spPr>
              <a:xfrm>
                <a:off x="4958482" y="6126163"/>
                <a:ext cx="3372718" cy="345544"/>
              </a:xfrm>
              <a:prstGeom prst="rect">
                <a:avLst/>
              </a:prstGeom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marL="0"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i="1">
                          <a:latin typeface="Cambria Math"/>
                          <a:ea typeface="Cambria Math"/>
                        </a:rPr>
                        <m:t>∆</m:t>
                      </m:r>
                      <m:sSubSup>
                        <m:sSubSupPr>
                          <m:ctrlPr>
                            <a:rPr lang="en-US" sz="1400" i="1">
                              <a:latin typeface="Cambria Math"/>
                              <a:ea typeface="Cambria Math"/>
                            </a:rPr>
                          </m:ctrlPr>
                        </m:sSubSupPr>
                        <m:e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𝛾</m:t>
                          </m:r>
                        </m:e>
                        <m:sub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𝑡</m:t>
                          </m:r>
                        </m:sub>
                        <m:sup/>
                      </m:sSubSup>
                      <m:r>
                        <a:rPr lang="en-US" sz="1400" i="1">
                          <a:latin typeface="Cambria Math"/>
                          <a:ea typeface="Cambria Math"/>
                        </a:rPr>
                        <m:t> ~ </m:t>
                      </m:r>
                      <m:r>
                        <a:rPr lang="en-US" sz="1400" i="1">
                          <a:latin typeface="Cambria Math"/>
                          <a:ea typeface="Cambria Math"/>
                        </a:rPr>
                        <m:t>𝑘</m:t>
                      </m:r>
                      <m:d>
                        <m:dPr>
                          <m:ctrlPr>
                            <a:rPr lang="en-US" sz="1400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sz="1400" i="1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1400" i="1"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1400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</m:e>
                      </m:d>
                      <m:r>
                        <a:rPr lang="en-US" sz="1400" i="1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1400" i="1">
                          <a:latin typeface="Cambria Math"/>
                          <a:ea typeface="Cambria Math"/>
                        </a:rPr>
                        <m:t>𝑂</m:t>
                      </m:r>
                      <m:r>
                        <a:rPr lang="en-US" sz="1400" i="1">
                          <a:latin typeface="Cambria Math"/>
                          <a:ea typeface="Cambria Math"/>
                        </a:rPr>
                        <m:t>(</m:t>
                      </m:r>
                      <m:sSup>
                        <m:sSupPr>
                          <m:ctrlPr>
                            <a:rPr lang="en-US" sz="1400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  <m:sup>
                          <m:r>
                            <a:rPr lang="en-US" sz="1400" i="1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US" sz="1400" i="1">
                          <a:latin typeface="Cambria Math"/>
                          <a:ea typeface="Cambria Math"/>
                        </a:rPr>
                        <m:t>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40" name="Textfeld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8482" y="6126163"/>
                <a:ext cx="3372718" cy="345544"/>
              </a:xfrm>
              <a:prstGeom prst="rect">
                <a:avLst/>
              </a:prstGeom>
              <a:blipFill rotWithShape="1">
                <a:blip r:embed="rId5"/>
                <a:stretch>
                  <a:fillRect b="-1754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6" name="Tabelle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2640166"/>
              </p:ext>
            </p:extLst>
          </p:nvPr>
        </p:nvGraphicFramePr>
        <p:xfrm>
          <a:off x="8384684" y="1955676"/>
          <a:ext cx="701213" cy="1087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075"/>
                <a:gridCol w="410138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Q</a:t>
                      </a:r>
                      <a:r>
                        <a:rPr lang="en-US" sz="1200" baseline="-25000" dirty="0" err="1" smtClean="0"/>
                        <a:t>h</a:t>
                      </a:r>
                      <a:endParaRPr lang="de-DE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21.8</a:t>
                      </a:r>
                      <a:endParaRPr lang="de-DE" sz="1200" dirty="0"/>
                    </a:p>
                  </a:txBody>
                  <a:tcPr marL="36000" marR="36000" marT="36000" marB="360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Q</a:t>
                      </a:r>
                      <a:r>
                        <a:rPr lang="en-US" sz="1200" baseline="-25000" dirty="0" smtClean="0"/>
                        <a:t>v</a:t>
                      </a:r>
                      <a:endParaRPr lang="de-DE" sz="1200" dirty="0" smtClean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17.7</a:t>
                      </a:r>
                      <a:endParaRPr lang="de-DE" sz="1200" dirty="0"/>
                    </a:p>
                  </a:txBody>
                  <a:tcPr marL="36000" marR="36000" marT="36000" marB="360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 smtClean="0"/>
                        <a:t>γ</a:t>
                      </a:r>
                      <a:r>
                        <a:rPr lang="en-US" sz="1200" baseline="-25000" dirty="0" smtClean="0"/>
                        <a:t>t</a:t>
                      </a:r>
                      <a:endParaRPr lang="de-DE" sz="1200" dirty="0" smtClean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45</a:t>
                      </a:r>
                      <a:endParaRPr lang="de-DE" sz="1200" dirty="0"/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  <p:graphicFrame>
        <p:nvGraphicFramePr>
          <p:cNvPr id="47" name="Tabelle 4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321871"/>
              </p:ext>
            </p:extLst>
          </p:nvPr>
        </p:nvGraphicFramePr>
        <p:xfrm>
          <a:off x="8384684" y="4572073"/>
          <a:ext cx="701213" cy="1087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1075"/>
                <a:gridCol w="410138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Q</a:t>
                      </a:r>
                      <a:r>
                        <a:rPr lang="en-US" sz="1200" baseline="-25000" dirty="0" err="1" smtClean="0"/>
                        <a:t>h</a:t>
                      </a:r>
                      <a:endParaRPr lang="de-DE" sz="1200" dirty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10.4</a:t>
                      </a:r>
                      <a:endParaRPr lang="de-DE" sz="1200" dirty="0"/>
                    </a:p>
                  </a:txBody>
                  <a:tcPr marL="36000" marR="36000" marT="36000" marB="360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Q</a:t>
                      </a:r>
                      <a:r>
                        <a:rPr lang="en-US" sz="1200" baseline="-25000" dirty="0" smtClean="0"/>
                        <a:t>v</a:t>
                      </a:r>
                      <a:endParaRPr lang="de-DE" sz="1200" dirty="0" smtClean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10.3</a:t>
                      </a:r>
                      <a:endParaRPr lang="de-DE" sz="1200" dirty="0"/>
                    </a:p>
                  </a:txBody>
                  <a:tcPr marL="36000" marR="36000" marT="36000" marB="3600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dirty="0" smtClean="0"/>
                        <a:t>γ</a:t>
                      </a:r>
                      <a:r>
                        <a:rPr lang="en-US" sz="1200" baseline="-25000" dirty="0" smtClean="0"/>
                        <a:t>t</a:t>
                      </a:r>
                      <a:endParaRPr lang="de-DE" sz="1200" dirty="0" smtClean="0"/>
                    </a:p>
                  </a:txBody>
                  <a:tcPr marL="36000" marR="36000" marT="36000" marB="36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8.9</a:t>
                      </a:r>
                      <a:endParaRPr lang="de-DE" sz="1200" dirty="0"/>
                    </a:p>
                  </a:txBody>
                  <a:tcPr marL="36000" marR="36000" marT="36000" marB="3600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1970320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SIS100: Crossing with Optic for Ions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41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28.07.16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of Protons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Proton intensity for CBM relaxed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12</a:t>
            </a:r>
            <a:r>
              <a:rPr lang="en-US" dirty="0" smtClean="0"/>
              <a:t>/cycle vs. 2·10</a:t>
            </a:r>
            <a:r>
              <a:rPr lang="en-US" baseline="30000" dirty="0" smtClean="0"/>
              <a:t>13</a:t>
            </a:r>
            <a:r>
              <a:rPr lang="en-US" dirty="0" smtClean="0"/>
              <a:t> for p-bar</a:t>
            </a:r>
          </a:p>
          <a:p>
            <a:pPr lvl="1"/>
            <a:r>
              <a:rPr lang="en-US" dirty="0" smtClean="0"/>
              <a:t>No single bunch required</a:t>
            </a:r>
          </a:p>
          <a:p>
            <a:r>
              <a:rPr lang="en-US" dirty="0" smtClean="0"/>
              <a:t>Crossing </a:t>
            </a:r>
            <a:r>
              <a:rPr lang="el-GR" dirty="0" smtClean="0"/>
              <a:t>γ</a:t>
            </a:r>
            <a:r>
              <a:rPr lang="en-US" baseline="-25000" dirty="0" smtClean="0"/>
              <a:t>t </a:t>
            </a:r>
            <a:r>
              <a:rPr lang="en-US" dirty="0" smtClean="0"/>
              <a:t>with slow extraction optic for ions seems feasible</a:t>
            </a:r>
            <a:endParaRPr lang="de-DE" dirty="0"/>
          </a:p>
          <a:p>
            <a:pPr lvl="1"/>
            <a:r>
              <a:rPr lang="en-US" dirty="0" smtClean="0"/>
              <a:t>Moderate long. blow-up expected</a:t>
            </a:r>
          </a:p>
          <a:p>
            <a:pPr lvl="1"/>
            <a:r>
              <a:rPr lang="en-US" dirty="0" smtClean="0"/>
              <a:t>RF parameters can be optimized to minimize blow-up</a:t>
            </a:r>
          </a:p>
          <a:p>
            <a:pPr lvl="1"/>
            <a:r>
              <a:rPr lang="en-US" dirty="0" smtClean="0"/>
              <a:t>Beam physics group studies</a:t>
            </a:r>
          </a:p>
          <a:p>
            <a:r>
              <a:rPr lang="en-US" dirty="0" smtClean="0"/>
              <a:t>Transition shift for ions</a:t>
            </a:r>
          </a:p>
          <a:p>
            <a:pPr lvl="1"/>
            <a:r>
              <a:rPr lang="el-GR" dirty="0" smtClean="0"/>
              <a:t>γ</a:t>
            </a:r>
            <a:r>
              <a:rPr lang="en-US" baseline="-25000" dirty="0"/>
              <a:t>t</a:t>
            </a:r>
            <a:r>
              <a:rPr lang="en-US" dirty="0"/>
              <a:t> </a:t>
            </a:r>
            <a:r>
              <a:rPr lang="en-US" dirty="0" smtClean="0"/>
              <a:t>can </a:t>
            </a:r>
            <a:r>
              <a:rPr lang="en-US" dirty="0"/>
              <a:t>be shifted </a:t>
            </a:r>
            <a:r>
              <a:rPr lang="en-US" dirty="0" smtClean="0"/>
              <a:t>splitting F quads</a:t>
            </a:r>
            <a:endParaRPr lang="en-US" dirty="0"/>
          </a:p>
          <a:p>
            <a:pPr lvl="1"/>
            <a:r>
              <a:rPr lang="en-US" dirty="0" smtClean="0"/>
              <a:t>Useful for speeding up crossing or shift/de-bunch/restore scheme</a:t>
            </a:r>
          </a:p>
          <a:p>
            <a:r>
              <a:rPr lang="en-US" dirty="0" smtClean="0"/>
              <a:t>Potential dead band at transition </a:t>
            </a:r>
          </a:p>
        </p:txBody>
      </p:sp>
      <p:grpSp>
        <p:nvGrpSpPr>
          <p:cNvPr id="10" name="Gruppieren 9"/>
          <p:cNvGrpSpPr/>
          <p:nvPr/>
        </p:nvGrpSpPr>
        <p:grpSpPr>
          <a:xfrm>
            <a:off x="4746357" y="1395509"/>
            <a:ext cx="4114809" cy="2549402"/>
            <a:chOff x="4746357" y="1437844"/>
            <a:chExt cx="4114809" cy="2549402"/>
          </a:xfrm>
        </p:grpSpPr>
        <p:pic>
          <p:nvPicPr>
            <p:cNvPr id="5125" name="Picture 5" descr="Q:\GSI\FAIR\HIC4FAIR\Präsentationen\HIC4FAIR Workshop 201607\images\sis100slowgammat_shift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6357" y="1701241"/>
              <a:ext cx="4114809" cy="22860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feld 15"/>
            <p:cNvSpPr txBox="1"/>
            <p:nvPr/>
          </p:nvSpPr>
          <p:spPr>
            <a:xfrm>
              <a:off x="5020591" y="1437844"/>
              <a:ext cx="3578224" cy="30777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en-US" sz="1400" dirty="0" smtClean="0"/>
                <a:t>Properties of shifted slow extraction optics </a:t>
              </a:r>
              <a:endParaRPr lang="de-DE" sz="1400" dirty="0" smtClean="0"/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4670154" y="3968808"/>
            <a:ext cx="4114809" cy="2482231"/>
            <a:chOff x="4729423" y="4070412"/>
            <a:chExt cx="4114809" cy="2482231"/>
          </a:xfrm>
        </p:grpSpPr>
        <p:pic>
          <p:nvPicPr>
            <p:cNvPr id="5127" name="Picture 7" descr="Q:\GSI\FAIR\HIC4FAIR\Präsentationen\HIC4FAIR Workshop 201607\images\sis100slowgammat_optic_0.60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9423" y="4266638"/>
              <a:ext cx="4114809" cy="22860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feld 17"/>
            <p:cNvSpPr txBox="1"/>
            <p:nvPr/>
          </p:nvSpPr>
          <p:spPr>
            <a:xfrm>
              <a:off x="5051646" y="4070412"/>
              <a:ext cx="3448381" cy="307777"/>
            </a:xfrm>
            <a:prstGeom prst="rect">
              <a:avLst/>
            </a:prstGeom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en-US" sz="1400" dirty="0" smtClean="0"/>
                <a:t>Shifted slow extraction optic with </a:t>
              </a:r>
              <a:r>
                <a:rPr lang="el-GR" sz="1400" dirty="0" smtClean="0"/>
                <a:t>γ</a:t>
              </a:r>
              <a:r>
                <a:rPr lang="en-US" sz="1400" baseline="-25000" dirty="0" smtClean="0"/>
                <a:t>t</a:t>
              </a:r>
              <a:r>
                <a:rPr lang="en-US" sz="1400" dirty="0" smtClean="0"/>
                <a:t>=18.2 </a:t>
              </a:r>
              <a:endParaRPr lang="de-DE" sz="1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55808018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SIS100: Proton Energy Range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42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28.07.16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of Protons</a:t>
            </a:r>
            <a:endParaRPr lang="de-DE" dirty="0"/>
          </a:p>
        </p:txBody>
      </p:sp>
      <p:grpSp>
        <p:nvGrpSpPr>
          <p:cNvPr id="136" name="Gruppieren 135"/>
          <p:cNvGrpSpPr/>
          <p:nvPr/>
        </p:nvGrpSpPr>
        <p:grpSpPr>
          <a:xfrm>
            <a:off x="1507169" y="1771018"/>
            <a:ext cx="6583404" cy="4553670"/>
            <a:chOff x="1087395" y="1771018"/>
            <a:chExt cx="6583404" cy="4553670"/>
          </a:xfrm>
        </p:grpSpPr>
        <p:grpSp>
          <p:nvGrpSpPr>
            <p:cNvPr id="77" name="Gruppieren 76"/>
            <p:cNvGrpSpPr/>
            <p:nvPr/>
          </p:nvGrpSpPr>
          <p:grpSpPr>
            <a:xfrm>
              <a:off x="2677324" y="1798605"/>
              <a:ext cx="1894676" cy="4526083"/>
              <a:chOff x="5596467" y="1804927"/>
              <a:chExt cx="2819400" cy="4526083"/>
            </a:xfrm>
          </p:grpSpPr>
          <p:sp>
            <p:nvSpPr>
              <p:cNvPr id="8" name="Rechteck 7"/>
              <p:cNvSpPr/>
              <p:nvPr/>
            </p:nvSpPr>
            <p:spPr>
              <a:xfrm>
                <a:off x="5596467" y="4343399"/>
                <a:ext cx="2819400" cy="756000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10000">
                    <a:srgbClr val="FFFF00"/>
                  </a:gs>
                  <a:gs pos="25000">
                    <a:srgbClr val="009900"/>
                  </a:gs>
                  <a:gs pos="100000">
                    <a:srgbClr val="009900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sp>
            <p:nvSpPr>
              <p:cNvPr id="10" name="Rechteck 9"/>
              <p:cNvSpPr/>
              <p:nvPr/>
            </p:nvSpPr>
            <p:spPr>
              <a:xfrm rot="10800000">
                <a:off x="5596467" y="5094106"/>
                <a:ext cx="2819400" cy="1236904"/>
              </a:xfrm>
              <a:prstGeom prst="rect">
                <a:avLst/>
              </a:prstGeom>
              <a:gradFill>
                <a:gsLst>
                  <a:gs pos="20000">
                    <a:srgbClr val="FF0000"/>
                  </a:gs>
                  <a:gs pos="75000">
                    <a:srgbClr val="FFFF00"/>
                  </a:gs>
                  <a:gs pos="96000">
                    <a:srgbClr val="009900"/>
                  </a:gs>
                  <a:gs pos="100000">
                    <a:srgbClr val="009900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sp>
            <p:nvSpPr>
              <p:cNvPr id="12" name="Rechteck 11"/>
              <p:cNvSpPr/>
              <p:nvPr/>
            </p:nvSpPr>
            <p:spPr>
              <a:xfrm rot="10800000">
                <a:off x="5596467" y="1804927"/>
                <a:ext cx="2819400" cy="1783887"/>
              </a:xfrm>
              <a:prstGeom prst="rect">
                <a:avLst/>
              </a:prstGeom>
              <a:solidFill>
                <a:srgbClr val="0099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  <p:sp>
            <p:nvSpPr>
              <p:cNvPr id="76" name="Rechteck 75"/>
              <p:cNvSpPr/>
              <p:nvPr/>
            </p:nvSpPr>
            <p:spPr>
              <a:xfrm rot="10800000">
                <a:off x="5596467" y="3587399"/>
                <a:ext cx="2819400" cy="756000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10000">
                    <a:srgbClr val="FFFF00"/>
                  </a:gs>
                  <a:gs pos="25000">
                    <a:srgbClr val="009900"/>
                  </a:gs>
                  <a:gs pos="100000">
                    <a:srgbClr val="009900"/>
                  </a:gs>
                </a:gsLst>
                <a:lin ang="5400000" scaled="0"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112" name="Gerade Verbindung 111"/>
            <p:cNvCxnSpPr/>
            <p:nvPr/>
          </p:nvCxnSpPr>
          <p:spPr>
            <a:xfrm>
              <a:off x="1087395" y="1802479"/>
              <a:ext cx="5238380" cy="0"/>
            </a:xfrm>
            <a:prstGeom prst="line">
              <a:avLst/>
            </a:prstGeom>
            <a:ln w="19050">
              <a:solidFill>
                <a:srgbClr val="0033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Gerade Verbindung 114"/>
            <p:cNvCxnSpPr/>
            <p:nvPr/>
          </p:nvCxnSpPr>
          <p:spPr>
            <a:xfrm>
              <a:off x="1091590" y="4337077"/>
              <a:ext cx="6170185" cy="0"/>
            </a:xfrm>
            <a:prstGeom prst="line">
              <a:avLst/>
            </a:prstGeom>
            <a:ln w="19050">
              <a:solidFill>
                <a:srgbClr val="0033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Gerade Verbindung 115"/>
            <p:cNvCxnSpPr/>
            <p:nvPr/>
          </p:nvCxnSpPr>
          <p:spPr>
            <a:xfrm>
              <a:off x="1087395" y="5130119"/>
              <a:ext cx="5886381" cy="0"/>
            </a:xfrm>
            <a:prstGeom prst="line">
              <a:avLst/>
            </a:prstGeom>
            <a:ln w="19050">
              <a:solidFill>
                <a:srgbClr val="0033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Gerade Verbindung 116"/>
            <p:cNvCxnSpPr/>
            <p:nvPr/>
          </p:nvCxnSpPr>
          <p:spPr>
            <a:xfrm>
              <a:off x="1091590" y="5663901"/>
              <a:ext cx="5445991" cy="0"/>
            </a:xfrm>
            <a:prstGeom prst="line">
              <a:avLst/>
            </a:prstGeom>
            <a:ln w="19050">
              <a:solidFill>
                <a:srgbClr val="0033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Gerade Verbindung 117"/>
            <p:cNvCxnSpPr/>
            <p:nvPr/>
          </p:nvCxnSpPr>
          <p:spPr>
            <a:xfrm>
              <a:off x="1091590" y="5993028"/>
              <a:ext cx="5190677" cy="0"/>
            </a:xfrm>
            <a:prstGeom prst="line">
              <a:avLst/>
            </a:prstGeom>
            <a:ln w="19050">
              <a:solidFill>
                <a:srgbClr val="0033C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feld 118"/>
            <p:cNvSpPr txBox="1"/>
            <p:nvPr/>
          </p:nvSpPr>
          <p:spPr>
            <a:xfrm>
              <a:off x="4571994" y="5959964"/>
              <a:ext cx="2142066" cy="30777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i="1" dirty="0" smtClean="0">
                  <a:solidFill>
                    <a:srgbClr val="0033CC"/>
                  </a:solidFill>
                </a:rPr>
                <a:t>Technical lower limit</a:t>
              </a:r>
              <a:endParaRPr lang="de-DE" sz="1400" i="1" dirty="0" smtClean="0">
                <a:solidFill>
                  <a:srgbClr val="0033CC"/>
                </a:solidFill>
              </a:endParaRPr>
            </a:p>
          </p:txBody>
        </p:sp>
        <p:sp>
          <p:nvSpPr>
            <p:cNvPr id="120" name="Textfeld 119"/>
            <p:cNvSpPr txBox="1"/>
            <p:nvPr/>
          </p:nvSpPr>
          <p:spPr>
            <a:xfrm>
              <a:off x="4572000" y="5636857"/>
              <a:ext cx="2142066" cy="30777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i="1" dirty="0" smtClean="0">
                  <a:solidFill>
                    <a:srgbClr val="0033CC"/>
                  </a:solidFill>
                </a:rPr>
                <a:t>Proton injection energy</a:t>
              </a:r>
              <a:endParaRPr lang="de-DE" sz="1400" i="1" dirty="0" smtClean="0">
                <a:solidFill>
                  <a:srgbClr val="0033CC"/>
                </a:solidFill>
              </a:endParaRPr>
            </a:p>
          </p:txBody>
        </p:sp>
        <p:sp>
          <p:nvSpPr>
            <p:cNvPr id="121" name="Textfeld 120"/>
            <p:cNvSpPr txBox="1"/>
            <p:nvPr/>
          </p:nvSpPr>
          <p:spPr>
            <a:xfrm>
              <a:off x="4567207" y="4871055"/>
              <a:ext cx="2604060" cy="30777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i="1" dirty="0" smtClean="0">
                  <a:solidFill>
                    <a:srgbClr val="0033CC"/>
                  </a:solidFill>
                </a:rPr>
                <a:t>Ion slow extraction lower limit</a:t>
              </a:r>
              <a:endParaRPr lang="de-DE" sz="1400" i="1" dirty="0" smtClean="0">
                <a:solidFill>
                  <a:srgbClr val="0033CC"/>
                </a:solidFill>
              </a:endParaRPr>
            </a:p>
          </p:txBody>
        </p:sp>
        <p:sp>
          <p:nvSpPr>
            <p:cNvPr id="122" name="Textfeld 121"/>
            <p:cNvSpPr txBox="1"/>
            <p:nvPr/>
          </p:nvSpPr>
          <p:spPr>
            <a:xfrm>
              <a:off x="4571998" y="4074600"/>
              <a:ext cx="3098801" cy="30777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i="1" dirty="0" smtClean="0">
                  <a:solidFill>
                    <a:srgbClr val="0033CC"/>
                  </a:solidFill>
                </a:rPr>
                <a:t>Transition in slow extraction optic</a:t>
              </a:r>
              <a:endParaRPr lang="de-DE" sz="1400" i="1" dirty="0" smtClean="0">
                <a:solidFill>
                  <a:srgbClr val="0033CC"/>
                </a:solidFill>
              </a:endParaRPr>
            </a:p>
          </p:txBody>
        </p:sp>
        <p:sp>
          <p:nvSpPr>
            <p:cNvPr id="123" name="Textfeld 122"/>
            <p:cNvSpPr txBox="1"/>
            <p:nvPr/>
          </p:nvSpPr>
          <p:spPr>
            <a:xfrm>
              <a:off x="4567207" y="1771018"/>
              <a:ext cx="2142066" cy="307777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400" i="1" dirty="0" smtClean="0">
                  <a:solidFill>
                    <a:srgbClr val="0033CC"/>
                  </a:solidFill>
                </a:rPr>
                <a:t>Technical upper limit</a:t>
              </a:r>
              <a:endParaRPr lang="de-DE" sz="1400" i="1" dirty="0" smtClean="0">
                <a:solidFill>
                  <a:srgbClr val="0033CC"/>
                </a:solidFill>
              </a:endParaRPr>
            </a:p>
          </p:txBody>
        </p:sp>
        <p:cxnSp>
          <p:nvCxnSpPr>
            <p:cNvPr id="131" name="Gerade Verbindung 130"/>
            <p:cNvCxnSpPr/>
            <p:nvPr/>
          </p:nvCxnSpPr>
          <p:spPr>
            <a:xfrm>
              <a:off x="1091590" y="5559497"/>
              <a:ext cx="5311617" cy="0"/>
            </a:xfrm>
            <a:prstGeom prst="line">
              <a:avLst/>
            </a:prstGeom>
            <a:ln w="12700">
              <a:solidFill>
                <a:srgbClr val="0033CC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feld 131"/>
            <p:cNvSpPr txBox="1"/>
            <p:nvPr/>
          </p:nvSpPr>
          <p:spPr>
            <a:xfrm>
              <a:off x="4572000" y="5321742"/>
              <a:ext cx="2142066" cy="276999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200" i="1" dirty="0" smtClean="0">
                  <a:solidFill>
                    <a:srgbClr val="0033CC"/>
                  </a:solidFill>
                </a:rPr>
                <a:t>Maximum transfer energy</a:t>
              </a:r>
              <a:endParaRPr lang="de-DE" sz="1200" i="1" dirty="0" smtClean="0">
                <a:solidFill>
                  <a:srgbClr val="0033CC"/>
                </a:solidFill>
              </a:endParaRPr>
            </a:p>
          </p:txBody>
        </p:sp>
      </p:grpSp>
      <p:grpSp>
        <p:nvGrpSpPr>
          <p:cNvPr id="106" name="Gruppieren 105"/>
          <p:cNvGrpSpPr/>
          <p:nvPr/>
        </p:nvGrpSpPr>
        <p:grpSpPr>
          <a:xfrm>
            <a:off x="1875641" y="1402313"/>
            <a:ext cx="348007" cy="4926256"/>
            <a:chOff x="5152912" y="1408635"/>
            <a:chExt cx="348007" cy="4926256"/>
          </a:xfrm>
        </p:grpSpPr>
        <p:grpSp>
          <p:nvGrpSpPr>
            <p:cNvPr id="53" name="Gruppieren 52"/>
            <p:cNvGrpSpPr/>
            <p:nvPr/>
          </p:nvGrpSpPr>
          <p:grpSpPr>
            <a:xfrm>
              <a:off x="5152912" y="1654891"/>
              <a:ext cx="348007" cy="4680000"/>
              <a:chOff x="5000512" y="1651017"/>
              <a:chExt cx="348007" cy="4680000"/>
            </a:xfrm>
          </p:grpSpPr>
          <p:grpSp>
            <p:nvGrpSpPr>
              <p:cNvPr id="54" name="Gruppieren 53"/>
              <p:cNvGrpSpPr/>
              <p:nvPr/>
            </p:nvGrpSpPr>
            <p:grpSpPr>
              <a:xfrm>
                <a:off x="5272324" y="1651017"/>
                <a:ext cx="76195" cy="4680000"/>
                <a:chOff x="3909191" y="1045941"/>
                <a:chExt cx="76195" cy="5506702"/>
              </a:xfrm>
            </p:grpSpPr>
            <p:cxnSp>
              <p:nvCxnSpPr>
                <p:cNvPr id="65" name="Gerade Verbindung 64"/>
                <p:cNvCxnSpPr/>
                <p:nvPr/>
              </p:nvCxnSpPr>
              <p:spPr>
                <a:xfrm flipV="1">
                  <a:off x="3985386" y="1045941"/>
                  <a:ext cx="0" cy="5506702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Gerade Verbindung 65"/>
                <p:cNvCxnSpPr/>
                <p:nvPr/>
              </p:nvCxnSpPr>
              <p:spPr>
                <a:xfrm>
                  <a:off x="3909191" y="6079075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Gerade Verbindung 66"/>
                <p:cNvCxnSpPr/>
                <p:nvPr/>
              </p:nvCxnSpPr>
              <p:spPr>
                <a:xfrm>
                  <a:off x="3909191" y="5539075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Gerade Verbindung 67"/>
                <p:cNvCxnSpPr/>
                <p:nvPr/>
              </p:nvCxnSpPr>
              <p:spPr>
                <a:xfrm>
                  <a:off x="3909191" y="500755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Gerade Verbindung 68"/>
                <p:cNvCxnSpPr/>
                <p:nvPr/>
              </p:nvCxnSpPr>
              <p:spPr>
                <a:xfrm>
                  <a:off x="3909191" y="4459075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Gerade Verbindung 69"/>
                <p:cNvCxnSpPr/>
                <p:nvPr/>
              </p:nvCxnSpPr>
              <p:spPr>
                <a:xfrm>
                  <a:off x="3909191" y="392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Gerade Verbindung 70"/>
                <p:cNvCxnSpPr/>
                <p:nvPr/>
              </p:nvCxnSpPr>
              <p:spPr>
                <a:xfrm>
                  <a:off x="3909191" y="338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Gerade Verbindung 71"/>
                <p:cNvCxnSpPr/>
                <p:nvPr/>
              </p:nvCxnSpPr>
              <p:spPr>
                <a:xfrm>
                  <a:off x="3909191" y="284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Gerade Verbindung 72"/>
                <p:cNvCxnSpPr/>
                <p:nvPr/>
              </p:nvCxnSpPr>
              <p:spPr>
                <a:xfrm>
                  <a:off x="3909191" y="230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Gerade Verbindung 73"/>
                <p:cNvCxnSpPr/>
                <p:nvPr/>
              </p:nvCxnSpPr>
              <p:spPr>
                <a:xfrm>
                  <a:off x="3909191" y="1767038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Gerade Verbindung 74"/>
                <p:cNvCxnSpPr/>
                <p:nvPr/>
              </p:nvCxnSpPr>
              <p:spPr>
                <a:xfrm>
                  <a:off x="3909191" y="1227038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5" name="Textfeld 54"/>
              <p:cNvSpPr txBox="1"/>
              <p:nvPr/>
            </p:nvSpPr>
            <p:spPr>
              <a:xfrm>
                <a:off x="5000512" y="1712594"/>
                <a:ext cx="254878" cy="184666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32.0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6" name="Textfeld 55"/>
              <p:cNvSpPr txBox="1"/>
              <p:nvPr/>
            </p:nvSpPr>
            <p:spPr>
              <a:xfrm>
                <a:off x="5000512" y="2171525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28.8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7" name="Textfeld 56"/>
              <p:cNvSpPr txBox="1"/>
              <p:nvPr/>
            </p:nvSpPr>
            <p:spPr>
              <a:xfrm>
                <a:off x="5000512" y="2630450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25.6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8" name="Textfeld 57"/>
              <p:cNvSpPr txBox="1"/>
              <p:nvPr/>
            </p:nvSpPr>
            <p:spPr>
              <a:xfrm>
                <a:off x="5000512" y="3089382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22.4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9" name="Textfeld 58"/>
              <p:cNvSpPr txBox="1"/>
              <p:nvPr/>
            </p:nvSpPr>
            <p:spPr>
              <a:xfrm>
                <a:off x="5000512" y="3548313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19.2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0" name="Textfeld 59"/>
              <p:cNvSpPr txBox="1"/>
              <p:nvPr/>
            </p:nvSpPr>
            <p:spPr>
              <a:xfrm>
                <a:off x="5000512" y="4007245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16.0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1" name="Textfeld 60"/>
              <p:cNvSpPr txBox="1"/>
              <p:nvPr/>
            </p:nvSpPr>
            <p:spPr>
              <a:xfrm>
                <a:off x="5000512" y="4459416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12.8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2" name="Textfeld 61"/>
              <p:cNvSpPr txBox="1"/>
              <p:nvPr/>
            </p:nvSpPr>
            <p:spPr>
              <a:xfrm>
                <a:off x="5000512" y="4925550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9.6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3" name="Textfeld 62"/>
              <p:cNvSpPr txBox="1"/>
              <p:nvPr/>
            </p:nvSpPr>
            <p:spPr>
              <a:xfrm>
                <a:off x="5000512" y="5377279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6.5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64" name="Textfeld 63"/>
              <p:cNvSpPr txBox="1"/>
              <p:nvPr/>
            </p:nvSpPr>
            <p:spPr>
              <a:xfrm>
                <a:off x="5000512" y="5836211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3.3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105" name="Textfeld 104"/>
            <p:cNvSpPr txBox="1"/>
            <p:nvPr/>
          </p:nvSpPr>
          <p:spPr>
            <a:xfrm>
              <a:off x="5375442" y="1408635"/>
              <a:ext cx="89768" cy="215444"/>
            </a:xfrm>
            <a:prstGeom prst="rect">
              <a:avLst/>
            </a:prstGeom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ctr"/>
              <a:r>
                <a:rPr lang="el-GR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γ</a:t>
              </a:r>
              <a:endParaRPr lang="de-DE" sz="20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4" name="Gruppieren 103"/>
          <p:cNvGrpSpPr/>
          <p:nvPr/>
        </p:nvGrpSpPr>
        <p:grpSpPr>
          <a:xfrm>
            <a:off x="2465574" y="1402313"/>
            <a:ext cx="727764" cy="4926256"/>
            <a:chOff x="4392376" y="1408635"/>
            <a:chExt cx="727764" cy="4926256"/>
          </a:xfrm>
        </p:grpSpPr>
        <p:grpSp>
          <p:nvGrpSpPr>
            <p:cNvPr id="78" name="Gruppieren 77"/>
            <p:cNvGrpSpPr/>
            <p:nvPr/>
          </p:nvGrpSpPr>
          <p:grpSpPr>
            <a:xfrm>
              <a:off x="4586483" y="1654891"/>
              <a:ext cx="348007" cy="4680000"/>
              <a:chOff x="5000512" y="1651017"/>
              <a:chExt cx="348007" cy="4680000"/>
            </a:xfrm>
          </p:grpSpPr>
          <p:grpSp>
            <p:nvGrpSpPr>
              <p:cNvPr id="79" name="Gruppieren 78"/>
              <p:cNvGrpSpPr/>
              <p:nvPr/>
            </p:nvGrpSpPr>
            <p:grpSpPr>
              <a:xfrm>
                <a:off x="5272324" y="1651017"/>
                <a:ext cx="76195" cy="4680000"/>
                <a:chOff x="3909191" y="1045941"/>
                <a:chExt cx="76195" cy="5506702"/>
              </a:xfrm>
            </p:grpSpPr>
            <p:cxnSp>
              <p:nvCxnSpPr>
                <p:cNvPr id="90" name="Gerade Verbindung 89"/>
                <p:cNvCxnSpPr/>
                <p:nvPr/>
              </p:nvCxnSpPr>
              <p:spPr>
                <a:xfrm flipV="1">
                  <a:off x="3985386" y="1045941"/>
                  <a:ext cx="0" cy="5506702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Gerade Verbindung 90"/>
                <p:cNvCxnSpPr/>
                <p:nvPr/>
              </p:nvCxnSpPr>
              <p:spPr>
                <a:xfrm>
                  <a:off x="3909191" y="6079075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Gerade Verbindung 91"/>
                <p:cNvCxnSpPr/>
                <p:nvPr/>
              </p:nvCxnSpPr>
              <p:spPr>
                <a:xfrm>
                  <a:off x="3909191" y="5539075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Gerade Verbindung 92"/>
                <p:cNvCxnSpPr/>
                <p:nvPr/>
              </p:nvCxnSpPr>
              <p:spPr>
                <a:xfrm>
                  <a:off x="3909191" y="500755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Gerade Verbindung 93"/>
                <p:cNvCxnSpPr/>
                <p:nvPr/>
              </p:nvCxnSpPr>
              <p:spPr>
                <a:xfrm>
                  <a:off x="3909191" y="4459075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Gerade Verbindung 94"/>
                <p:cNvCxnSpPr/>
                <p:nvPr/>
              </p:nvCxnSpPr>
              <p:spPr>
                <a:xfrm>
                  <a:off x="3909191" y="392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Gerade Verbindung 95"/>
                <p:cNvCxnSpPr/>
                <p:nvPr/>
              </p:nvCxnSpPr>
              <p:spPr>
                <a:xfrm>
                  <a:off x="3909191" y="338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Gerade Verbindung 96"/>
                <p:cNvCxnSpPr/>
                <p:nvPr/>
              </p:nvCxnSpPr>
              <p:spPr>
                <a:xfrm>
                  <a:off x="3909191" y="284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Gerade Verbindung 97"/>
                <p:cNvCxnSpPr/>
                <p:nvPr/>
              </p:nvCxnSpPr>
              <p:spPr>
                <a:xfrm>
                  <a:off x="3909191" y="230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Gerade Verbindung 98"/>
                <p:cNvCxnSpPr/>
                <p:nvPr/>
              </p:nvCxnSpPr>
              <p:spPr>
                <a:xfrm>
                  <a:off x="3909191" y="1767038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0" name="Gerade Verbindung 99"/>
                <p:cNvCxnSpPr/>
                <p:nvPr/>
              </p:nvCxnSpPr>
              <p:spPr>
                <a:xfrm>
                  <a:off x="3909191" y="1227038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0" name="Textfeld 79"/>
              <p:cNvSpPr txBox="1"/>
              <p:nvPr/>
            </p:nvSpPr>
            <p:spPr>
              <a:xfrm>
                <a:off x="5000512" y="1712594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28.8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1" name="Textfeld 80"/>
              <p:cNvSpPr txBox="1"/>
              <p:nvPr/>
            </p:nvSpPr>
            <p:spPr>
              <a:xfrm>
                <a:off x="5000512" y="2171525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25.9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2" name="Textfeld 81"/>
              <p:cNvSpPr txBox="1"/>
              <p:nvPr/>
            </p:nvSpPr>
            <p:spPr>
              <a:xfrm>
                <a:off x="5000512" y="2630450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22.9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3" name="Textfeld 82"/>
              <p:cNvSpPr txBox="1"/>
              <p:nvPr/>
            </p:nvSpPr>
            <p:spPr>
              <a:xfrm>
                <a:off x="5000512" y="3089382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19.9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4" name="Textfeld 83"/>
              <p:cNvSpPr txBox="1"/>
              <p:nvPr/>
            </p:nvSpPr>
            <p:spPr>
              <a:xfrm>
                <a:off x="5000512" y="3548313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17.0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5" name="Textfeld 84"/>
              <p:cNvSpPr txBox="1"/>
              <p:nvPr/>
            </p:nvSpPr>
            <p:spPr>
              <a:xfrm>
                <a:off x="5000512" y="4007245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14.0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6" name="Textfeld 85"/>
              <p:cNvSpPr txBox="1"/>
              <p:nvPr/>
            </p:nvSpPr>
            <p:spPr>
              <a:xfrm>
                <a:off x="5000512" y="4459416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11.0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7" name="Textfeld 86"/>
              <p:cNvSpPr txBox="1"/>
              <p:nvPr/>
            </p:nvSpPr>
            <p:spPr>
              <a:xfrm>
                <a:off x="5000512" y="4925550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8.0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8" name="Textfeld 87"/>
              <p:cNvSpPr txBox="1"/>
              <p:nvPr/>
            </p:nvSpPr>
            <p:spPr>
              <a:xfrm>
                <a:off x="5000512" y="5377279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5.1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89" name="Textfeld 88"/>
              <p:cNvSpPr txBox="1"/>
              <p:nvPr/>
            </p:nvSpPr>
            <p:spPr>
              <a:xfrm>
                <a:off x="5000512" y="5836211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2.2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103" name="Textfeld 102"/>
            <p:cNvSpPr txBox="1"/>
            <p:nvPr/>
          </p:nvSpPr>
          <p:spPr>
            <a:xfrm>
              <a:off x="4392376" y="1408635"/>
              <a:ext cx="727764" cy="215444"/>
            </a:xfrm>
            <a:prstGeom prst="rect">
              <a:avLst/>
            </a:prstGeom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E[GeV/u]</a:t>
              </a:r>
              <a:endParaRPr lang="de-DE" sz="20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102" name="Gruppieren 101"/>
          <p:cNvGrpSpPr/>
          <p:nvPr/>
        </p:nvGrpSpPr>
        <p:grpSpPr>
          <a:xfrm>
            <a:off x="1053427" y="1402313"/>
            <a:ext cx="580288" cy="4926256"/>
            <a:chOff x="3874542" y="1408635"/>
            <a:chExt cx="580288" cy="4926256"/>
          </a:xfrm>
        </p:grpSpPr>
        <p:grpSp>
          <p:nvGrpSpPr>
            <p:cNvPr id="52" name="Gruppieren 51"/>
            <p:cNvGrpSpPr/>
            <p:nvPr/>
          </p:nvGrpSpPr>
          <p:grpSpPr>
            <a:xfrm>
              <a:off x="3984472" y="1654891"/>
              <a:ext cx="348007" cy="4680000"/>
              <a:chOff x="5000512" y="1651017"/>
              <a:chExt cx="348007" cy="4680000"/>
            </a:xfrm>
          </p:grpSpPr>
          <p:grpSp>
            <p:nvGrpSpPr>
              <p:cNvPr id="40" name="Gruppieren 39"/>
              <p:cNvGrpSpPr/>
              <p:nvPr/>
            </p:nvGrpSpPr>
            <p:grpSpPr>
              <a:xfrm>
                <a:off x="5272324" y="1651017"/>
                <a:ext cx="76195" cy="4680000"/>
                <a:chOff x="3909191" y="1045941"/>
                <a:chExt cx="76195" cy="5506702"/>
              </a:xfrm>
            </p:grpSpPr>
            <p:cxnSp>
              <p:nvCxnSpPr>
                <p:cNvPr id="14" name="Gerade Verbindung 13"/>
                <p:cNvCxnSpPr/>
                <p:nvPr/>
              </p:nvCxnSpPr>
              <p:spPr>
                <a:xfrm flipV="1">
                  <a:off x="3985386" y="1045941"/>
                  <a:ext cx="0" cy="5506702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Gerade Verbindung 18"/>
                <p:cNvCxnSpPr/>
                <p:nvPr/>
              </p:nvCxnSpPr>
              <p:spPr>
                <a:xfrm>
                  <a:off x="3909191" y="6079075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Gerade Verbindung 27"/>
                <p:cNvCxnSpPr/>
                <p:nvPr/>
              </p:nvCxnSpPr>
              <p:spPr>
                <a:xfrm>
                  <a:off x="3909191" y="5539075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Gerade Verbindung 28"/>
                <p:cNvCxnSpPr/>
                <p:nvPr/>
              </p:nvCxnSpPr>
              <p:spPr>
                <a:xfrm>
                  <a:off x="3909191" y="500755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Gerade Verbindung 29"/>
                <p:cNvCxnSpPr/>
                <p:nvPr/>
              </p:nvCxnSpPr>
              <p:spPr>
                <a:xfrm>
                  <a:off x="3909191" y="4459075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Gerade Verbindung 30"/>
                <p:cNvCxnSpPr/>
                <p:nvPr/>
              </p:nvCxnSpPr>
              <p:spPr>
                <a:xfrm>
                  <a:off x="3909191" y="392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Gerade Verbindung 31"/>
                <p:cNvCxnSpPr/>
                <p:nvPr/>
              </p:nvCxnSpPr>
              <p:spPr>
                <a:xfrm>
                  <a:off x="3909191" y="338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Gerade Verbindung 32"/>
                <p:cNvCxnSpPr/>
                <p:nvPr/>
              </p:nvCxnSpPr>
              <p:spPr>
                <a:xfrm>
                  <a:off x="3909191" y="284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Gerade Verbindung 33"/>
                <p:cNvCxnSpPr/>
                <p:nvPr/>
              </p:nvCxnSpPr>
              <p:spPr>
                <a:xfrm>
                  <a:off x="3909191" y="2307030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Gerade Verbindung 34"/>
                <p:cNvCxnSpPr/>
                <p:nvPr/>
              </p:nvCxnSpPr>
              <p:spPr>
                <a:xfrm>
                  <a:off x="3909191" y="1767038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Gerade Verbindung 36"/>
                <p:cNvCxnSpPr/>
                <p:nvPr/>
              </p:nvCxnSpPr>
              <p:spPr>
                <a:xfrm>
                  <a:off x="3909191" y="1227038"/>
                  <a:ext cx="72000" cy="0"/>
                </a:xfrm>
                <a:prstGeom prst="line">
                  <a:avLst/>
                </a:prstGeom>
                <a:ln w="19050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1" name="Textfeld 40"/>
              <p:cNvSpPr txBox="1"/>
              <p:nvPr/>
            </p:nvSpPr>
            <p:spPr>
              <a:xfrm>
                <a:off x="5000512" y="1712594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3" name="Textfeld 42"/>
              <p:cNvSpPr txBox="1"/>
              <p:nvPr/>
            </p:nvSpPr>
            <p:spPr>
              <a:xfrm>
                <a:off x="5000512" y="2171525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90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4" name="Textfeld 43"/>
              <p:cNvSpPr txBox="1"/>
              <p:nvPr/>
            </p:nvSpPr>
            <p:spPr>
              <a:xfrm>
                <a:off x="5000512" y="2630450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80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5" name="Textfeld 44"/>
              <p:cNvSpPr txBox="1"/>
              <p:nvPr/>
            </p:nvSpPr>
            <p:spPr>
              <a:xfrm>
                <a:off x="5000512" y="3089382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70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6" name="Textfeld 45"/>
              <p:cNvSpPr txBox="1"/>
              <p:nvPr/>
            </p:nvSpPr>
            <p:spPr>
              <a:xfrm>
                <a:off x="5000512" y="3548313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60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7" name="Textfeld 46"/>
              <p:cNvSpPr txBox="1"/>
              <p:nvPr/>
            </p:nvSpPr>
            <p:spPr>
              <a:xfrm>
                <a:off x="5000512" y="4007245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50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8" name="Textfeld 47"/>
              <p:cNvSpPr txBox="1"/>
              <p:nvPr/>
            </p:nvSpPr>
            <p:spPr>
              <a:xfrm>
                <a:off x="5000512" y="4459416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40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49" name="Textfeld 48"/>
              <p:cNvSpPr txBox="1"/>
              <p:nvPr/>
            </p:nvSpPr>
            <p:spPr>
              <a:xfrm>
                <a:off x="5000512" y="4925550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30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0" name="Textfeld 49"/>
              <p:cNvSpPr txBox="1"/>
              <p:nvPr/>
            </p:nvSpPr>
            <p:spPr>
              <a:xfrm>
                <a:off x="5000512" y="5377279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51" name="Textfeld 50"/>
              <p:cNvSpPr txBox="1"/>
              <p:nvPr/>
            </p:nvSpPr>
            <p:spPr>
              <a:xfrm>
                <a:off x="5000512" y="5836211"/>
                <a:ext cx="254878" cy="184666"/>
              </a:xfrm>
              <a:prstGeom prst="rect">
                <a:avLst/>
              </a:prstGeom>
            </p:spPr>
            <p:txBody>
              <a:bodyPr vert="horz" wrap="none" lIns="0" tIns="0" rIns="0" bIns="0" rtlCol="0" anchor="ctr" anchorCtr="0">
                <a:noAutofit/>
              </a:bodyPr>
              <a:lstStyle/>
              <a:p>
                <a:pPr algn="r"/>
                <a:r>
                  <a:rPr lang="en-US" sz="1200" dirty="0" smtClean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10</a:t>
                </a:r>
                <a:endParaRPr lang="de-DE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sp>
          <p:nvSpPr>
            <p:cNvPr id="101" name="Textfeld 100"/>
            <p:cNvSpPr txBox="1"/>
            <p:nvPr/>
          </p:nvSpPr>
          <p:spPr>
            <a:xfrm>
              <a:off x="3874542" y="1408635"/>
              <a:ext cx="580288" cy="215444"/>
            </a:xfrm>
            <a:prstGeom prst="rect">
              <a:avLst/>
            </a:prstGeom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B</a:t>
              </a:r>
              <a:r>
                <a:rPr lang="el-GR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ρ</a:t>
              </a:r>
              <a:r>
                <a:rPr 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[Tm]</a:t>
              </a:r>
              <a:endParaRPr lang="de-DE" sz="2000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144" name="Pfeil nach oben und unten 143"/>
          <p:cNvSpPr/>
          <p:nvPr/>
        </p:nvSpPr>
        <p:spPr>
          <a:xfrm>
            <a:off x="3191927" y="1802479"/>
            <a:ext cx="567273" cy="4190549"/>
          </a:xfrm>
          <a:prstGeom prst="upDownArrow">
            <a:avLst>
              <a:gd name="adj1" fmla="val 57408"/>
              <a:gd name="adj2" fmla="val 36420"/>
            </a:avLst>
          </a:prstGeom>
          <a:solidFill>
            <a:srgbClr val="CC00CC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 smtClean="0"/>
              <a:t>Range requested by CBM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380725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roton Summary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HADES requirements for SIS18 can be granted</a:t>
            </a:r>
            <a:endParaRPr lang="en-US" dirty="0"/>
          </a:p>
          <a:p>
            <a:pPr lvl="1"/>
            <a:r>
              <a:rPr lang="en-US" dirty="0" smtClean="0"/>
              <a:t>No collective effects due to very low intensity requirements</a:t>
            </a:r>
          </a:p>
          <a:p>
            <a:pPr lvl="1"/>
            <a:r>
              <a:rPr lang="en-US" dirty="0"/>
              <a:t>10</a:t>
            </a:r>
            <a:r>
              <a:rPr lang="en-US" baseline="30000" dirty="0"/>
              <a:t>8</a:t>
            </a:r>
            <a:r>
              <a:rPr lang="en-US" dirty="0"/>
              <a:t>/12s, 24/7, 14 days =&gt; 10</a:t>
            </a:r>
            <a:r>
              <a:rPr lang="en-US" baseline="30000" dirty="0"/>
              <a:t>13</a:t>
            </a:r>
            <a:r>
              <a:rPr lang="en-US" dirty="0"/>
              <a:t> protons</a:t>
            </a:r>
          </a:p>
          <a:p>
            <a:pPr lvl="1"/>
            <a:r>
              <a:rPr lang="en-US" dirty="0" smtClean="0"/>
              <a:t>Electro-static septum not critical if operation with 10</a:t>
            </a:r>
            <a:r>
              <a:rPr lang="en-US" baseline="30000" dirty="0" smtClean="0"/>
              <a:t>11 </a:t>
            </a:r>
            <a:r>
              <a:rPr lang="en-US" dirty="0" smtClean="0"/>
              <a:t>N works</a:t>
            </a:r>
          </a:p>
          <a:p>
            <a:endParaRPr lang="en-US" dirty="0" smtClean="0"/>
          </a:p>
          <a:p>
            <a:r>
              <a:rPr lang="en-US" dirty="0" smtClean="0"/>
              <a:t>CBM requirements for SIS100 more critical</a:t>
            </a:r>
            <a:endParaRPr lang="en-US" dirty="0"/>
          </a:p>
          <a:p>
            <a:pPr lvl="1"/>
            <a:r>
              <a:rPr lang="en-US" dirty="0" smtClean="0"/>
              <a:t>Use of slow extraction optic mandatory</a:t>
            </a:r>
          </a:p>
          <a:p>
            <a:pPr lvl="1"/>
            <a:r>
              <a:rPr lang="en-US" dirty="0" smtClean="0"/>
              <a:t>Crossing transition seems feasible with slow extraction optic</a:t>
            </a:r>
          </a:p>
          <a:p>
            <a:pPr lvl="1"/>
            <a:r>
              <a:rPr lang="en-US" dirty="0" smtClean="0"/>
              <a:t>Requested energy range can’t be fully served</a:t>
            </a:r>
          </a:p>
          <a:p>
            <a:pPr lvl="2"/>
            <a:r>
              <a:rPr lang="en-US" dirty="0" smtClean="0"/>
              <a:t>6 ... 11 GeV/u and 14 ... 29 GeV/u appear to be safe</a:t>
            </a:r>
            <a:endParaRPr lang="en-US" dirty="0"/>
          </a:p>
          <a:p>
            <a:pPr lvl="2"/>
            <a:r>
              <a:rPr lang="en-US" dirty="0" smtClean="0"/>
              <a:t>Energies below 5 GeV/u will probably not work at all</a:t>
            </a:r>
          </a:p>
          <a:p>
            <a:pPr lvl="2"/>
            <a:r>
              <a:rPr lang="en-US" dirty="0" smtClean="0"/>
              <a:t>Difficulties expected around transition for 11 ... 14 GeV/u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43</a:t>
            </a:fld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smtClean="0"/>
              <a:t>28.07.16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of Protons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881769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Converter Ripple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spcBef>
                <a:spcPts val="1800"/>
              </a:spcBef>
            </a:pPr>
            <a:r>
              <a:rPr lang="en-US" dirty="0"/>
              <a:t>Measurements on dipole and quadrupole power converters</a:t>
            </a:r>
          </a:p>
          <a:p>
            <a:pPr lvl="1"/>
            <a:r>
              <a:rPr lang="en-US" dirty="0"/>
              <a:t>Ripple on flattop</a:t>
            </a:r>
          </a:p>
          <a:p>
            <a:pPr lvl="1"/>
            <a:r>
              <a:rPr lang="en-US" dirty="0"/>
              <a:t>No simultaneous measurement with spill</a:t>
            </a:r>
          </a:p>
          <a:p>
            <a:pPr>
              <a:spcBef>
                <a:spcPts val="1800"/>
              </a:spcBef>
            </a:pPr>
            <a:r>
              <a:rPr lang="en-US" dirty="0"/>
              <a:t>Frequency spectrum shows peaks at multiples of 150Hz</a:t>
            </a:r>
          </a:p>
          <a:p>
            <a:pPr>
              <a:spcBef>
                <a:spcPts val="1800"/>
              </a:spcBef>
            </a:pPr>
            <a:r>
              <a:rPr lang="en-US" dirty="0"/>
              <a:t>Simulations of spill ripple</a:t>
            </a:r>
          </a:p>
          <a:p>
            <a:pPr lvl="1"/>
            <a:r>
              <a:rPr lang="en-US" dirty="0"/>
              <a:t>Good correspondence of spill spectrum with PC spectrum, BUT:</a:t>
            </a:r>
          </a:p>
          <a:p>
            <a:pPr lvl="1"/>
            <a:r>
              <a:rPr lang="en-US" dirty="0"/>
              <a:t>PC ripple seems too small to explain observed spill ripple</a:t>
            </a:r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44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smtClean="0"/>
              <a:t>26.02.16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from SIS18</a:t>
            </a:r>
            <a:endParaRPr lang="de-DE" dirty="0"/>
          </a:p>
        </p:txBody>
      </p:sp>
      <p:grpSp>
        <p:nvGrpSpPr>
          <p:cNvPr id="13" name="Gruppieren 12"/>
          <p:cNvGrpSpPr/>
          <p:nvPr/>
        </p:nvGrpSpPr>
        <p:grpSpPr>
          <a:xfrm>
            <a:off x="4972051" y="1257917"/>
            <a:ext cx="4008753" cy="2501199"/>
            <a:chOff x="4972051" y="1257917"/>
            <a:chExt cx="4008753" cy="2501199"/>
          </a:xfrm>
        </p:grpSpPr>
        <p:pic>
          <p:nvPicPr>
            <p:cNvPr id="8" name="Picture 6" descr="SVE1 1100A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542"/>
            <a:stretch/>
          </p:blipFill>
          <p:spPr bwMode="auto">
            <a:xfrm>
              <a:off x="5044036" y="1511011"/>
              <a:ext cx="3665854" cy="19179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feld 8"/>
            <p:cNvSpPr txBox="1"/>
            <p:nvPr/>
          </p:nvSpPr>
          <p:spPr>
            <a:xfrm>
              <a:off x="6732904" y="3486150"/>
              <a:ext cx="2247900" cy="25391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05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Data courtesy H. Welker/M. Kirk</a:t>
              </a:r>
              <a:endParaRPr lang="de-DE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5722640" y="1292423"/>
              <a:ext cx="2308645" cy="307777"/>
            </a:xfrm>
            <a:prstGeom prst="rect">
              <a:avLst/>
            </a:prstGeom>
            <a:solidFill>
              <a:srgbClr val="FDBB63"/>
            </a:solidFill>
            <a:ln>
              <a:solidFill>
                <a:schemeClr val="tx1"/>
              </a:solidFill>
            </a:ln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en-US" sz="1400" dirty="0" smtClean="0"/>
                <a:t>Dipole PC ripple @Flattop </a:t>
              </a:r>
              <a:endParaRPr lang="de-DE" sz="1400" dirty="0" smtClean="0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4972051" y="1257917"/>
              <a:ext cx="3809824" cy="25011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  <p:grpSp>
        <p:nvGrpSpPr>
          <p:cNvPr id="18" name="Gruppieren 17"/>
          <p:cNvGrpSpPr/>
          <p:nvPr/>
        </p:nvGrpSpPr>
        <p:grpSpPr>
          <a:xfrm>
            <a:off x="4972051" y="3860632"/>
            <a:ext cx="3981274" cy="2668099"/>
            <a:chOff x="4972051" y="3860632"/>
            <a:chExt cx="3981274" cy="2668099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30845" y="4188099"/>
              <a:ext cx="3487223" cy="2207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Rechteck 15"/>
            <p:cNvSpPr/>
            <p:nvPr/>
          </p:nvSpPr>
          <p:spPr>
            <a:xfrm>
              <a:off x="4972051" y="3860632"/>
              <a:ext cx="3809824" cy="266809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5127131" y="3895266"/>
              <a:ext cx="3499677" cy="307777"/>
            </a:xfrm>
            <a:prstGeom prst="rect">
              <a:avLst/>
            </a:prstGeom>
            <a:solidFill>
              <a:srgbClr val="FDBB63"/>
            </a:solidFill>
            <a:ln>
              <a:solidFill>
                <a:schemeClr val="tx1"/>
              </a:solidFill>
            </a:ln>
          </p:spPr>
          <p:txBody>
            <a:bodyPr vert="horz" wrap="none" lIns="91440" tIns="45720" rIns="91440" bIns="45720" rtlCol="0" anchor="t">
              <a:spAutoFit/>
            </a:bodyPr>
            <a:lstStyle/>
            <a:p>
              <a:pPr algn="ctr"/>
              <a:r>
                <a:rPr lang="en-US" sz="1400" dirty="0" smtClean="0"/>
                <a:t>Simulated spill ripple with </a:t>
              </a:r>
              <a:r>
                <a:rPr lang="en-US" sz="1400" dirty="0" err="1" smtClean="0"/>
                <a:t>Hardt</a:t>
              </a:r>
              <a:r>
                <a:rPr lang="en-US" sz="1400" dirty="0" smtClean="0"/>
                <a:t> condition </a:t>
              </a:r>
              <a:endParaRPr lang="de-DE" sz="1400" dirty="0" smtClean="0"/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7339229" y="6274815"/>
              <a:ext cx="1614096" cy="25391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05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Data courtesy M. Kirk</a:t>
              </a:r>
              <a:endParaRPr lang="de-DE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885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Spill Ripple Measurements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6815" y="1364327"/>
            <a:ext cx="4038600" cy="4525963"/>
          </a:xfr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>
              <a:spcBef>
                <a:spcPts val="1800"/>
              </a:spcBef>
            </a:pPr>
            <a:r>
              <a:rPr lang="en-US" dirty="0"/>
              <a:t>Some reports from early 1990’s available</a:t>
            </a:r>
          </a:p>
          <a:p>
            <a:pPr>
              <a:spcBef>
                <a:spcPts val="1800"/>
              </a:spcBef>
            </a:pPr>
            <a:r>
              <a:rPr lang="en-US" dirty="0"/>
              <a:t>Data from more recent machine experiments</a:t>
            </a:r>
          </a:p>
          <a:p>
            <a:pPr>
              <a:spcBef>
                <a:spcPts val="1800"/>
              </a:spcBef>
            </a:pPr>
            <a:r>
              <a:rPr lang="en-US" dirty="0"/>
              <a:t>Results obtained so far</a:t>
            </a:r>
          </a:p>
          <a:p>
            <a:pPr lvl="1"/>
            <a:r>
              <a:rPr lang="en-US" dirty="0"/>
              <a:t>Multiples of power grid frequency visible in the spill spectrum</a:t>
            </a:r>
          </a:p>
          <a:p>
            <a:pPr lvl="1"/>
            <a:r>
              <a:rPr lang="en-US" dirty="0"/>
              <a:t>Spill structure not dominated by these lines</a:t>
            </a:r>
          </a:p>
          <a:p>
            <a:pPr>
              <a:spcBef>
                <a:spcPts val="1800"/>
              </a:spcBef>
            </a:pPr>
            <a:r>
              <a:rPr lang="en-US" dirty="0"/>
              <a:t>Conclusions</a:t>
            </a:r>
          </a:p>
          <a:p>
            <a:pPr lvl="1"/>
            <a:r>
              <a:rPr lang="en-US" dirty="0"/>
              <a:t>We do not understand the origin of spill ripples in SIS18</a:t>
            </a:r>
          </a:p>
          <a:p>
            <a:pPr lvl="1"/>
            <a:r>
              <a:rPr lang="en-US" dirty="0"/>
              <a:t>New ideas necessary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45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smtClean="0"/>
              <a:t>26.02.16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from SIS18</a:t>
            </a:r>
            <a:endParaRPr lang="de-DE" dirty="0"/>
          </a:p>
        </p:txBody>
      </p:sp>
      <p:grpSp>
        <p:nvGrpSpPr>
          <p:cNvPr id="21" name="Gruppieren 20"/>
          <p:cNvGrpSpPr/>
          <p:nvPr/>
        </p:nvGrpSpPr>
        <p:grpSpPr>
          <a:xfrm>
            <a:off x="4519612" y="4203065"/>
            <a:ext cx="4657726" cy="1711241"/>
            <a:chOff x="4533899" y="1314450"/>
            <a:chExt cx="4657726" cy="1711241"/>
          </a:xfrm>
        </p:grpSpPr>
        <p:grpSp>
          <p:nvGrpSpPr>
            <p:cNvPr id="9" name="Gruppieren 8"/>
            <p:cNvGrpSpPr/>
            <p:nvPr/>
          </p:nvGrpSpPr>
          <p:grpSpPr>
            <a:xfrm>
              <a:off x="4533899" y="1314450"/>
              <a:ext cx="4430164" cy="1633538"/>
              <a:chOff x="4533899" y="1352550"/>
              <a:chExt cx="4430164" cy="1633538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565" r="1989"/>
              <a:stretch/>
            </p:blipFill>
            <p:spPr bwMode="auto">
              <a:xfrm>
                <a:off x="4533899" y="1352550"/>
                <a:ext cx="4430164" cy="1633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Textfeld 7"/>
              <p:cNvSpPr txBox="1"/>
              <p:nvPr/>
            </p:nvSpPr>
            <p:spPr>
              <a:xfrm>
                <a:off x="4586287" y="1417994"/>
                <a:ext cx="4377776" cy="307777"/>
              </a:xfrm>
              <a:prstGeom prst="rect">
                <a:avLst/>
              </a:prstGeom>
              <a:solidFill>
                <a:srgbClr val="FDBB63"/>
              </a:solidFill>
              <a:ln>
                <a:solidFill>
                  <a:schemeClr val="tx1"/>
                </a:solidFill>
              </a:ln>
            </p:spPr>
            <p:txBody>
              <a:bodyPr vert="horz" wrap="square" lIns="91440" tIns="45720" rIns="91440" bIns="45720" rtlCol="0" anchor="t">
                <a:spAutoFit/>
              </a:bodyPr>
              <a:lstStyle/>
              <a:p>
                <a:pPr algn="ctr"/>
                <a:r>
                  <a:rPr lang="en-US" sz="1400" dirty="0" smtClean="0"/>
                  <a:t>KO@HADES: Lines at harmonics of 150Hz</a:t>
                </a:r>
                <a:endParaRPr lang="de-DE" sz="1400" dirty="0" smtClean="0"/>
              </a:p>
            </p:txBody>
          </p:sp>
        </p:grpSp>
        <p:sp>
          <p:nvSpPr>
            <p:cNvPr id="14" name="Textfeld 13"/>
            <p:cNvSpPr txBox="1"/>
            <p:nvPr/>
          </p:nvSpPr>
          <p:spPr>
            <a:xfrm>
              <a:off x="6943725" y="2771775"/>
              <a:ext cx="2247900" cy="25391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05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Data courtesy M. Kirk/C. Kleffner</a:t>
              </a:r>
              <a:endParaRPr lang="de-DE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hteck 19"/>
            <p:cNvSpPr/>
            <p:nvPr/>
          </p:nvSpPr>
          <p:spPr>
            <a:xfrm>
              <a:off x="4533899" y="1314450"/>
              <a:ext cx="4514851" cy="171124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  <p:grpSp>
        <p:nvGrpSpPr>
          <p:cNvPr id="11" name="Gruppieren 10"/>
          <p:cNvGrpSpPr/>
          <p:nvPr/>
        </p:nvGrpSpPr>
        <p:grpSpPr>
          <a:xfrm>
            <a:off x="4776415" y="1306724"/>
            <a:ext cx="3776983" cy="2572303"/>
            <a:chOff x="4776415" y="1306724"/>
            <a:chExt cx="3776983" cy="2572303"/>
          </a:xfrm>
        </p:grpSpPr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540000">
              <a:off x="4796530" y="1461912"/>
              <a:ext cx="3736753" cy="2337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Textfeld 24"/>
            <p:cNvSpPr txBox="1"/>
            <p:nvPr/>
          </p:nvSpPr>
          <p:spPr>
            <a:xfrm>
              <a:off x="5005223" y="1340592"/>
              <a:ext cx="3314491" cy="307777"/>
            </a:xfrm>
            <a:prstGeom prst="rect">
              <a:avLst/>
            </a:prstGeom>
            <a:solidFill>
              <a:srgbClr val="FDBB63"/>
            </a:solidFill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400" dirty="0" smtClean="0"/>
                <a:t>(Non-)Influence of 50Hz harmonics</a:t>
              </a:r>
              <a:endParaRPr lang="de-DE" sz="1400" dirty="0" smtClean="0"/>
            </a:p>
          </p:txBody>
        </p:sp>
        <p:sp>
          <p:nvSpPr>
            <p:cNvPr id="4" name="Rechteck 3"/>
            <p:cNvSpPr/>
            <p:nvPr/>
          </p:nvSpPr>
          <p:spPr>
            <a:xfrm>
              <a:off x="4776415" y="1306724"/>
              <a:ext cx="3776983" cy="25723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7391985" y="3625111"/>
              <a:ext cx="1113688" cy="25391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05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P. Moritz, 1994</a:t>
              </a:r>
              <a:endParaRPr lang="de-DE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7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Ripple Mitigation: Spill Feedback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46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26.02.16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from SIS18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r>
              <a:rPr lang="en-US" dirty="0"/>
              <a:t>First attempts </a:t>
            </a:r>
            <a:r>
              <a:rPr lang="en-US" dirty="0" smtClean="0"/>
              <a:t>in </a:t>
            </a:r>
            <a:r>
              <a:rPr lang="en-US" dirty="0"/>
              <a:t>1994</a:t>
            </a:r>
          </a:p>
          <a:p>
            <a:pPr lvl="1"/>
            <a:r>
              <a:rPr lang="en-US" dirty="0"/>
              <a:t>Artificial ripple on PCs to measure beam transfer function during SE</a:t>
            </a:r>
          </a:p>
          <a:p>
            <a:pPr lvl="1"/>
            <a:r>
              <a:rPr lang="en-US" dirty="0"/>
              <a:t>Group delay of 50us measured</a:t>
            </a:r>
            <a:endParaRPr lang="de-DE" dirty="0"/>
          </a:p>
          <a:p>
            <a:pPr lvl="1"/>
            <a:r>
              <a:rPr lang="en-US" dirty="0"/>
              <a:t>Promising attempts at spill regulation, but not continued</a:t>
            </a:r>
          </a:p>
          <a:p>
            <a:r>
              <a:rPr lang="en-US" dirty="0"/>
              <a:t>Realization with KO extraction relatively simple</a:t>
            </a:r>
          </a:p>
          <a:p>
            <a:pPr lvl="1"/>
            <a:r>
              <a:rPr lang="en-US" dirty="0"/>
              <a:t>Might be testable short-term using analog feedback</a:t>
            </a:r>
          </a:p>
          <a:p>
            <a:pPr lvl="1"/>
            <a:r>
              <a:rPr lang="en-US" dirty="0"/>
              <a:t>For FAIR real-time digital intensity signal should be provided by experiments (covered by FC2WG)</a:t>
            </a:r>
          </a:p>
        </p:txBody>
      </p:sp>
      <p:grpSp>
        <p:nvGrpSpPr>
          <p:cNvPr id="24" name="Gruppieren 23"/>
          <p:cNvGrpSpPr/>
          <p:nvPr/>
        </p:nvGrpSpPr>
        <p:grpSpPr>
          <a:xfrm>
            <a:off x="5041262" y="2181438"/>
            <a:ext cx="3475890" cy="3005110"/>
            <a:chOff x="5041262" y="2003631"/>
            <a:chExt cx="3475890" cy="3005110"/>
          </a:xfrm>
        </p:grpSpPr>
        <p:sp>
          <p:nvSpPr>
            <p:cNvPr id="16" name="Textfeld 15"/>
            <p:cNvSpPr txBox="1"/>
            <p:nvPr/>
          </p:nvSpPr>
          <p:spPr>
            <a:xfrm>
              <a:off x="7351678" y="4724010"/>
              <a:ext cx="1113688" cy="25391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05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P. Moritz, 1994</a:t>
              </a:r>
              <a:endParaRPr lang="de-DE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9" name="Gruppieren 8"/>
            <p:cNvGrpSpPr>
              <a:grpSpLocks noChangeAspect="1"/>
            </p:cNvGrpSpPr>
            <p:nvPr/>
          </p:nvGrpSpPr>
          <p:grpSpPr>
            <a:xfrm>
              <a:off x="5141843" y="2310570"/>
              <a:ext cx="3146452" cy="2308539"/>
              <a:chOff x="4770992" y="3346813"/>
              <a:chExt cx="3933067" cy="2885674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0000">
                <a:off x="4770992" y="3346813"/>
                <a:ext cx="3933067" cy="28856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Ellipse 7"/>
              <p:cNvSpPr/>
              <p:nvPr/>
            </p:nvSpPr>
            <p:spPr>
              <a:xfrm>
                <a:off x="5966860" y="4400551"/>
                <a:ext cx="450609" cy="1725613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de-DE"/>
              </a:p>
            </p:txBody>
          </p:sp>
        </p:grpSp>
        <p:sp>
          <p:nvSpPr>
            <p:cNvPr id="10" name="Textfeld 9"/>
            <p:cNvSpPr txBox="1"/>
            <p:nvPr/>
          </p:nvSpPr>
          <p:spPr>
            <a:xfrm>
              <a:off x="6521675" y="2795196"/>
              <a:ext cx="1135881" cy="461665"/>
            </a:xfrm>
            <a:prstGeom prst="rect">
              <a:avLst/>
            </a:prstGeom>
            <a:solidFill>
              <a:schemeClr val="bg1"/>
            </a:solidFill>
            <a:ln w="22225">
              <a:solidFill>
                <a:srgbClr val="FF0000"/>
              </a:solidFill>
            </a:ln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200" dirty="0" smtClean="0"/>
                <a:t>Suppressed</a:t>
              </a:r>
            </a:p>
            <a:p>
              <a:pPr algn="ctr"/>
              <a:r>
                <a:rPr lang="en-US" sz="1200" dirty="0" smtClean="0"/>
                <a:t>150Hz line</a:t>
              </a:r>
              <a:endParaRPr lang="de-DE" sz="1200" dirty="0" smtClean="0"/>
            </a:p>
          </p:txBody>
        </p:sp>
        <p:cxnSp>
          <p:nvCxnSpPr>
            <p:cNvPr id="12" name="Gerade Verbindung mit Pfeil 11"/>
            <p:cNvCxnSpPr>
              <a:stCxn id="10" idx="2"/>
            </p:cNvCxnSpPr>
            <p:nvPr/>
          </p:nvCxnSpPr>
          <p:spPr>
            <a:xfrm flipH="1">
              <a:off x="6278780" y="3256861"/>
              <a:ext cx="810836" cy="72289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6"/>
            <p:cNvSpPr txBox="1"/>
            <p:nvPr/>
          </p:nvSpPr>
          <p:spPr>
            <a:xfrm>
              <a:off x="5462267" y="2129252"/>
              <a:ext cx="2724014" cy="307777"/>
            </a:xfrm>
            <a:prstGeom prst="rect">
              <a:avLst/>
            </a:prstGeom>
            <a:solidFill>
              <a:srgbClr val="FDBB63"/>
            </a:solidFill>
            <a:ln>
              <a:noFill/>
            </a:ln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400" dirty="0" smtClean="0"/>
                <a:t>Attempts at spill regulation</a:t>
              </a:r>
              <a:endParaRPr lang="de-DE" sz="1400" dirty="0" smtClean="0"/>
            </a:p>
          </p:txBody>
        </p:sp>
        <p:sp>
          <p:nvSpPr>
            <p:cNvPr id="22" name="Rechteck 21"/>
            <p:cNvSpPr/>
            <p:nvPr/>
          </p:nvSpPr>
          <p:spPr>
            <a:xfrm>
              <a:off x="5041262" y="2003631"/>
              <a:ext cx="3475890" cy="300511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643798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Ripple Mitigation: Stochastic Extraction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47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26.02.16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from SIS18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 driven into resonance by longitudinal excitation</a:t>
            </a:r>
          </a:p>
          <a:p>
            <a:pPr lvl="1"/>
            <a:r>
              <a:rPr lang="en-US" dirty="0" smtClean="0"/>
              <a:t>Idea: higher </a:t>
            </a:r>
            <a:r>
              <a:rPr lang="en-US" dirty="0" err="1" smtClean="0"/>
              <a:t>dQ</a:t>
            </a:r>
            <a:r>
              <a:rPr lang="en-US" dirty="0" smtClean="0"/>
              <a:t>/</a:t>
            </a:r>
            <a:r>
              <a:rPr lang="en-US" dirty="0" err="1" smtClean="0"/>
              <a:t>dt</a:t>
            </a:r>
            <a:r>
              <a:rPr lang="en-US" dirty="0" smtClean="0"/>
              <a:t> for particles at stability limit</a:t>
            </a:r>
          </a:p>
          <a:p>
            <a:pPr lvl="1"/>
            <a:r>
              <a:rPr lang="en-US" dirty="0" smtClean="0"/>
              <a:t>Supposed to be less sensitive to PC ripples by design</a:t>
            </a:r>
          </a:p>
          <a:p>
            <a:r>
              <a:rPr lang="en-US" dirty="0" smtClean="0"/>
              <a:t>Experimentally tested at SIS18 in the early 1990’s</a:t>
            </a:r>
          </a:p>
          <a:p>
            <a:pPr lvl="1"/>
            <a:r>
              <a:rPr lang="en-US" dirty="0" smtClean="0"/>
              <a:t>Long shaping time</a:t>
            </a:r>
          </a:p>
          <a:p>
            <a:pPr lvl="1"/>
            <a:r>
              <a:rPr lang="en-US" dirty="0" smtClean="0"/>
              <a:t>No improvement of micro structure over slow extraction</a:t>
            </a:r>
          </a:p>
          <a:p>
            <a:pPr lvl="1"/>
            <a:r>
              <a:rPr lang="en-US" dirty="0" smtClean="0"/>
              <a:t>Never made operational at SIS18</a:t>
            </a:r>
          </a:p>
          <a:p>
            <a:pPr lvl="1"/>
            <a:r>
              <a:rPr lang="en-US" dirty="0" smtClean="0"/>
              <a:t>Maybe room for improvements</a:t>
            </a:r>
            <a:endParaRPr lang="de-DE" dirty="0"/>
          </a:p>
        </p:txBody>
      </p:sp>
      <p:sp>
        <p:nvSpPr>
          <p:cNvPr id="15" name="Textfeld 14"/>
          <p:cNvSpPr txBox="1"/>
          <p:nvPr/>
        </p:nvSpPr>
        <p:spPr>
          <a:xfrm>
            <a:off x="7004481" y="6317553"/>
            <a:ext cx="1993668" cy="25391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en-US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J. </a:t>
            </a:r>
            <a:r>
              <a:rPr lang="en-US" sz="1050" i="1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Pinkow</a:t>
            </a:r>
            <a:r>
              <a:rPr lang="en-US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PhD Thesis, 1994</a:t>
            </a:r>
            <a:endParaRPr lang="de-DE" sz="105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13" name="Gruppieren 12"/>
          <p:cNvGrpSpPr/>
          <p:nvPr/>
        </p:nvGrpSpPr>
        <p:grpSpPr>
          <a:xfrm>
            <a:off x="5034054" y="1216444"/>
            <a:ext cx="3776983" cy="2513331"/>
            <a:chOff x="5034054" y="1318048"/>
            <a:chExt cx="3776983" cy="2513331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9307" y="1600200"/>
              <a:ext cx="3600000" cy="2231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feld 8"/>
            <p:cNvSpPr txBox="1"/>
            <p:nvPr/>
          </p:nvSpPr>
          <p:spPr>
            <a:xfrm>
              <a:off x="5471161" y="1400711"/>
              <a:ext cx="3159460" cy="307777"/>
            </a:xfrm>
            <a:prstGeom prst="rect">
              <a:avLst/>
            </a:prstGeom>
            <a:solidFill>
              <a:srgbClr val="FDBB63"/>
            </a:solidFill>
          </p:spPr>
          <p:txBody>
            <a:bodyPr vert="horz" wrap="none" lIns="91440" tIns="45720" rIns="91440" bIns="45720" rtlCol="0" anchor="t">
              <a:noAutofit/>
            </a:bodyPr>
            <a:lstStyle/>
            <a:p>
              <a:pPr algn="ctr"/>
              <a:r>
                <a:rPr lang="en-US" sz="1400" dirty="0" smtClean="0"/>
                <a:t>Xe@600MeV/u: Slow extraction</a:t>
              </a:r>
              <a:endParaRPr lang="de-DE" sz="1400" dirty="0" smtClean="0"/>
            </a:p>
          </p:txBody>
        </p:sp>
        <p:sp>
          <p:nvSpPr>
            <p:cNvPr id="17" name="Rechteck 16"/>
            <p:cNvSpPr/>
            <p:nvPr/>
          </p:nvSpPr>
          <p:spPr>
            <a:xfrm>
              <a:off x="5034054" y="1318048"/>
              <a:ext cx="3776983" cy="2513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  <p:grpSp>
        <p:nvGrpSpPr>
          <p:cNvPr id="14" name="Gruppieren 13"/>
          <p:cNvGrpSpPr/>
          <p:nvPr/>
        </p:nvGrpSpPr>
        <p:grpSpPr>
          <a:xfrm>
            <a:off x="5034054" y="3791053"/>
            <a:ext cx="3776983" cy="2513331"/>
            <a:chOff x="5034054" y="3782586"/>
            <a:chExt cx="3776983" cy="2513331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2546" y="4015740"/>
              <a:ext cx="3600000" cy="2236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feld 11"/>
            <p:cNvSpPr txBox="1"/>
            <p:nvPr/>
          </p:nvSpPr>
          <p:spPr>
            <a:xfrm>
              <a:off x="5491307" y="3842117"/>
              <a:ext cx="3218584" cy="307777"/>
            </a:xfrm>
            <a:prstGeom prst="rect">
              <a:avLst/>
            </a:prstGeom>
            <a:solidFill>
              <a:srgbClr val="FDBB63"/>
            </a:solidFill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400" dirty="0" smtClean="0"/>
                <a:t>Xe@600MeV/u: stochastic extraction</a:t>
              </a:r>
              <a:endParaRPr lang="de-DE" sz="1400" dirty="0" smtClean="0"/>
            </a:p>
          </p:txBody>
        </p:sp>
        <p:sp>
          <p:nvSpPr>
            <p:cNvPr id="18" name="Rechteck 17"/>
            <p:cNvSpPr/>
            <p:nvPr/>
          </p:nvSpPr>
          <p:spPr>
            <a:xfrm>
              <a:off x="5034054" y="3782586"/>
              <a:ext cx="3776983" cy="251333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120922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Ripple Mitigation: High Frequency Cavity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>
            <a:normAutofit fontScale="85000" lnSpcReduction="20000"/>
          </a:bodyPr>
          <a:lstStyle/>
          <a:p>
            <a:pPr>
              <a:spcBef>
                <a:spcPts val="1800"/>
              </a:spcBef>
            </a:pPr>
            <a:r>
              <a:rPr lang="en-US" dirty="0" smtClean="0"/>
              <a:t>Spill </a:t>
            </a:r>
            <a:r>
              <a:rPr lang="en-US" dirty="0"/>
              <a:t>smoothing by extracting controlled bursts at high frequency</a:t>
            </a:r>
          </a:p>
          <a:p>
            <a:pPr lvl="1"/>
            <a:r>
              <a:rPr lang="en-US" dirty="0"/>
              <a:t>Empty bucket channeling</a:t>
            </a:r>
          </a:p>
          <a:p>
            <a:pPr lvl="1"/>
            <a:r>
              <a:rPr lang="en-US" dirty="0"/>
              <a:t>Creation of mini-bunches</a:t>
            </a:r>
          </a:p>
          <a:p>
            <a:pPr>
              <a:spcBef>
                <a:spcPts val="1800"/>
              </a:spcBef>
            </a:pPr>
            <a:r>
              <a:rPr lang="en-US" dirty="0"/>
              <a:t>Bunched extraction at </a:t>
            </a:r>
            <a:r>
              <a:rPr lang="en-US" dirty="0" smtClean="0"/>
              <a:t>SIS18</a:t>
            </a:r>
          </a:p>
          <a:p>
            <a:pPr lvl="1"/>
            <a:r>
              <a:rPr lang="en-US" dirty="0" smtClean="0"/>
              <a:t>5 MHz maximum</a:t>
            </a:r>
          </a:p>
          <a:p>
            <a:pPr lvl="1"/>
            <a:r>
              <a:rPr lang="en-US" dirty="0" smtClean="0"/>
              <a:t>Used </a:t>
            </a:r>
            <a:r>
              <a:rPr lang="en-US" dirty="0"/>
              <a:t>for therapy</a:t>
            </a:r>
          </a:p>
          <a:p>
            <a:pPr lvl="1"/>
            <a:r>
              <a:rPr lang="en-US" dirty="0"/>
              <a:t>Some experiments at FRS seem to profit (AGATA)</a:t>
            </a:r>
          </a:p>
          <a:p>
            <a:pPr>
              <a:spcBef>
                <a:spcPts val="1800"/>
              </a:spcBef>
            </a:pPr>
            <a:r>
              <a:rPr lang="en-US" dirty="0"/>
              <a:t>Higher frequencies require new RF cavity (e.g. &gt;50MHz)</a:t>
            </a:r>
          </a:p>
          <a:p>
            <a:pPr lvl="1"/>
            <a:r>
              <a:rPr lang="en-US" dirty="0"/>
              <a:t>Theoretical studies for SIS18 necessary</a:t>
            </a:r>
          </a:p>
          <a:p>
            <a:pPr lvl="1"/>
            <a:r>
              <a:rPr lang="en-US" dirty="0"/>
              <a:t>Substantial R&amp;D for HW required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48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r>
              <a:rPr lang="de-DE" smtClean="0"/>
              <a:t>26.02.16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from SIS18</a:t>
            </a:r>
            <a:endParaRPr lang="de-DE" dirty="0"/>
          </a:p>
        </p:txBody>
      </p:sp>
      <p:grpSp>
        <p:nvGrpSpPr>
          <p:cNvPr id="10" name="Gruppieren 9"/>
          <p:cNvGrpSpPr/>
          <p:nvPr/>
        </p:nvGrpSpPr>
        <p:grpSpPr>
          <a:xfrm>
            <a:off x="4631269" y="2068858"/>
            <a:ext cx="4300917" cy="3542351"/>
            <a:chOff x="4572000" y="1442300"/>
            <a:chExt cx="4300917" cy="354235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1739334"/>
              <a:ext cx="4300917" cy="3245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feld 7"/>
            <p:cNvSpPr txBox="1"/>
            <p:nvPr/>
          </p:nvSpPr>
          <p:spPr>
            <a:xfrm>
              <a:off x="4702756" y="1513021"/>
              <a:ext cx="3924301" cy="307777"/>
            </a:xfrm>
            <a:prstGeom prst="rect">
              <a:avLst/>
            </a:prstGeom>
            <a:solidFill>
              <a:srgbClr val="FDBB63"/>
            </a:solidFill>
            <a:ln>
              <a:solidFill>
                <a:schemeClr val="tx1"/>
              </a:solidFill>
            </a:ln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ctr"/>
              <a:r>
                <a:rPr lang="en-US" sz="1400" dirty="0" smtClean="0"/>
                <a:t>Improved spill at AGS with channeling</a:t>
              </a:r>
              <a:endParaRPr lang="de-DE" sz="1400" dirty="0" smtClean="0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4648200" y="1442300"/>
              <a:ext cx="4148667" cy="35423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97333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49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26.02.16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from SIS18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effort to clarify origin of spill ripples</a:t>
            </a:r>
          </a:p>
          <a:p>
            <a:pPr lvl="1"/>
            <a:r>
              <a:rPr lang="en-US" dirty="0" smtClean="0"/>
              <a:t>Simultaneous measurement of power converter and spill ripple</a:t>
            </a:r>
          </a:p>
          <a:p>
            <a:pPr lvl="1"/>
            <a:r>
              <a:rPr lang="en-US" dirty="0" smtClean="0"/>
              <a:t>Comparison of quad driven and KO extraction</a:t>
            </a:r>
          </a:p>
          <a:p>
            <a:pPr lvl="1"/>
            <a:r>
              <a:rPr lang="en-US" dirty="0" smtClean="0"/>
              <a:t>Influence of chromaticity and resonance strength on ripple sensitivity</a:t>
            </a:r>
          </a:p>
          <a:p>
            <a:pPr lvl="1"/>
            <a:r>
              <a:rPr lang="en-US" dirty="0" smtClean="0"/>
              <a:t>Inclusion of experimental detectors for spill analysis</a:t>
            </a: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869461"/>
              </p:ext>
            </p:extLst>
          </p:nvPr>
        </p:nvGraphicFramePr>
        <p:xfrm>
          <a:off x="4785360" y="2439258"/>
          <a:ext cx="405384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5384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Machine Experiments</a:t>
                      </a:r>
                      <a:r>
                        <a:rPr lang="en-US" sz="1600" baseline="0" dirty="0" smtClean="0"/>
                        <a:t> 2016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Simultaneous ripple measurements</a:t>
                      </a:r>
                      <a:endParaRPr lang="de-DE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Comparison of extraction methods</a:t>
                      </a:r>
                      <a:endParaRPr lang="de-DE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Influence of chromaticity and</a:t>
                      </a:r>
                      <a:r>
                        <a:rPr lang="en-US" sz="1600" baseline="0" dirty="0" smtClean="0"/>
                        <a:t> res. strength</a:t>
                      </a:r>
                      <a:endParaRPr lang="de-DE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Spill feedback using KO?</a:t>
                      </a:r>
                      <a:endParaRPr lang="de-DE" sz="16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842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547" name="Group 9"/>
          <p:cNvGrpSpPr>
            <a:grpSpLocks noChangeAspect="1"/>
          </p:cNvGrpSpPr>
          <p:nvPr/>
        </p:nvGrpSpPr>
        <p:grpSpPr bwMode="auto">
          <a:xfrm>
            <a:off x="0" y="1168400"/>
            <a:ext cx="5299075" cy="3959225"/>
            <a:chOff x="720" y="768"/>
            <a:chExt cx="3944" cy="2947"/>
          </a:xfrm>
        </p:grpSpPr>
        <p:pic>
          <p:nvPicPr>
            <p:cNvPr id="108548" name="Picture 4" descr="intens_sis18_200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65" t="28624" r="14297" b="28624"/>
            <a:stretch>
              <a:fillRect/>
            </a:stretch>
          </p:blipFill>
          <p:spPr bwMode="auto">
            <a:xfrm>
              <a:off x="720" y="768"/>
              <a:ext cx="3944" cy="2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8549" name="Line 7"/>
            <p:cNvSpPr>
              <a:spLocks noChangeShapeType="1"/>
            </p:cNvSpPr>
            <p:nvPr/>
          </p:nvSpPr>
          <p:spPr bwMode="auto">
            <a:xfrm flipV="1">
              <a:off x="4272" y="2064"/>
              <a:ext cx="0" cy="110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8550" name="Line 8"/>
            <p:cNvSpPr>
              <a:spLocks noChangeShapeType="1"/>
            </p:cNvSpPr>
            <p:nvPr/>
          </p:nvSpPr>
          <p:spPr bwMode="auto">
            <a:xfrm flipV="1">
              <a:off x="4224" y="2016"/>
              <a:ext cx="0" cy="115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  <p:grpSp>
        <p:nvGrpSpPr>
          <p:cNvPr id="108551" name="Group 12"/>
          <p:cNvGrpSpPr>
            <a:grpSpLocks/>
          </p:cNvGrpSpPr>
          <p:nvPr/>
        </p:nvGrpSpPr>
        <p:grpSpPr bwMode="auto">
          <a:xfrm>
            <a:off x="5076825" y="1233488"/>
            <a:ext cx="4067175" cy="4319587"/>
            <a:chOff x="3198" y="807"/>
            <a:chExt cx="2562" cy="2721"/>
          </a:xfrm>
        </p:grpSpPr>
        <p:pic>
          <p:nvPicPr>
            <p:cNvPr id="108552" name="Picture 3" descr="IngoSIS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807"/>
              <a:ext cx="2544" cy="2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8553" name="Text Box 11"/>
            <p:cNvSpPr txBox="1">
              <a:spLocks noChangeArrowheads="1"/>
            </p:cNvSpPr>
            <p:nvPr/>
          </p:nvSpPr>
          <p:spPr bwMode="auto">
            <a:xfrm>
              <a:off x="4445" y="1308"/>
              <a:ext cx="601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0" hangingPunct="0"/>
              <a:r>
                <a:rPr lang="en-US" altLang="de-DE" sz="2000" dirty="0">
                  <a:solidFill>
                    <a:schemeClr val="tx2"/>
                  </a:solidFill>
                  <a:latin typeface="+mn-lt"/>
                  <a:ea typeface="MS PGothic" pitchFamily="34" charset="-128"/>
                </a:rPr>
                <a:t>SIS 18</a:t>
              </a:r>
              <a:endParaRPr lang="en-US" altLang="de-DE" sz="1600" dirty="0">
                <a:solidFill>
                  <a:schemeClr val="tx2"/>
                </a:solidFill>
                <a:latin typeface="+mn-lt"/>
                <a:ea typeface="MS PGothic" pitchFamily="34" charset="-128"/>
              </a:endParaRPr>
            </a:p>
          </p:txBody>
        </p:sp>
        <p:sp>
          <p:nvSpPr>
            <p:cNvPr id="108554" name="Rectangle 15"/>
            <p:cNvSpPr>
              <a:spLocks noChangeArrowheads="1"/>
            </p:cNvSpPr>
            <p:nvPr/>
          </p:nvSpPr>
          <p:spPr bwMode="auto">
            <a:xfrm>
              <a:off x="3198" y="2015"/>
              <a:ext cx="38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50800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0" hangingPunct="0"/>
              <a:r>
                <a:rPr lang="en-US" altLang="de-DE">
                  <a:solidFill>
                    <a:schemeClr val="accent2"/>
                  </a:solidFill>
                </a:rPr>
                <a:t>U</a:t>
              </a:r>
              <a:r>
                <a:rPr lang="en-US" altLang="de-DE" baseline="30000">
                  <a:solidFill>
                    <a:schemeClr val="accent2"/>
                  </a:solidFill>
                </a:rPr>
                <a:t>28+</a:t>
              </a:r>
            </a:p>
          </p:txBody>
        </p:sp>
        <p:sp>
          <p:nvSpPr>
            <p:cNvPr id="108555" name="Line 16"/>
            <p:cNvSpPr>
              <a:spLocks noChangeShapeType="1"/>
            </p:cNvSpPr>
            <p:nvPr/>
          </p:nvSpPr>
          <p:spPr bwMode="auto">
            <a:xfrm flipV="1">
              <a:off x="3305" y="1626"/>
              <a:ext cx="468" cy="108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de-DE"/>
            </a:p>
          </p:txBody>
        </p:sp>
        <p:sp>
          <p:nvSpPr>
            <p:cNvPr id="108556" name="Rectangle 17"/>
            <p:cNvSpPr>
              <a:spLocks noChangeArrowheads="1"/>
            </p:cNvSpPr>
            <p:nvPr/>
          </p:nvSpPr>
          <p:spPr bwMode="auto">
            <a:xfrm>
              <a:off x="3222" y="2748"/>
              <a:ext cx="2460" cy="7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0800" algn="ctr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endParaRPr lang="de-DE" altLang="de-DE"/>
            </a:p>
          </p:txBody>
        </p:sp>
      </p:grpSp>
      <p:grpSp>
        <p:nvGrpSpPr>
          <p:cNvPr id="108557" name="Group 19"/>
          <p:cNvGrpSpPr>
            <a:grpSpLocks/>
          </p:cNvGrpSpPr>
          <p:nvPr/>
        </p:nvGrpSpPr>
        <p:grpSpPr bwMode="auto">
          <a:xfrm>
            <a:off x="5114925" y="4303713"/>
            <a:ext cx="3905250" cy="2239962"/>
            <a:chOff x="3222" y="2747"/>
            <a:chExt cx="2460" cy="1411"/>
          </a:xfrm>
        </p:grpSpPr>
        <p:pic>
          <p:nvPicPr>
            <p:cNvPr id="108558" name="Picture 19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19"/>
            <a:stretch>
              <a:fillRect/>
            </a:stretch>
          </p:blipFill>
          <p:spPr bwMode="auto">
            <a:xfrm>
              <a:off x="3222" y="2747"/>
              <a:ext cx="2375" cy="14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8559" name="Text Box 200"/>
            <p:cNvSpPr txBox="1">
              <a:spLocks noChangeArrowheads="1"/>
            </p:cNvSpPr>
            <p:nvPr/>
          </p:nvSpPr>
          <p:spPr bwMode="auto">
            <a:xfrm>
              <a:off x="4020" y="3154"/>
              <a:ext cx="825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0" hangingPunct="0"/>
              <a:r>
                <a:rPr lang="en-US" altLang="de-DE" sz="2000" b="1">
                  <a:latin typeface="Calibri" pitchFamily="34" charset="0"/>
                  <a:ea typeface="MS PGothic" pitchFamily="34" charset="-128"/>
                </a:rPr>
                <a:t>5x10</a:t>
              </a:r>
              <a:r>
                <a:rPr lang="en-US" altLang="de-DE" sz="2000" b="1" baseline="30000">
                  <a:latin typeface="Calibri" pitchFamily="34" charset="0"/>
                  <a:ea typeface="MS PGothic" pitchFamily="34" charset="-128"/>
                </a:rPr>
                <a:t>11 </a:t>
              </a:r>
              <a:r>
                <a:rPr lang="en-US" altLang="de-DE" sz="2000" b="1">
                  <a:latin typeface="Calibri" pitchFamily="34" charset="0"/>
                  <a:ea typeface="MS PGothic" pitchFamily="34" charset="-128"/>
                </a:rPr>
                <a:t>U</a:t>
              </a:r>
              <a:r>
                <a:rPr lang="en-US" altLang="de-DE" sz="2000" b="1" baseline="30000">
                  <a:latin typeface="Calibri" pitchFamily="34" charset="0"/>
                  <a:ea typeface="MS PGothic" pitchFamily="34" charset="-128"/>
                </a:rPr>
                <a:t>28+</a:t>
              </a:r>
              <a:endParaRPr lang="en-US" altLang="de-DE" sz="2000" b="1">
                <a:latin typeface="Calibri" pitchFamily="34" charset="0"/>
                <a:ea typeface="MS PGothic" pitchFamily="34" charset="-128"/>
              </a:endParaRPr>
            </a:p>
          </p:txBody>
        </p:sp>
        <p:sp>
          <p:nvSpPr>
            <p:cNvPr id="108560" name="Rectangle 201"/>
            <p:cNvSpPr>
              <a:spLocks noChangeArrowheads="1"/>
            </p:cNvSpPr>
            <p:nvPr/>
          </p:nvSpPr>
          <p:spPr bwMode="auto">
            <a:xfrm>
              <a:off x="5262" y="3634"/>
              <a:ext cx="336" cy="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0" hangingPunct="0"/>
              <a:endParaRPr lang="en-US" altLang="de-DE" sz="1600">
                <a:solidFill>
                  <a:schemeClr val="tx2"/>
                </a:solidFill>
                <a:latin typeface="Comic Sans MS" pitchFamily="66" charset="0"/>
                <a:ea typeface="MS PGothic" pitchFamily="34" charset="-128"/>
              </a:endParaRPr>
            </a:p>
          </p:txBody>
        </p:sp>
        <p:sp>
          <p:nvSpPr>
            <p:cNvPr id="108561" name="Text Box 202"/>
            <p:cNvSpPr txBox="1">
              <a:spLocks noChangeArrowheads="1"/>
            </p:cNvSpPr>
            <p:nvPr/>
          </p:nvSpPr>
          <p:spPr bwMode="auto">
            <a:xfrm>
              <a:off x="4194" y="3721"/>
              <a:ext cx="50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0" hangingPunct="0"/>
              <a:r>
                <a:rPr lang="en-US" altLang="de-DE" sz="1600" dirty="0">
                  <a:solidFill>
                    <a:srgbClr val="800080"/>
                  </a:solidFill>
                  <a:latin typeface="+mj-lt"/>
                  <a:ea typeface="MS PGothic" pitchFamily="34" charset="-128"/>
                </a:rPr>
                <a:t>SIS 18</a:t>
              </a:r>
            </a:p>
          </p:txBody>
        </p:sp>
        <p:sp>
          <p:nvSpPr>
            <p:cNvPr id="108562" name="Text Box 205"/>
            <p:cNvSpPr txBox="1">
              <a:spLocks noChangeArrowheads="1"/>
            </p:cNvSpPr>
            <p:nvPr/>
          </p:nvSpPr>
          <p:spPr bwMode="auto">
            <a:xfrm>
              <a:off x="4041" y="2827"/>
              <a:ext cx="870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r>
                <a:rPr lang="en-US" altLang="de-DE" b="1">
                  <a:solidFill>
                    <a:srgbClr val="009999"/>
                  </a:solidFill>
                  <a:latin typeface="Calibri" pitchFamily="34" charset="0"/>
                  <a:ea typeface="MS PGothic" pitchFamily="34" charset="-128"/>
                </a:rPr>
                <a:t>SIS 100 cycle</a:t>
              </a:r>
            </a:p>
          </p:txBody>
        </p:sp>
        <p:sp>
          <p:nvSpPr>
            <p:cNvPr id="108563" name="Rectangle 25"/>
            <p:cNvSpPr>
              <a:spLocks noChangeArrowheads="1"/>
            </p:cNvSpPr>
            <p:nvPr/>
          </p:nvSpPr>
          <p:spPr bwMode="auto">
            <a:xfrm>
              <a:off x="3222" y="2760"/>
              <a:ext cx="2460" cy="1356"/>
            </a:xfrm>
            <a:prstGeom prst="rect">
              <a:avLst/>
            </a:prstGeom>
            <a:noFill/>
            <a:ln w="2540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/>
              <a:endParaRPr lang="de-DE" altLang="de-DE"/>
            </a:p>
          </p:txBody>
        </p:sp>
        <p:sp>
          <p:nvSpPr>
            <p:cNvPr id="108564" name="Text Box 26"/>
            <p:cNvSpPr txBox="1">
              <a:spLocks noChangeArrowheads="1"/>
            </p:cNvSpPr>
            <p:nvPr/>
          </p:nvSpPr>
          <p:spPr bwMode="auto">
            <a:xfrm>
              <a:off x="5157" y="3536"/>
              <a:ext cx="45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de-DE" altLang="de-DE" sz="1600" b="1">
                  <a:solidFill>
                    <a:srgbClr val="660066"/>
                  </a:solidFill>
                </a:rPr>
                <a:t>2.7Hz</a:t>
              </a:r>
            </a:p>
          </p:txBody>
        </p:sp>
        <p:sp>
          <p:nvSpPr>
            <p:cNvPr id="108565" name="Text Box 27"/>
            <p:cNvSpPr txBox="1">
              <a:spLocks noChangeArrowheads="1"/>
            </p:cNvSpPr>
            <p:nvPr/>
          </p:nvSpPr>
          <p:spPr bwMode="auto">
            <a:xfrm>
              <a:off x="5173" y="2994"/>
              <a:ext cx="450" cy="4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0" hangingPunct="0">
                <a:spcBef>
                  <a:spcPct val="50000"/>
                </a:spcBef>
              </a:pPr>
              <a:r>
                <a:rPr lang="de-DE" altLang="de-DE" sz="1600" b="1">
                  <a:solidFill>
                    <a:srgbClr val="009999"/>
                  </a:solidFill>
                </a:rPr>
                <a:t>0.7Hz</a:t>
              </a:r>
            </a:p>
            <a:p>
              <a:pPr algn="ctr" eaLnBrk="0" hangingPunct="0">
                <a:spcBef>
                  <a:spcPct val="50000"/>
                </a:spcBef>
              </a:pPr>
              <a:endParaRPr lang="de-DE" altLang="de-DE" sz="1600" b="1">
                <a:solidFill>
                  <a:srgbClr val="009999"/>
                </a:solidFill>
              </a:endParaRPr>
            </a:p>
          </p:txBody>
        </p:sp>
      </p:grpSp>
      <p:sp>
        <p:nvSpPr>
          <p:cNvPr id="172062" name="Rectangle 2"/>
          <p:cNvSpPr>
            <a:spLocks noChangeArrowheads="1"/>
          </p:cNvSpPr>
          <p:nvPr/>
        </p:nvSpPr>
        <p:spPr bwMode="auto">
          <a:xfrm>
            <a:off x="966788" y="0"/>
            <a:ext cx="6331159" cy="931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n-US" altLang="de-DE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SIS 18 as Injector for SIS 100</a:t>
            </a:r>
          </a:p>
        </p:txBody>
      </p:sp>
      <p:sp>
        <p:nvSpPr>
          <p:cNvPr id="108567" name="Text Box 5"/>
          <p:cNvSpPr txBox="1">
            <a:spLocks noChangeArrowheads="1"/>
          </p:cNvSpPr>
          <p:nvPr/>
        </p:nvSpPr>
        <p:spPr bwMode="auto">
          <a:xfrm>
            <a:off x="3479800" y="1925638"/>
            <a:ext cx="12239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n-US" altLang="de-DE" dirty="0">
                <a:solidFill>
                  <a:schemeClr val="accent2"/>
                </a:solidFill>
                <a:latin typeface="+mn-lt"/>
                <a:ea typeface="MS PGothic" pitchFamily="34" charset="-128"/>
              </a:rPr>
              <a:t>≈ 1,5x10</a:t>
            </a:r>
            <a:r>
              <a:rPr lang="en-US" altLang="de-DE" baseline="30000" dirty="0">
                <a:solidFill>
                  <a:schemeClr val="accent2"/>
                </a:solidFill>
                <a:latin typeface="+mn-lt"/>
                <a:ea typeface="MS PGothic" pitchFamily="34" charset="-128"/>
              </a:rPr>
              <a:t>11</a:t>
            </a:r>
            <a:br>
              <a:rPr lang="en-US" altLang="de-DE" baseline="30000" dirty="0">
                <a:solidFill>
                  <a:schemeClr val="accent2"/>
                </a:solidFill>
                <a:latin typeface="+mn-lt"/>
                <a:ea typeface="MS PGothic" pitchFamily="34" charset="-128"/>
              </a:rPr>
            </a:br>
            <a:r>
              <a:rPr lang="en-US" altLang="de-DE" baseline="30000" dirty="0">
                <a:solidFill>
                  <a:schemeClr val="accent2"/>
                </a:solidFill>
                <a:latin typeface="+mn-lt"/>
                <a:ea typeface="MS PGothic" pitchFamily="34" charset="-128"/>
              </a:rPr>
              <a:t>    </a:t>
            </a:r>
            <a:r>
              <a:rPr lang="en-US" altLang="de-DE" dirty="0">
                <a:solidFill>
                  <a:schemeClr val="accent2"/>
                </a:solidFill>
                <a:latin typeface="+mn-lt"/>
                <a:ea typeface="MS PGothic" pitchFamily="34" charset="-128"/>
              </a:rPr>
              <a:t>U</a:t>
            </a:r>
            <a:r>
              <a:rPr lang="en-US" altLang="de-DE" baseline="30000" dirty="0">
                <a:solidFill>
                  <a:schemeClr val="accent2"/>
                </a:solidFill>
                <a:latin typeface="+mn-lt"/>
                <a:ea typeface="MS PGothic" pitchFamily="34" charset="-128"/>
              </a:rPr>
              <a:t>28+</a:t>
            </a:r>
            <a:endParaRPr lang="en-US" altLang="de-DE" sz="1600" dirty="0">
              <a:solidFill>
                <a:schemeClr val="accent2"/>
              </a:solidFill>
              <a:latin typeface="+mn-lt"/>
              <a:ea typeface="MS PGothic" pitchFamily="34" charset="-128"/>
            </a:endParaRPr>
          </a:p>
        </p:txBody>
      </p:sp>
      <p:sp>
        <p:nvSpPr>
          <p:cNvPr id="108568" name="Text Box 6"/>
          <p:cNvSpPr txBox="1">
            <a:spLocks noChangeArrowheads="1"/>
          </p:cNvSpPr>
          <p:nvPr/>
        </p:nvSpPr>
        <p:spPr bwMode="auto">
          <a:xfrm>
            <a:off x="4775200" y="2141538"/>
            <a:ext cx="10461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en-US" altLang="de-DE" dirty="0">
                <a:solidFill>
                  <a:srgbClr val="FF0000"/>
                </a:solidFill>
                <a:latin typeface="+mn-lt"/>
                <a:ea typeface="MS PGothic" pitchFamily="34" charset="-128"/>
              </a:rPr>
              <a:t>≈ 2x10</a:t>
            </a:r>
            <a:r>
              <a:rPr lang="en-US" altLang="de-DE" baseline="30000" dirty="0">
                <a:solidFill>
                  <a:srgbClr val="FF0000"/>
                </a:solidFill>
                <a:latin typeface="+mn-lt"/>
                <a:ea typeface="MS PGothic" pitchFamily="34" charset="-128"/>
              </a:rPr>
              <a:t>10</a:t>
            </a:r>
            <a:br>
              <a:rPr lang="en-US" altLang="de-DE" baseline="30000" dirty="0">
                <a:solidFill>
                  <a:srgbClr val="FF0000"/>
                </a:solidFill>
                <a:latin typeface="+mn-lt"/>
                <a:ea typeface="MS PGothic" pitchFamily="34" charset="-128"/>
              </a:rPr>
            </a:br>
            <a:r>
              <a:rPr lang="en-US" altLang="de-DE" dirty="0">
                <a:solidFill>
                  <a:srgbClr val="FF0000"/>
                </a:solidFill>
                <a:latin typeface="+mn-lt"/>
                <a:ea typeface="MS PGothic" pitchFamily="34" charset="-128"/>
              </a:rPr>
              <a:t>   U</a:t>
            </a:r>
            <a:r>
              <a:rPr lang="en-US" altLang="de-DE" baseline="30000" dirty="0">
                <a:solidFill>
                  <a:srgbClr val="FF0000"/>
                </a:solidFill>
                <a:latin typeface="+mn-lt"/>
                <a:ea typeface="MS PGothic" pitchFamily="34" charset="-128"/>
              </a:rPr>
              <a:t>73+</a:t>
            </a:r>
          </a:p>
        </p:txBody>
      </p:sp>
      <p:sp>
        <p:nvSpPr>
          <p:cNvPr id="108569" name="Line 48"/>
          <p:cNvSpPr>
            <a:spLocks noChangeShapeType="1"/>
          </p:cNvSpPr>
          <p:nvPr/>
        </p:nvSpPr>
        <p:spPr bwMode="auto">
          <a:xfrm flipV="1">
            <a:off x="4414838" y="2070100"/>
            <a:ext cx="288925" cy="14446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8570" name="Line 49"/>
          <p:cNvSpPr>
            <a:spLocks noChangeShapeType="1"/>
          </p:cNvSpPr>
          <p:nvPr/>
        </p:nvSpPr>
        <p:spPr bwMode="auto">
          <a:xfrm flipH="1">
            <a:off x="4775200" y="2430463"/>
            <a:ext cx="144463" cy="1428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8571" name="Line 50"/>
          <p:cNvSpPr>
            <a:spLocks noChangeShapeType="1"/>
          </p:cNvSpPr>
          <p:nvPr/>
        </p:nvSpPr>
        <p:spPr bwMode="auto">
          <a:xfrm flipV="1">
            <a:off x="4703763" y="2070100"/>
            <a:ext cx="0" cy="792163"/>
          </a:xfrm>
          <a:prstGeom prst="line">
            <a:avLst/>
          </a:prstGeom>
          <a:noFill/>
          <a:ln w="222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8572" name="Text Box 51"/>
          <p:cNvSpPr txBox="1">
            <a:spLocks noChangeArrowheads="1"/>
          </p:cNvSpPr>
          <p:nvPr/>
        </p:nvSpPr>
        <p:spPr bwMode="auto">
          <a:xfrm>
            <a:off x="930186" y="4797425"/>
            <a:ext cx="3605212" cy="16811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0800" algn="ctr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/>
            <a:r>
              <a:rPr lang="de-DE" altLang="de-DE" sz="1600" b="1" dirty="0">
                <a:solidFill>
                  <a:schemeClr val="accent2"/>
                </a:solidFill>
              </a:rPr>
              <a:t>Choice </a:t>
            </a:r>
            <a:r>
              <a:rPr lang="de-DE" altLang="de-DE" sz="1600" b="1" dirty="0" err="1">
                <a:solidFill>
                  <a:schemeClr val="accent2"/>
                </a:solidFill>
              </a:rPr>
              <a:t>of</a:t>
            </a:r>
            <a:r>
              <a:rPr lang="de-DE" altLang="de-DE" sz="1600" b="1" dirty="0">
                <a:solidFill>
                  <a:schemeClr val="accent2"/>
                </a:solidFill>
              </a:rPr>
              <a:t> U</a:t>
            </a:r>
            <a:r>
              <a:rPr lang="de-DE" altLang="de-DE" sz="1600" b="1" baseline="30000" dirty="0">
                <a:solidFill>
                  <a:schemeClr val="accent2"/>
                </a:solidFill>
              </a:rPr>
              <a:t>28</a:t>
            </a:r>
            <a:r>
              <a:rPr lang="de-DE" altLang="de-DE" sz="1600" b="1" baseline="30000" dirty="0" smtClean="0">
                <a:solidFill>
                  <a:schemeClr val="accent2"/>
                </a:solidFill>
              </a:rPr>
              <a:t>+</a:t>
            </a:r>
            <a:r>
              <a:rPr lang="de-DE" altLang="de-DE" sz="1600" b="1" dirty="0" smtClean="0">
                <a:solidFill>
                  <a:schemeClr val="accent2"/>
                </a:solidFill>
              </a:rPr>
              <a:t> </a:t>
            </a:r>
            <a:r>
              <a:rPr lang="de-DE" altLang="de-DE" sz="1600" b="1" dirty="0" err="1" smtClean="0">
                <a:solidFill>
                  <a:schemeClr val="accent2"/>
                </a:solidFill>
              </a:rPr>
              <a:t>as</a:t>
            </a:r>
            <a:r>
              <a:rPr lang="de-DE" altLang="de-DE" sz="1600" b="1" dirty="0" smtClean="0">
                <a:solidFill>
                  <a:schemeClr val="accent2"/>
                </a:solidFill>
              </a:rPr>
              <a:t> design </a:t>
            </a:r>
            <a:r>
              <a:rPr lang="de-DE" altLang="de-DE" sz="1600" b="1" dirty="0" err="1" smtClean="0">
                <a:solidFill>
                  <a:schemeClr val="accent2"/>
                </a:solidFill>
              </a:rPr>
              <a:t>ion</a:t>
            </a:r>
            <a:r>
              <a:rPr lang="de-DE" altLang="de-DE" sz="1600" b="1" dirty="0">
                <a:solidFill>
                  <a:schemeClr val="accent2"/>
                </a:solidFill>
              </a:rPr>
              <a:t>:</a:t>
            </a:r>
          </a:p>
          <a:p>
            <a:pPr eaLnBrk="0" hangingPunct="0"/>
            <a:r>
              <a:rPr lang="de-DE" altLang="de-DE" sz="1600" dirty="0"/>
              <a:t>+ </a:t>
            </a:r>
            <a:r>
              <a:rPr lang="de-DE" altLang="de-DE" sz="1600" dirty="0" err="1"/>
              <a:t>Lower</a:t>
            </a:r>
            <a:r>
              <a:rPr lang="de-DE" altLang="de-DE" sz="1600" dirty="0"/>
              <a:t> </a:t>
            </a:r>
            <a:r>
              <a:rPr lang="de-DE" altLang="de-DE" sz="1600" dirty="0" err="1"/>
              <a:t>space</a:t>
            </a:r>
            <a:r>
              <a:rPr lang="de-DE" altLang="de-DE" sz="1600" dirty="0"/>
              <a:t> </a:t>
            </a:r>
            <a:r>
              <a:rPr lang="de-DE" altLang="de-DE" sz="1600" dirty="0" err="1"/>
              <a:t>charge</a:t>
            </a:r>
            <a:r>
              <a:rPr lang="de-DE" altLang="de-DE" sz="1600" dirty="0"/>
              <a:t> </a:t>
            </a:r>
          </a:p>
          <a:p>
            <a:pPr eaLnBrk="0" hangingPunct="0">
              <a:spcBef>
                <a:spcPct val="50000"/>
              </a:spcBef>
            </a:pPr>
            <a:r>
              <a:rPr lang="de-DE" altLang="de-DE" sz="1600" dirty="0"/>
              <a:t>    </a:t>
            </a:r>
            <a:r>
              <a:rPr lang="de-DE" altLang="de-DE" sz="1600" dirty="0">
                <a:sym typeface="Wingdings" pitchFamily="2" charset="2"/>
              </a:rPr>
              <a:t> </a:t>
            </a:r>
            <a:r>
              <a:rPr lang="de-DE" altLang="de-DE" sz="1600" dirty="0" err="1">
                <a:sym typeface="Wingdings" pitchFamily="2" charset="2"/>
              </a:rPr>
              <a:t>higher</a:t>
            </a:r>
            <a:r>
              <a:rPr lang="de-DE" altLang="de-DE" sz="1600" dirty="0">
                <a:sym typeface="Wingdings" pitchFamily="2" charset="2"/>
              </a:rPr>
              <a:t> </a:t>
            </a:r>
            <a:r>
              <a:rPr lang="de-DE" altLang="de-DE" sz="1600" dirty="0" err="1">
                <a:sym typeface="Wingdings" pitchFamily="2" charset="2"/>
              </a:rPr>
              <a:t>intensity</a:t>
            </a:r>
            <a:r>
              <a:rPr lang="de-DE" altLang="de-DE" sz="1600" dirty="0">
                <a:sym typeface="Wingdings" pitchFamily="2" charset="2"/>
              </a:rPr>
              <a:t> </a:t>
            </a:r>
            <a:r>
              <a:rPr lang="de-DE" altLang="de-DE" sz="1600" dirty="0" err="1">
                <a:sym typeface="Wingdings" pitchFamily="2" charset="2"/>
              </a:rPr>
              <a:t>N</a:t>
            </a:r>
            <a:r>
              <a:rPr lang="de-DE" altLang="de-DE" sz="1600" baseline="-25000" dirty="0" err="1">
                <a:sym typeface="Wingdings" pitchFamily="2" charset="2"/>
              </a:rPr>
              <a:t>max</a:t>
            </a:r>
            <a:r>
              <a:rPr lang="de-DE" altLang="de-DE" sz="1600" dirty="0" err="1"/>
              <a:t>~A</a:t>
            </a:r>
            <a:r>
              <a:rPr lang="de-DE" altLang="de-DE" sz="1600" dirty="0"/>
              <a:t>/Q</a:t>
            </a:r>
            <a:r>
              <a:rPr lang="de-DE" altLang="de-DE" sz="1600" baseline="30000" dirty="0"/>
              <a:t>2</a:t>
            </a:r>
            <a:endParaRPr lang="de-DE" altLang="de-DE" sz="1600" dirty="0"/>
          </a:p>
          <a:p>
            <a:pPr eaLnBrk="0" hangingPunct="0">
              <a:spcBef>
                <a:spcPct val="50000"/>
              </a:spcBef>
            </a:pPr>
            <a:r>
              <a:rPr lang="de-DE" altLang="de-DE" sz="1600" dirty="0"/>
              <a:t>+ </a:t>
            </a:r>
            <a:r>
              <a:rPr lang="de-DE" altLang="de-DE" sz="1600" dirty="0" err="1"/>
              <a:t>No</a:t>
            </a:r>
            <a:r>
              <a:rPr lang="de-DE" altLang="de-DE" sz="1600" dirty="0"/>
              <a:t> </a:t>
            </a:r>
            <a:r>
              <a:rPr lang="de-DE" altLang="de-DE" sz="1600" dirty="0" err="1"/>
              <a:t>stripping</a:t>
            </a:r>
            <a:r>
              <a:rPr lang="de-DE" altLang="de-DE" sz="1600" dirty="0"/>
              <a:t> </a:t>
            </a:r>
            <a:r>
              <a:rPr lang="de-DE" altLang="de-DE" sz="1600" dirty="0" err="1"/>
              <a:t>losses</a:t>
            </a:r>
            <a:endParaRPr lang="de-DE" altLang="de-DE" sz="1600" dirty="0"/>
          </a:p>
          <a:p>
            <a:pPr eaLnBrk="0" hangingPunct="0">
              <a:spcBef>
                <a:spcPct val="50000"/>
              </a:spcBef>
            </a:pPr>
            <a:r>
              <a:rPr lang="de-DE" altLang="de-DE" sz="1600" dirty="0"/>
              <a:t>-  </a:t>
            </a:r>
            <a:r>
              <a:rPr lang="de-DE" altLang="de-DE" sz="1600" dirty="0" err="1"/>
              <a:t>Lower</a:t>
            </a:r>
            <a:r>
              <a:rPr lang="de-DE" altLang="de-DE" sz="1600" dirty="0"/>
              <a:t> beam </a:t>
            </a:r>
            <a:r>
              <a:rPr lang="de-DE" altLang="de-DE" sz="1600" dirty="0" err="1"/>
              <a:t>lifetime</a:t>
            </a:r>
            <a:endParaRPr lang="de-DE" altLang="de-DE" sz="1600" dirty="0"/>
          </a:p>
        </p:txBody>
      </p:sp>
      <p:sp>
        <p:nvSpPr>
          <p:cNvPr id="30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</p:spPr>
        <p:txBody>
          <a:bodyPr/>
          <a:lstStyle/>
          <a:p>
            <a:pPr algn="l"/>
            <a:r>
              <a:rPr lang="de-DE" dirty="0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9232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 Term Strategy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50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26.02.16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en-US" smtClean="0"/>
              <a:t>D. Ondreka/Slow Extraction from SIS18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Major problem pile-up</a:t>
            </a:r>
          </a:p>
          <a:p>
            <a:pPr lvl="1"/>
            <a:r>
              <a:rPr lang="en-US" dirty="0" smtClean="0"/>
              <a:t>Deviations from random distribution not understood</a:t>
            </a:r>
          </a:p>
          <a:p>
            <a:r>
              <a:rPr lang="en-US" dirty="0" smtClean="0"/>
              <a:t>Studies on origin of particle clustering</a:t>
            </a:r>
          </a:p>
          <a:p>
            <a:pPr lvl="1"/>
            <a:r>
              <a:rPr lang="en-US" dirty="0" smtClean="0"/>
              <a:t>Very difficult to observe in the ring</a:t>
            </a:r>
          </a:p>
          <a:p>
            <a:pPr lvl="1"/>
            <a:r>
              <a:rPr lang="en-US" dirty="0" smtClean="0"/>
              <a:t>Theoretical models required</a:t>
            </a:r>
          </a:p>
          <a:p>
            <a:pPr lvl="2"/>
            <a:r>
              <a:rPr lang="en-US" dirty="0" smtClean="0"/>
              <a:t>Identification of possible mechanisms</a:t>
            </a:r>
          </a:p>
          <a:p>
            <a:pPr lvl="2"/>
            <a:r>
              <a:rPr lang="en-US" dirty="0" smtClean="0"/>
              <a:t>Predictions for observables</a:t>
            </a:r>
          </a:p>
          <a:p>
            <a:pPr lvl="1"/>
            <a:r>
              <a:rPr lang="en-US" dirty="0" smtClean="0"/>
              <a:t>Experiments to verify or refute certain mechanisms</a:t>
            </a:r>
          </a:p>
          <a:p>
            <a:r>
              <a:rPr lang="en-US" dirty="0" smtClean="0"/>
              <a:t>R&amp;D </a:t>
            </a:r>
            <a:r>
              <a:rPr lang="en-US" dirty="0"/>
              <a:t>for technical measures</a:t>
            </a:r>
          </a:p>
          <a:p>
            <a:pPr lvl="1"/>
            <a:r>
              <a:rPr lang="en-US" dirty="0"/>
              <a:t>(Digital) Spill feedback</a:t>
            </a:r>
          </a:p>
          <a:p>
            <a:pPr lvl="1"/>
            <a:r>
              <a:rPr lang="en-US" dirty="0"/>
              <a:t>High frequency </a:t>
            </a:r>
            <a:r>
              <a:rPr lang="en-US" dirty="0" smtClean="0"/>
              <a:t>cavity</a:t>
            </a:r>
            <a:endParaRPr lang="en-US" dirty="0"/>
          </a:p>
          <a:p>
            <a:r>
              <a:rPr lang="en-US" dirty="0" smtClean="0"/>
              <a:t>Extensive machine development program done 2016. Data still under analysis</a:t>
            </a:r>
            <a:endParaRPr lang="en-US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5245982" y="3609767"/>
            <a:ext cx="3152943" cy="2918037"/>
            <a:chOff x="5483058" y="3618234"/>
            <a:chExt cx="3152943" cy="2918037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8000" y="3832544"/>
              <a:ext cx="2937934" cy="2492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feld 12"/>
            <p:cNvSpPr txBox="1"/>
            <p:nvPr/>
          </p:nvSpPr>
          <p:spPr>
            <a:xfrm>
              <a:off x="6799677" y="6282355"/>
              <a:ext cx="1836324" cy="25391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05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C. Stahl, PhD Thesis, 2015</a:t>
              </a:r>
              <a:endParaRPr lang="de-DE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5483058" y="3618234"/>
              <a:ext cx="3068283" cy="288416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5808136" y="3661721"/>
              <a:ext cx="2678128" cy="307777"/>
            </a:xfrm>
            <a:prstGeom prst="rect">
              <a:avLst/>
            </a:prstGeom>
            <a:solidFill>
              <a:srgbClr val="FDBB63"/>
            </a:solidFill>
            <a:ln>
              <a:solidFill>
                <a:schemeClr val="tx1"/>
              </a:solidFill>
            </a:ln>
          </p:spPr>
          <p:txBody>
            <a:bodyPr vert="horz" wrap="none" lIns="91440" tIns="45720" rIns="91440" bIns="45720" rtlCol="0" anchor="t">
              <a:noAutofit/>
            </a:bodyPr>
            <a:lstStyle/>
            <a:p>
              <a:pPr algn="ctr"/>
              <a:r>
                <a:rPr lang="en-US" sz="1400" dirty="0" smtClean="0"/>
                <a:t>How does bunching help?</a:t>
              </a:r>
              <a:endParaRPr lang="de-DE" sz="1400" dirty="0" smtClean="0"/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4653316" y="1303871"/>
            <a:ext cx="4413950" cy="2117978"/>
            <a:chOff x="4661783" y="1227668"/>
            <a:chExt cx="4413950" cy="211797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1783" y="1405448"/>
              <a:ext cx="4304829" cy="1676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feld 7"/>
            <p:cNvSpPr txBox="1"/>
            <p:nvPr/>
          </p:nvSpPr>
          <p:spPr>
            <a:xfrm>
              <a:off x="6968066" y="3091729"/>
              <a:ext cx="2107667" cy="253916"/>
            </a:xfrm>
            <a:prstGeom prst="rect">
              <a:avLst/>
            </a:prstGeom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en-US" sz="1050" i="1" dirty="0" smtClean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H. Simon, HIC4FAIR WS 2015</a:t>
              </a:r>
              <a:endParaRPr lang="de-DE" sz="1050" i="1" dirty="0" smtClean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9" name="Rechteck 8"/>
            <p:cNvSpPr/>
            <p:nvPr/>
          </p:nvSpPr>
          <p:spPr>
            <a:xfrm>
              <a:off x="4661783" y="1227668"/>
              <a:ext cx="4304829" cy="211797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8" name="Textfeld 17"/>
            <p:cNvSpPr txBox="1"/>
            <p:nvPr/>
          </p:nvSpPr>
          <p:spPr>
            <a:xfrm>
              <a:off x="5215469" y="1258657"/>
              <a:ext cx="3234257" cy="307777"/>
            </a:xfrm>
            <a:prstGeom prst="rect">
              <a:avLst/>
            </a:prstGeom>
            <a:solidFill>
              <a:srgbClr val="FDBB63"/>
            </a:solidFill>
            <a:ln>
              <a:solidFill>
                <a:schemeClr val="tx1"/>
              </a:solidFill>
            </a:ln>
          </p:spPr>
          <p:txBody>
            <a:bodyPr vert="horz" wrap="none" lIns="91440" tIns="45720" rIns="91440" bIns="45720" rtlCol="0" anchor="t">
              <a:noAutofit/>
            </a:bodyPr>
            <a:lstStyle/>
            <a:p>
              <a:pPr algn="ctr"/>
              <a:r>
                <a:rPr lang="en-US" sz="1400" dirty="0" smtClean="0"/>
                <a:t>Why do particles seem to cluster?</a:t>
              </a:r>
              <a:endParaRPr lang="de-DE" sz="1400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09340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91" name="Group 47"/>
          <p:cNvGraphicFramePr>
            <a:graphicFrameLocks noGrp="1"/>
          </p:cNvGraphicFramePr>
          <p:nvPr/>
        </p:nvGraphicFramePr>
        <p:xfrm>
          <a:off x="1684338" y="1323975"/>
          <a:ext cx="6069012" cy="3117851"/>
        </p:xfrm>
        <a:graphic>
          <a:graphicData uri="http://schemas.openxmlformats.org/drawingml/2006/table">
            <a:tbl>
              <a:tblPr/>
              <a:tblGrid>
                <a:gridCol w="1214437"/>
                <a:gridCol w="1071563"/>
                <a:gridCol w="1168400"/>
                <a:gridCol w="1308100"/>
                <a:gridCol w="1306512"/>
              </a:tblGrid>
              <a:tr h="70326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Today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FAIR Booster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Today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2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FAIR Booster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      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2">
                        <a:alpha val="50195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Reference Ion 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r>
                        <a:rPr kumimoji="0" lang="de-DE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73+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U</a:t>
                      </a:r>
                      <a:r>
                        <a:rPr kumimoji="0" lang="de-DE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28+</a:t>
                      </a:r>
                      <a:endParaRPr kumimoji="0" lang="de-DE" altLang="de-DE" sz="1200" b="0" i="0" u="none" strike="noStrike" cap="none" normalizeH="0" baseline="3000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2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2">
                        <a:alpha val="50195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Maximum Energy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 GeV/u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0.2 GeV/u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 GeV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2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 GeV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2">
                        <a:alpha val="50195"/>
                      </a:srgbClr>
                    </a:solidFill>
                  </a:tcPr>
                </a:tc>
              </a:tr>
              <a:tr h="5937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Maximum Intensity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4x10</a:t>
                      </a:r>
                      <a:r>
                        <a:rPr kumimoji="0" lang="de-DE" altLang="de-DE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1.5x10</a:t>
                      </a:r>
                      <a:r>
                        <a:rPr kumimoji="0" lang="de-DE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2x10</a:t>
                      </a:r>
                      <a:r>
                        <a:rPr kumimoji="0" lang="de-DE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2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2.5x10</a:t>
                      </a:r>
                      <a:r>
                        <a:rPr kumimoji="0" lang="de-DE" altLang="de-DE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2">
                        <a:alpha val="50195"/>
                      </a:srgbClr>
                    </a:solidFill>
                  </a:tcPr>
                </a:tc>
              </a:tr>
              <a:tr h="63341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Repetition Rate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0.3 - 1 Hz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 Hz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0.3 – 1 Hz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2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20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6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4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DBB63"/>
                        </a:buClr>
                        <a:buFont typeface="Wingdings" pitchFamily="2" charset="2"/>
                        <a:defRPr sz="1200">
                          <a:solidFill>
                            <a:srgbClr val="333333"/>
                          </a:solidFill>
                          <a:latin typeface="Arial" pitchFamily="34" charset="0"/>
                          <a:cs typeface="Arial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2.7 Hz</a:t>
                      </a:r>
                    </a:p>
                  </a:txBody>
                  <a:tcPr marL="90000" marR="90000" marT="46801" marB="4680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ECF2">
                        <a:alpha val="50195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208" name="Text Box 2"/>
          <p:cNvSpPr txBox="1">
            <a:spLocks noChangeArrowheads="1"/>
          </p:cNvSpPr>
          <p:nvPr/>
        </p:nvSpPr>
        <p:spPr bwMode="auto">
          <a:xfrm>
            <a:off x="1684338" y="222250"/>
            <a:ext cx="5322887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2800" b="1">
                <a:solidFill>
                  <a:schemeClr val="tx1"/>
                </a:solidFill>
                <a:latin typeface="Helvetica" pitchFamily="34" charset="0"/>
              </a:rPr>
              <a:t> </a:t>
            </a:r>
            <a:r>
              <a:rPr lang="de-DE" altLang="de-DE" sz="2800">
                <a:solidFill>
                  <a:schemeClr val="tx1"/>
                </a:solidFill>
                <a:latin typeface="Helvetica" pitchFamily="34" charset="0"/>
              </a:rPr>
              <a:t>FAIR Requirements for SIS18</a:t>
            </a:r>
          </a:p>
        </p:txBody>
      </p:sp>
      <p:sp>
        <p:nvSpPr>
          <p:cNvPr id="7210" name="Text Box 45"/>
          <p:cNvSpPr txBox="1">
            <a:spLocks noChangeArrowheads="1"/>
          </p:cNvSpPr>
          <p:nvPr/>
        </p:nvSpPr>
        <p:spPr bwMode="auto">
          <a:xfrm>
            <a:off x="550533" y="4722423"/>
            <a:ext cx="832643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2000" dirty="0">
                <a:solidFill>
                  <a:schemeClr val="tx1"/>
                </a:solidFill>
              </a:rPr>
              <a:t>Main </a:t>
            </a:r>
            <a:r>
              <a:rPr lang="de-DE" altLang="de-DE" sz="2000" dirty="0" err="1">
                <a:solidFill>
                  <a:schemeClr val="tx1"/>
                </a:solidFill>
              </a:rPr>
              <a:t>challenge</a:t>
            </a:r>
            <a:r>
              <a:rPr lang="de-DE" altLang="de-DE" sz="2000" dirty="0">
                <a:solidFill>
                  <a:schemeClr val="tx1"/>
                </a:solidFill>
              </a:rPr>
              <a:t>: Intermediate </a:t>
            </a:r>
            <a:r>
              <a:rPr lang="de-DE" altLang="de-DE" sz="2000" dirty="0" err="1">
                <a:solidFill>
                  <a:schemeClr val="tx1"/>
                </a:solidFill>
              </a:rPr>
              <a:t>charge</a:t>
            </a:r>
            <a:r>
              <a:rPr lang="de-DE" altLang="de-DE" sz="2000" dirty="0">
                <a:solidFill>
                  <a:schemeClr val="tx1"/>
                </a:solidFill>
              </a:rPr>
              <a:t> </a:t>
            </a:r>
            <a:r>
              <a:rPr lang="de-DE" altLang="de-DE" sz="2000" dirty="0" err="1">
                <a:solidFill>
                  <a:schemeClr val="tx1"/>
                </a:solidFill>
              </a:rPr>
              <a:t>state</a:t>
            </a:r>
            <a:r>
              <a:rPr lang="de-DE" altLang="de-DE" sz="2000" dirty="0">
                <a:solidFill>
                  <a:schemeClr val="tx1"/>
                </a:solidFill>
              </a:rPr>
              <a:t> heavy </a:t>
            </a:r>
            <a:r>
              <a:rPr lang="de-DE" altLang="de-DE" sz="2000" dirty="0" err="1" smtClean="0">
                <a:solidFill>
                  <a:schemeClr val="tx1"/>
                </a:solidFill>
              </a:rPr>
              <a:t>ions</a:t>
            </a:r>
            <a:r>
              <a:rPr lang="de-DE" altLang="de-DE" sz="2000" dirty="0" smtClean="0">
                <a:solidFill>
                  <a:schemeClr val="tx1"/>
                </a:solidFill>
              </a:rPr>
              <a:t>,</a:t>
            </a:r>
            <a:br>
              <a:rPr lang="de-DE" altLang="de-DE" sz="2000" dirty="0" smtClean="0">
                <a:solidFill>
                  <a:schemeClr val="tx1"/>
                </a:solidFill>
              </a:rPr>
            </a:br>
            <a:r>
              <a:rPr lang="de-DE" altLang="de-DE" sz="2000" dirty="0" err="1" smtClean="0">
                <a:solidFill>
                  <a:schemeClr val="tx1"/>
                </a:solidFill>
              </a:rPr>
              <a:t>dynamic</a:t>
            </a:r>
            <a:r>
              <a:rPr lang="de-DE" altLang="de-DE" sz="2000" dirty="0" smtClean="0">
                <a:solidFill>
                  <a:schemeClr val="tx1"/>
                </a:solidFill>
              </a:rPr>
              <a:t> </a:t>
            </a:r>
            <a:r>
              <a:rPr lang="de-DE" altLang="de-DE" sz="2000" dirty="0" err="1">
                <a:solidFill>
                  <a:schemeClr val="tx1"/>
                </a:solidFill>
              </a:rPr>
              <a:t>vacuum</a:t>
            </a:r>
            <a:r>
              <a:rPr lang="de-DE" altLang="de-DE" sz="2000" dirty="0">
                <a:solidFill>
                  <a:schemeClr val="tx1"/>
                </a:solidFill>
              </a:rPr>
              <a:t> </a:t>
            </a:r>
            <a:r>
              <a:rPr lang="de-DE" altLang="de-DE" sz="2000" dirty="0" err="1">
                <a:solidFill>
                  <a:schemeClr val="tx1"/>
                </a:solidFill>
              </a:rPr>
              <a:t>and</a:t>
            </a:r>
            <a:r>
              <a:rPr lang="de-DE" altLang="de-DE" sz="2000" dirty="0">
                <a:solidFill>
                  <a:schemeClr val="tx1"/>
                </a:solidFill>
              </a:rPr>
              <a:t> </a:t>
            </a:r>
            <a:r>
              <a:rPr lang="de-DE" altLang="de-DE" sz="2000" dirty="0" err="1">
                <a:solidFill>
                  <a:schemeClr val="tx1"/>
                </a:solidFill>
              </a:rPr>
              <a:t>ionization</a:t>
            </a:r>
            <a:r>
              <a:rPr lang="de-DE" altLang="de-DE" sz="2000" dirty="0">
                <a:solidFill>
                  <a:schemeClr val="tx1"/>
                </a:solidFill>
              </a:rPr>
              <a:t> beam </a:t>
            </a:r>
            <a:r>
              <a:rPr lang="de-DE" altLang="de-DE" sz="2000" dirty="0" err="1">
                <a:solidFill>
                  <a:schemeClr val="tx1"/>
                </a:solidFill>
              </a:rPr>
              <a:t>loss</a:t>
            </a:r>
            <a:endParaRPr lang="de-DE" altLang="de-DE" sz="2000" dirty="0">
              <a:solidFill>
                <a:schemeClr val="tx1"/>
              </a:solidFill>
            </a:endParaRP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dirty="0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947" name="Picture 2" descr="chopp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268413"/>
            <a:ext cx="3221037" cy="2759075"/>
          </a:xfrm>
          <a:prstGeom prst="rect">
            <a:avLst/>
          </a:prstGeom>
          <a:noFill/>
          <a:ln>
            <a:noFill/>
          </a:ln>
          <a:effectLst>
            <a:outerShdw dist="107763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275" name="Text Box 3"/>
          <p:cNvSpPr txBox="1">
            <a:spLocks noChangeArrowheads="1"/>
          </p:cNvSpPr>
          <p:nvPr/>
        </p:nvSpPr>
        <p:spPr bwMode="auto">
          <a:xfrm>
            <a:off x="1115607" y="0"/>
            <a:ext cx="6175584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Life Time and Beam Loss:</a:t>
            </a:r>
            <a:br>
              <a:rPr lang="en-US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</a:br>
            <a:r>
              <a:rPr lang="en-US" sz="20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+mn-cs"/>
              </a:rPr>
              <a:t>dynamic vacuum effects limit ion intensities</a:t>
            </a:r>
            <a:endParaRPr lang="en-US" sz="2000" b="1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+mn-cs"/>
            </a:endParaRPr>
          </a:p>
        </p:txBody>
      </p:sp>
      <p:pic>
        <p:nvPicPr>
          <p:cNvPr id="210949" name="Picture 4" descr="u73+-u28+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363" y="1341438"/>
            <a:ext cx="3138487" cy="2670175"/>
          </a:xfrm>
          <a:prstGeom prst="rect">
            <a:avLst/>
          </a:prstGeom>
          <a:noFill/>
          <a:ln>
            <a:noFill/>
          </a:ln>
          <a:effectLst>
            <a:outerShdw dist="89803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0950" name="Text Box 5"/>
          <p:cNvSpPr txBox="1">
            <a:spLocks noChangeArrowheads="1"/>
          </p:cNvSpPr>
          <p:nvPr/>
        </p:nvSpPr>
        <p:spPr bwMode="auto">
          <a:xfrm>
            <a:off x="228600" y="4365625"/>
            <a:ext cx="4648200" cy="149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de-DE" altLang="de-DE" sz="1600" b="1"/>
              <a:t> Life time of U</a:t>
            </a:r>
            <a:r>
              <a:rPr lang="de-DE" altLang="de-DE" sz="1600" b="1" baseline="30000"/>
              <a:t>28+</a:t>
            </a:r>
            <a:r>
              <a:rPr lang="de-DE" altLang="de-DE" sz="1600" b="1"/>
              <a:t> is significantly lower 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1600" b="1"/>
              <a:t> than of U</a:t>
            </a:r>
            <a:r>
              <a:rPr lang="de-DE" altLang="de-DE" sz="1600" b="1" baseline="30000"/>
              <a:t>73+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endParaRPr lang="de-DE" altLang="de-DE" sz="1600" b="1" baseline="30000"/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de-DE" altLang="de-DE" sz="1600" b="1"/>
              <a:t> Life time of U</a:t>
            </a:r>
            <a:r>
              <a:rPr lang="de-DE" altLang="de-DE" sz="1600" b="1" baseline="30000"/>
              <a:t>28+</a:t>
            </a:r>
            <a:r>
              <a:rPr lang="de-DE" altLang="de-DE" sz="1600" b="1"/>
              <a:t> depends strongly on the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1600" b="1"/>
              <a:t>  residual gas pressure and composition</a:t>
            </a:r>
          </a:p>
        </p:txBody>
      </p:sp>
      <p:sp>
        <p:nvSpPr>
          <p:cNvPr id="210951" name="Text Box 6"/>
          <p:cNvSpPr txBox="1">
            <a:spLocks noChangeArrowheads="1"/>
          </p:cNvSpPr>
          <p:nvPr/>
        </p:nvSpPr>
        <p:spPr bwMode="auto">
          <a:xfrm>
            <a:off x="4953000" y="4419600"/>
            <a:ext cx="4191000" cy="140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de-DE" altLang="de-DE" sz="1600" b="1"/>
              <a:t> </a:t>
            </a:r>
            <a:r>
              <a:rPr lang="de-DE" altLang="de-DE" sz="1600" b="1">
                <a:solidFill>
                  <a:srgbClr val="FF0000"/>
                </a:solidFill>
              </a:rPr>
              <a:t> Ion induced gas desorption (</a:t>
            </a:r>
            <a:r>
              <a:rPr lang="de-DE" altLang="de-DE" sz="1600" b="1">
                <a:solidFill>
                  <a:srgbClr val="FF0000"/>
                </a:solidFill>
                <a:sym typeface="Symbol" pitchFamily="18" charset="2"/>
              </a:rPr>
              <a:t> 10 000)</a:t>
            </a:r>
            <a:r>
              <a:rPr lang="de-DE" altLang="de-DE" sz="1600" b="1">
                <a:solidFill>
                  <a:srgbClr val="FF0000"/>
                </a:solidFill>
              </a:rPr>
              <a:t> 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1600" b="1"/>
              <a:t>    increases the local pressure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endParaRPr lang="de-DE" altLang="de-DE" sz="500" b="1"/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 typeface="Wingdings" pitchFamily="2" charset="2"/>
              <a:buChar char="§"/>
            </a:pPr>
            <a:r>
              <a:rPr lang="de-DE" altLang="de-DE" sz="1600" b="1"/>
              <a:t>  Beam loss increases with intensity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r>
              <a:rPr lang="de-DE" altLang="de-DE" sz="1600" b="1">
                <a:solidFill>
                  <a:srgbClr val="FF0000"/>
                </a:solidFill>
              </a:rPr>
              <a:t>  (dynamics vacuum, vacuum instability)</a:t>
            </a:r>
            <a:endParaRPr lang="de-DE" altLang="de-DE" sz="1600" b="1"/>
          </a:p>
        </p:txBody>
      </p:sp>
      <p:sp>
        <p:nvSpPr>
          <p:cNvPr id="8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</p:spPr>
        <p:txBody>
          <a:bodyPr/>
          <a:lstStyle/>
          <a:p>
            <a:pPr algn="l"/>
            <a:r>
              <a:rPr lang="de-DE" dirty="0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3333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altLang="de-DE" sz="3600" smtClean="0"/>
              <a:t>Dynamic Vacuum</a:t>
            </a:r>
            <a:r>
              <a:rPr lang="en-US" altLang="de-DE" smtClean="0"/>
              <a:t> effect and collimation</a:t>
            </a:r>
          </a:p>
        </p:txBody>
      </p:sp>
      <p:sp>
        <p:nvSpPr>
          <p:cNvPr id="155651" name="Fußzeilenplatzhalter 5"/>
          <p:cNvSpPr txBox="1">
            <a:spLocks noGrp="1"/>
          </p:cNvSpPr>
          <p:nvPr/>
        </p:nvSpPr>
        <p:spPr bwMode="auto">
          <a:xfrm>
            <a:off x="6084888" y="1412875"/>
            <a:ext cx="208756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de-DE" altLang="de-DE" sz="1600"/>
              <a:t>P. Puppel</a:t>
            </a:r>
          </a:p>
        </p:txBody>
      </p:sp>
      <p:graphicFrame>
        <p:nvGraphicFramePr>
          <p:cNvPr id="155652" name="Object 4"/>
          <p:cNvGraphicFramePr>
            <a:graphicFrameLocks noChangeAspect="1"/>
          </p:cNvGraphicFramePr>
          <p:nvPr/>
        </p:nvGraphicFramePr>
        <p:xfrm>
          <a:off x="796925" y="1289050"/>
          <a:ext cx="7940675" cy="400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36" name="CorelDRAW" r:id="rId3" imgW="6988320" imgH="3474720" progId="CorelDraw.Graphic.11">
                  <p:embed/>
                </p:oleObj>
              </mc:Choice>
              <mc:Fallback>
                <p:oleObj name="CorelDRAW" r:id="rId3" imgW="6988320" imgH="3474720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925" y="1289050"/>
                        <a:ext cx="7940675" cy="400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5653" name="Object 5"/>
          <p:cNvGraphicFramePr>
            <a:graphicFrameLocks noChangeAspect="1"/>
          </p:cNvGraphicFramePr>
          <p:nvPr/>
        </p:nvGraphicFramePr>
        <p:xfrm>
          <a:off x="0" y="4325938"/>
          <a:ext cx="4403725" cy="2124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837" name="CorelDRAW" r:id="rId5" imgW="8493120" imgH="4043160" progId="CorelDraw.Graphic.11">
                  <p:embed/>
                </p:oleObj>
              </mc:Choice>
              <mc:Fallback>
                <p:oleObj name="CorelDRAW" r:id="rId5" imgW="8493120" imgH="4043160" progId="CorelDraw.Graphic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325938"/>
                        <a:ext cx="4403725" cy="2124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</p:spPr>
        <p:txBody>
          <a:bodyPr/>
          <a:lstStyle/>
          <a:p>
            <a:pPr algn="l"/>
            <a:r>
              <a:rPr lang="de-DE" dirty="0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326784"/>
      </p:ext>
    </p:extLst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14" descr="1_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4554538"/>
            <a:ext cx="3879850" cy="1893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7" descr="P625000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557338"/>
            <a:ext cx="3348038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3" name="Group 10"/>
          <p:cNvGrpSpPr>
            <a:grpSpLocks/>
          </p:cNvGrpSpPr>
          <p:nvPr/>
        </p:nvGrpSpPr>
        <p:grpSpPr bwMode="auto">
          <a:xfrm>
            <a:off x="85820" y="4606723"/>
            <a:ext cx="5153630" cy="1810575"/>
            <a:chOff x="521" y="3113"/>
            <a:chExt cx="3156" cy="9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27665" name="Picture 8" descr="P100084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" y="3113"/>
              <a:ext cx="1602" cy="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666" name="Picture 9" descr="P100084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3" y="3113"/>
              <a:ext cx="1554" cy="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7654" name="Picture 12" descr="060500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7950" y="1557338"/>
            <a:ext cx="4311650" cy="304006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5" name="Picture 5" descr="V-Steer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825" y="1558350"/>
            <a:ext cx="1416051" cy="1899444"/>
          </a:xfrm>
          <a:prstGeom prst="rect">
            <a:avLst/>
          </a:prstGeom>
          <a:noFill/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0" name="Text Box 15"/>
          <p:cNvSpPr txBox="1">
            <a:spLocks noChangeArrowheads="1"/>
          </p:cNvSpPr>
          <p:nvPr/>
        </p:nvSpPr>
        <p:spPr bwMode="auto">
          <a:xfrm>
            <a:off x="1189038" y="1557338"/>
            <a:ext cx="29511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400" b="1">
                <a:solidFill>
                  <a:schemeClr val="bg1"/>
                </a:solidFill>
              </a:rPr>
              <a:t>300 kV Injection Septum</a:t>
            </a:r>
          </a:p>
        </p:txBody>
      </p:sp>
      <p:sp>
        <p:nvSpPr>
          <p:cNvPr id="8201" name="Text Box 16"/>
          <p:cNvSpPr txBox="1">
            <a:spLocks noChangeArrowheads="1"/>
          </p:cNvSpPr>
          <p:nvPr/>
        </p:nvSpPr>
        <p:spPr bwMode="auto">
          <a:xfrm>
            <a:off x="179388" y="4652963"/>
            <a:ext cx="49323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400" b="1">
                <a:solidFill>
                  <a:schemeClr val="bg1"/>
                </a:solidFill>
              </a:rPr>
              <a:t>NEG coated thin wall magnet chambers (all dipoles and quadrupoles)</a:t>
            </a:r>
          </a:p>
        </p:txBody>
      </p:sp>
      <p:sp>
        <p:nvSpPr>
          <p:cNvPr id="8202" name="Text Box 17"/>
          <p:cNvSpPr txBox="1">
            <a:spLocks noChangeArrowheads="1"/>
          </p:cNvSpPr>
          <p:nvPr/>
        </p:nvSpPr>
        <p:spPr bwMode="auto">
          <a:xfrm>
            <a:off x="5867400" y="1624013"/>
            <a:ext cx="3097213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400" b="1">
                <a:solidFill>
                  <a:schemeClr val="bg1"/>
                </a:solidFill>
              </a:rPr>
              <a:t>HV unit of ionisation beam profile monitor</a:t>
            </a:r>
          </a:p>
        </p:txBody>
      </p:sp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413" y="3233445"/>
            <a:ext cx="3207213" cy="1490661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4" name="Text Box 18"/>
          <p:cNvSpPr txBox="1">
            <a:spLocks noChangeArrowheads="1"/>
          </p:cNvSpPr>
          <p:nvPr/>
        </p:nvSpPr>
        <p:spPr bwMode="auto">
          <a:xfrm>
            <a:off x="4572000" y="3268663"/>
            <a:ext cx="26638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400" b="1">
                <a:solidFill>
                  <a:schemeClr val="bg1"/>
                </a:solidFill>
              </a:rPr>
              <a:t>Low desorption ion catchers</a:t>
            </a:r>
          </a:p>
        </p:txBody>
      </p:sp>
      <p:sp>
        <p:nvSpPr>
          <p:cNvPr id="8205" name="Text Box 19"/>
          <p:cNvSpPr txBox="1">
            <a:spLocks noChangeArrowheads="1"/>
          </p:cNvSpPr>
          <p:nvPr/>
        </p:nvSpPr>
        <p:spPr bwMode="auto">
          <a:xfrm>
            <a:off x="4427538" y="1611313"/>
            <a:ext cx="12239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400" b="1">
                <a:solidFill>
                  <a:schemeClr val="bg1"/>
                </a:solidFill>
              </a:rPr>
              <a:t>Inj. V Steerer</a:t>
            </a:r>
          </a:p>
        </p:txBody>
      </p:sp>
      <p:sp>
        <p:nvSpPr>
          <p:cNvPr id="8206" name="Foliennummernplatzhalter 5"/>
          <p:cNvSpPr txBox="1">
            <a:spLocks noGrp="1"/>
          </p:cNvSpPr>
          <p:nvPr/>
        </p:nvSpPr>
        <p:spPr bwMode="auto">
          <a:xfrm>
            <a:off x="6534150" y="6265863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400">
              <a:solidFill>
                <a:schemeClr val="tx1"/>
              </a:solidFill>
            </a:endParaRPr>
          </a:p>
        </p:txBody>
      </p:sp>
      <p:sp>
        <p:nvSpPr>
          <p:cNvPr id="8207" name="Text Box 10"/>
          <p:cNvSpPr txBox="1">
            <a:spLocks noChangeArrowheads="1"/>
          </p:cNvSpPr>
          <p:nvPr/>
        </p:nvSpPr>
        <p:spPr bwMode="auto">
          <a:xfrm>
            <a:off x="268288" y="236538"/>
            <a:ext cx="80962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en-US" altLang="de-DE">
                <a:solidFill>
                  <a:schemeClr val="tx1"/>
                </a:solidFill>
              </a:rPr>
              <a:t>SIS18 Upgrade Program 2005 - 2013</a:t>
            </a:r>
          </a:p>
        </p:txBody>
      </p:sp>
      <p:sp>
        <p:nvSpPr>
          <p:cNvPr id="8208" name="Text Box 17"/>
          <p:cNvSpPr txBox="1">
            <a:spLocks noChangeArrowheads="1"/>
          </p:cNvSpPr>
          <p:nvPr/>
        </p:nvSpPr>
        <p:spPr bwMode="auto">
          <a:xfrm>
            <a:off x="5730875" y="4724400"/>
            <a:ext cx="26590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400" b="1">
                <a:solidFill>
                  <a:schemeClr val="bg1"/>
                </a:solidFill>
              </a:rPr>
              <a:t>New power grid connection</a:t>
            </a:r>
          </a:p>
        </p:txBody>
      </p:sp>
      <p:sp>
        <p:nvSpPr>
          <p:cNvPr id="8209" name="Rectangle 18"/>
          <p:cNvSpPr>
            <a:spLocks noChangeArrowheads="1"/>
          </p:cNvSpPr>
          <p:nvPr/>
        </p:nvSpPr>
        <p:spPr bwMode="auto">
          <a:xfrm>
            <a:off x="107950" y="1557338"/>
            <a:ext cx="8964613" cy="489743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de-DE" altLang="de-DE" sz="1800">
              <a:solidFill>
                <a:schemeClr val="tx1"/>
              </a:solidFill>
            </a:endParaRPr>
          </a:p>
        </p:txBody>
      </p:sp>
      <p:sp>
        <p:nvSpPr>
          <p:cNvPr id="8210" name="Text Box 19"/>
          <p:cNvSpPr txBox="1">
            <a:spLocks noChangeArrowheads="1"/>
          </p:cNvSpPr>
          <p:nvPr/>
        </p:nvSpPr>
        <p:spPr bwMode="auto">
          <a:xfrm>
            <a:off x="577850" y="1190625"/>
            <a:ext cx="83867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6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DBB63"/>
              </a:buClr>
              <a:buFont typeface="Wingdings" pitchFamily="2" charset="2"/>
              <a:buChar char="§"/>
              <a:defRPr sz="1400">
                <a:solidFill>
                  <a:srgbClr val="333333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de-DE" altLang="de-DE" sz="1600">
                <a:solidFill>
                  <a:schemeClr val="tx1"/>
                </a:solidFill>
              </a:rPr>
              <a:t>Dedicated to intermediate charge state heavy ion operation and FAIR booster operation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de-DE" smtClean="0">
                <a:solidFill>
                  <a:prstClr val="black"/>
                </a:solidFill>
              </a:rPr>
              <a:t>J. Stadlmann / SIS100 SIS18</a:t>
            </a:r>
            <a:endParaRPr 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folienmaster-2014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3397</Words>
  <Application>Microsoft Office PowerPoint</Application>
  <PresentationFormat>Bildschirmpräsentation (4:3)</PresentationFormat>
  <Paragraphs>725</Paragraphs>
  <Slides>50</Slides>
  <Notes>2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50</vt:i4>
      </vt:variant>
    </vt:vector>
  </HeadingPairs>
  <TitlesOfParts>
    <vt:vector size="52" baseType="lpstr">
      <vt:lpstr>gsi-folienmaster-2014</vt:lpstr>
      <vt:lpstr>CorelDRAW</vt:lpstr>
      <vt:lpstr>FAIR Accelerators</vt:lpstr>
      <vt:lpstr>Outline</vt:lpstr>
      <vt:lpstr>The Facility for Antiproton and Ion Research (FAIR)</vt:lpstr>
      <vt:lpstr>Requirements to the FAIR accelerators</vt:lpstr>
      <vt:lpstr>PowerPoint-Präsentation</vt:lpstr>
      <vt:lpstr>PowerPoint-Präsentation</vt:lpstr>
      <vt:lpstr>PowerPoint-Präsentation</vt:lpstr>
      <vt:lpstr>Dynamic Vacuum effect and collimation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What can we already do with the new FAIR control system?</vt:lpstr>
      <vt:lpstr>Status of FAIR accelerators and procurement</vt:lpstr>
      <vt:lpstr>All prepared! What about FAIR now?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Conclusions</vt:lpstr>
      <vt:lpstr>Thank you for your attention and all the colleagues for their passion and work put into the FAIR project. (and for the stolen slides) </vt:lpstr>
      <vt:lpstr>PowerPoint-Präsentation</vt:lpstr>
      <vt:lpstr>PowerPoint-Präsentation</vt:lpstr>
      <vt:lpstr>PowerPoint-Präsentation</vt:lpstr>
      <vt:lpstr>Protons @ FAIR</vt:lpstr>
      <vt:lpstr>SIS18: Protons at High Gamma</vt:lpstr>
      <vt:lpstr>SIS18: Slow Extraction at High Gamma</vt:lpstr>
      <vt:lpstr>SIS100: Protons for p-bar Chain</vt:lpstr>
      <vt:lpstr>SIS100: Crossing with Optic for Ions</vt:lpstr>
      <vt:lpstr>SIS100: Proton Energy Range</vt:lpstr>
      <vt:lpstr>Proton Summary</vt:lpstr>
      <vt:lpstr>Power Converter Ripple</vt:lpstr>
      <vt:lpstr>Spill Ripple Measurements</vt:lpstr>
      <vt:lpstr>Ripple Mitigation: Spill Feedback</vt:lpstr>
      <vt:lpstr>Ripple Mitigation: Stochastic Extraction</vt:lpstr>
      <vt:lpstr>Ripple Mitigation: High Frequency Cavity</vt:lpstr>
      <vt:lpstr>Next Steps</vt:lpstr>
      <vt:lpstr>Long Term Strategy</vt:lpstr>
    </vt:vector>
  </TitlesOfParts>
  <Company>GSI Helmholzzentrum für Schwerionenforschung 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Barth, Winfried Dr.</dc:creator>
  <cp:lastModifiedBy>Dr. Jens Stadlmann</cp:lastModifiedBy>
  <cp:revision>467</cp:revision>
  <dcterms:created xsi:type="dcterms:W3CDTF">2014-05-22T15:06:17Z</dcterms:created>
  <dcterms:modified xsi:type="dcterms:W3CDTF">2016-09-04T05:52:47Z</dcterms:modified>
</cp:coreProperties>
</file>