
<file path=[Content_Types].xml><?xml version="1.0" encoding="utf-8"?>
<Types xmlns="http://schemas.openxmlformats.org/package/2006/content-types">
  <Default Extension="jpg" ContentType="image/jpeg"/>
  <Default Extension="emf" ContentType="image/x-emf"/>
  <Default Extension="jpeg" ContentType="image/jpeg"/>
  <Default Extension="xml" ContentType="application/xml"/>
  <Default Extension="png" ContentType="image/png"/>
  <Default Extension="vml" ContentType="application/vnd.openxmlformats-officedocument.vmlDrawing"/>
  <Default Extension="wdp" ContentType="image/vnd.ms-photo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72" r:id="rId2"/>
  </p:sldMasterIdLst>
  <p:notesMasterIdLst>
    <p:notesMasterId r:id="rId54"/>
  </p:notesMasterIdLst>
  <p:handoutMasterIdLst>
    <p:handoutMasterId r:id="rId55"/>
  </p:handoutMasterIdLst>
  <p:sldIdLst>
    <p:sldId id="256" r:id="rId3"/>
    <p:sldId id="739" r:id="rId4"/>
    <p:sldId id="848" r:id="rId5"/>
    <p:sldId id="844" r:id="rId6"/>
    <p:sldId id="837" r:id="rId7"/>
    <p:sldId id="761" r:id="rId8"/>
    <p:sldId id="823" r:id="rId9"/>
    <p:sldId id="830" r:id="rId10"/>
    <p:sldId id="831" r:id="rId11"/>
    <p:sldId id="751" r:id="rId12"/>
    <p:sldId id="755" r:id="rId13"/>
    <p:sldId id="828" r:id="rId14"/>
    <p:sldId id="777" r:id="rId15"/>
    <p:sldId id="805" r:id="rId16"/>
    <p:sldId id="825" r:id="rId17"/>
    <p:sldId id="787" r:id="rId18"/>
    <p:sldId id="826" r:id="rId19"/>
    <p:sldId id="759" r:id="rId20"/>
    <p:sldId id="811" r:id="rId21"/>
    <p:sldId id="788" r:id="rId22"/>
    <p:sldId id="758" r:id="rId23"/>
    <p:sldId id="833" r:id="rId24"/>
    <p:sldId id="812" r:id="rId25"/>
    <p:sldId id="816" r:id="rId26"/>
    <p:sldId id="822" r:id="rId27"/>
    <p:sldId id="757" r:id="rId28"/>
    <p:sldId id="834" r:id="rId29"/>
    <p:sldId id="750" r:id="rId30"/>
    <p:sldId id="747" r:id="rId31"/>
    <p:sldId id="829" r:id="rId32"/>
    <p:sldId id="785" r:id="rId33"/>
    <p:sldId id="790" r:id="rId34"/>
    <p:sldId id="748" r:id="rId35"/>
    <p:sldId id="762" r:id="rId36"/>
    <p:sldId id="835" r:id="rId37"/>
    <p:sldId id="746" r:id="rId38"/>
    <p:sldId id="769" r:id="rId39"/>
    <p:sldId id="776" r:id="rId40"/>
    <p:sldId id="849" r:id="rId41"/>
    <p:sldId id="840" r:id="rId42"/>
    <p:sldId id="843" r:id="rId43"/>
    <p:sldId id="850" r:id="rId44"/>
    <p:sldId id="851" r:id="rId45"/>
    <p:sldId id="838" r:id="rId46"/>
    <p:sldId id="857" r:id="rId47"/>
    <p:sldId id="855" r:id="rId48"/>
    <p:sldId id="856" r:id="rId49"/>
    <p:sldId id="853" r:id="rId50"/>
    <p:sldId id="852" r:id="rId51"/>
    <p:sldId id="672" r:id="rId52"/>
    <p:sldId id="845" r:id="rId53"/>
  </p:sldIdLst>
  <p:sldSz cx="9144000" cy="6858000" type="screen4x3"/>
  <p:notesSz cx="9855200" cy="67183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17">
          <p15:clr>
            <a:srgbClr val="A4A3A4"/>
          </p15:clr>
        </p15:guide>
        <p15:guide id="2" pos="31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C377B"/>
    <a:srgbClr val="00FF99"/>
    <a:srgbClr val="00FFCC"/>
    <a:srgbClr val="66FF99"/>
    <a:srgbClr val="66FFFF"/>
    <a:srgbClr val="FF9933"/>
    <a:srgbClr val="0000FF"/>
    <a:srgbClr val="FF0000"/>
    <a:srgbClr val="2255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2" autoAdjust="0"/>
    <p:restoredTop sz="97388" autoAdjust="0"/>
  </p:normalViewPr>
  <p:slideViewPr>
    <p:cSldViewPr>
      <p:cViewPr varScale="1">
        <p:scale>
          <a:sx n="122" d="100"/>
          <a:sy n="122" d="100"/>
        </p:scale>
        <p:origin x="432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7" d="100"/>
        <a:sy n="87" d="100"/>
      </p:scale>
      <p:origin x="0" y="8240"/>
    </p:cViewPr>
  </p:sorterViewPr>
  <p:notesViewPr>
    <p:cSldViewPr>
      <p:cViewPr varScale="1">
        <p:scale>
          <a:sx n="77" d="100"/>
          <a:sy n="77" d="100"/>
        </p:scale>
        <p:origin x="-810" y="-90"/>
      </p:cViewPr>
      <p:guideLst>
        <p:guide orient="horz" pos="2117"/>
        <p:guide pos="31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notesMaster" Target="notesMasters/notesMaster1.xml"/><Relationship Id="rId55" Type="http://schemas.openxmlformats.org/officeDocument/2006/relationships/handoutMaster" Target="handoutMasters/handoutMaster1.xml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1" Type="http://schemas.openxmlformats.org/officeDocument/2006/relationships/image" Target="../media/image6.emf"/><Relationship Id="rId2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Arnaud Devred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</a:defRPr>
            </a:lvl1pPr>
          </a:lstStyle>
          <a:p>
            <a:fld id="{37CE4E23-16E5-974B-9B3C-98D8B54195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7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9613" y="504825"/>
            <a:ext cx="3359150" cy="2519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4450" y="3192463"/>
            <a:ext cx="7226300" cy="302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Arnaud Devred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</a:defRPr>
            </a:lvl1pPr>
          </a:lstStyle>
          <a:p>
            <a:fld id="{0A1DCB63-B0E9-544F-9E07-A55C4C68C5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16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885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3481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28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0C37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65100" y="5549900"/>
            <a:ext cx="1841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en-GB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996741-AF1D-D64C-9899-B6D81FF77E14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9" name="Picture 8" descr="LogoOutline-Blue-0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792088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56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D481BF-D856-4845-9DBE-EBA93BB7C5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3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0"/>
            <a:ext cx="2190750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41985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544DA-F879-6A4E-B2F9-E8B8192C90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68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17219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11901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C57388-5BA1-214C-B04D-06BAAA3280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596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>
            <a:lvl1pPr marL="36576" indent="0">
              <a:buNone/>
              <a:defRPr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34400" y="6553200"/>
            <a:ext cx="6096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C5C0C-1F2F-BD40-8E0C-C9FFE1816E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2432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34400" y="6553200"/>
            <a:ext cx="6096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81C5D-D4B6-4D48-A3D6-F3680D32A1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7829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638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278DA-FC37-D546-B04B-ACB975305F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1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E73F2-704C-DB4F-92A8-BBA19C93E7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461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327776-9446-1744-AB0B-6079ED86D1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1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871864-7C32-DE4E-8D05-CF0114A137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412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F6357B-6A2F-6646-A898-56152AFF36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64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A00DEC-34D9-814C-98B9-9E868A54BF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53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B791C-9880-704D-9E49-1FD0BC564F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3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9.xml"/><Relationship Id="rId17" Type="http://schemas.openxmlformats.org/officeDocument/2006/relationships/theme" Target="../theme/theme2.xml"/><Relationship Id="rId18" Type="http://schemas.openxmlformats.org/officeDocument/2006/relationships/image" Target="../media/image2.emf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624" y="0"/>
            <a:ext cx="7956376" cy="762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610600" cy="5562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charset="0"/>
              </a:defRPr>
            </a:lvl1pPr>
          </a:lstStyle>
          <a:p>
            <a:fld id="{C8506450-7D1F-554C-9F3F-EA915644AE6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 rot="16200000">
            <a:off x="-2590800" y="3886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0" dirty="0" smtClean="0">
                <a:solidFill>
                  <a:schemeClr val="bg2"/>
                </a:solidFill>
              </a:rPr>
              <a:t>Magnet challenges FCC</a:t>
            </a:r>
            <a:r>
              <a:rPr lang="en-US" sz="1400" b="0" baseline="0" dirty="0" smtClean="0">
                <a:solidFill>
                  <a:schemeClr val="bg2"/>
                </a:solidFill>
              </a:rPr>
              <a:t>, Thessaloniki, 4 Sept. 2016, </a:t>
            </a:r>
            <a:r>
              <a:rPr lang="en-US" sz="1400" b="0" baseline="0" dirty="0" err="1" smtClean="0">
                <a:solidFill>
                  <a:schemeClr val="bg2"/>
                </a:solidFill>
              </a:rPr>
              <a:t>GdR</a:t>
            </a:r>
            <a:endParaRPr lang="en-US" sz="1400" b="0" dirty="0">
              <a:solidFill>
                <a:schemeClr val="bg2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0C37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8" name="Picture 7" descr="LogoOutline-Blue-02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792088" cy="7920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97" r:id="rId12"/>
    <p:sldLayoutId id="2147483699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331" y="5171606"/>
            <a:ext cx="9504905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95" r:id="rId14"/>
    <p:sldLayoutId id="2147483696" r:id="rId15"/>
    <p:sldLayoutId id="2147483700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5" Type="http://schemas.openxmlformats.org/officeDocument/2006/relationships/image" Target="../media/image29.jpeg"/><Relationship Id="rId6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4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emf"/><Relationship Id="rId6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4" Type="http://schemas.openxmlformats.org/officeDocument/2006/relationships/image" Target="../media/image49.jpeg"/><Relationship Id="rId5" Type="http://schemas.openxmlformats.org/officeDocument/2006/relationships/image" Target="../media/image50.jpeg"/><Relationship Id="rId6" Type="http://schemas.openxmlformats.org/officeDocument/2006/relationships/image" Target="../media/image51.png"/><Relationship Id="rId7" Type="http://schemas.openxmlformats.org/officeDocument/2006/relationships/image" Target="../media/image52.png"/><Relationship Id="rId8" Type="http://schemas.microsoft.com/office/2007/relationships/hdphoto" Target="../media/hdphoto1.wdp"/><Relationship Id="rId9" Type="http://schemas.openxmlformats.org/officeDocument/2006/relationships/image" Target="../media/image53.jpeg"/><Relationship Id="rId10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microsoft.com/office/2007/relationships/hdphoto" Target="../media/hdphoto2.wdp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7" Type="http://schemas.openxmlformats.org/officeDocument/2006/relationships/image" Target="../media/image58.jpeg"/><Relationship Id="rId8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jpeg"/><Relationship Id="rId5" Type="http://schemas.openxmlformats.org/officeDocument/2006/relationships/image" Target="../media/image63.jpeg"/><Relationship Id="rId6" Type="http://schemas.openxmlformats.org/officeDocument/2006/relationships/image" Target="../media/image64.png"/><Relationship Id="rId7" Type="http://schemas.openxmlformats.org/officeDocument/2006/relationships/image" Target="../media/image65.emf"/><Relationship Id="rId8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4" Type="http://schemas.openxmlformats.org/officeDocument/2006/relationships/image" Target="../media/image6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jpeg"/><Relationship Id="rId5" Type="http://schemas.openxmlformats.org/officeDocument/2006/relationships/image" Target="../media/image73.jpeg"/><Relationship Id="rId6" Type="http://schemas.openxmlformats.org/officeDocument/2006/relationships/image" Target="../media/image65.emf"/><Relationship Id="rId7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jpeg"/><Relationship Id="rId5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4" Type="http://schemas.openxmlformats.org/officeDocument/2006/relationships/image" Target="../media/image81.jpeg"/><Relationship Id="rId5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Relationship Id="rId3" Type="http://schemas.openxmlformats.org/officeDocument/2006/relationships/image" Target="../media/image85.jpeg"/></Relationships>
</file>

<file path=ppt/slides/_rels/slide29.xml.rels><?xml version="1.0" encoding="UTF-8" standalone="yes"?>
<Relationships xmlns="http://schemas.openxmlformats.org/package/2006/relationships"><Relationship Id="rId11" Type="http://schemas.openxmlformats.org/officeDocument/2006/relationships/hyperlink" Target="http://www.iconarchive.com/show/flag-icons-by-gosquared/Spain-icon.html" TargetMode="External"/><Relationship Id="rId12" Type="http://schemas.openxmlformats.org/officeDocument/2006/relationships/image" Target="../media/image92.png"/><Relationship Id="rId13" Type="http://schemas.openxmlformats.org/officeDocument/2006/relationships/image" Target="../media/image93.png"/><Relationship Id="rId14" Type="http://schemas.openxmlformats.org/officeDocument/2006/relationships/hyperlink" Target="http://www.iconarchive.com/show/flag-icons-by-gosquared/France-icon.html" TargetMode="External"/><Relationship Id="rId15" Type="http://schemas.openxmlformats.org/officeDocument/2006/relationships/image" Target="../media/image94.png"/><Relationship Id="rId16" Type="http://schemas.openxmlformats.org/officeDocument/2006/relationships/hyperlink" Target="http://www.iconarchive.com/show/flag-icons-by-gosquared/United-Kingdom-icon.html" TargetMode="External"/><Relationship Id="rId17" Type="http://schemas.openxmlformats.org/officeDocument/2006/relationships/image" Target="../media/image95.png"/><Relationship Id="rId18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Relationship Id="rId3" Type="http://schemas.openxmlformats.org/officeDocument/2006/relationships/hyperlink" Target="http://www.iconarchive.com/show/flag-icons-by-gosquared/Japan-icon.html" TargetMode="External"/><Relationship Id="rId4" Type="http://schemas.openxmlformats.org/officeDocument/2006/relationships/image" Target="../media/image87.png"/><Relationship Id="rId5" Type="http://schemas.openxmlformats.org/officeDocument/2006/relationships/image" Target="../media/image88.png"/><Relationship Id="rId6" Type="http://schemas.openxmlformats.org/officeDocument/2006/relationships/hyperlink" Target="http://www.iconarchive.com/show/flag-icons-by-gosquared/United-States-icon.html" TargetMode="External"/><Relationship Id="rId7" Type="http://schemas.openxmlformats.org/officeDocument/2006/relationships/image" Target="../media/image89.png"/><Relationship Id="rId8" Type="http://schemas.openxmlformats.org/officeDocument/2006/relationships/image" Target="../media/image90.png"/><Relationship Id="rId9" Type="http://schemas.openxmlformats.org/officeDocument/2006/relationships/hyperlink" Target="http://www.iconarchive.com/show/flag-icons-by-gosquared/Italy-icon.html" TargetMode="External"/><Relationship Id="rId10" Type="http://schemas.openxmlformats.org/officeDocument/2006/relationships/image" Target="../media/image9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jpg"/><Relationship Id="rId3" Type="http://schemas.openxmlformats.org/officeDocument/2006/relationships/image" Target="../media/image8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99.jpeg"/><Relationship Id="rId5" Type="http://schemas.openxmlformats.org/officeDocument/2006/relationships/image" Target="../media/image100.jpg"/><Relationship Id="rId6" Type="http://schemas.openxmlformats.org/officeDocument/2006/relationships/image" Target="../media/image101.png"/><Relationship Id="rId7" Type="http://schemas.openxmlformats.org/officeDocument/2006/relationships/image" Target="../media/image102.png"/><Relationship Id="rId8" Type="http://schemas.openxmlformats.org/officeDocument/2006/relationships/image" Target="../media/image10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tif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4" Type="http://schemas.openxmlformats.org/officeDocument/2006/relationships/image" Target="../media/image106.jpeg"/><Relationship Id="rId5" Type="http://schemas.openxmlformats.org/officeDocument/2006/relationships/image" Target="../media/image107.png"/><Relationship Id="rId6" Type="http://schemas.openxmlformats.org/officeDocument/2006/relationships/image" Target="../media/image108.jpeg"/><Relationship Id="rId7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4" Type="http://schemas.openxmlformats.org/officeDocument/2006/relationships/image" Target="../media/image111.png"/><Relationship Id="rId5" Type="http://schemas.openxmlformats.org/officeDocument/2006/relationships/image" Target="../media/image112.png"/><Relationship Id="rId6" Type="http://schemas.openxmlformats.org/officeDocument/2006/relationships/image" Target="../media/image85.jpeg"/><Relationship Id="rId7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4" Type="http://schemas.openxmlformats.org/officeDocument/2006/relationships/image" Target="../media/image85.jpeg"/><Relationship Id="rId5" Type="http://schemas.openxmlformats.org/officeDocument/2006/relationships/image" Target="../media/image1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4" Type="http://schemas.openxmlformats.org/officeDocument/2006/relationships/image" Target="../media/image120.png"/><Relationship Id="rId5" Type="http://schemas.openxmlformats.org/officeDocument/2006/relationships/image" Target="../media/image121.emf"/><Relationship Id="rId6" Type="http://schemas.openxmlformats.org/officeDocument/2006/relationships/image" Target="../media/image122.jpeg"/><Relationship Id="rId7" Type="http://schemas.openxmlformats.org/officeDocument/2006/relationships/image" Target="../media/image123.png"/><Relationship Id="rId8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8.png"/></Relationships>
</file>

<file path=ppt/slides/_rels/slide3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4.jpeg"/><Relationship Id="rId12" Type="http://schemas.openxmlformats.org/officeDocument/2006/relationships/image" Target="../media/image135.jpeg"/><Relationship Id="rId13" Type="http://schemas.openxmlformats.org/officeDocument/2006/relationships/image" Target="../media/image136.png"/><Relationship Id="rId14" Type="http://schemas.openxmlformats.org/officeDocument/2006/relationships/image" Target="../media/image137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5.png"/><Relationship Id="rId3" Type="http://schemas.openxmlformats.org/officeDocument/2006/relationships/image" Target="../media/image126.png"/><Relationship Id="rId4" Type="http://schemas.openxmlformats.org/officeDocument/2006/relationships/image" Target="../media/image127.png"/><Relationship Id="rId5" Type="http://schemas.openxmlformats.org/officeDocument/2006/relationships/image" Target="../media/image128.png"/><Relationship Id="rId6" Type="http://schemas.openxmlformats.org/officeDocument/2006/relationships/image" Target="../media/image129.jpeg"/><Relationship Id="rId7" Type="http://schemas.openxmlformats.org/officeDocument/2006/relationships/image" Target="../media/image130.png"/><Relationship Id="rId8" Type="http://schemas.openxmlformats.org/officeDocument/2006/relationships/image" Target="../media/image131.png"/><Relationship Id="rId9" Type="http://schemas.openxmlformats.org/officeDocument/2006/relationships/image" Target="../media/image132.emf"/><Relationship Id="rId10" Type="http://schemas.openxmlformats.org/officeDocument/2006/relationships/image" Target="../media/image133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emf"/><Relationship Id="rId4" Type="http://schemas.openxmlformats.org/officeDocument/2006/relationships/image" Target="../media/image140.png"/><Relationship Id="rId5" Type="http://schemas.openxmlformats.org/officeDocument/2006/relationships/image" Target="../media/image141.png"/><Relationship Id="rId6" Type="http://schemas.openxmlformats.org/officeDocument/2006/relationships/image" Target="../media/image142.png"/><Relationship Id="rId7" Type="http://schemas.openxmlformats.org/officeDocument/2006/relationships/image" Target="../media/image143.png"/><Relationship Id="rId8" Type="http://schemas.openxmlformats.org/officeDocument/2006/relationships/image" Target="../media/image144.emf"/><Relationship Id="rId9" Type="http://schemas.openxmlformats.org/officeDocument/2006/relationships/image" Target="../media/image14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8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emf"/><Relationship Id="rId12" Type="http://schemas.openxmlformats.org/officeDocument/2006/relationships/image" Target="../media/image1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7.w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8.e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9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4" Type="http://schemas.openxmlformats.org/officeDocument/2006/relationships/image" Target="../media/image147.png"/><Relationship Id="rId5" Type="http://schemas.openxmlformats.org/officeDocument/2006/relationships/image" Target="../media/image148.png"/><Relationship Id="rId6" Type="http://schemas.openxmlformats.org/officeDocument/2006/relationships/image" Target="../media/image149.png"/><Relationship Id="rId7" Type="http://schemas.openxmlformats.org/officeDocument/2006/relationships/image" Target="../media/image150.jpeg"/><Relationship Id="rId8" Type="http://schemas.openxmlformats.org/officeDocument/2006/relationships/image" Target="../media/image151.png"/><Relationship Id="rId9" Type="http://schemas.openxmlformats.org/officeDocument/2006/relationships/image" Target="../media/image152.png"/><Relationship Id="rId10" Type="http://schemas.openxmlformats.org/officeDocument/2006/relationships/image" Target="../media/image153.png"/><Relationship Id="rId11" Type="http://schemas.openxmlformats.org/officeDocument/2006/relationships/image" Target="../media/image15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5.png"/></Relationships>
</file>

<file path=ppt/slides/_rels/slide4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5.png"/><Relationship Id="rId12" Type="http://schemas.openxmlformats.org/officeDocument/2006/relationships/image" Target="../media/image166.png"/><Relationship Id="rId13" Type="http://schemas.openxmlformats.org/officeDocument/2006/relationships/image" Target="../media/image167.png"/><Relationship Id="rId14" Type="http://schemas.openxmlformats.org/officeDocument/2006/relationships/image" Target="../media/image168.png"/><Relationship Id="rId15" Type="http://schemas.openxmlformats.org/officeDocument/2006/relationships/image" Target="../media/image16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6.png"/><Relationship Id="rId3" Type="http://schemas.openxmlformats.org/officeDocument/2006/relationships/image" Target="../media/image157.png"/><Relationship Id="rId4" Type="http://schemas.openxmlformats.org/officeDocument/2006/relationships/image" Target="../media/image158.png"/><Relationship Id="rId5" Type="http://schemas.openxmlformats.org/officeDocument/2006/relationships/image" Target="../media/image159.png"/><Relationship Id="rId6" Type="http://schemas.openxmlformats.org/officeDocument/2006/relationships/image" Target="../media/image160.png"/><Relationship Id="rId7" Type="http://schemas.openxmlformats.org/officeDocument/2006/relationships/image" Target="../media/image161.png"/><Relationship Id="rId8" Type="http://schemas.openxmlformats.org/officeDocument/2006/relationships/image" Target="../media/image162.png"/><Relationship Id="rId9" Type="http://schemas.openxmlformats.org/officeDocument/2006/relationships/image" Target="../media/image163.png"/><Relationship Id="rId10" Type="http://schemas.openxmlformats.org/officeDocument/2006/relationships/image" Target="../media/image16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4" Type="http://schemas.openxmlformats.org/officeDocument/2006/relationships/image" Target="../media/image171.png"/><Relationship Id="rId5" Type="http://schemas.openxmlformats.org/officeDocument/2006/relationships/image" Target="../media/image172.png"/><Relationship Id="rId6" Type="http://schemas.openxmlformats.org/officeDocument/2006/relationships/image" Target="../media/image148.png"/><Relationship Id="rId7" Type="http://schemas.openxmlformats.org/officeDocument/2006/relationships/image" Target="../media/image173.png"/><Relationship Id="rId8" Type="http://schemas.openxmlformats.org/officeDocument/2006/relationships/image" Target="../media/image1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4.emf"/><Relationship Id="rId3" Type="http://schemas.openxmlformats.org/officeDocument/2006/relationships/image" Target="../media/image175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4" Type="http://schemas.openxmlformats.org/officeDocument/2006/relationships/image" Target="../media/image17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4" Type="http://schemas.openxmlformats.org/officeDocument/2006/relationships/image" Target="../media/image181.png"/><Relationship Id="rId5" Type="http://schemas.openxmlformats.org/officeDocument/2006/relationships/image" Target="../media/image18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9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3.jpg"/><Relationship Id="rId3" Type="http://schemas.openxmlformats.org/officeDocument/2006/relationships/image" Target="../media/image184.jpg"/></Relationships>
</file>

<file path=ppt/slides/_rels/slide4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92.png"/><Relationship Id="rId12" Type="http://schemas.openxmlformats.org/officeDocument/2006/relationships/image" Target="../media/image193.jpg"/><Relationship Id="rId13" Type="http://schemas.openxmlformats.org/officeDocument/2006/relationships/image" Target="../media/image194.jpeg"/><Relationship Id="rId14" Type="http://schemas.openxmlformats.org/officeDocument/2006/relationships/image" Target="../media/image195.png"/><Relationship Id="rId15" Type="http://schemas.openxmlformats.org/officeDocument/2006/relationships/image" Target="../media/image196.jpg"/><Relationship Id="rId16" Type="http://schemas.openxmlformats.org/officeDocument/2006/relationships/image" Target="../media/image19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Relationship Id="rId3" Type="http://schemas.openxmlformats.org/officeDocument/2006/relationships/image" Target="../media/image185.png"/><Relationship Id="rId4" Type="http://schemas.openxmlformats.org/officeDocument/2006/relationships/image" Target="../media/image186.png"/><Relationship Id="rId5" Type="http://schemas.openxmlformats.org/officeDocument/2006/relationships/image" Target="../media/image187.jpeg"/><Relationship Id="rId6" Type="http://schemas.openxmlformats.org/officeDocument/2006/relationships/image" Target="../media/image188.png"/><Relationship Id="rId7" Type="http://schemas.openxmlformats.org/officeDocument/2006/relationships/image" Target="../media/image189.png"/><Relationship Id="rId8" Type="http://schemas.openxmlformats.org/officeDocument/2006/relationships/image" Target="../media/image190.jpeg"/><Relationship Id="rId9" Type="http://schemas.openxmlformats.org/officeDocument/2006/relationships/image" Target="../media/image86.png"/><Relationship Id="rId10" Type="http://schemas.openxmlformats.org/officeDocument/2006/relationships/image" Target="../media/image191.pn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7.bin"/><Relationship Id="rId12" Type="http://schemas.openxmlformats.org/officeDocument/2006/relationships/image" Target="../media/image14.emf"/><Relationship Id="rId13" Type="http://schemas.openxmlformats.org/officeDocument/2006/relationships/image" Target="../media/image19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5.bin"/><Relationship Id="rId4" Type="http://schemas.openxmlformats.org/officeDocument/2006/relationships/image" Target="../media/image12.emf"/><Relationship Id="rId5" Type="http://schemas.openxmlformats.org/officeDocument/2006/relationships/image" Target="../media/image15.jpeg"/><Relationship Id="rId6" Type="http://schemas.openxmlformats.org/officeDocument/2006/relationships/oleObject" Target="../embeddings/oleObject6.bin"/><Relationship Id="rId7" Type="http://schemas.openxmlformats.org/officeDocument/2006/relationships/image" Target="../media/image13.emf"/><Relationship Id="rId8" Type="http://schemas.openxmlformats.org/officeDocument/2006/relationships/image" Target="../media/image16.emf"/><Relationship Id="rId9" Type="http://schemas.openxmlformats.org/officeDocument/2006/relationships/image" Target="../media/image17.emf"/><Relationship Id="rId10" Type="http://schemas.openxmlformats.org/officeDocument/2006/relationships/image" Target="../media/image18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77768C6F-8B60-544A-8084-CE853B9143E3}" type="slidenum">
              <a:rPr lang="en-US" sz="1200" b="0">
                <a:latin typeface="Times New Roman" charset="0"/>
              </a:rPr>
              <a:pPr/>
              <a:t>1</a:t>
            </a:fld>
            <a:endParaRPr lang="en-US" sz="1200" b="0" dirty="0">
              <a:latin typeface="Times New Roman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143000"/>
            <a:ext cx="8077200" cy="182880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  <a:ea typeface="ＭＳ Ｐゴシック" charset="0"/>
                <a:cs typeface="Arial" charset="0"/>
              </a:rPr>
              <a:t>Magnet challenges for FCC-</a:t>
            </a:r>
            <a:r>
              <a:rPr lang="en-US" sz="2800" dirty="0" err="1" smtClean="0">
                <a:latin typeface="Arial" charset="0"/>
                <a:ea typeface="ＭＳ Ｐゴシック" charset="0"/>
                <a:cs typeface="Arial" charset="0"/>
              </a:rPr>
              <a:t>hh</a:t>
            </a:r>
            <a:endParaRPr lang="fr-FR" sz="2800" dirty="0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5364" name="Rectangle 9"/>
          <p:cNvSpPr>
            <a:spLocks noChangeArrowheads="1"/>
          </p:cNvSpPr>
          <p:nvPr/>
        </p:nvSpPr>
        <p:spPr bwMode="auto">
          <a:xfrm>
            <a:off x="1724025" y="4038600"/>
            <a:ext cx="633600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 dirty="0">
                <a:latin typeface="Arial" charset="0"/>
                <a:cs typeface="Arial" charset="0"/>
              </a:rPr>
              <a:t>Gijs </a:t>
            </a:r>
            <a:r>
              <a:rPr lang="en-US" sz="2000" dirty="0" smtClean="0">
                <a:latin typeface="Arial" charset="0"/>
                <a:cs typeface="Arial" charset="0"/>
              </a:rPr>
              <a:t>de Rijk</a:t>
            </a:r>
            <a:endParaRPr lang="en-US" sz="2000" dirty="0">
              <a:latin typeface="Arial" charset="0"/>
              <a:cs typeface="Arial" charset="0"/>
            </a:endParaRPr>
          </a:p>
          <a:p>
            <a:pPr algn="ctr"/>
            <a:r>
              <a:rPr lang="en-US" sz="2000" b="0" dirty="0" smtClean="0">
                <a:latin typeface="Arial" charset="0"/>
                <a:cs typeface="Arial" charset="0"/>
              </a:rPr>
              <a:t>CERN</a:t>
            </a:r>
            <a:endParaRPr lang="en-US" sz="2000" b="0" dirty="0">
              <a:latin typeface="Arial" charset="0"/>
              <a:cs typeface="Arial" charset="0"/>
            </a:endParaRPr>
          </a:p>
          <a:p>
            <a:pPr algn="ctr"/>
            <a:r>
              <a:rPr lang="en-US" sz="2000" b="0" dirty="0" smtClean="0">
                <a:latin typeface="Arial" charset="0"/>
                <a:ea typeface="Arial" charset="0"/>
                <a:cs typeface="Arial" charset="0"/>
              </a:rPr>
              <a:t>Workshop "Accelerators </a:t>
            </a:r>
            <a:r>
              <a:rPr lang="en-US" sz="2000" b="0" dirty="0">
                <a:latin typeface="Arial" charset="0"/>
                <a:ea typeface="Arial" charset="0"/>
                <a:cs typeface="Arial" charset="0"/>
              </a:rPr>
              <a:t>Revealing the QCD </a:t>
            </a:r>
            <a:r>
              <a:rPr lang="en-US" sz="2000" b="0" dirty="0" smtClean="0">
                <a:latin typeface="Arial" charset="0"/>
                <a:ea typeface="Arial" charset="0"/>
                <a:cs typeface="Arial" charset="0"/>
              </a:rPr>
              <a:t>Secrets”</a:t>
            </a:r>
          </a:p>
          <a:p>
            <a:pPr algn="ctr"/>
            <a:r>
              <a:rPr lang="en-US" sz="2000" b="0" dirty="0" smtClean="0">
                <a:latin typeface="Arial" charset="0"/>
                <a:ea typeface="Arial" charset="0"/>
                <a:cs typeface="Arial" charset="0"/>
              </a:rPr>
              <a:t>Thessaloniki</a:t>
            </a:r>
          </a:p>
          <a:p>
            <a:pPr algn="ctr"/>
            <a:r>
              <a:rPr lang="en-US" sz="2000" b="0" dirty="0" smtClean="0">
                <a:latin typeface="Arial" charset="0"/>
                <a:cs typeface="Arial" charset="0"/>
              </a:rPr>
              <a:t>4 </a:t>
            </a:r>
            <a:r>
              <a:rPr lang="en-US" sz="2000" b="0" dirty="0">
                <a:latin typeface="Arial" charset="0"/>
                <a:cs typeface="Arial" charset="0"/>
              </a:rPr>
              <a:t>September </a:t>
            </a:r>
            <a:r>
              <a:rPr lang="en-US" sz="2000" b="0" dirty="0" smtClean="0">
                <a:latin typeface="Arial" charset="0"/>
                <a:cs typeface="Arial" charset="0"/>
              </a:rPr>
              <a:t>2016</a:t>
            </a:r>
            <a:endParaRPr lang="en-US" sz="2000" b="0" dirty="0">
              <a:latin typeface="Arial" charset="0"/>
              <a:cs typeface="Arial" charset="0"/>
            </a:endParaRPr>
          </a:p>
        </p:txBody>
      </p:sp>
      <p:sp>
        <p:nvSpPr>
          <p:cNvPr id="15365" name="Rectangle 23"/>
          <p:cNvSpPr>
            <a:spLocks noChangeArrowheads="1"/>
          </p:cNvSpPr>
          <p:nvPr/>
        </p:nvSpPr>
        <p:spPr bwMode="auto">
          <a:xfrm>
            <a:off x="533400" y="2971800"/>
            <a:ext cx="8610600" cy="457200"/>
          </a:xfrm>
          <a:prstGeom prst="rect">
            <a:avLst/>
          </a:prstGeom>
          <a:solidFill>
            <a:srgbClr val="0C377B"/>
          </a:solidFill>
          <a:ln>
            <a:noFill/>
          </a:ln>
          <a:ex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 descr="Screen Shot 2014-05-20 at 6.30.5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19" y="2041455"/>
            <a:ext cx="5292587" cy="41164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340768"/>
            <a:ext cx="8568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Arial"/>
                <a:cs typeface="Arial"/>
              </a:rPr>
              <a:t>Scaling of force on coil quadrant vs. Field</a:t>
            </a:r>
          </a:p>
          <a:p>
            <a:r>
              <a:rPr lang="en-US" sz="2000" b="0" dirty="0" smtClean="0">
                <a:latin typeface="Arial"/>
                <a:cs typeface="Arial"/>
              </a:rPr>
              <a:t>Plot for recent production and R&amp;D dipoles</a:t>
            </a:r>
            <a:endParaRPr lang="en-US" sz="2000" b="0" dirty="0">
              <a:latin typeface="Arial"/>
              <a:cs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99592" y="6021288"/>
            <a:ext cx="7803976" cy="62068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electromagnetic loads in a 20 T dipole would be a factor 5 to 8 larger than in the LHC </a:t>
            </a:r>
            <a:r>
              <a:rPr lang="en-US" dirty="0" smtClean="0"/>
              <a:t>dipoles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18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Stored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43000"/>
            <a:ext cx="8740080" cy="120588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Scaling of the energy per unit length of </a:t>
            </a:r>
            <a:r>
              <a:rPr lang="en-US" dirty="0" smtClean="0"/>
              <a:t>magnet vs. Field                           </a:t>
            </a:r>
          </a:p>
          <a:p>
            <a:pPr marL="0" indent="0">
              <a:buNone/>
            </a:pPr>
            <a:r>
              <a:rPr lang="en-US" dirty="0" smtClean="0"/>
              <a:t>Plot for recent </a:t>
            </a:r>
            <a:r>
              <a:rPr lang="en-US" dirty="0"/>
              <a:t>production </a:t>
            </a:r>
            <a:r>
              <a:rPr lang="en-US" dirty="0" smtClean="0"/>
              <a:t>and </a:t>
            </a:r>
            <a:r>
              <a:rPr lang="en-US" dirty="0"/>
              <a:t>R&amp;D dipoles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24128" y="2420888"/>
            <a:ext cx="3419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Arial"/>
                <a:cs typeface="Arial"/>
              </a:rPr>
              <a:t>Scaling of the energy per unit length of magnet in recent production vs. R&amp;D dipoles</a:t>
            </a:r>
            <a:endParaRPr lang="en-US" sz="2000" b="0" dirty="0">
              <a:latin typeface="Arial"/>
              <a:cs typeface="Arial"/>
            </a:endParaRPr>
          </a:p>
        </p:txBody>
      </p:sp>
      <p:pic>
        <p:nvPicPr>
          <p:cNvPr id="7" name="Picture 6" descr="Screen Shot 2014-05-20 at 6.39.45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831" y="2348880"/>
            <a:ext cx="5376137" cy="4145285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 flipV="1">
            <a:off x="5292080" y="3284985"/>
            <a:ext cx="0" cy="936103"/>
          </a:xfrm>
          <a:prstGeom prst="line">
            <a:avLst/>
          </a:prstGeom>
          <a:ln w="28575" cmpd="sng">
            <a:solidFill>
              <a:srgbClr val="FF0000"/>
            </a:solidFill>
            <a:headEnd type="diamond"/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3419872" y="4221088"/>
            <a:ext cx="2088232" cy="1"/>
          </a:xfrm>
          <a:prstGeom prst="line">
            <a:avLst/>
          </a:prstGeom>
          <a:ln w="12700" cmpd="sng">
            <a:solidFill>
              <a:srgbClr val="FF0000"/>
            </a:solidFill>
            <a:headEnd type="none"/>
            <a:tailEnd type="non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4139952" y="3284984"/>
            <a:ext cx="1408219" cy="1"/>
          </a:xfrm>
          <a:prstGeom prst="line">
            <a:avLst/>
          </a:prstGeom>
          <a:ln w="12700" cmpd="sng">
            <a:solidFill>
              <a:srgbClr val="FF0000"/>
            </a:solidFill>
            <a:headEnd type="none"/>
            <a:tailEnd type="non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572000" y="3501008"/>
            <a:ext cx="6125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x10</a:t>
            </a: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06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G_018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4136658"/>
            <a:ext cx="2032606" cy="27213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Nb</a:t>
            </a:r>
            <a:r>
              <a:rPr lang="en-US" baseline="-25000" dirty="0"/>
              <a:t>3</a:t>
            </a:r>
            <a:r>
              <a:rPr lang="en-US" dirty="0"/>
              <a:t>Sn conductor in magnets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6730394" cy="2934072"/>
          </a:xfrm>
        </p:spPr>
        <p:txBody>
          <a:bodyPr/>
          <a:lstStyle/>
          <a:p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has to be reacted after winding for ~100 hours at 650°C  (wind and react)</a:t>
            </a:r>
          </a:p>
          <a:p>
            <a:r>
              <a:rPr lang="en-US" dirty="0" smtClean="0"/>
              <a:t>Cables have to be insulated with a non-organic woven insulation: glass </a:t>
            </a:r>
            <a:r>
              <a:rPr lang="en-US" dirty="0"/>
              <a:t>or ceramic </a:t>
            </a:r>
            <a:r>
              <a:rPr lang="en-US" dirty="0" err="1" smtClean="0"/>
              <a:t>fibres</a:t>
            </a:r>
            <a:endParaRPr lang="en-US" dirty="0" smtClean="0"/>
          </a:p>
          <a:p>
            <a:r>
              <a:rPr lang="en-US" dirty="0" smtClean="0"/>
              <a:t>After reaction the coils has to be impregnated to prevent any movements and to take care that stresses are distributed,  instrumentation connections are </a:t>
            </a:r>
            <a:r>
              <a:rPr lang="en-US" dirty="0" err="1" smtClean="0"/>
              <a:t>moulded</a:t>
            </a:r>
            <a:r>
              <a:rPr lang="en-US" dirty="0" smtClean="0"/>
              <a:t> in</a:t>
            </a:r>
          </a:p>
          <a:p>
            <a:r>
              <a:rPr lang="en-US" dirty="0" smtClean="0"/>
              <a:t>Reacted Nb</a:t>
            </a:r>
            <a:r>
              <a:rPr lang="en-US" baseline="-25000" dirty="0" smtClean="0"/>
              <a:t>3</a:t>
            </a:r>
            <a:r>
              <a:rPr lang="en-US" dirty="0" smtClean="0"/>
              <a:t>Sn </a:t>
            </a:r>
            <a:r>
              <a:rPr lang="en-US" dirty="0"/>
              <a:t>is </a:t>
            </a:r>
            <a:r>
              <a:rPr lang="en-US" dirty="0" smtClean="0"/>
              <a:t>brittle and stress sensitive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6" name="Picture 5" descr="IMG_0109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784" y="1340768"/>
            <a:ext cx="1932024" cy="2588014"/>
          </a:xfrm>
          <a:prstGeom prst="rect">
            <a:avLst/>
          </a:prstGeom>
        </p:spPr>
      </p:pic>
      <p:pic>
        <p:nvPicPr>
          <p:cNvPr id="7" name="Picture 6" descr="IMG_019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4706" y="4149080"/>
            <a:ext cx="2033741" cy="2722860"/>
          </a:xfrm>
          <a:prstGeom prst="rect">
            <a:avLst/>
          </a:prstGeom>
        </p:spPr>
      </p:pic>
      <p:pic>
        <p:nvPicPr>
          <p:cNvPr id="9" name="Picture 8" descr="IMG_0184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8256" y="4149080"/>
            <a:ext cx="2023329" cy="2708920"/>
          </a:xfrm>
          <a:prstGeom prst="rect">
            <a:avLst/>
          </a:prstGeom>
        </p:spPr>
      </p:pic>
      <p:pic>
        <p:nvPicPr>
          <p:cNvPr id="10" name="Picture 9" descr="IMG_0231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488" y="4149080"/>
            <a:ext cx="2023327" cy="270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07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early High Field Magnet </a:t>
            </a:r>
            <a:r>
              <a:rPr lang="en-GB" dirty="0" smtClean="0"/>
              <a:t>epoch,  I </a:t>
            </a:r>
            <a:br>
              <a:rPr lang="en-GB" dirty="0" smtClean="0"/>
            </a:br>
            <a:r>
              <a:rPr lang="en-GB" dirty="0" smtClean="0"/>
              <a:t>LHC options: 1988-1995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83203" y="1268760"/>
            <a:ext cx="4225275" cy="316835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None/>
            </a:pPr>
            <a:r>
              <a:rPr lang="en-US" sz="1800" b="0" dirty="0" smtClean="0"/>
              <a:t>CERN</a:t>
            </a:r>
          </a:p>
          <a:p>
            <a:pPr marL="0" indent="0">
              <a:buNone/>
            </a:pPr>
            <a:r>
              <a:rPr lang="en-US" sz="1800" b="0" dirty="0" smtClean="0"/>
              <a:t>In 1986 </a:t>
            </a:r>
            <a:r>
              <a:rPr lang="en-US" sz="1800" b="0" dirty="0"/>
              <a:t>Nb</a:t>
            </a:r>
            <a:r>
              <a:rPr lang="en-US" sz="1800" b="0" baseline="-25000" dirty="0"/>
              <a:t>3</a:t>
            </a:r>
            <a:r>
              <a:rPr lang="en-US" sz="1800" b="0" dirty="0"/>
              <a:t>Sn was </a:t>
            </a:r>
            <a:r>
              <a:rPr lang="en-US" sz="1800" b="0" dirty="0" smtClean="0"/>
              <a:t>still considered </a:t>
            </a:r>
            <a:r>
              <a:rPr lang="en-US" sz="1800" b="0" dirty="0"/>
              <a:t>an option for the </a:t>
            </a:r>
            <a:r>
              <a:rPr lang="en-US" sz="1800" b="0" dirty="0" smtClean="0"/>
              <a:t>10T </a:t>
            </a:r>
            <a:r>
              <a:rPr lang="en-US" sz="1800" b="0" dirty="0"/>
              <a:t>LHC </a:t>
            </a:r>
            <a:r>
              <a:rPr lang="en-US" sz="1800" b="0" dirty="0" smtClean="0"/>
              <a:t> magnets.  </a:t>
            </a:r>
          </a:p>
          <a:p>
            <a:pPr marL="0" indent="0">
              <a:buNone/>
            </a:pPr>
            <a:r>
              <a:rPr lang="en-US" sz="1800" b="0" kern="0" dirty="0" smtClean="0"/>
              <a:t>The magnet by A. </a:t>
            </a:r>
            <a:r>
              <a:rPr lang="en-US" sz="1800" b="0" kern="0" dirty="0" err="1" smtClean="0"/>
              <a:t>Asner</a:t>
            </a:r>
            <a:r>
              <a:rPr lang="en-US" sz="1800" b="0" kern="0" dirty="0" smtClean="0"/>
              <a:t> &amp; R. </a:t>
            </a:r>
            <a:r>
              <a:rPr lang="en-US" sz="1800" b="0" kern="0" dirty="0" err="1" smtClean="0"/>
              <a:t>Perin</a:t>
            </a:r>
            <a:r>
              <a:rPr lang="en-US" sz="1800" b="0" kern="0" dirty="0" smtClean="0"/>
              <a:t> in 1989 went up to 9.5 T at 4.3 K. </a:t>
            </a:r>
          </a:p>
          <a:p>
            <a:pPr marL="0" indent="0">
              <a:buFontTx/>
              <a:buNone/>
            </a:pPr>
            <a:r>
              <a:rPr lang="en-US" sz="1800" b="0" kern="0" dirty="0" smtClean="0"/>
              <a:t>It used a 17 mm cable an a wind and react technology.  </a:t>
            </a:r>
          </a:p>
          <a:p>
            <a:pPr marL="0" indent="0">
              <a:buFontTx/>
              <a:buNone/>
            </a:pPr>
            <a:r>
              <a:rPr lang="en-US" sz="1800" b="0" kern="0" dirty="0" smtClean="0"/>
              <a:t>A single coil in a mirror reached 10.1 T.  </a:t>
            </a:r>
          </a:p>
          <a:p>
            <a:pPr marL="0" indent="0">
              <a:buFontTx/>
              <a:buNone/>
            </a:pPr>
            <a:r>
              <a:rPr lang="en-US" sz="1800" b="0" kern="0" dirty="0" smtClean="0"/>
              <a:t>Many problems though remained in the fabrication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026"/>
          <a:stretch/>
        </p:blipFill>
        <p:spPr>
          <a:xfrm>
            <a:off x="2123728" y="4357857"/>
            <a:ext cx="2484750" cy="23919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4337095"/>
            <a:ext cx="1440160" cy="2520906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906580" y="6439644"/>
            <a:ext cx="2664296" cy="5319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FontTx/>
              <a:buNone/>
            </a:pPr>
            <a:r>
              <a:rPr lang="en-US" sz="1200" b="0" kern="0" dirty="0" smtClean="0"/>
              <a:t>S. Wenger, A. </a:t>
            </a:r>
            <a:r>
              <a:rPr lang="en-US" sz="1200" b="0" kern="0" dirty="0" err="1" smtClean="0"/>
              <a:t>Asner</a:t>
            </a:r>
            <a:r>
              <a:rPr lang="en-US" sz="1200" b="0" kern="0" dirty="0" smtClean="0"/>
              <a:t>, F. </a:t>
            </a:r>
            <a:r>
              <a:rPr lang="en-US" sz="1200" b="0" kern="0" dirty="0" err="1" smtClean="0"/>
              <a:t>Zerobin</a:t>
            </a:r>
            <a:r>
              <a:rPr lang="en-US" sz="1200" b="0" kern="0" dirty="0" smtClean="0"/>
              <a:t>, IEEE Trans. Mag, 25(2) 1989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560123" y="1229688"/>
            <a:ext cx="4536504" cy="560742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FontTx/>
              <a:buNone/>
            </a:pPr>
            <a:r>
              <a:rPr lang="en-US" sz="1800" b="0" kern="0" dirty="0" err="1" smtClean="0"/>
              <a:t>Twente</a:t>
            </a:r>
            <a:endParaRPr lang="en-US" sz="1800" b="0" kern="0" dirty="0" smtClean="0"/>
          </a:p>
          <a:p>
            <a:pPr marL="0" indent="0">
              <a:buFontTx/>
              <a:buNone/>
            </a:pPr>
            <a:r>
              <a:rPr lang="en-US" sz="1800" b="0" kern="0" dirty="0" smtClean="0"/>
              <a:t>In 1995 </a:t>
            </a:r>
            <a:r>
              <a:rPr lang="en-US" sz="1800" b="0" kern="0" dirty="0" err="1" smtClean="0"/>
              <a:t>Twente</a:t>
            </a:r>
            <a:r>
              <a:rPr lang="en-US" sz="1800" b="0" kern="0" dirty="0" smtClean="0"/>
              <a:t> constructed the MSUT that was powered up to 11.3 T.</a:t>
            </a:r>
          </a:p>
          <a:p>
            <a:pPr marL="0" indent="0">
              <a:buFontTx/>
              <a:buNone/>
            </a:pPr>
            <a:r>
              <a:rPr lang="en-US" sz="1800" b="0" kern="0" dirty="0" smtClean="0"/>
              <a:t>It had a 50 mm bore, graded, 33 PIT strand PIT cables with 192 filaments.</a:t>
            </a:r>
            <a:endParaRPr lang="en-US" sz="1800" b="0" kern="0" dirty="0"/>
          </a:p>
          <a:p>
            <a:pPr marL="0" indent="0">
              <a:buFontTx/>
              <a:buNone/>
            </a:pPr>
            <a:r>
              <a:rPr lang="en-US" sz="1800" b="0" kern="0" dirty="0" smtClean="0"/>
              <a:t>This magnet showed that fields above 10T are feasible.</a:t>
            </a:r>
          </a:p>
          <a:p>
            <a:pPr marL="0" indent="0">
              <a:buFontTx/>
              <a:buNone/>
            </a:pPr>
            <a:endParaRPr lang="en-US" sz="1800" b="0" kern="0" dirty="0" smtClean="0"/>
          </a:p>
          <a:p>
            <a:pPr marL="0" indent="0">
              <a:buFontTx/>
              <a:buNone/>
            </a:pPr>
            <a:endParaRPr lang="en-US" b="0" kern="0" dirty="0" smtClean="0"/>
          </a:p>
          <a:p>
            <a:pPr marL="0" indent="0">
              <a:buNone/>
            </a:pPr>
            <a:endParaRPr lang="en-US" sz="1400" b="0" dirty="0" smtClean="0"/>
          </a:p>
          <a:p>
            <a:pPr marL="0" indent="0">
              <a:buNone/>
            </a:pPr>
            <a:endParaRPr lang="en-US" sz="1400" b="0" dirty="0"/>
          </a:p>
          <a:p>
            <a:pPr marL="0" indent="0">
              <a:buNone/>
            </a:pPr>
            <a:endParaRPr lang="en-US" sz="1400" b="0" dirty="0" smtClean="0"/>
          </a:p>
          <a:p>
            <a:pPr marL="0" indent="0">
              <a:buNone/>
            </a:pPr>
            <a:endParaRPr lang="en-US" sz="1200" b="0" dirty="0" smtClean="0"/>
          </a:p>
          <a:p>
            <a:pPr marL="0" indent="0">
              <a:buNone/>
            </a:pPr>
            <a:endParaRPr lang="en-US" sz="1200" b="0" dirty="0"/>
          </a:p>
          <a:p>
            <a:pPr marL="0" indent="0">
              <a:buNone/>
            </a:pPr>
            <a:endParaRPr lang="en-US" sz="1200" b="0" dirty="0" smtClean="0"/>
          </a:p>
          <a:p>
            <a:pPr marL="0" indent="0">
              <a:buNone/>
            </a:pPr>
            <a:endParaRPr lang="en-US" sz="1200" b="0" dirty="0"/>
          </a:p>
          <a:p>
            <a:pPr marL="0" indent="0">
              <a:buNone/>
            </a:pPr>
            <a:endParaRPr lang="en-US" sz="1200" b="0" dirty="0" smtClean="0"/>
          </a:p>
          <a:p>
            <a:pPr marL="0" indent="0">
              <a:buNone/>
            </a:pPr>
            <a:endParaRPr lang="en-US" sz="1200" b="0" dirty="0"/>
          </a:p>
          <a:p>
            <a:pPr marL="0" indent="0">
              <a:buNone/>
            </a:pPr>
            <a:r>
              <a:rPr lang="en-US" sz="1200" b="0" dirty="0" smtClean="0"/>
              <a:t>A. den </a:t>
            </a:r>
            <a:r>
              <a:rPr lang="en-US" sz="1200" b="0" dirty="0" err="1" smtClean="0"/>
              <a:t>Ouden</a:t>
            </a:r>
            <a:r>
              <a:rPr lang="en-US" sz="1200" b="0" dirty="0" smtClean="0"/>
              <a:t>, H. H. J. ten Kate et al., in Proc. of 15th International Conference on Magnet Technology, Eds. Beijing, China: Science Press, pp. 137-140, 1998. </a:t>
            </a:r>
          </a:p>
          <a:p>
            <a:pPr marL="0" indent="0">
              <a:buFontTx/>
              <a:buNone/>
            </a:pPr>
            <a:endParaRPr lang="en-US" b="0" kern="0" dirty="0" smtClean="0"/>
          </a:p>
          <a:p>
            <a:pPr marL="0" indent="0">
              <a:buFontTx/>
              <a:buNone/>
            </a:pPr>
            <a:endParaRPr lang="en-US" b="0" kern="0" dirty="0" smtClean="0"/>
          </a:p>
          <a:p>
            <a:pPr marL="0" indent="0">
              <a:buFontTx/>
              <a:buNone/>
            </a:pPr>
            <a:endParaRPr lang="en-US" b="0" kern="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21" t="5550" r="75474" b="72861"/>
          <a:stretch/>
        </p:blipFill>
        <p:spPr>
          <a:xfrm rot="16200000">
            <a:off x="7411122" y="4598133"/>
            <a:ext cx="1183596" cy="211395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345" t="5550" r="37650" b="72861"/>
          <a:stretch/>
        </p:blipFill>
        <p:spPr>
          <a:xfrm rot="16200000">
            <a:off x="4774192" y="3450649"/>
            <a:ext cx="2263107" cy="2160239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 bwMode="auto">
          <a:xfrm>
            <a:off x="4565151" y="1124744"/>
            <a:ext cx="0" cy="5733256"/>
          </a:xfrm>
          <a:prstGeom prst="line">
            <a:avLst/>
          </a:prstGeom>
          <a:noFill/>
          <a:ln w="9525" cap="flat" cmpd="sng" algn="ctr">
            <a:solidFill>
              <a:srgbClr val="0C377B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209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early High Field Magnet epoch, </a:t>
            </a:r>
            <a:r>
              <a:rPr lang="en-GB" dirty="0" smtClean="0"/>
              <a:t>II</a:t>
            </a:r>
            <a:br>
              <a:rPr lang="en-GB" dirty="0" smtClean="0"/>
            </a:br>
            <a:r>
              <a:rPr lang="en-US" dirty="0" smtClean="0"/>
              <a:t>Mixed results </a:t>
            </a:r>
            <a:r>
              <a:rPr lang="en-GB" dirty="0"/>
              <a:t>(1995-2004)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43000"/>
            <a:ext cx="4837030" cy="552636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CEA </a:t>
            </a:r>
            <a:r>
              <a:rPr lang="en-US" dirty="0" err="1" smtClean="0"/>
              <a:t>quadrupole</a:t>
            </a:r>
            <a:endParaRPr lang="en-US" dirty="0" smtClean="0"/>
          </a:p>
          <a:p>
            <a:r>
              <a:rPr lang="en-US" dirty="0" smtClean="0"/>
              <a:t>A 210T/m @ 4.2K Nb</a:t>
            </a:r>
            <a:r>
              <a:rPr lang="en-US" baseline="-25000" dirty="0" smtClean="0"/>
              <a:t>3</a:t>
            </a:r>
            <a:r>
              <a:rPr lang="en-US" dirty="0" smtClean="0"/>
              <a:t>Sn </a:t>
            </a:r>
            <a:r>
              <a:rPr lang="en-US" dirty="0" err="1" smtClean="0"/>
              <a:t>quadrupole</a:t>
            </a:r>
            <a:r>
              <a:rPr lang="en-US" dirty="0" smtClean="0"/>
              <a:t> as alternative to the </a:t>
            </a:r>
            <a:r>
              <a:rPr lang="en-US" dirty="0" err="1" smtClean="0"/>
              <a:t>Nb-Ti</a:t>
            </a:r>
            <a:r>
              <a:rPr lang="en-US" dirty="0" smtClean="0"/>
              <a:t> @ 1.9K design</a:t>
            </a:r>
          </a:p>
          <a:p>
            <a:r>
              <a:rPr lang="en-US" dirty="0" smtClean="0"/>
              <a:t>A very difficult construction with collars done like for the </a:t>
            </a:r>
            <a:r>
              <a:rPr lang="en-US" dirty="0" err="1" smtClean="0"/>
              <a:t>Nb-Ti</a:t>
            </a:r>
            <a:r>
              <a:rPr lang="en-US" dirty="0" smtClean="0"/>
              <a:t> version</a:t>
            </a:r>
          </a:p>
          <a:p>
            <a:r>
              <a:rPr lang="en-US" dirty="0" smtClean="0"/>
              <a:t>Lots was learned, only one was built, it did not reach nominal field.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FNAL 10T program for VLHC (HFDA)</a:t>
            </a:r>
          </a:p>
          <a:p>
            <a:r>
              <a:rPr lang="en-US" dirty="0" smtClean="0"/>
              <a:t>Several magnets were built, reaching after long training 10T at 4.2K Rediscovery of                       conductor instabilities</a:t>
            </a:r>
          </a:p>
          <a:p>
            <a:r>
              <a:rPr lang="en-US" dirty="0" smtClean="0"/>
              <a:t>Tough to fabricate !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59" t="9536" r="49277" b="65349"/>
          <a:stretch/>
        </p:blipFill>
        <p:spPr>
          <a:xfrm>
            <a:off x="5352256" y="1142999"/>
            <a:ext cx="3614268" cy="29085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256" y="4236637"/>
            <a:ext cx="3517954" cy="2468964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2327" y="5301208"/>
            <a:ext cx="1663143" cy="1541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 bwMode="auto">
          <a:xfrm>
            <a:off x="251520" y="4051562"/>
            <a:ext cx="8892480" cy="0"/>
          </a:xfrm>
          <a:prstGeom prst="line">
            <a:avLst/>
          </a:prstGeom>
          <a:noFill/>
          <a:ln w="9525" cap="flat" cmpd="sng" algn="ctr">
            <a:solidFill>
              <a:srgbClr val="0C377B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48358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early High Field Magnet epoch, </a:t>
            </a:r>
            <a:r>
              <a:rPr lang="en-GB" dirty="0" smtClean="0"/>
              <a:t>III</a:t>
            </a:r>
            <a:br>
              <a:rPr lang="en-GB" dirty="0" smtClean="0"/>
            </a:br>
            <a:r>
              <a:rPr lang="en-US" dirty="0" smtClean="0"/>
              <a:t>Some achievements at LBNL </a:t>
            </a:r>
            <a:r>
              <a:rPr lang="en-GB" dirty="0" smtClean="0"/>
              <a:t>(1995-2004</a:t>
            </a:r>
            <a:r>
              <a:rPr lang="en-GB" dirty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22895"/>
            <a:ext cx="8655496" cy="286206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Since </a:t>
            </a:r>
            <a:r>
              <a:rPr lang="en-US" dirty="0"/>
              <a:t>20 years LBNL is running a high field dipole development program</a:t>
            </a:r>
          </a:p>
          <a:p>
            <a:pPr marL="0" indent="0">
              <a:buNone/>
            </a:pPr>
            <a:r>
              <a:rPr lang="en-US" dirty="0"/>
              <a:t>Some achievements:</a:t>
            </a:r>
          </a:p>
          <a:p>
            <a:r>
              <a:rPr lang="en-US" dirty="0"/>
              <a:t>D20, 50 mm aperture, </a:t>
            </a:r>
            <a:r>
              <a:rPr lang="en-US" dirty="0" err="1"/>
              <a:t>cosQ</a:t>
            </a:r>
            <a:r>
              <a:rPr lang="en-US" dirty="0"/>
              <a:t> 4 layer dipole, reached </a:t>
            </a:r>
            <a:r>
              <a:rPr lang="en-US" dirty="0" smtClean="0"/>
              <a:t>13.5 T@1.9K </a:t>
            </a:r>
          </a:p>
          <a:p>
            <a:r>
              <a:rPr lang="en-US" dirty="0" smtClean="0"/>
              <a:t>HD1</a:t>
            </a:r>
            <a:r>
              <a:rPr lang="en-US" dirty="0"/>
              <a:t>, flat block coil, 8 mm aperture, reached 16 T</a:t>
            </a:r>
          </a:p>
          <a:p>
            <a:r>
              <a:rPr lang="en-US" dirty="0"/>
              <a:t>HD2, flared end block coil, 36 mm aperture, reached 13.8 T</a:t>
            </a:r>
          </a:p>
          <a:p>
            <a:pPr marL="0" indent="0">
              <a:buNone/>
            </a:pPr>
            <a:r>
              <a:rPr lang="en-US" dirty="0"/>
              <a:t>These pose a clear breakthrough </a:t>
            </a:r>
            <a:r>
              <a:rPr lang="en-US" dirty="0" smtClean="0"/>
              <a:t>above </a:t>
            </a:r>
            <a:r>
              <a:rPr lang="en-US" dirty="0"/>
              <a:t>10 T with a new coil layout (block coil) and a mechanical structure aimed (shell-bladder and keys) at high </a:t>
            </a:r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4509120"/>
            <a:ext cx="2793858" cy="21640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7011" y="4269744"/>
            <a:ext cx="2688389" cy="2343464"/>
          </a:xfrm>
          <a:prstGeom prst="rect">
            <a:avLst/>
          </a:prstGeom>
        </p:spPr>
      </p:pic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6247553" y="4154368"/>
            <a:ext cx="2850592" cy="2523683"/>
            <a:chOff x="-62013" y="2139244"/>
            <a:chExt cx="5029857" cy="4453030"/>
          </a:xfrm>
        </p:grpSpPr>
        <p:sp>
          <p:nvSpPr>
            <p:cNvPr id="12" name="TextBox 11"/>
            <p:cNvSpPr txBox="1"/>
            <p:nvPr/>
          </p:nvSpPr>
          <p:spPr>
            <a:xfrm>
              <a:off x="-62013" y="6157818"/>
              <a:ext cx="4921078" cy="4344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0" dirty="0" smtClean="0"/>
                <a:t>A.D. </a:t>
              </a:r>
              <a:r>
                <a:rPr lang="en-US" sz="1000" b="0" dirty="0" err="1" smtClean="0"/>
                <a:t>McInturff</a:t>
              </a:r>
              <a:r>
                <a:rPr lang="en-US" sz="1000" b="0" dirty="0"/>
                <a:t>, et al</a:t>
              </a:r>
              <a:r>
                <a:rPr lang="en-US" sz="1000" b="0" dirty="0" smtClean="0"/>
                <a:t>., Proc. of PAC 1997, 3212</a:t>
              </a:r>
              <a:endParaRPr lang="en-US" sz="1000" b="0" dirty="0"/>
            </a:p>
          </p:txBody>
        </p:sp>
        <p:pic>
          <p:nvPicPr>
            <p:cNvPr id="13" name="Picture 12" descr="Screen Shot 2016-08-26 at 15.20.00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139244"/>
              <a:ext cx="3965892" cy="3991603"/>
            </a:xfrm>
            <a:prstGeom prst="rect">
              <a:avLst/>
            </a:prstGeom>
          </p:spPr>
        </p:pic>
        <p:pic>
          <p:nvPicPr>
            <p:cNvPr id="14" name="Picture 13" descr="Screen Shot 2016-08-26 at 15.22.58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493" y="2139244"/>
              <a:ext cx="3032351" cy="1956878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06235" y="5080913"/>
              <a:ext cx="919314" cy="5729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1530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early High Field Magnet epoch, </a:t>
            </a:r>
            <a:r>
              <a:rPr lang="en-GB" dirty="0" smtClean="0"/>
              <a:t>IV</a:t>
            </a:r>
            <a:br>
              <a:rPr lang="en-GB" dirty="0" smtClean="0"/>
            </a:br>
            <a:r>
              <a:rPr lang="en-US" dirty="0" smtClean="0"/>
              <a:t>New geometry: Block coils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610600" cy="26289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/>
              <a:t>LBNL block coil </a:t>
            </a:r>
            <a:r>
              <a:rPr lang="en-US" sz="1800" b="1" dirty="0" smtClean="0"/>
              <a:t>designs</a:t>
            </a:r>
          </a:p>
          <a:p>
            <a:r>
              <a:rPr lang="en-US" sz="1800" dirty="0" smtClean="0"/>
              <a:t>When used with wide coils the field quality is naturally homogeneous</a:t>
            </a:r>
          </a:p>
          <a:p>
            <a:r>
              <a:rPr lang="en-US" sz="1800" dirty="0" smtClean="0"/>
              <a:t>Not yet used in accelerators</a:t>
            </a:r>
          </a:p>
          <a:p>
            <a:pPr lvl="1"/>
            <a:r>
              <a:rPr lang="en-US" sz="1800" dirty="0" smtClean="0"/>
              <a:t>Is less efficient (~10%) </a:t>
            </a:r>
            <a:r>
              <a:rPr lang="en-US" sz="1800" dirty="0" err="1" smtClean="0"/>
              <a:t>wrt</a:t>
            </a:r>
            <a:r>
              <a:rPr lang="en-US" sz="1800" dirty="0" smtClean="0"/>
              <a:t> to </a:t>
            </a:r>
            <a:r>
              <a:rPr lang="en-US" sz="1800" dirty="0" err="1" smtClean="0"/>
              <a:t>cos</a:t>
            </a:r>
            <a:r>
              <a:rPr lang="en-US" sz="1800" dirty="0" smtClean="0"/>
              <a:t>(</a:t>
            </a:r>
            <a:r>
              <a:rPr lang="en-US" sz="1800" dirty="0" smtClean="0">
                <a:latin typeface="Symbol" charset="2"/>
                <a:cs typeface="Symbol" charset="2"/>
              </a:rPr>
              <a:t>Q</a:t>
            </a:r>
            <a:r>
              <a:rPr lang="en-US" sz="1800" dirty="0" smtClean="0"/>
              <a:t>) for quantity of superconductor used</a:t>
            </a:r>
          </a:p>
          <a:p>
            <a:pPr lvl="1"/>
            <a:r>
              <a:rPr lang="en-US" sz="1800" dirty="0"/>
              <a:t>The EM forces cause a stress buildup at the </a:t>
            </a:r>
            <a:r>
              <a:rPr lang="en-US" sz="1800" dirty="0" smtClean="0"/>
              <a:t>outside edge of the coil where the fields are lower</a:t>
            </a:r>
          </a:p>
          <a:p>
            <a:pPr lvl="1"/>
            <a:r>
              <a:rPr lang="en-US" sz="1800" dirty="0" smtClean="0"/>
              <a:t>The straight part is very easy : rectangular cable and wedges (field quality)</a:t>
            </a:r>
          </a:p>
          <a:p>
            <a:pPr lvl="1"/>
            <a:r>
              <a:rPr lang="en-US" sz="1800" dirty="0" smtClean="0"/>
              <a:t>‘flared ends’ look easy but there is little experience making them</a:t>
            </a:r>
            <a:endParaRPr lang="en-US" sz="1800" dirty="0"/>
          </a:p>
          <a:p>
            <a:pPr lvl="1"/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347864" y="3789040"/>
            <a:ext cx="504056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HD2</a:t>
            </a:r>
            <a:endParaRPr lang="en-US" sz="1200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2411760" y="5229200"/>
            <a:ext cx="1331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Courtesy LBNL </a:t>
            </a:r>
            <a:endParaRPr lang="en-US" sz="1200" b="0" dirty="0"/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5877272"/>
            <a:ext cx="4419600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5" name="Picture 1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287417"/>
            <a:ext cx="1828800" cy="155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6" name="Picture 4" descr="hd2v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250"/>
          <a:stretch>
            <a:fillRect/>
          </a:stretch>
        </p:blipFill>
        <p:spPr bwMode="auto">
          <a:xfrm>
            <a:off x="3798031" y="3861048"/>
            <a:ext cx="2646177" cy="19606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4328" y="3789040"/>
            <a:ext cx="1485900" cy="2374900"/>
          </a:xfrm>
          <a:prstGeom prst="rect">
            <a:avLst/>
          </a:prstGeom>
        </p:spPr>
      </p:pic>
      <p:pic>
        <p:nvPicPr>
          <p:cNvPr id="18" name="Picture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69" t="7864" r="4156" b="-5711"/>
          <a:stretch/>
        </p:blipFill>
        <p:spPr bwMode="auto">
          <a:xfrm>
            <a:off x="611560" y="3771900"/>
            <a:ext cx="2672556" cy="157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325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early High Field Magnet epoch, </a:t>
            </a:r>
            <a:r>
              <a:rPr lang="en-GB" dirty="0" smtClean="0"/>
              <a:t> V</a:t>
            </a:r>
            <a:br>
              <a:rPr lang="en-GB" dirty="0" smtClean="0"/>
            </a:br>
            <a:r>
              <a:rPr lang="en-US" dirty="0" smtClean="0"/>
              <a:t>Realizing what the challenges 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655496" cy="559836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=== It </a:t>
            </a:r>
            <a:r>
              <a:rPr lang="en-US" dirty="0"/>
              <a:t>should </a:t>
            </a:r>
            <a:r>
              <a:rPr lang="en-US" dirty="0" smtClean="0"/>
              <a:t>in principle be </a:t>
            </a:r>
            <a:r>
              <a:rPr lang="en-US" dirty="0"/>
              <a:t>possible to go up to 16T with </a:t>
            </a:r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Sn===</a:t>
            </a:r>
          </a:p>
          <a:p>
            <a:pPr marL="0" indent="0">
              <a:buNone/>
            </a:pPr>
            <a:r>
              <a:rPr lang="en-US" b="1" dirty="0" smtClean="0"/>
              <a:t>But: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it will be hard to get there in a reliable way and good enough for an accelerator.</a:t>
            </a:r>
            <a:endParaRPr lang="en-US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A number of issues were identified:</a:t>
            </a:r>
          </a:p>
          <a:p>
            <a:r>
              <a:rPr lang="en-US" dirty="0" smtClean="0"/>
              <a:t>High </a:t>
            </a:r>
            <a:r>
              <a:rPr lang="en-US" dirty="0" err="1" smtClean="0"/>
              <a:t>J</a:t>
            </a:r>
            <a:r>
              <a:rPr lang="en-US" baseline="-25000" dirty="0" err="1" smtClean="0"/>
              <a:t>c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J</a:t>
            </a:r>
            <a:r>
              <a:rPr lang="en-US" baseline="-25000" dirty="0" err="1" smtClean="0"/>
              <a:t>c</a:t>
            </a:r>
            <a:r>
              <a:rPr lang="en-US" dirty="0" smtClean="0"/>
              <a:t>&gt;1500 A/mm</a:t>
            </a:r>
            <a:r>
              <a:rPr lang="en-US" baseline="30000" dirty="0" smtClean="0"/>
              <a:t>2</a:t>
            </a:r>
            <a:r>
              <a:rPr lang="en-US" dirty="0" smtClean="0"/>
              <a:t>) conductor is a must to reach high fields</a:t>
            </a:r>
          </a:p>
          <a:p>
            <a:r>
              <a:rPr lang="en-US" dirty="0" smtClean="0"/>
              <a:t>Conductor instabilities can occur at high current and low fields with certain types of Nb</a:t>
            </a:r>
            <a:r>
              <a:rPr lang="en-US" baseline="-25000" dirty="0" smtClean="0"/>
              <a:t>3</a:t>
            </a:r>
            <a:r>
              <a:rPr lang="en-US" dirty="0" smtClean="0"/>
              <a:t>Sn strands (high </a:t>
            </a:r>
            <a:r>
              <a:rPr lang="en-US" dirty="0" err="1" smtClean="0"/>
              <a:t>J</a:t>
            </a:r>
            <a:r>
              <a:rPr lang="en-US" baseline="-25000" dirty="0" err="1" smtClean="0"/>
              <a:t>c</a:t>
            </a:r>
            <a:r>
              <a:rPr lang="en-US" dirty="0" smtClean="0"/>
              <a:t>, thick strands, big sub-elements, low RRR of the Cu </a:t>
            </a:r>
            <a:r>
              <a:rPr lang="en-US" dirty="0" err="1" smtClean="0"/>
              <a:t>stabiliser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Insulation is tricky (650ºC reaction cycle)</a:t>
            </a:r>
          </a:p>
          <a:p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stress sensitivity can be an issue and is poorly understood</a:t>
            </a:r>
          </a:p>
          <a:p>
            <a:r>
              <a:rPr lang="en-US" dirty="0" smtClean="0"/>
              <a:t>Construction tooling are critical items, as important as the magnet itself</a:t>
            </a:r>
          </a:p>
          <a:p>
            <a:r>
              <a:rPr lang="en-US" dirty="0" smtClean="0"/>
              <a:t>Putting </a:t>
            </a:r>
            <a:r>
              <a:rPr lang="en-US" dirty="0"/>
              <a:t>a Nb</a:t>
            </a:r>
            <a:r>
              <a:rPr lang="en-US" baseline="-25000" dirty="0"/>
              <a:t>3</a:t>
            </a:r>
            <a:r>
              <a:rPr lang="en-US" dirty="0"/>
              <a:t>Sn coil in a </a:t>
            </a:r>
            <a:r>
              <a:rPr lang="en-US" dirty="0" smtClean="0"/>
              <a:t>pure </a:t>
            </a:r>
            <a:r>
              <a:rPr lang="en-US" dirty="0" err="1" smtClean="0"/>
              <a:t>Nb-Ti</a:t>
            </a:r>
            <a:r>
              <a:rPr lang="en-US" dirty="0" smtClean="0"/>
              <a:t> </a:t>
            </a:r>
            <a:r>
              <a:rPr lang="en-US" dirty="0"/>
              <a:t>structure does not </a:t>
            </a:r>
            <a:r>
              <a:rPr lang="en-US" dirty="0" smtClean="0"/>
              <a:t>work</a:t>
            </a:r>
            <a:endParaRPr lang="en-US" dirty="0"/>
          </a:p>
          <a:p>
            <a:r>
              <a:rPr lang="en-US" dirty="0" smtClean="0"/>
              <a:t>The coils are very sensitive and fragile</a:t>
            </a:r>
          </a:p>
          <a:p>
            <a:r>
              <a:rPr lang="en-US" dirty="0" smtClean="0"/>
              <a:t>To get up to high fields other coil geometries and force containment / pre-stress structures</a:t>
            </a:r>
            <a:r>
              <a:rPr lang="en-US" dirty="0"/>
              <a:t> </a:t>
            </a:r>
            <a:r>
              <a:rPr lang="en-US" dirty="0" smtClean="0"/>
              <a:t>will </a:t>
            </a:r>
            <a:r>
              <a:rPr lang="en-US" dirty="0"/>
              <a:t>be needed 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64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4-07-05 at 2.59.22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12825"/>
            <a:ext cx="9144000" cy="46524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Conductor development 	(1998-2008) </a:t>
            </a:r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500943" y="6141581"/>
            <a:ext cx="8610600" cy="703821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after 10 years of development the US and EU development gave us the Nb</a:t>
            </a:r>
            <a:r>
              <a:rPr lang="en-US" baseline="-25000" dirty="0" smtClean="0"/>
              <a:t>3</a:t>
            </a:r>
            <a:r>
              <a:rPr lang="en-US" dirty="0" smtClean="0"/>
              <a:t>Sn conductor for HILUMI.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402174" y="1816178"/>
            <a:ext cx="865570" cy="1972862"/>
            <a:chOff x="1276289" y="40896"/>
            <a:chExt cx="865570" cy="1972862"/>
          </a:xfrm>
        </p:grpSpPr>
        <p:pic>
          <p:nvPicPr>
            <p:cNvPr id="9" name="Picture 8" descr="hitachi nb3sn unreacted - peter lee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77851" y="1221758"/>
              <a:ext cx="792000" cy="792000"/>
            </a:xfrm>
            <a:prstGeom prst="rect">
              <a:avLst/>
            </a:prstGeom>
          </p:spPr>
        </p:pic>
        <p:pic>
          <p:nvPicPr>
            <p:cNvPr id="10" name="Picture 9" descr="ost nb3sn unreacted - peter lee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77851" y="436094"/>
              <a:ext cx="792000" cy="785664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276289" y="40896"/>
              <a:ext cx="86557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0" dirty="0" smtClean="0">
                  <a:solidFill>
                    <a:srgbClr val="0055A0"/>
                  </a:solidFill>
                </a:rPr>
                <a:t>ITER</a:t>
              </a:r>
              <a:endParaRPr lang="en-US" sz="2000" b="0" dirty="0">
                <a:solidFill>
                  <a:srgbClr val="0055A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115271" y="4163808"/>
            <a:ext cx="400110" cy="1137400"/>
            <a:chOff x="4115271" y="4163808"/>
            <a:chExt cx="400110" cy="1137400"/>
          </a:xfrm>
        </p:grpSpPr>
        <p:sp>
          <p:nvSpPr>
            <p:cNvPr id="4" name="TextBox 3"/>
            <p:cNvSpPr txBox="1"/>
            <p:nvPr/>
          </p:nvSpPr>
          <p:spPr>
            <a:xfrm rot="16200000">
              <a:off x="3782630" y="4496449"/>
              <a:ext cx="106539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b="0" dirty="0" smtClean="0"/>
                <a:t>US-CDP</a:t>
              </a:r>
              <a:endParaRPr lang="en-US" sz="2000" b="0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4499992" y="4293096"/>
              <a:ext cx="0" cy="1008112"/>
            </a:xfrm>
            <a:prstGeom prst="line">
              <a:avLst/>
            </a:prstGeom>
            <a:ln w="28575" cmpd="sng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4988660" y="3789038"/>
            <a:ext cx="735468" cy="1494866"/>
            <a:chOff x="4988660" y="3789038"/>
            <a:chExt cx="735468" cy="1494866"/>
          </a:xfrm>
        </p:grpSpPr>
        <p:pic>
          <p:nvPicPr>
            <p:cNvPr id="13" name="Picture 10" descr="nedlogo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5091052" y="4491366"/>
              <a:ext cx="975361" cy="290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oup 21"/>
            <p:cNvGrpSpPr/>
            <p:nvPr/>
          </p:nvGrpSpPr>
          <p:grpSpPr>
            <a:xfrm>
              <a:off x="4988660" y="3789038"/>
              <a:ext cx="400110" cy="1494866"/>
              <a:chOff x="4115272" y="3806342"/>
              <a:chExt cx="400110" cy="1494866"/>
            </a:xfrm>
          </p:grpSpPr>
          <p:sp>
            <p:nvSpPr>
              <p:cNvPr id="23" name="TextBox 22"/>
              <p:cNvSpPr txBox="1"/>
              <p:nvPr/>
            </p:nvSpPr>
            <p:spPr>
              <a:xfrm rot="16200000">
                <a:off x="3603898" y="4317716"/>
                <a:ext cx="1422857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000" b="0" dirty="0" smtClean="0"/>
                  <a:t>CARE-NED</a:t>
                </a:r>
                <a:endParaRPr lang="en-US" sz="2000" b="0" dirty="0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4499992" y="4293096"/>
                <a:ext cx="0" cy="1008112"/>
              </a:xfrm>
              <a:prstGeom prst="line">
                <a:avLst/>
              </a:prstGeom>
              <a:ln w="28575" cmpd="sng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" name="Group 40"/>
          <p:cNvGrpSpPr/>
          <p:nvPr/>
        </p:nvGrpSpPr>
        <p:grpSpPr>
          <a:xfrm>
            <a:off x="6074533" y="4005062"/>
            <a:ext cx="947569" cy="1283867"/>
            <a:chOff x="6074533" y="4005062"/>
            <a:chExt cx="947569" cy="1283867"/>
          </a:xfrm>
        </p:grpSpPr>
        <p:grpSp>
          <p:nvGrpSpPr>
            <p:cNvPr id="25" name="Group 24"/>
            <p:cNvGrpSpPr/>
            <p:nvPr/>
          </p:nvGrpSpPr>
          <p:grpSpPr>
            <a:xfrm>
              <a:off x="6074533" y="4005063"/>
              <a:ext cx="400110" cy="1283866"/>
              <a:chOff x="4115272" y="4017342"/>
              <a:chExt cx="400110" cy="1283866"/>
            </a:xfrm>
          </p:grpSpPr>
          <p:sp>
            <p:nvSpPr>
              <p:cNvPr id="26" name="TextBox 25"/>
              <p:cNvSpPr txBox="1"/>
              <p:nvPr/>
            </p:nvSpPr>
            <p:spPr>
              <a:xfrm rot="16200000">
                <a:off x="3709398" y="4423216"/>
                <a:ext cx="1211858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000" b="0" dirty="0" err="1" smtClean="0"/>
                  <a:t>EuCARD</a:t>
                </a:r>
                <a:endParaRPr lang="en-US" sz="2000" b="0" dirty="0"/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4499992" y="4293096"/>
                <a:ext cx="0" cy="1008112"/>
              </a:xfrm>
              <a:prstGeom prst="line">
                <a:avLst/>
              </a:prstGeom>
              <a:ln w="28575" cmpd="sng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6161674" y="4351468"/>
              <a:ext cx="1206834" cy="514022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6516216" y="1124744"/>
            <a:ext cx="2438745" cy="2239936"/>
            <a:chOff x="6516216" y="1124744"/>
            <a:chExt cx="2438745" cy="2239936"/>
          </a:xfrm>
        </p:grpSpPr>
        <p:grpSp>
          <p:nvGrpSpPr>
            <p:cNvPr id="12" name="Group 11"/>
            <p:cNvGrpSpPr/>
            <p:nvPr/>
          </p:nvGrpSpPr>
          <p:grpSpPr>
            <a:xfrm>
              <a:off x="6516216" y="1124744"/>
              <a:ext cx="1161949" cy="1872208"/>
              <a:chOff x="7200184" y="1437818"/>
              <a:chExt cx="1161949" cy="1872208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7200184" y="1437818"/>
                <a:ext cx="1161949" cy="400110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0" dirty="0" smtClean="0"/>
                  <a:t>HL-LHC</a:t>
                </a:r>
                <a:endParaRPr lang="en-US" sz="2000" b="0" dirty="0"/>
              </a:p>
            </p:txBody>
          </p:sp>
          <p:pic>
            <p:nvPicPr>
              <p:cNvPr id="18" name="Picture 17" descr="Screen shot 2012-05-03 at 12.36.42 AM.png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1507" b="100000" l="734" r="99083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370496" y="1757461"/>
                <a:ext cx="812499" cy="792109"/>
              </a:xfrm>
              <a:prstGeom prst="rect">
                <a:avLst/>
              </a:prstGeom>
            </p:spPr>
          </p:pic>
          <p:pic>
            <p:nvPicPr>
              <p:cNvPr id="19" name="Picture 18" descr="Round Sub.jpg"/>
              <p:cNvPicPr>
                <a:picLocks noChangeAspect="1"/>
              </p:cNvPicPr>
              <p:nvPr/>
            </p:nvPicPr>
            <p:blipFill rotWithShape="1">
              <a:blip r:embed="rId9" cstate="print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405537" y="2518027"/>
                <a:ext cx="769904" cy="791999"/>
              </a:xfrm>
              <a:prstGeom prst="rect">
                <a:avLst/>
              </a:prstGeom>
            </p:spPr>
          </p:pic>
        </p:grpSp>
        <p:grpSp>
          <p:nvGrpSpPr>
            <p:cNvPr id="43" name="Group 42"/>
            <p:cNvGrpSpPr/>
            <p:nvPr/>
          </p:nvGrpSpPr>
          <p:grpSpPr>
            <a:xfrm>
              <a:off x="7236296" y="2964570"/>
              <a:ext cx="1718665" cy="400110"/>
              <a:chOff x="7236296" y="2964570"/>
              <a:chExt cx="1718665" cy="400110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>
                <a:off x="7236296" y="3333902"/>
                <a:ext cx="1624071" cy="0"/>
              </a:xfrm>
              <a:prstGeom prst="line">
                <a:avLst/>
              </a:prstGeom>
              <a:ln w="38100" cmpd="sng">
                <a:solidFill>
                  <a:srgbClr val="0055A0"/>
                </a:solidFill>
                <a:prstDash val="sys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>
              <a:xfrm>
                <a:off x="7236296" y="2964570"/>
                <a:ext cx="171866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0" dirty="0" smtClean="0"/>
                  <a:t>HL-LHC specs</a:t>
                </a:r>
                <a:endParaRPr lang="en-US" sz="2000" b="0" dirty="0"/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7507300" y="1819672"/>
            <a:ext cx="1433295" cy="3437515"/>
            <a:chOff x="7507300" y="1819672"/>
            <a:chExt cx="1433295" cy="3437515"/>
          </a:xfrm>
        </p:grpSpPr>
        <p:grpSp>
          <p:nvGrpSpPr>
            <p:cNvPr id="42" name="Group 41"/>
            <p:cNvGrpSpPr/>
            <p:nvPr/>
          </p:nvGrpSpPr>
          <p:grpSpPr>
            <a:xfrm>
              <a:off x="7507300" y="4030604"/>
              <a:ext cx="953132" cy="1226583"/>
              <a:chOff x="7507300" y="4030604"/>
              <a:chExt cx="953132" cy="1226583"/>
            </a:xfrm>
          </p:grpSpPr>
          <p:pic>
            <p:nvPicPr>
              <p:cNvPr id="29" name="Picture 28" descr="FCCLogoForWebSite.png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6200000">
                <a:off x="7660460" y="4357220"/>
                <a:ext cx="1126587" cy="473356"/>
              </a:xfrm>
              <a:prstGeom prst="rect">
                <a:avLst/>
              </a:prstGeom>
            </p:spPr>
          </p:pic>
          <p:grpSp>
            <p:nvGrpSpPr>
              <p:cNvPr id="30" name="Group 29"/>
              <p:cNvGrpSpPr/>
              <p:nvPr/>
            </p:nvGrpSpPr>
            <p:grpSpPr>
              <a:xfrm>
                <a:off x="7507300" y="4249075"/>
                <a:ext cx="400110" cy="1008112"/>
                <a:chOff x="4115272" y="4293096"/>
                <a:chExt cx="400110" cy="1008112"/>
              </a:xfrm>
            </p:grpSpPr>
            <p:sp>
              <p:nvSpPr>
                <p:cNvPr id="31" name="TextBox 30"/>
                <p:cNvSpPr txBox="1"/>
                <p:nvPr/>
              </p:nvSpPr>
              <p:spPr>
                <a:xfrm rot="16200000">
                  <a:off x="3977297" y="4691115"/>
                  <a:ext cx="676059" cy="4001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0" dirty="0" smtClean="0"/>
                    <a:t>FCC</a:t>
                  </a:r>
                  <a:endParaRPr lang="en-US" sz="2000" b="0" dirty="0"/>
                </a:p>
              </p:txBody>
            </p: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4499992" y="4293096"/>
                  <a:ext cx="0" cy="1008112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  <a:tailEnd type="triangle" w="med" len="lg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" name="Group 6"/>
            <p:cNvGrpSpPr/>
            <p:nvPr/>
          </p:nvGrpSpPr>
          <p:grpSpPr>
            <a:xfrm>
              <a:off x="7609907" y="1819672"/>
              <a:ext cx="1330688" cy="667704"/>
              <a:chOff x="7609907" y="1788312"/>
              <a:chExt cx="1330688" cy="667704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7609907" y="1788312"/>
                <a:ext cx="133068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0" dirty="0" smtClean="0">
                    <a:solidFill>
                      <a:srgbClr val="FF0000"/>
                    </a:solidFill>
                  </a:rPr>
                  <a:t>FCC specs</a:t>
                </a:r>
                <a:endParaRPr lang="en-US" sz="2000" b="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7780869" y="2220364"/>
                <a:ext cx="1080000" cy="235652"/>
              </a:xfrm>
              <a:prstGeom prst="rect">
                <a:avLst/>
              </a:prstGeom>
              <a:gradFill flip="none" rotWithShape="1">
                <a:gsLst>
                  <a:gs pos="100000">
                    <a:srgbClr val="FF0000">
                      <a:alpha val="75000"/>
                    </a:srgbClr>
                  </a:gs>
                  <a:gs pos="0">
                    <a:srgbClr val="FFFFFF">
                      <a:alpha val="75000"/>
                    </a:srgbClr>
                  </a:gs>
                </a:gsLst>
                <a:lin ang="1620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b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8612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2" descr="IMG_043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6739300" y="6303769"/>
            <a:ext cx="2244248" cy="49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 descr="triangle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842" y="1166141"/>
            <a:ext cx="6151358" cy="4700156"/>
          </a:xfrm>
          <a:prstGeom prst="rect">
            <a:avLst/>
          </a:prstGeom>
        </p:spPr>
      </p:pic>
      <p:sp>
        <p:nvSpPr>
          <p:cNvPr id="4198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</a:t>
            </a:r>
            <a:r>
              <a:rPr lang="en-GB" dirty="0" smtClean="0">
                <a:latin typeface="Arial" charset="0"/>
                <a:ea typeface="ＭＳ Ｐゴシック" charset="-128"/>
              </a:rPr>
              <a:t>Conductor specification for HEP</a:t>
            </a:r>
            <a:endParaRPr lang="en-GB" dirty="0">
              <a:latin typeface="Arial" charset="0"/>
              <a:ea typeface="ＭＳ Ｐゴシック" charset="-128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8CD898E-1E4E-0442-8931-8842D62FF42A}" type="slidenum">
              <a:rPr lang="en-US"/>
              <a:pPr/>
              <a:t>19</a:t>
            </a:fld>
            <a:endParaRPr lang="en-US"/>
          </a:p>
        </p:txBody>
      </p:sp>
      <p:sp>
        <p:nvSpPr>
          <p:cNvPr id="41989" name="Content Placeholder 2"/>
          <p:cNvSpPr>
            <a:spLocks/>
          </p:cNvSpPr>
          <p:nvPr/>
        </p:nvSpPr>
        <p:spPr bwMode="auto">
          <a:xfrm>
            <a:off x="179512" y="1124744"/>
            <a:ext cx="6705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81000" indent="-381000">
              <a:spcBef>
                <a:spcPct val="20000"/>
              </a:spcBef>
              <a:buFontTx/>
              <a:buChar char="•"/>
            </a:pPr>
            <a:endParaRPr lang="en-GB" sz="2000" b="0" dirty="0">
              <a:latin typeface="Arial" charset="0"/>
            </a:endParaRPr>
          </a:p>
        </p:txBody>
      </p:sp>
      <p:sp>
        <p:nvSpPr>
          <p:cNvPr id="41993" name="TextBox 8"/>
          <p:cNvSpPr txBox="1">
            <a:spLocks noChangeArrowheads="1"/>
          </p:cNvSpPr>
          <p:nvPr/>
        </p:nvSpPr>
        <p:spPr bwMode="auto">
          <a:xfrm>
            <a:off x="1907704" y="5391030"/>
            <a:ext cx="22447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200" b="0" dirty="0"/>
              <a:t>Courtesy L. </a:t>
            </a:r>
            <a:r>
              <a:rPr lang="en-GB" sz="1200" b="0" dirty="0" err="1"/>
              <a:t>Bottura</a:t>
            </a:r>
            <a:r>
              <a:rPr lang="en-GB" sz="1200" b="0" dirty="0"/>
              <a:t>, B. </a:t>
            </a:r>
            <a:r>
              <a:rPr lang="en-GB" sz="1200" b="0" dirty="0" err="1"/>
              <a:t>Bordini</a:t>
            </a:r>
            <a:endParaRPr lang="en-GB" sz="1200" b="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3151" y="1296520"/>
            <a:ext cx="1980404" cy="1488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000728" y="2836807"/>
            <a:ext cx="20428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0" dirty="0" smtClean="0"/>
              <a:t>0.7 mm, 108/127 stack </a:t>
            </a:r>
          </a:p>
          <a:p>
            <a:pPr algn="ctr"/>
            <a:r>
              <a:rPr lang="en-US" sz="1400" b="0" dirty="0" smtClean="0"/>
              <a:t>RRP from Oxford OST</a:t>
            </a:r>
          </a:p>
        </p:txBody>
      </p:sp>
      <p:pic>
        <p:nvPicPr>
          <p:cNvPr id="11" name="Picture 10" descr="Round Sub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3151" y="3542673"/>
            <a:ext cx="1980404" cy="146890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001897" y="5085378"/>
            <a:ext cx="1967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0" dirty="0" smtClean="0"/>
              <a:t>1 mm, 192 tubes </a:t>
            </a:r>
          </a:p>
          <a:p>
            <a:pPr algn="ctr"/>
            <a:r>
              <a:rPr lang="en-US" sz="1400" b="0" dirty="0" smtClean="0"/>
              <a:t>PIT from </a:t>
            </a:r>
            <a:r>
              <a:rPr lang="en-US" sz="1400" b="0" dirty="0" err="1" smtClean="0"/>
              <a:t>Bruker</a:t>
            </a:r>
            <a:r>
              <a:rPr lang="en-US" sz="1400" b="0" dirty="0" smtClean="0"/>
              <a:t> EAS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04233" y="5897887"/>
            <a:ext cx="5184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chemeClr val="accent2"/>
                </a:solidFill>
                <a:latin typeface="Arial"/>
                <a:cs typeface="Arial"/>
              </a:rPr>
              <a:t>Between HL-LHC and FCC the </a:t>
            </a:r>
            <a:r>
              <a:rPr lang="en-US" b="0" dirty="0" err="1" smtClean="0">
                <a:solidFill>
                  <a:schemeClr val="accent2"/>
                </a:solidFill>
                <a:latin typeface="Arial"/>
                <a:cs typeface="Arial"/>
              </a:rPr>
              <a:t>Jc</a:t>
            </a:r>
            <a:r>
              <a:rPr lang="en-US" b="0" dirty="0" smtClean="0">
                <a:solidFill>
                  <a:schemeClr val="accent2"/>
                </a:solidFill>
                <a:latin typeface="Arial"/>
                <a:cs typeface="Arial"/>
              </a:rPr>
              <a:t> target shifts from 12 T to 16 T ! </a:t>
            </a:r>
            <a:endParaRPr lang="en-US" b="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15" name="Picture 14" descr="\\cern.ch\dfs\Workspaces\d\div_lhc\MMS_SECA\Home\Bonasia\Métallographie\Cable Run 39B\003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9300" y="5646933"/>
            <a:ext cx="2304255" cy="618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039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610600" cy="5715000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>
              <a:tabLst>
                <a:tab pos="3725863" algn="l"/>
              </a:tabLst>
            </a:pPr>
            <a:r>
              <a:rPr lang="en-GB" dirty="0" smtClean="0"/>
              <a:t>Very short intro on superconductors and SC magnets</a:t>
            </a:r>
          </a:p>
          <a:p>
            <a:pPr>
              <a:tabLst>
                <a:tab pos="3725863" algn="l"/>
              </a:tabLst>
            </a:pPr>
            <a:r>
              <a:rPr lang="en-GB" dirty="0" smtClean="0"/>
              <a:t>The early High Field Magnet epoch (1986-2004)</a:t>
            </a:r>
          </a:p>
          <a:p>
            <a:pPr>
              <a:tabLst>
                <a:tab pos="3725863" algn="l"/>
              </a:tabLst>
            </a:pPr>
            <a:r>
              <a:rPr lang="en-GB" dirty="0" smtClean="0"/>
              <a:t>Conductor development 	</a:t>
            </a:r>
          </a:p>
          <a:p>
            <a:pPr>
              <a:tabLst>
                <a:tab pos="3725863" algn="l"/>
              </a:tabLst>
            </a:pPr>
            <a:r>
              <a:rPr lang="en-GB" dirty="0" smtClean="0"/>
              <a:t>Basic magnet technology development for HILUMI and beyond (2004-2013)  	</a:t>
            </a:r>
          </a:p>
          <a:p>
            <a:pPr>
              <a:tabLst>
                <a:tab pos="3725863" algn="l"/>
              </a:tabLst>
            </a:pPr>
            <a:r>
              <a:rPr lang="en-GB" dirty="0" smtClean="0"/>
              <a:t>The HILUMI magnet development (2013-2016)  	</a:t>
            </a:r>
          </a:p>
          <a:p>
            <a:pPr>
              <a:tabLst>
                <a:tab pos="3725863" algn="l"/>
              </a:tabLst>
            </a:pPr>
            <a:r>
              <a:rPr lang="en-GB" dirty="0" smtClean="0"/>
              <a:t>FCC magnet development 	(2014 - ... )   	</a:t>
            </a:r>
            <a:endParaRPr lang="en-GB" dirty="0" smtClean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52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Basic magnet technology development for HILUMI and beyond (2004-2013</a:t>
            </a:r>
            <a:r>
              <a:rPr lang="en-GB" dirty="0" smtClean="0"/>
              <a:t>) ;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763000" cy="5715000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 smtClean="0">
                <a:latin typeface="Arial" charset="0"/>
                <a:ea typeface="ＭＳ Ｐゴシック" charset="0"/>
              </a:rPr>
              <a:t> European programs</a:t>
            </a:r>
          </a:p>
          <a:p>
            <a:r>
              <a:rPr lang="en-GB" dirty="0" smtClean="0">
                <a:latin typeface="Arial" charset="0"/>
                <a:ea typeface="ＭＳ Ｐゴシック" charset="0"/>
              </a:rPr>
              <a:t>2004-2008 FP7-CARE-NED project (Next European dipole)</a:t>
            </a:r>
          </a:p>
          <a:p>
            <a:pPr lvl="1"/>
            <a:r>
              <a:rPr lang="en-GB" smtClean="0">
                <a:latin typeface="Arial" charset="0"/>
                <a:ea typeface="ＭＳ Ｐゴシック" charset="0"/>
              </a:rPr>
              <a:t>European </a:t>
            </a:r>
            <a:r>
              <a:rPr lang="en-GB" dirty="0" smtClean="0">
                <a:latin typeface="Arial" charset="0"/>
                <a:ea typeface="ＭＳ Ｐゴシック" charset="0"/>
              </a:rPr>
              <a:t>accelerator grade Nb</a:t>
            </a:r>
            <a:r>
              <a:rPr lang="en-GB" baseline="-25000" dirty="0" smtClean="0">
                <a:latin typeface="Arial" charset="0"/>
                <a:ea typeface="ＭＳ Ｐゴシック" charset="0"/>
              </a:rPr>
              <a:t>3</a:t>
            </a:r>
            <a:r>
              <a:rPr lang="en-GB" dirty="0" smtClean="0">
                <a:latin typeface="Arial" charset="0"/>
                <a:ea typeface="ＭＳ Ｐゴシック" charset="0"/>
              </a:rPr>
              <a:t>Sn conductor </a:t>
            </a:r>
            <a:r>
              <a:rPr lang="en-GB" dirty="0" smtClean="0">
                <a:latin typeface="Arial" charset="0"/>
                <a:ea typeface="ＭＳ Ｐゴシック" charset="0"/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 Powder In Tube (PIT) conductor now available from </a:t>
            </a:r>
            <a:r>
              <a:rPr lang="en-US" dirty="0" err="1" smtClean="0">
                <a:sym typeface="Wingdings"/>
              </a:rPr>
              <a:t>Brucker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latin typeface="Arial" charset="0"/>
                <a:ea typeface="ＭＳ Ｐゴシック" charset="0"/>
                <a:sym typeface="Wingdings"/>
              </a:rPr>
              <a:t>Various studies on design options and materials</a:t>
            </a:r>
          </a:p>
          <a:p>
            <a:pPr lvl="1"/>
            <a:endParaRPr lang="en-US" dirty="0" smtClean="0">
              <a:latin typeface="Arial" charset="0"/>
              <a:ea typeface="ＭＳ Ｐゴシック" charset="0"/>
              <a:sym typeface="Wingdings"/>
            </a:endParaRPr>
          </a:p>
          <a:p>
            <a:r>
              <a:rPr lang="en-US" dirty="0" smtClean="0">
                <a:latin typeface="Arial" charset="0"/>
                <a:ea typeface="ＭＳ Ｐゴシック" charset="0"/>
                <a:sym typeface="Wingdings"/>
              </a:rPr>
              <a:t>2009-2013 PF7-EuCARD-HFM project (High Field Magnets)</a:t>
            </a:r>
          </a:p>
          <a:p>
            <a:pPr lvl="1"/>
            <a:r>
              <a:rPr lang="en-US" dirty="0" smtClean="0">
                <a:latin typeface="Arial" charset="0"/>
                <a:ea typeface="ＭＳ Ｐゴシック" charset="0"/>
                <a:sym typeface="Wingdings"/>
              </a:rPr>
              <a:t>100mm aperture 13 – 15 T </a:t>
            </a:r>
            <a:r>
              <a:rPr lang="en-GB" dirty="0" smtClean="0">
                <a:latin typeface="Arial" charset="0"/>
                <a:ea typeface="ＭＳ Ｐゴシック" charset="0"/>
              </a:rPr>
              <a:t>Nb</a:t>
            </a:r>
            <a:r>
              <a:rPr lang="en-GB" baseline="-25000" dirty="0" smtClean="0">
                <a:latin typeface="Arial" charset="0"/>
                <a:ea typeface="ＭＳ Ｐゴシック" charset="0"/>
              </a:rPr>
              <a:t>3</a:t>
            </a:r>
            <a:r>
              <a:rPr lang="en-GB" dirty="0" smtClean="0">
                <a:latin typeface="Arial" charset="0"/>
                <a:ea typeface="ＭＳ Ｐゴシック" charset="0"/>
              </a:rPr>
              <a:t>Sn </a:t>
            </a:r>
            <a:r>
              <a:rPr lang="en-US" dirty="0" smtClean="0">
                <a:latin typeface="Arial" charset="0"/>
                <a:ea typeface="ＭＳ Ｐゴシック" charset="0"/>
                <a:sym typeface="Wingdings"/>
              </a:rPr>
              <a:t>dipole “Fresca2”</a:t>
            </a:r>
          </a:p>
          <a:p>
            <a:pPr lvl="1"/>
            <a:r>
              <a:rPr lang="en-US" dirty="0" smtClean="0">
                <a:latin typeface="Arial" charset="0"/>
                <a:ea typeface="ＭＳ Ｐゴシック" charset="0"/>
                <a:sym typeface="Wingdings"/>
              </a:rPr>
              <a:t>HTS insert with </a:t>
            </a:r>
            <a:r>
              <a:rPr lang="en-US" dirty="0" smtClean="0">
                <a:latin typeface="Symbol" charset="2"/>
                <a:ea typeface="ＭＳ Ｐゴシック" charset="0"/>
                <a:cs typeface="Symbol" charset="2"/>
                <a:sym typeface="Wingdings"/>
              </a:rPr>
              <a:t>D</a:t>
            </a:r>
            <a:r>
              <a:rPr lang="en-US" dirty="0" smtClean="0">
                <a:latin typeface="Arial" charset="0"/>
                <a:ea typeface="ＭＳ Ｐゴシック" charset="0"/>
                <a:sym typeface="Wingdings"/>
              </a:rPr>
              <a:t>B = 6 T (inside Fresca2)</a:t>
            </a:r>
            <a:endParaRPr lang="en-GB" dirty="0" smtClean="0">
              <a:latin typeface="Arial" charset="0"/>
              <a:ea typeface="ＭＳ Ｐゴシック" charset="0"/>
            </a:endParaRPr>
          </a:p>
          <a:p>
            <a:pPr lvl="1"/>
            <a:r>
              <a:rPr lang="en-GB" dirty="0" smtClean="0">
                <a:latin typeface="Arial" charset="0"/>
                <a:ea typeface="ＭＳ Ｐゴシック" charset="0"/>
                <a:sym typeface="Wingdings"/>
              </a:rPr>
              <a:t>HTS current link</a:t>
            </a:r>
          </a:p>
          <a:p>
            <a:pPr lvl="1"/>
            <a:r>
              <a:rPr lang="en-GB" dirty="0" smtClean="0">
                <a:latin typeface="Arial" charset="0"/>
                <a:ea typeface="ＭＳ Ｐゴシック" charset="0"/>
              </a:rPr>
              <a:t>Nb</a:t>
            </a:r>
            <a:r>
              <a:rPr lang="en-GB" baseline="-25000" dirty="0" smtClean="0">
                <a:latin typeface="Arial" charset="0"/>
                <a:ea typeface="ＭＳ Ｐゴシック" charset="0"/>
              </a:rPr>
              <a:t>3</a:t>
            </a:r>
            <a:r>
              <a:rPr lang="en-GB" dirty="0" smtClean="0">
                <a:latin typeface="Arial" charset="0"/>
                <a:ea typeface="ＭＳ Ｐゴシック" charset="0"/>
              </a:rPr>
              <a:t>Sn </a:t>
            </a:r>
            <a:r>
              <a:rPr lang="en-GB" dirty="0">
                <a:latin typeface="Arial" charset="0"/>
                <a:ea typeface="ＭＳ Ｐゴシック" charset="0"/>
              </a:rPr>
              <a:t>helical </a:t>
            </a:r>
            <a:r>
              <a:rPr lang="en-GB" dirty="0" err="1" smtClean="0">
                <a:latin typeface="Arial" charset="0"/>
                <a:ea typeface="ＭＳ Ｐゴシック" charset="0"/>
              </a:rPr>
              <a:t>undulator</a:t>
            </a:r>
            <a:endParaRPr lang="en-GB" dirty="0" smtClean="0">
              <a:latin typeface="Arial" charset="0"/>
              <a:ea typeface="ＭＳ Ｐゴシック" charset="0"/>
            </a:endParaRPr>
          </a:p>
          <a:p>
            <a:pPr lvl="1"/>
            <a:endParaRPr lang="en-GB" dirty="0" smtClean="0">
              <a:latin typeface="Arial" charset="0"/>
              <a:ea typeface="ＭＳ Ｐゴシック" charset="0"/>
            </a:endParaRPr>
          </a:p>
          <a:p>
            <a:r>
              <a:rPr lang="en-GB" dirty="0" smtClean="0">
                <a:latin typeface="Arial" charset="0"/>
                <a:ea typeface="ＭＳ Ｐゴシック" charset="0"/>
                <a:sym typeface="Wingdings"/>
              </a:rPr>
              <a:t>2008 – 2014 CERN High Field Magnet project</a:t>
            </a:r>
          </a:p>
          <a:p>
            <a:pPr lvl="1"/>
            <a:r>
              <a:rPr lang="en-GB" dirty="0" smtClean="0">
                <a:latin typeface="Arial" charset="0"/>
                <a:ea typeface="ＭＳ Ｐゴシック" charset="0"/>
                <a:sym typeface="Wingdings"/>
              </a:rPr>
              <a:t>Development of </a:t>
            </a:r>
            <a:r>
              <a:rPr lang="en-GB" dirty="0" smtClean="0">
                <a:latin typeface="Arial" charset="0"/>
                <a:ea typeface="ＭＳ Ｐゴシック" charset="0"/>
              </a:rPr>
              <a:t>Nb</a:t>
            </a:r>
            <a:r>
              <a:rPr lang="en-GB" baseline="-25000" dirty="0" smtClean="0">
                <a:latin typeface="Arial" charset="0"/>
                <a:ea typeface="ＭＳ Ｐゴシック" charset="0"/>
              </a:rPr>
              <a:t>3</a:t>
            </a:r>
            <a:r>
              <a:rPr lang="en-GB" dirty="0" smtClean="0">
                <a:latin typeface="Arial" charset="0"/>
                <a:ea typeface="ＭＳ Ｐゴシック" charset="0"/>
              </a:rPr>
              <a:t>Sn technology magnets for LHC upgrades and new projects (conductor, small models, materials, </a:t>
            </a:r>
            <a:r>
              <a:rPr lang="en-GB" dirty="0" err="1" smtClean="0">
                <a:latin typeface="Arial" charset="0"/>
                <a:ea typeface="ＭＳ Ｐゴシック" charset="0"/>
              </a:rPr>
              <a:t>etc</a:t>
            </a:r>
            <a:r>
              <a:rPr lang="en-GB" dirty="0" smtClean="0">
                <a:latin typeface="Arial" charset="0"/>
                <a:ea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80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CERN-European development evolution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>
                <a:solidFill>
                  <a:srgbClr val="000000"/>
                </a:solidFill>
              </a:rPr>
              <a:pPr/>
              <a:t>21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3563888" y="3861048"/>
            <a:ext cx="3384376" cy="6037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RMC (Racetrack Model Coil)</a:t>
            </a:r>
            <a:r>
              <a:rPr lang="en-GB" sz="1600" b="0" dirty="0" smtClean="0">
                <a:solidFill>
                  <a:schemeClr val="tx2"/>
                </a:solidFill>
                <a:latin typeface="Arial"/>
                <a:cs typeface="Arial"/>
              </a:rPr>
              <a:t> </a:t>
            </a:r>
            <a:endParaRPr lang="en-GB" sz="1600" b="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3511375" y="4457862"/>
            <a:ext cx="3165208" cy="2193828"/>
            <a:chOff x="4420272" y="3473336"/>
            <a:chExt cx="4805124" cy="3330465"/>
          </a:xfrm>
        </p:grpSpPr>
        <p:grpSp>
          <p:nvGrpSpPr>
            <p:cNvPr id="22" name="Group 21"/>
            <p:cNvGrpSpPr/>
            <p:nvPr/>
          </p:nvGrpSpPr>
          <p:grpSpPr>
            <a:xfrm>
              <a:off x="7290875" y="3918345"/>
              <a:ext cx="1836073" cy="704046"/>
              <a:chOff x="4804845" y="4616204"/>
              <a:chExt cx="2859816" cy="1096602"/>
            </a:xfrm>
          </p:grpSpPr>
          <p:cxnSp>
            <p:nvCxnSpPr>
              <p:cNvPr id="38" name="Straight Arrow Connector 37"/>
              <p:cNvCxnSpPr>
                <a:stCxn id="39" idx="1"/>
              </p:cNvCxnSpPr>
              <p:nvPr/>
            </p:nvCxnSpPr>
            <p:spPr>
              <a:xfrm flipH="1" flipV="1">
                <a:off x="4804845" y="4616204"/>
                <a:ext cx="1103369" cy="76764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/>
              <p:cNvSpPr txBox="1"/>
              <p:nvPr/>
            </p:nvSpPr>
            <p:spPr>
              <a:xfrm>
                <a:off x="5908215" y="5054883"/>
                <a:ext cx="1756446" cy="6579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0" dirty="0" smtClean="0">
                    <a:solidFill>
                      <a:srgbClr val="1F497D"/>
                    </a:solidFill>
                    <a:latin typeface="Arial"/>
                    <a:cs typeface="Arial"/>
                  </a:rPr>
                  <a:t>Laminated Yoke </a:t>
                </a:r>
                <a:endParaRPr lang="en-GB" sz="1200" b="0" dirty="0">
                  <a:solidFill>
                    <a:srgbClr val="1F497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7552015" y="3522853"/>
              <a:ext cx="1574933" cy="798500"/>
              <a:chOff x="5211589" y="4000197"/>
              <a:chExt cx="2453072" cy="1243722"/>
            </a:xfrm>
          </p:grpSpPr>
          <p:cxnSp>
            <p:nvCxnSpPr>
              <p:cNvPr id="36" name="Straight Arrow Connector 35"/>
              <p:cNvCxnSpPr>
                <a:stCxn id="37" idx="1"/>
              </p:cNvCxnSpPr>
              <p:nvPr/>
            </p:nvCxnSpPr>
            <p:spPr>
              <a:xfrm flipH="1" flipV="1">
                <a:off x="5211589" y="4000197"/>
                <a:ext cx="1116446" cy="91476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6328035" y="4585996"/>
                <a:ext cx="1336626" cy="6579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0" dirty="0" smtClean="0">
                    <a:solidFill>
                      <a:srgbClr val="1F497D"/>
                    </a:solidFill>
                    <a:latin typeface="Arial"/>
                    <a:cs typeface="Arial"/>
                  </a:rPr>
                  <a:t>Vertical Pad </a:t>
                </a:r>
                <a:endParaRPr lang="en-GB" sz="1200" b="0" dirty="0">
                  <a:solidFill>
                    <a:srgbClr val="1F497D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45" name="Group 44"/>
            <p:cNvGrpSpPr>
              <a:grpSpLocks noChangeAspect="1"/>
            </p:cNvGrpSpPr>
            <p:nvPr/>
          </p:nvGrpSpPr>
          <p:grpSpPr>
            <a:xfrm>
              <a:off x="4420272" y="3473336"/>
              <a:ext cx="4805124" cy="3330465"/>
              <a:chOff x="4348585" y="1855032"/>
              <a:chExt cx="4805124" cy="3330465"/>
            </a:xfrm>
          </p:grpSpPr>
          <p:pic>
            <p:nvPicPr>
              <p:cNvPr id="19" name="Picture 18" descr="RMC_Section.jpg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983644" y="1884837"/>
                <a:ext cx="4011729" cy="3016811"/>
              </a:xfrm>
              <a:prstGeom prst="rect">
                <a:avLst/>
              </a:prstGeom>
            </p:spPr>
          </p:pic>
          <p:grpSp>
            <p:nvGrpSpPr>
              <p:cNvPr id="21" name="Group 20"/>
              <p:cNvGrpSpPr/>
              <p:nvPr/>
            </p:nvGrpSpPr>
            <p:grpSpPr>
              <a:xfrm>
                <a:off x="7195861" y="4249652"/>
                <a:ext cx="1957848" cy="849212"/>
                <a:chOff x="4379488" y="5424216"/>
                <a:chExt cx="3049489" cy="1322709"/>
              </a:xfrm>
            </p:grpSpPr>
            <p:cxnSp>
              <p:nvCxnSpPr>
                <p:cNvPr id="40" name="Straight Arrow Connector 39"/>
                <p:cNvCxnSpPr>
                  <a:stCxn id="41" idx="1"/>
                </p:cNvCxnSpPr>
                <p:nvPr/>
              </p:nvCxnSpPr>
              <p:spPr>
                <a:xfrm flipH="1" flipV="1">
                  <a:off x="4379488" y="5424216"/>
                  <a:ext cx="976319" cy="831167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TextBox 40"/>
                <p:cNvSpPr txBox="1"/>
                <p:nvPr/>
              </p:nvSpPr>
              <p:spPr>
                <a:xfrm>
                  <a:off x="5355808" y="5763838"/>
                  <a:ext cx="2073169" cy="9830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0" dirty="0" smtClean="0">
                      <a:solidFill>
                        <a:srgbClr val="1F497D"/>
                      </a:solidFill>
                      <a:latin typeface="Arial"/>
                      <a:cs typeface="Arial"/>
                    </a:rPr>
                    <a:t>Aluminium Shell </a:t>
                  </a:r>
                  <a:endParaRPr lang="en-GB" sz="1200" b="0" dirty="0">
                    <a:solidFill>
                      <a:srgbClr val="1F497D"/>
                    </a:solidFill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5746118" y="4298474"/>
                <a:ext cx="2340485" cy="887023"/>
                <a:chOff x="2398774" y="5208282"/>
                <a:chExt cx="3645475" cy="1381603"/>
              </a:xfrm>
            </p:grpSpPr>
            <p:cxnSp>
              <p:nvCxnSpPr>
                <p:cNvPr id="34" name="Straight Arrow Connector 33"/>
                <p:cNvCxnSpPr/>
                <p:nvPr/>
              </p:nvCxnSpPr>
              <p:spPr>
                <a:xfrm flipH="1" flipV="1">
                  <a:off x="2398774" y="5208282"/>
                  <a:ext cx="1761737" cy="93948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34"/>
                <p:cNvSpPr txBox="1"/>
                <p:nvPr/>
              </p:nvSpPr>
              <p:spPr>
                <a:xfrm>
                  <a:off x="2952909" y="6000033"/>
                  <a:ext cx="3091340" cy="5898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0" dirty="0" smtClean="0">
                      <a:solidFill>
                        <a:srgbClr val="1F497D"/>
                      </a:solidFill>
                      <a:latin typeface="Arial"/>
                      <a:cs typeface="Arial"/>
                    </a:rPr>
                    <a:t>Longitudinal Rods </a:t>
                  </a:r>
                  <a:endParaRPr lang="en-GB" sz="1200" b="0" dirty="0">
                    <a:solidFill>
                      <a:srgbClr val="1F497D"/>
                    </a:solidFill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>
                <a:off x="5133148" y="1855032"/>
                <a:ext cx="2902145" cy="856568"/>
                <a:chOff x="126662" y="2041745"/>
                <a:chExt cx="4520301" cy="1334166"/>
              </a:xfrm>
            </p:grpSpPr>
            <p:cxnSp>
              <p:nvCxnSpPr>
                <p:cNvPr id="32" name="Straight Arrow Connector 31"/>
                <p:cNvCxnSpPr>
                  <a:stCxn id="33" idx="3"/>
                </p:cNvCxnSpPr>
                <p:nvPr/>
              </p:nvCxnSpPr>
              <p:spPr>
                <a:xfrm>
                  <a:off x="3040057" y="2336672"/>
                  <a:ext cx="1606906" cy="1039239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TextBox 32"/>
                <p:cNvSpPr txBox="1"/>
                <p:nvPr/>
              </p:nvSpPr>
              <p:spPr>
                <a:xfrm>
                  <a:off x="126662" y="2041745"/>
                  <a:ext cx="2913395" cy="5898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0" dirty="0" smtClean="0">
                      <a:solidFill>
                        <a:srgbClr val="1F497D"/>
                      </a:solidFill>
                      <a:latin typeface="Arial"/>
                      <a:cs typeface="Arial"/>
                    </a:rPr>
                    <a:t>Horizontal Pad </a:t>
                  </a:r>
                  <a:endParaRPr lang="en-GB" sz="1200" b="0" dirty="0">
                    <a:solidFill>
                      <a:srgbClr val="1F497D"/>
                    </a:solidFill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4526753" y="2158463"/>
                <a:ext cx="2349308" cy="1289405"/>
                <a:chOff x="158478" y="1992680"/>
                <a:chExt cx="3659217" cy="2008342"/>
              </a:xfrm>
            </p:grpSpPr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2057728" y="2362012"/>
                  <a:ext cx="1759967" cy="163901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Box 30"/>
                <p:cNvSpPr txBox="1"/>
                <p:nvPr/>
              </p:nvSpPr>
              <p:spPr>
                <a:xfrm>
                  <a:off x="158478" y="1992680"/>
                  <a:ext cx="2362508" cy="6549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0" dirty="0" smtClean="0">
                      <a:solidFill>
                        <a:srgbClr val="1F497D"/>
                      </a:solidFill>
                      <a:latin typeface="Arial"/>
                      <a:cs typeface="Arial"/>
                    </a:rPr>
                    <a:t>Nb</a:t>
                  </a:r>
                  <a:r>
                    <a:rPr lang="en-GB" sz="1200" b="0" baseline="-25000" dirty="0" smtClean="0">
                      <a:solidFill>
                        <a:srgbClr val="1F497D"/>
                      </a:solidFill>
                      <a:latin typeface="Arial"/>
                      <a:cs typeface="Arial"/>
                    </a:rPr>
                    <a:t>3</a:t>
                  </a:r>
                  <a:r>
                    <a:rPr lang="en-GB" sz="1200" b="0" dirty="0" smtClean="0">
                      <a:solidFill>
                        <a:srgbClr val="1F497D"/>
                      </a:solidFill>
                      <a:latin typeface="Arial"/>
                      <a:cs typeface="Arial"/>
                    </a:rPr>
                    <a:t>Sn Coil </a:t>
                  </a:r>
                  <a:endParaRPr lang="en-GB" sz="1200" b="0" dirty="0">
                    <a:solidFill>
                      <a:srgbClr val="1F497D"/>
                    </a:solidFill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4348585" y="2589502"/>
                <a:ext cx="1716083" cy="1081625"/>
                <a:chOff x="222014" y="2546433"/>
                <a:chExt cx="2672923" cy="1684709"/>
              </a:xfrm>
            </p:grpSpPr>
            <p:cxnSp>
              <p:nvCxnSpPr>
                <p:cNvPr id="28" name="Straight Arrow Connector 27"/>
                <p:cNvCxnSpPr/>
                <p:nvPr/>
              </p:nvCxnSpPr>
              <p:spPr>
                <a:xfrm>
                  <a:off x="1241488" y="3007447"/>
                  <a:ext cx="976321" cy="1223695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/>
                <p:cNvSpPr txBox="1"/>
                <p:nvPr/>
              </p:nvSpPr>
              <p:spPr>
                <a:xfrm>
                  <a:off x="222014" y="2546433"/>
                  <a:ext cx="2672923" cy="3947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0" dirty="0" smtClean="0">
                      <a:solidFill>
                        <a:srgbClr val="1F497D"/>
                      </a:solidFill>
                      <a:latin typeface="Arial"/>
                      <a:cs typeface="Arial"/>
                    </a:rPr>
                    <a:t>Electrical connexion box </a:t>
                  </a:r>
                  <a:endParaRPr lang="en-GB" sz="1200" b="0" dirty="0">
                    <a:solidFill>
                      <a:srgbClr val="1F497D"/>
                    </a:solidFill>
                    <a:latin typeface="Arial"/>
                    <a:cs typeface="Arial"/>
                  </a:endParaRPr>
                </a:p>
              </p:txBody>
            </p:sp>
          </p:grpSp>
        </p:grpSp>
      </p:grpSp>
      <p:pic>
        <p:nvPicPr>
          <p:cNvPr id="43" name="Picture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365104"/>
            <a:ext cx="3056336" cy="2330513"/>
          </a:xfrm>
          <a:prstGeom prst="rect">
            <a:avLst/>
          </a:prstGeom>
        </p:spPr>
      </p:pic>
      <p:sp>
        <p:nvSpPr>
          <p:cNvPr id="44" name="Title 1"/>
          <p:cNvSpPr txBox="1">
            <a:spLocks/>
          </p:cNvSpPr>
          <p:nvPr/>
        </p:nvSpPr>
        <p:spPr>
          <a:xfrm>
            <a:off x="467544" y="4005064"/>
            <a:ext cx="3096344" cy="6040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SMC (Short Model Coil) </a:t>
            </a:r>
            <a:endParaRPr lang="en-GB" sz="16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grpSp>
        <p:nvGrpSpPr>
          <p:cNvPr id="42" name="Group 41"/>
          <p:cNvGrpSpPr>
            <a:grpSpLocks noChangeAspect="1"/>
          </p:cNvGrpSpPr>
          <p:nvPr/>
        </p:nvGrpSpPr>
        <p:grpSpPr>
          <a:xfrm>
            <a:off x="395536" y="1196752"/>
            <a:ext cx="5544616" cy="2681010"/>
            <a:chOff x="439910" y="836712"/>
            <a:chExt cx="5212210" cy="2520280"/>
          </a:xfrm>
        </p:grpSpPr>
        <p:pic>
          <p:nvPicPr>
            <p:cNvPr id="46" name="Picture 45" descr="SMC.jp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9910" y="1717939"/>
              <a:ext cx="1224000" cy="1180800"/>
            </a:xfrm>
            <a:prstGeom prst="rect">
              <a:avLst/>
            </a:prstGeom>
          </p:spPr>
        </p:pic>
        <p:cxnSp>
          <p:nvCxnSpPr>
            <p:cNvPr id="47" name="Straight Connector 46"/>
            <p:cNvCxnSpPr/>
            <p:nvPr/>
          </p:nvCxnSpPr>
          <p:spPr bwMode="auto">
            <a:xfrm rot="16200000">
              <a:off x="1821082" y="2179160"/>
              <a:ext cx="0" cy="314344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48" name="TextBox 47"/>
            <p:cNvSpPr txBox="1"/>
            <p:nvPr/>
          </p:nvSpPr>
          <p:spPr>
            <a:xfrm>
              <a:off x="485837" y="1082462"/>
              <a:ext cx="1214028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0090"/>
                  </a:solidFill>
                  <a:latin typeface="Arial"/>
                  <a:cs typeface="Arial"/>
                </a:rPr>
                <a:t>Short Model Coil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768339" y="836712"/>
              <a:ext cx="1490767" cy="588233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0090"/>
                  </a:solidFill>
                  <a:latin typeface="Arial"/>
                  <a:cs typeface="Arial"/>
                </a:rPr>
                <a:t>FReSCa2 </a:t>
              </a:r>
            </a:p>
            <a:p>
              <a:pPr algn="ctr"/>
              <a:r>
                <a:rPr lang="en-US" sz="1400" dirty="0" smtClean="0">
                  <a:solidFill>
                    <a:srgbClr val="000090"/>
                  </a:solidFill>
                  <a:latin typeface="Arial"/>
                  <a:cs typeface="Arial"/>
                </a:rPr>
                <a:t>Nb</a:t>
              </a:r>
              <a:r>
                <a:rPr lang="en-US" sz="1400" baseline="-25000" dirty="0" smtClean="0">
                  <a:solidFill>
                    <a:srgbClr val="000090"/>
                  </a:solidFill>
                  <a:latin typeface="Arial"/>
                  <a:cs typeface="Arial"/>
                </a:rPr>
                <a:t>3</a:t>
              </a:r>
              <a:r>
                <a:rPr lang="en-US" sz="1400" dirty="0" smtClean="0">
                  <a:solidFill>
                    <a:srgbClr val="000090"/>
                  </a:solidFill>
                  <a:latin typeface="Arial"/>
                  <a:cs typeface="Arial"/>
                </a:rPr>
                <a:t>Sn</a:t>
              </a:r>
              <a:r>
                <a:rPr lang="en-US" sz="1400" dirty="0">
                  <a:solidFill>
                    <a:srgbClr val="000090"/>
                  </a:solidFill>
                  <a:latin typeface="Arial"/>
                  <a:cs typeface="Arial"/>
                </a:rPr>
                <a:t> </a:t>
              </a:r>
              <a:r>
                <a:rPr lang="en-US" sz="1400" dirty="0" smtClean="0">
                  <a:solidFill>
                    <a:srgbClr val="000090"/>
                  </a:solidFill>
                  <a:latin typeface="Arial"/>
                  <a:cs typeface="Arial"/>
                </a:rPr>
                <a:t>Dipole</a:t>
              </a: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3594720" y="1299592"/>
              <a:ext cx="2057400" cy="2057400"/>
              <a:chOff x="76200" y="2895600"/>
              <a:chExt cx="2057400" cy="2057400"/>
            </a:xfrm>
          </p:grpSpPr>
          <p:pic>
            <p:nvPicPr>
              <p:cNvPr id="54" name="Picture 53" descr="FRESCA2.jpg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6200" y="2970858"/>
                <a:ext cx="2016224" cy="1982142"/>
              </a:xfrm>
              <a:prstGeom prst="rect">
                <a:avLst/>
              </a:prstGeom>
            </p:spPr>
          </p:pic>
          <p:sp>
            <p:nvSpPr>
              <p:cNvPr id="55" name="Rectangle 54"/>
              <p:cNvSpPr/>
              <p:nvPr/>
            </p:nvSpPr>
            <p:spPr bwMode="auto">
              <a:xfrm>
                <a:off x="1600200" y="2895600"/>
                <a:ext cx="533400" cy="228600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</p:grpSp>
        <p:pic>
          <p:nvPicPr>
            <p:cNvPr id="51" name="Picture 50" descr="Screen shot 2012-02-05 at 10.08.19 PM.pn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62286" y="1689832"/>
              <a:ext cx="1301750" cy="1225550"/>
            </a:xfrm>
            <a:prstGeom prst="rect">
              <a:avLst/>
            </a:prstGeom>
          </p:spPr>
        </p:pic>
        <p:sp>
          <p:nvSpPr>
            <p:cNvPr id="52" name="TextBox 51"/>
            <p:cNvSpPr txBox="1"/>
            <p:nvPr/>
          </p:nvSpPr>
          <p:spPr>
            <a:xfrm>
              <a:off x="2049526" y="1082462"/>
              <a:ext cx="1245670" cy="58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0090"/>
                  </a:solidFill>
                  <a:latin typeface="Arial"/>
                  <a:cs typeface="Arial"/>
                </a:rPr>
                <a:t>Race-track </a:t>
              </a:r>
            </a:p>
            <a:p>
              <a:pPr algn="ctr"/>
              <a:r>
                <a:rPr lang="en-US" sz="1400" dirty="0" smtClean="0">
                  <a:solidFill>
                    <a:srgbClr val="000090"/>
                  </a:solidFill>
                  <a:latin typeface="Arial"/>
                  <a:cs typeface="Arial"/>
                </a:rPr>
                <a:t>Model Coil</a:t>
              </a:r>
            </a:p>
          </p:txBody>
        </p:sp>
        <p:cxnSp>
          <p:nvCxnSpPr>
            <p:cNvPr id="53" name="Straight Connector 52"/>
            <p:cNvCxnSpPr/>
            <p:nvPr/>
          </p:nvCxnSpPr>
          <p:spPr bwMode="auto">
            <a:xfrm rot="16200000">
              <a:off x="3421208" y="2179159"/>
              <a:ext cx="0" cy="314344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  <p:pic>
        <p:nvPicPr>
          <p:cNvPr id="56" name="Picture 5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57584" y="4365104"/>
            <a:ext cx="2486416" cy="2110033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7308304" y="4005064"/>
            <a:ext cx="1085554" cy="3385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FReSCa2 </a:t>
            </a: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89"/>
          <a:stretch/>
        </p:blipFill>
        <p:spPr>
          <a:xfrm>
            <a:off x="7164288" y="1556792"/>
            <a:ext cx="1555708" cy="1525856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7020272" y="3178596"/>
            <a:ext cx="1922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>
                <a:latin typeface="Arial"/>
                <a:cs typeface="Arial"/>
              </a:rPr>
              <a:t>11 T dipole</a:t>
            </a:r>
          </a:p>
          <a:p>
            <a:pPr algn="ctr"/>
            <a:r>
              <a:rPr lang="fr-CH" sz="1400" dirty="0" smtClean="0">
                <a:latin typeface="Arial"/>
                <a:cs typeface="Arial"/>
              </a:rPr>
              <a:t> (CERN)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923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RMC3  16T:   first milestone for FCC 16T 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96752"/>
            <a:ext cx="4752528" cy="1872207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RMC reached 16.2 T (on coil) end summer 2015 at CERN </a:t>
            </a:r>
          </a:p>
          <a:p>
            <a:pPr marL="0" indent="0">
              <a:buNone/>
            </a:pPr>
            <a:r>
              <a:rPr lang="en-US" dirty="0" smtClean="0"/>
              <a:t>Joining LBNL at the 16T record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4" descr="Macintosh HD:Users:botturl:Desktop:Screen Shot 2015-10-06 at 12.07.4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09966"/>
            <a:ext cx="3331096" cy="2495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4" t="6989" r="15825" b="48912"/>
          <a:stretch/>
        </p:blipFill>
        <p:spPr>
          <a:xfrm rot="16200000">
            <a:off x="81783" y="3231879"/>
            <a:ext cx="3867866" cy="338437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94007" y="5980837"/>
            <a:ext cx="504056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sz="900" dirty="0" smtClean="0"/>
          </a:p>
          <a:p>
            <a:endParaRPr lang="en-US" sz="900" dirty="0"/>
          </a:p>
          <a:p>
            <a:r>
              <a:rPr lang="en-US" sz="900" dirty="0" smtClean="0"/>
              <a:t>.</a:t>
            </a:r>
            <a:endParaRPr lang="en-US" sz="9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8" t="48693" r="53737" b="4057"/>
          <a:stretch/>
        </p:blipFill>
        <p:spPr>
          <a:xfrm rot="16200000">
            <a:off x="5892791" y="3188329"/>
            <a:ext cx="2008848" cy="393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27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latin typeface="Arial" charset="0"/>
                <a:ea typeface="ＭＳ Ｐゴシック" charset="0"/>
                <a:cs typeface="ＭＳ Ｐゴシック" charset="0"/>
              </a:rPr>
              <a:t>EuCARD</a:t>
            </a:r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 high field dipole (FRESCA2)</a:t>
            </a:r>
            <a:endParaRPr lang="fr-FR" dirty="0">
              <a:latin typeface="Calibri" charset="0"/>
            </a:endParaRPr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5868144" y="1124744"/>
            <a:ext cx="3275856" cy="5256585"/>
          </a:xfrm>
        </p:spPr>
        <p:txBody>
          <a:bodyPr/>
          <a:lstStyle/>
          <a:p>
            <a:r>
              <a:rPr lang="fr-FR" sz="1800" dirty="0" err="1" smtClean="0">
                <a:latin typeface="Calibri" charset="0"/>
              </a:rPr>
              <a:t>Diameter</a:t>
            </a:r>
            <a:r>
              <a:rPr lang="fr-FR" sz="1800" dirty="0" smtClean="0">
                <a:latin typeface="Calibri" charset="0"/>
              </a:rPr>
              <a:t> Aperture = 100 mm</a:t>
            </a:r>
            <a:endParaRPr lang="fr-FR" sz="1800" dirty="0">
              <a:latin typeface="Calibri" charset="0"/>
            </a:endParaRPr>
          </a:p>
          <a:p>
            <a:r>
              <a:rPr lang="fr-FR" sz="1800" dirty="0">
                <a:latin typeface="Calibri" charset="0"/>
              </a:rPr>
              <a:t>L </a:t>
            </a:r>
            <a:r>
              <a:rPr lang="fr-FR" sz="1800" dirty="0" err="1">
                <a:latin typeface="Calibri" charset="0"/>
              </a:rPr>
              <a:t>coils</a:t>
            </a:r>
            <a:r>
              <a:rPr lang="fr-FR" sz="1800" dirty="0">
                <a:latin typeface="Calibri" charset="0"/>
              </a:rPr>
              <a:t> = 1.5 </a:t>
            </a:r>
            <a:r>
              <a:rPr lang="fr-FR" sz="1800" dirty="0" smtClean="0">
                <a:latin typeface="Calibri" charset="0"/>
              </a:rPr>
              <a:t>m</a:t>
            </a:r>
          </a:p>
          <a:p>
            <a:r>
              <a:rPr lang="fr-FR" sz="1800" dirty="0" smtClean="0">
                <a:latin typeface="Calibri" charset="0"/>
              </a:rPr>
              <a:t>L straight section = 700 mm</a:t>
            </a:r>
            <a:endParaRPr lang="fr-FR" sz="1800" dirty="0">
              <a:latin typeface="Calibri" charset="0"/>
            </a:endParaRPr>
          </a:p>
          <a:p>
            <a:r>
              <a:rPr lang="fr-FR" sz="1800" dirty="0" smtClean="0">
                <a:latin typeface="Calibri" charset="0"/>
              </a:rPr>
              <a:t>L </a:t>
            </a:r>
            <a:r>
              <a:rPr lang="fr-FR" sz="1800" dirty="0" err="1" smtClean="0">
                <a:latin typeface="Calibri" charset="0"/>
              </a:rPr>
              <a:t>yoke</a:t>
            </a:r>
            <a:r>
              <a:rPr lang="fr-FR" sz="1800" dirty="0" smtClean="0">
                <a:latin typeface="Calibri" charset="0"/>
              </a:rPr>
              <a:t> = 1.6 m</a:t>
            </a:r>
          </a:p>
          <a:p>
            <a:r>
              <a:rPr lang="fr-FR" sz="1800" dirty="0" err="1" smtClean="0">
                <a:latin typeface="Calibri" charset="0"/>
              </a:rPr>
              <a:t>Diameter</a:t>
            </a:r>
            <a:r>
              <a:rPr lang="fr-FR" sz="1800" dirty="0" smtClean="0">
                <a:latin typeface="Calibri" charset="0"/>
              </a:rPr>
              <a:t> </a:t>
            </a:r>
            <a:r>
              <a:rPr lang="fr-FR" sz="1800" dirty="0" err="1" smtClean="0">
                <a:latin typeface="Calibri" charset="0"/>
              </a:rPr>
              <a:t>magnet</a:t>
            </a:r>
            <a:r>
              <a:rPr lang="fr-FR" sz="1800" dirty="0" smtClean="0">
                <a:latin typeface="Calibri" charset="0"/>
              </a:rPr>
              <a:t> = 1.03 m</a:t>
            </a:r>
          </a:p>
          <a:p>
            <a:endParaRPr lang="fr-FR" sz="1800" dirty="0">
              <a:latin typeface="Calibri" charset="0"/>
            </a:endParaRPr>
          </a:p>
        </p:txBody>
      </p:sp>
      <p:grpSp>
        <p:nvGrpSpPr>
          <p:cNvPr id="7172" name="Groupe 1"/>
          <p:cNvGrpSpPr>
            <a:grpSpLocks noChangeAspect="1"/>
          </p:cNvGrpSpPr>
          <p:nvPr/>
        </p:nvGrpSpPr>
        <p:grpSpPr bwMode="auto">
          <a:xfrm>
            <a:off x="323528" y="2132856"/>
            <a:ext cx="2674977" cy="1728192"/>
            <a:chOff x="5166352" y="1585913"/>
            <a:chExt cx="3747485" cy="2419159"/>
          </a:xfrm>
        </p:grpSpPr>
        <p:pic>
          <p:nvPicPr>
            <p:cNvPr id="7176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5166352" y="2785778"/>
              <a:ext cx="1536200" cy="1219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7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7380312" y="2785778"/>
              <a:ext cx="1533525" cy="1219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8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166352" y="1585913"/>
              <a:ext cx="1536200" cy="122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0312" y="1585913"/>
              <a:ext cx="1533525" cy="122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0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6895" y="1628800"/>
              <a:ext cx="3455417" cy="2313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Rectangle 10"/>
          <p:cNvSpPr/>
          <p:nvPr/>
        </p:nvSpPr>
        <p:spPr>
          <a:xfrm>
            <a:off x="3491880" y="1196752"/>
            <a:ext cx="2448272" cy="2111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fr-FR" sz="1600" b="0" kern="0" dirty="0">
                <a:solidFill>
                  <a:srgbClr val="333399"/>
                </a:solidFill>
                <a:latin typeface="Arial"/>
                <a:ea typeface="+mn-ea"/>
                <a:cs typeface="Arial"/>
              </a:rPr>
              <a:t>156 </a:t>
            </a:r>
            <a:r>
              <a:rPr lang="fr-FR" sz="1600" b="0" kern="0" dirty="0" err="1">
                <a:solidFill>
                  <a:srgbClr val="333399"/>
                </a:solidFill>
                <a:latin typeface="Arial"/>
                <a:ea typeface="+mn-ea"/>
                <a:cs typeface="Arial"/>
              </a:rPr>
              <a:t>turns</a:t>
            </a:r>
            <a:r>
              <a:rPr lang="fr-FR" sz="1600" b="0" kern="0" dirty="0">
                <a:solidFill>
                  <a:srgbClr val="333399"/>
                </a:solidFill>
                <a:latin typeface="Arial"/>
                <a:ea typeface="+mn-ea"/>
                <a:cs typeface="Arial"/>
              </a:rPr>
              <a:t> per pole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fr-FR" sz="1600" b="0" kern="0" dirty="0" err="1">
                <a:solidFill>
                  <a:srgbClr val="333399"/>
                </a:solidFill>
                <a:latin typeface="Arial"/>
                <a:ea typeface="+mn-ea"/>
                <a:cs typeface="Arial"/>
              </a:rPr>
              <a:t>Iron</a:t>
            </a:r>
            <a:r>
              <a:rPr lang="fr-FR" sz="1600" b="0" kern="0" dirty="0">
                <a:solidFill>
                  <a:srgbClr val="333399"/>
                </a:solidFill>
                <a:latin typeface="Arial"/>
                <a:ea typeface="+mn-ea"/>
                <a:cs typeface="Arial"/>
              </a:rPr>
              <a:t> post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fr-FR" sz="1600" b="0" kern="0" dirty="0" err="1">
                <a:solidFill>
                  <a:srgbClr val="BBE0E3">
                    <a:lumMod val="50000"/>
                  </a:srgbClr>
                </a:solidFill>
                <a:latin typeface="Arial"/>
                <a:ea typeface="+mn-ea"/>
                <a:cs typeface="Arial"/>
              </a:rPr>
              <a:t>B</a:t>
            </a:r>
            <a:r>
              <a:rPr lang="fr-FR" sz="1600" b="0" kern="0" baseline="-25000" dirty="0" err="1">
                <a:solidFill>
                  <a:srgbClr val="BBE0E3">
                    <a:lumMod val="50000"/>
                  </a:srgbClr>
                </a:solidFill>
                <a:latin typeface="Arial"/>
                <a:ea typeface="+mn-ea"/>
                <a:cs typeface="Arial"/>
              </a:rPr>
              <a:t>center</a:t>
            </a:r>
            <a:r>
              <a:rPr lang="fr-FR" sz="1600" b="0" kern="0" dirty="0">
                <a:solidFill>
                  <a:srgbClr val="BBE0E3">
                    <a:lumMod val="50000"/>
                  </a:srgbClr>
                </a:solidFill>
                <a:latin typeface="Arial"/>
                <a:ea typeface="+mn-ea"/>
                <a:cs typeface="Arial"/>
              </a:rPr>
              <a:t> = </a:t>
            </a:r>
            <a:r>
              <a:rPr lang="fr-FR" sz="1600" b="0" kern="0" dirty="0">
                <a:solidFill>
                  <a:srgbClr val="3C8C93"/>
                </a:solidFill>
                <a:latin typeface="Arial"/>
                <a:ea typeface="+mn-ea"/>
                <a:cs typeface="Arial"/>
              </a:rPr>
              <a:t>13.0</a:t>
            </a:r>
            <a:r>
              <a:rPr lang="fr-FR" sz="1600" b="0" kern="0" dirty="0">
                <a:solidFill>
                  <a:srgbClr val="BBE0E3">
                    <a:lumMod val="50000"/>
                  </a:srgbClr>
                </a:solidFill>
                <a:latin typeface="Arial"/>
                <a:ea typeface="+mn-ea"/>
                <a:cs typeface="Arial"/>
              </a:rPr>
              <a:t> T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fr-FR" sz="1600" b="0" kern="0" dirty="0">
                <a:solidFill>
                  <a:srgbClr val="BBE0E3">
                    <a:lumMod val="50000"/>
                  </a:srgbClr>
                </a:solidFill>
                <a:latin typeface="Arial"/>
                <a:ea typeface="+mn-ea"/>
                <a:cs typeface="Arial"/>
              </a:rPr>
              <a:t>I</a:t>
            </a:r>
            <a:r>
              <a:rPr lang="fr-FR" sz="1600" b="0" kern="0" baseline="-25000" dirty="0">
                <a:solidFill>
                  <a:srgbClr val="BBE0E3">
                    <a:lumMod val="50000"/>
                  </a:srgbClr>
                </a:solidFill>
                <a:latin typeface="Arial"/>
                <a:ea typeface="+mn-ea"/>
                <a:cs typeface="Arial"/>
              </a:rPr>
              <a:t>13T</a:t>
            </a:r>
            <a:r>
              <a:rPr lang="fr-FR" sz="1600" b="0" kern="0" dirty="0">
                <a:solidFill>
                  <a:srgbClr val="BBE0E3">
                    <a:lumMod val="50000"/>
                  </a:srgbClr>
                </a:solidFill>
                <a:latin typeface="Arial"/>
                <a:ea typeface="+mn-ea"/>
                <a:cs typeface="Arial"/>
              </a:rPr>
              <a:t> = 10.7 kA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fr-FR" sz="1600" b="0" kern="0" dirty="0" err="1">
                <a:solidFill>
                  <a:srgbClr val="BBE0E3">
                    <a:lumMod val="50000"/>
                  </a:srgbClr>
                </a:solidFill>
                <a:latin typeface="Arial"/>
                <a:ea typeface="+mn-ea"/>
                <a:cs typeface="Arial"/>
              </a:rPr>
              <a:t>B</a:t>
            </a:r>
            <a:r>
              <a:rPr lang="fr-FR" sz="1600" b="0" kern="0" baseline="-25000" dirty="0" err="1">
                <a:solidFill>
                  <a:srgbClr val="BBE0E3">
                    <a:lumMod val="50000"/>
                  </a:srgbClr>
                </a:solidFill>
                <a:latin typeface="Arial"/>
                <a:ea typeface="+mn-ea"/>
                <a:cs typeface="Arial"/>
              </a:rPr>
              <a:t>peak</a:t>
            </a:r>
            <a:r>
              <a:rPr lang="fr-FR" sz="1600" b="0" kern="0" dirty="0">
                <a:solidFill>
                  <a:srgbClr val="BBE0E3">
                    <a:lumMod val="50000"/>
                  </a:srgbClr>
                </a:solidFill>
                <a:latin typeface="Arial"/>
                <a:ea typeface="+mn-ea"/>
                <a:cs typeface="Arial"/>
              </a:rPr>
              <a:t> = 13.2 T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fr-FR" sz="1600" b="0" kern="0" dirty="0" err="1">
                <a:solidFill>
                  <a:srgbClr val="CC00CC"/>
                </a:solidFill>
                <a:latin typeface="Arial"/>
                <a:ea typeface="+mn-ea"/>
                <a:cs typeface="Arial"/>
              </a:rPr>
              <a:t>E</a:t>
            </a:r>
            <a:r>
              <a:rPr lang="fr-FR" sz="1600" b="0" kern="0" baseline="-25000" dirty="0" err="1">
                <a:solidFill>
                  <a:srgbClr val="CC00CC"/>
                </a:solidFill>
                <a:latin typeface="Arial"/>
                <a:ea typeface="+mn-ea"/>
                <a:cs typeface="Arial"/>
              </a:rPr>
              <a:t>mag</a:t>
            </a:r>
            <a:r>
              <a:rPr lang="fr-FR" sz="1600" b="0" kern="0" dirty="0">
                <a:solidFill>
                  <a:srgbClr val="CC00CC"/>
                </a:solidFill>
                <a:latin typeface="Arial"/>
                <a:ea typeface="+mn-ea"/>
                <a:cs typeface="Arial"/>
              </a:rPr>
              <a:t> = 3.6 MJ/</a:t>
            </a:r>
            <a:r>
              <a:rPr lang="fr-FR" sz="1600" b="0" kern="0" dirty="0" smtClean="0">
                <a:solidFill>
                  <a:srgbClr val="CC00CC"/>
                </a:solidFill>
                <a:latin typeface="Arial"/>
                <a:ea typeface="+mn-ea"/>
                <a:cs typeface="Arial"/>
              </a:rPr>
              <a:t>m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fr-FR" sz="1600" b="0" kern="0" dirty="0" smtClean="0">
                <a:solidFill>
                  <a:srgbClr val="CC00CC"/>
                </a:solidFill>
                <a:latin typeface="Arial"/>
                <a:ea typeface="+mn-ea"/>
                <a:cs typeface="Arial"/>
              </a:rPr>
              <a:t>L </a:t>
            </a:r>
            <a:r>
              <a:rPr lang="fr-FR" sz="1600" b="0" kern="0" dirty="0">
                <a:solidFill>
                  <a:srgbClr val="CC00CC"/>
                </a:solidFill>
                <a:latin typeface="Arial"/>
                <a:ea typeface="+mn-ea"/>
                <a:cs typeface="Arial"/>
              </a:rPr>
              <a:t>= </a:t>
            </a:r>
            <a:r>
              <a:rPr lang="fr-FR" sz="1600" b="0" kern="0" dirty="0" smtClean="0">
                <a:solidFill>
                  <a:srgbClr val="CC00CC"/>
                </a:solidFill>
                <a:latin typeface="Arial"/>
                <a:ea typeface="+mn-ea"/>
                <a:cs typeface="Arial"/>
              </a:rPr>
              <a:t>47mH</a:t>
            </a:r>
            <a:r>
              <a:rPr lang="fr-FR" sz="1600" b="0" kern="0" dirty="0">
                <a:solidFill>
                  <a:srgbClr val="CC00CC"/>
                </a:solidFill>
                <a:latin typeface="Arial"/>
                <a:ea typeface="+mn-ea"/>
                <a:cs typeface="Arial"/>
              </a:rPr>
              <a:t>/m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380312" y="6473464"/>
            <a:ext cx="1944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200" b="0" dirty="0" err="1" smtClean="0">
                <a:latin typeface="+mj-lt"/>
                <a:ea typeface="+mn-ea"/>
              </a:rPr>
              <a:t>Courtesy</a:t>
            </a:r>
            <a:r>
              <a:rPr lang="fr-FR" sz="1200" b="0" dirty="0" smtClean="0">
                <a:latin typeface="+mj-lt"/>
                <a:ea typeface="+mn-ea"/>
              </a:rPr>
              <a:t> </a:t>
            </a:r>
            <a:r>
              <a:rPr lang="fr-FR" sz="1200" b="0" dirty="0" err="1">
                <a:latin typeface="+mj-lt"/>
                <a:ea typeface="+mn-ea"/>
              </a:rPr>
              <a:t>Attilio</a:t>
            </a:r>
            <a:r>
              <a:rPr lang="fr-FR" sz="1200" b="0" dirty="0">
                <a:latin typeface="+mj-lt"/>
                <a:ea typeface="+mn-ea"/>
              </a:rPr>
              <a:t> </a:t>
            </a:r>
            <a:r>
              <a:rPr lang="fr-FR" sz="1200" b="0" dirty="0" err="1" smtClean="0">
                <a:latin typeface="+mj-lt"/>
                <a:ea typeface="+mn-ea"/>
              </a:rPr>
              <a:t>Milanese</a:t>
            </a:r>
            <a:r>
              <a:rPr lang="fr-FR" sz="1200" b="0" dirty="0" smtClean="0">
                <a:latin typeface="+mj-lt"/>
                <a:ea typeface="+mn-ea"/>
              </a:rPr>
              <a:t>, Pierre </a:t>
            </a:r>
            <a:r>
              <a:rPr lang="fr-FR" sz="1200" b="0" dirty="0" err="1" smtClean="0">
                <a:latin typeface="+mj-lt"/>
                <a:ea typeface="+mn-ea"/>
              </a:rPr>
              <a:t>Manil</a:t>
            </a:r>
            <a:endParaRPr lang="fr-FR" sz="1200" b="0" dirty="0">
              <a:latin typeface="+mj-lt"/>
              <a:ea typeface="+mn-e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15816" y="3429000"/>
            <a:ext cx="504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200" kern="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Arial"/>
              </a:rPr>
              <a:t>42</a:t>
            </a:r>
          </a:p>
          <a:p>
            <a:pPr>
              <a:defRPr/>
            </a:pPr>
            <a:r>
              <a:rPr lang="fr-FR" sz="1200" kern="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Arial"/>
              </a:rPr>
              <a:t>42</a:t>
            </a:r>
          </a:p>
          <a:p>
            <a:pPr>
              <a:defRPr/>
            </a:pPr>
            <a:r>
              <a:rPr lang="fr-FR" sz="1200" kern="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Arial"/>
              </a:rPr>
              <a:t>36</a:t>
            </a:r>
          </a:p>
          <a:p>
            <a:pPr>
              <a:defRPr/>
            </a:pPr>
            <a:r>
              <a:rPr lang="fr-FR" sz="1200" kern="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Arial"/>
              </a:rPr>
              <a:t>36</a:t>
            </a:r>
            <a:endParaRPr lang="fr-FR" sz="1200" dirty="0">
              <a:solidFill>
                <a:schemeClr val="bg1">
                  <a:lumMod val="75000"/>
                </a:schemeClr>
              </a:solidFill>
              <a:latin typeface="Arial"/>
              <a:ea typeface="+mn-ea"/>
              <a:cs typeface="Arial"/>
            </a:endParaRPr>
          </a:p>
        </p:txBody>
      </p:sp>
      <p:pic>
        <p:nvPicPr>
          <p:cNvPr id="13" name="Picture 12" descr="\\Dapdc5\manip\CAOMECA\Caoprojets\Projets\SAFIRS-NB3SN\650B\6500B\Images\dipole design 06-05-2011\Cut yOz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933056"/>
            <a:ext cx="2816225" cy="277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\\Sispcz162\e$\PROJETS\EuCARD HFM\Sous-traitance étude\Fichiers CAO\11-01-07 avant projet\Images\Persp.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5345949"/>
            <a:ext cx="2592288" cy="146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1677" y="2724489"/>
            <a:ext cx="3206496" cy="2721110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381000" y="1143000"/>
            <a:ext cx="3110880" cy="113387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177800" indent="-177800"/>
            <a:r>
              <a:rPr lang="en-US" b="0" dirty="0" smtClean="0"/>
              <a:t>FRESCA2 : CERN, CEA construction phase</a:t>
            </a:r>
          </a:p>
          <a:p>
            <a:pPr marL="177800" indent="-177800"/>
            <a:r>
              <a:rPr lang="en-US" b="0" dirty="0" smtClean="0"/>
              <a:t>First tests end 2015</a:t>
            </a:r>
            <a:endParaRPr lang="en-US" b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18" name="Picture 17" descr="DSCN2970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3284984"/>
            <a:ext cx="2784309" cy="2088232"/>
          </a:xfrm>
          <a:prstGeom prst="rect">
            <a:avLst/>
          </a:prstGeom>
        </p:spPr>
      </p:pic>
      <p:sp>
        <p:nvSpPr>
          <p:cNvPr id="19" name="Content Placeholder 6"/>
          <p:cNvSpPr txBox="1">
            <a:spLocks/>
          </p:cNvSpPr>
          <p:nvPr/>
        </p:nvSpPr>
        <p:spPr bwMode="auto">
          <a:xfrm>
            <a:off x="2960712" y="5383024"/>
            <a:ext cx="2955437" cy="145275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r>
              <a:rPr lang="en-GB" sz="1600" b="0" kern="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13 T </a:t>
            </a:r>
            <a:r>
              <a:rPr lang="en-GB" sz="1600" b="0" kern="0" dirty="0">
                <a:latin typeface="Arial" charset="0"/>
                <a:ea typeface="Arial" charset="0"/>
                <a:cs typeface="Arial" charset="0"/>
              </a:rPr>
              <a:t>bore </a:t>
            </a:r>
            <a:r>
              <a:rPr lang="en-GB" sz="1600" b="0" kern="0">
                <a:latin typeface="Arial" charset="0"/>
                <a:ea typeface="Arial" charset="0"/>
                <a:cs typeface="Arial" charset="0"/>
              </a:rPr>
              <a:t>field </a:t>
            </a:r>
            <a:r>
              <a:rPr lang="en-GB" sz="1600" b="0" kern="0" smtClean="0">
                <a:latin typeface="Arial" charset="0"/>
                <a:ea typeface="Arial" charset="0"/>
                <a:cs typeface="Arial" charset="0"/>
              </a:rPr>
              <a:t>(“nominal”)</a:t>
            </a:r>
            <a:endParaRPr lang="en-GB" sz="1600" b="0" kern="0" dirty="0" smtClean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lvl="1"/>
            <a:r>
              <a:rPr lang="en-GB" sz="1600" b="0" kern="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~79%</a:t>
            </a:r>
            <a:r>
              <a:rPr lang="en-GB" sz="1600" b="0" kern="0" dirty="0" smtClean="0">
                <a:latin typeface="Arial" charset="0"/>
                <a:ea typeface="Arial" charset="0"/>
                <a:cs typeface="Arial" charset="0"/>
              </a:rPr>
              <a:t> of </a:t>
            </a:r>
            <a:r>
              <a:rPr lang="en-GB" sz="1600" b="0" i="1" kern="0" dirty="0" err="1" smtClean="0">
                <a:latin typeface="Arial" charset="0"/>
                <a:ea typeface="Arial" charset="0"/>
                <a:cs typeface="Arial" charset="0"/>
              </a:rPr>
              <a:t>I</a:t>
            </a:r>
            <a:r>
              <a:rPr lang="en-GB" sz="1600" b="0" i="1" kern="0" baseline="-25000" dirty="0" err="1" smtClean="0">
                <a:latin typeface="Arial" charset="0"/>
                <a:ea typeface="Arial" charset="0"/>
                <a:cs typeface="Arial" charset="0"/>
              </a:rPr>
              <a:t>ss</a:t>
            </a:r>
            <a:r>
              <a:rPr lang="en-GB" sz="1600" b="0" kern="0" dirty="0" smtClean="0">
                <a:latin typeface="Arial" charset="0"/>
                <a:ea typeface="Arial" charset="0"/>
                <a:cs typeface="Arial" charset="0"/>
              </a:rPr>
              <a:t> at 4.2 K</a:t>
            </a:r>
          </a:p>
          <a:p>
            <a:pPr lvl="1"/>
            <a:r>
              <a:rPr lang="en-GB" sz="1600" b="0" kern="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~72%</a:t>
            </a:r>
            <a:r>
              <a:rPr lang="en-GB" sz="1600" b="0" kern="0" dirty="0" smtClean="0">
                <a:latin typeface="Arial" charset="0"/>
                <a:ea typeface="Arial" charset="0"/>
                <a:cs typeface="Arial" charset="0"/>
              </a:rPr>
              <a:t> of </a:t>
            </a:r>
            <a:r>
              <a:rPr lang="en-GB" sz="1600" b="0" kern="0" dirty="0" err="1" smtClean="0">
                <a:latin typeface="Arial" charset="0"/>
                <a:ea typeface="Arial" charset="0"/>
                <a:cs typeface="Arial" charset="0"/>
              </a:rPr>
              <a:t>I</a:t>
            </a:r>
            <a:r>
              <a:rPr lang="en-GB" sz="1600" b="0" kern="0" baseline="-25000" dirty="0" err="1" smtClean="0">
                <a:latin typeface="Arial" charset="0"/>
                <a:ea typeface="Arial" charset="0"/>
                <a:cs typeface="Arial" charset="0"/>
              </a:rPr>
              <a:t>ss</a:t>
            </a:r>
            <a:r>
              <a:rPr lang="en-GB" sz="1600" b="0" kern="0" dirty="0" smtClean="0">
                <a:latin typeface="Arial" charset="0"/>
                <a:ea typeface="Arial" charset="0"/>
                <a:cs typeface="Arial" charset="0"/>
              </a:rPr>
              <a:t> at 1.9 K</a:t>
            </a:r>
          </a:p>
          <a:p>
            <a:r>
              <a:rPr lang="en-GB" sz="1600" b="0" kern="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15 T</a:t>
            </a:r>
            <a:r>
              <a:rPr lang="en-GB" sz="1600" b="0" kern="0" dirty="0" smtClean="0">
                <a:latin typeface="Arial" charset="0"/>
                <a:ea typeface="Arial" charset="0"/>
                <a:cs typeface="Arial" charset="0"/>
              </a:rPr>
              <a:t> bore field (“ultimate”)</a:t>
            </a:r>
          </a:p>
          <a:p>
            <a:pPr lvl="1"/>
            <a:r>
              <a:rPr lang="en-GB" sz="1600" b="0" kern="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86%</a:t>
            </a:r>
            <a:r>
              <a:rPr lang="en-GB" sz="1600" b="0" kern="0" dirty="0" smtClean="0">
                <a:latin typeface="Arial" charset="0"/>
                <a:ea typeface="Arial" charset="0"/>
                <a:cs typeface="Arial" charset="0"/>
              </a:rPr>
              <a:t> of 1.9 K </a:t>
            </a:r>
            <a:r>
              <a:rPr lang="en-GB" sz="1600" b="0" i="1" kern="0" dirty="0" err="1" smtClean="0">
                <a:latin typeface="Arial" charset="0"/>
                <a:ea typeface="Arial" charset="0"/>
                <a:cs typeface="Arial" charset="0"/>
              </a:rPr>
              <a:t>I</a:t>
            </a:r>
            <a:r>
              <a:rPr lang="en-GB" sz="1600" b="0" i="1" kern="0" baseline="-25000" dirty="0" err="1" smtClean="0">
                <a:latin typeface="Arial" charset="0"/>
                <a:ea typeface="Arial" charset="0"/>
                <a:cs typeface="Arial" charset="0"/>
              </a:rPr>
              <a:t>ss</a:t>
            </a:r>
            <a:endParaRPr lang="en-GB" sz="1600" b="0" i="1" kern="0" baseline="-25000" dirty="0" smtClean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66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 of Fresca2 coils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4263008" cy="185395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Straightforward technology to wind block coils with flared ends:</a:t>
            </a:r>
          </a:p>
          <a:p>
            <a:pPr marL="0" indent="0">
              <a:buNone/>
            </a:pPr>
            <a:r>
              <a:rPr lang="en-US" dirty="0" smtClean="0"/>
              <a:t>This is a lesson for FCC magnets !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Picture 5" descr="p151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857" t="44619" r="12642" b="22322"/>
          <a:stretch/>
        </p:blipFill>
        <p:spPr>
          <a:xfrm>
            <a:off x="4644008" y="1143000"/>
            <a:ext cx="2281185" cy="30060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2636913"/>
            <a:ext cx="4200113" cy="4068688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8" name="Picture 7" descr="DSC0456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4532" y="2492896"/>
            <a:ext cx="1922484" cy="1445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2816" y="4178251"/>
            <a:ext cx="3456384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52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MG_2023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8696" y="4130824"/>
            <a:ext cx="2965927" cy="26280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Fresca2 : the 15T FCC milestone by end 2016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1089" y="4915440"/>
            <a:ext cx="2478230" cy="1514298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First test: 13T loading,</a:t>
            </a:r>
          </a:p>
          <a:p>
            <a:pPr marL="0" indent="0">
              <a:buNone/>
            </a:pPr>
            <a:r>
              <a:rPr lang="en-US" sz="1800" dirty="0" smtClean="0"/>
              <a:t>then warm up and loading for 15T,</a:t>
            </a:r>
          </a:p>
          <a:p>
            <a:pPr marL="0" indent="0">
              <a:buNone/>
            </a:pPr>
            <a:r>
              <a:rPr lang="en-US" sz="1800" dirty="0" smtClean="0"/>
              <a:t>Second test: go up to 15T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6" name="Picture 5" descr="DSCN2849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384" b="9065"/>
          <a:stretch/>
        </p:blipFill>
        <p:spPr>
          <a:xfrm>
            <a:off x="479972" y="4915440"/>
            <a:ext cx="3096344" cy="1828057"/>
          </a:xfrm>
          <a:prstGeom prst="rect">
            <a:avLst/>
          </a:prstGeom>
        </p:spPr>
      </p:pic>
      <p:pic>
        <p:nvPicPr>
          <p:cNvPr id="12" name="Picture 11" descr="DSCN3092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188" t="6300" r="14136" b="6200"/>
          <a:stretch/>
        </p:blipFill>
        <p:spPr>
          <a:xfrm>
            <a:off x="6366191" y="1268760"/>
            <a:ext cx="2738432" cy="27363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972" y="1556792"/>
            <a:ext cx="5499190" cy="3264433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18627" y="1169679"/>
            <a:ext cx="6170078" cy="38711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FontTx/>
              <a:buNone/>
            </a:pPr>
            <a:r>
              <a:rPr lang="en-US" sz="1800" b="0" kern="0" dirty="0" smtClean="0"/>
              <a:t>Magnet assembly in September, to be tested end this year</a:t>
            </a:r>
          </a:p>
        </p:txBody>
      </p:sp>
    </p:spTree>
    <p:extLst>
      <p:ext uri="{BB962C8B-B14F-4D97-AF65-F5344CB8AC3E}">
        <p14:creationId xmlns:p14="http://schemas.microsoft.com/office/powerpoint/2010/main" val="14555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9-07 at 23.24.58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267" y="1196752"/>
            <a:ext cx="7333861" cy="55003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6093296"/>
            <a:ext cx="29530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latin typeface="Arial" charset="0"/>
                <a:ea typeface="Arial" charset="0"/>
                <a:cs typeface="Arial" charset="0"/>
              </a:rPr>
              <a:t>By courtesy of D. </a:t>
            </a:r>
            <a:r>
              <a:rPr lang="en-US" sz="1400" b="0" dirty="0" err="1" smtClean="0">
                <a:latin typeface="Arial" charset="0"/>
                <a:ea typeface="Arial" charset="0"/>
                <a:cs typeface="Arial" charset="0"/>
              </a:rPr>
              <a:t>Dietderich</a:t>
            </a:r>
            <a:r>
              <a:rPr lang="en-US" sz="1400" b="0" dirty="0" smtClean="0">
                <a:latin typeface="Arial" charset="0"/>
                <a:ea typeface="Arial" charset="0"/>
                <a:cs typeface="Arial" charset="0"/>
              </a:rPr>
              <a:t>, LBNL</a:t>
            </a:r>
            <a:endParaRPr lang="en-US" sz="1400" b="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Basic magnet technology development for HILUMI and beyond (2004-2013) ; </a:t>
            </a:r>
            <a:r>
              <a:rPr lang="en-US" dirty="0" smtClean="0"/>
              <a:t>US development evolution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63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Basic magnet technology development for HILUMI and </a:t>
            </a:r>
            <a:r>
              <a:rPr lang="en-GB" dirty="0" smtClean="0"/>
              <a:t>beyond: 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solidFill>
                  <a:schemeClr val="accent2"/>
                </a:solidFill>
              </a:rPr>
              <a:t>This phase of development gave us </a:t>
            </a:r>
          </a:p>
          <a:p>
            <a:pPr lvl="1"/>
            <a:r>
              <a:rPr lang="en-US" dirty="0"/>
              <a:t>Conductor pre-FCC grade in both US and </a:t>
            </a:r>
            <a:r>
              <a:rPr lang="en-US" dirty="0" smtClean="0"/>
              <a:t>EU</a:t>
            </a:r>
          </a:p>
          <a:p>
            <a:pPr lvl="1"/>
            <a:r>
              <a:rPr lang="en-US" dirty="0" smtClean="0"/>
              <a:t>Basic coil manufacturing technology close to FCC standard</a:t>
            </a:r>
          </a:p>
          <a:p>
            <a:pPr lvl="1"/>
            <a:r>
              <a:rPr lang="en-US" dirty="0" smtClean="0"/>
              <a:t>New coil and structure geometries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chemeClr val="accent2"/>
                </a:solidFill>
              </a:rPr>
              <a:t>2 milestones</a:t>
            </a:r>
          </a:p>
          <a:p>
            <a:pPr lvl="1"/>
            <a:r>
              <a:rPr lang="en-US" dirty="0" smtClean="0"/>
              <a:t>HD1 &amp; RMC   16T on the coil  (no aperture)  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Achieved mid 2015</a:t>
            </a:r>
            <a:endParaRPr lang="en-US" dirty="0" smtClean="0"/>
          </a:p>
          <a:p>
            <a:pPr lvl="1"/>
            <a:r>
              <a:rPr lang="en-US" dirty="0" smtClean="0"/>
              <a:t>Fresca2   13T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15T in a large aperture       </a:t>
            </a:r>
            <a:r>
              <a:rPr lang="en-US" dirty="0" smtClean="0">
                <a:solidFill>
                  <a:srgbClr val="FF0000"/>
                </a:solidFill>
              </a:rPr>
              <a:t>end 2016 !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14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:</a:t>
            </a:r>
            <a:r>
              <a:rPr lang="en-GB" dirty="0"/>
              <a:t>HILUMI magnet development (2013-2016)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HILUMI means new magnets in ~1 km of the the LHC main ring</a:t>
            </a:r>
          </a:p>
          <a:p>
            <a:pPr eaLnBrk="1" hangingPunct="1"/>
            <a:r>
              <a:rPr lang="en-US" dirty="0" smtClean="0"/>
              <a:t>The ultimate test-bed for the feasibility of Nb</a:t>
            </a:r>
            <a:r>
              <a:rPr lang="en-US" baseline="-25000" dirty="0" smtClean="0"/>
              <a:t>3</a:t>
            </a:r>
            <a:r>
              <a:rPr lang="en-US" dirty="0" smtClean="0"/>
              <a:t>Sn magnets in accelerators!</a:t>
            </a:r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5656" y="2200672"/>
            <a:ext cx="6273463" cy="4504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Picture 5" descr="index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7" y="376"/>
            <a:ext cx="1619671" cy="75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50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New triplet for HHILUMI 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770" y="1812494"/>
            <a:ext cx="8980227" cy="262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6"/>
          <p:cNvSpPr txBox="1"/>
          <p:nvPr/>
        </p:nvSpPr>
        <p:spPr>
          <a:xfrm>
            <a:off x="5327512" y="3927062"/>
            <a:ext cx="2302483" cy="46166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bg1"/>
                </a:solidFill>
              </a:rPr>
              <a:t>Present triplets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7"/>
          <p:cNvSpPr txBox="1"/>
          <p:nvPr/>
        </p:nvSpPr>
        <p:spPr>
          <a:xfrm>
            <a:off x="2148697" y="3911215"/>
            <a:ext cx="830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chemeClr val="bg1"/>
                </a:solidFill>
              </a:rPr>
              <a:t>NC D1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cxnSp>
        <p:nvCxnSpPr>
          <p:cNvPr id="10" name="直線矢印コネクタ 11"/>
          <p:cNvCxnSpPr/>
          <p:nvPr/>
        </p:nvCxnSpPr>
        <p:spPr>
          <a:xfrm flipV="1">
            <a:off x="8214980" y="2519630"/>
            <a:ext cx="850900" cy="1016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7"/>
          <p:cNvSpPr txBox="1"/>
          <p:nvPr/>
        </p:nvSpPr>
        <p:spPr>
          <a:xfrm>
            <a:off x="1169672" y="2534847"/>
            <a:ext cx="7922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rgbClr val="FFFF00"/>
                </a:solidFill>
              </a:rPr>
              <a:t>S</a:t>
            </a:r>
            <a:r>
              <a:rPr kumimoji="1" lang="en-US" altLang="ja-JP" sz="2000" b="1" dirty="0" smtClean="0">
                <a:solidFill>
                  <a:srgbClr val="FFFF00"/>
                </a:solidFill>
              </a:rPr>
              <a:t>C D1</a:t>
            </a:r>
            <a:endParaRPr kumimoji="1" lang="ja-JP" altLang="en-US" sz="2000" b="1" dirty="0">
              <a:solidFill>
                <a:srgbClr val="FFFF00"/>
              </a:solidFill>
            </a:endParaRPr>
          </a:p>
        </p:txBody>
      </p:sp>
      <p:sp>
        <p:nvSpPr>
          <p:cNvPr id="12" name="テキスト ボックス 40"/>
          <p:cNvSpPr txBox="1"/>
          <p:nvPr/>
        </p:nvSpPr>
        <p:spPr>
          <a:xfrm>
            <a:off x="1850444" y="2052994"/>
            <a:ext cx="15986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>
                <a:solidFill>
                  <a:srgbClr val="FFFF00"/>
                </a:solidFill>
              </a:rPr>
              <a:t>Corrector </a:t>
            </a:r>
          </a:p>
          <a:p>
            <a:pPr algn="ctr"/>
            <a:r>
              <a:rPr kumimoji="1" lang="en-US" altLang="ja-JP" sz="2000" b="1" dirty="0" smtClean="0">
                <a:solidFill>
                  <a:srgbClr val="FFFF00"/>
                </a:solidFill>
              </a:rPr>
              <a:t>Package</a:t>
            </a:r>
            <a:endParaRPr kumimoji="1" lang="ja-JP" altLang="en-US" sz="2000" b="1" dirty="0">
              <a:solidFill>
                <a:srgbClr val="FFFF00"/>
              </a:solidFill>
            </a:endParaRPr>
          </a:p>
        </p:txBody>
      </p:sp>
      <p:pic>
        <p:nvPicPr>
          <p:cNvPr id="13" name="Picture 46" descr="Japan ico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157" y="2496433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テキスト ボックス 51"/>
          <p:cNvSpPr txBox="1"/>
          <p:nvPr/>
        </p:nvSpPr>
        <p:spPr>
          <a:xfrm>
            <a:off x="7520956" y="1899473"/>
            <a:ext cx="4876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FF00"/>
                </a:solidFill>
              </a:rPr>
              <a:t>Q1</a:t>
            </a:r>
            <a:endParaRPr kumimoji="1" lang="ja-JP" altLang="en-US" sz="2000" b="1" dirty="0">
              <a:solidFill>
                <a:srgbClr val="FFFF00"/>
              </a:solidFill>
            </a:endParaRPr>
          </a:p>
        </p:txBody>
      </p:sp>
      <p:sp>
        <p:nvSpPr>
          <p:cNvPr id="15" name="テキスト ボックス 52"/>
          <p:cNvSpPr txBox="1"/>
          <p:nvPr/>
        </p:nvSpPr>
        <p:spPr>
          <a:xfrm>
            <a:off x="6612666" y="1977924"/>
            <a:ext cx="6174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FF00"/>
                </a:solidFill>
              </a:rPr>
              <a:t>Q2a</a:t>
            </a:r>
            <a:endParaRPr kumimoji="1" lang="ja-JP" altLang="en-US" sz="2000" b="1" dirty="0">
              <a:solidFill>
                <a:srgbClr val="FFFF00"/>
              </a:solidFill>
            </a:endParaRPr>
          </a:p>
        </p:txBody>
      </p:sp>
      <p:sp>
        <p:nvSpPr>
          <p:cNvPr id="16" name="テキスト ボックス 53"/>
          <p:cNvSpPr txBox="1"/>
          <p:nvPr/>
        </p:nvSpPr>
        <p:spPr>
          <a:xfrm>
            <a:off x="5108122" y="2144148"/>
            <a:ext cx="628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FF00"/>
                </a:solidFill>
              </a:rPr>
              <a:t>Q2b</a:t>
            </a:r>
            <a:endParaRPr kumimoji="1" lang="ja-JP" altLang="en-US" sz="2000" b="1" dirty="0">
              <a:solidFill>
                <a:srgbClr val="FFFF00"/>
              </a:solidFill>
            </a:endParaRPr>
          </a:p>
        </p:txBody>
      </p:sp>
      <p:sp>
        <p:nvSpPr>
          <p:cNvPr id="17" name="テキスト ボックス 54"/>
          <p:cNvSpPr txBox="1"/>
          <p:nvPr/>
        </p:nvSpPr>
        <p:spPr>
          <a:xfrm>
            <a:off x="3814972" y="2276773"/>
            <a:ext cx="4876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FF00"/>
                </a:solidFill>
              </a:rPr>
              <a:t>Q3</a:t>
            </a:r>
            <a:endParaRPr kumimoji="1" lang="ja-JP" altLang="en-US" sz="2000" b="1" dirty="0">
              <a:solidFill>
                <a:srgbClr val="FFFF00"/>
              </a:solidFill>
            </a:endParaRPr>
          </a:p>
        </p:txBody>
      </p:sp>
      <p:pic>
        <p:nvPicPr>
          <p:cNvPr id="18" name="図 1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0446" y="3645119"/>
            <a:ext cx="1376619" cy="116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4" descr="United States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5563" y="1751787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1379" y="1887840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4" descr="United States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1601" y="222407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8904" y="2060768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4" descr="Italy icon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6978" y="174640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2" descr="Spain icon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4203" y="174434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0444" y="4581128"/>
            <a:ext cx="5579293" cy="1942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テキスト ボックス 17"/>
          <p:cNvSpPr txBox="1"/>
          <p:nvPr/>
        </p:nvSpPr>
        <p:spPr>
          <a:xfrm>
            <a:off x="6213015" y="5025342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FF00"/>
                </a:solidFill>
              </a:rPr>
              <a:t>D2</a:t>
            </a:r>
            <a:endParaRPr kumimoji="1" lang="ja-JP" altLang="en-US" sz="2000" b="1" dirty="0">
              <a:solidFill>
                <a:srgbClr val="FFFF00"/>
              </a:solidFill>
            </a:endParaRPr>
          </a:p>
        </p:txBody>
      </p:sp>
      <p:sp>
        <p:nvSpPr>
          <p:cNvPr id="27" name="テキスト ボックス 17"/>
          <p:cNvSpPr txBox="1"/>
          <p:nvPr/>
        </p:nvSpPr>
        <p:spPr>
          <a:xfrm>
            <a:off x="2611748" y="4666974"/>
            <a:ext cx="4908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FF00"/>
                </a:solidFill>
              </a:rPr>
              <a:t>Q4</a:t>
            </a:r>
            <a:endParaRPr kumimoji="1" lang="ja-JP" altLang="en-US" sz="2000" b="1" dirty="0">
              <a:solidFill>
                <a:srgbClr val="FFFF00"/>
              </a:solidFill>
            </a:endParaRPr>
          </a:p>
        </p:txBody>
      </p:sp>
      <p:sp>
        <p:nvSpPr>
          <p:cNvPr id="28" name="テキスト ボックス 17"/>
          <p:cNvSpPr txBox="1"/>
          <p:nvPr/>
        </p:nvSpPr>
        <p:spPr>
          <a:xfrm>
            <a:off x="4267880" y="4840582"/>
            <a:ext cx="457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FF00"/>
                </a:solidFill>
              </a:rPr>
              <a:t>CC</a:t>
            </a:r>
            <a:endParaRPr kumimoji="1" lang="ja-JP" altLang="en-US" sz="2000" b="1" dirty="0">
              <a:solidFill>
                <a:srgbClr val="FFFF00"/>
              </a:solidFill>
            </a:endParaRPr>
          </a:p>
        </p:txBody>
      </p:sp>
      <p:pic>
        <p:nvPicPr>
          <p:cNvPr id="29" name="Picture 54" descr="United States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0952" y="5958397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0" descr="France icon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0186" y="5775621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1091" y="6315389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52" descr="United Kingdom icon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3092" y="6034588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4" descr="Italy icon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4263" y="620896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Rounded Rectangle 35"/>
          <p:cNvSpPr/>
          <p:nvPr/>
        </p:nvSpPr>
        <p:spPr>
          <a:xfrm rot="21232616">
            <a:off x="230829" y="3398262"/>
            <a:ext cx="8802893" cy="660071"/>
          </a:xfrm>
          <a:prstGeom prst="roundRect">
            <a:avLst/>
          </a:prstGeom>
          <a:noFill/>
          <a:ln w="254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 flipV="1">
            <a:off x="2045760" y="3449508"/>
            <a:ext cx="359477" cy="461707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5945654" y="2987801"/>
            <a:ext cx="359477" cy="461707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393747" y="2104991"/>
            <a:ext cx="8466659" cy="89661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610600" cy="70182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Lower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 value in the interaction points : larger apertures needed in the triplet of the machine </a:t>
            </a:r>
            <a:r>
              <a:rPr lang="en-US" smtClean="0"/>
              <a:t>(from 70 mm to 150 mm) </a:t>
            </a:r>
            <a:endParaRPr lang="en-US" dirty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39" name="Picture 38" descr="index.jpg"/>
          <p:cNvPicPr>
            <a:picLocks noChangeAspect="1"/>
          </p:cNvPicPr>
          <p:nvPr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7" y="376"/>
            <a:ext cx="1619671" cy="75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97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requested B field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/>
              <a:t>FCC-</a:t>
            </a:r>
            <a:r>
              <a:rPr lang="en-US" dirty="0" err="1" smtClean="0"/>
              <a:t>hh</a:t>
            </a:r>
            <a:endParaRPr lang="en-US" dirty="0" smtClean="0"/>
          </a:p>
          <a:p>
            <a:pPr marL="857250" lvl="1" indent="-457200">
              <a:buFont typeface="+mj-lt"/>
              <a:buAutoNum type="alphaUcPeriod"/>
            </a:pP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E</a:t>
            </a:r>
            <a:r>
              <a:rPr lang="en-US" baseline="-25000" dirty="0" err="1" smtClean="0">
                <a:solidFill>
                  <a:schemeClr val="accent1">
                    <a:lumMod val="50000"/>
                  </a:schemeClr>
                </a:solidFill>
              </a:rPr>
              <a:t>cm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=100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TeV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,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100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km ring:   B = 16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    Project Baseline</a:t>
            </a:r>
          </a:p>
          <a:p>
            <a:pPr marL="857250" lvl="1" indent="-457200">
              <a:buFont typeface="+mj-lt"/>
              <a:buAutoNum type="alphaUcPeriod"/>
            </a:pPr>
            <a:r>
              <a:rPr lang="en-US" dirty="0" err="1" smtClean="0"/>
              <a:t>E</a:t>
            </a:r>
            <a:r>
              <a:rPr lang="en-US" baseline="-25000" dirty="0" err="1" smtClean="0"/>
              <a:t>cm</a:t>
            </a:r>
            <a:r>
              <a:rPr lang="en-US" dirty="0" smtClean="0"/>
              <a:t>=100 </a:t>
            </a:r>
            <a:r>
              <a:rPr lang="en-US" dirty="0" err="1" smtClean="0"/>
              <a:t>TeV</a:t>
            </a:r>
            <a:r>
              <a:rPr lang="en-US" dirty="0" smtClean="0"/>
              <a:t> ,    80 km ring:   B = 20 T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 would this mean in the LHC ring for a potential HE-LHC ?</a:t>
            </a:r>
          </a:p>
          <a:p>
            <a:pPr marL="857250" lvl="1" indent="-457200">
              <a:buFont typeface="+mj-lt"/>
              <a:buAutoNum type="alphaUcPeriod"/>
            </a:pPr>
            <a:r>
              <a:rPr lang="en-US" dirty="0" err="1" smtClean="0"/>
              <a:t>E</a:t>
            </a:r>
            <a:r>
              <a:rPr lang="en-US" baseline="-25000" dirty="0" err="1" smtClean="0"/>
              <a:t>cm</a:t>
            </a:r>
            <a:r>
              <a:rPr lang="en-US" dirty="0" smtClean="0"/>
              <a:t>=25 </a:t>
            </a:r>
            <a:r>
              <a:rPr lang="en-US" dirty="0" err="1"/>
              <a:t>TeV</a:t>
            </a:r>
            <a:r>
              <a:rPr lang="en-US" dirty="0"/>
              <a:t> , </a:t>
            </a:r>
            <a:r>
              <a:rPr lang="en-US" dirty="0" smtClean="0"/>
              <a:t>     27 </a:t>
            </a:r>
            <a:r>
              <a:rPr lang="en-US" dirty="0"/>
              <a:t>km ring:   B = </a:t>
            </a:r>
            <a:r>
              <a:rPr lang="en-US" dirty="0" smtClean="0"/>
              <a:t>16 T</a:t>
            </a:r>
          </a:p>
          <a:p>
            <a:pPr marL="857250" lvl="1" indent="-457200">
              <a:buFont typeface="+mj-lt"/>
              <a:buAutoNum type="alphaUcPeriod"/>
            </a:pPr>
            <a:r>
              <a:rPr lang="en-US" dirty="0" err="1" smtClean="0"/>
              <a:t>E</a:t>
            </a:r>
            <a:r>
              <a:rPr lang="en-US" baseline="-25000" dirty="0" err="1" smtClean="0"/>
              <a:t>cm</a:t>
            </a:r>
            <a:r>
              <a:rPr lang="en-US" dirty="0" smtClean="0"/>
              <a:t>=33 </a:t>
            </a:r>
            <a:r>
              <a:rPr lang="en-US" dirty="0" err="1"/>
              <a:t>TeV</a:t>
            </a:r>
            <a:r>
              <a:rPr lang="en-US" dirty="0"/>
              <a:t> , </a:t>
            </a:r>
            <a:r>
              <a:rPr lang="en-US" dirty="0" smtClean="0"/>
              <a:t>     27 </a:t>
            </a:r>
            <a:r>
              <a:rPr lang="en-US" dirty="0"/>
              <a:t>km ring:   B = </a:t>
            </a:r>
            <a:r>
              <a:rPr lang="en-US" dirty="0" smtClean="0"/>
              <a:t>20 </a:t>
            </a:r>
            <a:r>
              <a:rPr lang="en-US" dirty="0"/>
              <a:t>T</a:t>
            </a:r>
          </a:p>
          <a:p>
            <a:pPr marL="857250" lvl="1" indent="-457200">
              <a:buFont typeface="+mj-lt"/>
              <a:buAutoNum type="alphaUcPeriod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30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HILUMI IT </a:t>
            </a:r>
            <a:r>
              <a:rPr lang="fr-CH" dirty="0" err="1" smtClean="0"/>
              <a:t>magnet</a:t>
            </a:r>
            <a:r>
              <a:rPr lang="fr-CH" dirty="0" smtClean="0"/>
              <a:t> zoo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0488" y="1184960"/>
            <a:ext cx="7450230" cy="56730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6611779"/>
            <a:ext cx="13655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latin typeface="Arial"/>
                <a:cs typeface="Arial"/>
              </a:rPr>
              <a:t>Courtesy E. </a:t>
            </a:r>
            <a:r>
              <a:rPr lang="en-US" sz="1000" b="0" dirty="0" err="1" smtClean="0">
                <a:latin typeface="Arial"/>
                <a:cs typeface="Arial"/>
              </a:rPr>
              <a:t>Todesco</a:t>
            </a:r>
            <a:endParaRPr lang="en-US" sz="1000" b="0" dirty="0">
              <a:latin typeface="Arial"/>
              <a:cs typeface="Arial"/>
            </a:endParaRPr>
          </a:p>
        </p:txBody>
      </p:sp>
      <p:pic>
        <p:nvPicPr>
          <p:cNvPr id="6" name="Picture 5" descr="index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7" y="376"/>
            <a:ext cx="1619671" cy="75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80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w-b_quad_all_cross-sections_v4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0251" y="1244020"/>
            <a:ext cx="5083716" cy="5479506"/>
          </a:xfrm>
          <a:prstGeom prst="rect">
            <a:avLst/>
          </a:prstGeom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900" y="2629723"/>
            <a:ext cx="680310" cy="89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082" y="5491440"/>
            <a:ext cx="680310" cy="89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LHC IP </a:t>
            </a:r>
            <a:r>
              <a:rPr lang="en-US" dirty="0" err="1" smtClean="0"/>
              <a:t>Quadrupole</a:t>
            </a:r>
            <a:r>
              <a:rPr lang="en-US" dirty="0" smtClean="0"/>
              <a:t> design and technology evolution</a:t>
            </a:r>
            <a:endParaRPr lang="en-US" dirty="0"/>
          </a:p>
        </p:txBody>
      </p:sp>
      <p:pic>
        <p:nvPicPr>
          <p:cNvPr id="13" name="Picture 12" descr="header_logo_02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7751" y="1494815"/>
            <a:ext cx="1515717" cy="524751"/>
          </a:xfrm>
          <a:prstGeom prst="rect">
            <a:avLst/>
          </a:prstGeom>
        </p:spPr>
      </p:pic>
      <p:pic>
        <p:nvPicPr>
          <p:cNvPr id="14" name="Picture 13" descr="USLARP_Banne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74160" y="4168444"/>
            <a:ext cx="4505325" cy="604838"/>
          </a:xfrm>
          <a:prstGeom prst="rect">
            <a:avLst/>
          </a:prstGeom>
        </p:spPr>
      </p:pic>
      <p:pic>
        <p:nvPicPr>
          <p:cNvPr id="15" name="Picture 14" descr="logo-uslhc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5981" y="1412776"/>
            <a:ext cx="1486014" cy="688829"/>
          </a:xfrm>
          <a:prstGeom prst="rect">
            <a:avLst/>
          </a:prstGeom>
          <a:solidFill>
            <a:srgbClr val="000090"/>
          </a:solidFill>
        </p:spPr>
      </p:pic>
      <p:pic>
        <p:nvPicPr>
          <p:cNvPr id="17" name="Picture 16" descr="Logo_cea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077072"/>
            <a:ext cx="768422" cy="767143"/>
          </a:xfrm>
          <a:prstGeom prst="rect">
            <a:avLst/>
          </a:prstGeom>
        </p:spPr>
      </p:pic>
      <p:pic>
        <p:nvPicPr>
          <p:cNvPr id="18" name="Picture 17" descr="CERN_logo_white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754" y="4164057"/>
            <a:ext cx="647065" cy="633095"/>
          </a:xfrm>
          <a:prstGeom prst="rect">
            <a:avLst/>
          </a:prstGeom>
        </p:spPr>
      </p:pic>
      <p:pic>
        <p:nvPicPr>
          <p:cNvPr id="19" name="Picture 18" descr="CERN_logo_white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8826" y="5589240"/>
            <a:ext cx="647065" cy="633095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7496141" y="1268760"/>
            <a:ext cx="1489688" cy="5382757"/>
            <a:chOff x="7452320" y="692696"/>
            <a:chExt cx="1489688" cy="5382757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7452320" y="1175514"/>
              <a:ext cx="895341" cy="0"/>
            </a:xfrm>
            <a:prstGeom prst="line">
              <a:avLst/>
            </a:prstGeom>
            <a:ln>
              <a:solidFill>
                <a:srgbClr val="0055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7452320" y="2524439"/>
              <a:ext cx="895341" cy="0"/>
            </a:xfrm>
            <a:prstGeom prst="line">
              <a:avLst/>
            </a:prstGeom>
            <a:ln>
              <a:solidFill>
                <a:srgbClr val="0055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7452320" y="3971447"/>
              <a:ext cx="895341" cy="0"/>
            </a:xfrm>
            <a:prstGeom prst="line">
              <a:avLst/>
            </a:prstGeom>
            <a:ln>
              <a:solidFill>
                <a:srgbClr val="0055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7452320" y="5420629"/>
              <a:ext cx="895341" cy="0"/>
            </a:xfrm>
            <a:prstGeom prst="line">
              <a:avLst/>
            </a:prstGeom>
            <a:ln>
              <a:solidFill>
                <a:srgbClr val="0055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2"/>
            <p:cNvGrpSpPr/>
            <p:nvPr/>
          </p:nvGrpSpPr>
          <p:grpSpPr>
            <a:xfrm>
              <a:off x="7462770" y="692696"/>
              <a:ext cx="1479238" cy="5382757"/>
              <a:chOff x="7462770" y="692696"/>
              <a:chExt cx="1479238" cy="5382757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8416265" y="913904"/>
                <a:ext cx="4786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/>
                  <a:t>70</a:t>
                </a:r>
                <a:endParaRPr lang="en-US" sz="18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8416265" y="2250797"/>
                <a:ext cx="4786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/>
                  <a:t>9</a:t>
                </a:r>
                <a:r>
                  <a:rPr lang="en-US" sz="1800" dirty="0" smtClean="0"/>
                  <a:t>0</a:t>
                </a:r>
                <a:endParaRPr lang="en-US" sz="1800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8316416" y="3717032"/>
                <a:ext cx="6255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/>
                  <a:t>120</a:t>
                </a:r>
                <a:endParaRPr lang="en-US" sz="1800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8316416" y="5138028"/>
                <a:ext cx="6255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/>
                  <a:t>150</a:t>
                </a:r>
                <a:endParaRPr lang="en-US" sz="1800" dirty="0"/>
              </a:p>
            </p:txBody>
          </p:sp>
          <p:sp>
            <p:nvSpPr>
              <p:cNvPr id="21" name="Down Arrow 20"/>
              <p:cNvSpPr/>
              <p:nvPr/>
            </p:nvSpPr>
            <p:spPr>
              <a:xfrm>
                <a:off x="7462770" y="692696"/>
                <a:ext cx="874440" cy="5382757"/>
              </a:xfrm>
              <a:prstGeom prst="downArrow">
                <a:avLst>
                  <a:gd name="adj1" fmla="val 70996"/>
                  <a:gd name="adj2" fmla="val 52333"/>
                </a:avLst>
              </a:prstGeom>
              <a:gradFill>
                <a:gsLst>
                  <a:gs pos="0">
                    <a:schemeClr val="accent1">
                      <a:tint val="73000"/>
                      <a:satMod val="150000"/>
                      <a:alpha val="50000"/>
                    </a:schemeClr>
                  </a:gs>
                  <a:gs pos="26000">
                    <a:srgbClr val="FF0000">
                      <a:alpha val="50000"/>
                    </a:srgbClr>
                  </a:gs>
                  <a:gs pos="55000">
                    <a:srgbClr val="FF8000">
                      <a:alpha val="50000"/>
                    </a:srgbClr>
                  </a:gs>
                  <a:gs pos="100000">
                    <a:srgbClr val="FFCC66">
                      <a:alpha val="50000"/>
                    </a:srgbClr>
                  </a:gs>
                </a:gsLst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" lIns="252000" bIns="46800" rtlCol="0" anchor="ctr"/>
              <a:lstStyle/>
              <a:p>
                <a:pPr algn="ctr"/>
                <a:r>
                  <a:rPr lang="en-US" sz="1800" dirty="0" smtClean="0">
                    <a:solidFill>
                      <a:srgbClr val="FF0000"/>
                    </a:solidFill>
                  </a:rPr>
                  <a:t>Aperture (optics)</a:t>
                </a:r>
                <a:endParaRPr lang="en-US" sz="1800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27" name="TextBox 26"/>
          <p:cNvSpPr txBox="1"/>
          <p:nvPr/>
        </p:nvSpPr>
        <p:spPr>
          <a:xfrm>
            <a:off x="5076056" y="6453336"/>
            <a:ext cx="13999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0" dirty="0" smtClean="0">
                <a:latin typeface="Arial"/>
                <a:cs typeface="Arial"/>
              </a:rPr>
              <a:t>Courtesy L. </a:t>
            </a:r>
            <a:r>
              <a:rPr lang="en-US" sz="1100" b="0" dirty="0" err="1" smtClean="0">
                <a:latin typeface="Arial"/>
                <a:cs typeface="Arial"/>
              </a:rPr>
              <a:t>Bottura</a:t>
            </a:r>
            <a:endParaRPr lang="en-US" sz="1100" b="0" dirty="0">
              <a:latin typeface="Arial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84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151030_In-The-Test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0"/>
          <a:stretch/>
        </p:blipFill>
        <p:spPr>
          <a:xfrm>
            <a:off x="7020272" y="3574556"/>
            <a:ext cx="2088910" cy="32172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040419"/>
            <a:ext cx="3547641" cy="1880742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8909" y="4316483"/>
            <a:ext cx="2781363" cy="171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HL-LHC:  </a:t>
            </a:r>
            <a:r>
              <a:rPr lang="en-US" dirty="0" smtClean="0"/>
              <a:t>MQXF low beta Nb</a:t>
            </a:r>
            <a:r>
              <a:rPr lang="en-US" baseline="-25000" dirty="0" smtClean="0"/>
              <a:t>3</a:t>
            </a:r>
            <a:r>
              <a:rPr lang="en-US" dirty="0" smtClean="0"/>
              <a:t>Sn quadrupole</a:t>
            </a:r>
            <a:endParaRPr lang="en-US" dirty="0"/>
          </a:p>
        </p:txBody>
      </p:sp>
      <p:pic>
        <p:nvPicPr>
          <p:cNvPr id="5" name="Picture 2" descr="D:\Work\QXF\Mechanics\2D\MQXF_150mm_aperture\v7_ref\pictures\MQXF_2d_mech_cross-section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316" y="4293816"/>
            <a:ext cx="1909036" cy="1909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>
                <a:solidFill>
                  <a:srgbClr val="000000"/>
                </a:solidFill>
              </a:rPr>
              <a:pPr/>
              <a:t>32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845234" y="1124744"/>
            <a:ext cx="4298766" cy="2448272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/>
              <a:t>	A CERN LARP collaboration.</a:t>
            </a:r>
          </a:p>
          <a:p>
            <a:pPr marL="0" indent="0">
              <a:buNone/>
            </a:pPr>
            <a:r>
              <a:rPr lang="en-GB" sz="1800" dirty="0" smtClean="0"/>
              <a:t>Nominal Gradient 132.6 T/m </a:t>
            </a:r>
          </a:p>
          <a:p>
            <a:pPr marL="0" indent="0">
              <a:buNone/>
            </a:pPr>
            <a:r>
              <a:rPr lang="en-GB" sz="1800" dirty="0" smtClean="0"/>
              <a:t>Aperture diameter 150 mm</a:t>
            </a:r>
          </a:p>
          <a:p>
            <a:pPr marL="0" indent="0">
              <a:buNone/>
            </a:pPr>
            <a:r>
              <a:rPr lang="en-GB" sz="1800" dirty="0" smtClean="0"/>
              <a:t>Peak Field 12.1 T</a:t>
            </a:r>
          </a:p>
          <a:p>
            <a:pPr marL="0" indent="0">
              <a:buNone/>
            </a:pPr>
            <a:r>
              <a:rPr lang="en-GB" sz="1800" dirty="0" smtClean="0"/>
              <a:t>Current 17.5 A</a:t>
            </a:r>
          </a:p>
          <a:p>
            <a:pPr marL="0" indent="0">
              <a:buNone/>
            </a:pPr>
            <a:r>
              <a:rPr lang="en-GB" sz="1800" dirty="0" err="1" smtClean="0"/>
              <a:t>Loadline</a:t>
            </a:r>
            <a:r>
              <a:rPr lang="en-GB" sz="1800" dirty="0" smtClean="0"/>
              <a:t> Margin 20% </a:t>
            </a:r>
            <a:r>
              <a:rPr lang="en-GB" sz="1600" dirty="0"/>
              <a:t>@</a:t>
            </a:r>
            <a:r>
              <a:rPr lang="en-GB" sz="1800" dirty="0"/>
              <a:t> 1.9 </a:t>
            </a:r>
            <a:r>
              <a:rPr lang="en-GB" sz="1800" dirty="0" smtClean="0"/>
              <a:t>K</a:t>
            </a:r>
          </a:p>
          <a:p>
            <a:pPr marL="0" indent="0">
              <a:buNone/>
            </a:pPr>
            <a:r>
              <a:rPr lang="en-GB" sz="1800" dirty="0" smtClean="0"/>
              <a:t>Stored Energy 1.32 MJ/m</a:t>
            </a:r>
            <a:endParaRPr lang="en-GB" sz="1800" dirty="0"/>
          </a:p>
        </p:txBody>
      </p:sp>
      <p:sp>
        <p:nvSpPr>
          <p:cNvPr id="10" name="Content Placeholder 6"/>
          <p:cNvSpPr txBox="1">
            <a:spLocks/>
          </p:cNvSpPr>
          <p:nvPr/>
        </p:nvSpPr>
        <p:spPr bwMode="auto">
          <a:xfrm>
            <a:off x="384575" y="1211579"/>
            <a:ext cx="4298766" cy="82884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FontTx/>
              <a:buNone/>
            </a:pPr>
            <a:r>
              <a:rPr lang="en-GB" sz="1800" b="0" kern="0" dirty="0" smtClean="0"/>
              <a:t>Spring 2016 the first model achieved the nominal and ultimate field at FNAL !	</a:t>
            </a:r>
            <a:endParaRPr lang="en-GB" sz="1800" b="0" kern="0" dirty="0"/>
          </a:p>
        </p:txBody>
      </p:sp>
      <p:pic>
        <p:nvPicPr>
          <p:cNvPr id="12" name="Picture 11" descr="151217_mock-up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027" y="4316483"/>
            <a:ext cx="1886369" cy="1886369"/>
          </a:xfrm>
          <a:prstGeom prst="rect">
            <a:avLst/>
          </a:prstGeom>
        </p:spPr>
      </p:pic>
      <p:pic>
        <p:nvPicPr>
          <p:cNvPr id="13" name="Picture 12" descr="index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7" y="376"/>
            <a:ext cx="1619671" cy="75748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25718" y="3884095"/>
            <a:ext cx="43195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0" dirty="0" smtClean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By courtesy of G. </a:t>
            </a:r>
            <a:r>
              <a:rPr lang="en-US" sz="1200" b="0" dirty="0" err="1" smtClean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Ambrosio</a:t>
            </a:r>
            <a:r>
              <a:rPr lang="en-US" sz="1200" b="0" dirty="0" smtClean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 (FNAL), P. Ferracin (CERN et al)</a:t>
            </a:r>
            <a:endParaRPr lang="en-US" sz="1200" b="0" dirty="0">
              <a:solidFill>
                <a:schemeClr val="accent2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96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1" y="5265223"/>
            <a:ext cx="9000000" cy="11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HILUMI: The 11T Dipole Two-in-One for 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398800" cy="5349240"/>
          </a:xfrm>
        </p:spPr>
        <p:txBody>
          <a:bodyPr>
            <a:normAutofit/>
          </a:bodyPr>
          <a:lstStyle/>
          <a:p>
            <a:r>
              <a:rPr lang="en-US" dirty="0"/>
              <a:t>Create space in the dispersion suppressor regions of LHC, i.e. a room temperature beam vacuum sector, to install additional collimators (TCLD), </a:t>
            </a:r>
            <a:r>
              <a:rPr lang="en-US" dirty="0" smtClean="0"/>
              <a:t>(needed </a:t>
            </a:r>
            <a:r>
              <a:rPr lang="en-US" dirty="0"/>
              <a:t>to cope with beam </a:t>
            </a:r>
            <a:r>
              <a:rPr lang="en-US" dirty="0" smtClean="0"/>
              <a:t>                                         intensities </a:t>
            </a:r>
            <a:r>
              <a:rPr lang="en-US" dirty="0"/>
              <a:t>that are larger than nominal, </a:t>
            </a:r>
            <a:r>
              <a:rPr lang="en-US" dirty="0" smtClean="0"/>
              <a:t>                                           such </a:t>
            </a:r>
            <a:r>
              <a:rPr lang="en-US" dirty="0"/>
              <a:t>as in </a:t>
            </a:r>
            <a:r>
              <a:rPr lang="en-US" dirty="0" smtClean="0"/>
              <a:t>the HL </a:t>
            </a:r>
            <a:r>
              <a:rPr lang="en-US" dirty="0"/>
              <a:t>LHC)</a:t>
            </a:r>
          </a:p>
          <a:p>
            <a:r>
              <a:rPr lang="en-US" dirty="0" smtClean="0"/>
              <a:t>Replace a standard MB </a:t>
            </a:r>
            <a:r>
              <a:rPr lang="en-US" dirty="0"/>
              <a:t>by a pair of 11T dipoles </a:t>
            </a:r>
            <a:r>
              <a:rPr lang="en-US" dirty="0" smtClean="0"/>
              <a:t>                         (</a:t>
            </a:r>
            <a:r>
              <a:rPr lang="en-US" dirty="0"/>
              <a:t>the 11T dipole is also called MBH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16000" y="5336962"/>
            <a:ext cx="8640000" cy="0"/>
          </a:xfrm>
          <a:prstGeom prst="straightConnector1">
            <a:avLst/>
          </a:prstGeom>
          <a:ln w="12700">
            <a:solidFill>
              <a:srgbClr val="002060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Line Callout 2 (Accent Bar) 7"/>
          <p:cNvSpPr/>
          <p:nvPr/>
        </p:nvSpPr>
        <p:spPr>
          <a:xfrm flipH="1">
            <a:off x="2323140" y="6241507"/>
            <a:ext cx="1063452" cy="195138"/>
          </a:xfrm>
          <a:prstGeom prst="accentCallout2">
            <a:avLst>
              <a:gd name="adj1" fmla="val 46609"/>
              <a:gd name="adj2" fmla="val -2221"/>
              <a:gd name="adj3" fmla="val 46618"/>
              <a:gd name="adj4" fmla="val -18044"/>
              <a:gd name="adj5" fmla="val -167733"/>
              <a:gd name="adj6" fmla="val -41893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r"/>
            <a:r>
              <a:rPr lang="en-US" sz="1400" dirty="0" smtClean="0">
                <a:solidFill>
                  <a:srgbClr val="002060"/>
                </a:solidFill>
              </a:rPr>
              <a:t>Interconnect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9" name="Line Callout 2 (Accent Bar) 8"/>
          <p:cNvSpPr/>
          <p:nvPr/>
        </p:nvSpPr>
        <p:spPr>
          <a:xfrm>
            <a:off x="5085024" y="6227655"/>
            <a:ext cx="2007255" cy="208990"/>
          </a:xfrm>
          <a:prstGeom prst="accentCallout2">
            <a:avLst>
              <a:gd name="adj1" fmla="val 46609"/>
              <a:gd name="adj2" fmla="val -2221"/>
              <a:gd name="adj3" fmla="val 46759"/>
              <a:gd name="adj4" fmla="val -19969"/>
              <a:gd name="adj5" fmla="val -263835"/>
              <a:gd name="adj6" fmla="val -26668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1400" dirty="0" smtClean="0">
                <a:solidFill>
                  <a:srgbClr val="002060"/>
                </a:solidFill>
              </a:rPr>
              <a:t>Space for Collimator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10" name="Line Callout 2 (Accent Bar) 9"/>
          <p:cNvSpPr/>
          <p:nvPr/>
        </p:nvSpPr>
        <p:spPr>
          <a:xfrm>
            <a:off x="6731470" y="5060756"/>
            <a:ext cx="1944041" cy="196652"/>
          </a:xfrm>
          <a:prstGeom prst="accentCallout2">
            <a:avLst>
              <a:gd name="adj1" fmla="val 46609"/>
              <a:gd name="adj2" fmla="val -2221"/>
              <a:gd name="adj3" fmla="val 45241"/>
              <a:gd name="adj4" fmla="val -19327"/>
              <a:gd name="adj5" fmla="val 331898"/>
              <a:gd name="adj6" fmla="val -45736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1400" dirty="0" smtClean="0">
                <a:solidFill>
                  <a:srgbClr val="002060"/>
                </a:solidFill>
              </a:rPr>
              <a:t>11 T dipole cold mass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11" name="Line Callout 2 (Accent Bar) 10"/>
          <p:cNvSpPr/>
          <p:nvPr/>
        </p:nvSpPr>
        <p:spPr>
          <a:xfrm flipH="1">
            <a:off x="2339752" y="5081642"/>
            <a:ext cx="1853451" cy="195138"/>
          </a:xfrm>
          <a:prstGeom prst="accentCallout2">
            <a:avLst>
              <a:gd name="adj1" fmla="val 46609"/>
              <a:gd name="adj2" fmla="val -2221"/>
              <a:gd name="adj3" fmla="val 47358"/>
              <a:gd name="adj4" fmla="val -9994"/>
              <a:gd name="adj5" fmla="val 212033"/>
              <a:gd name="adj6" fmla="val -27928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r"/>
            <a:r>
              <a:rPr lang="en-US" sz="1400" dirty="0" smtClean="0">
                <a:solidFill>
                  <a:srgbClr val="002060"/>
                </a:solidFill>
              </a:rPr>
              <a:t>By-pass cryostat</a:t>
            </a: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12" name="Picture 7" descr="DS_2in1_Pot_Inom.tif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1804" y="4330372"/>
            <a:ext cx="1080000" cy="995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330959" y="5037396"/>
            <a:ext cx="1824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2060"/>
                </a:solidFill>
              </a:rPr>
              <a:t>15660 mm</a:t>
            </a: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1916832"/>
            <a:ext cx="1872208" cy="1848536"/>
          </a:xfrm>
          <a:prstGeom prst="ellipse">
            <a:avLst/>
          </a:prstGeom>
          <a:noFill/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68" r="4335"/>
          <a:stretch/>
        </p:blipFill>
        <p:spPr bwMode="auto">
          <a:xfrm>
            <a:off x="7740352" y="3571615"/>
            <a:ext cx="1289063" cy="12974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24" name="Picture 23" descr="index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7" y="376"/>
            <a:ext cx="1619671" cy="757488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1" y="3250196"/>
            <a:ext cx="6732000" cy="152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0" y="3989604"/>
            <a:ext cx="9119125" cy="2266766"/>
            <a:chOff x="0" y="3726000"/>
            <a:chExt cx="9119125" cy="2266766"/>
          </a:xfrm>
        </p:grpSpPr>
        <p:sp>
          <p:nvSpPr>
            <p:cNvPr id="17" name="Rectangle 16"/>
            <p:cNvSpPr/>
            <p:nvPr/>
          </p:nvSpPr>
          <p:spPr>
            <a:xfrm rot="21036984">
              <a:off x="2231696" y="3726000"/>
              <a:ext cx="648000" cy="297180"/>
            </a:xfrm>
            <a:prstGeom prst="rect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8000" y="4783166"/>
              <a:ext cx="9072000" cy="1209600"/>
            </a:xfrm>
            <a:prstGeom prst="rect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9" name="Straight Connector 18"/>
            <p:cNvCxnSpPr>
              <a:stCxn id="17" idx="1"/>
            </p:cNvCxnSpPr>
            <p:nvPr/>
          </p:nvCxnSpPr>
          <p:spPr>
            <a:xfrm flipH="1">
              <a:off x="0" y="3927416"/>
              <a:ext cx="2236031" cy="855750"/>
            </a:xfrm>
            <a:prstGeom prst="line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0" name="Straight Connector 19"/>
            <p:cNvCxnSpPr>
              <a:endCxn id="17" idx="3"/>
            </p:cNvCxnSpPr>
            <p:nvPr/>
          </p:nvCxnSpPr>
          <p:spPr>
            <a:xfrm flipH="1" flipV="1">
              <a:off x="2875361" y="3821764"/>
              <a:ext cx="6243764" cy="961402"/>
            </a:xfrm>
            <a:prstGeom prst="line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</p:spTree>
    <p:extLst>
      <p:ext uri="{BB962C8B-B14F-4D97-AF65-F5344CB8AC3E}">
        <p14:creationId xmlns:p14="http://schemas.microsoft.com/office/powerpoint/2010/main" val="63280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3372" t="9401" r="3372" b="2065"/>
          <a:stretch/>
        </p:blipFill>
        <p:spPr>
          <a:xfrm>
            <a:off x="4833419" y="4292449"/>
            <a:ext cx="4144250" cy="25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HL-LHC: 11 T Dispersion suppressor magnet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987824" y="1143000"/>
            <a:ext cx="5904656" cy="1349896"/>
          </a:xfrm>
        </p:spPr>
        <p:txBody>
          <a:bodyPr>
            <a:normAutofit fontScale="92500"/>
          </a:bodyPr>
          <a:lstStyle/>
          <a:p>
            <a:r>
              <a:rPr lang="en-US" sz="1800" dirty="0"/>
              <a:t>First Nb3Sn magnet to go into an accelerator (</a:t>
            </a:r>
            <a:r>
              <a:rPr lang="en-US" sz="1800" dirty="0" smtClean="0"/>
              <a:t>2019) </a:t>
            </a:r>
            <a:r>
              <a:rPr lang="en-US" sz="1800" dirty="0"/>
              <a:t>!</a:t>
            </a:r>
          </a:p>
          <a:p>
            <a:r>
              <a:rPr lang="en-US" sz="1800" dirty="0"/>
              <a:t>Present model program (CERN and FNAL)</a:t>
            </a:r>
          </a:p>
          <a:p>
            <a:pPr lvl="1"/>
            <a:r>
              <a:rPr lang="en-US" sz="1800" dirty="0" smtClean="0"/>
              <a:t>demonstrated </a:t>
            </a:r>
            <a:r>
              <a:rPr lang="en-US" sz="1800" dirty="0"/>
              <a:t>the required performance (11.25 T at 11850 A) and </a:t>
            </a:r>
            <a:r>
              <a:rPr lang="en-US" sz="1800" dirty="0" smtClean="0"/>
              <a:t>Achieved </a:t>
            </a:r>
            <a:r>
              <a:rPr lang="en-US" sz="1800" dirty="0"/>
              <a:t>accelerator field quality</a:t>
            </a:r>
          </a:p>
          <a:p>
            <a:pPr marL="0" indent="0">
              <a:buFontTx/>
              <a:buNone/>
            </a:pPr>
            <a:endParaRPr lang="en-GB" sz="1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49095"/>
            <a:ext cx="2664296" cy="2605670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3995936" y="2492249"/>
            <a:ext cx="3168352" cy="1800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FontTx/>
              <a:buNone/>
            </a:pPr>
            <a:r>
              <a:rPr lang="en-GB" sz="1600" b="0" dirty="0" smtClean="0"/>
              <a:t>Nominal Field 11 T</a:t>
            </a:r>
          </a:p>
          <a:p>
            <a:pPr marL="0" indent="0">
              <a:buFontTx/>
              <a:buNone/>
            </a:pPr>
            <a:r>
              <a:rPr lang="en-GB" sz="1600" b="0" dirty="0" smtClean="0"/>
              <a:t>Aperture diameter 60 mm</a:t>
            </a:r>
          </a:p>
          <a:p>
            <a:pPr marL="0" indent="0">
              <a:buFontTx/>
              <a:buNone/>
            </a:pPr>
            <a:r>
              <a:rPr lang="en-GB" sz="1600" b="0" dirty="0" smtClean="0"/>
              <a:t>Peak Field 11.35 T</a:t>
            </a:r>
          </a:p>
          <a:p>
            <a:pPr marL="0" indent="0">
              <a:buFontTx/>
              <a:buNone/>
            </a:pPr>
            <a:r>
              <a:rPr lang="en-GB" sz="1600" b="0" dirty="0" smtClean="0"/>
              <a:t>Current 11.85 kA</a:t>
            </a:r>
          </a:p>
          <a:p>
            <a:pPr marL="0" indent="0">
              <a:buFontTx/>
              <a:buNone/>
            </a:pPr>
            <a:r>
              <a:rPr lang="en-GB" sz="1600" b="0" dirty="0" err="1" smtClean="0"/>
              <a:t>Loadline</a:t>
            </a:r>
            <a:r>
              <a:rPr lang="en-GB" sz="1600" b="0" dirty="0" smtClean="0"/>
              <a:t> Margin 19.7% @ 1.9 K</a:t>
            </a:r>
          </a:p>
          <a:p>
            <a:pPr marL="0" indent="0">
              <a:buFontTx/>
              <a:buNone/>
            </a:pPr>
            <a:r>
              <a:rPr lang="en-GB" sz="1600" b="0" dirty="0" smtClean="0"/>
              <a:t>Stored Energy 0.96 MJ/m</a:t>
            </a:r>
          </a:p>
          <a:p>
            <a:endParaRPr lang="en-US" sz="1600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11" name="Picture 10" descr="index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4556" y="22032"/>
            <a:ext cx="1326360" cy="620312"/>
          </a:xfrm>
          <a:prstGeom prst="rect">
            <a:avLst/>
          </a:prstGeom>
        </p:spPr>
      </p:pic>
      <p:pic>
        <p:nvPicPr>
          <p:cNvPr id="12" name="Picture 11" descr="DSC07409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466" y="3933056"/>
            <a:ext cx="2422420" cy="2479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25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from previous and running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2"/>
                </a:solidFill>
              </a:rPr>
              <a:t>We now have all the elements in hand to develop 16T magnets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chemeClr val="accent2"/>
              </a:solidFill>
            </a:endParaRP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 smtClean="0"/>
              <a:t>11 T dipoles: we have working models                                          	(at CERN and FNAL)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 smtClean="0"/>
              <a:t>12 T quadrupoles: </a:t>
            </a:r>
            <a:r>
              <a:rPr lang="en-US" dirty="0"/>
              <a:t>we have working </a:t>
            </a:r>
            <a:r>
              <a:rPr lang="en-US" dirty="0" smtClean="0"/>
              <a:t>models                             	(made together by LARP and CERN)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dirty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 smtClean="0"/>
              <a:t>We showed 16T is feasible on flat coils (at LBNL and CERN)</a:t>
            </a: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1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3-07-02 at 11.52.0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40768"/>
            <a:ext cx="9144000" cy="4446649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1744274" y="3730360"/>
            <a:ext cx="2581354" cy="1254871"/>
            <a:chOff x="1744274" y="3114675"/>
            <a:chExt cx="2581354" cy="1254871"/>
          </a:xfrm>
          <a:solidFill>
            <a:schemeClr val="accent2"/>
          </a:solidFill>
          <a:effectLst/>
        </p:grpSpPr>
        <p:sp>
          <p:nvSpPr>
            <p:cNvPr id="41" name="Donut 40"/>
            <p:cNvSpPr/>
            <p:nvPr/>
          </p:nvSpPr>
          <p:spPr>
            <a:xfrm>
              <a:off x="1744274" y="3118121"/>
              <a:ext cx="2568780" cy="1251425"/>
            </a:xfrm>
            <a:prstGeom prst="donut">
              <a:avLst>
                <a:gd name="adj" fmla="val 2674"/>
              </a:avLst>
            </a:prstGeom>
            <a:grpFill/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3896788" y="3282595"/>
              <a:ext cx="81535" cy="73380"/>
            </a:xfrm>
            <a:prstGeom prst="ellipse">
              <a:avLst/>
            </a:pr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2025650" y="4098925"/>
              <a:ext cx="76200" cy="71385"/>
            </a:xfrm>
            <a:prstGeom prst="ellipse">
              <a:avLst/>
            </a:pr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Oval 43"/>
            <p:cNvSpPr/>
            <p:nvPr/>
          </p:nvSpPr>
          <p:spPr>
            <a:xfrm>
              <a:off x="3308708" y="3114675"/>
              <a:ext cx="82192" cy="78039"/>
            </a:xfrm>
            <a:prstGeom prst="ellipse">
              <a:avLst/>
            </a:pr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Oval 44"/>
            <p:cNvSpPr/>
            <p:nvPr/>
          </p:nvSpPr>
          <p:spPr>
            <a:xfrm>
              <a:off x="4241800" y="3605966"/>
              <a:ext cx="83828" cy="80209"/>
            </a:xfrm>
            <a:prstGeom prst="ellipse">
              <a:avLst/>
            </a:prstGeom>
            <a:grp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6" name="Title 3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FCC development 	(2014 - ... )</a:t>
            </a:r>
            <a:endParaRPr lang="en-US" sz="2800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191182" y="5722286"/>
            <a:ext cx="19106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accent4"/>
                </a:solidFill>
                <a:latin typeface="Arial"/>
                <a:cs typeface="Arial"/>
              </a:rPr>
              <a:t>LHC</a:t>
            </a:r>
          </a:p>
          <a:p>
            <a:pPr algn="ctr"/>
            <a:r>
              <a:rPr lang="en-US" sz="1800" dirty="0" smtClean="0">
                <a:solidFill>
                  <a:schemeClr val="accent4"/>
                </a:solidFill>
                <a:latin typeface="Arial"/>
                <a:cs typeface="Arial"/>
              </a:rPr>
              <a:t>27 km, 8.33 T</a:t>
            </a:r>
          </a:p>
          <a:p>
            <a:pPr algn="ctr"/>
            <a:r>
              <a:rPr lang="en-US" sz="1800" dirty="0">
                <a:solidFill>
                  <a:schemeClr val="accent4"/>
                </a:solidFill>
                <a:latin typeface="Arial"/>
                <a:cs typeface="Arial"/>
              </a:rPr>
              <a:t>14 </a:t>
            </a:r>
            <a:r>
              <a:rPr lang="en-US" sz="1800" dirty="0" err="1">
                <a:solidFill>
                  <a:schemeClr val="accent4"/>
                </a:solidFill>
                <a:latin typeface="Arial"/>
                <a:cs typeface="Arial"/>
              </a:rPr>
              <a:t>TeV</a:t>
            </a:r>
            <a:r>
              <a:rPr lang="en-US" sz="1800" dirty="0">
                <a:solidFill>
                  <a:schemeClr val="accent4"/>
                </a:solidFill>
                <a:latin typeface="Arial"/>
                <a:cs typeface="Arial"/>
              </a:rPr>
              <a:t> (</a:t>
            </a:r>
            <a:r>
              <a:rPr lang="en-US" sz="1800" dirty="0" err="1" smtClean="0">
                <a:solidFill>
                  <a:schemeClr val="accent4"/>
                </a:solidFill>
                <a:latin typeface="Arial"/>
                <a:cs typeface="Arial"/>
              </a:rPr>
              <a:t>c.o.m</a:t>
            </a:r>
            <a:r>
              <a:rPr lang="en-US" sz="1800" dirty="0" smtClean="0">
                <a:solidFill>
                  <a:schemeClr val="accent4"/>
                </a:solidFill>
                <a:latin typeface="Arial"/>
                <a:cs typeface="Arial"/>
              </a:rPr>
              <a:t>.)</a:t>
            </a:r>
          </a:p>
        </p:txBody>
      </p:sp>
      <p:grpSp>
        <p:nvGrpSpPr>
          <p:cNvPr id="64" name="Group 63"/>
          <p:cNvGrpSpPr/>
          <p:nvPr/>
        </p:nvGrpSpPr>
        <p:grpSpPr>
          <a:xfrm>
            <a:off x="2248202" y="1901216"/>
            <a:ext cx="6486985" cy="4719250"/>
            <a:chOff x="2248202" y="1224133"/>
            <a:chExt cx="6486985" cy="4719250"/>
          </a:xfrm>
        </p:grpSpPr>
        <p:sp>
          <p:nvSpPr>
            <p:cNvPr id="39" name="TextBox 38"/>
            <p:cNvSpPr txBox="1"/>
            <p:nvPr/>
          </p:nvSpPr>
          <p:spPr>
            <a:xfrm>
              <a:off x="4697756" y="5020053"/>
              <a:ext cx="192503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>
                  <a:latin typeface="Arial"/>
                  <a:cs typeface="Arial"/>
                </a:rPr>
                <a:t>FCC-</a:t>
              </a:r>
              <a:r>
                <a:rPr lang="en-US" sz="1800" dirty="0" err="1" smtClean="0">
                  <a:latin typeface="Arial"/>
                  <a:cs typeface="Arial"/>
                </a:rPr>
                <a:t>hh</a:t>
              </a:r>
              <a:endParaRPr lang="en-US" sz="1800" dirty="0" smtClean="0">
                <a:latin typeface="Arial"/>
                <a:cs typeface="Arial"/>
              </a:endParaRPr>
            </a:p>
            <a:p>
              <a:pPr algn="ctr"/>
              <a:r>
                <a:rPr lang="en-US" sz="1800" dirty="0" smtClean="0">
                  <a:latin typeface="Arial"/>
                  <a:cs typeface="Arial"/>
                </a:rPr>
                <a:t>80 km, </a:t>
              </a:r>
              <a:r>
                <a:rPr lang="en-US" sz="1800" b="1" dirty="0" smtClean="0">
                  <a:latin typeface="Arial"/>
                  <a:cs typeface="Arial"/>
                </a:rPr>
                <a:t>20 T</a:t>
              </a:r>
            </a:p>
            <a:p>
              <a:pPr algn="ctr"/>
              <a:r>
                <a:rPr lang="en-US" sz="1800" dirty="0" smtClean="0">
                  <a:latin typeface="Arial"/>
                  <a:cs typeface="Arial"/>
                </a:rPr>
                <a:t>100 </a:t>
              </a:r>
              <a:r>
                <a:rPr lang="en-US" sz="1800" dirty="0" err="1">
                  <a:latin typeface="Arial"/>
                  <a:cs typeface="Arial"/>
                </a:rPr>
                <a:t>TeV</a:t>
              </a:r>
              <a:r>
                <a:rPr lang="en-US" sz="1800" dirty="0">
                  <a:latin typeface="Arial"/>
                  <a:cs typeface="Arial"/>
                </a:rPr>
                <a:t> (</a:t>
              </a:r>
              <a:r>
                <a:rPr lang="en-US" sz="1800" dirty="0" err="1" smtClean="0">
                  <a:latin typeface="Arial"/>
                  <a:cs typeface="Arial"/>
                </a:rPr>
                <a:t>c.o.m</a:t>
              </a:r>
              <a:r>
                <a:rPr lang="en-US" sz="1800" dirty="0" smtClean="0">
                  <a:latin typeface="Arial"/>
                  <a:cs typeface="Arial"/>
                </a:rPr>
                <a:t>.)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2248202" y="1224133"/>
              <a:ext cx="6486985" cy="2885406"/>
              <a:chOff x="2248202" y="1220555"/>
              <a:chExt cx="6486985" cy="2885406"/>
            </a:xfrm>
          </p:grpSpPr>
          <p:sp>
            <p:nvSpPr>
              <p:cNvPr id="27" name="Donut 26"/>
              <p:cNvSpPr/>
              <p:nvPr/>
            </p:nvSpPr>
            <p:spPr>
              <a:xfrm>
                <a:off x="2248202" y="1220555"/>
                <a:ext cx="6486985" cy="2885406"/>
              </a:xfrm>
              <a:prstGeom prst="donut">
                <a:avLst>
                  <a:gd name="adj" fmla="val 1425"/>
                </a:avLst>
              </a:prstGeom>
              <a:gradFill flip="none" rotWithShape="1">
                <a:gsLst>
                  <a:gs pos="0">
                    <a:schemeClr val="tx1">
                      <a:lumMod val="40000"/>
                      <a:lumOff val="60000"/>
                      <a:alpha val="40000"/>
                    </a:schemeClr>
                  </a:gs>
                  <a:gs pos="46000">
                    <a:schemeClr val="tx1">
                      <a:alpha val="45000"/>
                    </a:schemeClr>
                  </a:gs>
                  <a:gs pos="100000">
                    <a:schemeClr val="tx1">
                      <a:lumMod val="40000"/>
                      <a:lumOff val="60000"/>
                      <a:alpha val="55000"/>
                    </a:schemeClr>
                  </a:gs>
                </a:gsLst>
                <a:lin ang="5400000" scaled="1"/>
                <a:tileRect/>
              </a:gradFill>
              <a:effectLst>
                <a:glow rad="88900">
                  <a:schemeClr val="accent1">
                    <a:tint val="30000"/>
                    <a:shade val="95000"/>
                    <a:satMod val="300000"/>
                    <a:alpha val="25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377655" y="3069147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544887" y="1956403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784" y="1290779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6667958" y="1327306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8345133" y="2028403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6283887" y="3996431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8057133" y="3416438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4068382" y="3916485"/>
                <a:ext cx="144000" cy="72000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5" name="Group 64"/>
          <p:cNvGrpSpPr/>
          <p:nvPr/>
        </p:nvGrpSpPr>
        <p:grpSpPr>
          <a:xfrm>
            <a:off x="2154704" y="1657811"/>
            <a:ext cx="6912768" cy="4993432"/>
            <a:chOff x="2154704" y="980728"/>
            <a:chExt cx="6912768" cy="4993432"/>
          </a:xfrm>
        </p:grpSpPr>
        <p:sp>
          <p:nvSpPr>
            <p:cNvPr id="49" name="TextBox 48"/>
            <p:cNvSpPr txBox="1"/>
            <p:nvPr/>
          </p:nvSpPr>
          <p:spPr>
            <a:xfrm>
              <a:off x="6922832" y="5020053"/>
              <a:ext cx="2002434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rgbClr val="008000"/>
                  </a:solidFill>
                  <a:latin typeface="Arial"/>
                  <a:cs typeface="Arial"/>
                </a:rPr>
                <a:t>FCC-</a:t>
              </a:r>
              <a:r>
                <a:rPr lang="en-US" sz="1800" dirty="0" err="1" smtClean="0">
                  <a:solidFill>
                    <a:srgbClr val="008000"/>
                  </a:solidFill>
                  <a:latin typeface="Arial"/>
                  <a:cs typeface="Arial"/>
                </a:rPr>
                <a:t>hh</a:t>
              </a:r>
              <a:endParaRPr lang="en-US" sz="1800" dirty="0" smtClean="0">
                <a:solidFill>
                  <a:srgbClr val="008000"/>
                </a:solidFill>
                <a:latin typeface="Arial"/>
                <a:cs typeface="Arial"/>
              </a:endParaRPr>
            </a:p>
            <a:p>
              <a:pPr algn="ctr"/>
              <a:r>
                <a:rPr lang="en-US" sz="1800" dirty="0" smtClean="0">
                  <a:solidFill>
                    <a:srgbClr val="008000"/>
                  </a:solidFill>
                  <a:latin typeface="Arial"/>
                  <a:cs typeface="Arial"/>
                </a:rPr>
                <a:t>100 km, </a:t>
              </a:r>
              <a:r>
                <a:rPr lang="en-US" sz="1800" b="1" dirty="0" smtClean="0">
                  <a:solidFill>
                    <a:srgbClr val="008000"/>
                  </a:solidFill>
                  <a:latin typeface="Arial"/>
                  <a:cs typeface="Arial"/>
                </a:rPr>
                <a:t>16 T</a:t>
              </a:r>
            </a:p>
            <a:p>
              <a:pPr algn="ctr"/>
              <a:r>
                <a:rPr lang="en-US" sz="1800" dirty="0">
                  <a:solidFill>
                    <a:srgbClr val="008000"/>
                  </a:solidFill>
                  <a:latin typeface="Arial"/>
                  <a:cs typeface="Arial"/>
                </a:rPr>
                <a:t>100 </a:t>
              </a:r>
              <a:r>
                <a:rPr lang="en-US" sz="1800" dirty="0" err="1">
                  <a:solidFill>
                    <a:srgbClr val="008000"/>
                  </a:solidFill>
                  <a:latin typeface="Arial"/>
                  <a:cs typeface="Arial"/>
                </a:rPr>
                <a:t>TeV</a:t>
              </a:r>
              <a:r>
                <a:rPr lang="en-US" sz="1800" dirty="0">
                  <a:solidFill>
                    <a:srgbClr val="008000"/>
                  </a:solidFill>
                  <a:latin typeface="Arial"/>
                  <a:cs typeface="Arial"/>
                </a:rPr>
                <a:t> </a:t>
              </a:r>
              <a:r>
                <a:rPr lang="en-US" sz="1800" dirty="0" smtClean="0">
                  <a:solidFill>
                    <a:srgbClr val="008000"/>
                  </a:solidFill>
                  <a:latin typeface="Arial"/>
                  <a:cs typeface="Arial"/>
                </a:rPr>
                <a:t>(</a:t>
              </a:r>
              <a:r>
                <a:rPr lang="en-US" sz="1800" dirty="0" err="1" smtClean="0">
                  <a:solidFill>
                    <a:srgbClr val="008000"/>
                  </a:solidFill>
                  <a:latin typeface="Arial"/>
                  <a:cs typeface="Arial"/>
                </a:rPr>
                <a:t>c.o.m</a:t>
              </a:r>
              <a:r>
                <a:rPr lang="en-US" sz="1800" dirty="0" smtClean="0">
                  <a:solidFill>
                    <a:srgbClr val="008000"/>
                  </a:solidFill>
                  <a:latin typeface="Arial"/>
                  <a:cs typeface="Arial"/>
                </a:rPr>
                <a:t>.)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i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2154704" y="980728"/>
              <a:ext cx="6912768" cy="3128811"/>
              <a:chOff x="2154704" y="977150"/>
              <a:chExt cx="6912768" cy="3128811"/>
            </a:xfrm>
          </p:grpSpPr>
          <p:sp>
            <p:nvSpPr>
              <p:cNvPr id="51" name="Donut 50"/>
              <p:cNvSpPr/>
              <p:nvPr/>
            </p:nvSpPr>
            <p:spPr>
              <a:xfrm>
                <a:off x="2154704" y="977150"/>
                <a:ext cx="6912768" cy="3128811"/>
              </a:xfrm>
              <a:prstGeom prst="donut">
                <a:avLst>
                  <a:gd name="adj" fmla="val 1425"/>
                </a:avLst>
              </a:prstGeom>
              <a:gradFill flip="none" rotWithShape="1">
                <a:gsLst>
                  <a:gs pos="0">
                    <a:srgbClr val="CCFFCC">
                      <a:alpha val="40000"/>
                    </a:srgbClr>
                  </a:gs>
                  <a:gs pos="46000">
                    <a:srgbClr val="008000">
                      <a:alpha val="45000"/>
                    </a:srgbClr>
                  </a:gs>
                  <a:gs pos="100000">
                    <a:srgbClr val="CCFFCC">
                      <a:alpha val="55000"/>
                    </a:srgbClr>
                  </a:gs>
                </a:gsLst>
                <a:lin ang="5400000" scaled="1"/>
                <a:tileRect/>
              </a:gradFill>
              <a:effectLst>
                <a:glow rad="88900">
                  <a:schemeClr val="accent1">
                    <a:tint val="30000"/>
                    <a:shade val="95000"/>
                    <a:satMod val="300000"/>
                    <a:alpha val="25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385399" y="3076891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416375" y="1861171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4230528" y="1076555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6869308" y="1084299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8620781" y="1820147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6379960" y="3999174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8258477" y="3462902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4076126" y="3924229"/>
                <a:ext cx="144000" cy="72000"/>
              </a:xfrm>
              <a:prstGeom prst="ellipse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2" name="Donut 61"/>
          <p:cNvSpPr/>
          <p:nvPr/>
        </p:nvSpPr>
        <p:spPr>
          <a:xfrm>
            <a:off x="3213421" y="3789642"/>
            <a:ext cx="896041" cy="432009"/>
          </a:xfrm>
          <a:prstGeom prst="donut">
            <a:avLst>
              <a:gd name="adj" fmla="val 7536"/>
            </a:avLst>
          </a:prstGeom>
          <a:solidFill>
            <a:schemeClr val="accent2"/>
          </a:solidFill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Donut 65"/>
          <p:cNvSpPr/>
          <p:nvPr/>
        </p:nvSpPr>
        <p:spPr>
          <a:xfrm>
            <a:off x="3902519" y="3730359"/>
            <a:ext cx="274772" cy="142243"/>
          </a:xfrm>
          <a:prstGeom prst="donut">
            <a:avLst>
              <a:gd name="adj" fmla="val 14232"/>
            </a:avLst>
          </a:prstGeom>
          <a:solidFill>
            <a:schemeClr val="accent2"/>
          </a:solidFill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1744274" y="3730359"/>
            <a:ext cx="2614753" cy="2890107"/>
            <a:chOff x="1744274" y="3053276"/>
            <a:chExt cx="2614753" cy="2890107"/>
          </a:xfrm>
        </p:grpSpPr>
        <p:grpSp>
          <p:nvGrpSpPr>
            <p:cNvPr id="26" name="Group 25"/>
            <p:cNvGrpSpPr/>
            <p:nvPr/>
          </p:nvGrpSpPr>
          <p:grpSpPr>
            <a:xfrm>
              <a:off x="1744274" y="3053276"/>
              <a:ext cx="2602807" cy="1254872"/>
              <a:chOff x="1744274" y="3114674"/>
              <a:chExt cx="2602807" cy="1254872"/>
            </a:xfrm>
          </p:grpSpPr>
          <p:sp>
            <p:nvSpPr>
              <p:cNvPr id="6" name="Donut 5"/>
              <p:cNvSpPr/>
              <p:nvPr/>
            </p:nvSpPr>
            <p:spPr>
              <a:xfrm>
                <a:off x="1744274" y="3118121"/>
                <a:ext cx="2568780" cy="1251425"/>
              </a:xfrm>
              <a:prstGeom prst="donut">
                <a:avLst>
                  <a:gd name="adj" fmla="val 2674"/>
                </a:avLst>
              </a:prstGeom>
              <a:gradFill flip="none" rotWithShape="1">
                <a:gsLst>
                  <a:gs pos="0">
                    <a:srgbClr val="FF6600">
                      <a:alpha val="51000"/>
                    </a:srgbClr>
                  </a:gs>
                  <a:gs pos="48000">
                    <a:srgbClr val="FF0000">
                      <a:alpha val="51000"/>
                    </a:srgbClr>
                  </a:gs>
                  <a:gs pos="100000">
                    <a:srgbClr val="FF6600">
                      <a:alpha val="51000"/>
                    </a:srgbClr>
                  </a:gs>
                </a:gsLst>
                <a:lin ang="5400000" scaled="1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Oval 7"/>
              <p:cNvSpPr>
                <a:spLocks/>
              </p:cNvSpPr>
              <p:nvPr/>
            </p:nvSpPr>
            <p:spPr>
              <a:xfrm>
                <a:off x="3858067" y="3282595"/>
                <a:ext cx="144000" cy="720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>
                <a:spLocks/>
              </p:cNvSpPr>
              <p:nvPr/>
            </p:nvSpPr>
            <p:spPr>
              <a:xfrm>
                <a:off x="1986930" y="4098924"/>
                <a:ext cx="144000" cy="720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>
                <a:spLocks/>
              </p:cNvSpPr>
              <p:nvPr/>
            </p:nvSpPr>
            <p:spPr>
              <a:xfrm>
                <a:off x="3269988" y="3114674"/>
                <a:ext cx="144000" cy="720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>
                <a:spLocks/>
              </p:cNvSpPr>
              <p:nvPr/>
            </p:nvSpPr>
            <p:spPr>
              <a:xfrm>
                <a:off x="4203081" y="3605966"/>
                <a:ext cx="144000" cy="720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2562366" y="5020053"/>
              <a:ext cx="179666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rgbClr val="FF0000"/>
                  </a:solidFill>
                  <a:latin typeface="Arial"/>
                  <a:cs typeface="Arial"/>
                </a:rPr>
                <a:t>HE-LHC</a:t>
              </a:r>
            </a:p>
            <a:p>
              <a:pPr algn="ctr"/>
              <a:r>
                <a:rPr lang="en-US" sz="1800" dirty="0" smtClean="0">
                  <a:solidFill>
                    <a:srgbClr val="FF0000"/>
                  </a:solidFill>
                  <a:latin typeface="Arial"/>
                  <a:cs typeface="Arial"/>
                </a:rPr>
                <a:t>27 km, </a:t>
              </a:r>
              <a:r>
                <a:rPr lang="en-US" sz="18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20 T</a:t>
              </a:r>
            </a:p>
            <a:p>
              <a:pPr algn="ctr"/>
              <a:r>
                <a:rPr lang="en-US" sz="1800" dirty="0">
                  <a:solidFill>
                    <a:srgbClr val="FF0000"/>
                  </a:solidFill>
                  <a:latin typeface="Arial"/>
                  <a:cs typeface="Arial"/>
                </a:rPr>
                <a:t>33 </a:t>
              </a:r>
              <a:r>
                <a:rPr lang="en-US" sz="1800" dirty="0" err="1">
                  <a:solidFill>
                    <a:srgbClr val="FF0000"/>
                  </a:solidFill>
                  <a:latin typeface="Arial"/>
                  <a:cs typeface="Arial"/>
                </a:rPr>
                <a:t>TeV</a:t>
              </a:r>
              <a:r>
                <a:rPr lang="en-US" sz="1800" dirty="0">
                  <a:solidFill>
                    <a:srgbClr val="FF0000"/>
                  </a:solidFill>
                  <a:latin typeface="Arial"/>
                  <a:cs typeface="Arial"/>
                </a:rPr>
                <a:t> (</a:t>
              </a:r>
              <a:r>
                <a:rPr lang="en-US" sz="1800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c.o.m</a:t>
              </a:r>
              <a:r>
                <a:rPr lang="en-US" sz="1800" dirty="0" smtClean="0">
                  <a:solidFill>
                    <a:srgbClr val="FF0000"/>
                  </a:solidFill>
                  <a:latin typeface="Arial"/>
                  <a:cs typeface="Arial"/>
                </a:rPr>
                <a:t>.)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537396" y="2709064"/>
            <a:ext cx="993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Geneva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863383" y="3388220"/>
            <a:ext cx="49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349380" y="3846231"/>
            <a:ext cx="646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SPS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557405" y="4240807"/>
            <a:ext cx="64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LHC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66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FCC: Magnet design for 16 T dipoles, LTS Nb</a:t>
            </a:r>
            <a:r>
              <a:rPr lang="en-US" baseline="-25000" dirty="0" smtClean="0"/>
              <a:t>3</a:t>
            </a:r>
            <a:r>
              <a:rPr lang="en-US" dirty="0" smtClean="0"/>
              <a:t>Sn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37</a:t>
            </a:fld>
            <a:endParaRPr 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144000" y="1303200"/>
            <a:ext cx="8856000" cy="5397025"/>
            <a:chOff x="-42287" y="512468"/>
            <a:chExt cx="9227340" cy="5522070"/>
          </a:xfrm>
        </p:grpSpPr>
        <p:grpSp>
          <p:nvGrpSpPr>
            <p:cNvPr id="6" name="Group 5"/>
            <p:cNvGrpSpPr/>
            <p:nvPr/>
          </p:nvGrpSpPr>
          <p:grpSpPr>
            <a:xfrm>
              <a:off x="-42287" y="764704"/>
              <a:ext cx="4426583" cy="5269834"/>
              <a:chOff x="-42287" y="764704"/>
              <a:chExt cx="4426583" cy="5269834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42580" y="911533"/>
                <a:ext cx="2808312" cy="2176031"/>
              </a:xfrm>
              <a:prstGeom prst="rect">
                <a:avLst/>
              </a:prstGeom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2003139" y="764704"/>
                <a:ext cx="177677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0" dirty="0" smtClean="0"/>
                  <a:t>P. McIntyre, 2005</a:t>
                </a:r>
                <a:endParaRPr lang="en-US" sz="1600" b="0" dirty="0"/>
              </a:p>
            </p:txBody>
          </p:sp>
          <p:pic>
            <p:nvPicPr>
              <p:cNvPr id="23" name="Picture 22" descr="Screen Shot 2013-07-03 at 12.26.20 PM.png"/>
              <p:cNvPicPr>
                <a:picLocks noChangeAspect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-42287" y="3064592"/>
                <a:ext cx="2726048" cy="2680538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605785" y="5662290"/>
                <a:ext cx="176652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0" dirty="0" smtClean="0"/>
                  <a:t>E. </a:t>
                </a:r>
                <a:r>
                  <a:rPr lang="en-US" sz="1600" b="0" dirty="0" err="1" smtClean="0"/>
                  <a:t>Todesco</a:t>
                </a:r>
                <a:r>
                  <a:rPr lang="en-US" sz="1600" b="0" dirty="0" smtClean="0"/>
                  <a:t>, 2013</a:t>
                </a:r>
                <a:endParaRPr lang="en-US" sz="1600" b="0" dirty="0"/>
              </a:p>
            </p:txBody>
          </p:sp>
          <p:pic>
            <p:nvPicPr>
              <p:cNvPr id="25" name="Picture 24" descr="Screen Shot 2014-08-18 at 2.34.34 AM.png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25152" y="3416169"/>
                <a:ext cx="2174762" cy="2328962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2716652" y="5695984"/>
                <a:ext cx="166764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0" dirty="0" smtClean="0"/>
                  <a:t>GL. </a:t>
                </a:r>
                <a:r>
                  <a:rPr lang="en-US" sz="1600" b="0" dirty="0" err="1" smtClean="0"/>
                  <a:t>Sabbi</a:t>
                </a:r>
                <a:r>
                  <a:rPr lang="en-US" sz="1600" b="0" dirty="0" smtClean="0"/>
                  <a:t>, 2014</a:t>
                </a:r>
                <a:endParaRPr lang="en-US" sz="1600" b="0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835696" y="2852936"/>
                <a:ext cx="104387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0" dirty="0"/>
                  <a:t>B</a:t>
                </a:r>
                <a:r>
                  <a:rPr lang="en-US" sz="2400" b="0" dirty="0" smtClean="0"/>
                  <a:t>locks</a:t>
                </a:r>
                <a:endParaRPr lang="en-US" sz="2400" b="0" dirty="0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563888" y="810870"/>
              <a:ext cx="2548354" cy="2884014"/>
              <a:chOff x="3563888" y="810870"/>
              <a:chExt cx="2548354" cy="2884014"/>
            </a:xfrm>
          </p:grpSpPr>
          <p:pic>
            <p:nvPicPr>
              <p:cNvPr id="18" name="Picture 3"/>
              <p:cNvPicPr>
                <a:picLocks noChangeAspect="1" noChangeArrowheads="1"/>
              </p:cNvPicPr>
              <p:nvPr/>
            </p:nvPicPr>
            <p:blipFill rotWithShape="1">
              <a:blip r:embed="rId5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020" t="2046" b="8401"/>
              <a:stretch/>
            </p:blipFill>
            <p:spPr bwMode="auto">
              <a:xfrm>
                <a:off x="3563888" y="1412776"/>
                <a:ext cx="2548354" cy="22821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3988682" y="810870"/>
                <a:ext cx="1929835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0" dirty="0" smtClean="0"/>
                  <a:t>E. </a:t>
                </a:r>
                <a:r>
                  <a:rPr lang="en-US" sz="1600" b="0" dirty="0" err="1" smtClean="0"/>
                  <a:t>Todesco</a:t>
                </a:r>
                <a:r>
                  <a:rPr lang="en-US" sz="1600" b="0" dirty="0" smtClean="0"/>
                  <a:t> 2013</a:t>
                </a:r>
              </a:p>
              <a:p>
                <a:r>
                  <a:rPr lang="en-US" sz="1600" b="0" dirty="0" smtClean="0"/>
                  <a:t>D. </a:t>
                </a:r>
                <a:r>
                  <a:rPr lang="en-US" sz="1600" b="0" dirty="0" err="1" smtClean="0"/>
                  <a:t>Schoerling</a:t>
                </a:r>
                <a:r>
                  <a:rPr lang="en-US" sz="1600" b="0" dirty="0" smtClean="0"/>
                  <a:t> 2015</a:t>
                </a:r>
                <a:endParaRPr lang="en-US" sz="1600" b="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297246" y="3068960"/>
                <a:ext cx="94614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0" dirty="0"/>
                  <a:t>Cos-</a:t>
                </a:r>
                <a:r>
                  <a:rPr lang="en-US" sz="2400" b="0" dirty="0">
                    <a:latin typeface="Symbol" charset="2"/>
                    <a:cs typeface="Symbol" charset="2"/>
                  </a:rPr>
                  <a:t>q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355976" y="3717032"/>
              <a:ext cx="2071465" cy="2283812"/>
              <a:chOff x="4355976" y="3717032"/>
              <a:chExt cx="2071465" cy="2283812"/>
            </a:xfrm>
          </p:grpSpPr>
          <p:pic>
            <p:nvPicPr>
              <p:cNvPr id="15" name="Picture 2" descr="D:\Magnets\High-Fields\LHC\LHC\NbTi\Multilayer_CCT_Fields_Shortsample_10_8_12\makeMPwithHeaders\2Turns3Ribs\6layerView6.jp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55976" y="4118605"/>
                <a:ext cx="2071465" cy="14706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4733047" y="5662290"/>
                <a:ext cx="153058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0" dirty="0" smtClean="0"/>
                  <a:t>S. </a:t>
                </a:r>
                <a:r>
                  <a:rPr lang="en-US" sz="1600" b="0" dirty="0" err="1" smtClean="0"/>
                  <a:t>Caspi</a:t>
                </a:r>
                <a:r>
                  <a:rPr lang="en-US" sz="1600" b="0" dirty="0" smtClean="0"/>
                  <a:t>, 2014</a:t>
                </a:r>
                <a:endParaRPr lang="en-US" sz="1600" b="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355976" y="3717032"/>
                <a:ext cx="199540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0" dirty="0" smtClean="0"/>
                  <a:t>Canted Cos-</a:t>
                </a:r>
                <a:r>
                  <a:rPr lang="en-US" sz="2400" b="0" dirty="0" smtClean="0">
                    <a:latin typeface="Symbol" charset="2"/>
                    <a:cs typeface="Symbol" charset="2"/>
                  </a:rPr>
                  <a:t>q</a:t>
                </a:r>
                <a:endParaRPr lang="en-US" sz="2400" b="0" dirty="0">
                  <a:latin typeface="Symbol" charset="2"/>
                  <a:cs typeface="Symbol" charset="2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6012161" y="512468"/>
              <a:ext cx="3172892" cy="5097271"/>
              <a:chOff x="6012161" y="512468"/>
              <a:chExt cx="3172892" cy="5097271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6935886" y="5271185"/>
                <a:ext cx="157627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0" dirty="0" smtClean="0"/>
                  <a:t>R. Gupta, 1997</a:t>
                </a:r>
                <a:endParaRPr lang="en-US" sz="1600" b="0" dirty="0"/>
              </a:p>
            </p:txBody>
          </p:sp>
          <p:pic>
            <p:nvPicPr>
              <p:cNvPr id="11" name="Picture 10" descr="Screen Shot 2013-07-03 at 10.51.10 PM.png"/>
              <p:cNvPicPr>
                <a:picLocks noChangeAspect="1"/>
              </p:cNvPicPr>
              <p:nvPr/>
            </p:nvPicPr>
            <p:blipFill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28184" y="512468"/>
                <a:ext cx="2956869" cy="2415574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6012161" y="2874422"/>
                <a:ext cx="31318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0" dirty="0" smtClean="0"/>
                  <a:t>J.M. Van </a:t>
                </a:r>
                <a:r>
                  <a:rPr lang="en-US" sz="1600" b="0" dirty="0" err="1" smtClean="0"/>
                  <a:t>Oort</a:t>
                </a:r>
                <a:r>
                  <a:rPr lang="en-US" sz="1600" b="0" dirty="0" smtClean="0"/>
                  <a:t>, R. </a:t>
                </a:r>
                <a:r>
                  <a:rPr lang="en-US" sz="1600" b="0" dirty="0" err="1" smtClean="0"/>
                  <a:t>Scanlan</a:t>
                </a:r>
                <a:r>
                  <a:rPr lang="en-US" sz="1600" b="0" dirty="0" smtClean="0"/>
                  <a:t>, 1994</a:t>
                </a:r>
                <a:endParaRPr lang="en-US" sz="1600" b="0" dirty="0"/>
              </a:p>
            </p:txBody>
          </p:sp>
          <p:pic>
            <p:nvPicPr>
              <p:cNvPr id="13" name="Picture 12" descr="Screen Shot 2014-11-30 at 10.36.58 PM.png"/>
              <p:cNvPicPr>
                <a:picLocks noChangeAspect="1"/>
              </p:cNvPicPr>
              <p:nvPr/>
            </p:nvPicPr>
            <p:blipFill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25851" y="3717032"/>
                <a:ext cx="2556184" cy="1740381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6622549" y="3212976"/>
                <a:ext cx="21344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0" dirty="0" smtClean="0"/>
                  <a:t>Common coils</a:t>
                </a:r>
                <a:endParaRPr lang="en-US" sz="2400" b="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7665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 program lines</a:t>
            </a:r>
            <a:endParaRPr lang="en-US" dirty="0"/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664273" y="1340768"/>
            <a:ext cx="7970316" cy="5510551"/>
            <a:chOff x="-386970" y="232184"/>
            <a:chExt cx="9793247" cy="6770896"/>
          </a:xfrm>
        </p:grpSpPr>
        <p:pic>
          <p:nvPicPr>
            <p:cNvPr id="33" name="Picture 32" descr="Screen Shot 2015-09-07 at 23.46.27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84121" y="1741830"/>
              <a:ext cx="2152709" cy="2177740"/>
            </a:xfrm>
            <a:prstGeom prst="rect">
              <a:avLst/>
            </a:prstGeom>
          </p:spPr>
        </p:pic>
        <p:pic>
          <p:nvPicPr>
            <p:cNvPr id="20" name="Picture 4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3857" y="4041416"/>
              <a:ext cx="2523658" cy="2500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51861" y="2522842"/>
              <a:ext cx="2635266" cy="2307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2373" y="1328547"/>
              <a:ext cx="4437378" cy="1090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" name="Group 16"/>
            <p:cNvGrpSpPr/>
            <p:nvPr/>
          </p:nvGrpSpPr>
          <p:grpSpPr>
            <a:xfrm>
              <a:off x="1948944" y="2308850"/>
              <a:ext cx="4830032" cy="1841500"/>
              <a:chOff x="1906131" y="3709291"/>
              <a:chExt cx="4830032" cy="184150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23825" y="3709291"/>
                <a:ext cx="2812338" cy="1841500"/>
                <a:chOff x="3731260" y="3709291"/>
                <a:chExt cx="2812338" cy="1841500"/>
              </a:xfrm>
            </p:grpSpPr>
            <p:pic>
              <p:nvPicPr>
                <p:cNvPr id="8" name="Picture 9" descr="C:\Users\caspi\Desktop\photos\ok1.JPG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731260" y="3709291"/>
                  <a:ext cx="2743200" cy="18415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" name="TextBox 9"/>
                <p:cNvSpPr txBox="1"/>
                <p:nvPr/>
              </p:nvSpPr>
              <p:spPr>
                <a:xfrm>
                  <a:off x="5375590" y="3738211"/>
                  <a:ext cx="116800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0" dirty="0" smtClean="0">
                      <a:solidFill>
                        <a:schemeClr val="bg1"/>
                      </a:solidFill>
                      <a:latin typeface="Arial"/>
                      <a:cs typeface="Arial"/>
                    </a:rPr>
                    <a:t>5T </a:t>
                  </a:r>
                  <a:r>
                    <a:rPr lang="en-US" sz="2000" b="0" dirty="0" err="1" smtClean="0">
                      <a:solidFill>
                        <a:schemeClr val="bg1"/>
                      </a:solidFill>
                      <a:latin typeface="Arial"/>
                      <a:cs typeface="Arial"/>
                    </a:rPr>
                    <a:t>Nb</a:t>
                  </a:r>
                  <a:r>
                    <a:rPr lang="en-US" sz="2000" b="0" dirty="0" smtClean="0">
                      <a:solidFill>
                        <a:schemeClr val="bg1"/>
                      </a:solidFill>
                      <a:latin typeface="Arial"/>
                      <a:cs typeface="Arial"/>
                    </a:rPr>
                    <a:t>-Ti</a:t>
                  </a:r>
                  <a:endParaRPr lang="en-US" sz="2000" b="0" dirty="0">
                    <a:solidFill>
                      <a:schemeClr val="bg1"/>
                    </a:solidFill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1906131" y="4253507"/>
                <a:ext cx="2017694" cy="4916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000" b="0" dirty="0" smtClean="0">
                    <a:latin typeface="Arial"/>
                    <a:cs typeface="Arial"/>
                  </a:rPr>
                  <a:t>2014-2015</a:t>
                </a:r>
                <a:endParaRPr lang="en-US" sz="2000" b="0" dirty="0">
                  <a:latin typeface="Arial"/>
                  <a:cs typeface="Arial"/>
                </a:endParaRPr>
              </a:p>
            </p:txBody>
          </p:sp>
        </p:grpSp>
        <p:pic>
          <p:nvPicPr>
            <p:cNvPr id="25" name="Picture 1"/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41287" y="4948337"/>
              <a:ext cx="2039107" cy="2054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8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72" y="1263514"/>
              <a:ext cx="1869471" cy="1057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4" descr="Blue-Seal_c100m56y0k23-Mark_SC_Horizontal.eps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903692" y="232184"/>
              <a:ext cx="2657377" cy="4490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8" name="Group 17"/>
            <p:cNvGrpSpPr/>
            <p:nvPr/>
          </p:nvGrpSpPr>
          <p:grpSpPr>
            <a:xfrm>
              <a:off x="2600079" y="3649488"/>
              <a:ext cx="4625791" cy="1720635"/>
              <a:chOff x="2625913" y="4995023"/>
              <a:chExt cx="4625791" cy="1720635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2625913" y="4995023"/>
                <a:ext cx="2696928" cy="1720635"/>
                <a:chOff x="2833934" y="4995023"/>
                <a:chExt cx="2696928" cy="1720635"/>
              </a:xfrm>
            </p:grpSpPr>
            <p:pic>
              <p:nvPicPr>
                <p:cNvPr id="11" name="Picture 2" descr="\\thunder\Supercon\Large Magnets\CCT\CCT2-NbTi\Layer 1\Photos\DSC04833.JPG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833934" y="4995023"/>
                  <a:ext cx="2696928" cy="17206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3" name="TextBox 12"/>
                <p:cNvSpPr txBox="1"/>
                <p:nvPr/>
              </p:nvSpPr>
              <p:spPr>
                <a:xfrm>
                  <a:off x="2833934" y="4995023"/>
                  <a:ext cx="142991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0" dirty="0" smtClean="0">
                      <a:solidFill>
                        <a:schemeClr val="bg1"/>
                      </a:solidFill>
                      <a:latin typeface="Arial"/>
                      <a:cs typeface="Arial"/>
                    </a:rPr>
                    <a:t>10T Nb</a:t>
                  </a:r>
                  <a:r>
                    <a:rPr lang="en-US" sz="2000" b="0" baseline="-25000" dirty="0" smtClean="0">
                      <a:solidFill>
                        <a:schemeClr val="bg1"/>
                      </a:solidFill>
                      <a:latin typeface="Arial"/>
                      <a:cs typeface="Arial"/>
                    </a:rPr>
                    <a:t>3</a:t>
                  </a:r>
                  <a:r>
                    <a:rPr lang="en-US" sz="2000" b="0" dirty="0" smtClean="0">
                      <a:solidFill>
                        <a:schemeClr val="bg1"/>
                      </a:solidFill>
                      <a:latin typeface="Arial"/>
                      <a:cs typeface="Arial"/>
                    </a:rPr>
                    <a:t>Sn</a:t>
                  </a:r>
                  <a:endParaRPr lang="en-US" sz="2000" b="0" dirty="0">
                    <a:solidFill>
                      <a:schemeClr val="bg1"/>
                    </a:solidFill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16" name="TextBox 15"/>
              <p:cNvSpPr txBox="1"/>
              <p:nvPr/>
            </p:nvSpPr>
            <p:spPr>
              <a:xfrm>
                <a:off x="5358731" y="5638387"/>
                <a:ext cx="1892973" cy="4916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0" dirty="0" smtClean="0">
                    <a:latin typeface="Arial"/>
                    <a:cs typeface="Arial"/>
                  </a:rPr>
                  <a:t>2015-2016</a:t>
                </a:r>
                <a:endParaRPr lang="en-US" sz="2000" b="0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2724642" y="4760337"/>
              <a:ext cx="3016890" cy="1872893"/>
              <a:chOff x="3672163" y="4760337"/>
              <a:chExt cx="3016890" cy="1872893"/>
            </a:xfrm>
          </p:grpSpPr>
          <p:pic>
            <p:nvPicPr>
              <p:cNvPr id="9" name="Picture 13" descr="C:\Users\caspi\Desktop\Magnets\High-Fields\HighField-2014\CCT-20-Nb3Sn-HTS\12layer-graded-vtk\12lay-hybrid-vtk\12layers.jpg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47257" y="4760337"/>
                <a:ext cx="2241796" cy="18728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3672163" y="5555456"/>
                <a:ext cx="7552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0" dirty="0" smtClean="0">
                    <a:latin typeface="Arial"/>
                    <a:cs typeface="Arial"/>
                  </a:rPr>
                  <a:t>2016</a:t>
                </a:r>
                <a:endParaRPr lang="en-US" sz="2000" b="0" dirty="0">
                  <a:latin typeface="Arial"/>
                  <a:cs typeface="Arial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3779317" y="877630"/>
              <a:ext cx="1682634" cy="4064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0" dirty="0" smtClean="0">
                  <a:solidFill>
                    <a:srgbClr val="FF0000"/>
                  </a:solidFill>
                  <a:latin typeface="Arial"/>
                  <a:cs typeface="Arial"/>
                </a:rPr>
                <a:t>canted-</a:t>
              </a:r>
              <a:r>
                <a:rPr lang="en-US" sz="2000" b="0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cos</a:t>
              </a:r>
              <a:r>
                <a:rPr lang="en-US" sz="2000" b="0" dirty="0" smtClean="0">
                  <a:solidFill>
                    <a:srgbClr val="FF0000"/>
                  </a:solidFill>
                  <a:latin typeface="Arial"/>
                  <a:cs typeface="Arial"/>
                </a:rPr>
                <a:t>-</a:t>
              </a:r>
              <a:r>
                <a:rPr lang="en-US" sz="2000" b="0" dirty="0" smtClean="0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q</a:t>
              </a:r>
              <a:endParaRPr lang="en-US" sz="2000" b="0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47755" y="629689"/>
              <a:ext cx="814609" cy="4064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0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cos</a:t>
              </a:r>
              <a:r>
                <a:rPr lang="en-US" sz="2000" b="0" dirty="0" smtClean="0">
                  <a:solidFill>
                    <a:srgbClr val="FF0000"/>
                  </a:solidFill>
                  <a:latin typeface="Arial"/>
                  <a:cs typeface="Arial"/>
                </a:rPr>
                <a:t>-</a:t>
              </a:r>
              <a:r>
                <a:rPr lang="en-US" sz="2000" b="0" dirty="0" smtClean="0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q</a:t>
              </a:r>
              <a:endParaRPr lang="en-US" sz="2000" b="0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endParaRPr>
            </a:p>
          </p:txBody>
        </p:sp>
        <p:pic>
          <p:nvPicPr>
            <p:cNvPr id="32" name="Picture 31" descr="Logo_Big.jpg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61069" y="494647"/>
              <a:ext cx="1845208" cy="676576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8250926" y="1736670"/>
              <a:ext cx="7552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0" dirty="0" smtClean="0">
                  <a:latin typeface="Arial"/>
                  <a:cs typeface="Arial"/>
                </a:rPr>
                <a:t>2017</a:t>
              </a:r>
              <a:endParaRPr lang="en-US" sz="2000" b="0" dirty="0">
                <a:latin typeface="Arial"/>
                <a:cs typeface="Arial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110166" y="1065254"/>
              <a:ext cx="17524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0" dirty="0" smtClean="0">
                  <a:solidFill>
                    <a:srgbClr val="FF0000"/>
                  </a:solidFill>
                  <a:latin typeface="Arial"/>
                  <a:cs typeface="Arial"/>
                </a:rPr>
                <a:t>common coils</a:t>
              </a:r>
              <a:endParaRPr lang="en-US" sz="2000" b="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pic>
          <p:nvPicPr>
            <p:cNvPr id="35" name="Picture 34" descr="index.png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256" y="326649"/>
              <a:ext cx="764373" cy="754226"/>
            </a:xfrm>
            <a:prstGeom prst="rect">
              <a:avLst/>
            </a:prstGeom>
          </p:spPr>
        </p:pic>
        <p:pic>
          <p:nvPicPr>
            <p:cNvPr id="36" name="Picture 11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2373" y="703240"/>
              <a:ext cx="966202" cy="686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-386970" y="5264576"/>
              <a:ext cx="7552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0" dirty="0" smtClean="0">
                  <a:latin typeface="Arial"/>
                  <a:cs typeface="Arial"/>
                </a:rPr>
                <a:t>2018</a:t>
              </a:r>
              <a:endParaRPr lang="en-US" sz="2000" b="0" dirty="0">
                <a:latin typeface="Arial"/>
                <a:cs typeface="Arial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8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6-08-28 at 15.21.2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68543"/>
            <a:ext cx="8903390" cy="30651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 plan for 16T baseline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206325" y="862452"/>
            <a:ext cx="3845339" cy="2065554"/>
            <a:chOff x="5080000" y="128205"/>
            <a:chExt cx="3949258" cy="2158232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" r="53105" b="50000"/>
            <a:stretch/>
          </p:blipFill>
          <p:spPr bwMode="auto">
            <a:xfrm>
              <a:off x="5247120" y="128205"/>
              <a:ext cx="1623280" cy="13118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0808" y="128205"/>
              <a:ext cx="2068450" cy="13008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5" name="Elbow Connector 24"/>
            <p:cNvCxnSpPr>
              <a:endCxn id="17" idx="1"/>
            </p:cNvCxnSpPr>
            <p:nvPr/>
          </p:nvCxnSpPr>
          <p:spPr>
            <a:xfrm rot="5400000" flipH="1" flipV="1">
              <a:off x="4412409" y="1451726"/>
              <a:ext cx="1502302" cy="167120"/>
            </a:xfrm>
            <a:prstGeom prst="bentConnector2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5285687" y="147449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dirty="0" smtClean="0">
                  <a:solidFill>
                    <a:srgbClr val="FFFF00"/>
                  </a:solidFill>
                  <a:latin typeface="Arial" charset="0"/>
                  <a:ea typeface="Arial" charset="0"/>
                  <a:cs typeface="Arial" charset="0"/>
                </a:rPr>
                <a:t>Real estate</a:t>
              </a:r>
              <a:endParaRPr lang="en-US" sz="1800" b="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1180" y="147449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dirty="0" smtClean="0">
                  <a:solidFill>
                    <a:srgbClr val="FFFF00"/>
                  </a:solidFill>
                  <a:latin typeface="Arial" charset="0"/>
                  <a:ea typeface="Arial" charset="0"/>
                  <a:cs typeface="Arial" charset="0"/>
                </a:rPr>
                <a:t>Pinning</a:t>
              </a:r>
              <a:endParaRPr lang="en-US" sz="1800" b="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960326" y="4830499"/>
            <a:ext cx="3218531" cy="2027197"/>
            <a:chOff x="5850941" y="4097974"/>
            <a:chExt cx="3305510" cy="2118154"/>
          </a:xfrm>
        </p:grpSpPr>
        <p:grpSp>
          <p:nvGrpSpPr>
            <p:cNvPr id="11" name="Group 10"/>
            <p:cNvGrpSpPr/>
            <p:nvPr/>
          </p:nvGrpSpPr>
          <p:grpSpPr>
            <a:xfrm>
              <a:off x="6037706" y="4097974"/>
              <a:ext cx="2642924" cy="1976466"/>
              <a:chOff x="6037706" y="3870316"/>
              <a:chExt cx="2642924" cy="1976466"/>
            </a:xfrm>
          </p:grpSpPr>
          <p:cxnSp>
            <p:nvCxnSpPr>
              <p:cNvPr id="37" name="Elbow Connector 36"/>
              <p:cNvCxnSpPr/>
              <p:nvPr/>
            </p:nvCxnSpPr>
            <p:spPr>
              <a:xfrm>
                <a:off x="6037706" y="3870316"/>
                <a:ext cx="1675492" cy="530111"/>
              </a:xfrm>
              <a:prstGeom prst="bentConnector3">
                <a:avLst>
                  <a:gd name="adj1" fmla="val 100303"/>
                </a:avLst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7713198" y="5200451"/>
                <a:ext cx="967432" cy="646331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b="0" dirty="0" smtClean="0">
                    <a:solidFill>
                      <a:schemeClr val="accent6"/>
                    </a:solidFill>
                    <a:latin typeface="Arial" charset="0"/>
                    <a:ea typeface="Arial" charset="0"/>
                    <a:cs typeface="Arial" charset="0"/>
                  </a:rPr>
                  <a:t>16 T models</a:t>
                </a:r>
                <a:endParaRPr lang="en-US" sz="1800" b="0" dirty="0">
                  <a:solidFill>
                    <a:schemeClr val="accent6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pic>
          <p:nvPicPr>
            <p:cNvPr id="30" name="Picture 29" descr="Screen Shot 2016-06-21 at 21.39.33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6477" y="4197590"/>
              <a:ext cx="1259974" cy="1218067"/>
            </a:xfrm>
            <a:prstGeom prst="rect">
              <a:avLst/>
            </a:prstGeom>
          </p:spPr>
        </p:pic>
        <p:pic>
          <p:nvPicPr>
            <p:cNvPr id="29" name="Picture 28" descr="Screen Shot 2016-06-21 at 21.36.31.pn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7686" y="4628085"/>
              <a:ext cx="1260000" cy="1263750"/>
            </a:xfrm>
            <a:prstGeom prst="rect">
              <a:avLst/>
            </a:prstGeom>
          </p:spPr>
        </p:pic>
        <p:pic>
          <p:nvPicPr>
            <p:cNvPr id="31" name="Picture 30" descr="Screen Shot 2016-06-21 at 21.43.00.png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0941" y="4992652"/>
              <a:ext cx="1259998" cy="1223476"/>
            </a:xfrm>
            <a:prstGeom prst="rect">
              <a:avLst/>
            </a:prstGeom>
          </p:spPr>
        </p:pic>
      </p:grpSp>
      <p:sp>
        <p:nvSpPr>
          <p:cNvPr id="27" name="TextBox 26"/>
          <p:cNvSpPr txBox="1"/>
          <p:nvPr/>
        </p:nvSpPr>
        <p:spPr>
          <a:xfrm>
            <a:off x="3280035" y="1901829"/>
            <a:ext cx="1822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solidFill>
                  <a:schemeClr val="accent6"/>
                </a:solidFill>
                <a:latin typeface="Arial" charset="0"/>
                <a:ea typeface="Arial" charset="0"/>
                <a:cs typeface="Arial" charset="0"/>
              </a:rPr>
              <a:t>C</a:t>
            </a:r>
            <a:r>
              <a:rPr lang="en-US" sz="1800" b="0" dirty="0" smtClean="0">
                <a:solidFill>
                  <a:schemeClr val="accent6"/>
                </a:solidFill>
                <a:latin typeface="Arial" charset="0"/>
                <a:ea typeface="Arial" charset="0"/>
                <a:cs typeface="Arial" charset="0"/>
              </a:rPr>
              <a:t>onductor R&amp;D</a:t>
            </a:r>
            <a:endParaRPr lang="en-US" sz="1800" b="0" dirty="0">
              <a:solidFill>
                <a:schemeClr val="accent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55576" y="5500201"/>
            <a:ext cx="461347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800" b="0" dirty="0" smtClean="0">
                <a:solidFill>
                  <a:schemeClr val="accent6"/>
                </a:solidFill>
                <a:latin typeface="Arial" charset="0"/>
                <a:ea typeface="Arial" charset="0"/>
                <a:cs typeface="Arial" charset="0"/>
              </a:rPr>
              <a:t>Opportunity for prototypes built in industry</a:t>
            </a:r>
            <a:endParaRPr lang="en-US" sz="1800" b="0" dirty="0">
              <a:solidFill>
                <a:schemeClr val="accent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8" name="Elbow Connector 27"/>
          <p:cNvCxnSpPr/>
          <p:nvPr/>
        </p:nvCxnSpPr>
        <p:spPr>
          <a:xfrm rot="10800000" flipV="1">
            <a:off x="5390109" y="4964959"/>
            <a:ext cx="1853672" cy="729776"/>
          </a:xfrm>
          <a:prstGeom prst="bentConnector3">
            <a:avLst>
              <a:gd name="adj1" fmla="val -9535"/>
            </a:avLst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4451032" y="2579902"/>
            <a:ext cx="4469907" cy="1647875"/>
            <a:chOff x="4307829" y="1864397"/>
            <a:chExt cx="4590704" cy="1721812"/>
          </a:xfrm>
        </p:grpSpPr>
        <p:grpSp>
          <p:nvGrpSpPr>
            <p:cNvPr id="6" name="Group 5"/>
            <p:cNvGrpSpPr/>
            <p:nvPr/>
          </p:nvGrpSpPr>
          <p:grpSpPr>
            <a:xfrm>
              <a:off x="4307829" y="1901754"/>
              <a:ext cx="4590704" cy="1684455"/>
              <a:chOff x="4295734" y="1901754"/>
              <a:chExt cx="4590704" cy="1684455"/>
            </a:xfrm>
          </p:grpSpPr>
          <p:cxnSp>
            <p:nvCxnSpPr>
              <p:cNvPr id="22" name="Elbow Connector 21"/>
              <p:cNvCxnSpPr/>
              <p:nvPr/>
            </p:nvCxnSpPr>
            <p:spPr>
              <a:xfrm flipV="1">
                <a:off x="4295734" y="2401163"/>
                <a:ext cx="2734560" cy="1185046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>
                <a:off x="8022099" y="1901754"/>
                <a:ext cx="864339" cy="36933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800" b="0" dirty="0" smtClean="0">
                    <a:solidFill>
                      <a:schemeClr val="accent6"/>
                    </a:solidFill>
                    <a:latin typeface="Arial" charset="0"/>
                    <a:ea typeface="Arial" charset="0"/>
                    <a:cs typeface="Arial" charset="0"/>
                  </a:rPr>
                  <a:t>ERMC</a:t>
                </a:r>
                <a:endParaRPr lang="en-US" sz="1800" b="0" dirty="0">
                  <a:solidFill>
                    <a:schemeClr val="accent6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9198" r="25468"/>
            <a:stretch/>
          </p:blipFill>
          <p:spPr>
            <a:xfrm>
              <a:off x="7042388" y="1864397"/>
              <a:ext cx="1080000" cy="1102844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4831316" y="3503465"/>
            <a:ext cx="4245414" cy="1122680"/>
            <a:chOff x="4694179" y="2811523"/>
            <a:chExt cx="4360144" cy="1173053"/>
          </a:xfrm>
        </p:grpSpPr>
        <p:grpSp>
          <p:nvGrpSpPr>
            <p:cNvPr id="7" name="Group 6"/>
            <p:cNvGrpSpPr/>
            <p:nvPr/>
          </p:nvGrpSpPr>
          <p:grpSpPr>
            <a:xfrm>
              <a:off x="4694179" y="2811523"/>
              <a:ext cx="4360144" cy="1004628"/>
              <a:chOff x="4694179" y="2811523"/>
              <a:chExt cx="4360144" cy="1004628"/>
            </a:xfrm>
          </p:grpSpPr>
          <p:cxnSp>
            <p:nvCxnSpPr>
              <p:cNvPr id="16" name="Elbow Connector 15"/>
              <p:cNvCxnSpPr/>
              <p:nvPr/>
            </p:nvCxnSpPr>
            <p:spPr>
              <a:xfrm flipV="1">
                <a:off x="4694179" y="3471805"/>
                <a:ext cx="2722024" cy="344346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Box 56"/>
              <p:cNvSpPr txBox="1"/>
              <p:nvPr/>
            </p:nvSpPr>
            <p:spPr>
              <a:xfrm>
                <a:off x="8318224" y="2811523"/>
                <a:ext cx="736099" cy="36933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800" b="0" dirty="0" smtClean="0">
                    <a:solidFill>
                      <a:schemeClr val="accent6"/>
                    </a:solidFill>
                    <a:latin typeface="Arial" charset="0"/>
                    <a:ea typeface="Arial" charset="0"/>
                    <a:cs typeface="Arial" charset="0"/>
                  </a:rPr>
                  <a:t>RMM</a:t>
                </a:r>
                <a:endParaRPr lang="en-US" sz="1800" b="0" dirty="0">
                  <a:solidFill>
                    <a:schemeClr val="accent6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759" r="19623"/>
            <a:stretch/>
          </p:blipFill>
          <p:spPr>
            <a:xfrm>
              <a:off x="7420670" y="2904576"/>
              <a:ext cx="1101261" cy="1080000"/>
            </a:xfrm>
            <a:prstGeom prst="rect">
              <a:avLst/>
            </a:prstGeom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73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Magnets for Accelerators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57" y="1350627"/>
            <a:ext cx="8610600" cy="5562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Dipoles</a:t>
            </a:r>
          </a:p>
          <a:p>
            <a:pPr marL="457200" lvl="1" indent="0">
              <a:buNone/>
            </a:pPr>
            <a:endParaRPr lang="en-US" sz="2400" dirty="0"/>
          </a:p>
          <a:p>
            <a:pPr lvl="1"/>
            <a:endParaRPr lang="en-US" sz="2400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Design for B field which is the highest feasible and economic, to reduce the bending radius (NB. bending radius LHC = 2803.95m)</a:t>
            </a:r>
          </a:p>
          <a:p>
            <a:pPr lvl="1"/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sz="2800" dirty="0" smtClean="0"/>
              <a:t>Quadrupoles</a:t>
            </a:r>
          </a:p>
          <a:p>
            <a:pPr lvl="1"/>
            <a:endParaRPr lang="en-US" sz="2400" dirty="0"/>
          </a:p>
          <a:p>
            <a:pPr lvl="1"/>
            <a:endParaRPr lang="en-US" sz="2400" dirty="0" smtClean="0"/>
          </a:p>
          <a:p>
            <a:pPr lvl="1"/>
            <a:endParaRPr lang="en-US" sz="2400" dirty="0"/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Design for the largest feasible integrated gradient to reduce the magnet bore size, and gradient to increase the dipole filling factor</a:t>
            </a:r>
            <a:endParaRPr lang="en-US" dirty="0">
              <a:solidFill>
                <a:schemeClr val="accent2"/>
              </a:solidFill>
            </a:endParaRPr>
          </a:p>
        </p:txBody>
      </p:sp>
      <p:graphicFrame>
        <p:nvGraphicFramePr>
          <p:cNvPr id="9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940805"/>
              </p:ext>
            </p:extLst>
          </p:nvPr>
        </p:nvGraphicFramePr>
        <p:xfrm>
          <a:off x="2552279" y="2003533"/>
          <a:ext cx="34036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" name="Equation" r:id="rId3" imgW="1701800" imgH="190500" progId="Equation.3">
                  <p:embed/>
                </p:oleObj>
              </mc:Choice>
              <mc:Fallback>
                <p:oleObj name="Equation" r:id="rId3" imgW="17018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2279" y="2003533"/>
                        <a:ext cx="34036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5598172"/>
              </p:ext>
            </p:extLst>
          </p:nvPr>
        </p:nvGraphicFramePr>
        <p:xfrm>
          <a:off x="1063230" y="4394286"/>
          <a:ext cx="1244160" cy="93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" name="Equation" r:id="rId5" imgW="622080" imgH="469800" progId="Equation.3">
                  <p:embed/>
                </p:oleObj>
              </mc:Choice>
              <mc:Fallback>
                <p:oleObj name="Equation" r:id="rId5" imgW="62208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3230" y="4394286"/>
                        <a:ext cx="1244160" cy="9396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937936"/>
              </p:ext>
            </p:extLst>
          </p:nvPr>
        </p:nvGraphicFramePr>
        <p:xfrm>
          <a:off x="5795863" y="4370887"/>
          <a:ext cx="26416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" name="Equation" r:id="rId7" imgW="1320800" imgH="444500" progId="Equation.3">
                  <p:embed/>
                </p:oleObj>
              </mc:Choice>
              <mc:Fallback>
                <p:oleObj name="Equation" r:id="rId7" imgW="13208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863" y="4370887"/>
                        <a:ext cx="2641600" cy="8890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5971836"/>
              </p:ext>
            </p:extLst>
          </p:nvPr>
        </p:nvGraphicFramePr>
        <p:xfrm>
          <a:off x="3285546" y="4592392"/>
          <a:ext cx="20066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2" name="Equation" r:id="rId9" imgW="1003300" imgH="203200" progId="Equation.3">
                  <p:embed/>
                </p:oleObj>
              </mc:Choice>
              <mc:Fallback>
                <p:oleObj name="Equation" r:id="rId9" imgW="10033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5546" y="4592392"/>
                        <a:ext cx="2006600" cy="4064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565238" y="1726534"/>
            <a:ext cx="1099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Beam energy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305663" y="2384533"/>
            <a:ext cx="9459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Dipole field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077324" y="1726534"/>
            <a:ext cx="1211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Bending radius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82592" y="4453892"/>
            <a:ext cx="933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Beam </a:t>
            </a:r>
            <a:r>
              <a:rPr lang="en-US" sz="1200" i="1" dirty="0" smtClean="0"/>
              <a:t>size</a:t>
            </a:r>
            <a:endParaRPr lang="en-US" sz="12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2157468" y="4545022"/>
            <a:ext cx="8688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Emittance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065238" y="4982888"/>
            <a:ext cx="1082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Beta function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633461" y="3995773"/>
            <a:ext cx="841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FODO cell length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5838159" y="3995773"/>
            <a:ext cx="1061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Integrated </a:t>
            </a:r>
            <a:r>
              <a:rPr lang="en-US" sz="1200" dirty="0" err="1" smtClean="0"/>
              <a:t>quadrupole</a:t>
            </a:r>
            <a:r>
              <a:rPr lang="en-US" sz="1200" dirty="0" smtClean="0"/>
              <a:t> gradient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2157469" y="4971002"/>
            <a:ext cx="815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Lorentz factor</a:t>
            </a:r>
            <a:endParaRPr lang="en-US" sz="1200" dirty="0"/>
          </a:p>
        </p:txBody>
      </p:sp>
      <p:pic>
        <p:nvPicPr>
          <p:cNvPr id="22" name="Picture 16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47"/>
          <a:stretch/>
        </p:blipFill>
        <p:spPr bwMode="auto">
          <a:xfrm>
            <a:off x="7308304" y="1462910"/>
            <a:ext cx="1431599" cy="873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91"/>
          <a:stretch/>
        </p:blipFill>
        <p:spPr bwMode="auto">
          <a:xfrm>
            <a:off x="7520628" y="3548321"/>
            <a:ext cx="1435100" cy="1077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83568" y="6386165"/>
            <a:ext cx="77538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</a:rPr>
              <a:t>High field (SC) accelerator magnets !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7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EuroCirCol</a:t>
            </a:r>
            <a:r>
              <a:rPr lang="en-US" dirty="0" smtClean="0"/>
              <a:t> </a:t>
            </a:r>
            <a:r>
              <a:rPr lang="en-US" dirty="0"/>
              <a:t>Program for FCC 16 T dipole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5593184" y="1304121"/>
            <a:ext cx="3508700" cy="52197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Complete conceptual design and select a baseline for the FCC accelerator dipole </a:t>
            </a:r>
          </a:p>
          <a:p>
            <a:r>
              <a:rPr lang="en-US" dirty="0" smtClean="0"/>
              <a:t>Engineering design of the FCC accelerator dipole (assuming high-performance wire) </a:t>
            </a:r>
          </a:p>
          <a:p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Engineering design of 16T dipole model for the following R&amp;D program (assuming existing wire performance)</a:t>
            </a:r>
            <a:r>
              <a:rPr lang="en-US" i="1" baseline="30000" dirty="0" smtClean="0">
                <a:solidFill>
                  <a:schemeClr val="bg1">
                    <a:lumMod val="50000"/>
                  </a:schemeClr>
                </a:solidFill>
              </a:rPr>
              <a:t>(*)</a:t>
            </a:r>
          </a:p>
          <a:p>
            <a:r>
              <a:rPr lang="en-US" dirty="0" smtClean="0"/>
              <a:t>Manufacturing folder for 16 T dipole model</a:t>
            </a:r>
          </a:p>
          <a:p>
            <a:r>
              <a:rPr lang="en-US" i="1" dirty="0" smtClean="0">
                <a:solidFill>
                  <a:srgbClr val="7F7F7F"/>
                </a:solidFill>
              </a:rPr>
              <a:t>Manufacturing folder for the </a:t>
            </a:r>
            <a:r>
              <a:rPr lang="en-US" i="1" dirty="0">
                <a:solidFill>
                  <a:srgbClr val="7F7F7F"/>
                </a:solidFill>
              </a:rPr>
              <a:t>16 T dipole </a:t>
            </a:r>
            <a:r>
              <a:rPr lang="en-US" i="1" dirty="0" smtClean="0">
                <a:solidFill>
                  <a:srgbClr val="7F7F7F"/>
                </a:solidFill>
              </a:rPr>
              <a:t>model construction tooling</a:t>
            </a:r>
            <a:r>
              <a:rPr lang="en-US" i="1" baseline="30000" dirty="0" smtClean="0">
                <a:solidFill>
                  <a:srgbClr val="7F7F7F"/>
                </a:solidFill>
              </a:rPr>
              <a:t>(*)</a:t>
            </a:r>
            <a:endParaRPr lang="en-US" i="1" baseline="30000" dirty="0">
              <a:solidFill>
                <a:srgbClr val="7F7F7F"/>
              </a:solidFill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395536" y="1331384"/>
            <a:ext cx="5490017" cy="4965223"/>
            <a:chOff x="198039" y="1031975"/>
            <a:chExt cx="4252774" cy="3846249"/>
          </a:xfrm>
        </p:grpSpPr>
        <p:sp>
          <p:nvSpPr>
            <p:cNvPr id="191" name="Rectangle 190"/>
            <p:cNvSpPr/>
            <p:nvPr/>
          </p:nvSpPr>
          <p:spPr>
            <a:xfrm>
              <a:off x="213715" y="1039104"/>
              <a:ext cx="4229969" cy="38391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 b="0" dirty="0"/>
            </a:p>
          </p:txBody>
        </p:sp>
        <p:grpSp>
          <p:nvGrpSpPr>
            <p:cNvPr id="192" name="Group 191"/>
            <p:cNvGrpSpPr/>
            <p:nvPr/>
          </p:nvGrpSpPr>
          <p:grpSpPr>
            <a:xfrm>
              <a:off x="215038" y="1039531"/>
              <a:ext cx="1291924" cy="1358020"/>
              <a:chOff x="4574341" y="2333348"/>
              <a:chExt cx="2301766" cy="2419527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4574341" y="2333348"/>
                <a:ext cx="2301766" cy="241952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 b="0"/>
              </a:p>
            </p:txBody>
          </p:sp>
          <p:grpSp>
            <p:nvGrpSpPr>
              <p:cNvPr id="312" name="Groupe 1114"/>
              <p:cNvGrpSpPr>
                <a:grpSpLocks noChangeAspect="1"/>
              </p:cNvGrpSpPr>
              <p:nvPr/>
            </p:nvGrpSpPr>
            <p:grpSpPr>
              <a:xfrm>
                <a:off x="4620486" y="2374252"/>
                <a:ext cx="2176000" cy="2331011"/>
                <a:chOff x="2209800" y="1125538"/>
                <a:chExt cx="4724400" cy="5060950"/>
              </a:xfrm>
              <a:solidFill>
                <a:srgbClr val="D6DCE5"/>
              </a:solidFill>
            </p:grpSpPr>
            <p:sp>
              <p:nvSpPr>
                <p:cNvPr id="315" name="Freeform 314"/>
                <p:cNvSpPr>
                  <a:spLocks noEditPoints="1"/>
                </p:cNvSpPr>
                <p:nvPr/>
              </p:nvSpPr>
              <p:spPr bwMode="auto">
                <a:xfrm>
                  <a:off x="5337175" y="4808538"/>
                  <a:ext cx="92075" cy="53975"/>
                </a:xfrm>
                <a:custGeom>
                  <a:avLst/>
                  <a:gdLst>
                    <a:gd name="T0" fmla="*/ 24 w 58"/>
                    <a:gd name="T1" fmla="*/ 28 h 34"/>
                    <a:gd name="T2" fmla="*/ 8 w 58"/>
                    <a:gd name="T3" fmla="*/ 32 h 34"/>
                    <a:gd name="T4" fmla="*/ 0 w 58"/>
                    <a:gd name="T5" fmla="*/ 20 h 34"/>
                    <a:gd name="T6" fmla="*/ 0 w 58"/>
                    <a:gd name="T7" fmla="*/ 20 h 34"/>
                    <a:gd name="T8" fmla="*/ 4 w 58"/>
                    <a:gd name="T9" fmla="*/ 12 h 34"/>
                    <a:gd name="T10" fmla="*/ 12 w 58"/>
                    <a:gd name="T11" fmla="*/ 8 h 34"/>
                    <a:gd name="T12" fmla="*/ 12 w 58"/>
                    <a:gd name="T13" fmla="*/ 8 h 34"/>
                    <a:gd name="T14" fmla="*/ 24 w 58"/>
                    <a:gd name="T15" fmla="*/ 12 h 34"/>
                    <a:gd name="T16" fmla="*/ 34 w 58"/>
                    <a:gd name="T17" fmla="*/ 8 h 34"/>
                    <a:gd name="T18" fmla="*/ 34 w 58"/>
                    <a:gd name="T19" fmla="*/ 8 h 34"/>
                    <a:gd name="T20" fmla="*/ 42 w 58"/>
                    <a:gd name="T21" fmla="*/ 8 h 34"/>
                    <a:gd name="T22" fmla="*/ 44 w 58"/>
                    <a:gd name="T23" fmla="*/ 8 h 34"/>
                    <a:gd name="T24" fmla="*/ 46 w 58"/>
                    <a:gd name="T25" fmla="*/ 2 h 34"/>
                    <a:gd name="T26" fmla="*/ 50 w 58"/>
                    <a:gd name="T27" fmla="*/ 0 h 34"/>
                    <a:gd name="T28" fmla="*/ 54 w 58"/>
                    <a:gd name="T29" fmla="*/ 2 h 34"/>
                    <a:gd name="T30" fmla="*/ 54 w 58"/>
                    <a:gd name="T31" fmla="*/ 8 h 34"/>
                    <a:gd name="T32" fmla="*/ 58 w 58"/>
                    <a:gd name="T33" fmla="*/ 12 h 34"/>
                    <a:gd name="T34" fmla="*/ 54 w 58"/>
                    <a:gd name="T35" fmla="*/ 16 h 34"/>
                    <a:gd name="T36" fmla="*/ 56 w 58"/>
                    <a:gd name="T37" fmla="*/ 24 h 34"/>
                    <a:gd name="T38" fmla="*/ 56 w 58"/>
                    <a:gd name="T39" fmla="*/ 30 h 34"/>
                    <a:gd name="T40" fmla="*/ 56 w 58"/>
                    <a:gd name="T41" fmla="*/ 32 h 34"/>
                    <a:gd name="T42" fmla="*/ 46 w 58"/>
                    <a:gd name="T43" fmla="*/ 32 h 34"/>
                    <a:gd name="T44" fmla="*/ 44 w 58"/>
                    <a:gd name="T45" fmla="*/ 28 h 34"/>
                    <a:gd name="T46" fmla="*/ 30 w 58"/>
                    <a:gd name="T47" fmla="*/ 32 h 34"/>
                    <a:gd name="T48" fmla="*/ 26 w 58"/>
                    <a:gd name="T49" fmla="*/ 30 h 34"/>
                    <a:gd name="T50" fmla="*/ 34 w 58"/>
                    <a:gd name="T51" fmla="*/ 32 h 34"/>
                    <a:gd name="T52" fmla="*/ 46 w 58"/>
                    <a:gd name="T53" fmla="*/ 26 h 34"/>
                    <a:gd name="T54" fmla="*/ 48 w 58"/>
                    <a:gd name="T55" fmla="*/ 30 h 34"/>
                    <a:gd name="T56" fmla="*/ 54 w 58"/>
                    <a:gd name="T57" fmla="*/ 32 h 34"/>
                    <a:gd name="T58" fmla="*/ 56 w 58"/>
                    <a:gd name="T59" fmla="*/ 30 h 34"/>
                    <a:gd name="T60" fmla="*/ 54 w 58"/>
                    <a:gd name="T61" fmla="*/ 26 h 34"/>
                    <a:gd name="T62" fmla="*/ 54 w 58"/>
                    <a:gd name="T63" fmla="*/ 24 h 34"/>
                    <a:gd name="T64" fmla="*/ 54 w 58"/>
                    <a:gd name="T65" fmla="*/ 16 h 34"/>
                    <a:gd name="T66" fmla="*/ 58 w 58"/>
                    <a:gd name="T67" fmla="*/ 12 h 34"/>
                    <a:gd name="T68" fmla="*/ 56 w 58"/>
                    <a:gd name="T69" fmla="*/ 10 h 34"/>
                    <a:gd name="T70" fmla="*/ 54 w 58"/>
                    <a:gd name="T71" fmla="*/ 4 h 34"/>
                    <a:gd name="T72" fmla="*/ 52 w 58"/>
                    <a:gd name="T73" fmla="*/ 2 h 34"/>
                    <a:gd name="T74" fmla="*/ 46 w 58"/>
                    <a:gd name="T75" fmla="*/ 2 h 34"/>
                    <a:gd name="T76" fmla="*/ 46 w 58"/>
                    <a:gd name="T77" fmla="*/ 8 h 34"/>
                    <a:gd name="T78" fmla="*/ 44 w 58"/>
                    <a:gd name="T79" fmla="*/ 8 h 34"/>
                    <a:gd name="T80" fmla="*/ 42 w 58"/>
                    <a:gd name="T81" fmla="*/ 10 h 34"/>
                    <a:gd name="T82" fmla="*/ 34 w 58"/>
                    <a:gd name="T83" fmla="*/ 8 h 34"/>
                    <a:gd name="T84" fmla="*/ 34 w 58"/>
                    <a:gd name="T85" fmla="*/ 8 h 34"/>
                    <a:gd name="T86" fmla="*/ 26 w 58"/>
                    <a:gd name="T87" fmla="*/ 12 h 34"/>
                    <a:gd name="T88" fmla="*/ 24 w 58"/>
                    <a:gd name="T89" fmla="*/ 14 h 34"/>
                    <a:gd name="T90" fmla="*/ 12 w 58"/>
                    <a:gd name="T91" fmla="*/ 8 h 34"/>
                    <a:gd name="T92" fmla="*/ 12 w 58"/>
                    <a:gd name="T93" fmla="*/ 8 h 34"/>
                    <a:gd name="T94" fmla="*/ 0 w 58"/>
                    <a:gd name="T95" fmla="*/ 16 h 34"/>
                    <a:gd name="T96" fmla="*/ 0 w 58"/>
                    <a:gd name="T97" fmla="*/ 20 h 34"/>
                    <a:gd name="T98" fmla="*/ 8 w 58"/>
                    <a:gd name="T99" fmla="*/ 32 h 34"/>
                    <a:gd name="T100" fmla="*/ 24 w 58"/>
                    <a:gd name="T101" fmla="*/ 28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8" h="34">
                      <a:moveTo>
                        <a:pt x="24" y="30"/>
                      </a:moveTo>
                      <a:lnTo>
                        <a:pt x="24" y="30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18" y="32"/>
                      </a:lnTo>
                      <a:lnTo>
                        <a:pt x="12" y="34"/>
                      </a:lnTo>
                      <a:lnTo>
                        <a:pt x="12" y="34"/>
                      </a:lnTo>
                      <a:lnTo>
                        <a:pt x="12" y="34"/>
                      </a:lnTo>
                      <a:lnTo>
                        <a:pt x="8" y="32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0" y="26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16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8" y="8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30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4"/>
                      </a:lnTo>
                      <a:lnTo>
                        <a:pt x="44" y="4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4" y="4"/>
                      </a:lnTo>
                      <a:lnTo>
                        <a:pt x="54" y="4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4" y="16"/>
                      </a:lnTo>
                      <a:lnTo>
                        <a:pt x="54" y="16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6" y="24"/>
                      </a:lnTo>
                      <a:lnTo>
                        <a:pt x="56" y="24"/>
                      </a:lnTo>
                      <a:lnTo>
                        <a:pt x="56" y="24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32"/>
                      </a:lnTo>
                      <a:lnTo>
                        <a:pt x="56" y="32"/>
                      </a:lnTo>
                      <a:lnTo>
                        <a:pt x="56" y="32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46" y="32"/>
                      </a:lnTo>
                      <a:lnTo>
                        <a:pt x="46" y="32"/>
                      </a:lnTo>
                      <a:lnTo>
                        <a:pt x="46" y="32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0" y="32"/>
                      </a:lnTo>
                      <a:lnTo>
                        <a:pt x="34" y="34"/>
                      </a:lnTo>
                      <a:lnTo>
                        <a:pt x="34" y="34"/>
                      </a:lnTo>
                      <a:lnTo>
                        <a:pt x="34" y="34"/>
                      </a:lnTo>
                      <a:lnTo>
                        <a:pt x="30" y="32"/>
                      </a:lnTo>
                      <a:lnTo>
                        <a:pt x="24" y="30"/>
                      </a:lnTo>
                      <a:lnTo>
                        <a:pt x="24" y="30"/>
                      </a:lnTo>
                      <a:close/>
                      <a:moveTo>
                        <a:pt x="24" y="28"/>
                      </a:moveTo>
                      <a:lnTo>
                        <a:pt x="24" y="28"/>
                      </a:lnTo>
                      <a:lnTo>
                        <a:pt x="26" y="30"/>
                      </a:lnTo>
                      <a:lnTo>
                        <a:pt x="26" y="30"/>
                      </a:lnTo>
                      <a:lnTo>
                        <a:pt x="26" y="30"/>
                      </a:lnTo>
                      <a:lnTo>
                        <a:pt x="30" y="32"/>
                      </a:lnTo>
                      <a:lnTo>
                        <a:pt x="34" y="32"/>
                      </a:lnTo>
                      <a:lnTo>
                        <a:pt x="34" y="32"/>
                      </a:lnTo>
                      <a:lnTo>
                        <a:pt x="34" y="32"/>
                      </a:lnTo>
                      <a:lnTo>
                        <a:pt x="40" y="32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6" y="26"/>
                      </a:lnTo>
                      <a:lnTo>
                        <a:pt x="46" y="28"/>
                      </a:lnTo>
                      <a:lnTo>
                        <a:pt x="46" y="28"/>
                      </a:lnTo>
                      <a:lnTo>
                        <a:pt x="48" y="30"/>
                      </a:lnTo>
                      <a:lnTo>
                        <a:pt x="48" y="30"/>
                      </a:lnTo>
                      <a:lnTo>
                        <a:pt x="48" y="30"/>
                      </a:lnTo>
                      <a:lnTo>
                        <a:pt x="52" y="32"/>
                      </a:lnTo>
                      <a:lnTo>
                        <a:pt x="52" y="32"/>
                      </a:lnTo>
                      <a:lnTo>
                        <a:pt x="52" y="32"/>
                      </a:lnTo>
                      <a:lnTo>
                        <a:pt x="52" y="32"/>
                      </a:lnTo>
                      <a:lnTo>
                        <a:pt x="54" y="32"/>
                      </a:lnTo>
                      <a:lnTo>
                        <a:pt x="54" y="32"/>
                      </a:lnTo>
                      <a:lnTo>
                        <a:pt x="54" y="32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4" y="26"/>
                      </a:lnTo>
                      <a:lnTo>
                        <a:pt x="54" y="26"/>
                      </a:lnTo>
                      <a:lnTo>
                        <a:pt x="54" y="26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16"/>
                      </a:lnTo>
                      <a:lnTo>
                        <a:pt x="54" y="16"/>
                      </a:lnTo>
                      <a:lnTo>
                        <a:pt x="54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6" y="10"/>
                      </a:lnTo>
                      <a:lnTo>
                        <a:pt x="56" y="10"/>
                      </a:lnTo>
                      <a:lnTo>
                        <a:pt x="56" y="10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54" y="4"/>
                      </a:lnTo>
                      <a:lnTo>
                        <a:pt x="54" y="4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2" y="2"/>
                      </a:lnTo>
                      <a:lnTo>
                        <a:pt x="52" y="2"/>
                      </a:lnTo>
                      <a:lnTo>
                        <a:pt x="52" y="2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46" y="4"/>
                      </a:lnTo>
                      <a:lnTo>
                        <a:pt x="46" y="4"/>
                      </a:lnTo>
                      <a:lnTo>
                        <a:pt x="46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38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0" y="8"/>
                      </a:lnTo>
                      <a:lnTo>
                        <a:pt x="26" y="12"/>
                      </a:lnTo>
                      <a:lnTo>
                        <a:pt x="26" y="12"/>
                      </a:lnTo>
                      <a:lnTo>
                        <a:pt x="26" y="12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18" y="10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8" y="8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6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8" y="32"/>
                      </a:lnTo>
                      <a:lnTo>
                        <a:pt x="12" y="32"/>
                      </a:lnTo>
                      <a:lnTo>
                        <a:pt x="12" y="32"/>
                      </a:lnTo>
                      <a:lnTo>
                        <a:pt x="12" y="32"/>
                      </a:lnTo>
                      <a:lnTo>
                        <a:pt x="18" y="32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 b="0"/>
                </a:p>
              </p:txBody>
            </p:sp>
            <p:sp>
              <p:nvSpPr>
                <p:cNvPr id="316" name="Freeform 7"/>
                <p:cNvSpPr>
                  <a:spLocks noEditPoints="1"/>
                </p:cNvSpPr>
                <p:nvPr/>
              </p:nvSpPr>
              <p:spPr bwMode="auto">
                <a:xfrm>
                  <a:off x="5340350" y="4814888"/>
                  <a:ext cx="82550" cy="41275"/>
                </a:xfrm>
                <a:custGeom>
                  <a:avLst/>
                  <a:gdLst>
                    <a:gd name="T0" fmla="*/ 6 w 52"/>
                    <a:gd name="T1" fmla="*/ 8 h 26"/>
                    <a:gd name="T2" fmla="*/ 0 w 52"/>
                    <a:gd name="T3" fmla="*/ 16 h 26"/>
                    <a:gd name="T4" fmla="*/ 4 w 52"/>
                    <a:gd name="T5" fmla="*/ 22 h 26"/>
                    <a:gd name="T6" fmla="*/ 10 w 52"/>
                    <a:gd name="T7" fmla="*/ 26 h 26"/>
                    <a:gd name="T8" fmla="*/ 18 w 52"/>
                    <a:gd name="T9" fmla="*/ 22 h 26"/>
                    <a:gd name="T10" fmla="*/ 18 w 52"/>
                    <a:gd name="T11" fmla="*/ 20 h 26"/>
                    <a:gd name="T12" fmla="*/ 18 w 52"/>
                    <a:gd name="T13" fmla="*/ 20 h 26"/>
                    <a:gd name="T14" fmla="*/ 14 w 52"/>
                    <a:gd name="T15" fmla="*/ 22 h 26"/>
                    <a:gd name="T16" fmla="*/ 6 w 52"/>
                    <a:gd name="T17" fmla="*/ 22 h 26"/>
                    <a:gd name="T18" fmla="*/ 20 w 52"/>
                    <a:gd name="T19" fmla="*/ 16 h 26"/>
                    <a:gd name="T20" fmla="*/ 20 w 52"/>
                    <a:gd name="T21" fmla="*/ 16 h 26"/>
                    <a:gd name="T22" fmla="*/ 14 w 52"/>
                    <a:gd name="T23" fmla="*/ 8 h 26"/>
                    <a:gd name="T24" fmla="*/ 4 w 52"/>
                    <a:gd name="T25" fmla="*/ 14 h 26"/>
                    <a:gd name="T26" fmla="*/ 10 w 52"/>
                    <a:gd name="T27" fmla="*/ 10 h 26"/>
                    <a:gd name="T28" fmla="*/ 18 w 52"/>
                    <a:gd name="T29" fmla="*/ 14 h 26"/>
                    <a:gd name="T30" fmla="*/ 32 w 52"/>
                    <a:gd name="T31" fmla="*/ 8 h 26"/>
                    <a:gd name="T32" fmla="*/ 24 w 52"/>
                    <a:gd name="T33" fmla="*/ 12 h 26"/>
                    <a:gd name="T34" fmla="*/ 24 w 52"/>
                    <a:gd name="T35" fmla="*/ 20 h 26"/>
                    <a:gd name="T36" fmla="*/ 32 w 52"/>
                    <a:gd name="T37" fmla="*/ 26 h 26"/>
                    <a:gd name="T38" fmla="*/ 40 w 52"/>
                    <a:gd name="T39" fmla="*/ 22 h 26"/>
                    <a:gd name="T40" fmla="*/ 40 w 52"/>
                    <a:gd name="T41" fmla="*/ 20 h 26"/>
                    <a:gd name="T42" fmla="*/ 40 w 52"/>
                    <a:gd name="T43" fmla="*/ 20 h 26"/>
                    <a:gd name="T44" fmla="*/ 38 w 52"/>
                    <a:gd name="T45" fmla="*/ 20 h 26"/>
                    <a:gd name="T46" fmla="*/ 32 w 52"/>
                    <a:gd name="T47" fmla="*/ 24 h 26"/>
                    <a:gd name="T48" fmla="*/ 40 w 52"/>
                    <a:gd name="T49" fmla="*/ 16 h 26"/>
                    <a:gd name="T50" fmla="*/ 42 w 52"/>
                    <a:gd name="T51" fmla="*/ 16 h 26"/>
                    <a:gd name="T52" fmla="*/ 38 w 52"/>
                    <a:gd name="T53" fmla="*/ 10 h 26"/>
                    <a:gd name="T54" fmla="*/ 32 w 52"/>
                    <a:gd name="T55" fmla="*/ 8 h 26"/>
                    <a:gd name="T56" fmla="*/ 28 w 52"/>
                    <a:gd name="T57" fmla="*/ 10 h 26"/>
                    <a:gd name="T58" fmla="*/ 36 w 52"/>
                    <a:gd name="T59" fmla="*/ 10 h 26"/>
                    <a:gd name="T60" fmla="*/ 52 w 52"/>
                    <a:gd name="T61" fmla="*/ 10 h 26"/>
                    <a:gd name="T62" fmla="*/ 52 w 52"/>
                    <a:gd name="T63" fmla="*/ 8 h 26"/>
                    <a:gd name="T64" fmla="*/ 48 w 52"/>
                    <a:gd name="T65" fmla="*/ 0 h 26"/>
                    <a:gd name="T66" fmla="*/ 48 w 52"/>
                    <a:gd name="T67" fmla="*/ 0 h 26"/>
                    <a:gd name="T68" fmla="*/ 44 w 52"/>
                    <a:gd name="T69" fmla="*/ 8 h 26"/>
                    <a:gd name="T70" fmla="*/ 44 w 52"/>
                    <a:gd name="T71" fmla="*/ 8 h 26"/>
                    <a:gd name="T72" fmla="*/ 44 w 52"/>
                    <a:gd name="T73" fmla="*/ 8 h 26"/>
                    <a:gd name="T74" fmla="*/ 46 w 52"/>
                    <a:gd name="T75" fmla="*/ 10 h 26"/>
                    <a:gd name="T76" fmla="*/ 48 w 52"/>
                    <a:gd name="T77" fmla="*/ 24 h 26"/>
                    <a:gd name="T78" fmla="*/ 52 w 52"/>
                    <a:gd name="T79" fmla="*/ 24 h 26"/>
                    <a:gd name="T80" fmla="*/ 50 w 52"/>
                    <a:gd name="T81" fmla="*/ 24 h 26"/>
                    <a:gd name="T82" fmla="*/ 48 w 52"/>
                    <a:gd name="T83" fmla="*/ 2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2" h="26">
                      <a:moveTo>
                        <a:pt x="10" y="8"/>
                      </a:moveTo>
                      <a:lnTo>
                        <a:pt x="10" y="8"/>
                      </a:lnTo>
                      <a:lnTo>
                        <a:pt x="6" y="8"/>
                      </a:lnTo>
                      <a:lnTo>
                        <a:pt x="4" y="10"/>
                      </a:lnTo>
                      <a:lnTo>
                        <a:pt x="2" y="12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2" y="20"/>
                      </a:lnTo>
                      <a:lnTo>
                        <a:pt x="4" y="22"/>
                      </a:lnTo>
                      <a:lnTo>
                        <a:pt x="6" y="24"/>
                      </a:lnTo>
                      <a:lnTo>
                        <a:pt x="10" y="26"/>
                      </a:lnTo>
                      <a:lnTo>
                        <a:pt x="10" y="26"/>
                      </a:lnTo>
                      <a:lnTo>
                        <a:pt x="16" y="24"/>
                      </a:lnTo>
                      <a:lnTo>
                        <a:pt x="18" y="22"/>
                      </a:lnTo>
                      <a:lnTo>
                        <a:pt x="18" y="22"/>
                      </a:lnTo>
                      <a:lnTo>
                        <a:pt x="20" y="20"/>
                      </a:lnTo>
                      <a:lnTo>
                        <a:pt x="20" y="20"/>
                      </a:lnTo>
                      <a:lnTo>
                        <a:pt x="18" y="20"/>
                      </a:lnTo>
                      <a:lnTo>
                        <a:pt x="18" y="20"/>
                      </a:lnTo>
                      <a:lnTo>
                        <a:pt x="18" y="20"/>
                      </a:lnTo>
                      <a:lnTo>
                        <a:pt x="18" y="20"/>
                      </a:lnTo>
                      <a:lnTo>
                        <a:pt x="16" y="20"/>
                      </a:lnTo>
                      <a:lnTo>
                        <a:pt x="16" y="20"/>
                      </a:lnTo>
                      <a:lnTo>
                        <a:pt x="14" y="22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6" y="22"/>
                      </a:lnTo>
                      <a:lnTo>
                        <a:pt x="4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2"/>
                      </a:lnTo>
                      <a:lnTo>
                        <a:pt x="18" y="10"/>
                      </a:lnTo>
                      <a:lnTo>
                        <a:pt x="14" y="8"/>
                      </a:lnTo>
                      <a:lnTo>
                        <a:pt x="10" y="8"/>
                      </a:lnTo>
                      <a:lnTo>
                        <a:pt x="10" y="8"/>
                      </a:lnTo>
                      <a:close/>
                      <a:moveTo>
                        <a:pt x="4" y="14"/>
                      </a:moveTo>
                      <a:lnTo>
                        <a:pt x="4" y="14"/>
                      </a:lnTo>
                      <a:lnTo>
                        <a:pt x="6" y="1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6" y="10"/>
                      </a:lnTo>
                      <a:lnTo>
                        <a:pt x="18" y="14"/>
                      </a:lnTo>
                      <a:lnTo>
                        <a:pt x="4" y="14"/>
                      </a:lnTo>
                      <a:close/>
                      <a:moveTo>
                        <a:pt x="32" y="8"/>
                      </a:moveTo>
                      <a:lnTo>
                        <a:pt x="32" y="8"/>
                      </a:lnTo>
                      <a:lnTo>
                        <a:pt x="28" y="8"/>
                      </a:lnTo>
                      <a:lnTo>
                        <a:pt x="26" y="10"/>
                      </a:lnTo>
                      <a:lnTo>
                        <a:pt x="24" y="12"/>
                      </a:lnTo>
                      <a:lnTo>
                        <a:pt x="22" y="16"/>
                      </a:lnTo>
                      <a:lnTo>
                        <a:pt x="22" y="16"/>
                      </a:lnTo>
                      <a:lnTo>
                        <a:pt x="24" y="20"/>
                      </a:lnTo>
                      <a:lnTo>
                        <a:pt x="26" y="22"/>
                      </a:lnTo>
                      <a:lnTo>
                        <a:pt x="28" y="24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38" y="24"/>
                      </a:lnTo>
                      <a:lnTo>
                        <a:pt x="40" y="22"/>
                      </a:lnTo>
                      <a:lnTo>
                        <a:pt x="40" y="22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38" y="20"/>
                      </a:lnTo>
                      <a:lnTo>
                        <a:pt x="38" y="20"/>
                      </a:lnTo>
                      <a:lnTo>
                        <a:pt x="36" y="22"/>
                      </a:lnTo>
                      <a:lnTo>
                        <a:pt x="32" y="24"/>
                      </a:lnTo>
                      <a:lnTo>
                        <a:pt x="32" y="24"/>
                      </a:lnTo>
                      <a:lnTo>
                        <a:pt x="28" y="22"/>
                      </a:lnTo>
                      <a:lnTo>
                        <a:pt x="24" y="16"/>
                      </a:lnTo>
                      <a:lnTo>
                        <a:pt x="40" y="16"/>
                      </a:lnTo>
                      <a:lnTo>
                        <a:pt x="40" y="16"/>
                      </a:lnTo>
                      <a:lnTo>
                        <a:pt x="42" y="16"/>
                      </a:lnTo>
                      <a:lnTo>
                        <a:pt x="42" y="16"/>
                      </a:lnTo>
                      <a:lnTo>
                        <a:pt x="42" y="16"/>
                      </a:lnTo>
                      <a:lnTo>
                        <a:pt x="42" y="12"/>
                      </a:lnTo>
                      <a:lnTo>
                        <a:pt x="38" y="10"/>
                      </a:lnTo>
                      <a:lnTo>
                        <a:pt x="36" y="8"/>
                      </a:lnTo>
                      <a:lnTo>
                        <a:pt x="32" y="8"/>
                      </a:lnTo>
                      <a:lnTo>
                        <a:pt x="32" y="8"/>
                      </a:lnTo>
                      <a:close/>
                      <a:moveTo>
                        <a:pt x="26" y="14"/>
                      </a:moveTo>
                      <a:lnTo>
                        <a:pt x="26" y="14"/>
                      </a:lnTo>
                      <a:lnTo>
                        <a:pt x="28" y="10"/>
                      </a:lnTo>
                      <a:lnTo>
                        <a:pt x="32" y="10"/>
                      </a:lnTo>
                      <a:lnTo>
                        <a:pt x="32" y="10"/>
                      </a:lnTo>
                      <a:lnTo>
                        <a:pt x="36" y="10"/>
                      </a:lnTo>
                      <a:lnTo>
                        <a:pt x="40" y="14"/>
                      </a:lnTo>
                      <a:lnTo>
                        <a:pt x="26" y="14"/>
                      </a:lnTo>
                      <a:close/>
                      <a:moveTo>
                        <a:pt x="52" y="10"/>
                      </a:moveTo>
                      <a:lnTo>
                        <a:pt x="52" y="10"/>
                      </a:lnTo>
                      <a:lnTo>
                        <a:pt x="52" y="8"/>
                      </a:lnTo>
                      <a:lnTo>
                        <a:pt x="52" y="8"/>
                      </a:lnTo>
                      <a:lnTo>
                        <a:pt x="52" y="8"/>
                      </a:lnTo>
                      <a:lnTo>
                        <a:pt x="48" y="8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6" y="0"/>
                      </a:lnTo>
                      <a:lnTo>
                        <a:pt x="46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10"/>
                      </a:lnTo>
                      <a:lnTo>
                        <a:pt x="46" y="10"/>
                      </a:lnTo>
                      <a:lnTo>
                        <a:pt x="46" y="22"/>
                      </a:lnTo>
                      <a:lnTo>
                        <a:pt x="46" y="22"/>
                      </a:lnTo>
                      <a:lnTo>
                        <a:pt x="48" y="24"/>
                      </a:lnTo>
                      <a:lnTo>
                        <a:pt x="50" y="26"/>
                      </a:lnTo>
                      <a:lnTo>
                        <a:pt x="50" y="26"/>
                      </a:lnTo>
                      <a:lnTo>
                        <a:pt x="52" y="24"/>
                      </a:lnTo>
                      <a:lnTo>
                        <a:pt x="52" y="24"/>
                      </a:lnTo>
                      <a:lnTo>
                        <a:pt x="50" y="24"/>
                      </a:lnTo>
                      <a:lnTo>
                        <a:pt x="50" y="24"/>
                      </a:lnTo>
                      <a:lnTo>
                        <a:pt x="50" y="22"/>
                      </a:lnTo>
                      <a:lnTo>
                        <a:pt x="50" y="22"/>
                      </a:lnTo>
                      <a:lnTo>
                        <a:pt x="48" y="22"/>
                      </a:lnTo>
                      <a:lnTo>
                        <a:pt x="48" y="10"/>
                      </a:lnTo>
                      <a:lnTo>
                        <a:pt x="52" y="1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 b="0"/>
                </a:p>
              </p:txBody>
            </p:sp>
            <p:sp>
              <p:nvSpPr>
                <p:cNvPr id="317" name="Freeform 10"/>
                <p:cNvSpPr>
                  <a:spLocks/>
                </p:cNvSpPr>
                <p:nvPr/>
              </p:nvSpPr>
              <p:spPr bwMode="auto">
                <a:xfrm>
                  <a:off x="2581275" y="5700713"/>
                  <a:ext cx="136525" cy="117475"/>
                </a:xfrm>
                <a:custGeom>
                  <a:avLst/>
                  <a:gdLst>
                    <a:gd name="T0" fmla="*/ 46 w 86"/>
                    <a:gd name="T1" fmla="*/ 42 h 74"/>
                    <a:gd name="T2" fmla="*/ 46 w 86"/>
                    <a:gd name="T3" fmla="*/ 36 h 74"/>
                    <a:gd name="T4" fmla="*/ 46 w 86"/>
                    <a:gd name="T5" fmla="*/ 28 h 74"/>
                    <a:gd name="T6" fmla="*/ 50 w 86"/>
                    <a:gd name="T7" fmla="*/ 32 h 74"/>
                    <a:gd name="T8" fmla="*/ 68 w 86"/>
                    <a:gd name="T9" fmla="*/ 36 h 74"/>
                    <a:gd name="T10" fmla="*/ 74 w 86"/>
                    <a:gd name="T11" fmla="*/ 36 h 74"/>
                    <a:gd name="T12" fmla="*/ 74 w 86"/>
                    <a:gd name="T13" fmla="*/ 32 h 74"/>
                    <a:gd name="T14" fmla="*/ 86 w 86"/>
                    <a:gd name="T15" fmla="*/ 10 h 74"/>
                    <a:gd name="T16" fmla="*/ 82 w 86"/>
                    <a:gd name="T17" fmla="*/ 10 h 74"/>
                    <a:gd name="T18" fmla="*/ 74 w 86"/>
                    <a:gd name="T19" fmla="*/ 4 h 74"/>
                    <a:gd name="T20" fmla="*/ 64 w 86"/>
                    <a:gd name="T21" fmla="*/ 10 h 74"/>
                    <a:gd name="T22" fmla="*/ 54 w 86"/>
                    <a:gd name="T23" fmla="*/ 14 h 74"/>
                    <a:gd name="T24" fmla="*/ 50 w 86"/>
                    <a:gd name="T25" fmla="*/ 18 h 74"/>
                    <a:gd name="T26" fmla="*/ 46 w 86"/>
                    <a:gd name="T27" fmla="*/ 18 h 74"/>
                    <a:gd name="T28" fmla="*/ 42 w 86"/>
                    <a:gd name="T29" fmla="*/ 14 h 74"/>
                    <a:gd name="T30" fmla="*/ 42 w 86"/>
                    <a:gd name="T31" fmla="*/ 4 h 74"/>
                    <a:gd name="T32" fmla="*/ 36 w 86"/>
                    <a:gd name="T33" fmla="*/ 0 h 74"/>
                    <a:gd name="T34" fmla="*/ 28 w 86"/>
                    <a:gd name="T35" fmla="*/ 4 h 74"/>
                    <a:gd name="T36" fmla="*/ 14 w 86"/>
                    <a:gd name="T37" fmla="*/ 10 h 74"/>
                    <a:gd name="T38" fmla="*/ 4 w 86"/>
                    <a:gd name="T39" fmla="*/ 28 h 74"/>
                    <a:gd name="T40" fmla="*/ 4 w 86"/>
                    <a:gd name="T41" fmla="*/ 42 h 74"/>
                    <a:gd name="T42" fmla="*/ 4 w 86"/>
                    <a:gd name="T43" fmla="*/ 50 h 74"/>
                    <a:gd name="T44" fmla="*/ 0 w 86"/>
                    <a:gd name="T45" fmla="*/ 64 h 74"/>
                    <a:gd name="T46" fmla="*/ 4 w 86"/>
                    <a:gd name="T47" fmla="*/ 74 h 74"/>
                    <a:gd name="T48" fmla="*/ 10 w 86"/>
                    <a:gd name="T49" fmla="*/ 74 h 74"/>
                    <a:gd name="T50" fmla="*/ 14 w 86"/>
                    <a:gd name="T51" fmla="*/ 74 h 74"/>
                    <a:gd name="T52" fmla="*/ 18 w 86"/>
                    <a:gd name="T53" fmla="*/ 68 h 74"/>
                    <a:gd name="T54" fmla="*/ 22 w 86"/>
                    <a:gd name="T55" fmla="*/ 68 h 74"/>
                    <a:gd name="T56" fmla="*/ 22 w 86"/>
                    <a:gd name="T57" fmla="*/ 64 h 74"/>
                    <a:gd name="T58" fmla="*/ 46 w 86"/>
                    <a:gd name="T59" fmla="*/ 46 h 74"/>
                    <a:gd name="T60" fmla="*/ 46 w 86"/>
                    <a:gd name="T61" fmla="*/ 42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86" h="74">
                      <a:moveTo>
                        <a:pt x="46" y="42"/>
                      </a:moveTo>
                      <a:lnTo>
                        <a:pt x="46" y="36"/>
                      </a:lnTo>
                      <a:lnTo>
                        <a:pt x="46" y="28"/>
                      </a:lnTo>
                      <a:lnTo>
                        <a:pt x="50" y="32"/>
                      </a:lnTo>
                      <a:lnTo>
                        <a:pt x="68" y="36"/>
                      </a:lnTo>
                      <a:lnTo>
                        <a:pt x="74" y="36"/>
                      </a:lnTo>
                      <a:lnTo>
                        <a:pt x="74" y="32"/>
                      </a:lnTo>
                      <a:lnTo>
                        <a:pt x="86" y="10"/>
                      </a:lnTo>
                      <a:lnTo>
                        <a:pt x="82" y="10"/>
                      </a:lnTo>
                      <a:lnTo>
                        <a:pt x="74" y="4"/>
                      </a:lnTo>
                      <a:lnTo>
                        <a:pt x="64" y="10"/>
                      </a:lnTo>
                      <a:lnTo>
                        <a:pt x="54" y="14"/>
                      </a:lnTo>
                      <a:lnTo>
                        <a:pt x="50" y="18"/>
                      </a:lnTo>
                      <a:lnTo>
                        <a:pt x="46" y="18"/>
                      </a:lnTo>
                      <a:lnTo>
                        <a:pt x="42" y="14"/>
                      </a:lnTo>
                      <a:lnTo>
                        <a:pt x="42" y="4"/>
                      </a:lnTo>
                      <a:lnTo>
                        <a:pt x="36" y="0"/>
                      </a:lnTo>
                      <a:lnTo>
                        <a:pt x="28" y="4"/>
                      </a:lnTo>
                      <a:lnTo>
                        <a:pt x="14" y="10"/>
                      </a:lnTo>
                      <a:lnTo>
                        <a:pt x="4" y="28"/>
                      </a:lnTo>
                      <a:lnTo>
                        <a:pt x="4" y="42"/>
                      </a:lnTo>
                      <a:lnTo>
                        <a:pt x="4" y="50"/>
                      </a:lnTo>
                      <a:lnTo>
                        <a:pt x="0" y="64"/>
                      </a:lnTo>
                      <a:lnTo>
                        <a:pt x="4" y="74"/>
                      </a:lnTo>
                      <a:lnTo>
                        <a:pt x="10" y="74"/>
                      </a:lnTo>
                      <a:lnTo>
                        <a:pt x="14" y="74"/>
                      </a:lnTo>
                      <a:lnTo>
                        <a:pt x="18" y="68"/>
                      </a:lnTo>
                      <a:lnTo>
                        <a:pt x="22" y="68"/>
                      </a:lnTo>
                      <a:lnTo>
                        <a:pt x="22" y="64"/>
                      </a:lnTo>
                      <a:lnTo>
                        <a:pt x="46" y="46"/>
                      </a:lnTo>
                      <a:lnTo>
                        <a:pt x="46" y="42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 b="0"/>
                </a:p>
              </p:txBody>
            </p:sp>
            <p:sp>
              <p:nvSpPr>
                <p:cNvPr id="318" name="Freeform 11"/>
                <p:cNvSpPr>
                  <a:spLocks/>
                </p:cNvSpPr>
                <p:nvPr/>
              </p:nvSpPr>
              <p:spPr bwMode="auto">
                <a:xfrm>
                  <a:off x="2209800" y="5621338"/>
                  <a:ext cx="79375" cy="63500"/>
                </a:xfrm>
                <a:custGeom>
                  <a:avLst/>
                  <a:gdLst>
                    <a:gd name="T0" fmla="*/ 42 w 50"/>
                    <a:gd name="T1" fmla="*/ 8 h 40"/>
                    <a:gd name="T2" fmla="*/ 36 w 50"/>
                    <a:gd name="T3" fmla="*/ 0 h 40"/>
                    <a:gd name="T4" fmla="*/ 10 w 50"/>
                    <a:gd name="T5" fmla="*/ 4 h 40"/>
                    <a:gd name="T6" fmla="*/ 10 w 50"/>
                    <a:gd name="T7" fmla="*/ 8 h 40"/>
                    <a:gd name="T8" fmla="*/ 10 w 50"/>
                    <a:gd name="T9" fmla="*/ 18 h 40"/>
                    <a:gd name="T10" fmla="*/ 10 w 50"/>
                    <a:gd name="T11" fmla="*/ 22 h 40"/>
                    <a:gd name="T12" fmla="*/ 4 w 50"/>
                    <a:gd name="T13" fmla="*/ 28 h 40"/>
                    <a:gd name="T14" fmla="*/ 0 w 50"/>
                    <a:gd name="T15" fmla="*/ 36 h 40"/>
                    <a:gd name="T16" fmla="*/ 4 w 50"/>
                    <a:gd name="T17" fmla="*/ 36 h 40"/>
                    <a:gd name="T18" fmla="*/ 10 w 50"/>
                    <a:gd name="T19" fmla="*/ 40 h 40"/>
                    <a:gd name="T20" fmla="*/ 22 w 50"/>
                    <a:gd name="T21" fmla="*/ 40 h 40"/>
                    <a:gd name="T22" fmla="*/ 50 w 50"/>
                    <a:gd name="T23" fmla="*/ 32 h 40"/>
                    <a:gd name="T24" fmla="*/ 50 w 50"/>
                    <a:gd name="T25" fmla="*/ 22 h 40"/>
                    <a:gd name="T26" fmla="*/ 46 w 50"/>
                    <a:gd name="T27" fmla="*/ 14 h 40"/>
                    <a:gd name="T28" fmla="*/ 42 w 50"/>
                    <a:gd name="T29" fmla="*/ 8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0" h="40">
                      <a:moveTo>
                        <a:pt x="42" y="8"/>
                      </a:moveTo>
                      <a:lnTo>
                        <a:pt x="36" y="0"/>
                      </a:lnTo>
                      <a:lnTo>
                        <a:pt x="10" y="4"/>
                      </a:lnTo>
                      <a:lnTo>
                        <a:pt x="10" y="8"/>
                      </a:lnTo>
                      <a:lnTo>
                        <a:pt x="10" y="18"/>
                      </a:lnTo>
                      <a:lnTo>
                        <a:pt x="10" y="22"/>
                      </a:lnTo>
                      <a:lnTo>
                        <a:pt x="4" y="28"/>
                      </a:lnTo>
                      <a:lnTo>
                        <a:pt x="0" y="36"/>
                      </a:lnTo>
                      <a:lnTo>
                        <a:pt x="4" y="36"/>
                      </a:lnTo>
                      <a:lnTo>
                        <a:pt x="10" y="40"/>
                      </a:lnTo>
                      <a:lnTo>
                        <a:pt x="22" y="40"/>
                      </a:lnTo>
                      <a:lnTo>
                        <a:pt x="50" y="32"/>
                      </a:lnTo>
                      <a:lnTo>
                        <a:pt x="50" y="22"/>
                      </a:lnTo>
                      <a:lnTo>
                        <a:pt x="46" y="14"/>
                      </a:lnTo>
                      <a:lnTo>
                        <a:pt x="42" y="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 b="0"/>
                </a:p>
              </p:txBody>
            </p:sp>
            <p:sp>
              <p:nvSpPr>
                <p:cNvPr id="319" name="Freeform 12"/>
                <p:cNvSpPr>
                  <a:spLocks/>
                </p:cNvSpPr>
                <p:nvPr/>
              </p:nvSpPr>
              <p:spPr bwMode="auto">
                <a:xfrm>
                  <a:off x="2317750" y="5526088"/>
                  <a:ext cx="50800" cy="88900"/>
                </a:xfrm>
                <a:custGeom>
                  <a:avLst/>
                  <a:gdLst>
                    <a:gd name="T0" fmla="*/ 28 w 32"/>
                    <a:gd name="T1" fmla="*/ 24 h 56"/>
                    <a:gd name="T2" fmla="*/ 24 w 32"/>
                    <a:gd name="T3" fmla="*/ 24 h 56"/>
                    <a:gd name="T4" fmla="*/ 20 w 32"/>
                    <a:gd name="T5" fmla="*/ 24 h 56"/>
                    <a:gd name="T6" fmla="*/ 20 w 32"/>
                    <a:gd name="T7" fmla="*/ 10 h 56"/>
                    <a:gd name="T8" fmla="*/ 24 w 32"/>
                    <a:gd name="T9" fmla="*/ 4 h 56"/>
                    <a:gd name="T10" fmla="*/ 24 w 32"/>
                    <a:gd name="T11" fmla="*/ 0 h 56"/>
                    <a:gd name="T12" fmla="*/ 20 w 32"/>
                    <a:gd name="T13" fmla="*/ 0 h 56"/>
                    <a:gd name="T14" fmla="*/ 0 w 32"/>
                    <a:gd name="T15" fmla="*/ 32 h 56"/>
                    <a:gd name="T16" fmla="*/ 10 w 32"/>
                    <a:gd name="T17" fmla="*/ 56 h 56"/>
                    <a:gd name="T18" fmla="*/ 14 w 32"/>
                    <a:gd name="T19" fmla="*/ 56 h 56"/>
                    <a:gd name="T20" fmla="*/ 32 w 32"/>
                    <a:gd name="T21" fmla="*/ 28 h 56"/>
                    <a:gd name="T22" fmla="*/ 32 w 32"/>
                    <a:gd name="T23" fmla="*/ 24 h 56"/>
                    <a:gd name="T24" fmla="*/ 32 w 32"/>
                    <a:gd name="T25" fmla="*/ 18 h 56"/>
                    <a:gd name="T26" fmla="*/ 28 w 32"/>
                    <a:gd name="T27" fmla="*/ 18 h 56"/>
                    <a:gd name="T28" fmla="*/ 28 w 32"/>
                    <a:gd name="T29" fmla="*/ 24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2" h="56">
                      <a:moveTo>
                        <a:pt x="28" y="24"/>
                      </a:moveTo>
                      <a:lnTo>
                        <a:pt x="24" y="24"/>
                      </a:lnTo>
                      <a:lnTo>
                        <a:pt x="20" y="24"/>
                      </a:lnTo>
                      <a:lnTo>
                        <a:pt x="20" y="10"/>
                      </a:lnTo>
                      <a:lnTo>
                        <a:pt x="24" y="4"/>
                      </a:lnTo>
                      <a:lnTo>
                        <a:pt x="24" y="0"/>
                      </a:lnTo>
                      <a:lnTo>
                        <a:pt x="20" y="0"/>
                      </a:lnTo>
                      <a:lnTo>
                        <a:pt x="0" y="32"/>
                      </a:lnTo>
                      <a:lnTo>
                        <a:pt x="10" y="56"/>
                      </a:lnTo>
                      <a:lnTo>
                        <a:pt x="14" y="56"/>
                      </a:lnTo>
                      <a:lnTo>
                        <a:pt x="32" y="28"/>
                      </a:lnTo>
                      <a:lnTo>
                        <a:pt x="32" y="24"/>
                      </a:lnTo>
                      <a:lnTo>
                        <a:pt x="32" y="18"/>
                      </a:lnTo>
                      <a:lnTo>
                        <a:pt x="28" y="18"/>
                      </a:lnTo>
                      <a:lnTo>
                        <a:pt x="28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 b="0"/>
                </a:p>
              </p:txBody>
            </p:sp>
            <p:sp>
              <p:nvSpPr>
                <p:cNvPr id="320" name="Freeform 13"/>
                <p:cNvSpPr>
                  <a:spLocks/>
                </p:cNvSpPr>
                <p:nvPr/>
              </p:nvSpPr>
              <p:spPr bwMode="auto">
                <a:xfrm>
                  <a:off x="3241675" y="5103813"/>
                  <a:ext cx="647700" cy="495300"/>
                </a:xfrm>
                <a:custGeom>
                  <a:avLst/>
                  <a:gdLst>
                    <a:gd name="T0" fmla="*/ 404 w 408"/>
                    <a:gd name="T1" fmla="*/ 92 h 312"/>
                    <a:gd name="T2" fmla="*/ 390 w 408"/>
                    <a:gd name="T3" fmla="*/ 64 h 312"/>
                    <a:gd name="T4" fmla="*/ 396 w 408"/>
                    <a:gd name="T5" fmla="*/ 46 h 312"/>
                    <a:gd name="T6" fmla="*/ 396 w 408"/>
                    <a:gd name="T7" fmla="*/ 32 h 312"/>
                    <a:gd name="T8" fmla="*/ 390 w 408"/>
                    <a:gd name="T9" fmla="*/ 28 h 312"/>
                    <a:gd name="T10" fmla="*/ 386 w 408"/>
                    <a:gd name="T11" fmla="*/ 32 h 312"/>
                    <a:gd name="T12" fmla="*/ 376 w 408"/>
                    <a:gd name="T13" fmla="*/ 32 h 312"/>
                    <a:gd name="T14" fmla="*/ 368 w 408"/>
                    <a:gd name="T15" fmla="*/ 38 h 312"/>
                    <a:gd name="T16" fmla="*/ 364 w 408"/>
                    <a:gd name="T17" fmla="*/ 38 h 312"/>
                    <a:gd name="T18" fmla="*/ 358 w 408"/>
                    <a:gd name="T19" fmla="*/ 38 h 312"/>
                    <a:gd name="T20" fmla="*/ 318 w 408"/>
                    <a:gd name="T21" fmla="*/ 14 h 312"/>
                    <a:gd name="T22" fmla="*/ 312 w 408"/>
                    <a:gd name="T23" fmla="*/ 10 h 312"/>
                    <a:gd name="T24" fmla="*/ 312 w 408"/>
                    <a:gd name="T25" fmla="*/ 6 h 312"/>
                    <a:gd name="T26" fmla="*/ 312 w 408"/>
                    <a:gd name="T27" fmla="*/ 0 h 312"/>
                    <a:gd name="T28" fmla="*/ 308 w 408"/>
                    <a:gd name="T29" fmla="*/ 0 h 312"/>
                    <a:gd name="T30" fmla="*/ 262 w 408"/>
                    <a:gd name="T31" fmla="*/ 10 h 312"/>
                    <a:gd name="T32" fmla="*/ 230 w 408"/>
                    <a:gd name="T33" fmla="*/ 32 h 312"/>
                    <a:gd name="T34" fmla="*/ 220 w 408"/>
                    <a:gd name="T35" fmla="*/ 46 h 312"/>
                    <a:gd name="T36" fmla="*/ 220 w 408"/>
                    <a:gd name="T37" fmla="*/ 56 h 312"/>
                    <a:gd name="T38" fmla="*/ 220 w 408"/>
                    <a:gd name="T39" fmla="*/ 60 h 312"/>
                    <a:gd name="T40" fmla="*/ 220 w 408"/>
                    <a:gd name="T41" fmla="*/ 64 h 312"/>
                    <a:gd name="T42" fmla="*/ 216 w 408"/>
                    <a:gd name="T43" fmla="*/ 70 h 312"/>
                    <a:gd name="T44" fmla="*/ 208 w 408"/>
                    <a:gd name="T45" fmla="*/ 84 h 312"/>
                    <a:gd name="T46" fmla="*/ 202 w 408"/>
                    <a:gd name="T47" fmla="*/ 88 h 312"/>
                    <a:gd name="T48" fmla="*/ 138 w 408"/>
                    <a:gd name="T49" fmla="*/ 96 h 312"/>
                    <a:gd name="T50" fmla="*/ 134 w 408"/>
                    <a:gd name="T51" fmla="*/ 96 h 312"/>
                    <a:gd name="T52" fmla="*/ 130 w 408"/>
                    <a:gd name="T53" fmla="*/ 96 h 312"/>
                    <a:gd name="T54" fmla="*/ 120 w 408"/>
                    <a:gd name="T55" fmla="*/ 88 h 312"/>
                    <a:gd name="T56" fmla="*/ 120 w 408"/>
                    <a:gd name="T57" fmla="*/ 84 h 312"/>
                    <a:gd name="T58" fmla="*/ 120 w 408"/>
                    <a:gd name="T59" fmla="*/ 78 h 312"/>
                    <a:gd name="T60" fmla="*/ 120 w 408"/>
                    <a:gd name="T61" fmla="*/ 74 h 312"/>
                    <a:gd name="T62" fmla="*/ 116 w 408"/>
                    <a:gd name="T63" fmla="*/ 74 h 312"/>
                    <a:gd name="T64" fmla="*/ 106 w 408"/>
                    <a:gd name="T65" fmla="*/ 60 h 312"/>
                    <a:gd name="T66" fmla="*/ 106 w 408"/>
                    <a:gd name="T67" fmla="*/ 56 h 312"/>
                    <a:gd name="T68" fmla="*/ 102 w 408"/>
                    <a:gd name="T69" fmla="*/ 52 h 312"/>
                    <a:gd name="T70" fmla="*/ 98 w 408"/>
                    <a:gd name="T71" fmla="*/ 56 h 312"/>
                    <a:gd name="T72" fmla="*/ 74 w 408"/>
                    <a:gd name="T73" fmla="*/ 78 h 312"/>
                    <a:gd name="T74" fmla="*/ 74 w 408"/>
                    <a:gd name="T75" fmla="*/ 84 h 312"/>
                    <a:gd name="T76" fmla="*/ 0 w 408"/>
                    <a:gd name="T77" fmla="*/ 188 h 312"/>
                    <a:gd name="T78" fmla="*/ 20 w 408"/>
                    <a:gd name="T79" fmla="*/ 308 h 312"/>
                    <a:gd name="T80" fmla="*/ 24 w 408"/>
                    <a:gd name="T81" fmla="*/ 308 h 312"/>
                    <a:gd name="T82" fmla="*/ 28 w 408"/>
                    <a:gd name="T83" fmla="*/ 308 h 312"/>
                    <a:gd name="T84" fmla="*/ 28 w 408"/>
                    <a:gd name="T85" fmla="*/ 302 h 312"/>
                    <a:gd name="T86" fmla="*/ 60 w 408"/>
                    <a:gd name="T87" fmla="*/ 312 h 312"/>
                    <a:gd name="T88" fmla="*/ 112 w 408"/>
                    <a:gd name="T89" fmla="*/ 312 h 312"/>
                    <a:gd name="T90" fmla="*/ 156 w 408"/>
                    <a:gd name="T91" fmla="*/ 230 h 312"/>
                    <a:gd name="T92" fmla="*/ 176 w 408"/>
                    <a:gd name="T93" fmla="*/ 206 h 312"/>
                    <a:gd name="T94" fmla="*/ 212 w 408"/>
                    <a:gd name="T95" fmla="*/ 184 h 312"/>
                    <a:gd name="T96" fmla="*/ 216 w 408"/>
                    <a:gd name="T97" fmla="*/ 180 h 312"/>
                    <a:gd name="T98" fmla="*/ 220 w 408"/>
                    <a:gd name="T99" fmla="*/ 180 h 312"/>
                    <a:gd name="T100" fmla="*/ 226 w 408"/>
                    <a:gd name="T101" fmla="*/ 180 h 312"/>
                    <a:gd name="T102" fmla="*/ 234 w 408"/>
                    <a:gd name="T103" fmla="*/ 180 h 312"/>
                    <a:gd name="T104" fmla="*/ 240 w 408"/>
                    <a:gd name="T105" fmla="*/ 180 h 312"/>
                    <a:gd name="T106" fmla="*/ 262 w 408"/>
                    <a:gd name="T107" fmla="*/ 184 h 312"/>
                    <a:gd name="T108" fmla="*/ 330 w 408"/>
                    <a:gd name="T109" fmla="*/ 188 h 312"/>
                    <a:gd name="T110" fmla="*/ 408 w 408"/>
                    <a:gd name="T111" fmla="*/ 116 h 312"/>
                    <a:gd name="T112" fmla="*/ 404 w 408"/>
                    <a:gd name="T113" fmla="*/ 96 h 312"/>
                    <a:gd name="T114" fmla="*/ 404 w 408"/>
                    <a:gd name="T115" fmla="*/ 9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08" h="312">
                      <a:moveTo>
                        <a:pt x="404" y="92"/>
                      </a:moveTo>
                      <a:lnTo>
                        <a:pt x="390" y="64"/>
                      </a:lnTo>
                      <a:lnTo>
                        <a:pt x="396" y="46"/>
                      </a:lnTo>
                      <a:lnTo>
                        <a:pt x="396" y="32"/>
                      </a:lnTo>
                      <a:lnTo>
                        <a:pt x="390" y="28"/>
                      </a:lnTo>
                      <a:lnTo>
                        <a:pt x="386" y="32"/>
                      </a:lnTo>
                      <a:lnTo>
                        <a:pt x="376" y="32"/>
                      </a:lnTo>
                      <a:lnTo>
                        <a:pt x="368" y="38"/>
                      </a:lnTo>
                      <a:lnTo>
                        <a:pt x="364" y="38"/>
                      </a:lnTo>
                      <a:lnTo>
                        <a:pt x="358" y="38"/>
                      </a:lnTo>
                      <a:lnTo>
                        <a:pt x="318" y="14"/>
                      </a:lnTo>
                      <a:lnTo>
                        <a:pt x="312" y="10"/>
                      </a:lnTo>
                      <a:lnTo>
                        <a:pt x="312" y="6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262" y="10"/>
                      </a:lnTo>
                      <a:lnTo>
                        <a:pt x="230" y="32"/>
                      </a:lnTo>
                      <a:lnTo>
                        <a:pt x="220" y="46"/>
                      </a:lnTo>
                      <a:lnTo>
                        <a:pt x="220" y="56"/>
                      </a:lnTo>
                      <a:lnTo>
                        <a:pt x="220" y="60"/>
                      </a:lnTo>
                      <a:lnTo>
                        <a:pt x="220" y="64"/>
                      </a:lnTo>
                      <a:lnTo>
                        <a:pt x="216" y="70"/>
                      </a:lnTo>
                      <a:lnTo>
                        <a:pt x="208" y="84"/>
                      </a:lnTo>
                      <a:lnTo>
                        <a:pt x="202" y="88"/>
                      </a:lnTo>
                      <a:lnTo>
                        <a:pt x="138" y="96"/>
                      </a:lnTo>
                      <a:lnTo>
                        <a:pt x="134" y="96"/>
                      </a:lnTo>
                      <a:lnTo>
                        <a:pt x="130" y="96"/>
                      </a:lnTo>
                      <a:lnTo>
                        <a:pt x="120" y="88"/>
                      </a:lnTo>
                      <a:lnTo>
                        <a:pt x="120" y="84"/>
                      </a:lnTo>
                      <a:lnTo>
                        <a:pt x="120" y="78"/>
                      </a:lnTo>
                      <a:lnTo>
                        <a:pt x="120" y="74"/>
                      </a:lnTo>
                      <a:lnTo>
                        <a:pt x="116" y="74"/>
                      </a:lnTo>
                      <a:lnTo>
                        <a:pt x="106" y="60"/>
                      </a:lnTo>
                      <a:lnTo>
                        <a:pt x="106" y="56"/>
                      </a:lnTo>
                      <a:lnTo>
                        <a:pt x="102" y="52"/>
                      </a:lnTo>
                      <a:lnTo>
                        <a:pt x="98" y="56"/>
                      </a:lnTo>
                      <a:lnTo>
                        <a:pt x="74" y="78"/>
                      </a:lnTo>
                      <a:lnTo>
                        <a:pt x="74" y="84"/>
                      </a:lnTo>
                      <a:lnTo>
                        <a:pt x="0" y="188"/>
                      </a:lnTo>
                      <a:lnTo>
                        <a:pt x="20" y="308"/>
                      </a:lnTo>
                      <a:lnTo>
                        <a:pt x="24" y="308"/>
                      </a:lnTo>
                      <a:lnTo>
                        <a:pt x="28" y="308"/>
                      </a:lnTo>
                      <a:lnTo>
                        <a:pt x="28" y="302"/>
                      </a:lnTo>
                      <a:lnTo>
                        <a:pt x="60" y="312"/>
                      </a:lnTo>
                      <a:lnTo>
                        <a:pt x="112" y="312"/>
                      </a:lnTo>
                      <a:lnTo>
                        <a:pt x="156" y="230"/>
                      </a:lnTo>
                      <a:lnTo>
                        <a:pt x="176" y="206"/>
                      </a:lnTo>
                      <a:lnTo>
                        <a:pt x="212" y="184"/>
                      </a:lnTo>
                      <a:lnTo>
                        <a:pt x="216" y="180"/>
                      </a:lnTo>
                      <a:lnTo>
                        <a:pt x="220" y="180"/>
                      </a:lnTo>
                      <a:lnTo>
                        <a:pt x="226" y="180"/>
                      </a:lnTo>
                      <a:lnTo>
                        <a:pt x="234" y="180"/>
                      </a:lnTo>
                      <a:lnTo>
                        <a:pt x="240" y="180"/>
                      </a:lnTo>
                      <a:lnTo>
                        <a:pt x="262" y="184"/>
                      </a:lnTo>
                      <a:lnTo>
                        <a:pt x="330" y="188"/>
                      </a:lnTo>
                      <a:lnTo>
                        <a:pt x="408" y="116"/>
                      </a:lnTo>
                      <a:lnTo>
                        <a:pt x="404" y="96"/>
                      </a:lnTo>
                      <a:lnTo>
                        <a:pt x="404" y="92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 b="0"/>
                </a:p>
              </p:txBody>
            </p:sp>
            <p:sp>
              <p:nvSpPr>
                <p:cNvPr id="321" name="Freeform 14"/>
                <p:cNvSpPr>
                  <a:spLocks/>
                </p:cNvSpPr>
                <p:nvPr/>
              </p:nvSpPr>
              <p:spPr bwMode="auto">
                <a:xfrm>
                  <a:off x="2501900" y="5278438"/>
                  <a:ext cx="41275" cy="50800"/>
                </a:xfrm>
                <a:custGeom>
                  <a:avLst/>
                  <a:gdLst>
                    <a:gd name="T0" fmla="*/ 14 w 26"/>
                    <a:gd name="T1" fmla="*/ 32 h 32"/>
                    <a:gd name="T2" fmla="*/ 22 w 26"/>
                    <a:gd name="T3" fmla="*/ 24 h 32"/>
                    <a:gd name="T4" fmla="*/ 26 w 26"/>
                    <a:gd name="T5" fmla="*/ 18 h 32"/>
                    <a:gd name="T6" fmla="*/ 18 w 26"/>
                    <a:gd name="T7" fmla="*/ 6 h 32"/>
                    <a:gd name="T8" fmla="*/ 18 w 26"/>
                    <a:gd name="T9" fmla="*/ 0 h 32"/>
                    <a:gd name="T10" fmla="*/ 8 w 26"/>
                    <a:gd name="T11" fmla="*/ 0 h 32"/>
                    <a:gd name="T12" fmla="*/ 4 w 26"/>
                    <a:gd name="T13" fmla="*/ 0 h 32"/>
                    <a:gd name="T14" fmla="*/ 4 w 26"/>
                    <a:gd name="T15" fmla="*/ 6 h 32"/>
                    <a:gd name="T16" fmla="*/ 0 w 26"/>
                    <a:gd name="T17" fmla="*/ 18 h 32"/>
                    <a:gd name="T18" fmla="*/ 0 w 26"/>
                    <a:gd name="T19" fmla="*/ 24 h 32"/>
                    <a:gd name="T20" fmla="*/ 8 w 26"/>
                    <a:gd name="T21" fmla="*/ 32 h 32"/>
                    <a:gd name="T22" fmla="*/ 14 w 26"/>
                    <a:gd name="T23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6" h="32">
                      <a:moveTo>
                        <a:pt x="14" y="32"/>
                      </a:moveTo>
                      <a:lnTo>
                        <a:pt x="22" y="24"/>
                      </a:lnTo>
                      <a:lnTo>
                        <a:pt x="26" y="18"/>
                      </a:lnTo>
                      <a:lnTo>
                        <a:pt x="18" y="6"/>
                      </a:lnTo>
                      <a:lnTo>
                        <a:pt x="1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4" y="6"/>
                      </a:lnTo>
                      <a:lnTo>
                        <a:pt x="0" y="18"/>
                      </a:lnTo>
                      <a:lnTo>
                        <a:pt x="0" y="24"/>
                      </a:lnTo>
                      <a:lnTo>
                        <a:pt x="8" y="32"/>
                      </a:lnTo>
                      <a:lnTo>
                        <a:pt x="14" y="32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 b="0"/>
                </a:p>
              </p:txBody>
            </p:sp>
            <p:sp>
              <p:nvSpPr>
                <p:cNvPr id="322" name="Freeform 15"/>
                <p:cNvSpPr>
                  <a:spLocks/>
                </p:cNvSpPr>
                <p:nvPr/>
              </p:nvSpPr>
              <p:spPr bwMode="auto">
                <a:xfrm>
                  <a:off x="2368550" y="5119688"/>
                  <a:ext cx="44450" cy="85725"/>
                </a:xfrm>
                <a:custGeom>
                  <a:avLst/>
                  <a:gdLst>
                    <a:gd name="T0" fmla="*/ 10 w 28"/>
                    <a:gd name="T1" fmla="*/ 0 h 54"/>
                    <a:gd name="T2" fmla="*/ 6 w 28"/>
                    <a:gd name="T3" fmla="*/ 0 h 54"/>
                    <a:gd name="T4" fmla="*/ 6 w 28"/>
                    <a:gd name="T5" fmla="*/ 4 h 54"/>
                    <a:gd name="T6" fmla="*/ 0 w 28"/>
                    <a:gd name="T7" fmla="*/ 28 h 54"/>
                    <a:gd name="T8" fmla="*/ 0 w 28"/>
                    <a:gd name="T9" fmla="*/ 36 h 54"/>
                    <a:gd name="T10" fmla="*/ 0 w 28"/>
                    <a:gd name="T11" fmla="*/ 46 h 54"/>
                    <a:gd name="T12" fmla="*/ 0 w 28"/>
                    <a:gd name="T13" fmla="*/ 50 h 54"/>
                    <a:gd name="T14" fmla="*/ 10 w 28"/>
                    <a:gd name="T15" fmla="*/ 54 h 54"/>
                    <a:gd name="T16" fmla="*/ 20 w 28"/>
                    <a:gd name="T17" fmla="*/ 46 h 54"/>
                    <a:gd name="T18" fmla="*/ 20 w 28"/>
                    <a:gd name="T19" fmla="*/ 42 h 54"/>
                    <a:gd name="T20" fmla="*/ 24 w 28"/>
                    <a:gd name="T21" fmla="*/ 42 h 54"/>
                    <a:gd name="T22" fmla="*/ 28 w 28"/>
                    <a:gd name="T23" fmla="*/ 28 h 54"/>
                    <a:gd name="T24" fmla="*/ 28 w 28"/>
                    <a:gd name="T25" fmla="*/ 22 h 54"/>
                    <a:gd name="T26" fmla="*/ 28 w 28"/>
                    <a:gd name="T27" fmla="*/ 18 h 54"/>
                    <a:gd name="T28" fmla="*/ 28 w 28"/>
                    <a:gd name="T29" fmla="*/ 10 h 54"/>
                    <a:gd name="T30" fmla="*/ 20 w 28"/>
                    <a:gd name="T31" fmla="*/ 4 h 54"/>
                    <a:gd name="T32" fmla="*/ 10 w 28"/>
                    <a:gd name="T3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" h="54">
                      <a:moveTo>
                        <a:pt x="10" y="0"/>
                      </a:moveTo>
                      <a:lnTo>
                        <a:pt x="6" y="0"/>
                      </a:lnTo>
                      <a:lnTo>
                        <a:pt x="6" y="4"/>
                      </a:lnTo>
                      <a:lnTo>
                        <a:pt x="0" y="28"/>
                      </a:lnTo>
                      <a:lnTo>
                        <a:pt x="0" y="36"/>
                      </a:lnTo>
                      <a:lnTo>
                        <a:pt x="0" y="46"/>
                      </a:lnTo>
                      <a:lnTo>
                        <a:pt x="0" y="50"/>
                      </a:lnTo>
                      <a:lnTo>
                        <a:pt x="10" y="54"/>
                      </a:lnTo>
                      <a:lnTo>
                        <a:pt x="20" y="46"/>
                      </a:lnTo>
                      <a:lnTo>
                        <a:pt x="20" y="42"/>
                      </a:lnTo>
                      <a:lnTo>
                        <a:pt x="24" y="42"/>
                      </a:lnTo>
                      <a:lnTo>
                        <a:pt x="28" y="28"/>
                      </a:lnTo>
                      <a:lnTo>
                        <a:pt x="28" y="22"/>
                      </a:lnTo>
                      <a:lnTo>
                        <a:pt x="28" y="18"/>
                      </a:lnTo>
                      <a:lnTo>
                        <a:pt x="28" y="10"/>
                      </a:lnTo>
                      <a:lnTo>
                        <a:pt x="20" y="4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 b="0"/>
                </a:p>
              </p:txBody>
            </p:sp>
            <p:sp>
              <p:nvSpPr>
                <p:cNvPr id="323" name="Freeform 16"/>
                <p:cNvSpPr>
                  <a:spLocks/>
                </p:cNvSpPr>
                <p:nvPr/>
              </p:nvSpPr>
              <p:spPr bwMode="auto">
                <a:xfrm>
                  <a:off x="2384425" y="5002213"/>
                  <a:ext cx="73025" cy="133350"/>
                </a:xfrm>
                <a:custGeom>
                  <a:avLst/>
                  <a:gdLst>
                    <a:gd name="T0" fmla="*/ 28 w 46"/>
                    <a:gd name="T1" fmla="*/ 6 h 84"/>
                    <a:gd name="T2" fmla="*/ 18 w 46"/>
                    <a:gd name="T3" fmla="*/ 10 h 84"/>
                    <a:gd name="T4" fmla="*/ 18 w 46"/>
                    <a:gd name="T5" fmla="*/ 14 h 84"/>
                    <a:gd name="T6" fmla="*/ 14 w 46"/>
                    <a:gd name="T7" fmla="*/ 24 h 84"/>
                    <a:gd name="T8" fmla="*/ 14 w 46"/>
                    <a:gd name="T9" fmla="*/ 28 h 84"/>
                    <a:gd name="T10" fmla="*/ 0 w 46"/>
                    <a:gd name="T11" fmla="*/ 70 h 84"/>
                    <a:gd name="T12" fmla="*/ 18 w 46"/>
                    <a:gd name="T13" fmla="*/ 84 h 84"/>
                    <a:gd name="T14" fmla="*/ 22 w 46"/>
                    <a:gd name="T15" fmla="*/ 84 h 84"/>
                    <a:gd name="T16" fmla="*/ 22 w 46"/>
                    <a:gd name="T17" fmla="*/ 78 h 84"/>
                    <a:gd name="T18" fmla="*/ 28 w 46"/>
                    <a:gd name="T19" fmla="*/ 74 h 84"/>
                    <a:gd name="T20" fmla="*/ 42 w 46"/>
                    <a:gd name="T21" fmla="*/ 32 h 84"/>
                    <a:gd name="T22" fmla="*/ 42 w 46"/>
                    <a:gd name="T23" fmla="*/ 28 h 84"/>
                    <a:gd name="T24" fmla="*/ 46 w 46"/>
                    <a:gd name="T25" fmla="*/ 14 h 84"/>
                    <a:gd name="T26" fmla="*/ 46 w 46"/>
                    <a:gd name="T27" fmla="*/ 6 h 84"/>
                    <a:gd name="T28" fmla="*/ 46 w 46"/>
                    <a:gd name="T29" fmla="*/ 0 h 84"/>
                    <a:gd name="T30" fmla="*/ 42 w 46"/>
                    <a:gd name="T31" fmla="*/ 0 h 84"/>
                    <a:gd name="T32" fmla="*/ 28 w 46"/>
                    <a:gd name="T33" fmla="*/ 6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6" h="84">
                      <a:moveTo>
                        <a:pt x="28" y="6"/>
                      </a:moveTo>
                      <a:lnTo>
                        <a:pt x="18" y="10"/>
                      </a:lnTo>
                      <a:lnTo>
                        <a:pt x="18" y="14"/>
                      </a:lnTo>
                      <a:lnTo>
                        <a:pt x="14" y="24"/>
                      </a:lnTo>
                      <a:lnTo>
                        <a:pt x="14" y="28"/>
                      </a:lnTo>
                      <a:lnTo>
                        <a:pt x="0" y="70"/>
                      </a:lnTo>
                      <a:lnTo>
                        <a:pt x="18" y="84"/>
                      </a:lnTo>
                      <a:lnTo>
                        <a:pt x="22" y="84"/>
                      </a:lnTo>
                      <a:lnTo>
                        <a:pt x="22" y="78"/>
                      </a:lnTo>
                      <a:lnTo>
                        <a:pt x="28" y="74"/>
                      </a:lnTo>
                      <a:lnTo>
                        <a:pt x="42" y="32"/>
                      </a:lnTo>
                      <a:lnTo>
                        <a:pt x="42" y="28"/>
                      </a:lnTo>
                      <a:lnTo>
                        <a:pt x="46" y="14"/>
                      </a:lnTo>
                      <a:lnTo>
                        <a:pt x="46" y="6"/>
                      </a:lnTo>
                      <a:lnTo>
                        <a:pt x="46" y="0"/>
                      </a:lnTo>
                      <a:lnTo>
                        <a:pt x="42" y="0"/>
                      </a:lnTo>
                      <a:lnTo>
                        <a:pt x="28" y="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 b="0"/>
                </a:p>
              </p:txBody>
            </p:sp>
            <p:sp>
              <p:nvSpPr>
                <p:cNvPr id="324" name="Freeform 17"/>
                <p:cNvSpPr>
                  <a:spLocks/>
                </p:cNvSpPr>
                <p:nvPr/>
              </p:nvSpPr>
              <p:spPr bwMode="auto">
                <a:xfrm>
                  <a:off x="3876675" y="5030788"/>
                  <a:ext cx="95250" cy="139700"/>
                </a:xfrm>
                <a:custGeom>
                  <a:avLst/>
                  <a:gdLst>
                    <a:gd name="T0" fmla="*/ 36 w 60"/>
                    <a:gd name="T1" fmla="*/ 20 h 88"/>
                    <a:gd name="T2" fmla="*/ 22 w 60"/>
                    <a:gd name="T3" fmla="*/ 28 h 88"/>
                    <a:gd name="T4" fmla="*/ 22 w 60"/>
                    <a:gd name="T5" fmla="*/ 34 h 88"/>
                    <a:gd name="T6" fmla="*/ 0 w 60"/>
                    <a:gd name="T7" fmla="*/ 60 h 88"/>
                    <a:gd name="T8" fmla="*/ 0 w 60"/>
                    <a:gd name="T9" fmla="*/ 66 h 88"/>
                    <a:gd name="T10" fmla="*/ 0 w 60"/>
                    <a:gd name="T11" fmla="*/ 70 h 88"/>
                    <a:gd name="T12" fmla="*/ 0 w 60"/>
                    <a:gd name="T13" fmla="*/ 74 h 88"/>
                    <a:gd name="T14" fmla="*/ 8 w 60"/>
                    <a:gd name="T15" fmla="*/ 84 h 88"/>
                    <a:gd name="T16" fmla="*/ 14 w 60"/>
                    <a:gd name="T17" fmla="*/ 88 h 88"/>
                    <a:gd name="T18" fmla="*/ 22 w 60"/>
                    <a:gd name="T19" fmla="*/ 84 h 88"/>
                    <a:gd name="T20" fmla="*/ 46 w 60"/>
                    <a:gd name="T21" fmla="*/ 74 h 88"/>
                    <a:gd name="T22" fmla="*/ 46 w 60"/>
                    <a:gd name="T23" fmla="*/ 70 h 88"/>
                    <a:gd name="T24" fmla="*/ 50 w 60"/>
                    <a:gd name="T25" fmla="*/ 70 h 88"/>
                    <a:gd name="T26" fmla="*/ 46 w 60"/>
                    <a:gd name="T27" fmla="*/ 66 h 88"/>
                    <a:gd name="T28" fmla="*/ 42 w 60"/>
                    <a:gd name="T29" fmla="*/ 60 h 88"/>
                    <a:gd name="T30" fmla="*/ 42 w 60"/>
                    <a:gd name="T31" fmla="*/ 52 h 88"/>
                    <a:gd name="T32" fmla="*/ 36 w 60"/>
                    <a:gd name="T33" fmla="*/ 52 h 88"/>
                    <a:gd name="T34" fmla="*/ 36 w 60"/>
                    <a:gd name="T35" fmla="*/ 46 h 88"/>
                    <a:gd name="T36" fmla="*/ 42 w 60"/>
                    <a:gd name="T37" fmla="*/ 46 h 88"/>
                    <a:gd name="T38" fmla="*/ 42 w 60"/>
                    <a:gd name="T39" fmla="*/ 42 h 88"/>
                    <a:gd name="T40" fmla="*/ 42 w 60"/>
                    <a:gd name="T41" fmla="*/ 38 h 88"/>
                    <a:gd name="T42" fmla="*/ 42 w 60"/>
                    <a:gd name="T43" fmla="*/ 34 h 88"/>
                    <a:gd name="T44" fmla="*/ 60 w 60"/>
                    <a:gd name="T45" fmla="*/ 14 h 88"/>
                    <a:gd name="T46" fmla="*/ 60 w 60"/>
                    <a:gd name="T47" fmla="*/ 10 h 88"/>
                    <a:gd name="T48" fmla="*/ 60 w 60"/>
                    <a:gd name="T49" fmla="*/ 6 h 88"/>
                    <a:gd name="T50" fmla="*/ 60 w 60"/>
                    <a:gd name="T51" fmla="*/ 0 h 88"/>
                    <a:gd name="T52" fmla="*/ 54 w 60"/>
                    <a:gd name="T53" fmla="*/ 0 h 88"/>
                    <a:gd name="T54" fmla="*/ 36 w 60"/>
                    <a:gd name="T55" fmla="*/ 2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0" h="88">
                      <a:moveTo>
                        <a:pt x="36" y="20"/>
                      </a:moveTo>
                      <a:lnTo>
                        <a:pt x="22" y="28"/>
                      </a:lnTo>
                      <a:lnTo>
                        <a:pt x="22" y="34"/>
                      </a:lnTo>
                      <a:lnTo>
                        <a:pt x="0" y="60"/>
                      </a:lnTo>
                      <a:lnTo>
                        <a:pt x="0" y="66"/>
                      </a:lnTo>
                      <a:lnTo>
                        <a:pt x="0" y="70"/>
                      </a:lnTo>
                      <a:lnTo>
                        <a:pt x="0" y="74"/>
                      </a:lnTo>
                      <a:lnTo>
                        <a:pt x="8" y="84"/>
                      </a:lnTo>
                      <a:lnTo>
                        <a:pt x="14" y="88"/>
                      </a:lnTo>
                      <a:lnTo>
                        <a:pt x="22" y="84"/>
                      </a:lnTo>
                      <a:lnTo>
                        <a:pt x="46" y="74"/>
                      </a:lnTo>
                      <a:lnTo>
                        <a:pt x="46" y="70"/>
                      </a:lnTo>
                      <a:lnTo>
                        <a:pt x="50" y="70"/>
                      </a:lnTo>
                      <a:lnTo>
                        <a:pt x="46" y="66"/>
                      </a:lnTo>
                      <a:lnTo>
                        <a:pt x="42" y="60"/>
                      </a:lnTo>
                      <a:lnTo>
                        <a:pt x="42" y="52"/>
                      </a:lnTo>
                      <a:lnTo>
                        <a:pt x="36" y="52"/>
                      </a:lnTo>
                      <a:lnTo>
                        <a:pt x="36" y="46"/>
                      </a:lnTo>
                      <a:lnTo>
                        <a:pt x="42" y="46"/>
                      </a:lnTo>
                      <a:lnTo>
                        <a:pt x="42" y="42"/>
                      </a:lnTo>
                      <a:lnTo>
                        <a:pt x="42" y="38"/>
                      </a:lnTo>
                      <a:lnTo>
                        <a:pt x="42" y="34"/>
                      </a:lnTo>
                      <a:lnTo>
                        <a:pt x="60" y="14"/>
                      </a:lnTo>
                      <a:lnTo>
                        <a:pt x="60" y="10"/>
                      </a:lnTo>
                      <a:lnTo>
                        <a:pt x="60" y="6"/>
                      </a:lnTo>
                      <a:lnTo>
                        <a:pt x="60" y="0"/>
                      </a:lnTo>
                      <a:lnTo>
                        <a:pt x="54" y="0"/>
                      </a:lnTo>
                      <a:lnTo>
                        <a:pt x="36" y="2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 b="0"/>
                </a:p>
              </p:txBody>
            </p:sp>
            <p:sp>
              <p:nvSpPr>
                <p:cNvPr id="325" name="Freeform 18"/>
                <p:cNvSpPr>
                  <a:spLocks/>
                </p:cNvSpPr>
                <p:nvPr/>
              </p:nvSpPr>
              <p:spPr bwMode="auto">
                <a:xfrm>
                  <a:off x="3746500" y="5046663"/>
                  <a:ext cx="50800" cy="44450"/>
                </a:xfrm>
                <a:custGeom>
                  <a:avLst/>
                  <a:gdLst>
                    <a:gd name="T0" fmla="*/ 26 w 32"/>
                    <a:gd name="T1" fmla="*/ 24 h 28"/>
                    <a:gd name="T2" fmla="*/ 26 w 32"/>
                    <a:gd name="T3" fmla="*/ 18 h 28"/>
                    <a:gd name="T4" fmla="*/ 32 w 32"/>
                    <a:gd name="T5" fmla="*/ 14 h 28"/>
                    <a:gd name="T6" fmla="*/ 32 w 32"/>
                    <a:gd name="T7" fmla="*/ 10 h 28"/>
                    <a:gd name="T8" fmla="*/ 32 w 32"/>
                    <a:gd name="T9" fmla="*/ 4 h 28"/>
                    <a:gd name="T10" fmla="*/ 32 w 32"/>
                    <a:gd name="T11" fmla="*/ 0 h 28"/>
                    <a:gd name="T12" fmla="*/ 26 w 32"/>
                    <a:gd name="T13" fmla="*/ 0 h 28"/>
                    <a:gd name="T14" fmla="*/ 22 w 32"/>
                    <a:gd name="T15" fmla="*/ 0 h 28"/>
                    <a:gd name="T16" fmla="*/ 12 w 32"/>
                    <a:gd name="T17" fmla="*/ 0 h 28"/>
                    <a:gd name="T18" fmla="*/ 12 w 32"/>
                    <a:gd name="T19" fmla="*/ 4 h 28"/>
                    <a:gd name="T20" fmla="*/ 0 w 32"/>
                    <a:gd name="T21" fmla="*/ 10 h 28"/>
                    <a:gd name="T22" fmla="*/ 0 w 32"/>
                    <a:gd name="T23" fmla="*/ 18 h 28"/>
                    <a:gd name="T24" fmla="*/ 8 w 32"/>
                    <a:gd name="T25" fmla="*/ 24 h 28"/>
                    <a:gd name="T26" fmla="*/ 26 w 32"/>
                    <a:gd name="T27" fmla="*/ 28 h 28"/>
                    <a:gd name="T28" fmla="*/ 26 w 32"/>
                    <a:gd name="T29" fmla="*/ 2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2" h="28">
                      <a:moveTo>
                        <a:pt x="26" y="24"/>
                      </a:moveTo>
                      <a:lnTo>
                        <a:pt x="26" y="18"/>
                      </a:lnTo>
                      <a:lnTo>
                        <a:pt x="32" y="14"/>
                      </a:lnTo>
                      <a:lnTo>
                        <a:pt x="32" y="10"/>
                      </a:lnTo>
                      <a:lnTo>
                        <a:pt x="32" y="4"/>
                      </a:lnTo>
                      <a:lnTo>
                        <a:pt x="32" y="0"/>
                      </a:lnTo>
                      <a:lnTo>
                        <a:pt x="26" y="0"/>
                      </a:lnTo>
                      <a:lnTo>
                        <a:pt x="22" y="0"/>
                      </a:lnTo>
                      <a:lnTo>
                        <a:pt x="12" y="0"/>
                      </a:lnTo>
                      <a:lnTo>
                        <a:pt x="12" y="4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8" y="24"/>
                      </a:lnTo>
                      <a:lnTo>
                        <a:pt x="26" y="28"/>
                      </a:lnTo>
                      <a:lnTo>
                        <a:pt x="26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 b="0"/>
                </a:p>
              </p:txBody>
            </p:sp>
            <p:sp>
              <p:nvSpPr>
                <p:cNvPr id="326" name="Freeform 19"/>
                <p:cNvSpPr>
                  <a:spLocks/>
                </p:cNvSpPr>
                <p:nvPr/>
              </p:nvSpPr>
              <p:spPr bwMode="auto">
                <a:xfrm>
                  <a:off x="4845050" y="3767138"/>
                  <a:ext cx="101600" cy="184150"/>
                </a:xfrm>
                <a:custGeom>
                  <a:avLst/>
                  <a:gdLst>
                    <a:gd name="T0" fmla="*/ 8 w 64"/>
                    <a:gd name="T1" fmla="*/ 116 h 116"/>
                    <a:gd name="T2" fmla="*/ 22 w 64"/>
                    <a:gd name="T3" fmla="*/ 110 h 116"/>
                    <a:gd name="T4" fmla="*/ 32 w 64"/>
                    <a:gd name="T5" fmla="*/ 110 h 116"/>
                    <a:gd name="T6" fmla="*/ 46 w 64"/>
                    <a:gd name="T7" fmla="*/ 96 h 116"/>
                    <a:gd name="T8" fmla="*/ 50 w 64"/>
                    <a:gd name="T9" fmla="*/ 96 h 116"/>
                    <a:gd name="T10" fmla="*/ 54 w 64"/>
                    <a:gd name="T11" fmla="*/ 92 h 116"/>
                    <a:gd name="T12" fmla="*/ 64 w 64"/>
                    <a:gd name="T13" fmla="*/ 70 h 116"/>
                    <a:gd name="T14" fmla="*/ 64 w 64"/>
                    <a:gd name="T15" fmla="*/ 60 h 116"/>
                    <a:gd name="T16" fmla="*/ 64 w 64"/>
                    <a:gd name="T17" fmla="*/ 56 h 116"/>
                    <a:gd name="T18" fmla="*/ 54 w 64"/>
                    <a:gd name="T19" fmla="*/ 10 h 116"/>
                    <a:gd name="T20" fmla="*/ 54 w 64"/>
                    <a:gd name="T21" fmla="*/ 6 h 116"/>
                    <a:gd name="T22" fmla="*/ 54 w 64"/>
                    <a:gd name="T23" fmla="*/ 0 h 116"/>
                    <a:gd name="T24" fmla="*/ 50 w 64"/>
                    <a:gd name="T25" fmla="*/ 0 h 116"/>
                    <a:gd name="T26" fmla="*/ 46 w 64"/>
                    <a:gd name="T27" fmla="*/ 0 h 116"/>
                    <a:gd name="T28" fmla="*/ 46 w 64"/>
                    <a:gd name="T29" fmla="*/ 6 h 116"/>
                    <a:gd name="T30" fmla="*/ 40 w 64"/>
                    <a:gd name="T31" fmla="*/ 6 h 116"/>
                    <a:gd name="T32" fmla="*/ 18 w 64"/>
                    <a:gd name="T33" fmla="*/ 42 h 116"/>
                    <a:gd name="T34" fmla="*/ 8 w 64"/>
                    <a:gd name="T35" fmla="*/ 56 h 116"/>
                    <a:gd name="T36" fmla="*/ 4 w 64"/>
                    <a:gd name="T37" fmla="*/ 56 h 116"/>
                    <a:gd name="T38" fmla="*/ 4 w 64"/>
                    <a:gd name="T39" fmla="*/ 60 h 116"/>
                    <a:gd name="T40" fmla="*/ 0 w 64"/>
                    <a:gd name="T41" fmla="*/ 110 h 116"/>
                    <a:gd name="T42" fmla="*/ 0 w 64"/>
                    <a:gd name="T43" fmla="*/ 116 h 116"/>
                    <a:gd name="T44" fmla="*/ 4 w 64"/>
                    <a:gd name="T45" fmla="*/ 116 h 116"/>
                    <a:gd name="T46" fmla="*/ 8 w 64"/>
                    <a:gd name="T47" fmla="*/ 116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4" h="116">
                      <a:moveTo>
                        <a:pt x="8" y="116"/>
                      </a:moveTo>
                      <a:lnTo>
                        <a:pt x="22" y="110"/>
                      </a:lnTo>
                      <a:lnTo>
                        <a:pt x="32" y="110"/>
                      </a:lnTo>
                      <a:lnTo>
                        <a:pt x="46" y="96"/>
                      </a:lnTo>
                      <a:lnTo>
                        <a:pt x="50" y="96"/>
                      </a:lnTo>
                      <a:lnTo>
                        <a:pt x="54" y="92"/>
                      </a:lnTo>
                      <a:lnTo>
                        <a:pt x="64" y="70"/>
                      </a:lnTo>
                      <a:lnTo>
                        <a:pt x="64" y="60"/>
                      </a:lnTo>
                      <a:lnTo>
                        <a:pt x="64" y="56"/>
                      </a:lnTo>
                      <a:lnTo>
                        <a:pt x="54" y="10"/>
                      </a:lnTo>
                      <a:lnTo>
                        <a:pt x="54" y="6"/>
                      </a:lnTo>
                      <a:lnTo>
                        <a:pt x="54" y="0"/>
                      </a:lnTo>
                      <a:lnTo>
                        <a:pt x="50" y="0"/>
                      </a:lnTo>
                      <a:lnTo>
                        <a:pt x="46" y="0"/>
                      </a:lnTo>
                      <a:lnTo>
                        <a:pt x="46" y="6"/>
                      </a:lnTo>
                      <a:lnTo>
                        <a:pt x="40" y="6"/>
                      </a:lnTo>
                      <a:lnTo>
                        <a:pt x="18" y="42"/>
                      </a:lnTo>
                      <a:lnTo>
                        <a:pt x="8" y="56"/>
                      </a:lnTo>
                      <a:lnTo>
                        <a:pt x="4" y="56"/>
                      </a:lnTo>
                      <a:lnTo>
                        <a:pt x="4" y="60"/>
                      </a:lnTo>
                      <a:lnTo>
                        <a:pt x="0" y="110"/>
                      </a:lnTo>
                      <a:lnTo>
                        <a:pt x="0" y="116"/>
                      </a:lnTo>
                      <a:lnTo>
                        <a:pt x="4" y="116"/>
                      </a:lnTo>
                      <a:lnTo>
                        <a:pt x="8" y="11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 b="0"/>
                </a:p>
              </p:txBody>
            </p:sp>
            <p:sp>
              <p:nvSpPr>
                <p:cNvPr id="327" name="Freeform 20"/>
                <p:cNvSpPr>
                  <a:spLocks/>
                </p:cNvSpPr>
                <p:nvPr/>
              </p:nvSpPr>
              <p:spPr bwMode="auto">
                <a:xfrm>
                  <a:off x="3470275" y="4449763"/>
                  <a:ext cx="57150" cy="60325"/>
                </a:xfrm>
                <a:custGeom>
                  <a:avLst/>
                  <a:gdLst>
                    <a:gd name="T0" fmla="*/ 8 w 36"/>
                    <a:gd name="T1" fmla="*/ 38 h 38"/>
                    <a:gd name="T2" fmla="*/ 22 w 36"/>
                    <a:gd name="T3" fmla="*/ 38 h 38"/>
                    <a:gd name="T4" fmla="*/ 26 w 36"/>
                    <a:gd name="T5" fmla="*/ 38 h 38"/>
                    <a:gd name="T6" fmla="*/ 32 w 36"/>
                    <a:gd name="T7" fmla="*/ 28 h 38"/>
                    <a:gd name="T8" fmla="*/ 36 w 36"/>
                    <a:gd name="T9" fmla="*/ 20 h 38"/>
                    <a:gd name="T10" fmla="*/ 32 w 36"/>
                    <a:gd name="T11" fmla="*/ 10 h 38"/>
                    <a:gd name="T12" fmla="*/ 22 w 36"/>
                    <a:gd name="T13" fmla="*/ 6 h 38"/>
                    <a:gd name="T14" fmla="*/ 18 w 36"/>
                    <a:gd name="T15" fmla="*/ 0 h 38"/>
                    <a:gd name="T16" fmla="*/ 8 w 36"/>
                    <a:gd name="T17" fmla="*/ 6 h 38"/>
                    <a:gd name="T18" fmla="*/ 0 w 36"/>
                    <a:gd name="T19" fmla="*/ 14 h 38"/>
                    <a:gd name="T20" fmla="*/ 0 w 36"/>
                    <a:gd name="T21" fmla="*/ 20 h 38"/>
                    <a:gd name="T22" fmla="*/ 0 w 36"/>
                    <a:gd name="T23" fmla="*/ 28 h 38"/>
                    <a:gd name="T24" fmla="*/ 4 w 36"/>
                    <a:gd name="T25" fmla="*/ 32 h 38"/>
                    <a:gd name="T26" fmla="*/ 8 w 36"/>
                    <a:gd name="T27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38">
                      <a:moveTo>
                        <a:pt x="8" y="38"/>
                      </a:moveTo>
                      <a:lnTo>
                        <a:pt x="22" y="38"/>
                      </a:lnTo>
                      <a:lnTo>
                        <a:pt x="26" y="38"/>
                      </a:lnTo>
                      <a:lnTo>
                        <a:pt x="32" y="28"/>
                      </a:lnTo>
                      <a:lnTo>
                        <a:pt x="36" y="20"/>
                      </a:lnTo>
                      <a:lnTo>
                        <a:pt x="32" y="10"/>
                      </a:lnTo>
                      <a:lnTo>
                        <a:pt x="22" y="6"/>
                      </a:lnTo>
                      <a:lnTo>
                        <a:pt x="18" y="0"/>
                      </a:lnTo>
                      <a:lnTo>
                        <a:pt x="8" y="6"/>
                      </a:lnTo>
                      <a:lnTo>
                        <a:pt x="0" y="14"/>
                      </a:lnTo>
                      <a:lnTo>
                        <a:pt x="0" y="20"/>
                      </a:lnTo>
                      <a:lnTo>
                        <a:pt x="0" y="28"/>
                      </a:lnTo>
                      <a:lnTo>
                        <a:pt x="4" y="32"/>
                      </a:lnTo>
                      <a:lnTo>
                        <a:pt x="8" y="3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 b="0"/>
                </a:p>
              </p:txBody>
            </p:sp>
            <p:sp>
              <p:nvSpPr>
                <p:cNvPr id="328" name="Freeform 21"/>
                <p:cNvSpPr>
                  <a:spLocks/>
                </p:cNvSpPr>
                <p:nvPr/>
              </p:nvSpPr>
              <p:spPr bwMode="auto">
                <a:xfrm>
                  <a:off x="2473325" y="5249863"/>
                  <a:ext cx="666750" cy="936625"/>
                </a:xfrm>
                <a:custGeom>
                  <a:avLst/>
                  <a:gdLst>
                    <a:gd name="T0" fmla="*/ 330 w 420"/>
                    <a:gd name="T1" fmla="*/ 74 h 590"/>
                    <a:gd name="T2" fmla="*/ 296 w 420"/>
                    <a:gd name="T3" fmla="*/ 78 h 590"/>
                    <a:gd name="T4" fmla="*/ 264 w 420"/>
                    <a:gd name="T5" fmla="*/ 64 h 590"/>
                    <a:gd name="T6" fmla="*/ 242 w 420"/>
                    <a:gd name="T7" fmla="*/ 24 h 590"/>
                    <a:gd name="T8" fmla="*/ 224 w 420"/>
                    <a:gd name="T9" fmla="*/ 4 h 590"/>
                    <a:gd name="T10" fmla="*/ 196 w 420"/>
                    <a:gd name="T11" fmla="*/ 0 h 590"/>
                    <a:gd name="T12" fmla="*/ 154 w 420"/>
                    <a:gd name="T13" fmla="*/ 28 h 590"/>
                    <a:gd name="T14" fmla="*/ 150 w 420"/>
                    <a:gd name="T15" fmla="*/ 56 h 590"/>
                    <a:gd name="T16" fmla="*/ 146 w 420"/>
                    <a:gd name="T17" fmla="*/ 68 h 590"/>
                    <a:gd name="T18" fmla="*/ 8 w 420"/>
                    <a:gd name="T19" fmla="*/ 120 h 590"/>
                    <a:gd name="T20" fmla="*/ 8 w 420"/>
                    <a:gd name="T21" fmla="*/ 152 h 590"/>
                    <a:gd name="T22" fmla="*/ 22 w 420"/>
                    <a:gd name="T23" fmla="*/ 164 h 590"/>
                    <a:gd name="T24" fmla="*/ 36 w 420"/>
                    <a:gd name="T25" fmla="*/ 178 h 590"/>
                    <a:gd name="T26" fmla="*/ 44 w 420"/>
                    <a:gd name="T27" fmla="*/ 184 h 590"/>
                    <a:gd name="T28" fmla="*/ 68 w 420"/>
                    <a:gd name="T29" fmla="*/ 192 h 590"/>
                    <a:gd name="T30" fmla="*/ 44 w 420"/>
                    <a:gd name="T31" fmla="*/ 224 h 590"/>
                    <a:gd name="T32" fmla="*/ 40 w 420"/>
                    <a:gd name="T33" fmla="*/ 206 h 590"/>
                    <a:gd name="T34" fmla="*/ 50 w 420"/>
                    <a:gd name="T35" fmla="*/ 210 h 590"/>
                    <a:gd name="T36" fmla="*/ 36 w 420"/>
                    <a:gd name="T37" fmla="*/ 184 h 590"/>
                    <a:gd name="T38" fmla="*/ 22 w 420"/>
                    <a:gd name="T39" fmla="*/ 174 h 590"/>
                    <a:gd name="T40" fmla="*/ 12 w 420"/>
                    <a:gd name="T41" fmla="*/ 206 h 590"/>
                    <a:gd name="T42" fmla="*/ 50 w 420"/>
                    <a:gd name="T43" fmla="*/ 262 h 590"/>
                    <a:gd name="T44" fmla="*/ 100 w 420"/>
                    <a:gd name="T45" fmla="*/ 170 h 590"/>
                    <a:gd name="T46" fmla="*/ 136 w 420"/>
                    <a:gd name="T47" fmla="*/ 164 h 590"/>
                    <a:gd name="T48" fmla="*/ 150 w 420"/>
                    <a:gd name="T49" fmla="*/ 174 h 590"/>
                    <a:gd name="T50" fmla="*/ 182 w 420"/>
                    <a:gd name="T51" fmla="*/ 274 h 590"/>
                    <a:gd name="T52" fmla="*/ 132 w 420"/>
                    <a:gd name="T53" fmla="*/ 370 h 590"/>
                    <a:gd name="T54" fmla="*/ 136 w 420"/>
                    <a:gd name="T55" fmla="*/ 486 h 590"/>
                    <a:gd name="T56" fmla="*/ 132 w 420"/>
                    <a:gd name="T57" fmla="*/ 504 h 590"/>
                    <a:gd name="T58" fmla="*/ 118 w 420"/>
                    <a:gd name="T59" fmla="*/ 522 h 590"/>
                    <a:gd name="T60" fmla="*/ 100 w 420"/>
                    <a:gd name="T61" fmla="*/ 518 h 590"/>
                    <a:gd name="T62" fmla="*/ 164 w 420"/>
                    <a:gd name="T63" fmla="*/ 564 h 590"/>
                    <a:gd name="T64" fmla="*/ 178 w 420"/>
                    <a:gd name="T65" fmla="*/ 564 h 590"/>
                    <a:gd name="T66" fmla="*/ 192 w 420"/>
                    <a:gd name="T67" fmla="*/ 554 h 590"/>
                    <a:gd name="T68" fmla="*/ 188 w 420"/>
                    <a:gd name="T69" fmla="*/ 540 h 590"/>
                    <a:gd name="T70" fmla="*/ 174 w 420"/>
                    <a:gd name="T71" fmla="*/ 536 h 590"/>
                    <a:gd name="T72" fmla="*/ 168 w 420"/>
                    <a:gd name="T73" fmla="*/ 504 h 590"/>
                    <a:gd name="T74" fmla="*/ 182 w 420"/>
                    <a:gd name="T75" fmla="*/ 462 h 590"/>
                    <a:gd name="T76" fmla="*/ 192 w 420"/>
                    <a:gd name="T77" fmla="*/ 454 h 590"/>
                    <a:gd name="T78" fmla="*/ 214 w 420"/>
                    <a:gd name="T79" fmla="*/ 458 h 590"/>
                    <a:gd name="T80" fmla="*/ 214 w 420"/>
                    <a:gd name="T81" fmla="*/ 550 h 590"/>
                    <a:gd name="T82" fmla="*/ 206 w 420"/>
                    <a:gd name="T83" fmla="*/ 590 h 590"/>
                    <a:gd name="T84" fmla="*/ 306 w 420"/>
                    <a:gd name="T85" fmla="*/ 522 h 590"/>
                    <a:gd name="T86" fmla="*/ 320 w 420"/>
                    <a:gd name="T87" fmla="*/ 500 h 590"/>
                    <a:gd name="T88" fmla="*/ 334 w 420"/>
                    <a:gd name="T89" fmla="*/ 436 h 590"/>
                    <a:gd name="T90" fmla="*/ 324 w 420"/>
                    <a:gd name="T91" fmla="*/ 430 h 590"/>
                    <a:gd name="T92" fmla="*/ 348 w 420"/>
                    <a:gd name="T93" fmla="*/ 352 h 590"/>
                    <a:gd name="T94" fmla="*/ 370 w 420"/>
                    <a:gd name="T95" fmla="*/ 294 h 590"/>
                    <a:gd name="T96" fmla="*/ 374 w 420"/>
                    <a:gd name="T97" fmla="*/ 96 h 5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20" h="590">
                      <a:moveTo>
                        <a:pt x="334" y="64"/>
                      </a:moveTo>
                      <a:lnTo>
                        <a:pt x="330" y="68"/>
                      </a:lnTo>
                      <a:lnTo>
                        <a:pt x="330" y="74"/>
                      </a:lnTo>
                      <a:lnTo>
                        <a:pt x="320" y="78"/>
                      </a:lnTo>
                      <a:lnTo>
                        <a:pt x="310" y="78"/>
                      </a:lnTo>
                      <a:lnTo>
                        <a:pt x="296" y="78"/>
                      </a:lnTo>
                      <a:lnTo>
                        <a:pt x="296" y="74"/>
                      </a:lnTo>
                      <a:lnTo>
                        <a:pt x="264" y="68"/>
                      </a:lnTo>
                      <a:lnTo>
                        <a:pt x="264" y="64"/>
                      </a:lnTo>
                      <a:lnTo>
                        <a:pt x="256" y="50"/>
                      </a:lnTo>
                      <a:lnTo>
                        <a:pt x="242" y="28"/>
                      </a:lnTo>
                      <a:lnTo>
                        <a:pt x="242" y="24"/>
                      </a:lnTo>
                      <a:lnTo>
                        <a:pt x="246" y="10"/>
                      </a:lnTo>
                      <a:lnTo>
                        <a:pt x="238" y="10"/>
                      </a:lnTo>
                      <a:lnTo>
                        <a:pt x="224" y="4"/>
                      </a:lnTo>
                      <a:lnTo>
                        <a:pt x="214" y="4"/>
                      </a:lnTo>
                      <a:lnTo>
                        <a:pt x="200" y="0"/>
                      </a:lnTo>
                      <a:lnTo>
                        <a:pt x="196" y="0"/>
                      </a:lnTo>
                      <a:lnTo>
                        <a:pt x="168" y="14"/>
                      </a:lnTo>
                      <a:lnTo>
                        <a:pt x="160" y="18"/>
                      </a:lnTo>
                      <a:lnTo>
                        <a:pt x="154" y="28"/>
                      </a:lnTo>
                      <a:lnTo>
                        <a:pt x="142" y="60"/>
                      </a:lnTo>
                      <a:lnTo>
                        <a:pt x="146" y="56"/>
                      </a:lnTo>
                      <a:lnTo>
                        <a:pt x="150" y="56"/>
                      </a:lnTo>
                      <a:lnTo>
                        <a:pt x="150" y="60"/>
                      </a:lnTo>
                      <a:lnTo>
                        <a:pt x="150" y="64"/>
                      </a:lnTo>
                      <a:lnTo>
                        <a:pt x="146" y="68"/>
                      </a:lnTo>
                      <a:lnTo>
                        <a:pt x="142" y="74"/>
                      </a:lnTo>
                      <a:lnTo>
                        <a:pt x="50" y="110"/>
                      </a:lnTo>
                      <a:lnTo>
                        <a:pt x="8" y="120"/>
                      </a:lnTo>
                      <a:lnTo>
                        <a:pt x="4" y="120"/>
                      </a:lnTo>
                      <a:lnTo>
                        <a:pt x="0" y="152"/>
                      </a:lnTo>
                      <a:lnTo>
                        <a:pt x="8" y="152"/>
                      </a:lnTo>
                      <a:lnTo>
                        <a:pt x="18" y="156"/>
                      </a:lnTo>
                      <a:lnTo>
                        <a:pt x="22" y="160"/>
                      </a:lnTo>
                      <a:lnTo>
                        <a:pt x="22" y="164"/>
                      </a:lnTo>
                      <a:lnTo>
                        <a:pt x="26" y="170"/>
                      </a:lnTo>
                      <a:lnTo>
                        <a:pt x="32" y="178"/>
                      </a:lnTo>
                      <a:lnTo>
                        <a:pt x="36" y="178"/>
                      </a:lnTo>
                      <a:lnTo>
                        <a:pt x="36" y="184"/>
                      </a:lnTo>
                      <a:lnTo>
                        <a:pt x="40" y="184"/>
                      </a:lnTo>
                      <a:lnTo>
                        <a:pt x="44" y="184"/>
                      </a:lnTo>
                      <a:lnTo>
                        <a:pt x="54" y="184"/>
                      </a:lnTo>
                      <a:lnTo>
                        <a:pt x="64" y="188"/>
                      </a:lnTo>
                      <a:lnTo>
                        <a:pt x="68" y="192"/>
                      </a:lnTo>
                      <a:lnTo>
                        <a:pt x="72" y="220"/>
                      </a:lnTo>
                      <a:lnTo>
                        <a:pt x="50" y="230"/>
                      </a:lnTo>
                      <a:lnTo>
                        <a:pt x="44" y="224"/>
                      </a:lnTo>
                      <a:lnTo>
                        <a:pt x="40" y="216"/>
                      </a:lnTo>
                      <a:lnTo>
                        <a:pt x="40" y="210"/>
                      </a:lnTo>
                      <a:lnTo>
                        <a:pt x="40" y="206"/>
                      </a:lnTo>
                      <a:lnTo>
                        <a:pt x="44" y="206"/>
                      </a:lnTo>
                      <a:lnTo>
                        <a:pt x="44" y="210"/>
                      </a:lnTo>
                      <a:lnTo>
                        <a:pt x="50" y="210"/>
                      </a:lnTo>
                      <a:lnTo>
                        <a:pt x="44" y="202"/>
                      </a:lnTo>
                      <a:lnTo>
                        <a:pt x="44" y="198"/>
                      </a:lnTo>
                      <a:lnTo>
                        <a:pt x="36" y="184"/>
                      </a:lnTo>
                      <a:lnTo>
                        <a:pt x="32" y="178"/>
                      </a:lnTo>
                      <a:lnTo>
                        <a:pt x="26" y="178"/>
                      </a:lnTo>
                      <a:lnTo>
                        <a:pt x="22" y="174"/>
                      </a:lnTo>
                      <a:lnTo>
                        <a:pt x="22" y="178"/>
                      </a:lnTo>
                      <a:lnTo>
                        <a:pt x="12" y="202"/>
                      </a:lnTo>
                      <a:lnTo>
                        <a:pt x="12" y="206"/>
                      </a:lnTo>
                      <a:lnTo>
                        <a:pt x="22" y="224"/>
                      </a:lnTo>
                      <a:lnTo>
                        <a:pt x="32" y="234"/>
                      </a:lnTo>
                      <a:lnTo>
                        <a:pt x="50" y="262"/>
                      </a:lnTo>
                      <a:lnTo>
                        <a:pt x="44" y="280"/>
                      </a:lnTo>
                      <a:lnTo>
                        <a:pt x="68" y="248"/>
                      </a:lnTo>
                      <a:lnTo>
                        <a:pt x="100" y="170"/>
                      </a:lnTo>
                      <a:lnTo>
                        <a:pt x="114" y="156"/>
                      </a:lnTo>
                      <a:lnTo>
                        <a:pt x="118" y="156"/>
                      </a:lnTo>
                      <a:lnTo>
                        <a:pt x="136" y="164"/>
                      </a:lnTo>
                      <a:lnTo>
                        <a:pt x="142" y="164"/>
                      </a:lnTo>
                      <a:lnTo>
                        <a:pt x="146" y="174"/>
                      </a:lnTo>
                      <a:lnTo>
                        <a:pt x="150" y="174"/>
                      </a:lnTo>
                      <a:lnTo>
                        <a:pt x="182" y="234"/>
                      </a:lnTo>
                      <a:lnTo>
                        <a:pt x="182" y="238"/>
                      </a:lnTo>
                      <a:lnTo>
                        <a:pt x="182" y="274"/>
                      </a:lnTo>
                      <a:lnTo>
                        <a:pt x="174" y="306"/>
                      </a:lnTo>
                      <a:lnTo>
                        <a:pt x="174" y="312"/>
                      </a:lnTo>
                      <a:lnTo>
                        <a:pt x="132" y="370"/>
                      </a:lnTo>
                      <a:lnTo>
                        <a:pt x="136" y="472"/>
                      </a:lnTo>
                      <a:lnTo>
                        <a:pt x="136" y="476"/>
                      </a:lnTo>
                      <a:lnTo>
                        <a:pt x="136" y="486"/>
                      </a:lnTo>
                      <a:lnTo>
                        <a:pt x="132" y="490"/>
                      </a:lnTo>
                      <a:lnTo>
                        <a:pt x="132" y="500"/>
                      </a:lnTo>
                      <a:lnTo>
                        <a:pt x="132" y="504"/>
                      </a:lnTo>
                      <a:lnTo>
                        <a:pt x="128" y="508"/>
                      </a:lnTo>
                      <a:lnTo>
                        <a:pt x="122" y="512"/>
                      </a:lnTo>
                      <a:lnTo>
                        <a:pt x="118" y="522"/>
                      </a:lnTo>
                      <a:lnTo>
                        <a:pt x="110" y="518"/>
                      </a:lnTo>
                      <a:lnTo>
                        <a:pt x="104" y="512"/>
                      </a:lnTo>
                      <a:lnTo>
                        <a:pt x="100" y="518"/>
                      </a:lnTo>
                      <a:lnTo>
                        <a:pt x="96" y="518"/>
                      </a:lnTo>
                      <a:lnTo>
                        <a:pt x="114" y="540"/>
                      </a:lnTo>
                      <a:lnTo>
                        <a:pt x="164" y="564"/>
                      </a:lnTo>
                      <a:lnTo>
                        <a:pt x="168" y="564"/>
                      </a:lnTo>
                      <a:lnTo>
                        <a:pt x="168" y="568"/>
                      </a:lnTo>
                      <a:lnTo>
                        <a:pt x="178" y="564"/>
                      </a:lnTo>
                      <a:lnTo>
                        <a:pt x="188" y="564"/>
                      </a:lnTo>
                      <a:lnTo>
                        <a:pt x="188" y="558"/>
                      </a:lnTo>
                      <a:lnTo>
                        <a:pt x="192" y="554"/>
                      </a:lnTo>
                      <a:lnTo>
                        <a:pt x="192" y="544"/>
                      </a:lnTo>
                      <a:lnTo>
                        <a:pt x="188" y="544"/>
                      </a:lnTo>
                      <a:lnTo>
                        <a:pt x="188" y="540"/>
                      </a:lnTo>
                      <a:lnTo>
                        <a:pt x="182" y="540"/>
                      </a:lnTo>
                      <a:lnTo>
                        <a:pt x="178" y="536"/>
                      </a:lnTo>
                      <a:lnTo>
                        <a:pt x="174" y="536"/>
                      </a:lnTo>
                      <a:lnTo>
                        <a:pt x="174" y="532"/>
                      </a:lnTo>
                      <a:lnTo>
                        <a:pt x="164" y="508"/>
                      </a:lnTo>
                      <a:lnTo>
                        <a:pt x="168" y="504"/>
                      </a:lnTo>
                      <a:lnTo>
                        <a:pt x="168" y="490"/>
                      </a:lnTo>
                      <a:lnTo>
                        <a:pt x="174" y="480"/>
                      </a:lnTo>
                      <a:lnTo>
                        <a:pt x="182" y="462"/>
                      </a:lnTo>
                      <a:lnTo>
                        <a:pt x="182" y="458"/>
                      </a:lnTo>
                      <a:lnTo>
                        <a:pt x="188" y="454"/>
                      </a:lnTo>
                      <a:lnTo>
                        <a:pt x="192" y="454"/>
                      </a:lnTo>
                      <a:lnTo>
                        <a:pt x="196" y="454"/>
                      </a:lnTo>
                      <a:lnTo>
                        <a:pt x="210" y="458"/>
                      </a:lnTo>
                      <a:lnTo>
                        <a:pt x="214" y="458"/>
                      </a:lnTo>
                      <a:lnTo>
                        <a:pt x="214" y="462"/>
                      </a:lnTo>
                      <a:lnTo>
                        <a:pt x="214" y="536"/>
                      </a:lnTo>
                      <a:lnTo>
                        <a:pt x="214" y="550"/>
                      </a:lnTo>
                      <a:lnTo>
                        <a:pt x="210" y="568"/>
                      </a:lnTo>
                      <a:lnTo>
                        <a:pt x="206" y="572"/>
                      </a:lnTo>
                      <a:lnTo>
                        <a:pt x="206" y="590"/>
                      </a:lnTo>
                      <a:lnTo>
                        <a:pt x="238" y="576"/>
                      </a:lnTo>
                      <a:lnTo>
                        <a:pt x="238" y="572"/>
                      </a:lnTo>
                      <a:lnTo>
                        <a:pt x="306" y="522"/>
                      </a:lnTo>
                      <a:lnTo>
                        <a:pt x="310" y="522"/>
                      </a:lnTo>
                      <a:lnTo>
                        <a:pt x="310" y="518"/>
                      </a:lnTo>
                      <a:lnTo>
                        <a:pt x="320" y="500"/>
                      </a:lnTo>
                      <a:lnTo>
                        <a:pt x="330" y="472"/>
                      </a:lnTo>
                      <a:lnTo>
                        <a:pt x="334" y="440"/>
                      </a:lnTo>
                      <a:lnTo>
                        <a:pt x="334" y="436"/>
                      </a:lnTo>
                      <a:lnTo>
                        <a:pt x="330" y="436"/>
                      </a:lnTo>
                      <a:lnTo>
                        <a:pt x="330" y="430"/>
                      </a:lnTo>
                      <a:lnTo>
                        <a:pt x="324" y="430"/>
                      </a:lnTo>
                      <a:lnTo>
                        <a:pt x="324" y="422"/>
                      </a:lnTo>
                      <a:lnTo>
                        <a:pt x="324" y="416"/>
                      </a:lnTo>
                      <a:lnTo>
                        <a:pt x="348" y="352"/>
                      </a:lnTo>
                      <a:lnTo>
                        <a:pt x="348" y="344"/>
                      </a:lnTo>
                      <a:lnTo>
                        <a:pt x="362" y="302"/>
                      </a:lnTo>
                      <a:lnTo>
                        <a:pt x="370" y="294"/>
                      </a:lnTo>
                      <a:lnTo>
                        <a:pt x="420" y="230"/>
                      </a:lnTo>
                      <a:lnTo>
                        <a:pt x="420" y="216"/>
                      </a:lnTo>
                      <a:lnTo>
                        <a:pt x="374" y="96"/>
                      </a:lnTo>
                      <a:lnTo>
                        <a:pt x="334" y="64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 b="0"/>
                </a:p>
              </p:txBody>
            </p:sp>
            <p:sp>
              <p:nvSpPr>
                <p:cNvPr id="329" name="Freeform 22"/>
                <p:cNvSpPr>
                  <a:spLocks/>
                </p:cNvSpPr>
                <p:nvPr/>
              </p:nvSpPr>
              <p:spPr bwMode="auto">
                <a:xfrm>
                  <a:off x="2835275" y="2627313"/>
                  <a:ext cx="3070225" cy="2781300"/>
                </a:xfrm>
                <a:custGeom>
                  <a:avLst/>
                  <a:gdLst>
                    <a:gd name="T0" fmla="*/ 1852 w 1934"/>
                    <a:gd name="T1" fmla="*/ 230 h 1752"/>
                    <a:gd name="T2" fmla="*/ 1820 w 1934"/>
                    <a:gd name="T3" fmla="*/ 188 h 1752"/>
                    <a:gd name="T4" fmla="*/ 1738 w 1934"/>
                    <a:gd name="T5" fmla="*/ 0 h 1752"/>
                    <a:gd name="T6" fmla="*/ 1714 w 1934"/>
                    <a:gd name="T7" fmla="*/ 92 h 1752"/>
                    <a:gd name="T8" fmla="*/ 1792 w 1934"/>
                    <a:gd name="T9" fmla="*/ 78 h 1752"/>
                    <a:gd name="T10" fmla="*/ 1778 w 1934"/>
                    <a:gd name="T11" fmla="*/ 152 h 1752"/>
                    <a:gd name="T12" fmla="*/ 1696 w 1934"/>
                    <a:gd name="T13" fmla="*/ 152 h 1752"/>
                    <a:gd name="T14" fmla="*/ 1688 w 1934"/>
                    <a:gd name="T15" fmla="*/ 88 h 1752"/>
                    <a:gd name="T16" fmla="*/ 1578 w 1934"/>
                    <a:gd name="T17" fmla="*/ 380 h 1752"/>
                    <a:gd name="T18" fmla="*/ 1586 w 1934"/>
                    <a:gd name="T19" fmla="*/ 416 h 1752"/>
                    <a:gd name="T20" fmla="*/ 1578 w 1934"/>
                    <a:gd name="T21" fmla="*/ 490 h 1752"/>
                    <a:gd name="T22" fmla="*/ 1462 w 1934"/>
                    <a:gd name="T23" fmla="*/ 774 h 1752"/>
                    <a:gd name="T24" fmla="*/ 1114 w 1934"/>
                    <a:gd name="T25" fmla="*/ 1058 h 1752"/>
                    <a:gd name="T26" fmla="*/ 1068 w 1934"/>
                    <a:gd name="T27" fmla="*/ 1052 h 1752"/>
                    <a:gd name="T28" fmla="*/ 1064 w 1934"/>
                    <a:gd name="T29" fmla="*/ 994 h 1752"/>
                    <a:gd name="T30" fmla="*/ 1114 w 1934"/>
                    <a:gd name="T31" fmla="*/ 892 h 1752"/>
                    <a:gd name="T32" fmla="*/ 1014 w 1934"/>
                    <a:gd name="T33" fmla="*/ 938 h 1752"/>
                    <a:gd name="T34" fmla="*/ 1018 w 1934"/>
                    <a:gd name="T35" fmla="*/ 1034 h 1752"/>
                    <a:gd name="T36" fmla="*/ 976 w 1934"/>
                    <a:gd name="T37" fmla="*/ 1108 h 1752"/>
                    <a:gd name="T38" fmla="*/ 880 w 1934"/>
                    <a:gd name="T39" fmla="*/ 1222 h 1752"/>
                    <a:gd name="T40" fmla="*/ 898 w 1934"/>
                    <a:gd name="T41" fmla="*/ 1264 h 1752"/>
                    <a:gd name="T42" fmla="*/ 802 w 1934"/>
                    <a:gd name="T43" fmla="*/ 1328 h 1752"/>
                    <a:gd name="T44" fmla="*/ 774 w 1934"/>
                    <a:gd name="T45" fmla="*/ 1328 h 1752"/>
                    <a:gd name="T46" fmla="*/ 762 w 1934"/>
                    <a:gd name="T47" fmla="*/ 1278 h 1752"/>
                    <a:gd name="T48" fmla="*/ 582 w 1934"/>
                    <a:gd name="T49" fmla="*/ 1318 h 1752"/>
                    <a:gd name="T50" fmla="*/ 170 w 1934"/>
                    <a:gd name="T51" fmla="*/ 1492 h 1752"/>
                    <a:gd name="T52" fmla="*/ 4 w 1934"/>
                    <a:gd name="T53" fmla="*/ 1648 h 1752"/>
                    <a:gd name="T54" fmla="*/ 230 w 1934"/>
                    <a:gd name="T55" fmla="*/ 1620 h 1752"/>
                    <a:gd name="T56" fmla="*/ 280 w 1934"/>
                    <a:gd name="T57" fmla="*/ 1580 h 1752"/>
                    <a:gd name="T58" fmla="*/ 330 w 1934"/>
                    <a:gd name="T59" fmla="*/ 1588 h 1752"/>
                    <a:gd name="T60" fmla="*/ 400 w 1934"/>
                    <a:gd name="T61" fmla="*/ 1584 h 1752"/>
                    <a:gd name="T62" fmla="*/ 784 w 1934"/>
                    <a:gd name="T63" fmla="*/ 1502 h 1752"/>
                    <a:gd name="T64" fmla="*/ 780 w 1934"/>
                    <a:gd name="T65" fmla="*/ 1542 h 1752"/>
                    <a:gd name="T66" fmla="*/ 788 w 1934"/>
                    <a:gd name="T67" fmla="*/ 1734 h 1752"/>
                    <a:gd name="T68" fmla="*/ 940 w 1934"/>
                    <a:gd name="T69" fmla="*/ 1606 h 1752"/>
                    <a:gd name="T70" fmla="*/ 1040 w 1934"/>
                    <a:gd name="T71" fmla="*/ 1584 h 1752"/>
                    <a:gd name="T72" fmla="*/ 976 w 1934"/>
                    <a:gd name="T73" fmla="*/ 1514 h 1752"/>
                    <a:gd name="T74" fmla="*/ 1040 w 1934"/>
                    <a:gd name="T75" fmla="*/ 1418 h 1752"/>
                    <a:gd name="T76" fmla="*/ 1028 w 1934"/>
                    <a:gd name="T77" fmla="*/ 1450 h 1752"/>
                    <a:gd name="T78" fmla="*/ 1054 w 1934"/>
                    <a:gd name="T79" fmla="*/ 1496 h 1752"/>
                    <a:gd name="T80" fmla="*/ 1362 w 1934"/>
                    <a:gd name="T81" fmla="*/ 1406 h 1752"/>
                    <a:gd name="T82" fmla="*/ 1376 w 1934"/>
                    <a:gd name="T83" fmla="*/ 1514 h 1752"/>
                    <a:gd name="T84" fmla="*/ 1430 w 1934"/>
                    <a:gd name="T85" fmla="*/ 1446 h 1752"/>
                    <a:gd name="T86" fmla="*/ 1426 w 1934"/>
                    <a:gd name="T87" fmla="*/ 1392 h 1752"/>
                    <a:gd name="T88" fmla="*/ 1578 w 1934"/>
                    <a:gd name="T89" fmla="*/ 1290 h 1752"/>
                    <a:gd name="T90" fmla="*/ 1586 w 1934"/>
                    <a:gd name="T91" fmla="*/ 1328 h 1752"/>
                    <a:gd name="T92" fmla="*/ 1558 w 1934"/>
                    <a:gd name="T93" fmla="*/ 1456 h 1752"/>
                    <a:gd name="T94" fmla="*/ 1650 w 1934"/>
                    <a:gd name="T95" fmla="*/ 1382 h 1752"/>
                    <a:gd name="T96" fmla="*/ 1650 w 1934"/>
                    <a:gd name="T97" fmla="*/ 1328 h 1752"/>
                    <a:gd name="T98" fmla="*/ 1682 w 1934"/>
                    <a:gd name="T99" fmla="*/ 1296 h 1752"/>
                    <a:gd name="T100" fmla="*/ 1674 w 1934"/>
                    <a:gd name="T101" fmla="*/ 1180 h 1752"/>
                    <a:gd name="T102" fmla="*/ 1714 w 1934"/>
                    <a:gd name="T103" fmla="*/ 1030 h 1752"/>
                    <a:gd name="T104" fmla="*/ 1756 w 1934"/>
                    <a:gd name="T105" fmla="*/ 924 h 1752"/>
                    <a:gd name="T106" fmla="*/ 1738 w 1934"/>
                    <a:gd name="T107" fmla="*/ 814 h 1752"/>
                    <a:gd name="T108" fmla="*/ 1738 w 1934"/>
                    <a:gd name="T109" fmla="*/ 764 h 1752"/>
                    <a:gd name="T110" fmla="*/ 1856 w 1934"/>
                    <a:gd name="T111" fmla="*/ 572 h 1752"/>
                    <a:gd name="T112" fmla="*/ 1916 w 1934"/>
                    <a:gd name="T113" fmla="*/ 358 h 17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934" h="1752">
                      <a:moveTo>
                        <a:pt x="1912" y="348"/>
                      </a:moveTo>
                      <a:lnTo>
                        <a:pt x="1894" y="298"/>
                      </a:lnTo>
                      <a:lnTo>
                        <a:pt x="1888" y="288"/>
                      </a:lnTo>
                      <a:lnTo>
                        <a:pt x="1880" y="266"/>
                      </a:lnTo>
                      <a:lnTo>
                        <a:pt x="1870" y="252"/>
                      </a:lnTo>
                      <a:lnTo>
                        <a:pt x="1870" y="248"/>
                      </a:lnTo>
                      <a:lnTo>
                        <a:pt x="1856" y="238"/>
                      </a:lnTo>
                      <a:lnTo>
                        <a:pt x="1852" y="230"/>
                      </a:lnTo>
                      <a:lnTo>
                        <a:pt x="1848" y="230"/>
                      </a:lnTo>
                      <a:lnTo>
                        <a:pt x="1844" y="230"/>
                      </a:lnTo>
                      <a:lnTo>
                        <a:pt x="1838" y="230"/>
                      </a:lnTo>
                      <a:lnTo>
                        <a:pt x="1834" y="224"/>
                      </a:lnTo>
                      <a:lnTo>
                        <a:pt x="1830" y="220"/>
                      </a:lnTo>
                      <a:lnTo>
                        <a:pt x="1830" y="216"/>
                      </a:lnTo>
                      <a:lnTo>
                        <a:pt x="1830" y="206"/>
                      </a:lnTo>
                      <a:lnTo>
                        <a:pt x="1820" y="188"/>
                      </a:lnTo>
                      <a:lnTo>
                        <a:pt x="1820" y="184"/>
                      </a:lnTo>
                      <a:lnTo>
                        <a:pt x="1820" y="180"/>
                      </a:lnTo>
                      <a:lnTo>
                        <a:pt x="1820" y="152"/>
                      </a:lnTo>
                      <a:lnTo>
                        <a:pt x="1798" y="42"/>
                      </a:lnTo>
                      <a:lnTo>
                        <a:pt x="1774" y="18"/>
                      </a:lnTo>
                      <a:lnTo>
                        <a:pt x="1770" y="14"/>
                      </a:lnTo>
                      <a:lnTo>
                        <a:pt x="1766" y="14"/>
                      </a:lnTo>
                      <a:lnTo>
                        <a:pt x="1738" y="0"/>
                      </a:lnTo>
                      <a:lnTo>
                        <a:pt x="1732" y="0"/>
                      </a:lnTo>
                      <a:lnTo>
                        <a:pt x="1724" y="28"/>
                      </a:lnTo>
                      <a:lnTo>
                        <a:pt x="1720" y="32"/>
                      </a:lnTo>
                      <a:lnTo>
                        <a:pt x="1714" y="50"/>
                      </a:lnTo>
                      <a:lnTo>
                        <a:pt x="1710" y="82"/>
                      </a:lnTo>
                      <a:lnTo>
                        <a:pt x="1710" y="88"/>
                      </a:lnTo>
                      <a:lnTo>
                        <a:pt x="1710" y="92"/>
                      </a:lnTo>
                      <a:lnTo>
                        <a:pt x="1714" y="92"/>
                      </a:lnTo>
                      <a:lnTo>
                        <a:pt x="1720" y="92"/>
                      </a:lnTo>
                      <a:lnTo>
                        <a:pt x="1774" y="64"/>
                      </a:lnTo>
                      <a:lnTo>
                        <a:pt x="1778" y="60"/>
                      </a:lnTo>
                      <a:lnTo>
                        <a:pt x="1784" y="60"/>
                      </a:lnTo>
                      <a:lnTo>
                        <a:pt x="1784" y="64"/>
                      </a:lnTo>
                      <a:lnTo>
                        <a:pt x="1788" y="70"/>
                      </a:lnTo>
                      <a:lnTo>
                        <a:pt x="1792" y="74"/>
                      </a:lnTo>
                      <a:lnTo>
                        <a:pt x="1792" y="78"/>
                      </a:lnTo>
                      <a:lnTo>
                        <a:pt x="1798" y="82"/>
                      </a:lnTo>
                      <a:lnTo>
                        <a:pt x="1798" y="88"/>
                      </a:lnTo>
                      <a:lnTo>
                        <a:pt x="1792" y="114"/>
                      </a:lnTo>
                      <a:lnTo>
                        <a:pt x="1792" y="120"/>
                      </a:lnTo>
                      <a:lnTo>
                        <a:pt x="1788" y="124"/>
                      </a:lnTo>
                      <a:lnTo>
                        <a:pt x="1788" y="134"/>
                      </a:lnTo>
                      <a:lnTo>
                        <a:pt x="1778" y="148"/>
                      </a:lnTo>
                      <a:lnTo>
                        <a:pt x="1778" y="152"/>
                      </a:lnTo>
                      <a:lnTo>
                        <a:pt x="1774" y="152"/>
                      </a:lnTo>
                      <a:lnTo>
                        <a:pt x="1774" y="156"/>
                      </a:lnTo>
                      <a:lnTo>
                        <a:pt x="1710" y="160"/>
                      </a:lnTo>
                      <a:lnTo>
                        <a:pt x="1706" y="160"/>
                      </a:lnTo>
                      <a:lnTo>
                        <a:pt x="1700" y="160"/>
                      </a:lnTo>
                      <a:lnTo>
                        <a:pt x="1700" y="156"/>
                      </a:lnTo>
                      <a:lnTo>
                        <a:pt x="1696" y="156"/>
                      </a:lnTo>
                      <a:lnTo>
                        <a:pt x="1696" y="152"/>
                      </a:lnTo>
                      <a:lnTo>
                        <a:pt x="1692" y="148"/>
                      </a:lnTo>
                      <a:lnTo>
                        <a:pt x="1692" y="138"/>
                      </a:lnTo>
                      <a:lnTo>
                        <a:pt x="1692" y="134"/>
                      </a:lnTo>
                      <a:lnTo>
                        <a:pt x="1688" y="106"/>
                      </a:lnTo>
                      <a:lnTo>
                        <a:pt x="1688" y="102"/>
                      </a:lnTo>
                      <a:lnTo>
                        <a:pt x="1688" y="96"/>
                      </a:lnTo>
                      <a:lnTo>
                        <a:pt x="1688" y="92"/>
                      </a:lnTo>
                      <a:lnTo>
                        <a:pt x="1688" y="88"/>
                      </a:lnTo>
                      <a:lnTo>
                        <a:pt x="1688" y="82"/>
                      </a:lnTo>
                      <a:lnTo>
                        <a:pt x="1688" y="78"/>
                      </a:lnTo>
                      <a:lnTo>
                        <a:pt x="1678" y="74"/>
                      </a:lnTo>
                      <a:lnTo>
                        <a:pt x="1674" y="70"/>
                      </a:lnTo>
                      <a:lnTo>
                        <a:pt x="1636" y="64"/>
                      </a:lnTo>
                      <a:lnTo>
                        <a:pt x="1604" y="180"/>
                      </a:lnTo>
                      <a:lnTo>
                        <a:pt x="1564" y="344"/>
                      </a:lnTo>
                      <a:lnTo>
                        <a:pt x="1578" y="380"/>
                      </a:lnTo>
                      <a:lnTo>
                        <a:pt x="1578" y="384"/>
                      </a:lnTo>
                      <a:lnTo>
                        <a:pt x="1582" y="384"/>
                      </a:lnTo>
                      <a:lnTo>
                        <a:pt x="1582" y="390"/>
                      </a:lnTo>
                      <a:lnTo>
                        <a:pt x="1586" y="394"/>
                      </a:lnTo>
                      <a:lnTo>
                        <a:pt x="1586" y="398"/>
                      </a:lnTo>
                      <a:lnTo>
                        <a:pt x="1586" y="408"/>
                      </a:lnTo>
                      <a:lnTo>
                        <a:pt x="1586" y="412"/>
                      </a:lnTo>
                      <a:lnTo>
                        <a:pt x="1586" y="416"/>
                      </a:lnTo>
                      <a:lnTo>
                        <a:pt x="1586" y="422"/>
                      </a:lnTo>
                      <a:lnTo>
                        <a:pt x="1590" y="436"/>
                      </a:lnTo>
                      <a:lnTo>
                        <a:pt x="1590" y="440"/>
                      </a:lnTo>
                      <a:lnTo>
                        <a:pt x="1586" y="454"/>
                      </a:lnTo>
                      <a:lnTo>
                        <a:pt x="1586" y="468"/>
                      </a:lnTo>
                      <a:lnTo>
                        <a:pt x="1582" y="476"/>
                      </a:lnTo>
                      <a:lnTo>
                        <a:pt x="1582" y="486"/>
                      </a:lnTo>
                      <a:lnTo>
                        <a:pt x="1578" y="490"/>
                      </a:lnTo>
                      <a:lnTo>
                        <a:pt x="1554" y="558"/>
                      </a:lnTo>
                      <a:lnTo>
                        <a:pt x="1550" y="572"/>
                      </a:lnTo>
                      <a:lnTo>
                        <a:pt x="1546" y="586"/>
                      </a:lnTo>
                      <a:lnTo>
                        <a:pt x="1540" y="604"/>
                      </a:lnTo>
                      <a:lnTo>
                        <a:pt x="1536" y="618"/>
                      </a:lnTo>
                      <a:lnTo>
                        <a:pt x="1476" y="756"/>
                      </a:lnTo>
                      <a:lnTo>
                        <a:pt x="1468" y="770"/>
                      </a:lnTo>
                      <a:lnTo>
                        <a:pt x="1462" y="774"/>
                      </a:lnTo>
                      <a:lnTo>
                        <a:pt x="1358" y="884"/>
                      </a:lnTo>
                      <a:lnTo>
                        <a:pt x="1266" y="970"/>
                      </a:lnTo>
                      <a:lnTo>
                        <a:pt x="1132" y="1034"/>
                      </a:lnTo>
                      <a:lnTo>
                        <a:pt x="1128" y="1044"/>
                      </a:lnTo>
                      <a:lnTo>
                        <a:pt x="1128" y="1048"/>
                      </a:lnTo>
                      <a:lnTo>
                        <a:pt x="1124" y="1052"/>
                      </a:lnTo>
                      <a:lnTo>
                        <a:pt x="1118" y="1058"/>
                      </a:lnTo>
                      <a:lnTo>
                        <a:pt x="1114" y="1058"/>
                      </a:lnTo>
                      <a:lnTo>
                        <a:pt x="1114" y="1062"/>
                      </a:lnTo>
                      <a:lnTo>
                        <a:pt x="1110" y="1062"/>
                      </a:lnTo>
                      <a:lnTo>
                        <a:pt x="1096" y="1062"/>
                      </a:lnTo>
                      <a:lnTo>
                        <a:pt x="1092" y="1062"/>
                      </a:lnTo>
                      <a:lnTo>
                        <a:pt x="1086" y="1058"/>
                      </a:lnTo>
                      <a:lnTo>
                        <a:pt x="1078" y="1058"/>
                      </a:lnTo>
                      <a:lnTo>
                        <a:pt x="1072" y="1052"/>
                      </a:lnTo>
                      <a:lnTo>
                        <a:pt x="1068" y="1052"/>
                      </a:lnTo>
                      <a:lnTo>
                        <a:pt x="1060" y="1044"/>
                      </a:lnTo>
                      <a:lnTo>
                        <a:pt x="1060" y="1040"/>
                      </a:lnTo>
                      <a:lnTo>
                        <a:pt x="1054" y="1040"/>
                      </a:lnTo>
                      <a:lnTo>
                        <a:pt x="1060" y="1034"/>
                      </a:lnTo>
                      <a:lnTo>
                        <a:pt x="1060" y="1030"/>
                      </a:lnTo>
                      <a:lnTo>
                        <a:pt x="1068" y="1016"/>
                      </a:lnTo>
                      <a:lnTo>
                        <a:pt x="1068" y="1008"/>
                      </a:lnTo>
                      <a:lnTo>
                        <a:pt x="1064" y="994"/>
                      </a:lnTo>
                      <a:lnTo>
                        <a:pt x="1060" y="994"/>
                      </a:lnTo>
                      <a:lnTo>
                        <a:pt x="1040" y="994"/>
                      </a:lnTo>
                      <a:lnTo>
                        <a:pt x="1036" y="994"/>
                      </a:lnTo>
                      <a:lnTo>
                        <a:pt x="1068" y="962"/>
                      </a:lnTo>
                      <a:lnTo>
                        <a:pt x="1118" y="912"/>
                      </a:lnTo>
                      <a:lnTo>
                        <a:pt x="1118" y="898"/>
                      </a:lnTo>
                      <a:lnTo>
                        <a:pt x="1118" y="892"/>
                      </a:lnTo>
                      <a:lnTo>
                        <a:pt x="1114" y="892"/>
                      </a:lnTo>
                      <a:lnTo>
                        <a:pt x="1104" y="892"/>
                      </a:lnTo>
                      <a:lnTo>
                        <a:pt x="1100" y="892"/>
                      </a:lnTo>
                      <a:lnTo>
                        <a:pt x="1082" y="902"/>
                      </a:lnTo>
                      <a:lnTo>
                        <a:pt x="1032" y="924"/>
                      </a:lnTo>
                      <a:lnTo>
                        <a:pt x="1028" y="924"/>
                      </a:lnTo>
                      <a:lnTo>
                        <a:pt x="1022" y="930"/>
                      </a:lnTo>
                      <a:lnTo>
                        <a:pt x="1014" y="934"/>
                      </a:lnTo>
                      <a:lnTo>
                        <a:pt x="1014" y="938"/>
                      </a:lnTo>
                      <a:lnTo>
                        <a:pt x="1004" y="966"/>
                      </a:lnTo>
                      <a:lnTo>
                        <a:pt x="1004" y="976"/>
                      </a:lnTo>
                      <a:lnTo>
                        <a:pt x="1004" y="980"/>
                      </a:lnTo>
                      <a:lnTo>
                        <a:pt x="1014" y="984"/>
                      </a:lnTo>
                      <a:lnTo>
                        <a:pt x="1018" y="1008"/>
                      </a:lnTo>
                      <a:lnTo>
                        <a:pt x="1018" y="1012"/>
                      </a:lnTo>
                      <a:lnTo>
                        <a:pt x="1018" y="1030"/>
                      </a:lnTo>
                      <a:lnTo>
                        <a:pt x="1018" y="1034"/>
                      </a:lnTo>
                      <a:lnTo>
                        <a:pt x="1014" y="1044"/>
                      </a:lnTo>
                      <a:lnTo>
                        <a:pt x="1008" y="1058"/>
                      </a:lnTo>
                      <a:lnTo>
                        <a:pt x="1004" y="1066"/>
                      </a:lnTo>
                      <a:lnTo>
                        <a:pt x="1000" y="1076"/>
                      </a:lnTo>
                      <a:lnTo>
                        <a:pt x="994" y="1084"/>
                      </a:lnTo>
                      <a:lnTo>
                        <a:pt x="990" y="1090"/>
                      </a:lnTo>
                      <a:lnTo>
                        <a:pt x="986" y="1094"/>
                      </a:lnTo>
                      <a:lnTo>
                        <a:pt x="976" y="1108"/>
                      </a:lnTo>
                      <a:lnTo>
                        <a:pt x="950" y="1140"/>
                      </a:lnTo>
                      <a:lnTo>
                        <a:pt x="950" y="1144"/>
                      </a:lnTo>
                      <a:lnTo>
                        <a:pt x="930" y="1162"/>
                      </a:lnTo>
                      <a:lnTo>
                        <a:pt x="926" y="1162"/>
                      </a:lnTo>
                      <a:lnTo>
                        <a:pt x="922" y="1168"/>
                      </a:lnTo>
                      <a:lnTo>
                        <a:pt x="918" y="1168"/>
                      </a:lnTo>
                      <a:lnTo>
                        <a:pt x="908" y="1180"/>
                      </a:lnTo>
                      <a:lnTo>
                        <a:pt x="880" y="1222"/>
                      </a:lnTo>
                      <a:lnTo>
                        <a:pt x="880" y="1226"/>
                      </a:lnTo>
                      <a:lnTo>
                        <a:pt x="886" y="1246"/>
                      </a:lnTo>
                      <a:lnTo>
                        <a:pt x="886" y="1250"/>
                      </a:lnTo>
                      <a:lnTo>
                        <a:pt x="890" y="1250"/>
                      </a:lnTo>
                      <a:lnTo>
                        <a:pt x="894" y="1254"/>
                      </a:lnTo>
                      <a:lnTo>
                        <a:pt x="894" y="1258"/>
                      </a:lnTo>
                      <a:lnTo>
                        <a:pt x="898" y="1258"/>
                      </a:lnTo>
                      <a:lnTo>
                        <a:pt x="898" y="1264"/>
                      </a:lnTo>
                      <a:lnTo>
                        <a:pt x="904" y="1268"/>
                      </a:lnTo>
                      <a:lnTo>
                        <a:pt x="904" y="1272"/>
                      </a:lnTo>
                      <a:lnTo>
                        <a:pt x="898" y="1290"/>
                      </a:lnTo>
                      <a:lnTo>
                        <a:pt x="898" y="1296"/>
                      </a:lnTo>
                      <a:lnTo>
                        <a:pt x="840" y="1328"/>
                      </a:lnTo>
                      <a:lnTo>
                        <a:pt x="840" y="1332"/>
                      </a:lnTo>
                      <a:lnTo>
                        <a:pt x="834" y="1332"/>
                      </a:lnTo>
                      <a:lnTo>
                        <a:pt x="802" y="1328"/>
                      </a:lnTo>
                      <a:lnTo>
                        <a:pt x="794" y="1322"/>
                      </a:lnTo>
                      <a:lnTo>
                        <a:pt x="794" y="1314"/>
                      </a:lnTo>
                      <a:lnTo>
                        <a:pt x="784" y="1314"/>
                      </a:lnTo>
                      <a:lnTo>
                        <a:pt x="774" y="1314"/>
                      </a:lnTo>
                      <a:lnTo>
                        <a:pt x="774" y="1318"/>
                      </a:lnTo>
                      <a:lnTo>
                        <a:pt x="770" y="1318"/>
                      </a:lnTo>
                      <a:lnTo>
                        <a:pt x="774" y="1322"/>
                      </a:lnTo>
                      <a:lnTo>
                        <a:pt x="774" y="1328"/>
                      </a:lnTo>
                      <a:lnTo>
                        <a:pt x="774" y="1332"/>
                      </a:lnTo>
                      <a:lnTo>
                        <a:pt x="770" y="1336"/>
                      </a:lnTo>
                      <a:lnTo>
                        <a:pt x="766" y="1336"/>
                      </a:lnTo>
                      <a:lnTo>
                        <a:pt x="770" y="1332"/>
                      </a:lnTo>
                      <a:lnTo>
                        <a:pt x="770" y="1328"/>
                      </a:lnTo>
                      <a:lnTo>
                        <a:pt x="766" y="1286"/>
                      </a:lnTo>
                      <a:lnTo>
                        <a:pt x="762" y="1282"/>
                      </a:lnTo>
                      <a:lnTo>
                        <a:pt x="762" y="1278"/>
                      </a:lnTo>
                      <a:lnTo>
                        <a:pt x="752" y="1268"/>
                      </a:lnTo>
                      <a:lnTo>
                        <a:pt x="748" y="1272"/>
                      </a:lnTo>
                      <a:lnTo>
                        <a:pt x="628" y="1296"/>
                      </a:lnTo>
                      <a:lnTo>
                        <a:pt x="596" y="1304"/>
                      </a:lnTo>
                      <a:lnTo>
                        <a:pt x="592" y="1310"/>
                      </a:lnTo>
                      <a:lnTo>
                        <a:pt x="586" y="1314"/>
                      </a:lnTo>
                      <a:lnTo>
                        <a:pt x="586" y="1318"/>
                      </a:lnTo>
                      <a:lnTo>
                        <a:pt x="582" y="1318"/>
                      </a:lnTo>
                      <a:lnTo>
                        <a:pt x="560" y="1322"/>
                      </a:lnTo>
                      <a:lnTo>
                        <a:pt x="554" y="1322"/>
                      </a:lnTo>
                      <a:lnTo>
                        <a:pt x="510" y="1328"/>
                      </a:lnTo>
                      <a:lnTo>
                        <a:pt x="444" y="1332"/>
                      </a:lnTo>
                      <a:lnTo>
                        <a:pt x="412" y="1318"/>
                      </a:lnTo>
                      <a:lnTo>
                        <a:pt x="380" y="1314"/>
                      </a:lnTo>
                      <a:lnTo>
                        <a:pt x="298" y="1374"/>
                      </a:lnTo>
                      <a:lnTo>
                        <a:pt x="170" y="1492"/>
                      </a:lnTo>
                      <a:lnTo>
                        <a:pt x="166" y="1492"/>
                      </a:lnTo>
                      <a:lnTo>
                        <a:pt x="92" y="1552"/>
                      </a:lnTo>
                      <a:lnTo>
                        <a:pt x="60" y="1556"/>
                      </a:lnTo>
                      <a:lnTo>
                        <a:pt x="18" y="1552"/>
                      </a:lnTo>
                      <a:lnTo>
                        <a:pt x="14" y="1552"/>
                      </a:lnTo>
                      <a:lnTo>
                        <a:pt x="10" y="1556"/>
                      </a:lnTo>
                      <a:lnTo>
                        <a:pt x="0" y="1584"/>
                      </a:lnTo>
                      <a:lnTo>
                        <a:pt x="4" y="1648"/>
                      </a:lnTo>
                      <a:lnTo>
                        <a:pt x="68" y="1656"/>
                      </a:lnTo>
                      <a:lnTo>
                        <a:pt x="124" y="1638"/>
                      </a:lnTo>
                      <a:lnTo>
                        <a:pt x="138" y="1630"/>
                      </a:lnTo>
                      <a:lnTo>
                        <a:pt x="170" y="1638"/>
                      </a:lnTo>
                      <a:lnTo>
                        <a:pt x="198" y="1662"/>
                      </a:lnTo>
                      <a:lnTo>
                        <a:pt x="216" y="1656"/>
                      </a:lnTo>
                      <a:lnTo>
                        <a:pt x="224" y="1648"/>
                      </a:lnTo>
                      <a:lnTo>
                        <a:pt x="230" y="1620"/>
                      </a:lnTo>
                      <a:lnTo>
                        <a:pt x="234" y="1588"/>
                      </a:lnTo>
                      <a:lnTo>
                        <a:pt x="248" y="1570"/>
                      </a:lnTo>
                      <a:lnTo>
                        <a:pt x="252" y="1566"/>
                      </a:lnTo>
                      <a:lnTo>
                        <a:pt x="256" y="1566"/>
                      </a:lnTo>
                      <a:lnTo>
                        <a:pt x="262" y="1566"/>
                      </a:lnTo>
                      <a:lnTo>
                        <a:pt x="266" y="1566"/>
                      </a:lnTo>
                      <a:lnTo>
                        <a:pt x="280" y="1570"/>
                      </a:lnTo>
                      <a:lnTo>
                        <a:pt x="280" y="1580"/>
                      </a:lnTo>
                      <a:lnTo>
                        <a:pt x="290" y="1598"/>
                      </a:lnTo>
                      <a:lnTo>
                        <a:pt x="290" y="1602"/>
                      </a:lnTo>
                      <a:lnTo>
                        <a:pt x="294" y="1602"/>
                      </a:lnTo>
                      <a:lnTo>
                        <a:pt x="302" y="1598"/>
                      </a:lnTo>
                      <a:lnTo>
                        <a:pt x="308" y="1598"/>
                      </a:lnTo>
                      <a:lnTo>
                        <a:pt x="312" y="1598"/>
                      </a:lnTo>
                      <a:lnTo>
                        <a:pt x="326" y="1592"/>
                      </a:lnTo>
                      <a:lnTo>
                        <a:pt x="330" y="1588"/>
                      </a:lnTo>
                      <a:lnTo>
                        <a:pt x="330" y="1584"/>
                      </a:lnTo>
                      <a:lnTo>
                        <a:pt x="334" y="1580"/>
                      </a:lnTo>
                      <a:lnTo>
                        <a:pt x="334" y="1574"/>
                      </a:lnTo>
                      <a:lnTo>
                        <a:pt x="358" y="1574"/>
                      </a:lnTo>
                      <a:lnTo>
                        <a:pt x="372" y="1574"/>
                      </a:lnTo>
                      <a:lnTo>
                        <a:pt x="376" y="1580"/>
                      </a:lnTo>
                      <a:lnTo>
                        <a:pt x="380" y="1588"/>
                      </a:lnTo>
                      <a:lnTo>
                        <a:pt x="400" y="1584"/>
                      </a:lnTo>
                      <a:lnTo>
                        <a:pt x="490" y="1528"/>
                      </a:lnTo>
                      <a:lnTo>
                        <a:pt x="596" y="1492"/>
                      </a:lnTo>
                      <a:lnTo>
                        <a:pt x="632" y="1478"/>
                      </a:lnTo>
                      <a:lnTo>
                        <a:pt x="656" y="1478"/>
                      </a:lnTo>
                      <a:lnTo>
                        <a:pt x="770" y="1488"/>
                      </a:lnTo>
                      <a:lnTo>
                        <a:pt x="770" y="1492"/>
                      </a:lnTo>
                      <a:lnTo>
                        <a:pt x="780" y="1496"/>
                      </a:lnTo>
                      <a:lnTo>
                        <a:pt x="784" y="1502"/>
                      </a:lnTo>
                      <a:lnTo>
                        <a:pt x="788" y="1506"/>
                      </a:lnTo>
                      <a:lnTo>
                        <a:pt x="794" y="1506"/>
                      </a:lnTo>
                      <a:lnTo>
                        <a:pt x="794" y="1510"/>
                      </a:lnTo>
                      <a:lnTo>
                        <a:pt x="794" y="1520"/>
                      </a:lnTo>
                      <a:lnTo>
                        <a:pt x="794" y="1524"/>
                      </a:lnTo>
                      <a:lnTo>
                        <a:pt x="788" y="1524"/>
                      </a:lnTo>
                      <a:lnTo>
                        <a:pt x="788" y="1528"/>
                      </a:lnTo>
                      <a:lnTo>
                        <a:pt x="780" y="1542"/>
                      </a:lnTo>
                      <a:lnTo>
                        <a:pt x="774" y="1548"/>
                      </a:lnTo>
                      <a:lnTo>
                        <a:pt x="766" y="1556"/>
                      </a:lnTo>
                      <a:lnTo>
                        <a:pt x="752" y="1566"/>
                      </a:lnTo>
                      <a:lnTo>
                        <a:pt x="734" y="1592"/>
                      </a:lnTo>
                      <a:lnTo>
                        <a:pt x="724" y="1662"/>
                      </a:lnTo>
                      <a:lnTo>
                        <a:pt x="724" y="1666"/>
                      </a:lnTo>
                      <a:lnTo>
                        <a:pt x="784" y="1726"/>
                      </a:lnTo>
                      <a:lnTo>
                        <a:pt x="788" y="1734"/>
                      </a:lnTo>
                      <a:lnTo>
                        <a:pt x="794" y="1734"/>
                      </a:lnTo>
                      <a:lnTo>
                        <a:pt x="808" y="1740"/>
                      </a:lnTo>
                      <a:lnTo>
                        <a:pt x="812" y="1744"/>
                      </a:lnTo>
                      <a:lnTo>
                        <a:pt x="848" y="1752"/>
                      </a:lnTo>
                      <a:lnTo>
                        <a:pt x="866" y="1734"/>
                      </a:lnTo>
                      <a:lnTo>
                        <a:pt x="876" y="1726"/>
                      </a:lnTo>
                      <a:lnTo>
                        <a:pt x="912" y="1656"/>
                      </a:lnTo>
                      <a:lnTo>
                        <a:pt x="940" y="1606"/>
                      </a:lnTo>
                      <a:lnTo>
                        <a:pt x="940" y="1602"/>
                      </a:lnTo>
                      <a:lnTo>
                        <a:pt x="944" y="1602"/>
                      </a:lnTo>
                      <a:lnTo>
                        <a:pt x="944" y="1598"/>
                      </a:lnTo>
                      <a:lnTo>
                        <a:pt x="1000" y="1580"/>
                      </a:lnTo>
                      <a:lnTo>
                        <a:pt x="1008" y="1580"/>
                      </a:lnTo>
                      <a:lnTo>
                        <a:pt x="1022" y="1588"/>
                      </a:lnTo>
                      <a:lnTo>
                        <a:pt x="1032" y="1588"/>
                      </a:lnTo>
                      <a:lnTo>
                        <a:pt x="1040" y="1584"/>
                      </a:lnTo>
                      <a:lnTo>
                        <a:pt x="1046" y="1556"/>
                      </a:lnTo>
                      <a:lnTo>
                        <a:pt x="1046" y="1548"/>
                      </a:lnTo>
                      <a:lnTo>
                        <a:pt x="1036" y="1542"/>
                      </a:lnTo>
                      <a:lnTo>
                        <a:pt x="1032" y="1538"/>
                      </a:lnTo>
                      <a:lnTo>
                        <a:pt x="994" y="1514"/>
                      </a:lnTo>
                      <a:lnTo>
                        <a:pt x="990" y="1514"/>
                      </a:lnTo>
                      <a:lnTo>
                        <a:pt x="986" y="1514"/>
                      </a:lnTo>
                      <a:lnTo>
                        <a:pt x="976" y="1514"/>
                      </a:lnTo>
                      <a:lnTo>
                        <a:pt x="976" y="1496"/>
                      </a:lnTo>
                      <a:lnTo>
                        <a:pt x="976" y="1492"/>
                      </a:lnTo>
                      <a:lnTo>
                        <a:pt x="976" y="1488"/>
                      </a:lnTo>
                      <a:lnTo>
                        <a:pt x="1000" y="1438"/>
                      </a:lnTo>
                      <a:lnTo>
                        <a:pt x="1000" y="1432"/>
                      </a:lnTo>
                      <a:lnTo>
                        <a:pt x="1032" y="1414"/>
                      </a:lnTo>
                      <a:lnTo>
                        <a:pt x="1040" y="1414"/>
                      </a:lnTo>
                      <a:lnTo>
                        <a:pt x="1040" y="1418"/>
                      </a:lnTo>
                      <a:lnTo>
                        <a:pt x="1040" y="1424"/>
                      </a:lnTo>
                      <a:lnTo>
                        <a:pt x="1040" y="1428"/>
                      </a:lnTo>
                      <a:lnTo>
                        <a:pt x="1036" y="1432"/>
                      </a:lnTo>
                      <a:lnTo>
                        <a:pt x="1032" y="1438"/>
                      </a:lnTo>
                      <a:lnTo>
                        <a:pt x="1032" y="1442"/>
                      </a:lnTo>
                      <a:lnTo>
                        <a:pt x="1028" y="1442"/>
                      </a:lnTo>
                      <a:lnTo>
                        <a:pt x="1028" y="1446"/>
                      </a:lnTo>
                      <a:lnTo>
                        <a:pt x="1028" y="1450"/>
                      </a:lnTo>
                      <a:lnTo>
                        <a:pt x="1028" y="1456"/>
                      </a:lnTo>
                      <a:lnTo>
                        <a:pt x="1032" y="1484"/>
                      </a:lnTo>
                      <a:lnTo>
                        <a:pt x="1032" y="1488"/>
                      </a:lnTo>
                      <a:lnTo>
                        <a:pt x="1036" y="1488"/>
                      </a:lnTo>
                      <a:lnTo>
                        <a:pt x="1046" y="1492"/>
                      </a:lnTo>
                      <a:lnTo>
                        <a:pt x="1046" y="1496"/>
                      </a:lnTo>
                      <a:lnTo>
                        <a:pt x="1050" y="1496"/>
                      </a:lnTo>
                      <a:lnTo>
                        <a:pt x="1054" y="1496"/>
                      </a:lnTo>
                      <a:lnTo>
                        <a:pt x="1150" y="1502"/>
                      </a:lnTo>
                      <a:lnTo>
                        <a:pt x="1270" y="1492"/>
                      </a:lnTo>
                      <a:lnTo>
                        <a:pt x="1270" y="1488"/>
                      </a:lnTo>
                      <a:lnTo>
                        <a:pt x="1294" y="1456"/>
                      </a:lnTo>
                      <a:lnTo>
                        <a:pt x="1330" y="1410"/>
                      </a:lnTo>
                      <a:lnTo>
                        <a:pt x="1352" y="1406"/>
                      </a:lnTo>
                      <a:lnTo>
                        <a:pt x="1358" y="1406"/>
                      </a:lnTo>
                      <a:lnTo>
                        <a:pt x="1362" y="1406"/>
                      </a:lnTo>
                      <a:lnTo>
                        <a:pt x="1370" y="1410"/>
                      </a:lnTo>
                      <a:lnTo>
                        <a:pt x="1376" y="1414"/>
                      </a:lnTo>
                      <a:lnTo>
                        <a:pt x="1390" y="1424"/>
                      </a:lnTo>
                      <a:lnTo>
                        <a:pt x="1362" y="1470"/>
                      </a:lnTo>
                      <a:lnTo>
                        <a:pt x="1362" y="1492"/>
                      </a:lnTo>
                      <a:lnTo>
                        <a:pt x="1362" y="1496"/>
                      </a:lnTo>
                      <a:lnTo>
                        <a:pt x="1370" y="1514"/>
                      </a:lnTo>
                      <a:lnTo>
                        <a:pt x="1376" y="1514"/>
                      </a:lnTo>
                      <a:lnTo>
                        <a:pt x="1380" y="1514"/>
                      </a:lnTo>
                      <a:lnTo>
                        <a:pt x="1384" y="1514"/>
                      </a:lnTo>
                      <a:lnTo>
                        <a:pt x="1390" y="1510"/>
                      </a:lnTo>
                      <a:lnTo>
                        <a:pt x="1398" y="1506"/>
                      </a:lnTo>
                      <a:lnTo>
                        <a:pt x="1404" y="1502"/>
                      </a:lnTo>
                      <a:lnTo>
                        <a:pt x="1426" y="1456"/>
                      </a:lnTo>
                      <a:lnTo>
                        <a:pt x="1430" y="1456"/>
                      </a:lnTo>
                      <a:lnTo>
                        <a:pt x="1430" y="1446"/>
                      </a:lnTo>
                      <a:lnTo>
                        <a:pt x="1430" y="1442"/>
                      </a:lnTo>
                      <a:lnTo>
                        <a:pt x="1426" y="1438"/>
                      </a:lnTo>
                      <a:lnTo>
                        <a:pt x="1422" y="1438"/>
                      </a:lnTo>
                      <a:lnTo>
                        <a:pt x="1422" y="1432"/>
                      </a:lnTo>
                      <a:lnTo>
                        <a:pt x="1422" y="1418"/>
                      </a:lnTo>
                      <a:lnTo>
                        <a:pt x="1422" y="1414"/>
                      </a:lnTo>
                      <a:lnTo>
                        <a:pt x="1422" y="1410"/>
                      </a:lnTo>
                      <a:lnTo>
                        <a:pt x="1426" y="1392"/>
                      </a:lnTo>
                      <a:lnTo>
                        <a:pt x="1430" y="1386"/>
                      </a:lnTo>
                      <a:lnTo>
                        <a:pt x="1430" y="1382"/>
                      </a:lnTo>
                      <a:lnTo>
                        <a:pt x="1436" y="1382"/>
                      </a:lnTo>
                      <a:lnTo>
                        <a:pt x="1540" y="1300"/>
                      </a:lnTo>
                      <a:lnTo>
                        <a:pt x="1564" y="1296"/>
                      </a:lnTo>
                      <a:lnTo>
                        <a:pt x="1568" y="1290"/>
                      </a:lnTo>
                      <a:lnTo>
                        <a:pt x="1572" y="1290"/>
                      </a:lnTo>
                      <a:lnTo>
                        <a:pt x="1578" y="1290"/>
                      </a:lnTo>
                      <a:lnTo>
                        <a:pt x="1582" y="1296"/>
                      </a:lnTo>
                      <a:lnTo>
                        <a:pt x="1586" y="1296"/>
                      </a:lnTo>
                      <a:lnTo>
                        <a:pt x="1586" y="1300"/>
                      </a:lnTo>
                      <a:lnTo>
                        <a:pt x="1590" y="1300"/>
                      </a:lnTo>
                      <a:lnTo>
                        <a:pt x="1596" y="1310"/>
                      </a:lnTo>
                      <a:lnTo>
                        <a:pt x="1596" y="1314"/>
                      </a:lnTo>
                      <a:lnTo>
                        <a:pt x="1596" y="1318"/>
                      </a:lnTo>
                      <a:lnTo>
                        <a:pt x="1586" y="1328"/>
                      </a:lnTo>
                      <a:lnTo>
                        <a:pt x="1578" y="1336"/>
                      </a:lnTo>
                      <a:lnTo>
                        <a:pt x="1558" y="1360"/>
                      </a:lnTo>
                      <a:lnTo>
                        <a:pt x="1550" y="1374"/>
                      </a:lnTo>
                      <a:lnTo>
                        <a:pt x="1536" y="1438"/>
                      </a:lnTo>
                      <a:lnTo>
                        <a:pt x="1536" y="1442"/>
                      </a:lnTo>
                      <a:lnTo>
                        <a:pt x="1550" y="1450"/>
                      </a:lnTo>
                      <a:lnTo>
                        <a:pt x="1554" y="1456"/>
                      </a:lnTo>
                      <a:lnTo>
                        <a:pt x="1558" y="1456"/>
                      </a:lnTo>
                      <a:lnTo>
                        <a:pt x="1558" y="1450"/>
                      </a:lnTo>
                      <a:lnTo>
                        <a:pt x="1568" y="1450"/>
                      </a:lnTo>
                      <a:lnTo>
                        <a:pt x="1632" y="1406"/>
                      </a:lnTo>
                      <a:lnTo>
                        <a:pt x="1636" y="1406"/>
                      </a:lnTo>
                      <a:lnTo>
                        <a:pt x="1646" y="1396"/>
                      </a:lnTo>
                      <a:lnTo>
                        <a:pt x="1646" y="1392"/>
                      </a:lnTo>
                      <a:lnTo>
                        <a:pt x="1646" y="1386"/>
                      </a:lnTo>
                      <a:lnTo>
                        <a:pt x="1650" y="1382"/>
                      </a:lnTo>
                      <a:lnTo>
                        <a:pt x="1650" y="1368"/>
                      </a:lnTo>
                      <a:lnTo>
                        <a:pt x="1646" y="1364"/>
                      </a:lnTo>
                      <a:lnTo>
                        <a:pt x="1646" y="1360"/>
                      </a:lnTo>
                      <a:lnTo>
                        <a:pt x="1646" y="1354"/>
                      </a:lnTo>
                      <a:lnTo>
                        <a:pt x="1646" y="1350"/>
                      </a:lnTo>
                      <a:lnTo>
                        <a:pt x="1646" y="1346"/>
                      </a:lnTo>
                      <a:lnTo>
                        <a:pt x="1646" y="1342"/>
                      </a:lnTo>
                      <a:lnTo>
                        <a:pt x="1650" y="1328"/>
                      </a:lnTo>
                      <a:lnTo>
                        <a:pt x="1656" y="1322"/>
                      </a:lnTo>
                      <a:lnTo>
                        <a:pt x="1660" y="1318"/>
                      </a:lnTo>
                      <a:lnTo>
                        <a:pt x="1660" y="1314"/>
                      </a:lnTo>
                      <a:lnTo>
                        <a:pt x="1664" y="1314"/>
                      </a:lnTo>
                      <a:lnTo>
                        <a:pt x="1668" y="1310"/>
                      </a:lnTo>
                      <a:lnTo>
                        <a:pt x="1668" y="1304"/>
                      </a:lnTo>
                      <a:lnTo>
                        <a:pt x="1678" y="1300"/>
                      </a:lnTo>
                      <a:lnTo>
                        <a:pt x="1682" y="1296"/>
                      </a:lnTo>
                      <a:lnTo>
                        <a:pt x="1688" y="1290"/>
                      </a:lnTo>
                      <a:lnTo>
                        <a:pt x="1720" y="1272"/>
                      </a:lnTo>
                      <a:lnTo>
                        <a:pt x="1710" y="1258"/>
                      </a:lnTo>
                      <a:lnTo>
                        <a:pt x="1688" y="1214"/>
                      </a:lnTo>
                      <a:lnTo>
                        <a:pt x="1682" y="1208"/>
                      </a:lnTo>
                      <a:lnTo>
                        <a:pt x="1678" y="1200"/>
                      </a:lnTo>
                      <a:lnTo>
                        <a:pt x="1678" y="1194"/>
                      </a:lnTo>
                      <a:lnTo>
                        <a:pt x="1674" y="1180"/>
                      </a:lnTo>
                      <a:lnTo>
                        <a:pt x="1674" y="1176"/>
                      </a:lnTo>
                      <a:lnTo>
                        <a:pt x="1674" y="1168"/>
                      </a:lnTo>
                      <a:lnTo>
                        <a:pt x="1682" y="1122"/>
                      </a:lnTo>
                      <a:lnTo>
                        <a:pt x="1682" y="1118"/>
                      </a:lnTo>
                      <a:lnTo>
                        <a:pt x="1688" y="1112"/>
                      </a:lnTo>
                      <a:lnTo>
                        <a:pt x="1706" y="1052"/>
                      </a:lnTo>
                      <a:lnTo>
                        <a:pt x="1714" y="1034"/>
                      </a:lnTo>
                      <a:lnTo>
                        <a:pt x="1714" y="1030"/>
                      </a:lnTo>
                      <a:lnTo>
                        <a:pt x="1720" y="1026"/>
                      </a:lnTo>
                      <a:lnTo>
                        <a:pt x="1732" y="1020"/>
                      </a:lnTo>
                      <a:lnTo>
                        <a:pt x="1738" y="1020"/>
                      </a:lnTo>
                      <a:lnTo>
                        <a:pt x="1742" y="1016"/>
                      </a:lnTo>
                      <a:lnTo>
                        <a:pt x="1742" y="1012"/>
                      </a:lnTo>
                      <a:lnTo>
                        <a:pt x="1746" y="1012"/>
                      </a:lnTo>
                      <a:lnTo>
                        <a:pt x="1746" y="1008"/>
                      </a:lnTo>
                      <a:lnTo>
                        <a:pt x="1756" y="924"/>
                      </a:lnTo>
                      <a:lnTo>
                        <a:pt x="1756" y="906"/>
                      </a:lnTo>
                      <a:lnTo>
                        <a:pt x="1756" y="870"/>
                      </a:lnTo>
                      <a:lnTo>
                        <a:pt x="1752" y="852"/>
                      </a:lnTo>
                      <a:lnTo>
                        <a:pt x="1752" y="848"/>
                      </a:lnTo>
                      <a:lnTo>
                        <a:pt x="1752" y="842"/>
                      </a:lnTo>
                      <a:lnTo>
                        <a:pt x="1746" y="838"/>
                      </a:lnTo>
                      <a:lnTo>
                        <a:pt x="1742" y="838"/>
                      </a:lnTo>
                      <a:lnTo>
                        <a:pt x="1738" y="814"/>
                      </a:lnTo>
                      <a:lnTo>
                        <a:pt x="1738" y="806"/>
                      </a:lnTo>
                      <a:lnTo>
                        <a:pt x="1738" y="802"/>
                      </a:lnTo>
                      <a:lnTo>
                        <a:pt x="1732" y="796"/>
                      </a:lnTo>
                      <a:lnTo>
                        <a:pt x="1732" y="792"/>
                      </a:lnTo>
                      <a:lnTo>
                        <a:pt x="1738" y="788"/>
                      </a:lnTo>
                      <a:lnTo>
                        <a:pt x="1738" y="782"/>
                      </a:lnTo>
                      <a:lnTo>
                        <a:pt x="1738" y="778"/>
                      </a:lnTo>
                      <a:lnTo>
                        <a:pt x="1738" y="764"/>
                      </a:lnTo>
                      <a:lnTo>
                        <a:pt x="1742" y="756"/>
                      </a:lnTo>
                      <a:lnTo>
                        <a:pt x="1746" y="750"/>
                      </a:lnTo>
                      <a:lnTo>
                        <a:pt x="1756" y="718"/>
                      </a:lnTo>
                      <a:lnTo>
                        <a:pt x="1760" y="714"/>
                      </a:lnTo>
                      <a:lnTo>
                        <a:pt x="1766" y="710"/>
                      </a:lnTo>
                      <a:lnTo>
                        <a:pt x="1792" y="706"/>
                      </a:lnTo>
                      <a:lnTo>
                        <a:pt x="1802" y="700"/>
                      </a:lnTo>
                      <a:lnTo>
                        <a:pt x="1856" y="572"/>
                      </a:lnTo>
                      <a:lnTo>
                        <a:pt x="1862" y="572"/>
                      </a:lnTo>
                      <a:lnTo>
                        <a:pt x="1866" y="572"/>
                      </a:lnTo>
                      <a:lnTo>
                        <a:pt x="1876" y="572"/>
                      </a:lnTo>
                      <a:lnTo>
                        <a:pt x="1898" y="564"/>
                      </a:lnTo>
                      <a:lnTo>
                        <a:pt x="1930" y="476"/>
                      </a:lnTo>
                      <a:lnTo>
                        <a:pt x="1930" y="468"/>
                      </a:lnTo>
                      <a:lnTo>
                        <a:pt x="1934" y="448"/>
                      </a:lnTo>
                      <a:lnTo>
                        <a:pt x="1916" y="358"/>
                      </a:lnTo>
                      <a:lnTo>
                        <a:pt x="1912" y="348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 b="0"/>
                </a:p>
              </p:txBody>
            </p:sp>
            <p:sp>
              <p:nvSpPr>
                <p:cNvPr id="330" name="Freeform 23"/>
                <p:cNvSpPr>
                  <a:spLocks/>
                </p:cNvSpPr>
                <p:nvPr/>
              </p:nvSpPr>
              <p:spPr bwMode="auto">
                <a:xfrm>
                  <a:off x="5273675" y="1125538"/>
                  <a:ext cx="1660525" cy="1552575"/>
                </a:xfrm>
                <a:custGeom>
                  <a:avLst/>
                  <a:gdLst>
                    <a:gd name="T0" fmla="*/ 990 w 1046"/>
                    <a:gd name="T1" fmla="*/ 544 h 978"/>
                    <a:gd name="T2" fmla="*/ 958 w 1046"/>
                    <a:gd name="T3" fmla="*/ 540 h 978"/>
                    <a:gd name="T4" fmla="*/ 788 w 1046"/>
                    <a:gd name="T5" fmla="*/ 370 h 978"/>
                    <a:gd name="T6" fmla="*/ 734 w 1046"/>
                    <a:gd name="T7" fmla="*/ 338 h 978"/>
                    <a:gd name="T8" fmla="*/ 692 w 1046"/>
                    <a:gd name="T9" fmla="*/ 348 h 978"/>
                    <a:gd name="T10" fmla="*/ 678 w 1046"/>
                    <a:gd name="T11" fmla="*/ 324 h 978"/>
                    <a:gd name="T12" fmla="*/ 528 w 1046"/>
                    <a:gd name="T13" fmla="*/ 196 h 978"/>
                    <a:gd name="T14" fmla="*/ 490 w 1046"/>
                    <a:gd name="T15" fmla="*/ 150 h 978"/>
                    <a:gd name="T16" fmla="*/ 412 w 1046"/>
                    <a:gd name="T17" fmla="*/ 46 h 978"/>
                    <a:gd name="T18" fmla="*/ 398 w 1046"/>
                    <a:gd name="T19" fmla="*/ 32 h 978"/>
                    <a:gd name="T20" fmla="*/ 380 w 1046"/>
                    <a:gd name="T21" fmla="*/ 4 h 978"/>
                    <a:gd name="T22" fmla="*/ 366 w 1046"/>
                    <a:gd name="T23" fmla="*/ 4 h 978"/>
                    <a:gd name="T24" fmla="*/ 312 w 1046"/>
                    <a:gd name="T25" fmla="*/ 68 h 978"/>
                    <a:gd name="T26" fmla="*/ 316 w 1046"/>
                    <a:gd name="T27" fmla="*/ 90 h 978"/>
                    <a:gd name="T28" fmla="*/ 334 w 1046"/>
                    <a:gd name="T29" fmla="*/ 132 h 978"/>
                    <a:gd name="T30" fmla="*/ 348 w 1046"/>
                    <a:gd name="T31" fmla="*/ 192 h 978"/>
                    <a:gd name="T32" fmla="*/ 352 w 1046"/>
                    <a:gd name="T33" fmla="*/ 224 h 978"/>
                    <a:gd name="T34" fmla="*/ 284 w 1046"/>
                    <a:gd name="T35" fmla="*/ 534 h 978"/>
                    <a:gd name="T36" fmla="*/ 262 w 1046"/>
                    <a:gd name="T37" fmla="*/ 562 h 978"/>
                    <a:gd name="T38" fmla="*/ 242 w 1046"/>
                    <a:gd name="T39" fmla="*/ 572 h 978"/>
                    <a:gd name="T40" fmla="*/ 50 w 1046"/>
                    <a:gd name="T41" fmla="*/ 682 h 978"/>
                    <a:gd name="T42" fmla="*/ 18 w 1046"/>
                    <a:gd name="T43" fmla="*/ 686 h 978"/>
                    <a:gd name="T44" fmla="*/ 0 w 1046"/>
                    <a:gd name="T45" fmla="*/ 764 h 978"/>
                    <a:gd name="T46" fmla="*/ 10 w 1046"/>
                    <a:gd name="T47" fmla="*/ 786 h 978"/>
                    <a:gd name="T48" fmla="*/ 36 w 1046"/>
                    <a:gd name="T49" fmla="*/ 810 h 978"/>
                    <a:gd name="T50" fmla="*/ 64 w 1046"/>
                    <a:gd name="T51" fmla="*/ 842 h 978"/>
                    <a:gd name="T52" fmla="*/ 64 w 1046"/>
                    <a:gd name="T53" fmla="*/ 882 h 978"/>
                    <a:gd name="T54" fmla="*/ 46 w 1046"/>
                    <a:gd name="T55" fmla="*/ 964 h 978"/>
                    <a:gd name="T56" fmla="*/ 74 w 1046"/>
                    <a:gd name="T57" fmla="*/ 978 h 978"/>
                    <a:gd name="T58" fmla="*/ 132 w 1046"/>
                    <a:gd name="T59" fmla="*/ 906 h 978"/>
                    <a:gd name="T60" fmla="*/ 216 w 1046"/>
                    <a:gd name="T61" fmla="*/ 906 h 978"/>
                    <a:gd name="T62" fmla="*/ 238 w 1046"/>
                    <a:gd name="T63" fmla="*/ 874 h 978"/>
                    <a:gd name="T64" fmla="*/ 160 w 1046"/>
                    <a:gd name="T65" fmla="*/ 810 h 978"/>
                    <a:gd name="T66" fmla="*/ 92 w 1046"/>
                    <a:gd name="T67" fmla="*/ 782 h 978"/>
                    <a:gd name="T68" fmla="*/ 86 w 1046"/>
                    <a:gd name="T69" fmla="*/ 764 h 978"/>
                    <a:gd name="T70" fmla="*/ 100 w 1046"/>
                    <a:gd name="T71" fmla="*/ 726 h 978"/>
                    <a:gd name="T72" fmla="*/ 124 w 1046"/>
                    <a:gd name="T73" fmla="*/ 704 h 978"/>
                    <a:gd name="T74" fmla="*/ 164 w 1046"/>
                    <a:gd name="T75" fmla="*/ 704 h 978"/>
                    <a:gd name="T76" fmla="*/ 192 w 1046"/>
                    <a:gd name="T77" fmla="*/ 736 h 978"/>
                    <a:gd name="T78" fmla="*/ 288 w 1046"/>
                    <a:gd name="T79" fmla="*/ 704 h 978"/>
                    <a:gd name="T80" fmla="*/ 344 w 1046"/>
                    <a:gd name="T81" fmla="*/ 694 h 978"/>
                    <a:gd name="T82" fmla="*/ 372 w 1046"/>
                    <a:gd name="T83" fmla="*/ 708 h 978"/>
                    <a:gd name="T84" fmla="*/ 390 w 1046"/>
                    <a:gd name="T85" fmla="*/ 726 h 978"/>
                    <a:gd name="T86" fmla="*/ 522 w 1046"/>
                    <a:gd name="T87" fmla="*/ 804 h 978"/>
                    <a:gd name="T88" fmla="*/ 546 w 1046"/>
                    <a:gd name="T89" fmla="*/ 810 h 978"/>
                    <a:gd name="T90" fmla="*/ 596 w 1046"/>
                    <a:gd name="T91" fmla="*/ 850 h 978"/>
                    <a:gd name="T92" fmla="*/ 618 w 1046"/>
                    <a:gd name="T93" fmla="*/ 796 h 978"/>
                    <a:gd name="T94" fmla="*/ 614 w 1046"/>
                    <a:gd name="T95" fmla="*/ 772 h 978"/>
                    <a:gd name="T96" fmla="*/ 624 w 1046"/>
                    <a:gd name="T97" fmla="*/ 754 h 978"/>
                    <a:gd name="T98" fmla="*/ 646 w 1046"/>
                    <a:gd name="T99" fmla="*/ 718 h 978"/>
                    <a:gd name="T100" fmla="*/ 670 w 1046"/>
                    <a:gd name="T101" fmla="*/ 686 h 978"/>
                    <a:gd name="T102" fmla="*/ 738 w 1046"/>
                    <a:gd name="T103" fmla="*/ 622 h 978"/>
                    <a:gd name="T104" fmla="*/ 788 w 1046"/>
                    <a:gd name="T105" fmla="*/ 604 h 978"/>
                    <a:gd name="T106" fmla="*/ 798 w 1046"/>
                    <a:gd name="T107" fmla="*/ 618 h 978"/>
                    <a:gd name="T108" fmla="*/ 838 w 1046"/>
                    <a:gd name="T109" fmla="*/ 618 h 978"/>
                    <a:gd name="T110" fmla="*/ 1046 w 1046"/>
                    <a:gd name="T111" fmla="*/ 520 h 9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046" h="978">
                      <a:moveTo>
                        <a:pt x="1036" y="512"/>
                      </a:moveTo>
                      <a:lnTo>
                        <a:pt x="1018" y="516"/>
                      </a:lnTo>
                      <a:lnTo>
                        <a:pt x="1014" y="520"/>
                      </a:lnTo>
                      <a:lnTo>
                        <a:pt x="990" y="544"/>
                      </a:lnTo>
                      <a:lnTo>
                        <a:pt x="986" y="544"/>
                      </a:lnTo>
                      <a:lnTo>
                        <a:pt x="976" y="544"/>
                      </a:lnTo>
                      <a:lnTo>
                        <a:pt x="972" y="544"/>
                      </a:lnTo>
                      <a:lnTo>
                        <a:pt x="958" y="540"/>
                      </a:lnTo>
                      <a:lnTo>
                        <a:pt x="948" y="530"/>
                      </a:lnTo>
                      <a:lnTo>
                        <a:pt x="916" y="424"/>
                      </a:lnTo>
                      <a:lnTo>
                        <a:pt x="826" y="384"/>
                      </a:lnTo>
                      <a:lnTo>
                        <a:pt x="788" y="370"/>
                      </a:lnTo>
                      <a:lnTo>
                        <a:pt x="784" y="360"/>
                      </a:lnTo>
                      <a:lnTo>
                        <a:pt x="760" y="342"/>
                      </a:lnTo>
                      <a:lnTo>
                        <a:pt x="738" y="338"/>
                      </a:lnTo>
                      <a:lnTo>
                        <a:pt x="734" y="338"/>
                      </a:lnTo>
                      <a:lnTo>
                        <a:pt x="728" y="338"/>
                      </a:lnTo>
                      <a:lnTo>
                        <a:pt x="716" y="342"/>
                      </a:lnTo>
                      <a:lnTo>
                        <a:pt x="696" y="348"/>
                      </a:lnTo>
                      <a:lnTo>
                        <a:pt x="692" y="348"/>
                      </a:lnTo>
                      <a:lnTo>
                        <a:pt x="692" y="342"/>
                      </a:lnTo>
                      <a:lnTo>
                        <a:pt x="682" y="342"/>
                      </a:lnTo>
                      <a:lnTo>
                        <a:pt x="682" y="338"/>
                      </a:lnTo>
                      <a:lnTo>
                        <a:pt x="678" y="324"/>
                      </a:lnTo>
                      <a:lnTo>
                        <a:pt x="582" y="250"/>
                      </a:lnTo>
                      <a:lnTo>
                        <a:pt x="564" y="238"/>
                      </a:lnTo>
                      <a:lnTo>
                        <a:pt x="554" y="228"/>
                      </a:lnTo>
                      <a:lnTo>
                        <a:pt x="528" y="196"/>
                      </a:lnTo>
                      <a:lnTo>
                        <a:pt x="518" y="186"/>
                      </a:lnTo>
                      <a:lnTo>
                        <a:pt x="494" y="154"/>
                      </a:lnTo>
                      <a:lnTo>
                        <a:pt x="494" y="150"/>
                      </a:lnTo>
                      <a:lnTo>
                        <a:pt x="490" y="150"/>
                      </a:lnTo>
                      <a:lnTo>
                        <a:pt x="482" y="132"/>
                      </a:lnTo>
                      <a:lnTo>
                        <a:pt x="462" y="104"/>
                      </a:lnTo>
                      <a:lnTo>
                        <a:pt x="418" y="46"/>
                      </a:lnTo>
                      <a:lnTo>
                        <a:pt x="412" y="46"/>
                      </a:lnTo>
                      <a:lnTo>
                        <a:pt x="412" y="40"/>
                      </a:lnTo>
                      <a:lnTo>
                        <a:pt x="404" y="36"/>
                      </a:lnTo>
                      <a:lnTo>
                        <a:pt x="398" y="36"/>
                      </a:lnTo>
                      <a:lnTo>
                        <a:pt x="398" y="32"/>
                      </a:lnTo>
                      <a:lnTo>
                        <a:pt x="394" y="26"/>
                      </a:lnTo>
                      <a:lnTo>
                        <a:pt x="386" y="14"/>
                      </a:lnTo>
                      <a:lnTo>
                        <a:pt x="380" y="8"/>
                      </a:lnTo>
                      <a:lnTo>
                        <a:pt x="380" y="4"/>
                      </a:lnTo>
                      <a:lnTo>
                        <a:pt x="376" y="4"/>
                      </a:lnTo>
                      <a:lnTo>
                        <a:pt x="376" y="0"/>
                      </a:lnTo>
                      <a:lnTo>
                        <a:pt x="372" y="0"/>
                      </a:lnTo>
                      <a:lnTo>
                        <a:pt x="366" y="4"/>
                      </a:lnTo>
                      <a:lnTo>
                        <a:pt x="334" y="32"/>
                      </a:lnTo>
                      <a:lnTo>
                        <a:pt x="326" y="46"/>
                      </a:lnTo>
                      <a:lnTo>
                        <a:pt x="316" y="68"/>
                      </a:lnTo>
                      <a:lnTo>
                        <a:pt x="312" y="68"/>
                      </a:lnTo>
                      <a:lnTo>
                        <a:pt x="312" y="72"/>
                      </a:lnTo>
                      <a:lnTo>
                        <a:pt x="312" y="78"/>
                      </a:lnTo>
                      <a:lnTo>
                        <a:pt x="312" y="82"/>
                      </a:lnTo>
                      <a:lnTo>
                        <a:pt x="316" y="90"/>
                      </a:lnTo>
                      <a:lnTo>
                        <a:pt x="316" y="96"/>
                      </a:lnTo>
                      <a:lnTo>
                        <a:pt x="330" y="122"/>
                      </a:lnTo>
                      <a:lnTo>
                        <a:pt x="334" y="128"/>
                      </a:lnTo>
                      <a:lnTo>
                        <a:pt x="334" y="132"/>
                      </a:lnTo>
                      <a:lnTo>
                        <a:pt x="340" y="142"/>
                      </a:lnTo>
                      <a:lnTo>
                        <a:pt x="344" y="154"/>
                      </a:lnTo>
                      <a:lnTo>
                        <a:pt x="344" y="164"/>
                      </a:lnTo>
                      <a:lnTo>
                        <a:pt x="348" y="192"/>
                      </a:lnTo>
                      <a:lnTo>
                        <a:pt x="352" y="196"/>
                      </a:lnTo>
                      <a:lnTo>
                        <a:pt x="352" y="206"/>
                      </a:lnTo>
                      <a:lnTo>
                        <a:pt x="352" y="218"/>
                      </a:lnTo>
                      <a:lnTo>
                        <a:pt x="352" y="224"/>
                      </a:lnTo>
                      <a:lnTo>
                        <a:pt x="330" y="370"/>
                      </a:lnTo>
                      <a:lnTo>
                        <a:pt x="326" y="384"/>
                      </a:lnTo>
                      <a:lnTo>
                        <a:pt x="288" y="530"/>
                      </a:lnTo>
                      <a:lnTo>
                        <a:pt x="284" y="534"/>
                      </a:lnTo>
                      <a:lnTo>
                        <a:pt x="276" y="544"/>
                      </a:lnTo>
                      <a:lnTo>
                        <a:pt x="276" y="548"/>
                      </a:lnTo>
                      <a:lnTo>
                        <a:pt x="266" y="558"/>
                      </a:lnTo>
                      <a:lnTo>
                        <a:pt x="262" y="562"/>
                      </a:lnTo>
                      <a:lnTo>
                        <a:pt x="252" y="566"/>
                      </a:lnTo>
                      <a:lnTo>
                        <a:pt x="252" y="572"/>
                      </a:lnTo>
                      <a:lnTo>
                        <a:pt x="248" y="572"/>
                      </a:lnTo>
                      <a:lnTo>
                        <a:pt x="242" y="572"/>
                      </a:lnTo>
                      <a:lnTo>
                        <a:pt x="178" y="562"/>
                      </a:lnTo>
                      <a:lnTo>
                        <a:pt x="132" y="604"/>
                      </a:lnTo>
                      <a:lnTo>
                        <a:pt x="96" y="650"/>
                      </a:lnTo>
                      <a:lnTo>
                        <a:pt x="50" y="682"/>
                      </a:lnTo>
                      <a:lnTo>
                        <a:pt x="46" y="682"/>
                      </a:lnTo>
                      <a:lnTo>
                        <a:pt x="28" y="682"/>
                      </a:lnTo>
                      <a:lnTo>
                        <a:pt x="22" y="682"/>
                      </a:lnTo>
                      <a:lnTo>
                        <a:pt x="18" y="686"/>
                      </a:lnTo>
                      <a:lnTo>
                        <a:pt x="14" y="690"/>
                      </a:lnTo>
                      <a:lnTo>
                        <a:pt x="14" y="694"/>
                      </a:lnTo>
                      <a:lnTo>
                        <a:pt x="10" y="700"/>
                      </a:lnTo>
                      <a:lnTo>
                        <a:pt x="0" y="764"/>
                      </a:lnTo>
                      <a:lnTo>
                        <a:pt x="0" y="768"/>
                      </a:lnTo>
                      <a:lnTo>
                        <a:pt x="4" y="778"/>
                      </a:lnTo>
                      <a:lnTo>
                        <a:pt x="4" y="782"/>
                      </a:lnTo>
                      <a:lnTo>
                        <a:pt x="10" y="786"/>
                      </a:lnTo>
                      <a:lnTo>
                        <a:pt x="28" y="804"/>
                      </a:lnTo>
                      <a:lnTo>
                        <a:pt x="28" y="810"/>
                      </a:lnTo>
                      <a:lnTo>
                        <a:pt x="32" y="810"/>
                      </a:lnTo>
                      <a:lnTo>
                        <a:pt x="36" y="810"/>
                      </a:lnTo>
                      <a:lnTo>
                        <a:pt x="42" y="814"/>
                      </a:lnTo>
                      <a:lnTo>
                        <a:pt x="46" y="814"/>
                      </a:lnTo>
                      <a:lnTo>
                        <a:pt x="50" y="818"/>
                      </a:lnTo>
                      <a:lnTo>
                        <a:pt x="64" y="842"/>
                      </a:lnTo>
                      <a:lnTo>
                        <a:pt x="64" y="854"/>
                      </a:lnTo>
                      <a:lnTo>
                        <a:pt x="64" y="864"/>
                      </a:lnTo>
                      <a:lnTo>
                        <a:pt x="64" y="878"/>
                      </a:lnTo>
                      <a:lnTo>
                        <a:pt x="64" y="882"/>
                      </a:lnTo>
                      <a:lnTo>
                        <a:pt x="36" y="932"/>
                      </a:lnTo>
                      <a:lnTo>
                        <a:pt x="36" y="938"/>
                      </a:lnTo>
                      <a:lnTo>
                        <a:pt x="36" y="942"/>
                      </a:lnTo>
                      <a:lnTo>
                        <a:pt x="46" y="964"/>
                      </a:lnTo>
                      <a:lnTo>
                        <a:pt x="50" y="970"/>
                      </a:lnTo>
                      <a:lnTo>
                        <a:pt x="54" y="970"/>
                      </a:lnTo>
                      <a:lnTo>
                        <a:pt x="54" y="974"/>
                      </a:lnTo>
                      <a:lnTo>
                        <a:pt x="74" y="978"/>
                      </a:lnTo>
                      <a:lnTo>
                        <a:pt x="78" y="978"/>
                      </a:lnTo>
                      <a:lnTo>
                        <a:pt x="106" y="952"/>
                      </a:lnTo>
                      <a:lnTo>
                        <a:pt x="114" y="938"/>
                      </a:lnTo>
                      <a:lnTo>
                        <a:pt x="132" y="906"/>
                      </a:lnTo>
                      <a:lnTo>
                        <a:pt x="146" y="896"/>
                      </a:lnTo>
                      <a:lnTo>
                        <a:pt x="164" y="882"/>
                      </a:lnTo>
                      <a:lnTo>
                        <a:pt x="210" y="906"/>
                      </a:lnTo>
                      <a:lnTo>
                        <a:pt x="216" y="906"/>
                      </a:lnTo>
                      <a:lnTo>
                        <a:pt x="220" y="906"/>
                      </a:lnTo>
                      <a:lnTo>
                        <a:pt x="248" y="888"/>
                      </a:lnTo>
                      <a:lnTo>
                        <a:pt x="248" y="882"/>
                      </a:lnTo>
                      <a:lnTo>
                        <a:pt x="238" y="874"/>
                      </a:lnTo>
                      <a:lnTo>
                        <a:pt x="170" y="814"/>
                      </a:lnTo>
                      <a:lnTo>
                        <a:pt x="170" y="810"/>
                      </a:lnTo>
                      <a:lnTo>
                        <a:pt x="164" y="810"/>
                      </a:lnTo>
                      <a:lnTo>
                        <a:pt x="160" y="810"/>
                      </a:lnTo>
                      <a:lnTo>
                        <a:pt x="146" y="810"/>
                      </a:lnTo>
                      <a:lnTo>
                        <a:pt x="124" y="800"/>
                      </a:lnTo>
                      <a:lnTo>
                        <a:pt x="96" y="782"/>
                      </a:lnTo>
                      <a:lnTo>
                        <a:pt x="92" y="782"/>
                      </a:lnTo>
                      <a:lnTo>
                        <a:pt x="92" y="778"/>
                      </a:lnTo>
                      <a:lnTo>
                        <a:pt x="86" y="778"/>
                      </a:lnTo>
                      <a:lnTo>
                        <a:pt x="86" y="772"/>
                      </a:lnTo>
                      <a:lnTo>
                        <a:pt x="86" y="764"/>
                      </a:lnTo>
                      <a:lnTo>
                        <a:pt x="92" y="758"/>
                      </a:lnTo>
                      <a:lnTo>
                        <a:pt x="92" y="750"/>
                      </a:lnTo>
                      <a:lnTo>
                        <a:pt x="100" y="732"/>
                      </a:lnTo>
                      <a:lnTo>
                        <a:pt x="100" y="726"/>
                      </a:lnTo>
                      <a:lnTo>
                        <a:pt x="106" y="722"/>
                      </a:lnTo>
                      <a:lnTo>
                        <a:pt x="114" y="714"/>
                      </a:lnTo>
                      <a:lnTo>
                        <a:pt x="120" y="704"/>
                      </a:lnTo>
                      <a:lnTo>
                        <a:pt x="124" y="704"/>
                      </a:lnTo>
                      <a:lnTo>
                        <a:pt x="128" y="704"/>
                      </a:lnTo>
                      <a:lnTo>
                        <a:pt x="132" y="704"/>
                      </a:lnTo>
                      <a:lnTo>
                        <a:pt x="160" y="704"/>
                      </a:lnTo>
                      <a:lnTo>
                        <a:pt x="164" y="704"/>
                      </a:lnTo>
                      <a:lnTo>
                        <a:pt x="170" y="708"/>
                      </a:lnTo>
                      <a:lnTo>
                        <a:pt x="174" y="714"/>
                      </a:lnTo>
                      <a:lnTo>
                        <a:pt x="192" y="732"/>
                      </a:lnTo>
                      <a:lnTo>
                        <a:pt x="192" y="736"/>
                      </a:lnTo>
                      <a:lnTo>
                        <a:pt x="238" y="740"/>
                      </a:lnTo>
                      <a:lnTo>
                        <a:pt x="280" y="708"/>
                      </a:lnTo>
                      <a:lnTo>
                        <a:pt x="288" y="708"/>
                      </a:lnTo>
                      <a:lnTo>
                        <a:pt x="288" y="704"/>
                      </a:lnTo>
                      <a:lnTo>
                        <a:pt x="308" y="700"/>
                      </a:lnTo>
                      <a:lnTo>
                        <a:pt x="312" y="700"/>
                      </a:lnTo>
                      <a:lnTo>
                        <a:pt x="320" y="694"/>
                      </a:lnTo>
                      <a:lnTo>
                        <a:pt x="344" y="694"/>
                      </a:lnTo>
                      <a:lnTo>
                        <a:pt x="348" y="694"/>
                      </a:lnTo>
                      <a:lnTo>
                        <a:pt x="352" y="700"/>
                      </a:lnTo>
                      <a:lnTo>
                        <a:pt x="358" y="700"/>
                      </a:lnTo>
                      <a:lnTo>
                        <a:pt x="372" y="708"/>
                      </a:lnTo>
                      <a:lnTo>
                        <a:pt x="376" y="708"/>
                      </a:lnTo>
                      <a:lnTo>
                        <a:pt x="376" y="714"/>
                      </a:lnTo>
                      <a:lnTo>
                        <a:pt x="380" y="718"/>
                      </a:lnTo>
                      <a:lnTo>
                        <a:pt x="390" y="726"/>
                      </a:lnTo>
                      <a:lnTo>
                        <a:pt x="454" y="768"/>
                      </a:lnTo>
                      <a:lnTo>
                        <a:pt x="472" y="778"/>
                      </a:lnTo>
                      <a:lnTo>
                        <a:pt x="500" y="796"/>
                      </a:lnTo>
                      <a:lnTo>
                        <a:pt x="522" y="804"/>
                      </a:lnTo>
                      <a:lnTo>
                        <a:pt x="528" y="810"/>
                      </a:lnTo>
                      <a:lnTo>
                        <a:pt x="536" y="810"/>
                      </a:lnTo>
                      <a:lnTo>
                        <a:pt x="540" y="810"/>
                      </a:lnTo>
                      <a:lnTo>
                        <a:pt x="546" y="810"/>
                      </a:lnTo>
                      <a:lnTo>
                        <a:pt x="550" y="814"/>
                      </a:lnTo>
                      <a:lnTo>
                        <a:pt x="572" y="828"/>
                      </a:lnTo>
                      <a:lnTo>
                        <a:pt x="582" y="836"/>
                      </a:lnTo>
                      <a:lnTo>
                        <a:pt x="596" y="850"/>
                      </a:lnTo>
                      <a:lnTo>
                        <a:pt x="600" y="854"/>
                      </a:lnTo>
                      <a:lnTo>
                        <a:pt x="614" y="828"/>
                      </a:lnTo>
                      <a:lnTo>
                        <a:pt x="618" y="800"/>
                      </a:lnTo>
                      <a:lnTo>
                        <a:pt x="618" y="796"/>
                      </a:lnTo>
                      <a:lnTo>
                        <a:pt x="614" y="790"/>
                      </a:lnTo>
                      <a:lnTo>
                        <a:pt x="614" y="786"/>
                      </a:lnTo>
                      <a:lnTo>
                        <a:pt x="614" y="782"/>
                      </a:lnTo>
                      <a:lnTo>
                        <a:pt x="614" y="772"/>
                      </a:lnTo>
                      <a:lnTo>
                        <a:pt x="618" y="768"/>
                      </a:lnTo>
                      <a:lnTo>
                        <a:pt x="618" y="764"/>
                      </a:lnTo>
                      <a:lnTo>
                        <a:pt x="624" y="758"/>
                      </a:lnTo>
                      <a:lnTo>
                        <a:pt x="624" y="754"/>
                      </a:lnTo>
                      <a:lnTo>
                        <a:pt x="628" y="750"/>
                      </a:lnTo>
                      <a:lnTo>
                        <a:pt x="632" y="736"/>
                      </a:lnTo>
                      <a:lnTo>
                        <a:pt x="642" y="726"/>
                      </a:lnTo>
                      <a:lnTo>
                        <a:pt x="646" y="718"/>
                      </a:lnTo>
                      <a:lnTo>
                        <a:pt x="650" y="708"/>
                      </a:lnTo>
                      <a:lnTo>
                        <a:pt x="656" y="704"/>
                      </a:lnTo>
                      <a:lnTo>
                        <a:pt x="660" y="694"/>
                      </a:lnTo>
                      <a:lnTo>
                        <a:pt x="670" y="686"/>
                      </a:lnTo>
                      <a:lnTo>
                        <a:pt x="716" y="640"/>
                      </a:lnTo>
                      <a:lnTo>
                        <a:pt x="728" y="626"/>
                      </a:lnTo>
                      <a:lnTo>
                        <a:pt x="734" y="626"/>
                      </a:lnTo>
                      <a:lnTo>
                        <a:pt x="738" y="622"/>
                      </a:lnTo>
                      <a:lnTo>
                        <a:pt x="756" y="612"/>
                      </a:lnTo>
                      <a:lnTo>
                        <a:pt x="760" y="612"/>
                      </a:lnTo>
                      <a:lnTo>
                        <a:pt x="784" y="608"/>
                      </a:lnTo>
                      <a:lnTo>
                        <a:pt x="788" y="604"/>
                      </a:lnTo>
                      <a:lnTo>
                        <a:pt x="792" y="604"/>
                      </a:lnTo>
                      <a:lnTo>
                        <a:pt x="792" y="608"/>
                      </a:lnTo>
                      <a:lnTo>
                        <a:pt x="798" y="612"/>
                      </a:lnTo>
                      <a:lnTo>
                        <a:pt x="798" y="618"/>
                      </a:lnTo>
                      <a:lnTo>
                        <a:pt x="802" y="618"/>
                      </a:lnTo>
                      <a:lnTo>
                        <a:pt x="812" y="622"/>
                      </a:lnTo>
                      <a:lnTo>
                        <a:pt x="816" y="622"/>
                      </a:lnTo>
                      <a:lnTo>
                        <a:pt x="838" y="618"/>
                      </a:lnTo>
                      <a:lnTo>
                        <a:pt x="898" y="608"/>
                      </a:lnTo>
                      <a:lnTo>
                        <a:pt x="904" y="608"/>
                      </a:lnTo>
                      <a:lnTo>
                        <a:pt x="908" y="608"/>
                      </a:lnTo>
                      <a:lnTo>
                        <a:pt x="1046" y="520"/>
                      </a:lnTo>
                      <a:lnTo>
                        <a:pt x="1046" y="516"/>
                      </a:lnTo>
                      <a:lnTo>
                        <a:pt x="1036" y="512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 b="0"/>
                </a:p>
              </p:txBody>
            </p:sp>
            <p:sp>
              <p:nvSpPr>
                <p:cNvPr id="331" name="Freeform 24"/>
                <p:cNvSpPr>
                  <a:spLocks/>
                </p:cNvSpPr>
                <p:nvPr/>
              </p:nvSpPr>
              <p:spPr bwMode="auto">
                <a:xfrm>
                  <a:off x="5584825" y="1246188"/>
                  <a:ext cx="127000" cy="95250"/>
                </a:xfrm>
                <a:custGeom>
                  <a:avLst/>
                  <a:gdLst>
                    <a:gd name="T0" fmla="*/ 44 w 80"/>
                    <a:gd name="T1" fmla="*/ 56 h 60"/>
                    <a:gd name="T2" fmla="*/ 78 w 80"/>
                    <a:gd name="T3" fmla="*/ 58 h 60"/>
                    <a:gd name="T4" fmla="*/ 80 w 80"/>
                    <a:gd name="T5" fmla="*/ 22 h 60"/>
                    <a:gd name="T6" fmla="*/ 16 w 80"/>
                    <a:gd name="T7" fmla="*/ 0 h 60"/>
                    <a:gd name="T8" fmla="*/ 0 w 80"/>
                    <a:gd name="T9" fmla="*/ 28 h 60"/>
                    <a:gd name="T10" fmla="*/ 4 w 80"/>
                    <a:gd name="T11" fmla="*/ 60 h 60"/>
                    <a:gd name="T12" fmla="*/ 44 w 80"/>
                    <a:gd name="T13" fmla="*/ 56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60">
                      <a:moveTo>
                        <a:pt x="44" y="56"/>
                      </a:moveTo>
                      <a:lnTo>
                        <a:pt x="78" y="58"/>
                      </a:lnTo>
                      <a:lnTo>
                        <a:pt x="80" y="22"/>
                      </a:lnTo>
                      <a:lnTo>
                        <a:pt x="16" y="0"/>
                      </a:lnTo>
                      <a:lnTo>
                        <a:pt x="0" y="28"/>
                      </a:lnTo>
                      <a:lnTo>
                        <a:pt x="4" y="60"/>
                      </a:lnTo>
                      <a:lnTo>
                        <a:pt x="44" y="5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 b="0"/>
                </a:p>
              </p:txBody>
            </p:sp>
            <p:sp>
              <p:nvSpPr>
                <p:cNvPr id="332" name="Freeform 25"/>
                <p:cNvSpPr>
                  <a:spLocks/>
                </p:cNvSpPr>
                <p:nvPr/>
              </p:nvSpPr>
              <p:spPr bwMode="auto">
                <a:xfrm>
                  <a:off x="5521325" y="1163638"/>
                  <a:ext cx="53975" cy="79375"/>
                </a:xfrm>
                <a:custGeom>
                  <a:avLst/>
                  <a:gdLst>
                    <a:gd name="T0" fmla="*/ 30 w 34"/>
                    <a:gd name="T1" fmla="*/ 50 h 50"/>
                    <a:gd name="T2" fmla="*/ 34 w 34"/>
                    <a:gd name="T3" fmla="*/ 4 h 50"/>
                    <a:gd name="T4" fmla="*/ 0 w 34"/>
                    <a:gd name="T5" fmla="*/ 0 h 50"/>
                    <a:gd name="T6" fmla="*/ 14 w 34"/>
                    <a:gd name="T7" fmla="*/ 48 h 50"/>
                    <a:gd name="T8" fmla="*/ 30 w 34"/>
                    <a:gd name="T9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50">
                      <a:moveTo>
                        <a:pt x="30" y="50"/>
                      </a:moveTo>
                      <a:lnTo>
                        <a:pt x="34" y="4"/>
                      </a:lnTo>
                      <a:lnTo>
                        <a:pt x="0" y="0"/>
                      </a:lnTo>
                      <a:lnTo>
                        <a:pt x="14" y="48"/>
                      </a:lnTo>
                      <a:lnTo>
                        <a:pt x="30" y="5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 b="0"/>
                </a:p>
              </p:txBody>
            </p:sp>
            <p:sp>
              <p:nvSpPr>
                <p:cNvPr id="333" name="Freeform 26"/>
                <p:cNvSpPr>
                  <a:spLocks/>
                </p:cNvSpPr>
                <p:nvPr/>
              </p:nvSpPr>
              <p:spPr bwMode="auto">
                <a:xfrm>
                  <a:off x="5222875" y="4929188"/>
                  <a:ext cx="53975" cy="88900"/>
                </a:xfrm>
                <a:custGeom>
                  <a:avLst/>
                  <a:gdLst>
                    <a:gd name="T0" fmla="*/ 0 w 34"/>
                    <a:gd name="T1" fmla="*/ 56 h 56"/>
                    <a:gd name="T2" fmla="*/ 34 w 34"/>
                    <a:gd name="T3" fmla="*/ 18 h 56"/>
                    <a:gd name="T4" fmla="*/ 6 w 34"/>
                    <a:gd name="T5" fmla="*/ 0 h 56"/>
                    <a:gd name="T6" fmla="*/ 0 w 34"/>
                    <a:gd name="T7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56">
                      <a:moveTo>
                        <a:pt x="0" y="56"/>
                      </a:moveTo>
                      <a:lnTo>
                        <a:pt x="34" y="18"/>
                      </a:lnTo>
                      <a:lnTo>
                        <a:pt x="6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 b="0"/>
                </a:p>
              </p:txBody>
            </p:sp>
            <p:sp>
              <p:nvSpPr>
                <p:cNvPr id="334" name="Freeform 27"/>
                <p:cNvSpPr>
                  <a:spLocks/>
                </p:cNvSpPr>
                <p:nvPr/>
              </p:nvSpPr>
              <p:spPr bwMode="auto">
                <a:xfrm>
                  <a:off x="5140325" y="5049838"/>
                  <a:ext cx="50800" cy="82550"/>
                </a:xfrm>
                <a:custGeom>
                  <a:avLst/>
                  <a:gdLst>
                    <a:gd name="T0" fmla="*/ 0 w 32"/>
                    <a:gd name="T1" fmla="*/ 24 h 52"/>
                    <a:gd name="T2" fmla="*/ 6 w 32"/>
                    <a:gd name="T3" fmla="*/ 52 h 52"/>
                    <a:gd name="T4" fmla="*/ 32 w 32"/>
                    <a:gd name="T5" fmla="*/ 40 h 52"/>
                    <a:gd name="T6" fmla="*/ 22 w 32"/>
                    <a:gd name="T7" fmla="*/ 0 h 52"/>
                    <a:gd name="T8" fmla="*/ 0 w 32"/>
                    <a:gd name="T9" fmla="*/ 24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2">
                      <a:moveTo>
                        <a:pt x="0" y="24"/>
                      </a:moveTo>
                      <a:lnTo>
                        <a:pt x="6" y="52"/>
                      </a:lnTo>
                      <a:lnTo>
                        <a:pt x="32" y="40"/>
                      </a:lnTo>
                      <a:lnTo>
                        <a:pt x="22" y="0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 b="0"/>
                </a:p>
              </p:txBody>
            </p:sp>
          </p:grpSp>
          <p:sp>
            <p:nvSpPr>
              <p:cNvPr id="313" name="TextBox 312"/>
              <p:cNvSpPr txBox="1"/>
              <p:nvPr/>
            </p:nvSpPr>
            <p:spPr>
              <a:xfrm>
                <a:off x="4804449" y="3317921"/>
                <a:ext cx="1032536" cy="685441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GB" sz="1100" b="0" spc="300" dirty="0" smtClean="0">
                    <a:latin typeface="Calibri" panose="020F0502020204030204" pitchFamily="34" charset="0"/>
                  </a:rPr>
                  <a:t>Japan</a:t>
                </a:r>
              </a:p>
              <a:p>
                <a:r>
                  <a:rPr lang="en-GB" sz="800" b="0" spc="300" dirty="0" smtClean="0">
                    <a:latin typeface="Calibri" panose="020F0502020204030204" pitchFamily="34" charset="0"/>
                  </a:rPr>
                  <a:t>KEK</a:t>
                </a:r>
                <a:endParaRPr lang="en-GB" sz="1100" b="0" spc="300" dirty="0">
                  <a:latin typeface="Calibri" panose="020F0502020204030204" pitchFamily="34" charset="0"/>
                </a:endParaRPr>
              </a:p>
            </p:txBody>
          </p:sp>
          <p:cxnSp>
            <p:nvCxnSpPr>
              <p:cNvPr id="314" name="Straight Connector 313"/>
              <p:cNvCxnSpPr/>
              <p:nvPr/>
            </p:nvCxnSpPr>
            <p:spPr>
              <a:xfrm flipH="1">
                <a:off x="4791583" y="3905349"/>
                <a:ext cx="1269333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3" name="Group 132"/>
            <p:cNvGrpSpPr>
              <a:grpSpLocks/>
            </p:cNvGrpSpPr>
            <p:nvPr/>
          </p:nvGrpSpPr>
          <p:grpSpPr bwMode="auto">
            <a:xfrm>
              <a:off x="817216" y="1031975"/>
              <a:ext cx="3633597" cy="3813583"/>
              <a:chOff x="1730" y="-8"/>
              <a:chExt cx="4078" cy="4280"/>
            </a:xfrm>
          </p:grpSpPr>
          <p:sp>
            <p:nvSpPr>
              <p:cNvPr id="214" name="Freeform 5"/>
              <p:cNvSpPr>
                <a:spLocks/>
              </p:cNvSpPr>
              <p:nvPr/>
            </p:nvSpPr>
            <p:spPr bwMode="auto">
              <a:xfrm>
                <a:off x="1890" y="3232"/>
                <a:ext cx="1205" cy="952"/>
              </a:xfrm>
              <a:custGeom>
                <a:avLst/>
                <a:gdLst>
                  <a:gd name="T0" fmla="*/ 1154 w 1205"/>
                  <a:gd name="T1" fmla="*/ 336 h 952"/>
                  <a:gd name="T2" fmla="*/ 1036 w 1205"/>
                  <a:gd name="T3" fmla="*/ 296 h 952"/>
                  <a:gd name="T4" fmla="*/ 910 w 1205"/>
                  <a:gd name="T5" fmla="*/ 280 h 952"/>
                  <a:gd name="T6" fmla="*/ 859 w 1205"/>
                  <a:gd name="T7" fmla="*/ 232 h 952"/>
                  <a:gd name="T8" fmla="*/ 784 w 1205"/>
                  <a:gd name="T9" fmla="*/ 192 h 952"/>
                  <a:gd name="T10" fmla="*/ 716 w 1205"/>
                  <a:gd name="T11" fmla="*/ 144 h 952"/>
                  <a:gd name="T12" fmla="*/ 666 w 1205"/>
                  <a:gd name="T13" fmla="*/ 136 h 952"/>
                  <a:gd name="T14" fmla="*/ 598 w 1205"/>
                  <a:gd name="T15" fmla="*/ 128 h 952"/>
                  <a:gd name="T16" fmla="*/ 522 w 1205"/>
                  <a:gd name="T17" fmla="*/ 104 h 952"/>
                  <a:gd name="T18" fmla="*/ 387 w 1205"/>
                  <a:gd name="T19" fmla="*/ 64 h 952"/>
                  <a:gd name="T20" fmla="*/ 320 w 1205"/>
                  <a:gd name="T21" fmla="*/ 48 h 952"/>
                  <a:gd name="T22" fmla="*/ 202 w 1205"/>
                  <a:gd name="T23" fmla="*/ 16 h 952"/>
                  <a:gd name="T24" fmla="*/ 168 w 1205"/>
                  <a:gd name="T25" fmla="*/ 0 h 952"/>
                  <a:gd name="T26" fmla="*/ 135 w 1205"/>
                  <a:gd name="T27" fmla="*/ 8 h 952"/>
                  <a:gd name="T28" fmla="*/ 109 w 1205"/>
                  <a:gd name="T29" fmla="*/ 24 h 952"/>
                  <a:gd name="T30" fmla="*/ 17 w 1205"/>
                  <a:gd name="T31" fmla="*/ 48 h 952"/>
                  <a:gd name="T32" fmla="*/ 25 w 1205"/>
                  <a:gd name="T33" fmla="*/ 88 h 952"/>
                  <a:gd name="T34" fmla="*/ 34 w 1205"/>
                  <a:gd name="T35" fmla="*/ 128 h 952"/>
                  <a:gd name="T36" fmla="*/ 67 w 1205"/>
                  <a:gd name="T37" fmla="*/ 176 h 952"/>
                  <a:gd name="T38" fmla="*/ 84 w 1205"/>
                  <a:gd name="T39" fmla="*/ 200 h 952"/>
                  <a:gd name="T40" fmla="*/ 93 w 1205"/>
                  <a:gd name="T41" fmla="*/ 216 h 952"/>
                  <a:gd name="T42" fmla="*/ 143 w 1205"/>
                  <a:gd name="T43" fmla="*/ 232 h 952"/>
                  <a:gd name="T44" fmla="*/ 194 w 1205"/>
                  <a:gd name="T45" fmla="*/ 224 h 952"/>
                  <a:gd name="T46" fmla="*/ 236 w 1205"/>
                  <a:gd name="T47" fmla="*/ 256 h 952"/>
                  <a:gd name="T48" fmla="*/ 253 w 1205"/>
                  <a:gd name="T49" fmla="*/ 272 h 952"/>
                  <a:gd name="T50" fmla="*/ 261 w 1205"/>
                  <a:gd name="T51" fmla="*/ 296 h 952"/>
                  <a:gd name="T52" fmla="*/ 202 w 1205"/>
                  <a:gd name="T53" fmla="*/ 328 h 952"/>
                  <a:gd name="T54" fmla="*/ 177 w 1205"/>
                  <a:gd name="T55" fmla="*/ 368 h 952"/>
                  <a:gd name="T56" fmla="*/ 160 w 1205"/>
                  <a:gd name="T57" fmla="*/ 424 h 952"/>
                  <a:gd name="T58" fmla="*/ 143 w 1205"/>
                  <a:gd name="T59" fmla="*/ 432 h 952"/>
                  <a:gd name="T60" fmla="*/ 126 w 1205"/>
                  <a:gd name="T61" fmla="*/ 480 h 952"/>
                  <a:gd name="T62" fmla="*/ 76 w 1205"/>
                  <a:gd name="T63" fmla="*/ 488 h 952"/>
                  <a:gd name="T64" fmla="*/ 109 w 1205"/>
                  <a:gd name="T65" fmla="*/ 568 h 952"/>
                  <a:gd name="T66" fmla="*/ 101 w 1205"/>
                  <a:gd name="T67" fmla="*/ 584 h 952"/>
                  <a:gd name="T68" fmla="*/ 67 w 1205"/>
                  <a:gd name="T69" fmla="*/ 608 h 952"/>
                  <a:gd name="T70" fmla="*/ 67 w 1205"/>
                  <a:gd name="T71" fmla="*/ 656 h 952"/>
                  <a:gd name="T72" fmla="*/ 84 w 1205"/>
                  <a:gd name="T73" fmla="*/ 672 h 952"/>
                  <a:gd name="T74" fmla="*/ 17 w 1205"/>
                  <a:gd name="T75" fmla="*/ 720 h 952"/>
                  <a:gd name="T76" fmla="*/ 0 w 1205"/>
                  <a:gd name="T77" fmla="*/ 784 h 952"/>
                  <a:gd name="T78" fmla="*/ 59 w 1205"/>
                  <a:gd name="T79" fmla="*/ 792 h 952"/>
                  <a:gd name="T80" fmla="*/ 109 w 1205"/>
                  <a:gd name="T81" fmla="*/ 840 h 952"/>
                  <a:gd name="T82" fmla="*/ 118 w 1205"/>
                  <a:gd name="T83" fmla="*/ 920 h 952"/>
                  <a:gd name="T84" fmla="*/ 219 w 1205"/>
                  <a:gd name="T85" fmla="*/ 928 h 952"/>
                  <a:gd name="T86" fmla="*/ 295 w 1205"/>
                  <a:gd name="T87" fmla="*/ 912 h 952"/>
                  <a:gd name="T88" fmla="*/ 379 w 1205"/>
                  <a:gd name="T89" fmla="*/ 904 h 952"/>
                  <a:gd name="T90" fmla="*/ 539 w 1205"/>
                  <a:gd name="T91" fmla="*/ 928 h 952"/>
                  <a:gd name="T92" fmla="*/ 598 w 1205"/>
                  <a:gd name="T93" fmla="*/ 904 h 952"/>
                  <a:gd name="T94" fmla="*/ 649 w 1205"/>
                  <a:gd name="T95" fmla="*/ 856 h 952"/>
                  <a:gd name="T96" fmla="*/ 725 w 1205"/>
                  <a:gd name="T97" fmla="*/ 824 h 952"/>
                  <a:gd name="T98" fmla="*/ 784 w 1205"/>
                  <a:gd name="T99" fmla="*/ 752 h 952"/>
                  <a:gd name="T100" fmla="*/ 809 w 1205"/>
                  <a:gd name="T101" fmla="*/ 664 h 952"/>
                  <a:gd name="T102" fmla="*/ 842 w 1205"/>
                  <a:gd name="T103" fmla="*/ 592 h 952"/>
                  <a:gd name="T104" fmla="*/ 927 w 1205"/>
                  <a:gd name="T105" fmla="*/ 504 h 952"/>
                  <a:gd name="T106" fmla="*/ 944 w 1205"/>
                  <a:gd name="T107" fmla="*/ 472 h 952"/>
                  <a:gd name="T108" fmla="*/ 1019 w 1205"/>
                  <a:gd name="T109" fmla="*/ 440 h 952"/>
                  <a:gd name="T110" fmla="*/ 1196 w 1205"/>
                  <a:gd name="T111" fmla="*/ 376 h 952"/>
                  <a:gd name="T112" fmla="*/ 1205 w 1205"/>
                  <a:gd name="T113" fmla="*/ 368 h 952"/>
                  <a:gd name="T114" fmla="*/ 1180 w 1205"/>
                  <a:gd name="T115" fmla="*/ 352 h 95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205" h="952">
                    <a:moveTo>
                      <a:pt x="1180" y="352"/>
                    </a:moveTo>
                    <a:lnTo>
                      <a:pt x="1154" y="336"/>
                    </a:lnTo>
                    <a:lnTo>
                      <a:pt x="1095" y="320"/>
                    </a:lnTo>
                    <a:lnTo>
                      <a:pt x="1036" y="296"/>
                    </a:lnTo>
                    <a:lnTo>
                      <a:pt x="969" y="288"/>
                    </a:lnTo>
                    <a:lnTo>
                      <a:pt x="910" y="280"/>
                    </a:lnTo>
                    <a:lnTo>
                      <a:pt x="893" y="256"/>
                    </a:lnTo>
                    <a:lnTo>
                      <a:pt x="859" y="232"/>
                    </a:lnTo>
                    <a:lnTo>
                      <a:pt x="817" y="224"/>
                    </a:lnTo>
                    <a:lnTo>
                      <a:pt x="784" y="192"/>
                    </a:lnTo>
                    <a:lnTo>
                      <a:pt x="733" y="152"/>
                    </a:lnTo>
                    <a:lnTo>
                      <a:pt x="716" y="144"/>
                    </a:lnTo>
                    <a:lnTo>
                      <a:pt x="699" y="144"/>
                    </a:lnTo>
                    <a:lnTo>
                      <a:pt x="666" y="136"/>
                    </a:lnTo>
                    <a:lnTo>
                      <a:pt x="632" y="120"/>
                    </a:lnTo>
                    <a:lnTo>
                      <a:pt x="598" y="128"/>
                    </a:lnTo>
                    <a:lnTo>
                      <a:pt x="556" y="104"/>
                    </a:lnTo>
                    <a:lnTo>
                      <a:pt x="522" y="104"/>
                    </a:lnTo>
                    <a:lnTo>
                      <a:pt x="480" y="96"/>
                    </a:lnTo>
                    <a:lnTo>
                      <a:pt x="387" y="64"/>
                    </a:lnTo>
                    <a:lnTo>
                      <a:pt x="362" y="48"/>
                    </a:lnTo>
                    <a:lnTo>
                      <a:pt x="320" y="48"/>
                    </a:lnTo>
                    <a:lnTo>
                      <a:pt x="227" y="32"/>
                    </a:lnTo>
                    <a:lnTo>
                      <a:pt x="202" y="16"/>
                    </a:lnTo>
                    <a:lnTo>
                      <a:pt x="185" y="0"/>
                    </a:lnTo>
                    <a:lnTo>
                      <a:pt x="168" y="0"/>
                    </a:lnTo>
                    <a:lnTo>
                      <a:pt x="143" y="0"/>
                    </a:lnTo>
                    <a:lnTo>
                      <a:pt x="135" y="8"/>
                    </a:lnTo>
                    <a:lnTo>
                      <a:pt x="126" y="24"/>
                    </a:lnTo>
                    <a:lnTo>
                      <a:pt x="109" y="24"/>
                    </a:lnTo>
                    <a:lnTo>
                      <a:pt x="59" y="32"/>
                    </a:lnTo>
                    <a:lnTo>
                      <a:pt x="17" y="48"/>
                    </a:lnTo>
                    <a:lnTo>
                      <a:pt x="25" y="80"/>
                    </a:lnTo>
                    <a:lnTo>
                      <a:pt x="25" y="88"/>
                    </a:lnTo>
                    <a:lnTo>
                      <a:pt x="25" y="104"/>
                    </a:lnTo>
                    <a:lnTo>
                      <a:pt x="34" y="128"/>
                    </a:lnTo>
                    <a:lnTo>
                      <a:pt x="17" y="184"/>
                    </a:lnTo>
                    <a:lnTo>
                      <a:pt x="67" y="176"/>
                    </a:lnTo>
                    <a:lnTo>
                      <a:pt x="84" y="184"/>
                    </a:lnTo>
                    <a:lnTo>
                      <a:pt x="84" y="200"/>
                    </a:lnTo>
                    <a:lnTo>
                      <a:pt x="76" y="208"/>
                    </a:lnTo>
                    <a:lnTo>
                      <a:pt x="93" y="216"/>
                    </a:lnTo>
                    <a:lnTo>
                      <a:pt x="126" y="216"/>
                    </a:lnTo>
                    <a:lnTo>
                      <a:pt x="143" y="232"/>
                    </a:lnTo>
                    <a:lnTo>
                      <a:pt x="168" y="232"/>
                    </a:lnTo>
                    <a:lnTo>
                      <a:pt x="194" y="224"/>
                    </a:lnTo>
                    <a:lnTo>
                      <a:pt x="227" y="240"/>
                    </a:lnTo>
                    <a:lnTo>
                      <a:pt x="236" y="256"/>
                    </a:lnTo>
                    <a:lnTo>
                      <a:pt x="236" y="264"/>
                    </a:lnTo>
                    <a:lnTo>
                      <a:pt x="253" y="272"/>
                    </a:lnTo>
                    <a:lnTo>
                      <a:pt x="261" y="288"/>
                    </a:lnTo>
                    <a:lnTo>
                      <a:pt x="261" y="296"/>
                    </a:lnTo>
                    <a:lnTo>
                      <a:pt x="227" y="312"/>
                    </a:lnTo>
                    <a:lnTo>
                      <a:pt x="202" y="328"/>
                    </a:lnTo>
                    <a:lnTo>
                      <a:pt x="168" y="344"/>
                    </a:lnTo>
                    <a:lnTo>
                      <a:pt x="177" y="368"/>
                    </a:lnTo>
                    <a:lnTo>
                      <a:pt x="160" y="400"/>
                    </a:lnTo>
                    <a:lnTo>
                      <a:pt x="160" y="424"/>
                    </a:lnTo>
                    <a:lnTo>
                      <a:pt x="152" y="432"/>
                    </a:lnTo>
                    <a:lnTo>
                      <a:pt x="143" y="432"/>
                    </a:lnTo>
                    <a:lnTo>
                      <a:pt x="143" y="464"/>
                    </a:lnTo>
                    <a:lnTo>
                      <a:pt x="126" y="480"/>
                    </a:lnTo>
                    <a:lnTo>
                      <a:pt x="101" y="488"/>
                    </a:lnTo>
                    <a:lnTo>
                      <a:pt x="76" y="488"/>
                    </a:lnTo>
                    <a:lnTo>
                      <a:pt x="93" y="552"/>
                    </a:lnTo>
                    <a:lnTo>
                      <a:pt x="109" y="568"/>
                    </a:lnTo>
                    <a:lnTo>
                      <a:pt x="109" y="576"/>
                    </a:lnTo>
                    <a:lnTo>
                      <a:pt x="101" y="584"/>
                    </a:lnTo>
                    <a:lnTo>
                      <a:pt x="76" y="592"/>
                    </a:lnTo>
                    <a:lnTo>
                      <a:pt x="67" y="608"/>
                    </a:lnTo>
                    <a:lnTo>
                      <a:pt x="59" y="632"/>
                    </a:lnTo>
                    <a:lnTo>
                      <a:pt x="67" y="656"/>
                    </a:lnTo>
                    <a:lnTo>
                      <a:pt x="76" y="672"/>
                    </a:lnTo>
                    <a:lnTo>
                      <a:pt x="84" y="672"/>
                    </a:lnTo>
                    <a:lnTo>
                      <a:pt x="59" y="696"/>
                    </a:lnTo>
                    <a:lnTo>
                      <a:pt x="17" y="720"/>
                    </a:lnTo>
                    <a:lnTo>
                      <a:pt x="8" y="752"/>
                    </a:lnTo>
                    <a:lnTo>
                      <a:pt x="0" y="784"/>
                    </a:lnTo>
                    <a:lnTo>
                      <a:pt x="17" y="784"/>
                    </a:lnTo>
                    <a:lnTo>
                      <a:pt x="59" y="792"/>
                    </a:lnTo>
                    <a:lnTo>
                      <a:pt x="93" y="816"/>
                    </a:lnTo>
                    <a:lnTo>
                      <a:pt x="109" y="840"/>
                    </a:lnTo>
                    <a:lnTo>
                      <a:pt x="109" y="880"/>
                    </a:lnTo>
                    <a:lnTo>
                      <a:pt x="118" y="920"/>
                    </a:lnTo>
                    <a:lnTo>
                      <a:pt x="152" y="952"/>
                    </a:lnTo>
                    <a:lnTo>
                      <a:pt x="219" y="928"/>
                    </a:lnTo>
                    <a:lnTo>
                      <a:pt x="253" y="920"/>
                    </a:lnTo>
                    <a:lnTo>
                      <a:pt x="295" y="912"/>
                    </a:lnTo>
                    <a:lnTo>
                      <a:pt x="337" y="896"/>
                    </a:lnTo>
                    <a:lnTo>
                      <a:pt x="379" y="904"/>
                    </a:lnTo>
                    <a:lnTo>
                      <a:pt x="463" y="920"/>
                    </a:lnTo>
                    <a:lnTo>
                      <a:pt x="539" y="928"/>
                    </a:lnTo>
                    <a:lnTo>
                      <a:pt x="573" y="928"/>
                    </a:lnTo>
                    <a:lnTo>
                      <a:pt x="598" y="904"/>
                    </a:lnTo>
                    <a:lnTo>
                      <a:pt x="615" y="872"/>
                    </a:lnTo>
                    <a:lnTo>
                      <a:pt x="649" y="856"/>
                    </a:lnTo>
                    <a:lnTo>
                      <a:pt x="733" y="848"/>
                    </a:lnTo>
                    <a:lnTo>
                      <a:pt x="725" y="824"/>
                    </a:lnTo>
                    <a:lnTo>
                      <a:pt x="733" y="800"/>
                    </a:lnTo>
                    <a:lnTo>
                      <a:pt x="784" y="752"/>
                    </a:lnTo>
                    <a:lnTo>
                      <a:pt x="842" y="720"/>
                    </a:lnTo>
                    <a:lnTo>
                      <a:pt x="809" y="664"/>
                    </a:lnTo>
                    <a:lnTo>
                      <a:pt x="809" y="624"/>
                    </a:lnTo>
                    <a:lnTo>
                      <a:pt x="842" y="592"/>
                    </a:lnTo>
                    <a:lnTo>
                      <a:pt x="885" y="536"/>
                    </a:lnTo>
                    <a:lnTo>
                      <a:pt x="927" y="504"/>
                    </a:lnTo>
                    <a:lnTo>
                      <a:pt x="935" y="504"/>
                    </a:lnTo>
                    <a:lnTo>
                      <a:pt x="944" y="472"/>
                    </a:lnTo>
                    <a:lnTo>
                      <a:pt x="977" y="448"/>
                    </a:lnTo>
                    <a:lnTo>
                      <a:pt x="1019" y="440"/>
                    </a:lnTo>
                    <a:lnTo>
                      <a:pt x="1095" y="432"/>
                    </a:lnTo>
                    <a:lnTo>
                      <a:pt x="1196" y="376"/>
                    </a:lnTo>
                    <a:lnTo>
                      <a:pt x="1205" y="376"/>
                    </a:lnTo>
                    <a:lnTo>
                      <a:pt x="1205" y="368"/>
                    </a:lnTo>
                    <a:lnTo>
                      <a:pt x="1205" y="344"/>
                    </a:lnTo>
                    <a:lnTo>
                      <a:pt x="1180" y="35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15" name="Freeform 6"/>
              <p:cNvSpPr>
                <a:spLocks/>
              </p:cNvSpPr>
              <p:nvPr/>
            </p:nvSpPr>
            <p:spPr bwMode="auto">
              <a:xfrm>
                <a:off x="1730" y="3408"/>
                <a:ext cx="421" cy="616"/>
              </a:xfrm>
              <a:custGeom>
                <a:avLst/>
                <a:gdLst>
                  <a:gd name="T0" fmla="*/ 396 w 421"/>
                  <a:gd name="T1" fmla="*/ 88 h 616"/>
                  <a:gd name="T2" fmla="*/ 387 w 421"/>
                  <a:gd name="T3" fmla="*/ 64 h 616"/>
                  <a:gd name="T4" fmla="*/ 328 w 421"/>
                  <a:gd name="T5" fmla="*/ 56 h 616"/>
                  <a:gd name="T6" fmla="*/ 286 w 421"/>
                  <a:gd name="T7" fmla="*/ 40 h 616"/>
                  <a:gd name="T8" fmla="*/ 236 w 421"/>
                  <a:gd name="T9" fmla="*/ 32 h 616"/>
                  <a:gd name="T10" fmla="*/ 244 w 421"/>
                  <a:gd name="T11" fmla="*/ 8 h 616"/>
                  <a:gd name="T12" fmla="*/ 177 w 421"/>
                  <a:gd name="T13" fmla="*/ 8 h 616"/>
                  <a:gd name="T14" fmla="*/ 160 w 421"/>
                  <a:gd name="T15" fmla="*/ 112 h 616"/>
                  <a:gd name="T16" fmla="*/ 126 w 421"/>
                  <a:gd name="T17" fmla="*/ 208 h 616"/>
                  <a:gd name="T18" fmla="*/ 42 w 421"/>
                  <a:gd name="T19" fmla="*/ 304 h 616"/>
                  <a:gd name="T20" fmla="*/ 8 w 421"/>
                  <a:gd name="T21" fmla="*/ 368 h 616"/>
                  <a:gd name="T22" fmla="*/ 34 w 421"/>
                  <a:gd name="T23" fmla="*/ 384 h 616"/>
                  <a:gd name="T24" fmla="*/ 25 w 421"/>
                  <a:gd name="T25" fmla="*/ 408 h 616"/>
                  <a:gd name="T26" fmla="*/ 67 w 421"/>
                  <a:gd name="T27" fmla="*/ 416 h 616"/>
                  <a:gd name="T28" fmla="*/ 42 w 421"/>
                  <a:gd name="T29" fmla="*/ 512 h 616"/>
                  <a:gd name="T30" fmla="*/ 8 w 421"/>
                  <a:gd name="T31" fmla="*/ 576 h 616"/>
                  <a:gd name="T32" fmla="*/ 8 w 421"/>
                  <a:gd name="T33" fmla="*/ 592 h 616"/>
                  <a:gd name="T34" fmla="*/ 84 w 421"/>
                  <a:gd name="T35" fmla="*/ 600 h 616"/>
                  <a:gd name="T36" fmla="*/ 160 w 421"/>
                  <a:gd name="T37" fmla="*/ 608 h 616"/>
                  <a:gd name="T38" fmla="*/ 177 w 421"/>
                  <a:gd name="T39" fmla="*/ 544 h 616"/>
                  <a:gd name="T40" fmla="*/ 244 w 421"/>
                  <a:gd name="T41" fmla="*/ 496 h 616"/>
                  <a:gd name="T42" fmla="*/ 227 w 421"/>
                  <a:gd name="T43" fmla="*/ 480 h 616"/>
                  <a:gd name="T44" fmla="*/ 227 w 421"/>
                  <a:gd name="T45" fmla="*/ 432 h 616"/>
                  <a:gd name="T46" fmla="*/ 261 w 421"/>
                  <a:gd name="T47" fmla="*/ 408 h 616"/>
                  <a:gd name="T48" fmla="*/ 269 w 421"/>
                  <a:gd name="T49" fmla="*/ 392 h 616"/>
                  <a:gd name="T50" fmla="*/ 236 w 421"/>
                  <a:gd name="T51" fmla="*/ 312 h 616"/>
                  <a:gd name="T52" fmla="*/ 286 w 421"/>
                  <a:gd name="T53" fmla="*/ 304 h 616"/>
                  <a:gd name="T54" fmla="*/ 303 w 421"/>
                  <a:gd name="T55" fmla="*/ 256 h 616"/>
                  <a:gd name="T56" fmla="*/ 320 w 421"/>
                  <a:gd name="T57" fmla="*/ 248 h 616"/>
                  <a:gd name="T58" fmla="*/ 337 w 421"/>
                  <a:gd name="T59" fmla="*/ 192 h 616"/>
                  <a:gd name="T60" fmla="*/ 362 w 421"/>
                  <a:gd name="T61" fmla="*/ 152 h 616"/>
                  <a:gd name="T62" fmla="*/ 421 w 421"/>
                  <a:gd name="T63" fmla="*/ 120 h 616"/>
                  <a:gd name="T64" fmla="*/ 413 w 421"/>
                  <a:gd name="T65" fmla="*/ 96 h 61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21" h="616">
                    <a:moveTo>
                      <a:pt x="413" y="96"/>
                    </a:moveTo>
                    <a:lnTo>
                      <a:pt x="396" y="88"/>
                    </a:lnTo>
                    <a:lnTo>
                      <a:pt x="396" y="80"/>
                    </a:lnTo>
                    <a:lnTo>
                      <a:pt x="387" y="64"/>
                    </a:lnTo>
                    <a:lnTo>
                      <a:pt x="354" y="48"/>
                    </a:lnTo>
                    <a:lnTo>
                      <a:pt x="328" y="56"/>
                    </a:lnTo>
                    <a:lnTo>
                      <a:pt x="303" y="56"/>
                    </a:lnTo>
                    <a:lnTo>
                      <a:pt x="286" y="40"/>
                    </a:lnTo>
                    <a:lnTo>
                      <a:pt x="253" y="40"/>
                    </a:lnTo>
                    <a:lnTo>
                      <a:pt x="236" y="32"/>
                    </a:lnTo>
                    <a:lnTo>
                      <a:pt x="244" y="24"/>
                    </a:lnTo>
                    <a:lnTo>
                      <a:pt x="244" y="8"/>
                    </a:lnTo>
                    <a:lnTo>
                      <a:pt x="227" y="0"/>
                    </a:lnTo>
                    <a:lnTo>
                      <a:pt x="177" y="8"/>
                    </a:lnTo>
                    <a:lnTo>
                      <a:pt x="177" y="40"/>
                    </a:lnTo>
                    <a:lnTo>
                      <a:pt x="160" y="112"/>
                    </a:lnTo>
                    <a:lnTo>
                      <a:pt x="143" y="144"/>
                    </a:lnTo>
                    <a:lnTo>
                      <a:pt x="126" y="208"/>
                    </a:lnTo>
                    <a:lnTo>
                      <a:pt x="92" y="256"/>
                    </a:lnTo>
                    <a:lnTo>
                      <a:pt x="42" y="304"/>
                    </a:lnTo>
                    <a:lnTo>
                      <a:pt x="17" y="352"/>
                    </a:lnTo>
                    <a:lnTo>
                      <a:pt x="8" y="368"/>
                    </a:lnTo>
                    <a:lnTo>
                      <a:pt x="17" y="376"/>
                    </a:lnTo>
                    <a:lnTo>
                      <a:pt x="34" y="384"/>
                    </a:lnTo>
                    <a:lnTo>
                      <a:pt x="25" y="400"/>
                    </a:lnTo>
                    <a:lnTo>
                      <a:pt x="25" y="408"/>
                    </a:lnTo>
                    <a:lnTo>
                      <a:pt x="34" y="416"/>
                    </a:lnTo>
                    <a:lnTo>
                      <a:pt x="67" y="416"/>
                    </a:lnTo>
                    <a:lnTo>
                      <a:pt x="42" y="480"/>
                    </a:lnTo>
                    <a:lnTo>
                      <a:pt x="42" y="512"/>
                    </a:lnTo>
                    <a:lnTo>
                      <a:pt x="25" y="544"/>
                    </a:lnTo>
                    <a:lnTo>
                      <a:pt x="8" y="576"/>
                    </a:lnTo>
                    <a:lnTo>
                      <a:pt x="0" y="592"/>
                    </a:lnTo>
                    <a:lnTo>
                      <a:pt x="8" y="592"/>
                    </a:lnTo>
                    <a:lnTo>
                      <a:pt x="50" y="592"/>
                    </a:lnTo>
                    <a:lnTo>
                      <a:pt x="84" y="600"/>
                    </a:lnTo>
                    <a:lnTo>
                      <a:pt x="126" y="616"/>
                    </a:lnTo>
                    <a:lnTo>
                      <a:pt x="160" y="608"/>
                    </a:lnTo>
                    <a:lnTo>
                      <a:pt x="168" y="576"/>
                    </a:lnTo>
                    <a:lnTo>
                      <a:pt x="177" y="544"/>
                    </a:lnTo>
                    <a:lnTo>
                      <a:pt x="219" y="520"/>
                    </a:lnTo>
                    <a:lnTo>
                      <a:pt x="244" y="496"/>
                    </a:lnTo>
                    <a:lnTo>
                      <a:pt x="236" y="496"/>
                    </a:lnTo>
                    <a:lnTo>
                      <a:pt x="227" y="480"/>
                    </a:lnTo>
                    <a:lnTo>
                      <a:pt x="219" y="456"/>
                    </a:lnTo>
                    <a:lnTo>
                      <a:pt x="227" y="432"/>
                    </a:lnTo>
                    <a:lnTo>
                      <a:pt x="236" y="416"/>
                    </a:lnTo>
                    <a:lnTo>
                      <a:pt x="261" y="408"/>
                    </a:lnTo>
                    <a:lnTo>
                      <a:pt x="269" y="400"/>
                    </a:lnTo>
                    <a:lnTo>
                      <a:pt x="269" y="392"/>
                    </a:lnTo>
                    <a:lnTo>
                      <a:pt x="253" y="376"/>
                    </a:lnTo>
                    <a:lnTo>
                      <a:pt x="236" y="312"/>
                    </a:lnTo>
                    <a:lnTo>
                      <a:pt x="261" y="312"/>
                    </a:lnTo>
                    <a:lnTo>
                      <a:pt x="286" y="304"/>
                    </a:lnTo>
                    <a:lnTo>
                      <a:pt x="303" y="288"/>
                    </a:lnTo>
                    <a:lnTo>
                      <a:pt x="303" y="256"/>
                    </a:lnTo>
                    <a:lnTo>
                      <a:pt x="312" y="256"/>
                    </a:lnTo>
                    <a:lnTo>
                      <a:pt x="320" y="248"/>
                    </a:lnTo>
                    <a:lnTo>
                      <a:pt x="320" y="224"/>
                    </a:lnTo>
                    <a:lnTo>
                      <a:pt x="337" y="192"/>
                    </a:lnTo>
                    <a:lnTo>
                      <a:pt x="328" y="168"/>
                    </a:lnTo>
                    <a:lnTo>
                      <a:pt x="362" y="152"/>
                    </a:lnTo>
                    <a:lnTo>
                      <a:pt x="387" y="136"/>
                    </a:lnTo>
                    <a:lnTo>
                      <a:pt x="421" y="120"/>
                    </a:lnTo>
                    <a:lnTo>
                      <a:pt x="421" y="112"/>
                    </a:lnTo>
                    <a:lnTo>
                      <a:pt x="413" y="96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16" name="Freeform 7"/>
              <p:cNvSpPr>
                <a:spLocks/>
              </p:cNvSpPr>
              <p:nvPr/>
            </p:nvSpPr>
            <p:spPr bwMode="auto">
              <a:xfrm>
                <a:off x="1890" y="3232"/>
                <a:ext cx="1205" cy="952"/>
              </a:xfrm>
              <a:custGeom>
                <a:avLst/>
                <a:gdLst>
                  <a:gd name="T0" fmla="*/ 1154 w 1205"/>
                  <a:gd name="T1" fmla="*/ 336 h 952"/>
                  <a:gd name="T2" fmla="*/ 1036 w 1205"/>
                  <a:gd name="T3" fmla="*/ 296 h 952"/>
                  <a:gd name="T4" fmla="*/ 910 w 1205"/>
                  <a:gd name="T5" fmla="*/ 280 h 952"/>
                  <a:gd name="T6" fmla="*/ 859 w 1205"/>
                  <a:gd name="T7" fmla="*/ 232 h 952"/>
                  <a:gd name="T8" fmla="*/ 784 w 1205"/>
                  <a:gd name="T9" fmla="*/ 192 h 952"/>
                  <a:gd name="T10" fmla="*/ 716 w 1205"/>
                  <a:gd name="T11" fmla="*/ 144 h 952"/>
                  <a:gd name="T12" fmla="*/ 666 w 1205"/>
                  <a:gd name="T13" fmla="*/ 136 h 952"/>
                  <a:gd name="T14" fmla="*/ 598 w 1205"/>
                  <a:gd name="T15" fmla="*/ 128 h 952"/>
                  <a:gd name="T16" fmla="*/ 522 w 1205"/>
                  <a:gd name="T17" fmla="*/ 104 h 952"/>
                  <a:gd name="T18" fmla="*/ 387 w 1205"/>
                  <a:gd name="T19" fmla="*/ 64 h 952"/>
                  <a:gd name="T20" fmla="*/ 320 w 1205"/>
                  <a:gd name="T21" fmla="*/ 48 h 952"/>
                  <a:gd name="T22" fmla="*/ 202 w 1205"/>
                  <a:gd name="T23" fmla="*/ 16 h 952"/>
                  <a:gd name="T24" fmla="*/ 168 w 1205"/>
                  <a:gd name="T25" fmla="*/ 0 h 952"/>
                  <a:gd name="T26" fmla="*/ 135 w 1205"/>
                  <a:gd name="T27" fmla="*/ 8 h 952"/>
                  <a:gd name="T28" fmla="*/ 109 w 1205"/>
                  <a:gd name="T29" fmla="*/ 24 h 952"/>
                  <a:gd name="T30" fmla="*/ 17 w 1205"/>
                  <a:gd name="T31" fmla="*/ 48 h 952"/>
                  <a:gd name="T32" fmla="*/ 25 w 1205"/>
                  <a:gd name="T33" fmla="*/ 88 h 952"/>
                  <a:gd name="T34" fmla="*/ 34 w 1205"/>
                  <a:gd name="T35" fmla="*/ 128 h 952"/>
                  <a:gd name="T36" fmla="*/ 67 w 1205"/>
                  <a:gd name="T37" fmla="*/ 176 h 952"/>
                  <a:gd name="T38" fmla="*/ 84 w 1205"/>
                  <a:gd name="T39" fmla="*/ 200 h 952"/>
                  <a:gd name="T40" fmla="*/ 93 w 1205"/>
                  <a:gd name="T41" fmla="*/ 216 h 952"/>
                  <a:gd name="T42" fmla="*/ 143 w 1205"/>
                  <a:gd name="T43" fmla="*/ 232 h 952"/>
                  <a:gd name="T44" fmla="*/ 194 w 1205"/>
                  <a:gd name="T45" fmla="*/ 224 h 952"/>
                  <a:gd name="T46" fmla="*/ 236 w 1205"/>
                  <a:gd name="T47" fmla="*/ 256 h 952"/>
                  <a:gd name="T48" fmla="*/ 253 w 1205"/>
                  <a:gd name="T49" fmla="*/ 272 h 952"/>
                  <a:gd name="T50" fmla="*/ 261 w 1205"/>
                  <a:gd name="T51" fmla="*/ 296 h 952"/>
                  <a:gd name="T52" fmla="*/ 202 w 1205"/>
                  <a:gd name="T53" fmla="*/ 328 h 952"/>
                  <a:gd name="T54" fmla="*/ 177 w 1205"/>
                  <a:gd name="T55" fmla="*/ 368 h 952"/>
                  <a:gd name="T56" fmla="*/ 160 w 1205"/>
                  <a:gd name="T57" fmla="*/ 424 h 952"/>
                  <a:gd name="T58" fmla="*/ 143 w 1205"/>
                  <a:gd name="T59" fmla="*/ 432 h 952"/>
                  <a:gd name="T60" fmla="*/ 126 w 1205"/>
                  <a:gd name="T61" fmla="*/ 480 h 952"/>
                  <a:gd name="T62" fmla="*/ 76 w 1205"/>
                  <a:gd name="T63" fmla="*/ 488 h 952"/>
                  <a:gd name="T64" fmla="*/ 109 w 1205"/>
                  <a:gd name="T65" fmla="*/ 568 h 952"/>
                  <a:gd name="T66" fmla="*/ 101 w 1205"/>
                  <a:gd name="T67" fmla="*/ 584 h 952"/>
                  <a:gd name="T68" fmla="*/ 67 w 1205"/>
                  <a:gd name="T69" fmla="*/ 608 h 952"/>
                  <a:gd name="T70" fmla="*/ 67 w 1205"/>
                  <a:gd name="T71" fmla="*/ 656 h 952"/>
                  <a:gd name="T72" fmla="*/ 84 w 1205"/>
                  <a:gd name="T73" fmla="*/ 672 h 952"/>
                  <a:gd name="T74" fmla="*/ 17 w 1205"/>
                  <a:gd name="T75" fmla="*/ 720 h 952"/>
                  <a:gd name="T76" fmla="*/ 0 w 1205"/>
                  <a:gd name="T77" fmla="*/ 784 h 952"/>
                  <a:gd name="T78" fmla="*/ 59 w 1205"/>
                  <a:gd name="T79" fmla="*/ 792 h 952"/>
                  <a:gd name="T80" fmla="*/ 109 w 1205"/>
                  <a:gd name="T81" fmla="*/ 840 h 952"/>
                  <a:gd name="T82" fmla="*/ 118 w 1205"/>
                  <a:gd name="T83" fmla="*/ 920 h 952"/>
                  <a:gd name="T84" fmla="*/ 219 w 1205"/>
                  <a:gd name="T85" fmla="*/ 928 h 952"/>
                  <a:gd name="T86" fmla="*/ 295 w 1205"/>
                  <a:gd name="T87" fmla="*/ 912 h 952"/>
                  <a:gd name="T88" fmla="*/ 379 w 1205"/>
                  <a:gd name="T89" fmla="*/ 904 h 952"/>
                  <a:gd name="T90" fmla="*/ 539 w 1205"/>
                  <a:gd name="T91" fmla="*/ 928 h 952"/>
                  <a:gd name="T92" fmla="*/ 598 w 1205"/>
                  <a:gd name="T93" fmla="*/ 904 h 952"/>
                  <a:gd name="T94" fmla="*/ 649 w 1205"/>
                  <a:gd name="T95" fmla="*/ 856 h 952"/>
                  <a:gd name="T96" fmla="*/ 725 w 1205"/>
                  <a:gd name="T97" fmla="*/ 824 h 952"/>
                  <a:gd name="T98" fmla="*/ 784 w 1205"/>
                  <a:gd name="T99" fmla="*/ 752 h 952"/>
                  <a:gd name="T100" fmla="*/ 809 w 1205"/>
                  <a:gd name="T101" fmla="*/ 664 h 952"/>
                  <a:gd name="T102" fmla="*/ 842 w 1205"/>
                  <a:gd name="T103" fmla="*/ 592 h 952"/>
                  <a:gd name="T104" fmla="*/ 927 w 1205"/>
                  <a:gd name="T105" fmla="*/ 504 h 952"/>
                  <a:gd name="T106" fmla="*/ 944 w 1205"/>
                  <a:gd name="T107" fmla="*/ 472 h 952"/>
                  <a:gd name="T108" fmla="*/ 944 w 1205"/>
                  <a:gd name="T109" fmla="*/ 472 h 952"/>
                  <a:gd name="T110" fmla="*/ 1019 w 1205"/>
                  <a:gd name="T111" fmla="*/ 440 h 952"/>
                  <a:gd name="T112" fmla="*/ 1196 w 1205"/>
                  <a:gd name="T113" fmla="*/ 376 h 952"/>
                  <a:gd name="T114" fmla="*/ 1205 w 1205"/>
                  <a:gd name="T115" fmla="*/ 368 h 952"/>
                  <a:gd name="T116" fmla="*/ 1205 w 1205"/>
                  <a:gd name="T117" fmla="*/ 344 h 952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205" h="952">
                    <a:moveTo>
                      <a:pt x="1180" y="352"/>
                    </a:moveTo>
                    <a:lnTo>
                      <a:pt x="1154" y="336"/>
                    </a:lnTo>
                    <a:lnTo>
                      <a:pt x="1095" y="320"/>
                    </a:lnTo>
                    <a:lnTo>
                      <a:pt x="1036" y="296"/>
                    </a:lnTo>
                    <a:lnTo>
                      <a:pt x="969" y="288"/>
                    </a:lnTo>
                    <a:lnTo>
                      <a:pt x="910" y="280"/>
                    </a:lnTo>
                    <a:lnTo>
                      <a:pt x="893" y="256"/>
                    </a:lnTo>
                    <a:lnTo>
                      <a:pt x="859" y="232"/>
                    </a:lnTo>
                    <a:lnTo>
                      <a:pt x="817" y="224"/>
                    </a:lnTo>
                    <a:lnTo>
                      <a:pt x="784" y="192"/>
                    </a:lnTo>
                    <a:lnTo>
                      <a:pt x="733" y="152"/>
                    </a:lnTo>
                    <a:lnTo>
                      <a:pt x="716" y="144"/>
                    </a:lnTo>
                    <a:lnTo>
                      <a:pt x="699" y="144"/>
                    </a:lnTo>
                    <a:lnTo>
                      <a:pt x="666" y="136"/>
                    </a:lnTo>
                    <a:lnTo>
                      <a:pt x="632" y="120"/>
                    </a:lnTo>
                    <a:lnTo>
                      <a:pt x="598" y="128"/>
                    </a:lnTo>
                    <a:lnTo>
                      <a:pt x="556" y="104"/>
                    </a:lnTo>
                    <a:lnTo>
                      <a:pt x="522" y="104"/>
                    </a:lnTo>
                    <a:lnTo>
                      <a:pt x="480" y="96"/>
                    </a:lnTo>
                    <a:lnTo>
                      <a:pt x="387" y="64"/>
                    </a:lnTo>
                    <a:lnTo>
                      <a:pt x="362" y="48"/>
                    </a:lnTo>
                    <a:lnTo>
                      <a:pt x="320" y="48"/>
                    </a:lnTo>
                    <a:lnTo>
                      <a:pt x="227" y="32"/>
                    </a:lnTo>
                    <a:lnTo>
                      <a:pt x="202" y="16"/>
                    </a:lnTo>
                    <a:lnTo>
                      <a:pt x="185" y="0"/>
                    </a:lnTo>
                    <a:lnTo>
                      <a:pt x="168" y="0"/>
                    </a:lnTo>
                    <a:lnTo>
                      <a:pt x="143" y="0"/>
                    </a:lnTo>
                    <a:lnTo>
                      <a:pt x="135" y="8"/>
                    </a:lnTo>
                    <a:lnTo>
                      <a:pt x="126" y="24"/>
                    </a:lnTo>
                    <a:lnTo>
                      <a:pt x="109" y="24"/>
                    </a:lnTo>
                    <a:lnTo>
                      <a:pt x="59" y="32"/>
                    </a:lnTo>
                    <a:lnTo>
                      <a:pt x="17" y="48"/>
                    </a:lnTo>
                    <a:lnTo>
                      <a:pt x="25" y="80"/>
                    </a:lnTo>
                    <a:lnTo>
                      <a:pt x="25" y="88"/>
                    </a:lnTo>
                    <a:lnTo>
                      <a:pt x="25" y="104"/>
                    </a:lnTo>
                    <a:lnTo>
                      <a:pt x="34" y="128"/>
                    </a:lnTo>
                    <a:lnTo>
                      <a:pt x="17" y="184"/>
                    </a:lnTo>
                    <a:lnTo>
                      <a:pt x="67" y="176"/>
                    </a:lnTo>
                    <a:lnTo>
                      <a:pt x="84" y="184"/>
                    </a:lnTo>
                    <a:lnTo>
                      <a:pt x="84" y="200"/>
                    </a:lnTo>
                    <a:lnTo>
                      <a:pt x="76" y="208"/>
                    </a:lnTo>
                    <a:lnTo>
                      <a:pt x="93" y="216"/>
                    </a:lnTo>
                    <a:lnTo>
                      <a:pt x="126" y="216"/>
                    </a:lnTo>
                    <a:lnTo>
                      <a:pt x="143" y="232"/>
                    </a:lnTo>
                    <a:lnTo>
                      <a:pt x="168" y="232"/>
                    </a:lnTo>
                    <a:lnTo>
                      <a:pt x="194" y="224"/>
                    </a:lnTo>
                    <a:lnTo>
                      <a:pt x="227" y="240"/>
                    </a:lnTo>
                    <a:lnTo>
                      <a:pt x="236" y="256"/>
                    </a:lnTo>
                    <a:lnTo>
                      <a:pt x="236" y="264"/>
                    </a:lnTo>
                    <a:lnTo>
                      <a:pt x="253" y="272"/>
                    </a:lnTo>
                    <a:lnTo>
                      <a:pt x="261" y="288"/>
                    </a:lnTo>
                    <a:lnTo>
                      <a:pt x="261" y="296"/>
                    </a:lnTo>
                    <a:lnTo>
                      <a:pt x="227" y="312"/>
                    </a:lnTo>
                    <a:lnTo>
                      <a:pt x="202" y="328"/>
                    </a:lnTo>
                    <a:lnTo>
                      <a:pt x="168" y="344"/>
                    </a:lnTo>
                    <a:lnTo>
                      <a:pt x="177" y="368"/>
                    </a:lnTo>
                    <a:lnTo>
                      <a:pt x="160" y="400"/>
                    </a:lnTo>
                    <a:lnTo>
                      <a:pt x="160" y="424"/>
                    </a:lnTo>
                    <a:lnTo>
                      <a:pt x="152" y="432"/>
                    </a:lnTo>
                    <a:lnTo>
                      <a:pt x="143" y="432"/>
                    </a:lnTo>
                    <a:lnTo>
                      <a:pt x="143" y="464"/>
                    </a:lnTo>
                    <a:lnTo>
                      <a:pt x="126" y="480"/>
                    </a:lnTo>
                    <a:lnTo>
                      <a:pt x="101" y="488"/>
                    </a:lnTo>
                    <a:lnTo>
                      <a:pt x="76" y="488"/>
                    </a:lnTo>
                    <a:lnTo>
                      <a:pt x="93" y="552"/>
                    </a:lnTo>
                    <a:lnTo>
                      <a:pt x="109" y="568"/>
                    </a:lnTo>
                    <a:lnTo>
                      <a:pt x="109" y="576"/>
                    </a:lnTo>
                    <a:lnTo>
                      <a:pt x="101" y="584"/>
                    </a:lnTo>
                    <a:lnTo>
                      <a:pt x="76" y="592"/>
                    </a:lnTo>
                    <a:lnTo>
                      <a:pt x="67" y="608"/>
                    </a:lnTo>
                    <a:lnTo>
                      <a:pt x="59" y="632"/>
                    </a:lnTo>
                    <a:lnTo>
                      <a:pt x="67" y="656"/>
                    </a:lnTo>
                    <a:lnTo>
                      <a:pt x="76" y="672"/>
                    </a:lnTo>
                    <a:lnTo>
                      <a:pt x="84" y="672"/>
                    </a:lnTo>
                    <a:lnTo>
                      <a:pt x="59" y="696"/>
                    </a:lnTo>
                    <a:lnTo>
                      <a:pt x="17" y="720"/>
                    </a:lnTo>
                    <a:lnTo>
                      <a:pt x="8" y="752"/>
                    </a:lnTo>
                    <a:lnTo>
                      <a:pt x="0" y="784"/>
                    </a:lnTo>
                    <a:lnTo>
                      <a:pt x="17" y="784"/>
                    </a:lnTo>
                    <a:lnTo>
                      <a:pt x="59" y="792"/>
                    </a:lnTo>
                    <a:lnTo>
                      <a:pt x="93" y="816"/>
                    </a:lnTo>
                    <a:lnTo>
                      <a:pt x="109" y="840"/>
                    </a:lnTo>
                    <a:lnTo>
                      <a:pt x="109" y="880"/>
                    </a:lnTo>
                    <a:lnTo>
                      <a:pt x="118" y="920"/>
                    </a:lnTo>
                    <a:lnTo>
                      <a:pt x="152" y="952"/>
                    </a:lnTo>
                    <a:lnTo>
                      <a:pt x="219" y="928"/>
                    </a:lnTo>
                    <a:lnTo>
                      <a:pt x="253" y="920"/>
                    </a:lnTo>
                    <a:lnTo>
                      <a:pt x="295" y="912"/>
                    </a:lnTo>
                    <a:lnTo>
                      <a:pt x="337" y="896"/>
                    </a:lnTo>
                    <a:lnTo>
                      <a:pt x="379" y="904"/>
                    </a:lnTo>
                    <a:lnTo>
                      <a:pt x="463" y="920"/>
                    </a:lnTo>
                    <a:lnTo>
                      <a:pt x="539" y="928"/>
                    </a:lnTo>
                    <a:lnTo>
                      <a:pt x="573" y="928"/>
                    </a:lnTo>
                    <a:lnTo>
                      <a:pt x="598" y="904"/>
                    </a:lnTo>
                    <a:lnTo>
                      <a:pt x="615" y="872"/>
                    </a:lnTo>
                    <a:lnTo>
                      <a:pt x="649" y="856"/>
                    </a:lnTo>
                    <a:lnTo>
                      <a:pt x="733" y="848"/>
                    </a:lnTo>
                    <a:lnTo>
                      <a:pt x="725" y="824"/>
                    </a:lnTo>
                    <a:lnTo>
                      <a:pt x="733" y="800"/>
                    </a:lnTo>
                    <a:lnTo>
                      <a:pt x="784" y="752"/>
                    </a:lnTo>
                    <a:lnTo>
                      <a:pt x="842" y="720"/>
                    </a:lnTo>
                    <a:lnTo>
                      <a:pt x="809" y="664"/>
                    </a:lnTo>
                    <a:lnTo>
                      <a:pt x="809" y="624"/>
                    </a:lnTo>
                    <a:lnTo>
                      <a:pt x="842" y="592"/>
                    </a:lnTo>
                    <a:lnTo>
                      <a:pt x="885" y="536"/>
                    </a:lnTo>
                    <a:lnTo>
                      <a:pt x="927" y="504"/>
                    </a:lnTo>
                    <a:lnTo>
                      <a:pt x="935" y="504"/>
                    </a:lnTo>
                    <a:lnTo>
                      <a:pt x="944" y="472"/>
                    </a:lnTo>
                    <a:lnTo>
                      <a:pt x="977" y="448"/>
                    </a:lnTo>
                    <a:lnTo>
                      <a:pt x="1019" y="440"/>
                    </a:lnTo>
                    <a:lnTo>
                      <a:pt x="1095" y="432"/>
                    </a:lnTo>
                    <a:lnTo>
                      <a:pt x="1196" y="376"/>
                    </a:lnTo>
                    <a:lnTo>
                      <a:pt x="1205" y="376"/>
                    </a:lnTo>
                    <a:lnTo>
                      <a:pt x="1205" y="368"/>
                    </a:lnTo>
                    <a:lnTo>
                      <a:pt x="1205" y="344"/>
                    </a:lnTo>
                    <a:lnTo>
                      <a:pt x="1180" y="352"/>
                    </a:lnTo>
                    <a:close/>
                  </a:path>
                </a:pathLst>
              </a:custGeom>
              <a:noFill/>
              <a:ln w="1270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17" name="Freeform 8"/>
              <p:cNvSpPr>
                <a:spLocks/>
              </p:cNvSpPr>
              <p:nvPr/>
            </p:nvSpPr>
            <p:spPr bwMode="auto">
              <a:xfrm>
                <a:off x="1730" y="3408"/>
                <a:ext cx="421" cy="616"/>
              </a:xfrm>
              <a:custGeom>
                <a:avLst/>
                <a:gdLst>
                  <a:gd name="T0" fmla="*/ 396 w 421"/>
                  <a:gd name="T1" fmla="*/ 88 h 616"/>
                  <a:gd name="T2" fmla="*/ 387 w 421"/>
                  <a:gd name="T3" fmla="*/ 64 h 616"/>
                  <a:gd name="T4" fmla="*/ 328 w 421"/>
                  <a:gd name="T5" fmla="*/ 56 h 616"/>
                  <a:gd name="T6" fmla="*/ 286 w 421"/>
                  <a:gd name="T7" fmla="*/ 40 h 616"/>
                  <a:gd name="T8" fmla="*/ 236 w 421"/>
                  <a:gd name="T9" fmla="*/ 32 h 616"/>
                  <a:gd name="T10" fmla="*/ 244 w 421"/>
                  <a:gd name="T11" fmla="*/ 8 h 616"/>
                  <a:gd name="T12" fmla="*/ 177 w 421"/>
                  <a:gd name="T13" fmla="*/ 8 h 616"/>
                  <a:gd name="T14" fmla="*/ 160 w 421"/>
                  <a:gd name="T15" fmla="*/ 112 h 616"/>
                  <a:gd name="T16" fmla="*/ 126 w 421"/>
                  <a:gd name="T17" fmla="*/ 208 h 616"/>
                  <a:gd name="T18" fmla="*/ 42 w 421"/>
                  <a:gd name="T19" fmla="*/ 304 h 616"/>
                  <a:gd name="T20" fmla="*/ 8 w 421"/>
                  <a:gd name="T21" fmla="*/ 368 h 616"/>
                  <a:gd name="T22" fmla="*/ 34 w 421"/>
                  <a:gd name="T23" fmla="*/ 384 h 616"/>
                  <a:gd name="T24" fmla="*/ 25 w 421"/>
                  <a:gd name="T25" fmla="*/ 408 h 616"/>
                  <a:gd name="T26" fmla="*/ 67 w 421"/>
                  <a:gd name="T27" fmla="*/ 416 h 616"/>
                  <a:gd name="T28" fmla="*/ 42 w 421"/>
                  <a:gd name="T29" fmla="*/ 512 h 616"/>
                  <a:gd name="T30" fmla="*/ 8 w 421"/>
                  <a:gd name="T31" fmla="*/ 576 h 616"/>
                  <a:gd name="T32" fmla="*/ 8 w 421"/>
                  <a:gd name="T33" fmla="*/ 592 h 616"/>
                  <a:gd name="T34" fmla="*/ 84 w 421"/>
                  <a:gd name="T35" fmla="*/ 600 h 616"/>
                  <a:gd name="T36" fmla="*/ 160 w 421"/>
                  <a:gd name="T37" fmla="*/ 608 h 616"/>
                  <a:gd name="T38" fmla="*/ 168 w 421"/>
                  <a:gd name="T39" fmla="*/ 576 h 616"/>
                  <a:gd name="T40" fmla="*/ 219 w 421"/>
                  <a:gd name="T41" fmla="*/ 520 h 616"/>
                  <a:gd name="T42" fmla="*/ 236 w 421"/>
                  <a:gd name="T43" fmla="*/ 496 h 616"/>
                  <a:gd name="T44" fmla="*/ 219 w 421"/>
                  <a:gd name="T45" fmla="*/ 456 h 616"/>
                  <a:gd name="T46" fmla="*/ 236 w 421"/>
                  <a:gd name="T47" fmla="*/ 416 h 616"/>
                  <a:gd name="T48" fmla="*/ 269 w 421"/>
                  <a:gd name="T49" fmla="*/ 400 h 616"/>
                  <a:gd name="T50" fmla="*/ 253 w 421"/>
                  <a:gd name="T51" fmla="*/ 376 h 616"/>
                  <a:gd name="T52" fmla="*/ 261 w 421"/>
                  <a:gd name="T53" fmla="*/ 312 h 616"/>
                  <a:gd name="T54" fmla="*/ 303 w 421"/>
                  <a:gd name="T55" fmla="*/ 288 h 616"/>
                  <a:gd name="T56" fmla="*/ 312 w 421"/>
                  <a:gd name="T57" fmla="*/ 256 h 616"/>
                  <a:gd name="T58" fmla="*/ 320 w 421"/>
                  <a:gd name="T59" fmla="*/ 224 h 616"/>
                  <a:gd name="T60" fmla="*/ 328 w 421"/>
                  <a:gd name="T61" fmla="*/ 168 h 616"/>
                  <a:gd name="T62" fmla="*/ 387 w 421"/>
                  <a:gd name="T63" fmla="*/ 136 h 616"/>
                  <a:gd name="T64" fmla="*/ 421 w 421"/>
                  <a:gd name="T65" fmla="*/ 112 h 616"/>
                  <a:gd name="T66" fmla="*/ 413 w 421"/>
                  <a:gd name="T67" fmla="*/ 96 h 61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421" h="616">
                    <a:moveTo>
                      <a:pt x="413" y="96"/>
                    </a:moveTo>
                    <a:lnTo>
                      <a:pt x="396" y="88"/>
                    </a:lnTo>
                    <a:lnTo>
                      <a:pt x="396" y="80"/>
                    </a:lnTo>
                    <a:lnTo>
                      <a:pt x="387" y="64"/>
                    </a:lnTo>
                    <a:lnTo>
                      <a:pt x="354" y="48"/>
                    </a:lnTo>
                    <a:lnTo>
                      <a:pt x="328" y="56"/>
                    </a:lnTo>
                    <a:lnTo>
                      <a:pt x="303" y="56"/>
                    </a:lnTo>
                    <a:lnTo>
                      <a:pt x="286" y="40"/>
                    </a:lnTo>
                    <a:lnTo>
                      <a:pt x="253" y="40"/>
                    </a:lnTo>
                    <a:lnTo>
                      <a:pt x="236" y="32"/>
                    </a:lnTo>
                    <a:lnTo>
                      <a:pt x="244" y="24"/>
                    </a:lnTo>
                    <a:lnTo>
                      <a:pt x="244" y="8"/>
                    </a:lnTo>
                    <a:lnTo>
                      <a:pt x="227" y="0"/>
                    </a:lnTo>
                    <a:lnTo>
                      <a:pt x="177" y="8"/>
                    </a:lnTo>
                    <a:lnTo>
                      <a:pt x="177" y="40"/>
                    </a:lnTo>
                    <a:lnTo>
                      <a:pt x="160" y="112"/>
                    </a:lnTo>
                    <a:lnTo>
                      <a:pt x="143" y="144"/>
                    </a:lnTo>
                    <a:lnTo>
                      <a:pt x="126" y="208"/>
                    </a:lnTo>
                    <a:lnTo>
                      <a:pt x="92" y="256"/>
                    </a:lnTo>
                    <a:lnTo>
                      <a:pt x="42" y="304"/>
                    </a:lnTo>
                    <a:lnTo>
                      <a:pt x="17" y="352"/>
                    </a:lnTo>
                    <a:lnTo>
                      <a:pt x="8" y="368"/>
                    </a:lnTo>
                    <a:lnTo>
                      <a:pt x="17" y="376"/>
                    </a:lnTo>
                    <a:lnTo>
                      <a:pt x="34" y="384"/>
                    </a:lnTo>
                    <a:lnTo>
                      <a:pt x="25" y="400"/>
                    </a:lnTo>
                    <a:lnTo>
                      <a:pt x="25" y="408"/>
                    </a:lnTo>
                    <a:lnTo>
                      <a:pt x="34" y="416"/>
                    </a:lnTo>
                    <a:lnTo>
                      <a:pt x="67" y="416"/>
                    </a:lnTo>
                    <a:lnTo>
                      <a:pt x="42" y="480"/>
                    </a:lnTo>
                    <a:lnTo>
                      <a:pt x="42" y="512"/>
                    </a:lnTo>
                    <a:lnTo>
                      <a:pt x="25" y="544"/>
                    </a:lnTo>
                    <a:lnTo>
                      <a:pt x="8" y="576"/>
                    </a:lnTo>
                    <a:lnTo>
                      <a:pt x="0" y="592"/>
                    </a:lnTo>
                    <a:lnTo>
                      <a:pt x="8" y="592"/>
                    </a:lnTo>
                    <a:lnTo>
                      <a:pt x="50" y="592"/>
                    </a:lnTo>
                    <a:lnTo>
                      <a:pt x="84" y="600"/>
                    </a:lnTo>
                    <a:lnTo>
                      <a:pt x="126" y="616"/>
                    </a:lnTo>
                    <a:lnTo>
                      <a:pt x="160" y="608"/>
                    </a:lnTo>
                    <a:lnTo>
                      <a:pt x="168" y="576"/>
                    </a:lnTo>
                    <a:lnTo>
                      <a:pt x="177" y="544"/>
                    </a:lnTo>
                    <a:lnTo>
                      <a:pt x="219" y="520"/>
                    </a:lnTo>
                    <a:lnTo>
                      <a:pt x="244" y="496"/>
                    </a:lnTo>
                    <a:lnTo>
                      <a:pt x="236" y="496"/>
                    </a:lnTo>
                    <a:lnTo>
                      <a:pt x="227" y="480"/>
                    </a:lnTo>
                    <a:lnTo>
                      <a:pt x="219" y="456"/>
                    </a:lnTo>
                    <a:lnTo>
                      <a:pt x="227" y="432"/>
                    </a:lnTo>
                    <a:lnTo>
                      <a:pt x="236" y="416"/>
                    </a:lnTo>
                    <a:lnTo>
                      <a:pt x="261" y="408"/>
                    </a:lnTo>
                    <a:lnTo>
                      <a:pt x="269" y="400"/>
                    </a:lnTo>
                    <a:lnTo>
                      <a:pt x="269" y="392"/>
                    </a:lnTo>
                    <a:lnTo>
                      <a:pt x="253" y="376"/>
                    </a:lnTo>
                    <a:lnTo>
                      <a:pt x="236" y="312"/>
                    </a:lnTo>
                    <a:lnTo>
                      <a:pt x="261" y="312"/>
                    </a:lnTo>
                    <a:lnTo>
                      <a:pt x="286" y="304"/>
                    </a:lnTo>
                    <a:lnTo>
                      <a:pt x="303" y="288"/>
                    </a:lnTo>
                    <a:lnTo>
                      <a:pt x="303" y="256"/>
                    </a:lnTo>
                    <a:lnTo>
                      <a:pt x="312" y="256"/>
                    </a:lnTo>
                    <a:lnTo>
                      <a:pt x="320" y="248"/>
                    </a:lnTo>
                    <a:lnTo>
                      <a:pt x="320" y="224"/>
                    </a:lnTo>
                    <a:lnTo>
                      <a:pt x="337" y="192"/>
                    </a:lnTo>
                    <a:lnTo>
                      <a:pt x="328" y="168"/>
                    </a:lnTo>
                    <a:lnTo>
                      <a:pt x="362" y="152"/>
                    </a:lnTo>
                    <a:lnTo>
                      <a:pt x="387" y="136"/>
                    </a:lnTo>
                    <a:lnTo>
                      <a:pt x="421" y="120"/>
                    </a:lnTo>
                    <a:lnTo>
                      <a:pt x="421" y="112"/>
                    </a:lnTo>
                    <a:lnTo>
                      <a:pt x="413" y="9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18" name="Freeform 9"/>
              <p:cNvSpPr>
                <a:spLocks/>
              </p:cNvSpPr>
              <p:nvPr/>
            </p:nvSpPr>
            <p:spPr bwMode="auto">
              <a:xfrm>
                <a:off x="2117" y="1888"/>
                <a:ext cx="396" cy="408"/>
              </a:xfrm>
              <a:custGeom>
                <a:avLst/>
                <a:gdLst>
                  <a:gd name="T0" fmla="*/ 363 w 396"/>
                  <a:gd name="T1" fmla="*/ 160 h 408"/>
                  <a:gd name="T2" fmla="*/ 354 w 396"/>
                  <a:gd name="T3" fmla="*/ 136 h 408"/>
                  <a:gd name="T4" fmla="*/ 329 w 396"/>
                  <a:gd name="T5" fmla="*/ 120 h 408"/>
                  <a:gd name="T6" fmla="*/ 295 w 396"/>
                  <a:gd name="T7" fmla="*/ 144 h 408"/>
                  <a:gd name="T8" fmla="*/ 262 w 396"/>
                  <a:gd name="T9" fmla="*/ 96 h 408"/>
                  <a:gd name="T10" fmla="*/ 278 w 396"/>
                  <a:gd name="T11" fmla="*/ 80 h 408"/>
                  <a:gd name="T12" fmla="*/ 278 w 396"/>
                  <a:gd name="T13" fmla="*/ 64 h 408"/>
                  <a:gd name="T14" fmla="*/ 312 w 396"/>
                  <a:gd name="T15" fmla="*/ 64 h 408"/>
                  <a:gd name="T16" fmla="*/ 321 w 396"/>
                  <a:gd name="T17" fmla="*/ 48 h 408"/>
                  <a:gd name="T18" fmla="*/ 329 w 396"/>
                  <a:gd name="T19" fmla="*/ 32 h 408"/>
                  <a:gd name="T20" fmla="*/ 346 w 396"/>
                  <a:gd name="T21" fmla="*/ 24 h 408"/>
                  <a:gd name="T22" fmla="*/ 354 w 396"/>
                  <a:gd name="T23" fmla="*/ 0 h 408"/>
                  <a:gd name="T24" fmla="*/ 329 w 396"/>
                  <a:gd name="T25" fmla="*/ 0 h 408"/>
                  <a:gd name="T26" fmla="*/ 304 w 396"/>
                  <a:gd name="T27" fmla="*/ 8 h 408"/>
                  <a:gd name="T28" fmla="*/ 262 w 396"/>
                  <a:gd name="T29" fmla="*/ 8 h 408"/>
                  <a:gd name="T30" fmla="*/ 253 w 396"/>
                  <a:gd name="T31" fmla="*/ 32 h 408"/>
                  <a:gd name="T32" fmla="*/ 219 w 396"/>
                  <a:gd name="T33" fmla="*/ 56 h 408"/>
                  <a:gd name="T34" fmla="*/ 219 w 396"/>
                  <a:gd name="T35" fmla="*/ 80 h 408"/>
                  <a:gd name="T36" fmla="*/ 186 w 396"/>
                  <a:gd name="T37" fmla="*/ 96 h 408"/>
                  <a:gd name="T38" fmla="*/ 127 w 396"/>
                  <a:gd name="T39" fmla="*/ 72 h 408"/>
                  <a:gd name="T40" fmla="*/ 93 w 396"/>
                  <a:gd name="T41" fmla="*/ 104 h 408"/>
                  <a:gd name="T42" fmla="*/ 110 w 396"/>
                  <a:gd name="T43" fmla="*/ 136 h 408"/>
                  <a:gd name="T44" fmla="*/ 76 w 396"/>
                  <a:gd name="T45" fmla="*/ 160 h 408"/>
                  <a:gd name="T46" fmla="*/ 110 w 396"/>
                  <a:gd name="T47" fmla="*/ 192 h 408"/>
                  <a:gd name="T48" fmla="*/ 152 w 396"/>
                  <a:gd name="T49" fmla="*/ 208 h 408"/>
                  <a:gd name="T50" fmla="*/ 144 w 396"/>
                  <a:gd name="T51" fmla="*/ 224 h 408"/>
                  <a:gd name="T52" fmla="*/ 118 w 396"/>
                  <a:gd name="T53" fmla="*/ 224 h 408"/>
                  <a:gd name="T54" fmla="*/ 102 w 396"/>
                  <a:gd name="T55" fmla="*/ 256 h 408"/>
                  <a:gd name="T56" fmla="*/ 51 w 396"/>
                  <a:gd name="T57" fmla="*/ 272 h 408"/>
                  <a:gd name="T58" fmla="*/ 51 w 396"/>
                  <a:gd name="T59" fmla="*/ 304 h 408"/>
                  <a:gd name="T60" fmla="*/ 9 w 396"/>
                  <a:gd name="T61" fmla="*/ 312 h 408"/>
                  <a:gd name="T62" fmla="*/ 26 w 396"/>
                  <a:gd name="T63" fmla="*/ 328 h 408"/>
                  <a:gd name="T64" fmla="*/ 0 w 396"/>
                  <a:gd name="T65" fmla="*/ 368 h 408"/>
                  <a:gd name="T66" fmla="*/ 26 w 396"/>
                  <a:gd name="T67" fmla="*/ 376 h 408"/>
                  <a:gd name="T68" fmla="*/ 26 w 396"/>
                  <a:gd name="T69" fmla="*/ 400 h 408"/>
                  <a:gd name="T70" fmla="*/ 59 w 396"/>
                  <a:gd name="T71" fmla="*/ 408 h 408"/>
                  <a:gd name="T72" fmla="*/ 160 w 396"/>
                  <a:gd name="T73" fmla="*/ 408 h 408"/>
                  <a:gd name="T74" fmla="*/ 228 w 396"/>
                  <a:gd name="T75" fmla="*/ 376 h 408"/>
                  <a:gd name="T76" fmla="*/ 287 w 396"/>
                  <a:gd name="T77" fmla="*/ 376 h 408"/>
                  <a:gd name="T78" fmla="*/ 329 w 396"/>
                  <a:gd name="T79" fmla="*/ 392 h 408"/>
                  <a:gd name="T80" fmla="*/ 329 w 396"/>
                  <a:gd name="T81" fmla="*/ 360 h 408"/>
                  <a:gd name="T82" fmla="*/ 354 w 396"/>
                  <a:gd name="T83" fmla="*/ 328 h 408"/>
                  <a:gd name="T84" fmla="*/ 371 w 396"/>
                  <a:gd name="T85" fmla="*/ 304 h 408"/>
                  <a:gd name="T86" fmla="*/ 388 w 396"/>
                  <a:gd name="T87" fmla="*/ 232 h 408"/>
                  <a:gd name="T88" fmla="*/ 380 w 396"/>
                  <a:gd name="T89" fmla="*/ 208 h 408"/>
                  <a:gd name="T90" fmla="*/ 371 w 396"/>
                  <a:gd name="T91" fmla="*/ 176 h 408"/>
                  <a:gd name="T92" fmla="*/ 396 w 396"/>
                  <a:gd name="T93" fmla="*/ 168 h 408"/>
                  <a:gd name="T94" fmla="*/ 380 w 396"/>
                  <a:gd name="T95" fmla="*/ 160 h 408"/>
                  <a:gd name="T96" fmla="*/ 363 w 396"/>
                  <a:gd name="T97" fmla="*/ 160 h 40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396" h="408">
                    <a:moveTo>
                      <a:pt x="363" y="160"/>
                    </a:moveTo>
                    <a:lnTo>
                      <a:pt x="354" y="136"/>
                    </a:lnTo>
                    <a:lnTo>
                      <a:pt x="329" y="120"/>
                    </a:lnTo>
                    <a:lnTo>
                      <a:pt x="295" y="144"/>
                    </a:lnTo>
                    <a:lnTo>
                      <a:pt x="262" y="96"/>
                    </a:lnTo>
                    <a:lnTo>
                      <a:pt x="278" y="80"/>
                    </a:lnTo>
                    <a:lnTo>
                      <a:pt x="278" y="64"/>
                    </a:lnTo>
                    <a:lnTo>
                      <a:pt x="312" y="64"/>
                    </a:lnTo>
                    <a:lnTo>
                      <a:pt x="321" y="48"/>
                    </a:lnTo>
                    <a:lnTo>
                      <a:pt x="329" y="32"/>
                    </a:lnTo>
                    <a:lnTo>
                      <a:pt x="346" y="24"/>
                    </a:lnTo>
                    <a:lnTo>
                      <a:pt x="354" y="0"/>
                    </a:lnTo>
                    <a:lnTo>
                      <a:pt x="329" y="0"/>
                    </a:lnTo>
                    <a:lnTo>
                      <a:pt x="304" y="8"/>
                    </a:lnTo>
                    <a:lnTo>
                      <a:pt x="262" y="8"/>
                    </a:lnTo>
                    <a:lnTo>
                      <a:pt x="253" y="32"/>
                    </a:lnTo>
                    <a:lnTo>
                      <a:pt x="219" y="56"/>
                    </a:lnTo>
                    <a:lnTo>
                      <a:pt x="219" y="80"/>
                    </a:lnTo>
                    <a:lnTo>
                      <a:pt x="186" y="96"/>
                    </a:lnTo>
                    <a:lnTo>
                      <a:pt x="127" y="72"/>
                    </a:lnTo>
                    <a:lnTo>
                      <a:pt x="93" y="104"/>
                    </a:lnTo>
                    <a:lnTo>
                      <a:pt x="110" y="136"/>
                    </a:lnTo>
                    <a:lnTo>
                      <a:pt x="76" y="160"/>
                    </a:lnTo>
                    <a:lnTo>
                      <a:pt x="110" y="192"/>
                    </a:lnTo>
                    <a:lnTo>
                      <a:pt x="152" y="208"/>
                    </a:lnTo>
                    <a:lnTo>
                      <a:pt x="144" y="224"/>
                    </a:lnTo>
                    <a:lnTo>
                      <a:pt x="118" y="224"/>
                    </a:lnTo>
                    <a:lnTo>
                      <a:pt x="102" y="256"/>
                    </a:lnTo>
                    <a:lnTo>
                      <a:pt x="51" y="272"/>
                    </a:lnTo>
                    <a:lnTo>
                      <a:pt x="51" y="304"/>
                    </a:lnTo>
                    <a:lnTo>
                      <a:pt x="9" y="312"/>
                    </a:lnTo>
                    <a:lnTo>
                      <a:pt x="26" y="328"/>
                    </a:lnTo>
                    <a:lnTo>
                      <a:pt x="0" y="368"/>
                    </a:lnTo>
                    <a:lnTo>
                      <a:pt x="26" y="376"/>
                    </a:lnTo>
                    <a:lnTo>
                      <a:pt x="26" y="400"/>
                    </a:lnTo>
                    <a:lnTo>
                      <a:pt x="59" y="408"/>
                    </a:lnTo>
                    <a:lnTo>
                      <a:pt x="160" y="408"/>
                    </a:lnTo>
                    <a:lnTo>
                      <a:pt x="228" y="376"/>
                    </a:lnTo>
                    <a:lnTo>
                      <a:pt x="287" y="376"/>
                    </a:lnTo>
                    <a:lnTo>
                      <a:pt x="329" y="392"/>
                    </a:lnTo>
                    <a:lnTo>
                      <a:pt x="329" y="360"/>
                    </a:lnTo>
                    <a:lnTo>
                      <a:pt x="354" y="328"/>
                    </a:lnTo>
                    <a:lnTo>
                      <a:pt x="371" y="304"/>
                    </a:lnTo>
                    <a:lnTo>
                      <a:pt x="388" y="232"/>
                    </a:lnTo>
                    <a:lnTo>
                      <a:pt x="380" y="208"/>
                    </a:lnTo>
                    <a:lnTo>
                      <a:pt x="371" y="176"/>
                    </a:lnTo>
                    <a:lnTo>
                      <a:pt x="396" y="168"/>
                    </a:lnTo>
                    <a:lnTo>
                      <a:pt x="380" y="160"/>
                    </a:lnTo>
                    <a:lnTo>
                      <a:pt x="363" y="16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19" name="Freeform 10"/>
              <p:cNvSpPr>
                <a:spLocks/>
              </p:cNvSpPr>
              <p:nvPr/>
            </p:nvSpPr>
            <p:spPr bwMode="auto">
              <a:xfrm>
                <a:off x="2379" y="1912"/>
                <a:ext cx="202" cy="144"/>
              </a:xfrm>
              <a:custGeom>
                <a:avLst/>
                <a:gdLst>
                  <a:gd name="T0" fmla="*/ 185 w 202"/>
                  <a:gd name="T1" fmla="*/ 72 h 144"/>
                  <a:gd name="T2" fmla="*/ 177 w 202"/>
                  <a:gd name="T3" fmla="*/ 48 h 144"/>
                  <a:gd name="T4" fmla="*/ 177 w 202"/>
                  <a:gd name="T5" fmla="*/ 16 h 144"/>
                  <a:gd name="T6" fmla="*/ 151 w 202"/>
                  <a:gd name="T7" fmla="*/ 0 h 144"/>
                  <a:gd name="T8" fmla="*/ 126 w 202"/>
                  <a:gd name="T9" fmla="*/ 0 h 144"/>
                  <a:gd name="T10" fmla="*/ 109 w 202"/>
                  <a:gd name="T11" fmla="*/ 0 h 144"/>
                  <a:gd name="T12" fmla="*/ 84 w 202"/>
                  <a:gd name="T13" fmla="*/ 0 h 144"/>
                  <a:gd name="T14" fmla="*/ 84 w 202"/>
                  <a:gd name="T15" fmla="*/ 8 h 144"/>
                  <a:gd name="T16" fmla="*/ 84 w 202"/>
                  <a:gd name="T17" fmla="*/ 0 h 144"/>
                  <a:gd name="T18" fmla="*/ 67 w 202"/>
                  <a:gd name="T19" fmla="*/ 8 h 144"/>
                  <a:gd name="T20" fmla="*/ 59 w 202"/>
                  <a:gd name="T21" fmla="*/ 24 h 144"/>
                  <a:gd name="T22" fmla="*/ 50 w 202"/>
                  <a:gd name="T23" fmla="*/ 40 h 144"/>
                  <a:gd name="T24" fmla="*/ 16 w 202"/>
                  <a:gd name="T25" fmla="*/ 40 h 144"/>
                  <a:gd name="T26" fmla="*/ 16 w 202"/>
                  <a:gd name="T27" fmla="*/ 56 h 144"/>
                  <a:gd name="T28" fmla="*/ 0 w 202"/>
                  <a:gd name="T29" fmla="*/ 72 h 144"/>
                  <a:gd name="T30" fmla="*/ 33 w 202"/>
                  <a:gd name="T31" fmla="*/ 120 h 144"/>
                  <a:gd name="T32" fmla="*/ 67 w 202"/>
                  <a:gd name="T33" fmla="*/ 96 h 144"/>
                  <a:gd name="T34" fmla="*/ 92 w 202"/>
                  <a:gd name="T35" fmla="*/ 112 h 144"/>
                  <a:gd name="T36" fmla="*/ 101 w 202"/>
                  <a:gd name="T37" fmla="*/ 136 h 144"/>
                  <a:gd name="T38" fmla="*/ 118 w 202"/>
                  <a:gd name="T39" fmla="*/ 136 h 144"/>
                  <a:gd name="T40" fmla="*/ 134 w 202"/>
                  <a:gd name="T41" fmla="*/ 144 h 144"/>
                  <a:gd name="T42" fmla="*/ 143 w 202"/>
                  <a:gd name="T43" fmla="*/ 144 h 144"/>
                  <a:gd name="T44" fmla="*/ 168 w 202"/>
                  <a:gd name="T45" fmla="*/ 128 h 144"/>
                  <a:gd name="T46" fmla="*/ 193 w 202"/>
                  <a:gd name="T47" fmla="*/ 120 h 144"/>
                  <a:gd name="T48" fmla="*/ 202 w 202"/>
                  <a:gd name="T49" fmla="*/ 88 h 144"/>
                  <a:gd name="T50" fmla="*/ 185 w 202"/>
                  <a:gd name="T51" fmla="*/ 72 h 14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02" h="144">
                    <a:moveTo>
                      <a:pt x="185" y="72"/>
                    </a:moveTo>
                    <a:lnTo>
                      <a:pt x="177" y="48"/>
                    </a:lnTo>
                    <a:lnTo>
                      <a:pt x="177" y="16"/>
                    </a:lnTo>
                    <a:lnTo>
                      <a:pt x="151" y="0"/>
                    </a:lnTo>
                    <a:lnTo>
                      <a:pt x="126" y="0"/>
                    </a:lnTo>
                    <a:lnTo>
                      <a:pt x="109" y="0"/>
                    </a:lnTo>
                    <a:lnTo>
                      <a:pt x="84" y="0"/>
                    </a:lnTo>
                    <a:lnTo>
                      <a:pt x="84" y="8"/>
                    </a:lnTo>
                    <a:lnTo>
                      <a:pt x="84" y="0"/>
                    </a:lnTo>
                    <a:lnTo>
                      <a:pt x="67" y="8"/>
                    </a:lnTo>
                    <a:lnTo>
                      <a:pt x="59" y="24"/>
                    </a:lnTo>
                    <a:lnTo>
                      <a:pt x="50" y="40"/>
                    </a:lnTo>
                    <a:lnTo>
                      <a:pt x="16" y="40"/>
                    </a:lnTo>
                    <a:lnTo>
                      <a:pt x="16" y="56"/>
                    </a:lnTo>
                    <a:lnTo>
                      <a:pt x="0" y="72"/>
                    </a:lnTo>
                    <a:lnTo>
                      <a:pt x="33" y="120"/>
                    </a:lnTo>
                    <a:lnTo>
                      <a:pt x="67" y="96"/>
                    </a:lnTo>
                    <a:lnTo>
                      <a:pt x="92" y="112"/>
                    </a:lnTo>
                    <a:lnTo>
                      <a:pt x="101" y="136"/>
                    </a:lnTo>
                    <a:lnTo>
                      <a:pt x="118" y="136"/>
                    </a:lnTo>
                    <a:lnTo>
                      <a:pt x="134" y="144"/>
                    </a:lnTo>
                    <a:lnTo>
                      <a:pt x="143" y="144"/>
                    </a:lnTo>
                    <a:lnTo>
                      <a:pt x="168" y="128"/>
                    </a:lnTo>
                    <a:lnTo>
                      <a:pt x="193" y="120"/>
                    </a:lnTo>
                    <a:lnTo>
                      <a:pt x="202" y="88"/>
                    </a:lnTo>
                    <a:lnTo>
                      <a:pt x="185" y="72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20" name="Freeform 11"/>
              <p:cNvSpPr>
                <a:spLocks/>
              </p:cNvSpPr>
              <p:nvPr/>
            </p:nvSpPr>
            <p:spPr bwMode="auto">
              <a:xfrm>
                <a:off x="2429" y="1536"/>
                <a:ext cx="666" cy="1016"/>
              </a:xfrm>
              <a:custGeom>
                <a:avLst/>
                <a:gdLst>
                  <a:gd name="T0" fmla="*/ 337 w 666"/>
                  <a:gd name="T1" fmla="*/ 96 h 1016"/>
                  <a:gd name="T2" fmla="*/ 421 w 666"/>
                  <a:gd name="T3" fmla="*/ 24 h 1016"/>
                  <a:gd name="T4" fmla="*/ 270 w 666"/>
                  <a:gd name="T5" fmla="*/ 24 h 1016"/>
                  <a:gd name="T6" fmla="*/ 253 w 666"/>
                  <a:gd name="T7" fmla="*/ 80 h 1016"/>
                  <a:gd name="T8" fmla="*/ 202 w 666"/>
                  <a:gd name="T9" fmla="*/ 136 h 1016"/>
                  <a:gd name="T10" fmla="*/ 169 w 666"/>
                  <a:gd name="T11" fmla="*/ 200 h 1016"/>
                  <a:gd name="T12" fmla="*/ 202 w 666"/>
                  <a:gd name="T13" fmla="*/ 232 h 1016"/>
                  <a:gd name="T14" fmla="*/ 169 w 666"/>
                  <a:gd name="T15" fmla="*/ 320 h 1016"/>
                  <a:gd name="T16" fmla="*/ 186 w 666"/>
                  <a:gd name="T17" fmla="*/ 344 h 1016"/>
                  <a:gd name="T18" fmla="*/ 228 w 666"/>
                  <a:gd name="T19" fmla="*/ 320 h 1016"/>
                  <a:gd name="T20" fmla="*/ 186 w 666"/>
                  <a:gd name="T21" fmla="*/ 424 h 1016"/>
                  <a:gd name="T22" fmla="*/ 236 w 666"/>
                  <a:gd name="T23" fmla="*/ 464 h 1016"/>
                  <a:gd name="T24" fmla="*/ 303 w 666"/>
                  <a:gd name="T25" fmla="*/ 448 h 1016"/>
                  <a:gd name="T26" fmla="*/ 287 w 666"/>
                  <a:gd name="T27" fmla="*/ 496 h 1016"/>
                  <a:gd name="T28" fmla="*/ 329 w 666"/>
                  <a:gd name="T29" fmla="*/ 576 h 1016"/>
                  <a:gd name="T30" fmla="*/ 295 w 666"/>
                  <a:gd name="T31" fmla="*/ 648 h 1016"/>
                  <a:gd name="T32" fmla="*/ 202 w 666"/>
                  <a:gd name="T33" fmla="*/ 624 h 1016"/>
                  <a:gd name="T34" fmla="*/ 160 w 666"/>
                  <a:gd name="T35" fmla="*/ 680 h 1016"/>
                  <a:gd name="T36" fmla="*/ 211 w 666"/>
                  <a:gd name="T37" fmla="*/ 744 h 1016"/>
                  <a:gd name="T38" fmla="*/ 101 w 666"/>
                  <a:gd name="T39" fmla="*/ 776 h 1016"/>
                  <a:gd name="T40" fmla="*/ 101 w 666"/>
                  <a:gd name="T41" fmla="*/ 808 h 1016"/>
                  <a:gd name="T42" fmla="*/ 169 w 666"/>
                  <a:gd name="T43" fmla="*/ 824 h 1016"/>
                  <a:gd name="T44" fmla="*/ 219 w 666"/>
                  <a:gd name="T45" fmla="*/ 864 h 1016"/>
                  <a:gd name="T46" fmla="*/ 295 w 666"/>
                  <a:gd name="T47" fmla="*/ 848 h 1016"/>
                  <a:gd name="T48" fmla="*/ 228 w 666"/>
                  <a:gd name="T49" fmla="*/ 896 h 1016"/>
                  <a:gd name="T50" fmla="*/ 127 w 666"/>
                  <a:gd name="T51" fmla="*/ 904 h 1016"/>
                  <a:gd name="T52" fmla="*/ 0 w 666"/>
                  <a:gd name="T53" fmla="*/ 984 h 1016"/>
                  <a:gd name="T54" fmla="*/ 51 w 666"/>
                  <a:gd name="T55" fmla="*/ 1016 h 1016"/>
                  <a:gd name="T56" fmla="*/ 93 w 666"/>
                  <a:gd name="T57" fmla="*/ 976 h 1016"/>
                  <a:gd name="T58" fmla="*/ 219 w 666"/>
                  <a:gd name="T59" fmla="*/ 960 h 1016"/>
                  <a:gd name="T60" fmla="*/ 337 w 666"/>
                  <a:gd name="T61" fmla="*/ 984 h 1016"/>
                  <a:gd name="T62" fmla="*/ 421 w 666"/>
                  <a:gd name="T63" fmla="*/ 968 h 1016"/>
                  <a:gd name="T64" fmla="*/ 573 w 666"/>
                  <a:gd name="T65" fmla="*/ 968 h 1016"/>
                  <a:gd name="T66" fmla="*/ 624 w 666"/>
                  <a:gd name="T67" fmla="*/ 928 h 1016"/>
                  <a:gd name="T68" fmla="*/ 590 w 666"/>
                  <a:gd name="T69" fmla="*/ 872 h 1016"/>
                  <a:gd name="T70" fmla="*/ 649 w 666"/>
                  <a:gd name="T71" fmla="*/ 840 h 1016"/>
                  <a:gd name="T72" fmla="*/ 666 w 666"/>
                  <a:gd name="T73" fmla="*/ 760 h 1016"/>
                  <a:gd name="T74" fmla="*/ 539 w 666"/>
                  <a:gd name="T75" fmla="*/ 728 h 1016"/>
                  <a:gd name="T76" fmla="*/ 523 w 666"/>
                  <a:gd name="T77" fmla="*/ 632 h 1016"/>
                  <a:gd name="T78" fmla="*/ 539 w 666"/>
                  <a:gd name="T79" fmla="*/ 576 h 1016"/>
                  <a:gd name="T80" fmla="*/ 480 w 666"/>
                  <a:gd name="T81" fmla="*/ 512 h 1016"/>
                  <a:gd name="T82" fmla="*/ 455 w 666"/>
                  <a:gd name="T83" fmla="*/ 392 h 1016"/>
                  <a:gd name="T84" fmla="*/ 413 w 666"/>
                  <a:gd name="T85" fmla="*/ 344 h 1016"/>
                  <a:gd name="T86" fmla="*/ 337 w 666"/>
                  <a:gd name="T87" fmla="*/ 320 h 1016"/>
                  <a:gd name="T88" fmla="*/ 388 w 666"/>
                  <a:gd name="T89" fmla="*/ 280 h 1016"/>
                  <a:gd name="T90" fmla="*/ 447 w 666"/>
                  <a:gd name="T91" fmla="*/ 224 h 1016"/>
                  <a:gd name="T92" fmla="*/ 489 w 666"/>
                  <a:gd name="T93" fmla="*/ 144 h 1016"/>
                  <a:gd name="T94" fmla="*/ 379 w 666"/>
                  <a:gd name="T95" fmla="*/ 120 h 101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666" h="1016">
                    <a:moveTo>
                      <a:pt x="329" y="128"/>
                    </a:moveTo>
                    <a:lnTo>
                      <a:pt x="354" y="104"/>
                    </a:lnTo>
                    <a:lnTo>
                      <a:pt x="337" y="96"/>
                    </a:lnTo>
                    <a:lnTo>
                      <a:pt x="388" y="64"/>
                    </a:lnTo>
                    <a:lnTo>
                      <a:pt x="413" y="56"/>
                    </a:lnTo>
                    <a:lnTo>
                      <a:pt x="421" y="24"/>
                    </a:lnTo>
                    <a:lnTo>
                      <a:pt x="320" y="16"/>
                    </a:lnTo>
                    <a:lnTo>
                      <a:pt x="287" y="0"/>
                    </a:lnTo>
                    <a:lnTo>
                      <a:pt x="270" y="24"/>
                    </a:lnTo>
                    <a:lnTo>
                      <a:pt x="253" y="40"/>
                    </a:lnTo>
                    <a:lnTo>
                      <a:pt x="245" y="56"/>
                    </a:lnTo>
                    <a:lnTo>
                      <a:pt x="253" y="80"/>
                    </a:lnTo>
                    <a:lnTo>
                      <a:pt x="219" y="88"/>
                    </a:lnTo>
                    <a:lnTo>
                      <a:pt x="202" y="104"/>
                    </a:lnTo>
                    <a:lnTo>
                      <a:pt x="202" y="136"/>
                    </a:lnTo>
                    <a:lnTo>
                      <a:pt x="202" y="160"/>
                    </a:lnTo>
                    <a:lnTo>
                      <a:pt x="186" y="184"/>
                    </a:lnTo>
                    <a:lnTo>
                      <a:pt x="169" y="200"/>
                    </a:lnTo>
                    <a:lnTo>
                      <a:pt x="135" y="248"/>
                    </a:lnTo>
                    <a:lnTo>
                      <a:pt x="160" y="256"/>
                    </a:lnTo>
                    <a:lnTo>
                      <a:pt x="202" y="232"/>
                    </a:lnTo>
                    <a:lnTo>
                      <a:pt x="186" y="264"/>
                    </a:lnTo>
                    <a:lnTo>
                      <a:pt x="177" y="296"/>
                    </a:lnTo>
                    <a:lnTo>
                      <a:pt x="169" y="320"/>
                    </a:lnTo>
                    <a:lnTo>
                      <a:pt x="143" y="376"/>
                    </a:lnTo>
                    <a:lnTo>
                      <a:pt x="169" y="376"/>
                    </a:lnTo>
                    <a:lnTo>
                      <a:pt x="186" y="344"/>
                    </a:lnTo>
                    <a:lnTo>
                      <a:pt x="202" y="304"/>
                    </a:lnTo>
                    <a:lnTo>
                      <a:pt x="211" y="328"/>
                    </a:lnTo>
                    <a:lnTo>
                      <a:pt x="228" y="320"/>
                    </a:lnTo>
                    <a:lnTo>
                      <a:pt x="219" y="344"/>
                    </a:lnTo>
                    <a:lnTo>
                      <a:pt x="228" y="360"/>
                    </a:lnTo>
                    <a:lnTo>
                      <a:pt x="186" y="424"/>
                    </a:lnTo>
                    <a:lnTo>
                      <a:pt x="194" y="472"/>
                    </a:lnTo>
                    <a:lnTo>
                      <a:pt x="202" y="440"/>
                    </a:lnTo>
                    <a:lnTo>
                      <a:pt x="236" y="464"/>
                    </a:lnTo>
                    <a:lnTo>
                      <a:pt x="253" y="456"/>
                    </a:lnTo>
                    <a:lnTo>
                      <a:pt x="278" y="464"/>
                    </a:lnTo>
                    <a:lnTo>
                      <a:pt x="303" y="448"/>
                    </a:lnTo>
                    <a:lnTo>
                      <a:pt x="329" y="456"/>
                    </a:lnTo>
                    <a:lnTo>
                      <a:pt x="295" y="480"/>
                    </a:lnTo>
                    <a:lnTo>
                      <a:pt x="287" y="496"/>
                    </a:lnTo>
                    <a:lnTo>
                      <a:pt x="312" y="544"/>
                    </a:lnTo>
                    <a:lnTo>
                      <a:pt x="329" y="544"/>
                    </a:lnTo>
                    <a:lnTo>
                      <a:pt x="329" y="576"/>
                    </a:lnTo>
                    <a:lnTo>
                      <a:pt x="320" y="576"/>
                    </a:lnTo>
                    <a:lnTo>
                      <a:pt x="312" y="632"/>
                    </a:lnTo>
                    <a:lnTo>
                      <a:pt x="295" y="648"/>
                    </a:lnTo>
                    <a:lnTo>
                      <a:pt x="287" y="640"/>
                    </a:lnTo>
                    <a:lnTo>
                      <a:pt x="236" y="640"/>
                    </a:lnTo>
                    <a:lnTo>
                      <a:pt x="202" y="624"/>
                    </a:lnTo>
                    <a:lnTo>
                      <a:pt x="186" y="632"/>
                    </a:lnTo>
                    <a:lnTo>
                      <a:pt x="202" y="648"/>
                    </a:lnTo>
                    <a:lnTo>
                      <a:pt x="160" y="680"/>
                    </a:lnTo>
                    <a:lnTo>
                      <a:pt x="177" y="688"/>
                    </a:lnTo>
                    <a:lnTo>
                      <a:pt x="202" y="680"/>
                    </a:lnTo>
                    <a:lnTo>
                      <a:pt x="211" y="744"/>
                    </a:lnTo>
                    <a:lnTo>
                      <a:pt x="169" y="760"/>
                    </a:lnTo>
                    <a:lnTo>
                      <a:pt x="143" y="768"/>
                    </a:lnTo>
                    <a:lnTo>
                      <a:pt x="101" y="776"/>
                    </a:lnTo>
                    <a:lnTo>
                      <a:pt x="84" y="784"/>
                    </a:lnTo>
                    <a:lnTo>
                      <a:pt x="93" y="792"/>
                    </a:lnTo>
                    <a:lnTo>
                      <a:pt x="101" y="808"/>
                    </a:lnTo>
                    <a:lnTo>
                      <a:pt x="135" y="824"/>
                    </a:lnTo>
                    <a:lnTo>
                      <a:pt x="152" y="808"/>
                    </a:lnTo>
                    <a:lnTo>
                      <a:pt x="169" y="824"/>
                    </a:lnTo>
                    <a:lnTo>
                      <a:pt x="160" y="840"/>
                    </a:lnTo>
                    <a:lnTo>
                      <a:pt x="194" y="840"/>
                    </a:lnTo>
                    <a:lnTo>
                      <a:pt x="219" y="864"/>
                    </a:lnTo>
                    <a:lnTo>
                      <a:pt x="261" y="864"/>
                    </a:lnTo>
                    <a:lnTo>
                      <a:pt x="278" y="856"/>
                    </a:lnTo>
                    <a:lnTo>
                      <a:pt x="295" y="848"/>
                    </a:lnTo>
                    <a:lnTo>
                      <a:pt x="270" y="872"/>
                    </a:lnTo>
                    <a:lnTo>
                      <a:pt x="261" y="888"/>
                    </a:lnTo>
                    <a:lnTo>
                      <a:pt x="228" y="896"/>
                    </a:lnTo>
                    <a:lnTo>
                      <a:pt x="160" y="888"/>
                    </a:lnTo>
                    <a:lnTo>
                      <a:pt x="152" y="896"/>
                    </a:lnTo>
                    <a:lnTo>
                      <a:pt x="127" y="904"/>
                    </a:lnTo>
                    <a:lnTo>
                      <a:pt x="110" y="928"/>
                    </a:lnTo>
                    <a:lnTo>
                      <a:pt x="42" y="976"/>
                    </a:lnTo>
                    <a:lnTo>
                      <a:pt x="0" y="984"/>
                    </a:lnTo>
                    <a:lnTo>
                      <a:pt x="9" y="992"/>
                    </a:lnTo>
                    <a:lnTo>
                      <a:pt x="34" y="992"/>
                    </a:lnTo>
                    <a:lnTo>
                      <a:pt x="51" y="1016"/>
                    </a:lnTo>
                    <a:lnTo>
                      <a:pt x="68" y="1008"/>
                    </a:lnTo>
                    <a:lnTo>
                      <a:pt x="68" y="992"/>
                    </a:lnTo>
                    <a:lnTo>
                      <a:pt x="93" y="976"/>
                    </a:lnTo>
                    <a:lnTo>
                      <a:pt x="143" y="976"/>
                    </a:lnTo>
                    <a:lnTo>
                      <a:pt x="169" y="1008"/>
                    </a:lnTo>
                    <a:lnTo>
                      <a:pt x="219" y="960"/>
                    </a:lnTo>
                    <a:lnTo>
                      <a:pt x="261" y="952"/>
                    </a:lnTo>
                    <a:lnTo>
                      <a:pt x="295" y="976"/>
                    </a:lnTo>
                    <a:lnTo>
                      <a:pt x="337" y="984"/>
                    </a:lnTo>
                    <a:lnTo>
                      <a:pt x="346" y="968"/>
                    </a:lnTo>
                    <a:lnTo>
                      <a:pt x="388" y="968"/>
                    </a:lnTo>
                    <a:lnTo>
                      <a:pt x="421" y="968"/>
                    </a:lnTo>
                    <a:lnTo>
                      <a:pt x="472" y="968"/>
                    </a:lnTo>
                    <a:lnTo>
                      <a:pt x="506" y="984"/>
                    </a:lnTo>
                    <a:lnTo>
                      <a:pt x="573" y="968"/>
                    </a:lnTo>
                    <a:lnTo>
                      <a:pt x="590" y="952"/>
                    </a:lnTo>
                    <a:lnTo>
                      <a:pt x="624" y="952"/>
                    </a:lnTo>
                    <a:lnTo>
                      <a:pt x="624" y="928"/>
                    </a:lnTo>
                    <a:lnTo>
                      <a:pt x="565" y="912"/>
                    </a:lnTo>
                    <a:lnTo>
                      <a:pt x="590" y="896"/>
                    </a:lnTo>
                    <a:lnTo>
                      <a:pt x="590" y="872"/>
                    </a:lnTo>
                    <a:lnTo>
                      <a:pt x="624" y="872"/>
                    </a:lnTo>
                    <a:lnTo>
                      <a:pt x="624" y="856"/>
                    </a:lnTo>
                    <a:lnTo>
                      <a:pt x="649" y="840"/>
                    </a:lnTo>
                    <a:lnTo>
                      <a:pt x="657" y="816"/>
                    </a:lnTo>
                    <a:lnTo>
                      <a:pt x="666" y="800"/>
                    </a:lnTo>
                    <a:lnTo>
                      <a:pt x="666" y="760"/>
                    </a:lnTo>
                    <a:lnTo>
                      <a:pt x="582" y="728"/>
                    </a:lnTo>
                    <a:lnTo>
                      <a:pt x="565" y="744"/>
                    </a:lnTo>
                    <a:lnTo>
                      <a:pt x="539" y="728"/>
                    </a:lnTo>
                    <a:lnTo>
                      <a:pt x="573" y="704"/>
                    </a:lnTo>
                    <a:lnTo>
                      <a:pt x="556" y="656"/>
                    </a:lnTo>
                    <a:lnTo>
                      <a:pt x="523" y="632"/>
                    </a:lnTo>
                    <a:lnTo>
                      <a:pt x="548" y="632"/>
                    </a:lnTo>
                    <a:lnTo>
                      <a:pt x="539" y="592"/>
                    </a:lnTo>
                    <a:lnTo>
                      <a:pt x="539" y="576"/>
                    </a:lnTo>
                    <a:lnTo>
                      <a:pt x="531" y="560"/>
                    </a:lnTo>
                    <a:lnTo>
                      <a:pt x="523" y="536"/>
                    </a:lnTo>
                    <a:lnTo>
                      <a:pt x="480" y="512"/>
                    </a:lnTo>
                    <a:lnTo>
                      <a:pt x="472" y="480"/>
                    </a:lnTo>
                    <a:lnTo>
                      <a:pt x="455" y="440"/>
                    </a:lnTo>
                    <a:lnTo>
                      <a:pt x="455" y="392"/>
                    </a:lnTo>
                    <a:lnTo>
                      <a:pt x="447" y="376"/>
                    </a:lnTo>
                    <a:lnTo>
                      <a:pt x="421" y="352"/>
                    </a:lnTo>
                    <a:lnTo>
                      <a:pt x="413" y="344"/>
                    </a:lnTo>
                    <a:lnTo>
                      <a:pt x="396" y="328"/>
                    </a:lnTo>
                    <a:lnTo>
                      <a:pt x="362" y="328"/>
                    </a:lnTo>
                    <a:lnTo>
                      <a:pt x="337" y="320"/>
                    </a:lnTo>
                    <a:lnTo>
                      <a:pt x="371" y="312"/>
                    </a:lnTo>
                    <a:lnTo>
                      <a:pt x="396" y="304"/>
                    </a:lnTo>
                    <a:lnTo>
                      <a:pt x="388" y="280"/>
                    </a:lnTo>
                    <a:lnTo>
                      <a:pt x="421" y="264"/>
                    </a:lnTo>
                    <a:lnTo>
                      <a:pt x="421" y="248"/>
                    </a:lnTo>
                    <a:lnTo>
                      <a:pt x="447" y="224"/>
                    </a:lnTo>
                    <a:lnTo>
                      <a:pt x="455" y="192"/>
                    </a:lnTo>
                    <a:lnTo>
                      <a:pt x="489" y="168"/>
                    </a:lnTo>
                    <a:lnTo>
                      <a:pt x="489" y="144"/>
                    </a:lnTo>
                    <a:lnTo>
                      <a:pt x="447" y="144"/>
                    </a:lnTo>
                    <a:lnTo>
                      <a:pt x="430" y="128"/>
                    </a:lnTo>
                    <a:lnTo>
                      <a:pt x="379" y="120"/>
                    </a:lnTo>
                    <a:lnTo>
                      <a:pt x="329" y="12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21" name="Freeform 12"/>
              <p:cNvSpPr>
                <a:spLocks/>
              </p:cNvSpPr>
              <p:nvPr/>
            </p:nvSpPr>
            <p:spPr bwMode="auto">
              <a:xfrm>
                <a:off x="2379" y="1912"/>
                <a:ext cx="202" cy="144"/>
              </a:xfrm>
              <a:custGeom>
                <a:avLst/>
                <a:gdLst>
                  <a:gd name="T0" fmla="*/ 185 w 202"/>
                  <a:gd name="T1" fmla="*/ 72 h 144"/>
                  <a:gd name="T2" fmla="*/ 177 w 202"/>
                  <a:gd name="T3" fmla="*/ 48 h 144"/>
                  <a:gd name="T4" fmla="*/ 177 w 202"/>
                  <a:gd name="T5" fmla="*/ 16 h 144"/>
                  <a:gd name="T6" fmla="*/ 151 w 202"/>
                  <a:gd name="T7" fmla="*/ 0 h 144"/>
                  <a:gd name="T8" fmla="*/ 126 w 202"/>
                  <a:gd name="T9" fmla="*/ 0 h 144"/>
                  <a:gd name="T10" fmla="*/ 109 w 202"/>
                  <a:gd name="T11" fmla="*/ 0 h 144"/>
                  <a:gd name="T12" fmla="*/ 84 w 202"/>
                  <a:gd name="T13" fmla="*/ 0 h 144"/>
                  <a:gd name="T14" fmla="*/ 84 w 202"/>
                  <a:gd name="T15" fmla="*/ 8 h 144"/>
                  <a:gd name="T16" fmla="*/ 84 w 202"/>
                  <a:gd name="T17" fmla="*/ 0 h 144"/>
                  <a:gd name="T18" fmla="*/ 67 w 202"/>
                  <a:gd name="T19" fmla="*/ 8 h 144"/>
                  <a:gd name="T20" fmla="*/ 59 w 202"/>
                  <a:gd name="T21" fmla="*/ 24 h 144"/>
                  <a:gd name="T22" fmla="*/ 50 w 202"/>
                  <a:gd name="T23" fmla="*/ 40 h 144"/>
                  <a:gd name="T24" fmla="*/ 16 w 202"/>
                  <a:gd name="T25" fmla="*/ 40 h 144"/>
                  <a:gd name="T26" fmla="*/ 16 w 202"/>
                  <a:gd name="T27" fmla="*/ 56 h 144"/>
                  <a:gd name="T28" fmla="*/ 0 w 202"/>
                  <a:gd name="T29" fmla="*/ 72 h 144"/>
                  <a:gd name="T30" fmla="*/ 33 w 202"/>
                  <a:gd name="T31" fmla="*/ 120 h 144"/>
                  <a:gd name="T32" fmla="*/ 67 w 202"/>
                  <a:gd name="T33" fmla="*/ 96 h 144"/>
                  <a:gd name="T34" fmla="*/ 92 w 202"/>
                  <a:gd name="T35" fmla="*/ 112 h 144"/>
                  <a:gd name="T36" fmla="*/ 101 w 202"/>
                  <a:gd name="T37" fmla="*/ 136 h 144"/>
                  <a:gd name="T38" fmla="*/ 118 w 202"/>
                  <a:gd name="T39" fmla="*/ 136 h 144"/>
                  <a:gd name="T40" fmla="*/ 134 w 202"/>
                  <a:gd name="T41" fmla="*/ 144 h 144"/>
                  <a:gd name="T42" fmla="*/ 143 w 202"/>
                  <a:gd name="T43" fmla="*/ 144 h 144"/>
                  <a:gd name="T44" fmla="*/ 143 w 202"/>
                  <a:gd name="T45" fmla="*/ 144 h 144"/>
                  <a:gd name="T46" fmla="*/ 168 w 202"/>
                  <a:gd name="T47" fmla="*/ 128 h 144"/>
                  <a:gd name="T48" fmla="*/ 193 w 202"/>
                  <a:gd name="T49" fmla="*/ 120 h 144"/>
                  <a:gd name="T50" fmla="*/ 202 w 202"/>
                  <a:gd name="T51" fmla="*/ 88 h 144"/>
                  <a:gd name="T52" fmla="*/ 185 w 202"/>
                  <a:gd name="T53" fmla="*/ 72 h 14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02" h="144">
                    <a:moveTo>
                      <a:pt x="185" y="72"/>
                    </a:moveTo>
                    <a:lnTo>
                      <a:pt x="177" y="48"/>
                    </a:lnTo>
                    <a:lnTo>
                      <a:pt x="177" y="16"/>
                    </a:lnTo>
                    <a:lnTo>
                      <a:pt x="151" y="0"/>
                    </a:lnTo>
                    <a:lnTo>
                      <a:pt x="126" y="0"/>
                    </a:lnTo>
                    <a:lnTo>
                      <a:pt x="109" y="0"/>
                    </a:lnTo>
                    <a:lnTo>
                      <a:pt x="84" y="0"/>
                    </a:lnTo>
                    <a:lnTo>
                      <a:pt x="84" y="8"/>
                    </a:lnTo>
                    <a:lnTo>
                      <a:pt x="84" y="0"/>
                    </a:lnTo>
                    <a:lnTo>
                      <a:pt x="67" y="8"/>
                    </a:lnTo>
                    <a:lnTo>
                      <a:pt x="59" y="24"/>
                    </a:lnTo>
                    <a:lnTo>
                      <a:pt x="50" y="40"/>
                    </a:lnTo>
                    <a:lnTo>
                      <a:pt x="16" y="40"/>
                    </a:lnTo>
                    <a:lnTo>
                      <a:pt x="16" y="56"/>
                    </a:lnTo>
                    <a:lnTo>
                      <a:pt x="0" y="72"/>
                    </a:lnTo>
                    <a:lnTo>
                      <a:pt x="33" y="120"/>
                    </a:lnTo>
                    <a:lnTo>
                      <a:pt x="67" y="96"/>
                    </a:lnTo>
                    <a:lnTo>
                      <a:pt x="92" y="112"/>
                    </a:lnTo>
                    <a:lnTo>
                      <a:pt x="101" y="136"/>
                    </a:lnTo>
                    <a:lnTo>
                      <a:pt x="118" y="136"/>
                    </a:lnTo>
                    <a:lnTo>
                      <a:pt x="134" y="144"/>
                    </a:lnTo>
                    <a:lnTo>
                      <a:pt x="143" y="144"/>
                    </a:lnTo>
                    <a:lnTo>
                      <a:pt x="168" y="128"/>
                    </a:lnTo>
                    <a:lnTo>
                      <a:pt x="193" y="120"/>
                    </a:lnTo>
                    <a:lnTo>
                      <a:pt x="202" y="88"/>
                    </a:lnTo>
                    <a:lnTo>
                      <a:pt x="185" y="7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22" name="Freeform 13"/>
              <p:cNvSpPr>
                <a:spLocks/>
              </p:cNvSpPr>
              <p:nvPr/>
            </p:nvSpPr>
            <p:spPr bwMode="auto">
              <a:xfrm>
                <a:off x="2429" y="1536"/>
                <a:ext cx="666" cy="1016"/>
              </a:xfrm>
              <a:custGeom>
                <a:avLst/>
                <a:gdLst>
                  <a:gd name="T0" fmla="*/ 337 w 666"/>
                  <a:gd name="T1" fmla="*/ 96 h 1016"/>
                  <a:gd name="T2" fmla="*/ 421 w 666"/>
                  <a:gd name="T3" fmla="*/ 24 h 1016"/>
                  <a:gd name="T4" fmla="*/ 270 w 666"/>
                  <a:gd name="T5" fmla="*/ 24 h 1016"/>
                  <a:gd name="T6" fmla="*/ 253 w 666"/>
                  <a:gd name="T7" fmla="*/ 80 h 1016"/>
                  <a:gd name="T8" fmla="*/ 202 w 666"/>
                  <a:gd name="T9" fmla="*/ 136 h 1016"/>
                  <a:gd name="T10" fmla="*/ 169 w 666"/>
                  <a:gd name="T11" fmla="*/ 200 h 1016"/>
                  <a:gd name="T12" fmla="*/ 202 w 666"/>
                  <a:gd name="T13" fmla="*/ 232 h 1016"/>
                  <a:gd name="T14" fmla="*/ 169 w 666"/>
                  <a:gd name="T15" fmla="*/ 320 h 1016"/>
                  <a:gd name="T16" fmla="*/ 186 w 666"/>
                  <a:gd name="T17" fmla="*/ 344 h 1016"/>
                  <a:gd name="T18" fmla="*/ 228 w 666"/>
                  <a:gd name="T19" fmla="*/ 320 h 1016"/>
                  <a:gd name="T20" fmla="*/ 186 w 666"/>
                  <a:gd name="T21" fmla="*/ 424 h 1016"/>
                  <a:gd name="T22" fmla="*/ 236 w 666"/>
                  <a:gd name="T23" fmla="*/ 464 h 1016"/>
                  <a:gd name="T24" fmla="*/ 303 w 666"/>
                  <a:gd name="T25" fmla="*/ 448 h 1016"/>
                  <a:gd name="T26" fmla="*/ 287 w 666"/>
                  <a:gd name="T27" fmla="*/ 496 h 1016"/>
                  <a:gd name="T28" fmla="*/ 329 w 666"/>
                  <a:gd name="T29" fmla="*/ 576 h 1016"/>
                  <a:gd name="T30" fmla="*/ 295 w 666"/>
                  <a:gd name="T31" fmla="*/ 648 h 1016"/>
                  <a:gd name="T32" fmla="*/ 202 w 666"/>
                  <a:gd name="T33" fmla="*/ 624 h 1016"/>
                  <a:gd name="T34" fmla="*/ 160 w 666"/>
                  <a:gd name="T35" fmla="*/ 680 h 1016"/>
                  <a:gd name="T36" fmla="*/ 211 w 666"/>
                  <a:gd name="T37" fmla="*/ 744 h 1016"/>
                  <a:gd name="T38" fmla="*/ 101 w 666"/>
                  <a:gd name="T39" fmla="*/ 776 h 1016"/>
                  <a:gd name="T40" fmla="*/ 101 w 666"/>
                  <a:gd name="T41" fmla="*/ 808 h 1016"/>
                  <a:gd name="T42" fmla="*/ 169 w 666"/>
                  <a:gd name="T43" fmla="*/ 824 h 1016"/>
                  <a:gd name="T44" fmla="*/ 219 w 666"/>
                  <a:gd name="T45" fmla="*/ 864 h 1016"/>
                  <a:gd name="T46" fmla="*/ 295 w 666"/>
                  <a:gd name="T47" fmla="*/ 848 h 1016"/>
                  <a:gd name="T48" fmla="*/ 228 w 666"/>
                  <a:gd name="T49" fmla="*/ 896 h 1016"/>
                  <a:gd name="T50" fmla="*/ 127 w 666"/>
                  <a:gd name="T51" fmla="*/ 904 h 1016"/>
                  <a:gd name="T52" fmla="*/ 0 w 666"/>
                  <a:gd name="T53" fmla="*/ 984 h 1016"/>
                  <a:gd name="T54" fmla="*/ 51 w 666"/>
                  <a:gd name="T55" fmla="*/ 1016 h 1016"/>
                  <a:gd name="T56" fmla="*/ 93 w 666"/>
                  <a:gd name="T57" fmla="*/ 976 h 1016"/>
                  <a:gd name="T58" fmla="*/ 219 w 666"/>
                  <a:gd name="T59" fmla="*/ 960 h 1016"/>
                  <a:gd name="T60" fmla="*/ 337 w 666"/>
                  <a:gd name="T61" fmla="*/ 984 h 1016"/>
                  <a:gd name="T62" fmla="*/ 421 w 666"/>
                  <a:gd name="T63" fmla="*/ 968 h 1016"/>
                  <a:gd name="T64" fmla="*/ 573 w 666"/>
                  <a:gd name="T65" fmla="*/ 968 h 1016"/>
                  <a:gd name="T66" fmla="*/ 624 w 666"/>
                  <a:gd name="T67" fmla="*/ 928 h 1016"/>
                  <a:gd name="T68" fmla="*/ 590 w 666"/>
                  <a:gd name="T69" fmla="*/ 872 h 1016"/>
                  <a:gd name="T70" fmla="*/ 649 w 666"/>
                  <a:gd name="T71" fmla="*/ 840 h 1016"/>
                  <a:gd name="T72" fmla="*/ 666 w 666"/>
                  <a:gd name="T73" fmla="*/ 760 h 1016"/>
                  <a:gd name="T74" fmla="*/ 539 w 666"/>
                  <a:gd name="T75" fmla="*/ 728 h 1016"/>
                  <a:gd name="T76" fmla="*/ 523 w 666"/>
                  <a:gd name="T77" fmla="*/ 632 h 1016"/>
                  <a:gd name="T78" fmla="*/ 539 w 666"/>
                  <a:gd name="T79" fmla="*/ 576 h 1016"/>
                  <a:gd name="T80" fmla="*/ 480 w 666"/>
                  <a:gd name="T81" fmla="*/ 512 h 1016"/>
                  <a:gd name="T82" fmla="*/ 455 w 666"/>
                  <a:gd name="T83" fmla="*/ 392 h 1016"/>
                  <a:gd name="T84" fmla="*/ 413 w 666"/>
                  <a:gd name="T85" fmla="*/ 344 h 1016"/>
                  <a:gd name="T86" fmla="*/ 337 w 666"/>
                  <a:gd name="T87" fmla="*/ 320 h 1016"/>
                  <a:gd name="T88" fmla="*/ 388 w 666"/>
                  <a:gd name="T89" fmla="*/ 280 h 1016"/>
                  <a:gd name="T90" fmla="*/ 447 w 666"/>
                  <a:gd name="T91" fmla="*/ 224 h 1016"/>
                  <a:gd name="T92" fmla="*/ 489 w 666"/>
                  <a:gd name="T93" fmla="*/ 144 h 1016"/>
                  <a:gd name="T94" fmla="*/ 379 w 666"/>
                  <a:gd name="T95" fmla="*/ 120 h 101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666" h="1016">
                    <a:moveTo>
                      <a:pt x="329" y="128"/>
                    </a:moveTo>
                    <a:lnTo>
                      <a:pt x="354" y="104"/>
                    </a:lnTo>
                    <a:lnTo>
                      <a:pt x="337" y="96"/>
                    </a:lnTo>
                    <a:lnTo>
                      <a:pt x="388" y="64"/>
                    </a:lnTo>
                    <a:lnTo>
                      <a:pt x="413" y="56"/>
                    </a:lnTo>
                    <a:lnTo>
                      <a:pt x="421" y="24"/>
                    </a:lnTo>
                    <a:lnTo>
                      <a:pt x="320" y="16"/>
                    </a:lnTo>
                    <a:lnTo>
                      <a:pt x="287" y="0"/>
                    </a:lnTo>
                    <a:lnTo>
                      <a:pt x="270" y="24"/>
                    </a:lnTo>
                    <a:lnTo>
                      <a:pt x="253" y="40"/>
                    </a:lnTo>
                    <a:lnTo>
                      <a:pt x="245" y="56"/>
                    </a:lnTo>
                    <a:lnTo>
                      <a:pt x="253" y="80"/>
                    </a:lnTo>
                    <a:lnTo>
                      <a:pt x="219" y="88"/>
                    </a:lnTo>
                    <a:lnTo>
                      <a:pt x="202" y="104"/>
                    </a:lnTo>
                    <a:lnTo>
                      <a:pt x="202" y="136"/>
                    </a:lnTo>
                    <a:lnTo>
                      <a:pt x="202" y="160"/>
                    </a:lnTo>
                    <a:lnTo>
                      <a:pt x="186" y="184"/>
                    </a:lnTo>
                    <a:lnTo>
                      <a:pt x="169" y="200"/>
                    </a:lnTo>
                    <a:lnTo>
                      <a:pt x="135" y="248"/>
                    </a:lnTo>
                    <a:lnTo>
                      <a:pt x="160" y="256"/>
                    </a:lnTo>
                    <a:lnTo>
                      <a:pt x="202" y="232"/>
                    </a:lnTo>
                    <a:lnTo>
                      <a:pt x="186" y="264"/>
                    </a:lnTo>
                    <a:lnTo>
                      <a:pt x="177" y="296"/>
                    </a:lnTo>
                    <a:lnTo>
                      <a:pt x="169" y="320"/>
                    </a:lnTo>
                    <a:lnTo>
                      <a:pt x="143" y="376"/>
                    </a:lnTo>
                    <a:lnTo>
                      <a:pt x="169" y="376"/>
                    </a:lnTo>
                    <a:lnTo>
                      <a:pt x="186" y="344"/>
                    </a:lnTo>
                    <a:lnTo>
                      <a:pt x="202" y="304"/>
                    </a:lnTo>
                    <a:lnTo>
                      <a:pt x="211" y="328"/>
                    </a:lnTo>
                    <a:lnTo>
                      <a:pt x="228" y="320"/>
                    </a:lnTo>
                    <a:lnTo>
                      <a:pt x="219" y="344"/>
                    </a:lnTo>
                    <a:lnTo>
                      <a:pt x="228" y="360"/>
                    </a:lnTo>
                    <a:lnTo>
                      <a:pt x="186" y="424"/>
                    </a:lnTo>
                    <a:lnTo>
                      <a:pt x="194" y="472"/>
                    </a:lnTo>
                    <a:lnTo>
                      <a:pt x="202" y="440"/>
                    </a:lnTo>
                    <a:lnTo>
                      <a:pt x="236" y="464"/>
                    </a:lnTo>
                    <a:lnTo>
                      <a:pt x="253" y="456"/>
                    </a:lnTo>
                    <a:lnTo>
                      <a:pt x="278" y="464"/>
                    </a:lnTo>
                    <a:lnTo>
                      <a:pt x="303" y="448"/>
                    </a:lnTo>
                    <a:lnTo>
                      <a:pt x="329" y="456"/>
                    </a:lnTo>
                    <a:lnTo>
                      <a:pt x="295" y="480"/>
                    </a:lnTo>
                    <a:lnTo>
                      <a:pt x="287" y="496"/>
                    </a:lnTo>
                    <a:lnTo>
                      <a:pt x="312" y="544"/>
                    </a:lnTo>
                    <a:lnTo>
                      <a:pt x="329" y="544"/>
                    </a:lnTo>
                    <a:lnTo>
                      <a:pt x="329" y="576"/>
                    </a:lnTo>
                    <a:lnTo>
                      <a:pt x="320" y="576"/>
                    </a:lnTo>
                    <a:lnTo>
                      <a:pt x="312" y="632"/>
                    </a:lnTo>
                    <a:lnTo>
                      <a:pt x="295" y="648"/>
                    </a:lnTo>
                    <a:lnTo>
                      <a:pt x="287" y="640"/>
                    </a:lnTo>
                    <a:lnTo>
                      <a:pt x="236" y="640"/>
                    </a:lnTo>
                    <a:lnTo>
                      <a:pt x="202" y="624"/>
                    </a:lnTo>
                    <a:lnTo>
                      <a:pt x="186" y="632"/>
                    </a:lnTo>
                    <a:lnTo>
                      <a:pt x="202" y="648"/>
                    </a:lnTo>
                    <a:lnTo>
                      <a:pt x="160" y="680"/>
                    </a:lnTo>
                    <a:lnTo>
                      <a:pt x="177" y="688"/>
                    </a:lnTo>
                    <a:lnTo>
                      <a:pt x="202" y="680"/>
                    </a:lnTo>
                    <a:lnTo>
                      <a:pt x="211" y="744"/>
                    </a:lnTo>
                    <a:lnTo>
                      <a:pt x="169" y="760"/>
                    </a:lnTo>
                    <a:lnTo>
                      <a:pt x="143" y="768"/>
                    </a:lnTo>
                    <a:lnTo>
                      <a:pt x="101" y="776"/>
                    </a:lnTo>
                    <a:lnTo>
                      <a:pt x="84" y="784"/>
                    </a:lnTo>
                    <a:lnTo>
                      <a:pt x="93" y="792"/>
                    </a:lnTo>
                    <a:lnTo>
                      <a:pt x="101" y="808"/>
                    </a:lnTo>
                    <a:lnTo>
                      <a:pt x="135" y="824"/>
                    </a:lnTo>
                    <a:lnTo>
                      <a:pt x="152" y="808"/>
                    </a:lnTo>
                    <a:lnTo>
                      <a:pt x="169" y="824"/>
                    </a:lnTo>
                    <a:lnTo>
                      <a:pt x="160" y="840"/>
                    </a:lnTo>
                    <a:lnTo>
                      <a:pt x="194" y="840"/>
                    </a:lnTo>
                    <a:lnTo>
                      <a:pt x="219" y="864"/>
                    </a:lnTo>
                    <a:lnTo>
                      <a:pt x="261" y="864"/>
                    </a:lnTo>
                    <a:lnTo>
                      <a:pt x="278" y="856"/>
                    </a:lnTo>
                    <a:lnTo>
                      <a:pt x="295" y="848"/>
                    </a:lnTo>
                    <a:lnTo>
                      <a:pt x="270" y="872"/>
                    </a:lnTo>
                    <a:lnTo>
                      <a:pt x="261" y="888"/>
                    </a:lnTo>
                    <a:lnTo>
                      <a:pt x="228" y="896"/>
                    </a:lnTo>
                    <a:lnTo>
                      <a:pt x="160" y="888"/>
                    </a:lnTo>
                    <a:lnTo>
                      <a:pt x="152" y="896"/>
                    </a:lnTo>
                    <a:lnTo>
                      <a:pt x="127" y="904"/>
                    </a:lnTo>
                    <a:lnTo>
                      <a:pt x="110" y="928"/>
                    </a:lnTo>
                    <a:lnTo>
                      <a:pt x="42" y="976"/>
                    </a:lnTo>
                    <a:lnTo>
                      <a:pt x="0" y="984"/>
                    </a:lnTo>
                    <a:lnTo>
                      <a:pt x="9" y="992"/>
                    </a:lnTo>
                    <a:lnTo>
                      <a:pt x="34" y="992"/>
                    </a:lnTo>
                    <a:lnTo>
                      <a:pt x="51" y="1016"/>
                    </a:lnTo>
                    <a:lnTo>
                      <a:pt x="68" y="1008"/>
                    </a:lnTo>
                    <a:lnTo>
                      <a:pt x="68" y="992"/>
                    </a:lnTo>
                    <a:lnTo>
                      <a:pt x="93" y="976"/>
                    </a:lnTo>
                    <a:lnTo>
                      <a:pt x="143" y="976"/>
                    </a:lnTo>
                    <a:lnTo>
                      <a:pt x="169" y="1008"/>
                    </a:lnTo>
                    <a:lnTo>
                      <a:pt x="219" y="960"/>
                    </a:lnTo>
                    <a:lnTo>
                      <a:pt x="261" y="952"/>
                    </a:lnTo>
                    <a:lnTo>
                      <a:pt x="295" y="976"/>
                    </a:lnTo>
                    <a:lnTo>
                      <a:pt x="337" y="984"/>
                    </a:lnTo>
                    <a:lnTo>
                      <a:pt x="346" y="968"/>
                    </a:lnTo>
                    <a:lnTo>
                      <a:pt x="388" y="968"/>
                    </a:lnTo>
                    <a:lnTo>
                      <a:pt x="421" y="968"/>
                    </a:lnTo>
                    <a:lnTo>
                      <a:pt x="472" y="968"/>
                    </a:lnTo>
                    <a:lnTo>
                      <a:pt x="506" y="984"/>
                    </a:lnTo>
                    <a:lnTo>
                      <a:pt x="573" y="968"/>
                    </a:lnTo>
                    <a:lnTo>
                      <a:pt x="590" y="952"/>
                    </a:lnTo>
                    <a:lnTo>
                      <a:pt x="624" y="952"/>
                    </a:lnTo>
                    <a:lnTo>
                      <a:pt x="624" y="928"/>
                    </a:lnTo>
                    <a:lnTo>
                      <a:pt x="565" y="912"/>
                    </a:lnTo>
                    <a:lnTo>
                      <a:pt x="590" y="896"/>
                    </a:lnTo>
                    <a:lnTo>
                      <a:pt x="590" y="872"/>
                    </a:lnTo>
                    <a:lnTo>
                      <a:pt x="624" y="872"/>
                    </a:lnTo>
                    <a:lnTo>
                      <a:pt x="624" y="856"/>
                    </a:lnTo>
                    <a:lnTo>
                      <a:pt x="649" y="840"/>
                    </a:lnTo>
                    <a:lnTo>
                      <a:pt x="657" y="816"/>
                    </a:lnTo>
                    <a:lnTo>
                      <a:pt x="666" y="800"/>
                    </a:lnTo>
                    <a:lnTo>
                      <a:pt x="666" y="760"/>
                    </a:lnTo>
                    <a:lnTo>
                      <a:pt x="582" y="728"/>
                    </a:lnTo>
                    <a:lnTo>
                      <a:pt x="565" y="744"/>
                    </a:lnTo>
                    <a:lnTo>
                      <a:pt x="539" y="728"/>
                    </a:lnTo>
                    <a:lnTo>
                      <a:pt x="573" y="704"/>
                    </a:lnTo>
                    <a:lnTo>
                      <a:pt x="556" y="656"/>
                    </a:lnTo>
                    <a:lnTo>
                      <a:pt x="523" y="632"/>
                    </a:lnTo>
                    <a:lnTo>
                      <a:pt x="548" y="632"/>
                    </a:lnTo>
                    <a:lnTo>
                      <a:pt x="539" y="592"/>
                    </a:lnTo>
                    <a:lnTo>
                      <a:pt x="539" y="576"/>
                    </a:lnTo>
                    <a:lnTo>
                      <a:pt x="531" y="560"/>
                    </a:lnTo>
                    <a:lnTo>
                      <a:pt x="523" y="536"/>
                    </a:lnTo>
                    <a:lnTo>
                      <a:pt x="480" y="512"/>
                    </a:lnTo>
                    <a:lnTo>
                      <a:pt x="472" y="480"/>
                    </a:lnTo>
                    <a:lnTo>
                      <a:pt x="455" y="440"/>
                    </a:lnTo>
                    <a:lnTo>
                      <a:pt x="455" y="392"/>
                    </a:lnTo>
                    <a:lnTo>
                      <a:pt x="447" y="376"/>
                    </a:lnTo>
                    <a:lnTo>
                      <a:pt x="421" y="352"/>
                    </a:lnTo>
                    <a:lnTo>
                      <a:pt x="413" y="344"/>
                    </a:lnTo>
                    <a:lnTo>
                      <a:pt x="396" y="328"/>
                    </a:lnTo>
                    <a:lnTo>
                      <a:pt x="362" y="328"/>
                    </a:lnTo>
                    <a:lnTo>
                      <a:pt x="337" y="320"/>
                    </a:lnTo>
                    <a:lnTo>
                      <a:pt x="371" y="312"/>
                    </a:lnTo>
                    <a:lnTo>
                      <a:pt x="396" y="304"/>
                    </a:lnTo>
                    <a:lnTo>
                      <a:pt x="388" y="280"/>
                    </a:lnTo>
                    <a:lnTo>
                      <a:pt x="421" y="264"/>
                    </a:lnTo>
                    <a:lnTo>
                      <a:pt x="421" y="248"/>
                    </a:lnTo>
                    <a:lnTo>
                      <a:pt x="447" y="224"/>
                    </a:lnTo>
                    <a:lnTo>
                      <a:pt x="455" y="192"/>
                    </a:lnTo>
                    <a:lnTo>
                      <a:pt x="489" y="168"/>
                    </a:lnTo>
                    <a:lnTo>
                      <a:pt x="489" y="144"/>
                    </a:lnTo>
                    <a:lnTo>
                      <a:pt x="447" y="144"/>
                    </a:lnTo>
                    <a:lnTo>
                      <a:pt x="430" y="128"/>
                    </a:lnTo>
                    <a:lnTo>
                      <a:pt x="379" y="120"/>
                    </a:lnTo>
                    <a:lnTo>
                      <a:pt x="329" y="12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23" name="Freeform 15"/>
              <p:cNvSpPr>
                <a:spLocks/>
              </p:cNvSpPr>
              <p:nvPr/>
            </p:nvSpPr>
            <p:spPr bwMode="auto">
              <a:xfrm>
                <a:off x="3752" y="1984"/>
                <a:ext cx="67" cy="64"/>
              </a:xfrm>
              <a:custGeom>
                <a:avLst/>
                <a:gdLst>
                  <a:gd name="T0" fmla="*/ 0 w 67"/>
                  <a:gd name="T1" fmla="*/ 24 h 64"/>
                  <a:gd name="T2" fmla="*/ 17 w 67"/>
                  <a:gd name="T3" fmla="*/ 56 h 64"/>
                  <a:gd name="T4" fmla="*/ 51 w 67"/>
                  <a:gd name="T5" fmla="*/ 64 h 64"/>
                  <a:gd name="T6" fmla="*/ 67 w 67"/>
                  <a:gd name="T7" fmla="*/ 48 h 64"/>
                  <a:gd name="T8" fmla="*/ 59 w 67"/>
                  <a:gd name="T9" fmla="*/ 0 h 64"/>
                  <a:gd name="T10" fmla="*/ 0 w 67"/>
                  <a:gd name="T11" fmla="*/ 8 h 64"/>
                  <a:gd name="T12" fmla="*/ 0 w 67"/>
                  <a:gd name="T13" fmla="*/ 24 h 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7" h="64">
                    <a:moveTo>
                      <a:pt x="0" y="24"/>
                    </a:moveTo>
                    <a:lnTo>
                      <a:pt x="17" y="56"/>
                    </a:lnTo>
                    <a:lnTo>
                      <a:pt x="51" y="64"/>
                    </a:lnTo>
                    <a:lnTo>
                      <a:pt x="67" y="48"/>
                    </a:lnTo>
                    <a:lnTo>
                      <a:pt x="59" y="0"/>
                    </a:lnTo>
                    <a:lnTo>
                      <a:pt x="0" y="8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24" name="Freeform 17"/>
              <p:cNvSpPr>
                <a:spLocks/>
              </p:cNvSpPr>
              <p:nvPr/>
            </p:nvSpPr>
            <p:spPr bwMode="auto">
              <a:xfrm>
                <a:off x="3752" y="1984"/>
                <a:ext cx="67" cy="64"/>
              </a:xfrm>
              <a:custGeom>
                <a:avLst/>
                <a:gdLst>
                  <a:gd name="T0" fmla="*/ 0 w 67"/>
                  <a:gd name="T1" fmla="*/ 24 h 64"/>
                  <a:gd name="T2" fmla="*/ 17 w 67"/>
                  <a:gd name="T3" fmla="*/ 56 h 64"/>
                  <a:gd name="T4" fmla="*/ 51 w 67"/>
                  <a:gd name="T5" fmla="*/ 64 h 64"/>
                  <a:gd name="T6" fmla="*/ 67 w 67"/>
                  <a:gd name="T7" fmla="*/ 48 h 64"/>
                  <a:gd name="T8" fmla="*/ 59 w 67"/>
                  <a:gd name="T9" fmla="*/ 0 h 64"/>
                  <a:gd name="T10" fmla="*/ 0 w 67"/>
                  <a:gd name="T11" fmla="*/ 8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7" h="64">
                    <a:moveTo>
                      <a:pt x="0" y="24"/>
                    </a:moveTo>
                    <a:lnTo>
                      <a:pt x="17" y="56"/>
                    </a:lnTo>
                    <a:lnTo>
                      <a:pt x="51" y="64"/>
                    </a:lnTo>
                    <a:lnTo>
                      <a:pt x="67" y="48"/>
                    </a:lnTo>
                    <a:lnTo>
                      <a:pt x="59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25" name="Freeform 18"/>
              <p:cNvSpPr>
                <a:spLocks/>
              </p:cNvSpPr>
              <p:nvPr/>
            </p:nvSpPr>
            <p:spPr bwMode="auto">
              <a:xfrm>
                <a:off x="3752" y="1984"/>
                <a:ext cx="67" cy="64"/>
              </a:xfrm>
              <a:custGeom>
                <a:avLst/>
                <a:gdLst>
                  <a:gd name="T0" fmla="*/ 0 w 67"/>
                  <a:gd name="T1" fmla="*/ 24 h 64"/>
                  <a:gd name="T2" fmla="*/ 17 w 67"/>
                  <a:gd name="T3" fmla="*/ 56 h 64"/>
                  <a:gd name="T4" fmla="*/ 51 w 67"/>
                  <a:gd name="T5" fmla="*/ 64 h 64"/>
                  <a:gd name="T6" fmla="*/ 67 w 67"/>
                  <a:gd name="T7" fmla="*/ 48 h 64"/>
                  <a:gd name="T8" fmla="*/ 59 w 67"/>
                  <a:gd name="T9" fmla="*/ 0 h 64"/>
                  <a:gd name="T10" fmla="*/ 0 w 67"/>
                  <a:gd name="T11" fmla="*/ 8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7" h="64">
                    <a:moveTo>
                      <a:pt x="0" y="24"/>
                    </a:moveTo>
                    <a:lnTo>
                      <a:pt x="17" y="56"/>
                    </a:lnTo>
                    <a:lnTo>
                      <a:pt x="51" y="64"/>
                    </a:lnTo>
                    <a:lnTo>
                      <a:pt x="67" y="48"/>
                    </a:lnTo>
                    <a:lnTo>
                      <a:pt x="59" y="0"/>
                    </a:lnTo>
                    <a:lnTo>
                      <a:pt x="0" y="8"/>
                    </a:lnTo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26" name="Freeform 19"/>
              <p:cNvSpPr>
                <a:spLocks/>
              </p:cNvSpPr>
              <p:nvPr/>
            </p:nvSpPr>
            <p:spPr bwMode="auto">
              <a:xfrm>
                <a:off x="3845" y="1920"/>
                <a:ext cx="109" cy="176"/>
              </a:xfrm>
              <a:custGeom>
                <a:avLst/>
                <a:gdLst>
                  <a:gd name="T0" fmla="*/ 0 w 109"/>
                  <a:gd name="T1" fmla="*/ 168 h 176"/>
                  <a:gd name="T2" fmla="*/ 50 w 109"/>
                  <a:gd name="T3" fmla="*/ 176 h 176"/>
                  <a:gd name="T4" fmla="*/ 76 w 109"/>
                  <a:gd name="T5" fmla="*/ 144 h 176"/>
                  <a:gd name="T6" fmla="*/ 76 w 109"/>
                  <a:gd name="T7" fmla="*/ 112 h 176"/>
                  <a:gd name="T8" fmla="*/ 109 w 109"/>
                  <a:gd name="T9" fmla="*/ 96 h 176"/>
                  <a:gd name="T10" fmla="*/ 92 w 109"/>
                  <a:gd name="T11" fmla="*/ 72 h 176"/>
                  <a:gd name="T12" fmla="*/ 109 w 109"/>
                  <a:gd name="T13" fmla="*/ 64 h 176"/>
                  <a:gd name="T14" fmla="*/ 101 w 109"/>
                  <a:gd name="T15" fmla="*/ 8 h 176"/>
                  <a:gd name="T16" fmla="*/ 84 w 109"/>
                  <a:gd name="T17" fmla="*/ 0 h 176"/>
                  <a:gd name="T18" fmla="*/ 67 w 109"/>
                  <a:gd name="T19" fmla="*/ 16 h 176"/>
                  <a:gd name="T20" fmla="*/ 59 w 109"/>
                  <a:gd name="T21" fmla="*/ 48 h 176"/>
                  <a:gd name="T22" fmla="*/ 42 w 109"/>
                  <a:gd name="T23" fmla="*/ 16 h 176"/>
                  <a:gd name="T24" fmla="*/ 8 w 109"/>
                  <a:gd name="T25" fmla="*/ 40 h 176"/>
                  <a:gd name="T26" fmla="*/ 0 w 109"/>
                  <a:gd name="T27" fmla="*/ 48 h 176"/>
                  <a:gd name="T28" fmla="*/ 8 w 109"/>
                  <a:gd name="T29" fmla="*/ 72 h 176"/>
                  <a:gd name="T30" fmla="*/ 42 w 109"/>
                  <a:gd name="T31" fmla="*/ 88 h 176"/>
                  <a:gd name="T32" fmla="*/ 50 w 109"/>
                  <a:gd name="T33" fmla="*/ 112 h 176"/>
                  <a:gd name="T34" fmla="*/ 33 w 109"/>
                  <a:gd name="T35" fmla="*/ 144 h 176"/>
                  <a:gd name="T36" fmla="*/ 8 w 109"/>
                  <a:gd name="T37" fmla="*/ 136 h 176"/>
                  <a:gd name="T38" fmla="*/ 0 w 109"/>
                  <a:gd name="T39" fmla="*/ 168 h 17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09" h="176">
                    <a:moveTo>
                      <a:pt x="0" y="168"/>
                    </a:moveTo>
                    <a:lnTo>
                      <a:pt x="50" y="176"/>
                    </a:lnTo>
                    <a:lnTo>
                      <a:pt x="76" y="144"/>
                    </a:lnTo>
                    <a:lnTo>
                      <a:pt x="76" y="112"/>
                    </a:lnTo>
                    <a:lnTo>
                      <a:pt x="109" y="96"/>
                    </a:lnTo>
                    <a:lnTo>
                      <a:pt x="92" y="72"/>
                    </a:lnTo>
                    <a:lnTo>
                      <a:pt x="109" y="64"/>
                    </a:lnTo>
                    <a:lnTo>
                      <a:pt x="101" y="8"/>
                    </a:lnTo>
                    <a:lnTo>
                      <a:pt x="84" y="0"/>
                    </a:lnTo>
                    <a:lnTo>
                      <a:pt x="67" y="16"/>
                    </a:lnTo>
                    <a:lnTo>
                      <a:pt x="59" y="48"/>
                    </a:lnTo>
                    <a:lnTo>
                      <a:pt x="42" y="16"/>
                    </a:lnTo>
                    <a:lnTo>
                      <a:pt x="8" y="40"/>
                    </a:lnTo>
                    <a:lnTo>
                      <a:pt x="0" y="48"/>
                    </a:lnTo>
                    <a:lnTo>
                      <a:pt x="8" y="72"/>
                    </a:lnTo>
                    <a:lnTo>
                      <a:pt x="42" y="88"/>
                    </a:lnTo>
                    <a:lnTo>
                      <a:pt x="50" y="112"/>
                    </a:lnTo>
                    <a:lnTo>
                      <a:pt x="33" y="144"/>
                    </a:lnTo>
                    <a:lnTo>
                      <a:pt x="8" y="136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00A0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27" name="Freeform 20"/>
              <p:cNvSpPr>
                <a:spLocks/>
              </p:cNvSpPr>
              <p:nvPr/>
            </p:nvSpPr>
            <p:spPr bwMode="auto">
              <a:xfrm>
                <a:off x="4039" y="4048"/>
                <a:ext cx="328" cy="208"/>
              </a:xfrm>
              <a:custGeom>
                <a:avLst/>
                <a:gdLst>
                  <a:gd name="T0" fmla="*/ 0 w 328"/>
                  <a:gd name="T1" fmla="*/ 80 h 208"/>
                  <a:gd name="T2" fmla="*/ 0 w 328"/>
                  <a:gd name="T3" fmla="*/ 56 h 208"/>
                  <a:gd name="T4" fmla="*/ 25 w 328"/>
                  <a:gd name="T5" fmla="*/ 32 h 208"/>
                  <a:gd name="T6" fmla="*/ 50 w 328"/>
                  <a:gd name="T7" fmla="*/ 48 h 208"/>
                  <a:gd name="T8" fmla="*/ 67 w 328"/>
                  <a:gd name="T9" fmla="*/ 32 h 208"/>
                  <a:gd name="T10" fmla="*/ 92 w 328"/>
                  <a:gd name="T11" fmla="*/ 24 h 208"/>
                  <a:gd name="T12" fmla="*/ 101 w 328"/>
                  <a:gd name="T13" fmla="*/ 32 h 208"/>
                  <a:gd name="T14" fmla="*/ 117 w 328"/>
                  <a:gd name="T15" fmla="*/ 40 h 208"/>
                  <a:gd name="T16" fmla="*/ 134 w 328"/>
                  <a:gd name="T17" fmla="*/ 48 h 208"/>
                  <a:gd name="T18" fmla="*/ 160 w 328"/>
                  <a:gd name="T19" fmla="*/ 40 h 208"/>
                  <a:gd name="T20" fmla="*/ 210 w 328"/>
                  <a:gd name="T21" fmla="*/ 40 h 208"/>
                  <a:gd name="T22" fmla="*/ 235 w 328"/>
                  <a:gd name="T23" fmla="*/ 32 h 208"/>
                  <a:gd name="T24" fmla="*/ 252 w 328"/>
                  <a:gd name="T25" fmla="*/ 16 h 208"/>
                  <a:gd name="T26" fmla="*/ 261 w 328"/>
                  <a:gd name="T27" fmla="*/ 16 h 208"/>
                  <a:gd name="T28" fmla="*/ 286 w 328"/>
                  <a:gd name="T29" fmla="*/ 24 h 208"/>
                  <a:gd name="T30" fmla="*/ 294 w 328"/>
                  <a:gd name="T31" fmla="*/ 8 h 208"/>
                  <a:gd name="T32" fmla="*/ 320 w 328"/>
                  <a:gd name="T33" fmla="*/ 0 h 208"/>
                  <a:gd name="T34" fmla="*/ 328 w 328"/>
                  <a:gd name="T35" fmla="*/ 16 h 208"/>
                  <a:gd name="T36" fmla="*/ 311 w 328"/>
                  <a:gd name="T37" fmla="*/ 56 h 208"/>
                  <a:gd name="T38" fmla="*/ 303 w 328"/>
                  <a:gd name="T39" fmla="*/ 80 h 208"/>
                  <a:gd name="T40" fmla="*/ 286 w 328"/>
                  <a:gd name="T41" fmla="*/ 104 h 208"/>
                  <a:gd name="T42" fmla="*/ 286 w 328"/>
                  <a:gd name="T43" fmla="*/ 112 h 208"/>
                  <a:gd name="T44" fmla="*/ 303 w 328"/>
                  <a:gd name="T45" fmla="*/ 128 h 208"/>
                  <a:gd name="T46" fmla="*/ 320 w 328"/>
                  <a:gd name="T47" fmla="*/ 160 h 208"/>
                  <a:gd name="T48" fmla="*/ 303 w 328"/>
                  <a:gd name="T49" fmla="*/ 176 h 208"/>
                  <a:gd name="T50" fmla="*/ 303 w 328"/>
                  <a:gd name="T51" fmla="*/ 208 h 208"/>
                  <a:gd name="T52" fmla="*/ 269 w 328"/>
                  <a:gd name="T53" fmla="*/ 200 h 208"/>
                  <a:gd name="T54" fmla="*/ 227 w 328"/>
                  <a:gd name="T55" fmla="*/ 192 h 208"/>
                  <a:gd name="T56" fmla="*/ 202 w 328"/>
                  <a:gd name="T57" fmla="*/ 152 h 208"/>
                  <a:gd name="T58" fmla="*/ 168 w 328"/>
                  <a:gd name="T59" fmla="*/ 160 h 208"/>
                  <a:gd name="T60" fmla="*/ 143 w 328"/>
                  <a:gd name="T61" fmla="*/ 144 h 208"/>
                  <a:gd name="T62" fmla="*/ 126 w 328"/>
                  <a:gd name="T63" fmla="*/ 128 h 208"/>
                  <a:gd name="T64" fmla="*/ 109 w 328"/>
                  <a:gd name="T65" fmla="*/ 128 h 208"/>
                  <a:gd name="T66" fmla="*/ 84 w 328"/>
                  <a:gd name="T67" fmla="*/ 112 h 208"/>
                  <a:gd name="T68" fmla="*/ 67 w 328"/>
                  <a:gd name="T69" fmla="*/ 112 h 208"/>
                  <a:gd name="T70" fmla="*/ 50 w 328"/>
                  <a:gd name="T71" fmla="*/ 96 h 208"/>
                  <a:gd name="T72" fmla="*/ 25 w 328"/>
                  <a:gd name="T73" fmla="*/ 104 h 208"/>
                  <a:gd name="T74" fmla="*/ 0 w 328"/>
                  <a:gd name="T75" fmla="*/ 80 h 20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28" h="208">
                    <a:moveTo>
                      <a:pt x="0" y="80"/>
                    </a:moveTo>
                    <a:lnTo>
                      <a:pt x="0" y="56"/>
                    </a:lnTo>
                    <a:lnTo>
                      <a:pt x="25" y="32"/>
                    </a:lnTo>
                    <a:lnTo>
                      <a:pt x="50" y="48"/>
                    </a:lnTo>
                    <a:lnTo>
                      <a:pt x="67" y="32"/>
                    </a:lnTo>
                    <a:lnTo>
                      <a:pt x="92" y="24"/>
                    </a:lnTo>
                    <a:lnTo>
                      <a:pt x="101" y="32"/>
                    </a:lnTo>
                    <a:lnTo>
                      <a:pt x="117" y="40"/>
                    </a:lnTo>
                    <a:lnTo>
                      <a:pt x="134" y="48"/>
                    </a:lnTo>
                    <a:lnTo>
                      <a:pt x="160" y="40"/>
                    </a:lnTo>
                    <a:lnTo>
                      <a:pt x="210" y="40"/>
                    </a:lnTo>
                    <a:lnTo>
                      <a:pt x="235" y="32"/>
                    </a:lnTo>
                    <a:lnTo>
                      <a:pt x="252" y="16"/>
                    </a:lnTo>
                    <a:lnTo>
                      <a:pt x="261" y="16"/>
                    </a:lnTo>
                    <a:lnTo>
                      <a:pt x="286" y="24"/>
                    </a:lnTo>
                    <a:lnTo>
                      <a:pt x="294" y="8"/>
                    </a:lnTo>
                    <a:lnTo>
                      <a:pt x="320" y="0"/>
                    </a:lnTo>
                    <a:lnTo>
                      <a:pt x="328" y="16"/>
                    </a:lnTo>
                    <a:lnTo>
                      <a:pt x="311" y="56"/>
                    </a:lnTo>
                    <a:lnTo>
                      <a:pt x="303" y="80"/>
                    </a:lnTo>
                    <a:lnTo>
                      <a:pt x="286" y="104"/>
                    </a:lnTo>
                    <a:lnTo>
                      <a:pt x="286" y="112"/>
                    </a:lnTo>
                    <a:lnTo>
                      <a:pt x="303" y="128"/>
                    </a:lnTo>
                    <a:lnTo>
                      <a:pt x="320" y="160"/>
                    </a:lnTo>
                    <a:lnTo>
                      <a:pt x="303" y="176"/>
                    </a:lnTo>
                    <a:lnTo>
                      <a:pt x="303" y="208"/>
                    </a:lnTo>
                    <a:lnTo>
                      <a:pt x="269" y="200"/>
                    </a:lnTo>
                    <a:lnTo>
                      <a:pt x="227" y="192"/>
                    </a:lnTo>
                    <a:lnTo>
                      <a:pt x="202" y="152"/>
                    </a:lnTo>
                    <a:lnTo>
                      <a:pt x="168" y="160"/>
                    </a:lnTo>
                    <a:lnTo>
                      <a:pt x="143" y="144"/>
                    </a:lnTo>
                    <a:lnTo>
                      <a:pt x="126" y="128"/>
                    </a:lnTo>
                    <a:lnTo>
                      <a:pt x="109" y="128"/>
                    </a:lnTo>
                    <a:lnTo>
                      <a:pt x="84" y="112"/>
                    </a:lnTo>
                    <a:lnTo>
                      <a:pt x="67" y="112"/>
                    </a:lnTo>
                    <a:lnTo>
                      <a:pt x="50" y="96"/>
                    </a:lnTo>
                    <a:lnTo>
                      <a:pt x="25" y="104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00A0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28" name="Freeform 21"/>
              <p:cNvSpPr>
                <a:spLocks/>
              </p:cNvSpPr>
              <p:nvPr/>
            </p:nvSpPr>
            <p:spPr bwMode="auto">
              <a:xfrm>
                <a:off x="3845" y="1920"/>
                <a:ext cx="109" cy="176"/>
              </a:xfrm>
              <a:custGeom>
                <a:avLst/>
                <a:gdLst>
                  <a:gd name="T0" fmla="*/ 0 w 109"/>
                  <a:gd name="T1" fmla="*/ 168 h 176"/>
                  <a:gd name="T2" fmla="*/ 50 w 109"/>
                  <a:gd name="T3" fmla="*/ 176 h 176"/>
                  <a:gd name="T4" fmla="*/ 76 w 109"/>
                  <a:gd name="T5" fmla="*/ 144 h 176"/>
                  <a:gd name="T6" fmla="*/ 76 w 109"/>
                  <a:gd name="T7" fmla="*/ 112 h 176"/>
                  <a:gd name="T8" fmla="*/ 109 w 109"/>
                  <a:gd name="T9" fmla="*/ 96 h 176"/>
                  <a:gd name="T10" fmla="*/ 92 w 109"/>
                  <a:gd name="T11" fmla="*/ 72 h 176"/>
                  <a:gd name="T12" fmla="*/ 109 w 109"/>
                  <a:gd name="T13" fmla="*/ 64 h 176"/>
                  <a:gd name="T14" fmla="*/ 101 w 109"/>
                  <a:gd name="T15" fmla="*/ 8 h 176"/>
                  <a:gd name="T16" fmla="*/ 84 w 109"/>
                  <a:gd name="T17" fmla="*/ 0 h 176"/>
                  <a:gd name="T18" fmla="*/ 67 w 109"/>
                  <a:gd name="T19" fmla="*/ 16 h 176"/>
                  <a:gd name="T20" fmla="*/ 59 w 109"/>
                  <a:gd name="T21" fmla="*/ 48 h 176"/>
                  <a:gd name="T22" fmla="*/ 42 w 109"/>
                  <a:gd name="T23" fmla="*/ 16 h 176"/>
                  <a:gd name="T24" fmla="*/ 8 w 109"/>
                  <a:gd name="T25" fmla="*/ 40 h 176"/>
                  <a:gd name="T26" fmla="*/ 0 w 109"/>
                  <a:gd name="T27" fmla="*/ 48 h 176"/>
                  <a:gd name="T28" fmla="*/ 8 w 109"/>
                  <a:gd name="T29" fmla="*/ 72 h 176"/>
                  <a:gd name="T30" fmla="*/ 42 w 109"/>
                  <a:gd name="T31" fmla="*/ 88 h 176"/>
                  <a:gd name="T32" fmla="*/ 50 w 109"/>
                  <a:gd name="T33" fmla="*/ 112 h 176"/>
                  <a:gd name="T34" fmla="*/ 33 w 109"/>
                  <a:gd name="T35" fmla="*/ 144 h 176"/>
                  <a:gd name="T36" fmla="*/ 8 w 109"/>
                  <a:gd name="T37" fmla="*/ 136 h 176"/>
                  <a:gd name="T38" fmla="*/ 0 w 109"/>
                  <a:gd name="T39" fmla="*/ 168 h 17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09" h="176">
                    <a:moveTo>
                      <a:pt x="0" y="168"/>
                    </a:moveTo>
                    <a:lnTo>
                      <a:pt x="50" y="176"/>
                    </a:lnTo>
                    <a:lnTo>
                      <a:pt x="76" y="144"/>
                    </a:lnTo>
                    <a:lnTo>
                      <a:pt x="76" y="112"/>
                    </a:lnTo>
                    <a:lnTo>
                      <a:pt x="109" y="96"/>
                    </a:lnTo>
                    <a:lnTo>
                      <a:pt x="92" y="72"/>
                    </a:lnTo>
                    <a:lnTo>
                      <a:pt x="109" y="64"/>
                    </a:lnTo>
                    <a:lnTo>
                      <a:pt x="101" y="8"/>
                    </a:lnTo>
                    <a:lnTo>
                      <a:pt x="84" y="0"/>
                    </a:lnTo>
                    <a:lnTo>
                      <a:pt x="67" y="16"/>
                    </a:lnTo>
                    <a:lnTo>
                      <a:pt x="59" y="48"/>
                    </a:lnTo>
                    <a:lnTo>
                      <a:pt x="42" y="16"/>
                    </a:lnTo>
                    <a:lnTo>
                      <a:pt x="8" y="40"/>
                    </a:lnTo>
                    <a:lnTo>
                      <a:pt x="0" y="48"/>
                    </a:lnTo>
                    <a:lnTo>
                      <a:pt x="8" y="72"/>
                    </a:lnTo>
                    <a:lnTo>
                      <a:pt x="42" y="88"/>
                    </a:lnTo>
                    <a:lnTo>
                      <a:pt x="50" y="112"/>
                    </a:lnTo>
                    <a:lnTo>
                      <a:pt x="33" y="144"/>
                    </a:lnTo>
                    <a:lnTo>
                      <a:pt x="8" y="136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29" name="Freeform 22"/>
              <p:cNvSpPr>
                <a:spLocks/>
              </p:cNvSpPr>
              <p:nvPr/>
            </p:nvSpPr>
            <p:spPr bwMode="auto">
              <a:xfrm>
                <a:off x="4039" y="4048"/>
                <a:ext cx="328" cy="208"/>
              </a:xfrm>
              <a:custGeom>
                <a:avLst/>
                <a:gdLst>
                  <a:gd name="T0" fmla="*/ 0 w 328"/>
                  <a:gd name="T1" fmla="*/ 80 h 208"/>
                  <a:gd name="T2" fmla="*/ 0 w 328"/>
                  <a:gd name="T3" fmla="*/ 56 h 208"/>
                  <a:gd name="T4" fmla="*/ 25 w 328"/>
                  <a:gd name="T5" fmla="*/ 32 h 208"/>
                  <a:gd name="T6" fmla="*/ 50 w 328"/>
                  <a:gd name="T7" fmla="*/ 48 h 208"/>
                  <a:gd name="T8" fmla="*/ 67 w 328"/>
                  <a:gd name="T9" fmla="*/ 32 h 208"/>
                  <a:gd name="T10" fmla="*/ 92 w 328"/>
                  <a:gd name="T11" fmla="*/ 24 h 208"/>
                  <a:gd name="T12" fmla="*/ 101 w 328"/>
                  <a:gd name="T13" fmla="*/ 32 h 208"/>
                  <a:gd name="T14" fmla="*/ 117 w 328"/>
                  <a:gd name="T15" fmla="*/ 40 h 208"/>
                  <a:gd name="T16" fmla="*/ 134 w 328"/>
                  <a:gd name="T17" fmla="*/ 48 h 208"/>
                  <a:gd name="T18" fmla="*/ 160 w 328"/>
                  <a:gd name="T19" fmla="*/ 40 h 208"/>
                  <a:gd name="T20" fmla="*/ 210 w 328"/>
                  <a:gd name="T21" fmla="*/ 40 h 208"/>
                  <a:gd name="T22" fmla="*/ 235 w 328"/>
                  <a:gd name="T23" fmla="*/ 32 h 208"/>
                  <a:gd name="T24" fmla="*/ 252 w 328"/>
                  <a:gd name="T25" fmla="*/ 16 h 208"/>
                  <a:gd name="T26" fmla="*/ 261 w 328"/>
                  <a:gd name="T27" fmla="*/ 16 h 208"/>
                  <a:gd name="T28" fmla="*/ 286 w 328"/>
                  <a:gd name="T29" fmla="*/ 24 h 208"/>
                  <a:gd name="T30" fmla="*/ 294 w 328"/>
                  <a:gd name="T31" fmla="*/ 8 h 208"/>
                  <a:gd name="T32" fmla="*/ 320 w 328"/>
                  <a:gd name="T33" fmla="*/ 0 h 208"/>
                  <a:gd name="T34" fmla="*/ 328 w 328"/>
                  <a:gd name="T35" fmla="*/ 16 h 208"/>
                  <a:gd name="T36" fmla="*/ 311 w 328"/>
                  <a:gd name="T37" fmla="*/ 56 h 208"/>
                  <a:gd name="T38" fmla="*/ 303 w 328"/>
                  <a:gd name="T39" fmla="*/ 80 h 208"/>
                  <a:gd name="T40" fmla="*/ 286 w 328"/>
                  <a:gd name="T41" fmla="*/ 104 h 208"/>
                  <a:gd name="T42" fmla="*/ 286 w 328"/>
                  <a:gd name="T43" fmla="*/ 112 h 208"/>
                  <a:gd name="T44" fmla="*/ 303 w 328"/>
                  <a:gd name="T45" fmla="*/ 128 h 208"/>
                  <a:gd name="T46" fmla="*/ 320 w 328"/>
                  <a:gd name="T47" fmla="*/ 160 h 208"/>
                  <a:gd name="T48" fmla="*/ 303 w 328"/>
                  <a:gd name="T49" fmla="*/ 176 h 208"/>
                  <a:gd name="T50" fmla="*/ 303 w 328"/>
                  <a:gd name="T51" fmla="*/ 208 h 208"/>
                  <a:gd name="T52" fmla="*/ 269 w 328"/>
                  <a:gd name="T53" fmla="*/ 200 h 208"/>
                  <a:gd name="T54" fmla="*/ 227 w 328"/>
                  <a:gd name="T55" fmla="*/ 192 h 208"/>
                  <a:gd name="T56" fmla="*/ 202 w 328"/>
                  <a:gd name="T57" fmla="*/ 152 h 208"/>
                  <a:gd name="T58" fmla="*/ 168 w 328"/>
                  <a:gd name="T59" fmla="*/ 160 h 208"/>
                  <a:gd name="T60" fmla="*/ 143 w 328"/>
                  <a:gd name="T61" fmla="*/ 144 h 208"/>
                  <a:gd name="T62" fmla="*/ 126 w 328"/>
                  <a:gd name="T63" fmla="*/ 128 h 208"/>
                  <a:gd name="T64" fmla="*/ 109 w 328"/>
                  <a:gd name="T65" fmla="*/ 128 h 208"/>
                  <a:gd name="T66" fmla="*/ 84 w 328"/>
                  <a:gd name="T67" fmla="*/ 112 h 208"/>
                  <a:gd name="T68" fmla="*/ 67 w 328"/>
                  <a:gd name="T69" fmla="*/ 112 h 208"/>
                  <a:gd name="T70" fmla="*/ 50 w 328"/>
                  <a:gd name="T71" fmla="*/ 96 h 208"/>
                  <a:gd name="T72" fmla="*/ 25 w 328"/>
                  <a:gd name="T73" fmla="*/ 104 h 208"/>
                  <a:gd name="T74" fmla="*/ 0 w 328"/>
                  <a:gd name="T75" fmla="*/ 80 h 20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28" h="208">
                    <a:moveTo>
                      <a:pt x="0" y="80"/>
                    </a:moveTo>
                    <a:lnTo>
                      <a:pt x="0" y="56"/>
                    </a:lnTo>
                    <a:lnTo>
                      <a:pt x="25" y="32"/>
                    </a:lnTo>
                    <a:lnTo>
                      <a:pt x="50" y="48"/>
                    </a:lnTo>
                    <a:lnTo>
                      <a:pt x="67" y="32"/>
                    </a:lnTo>
                    <a:lnTo>
                      <a:pt x="92" y="24"/>
                    </a:lnTo>
                    <a:lnTo>
                      <a:pt x="101" y="32"/>
                    </a:lnTo>
                    <a:lnTo>
                      <a:pt x="117" y="40"/>
                    </a:lnTo>
                    <a:lnTo>
                      <a:pt x="134" y="48"/>
                    </a:lnTo>
                    <a:lnTo>
                      <a:pt x="160" y="40"/>
                    </a:lnTo>
                    <a:lnTo>
                      <a:pt x="210" y="40"/>
                    </a:lnTo>
                    <a:lnTo>
                      <a:pt x="235" y="32"/>
                    </a:lnTo>
                    <a:lnTo>
                      <a:pt x="252" y="16"/>
                    </a:lnTo>
                    <a:lnTo>
                      <a:pt x="261" y="16"/>
                    </a:lnTo>
                    <a:lnTo>
                      <a:pt x="286" y="24"/>
                    </a:lnTo>
                    <a:lnTo>
                      <a:pt x="294" y="8"/>
                    </a:lnTo>
                    <a:lnTo>
                      <a:pt x="320" y="0"/>
                    </a:lnTo>
                    <a:lnTo>
                      <a:pt x="328" y="16"/>
                    </a:lnTo>
                    <a:lnTo>
                      <a:pt x="311" y="56"/>
                    </a:lnTo>
                    <a:lnTo>
                      <a:pt x="303" y="80"/>
                    </a:lnTo>
                    <a:lnTo>
                      <a:pt x="286" y="104"/>
                    </a:lnTo>
                    <a:lnTo>
                      <a:pt x="286" y="112"/>
                    </a:lnTo>
                    <a:lnTo>
                      <a:pt x="303" y="128"/>
                    </a:lnTo>
                    <a:lnTo>
                      <a:pt x="320" y="160"/>
                    </a:lnTo>
                    <a:lnTo>
                      <a:pt x="303" y="176"/>
                    </a:lnTo>
                    <a:lnTo>
                      <a:pt x="303" y="208"/>
                    </a:lnTo>
                    <a:lnTo>
                      <a:pt x="269" y="200"/>
                    </a:lnTo>
                    <a:lnTo>
                      <a:pt x="227" y="192"/>
                    </a:lnTo>
                    <a:lnTo>
                      <a:pt x="202" y="152"/>
                    </a:lnTo>
                    <a:lnTo>
                      <a:pt x="168" y="160"/>
                    </a:lnTo>
                    <a:lnTo>
                      <a:pt x="143" y="144"/>
                    </a:lnTo>
                    <a:lnTo>
                      <a:pt x="126" y="128"/>
                    </a:lnTo>
                    <a:lnTo>
                      <a:pt x="109" y="128"/>
                    </a:lnTo>
                    <a:lnTo>
                      <a:pt x="84" y="112"/>
                    </a:lnTo>
                    <a:lnTo>
                      <a:pt x="67" y="112"/>
                    </a:lnTo>
                    <a:lnTo>
                      <a:pt x="50" y="96"/>
                    </a:lnTo>
                    <a:lnTo>
                      <a:pt x="25" y="104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30" name="Freeform 23"/>
              <p:cNvSpPr>
                <a:spLocks/>
              </p:cNvSpPr>
              <p:nvPr/>
            </p:nvSpPr>
            <p:spPr bwMode="auto">
              <a:xfrm>
                <a:off x="5286" y="4200"/>
                <a:ext cx="311" cy="72"/>
              </a:xfrm>
              <a:custGeom>
                <a:avLst/>
                <a:gdLst>
                  <a:gd name="T0" fmla="*/ 0 w 311"/>
                  <a:gd name="T1" fmla="*/ 24 h 72"/>
                  <a:gd name="T2" fmla="*/ 8 w 311"/>
                  <a:gd name="T3" fmla="*/ 56 h 72"/>
                  <a:gd name="T4" fmla="*/ 33 w 311"/>
                  <a:gd name="T5" fmla="*/ 64 h 72"/>
                  <a:gd name="T6" fmla="*/ 67 w 311"/>
                  <a:gd name="T7" fmla="*/ 64 h 72"/>
                  <a:gd name="T8" fmla="*/ 126 w 311"/>
                  <a:gd name="T9" fmla="*/ 56 h 72"/>
                  <a:gd name="T10" fmla="*/ 143 w 311"/>
                  <a:gd name="T11" fmla="*/ 56 h 72"/>
                  <a:gd name="T12" fmla="*/ 143 w 311"/>
                  <a:gd name="T13" fmla="*/ 72 h 72"/>
                  <a:gd name="T14" fmla="*/ 193 w 311"/>
                  <a:gd name="T15" fmla="*/ 72 h 72"/>
                  <a:gd name="T16" fmla="*/ 219 w 311"/>
                  <a:gd name="T17" fmla="*/ 56 h 72"/>
                  <a:gd name="T18" fmla="*/ 252 w 311"/>
                  <a:gd name="T19" fmla="*/ 56 h 72"/>
                  <a:gd name="T20" fmla="*/ 278 w 311"/>
                  <a:gd name="T21" fmla="*/ 40 h 72"/>
                  <a:gd name="T22" fmla="*/ 311 w 311"/>
                  <a:gd name="T23" fmla="*/ 32 h 72"/>
                  <a:gd name="T24" fmla="*/ 311 w 311"/>
                  <a:gd name="T25" fmla="*/ 0 h 72"/>
                  <a:gd name="T26" fmla="*/ 286 w 311"/>
                  <a:gd name="T27" fmla="*/ 16 h 72"/>
                  <a:gd name="T28" fmla="*/ 269 w 311"/>
                  <a:gd name="T29" fmla="*/ 24 h 72"/>
                  <a:gd name="T30" fmla="*/ 252 w 311"/>
                  <a:gd name="T31" fmla="*/ 24 h 72"/>
                  <a:gd name="T32" fmla="*/ 244 w 311"/>
                  <a:gd name="T33" fmla="*/ 8 h 72"/>
                  <a:gd name="T34" fmla="*/ 219 w 311"/>
                  <a:gd name="T35" fmla="*/ 16 h 72"/>
                  <a:gd name="T36" fmla="*/ 168 w 311"/>
                  <a:gd name="T37" fmla="*/ 24 h 72"/>
                  <a:gd name="T38" fmla="*/ 168 w 311"/>
                  <a:gd name="T39" fmla="*/ 8 h 72"/>
                  <a:gd name="T40" fmla="*/ 84 w 311"/>
                  <a:gd name="T41" fmla="*/ 40 h 72"/>
                  <a:gd name="T42" fmla="*/ 75 w 311"/>
                  <a:gd name="T43" fmla="*/ 16 h 72"/>
                  <a:gd name="T44" fmla="*/ 59 w 311"/>
                  <a:gd name="T45" fmla="*/ 8 h 72"/>
                  <a:gd name="T46" fmla="*/ 59 w 311"/>
                  <a:gd name="T47" fmla="*/ 24 h 72"/>
                  <a:gd name="T48" fmla="*/ 33 w 311"/>
                  <a:gd name="T49" fmla="*/ 24 h 72"/>
                  <a:gd name="T50" fmla="*/ 16 w 311"/>
                  <a:gd name="T51" fmla="*/ 0 h 72"/>
                  <a:gd name="T52" fmla="*/ 16 w 311"/>
                  <a:gd name="T53" fmla="*/ 16 h 72"/>
                  <a:gd name="T54" fmla="*/ 0 w 311"/>
                  <a:gd name="T55" fmla="*/ 24 h 7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11" h="72">
                    <a:moveTo>
                      <a:pt x="0" y="24"/>
                    </a:moveTo>
                    <a:lnTo>
                      <a:pt x="8" y="56"/>
                    </a:lnTo>
                    <a:lnTo>
                      <a:pt x="33" y="64"/>
                    </a:lnTo>
                    <a:lnTo>
                      <a:pt x="67" y="64"/>
                    </a:lnTo>
                    <a:lnTo>
                      <a:pt x="126" y="56"/>
                    </a:lnTo>
                    <a:lnTo>
                      <a:pt x="143" y="56"/>
                    </a:lnTo>
                    <a:lnTo>
                      <a:pt x="143" y="72"/>
                    </a:lnTo>
                    <a:lnTo>
                      <a:pt x="193" y="72"/>
                    </a:lnTo>
                    <a:lnTo>
                      <a:pt x="219" y="56"/>
                    </a:lnTo>
                    <a:lnTo>
                      <a:pt x="252" y="56"/>
                    </a:lnTo>
                    <a:lnTo>
                      <a:pt x="278" y="40"/>
                    </a:lnTo>
                    <a:lnTo>
                      <a:pt x="311" y="32"/>
                    </a:lnTo>
                    <a:lnTo>
                      <a:pt x="311" y="0"/>
                    </a:lnTo>
                    <a:lnTo>
                      <a:pt x="286" y="16"/>
                    </a:lnTo>
                    <a:lnTo>
                      <a:pt x="269" y="24"/>
                    </a:lnTo>
                    <a:lnTo>
                      <a:pt x="252" y="24"/>
                    </a:lnTo>
                    <a:lnTo>
                      <a:pt x="244" y="8"/>
                    </a:lnTo>
                    <a:lnTo>
                      <a:pt x="219" y="16"/>
                    </a:lnTo>
                    <a:lnTo>
                      <a:pt x="168" y="24"/>
                    </a:lnTo>
                    <a:lnTo>
                      <a:pt x="168" y="8"/>
                    </a:lnTo>
                    <a:lnTo>
                      <a:pt x="84" y="40"/>
                    </a:lnTo>
                    <a:lnTo>
                      <a:pt x="75" y="16"/>
                    </a:lnTo>
                    <a:lnTo>
                      <a:pt x="59" y="8"/>
                    </a:lnTo>
                    <a:lnTo>
                      <a:pt x="59" y="24"/>
                    </a:lnTo>
                    <a:lnTo>
                      <a:pt x="33" y="24"/>
                    </a:lnTo>
                    <a:lnTo>
                      <a:pt x="16" y="0"/>
                    </a:lnTo>
                    <a:lnTo>
                      <a:pt x="16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A0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31" name="Freeform 24"/>
              <p:cNvSpPr>
                <a:spLocks/>
              </p:cNvSpPr>
              <p:nvPr/>
            </p:nvSpPr>
            <p:spPr bwMode="auto">
              <a:xfrm>
                <a:off x="3584" y="3712"/>
                <a:ext cx="168" cy="288"/>
              </a:xfrm>
              <a:custGeom>
                <a:avLst/>
                <a:gdLst>
                  <a:gd name="T0" fmla="*/ 0 w 168"/>
                  <a:gd name="T1" fmla="*/ 40 h 288"/>
                  <a:gd name="T2" fmla="*/ 33 w 168"/>
                  <a:gd name="T3" fmla="*/ 48 h 288"/>
                  <a:gd name="T4" fmla="*/ 59 w 168"/>
                  <a:gd name="T5" fmla="*/ 40 h 288"/>
                  <a:gd name="T6" fmla="*/ 101 w 168"/>
                  <a:gd name="T7" fmla="*/ 8 h 288"/>
                  <a:gd name="T8" fmla="*/ 109 w 168"/>
                  <a:gd name="T9" fmla="*/ 0 h 288"/>
                  <a:gd name="T10" fmla="*/ 143 w 168"/>
                  <a:gd name="T11" fmla="*/ 16 h 288"/>
                  <a:gd name="T12" fmla="*/ 143 w 168"/>
                  <a:gd name="T13" fmla="*/ 32 h 288"/>
                  <a:gd name="T14" fmla="*/ 168 w 168"/>
                  <a:gd name="T15" fmla="*/ 96 h 288"/>
                  <a:gd name="T16" fmla="*/ 151 w 168"/>
                  <a:gd name="T17" fmla="*/ 120 h 288"/>
                  <a:gd name="T18" fmla="*/ 168 w 168"/>
                  <a:gd name="T19" fmla="*/ 152 h 288"/>
                  <a:gd name="T20" fmla="*/ 143 w 168"/>
                  <a:gd name="T21" fmla="*/ 256 h 288"/>
                  <a:gd name="T22" fmla="*/ 117 w 168"/>
                  <a:gd name="T23" fmla="*/ 248 h 288"/>
                  <a:gd name="T24" fmla="*/ 92 w 168"/>
                  <a:gd name="T25" fmla="*/ 248 h 288"/>
                  <a:gd name="T26" fmla="*/ 84 w 168"/>
                  <a:gd name="T27" fmla="*/ 264 h 288"/>
                  <a:gd name="T28" fmla="*/ 67 w 168"/>
                  <a:gd name="T29" fmla="*/ 280 h 288"/>
                  <a:gd name="T30" fmla="*/ 42 w 168"/>
                  <a:gd name="T31" fmla="*/ 288 h 288"/>
                  <a:gd name="T32" fmla="*/ 25 w 168"/>
                  <a:gd name="T33" fmla="*/ 248 h 288"/>
                  <a:gd name="T34" fmla="*/ 25 w 168"/>
                  <a:gd name="T35" fmla="*/ 200 h 288"/>
                  <a:gd name="T36" fmla="*/ 33 w 168"/>
                  <a:gd name="T37" fmla="*/ 176 h 288"/>
                  <a:gd name="T38" fmla="*/ 25 w 168"/>
                  <a:gd name="T39" fmla="*/ 160 h 288"/>
                  <a:gd name="T40" fmla="*/ 33 w 168"/>
                  <a:gd name="T41" fmla="*/ 136 h 288"/>
                  <a:gd name="T42" fmla="*/ 33 w 168"/>
                  <a:gd name="T43" fmla="*/ 112 h 288"/>
                  <a:gd name="T44" fmla="*/ 25 w 168"/>
                  <a:gd name="T45" fmla="*/ 80 h 288"/>
                  <a:gd name="T46" fmla="*/ 0 w 168"/>
                  <a:gd name="T47" fmla="*/ 72 h 288"/>
                  <a:gd name="T48" fmla="*/ 0 w 168"/>
                  <a:gd name="T49" fmla="*/ 40 h 28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68" h="288">
                    <a:moveTo>
                      <a:pt x="0" y="40"/>
                    </a:moveTo>
                    <a:lnTo>
                      <a:pt x="33" y="48"/>
                    </a:lnTo>
                    <a:lnTo>
                      <a:pt x="59" y="40"/>
                    </a:lnTo>
                    <a:lnTo>
                      <a:pt x="101" y="8"/>
                    </a:lnTo>
                    <a:lnTo>
                      <a:pt x="109" y="0"/>
                    </a:lnTo>
                    <a:lnTo>
                      <a:pt x="143" y="16"/>
                    </a:lnTo>
                    <a:lnTo>
                      <a:pt x="143" y="32"/>
                    </a:lnTo>
                    <a:lnTo>
                      <a:pt x="168" y="96"/>
                    </a:lnTo>
                    <a:lnTo>
                      <a:pt x="151" y="120"/>
                    </a:lnTo>
                    <a:lnTo>
                      <a:pt x="168" y="152"/>
                    </a:lnTo>
                    <a:lnTo>
                      <a:pt x="143" y="256"/>
                    </a:lnTo>
                    <a:lnTo>
                      <a:pt x="117" y="248"/>
                    </a:lnTo>
                    <a:lnTo>
                      <a:pt x="92" y="248"/>
                    </a:lnTo>
                    <a:lnTo>
                      <a:pt x="84" y="264"/>
                    </a:lnTo>
                    <a:lnTo>
                      <a:pt x="67" y="280"/>
                    </a:lnTo>
                    <a:lnTo>
                      <a:pt x="42" y="288"/>
                    </a:lnTo>
                    <a:lnTo>
                      <a:pt x="25" y="248"/>
                    </a:lnTo>
                    <a:lnTo>
                      <a:pt x="25" y="200"/>
                    </a:lnTo>
                    <a:lnTo>
                      <a:pt x="33" y="176"/>
                    </a:lnTo>
                    <a:lnTo>
                      <a:pt x="25" y="160"/>
                    </a:lnTo>
                    <a:lnTo>
                      <a:pt x="33" y="136"/>
                    </a:lnTo>
                    <a:lnTo>
                      <a:pt x="33" y="112"/>
                    </a:lnTo>
                    <a:lnTo>
                      <a:pt x="25" y="80"/>
                    </a:lnTo>
                    <a:lnTo>
                      <a:pt x="0" y="72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32" name="Freeform 25"/>
              <p:cNvSpPr>
                <a:spLocks/>
              </p:cNvSpPr>
              <p:nvPr/>
            </p:nvSpPr>
            <p:spPr bwMode="auto">
              <a:xfrm>
                <a:off x="5286" y="4200"/>
                <a:ext cx="311" cy="72"/>
              </a:xfrm>
              <a:custGeom>
                <a:avLst/>
                <a:gdLst>
                  <a:gd name="T0" fmla="*/ 0 w 311"/>
                  <a:gd name="T1" fmla="*/ 24 h 72"/>
                  <a:gd name="T2" fmla="*/ 8 w 311"/>
                  <a:gd name="T3" fmla="*/ 56 h 72"/>
                  <a:gd name="T4" fmla="*/ 33 w 311"/>
                  <a:gd name="T5" fmla="*/ 64 h 72"/>
                  <a:gd name="T6" fmla="*/ 67 w 311"/>
                  <a:gd name="T7" fmla="*/ 64 h 72"/>
                  <a:gd name="T8" fmla="*/ 126 w 311"/>
                  <a:gd name="T9" fmla="*/ 56 h 72"/>
                  <a:gd name="T10" fmla="*/ 143 w 311"/>
                  <a:gd name="T11" fmla="*/ 56 h 72"/>
                  <a:gd name="T12" fmla="*/ 143 w 311"/>
                  <a:gd name="T13" fmla="*/ 72 h 72"/>
                  <a:gd name="T14" fmla="*/ 193 w 311"/>
                  <a:gd name="T15" fmla="*/ 72 h 72"/>
                  <a:gd name="T16" fmla="*/ 219 w 311"/>
                  <a:gd name="T17" fmla="*/ 56 h 72"/>
                  <a:gd name="T18" fmla="*/ 252 w 311"/>
                  <a:gd name="T19" fmla="*/ 56 h 72"/>
                  <a:gd name="T20" fmla="*/ 278 w 311"/>
                  <a:gd name="T21" fmla="*/ 40 h 72"/>
                  <a:gd name="T22" fmla="*/ 311 w 311"/>
                  <a:gd name="T23" fmla="*/ 32 h 72"/>
                  <a:gd name="T24" fmla="*/ 311 w 311"/>
                  <a:gd name="T25" fmla="*/ 0 h 72"/>
                  <a:gd name="T26" fmla="*/ 286 w 311"/>
                  <a:gd name="T27" fmla="*/ 16 h 72"/>
                  <a:gd name="T28" fmla="*/ 269 w 311"/>
                  <a:gd name="T29" fmla="*/ 24 h 72"/>
                  <a:gd name="T30" fmla="*/ 252 w 311"/>
                  <a:gd name="T31" fmla="*/ 24 h 72"/>
                  <a:gd name="T32" fmla="*/ 244 w 311"/>
                  <a:gd name="T33" fmla="*/ 8 h 72"/>
                  <a:gd name="T34" fmla="*/ 219 w 311"/>
                  <a:gd name="T35" fmla="*/ 16 h 72"/>
                  <a:gd name="T36" fmla="*/ 168 w 311"/>
                  <a:gd name="T37" fmla="*/ 24 h 72"/>
                  <a:gd name="T38" fmla="*/ 168 w 311"/>
                  <a:gd name="T39" fmla="*/ 8 h 72"/>
                  <a:gd name="T40" fmla="*/ 84 w 311"/>
                  <a:gd name="T41" fmla="*/ 40 h 72"/>
                  <a:gd name="T42" fmla="*/ 75 w 311"/>
                  <a:gd name="T43" fmla="*/ 16 h 72"/>
                  <a:gd name="T44" fmla="*/ 59 w 311"/>
                  <a:gd name="T45" fmla="*/ 8 h 72"/>
                  <a:gd name="T46" fmla="*/ 59 w 311"/>
                  <a:gd name="T47" fmla="*/ 24 h 72"/>
                  <a:gd name="T48" fmla="*/ 33 w 311"/>
                  <a:gd name="T49" fmla="*/ 24 h 72"/>
                  <a:gd name="T50" fmla="*/ 16 w 311"/>
                  <a:gd name="T51" fmla="*/ 0 h 72"/>
                  <a:gd name="T52" fmla="*/ 16 w 311"/>
                  <a:gd name="T53" fmla="*/ 16 h 72"/>
                  <a:gd name="T54" fmla="*/ 0 w 311"/>
                  <a:gd name="T55" fmla="*/ 24 h 7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11" h="72">
                    <a:moveTo>
                      <a:pt x="0" y="24"/>
                    </a:moveTo>
                    <a:lnTo>
                      <a:pt x="8" y="56"/>
                    </a:lnTo>
                    <a:lnTo>
                      <a:pt x="33" y="64"/>
                    </a:lnTo>
                    <a:lnTo>
                      <a:pt x="67" y="64"/>
                    </a:lnTo>
                    <a:lnTo>
                      <a:pt x="126" y="56"/>
                    </a:lnTo>
                    <a:lnTo>
                      <a:pt x="143" y="56"/>
                    </a:lnTo>
                    <a:lnTo>
                      <a:pt x="143" y="72"/>
                    </a:lnTo>
                    <a:lnTo>
                      <a:pt x="193" y="72"/>
                    </a:lnTo>
                    <a:lnTo>
                      <a:pt x="219" y="56"/>
                    </a:lnTo>
                    <a:lnTo>
                      <a:pt x="252" y="56"/>
                    </a:lnTo>
                    <a:lnTo>
                      <a:pt x="278" y="40"/>
                    </a:lnTo>
                    <a:lnTo>
                      <a:pt x="311" y="32"/>
                    </a:lnTo>
                    <a:lnTo>
                      <a:pt x="311" y="0"/>
                    </a:lnTo>
                    <a:lnTo>
                      <a:pt x="286" y="16"/>
                    </a:lnTo>
                    <a:lnTo>
                      <a:pt x="269" y="24"/>
                    </a:lnTo>
                    <a:lnTo>
                      <a:pt x="252" y="24"/>
                    </a:lnTo>
                    <a:lnTo>
                      <a:pt x="244" y="8"/>
                    </a:lnTo>
                    <a:lnTo>
                      <a:pt x="219" y="16"/>
                    </a:lnTo>
                    <a:lnTo>
                      <a:pt x="168" y="24"/>
                    </a:lnTo>
                    <a:lnTo>
                      <a:pt x="168" y="8"/>
                    </a:lnTo>
                    <a:lnTo>
                      <a:pt x="84" y="40"/>
                    </a:lnTo>
                    <a:lnTo>
                      <a:pt x="75" y="16"/>
                    </a:lnTo>
                    <a:lnTo>
                      <a:pt x="59" y="8"/>
                    </a:lnTo>
                    <a:lnTo>
                      <a:pt x="59" y="24"/>
                    </a:lnTo>
                    <a:lnTo>
                      <a:pt x="33" y="24"/>
                    </a:lnTo>
                    <a:lnTo>
                      <a:pt x="16" y="0"/>
                    </a:lnTo>
                    <a:lnTo>
                      <a:pt x="16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33" name="Freeform 26"/>
              <p:cNvSpPr>
                <a:spLocks/>
              </p:cNvSpPr>
              <p:nvPr/>
            </p:nvSpPr>
            <p:spPr bwMode="auto">
              <a:xfrm>
                <a:off x="3584" y="3712"/>
                <a:ext cx="168" cy="288"/>
              </a:xfrm>
              <a:custGeom>
                <a:avLst/>
                <a:gdLst>
                  <a:gd name="T0" fmla="*/ 0 w 168"/>
                  <a:gd name="T1" fmla="*/ 40 h 288"/>
                  <a:gd name="T2" fmla="*/ 33 w 168"/>
                  <a:gd name="T3" fmla="*/ 48 h 288"/>
                  <a:gd name="T4" fmla="*/ 59 w 168"/>
                  <a:gd name="T5" fmla="*/ 40 h 288"/>
                  <a:gd name="T6" fmla="*/ 101 w 168"/>
                  <a:gd name="T7" fmla="*/ 8 h 288"/>
                  <a:gd name="T8" fmla="*/ 109 w 168"/>
                  <a:gd name="T9" fmla="*/ 0 h 288"/>
                  <a:gd name="T10" fmla="*/ 143 w 168"/>
                  <a:gd name="T11" fmla="*/ 16 h 288"/>
                  <a:gd name="T12" fmla="*/ 143 w 168"/>
                  <a:gd name="T13" fmla="*/ 32 h 288"/>
                  <a:gd name="T14" fmla="*/ 168 w 168"/>
                  <a:gd name="T15" fmla="*/ 96 h 288"/>
                  <a:gd name="T16" fmla="*/ 151 w 168"/>
                  <a:gd name="T17" fmla="*/ 120 h 288"/>
                  <a:gd name="T18" fmla="*/ 168 w 168"/>
                  <a:gd name="T19" fmla="*/ 152 h 288"/>
                  <a:gd name="T20" fmla="*/ 143 w 168"/>
                  <a:gd name="T21" fmla="*/ 256 h 288"/>
                  <a:gd name="T22" fmla="*/ 117 w 168"/>
                  <a:gd name="T23" fmla="*/ 248 h 288"/>
                  <a:gd name="T24" fmla="*/ 92 w 168"/>
                  <a:gd name="T25" fmla="*/ 248 h 288"/>
                  <a:gd name="T26" fmla="*/ 84 w 168"/>
                  <a:gd name="T27" fmla="*/ 264 h 288"/>
                  <a:gd name="T28" fmla="*/ 67 w 168"/>
                  <a:gd name="T29" fmla="*/ 280 h 288"/>
                  <a:gd name="T30" fmla="*/ 42 w 168"/>
                  <a:gd name="T31" fmla="*/ 288 h 288"/>
                  <a:gd name="T32" fmla="*/ 25 w 168"/>
                  <a:gd name="T33" fmla="*/ 248 h 288"/>
                  <a:gd name="T34" fmla="*/ 25 w 168"/>
                  <a:gd name="T35" fmla="*/ 200 h 288"/>
                  <a:gd name="T36" fmla="*/ 33 w 168"/>
                  <a:gd name="T37" fmla="*/ 176 h 288"/>
                  <a:gd name="T38" fmla="*/ 25 w 168"/>
                  <a:gd name="T39" fmla="*/ 160 h 288"/>
                  <a:gd name="T40" fmla="*/ 33 w 168"/>
                  <a:gd name="T41" fmla="*/ 136 h 288"/>
                  <a:gd name="T42" fmla="*/ 33 w 168"/>
                  <a:gd name="T43" fmla="*/ 112 h 288"/>
                  <a:gd name="T44" fmla="*/ 25 w 168"/>
                  <a:gd name="T45" fmla="*/ 80 h 288"/>
                  <a:gd name="T46" fmla="*/ 0 w 168"/>
                  <a:gd name="T47" fmla="*/ 72 h 288"/>
                  <a:gd name="T48" fmla="*/ 0 w 168"/>
                  <a:gd name="T49" fmla="*/ 40 h 28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68" h="288">
                    <a:moveTo>
                      <a:pt x="0" y="40"/>
                    </a:moveTo>
                    <a:lnTo>
                      <a:pt x="33" y="48"/>
                    </a:lnTo>
                    <a:lnTo>
                      <a:pt x="59" y="40"/>
                    </a:lnTo>
                    <a:lnTo>
                      <a:pt x="101" y="8"/>
                    </a:lnTo>
                    <a:lnTo>
                      <a:pt x="109" y="0"/>
                    </a:lnTo>
                    <a:lnTo>
                      <a:pt x="143" y="16"/>
                    </a:lnTo>
                    <a:lnTo>
                      <a:pt x="143" y="32"/>
                    </a:lnTo>
                    <a:lnTo>
                      <a:pt x="168" y="96"/>
                    </a:lnTo>
                    <a:lnTo>
                      <a:pt x="151" y="120"/>
                    </a:lnTo>
                    <a:lnTo>
                      <a:pt x="168" y="152"/>
                    </a:lnTo>
                    <a:lnTo>
                      <a:pt x="143" y="256"/>
                    </a:lnTo>
                    <a:lnTo>
                      <a:pt x="117" y="248"/>
                    </a:lnTo>
                    <a:lnTo>
                      <a:pt x="92" y="248"/>
                    </a:lnTo>
                    <a:lnTo>
                      <a:pt x="84" y="264"/>
                    </a:lnTo>
                    <a:lnTo>
                      <a:pt x="67" y="280"/>
                    </a:lnTo>
                    <a:lnTo>
                      <a:pt x="42" y="288"/>
                    </a:lnTo>
                    <a:lnTo>
                      <a:pt x="25" y="248"/>
                    </a:lnTo>
                    <a:lnTo>
                      <a:pt x="25" y="200"/>
                    </a:lnTo>
                    <a:lnTo>
                      <a:pt x="33" y="176"/>
                    </a:lnTo>
                    <a:lnTo>
                      <a:pt x="25" y="160"/>
                    </a:lnTo>
                    <a:lnTo>
                      <a:pt x="33" y="136"/>
                    </a:lnTo>
                    <a:lnTo>
                      <a:pt x="33" y="112"/>
                    </a:lnTo>
                    <a:lnTo>
                      <a:pt x="25" y="80"/>
                    </a:lnTo>
                    <a:lnTo>
                      <a:pt x="0" y="72"/>
                    </a:lnTo>
                    <a:lnTo>
                      <a:pt x="0" y="4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34" name="Freeform 27"/>
              <p:cNvSpPr>
                <a:spLocks/>
              </p:cNvSpPr>
              <p:nvPr/>
            </p:nvSpPr>
            <p:spPr bwMode="auto">
              <a:xfrm>
                <a:off x="3626" y="3496"/>
                <a:ext cx="101" cy="192"/>
              </a:xfrm>
              <a:custGeom>
                <a:avLst/>
                <a:gdLst>
                  <a:gd name="T0" fmla="*/ 75 w 101"/>
                  <a:gd name="T1" fmla="*/ 32 h 192"/>
                  <a:gd name="T2" fmla="*/ 75 w 101"/>
                  <a:gd name="T3" fmla="*/ 0 h 192"/>
                  <a:gd name="T4" fmla="*/ 92 w 101"/>
                  <a:gd name="T5" fmla="*/ 0 h 192"/>
                  <a:gd name="T6" fmla="*/ 92 w 101"/>
                  <a:gd name="T7" fmla="*/ 40 h 192"/>
                  <a:gd name="T8" fmla="*/ 101 w 101"/>
                  <a:gd name="T9" fmla="*/ 56 h 192"/>
                  <a:gd name="T10" fmla="*/ 101 w 101"/>
                  <a:gd name="T11" fmla="*/ 104 h 192"/>
                  <a:gd name="T12" fmla="*/ 92 w 101"/>
                  <a:gd name="T13" fmla="*/ 120 h 192"/>
                  <a:gd name="T14" fmla="*/ 92 w 101"/>
                  <a:gd name="T15" fmla="*/ 152 h 192"/>
                  <a:gd name="T16" fmla="*/ 67 w 101"/>
                  <a:gd name="T17" fmla="*/ 192 h 192"/>
                  <a:gd name="T18" fmla="*/ 50 w 101"/>
                  <a:gd name="T19" fmla="*/ 192 h 192"/>
                  <a:gd name="T20" fmla="*/ 25 w 101"/>
                  <a:gd name="T21" fmla="*/ 176 h 192"/>
                  <a:gd name="T22" fmla="*/ 33 w 101"/>
                  <a:gd name="T23" fmla="*/ 160 h 192"/>
                  <a:gd name="T24" fmla="*/ 17 w 101"/>
                  <a:gd name="T25" fmla="*/ 152 h 192"/>
                  <a:gd name="T26" fmla="*/ 33 w 101"/>
                  <a:gd name="T27" fmla="*/ 136 h 192"/>
                  <a:gd name="T28" fmla="*/ 8 w 101"/>
                  <a:gd name="T29" fmla="*/ 128 h 192"/>
                  <a:gd name="T30" fmla="*/ 25 w 101"/>
                  <a:gd name="T31" fmla="*/ 112 h 192"/>
                  <a:gd name="T32" fmla="*/ 8 w 101"/>
                  <a:gd name="T33" fmla="*/ 96 h 192"/>
                  <a:gd name="T34" fmla="*/ 0 w 101"/>
                  <a:gd name="T35" fmla="*/ 72 h 192"/>
                  <a:gd name="T36" fmla="*/ 17 w 101"/>
                  <a:gd name="T37" fmla="*/ 64 h 192"/>
                  <a:gd name="T38" fmla="*/ 17 w 101"/>
                  <a:gd name="T39" fmla="*/ 48 h 192"/>
                  <a:gd name="T40" fmla="*/ 42 w 101"/>
                  <a:gd name="T41" fmla="*/ 40 h 192"/>
                  <a:gd name="T42" fmla="*/ 75 w 101"/>
                  <a:gd name="T43" fmla="*/ 32 h 19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01" h="192">
                    <a:moveTo>
                      <a:pt x="75" y="32"/>
                    </a:moveTo>
                    <a:lnTo>
                      <a:pt x="75" y="0"/>
                    </a:lnTo>
                    <a:lnTo>
                      <a:pt x="92" y="0"/>
                    </a:lnTo>
                    <a:lnTo>
                      <a:pt x="92" y="40"/>
                    </a:lnTo>
                    <a:lnTo>
                      <a:pt x="101" y="56"/>
                    </a:lnTo>
                    <a:lnTo>
                      <a:pt x="101" y="104"/>
                    </a:lnTo>
                    <a:lnTo>
                      <a:pt x="92" y="120"/>
                    </a:lnTo>
                    <a:lnTo>
                      <a:pt x="92" y="152"/>
                    </a:lnTo>
                    <a:lnTo>
                      <a:pt x="67" y="192"/>
                    </a:lnTo>
                    <a:lnTo>
                      <a:pt x="50" y="192"/>
                    </a:lnTo>
                    <a:lnTo>
                      <a:pt x="25" y="176"/>
                    </a:lnTo>
                    <a:lnTo>
                      <a:pt x="33" y="160"/>
                    </a:lnTo>
                    <a:lnTo>
                      <a:pt x="17" y="152"/>
                    </a:lnTo>
                    <a:lnTo>
                      <a:pt x="33" y="136"/>
                    </a:lnTo>
                    <a:lnTo>
                      <a:pt x="8" y="128"/>
                    </a:lnTo>
                    <a:lnTo>
                      <a:pt x="25" y="112"/>
                    </a:lnTo>
                    <a:lnTo>
                      <a:pt x="8" y="96"/>
                    </a:lnTo>
                    <a:lnTo>
                      <a:pt x="0" y="72"/>
                    </a:lnTo>
                    <a:lnTo>
                      <a:pt x="17" y="64"/>
                    </a:lnTo>
                    <a:lnTo>
                      <a:pt x="17" y="48"/>
                    </a:lnTo>
                    <a:lnTo>
                      <a:pt x="42" y="40"/>
                    </a:lnTo>
                    <a:lnTo>
                      <a:pt x="75" y="3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35" name="Freeform 28"/>
              <p:cNvSpPr>
                <a:spLocks/>
              </p:cNvSpPr>
              <p:nvPr/>
            </p:nvSpPr>
            <p:spPr bwMode="auto">
              <a:xfrm>
                <a:off x="3626" y="3496"/>
                <a:ext cx="101" cy="192"/>
              </a:xfrm>
              <a:custGeom>
                <a:avLst/>
                <a:gdLst>
                  <a:gd name="T0" fmla="*/ 75 w 101"/>
                  <a:gd name="T1" fmla="*/ 32 h 192"/>
                  <a:gd name="T2" fmla="*/ 75 w 101"/>
                  <a:gd name="T3" fmla="*/ 0 h 192"/>
                  <a:gd name="T4" fmla="*/ 92 w 101"/>
                  <a:gd name="T5" fmla="*/ 0 h 192"/>
                  <a:gd name="T6" fmla="*/ 92 w 101"/>
                  <a:gd name="T7" fmla="*/ 40 h 192"/>
                  <a:gd name="T8" fmla="*/ 101 w 101"/>
                  <a:gd name="T9" fmla="*/ 56 h 192"/>
                  <a:gd name="T10" fmla="*/ 101 w 101"/>
                  <a:gd name="T11" fmla="*/ 104 h 192"/>
                  <a:gd name="T12" fmla="*/ 92 w 101"/>
                  <a:gd name="T13" fmla="*/ 120 h 192"/>
                  <a:gd name="T14" fmla="*/ 92 w 101"/>
                  <a:gd name="T15" fmla="*/ 152 h 192"/>
                  <a:gd name="T16" fmla="*/ 67 w 101"/>
                  <a:gd name="T17" fmla="*/ 192 h 192"/>
                  <a:gd name="T18" fmla="*/ 50 w 101"/>
                  <a:gd name="T19" fmla="*/ 192 h 192"/>
                  <a:gd name="T20" fmla="*/ 25 w 101"/>
                  <a:gd name="T21" fmla="*/ 176 h 192"/>
                  <a:gd name="T22" fmla="*/ 33 w 101"/>
                  <a:gd name="T23" fmla="*/ 160 h 192"/>
                  <a:gd name="T24" fmla="*/ 17 w 101"/>
                  <a:gd name="T25" fmla="*/ 152 h 192"/>
                  <a:gd name="T26" fmla="*/ 33 w 101"/>
                  <a:gd name="T27" fmla="*/ 136 h 192"/>
                  <a:gd name="T28" fmla="*/ 8 w 101"/>
                  <a:gd name="T29" fmla="*/ 128 h 192"/>
                  <a:gd name="T30" fmla="*/ 25 w 101"/>
                  <a:gd name="T31" fmla="*/ 112 h 192"/>
                  <a:gd name="T32" fmla="*/ 8 w 101"/>
                  <a:gd name="T33" fmla="*/ 96 h 192"/>
                  <a:gd name="T34" fmla="*/ 0 w 101"/>
                  <a:gd name="T35" fmla="*/ 72 h 192"/>
                  <a:gd name="T36" fmla="*/ 17 w 101"/>
                  <a:gd name="T37" fmla="*/ 64 h 192"/>
                  <a:gd name="T38" fmla="*/ 17 w 101"/>
                  <a:gd name="T39" fmla="*/ 48 h 192"/>
                  <a:gd name="T40" fmla="*/ 42 w 101"/>
                  <a:gd name="T41" fmla="*/ 40 h 192"/>
                  <a:gd name="T42" fmla="*/ 75 w 101"/>
                  <a:gd name="T43" fmla="*/ 32 h 19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01" h="192">
                    <a:moveTo>
                      <a:pt x="75" y="32"/>
                    </a:moveTo>
                    <a:lnTo>
                      <a:pt x="75" y="0"/>
                    </a:lnTo>
                    <a:lnTo>
                      <a:pt x="92" y="0"/>
                    </a:lnTo>
                    <a:lnTo>
                      <a:pt x="92" y="40"/>
                    </a:lnTo>
                    <a:lnTo>
                      <a:pt x="101" y="56"/>
                    </a:lnTo>
                    <a:lnTo>
                      <a:pt x="101" y="104"/>
                    </a:lnTo>
                    <a:lnTo>
                      <a:pt x="92" y="120"/>
                    </a:lnTo>
                    <a:lnTo>
                      <a:pt x="92" y="152"/>
                    </a:lnTo>
                    <a:lnTo>
                      <a:pt x="67" y="192"/>
                    </a:lnTo>
                    <a:lnTo>
                      <a:pt x="50" y="192"/>
                    </a:lnTo>
                    <a:lnTo>
                      <a:pt x="25" y="176"/>
                    </a:lnTo>
                    <a:lnTo>
                      <a:pt x="33" y="160"/>
                    </a:lnTo>
                    <a:lnTo>
                      <a:pt x="17" y="152"/>
                    </a:lnTo>
                    <a:lnTo>
                      <a:pt x="33" y="136"/>
                    </a:lnTo>
                    <a:lnTo>
                      <a:pt x="8" y="128"/>
                    </a:lnTo>
                    <a:lnTo>
                      <a:pt x="25" y="112"/>
                    </a:lnTo>
                    <a:lnTo>
                      <a:pt x="8" y="96"/>
                    </a:lnTo>
                    <a:lnTo>
                      <a:pt x="0" y="72"/>
                    </a:lnTo>
                    <a:lnTo>
                      <a:pt x="17" y="64"/>
                    </a:lnTo>
                    <a:lnTo>
                      <a:pt x="17" y="48"/>
                    </a:lnTo>
                    <a:lnTo>
                      <a:pt x="42" y="40"/>
                    </a:lnTo>
                    <a:lnTo>
                      <a:pt x="75" y="3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36" name="Freeform 235"/>
              <p:cNvSpPr>
                <a:spLocks/>
              </p:cNvSpPr>
              <p:nvPr/>
            </p:nvSpPr>
            <p:spPr bwMode="auto">
              <a:xfrm>
                <a:off x="3457" y="3008"/>
                <a:ext cx="1180" cy="1080"/>
              </a:xfrm>
              <a:custGeom>
                <a:avLst/>
                <a:gdLst>
                  <a:gd name="T0" fmla="*/ 1121 w 1180"/>
                  <a:gd name="T1" fmla="*/ 728 h 1080"/>
                  <a:gd name="T2" fmla="*/ 1003 w 1180"/>
                  <a:gd name="T3" fmla="*/ 672 h 1080"/>
                  <a:gd name="T4" fmla="*/ 935 w 1180"/>
                  <a:gd name="T5" fmla="*/ 616 h 1080"/>
                  <a:gd name="T6" fmla="*/ 902 w 1180"/>
                  <a:gd name="T7" fmla="*/ 584 h 1080"/>
                  <a:gd name="T8" fmla="*/ 817 w 1180"/>
                  <a:gd name="T9" fmla="*/ 592 h 1080"/>
                  <a:gd name="T10" fmla="*/ 733 w 1180"/>
                  <a:gd name="T11" fmla="*/ 528 h 1080"/>
                  <a:gd name="T12" fmla="*/ 683 w 1180"/>
                  <a:gd name="T13" fmla="*/ 448 h 1080"/>
                  <a:gd name="T14" fmla="*/ 556 w 1180"/>
                  <a:gd name="T15" fmla="*/ 344 h 1080"/>
                  <a:gd name="T16" fmla="*/ 523 w 1180"/>
                  <a:gd name="T17" fmla="*/ 280 h 1080"/>
                  <a:gd name="T18" fmla="*/ 548 w 1180"/>
                  <a:gd name="T19" fmla="*/ 240 h 1080"/>
                  <a:gd name="T20" fmla="*/ 531 w 1180"/>
                  <a:gd name="T21" fmla="*/ 216 h 1080"/>
                  <a:gd name="T22" fmla="*/ 556 w 1180"/>
                  <a:gd name="T23" fmla="*/ 184 h 1080"/>
                  <a:gd name="T24" fmla="*/ 649 w 1180"/>
                  <a:gd name="T25" fmla="*/ 144 h 1080"/>
                  <a:gd name="T26" fmla="*/ 649 w 1180"/>
                  <a:gd name="T27" fmla="*/ 56 h 1080"/>
                  <a:gd name="T28" fmla="*/ 514 w 1180"/>
                  <a:gd name="T29" fmla="*/ 0 h 1080"/>
                  <a:gd name="T30" fmla="*/ 405 w 1180"/>
                  <a:gd name="T31" fmla="*/ 40 h 1080"/>
                  <a:gd name="T32" fmla="*/ 354 w 1180"/>
                  <a:gd name="T33" fmla="*/ 64 h 1080"/>
                  <a:gd name="T34" fmla="*/ 295 w 1180"/>
                  <a:gd name="T35" fmla="*/ 80 h 1080"/>
                  <a:gd name="T36" fmla="*/ 228 w 1180"/>
                  <a:gd name="T37" fmla="*/ 152 h 1080"/>
                  <a:gd name="T38" fmla="*/ 118 w 1180"/>
                  <a:gd name="T39" fmla="*/ 136 h 1080"/>
                  <a:gd name="T40" fmla="*/ 42 w 1180"/>
                  <a:gd name="T41" fmla="*/ 208 h 1080"/>
                  <a:gd name="T42" fmla="*/ 25 w 1180"/>
                  <a:gd name="T43" fmla="*/ 272 h 1080"/>
                  <a:gd name="T44" fmla="*/ 93 w 1180"/>
                  <a:gd name="T45" fmla="*/ 352 h 1080"/>
                  <a:gd name="T46" fmla="*/ 93 w 1180"/>
                  <a:gd name="T47" fmla="*/ 392 h 1080"/>
                  <a:gd name="T48" fmla="*/ 160 w 1180"/>
                  <a:gd name="T49" fmla="*/ 344 h 1080"/>
                  <a:gd name="T50" fmla="*/ 202 w 1180"/>
                  <a:gd name="T51" fmla="*/ 320 h 1080"/>
                  <a:gd name="T52" fmla="*/ 261 w 1180"/>
                  <a:gd name="T53" fmla="*/ 352 h 1080"/>
                  <a:gd name="T54" fmla="*/ 312 w 1180"/>
                  <a:gd name="T55" fmla="*/ 368 h 1080"/>
                  <a:gd name="T56" fmla="*/ 337 w 1180"/>
                  <a:gd name="T57" fmla="*/ 424 h 1080"/>
                  <a:gd name="T58" fmla="*/ 371 w 1180"/>
                  <a:gd name="T59" fmla="*/ 496 h 1080"/>
                  <a:gd name="T60" fmla="*/ 430 w 1180"/>
                  <a:gd name="T61" fmla="*/ 552 h 1080"/>
                  <a:gd name="T62" fmla="*/ 497 w 1180"/>
                  <a:gd name="T63" fmla="*/ 592 h 1080"/>
                  <a:gd name="T64" fmla="*/ 607 w 1180"/>
                  <a:gd name="T65" fmla="*/ 680 h 1080"/>
                  <a:gd name="T66" fmla="*/ 649 w 1180"/>
                  <a:gd name="T67" fmla="*/ 688 h 1080"/>
                  <a:gd name="T68" fmla="*/ 742 w 1180"/>
                  <a:gd name="T69" fmla="*/ 744 h 1080"/>
                  <a:gd name="T70" fmla="*/ 775 w 1180"/>
                  <a:gd name="T71" fmla="*/ 752 h 1080"/>
                  <a:gd name="T72" fmla="*/ 809 w 1180"/>
                  <a:gd name="T73" fmla="*/ 768 h 1080"/>
                  <a:gd name="T74" fmla="*/ 851 w 1180"/>
                  <a:gd name="T75" fmla="*/ 824 h 1080"/>
                  <a:gd name="T76" fmla="*/ 927 w 1180"/>
                  <a:gd name="T77" fmla="*/ 856 h 1080"/>
                  <a:gd name="T78" fmla="*/ 978 w 1180"/>
                  <a:gd name="T79" fmla="*/ 984 h 1080"/>
                  <a:gd name="T80" fmla="*/ 935 w 1180"/>
                  <a:gd name="T81" fmla="*/ 1000 h 1080"/>
                  <a:gd name="T82" fmla="*/ 927 w 1180"/>
                  <a:gd name="T83" fmla="*/ 1040 h 1080"/>
                  <a:gd name="T84" fmla="*/ 935 w 1180"/>
                  <a:gd name="T85" fmla="*/ 1072 h 1080"/>
                  <a:gd name="T86" fmla="*/ 978 w 1180"/>
                  <a:gd name="T87" fmla="*/ 1072 h 1080"/>
                  <a:gd name="T88" fmla="*/ 1011 w 1180"/>
                  <a:gd name="T89" fmla="*/ 1000 h 1080"/>
                  <a:gd name="T90" fmla="*/ 1070 w 1180"/>
                  <a:gd name="T91" fmla="*/ 952 h 1080"/>
                  <a:gd name="T92" fmla="*/ 1053 w 1180"/>
                  <a:gd name="T93" fmla="*/ 888 h 1080"/>
                  <a:gd name="T94" fmla="*/ 1003 w 1180"/>
                  <a:gd name="T95" fmla="*/ 864 h 1080"/>
                  <a:gd name="T96" fmla="*/ 1011 w 1180"/>
                  <a:gd name="T97" fmla="*/ 800 h 1080"/>
                  <a:gd name="T98" fmla="*/ 1045 w 1180"/>
                  <a:gd name="T99" fmla="*/ 768 h 1080"/>
                  <a:gd name="T100" fmla="*/ 1146 w 1180"/>
                  <a:gd name="T101" fmla="*/ 792 h 1080"/>
                  <a:gd name="T102" fmla="*/ 1180 w 1180"/>
                  <a:gd name="T103" fmla="*/ 784 h 1080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1180" h="1080">
                    <a:moveTo>
                      <a:pt x="1155" y="752"/>
                    </a:moveTo>
                    <a:lnTo>
                      <a:pt x="1121" y="728"/>
                    </a:lnTo>
                    <a:lnTo>
                      <a:pt x="1087" y="712"/>
                    </a:lnTo>
                    <a:lnTo>
                      <a:pt x="1003" y="672"/>
                    </a:lnTo>
                    <a:lnTo>
                      <a:pt x="919" y="632"/>
                    </a:lnTo>
                    <a:lnTo>
                      <a:pt x="935" y="616"/>
                    </a:lnTo>
                    <a:lnTo>
                      <a:pt x="927" y="600"/>
                    </a:lnTo>
                    <a:lnTo>
                      <a:pt x="902" y="584"/>
                    </a:lnTo>
                    <a:lnTo>
                      <a:pt x="868" y="592"/>
                    </a:lnTo>
                    <a:lnTo>
                      <a:pt x="817" y="592"/>
                    </a:lnTo>
                    <a:lnTo>
                      <a:pt x="775" y="568"/>
                    </a:lnTo>
                    <a:lnTo>
                      <a:pt x="733" y="528"/>
                    </a:lnTo>
                    <a:lnTo>
                      <a:pt x="708" y="488"/>
                    </a:lnTo>
                    <a:lnTo>
                      <a:pt x="683" y="448"/>
                    </a:lnTo>
                    <a:lnTo>
                      <a:pt x="641" y="408"/>
                    </a:lnTo>
                    <a:lnTo>
                      <a:pt x="556" y="344"/>
                    </a:lnTo>
                    <a:lnTo>
                      <a:pt x="523" y="296"/>
                    </a:lnTo>
                    <a:lnTo>
                      <a:pt x="523" y="280"/>
                    </a:lnTo>
                    <a:lnTo>
                      <a:pt x="539" y="256"/>
                    </a:lnTo>
                    <a:lnTo>
                      <a:pt x="548" y="240"/>
                    </a:lnTo>
                    <a:lnTo>
                      <a:pt x="539" y="224"/>
                    </a:lnTo>
                    <a:lnTo>
                      <a:pt x="531" y="216"/>
                    </a:lnTo>
                    <a:lnTo>
                      <a:pt x="531" y="200"/>
                    </a:lnTo>
                    <a:lnTo>
                      <a:pt x="556" y="184"/>
                    </a:lnTo>
                    <a:lnTo>
                      <a:pt x="641" y="152"/>
                    </a:lnTo>
                    <a:lnTo>
                      <a:pt x="649" y="144"/>
                    </a:lnTo>
                    <a:lnTo>
                      <a:pt x="641" y="88"/>
                    </a:lnTo>
                    <a:lnTo>
                      <a:pt x="649" y="56"/>
                    </a:lnTo>
                    <a:lnTo>
                      <a:pt x="531" y="24"/>
                    </a:lnTo>
                    <a:lnTo>
                      <a:pt x="514" y="0"/>
                    </a:lnTo>
                    <a:lnTo>
                      <a:pt x="438" y="8"/>
                    </a:lnTo>
                    <a:lnTo>
                      <a:pt x="405" y="40"/>
                    </a:lnTo>
                    <a:lnTo>
                      <a:pt x="371" y="32"/>
                    </a:lnTo>
                    <a:lnTo>
                      <a:pt x="354" y="64"/>
                    </a:lnTo>
                    <a:lnTo>
                      <a:pt x="320" y="64"/>
                    </a:lnTo>
                    <a:lnTo>
                      <a:pt x="295" y="80"/>
                    </a:lnTo>
                    <a:lnTo>
                      <a:pt x="253" y="72"/>
                    </a:lnTo>
                    <a:lnTo>
                      <a:pt x="228" y="152"/>
                    </a:lnTo>
                    <a:lnTo>
                      <a:pt x="160" y="72"/>
                    </a:lnTo>
                    <a:lnTo>
                      <a:pt x="118" y="136"/>
                    </a:lnTo>
                    <a:lnTo>
                      <a:pt x="25" y="144"/>
                    </a:lnTo>
                    <a:lnTo>
                      <a:pt x="42" y="208"/>
                    </a:lnTo>
                    <a:lnTo>
                      <a:pt x="0" y="232"/>
                    </a:lnTo>
                    <a:lnTo>
                      <a:pt x="25" y="272"/>
                    </a:lnTo>
                    <a:lnTo>
                      <a:pt x="17" y="320"/>
                    </a:lnTo>
                    <a:lnTo>
                      <a:pt x="93" y="352"/>
                    </a:lnTo>
                    <a:lnTo>
                      <a:pt x="76" y="392"/>
                    </a:lnTo>
                    <a:lnTo>
                      <a:pt x="93" y="392"/>
                    </a:lnTo>
                    <a:lnTo>
                      <a:pt x="135" y="376"/>
                    </a:lnTo>
                    <a:lnTo>
                      <a:pt x="160" y="344"/>
                    </a:lnTo>
                    <a:lnTo>
                      <a:pt x="177" y="328"/>
                    </a:lnTo>
                    <a:lnTo>
                      <a:pt x="202" y="320"/>
                    </a:lnTo>
                    <a:lnTo>
                      <a:pt x="244" y="336"/>
                    </a:lnTo>
                    <a:lnTo>
                      <a:pt x="261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29" y="384"/>
                    </a:lnTo>
                    <a:lnTo>
                      <a:pt x="337" y="424"/>
                    </a:lnTo>
                    <a:lnTo>
                      <a:pt x="362" y="472"/>
                    </a:lnTo>
                    <a:lnTo>
                      <a:pt x="371" y="496"/>
                    </a:lnTo>
                    <a:lnTo>
                      <a:pt x="396" y="512"/>
                    </a:lnTo>
                    <a:lnTo>
                      <a:pt x="430" y="552"/>
                    </a:lnTo>
                    <a:lnTo>
                      <a:pt x="472" y="576"/>
                    </a:lnTo>
                    <a:lnTo>
                      <a:pt x="497" y="592"/>
                    </a:lnTo>
                    <a:lnTo>
                      <a:pt x="514" y="608"/>
                    </a:lnTo>
                    <a:lnTo>
                      <a:pt x="607" y="680"/>
                    </a:lnTo>
                    <a:lnTo>
                      <a:pt x="624" y="696"/>
                    </a:lnTo>
                    <a:lnTo>
                      <a:pt x="649" y="688"/>
                    </a:lnTo>
                    <a:lnTo>
                      <a:pt x="708" y="712"/>
                    </a:lnTo>
                    <a:lnTo>
                      <a:pt x="742" y="744"/>
                    </a:lnTo>
                    <a:lnTo>
                      <a:pt x="767" y="744"/>
                    </a:lnTo>
                    <a:lnTo>
                      <a:pt x="775" y="752"/>
                    </a:lnTo>
                    <a:lnTo>
                      <a:pt x="775" y="768"/>
                    </a:lnTo>
                    <a:lnTo>
                      <a:pt x="809" y="768"/>
                    </a:lnTo>
                    <a:lnTo>
                      <a:pt x="826" y="800"/>
                    </a:lnTo>
                    <a:lnTo>
                      <a:pt x="851" y="824"/>
                    </a:lnTo>
                    <a:lnTo>
                      <a:pt x="893" y="840"/>
                    </a:lnTo>
                    <a:lnTo>
                      <a:pt x="927" y="856"/>
                    </a:lnTo>
                    <a:lnTo>
                      <a:pt x="944" y="904"/>
                    </a:lnTo>
                    <a:lnTo>
                      <a:pt x="978" y="984"/>
                    </a:lnTo>
                    <a:lnTo>
                      <a:pt x="952" y="984"/>
                    </a:lnTo>
                    <a:lnTo>
                      <a:pt x="935" y="1000"/>
                    </a:lnTo>
                    <a:lnTo>
                      <a:pt x="935" y="1016"/>
                    </a:lnTo>
                    <a:lnTo>
                      <a:pt x="927" y="1040"/>
                    </a:lnTo>
                    <a:lnTo>
                      <a:pt x="919" y="1056"/>
                    </a:lnTo>
                    <a:lnTo>
                      <a:pt x="935" y="1072"/>
                    </a:lnTo>
                    <a:lnTo>
                      <a:pt x="952" y="1080"/>
                    </a:lnTo>
                    <a:lnTo>
                      <a:pt x="978" y="1072"/>
                    </a:lnTo>
                    <a:lnTo>
                      <a:pt x="994" y="1040"/>
                    </a:lnTo>
                    <a:lnTo>
                      <a:pt x="1011" y="1000"/>
                    </a:lnTo>
                    <a:lnTo>
                      <a:pt x="1028" y="960"/>
                    </a:lnTo>
                    <a:lnTo>
                      <a:pt x="1070" y="952"/>
                    </a:lnTo>
                    <a:lnTo>
                      <a:pt x="1070" y="904"/>
                    </a:lnTo>
                    <a:lnTo>
                      <a:pt x="1053" y="888"/>
                    </a:lnTo>
                    <a:lnTo>
                      <a:pt x="1028" y="880"/>
                    </a:lnTo>
                    <a:lnTo>
                      <a:pt x="1003" y="864"/>
                    </a:lnTo>
                    <a:lnTo>
                      <a:pt x="994" y="848"/>
                    </a:lnTo>
                    <a:lnTo>
                      <a:pt x="1011" y="800"/>
                    </a:lnTo>
                    <a:lnTo>
                      <a:pt x="1028" y="776"/>
                    </a:lnTo>
                    <a:lnTo>
                      <a:pt x="1045" y="768"/>
                    </a:lnTo>
                    <a:lnTo>
                      <a:pt x="1104" y="776"/>
                    </a:lnTo>
                    <a:lnTo>
                      <a:pt x="1146" y="792"/>
                    </a:lnTo>
                    <a:lnTo>
                      <a:pt x="1180" y="824"/>
                    </a:lnTo>
                    <a:lnTo>
                      <a:pt x="1180" y="784"/>
                    </a:lnTo>
                    <a:lnTo>
                      <a:pt x="1155" y="75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37" name="Freeform 236"/>
              <p:cNvSpPr>
                <a:spLocks/>
              </p:cNvSpPr>
              <p:nvPr/>
            </p:nvSpPr>
            <p:spPr bwMode="auto">
              <a:xfrm>
                <a:off x="2463" y="2496"/>
                <a:ext cx="1146" cy="1088"/>
              </a:xfrm>
              <a:custGeom>
                <a:avLst/>
                <a:gdLst>
                  <a:gd name="T0" fmla="*/ 969 w 1146"/>
                  <a:gd name="T1" fmla="*/ 600 h 1088"/>
                  <a:gd name="T2" fmla="*/ 944 w 1146"/>
                  <a:gd name="T3" fmla="*/ 584 h 1088"/>
                  <a:gd name="T4" fmla="*/ 986 w 1146"/>
                  <a:gd name="T5" fmla="*/ 520 h 1088"/>
                  <a:gd name="T6" fmla="*/ 1019 w 1146"/>
                  <a:gd name="T7" fmla="*/ 472 h 1088"/>
                  <a:gd name="T8" fmla="*/ 1087 w 1146"/>
                  <a:gd name="T9" fmla="*/ 448 h 1088"/>
                  <a:gd name="T10" fmla="*/ 1112 w 1146"/>
                  <a:gd name="T11" fmla="*/ 320 h 1088"/>
                  <a:gd name="T12" fmla="*/ 1095 w 1146"/>
                  <a:gd name="T13" fmla="*/ 272 h 1088"/>
                  <a:gd name="T14" fmla="*/ 1011 w 1146"/>
                  <a:gd name="T15" fmla="*/ 248 h 1088"/>
                  <a:gd name="T16" fmla="*/ 927 w 1146"/>
                  <a:gd name="T17" fmla="*/ 208 h 1088"/>
                  <a:gd name="T18" fmla="*/ 851 w 1146"/>
                  <a:gd name="T19" fmla="*/ 136 h 1088"/>
                  <a:gd name="T20" fmla="*/ 809 w 1146"/>
                  <a:gd name="T21" fmla="*/ 112 h 1088"/>
                  <a:gd name="T22" fmla="*/ 767 w 1146"/>
                  <a:gd name="T23" fmla="*/ 88 h 1088"/>
                  <a:gd name="T24" fmla="*/ 708 w 1146"/>
                  <a:gd name="T25" fmla="*/ 48 h 1088"/>
                  <a:gd name="T26" fmla="*/ 666 w 1146"/>
                  <a:gd name="T27" fmla="*/ 0 h 1088"/>
                  <a:gd name="T28" fmla="*/ 598 w 1146"/>
                  <a:gd name="T29" fmla="*/ 24 h 1088"/>
                  <a:gd name="T30" fmla="*/ 564 w 1146"/>
                  <a:gd name="T31" fmla="*/ 104 h 1088"/>
                  <a:gd name="T32" fmla="*/ 489 w 1146"/>
                  <a:gd name="T33" fmla="*/ 136 h 1088"/>
                  <a:gd name="T34" fmla="*/ 455 w 1146"/>
                  <a:gd name="T35" fmla="*/ 168 h 1088"/>
                  <a:gd name="T36" fmla="*/ 413 w 1146"/>
                  <a:gd name="T37" fmla="*/ 184 h 1088"/>
                  <a:gd name="T38" fmla="*/ 345 w 1146"/>
                  <a:gd name="T39" fmla="*/ 160 h 1088"/>
                  <a:gd name="T40" fmla="*/ 269 w 1146"/>
                  <a:gd name="T41" fmla="*/ 144 h 1088"/>
                  <a:gd name="T42" fmla="*/ 303 w 1146"/>
                  <a:gd name="T43" fmla="*/ 256 h 1088"/>
                  <a:gd name="T44" fmla="*/ 211 w 1146"/>
                  <a:gd name="T45" fmla="*/ 240 h 1088"/>
                  <a:gd name="T46" fmla="*/ 177 w 1146"/>
                  <a:gd name="T47" fmla="*/ 232 h 1088"/>
                  <a:gd name="T48" fmla="*/ 126 w 1146"/>
                  <a:gd name="T49" fmla="*/ 208 h 1088"/>
                  <a:gd name="T50" fmla="*/ 84 w 1146"/>
                  <a:gd name="T51" fmla="*/ 216 h 1088"/>
                  <a:gd name="T52" fmla="*/ 8 w 1146"/>
                  <a:gd name="T53" fmla="*/ 232 h 1088"/>
                  <a:gd name="T54" fmla="*/ 8 w 1146"/>
                  <a:gd name="T55" fmla="*/ 248 h 1088"/>
                  <a:gd name="T56" fmla="*/ 25 w 1146"/>
                  <a:gd name="T57" fmla="*/ 272 h 1088"/>
                  <a:gd name="T58" fmla="*/ 17 w 1146"/>
                  <a:gd name="T59" fmla="*/ 288 h 1088"/>
                  <a:gd name="T60" fmla="*/ 42 w 1146"/>
                  <a:gd name="T61" fmla="*/ 312 h 1088"/>
                  <a:gd name="T62" fmla="*/ 109 w 1146"/>
                  <a:gd name="T63" fmla="*/ 328 h 1088"/>
                  <a:gd name="T64" fmla="*/ 160 w 1146"/>
                  <a:gd name="T65" fmla="*/ 368 h 1088"/>
                  <a:gd name="T66" fmla="*/ 194 w 1146"/>
                  <a:gd name="T67" fmla="*/ 400 h 1088"/>
                  <a:gd name="T68" fmla="*/ 211 w 1146"/>
                  <a:gd name="T69" fmla="*/ 448 h 1088"/>
                  <a:gd name="T70" fmla="*/ 269 w 1146"/>
                  <a:gd name="T71" fmla="*/ 536 h 1088"/>
                  <a:gd name="T72" fmla="*/ 278 w 1146"/>
                  <a:gd name="T73" fmla="*/ 584 h 1088"/>
                  <a:gd name="T74" fmla="*/ 295 w 1146"/>
                  <a:gd name="T75" fmla="*/ 640 h 1088"/>
                  <a:gd name="T76" fmla="*/ 236 w 1146"/>
                  <a:gd name="T77" fmla="*/ 776 h 1088"/>
                  <a:gd name="T78" fmla="*/ 177 w 1146"/>
                  <a:gd name="T79" fmla="*/ 872 h 1088"/>
                  <a:gd name="T80" fmla="*/ 160 w 1146"/>
                  <a:gd name="T81" fmla="*/ 888 h 1088"/>
                  <a:gd name="T82" fmla="*/ 244 w 1146"/>
                  <a:gd name="T83" fmla="*/ 960 h 1088"/>
                  <a:gd name="T84" fmla="*/ 320 w 1146"/>
                  <a:gd name="T85" fmla="*/ 992 h 1088"/>
                  <a:gd name="T86" fmla="*/ 396 w 1146"/>
                  <a:gd name="T87" fmla="*/ 1024 h 1088"/>
                  <a:gd name="T88" fmla="*/ 522 w 1146"/>
                  <a:gd name="T89" fmla="*/ 1056 h 1088"/>
                  <a:gd name="T90" fmla="*/ 607 w 1146"/>
                  <a:gd name="T91" fmla="*/ 1088 h 1088"/>
                  <a:gd name="T92" fmla="*/ 640 w 1146"/>
                  <a:gd name="T93" fmla="*/ 1064 h 1088"/>
                  <a:gd name="T94" fmla="*/ 632 w 1146"/>
                  <a:gd name="T95" fmla="*/ 992 h 1088"/>
                  <a:gd name="T96" fmla="*/ 682 w 1146"/>
                  <a:gd name="T97" fmla="*/ 944 h 1088"/>
                  <a:gd name="T98" fmla="*/ 750 w 1146"/>
                  <a:gd name="T99" fmla="*/ 928 h 1088"/>
                  <a:gd name="T100" fmla="*/ 876 w 1146"/>
                  <a:gd name="T101" fmla="*/ 968 h 1088"/>
                  <a:gd name="T102" fmla="*/ 944 w 1146"/>
                  <a:gd name="T103" fmla="*/ 984 h 1088"/>
                  <a:gd name="T104" fmla="*/ 969 w 1146"/>
                  <a:gd name="T105" fmla="*/ 968 h 1088"/>
                  <a:gd name="T106" fmla="*/ 1019 w 1146"/>
                  <a:gd name="T107" fmla="*/ 928 h 1088"/>
                  <a:gd name="T108" fmla="*/ 1087 w 1146"/>
                  <a:gd name="T109" fmla="*/ 864 h 1088"/>
                  <a:gd name="T110" fmla="*/ 1019 w 1146"/>
                  <a:gd name="T111" fmla="*/ 784 h 1088"/>
                  <a:gd name="T112" fmla="*/ 1036 w 1146"/>
                  <a:gd name="T113" fmla="*/ 720 h 1088"/>
                  <a:gd name="T114" fmla="*/ 1036 w 1146"/>
                  <a:gd name="T115" fmla="*/ 656 h 1088"/>
                  <a:gd name="T116" fmla="*/ 1011 w 1146"/>
                  <a:gd name="T117" fmla="*/ 616 h 108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146" h="1088">
                    <a:moveTo>
                      <a:pt x="1011" y="616"/>
                    </a:moveTo>
                    <a:lnTo>
                      <a:pt x="969" y="600"/>
                    </a:lnTo>
                    <a:lnTo>
                      <a:pt x="935" y="616"/>
                    </a:lnTo>
                    <a:lnTo>
                      <a:pt x="944" y="584"/>
                    </a:lnTo>
                    <a:lnTo>
                      <a:pt x="977" y="544"/>
                    </a:lnTo>
                    <a:lnTo>
                      <a:pt x="986" y="520"/>
                    </a:lnTo>
                    <a:lnTo>
                      <a:pt x="1011" y="504"/>
                    </a:lnTo>
                    <a:lnTo>
                      <a:pt x="1019" y="472"/>
                    </a:lnTo>
                    <a:lnTo>
                      <a:pt x="1053" y="464"/>
                    </a:lnTo>
                    <a:lnTo>
                      <a:pt x="1087" y="448"/>
                    </a:lnTo>
                    <a:lnTo>
                      <a:pt x="1104" y="360"/>
                    </a:lnTo>
                    <a:lnTo>
                      <a:pt x="1112" y="320"/>
                    </a:lnTo>
                    <a:lnTo>
                      <a:pt x="1146" y="288"/>
                    </a:lnTo>
                    <a:lnTo>
                      <a:pt x="1095" y="272"/>
                    </a:lnTo>
                    <a:lnTo>
                      <a:pt x="1036" y="256"/>
                    </a:lnTo>
                    <a:lnTo>
                      <a:pt x="1011" y="248"/>
                    </a:lnTo>
                    <a:lnTo>
                      <a:pt x="986" y="216"/>
                    </a:lnTo>
                    <a:lnTo>
                      <a:pt x="927" y="208"/>
                    </a:lnTo>
                    <a:lnTo>
                      <a:pt x="868" y="168"/>
                    </a:lnTo>
                    <a:lnTo>
                      <a:pt x="851" y="136"/>
                    </a:lnTo>
                    <a:lnTo>
                      <a:pt x="809" y="144"/>
                    </a:lnTo>
                    <a:lnTo>
                      <a:pt x="809" y="112"/>
                    </a:lnTo>
                    <a:lnTo>
                      <a:pt x="767" y="96"/>
                    </a:lnTo>
                    <a:lnTo>
                      <a:pt x="767" y="88"/>
                    </a:lnTo>
                    <a:lnTo>
                      <a:pt x="733" y="72"/>
                    </a:lnTo>
                    <a:lnTo>
                      <a:pt x="708" y="48"/>
                    </a:lnTo>
                    <a:lnTo>
                      <a:pt x="682" y="16"/>
                    </a:lnTo>
                    <a:lnTo>
                      <a:pt x="666" y="0"/>
                    </a:lnTo>
                    <a:lnTo>
                      <a:pt x="623" y="8"/>
                    </a:lnTo>
                    <a:lnTo>
                      <a:pt x="598" y="24"/>
                    </a:lnTo>
                    <a:lnTo>
                      <a:pt x="581" y="88"/>
                    </a:lnTo>
                    <a:lnTo>
                      <a:pt x="564" y="104"/>
                    </a:lnTo>
                    <a:lnTo>
                      <a:pt x="539" y="120"/>
                    </a:lnTo>
                    <a:lnTo>
                      <a:pt x="489" y="136"/>
                    </a:lnTo>
                    <a:lnTo>
                      <a:pt x="463" y="144"/>
                    </a:lnTo>
                    <a:lnTo>
                      <a:pt x="455" y="168"/>
                    </a:lnTo>
                    <a:lnTo>
                      <a:pt x="446" y="184"/>
                    </a:lnTo>
                    <a:lnTo>
                      <a:pt x="413" y="184"/>
                    </a:lnTo>
                    <a:lnTo>
                      <a:pt x="362" y="168"/>
                    </a:lnTo>
                    <a:lnTo>
                      <a:pt x="345" y="160"/>
                    </a:lnTo>
                    <a:lnTo>
                      <a:pt x="328" y="144"/>
                    </a:lnTo>
                    <a:lnTo>
                      <a:pt x="269" y="144"/>
                    </a:lnTo>
                    <a:lnTo>
                      <a:pt x="295" y="200"/>
                    </a:lnTo>
                    <a:lnTo>
                      <a:pt x="303" y="256"/>
                    </a:lnTo>
                    <a:lnTo>
                      <a:pt x="253" y="248"/>
                    </a:lnTo>
                    <a:lnTo>
                      <a:pt x="211" y="240"/>
                    </a:lnTo>
                    <a:lnTo>
                      <a:pt x="194" y="248"/>
                    </a:lnTo>
                    <a:lnTo>
                      <a:pt x="177" y="232"/>
                    </a:lnTo>
                    <a:lnTo>
                      <a:pt x="152" y="208"/>
                    </a:lnTo>
                    <a:lnTo>
                      <a:pt x="126" y="208"/>
                    </a:lnTo>
                    <a:lnTo>
                      <a:pt x="109" y="216"/>
                    </a:lnTo>
                    <a:lnTo>
                      <a:pt x="84" y="216"/>
                    </a:lnTo>
                    <a:lnTo>
                      <a:pt x="34" y="216"/>
                    </a:lnTo>
                    <a:lnTo>
                      <a:pt x="8" y="232"/>
                    </a:lnTo>
                    <a:lnTo>
                      <a:pt x="0" y="240"/>
                    </a:lnTo>
                    <a:lnTo>
                      <a:pt x="8" y="248"/>
                    </a:lnTo>
                    <a:lnTo>
                      <a:pt x="50" y="272"/>
                    </a:lnTo>
                    <a:lnTo>
                      <a:pt x="25" y="272"/>
                    </a:lnTo>
                    <a:lnTo>
                      <a:pt x="17" y="280"/>
                    </a:lnTo>
                    <a:lnTo>
                      <a:pt x="17" y="288"/>
                    </a:lnTo>
                    <a:lnTo>
                      <a:pt x="25" y="304"/>
                    </a:lnTo>
                    <a:lnTo>
                      <a:pt x="42" y="312"/>
                    </a:lnTo>
                    <a:lnTo>
                      <a:pt x="76" y="320"/>
                    </a:lnTo>
                    <a:lnTo>
                      <a:pt x="109" y="328"/>
                    </a:lnTo>
                    <a:lnTo>
                      <a:pt x="135" y="352"/>
                    </a:lnTo>
                    <a:lnTo>
                      <a:pt x="160" y="368"/>
                    </a:lnTo>
                    <a:lnTo>
                      <a:pt x="185" y="376"/>
                    </a:lnTo>
                    <a:lnTo>
                      <a:pt x="194" y="400"/>
                    </a:lnTo>
                    <a:lnTo>
                      <a:pt x="219" y="424"/>
                    </a:lnTo>
                    <a:lnTo>
                      <a:pt x="211" y="448"/>
                    </a:lnTo>
                    <a:lnTo>
                      <a:pt x="244" y="512"/>
                    </a:lnTo>
                    <a:lnTo>
                      <a:pt x="269" y="536"/>
                    </a:lnTo>
                    <a:lnTo>
                      <a:pt x="286" y="560"/>
                    </a:lnTo>
                    <a:lnTo>
                      <a:pt x="278" y="584"/>
                    </a:lnTo>
                    <a:lnTo>
                      <a:pt x="253" y="592"/>
                    </a:lnTo>
                    <a:lnTo>
                      <a:pt x="295" y="640"/>
                    </a:lnTo>
                    <a:lnTo>
                      <a:pt x="269" y="632"/>
                    </a:lnTo>
                    <a:lnTo>
                      <a:pt x="236" y="776"/>
                    </a:lnTo>
                    <a:lnTo>
                      <a:pt x="202" y="848"/>
                    </a:lnTo>
                    <a:lnTo>
                      <a:pt x="177" y="872"/>
                    </a:lnTo>
                    <a:lnTo>
                      <a:pt x="143" y="880"/>
                    </a:lnTo>
                    <a:lnTo>
                      <a:pt x="160" y="888"/>
                    </a:lnTo>
                    <a:lnTo>
                      <a:pt x="211" y="928"/>
                    </a:lnTo>
                    <a:lnTo>
                      <a:pt x="244" y="960"/>
                    </a:lnTo>
                    <a:lnTo>
                      <a:pt x="278" y="968"/>
                    </a:lnTo>
                    <a:lnTo>
                      <a:pt x="320" y="992"/>
                    </a:lnTo>
                    <a:lnTo>
                      <a:pt x="337" y="1016"/>
                    </a:lnTo>
                    <a:lnTo>
                      <a:pt x="396" y="1024"/>
                    </a:lnTo>
                    <a:lnTo>
                      <a:pt x="463" y="1032"/>
                    </a:lnTo>
                    <a:lnTo>
                      <a:pt x="522" y="1056"/>
                    </a:lnTo>
                    <a:lnTo>
                      <a:pt x="581" y="1072"/>
                    </a:lnTo>
                    <a:lnTo>
                      <a:pt x="607" y="1088"/>
                    </a:lnTo>
                    <a:lnTo>
                      <a:pt x="632" y="1080"/>
                    </a:lnTo>
                    <a:lnTo>
                      <a:pt x="640" y="1064"/>
                    </a:lnTo>
                    <a:lnTo>
                      <a:pt x="623" y="1032"/>
                    </a:lnTo>
                    <a:lnTo>
                      <a:pt x="632" y="992"/>
                    </a:lnTo>
                    <a:lnTo>
                      <a:pt x="649" y="968"/>
                    </a:lnTo>
                    <a:lnTo>
                      <a:pt x="682" y="944"/>
                    </a:lnTo>
                    <a:lnTo>
                      <a:pt x="716" y="928"/>
                    </a:lnTo>
                    <a:lnTo>
                      <a:pt x="750" y="928"/>
                    </a:lnTo>
                    <a:lnTo>
                      <a:pt x="842" y="952"/>
                    </a:lnTo>
                    <a:lnTo>
                      <a:pt x="876" y="968"/>
                    </a:lnTo>
                    <a:lnTo>
                      <a:pt x="910" y="984"/>
                    </a:lnTo>
                    <a:lnTo>
                      <a:pt x="944" y="984"/>
                    </a:lnTo>
                    <a:lnTo>
                      <a:pt x="960" y="976"/>
                    </a:lnTo>
                    <a:lnTo>
                      <a:pt x="969" y="968"/>
                    </a:lnTo>
                    <a:lnTo>
                      <a:pt x="977" y="960"/>
                    </a:lnTo>
                    <a:lnTo>
                      <a:pt x="1019" y="928"/>
                    </a:lnTo>
                    <a:lnTo>
                      <a:pt x="1070" y="904"/>
                    </a:lnTo>
                    <a:lnTo>
                      <a:pt x="1087" y="864"/>
                    </a:lnTo>
                    <a:lnTo>
                      <a:pt x="1011" y="832"/>
                    </a:lnTo>
                    <a:lnTo>
                      <a:pt x="1019" y="784"/>
                    </a:lnTo>
                    <a:lnTo>
                      <a:pt x="994" y="744"/>
                    </a:lnTo>
                    <a:lnTo>
                      <a:pt x="1036" y="720"/>
                    </a:lnTo>
                    <a:lnTo>
                      <a:pt x="1019" y="656"/>
                    </a:lnTo>
                    <a:lnTo>
                      <a:pt x="1036" y="656"/>
                    </a:lnTo>
                    <a:lnTo>
                      <a:pt x="1019" y="632"/>
                    </a:lnTo>
                    <a:lnTo>
                      <a:pt x="1011" y="616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38" name="Freeform 237"/>
              <p:cNvSpPr>
                <a:spLocks/>
              </p:cNvSpPr>
              <p:nvPr/>
            </p:nvSpPr>
            <p:spPr bwMode="auto">
              <a:xfrm>
                <a:off x="3457" y="3008"/>
                <a:ext cx="1180" cy="1080"/>
              </a:xfrm>
              <a:custGeom>
                <a:avLst/>
                <a:gdLst>
                  <a:gd name="T0" fmla="*/ 1121 w 1180"/>
                  <a:gd name="T1" fmla="*/ 728 h 1080"/>
                  <a:gd name="T2" fmla="*/ 1003 w 1180"/>
                  <a:gd name="T3" fmla="*/ 672 h 1080"/>
                  <a:gd name="T4" fmla="*/ 935 w 1180"/>
                  <a:gd name="T5" fmla="*/ 616 h 1080"/>
                  <a:gd name="T6" fmla="*/ 902 w 1180"/>
                  <a:gd name="T7" fmla="*/ 584 h 1080"/>
                  <a:gd name="T8" fmla="*/ 817 w 1180"/>
                  <a:gd name="T9" fmla="*/ 592 h 1080"/>
                  <a:gd name="T10" fmla="*/ 733 w 1180"/>
                  <a:gd name="T11" fmla="*/ 528 h 1080"/>
                  <a:gd name="T12" fmla="*/ 683 w 1180"/>
                  <a:gd name="T13" fmla="*/ 448 h 1080"/>
                  <a:gd name="T14" fmla="*/ 556 w 1180"/>
                  <a:gd name="T15" fmla="*/ 344 h 1080"/>
                  <a:gd name="T16" fmla="*/ 523 w 1180"/>
                  <a:gd name="T17" fmla="*/ 280 h 1080"/>
                  <a:gd name="T18" fmla="*/ 548 w 1180"/>
                  <a:gd name="T19" fmla="*/ 240 h 1080"/>
                  <a:gd name="T20" fmla="*/ 531 w 1180"/>
                  <a:gd name="T21" fmla="*/ 216 h 1080"/>
                  <a:gd name="T22" fmla="*/ 556 w 1180"/>
                  <a:gd name="T23" fmla="*/ 184 h 1080"/>
                  <a:gd name="T24" fmla="*/ 649 w 1180"/>
                  <a:gd name="T25" fmla="*/ 144 h 1080"/>
                  <a:gd name="T26" fmla="*/ 649 w 1180"/>
                  <a:gd name="T27" fmla="*/ 56 h 1080"/>
                  <a:gd name="T28" fmla="*/ 514 w 1180"/>
                  <a:gd name="T29" fmla="*/ 0 h 1080"/>
                  <a:gd name="T30" fmla="*/ 405 w 1180"/>
                  <a:gd name="T31" fmla="*/ 40 h 1080"/>
                  <a:gd name="T32" fmla="*/ 354 w 1180"/>
                  <a:gd name="T33" fmla="*/ 64 h 1080"/>
                  <a:gd name="T34" fmla="*/ 295 w 1180"/>
                  <a:gd name="T35" fmla="*/ 80 h 1080"/>
                  <a:gd name="T36" fmla="*/ 228 w 1180"/>
                  <a:gd name="T37" fmla="*/ 152 h 1080"/>
                  <a:gd name="T38" fmla="*/ 118 w 1180"/>
                  <a:gd name="T39" fmla="*/ 136 h 1080"/>
                  <a:gd name="T40" fmla="*/ 42 w 1180"/>
                  <a:gd name="T41" fmla="*/ 208 h 1080"/>
                  <a:gd name="T42" fmla="*/ 25 w 1180"/>
                  <a:gd name="T43" fmla="*/ 272 h 1080"/>
                  <a:gd name="T44" fmla="*/ 93 w 1180"/>
                  <a:gd name="T45" fmla="*/ 352 h 1080"/>
                  <a:gd name="T46" fmla="*/ 93 w 1180"/>
                  <a:gd name="T47" fmla="*/ 392 h 1080"/>
                  <a:gd name="T48" fmla="*/ 160 w 1180"/>
                  <a:gd name="T49" fmla="*/ 344 h 1080"/>
                  <a:gd name="T50" fmla="*/ 202 w 1180"/>
                  <a:gd name="T51" fmla="*/ 320 h 1080"/>
                  <a:gd name="T52" fmla="*/ 261 w 1180"/>
                  <a:gd name="T53" fmla="*/ 352 h 1080"/>
                  <a:gd name="T54" fmla="*/ 312 w 1180"/>
                  <a:gd name="T55" fmla="*/ 368 h 1080"/>
                  <a:gd name="T56" fmla="*/ 337 w 1180"/>
                  <a:gd name="T57" fmla="*/ 424 h 1080"/>
                  <a:gd name="T58" fmla="*/ 371 w 1180"/>
                  <a:gd name="T59" fmla="*/ 496 h 1080"/>
                  <a:gd name="T60" fmla="*/ 430 w 1180"/>
                  <a:gd name="T61" fmla="*/ 552 h 1080"/>
                  <a:gd name="T62" fmla="*/ 497 w 1180"/>
                  <a:gd name="T63" fmla="*/ 592 h 1080"/>
                  <a:gd name="T64" fmla="*/ 607 w 1180"/>
                  <a:gd name="T65" fmla="*/ 680 h 1080"/>
                  <a:gd name="T66" fmla="*/ 649 w 1180"/>
                  <a:gd name="T67" fmla="*/ 688 h 1080"/>
                  <a:gd name="T68" fmla="*/ 742 w 1180"/>
                  <a:gd name="T69" fmla="*/ 744 h 1080"/>
                  <a:gd name="T70" fmla="*/ 775 w 1180"/>
                  <a:gd name="T71" fmla="*/ 752 h 1080"/>
                  <a:gd name="T72" fmla="*/ 809 w 1180"/>
                  <a:gd name="T73" fmla="*/ 768 h 1080"/>
                  <a:gd name="T74" fmla="*/ 851 w 1180"/>
                  <a:gd name="T75" fmla="*/ 824 h 1080"/>
                  <a:gd name="T76" fmla="*/ 927 w 1180"/>
                  <a:gd name="T77" fmla="*/ 856 h 1080"/>
                  <a:gd name="T78" fmla="*/ 978 w 1180"/>
                  <a:gd name="T79" fmla="*/ 984 h 1080"/>
                  <a:gd name="T80" fmla="*/ 935 w 1180"/>
                  <a:gd name="T81" fmla="*/ 1000 h 1080"/>
                  <a:gd name="T82" fmla="*/ 927 w 1180"/>
                  <a:gd name="T83" fmla="*/ 1040 h 1080"/>
                  <a:gd name="T84" fmla="*/ 935 w 1180"/>
                  <a:gd name="T85" fmla="*/ 1072 h 1080"/>
                  <a:gd name="T86" fmla="*/ 978 w 1180"/>
                  <a:gd name="T87" fmla="*/ 1072 h 1080"/>
                  <a:gd name="T88" fmla="*/ 1011 w 1180"/>
                  <a:gd name="T89" fmla="*/ 1000 h 1080"/>
                  <a:gd name="T90" fmla="*/ 1070 w 1180"/>
                  <a:gd name="T91" fmla="*/ 952 h 1080"/>
                  <a:gd name="T92" fmla="*/ 1053 w 1180"/>
                  <a:gd name="T93" fmla="*/ 888 h 1080"/>
                  <a:gd name="T94" fmla="*/ 1003 w 1180"/>
                  <a:gd name="T95" fmla="*/ 864 h 1080"/>
                  <a:gd name="T96" fmla="*/ 1011 w 1180"/>
                  <a:gd name="T97" fmla="*/ 800 h 1080"/>
                  <a:gd name="T98" fmla="*/ 1045 w 1180"/>
                  <a:gd name="T99" fmla="*/ 768 h 1080"/>
                  <a:gd name="T100" fmla="*/ 1146 w 1180"/>
                  <a:gd name="T101" fmla="*/ 792 h 1080"/>
                  <a:gd name="T102" fmla="*/ 1180 w 1180"/>
                  <a:gd name="T103" fmla="*/ 784 h 1080"/>
                  <a:gd name="T104" fmla="*/ 1155 w 1180"/>
                  <a:gd name="T105" fmla="*/ 752 h 108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180" h="1080">
                    <a:moveTo>
                      <a:pt x="1155" y="752"/>
                    </a:moveTo>
                    <a:lnTo>
                      <a:pt x="1121" y="728"/>
                    </a:lnTo>
                    <a:lnTo>
                      <a:pt x="1087" y="712"/>
                    </a:lnTo>
                    <a:lnTo>
                      <a:pt x="1003" y="672"/>
                    </a:lnTo>
                    <a:lnTo>
                      <a:pt x="919" y="632"/>
                    </a:lnTo>
                    <a:lnTo>
                      <a:pt x="935" y="616"/>
                    </a:lnTo>
                    <a:lnTo>
                      <a:pt x="927" y="600"/>
                    </a:lnTo>
                    <a:lnTo>
                      <a:pt x="902" y="584"/>
                    </a:lnTo>
                    <a:lnTo>
                      <a:pt x="868" y="592"/>
                    </a:lnTo>
                    <a:lnTo>
                      <a:pt x="817" y="592"/>
                    </a:lnTo>
                    <a:lnTo>
                      <a:pt x="775" y="568"/>
                    </a:lnTo>
                    <a:lnTo>
                      <a:pt x="733" y="528"/>
                    </a:lnTo>
                    <a:lnTo>
                      <a:pt x="708" y="488"/>
                    </a:lnTo>
                    <a:lnTo>
                      <a:pt x="683" y="448"/>
                    </a:lnTo>
                    <a:lnTo>
                      <a:pt x="641" y="408"/>
                    </a:lnTo>
                    <a:lnTo>
                      <a:pt x="556" y="344"/>
                    </a:lnTo>
                    <a:lnTo>
                      <a:pt x="523" y="296"/>
                    </a:lnTo>
                    <a:lnTo>
                      <a:pt x="523" y="280"/>
                    </a:lnTo>
                    <a:lnTo>
                      <a:pt x="539" y="256"/>
                    </a:lnTo>
                    <a:lnTo>
                      <a:pt x="548" y="240"/>
                    </a:lnTo>
                    <a:lnTo>
                      <a:pt x="539" y="224"/>
                    </a:lnTo>
                    <a:lnTo>
                      <a:pt x="531" y="216"/>
                    </a:lnTo>
                    <a:lnTo>
                      <a:pt x="531" y="200"/>
                    </a:lnTo>
                    <a:lnTo>
                      <a:pt x="556" y="184"/>
                    </a:lnTo>
                    <a:lnTo>
                      <a:pt x="641" y="152"/>
                    </a:lnTo>
                    <a:lnTo>
                      <a:pt x="649" y="144"/>
                    </a:lnTo>
                    <a:lnTo>
                      <a:pt x="641" y="88"/>
                    </a:lnTo>
                    <a:lnTo>
                      <a:pt x="649" y="56"/>
                    </a:lnTo>
                    <a:lnTo>
                      <a:pt x="531" y="24"/>
                    </a:lnTo>
                    <a:lnTo>
                      <a:pt x="514" y="0"/>
                    </a:lnTo>
                    <a:lnTo>
                      <a:pt x="438" y="8"/>
                    </a:lnTo>
                    <a:lnTo>
                      <a:pt x="405" y="40"/>
                    </a:lnTo>
                    <a:lnTo>
                      <a:pt x="371" y="32"/>
                    </a:lnTo>
                    <a:lnTo>
                      <a:pt x="354" y="64"/>
                    </a:lnTo>
                    <a:lnTo>
                      <a:pt x="320" y="64"/>
                    </a:lnTo>
                    <a:lnTo>
                      <a:pt x="295" y="80"/>
                    </a:lnTo>
                    <a:lnTo>
                      <a:pt x="253" y="72"/>
                    </a:lnTo>
                    <a:lnTo>
                      <a:pt x="228" y="152"/>
                    </a:lnTo>
                    <a:lnTo>
                      <a:pt x="160" y="72"/>
                    </a:lnTo>
                    <a:lnTo>
                      <a:pt x="118" y="136"/>
                    </a:lnTo>
                    <a:lnTo>
                      <a:pt x="25" y="144"/>
                    </a:lnTo>
                    <a:lnTo>
                      <a:pt x="42" y="208"/>
                    </a:lnTo>
                    <a:lnTo>
                      <a:pt x="0" y="232"/>
                    </a:lnTo>
                    <a:lnTo>
                      <a:pt x="25" y="272"/>
                    </a:lnTo>
                    <a:lnTo>
                      <a:pt x="17" y="320"/>
                    </a:lnTo>
                    <a:lnTo>
                      <a:pt x="93" y="352"/>
                    </a:lnTo>
                    <a:lnTo>
                      <a:pt x="76" y="392"/>
                    </a:lnTo>
                    <a:lnTo>
                      <a:pt x="93" y="392"/>
                    </a:lnTo>
                    <a:lnTo>
                      <a:pt x="135" y="376"/>
                    </a:lnTo>
                    <a:lnTo>
                      <a:pt x="160" y="344"/>
                    </a:lnTo>
                    <a:lnTo>
                      <a:pt x="177" y="328"/>
                    </a:lnTo>
                    <a:lnTo>
                      <a:pt x="202" y="320"/>
                    </a:lnTo>
                    <a:lnTo>
                      <a:pt x="244" y="336"/>
                    </a:lnTo>
                    <a:lnTo>
                      <a:pt x="261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29" y="384"/>
                    </a:lnTo>
                    <a:lnTo>
                      <a:pt x="337" y="424"/>
                    </a:lnTo>
                    <a:lnTo>
                      <a:pt x="362" y="472"/>
                    </a:lnTo>
                    <a:lnTo>
                      <a:pt x="371" y="496"/>
                    </a:lnTo>
                    <a:lnTo>
                      <a:pt x="396" y="512"/>
                    </a:lnTo>
                    <a:lnTo>
                      <a:pt x="430" y="552"/>
                    </a:lnTo>
                    <a:lnTo>
                      <a:pt x="472" y="576"/>
                    </a:lnTo>
                    <a:lnTo>
                      <a:pt x="497" y="592"/>
                    </a:lnTo>
                    <a:lnTo>
                      <a:pt x="514" y="608"/>
                    </a:lnTo>
                    <a:lnTo>
                      <a:pt x="607" y="680"/>
                    </a:lnTo>
                    <a:lnTo>
                      <a:pt x="624" y="696"/>
                    </a:lnTo>
                    <a:lnTo>
                      <a:pt x="649" y="688"/>
                    </a:lnTo>
                    <a:lnTo>
                      <a:pt x="708" y="712"/>
                    </a:lnTo>
                    <a:lnTo>
                      <a:pt x="742" y="744"/>
                    </a:lnTo>
                    <a:lnTo>
                      <a:pt x="767" y="744"/>
                    </a:lnTo>
                    <a:lnTo>
                      <a:pt x="775" y="752"/>
                    </a:lnTo>
                    <a:lnTo>
                      <a:pt x="775" y="768"/>
                    </a:lnTo>
                    <a:lnTo>
                      <a:pt x="809" y="768"/>
                    </a:lnTo>
                    <a:lnTo>
                      <a:pt x="826" y="800"/>
                    </a:lnTo>
                    <a:lnTo>
                      <a:pt x="851" y="824"/>
                    </a:lnTo>
                    <a:lnTo>
                      <a:pt x="893" y="840"/>
                    </a:lnTo>
                    <a:lnTo>
                      <a:pt x="927" y="856"/>
                    </a:lnTo>
                    <a:lnTo>
                      <a:pt x="944" y="904"/>
                    </a:lnTo>
                    <a:lnTo>
                      <a:pt x="978" y="984"/>
                    </a:lnTo>
                    <a:lnTo>
                      <a:pt x="952" y="984"/>
                    </a:lnTo>
                    <a:lnTo>
                      <a:pt x="935" y="1000"/>
                    </a:lnTo>
                    <a:lnTo>
                      <a:pt x="935" y="1016"/>
                    </a:lnTo>
                    <a:lnTo>
                      <a:pt x="927" y="1040"/>
                    </a:lnTo>
                    <a:lnTo>
                      <a:pt x="919" y="1056"/>
                    </a:lnTo>
                    <a:lnTo>
                      <a:pt x="935" y="1072"/>
                    </a:lnTo>
                    <a:lnTo>
                      <a:pt x="952" y="1080"/>
                    </a:lnTo>
                    <a:lnTo>
                      <a:pt x="978" y="1072"/>
                    </a:lnTo>
                    <a:lnTo>
                      <a:pt x="994" y="1040"/>
                    </a:lnTo>
                    <a:lnTo>
                      <a:pt x="1011" y="1000"/>
                    </a:lnTo>
                    <a:lnTo>
                      <a:pt x="1028" y="960"/>
                    </a:lnTo>
                    <a:lnTo>
                      <a:pt x="1070" y="952"/>
                    </a:lnTo>
                    <a:lnTo>
                      <a:pt x="1070" y="904"/>
                    </a:lnTo>
                    <a:lnTo>
                      <a:pt x="1053" y="888"/>
                    </a:lnTo>
                    <a:lnTo>
                      <a:pt x="1028" y="880"/>
                    </a:lnTo>
                    <a:lnTo>
                      <a:pt x="1003" y="864"/>
                    </a:lnTo>
                    <a:lnTo>
                      <a:pt x="994" y="848"/>
                    </a:lnTo>
                    <a:lnTo>
                      <a:pt x="1011" y="800"/>
                    </a:lnTo>
                    <a:lnTo>
                      <a:pt x="1028" y="776"/>
                    </a:lnTo>
                    <a:lnTo>
                      <a:pt x="1045" y="768"/>
                    </a:lnTo>
                    <a:lnTo>
                      <a:pt x="1104" y="776"/>
                    </a:lnTo>
                    <a:lnTo>
                      <a:pt x="1146" y="792"/>
                    </a:lnTo>
                    <a:lnTo>
                      <a:pt x="1180" y="824"/>
                    </a:lnTo>
                    <a:lnTo>
                      <a:pt x="1180" y="784"/>
                    </a:lnTo>
                    <a:lnTo>
                      <a:pt x="1155" y="75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39" name="Freeform 238"/>
              <p:cNvSpPr>
                <a:spLocks/>
              </p:cNvSpPr>
              <p:nvPr/>
            </p:nvSpPr>
            <p:spPr bwMode="auto">
              <a:xfrm>
                <a:off x="2463" y="2496"/>
                <a:ext cx="1146" cy="1088"/>
              </a:xfrm>
              <a:custGeom>
                <a:avLst/>
                <a:gdLst>
                  <a:gd name="T0" fmla="*/ 969 w 1146"/>
                  <a:gd name="T1" fmla="*/ 600 h 1088"/>
                  <a:gd name="T2" fmla="*/ 944 w 1146"/>
                  <a:gd name="T3" fmla="*/ 584 h 1088"/>
                  <a:gd name="T4" fmla="*/ 986 w 1146"/>
                  <a:gd name="T5" fmla="*/ 520 h 1088"/>
                  <a:gd name="T6" fmla="*/ 1019 w 1146"/>
                  <a:gd name="T7" fmla="*/ 472 h 1088"/>
                  <a:gd name="T8" fmla="*/ 1087 w 1146"/>
                  <a:gd name="T9" fmla="*/ 448 h 1088"/>
                  <a:gd name="T10" fmla="*/ 1112 w 1146"/>
                  <a:gd name="T11" fmla="*/ 320 h 1088"/>
                  <a:gd name="T12" fmla="*/ 1095 w 1146"/>
                  <a:gd name="T13" fmla="*/ 272 h 1088"/>
                  <a:gd name="T14" fmla="*/ 1011 w 1146"/>
                  <a:gd name="T15" fmla="*/ 248 h 1088"/>
                  <a:gd name="T16" fmla="*/ 927 w 1146"/>
                  <a:gd name="T17" fmla="*/ 208 h 1088"/>
                  <a:gd name="T18" fmla="*/ 851 w 1146"/>
                  <a:gd name="T19" fmla="*/ 136 h 1088"/>
                  <a:gd name="T20" fmla="*/ 809 w 1146"/>
                  <a:gd name="T21" fmla="*/ 112 h 1088"/>
                  <a:gd name="T22" fmla="*/ 767 w 1146"/>
                  <a:gd name="T23" fmla="*/ 88 h 1088"/>
                  <a:gd name="T24" fmla="*/ 708 w 1146"/>
                  <a:gd name="T25" fmla="*/ 48 h 1088"/>
                  <a:gd name="T26" fmla="*/ 666 w 1146"/>
                  <a:gd name="T27" fmla="*/ 0 h 1088"/>
                  <a:gd name="T28" fmla="*/ 598 w 1146"/>
                  <a:gd name="T29" fmla="*/ 24 h 1088"/>
                  <a:gd name="T30" fmla="*/ 564 w 1146"/>
                  <a:gd name="T31" fmla="*/ 104 h 1088"/>
                  <a:gd name="T32" fmla="*/ 489 w 1146"/>
                  <a:gd name="T33" fmla="*/ 136 h 1088"/>
                  <a:gd name="T34" fmla="*/ 455 w 1146"/>
                  <a:gd name="T35" fmla="*/ 168 h 1088"/>
                  <a:gd name="T36" fmla="*/ 413 w 1146"/>
                  <a:gd name="T37" fmla="*/ 184 h 1088"/>
                  <a:gd name="T38" fmla="*/ 345 w 1146"/>
                  <a:gd name="T39" fmla="*/ 160 h 1088"/>
                  <a:gd name="T40" fmla="*/ 269 w 1146"/>
                  <a:gd name="T41" fmla="*/ 144 h 1088"/>
                  <a:gd name="T42" fmla="*/ 303 w 1146"/>
                  <a:gd name="T43" fmla="*/ 256 h 1088"/>
                  <a:gd name="T44" fmla="*/ 211 w 1146"/>
                  <a:gd name="T45" fmla="*/ 240 h 1088"/>
                  <a:gd name="T46" fmla="*/ 177 w 1146"/>
                  <a:gd name="T47" fmla="*/ 232 h 1088"/>
                  <a:gd name="T48" fmla="*/ 126 w 1146"/>
                  <a:gd name="T49" fmla="*/ 208 h 1088"/>
                  <a:gd name="T50" fmla="*/ 84 w 1146"/>
                  <a:gd name="T51" fmla="*/ 216 h 1088"/>
                  <a:gd name="T52" fmla="*/ 8 w 1146"/>
                  <a:gd name="T53" fmla="*/ 232 h 1088"/>
                  <a:gd name="T54" fmla="*/ 8 w 1146"/>
                  <a:gd name="T55" fmla="*/ 248 h 1088"/>
                  <a:gd name="T56" fmla="*/ 25 w 1146"/>
                  <a:gd name="T57" fmla="*/ 272 h 1088"/>
                  <a:gd name="T58" fmla="*/ 17 w 1146"/>
                  <a:gd name="T59" fmla="*/ 288 h 1088"/>
                  <a:gd name="T60" fmla="*/ 42 w 1146"/>
                  <a:gd name="T61" fmla="*/ 312 h 1088"/>
                  <a:gd name="T62" fmla="*/ 109 w 1146"/>
                  <a:gd name="T63" fmla="*/ 328 h 1088"/>
                  <a:gd name="T64" fmla="*/ 160 w 1146"/>
                  <a:gd name="T65" fmla="*/ 368 h 1088"/>
                  <a:gd name="T66" fmla="*/ 194 w 1146"/>
                  <a:gd name="T67" fmla="*/ 400 h 1088"/>
                  <a:gd name="T68" fmla="*/ 211 w 1146"/>
                  <a:gd name="T69" fmla="*/ 448 h 1088"/>
                  <a:gd name="T70" fmla="*/ 269 w 1146"/>
                  <a:gd name="T71" fmla="*/ 536 h 1088"/>
                  <a:gd name="T72" fmla="*/ 278 w 1146"/>
                  <a:gd name="T73" fmla="*/ 584 h 1088"/>
                  <a:gd name="T74" fmla="*/ 295 w 1146"/>
                  <a:gd name="T75" fmla="*/ 640 h 1088"/>
                  <a:gd name="T76" fmla="*/ 236 w 1146"/>
                  <a:gd name="T77" fmla="*/ 776 h 1088"/>
                  <a:gd name="T78" fmla="*/ 177 w 1146"/>
                  <a:gd name="T79" fmla="*/ 872 h 1088"/>
                  <a:gd name="T80" fmla="*/ 160 w 1146"/>
                  <a:gd name="T81" fmla="*/ 888 h 1088"/>
                  <a:gd name="T82" fmla="*/ 244 w 1146"/>
                  <a:gd name="T83" fmla="*/ 960 h 1088"/>
                  <a:gd name="T84" fmla="*/ 320 w 1146"/>
                  <a:gd name="T85" fmla="*/ 992 h 1088"/>
                  <a:gd name="T86" fmla="*/ 396 w 1146"/>
                  <a:gd name="T87" fmla="*/ 1024 h 1088"/>
                  <a:gd name="T88" fmla="*/ 522 w 1146"/>
                  <a:gd name="T89" fmla="*/ 1056 h 1088"/>
                  <a:gd name="T90" fmla="*/ 607 w 1146"/>
                  <a:gd name="T91" fmla="*/ 1088 h 1088"/>
                  <a:gd name="T92" fmla="*/ 632 w 1146"/>
                  <a:gd name="T93" fmla="*/ 1080 h 1088"/>
                  <a:gd name="T94" fmla="*/ 623 w 1146"/>
                  <a:gd name="T95" fmla="*/ 1032 h 1088"/>
                  <a:gd name="T96" fmla="*/ 649 w 1146"/>
                  <a:gd name="T97" fmla="*/ 968 h 1088"/>
                  <a:gd name="T98" fmla="*/ 716 w 1146"/>
                  <a:gd name="T99" fmla="*/ 928 h 1088"/>
                  <a:gd name="T100" fmla="*/ 842 w 1146"/>
                  <a:gd name="T101" fmla="*/ 952 h 1088"/>
                  <a:gd name="T102" fmla="*/ 910 w 1146"/>
                  <a:gd name="T103" fmla="*/ 984 h 1088"/>
                  <a:gd name="T104" fmla="*/ 960 w 1146"/>
                  <a:gd name="T105" fmla="*/ 976 h 1088"/>
                  <a:gd name="T106" fmla="*/ 977 w 1146"/>
                  <a:gd name="T107" fmla="*/ 960 h 1088"/>
                  <a:gd name="T108" fmla="*/ 1070 w 1146"/>
                  <a:gd name="T109" fmla="*/ 904 h 1088"/>
                  <a:gd name="T110" fmla="*/ 1011 w 1146"/>
                  <a:gd name="T111" fmla="*/ 832 h 1088"/>
                  <a:gd name="T112" fmla="*/ 994 w 1146"/>
                  <a:gd name="T113" fmla="*/ 744 h 1088"/>
                  <a:gd name="T114" fmla="*/ 1019 w 1146"/>
                  <a:gd name="T115" fmla="*/ 656 h 1088"/>
                  <a:gd name="T116" fmla="*/ 1019 w 1146"/>
                  <a:gd name="T117" fmla="*/ 632 h 108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146" h="1088">
                    <a:moveTo>
                      <a:pt x="1011" y="616"/>
                    </a:moveTo>
                    <a:lnTo>
                      <a:pt x="969" y="600"/>
                    </a:lnTo>
                    <a:lnTo>
                      <a:pt x="935" y="616"/>
                    </a:lnTo>
                    <a:lnTo>
                      <a:pt x="944" y="584"/>
                    </a:lnTo>
                    <a:lnTo>
                      <a:pt x="977" y="544"/>
                    </a:lnTo>
                    <a:lnTo>
                      <a:pt x="986" y="520"/>
                    </a:lnTo>
                    <a:lnTo>
                      <a:pt x="1011" y="504"/>
                    </a:lnTo>
                    <a:lnTo>
                      <a:pt x="1019" y="472"/>
                    </a:lnTo>
                    <a:lnTo>
                      <a:pt x="1053" y="464"/>
                    </a:lnTo>
                    <a:lnTo>
                      <a:pt x="1087" y="448"/>
                    </a:lnTo>
                    <a:lnTo>
                      <a:pt x="1104" y="360"/>
                    </a:lnTo>
                    <a:lnTo>
                      <a:pt x="1112" y="320"/>
                    </a:lnTo>
                    <a:lnTo>
                      <a:pt x="1146" y="288"/>
                    </a:lnTo>
                    <a:lnTo>
                      <a:pt x="1095" y="272"/>
                    </a:lnTo>
                    <a:lnTo>
                      <a:pt x="1036" y="256"/>
                    </a:lnTo>
                    <a:lnTo>
                      <a:pt x="1011" y="248"/>
                    </a:lnTo>
                    <a:lnTo>
                      <a:pt x="986" y="216"/>
                    </a:lnTo>
                    <a:lnTo>
                      <a:pt x="927" y="208"/>
                    </a:lnTo>
                    <a:lnTo>
                      <a:pt x="868" y="168"/>
                    </a:lnTo>
                    <a:lnTo>
                      <a:pt x="851" y="136"/>
                    </a:lnTo>
                    <a:lnTo>
                      <a:pt x="809" y="144"/>
                    </a:lnTo>
                    <a:lnTo>
                      <a:pt x="809" y="112"/>
                    </a:lnTo>
                    <a:lnTo>
                      <a:pt x="767" y="96"/>
                    </a:lnTo>
                    <a:lnTo>
                      <a:pt x="767" y="88"/>
                    </a:lnTo>
                    <a:lnTo>
                      <a:pt x="733" y="72"/>
                    </a:lnTo>
                    <a:lnTo>
                      <a:pt x="708" y="48"/>
                    </a:lnTo>
                    <a:lnTo>
                      <a:pt x="682" y="16"/>
                    </a:lnTo>
                    <a:lnTo>
                      <a:pt x="666" y="0"/>
                    </a:lnTo>
                    <a:lnTo>
                      <a:pt x="623" y="8"/>
                    </a:lnTo>
                    <a:lnTo>
                      <a:pt x="598" y="24"/>
                    </a:lnTo>
                    <a:lnTo>
                      <a:pt x="581" y="88"/>
                    </a:lnTo>
                    <a:lnTo>
                      <a:pt x="564" y="104"/>
                    </a:lnTo>
                    <a:lnTo>
                      <a:pt x="539" y="120"/>
                    </a:lnTo>
                    <a:lnTo>
                      <a:pt x="489" y="136"/>
                    </a:lnTo>
                    <a:lnTo>
                      <a:pt x="463" y="144"/>
                    </a:lnTo>
                    <a:lnTo>
                      <a:pt x="455" y="168"/>
                    </a:lnTo>
                    <a:lnTo>
                      <a:pt x="446" y="184"/>
                    </a:lnTo>
                    <a:lnTo>
                      <a:pt x="413" y="184"/>
                    </a:lnTo>
                    <a:lnTo>
                      <a:pt x="362" y="168"/>
                    </a:lnTo>
                    <a:lnTo>
                      <a:pt x="345" y="160"/>
                    </a:lnTo>
                    <a:lnTo>
                      <a:pt x="328" y="144"/>
                    </a:lnTo>
                    <a:lnTo>
                      <a:pt x="269" y="144"/>
                    </a:lnTo>
                    <a:lnTo>
                      <a:pt x="295" y="200"/>
                    </a:lnTo>
                    <a:lnTo>
                      <a:pt x="303" y="256"/>
                    </a:lnTo>
                    <a:lnTo>
                      <a:pt x="253" y="248"/>
                    </a:lnTo>
                    <a:lnTo>
                      <a:pt x="211" y="240"/>
                    </a:lnTo>
                    <a:lnTo>
                      <a:pt x="194" y="248"/>
                    </a:lnTo>
                    <a:lnTo>
                      <a:pt x="177" y="232"/>
                    </a:lnTo>
                    <a:lnTo>
                      <a:pt x="152" y="208"/>
                    </a:lnTo>
                    <a:lnTo>
                      <a:pt x="126" y="208"/>
                    </a:lnTo>
                    <a:lnTo>
                      <a:pt x="109" y="216"/>
                    </a:lnTo>
                    <a:lnTo>
                      <a:pt x="84" y="216"/>
                    </a:lnTo>
                    <a:lnTo>
                      <a:pt x="34" y="216"/>
                    </a:lnTo>
                    <a:lnTo>
                      <a:pt x="8" y="232"/>
                    </a:lnTo>
                    <a:lnTo>
                      <a:pt x="0" y="240"/>
                    </a:lnTo>
                    <a:lnTo>
                      <a:pt x="8" y="248"/>
                    </a:lnTo>
                    <a:lnTo>
                      <a:pt x="50" y="272"/>
                    </a:lnTo>
                    <a:lnTo>
                      <a:pt x="25" y="272"/>
                    </a:lnTo>
                    <a:lnTo>
                      <a:pt x="17" y="280"/>
                    </a:lnTo>
                    <a:lnTo>
                      <a:pt x="17" y="288"/>
                    </a:lnTo>
                    <a:lnTo>
                      <a:pt x="25" y="304"/>
                    </a:lnTo>
                    <a:lnTo>
                      <a:pt x="42" y="312"/>
                    </a:lnTo>
                    <a:lnTo>
                      <a:pt x="76" y="320"/>
                    </a:lnTo>
                    <a:lnTo>
                      <a:pt x="109" y="328"/>
                    </a:lnTo>
                    <a:lnTo>
                      <a:pt x="135" y="352"/>
                    </a:lnTo>
                    <a:lnTo>
                      <a:pt x="160" y="368"/>
                    </a:lnTo>
                    <a:lnTo>
                      <a:pt x="185" y="376"/>
                    </a:lnTo>
                    <a:lnTo>
                      <a:pt x="194" y="400"/>
                    </a:lnTo>
                    <a:lnTo>
                      <a:pt x="219" y="424"/>
                    </a:lnTo>
                    <a:lnTo>
                      <a:pt x="211" y="448"/>
                    </a:lnTo>
                    <a:lnTo>
                      <a:pt x="244" y="512"/>
                    </a:lnTo>
                    <a:lnTo>
                      <a:pt x="269" y="536"/>
                    </a:lnTo>
                    <a:lnTo>
                      <a:pt x="286" y="560"/>
                    </a:lnTo>
                    <a:lnTo>
                      <a:pt x="278" y="584"/>
                    </a:lnTo>
                    <a:lnTo>
                      <a:pt x="253" y="592"/>
                    </a:lnTo>
                    <a:lnTo>
                      <a:pt x="295" y="640"/>
                    </a:lnTo>
                    <a:lnTo>
                      <a:pt x="269" y="632"/>
                    </a:lnTo>
                    <a:lnTo>
                      <a:pt x="236" y="776"/>
                    </a:lnTo>
                    <a:lnTo>
                      <a:pt x="202" y="848"/>
                    </a:lnTo>
                    <a:lnTo>
                      <a:pt x="177" y="872"/>
                    </a:lnTo>
                    <a:lnTo>
                      <a:pt x="143" y="880"/>
                    </a:lnTo>
                    <a:lnTo>
                      <a:pt x="160" y="888"/>
                    </a:lnTo>
                    <a:lnTo>
                      <a:pt x="211" y="928"/>
                    </a:lnTo>
                    <a:lnTo>
                      <a:pt x="244" y="960"/>
                    </a:lnTo>
                    <a:lnTo>
                      <a:pt x="278" y="968"/>
                    </a:lnTo>
                    <a:lnTo>
                      <a:pt x="320" y="992"/>
                    </a:lnTo>
                    <a:lnTo>
                      <a:pt x="337" y="1016"/>
                    </a:lnTo>
                    <a:lnTo>
                      <a:pt x="396" y="1024"/>
                    </a:lnTo>
                    <a:lnTo>
                      <a:pt x="463" y="1032"/>
                    </a:lnTo>
                    <a:lnTo>
                      <a:pt x="522" y="1056"/>
                    </a:lnTo>
                    <a:lnTo>
                      <a:pt x="581" y="1072"/>
                    </a:lnTo>
                    <a:lnTo>
                      <a:pt x="607" y="1088"/>
                    </a:lnTo>
                    <a:lnTo>
                      <a:pt x="632" y="1080"/>
                    </a:lnTo>
                    <a:lnTo>
                      <a:pt x="640" y="1064"/>
                    </a:lnTo>
                    <a:lnTo>
                      <a:pt x="623" y="1032"/>
                    </a:lnTo>
                    <a:lnTo>
                      <a:pt x="632" y="992"/>
                    </a:lnTo>
                    <a:lnTo>
                      <a:pt x="649" y="968"/>
                    </a:lnTo>
                    <a:lnTo>
                      <a:pt x="682" y="944"/>
                    </a:lnTo>
                    <a:lnTo>
                      <a:pt x="716" y="928"/>
                    </a:lnTo>
                    <a:lnTo>
                      <a:pt x="750" y="928"/>
                    </a:lnTo>
                    <a:lnTo>
                      <a:pt x="842" y="952"/>
                    </a:lnTo>
                    <a:lnTo>
                      <a:pt x="876" y="968"/>
                    </a:lnTo>
                    <a:lnTo>
                      <a:pt x="910" y="984"/>
                    </a:lnTo>
                    <a:lnTo>
                      <a:pt x="944" y="984"/>
                    </a:lnTo>
                    <a:lnTo>
                      <a:pt x="960" y="976"/>
                    </a:lnTo>
                    <a:lnTo>
                      <a:pt x="969" y="968"/>
                    </a:lnTo>
                    <a:lnTo>
                      <a:pt x="977" y="960"/>
                    </a:lnTo>
                    <a:lnTo>
                      <a:pt x="1019" y="928"/>
                    </a:lnTo>
                    <a:lnTo>
                      <a:pt x="1070" y="904"/>
                    </a:lnTo>
                    <a:lnTo>
                      <a:pt x="1087" y="864"/>
                    </a:lnTo>
                    <a:lnTo>
                      <a:pt x="1011" y="832"/>
                    </a:lnTo>
                    <a:lnTo>
                      <a:pt x="1019" y="784"/>
                    </a:lnTo>
                    <a:lnTo>
                      <a:pt x="994" y="744"/>
                    </a:lnTo>
                    <a:lnTo>
                      <a:pt x="1036" y="720"/>
                    </a:lnTo>
                    <a:lnTo>
                      <a:pt x="1019" y="656"/>
                    </a:lnTo>
                    <a:lnTo>
                      <a:pt x="1036" y="656"/>
                    </a:lnTo>
                    <a:lnTo>
                      <a:pt x="1019" y="632"/>
                    </a:lnTo>
                    <a:lnTo>
                      <a:pt x="1011" y="61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40" name="Freeform 239"/>
              <p:cNvSpPr>
                <a:spLocks/>
              </p:cNvSpPr>
              <p:nvPr/>
            </p:nvSpPr>
            <p:spPr bwMode="auto">
              <a:xfrm>
                <a:off x="3129" y="2472"/>
                <a:ext cx="328" cy="232"/>
              </a:xfrm>
              <a:custGeom>
                <a:avLst/>
                <a:gdLst>
                  <a:gd name="T0" fmla="*/ 278 w 328"/>
                  <a:gd name="T1" fmla="*/ 184 h 232"/>
                  <a:gd name="T2" fmla="*/ 286 w 328"/>
                  <a:gd name="T3" fmla="*/ 168 h 232"/>
                  <a:gd name="T4" fmla="*/ 311 w 328"/>
                  <a:gd name="T5" fmla="*/ 160 h 232"/>
                  <a:gd name="T6" fmla="*/ 328 w 328"/>
                  <a:gd name="T7" fmla="*/ 144 h 232"/>
                  <a:gd name="T8" fmla="*/ 328 w 328"/>
                  <a:gd name="T9" fmla="*/ 112 h 232"/>
                  <a:gd name="T10" fmla="*/ 303 w 328"/>
                  <a:gd name="T11" fmla="*/ 88 h 232"/>
                  <a:gd name="T12" fmla="*/ 269 w 328"/>
                  <a:gd name="T13" fmla="*/ 72 h 232"/>
                  <a:gd name="T14" fmla="*/ 278 w 328"/>
                  <a:gd name="T15" fmla="*/ 48 h 232"/>
                  <a:gd name="T16" fmla="*/ 261 w 328"/>
                  <a:gd name="T17" fmla="*/ 24 h 232"/>
                  <a:gd name="T18" fmla="*/ 219 w 328"/>
                  <a:gd name="T19" fmla="*/ 16 h 232"/>
                  <a:gd name="T20" fmla="*/ 168 w 328"/>
                  <a:gd name="T21" fmla="*/ 8 h 232"/>
                  <a:gd name="T22" fmla="*/ 134 w 328"/>
                  <a:gd name="T23" fmla="*/ 24 h 232"/>
                  <a:gd name="T24" fmla="*/ 101 w 328"/>
                  <a:gd name="T25" fmla="*/ 16 h 232"/>
                  <a:gd name="T26" fmla="*/ 75 w 328"/>
                  <a:gd name="T27" fmla="*/ 0 h 232"/>
                  <a:gd name="T28" fmla="*/ 42 w 328"/>
                  <a:gd name="T29" fmla="*/ 16 h 232"/>
                  <a:gd name="T30" fmla="*/ 0 w 328"/>
                  <a:gd name="T31" fmla="*/ 24 h 232"/>
                  <a:gd name="T32" fmla="*/ 16 w 328"/>
                  <a:gd name="T33" fmla="*/ 40 h 232"/>
                  <a:gd name="T34" fmla="*/ 42 w 328"/>
                  <a:gd name="T35" fmla="*/ 72 h 232"/>
                  <a:gd name="T36" fmla="*/ 67 w 328"/>
                  <a:gd name="T37" fmla="*/ 96 h 232"/>
                  <a:gd name="T38" fmla="*/ 101 w 328"/>
                  <a:gd name="T39" fmla="*/ 112 h 232"/>
                  <a:gd name="T40" fmla="*/ 101 w 328"/>
                  <a:gd name="T41" fmla="*/ 120 h 232"/>
                  <a:gd name="T42" fmla="*/ 143 w 328"/>
                  <a:gd name="T43" fmla="*/ 136 h 232"/>
                  <a:gd name="T44" fmla="*/ 143 w 328"/>
                  <a:gd name="T45" fmla="*/ 168 h 232"/>
                  <a:gd name="T46" fmla="*/ 185 w 328"/>
                  <a:gd name="T47" fmla="*/ 160 h 232"/>
                  <a:gd name="T48" fmla="*/ 202 w 328"/>
                  <a:gd name="T49" fmla="*/ 192 h 232"/>
                  <a:gd name="T50" fmla="*/ 261 w 328"/>
                  <a:gd name="T51" fmla="*/ 232 h 232"/>
                  <a:gd name="T52" fmla="*/ 278 w 328"/>
                  <a:gd name="T53" fmla="*/ 232 h 232"/>
                  <a:gd name="T54" fmla="*/ 278 w 328"/>
                  <a:gd name="T55" fmla="*/ 208 h 232"/>
                  <a:gd name="T56" fmla="*/ 278 w 328"/>
                  <a:gd name="T57" fmla="*/ 184 h 23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328" h="232">
                    <a:moveTo>
                      <a:pt x="278" y="184"/>
                    </a:moveTo>
                    <a:lnTo>
                      <a:pt x="286" y="168"/>
                    </a:lnTo>
                    <a:lnTo>
                      <a:pt x="311" y="160"/>
                    </a:lnTo>
                    <a:lnTo>
                      <a:pt x="328" y="144"/>
                    </a:lnTo>
                    <a:lnTo>
                      <a:pt x="328" y="112"/>
                    </a:lnTo>
                    <a:lnTo>
                      <a:pt x="303" y="88"/>
                    </a:lnTo>
                    <a:lnTo>
                      <a:pt x="269" y="72"/>
                    </a:lnTo>
                    <a:lnTo>
                      <a:pt x="278" y="48"/>
                    </a:lnTo>
                    <a:lnTo>
                      <a:pt x="261" y="24"/>
                    </a:lnTo>
                    <a:lnTo>
                      <a:pt x="219" y="16"/>
                    </a:lnTo>
                    <a:lnTo>
                      <a:pt x="168" y="8"/>
                    </a:lnTo>
                    <a:lnTo>
                      <a:pt x="134" y="24"/>
                    </a:lnTo>
                    <a:lnTo>
                      <a:pt x="101" y="16"/>
                    </a:lnTo>
                    <a:lnTo>
                      <a:pt x="75" y="0"/>
                    </a:lnTo>
                    <a:lnTo>
                      <a:pt x="42" y="16"/>
                    </a:lnTo>
                    <a:lnTo>
                      <a:pt x="0" y="24"/>
                    </a:lnTo>
                    <a:lnTo>
                      <a:pt x="16" y="40"/>
                    </a:lnTo>
                    <a:lnTo>
                      <a:pt x="42" y="72"/>
                    </a:lnTo>
                    <a:lnTo>
                      <a:pt x="67" y="96"/>
                    </a:lnTo>
                    <a:lnTo>
                      <a:pt x="101" y="112"/>
                    </a:lnTo>
                    <a:lnTo>
                      <a:pt x="101" y="120"/>
                    </a:lnTo>
                    <a:lnTo>
                      <a:pt x="143" y="136"/>
                    </a:lnTo>
                    <a:lnTo>
                      <a:pt x="143" y="168"/>
                    </a:lnTo>
                    <a:lnTo>
                      <a:pt x="185" y="160"/>
                    </a:lnTo>
                    <a:lnTo>
                      <a:pt x="202" y="192"/>
                    </a:lnTo>
                    <a:lnTo>
                      <a:pt x="261" y="232"/>
                    </a:lnTo>
                    <a:lnTo>
                      <a:pt x="278" y="232"/>
                    </a:lnTo>
                    <a:lnTo>
                      <a:pt x="278" y="208"/>
                    </a:lnTo>
                    <a:lnTo>
                      <a:pt x="278" y="18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41" name="Freeform 240"/>
              <p:cNvSpPr>
                <a:spLocks/>
              </p:cNvSpPr>
              <p:nvPr/>
            </p:nvSpPr>
            <p:spPr bwMode="auto">
              <a:xfrm>
                <a:off x="3407" y="2632"/>
                <a:ext cx="59" cy="80"/>
              </a:xfrm>
              <a:custGeom>
                <a:avLst/>
                <a:gdLst>
                  <a:gd name="T0" fmla="*/ 25 w 59"/>
                  <a:gd name="T1" fmla="*/ 24 h 80"/>
                  <a:gd name="T2" fmla="*/ 25 w 59"/>
                  <a:gd name="T3" fmla="*/ 0 h 80"/>
                  <a:gd name="T4" fmla="*/ 8 w 59"/>
                  <a:gd name="T5" fmla="*/ 8 h 80"/>
                  <a:gd name="T6" fmla="*/ 0 w 59"/>
                  <a:gd name="T7" fmla="*/ 24 h 80"/>
                  <a:gd name="T8" fmla="*/ 0 w 59"/>
                  <a:gd name="T9" fmla="*/ 48 h 80"/>
                  <a:gd name="T10" fmla="*/ 0 w 59"/>
                  <a:gd name="T11" fmla="*/ 72 h 80"/>
                  <a:gd name="T12" fmla="*/ 42 w 59"/>
                  <a:gd name="T13" fmla="*/ 80 h 80"/>
                  <a:gd name="T14" fmla="*/ 59 w 59"/>
                  <a:gd name="T15" fmla="*/ 48 h 80"/>
                  <a:gd name="T16" fmla="*/ 25 w 59"/>
                  <a:gd name="T17" fmla="*/ 24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9" h="80">
                    <a:moveTo>
                      <a:pt x="25" y="24"/>
                    </a:moveTo>
                    <a:lnTo>
                      <a:pt x="25" y="0"/>
                    </a:lnTo>
                    <a:lnTo>
                      <a:pt x="8" y="8"/>
                    </a:lnTo>
                    <a:lnTo>
                      <a:pt x="0" y="24"/>
                    </a:lnTo>
                    <a:lnTo>
                      <a:pt x="0" y="48"/>
                    </a:lnTo>
                    <a:lnTo>
                      <a:pt x="0" y="72"/>
                    </a:lnTo>
                    <a:lnTo>
                      <a:pt x="42" y="80"/>
                    </a:lnTo>
                    <a:lnTo>
                      <a:pt x="59" y="48"/>
                    </a:lnTo>
                    <a:lnTo>
                      <a:pt x="25" y="24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42" name="Freeform 241"/>
              <p:cNvSpPr>
                <a:spLocks/>
              </p:cNvSpPr>
              <p:nvPr/>
            </p:nvSpPr>
            <p:spPr bwMode="auto">
              <a:xfrm>
                <a:off x="3204" y="2232"/>
                <a:ext cx="337" cy="320"/>
              </a:xfrm>
              <a:custGeom>
                <a:avLst/>
                <a:gdLst>
                  <a:gd name="T0" fmla="*/ 236 w 337"/>
                  <a:gd name="T1" fmla="*/ 280 h 320"/>
                  <a:gd name="T2" fmla="*/ 236 w 337"/>
                  <a:gd name="T3" fmla="*/ 232 h 320"/>
                  <a:gd name="T4" fmla="*/ 236 w 337"/>
                  <a:gd name="T5" fmla="*/ 200 h 320"/>
                  <a:gd name="T6" fmla="*/ 287 w 337"/>
                  <a:gd name="T7" fmla="*/ 192 h 320"/>
                  <a:gd name="T8" fmla="*/ 287 w 337"/>
                  <a:gd name="T9" fmla="*/ 168 h 320"/>
                  <a:gd name="T10" fmla="*/ 312 w 337"/>
                  <a:gd name="T11" fmla="*/ 160 h 320"/>
                  <a:gd name="T12" fmla="*/ 321 w 337"/>
                  <a:gd name="T13" fmla="*/ 128 h 320"/>
                  <a:gd name="T14" fmla="*/ 295 w 337"/>
                  <a:gd name="T15" fmla="*/ 104 h 320"/>
                  <a:gd name="T16" fmla="*/ 321 w 337"/>
                  <a:gd name="T17" fmla="*/ 96 h 320"/>
                  <a:gd name="T18" fmla="*/ 337 w 337"/>
                  <a:gd name="T19" fmla="*/ 56 h 320"/>
                  <a:gd name="T20" fmla="*/ 329 w 337"/>
                  <a:gd name="T21" fmla="*/ 16 h 320"/>
                  <a:gd name="T22" fmla="*/ 321 w 337"/>
                  <a:gd name="T23" fmla="*/ 16 h 320"/>
                  <a:gd name="T24" fmla="*/ 304 w 337"/>
                  <a:gd name="T25" fmla="*/ 0 h 320"/>
                  <a:gd name="T26" fmla="*/ 278 w 337"/>
                  <a:gd name="T27" fmla="*/ 0 h 320"/>
                  <a:gd name="T28" fmla="*/ 219 w 337"/>
                  <a:gd name="T29" fmla="*/ 16 h 320"/>
                  <a:gd name="T30" fmla="*/ 203 w 337"/>
                  <a:gd name="T31" fmla="*/ 24 h 320"/>
                  <a:gd name="T32" fmla="*/ 194 w 337"/>
                  <a:gd name="T33" fmla="*/ 48 h 320"/>
                  <a:gd name="T34" fmla="*/ 203 w 337"/>
                  <a:gd name="T35" fmla="*/ 72 h 320"/>
                  <a:gd name="T36" fmla="*/ 219 w 337"/>
                  <a:gd name="T37" fmla="*/ 96 h 320"/>
                  <a:gd name="T38" fmla="*/ 228 w 337"/>
                  <a:gd name="T39" fmla="*/ 112 h 320"/>
                  <a:gd name="T40" fmla="*/ 211 w 337"/>
                  <a:gd name="T41" fmla="*/ 128 h 320"/>
                  <a:gd name="T42" fmla="*/ 186 w 337"/>
                  <a:gd name="T43" fmla="*/ 136 h 320"/>
                  <a:gd name="T44" fmla="*/ 160 w 337"/>
                  <a:gd name="T45" fmla="*/ 120 h 320"/>
                  <a:gd name="T46" fmla="*/ 169 w 337"/>
                  <a:gd name="T47" fmla="*/ 72 h 320"/>
                  <a:gd name="T48" fmla="*/ 160 w 337"/>
                  <a:gd name="T49" fmla="*/ 56 h 320"/>
                  <a:gd name="T50" fmla="*/ 152 w 337"/>
                  <a:gd name="T51" fmla="*/ 32 h 320"/>
                  <a:gd name="T52" fmla="*/ 110 w 337"/>
                  <a:gd name="T53" fmla="*/ 128 h 320"/>
                  <a:gd name="T54" fmla="*/ 76 w 337"/>
                  <a:gd name="T55" fmla="*/ 168 h 320"/>
                  <a:gd name="T56" fmla="*/ 68 w 337"/>
                  <a:gd name="T57" fmla="*/ 216 h 320"/>
                  <a:gd name="T58" fmla="*/ 42 w 337"/>
                  <a:gd name="T59" fmla="*/ 216 h 320"/>
                  <a:gd name="T60" fmla="*/ 34 w 337"/>
                  <a:gd name="T61" fmla="*/ 216 h 320"/>
                  <a:gd name="T62" fmla="*/ 26 w 337"/>
                  <a:gd name="T63" fmla="*/ 232 h 320"/>
                  <a:gd name="T64" fmla="*/ 0 w 337"/>
                  <a:gd name="T65" fmla="*/ 240 h 320"/>
                  <a:gd name="T66" fmla="*/ 26 w 337"/>
                  <a:gd name="T67" fmla="*/ 256 h 320"/>
                  <a:gd name="T68" fmla="*/ 59 w 337"/>
                  <a:gd name="T69" fmla="*/ 264 h 320"/>
                  <a:gd name="T70" fmla="*/ 93 w 337"/>
                  <a:gd name="T71" fmla="*/ 248 h 320"/>
                  <a:gd name="T72" fmla="*/ 144 w 337"/>
                  <a:gd name="T73" fmla="*/ 256 h 320"/>
                  <a:gd name="T74" fmla="*/ 186 w 337"/>
                  <a:gd name="T75" fmla="*/ 264 h 320"/>
                  <a:gd name="T76" fmla="*/ 203 w 337"/>
                  <a:gd name="T77" fmla="*/ 288 h 320"/>
                  <a:gd name="T78" fmla="*/ 194 w 337"/>
                  <a:gd name="T79" fmla="*/ 312 h 320"/>
                  <a:gd name="T80" fmla="*/ 219 w 337"/>
                  <a:gd name="T81" fmla="*/ 320 h 320"/>
                  <a:gd name="T82" fmla="*/ 219 w 337"/>
                  <a:gd name="T83" fmla="*/ 296 h 320"/>
                  <a:gd name="T84" fmla="*/ 236 w 337"/>
                  <a:gd name="T85" fmla="*/ 280 h 32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337" h="320">
                    <a:moveTo>
                      <a:pt x="236" y="280"/>
                    </a:moveTo>
                    <a:lnTo>
                      <a:pt x="236" y="232"/>
                    </a:lnTo>
                    <a:lnTo>
                      <a:pt x="236" y="200"/>
                    </a:lnTo>
                    <a:lnTo>
                      <a:pt x="287" y="192"/>
                    </a:lnTo>
                    <a:lnTo>
                      <a:pt x="287" y="168"/>
                    </a:lnTo>
                    <a:lnTo>
                      <a:pt x="312" y="160"/>
                    </a:lnTo>
                    <a:lnTo>
                      <a:pt x="321" y="128"/>
                    </a:lnTo>
                    <a:lnTo>
                      <a:pt x="295" y="104"/>
                    </a:lnTo>
                    <a:lnTo>
                      <a:pt x="321" y="96"/>
                    </a:lnTo>
                    <a:lnTo>
                      <a:pt x="337" y="56"/>
                    </a:lnTo>
                    <a:lnTo>
                      <a:pt x="329" y="16"/>
                    </a:lnTo>
                    <a:lnTo>
                      <a:pt x="321" y="16"/>
                    </a:lnTo>
                    <a:lnTo>
                      <a:pt x="304" y="0"/>
                    </a:lnTo>
                    <a:lnTo>
                      <a:pt x="278" y="0"/>
                    </a:lnTo>
                    <a:lnTo>
                      <a:pt x="219" y="16"/>
                    </a:lnTo>
                    <a:lnTo>
                      <a:pt x="203" y="24"/>
                    </a:lnTo>
                    <a:lnTo>
                      <a:pt x="194" y="48"/>
                    </a:lnTo>
                    <a:lnTo>
                      <a:pt x="203" y="72"/>
                    </a:lnTo>
                    <a:lnTo>
                      <a:pt x="219" y="96"/>
                    </a:lnTo>
                    <a:lnTo>
                      <a:pt x="228" y="112"/>
                    </a:lnTo>
                    <a:lnTo>
                      <a:pt x="211" y="128"/>
                    </a:lnTo>
                    <a:lnTo>
                      <a:pt x="186" y="136"/>
                    </a:lnTo>
                    <a:lnTo>
                      <a:pt x="160" y="120"/>
                    </a:lnTo>
                    <a:lnTo>
                      <a:pt x="169" y="72"/>
                    </a:lnTo>
                    <a:lnTo>
                      <a:pt x="160" y="56"/>
                    </a:lnTo>
                    <a:lnTo>
                      <a:pt x="152" y="32"/>
                    </a:lnTo>
                    <a:lnTo>
                      <a:pt x="110" y="128"/>
                    </a:lnTo>
                    <a:lnTo>
                      <a:pt x="76" y="168"/>
                    </a:lnTo>
                    <a:lnTo>
                      <a:pt x="68" y="216"/>
                    </a:lnTo>
                    <a:lnTo>
                      <a:pt x="42" y="216"/>
                    </a:lnTo>
                    <a:lnTo>
                      <a:pt x="34" y="216"/>
                    </a:lnTo>
                    <a:lnTo>
                      <a:pt x="26" y="232"/>
                    </a:lnTo>
                    <a:lnTo>
                      <a:pt x="0" y="240"/>
                    </a:lnTo>
                    <a:lnTo>
                      <a:pt x="26" y="256"/>
                    </a:lnTo>
                    <a:lnTo>
                      <a:pt x="59" y="264"/>
                    </a:lnTo>
                    <a:lnTo>
                      <a:pt x="93" y="248"/>
                    </a:lnTo>
                    <a:lnTo>
                      <a:pt x="144" y="256"/>
                    </a:lnTo>
                    <a:lnTo>
                      <a:pt x="186" y="264"/>
                    </a:lnTo>
                    <a:lnTo>
                      <a:pt x="203" y="288"/>
                    </a:lnTo>
                    <a:lnTo>
                      <a:pt x="194" y="312"/>
                    </a:lnTo>
                    <a:lnTo>
                      <a:pt x="219" y="320"/>
                    </a:lnTo>
                    <a:lnTo>
                      <a:pt x="219" y="296"/>
                    </a:lnTo>
                    <a:lnTo>
                      <a:pt x="236" y="280"/>
                    </a:lnTo>
                    <a:close/>
                  </a:path>
                </a:pathLst>
              </a:custGeom>
              <a:solidFill>
                <a:srgbClr val="7D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43" name="Freeform 242"/>
              <p:cNvSpPr>
                <a:spLocks/>
              </p:cNvSpPr>
              <p:nvPr/>
            </p:nvSpPr>
            <p:spPr bwMode="auto">
              <a:xfrm>
                <a:off x="3407" y="2632"/>
                <a:ext cx="59" cy="80"/>
              </a:xfrm>
              <a:custGeom>
                <a:avLst/>
                <a:gdLst>
                  <a:gd name="T0" fmla="*/ 25 w 59"/>
                  <a:gd name="T1" fmla="*/ 24 h 80"/>
                  <a:gd name="T2" fmla="*/ 25 w 59"/>
                  <a:gd name="T3" fmla="*/ 0 h 80"/>
                  <a:gd name="T4" fmla="*/ 8 w 59"/>
                  <a:gd name="T5" fmla="*/ 8 h 80"/>
                  <a:gd name="T6" fmla="*/ 0 w 59"/>
                  <a:gd name="T7" fmla="*/ 24 h 80"/>
                  <a:gd name="T8" fmla="*/ 0 w 59"/>
                  <a:gd name="T9" fmla="*/ 48 h 80"/>
                  <a:gd name="T10" fmla="*/ 0 w 59"/>
                  <a:gd name="T11" fmla="*/ 72 h 80"/>
                  <a:gd name="T12" fmla="*/ 42 w 59"/>
                  <a:gd name="T13" fmla="*/ 80 h 80"/>
                  <a:gd name="T14" fmla="*/ 59 w 59"/>
                  <a:gd name="T15" fmla="*/ 48 h 80"/>
                  <a:gd name="T16" fmla="*/ 25 w 59"/>
                  <a:gd name="T17" fmla="*/ 24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9" h="80">
                    <a:moveTo>
                      <a:pt x="25" y="24"/>
                    </a:moveTo>
                    <a:lnTo>
                      <a:pt x="25" y="0"/>
                    </a:lnTo>
                    <a:lnTo>
                      <a:pt x="8" y="8"/>
                    </a:lnTo>
                    <a:lnTo>
                      <a:pt x="0" y="24"/>
                    </a:lnTo>
                    <a:lnTo>
                      <a:pt x="0" y="48"/>
                    </a:lnTo>
                    <a:lnTo>
                      <a:pt x="0" y="72"/>
                    </a:lnTo>
                    <a:lnTo>
                      <a:pt x="42" y="80"/>
                    </a:lnTo>
                    <a:lnTo>
                      <a:pt x="59" y="48"/>
                    </a:lnTo>
                    <a:lnTo>
                      <a:pt x="25" y="2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44" name="Freeform 243"/>
              <p:cNvSpPr>
                <a:spLocks/>
              </p:cNvSpPr>
              <p:nvPr/>
            </p:nvSpPr>
            <p:spPr bwMode="auto">
              <a:xfrm>
                <a:off x="3204" y="2232"/>
                <a:ext cx="337" cy="320"/>
              </a:xfrm>
              <a:custGeom>
                <a:avLst/>
                <a:gdLst>
                  <a:gd name="T0" fmla="*/ 236 w 337"/>
                  <a:gd name="T1" fmla="*/ 280 h 320"/>
                  <a:gd name="T2" fmla="*/ 236 w 337"/>
                  <a:gd name="T3" fmla="*/ 232 h 320"/>
                  <a:gd name="T4" fmla="*/ 236 w 337"/>
                  <a:gd name="T5" fmla="*/ 200 h 320"/>
                  <a:gd name="T6" fmla="*/ 287 w 337"/>
                  <a:gd name="T7" fmla="*/ 192 h 320"/>
                  <a:gd name="T8" fmla="*/ 287 w 337"/>
                  <a:gd name="T9" fmla="*/ 168 h 320"/>
                  <a:gd name="T10" fmla="*/ 312 w 337"/>
                  <a:gd name="T11" fmla="*/ 160 h 320"/>
                  <a:gd name="T12" fmla="*/ 321 w 337"/>
                  <a:gd name="T13" fmla="*/ 128 h 320"/>
                  <a:gd name="T14" fmla="*/ 295 w 337"/>
                  <a:gd name="T15" fmla="*/ 104 h 320"/>
                  <a:gd name="T16" fmla="*/ 321 w 337"/>
                  <a:gd name="T17" fmla="*/ 96 h 320"/>
                  <a:gd name="T18" fmla="*/ 337 w 337"/>
                  <a:gd name="T19" fmla="*/ 56 h 320"/>
                  <a:gd name="T20" fmla="*/ 329 w 337"/>
                  <a:gd name="T21" fmla="*/ 16 h 320"/>
                  <a:gd name="T22" fmla="*/ 321 w 337"/>
                  <a:gd name="T23" fmla="*/ 16 h 320"/>
                  <a:gd name="T24" fmla="*/ 304 w 337"/>
                  <a:gd name="T25" fmla="*/ 0 h 320"/>
                  <a:gd name="T26" fmla="*/ 278 w 337"/>
                  <a:gd name="T27" fmla="*/ 0 h 320"/>
                  <a:gd name="T28" fmla="*/ 219 w 337"/>
                  <a:gd name="T29" fmla="*/ 16 h 320"/>
                  <a:gd name="T30" fmla="*/ 203 w 337"/>
                  <a:gd name="T31" fmla="*/ 24 h 320"/>
                  <a:gd name="T32" fmla="*/ 194 w 337"/>
                  <a:gd name="T33" fmla="*/ 48 h 320"/>
                  <a:gd name="T34" fmla="*/ 203 w 337"/>
                  <a:gd name="T35" fmla="*/ 72 h 320"/>
                  <a:gd name="T36" fmla="*/ 219 w 337"/>
                  <a:gd name="T37" fmla="*/ 96 h 320"/>
                  <a:gd name="T38" fmla="*/ 228 w 337"/>
                  <a:gd name="T39" fmla="*/ 112 h 320"/>
                  <a:gd name="T40" fmla="*/ 211 w 337"/>
                  <a:gd name="T41" fmla="*/ 128 h 320"/>
                  <a:gd name="T42" fmla="*/ 186 w 337"/>
                  <a:gd name="T43" fmla="*/ 136 h 320"/>
                  <a:gd name="T44" fmla="*/ 160 w 337"/>
                  <a:gd name="T45" fmla="*/ 120 h 320"/>
                  <a:gd name="T46" fmla="*/ 169 w 337"/>
                  <a:gd name="T47" fmla="*/ 72 h 320"/>
                  <a:gd name="T48" fmla="*/ 160 w 337"/>
                  <a:gd name="T49" fmla="*/ 56 h 320"/>
                  <a:gd name="T50" fmla="*/ 152 w 337"/>
                  <a:gd name="T51" fmla="*/ 32 h 320"/>
                  <a:gd name="T52" fmla="*/ 110 w 337"/>
                  <a:gd name="T53" fmla="*/ 128 h 320"/>
                  <a:gd name="T54" fmla="*/ 76 w 337"/>
                  <a:gd name="T55" fmla="*/ 168 h 320"/>
                  <a:gd name="T56" fmla="*/ 68 w 337"/>
                  <a:gd name="T57" fmla="*/ 216 h 320"/>
                  <a:gd name="T58" fmla="*/ 42 w 337"/>
                  <a:gd name="T59" fmla="*/ 216 h 320"/>
                  <a:gd name="T60" fmla="*/ 34 w 337"/>
                  <a:gd name="T61" fmla="*/ 216 h 320"/>
                  <a:gd name="T62" fmla="*/ 26 w 337"/>
                  <a:gd name="T63" fmla="*/ 232 h 320"/>
                  <a:gd name="T64" fmla="*/ 0 w 337"/>
                  <a:gd name="T65" fmla="*/ 240 h 320"/>
                  <a:gd name="T66" fmla="*/ 26 w 337"/>
                  <a:gd name="T67" fmla="*/ 256 h 320"/>
                  <a:gd name="T68" fmla="*/ 59 w 337"/>
                  <a:gd name="T69" fmla="*/ 264 h 320"/>
                  <a:gd name="T70" fmla="*/ 93 w 337"/>
                  <a:gd name="T71" fmla="*/ 248 h 320"/>
                  <a:gd name="T72" fmla="*/ 144 w 337"/>
                  <a:gd name="T73" fmla="*/ 256 h 320"/>
                  <a:gd name="T74" fmla="*/ 186 w 337"/>
                  <a:gd name="T75" fmla="*/ 264 h 320"/>
                  <a:gd name="T76" fmla="*/ 203 w 337"/>
                  <a:gd name="T77" fmla="*/ 288 h 320"/>
                  <a:gd name="T78" fmla="*/ 194 w 337"/>
                  <a:gd name="T79" fmla="*/ 312 h 320"/>
                  <a:gd name="T80" fmla="*/ 219 w 337"/>
                  <a:gd name="T81" fmla="*/ 320 h 320"/>
                  <a:gd name="T82" fmla="*/ 219 w 337"/>
                  <a:gd name="T83" fmla="*/ 296 h 320"/>
                  <a:gd name="T84" fmla="*/ 236 w 337"/>
                  <a:gd name="T85" fmla="*/ 280 h 32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337" h="320">
                    <a:moveTo>
                      <a:pt x="236" y="280"/>
                    </a:moveTo>
                    <a:lnTo>
                      <a:pt x="236" y="232"/>
                    </a:lnTo>
                    <a:lnTo>
                      <a:pt x="236" y="200"/>
                    </a:lnTo>
                    <a:lnTo>
                      <a:pt x="287" y="192"/>
                    </a:lnTo>
                    <a:lnTo>
                      <a:pt x="287" y="168"/>
                    </a:lnTo>
                    <a:lnTo>
                      <a:pt x="312" y="160"/>
                    </a:lnTo>
                    <a:lnTo>
                      <a:pt x="321" y="128"/>
                    </a:lnTo>
                    <a:lnTo>
                      <a:pt x="295" y="104"/>
                    </a:lnTo>
                    <a:lnTo>
                      <a:pt x="321" y="96"/>
                    </a:lnTo>
                    <a:lnTo>
                      <a:pt x="337" y="56"/>
                    </a:lnTo>
                    <a:lnTo>
                      <a:pt x="329" y="16"/>
                    </a:lnTo>
                    <a:lnTo>
                      <a:pt x="321" y="16"/>
                    </a:lnTo>
                    <a:lnTo>
                      <a:pt x="304" y="0"/>
                    </a:lnTo>
                    <a:lnTo>
                      <a:pt x="278" y="0"/>
                    </a:lnTo>
                    <a:lnTo>
                      <a:pt x="219" y="16"/>
                    </a:lnTo>
                    <a:lnTo>
                      <a:pt x="203" y="24"/>
                    </a:lnTo>
                    <a:lnTo>
                      <a:pt x="194" y="48"/>
                    </a:lnTo>
                    <a:lnTo>
                      <a:pt x="203" y="72"/>
                    </a:lnTo>
                    <a:lnTo>
                      <a:pt x="219" y="96"/>
                    </a:lnTo>
                    <a:lnTo>
                      <a:pt x="228" y="112"/>
                    </a:lnTo>
                    <a:lnTo>
                      <a:pt x="211" y="128"/>
                    </a:lnTo>
                    <a:lnTo>
                      <a:pt x="186" y="136"/>
                    </a:lnTo>
                    <a:lnTo>
                      <a:pt x="160" y="120"/>
                    </a:lnTo>
                    <a:lnTo>
                      <a:pt x="169" y="72"/>
                    </a:lnTo>
                    <a:lnTo>
                      <a:pt x="160" y="56"/>
                    </a:lnTo>
                    <a:lnTo>
                      <a:pt x="152" y="32"/>
                    </a:lnTo>
                    <a:lnTo>
                      <a:pt x="110" y="128"/>
                    </a:lnTo>
                    <a:lnTo>
                      <a:pt x="76" y="168"/>
                    </a:lnTo>
                    <a:lnTo>
                      <a:pt x="68" y="216"/>
                    </a:lnTo>
                    <a:lnTo>
                      <a:pt x="42" y="216"/>
                    </a:lnTo>
                    <a:lnTo>
                      <a:pt x="34" y="216"/>
                    </a:lnTo>
                    <a:lnTo>
                      <a:pt x="26" y="232"/>
                    </a:lnTo>
                    <a:lnTo>
                      <a:pt x="0" y="240"/>
                    </a:lnTo>
                    <a:lnTo>
                      <a:pt x="26" y="256"/>
                    </a:lnTo>
                    <a:lnTo>
                      <a:pt x="59" y="264"/>
                    </a:lnTo>
                    <a:lnTo>
                      <a:pt x="93" y="248"/>
                    </a:lnTo>
                    <a:lnTo>
                      <a:pt x="144" y="256"/>
                    </a:lnTo>
                    <a:lnTo>
                      <a:pt x="186" y="264"/>
                    </a:lnTo>
                    <a:lnTo>
                      <a:pt x="203" y="288"/>
                    </a:lnTo>
                    <a:lnTo>
                      <a:pt x="194" y="312"/>
                    </a:lnTo>
                    <a:lnTo>
                      <a:pt x="219" y="320"/>
                    </a:lnTo>
                    <a:lnTo>
                      <a:pt x="219" y="296"/>
                    </a:lnTo>
                    <a:lnTo>
                      <a:pt x="236" y="28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45" name="Freeform 244"/>
              <p:cNvSpPr>
                <a:spLocks/>
              </p:cNvSpPr>
              <p:nvPr/>
            </p:nvSpPr>
            <p:spPr bwMode="auto">
              <a:xfrm>
                <a:off x="3617" y="1744"/>
                <a:ext cx="211" cy="344"/>
              </a:xfrm>
              <a:custGeom>
                <a:avLst/>
                <a:gdLst>
                  <a:gd name="T0" fmla="*/ 143 w 211"/>
                  <a:gd name="T1" fmla="*/ 344 h 344"/>
                  <a:gd name="T2" fmla="*/ 118 w 211"/>
                  <a:gd name="T3" fmla="*/ 312 h 344"/>
                  <a:gd name="T4" fmla="*/ 143 w 211"/>
                  <a:gd name="T5" fmla="*/ 312 h 344"/>
                  <a:gd name="T6" fmla="*/ 127 w 211"/>
                  <a:gd name="T7" fmla="*/ 280 h 344"/>
                  <a:gd name="T8" fmla="*/ 127 w 211"/>
                  <a:gd name="T9" fmla="*/ 248 h 344"/>
                  <a:gd name="T10" fmla="*/ 169 w 211"/>
                  <a:gd name="T11" fmla="*/ 184 h 344"/>
                  <a:gd name="T12" fmla="*/ 186 w 211"/>
                  <a:gd name="T13" fmla="*/ 192 h 344"/>
                  <a:gd name="T14" fmla="*/ 211 w 211"/>
                  <a:gd name="T15" fmla="*/ 136 h 344"/>
                  <a:gd name="T16" fmla="*/ 177 w 211"/>
                  <a:gd name="T17" fmla="*/ 112 h 344"/>
                  <a:gd name="T18" fmla="*/ 169 w 211"/>
                  <a:gd name="T19" fmla="*/ 72 h 344"/>
                  <a:gd name="T20" fmla="*/ 177 w 211"/>
                  <a:gd name="T21" fmla="*/ 24 h 344"/>
                  <a:gd name="T22" fmla="*/ 177 w 211"/>
                  <a:gd name="T23" fmla="*/ 8 h 344"/>
                  <a:gd name="T24" fmla="*/ 160 w 211"/>
                  <a:gd name="T25" fmla="*/ 0 h 344"/>
                  <a:gd name="T26" fmla="*/ 135 w 211"/>
                  <a:gd name="T27" fmla="*/ 8 h 344"/>
                  <a:gd name="T28" fmla="*/ 127 w 211"/>
                  <a:gd name="T29" fmla="*/ 24 h 344"/>
                  <a:gd name="T30" fmla="*/ 101 w 211"/>
                  <a:gd name="T31" fmla="*/ 40 h 344"/>
                  <a:gd name="T32" fmla="*/ 76 w 211"/>
                  <a:gd name="T33" fmla="*/ 48 h 344"/>
                  <a:gd name="T34" fmla="*/ 51 w 211"/>
                  <a:gd name="T35" fmla="*/ 56 h 344"/>
                  <a:gd name="T36" fmla="*/ 34 w 211"/>
                  <a:gd name="T37" fmla="*/ 72 h 344"/>
                  <a:gd name="T38" fmla="*/ 26 w 211"/>
                  <a:gd name="T39" fmla="*/ 96 h 344"/>
                  <a:gd name="T40" fmla="*/ 42 w 211"/>
                  <a:gd name="T41" fmla="*/ 112 h 344"/>
                  <a:gd name="T42" fmla="*/ 17 w 211"/>
                  <a:gd name="T43" fmla="*/ 120 h 344"/>
                  <a:gd name="T44" fmla="*/ 9 w 211"/>
                  <a:gd name="T45" fmla="*/ 144 h 344"/>
                  <a:gd name="T46" fmla="*/ 9 w 211"/>
                  <a:gd name="T47" fmla="*/ 168 h 344"/>
                  <a:gd name="T48" fmla="*/ 26 w 211"/>
                  <a:gd name="T49" fmla="*/ 192 h 344"/>
                  <a:gd name="T50" fmla="*/ 0 w 211"/>
                  <a:gd name="T51" fmla="*/ 208 h 344"/>
                  <a:gd name="T52" fmla="*/ 0 w 211"/>
                  <a:gd name="T53" fmla="*/ 224 h 344"/>
                  <a:gd name="T54" fmla="*/ 26 w 211"/>
                  <a:gd name="T55" fmla="*/ 272 h 344"/>
                  <a:gd name="T56" fmla="*/ 42 w 211"/>
                  <a:gd name="T57" fmla="*/ 256 h 344"/>
                  <a:gd name="T58" fmla="*/ 51 w 211"/>
                  <a:gd name="T59" fmla="*/ 304 h 344"/>
                  <a:gd name="T60" fmla="*/ 59 w 211"/>
                  <a:gd name="T61" fmla="*/ 328 h 344"/>
                  <a:gd name="T62" fmla="*/ 84 w 211"/>
                  <a:gd name="T63" fmla="*/ 336 h 344"/>
                  <a:gd name="T64" fmla="*/ 143 w 211"/>
                  <a:gd name="T65" fmla="*/ 344 h 34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1" h="344">
                    <a:moveTo>
                      <a:pt x="143" y="344"/>
                    </a:moveTo>
                    <a:lnTo>
                      <a:pt x="118" y="312"/>
                    </a:lnTo>
                    <a:lnTo>
                      <a:pt x="143" y="312"/>
                    </a:lnTo>
                    <a:lnTo>
                      <a:pt x="127" y="280"/>
                    </a:lnTo>
                    <a:lnTo>
                      <a:pt x="127" y="248"/>
                    </a:lnTo>
                    <a:lnTo>
                      <a:pt x="169" y="184"/>
                    </a:lnTo>
                    <a:lnTo>
                      <a:pt x="186" y="192"/>
                    </a:lnTo>
                    <a:lnTo>
                      <a:pt x="211" y="136"/>
                    </a:lnTo>
                    <a:lnTo>
                      <a:pt x="177" y="112"/>
                    </a:lnTo>
                    <a:lnTo>
                      <a:pt x="169" y="72"/>
                    </a:lnTo>
                    <a:lnTo>
                      <a:pt x="177" y="24"/>
                    </a:lnTo>
                    <a:lnTo>
                      <a:pt x="177" y="8"/>
                    </a:lnTo>
                    <a:lnTo>
                      <a:pt x="160" y="0"/>
                    </a:lnTo>
                    <a:lnTo>
                      <a:pt x="135" y="8"/>
                    </a:lnTo>
                    <a:lnTo>
                      <a:pt x="127" y="24"/>
                    </a:lnTo>
                    <a:lnTo>
                      <a:pt x="101" y="40"/>
                    </a:lnTo>
                    <a:lnTo>
                      <a:pt x="76" y="48"/>
                    </a:lnTo>
                    <a:lnTo>
                      <a:pt x="51" y="56"/>
                    </a:lnTo>
                    <a:lnTo>
                      <a:pt x="34" y="72"/>
                    </a:lnTo>
                    <a:lnTo>
                      <a:pt x="26" y="96"/>
                    </a:lnTo>
                    <a:lnTo>
                      <a:pt x="42" y="112"/>
                    </a:lnTo>
                    <a:lnTo>
                      <a:pt x="17" y="120"/>
                    </a:lnTo>
                    <a:lnTo>
                      <a:pt x="9" y="144"/>
                    </a:lnTo>
                    <a:lnTo>
                      <a:pt x="9" y="168"/>
                    </a:lnTo>
                    <a:lnTo>
                      <a:pt x="26" y="192"/>
                    </a:lnTo>
                    <a:lnTo>
                      <a:pt x="0" y="208"/>
                    </a:lnTo>
                    <a:lnTo>
                      <a:pt x="0" y="224"/>
                    </a:lnTo>
                    <a:lnTo>
                      <a:pt x="26" y="272"/>
                    </a:lnTo>
                    <a:lnTo>
                      <a:pt x="42" y="256"/>
                    </a:lnTo>
                    <a:lnTo>
                      <a:pt x="51" y="304"/>
                    </a:lnTo>
                    <a:lnTo>
                      <a:pt x="59" y="328"/>
                    </a:lnTo>
                    <a:lnTo>
                      <a:pt x="84" y="336"/>
                    </a:lnTo>
                    <a:lnTo>
                      <a:pt x="143" y="34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46" name="Freeform 245"/>
              <p:cNvSpPr>
                <a:spLocks/>
              </p:cNvSpPr>
              <p:nvPr/>
            </p:nvSpPr>
            <p:spPr bwMode="auto">
              <a:xfrm>
                <a:off x="3424" y="2084"/>
                <a:ext cx="750" cy="888"/>
              </a:xfrm>
              <a:custGeom>
                <a:avLst/>
                <a:gdLst>
                  <a:gd name="T0" fmla="*/ 228 w 750"/>
                  <a:gd name="T1" fmla="*/ 848 h 888"/>
                  <a:gd name="T2" fmla="*/ 354 w 750"/>
                  <a:gd name="T3" fmla="*/ 888 h 888"/>
                  <a:gd name="T4" fmla="*/ 447 w 750"/>
                  <a:gd name="T5" fmla="*/ 880 h 888"/>
                  <a:gd name="T6" fmla="*/ 557 w 750"/>
                  <a:gd name="T7" fmla="*/ 848 h 888"/>
                  <a:gd name="T8" fmla="*/ 616 w 750"/>
                  <a:gd name="T9" fmla="*/ 832 h 888"/>
                  <a:gd name="T10" fmla="*/ 632 w 750"/>
                  <a:gd name="T11" fmla="*/ 776 h 888"/>
                  <a:gd name="T12" fmla="*/ 675 w 750"/>
                  <a:gd name="T13" fmla="*/ 744 h 888"/>
                  <a:gd name="T14" fmla="*/ 607 w 750"/>
                  <a:gd name="T15" fmla="*/ 656 h 888"/>
                  <a:gd name="T16" fmla="*/ 557 w 750"/>
                  <a:gd name="T17" fmla="*/ 584 h 888"/>
                  <a:gd name="T18" fmla="*/ 557 w 750"/>
                  <a:gd name="T19" fmla="*/ 520 h 888"/>
                  <a:gd name="T20" fmla="*/ 641 w 750"/>
                  <a:gd name="T21" fmla="*/ 488 h 888"/>
                  <a:gd name="T22" fmla="*/ 691 w 750"/>
                  <a:gd name="T23" fmla="*/ 440 h 888"/>
                  <a:gd name="T24" fmla="*/ 750 w 750"/>
                  <a:gd name="T25" fmla="*/ 456 h 888"/>
                  <a:gd name="T26" fmla="*/ 725 w 750"/>
                  <a:gd name="T27" fmla="*/ 360 h 888"/>
                  <a:gd name="T28" fmla="*/ 717 w 750"/>
                  <a:gd name="T29" fmla="*/ 280 h 888"/>
                  <a:gd name="T30" fmla="*/ 666 w 750"/>
                  <a:gd name="T31" fmla="*/ 216 h 888"/>
                  <a:gd name="T32" fmla="*/ 683 w 750"/>
                  <a:gd name="T33" fmla="*/ 136 h 888"/>
                  <a:gd name="T34" fmla="*/ 641 w 750"/>
                  <a:gd name="T35" fmla="*/ 80 h 888"/>
                  <a:gd name="T36" fmla="*/ 616 w 750"/>
                  <a:gd name="T37" fmla="*/ 32 h 888"/>
                  <a:gd name="T38" fmla="*/ 582 w 750"/>
                  <a:gd name="T39" fmla="*/ 32 h 888"/>
                  <a:gd name="T40" fmla="*/ 557 w 750"/>
                  <a:gd name="T41" fmla="*/ 40 h 888"/>
                  <a:gd name="T42" fmla="*/ 540 w 750"/>
                  <a:gd name="T43" fmla="*/ 40 h 888"/>
                  <a:gd name="T44" fmla="*/ 481 w 750"/>
                  <a:gd name="T45" fmla="*/ 72 h 888"/>
                  <a:gd name="T46" fmla="*/ 439 w 750"/>
                  <a:gd name="T47" fmla="*/ 96 h 888"/>
                  <a:gd name="T48" fmla="*/ 430 w 750"/>
                  <a:gd name="T49" fmla="*/ 64 h 888"/>
                  <a:gd name="T50" fmla="*/ 396 w 750"/>
                  <a:gd name="T51" fmla="*/ 56 h 888"/>
                  <a:gd name="T52" fmla="*/ 346 w 750"/>
                  <a:gd name="T53" fmla="*/ 16 h 888"/>
                  <a:gd name="T54" fmla="*/ 253 w 750"/>
                  <a:gd name="T55" fmla="*/ 0 h 888"/>
                  <a:gd name="T56" fmla="*/ 245 w 750"/>
                  <a:gd name="T57" fmla="*/ 40 h 888"/>
                  <a:gd name="T58" fmla="*/ 278 w 750"/>
                  <a:gd name="T59" fmla="*/ 112 h 888"/>
                  <a:gd name="T60" fmla="*/ 236 w 750"/>
                  <a:gd name="T61" fmla="*/ 112 h 888"/>
                  <a:gd name="T62" fmla="*/ 220 w 750"/>
                  <a:gd name="T63" fmla="*/ 136 h 888"/>
                  <a:gd name="T64" fmla="*/ 186 w 750"/>
                  <a:gd name="T65" fmla="*/ 128 h 888"/>
                  <a:gd name="T66" fmla="*/ 110 w 750"/>
                  <a:gd name="T67" fmla="*/ 144 h 888"/>
                  <a:gd name="T68" fmla="*/ 118 w 750"/>
                  <a:gd name="T69" fmla="*/ 208 h 888"/>
                  <a:gd name="T70" fmla="*/ 76 w 750"/>
                  <a:gd name="T71" fmla="*/ 256 h 888"/>
                  <a:gd name="T72" fmla="*/ 93 w 750"/>
                  <a:gd name="T73" fmla="*/ 312 h 888"/>
                  <a:gd name="T74" fmla="*/ 68 w 750"/>
                  <a:gd name="T75" fmla="*/ 344 h 888"/>
                  <a:gd name="T76" fmla="*/ 17 w 750"/>
                  <a:gd name="T77" fmla="*/ 384 h 888"/>
                  <a:gd name="T78" fmla="*/ 0 w 750"/>
                  <a:gd name="T79" fmla="*/ 448 h 888"/>
                  <a:gd name="T80" fmla="*/ 9 w 750"/>
                  <a:gd name="T81" fmla="*/ 480 h 888"/>
                  <a:gd name="T82" fmla="*/ 34 w 750"/>
                  <a:gd name="T83" fmla="*/ 536 h 888"/>
                  <a:gd name="T84" fmla="*/ 9 w 750"/>
                  <a:gd name="T85" fmla="*/ 552 h 888"/>
                  <a:gd name="T86" fmla="*/ 43 w 750"/>
                  <a:gd name="T87" fmla="*/ 600 h 888"/>
                  <a:gd name="T88" fmla="*/ 51 w 750"/>
                  <a:gd name="T89" fmla="*/ 664 h 888"/>
                  <a:gd name="T90" fmla="*/ 135 w 750"/>
                  <a:gd name="T91" fmla="*/ 688 h 888"/>
                  <a:gd name="T92" fmla="*/ 152 w 750"/>
                  <a:gd name="T93" fmla="*/ 736 h 888"/>
                  <a:gd name="T94" fmla="*/ 127 w 750"/>
                  <a:gd name="T95" fmla="*/ 864 h 888"/>
                  <a:gd name="T96" fmla="*/ 144 w 750"/>
                  <a:gd name="T97" fmla="*/ 872 h 88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750" h="888">
                    <a:moveTo>
                      <a:pt x="194" y="864"/>
                    </a:moveTo>
                    <a:lnTo>
                      <a:pt x="228" y="848"/>
                    </a:lnTo>
                    <a:lnTo>
                      <a:pt x="312" y="872"/>
                    </a:lnTo>
                    <a:lnTo>
                      <a:pt x="354" y="888"/>
                    </a:lnTo>
                    <a:lnTo>
                      <a:pt x="388" y="872"/>
                    </a:lnTo>
                    <a:lnTo>
                      <a:pt x="447" y="880"/>
                    </a:lnTo>
                    <a:lnTo>
                      <a:pt x="489" y="872"/>
                    </a:lnTo>
                    <a:lnTo>
                      <a:pt x="557" y="848"/>
                    </a:lnTo>
                    <a:lnTo>
                      <a:pt x="616" y="864"/>
                    </a:lnTo>
                    <a:lnTo>
                      <a:pt x="616" y="832"/>
                    </a:lnTo>
                    <a:lnTo>
                      <a:pt x="599" y="800"/>
                    </a:lnTo>
                    <a:lnTo>
                      <a:pt x="632" y="776"/>
                    </a:lnTo>
                    <a:lnTo>
                      <a:pt x="641" y="744"/>
                    </a:lnTo>
                    <a:lnTo>
                      <a:pt x="675" y="744"/>
                    </a:lnTo>
                    <a:lnTo>
                      <a:pt x="683" y="712"/>
                    </a:lnTo>
                    <a:lnTo>
                      <a:pt x="607" y="656"/>
                    </a:lnTo>
                    <a:lnTo>
                      <a:pt x="548" y="608"/>
                    </a:lnTo>
                    <a:lnTo>
                      <a:pt x="557" y="584"/>
                    </a:lnTo>
                    <a:lnTo>
                      <a:pt x="523" y="544"/>
                    </a:lnTo>
                    <a:lnTo>
                      <a:pt x="557" y="520"/>
                    </a:lnTo>
                    <a:lnTo>
                      <a:pt x="599" y="512"/>
                    </a:lnTo>
                    <a:lnTo>
                      <a:pt x="641" y="488"/>
                    </a:lnTo>
                    <a:lnTo>
                      <a:pt x="683" y="472"/>
                    </a:lnTo>
                    <a:lnTo>
                      <a:pt x="691" y="440"/>
                    </a:lnTo>
                    <a:lnTo>
                      <a:pt x="725" y="440"/>
                    </a:lnTo>
                    <a:lnTo>
                      <a:pt x="750" y="456"/>
                    </a:lnTo>
                    <a:lnTo>
                      <a:pt x="750" y="392"/>
                    </a:lnTo>
                    <a:lnTo>
                      <a:pt x="725" y="360"/>
                    </a:lnTo>
                    <a:lnTo>
                      <a:pt x="742" y="320"/>
                    </a:lnTo>
                    <a:lnTo>
                      <a:pt x="717" y="280"/>
                    </a:lnTo>
                    <a:lnTo>
                      <a:pt x="717" y="248"/>
                    </a:lnTo>
                    <a:lnTo>
                      <a:pt x="666" y="216"/>
                    </a:lnTo>
                    <a:lnTo>
                      <a:pt x="691" y="168"/>
                    </a:lnTo>
                    <a:lnTo>
                      <a:pt x="683" y="136"/>
                    </a:lnTo>
                    <a:lnTo>
                      <a:pt x="675" y="88"/>
                    </a:lnTo>
                    <a:lnTo>
                      <a:pt x="641" y="80"/>
                    </a:lnTo>
                    <a:lnTo>
                      <a:pt x="607" y="64"/>
                    </a:lnTo>
                    <a:lnTo>
                      <a:pt x="616" y="32"/>
                    </a:lnTo>
                    <a:lnTo>
                      <a:pt x="590" y="16"/>
                    </a:lnTo>
                    <a:lnTo>
                      <a:pt x="582" y="32"/>
                    </a:lnTo>
                    <a:lnTo>
                      <a:pt x="573" y="48"/>
                    </a:lnTo>
                    <a:lnTo>
                      <a:pt x="557" y="40"/>
                    </a:lnTo>
                    <a:lnTo>
                      <a:pt x="548" y="40"/>
                    </a:lnTo>
                    <a:lnTo>
                      <a:pt x="540" y="40"/>
                    </a:lnTo>
                    <a:lnTo>
                      <a:pt x="514" y="64"/>
                    </a:lnTo>
                    <a:lnTo>
                      <a:pt x="481" y="72"/>
                    </a:lnTo>
                    <a:lnTo>
                      <a:pt x="464" y="96"/>
                    </a:lnTo>
                    <a:lnTo>
                      <a:pt x="439" y="96"/>
                    </a:lnTo>
                    <a:lnTo>
                      <a:pt x="413" y="88"/>
                    </a:lnTo>
                    <a:lnTo>
                      <a:pt x="430" y="64"/>
                    </a:lnTo>
                    <a:lnTo>
                      <a:pt x="422" y="32"/>
                    </a:lnTo>
                    <a:lnTo>
                      <a:pt x="396" y="56"/>
                    </a:lnTo>
                    <a:lnTo>
                      <a:pt x="346" y="40"/>
                    </a:lnTo>
                    <a:lnTo>
                      <a:pt x="346" y="16"/>
                    </a:lnTo>
                    <a:lnTo>
                      <a:pt x="337" y="8"/>
                    </a:lnTo>
                    <a:lnTo>
                      <a:pt x="253" y="0"/>
                    </a:lnTo>
                    <a:lnTo>
                      <a:pt x="270" y="24"/>
                    </a:lnTo>
                    <a:lnTo>
                      <a:pt x="245" y="40"/>
                    </a:lnTo>
                    <a:lnTo>
                      <a:pt x="245" y="64"/>
                    </a:lnTo>
                    <a:lnTo>
                      <a:pt x="278" y="112"/>
                    </a:lnTo>
                    <a:lnTo>
                      <a:pt x="253" y="112"/>
                    </a:lnTo>
                    <a:lnTo>
                      <a:pt x="236" y="112"/>
                    </a:lnTo>
                    <a:lnTo>
                      <a:pt x="228" y="128"/>
                    </a:lnTo>
                    <a:lnTo>
                      <a:pt x="220" y="136"/>
                    </a:lnTo>
                    <a:lnTo>
                      <a:pt x="211" y="136"/>
                    </a:lnTo>
                    <a:lnTo>
                      <a:pt x="186" y="128"/>
                    </a:lnTo>
                    <a:lnTo>
                      <a:pt x="135" y="128"/>
                    </a:lnTo>
                    <a:lnTo>
                      <a:pt x="110" y="144"/>
                    </a:lnTo>
                    <a:lnTo>
                      <a:pt x="110" y="168"/>
                    </a:lnTo>
                    <a:lnTo>
                      <a:pt x="118" y="208"/>
                    </a:lnTo>
                    <a:lnTo>
                      <a:pt x="102" y="248"/>
                    </a:lnTo>
                    <a:lnTo>
                      <a:pt x="76" y="256"/>
                    </a:lnTo>
                    <a:lnTo>
                      <a:pt x="102" y="280"/>
                    </a:lnTo>
                    <a:lnTo>
                      <a:pt x="93" y="312"/>
                    </a:lnTo>
                    <a:lnTo>
                      <a:pt x="68" y="320"/>
                    </a:lnTo>
                    <a:lnTo>
                      <a:pt x="68" y="344"/>
                    </a:lnTo>
                    <a:lnTo>
                      <a:pt x="17" y="352"/>
                    </a:lnTo>
                    <a:lnTo>
                      <a:pt x="17" y="384"/>
                    </a:lnTo>
                    <a:lnTo>
                      <a:pt x="17" y="432"/>
                    </a:lnTo>
                    <a:lnTo>
                      <a:pt x="0" y="448"/>
                    </a:lnTo>
                    <a:lnTo>
                      <a:pt x="0" y="472"/>
                    </a:lnTo>
                    <a:lnTo>
                      <a:pt x="9" y="480"/>
                    </a:lnTo>
                    <a:lnTo>
                      <a:pt x="34" y="504"/>
                    </a:lnTo>
                    <a:lnTo>
                      <a:pt x="34" y="536"/>
                    </a:lnTo>
                    <a:lnTo>
                      <a:pt x="17" y="552"/>
                    </a:lnTo>
                    <a:lnTo>
                      <a:pt x="9" y="552"/>
                    </a:lnTo>
                    <a:lnTo>
                      <a:pt x="9" y="576"/>
                    </a:lnTo>
                    <a:lnTo>
                      <a:pt x="43" y="600"/>
                    </a:lnTo>
                    <a:lnTo>
                      <a:pt x="26" y="632"/>
                    </a:lnTo>
                    <a:lnTo>
                      <a:pt x="51" y="664"/>
                    </a:lnTo>
                    <a:lnTo>
                      <a:pt x="76" y="672"/>
                    </a:lnTo>
                    <a:lnTo>
                      <a:pt x="135" y="688"/>
                    </a:lnTo>
                    <a:lnTo>
                      <a:pt x="186" y="704"/>
                    </a:lnTo>
                    <a:lnTo>
                      <a:pt x="152" y="736"/>
                    </a:lnTo>
                    <a:lnTo>
                      <a:pt x="144" y="776"/>
                    </a:lnTo>
                    <a:lnTo>
                      <a:pt x="127" y="864"/>
                    </a:lnTo>
                    <a:lnTo>
                      <a:pt x="118" y="864"/>
                    </a:lnTo>
                    <a:lnTo>
                      <a:pt x="144" y="872"/>
                    </a:lnTo>
                    <a:lnTo>
                      <a:pt x="194" y="86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47" name="Freeform 246"/>
              <p:cNvSpPr>
                <a:spLocks/>
              </p:cNvSpPr>
              <p:nvPr/>
            </p:nvSpPr>
            <p:spPr bwMode="auto">
              <a:xfrm>
                <a:off x="3617" y="1744"/>
                <a:ext cx="211" cy="344"/>
              </a:xfrm>
              <a:custGeom>
                <a:avLst/>
                <a:gdLst>
                  <a:gd name="T0" fmla="*/ 143 w 211"/>
                  <a:gd name="T1" fmla="*/ 344 h 344"/>
                  <a:gd name="T2" fmla="*/ 118 w 211"/>
                  <a:gd name="T3" fmla="*/ 312 h 344"/>
                  <a:gd name="T4" fmla="*/ 143 w 211"/>
                  <a:gd name="T5" fmla="*/ 312 h 344"/>
                  <a:gd name="T6" fmla="*/ 127 w 211"/>
                  <a:gd name="T7" fmla="*/ 280 h 344"/>
                  <a:gd name="T8" fmla="*/ 127 w 211"/>
                  <a:gd name="T9" fmla="*/ 248 h 344"/>
                  <a:gd name="T10" fmla="*/ 169 w 211"/>
                  <a:gd name="T11" fmla="*/ 184 h 344"/>
                  <a:gd name="T12" fmla="*/ 186 w 211"/>
                  <a:gd name="T13" fmla="*/ 192 h 344"/>
                  <a:gd name="T14" fmla="*/ 211 w 211"/>
                  <a:gd name="T15" fmla="*/ 136 h 344"/>
                  <a:gd name="T16" fmla="*/ 177 w 211"/>
                  <a:gd name="T17" fmla="*/ 112 h 344"/>
                  <a:gd name="T18" fmla="*/ 169 w 211"/>
                  <a:gd name="T19" fmla="*/ 72 h 344"/>
                  <a:gd name="T20" fmla="*/ 177 w 211"/>
                  <a:gd name="T21" fmla="*/ 24 h 344"/>
                  <a:gd name="T22" fmla="*/ 177 w 211"/>
                  <a:gd name="T23" fmla="*/ 8 h 344"/>
                  <a:gd name="T24" fmla="*/ 160 w 211"/>
                  <a:gd name="T25" fmla="*/ 0 h 344"/>
                  <a:gd name="T26" fmla="*/ 135 w 211"/>
                  <a:gd name="T27" fmla="*/ 8 h 344"/>
                  <a:gd name="T28" fmla="*/ 127 w 211"/>
                  <a:gd name="T29" fmla="*/ 24 h 344"/>
                  <a:gd name="T30" fmla="*/ 101 w 211"/>
                  <a:gd name="T31" fmla="*/ 40 h 344"/>
                  <a:gd name="T32" fmla="*/ 76 w 211"/>
                  <a:gd name="T33" fmla="*/ 48 h 344"/>
                  <a:gd name="T34" fmla="*/ 51 w 211"/>
                  <a:gd name="T35" fmla="*/ 56 h 344"/>
                  <a:gd name="T36" fmla="*/ 34 w 211"/>
                  <a:gd name="T37" fmla="*/ 72 h 344"/>
                  <a:gd name="T38" fmla="*/ 26 w 211"/>
                  <a:gd name="T39" fmla="*/ 96 h 344"/>
                  <a:gd name="T40" fmla="*/ 42 w 211"/>
                  <a:gd name="T41" fmla="*/ 112 h 344"/>
                  <a:gd name="T42" fmla="*/ 17 w 211"/>
                  <a:gd name="T43" fmla="*/ 120 h 344"/>
                  <a:gd name="T44" fmla="*/ 9 w 211"/>
                  <a:gd name="T45" fmla="*/ 144 h 344"/>
                  <a:gd name="T46" fmla="*/ 9 w 211"/>
                  <a:gd name="T47" fmla="*/ 168 h 344"/>
                  <a:gd name="T48" fmla="*/ 26 w 211"/>
                  <a:gd name="T49" fmla="*/ 192 h 344"/>
                  <a:gd name="T50" fmla="*/ 0 w 211"/>
                  <a:gd name="T51" fmla="*/ 208 h 344"/>
                  <a:gd name="T52" fmla="*/ 0 w 211"/>
                  <a:gd name="T53" fmla="*/ 224 h 344"/>
                  <a:gd name="T54" fmla="*/ 26 w 211"/>
                  <a:gd name="T55" fmla="*/ 272 h 344"/>
                  <a:gd name="T56" fmla="*/ 42 w 211"/>
                  <a:gd name="T57" fmla="*/ 256 h 344"/>
                  <a:gd name="T58" fmla="*/ 51 w 211"/>
                  <a:gd name="T59" fmla="*/ 304 h 344"/>
                  <a:gd name="T60" fmla="*/ 59 w 211"/>
                  <a:gd name="T61" fmla="*/ 328 h 344"/>
                  <a:gd name="T62" fmla="*/ 84 w 211"/>
                  <a:gd name="T63" fmla="*/ 336 h 344"/>
                  <a:gd name="T64" fmla="*/ 143 w 211"/>
                  <a:gd name="T65" fmla="*/ 344 h 34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1" h="344">
                    <a:moveTo>
                      <a:pt x="143" y="344"/>
                    </a:moveTo>
                    <a:lnTo>
                      <a:pt x="118" y="312"/>
                    </a:lnTo>
                    <a:lnTo>
                      <a:pt x="143" y="312"/>
                    </a:lnTo>
                    <a:lnTo>
                      <a:pt x="127" y="280"/>
                    </a:lnTo>
                    <a:lnTo>
                      <a:pt x="127" y="248"/>
                    </a:lnTo>
                    <a:lnTo>
                      <a:pt x="169" y="184"/>
                    </a:lnTo>
                    <a:lnTo>
                      <a:pt x="186" y="192"/>
                    </a:lnTo>
                    <a:lnTo>
                      <a:pt x="211" y="136"/>
                    </a:lnTo>
                    <a:lnTo>
                      <a:pt x="177" y="112"/>
                    </a:lnTo>
                    <a:lnTo>
                      <a:pt x="169" y="72"/>
                    </a:lnTo>
                    <a:lnTo>
                      <a:pt x="177" y="24"/>
                    </a:lnTo>
                    <a:lnTo>
                      <a:pt x="177" y="8"/>
                    </a:lnTo>
                    <a:lnTo>
                      <a:pt x="160" y="0"/>
                    </a:lnTo>
                    <a:lnTo>
                      <a:pt x="135" y="8"/>
                    </a:lnTo>
                    <a:lnTo>
                      <a:pt x="127" y="24"/>
                    </a:lnTo>
                    <a:lnTo>
                      <a:pt x="101" y="40"/>
                    </a:lnTo>
                    <a:lnTo>
                      <a:pt x="76" y="48"/>
                    </a:lnTo>
                    <a:lnTo>
                      <a:pt x="51" y="56"/>
                    </a:lnTo>
                    <a:lnTo>
                      <a:pt x="34" y="72"/>
                    </a:lnTo>
                    <a:lnTo>
                      <a:pt x="26" y="96"/>
                    </a:lnTo>
                    <a:lnTo>
                      <a:pt x="42" y="112"/>
                    </a:lnTo>
                    <a:lnTo>
                      <a:pt x="17" y="120"/>
                    </a:lnTo>
                    <a:lnTo>
                      <a:pt x="9" y="144"/>
                    </a:lnTo>
                    <a:lnTo>
                      <a:pt x="9" y="168"/>
                    </a:lnTo>
                    <a:lnTo>
                      <a:pt x="26" y="192"/>
                    </a:lnTo>
                    <a:lnTo>
                      <a:pt x="0" y="208"/>
                    </a:lnTo>
                    <a:lnTo>
                      <a:pt x="0" y="224"/>
                    </a:lnTo>
                    <a:lnTo>
                      <a:pt x="26" y="272"/>
                    </a:lnTo>
                    <a:lnTo>
                      <a:pt x="42" y="256"/>
                    </a:lnTo>
                    <a:lnTo>
                      <a:pt x="51" y="304"/>
                    </a:lnTo>
                    <a:lnTo>
                      <a:pt x="59" y="328"/>
                    </a:lnTo>
                    <a:lnTo>
                      <a:pt x="84" y="336"/>
                    </a:lnTo>
                    <a:lnTo>
                      <a:pt x="143" y="34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48" name="Freeform 247"/>
              <p:cNvSpPr>
                <a:spLocks/>
              </p:cNvSpPr>
              <p:nvPr/>
            </p:nvSpPr>
            <p:spPr bwMode="auto">
              <a:xfrm>
                <a:off x="3423" y="2080"/>
                <a:ext cx="750" cy="888"/>
              </a:xfrm>
              <a:custGeom>
                <a:avLst/>
                <a:gdLst>
                  <a:gd name="T0" fmla="*/ 228 w 750"/>
                  <a:gd name="T1" fmla="*/ 848 h 888"/>
                  <a:gd name="T2" fmla="*/ 354 w 750"/>
                  <a:gd name="T3" fmla="*/ 888 h 888"/>
                  <a:gd name="T4" fmla="*/ 447 w 750"/>
                  <a:gd name="T5" fmla="*/ 880 h 888"/>
                  <a:gd name="T6" fmla="*/ 557 w 750"/>
                  <a:gd name="T7" fmla="*/ 848 h 888"/>
                  <a:gd name="T8" fmla="*/ 616 w 750"/>
                  <a:gd name="T9" fmla="*/ 832 h 888"/>
                  <a:gd name="T10" fmla="*/ 632 w 750"/>
                  <a:gd name="T11" fmla="*/ 776 h 888"/>
                  <a:gd name="T12" fmla="*/ 675 w 750"/>
                  <a:gd name="T13" fmla="*/ 744 h 888"/>
                  <a:gd name="T14" fmla="*/ 607 w 750"/>
                  <a:gd name="T15" fmla="*/ 656 h 888"/>
                  <a:gd name="T16" fmla="*/ 557 w 750"/>
                  <a:gd name="T17" fmla="*/ 584 h 888"/>
                  <a:gd name="T18" fmla="*/ 557 w 750"/>
                  <a:gd name="T19" fmla="*/ 520 h 888"/>
                  <a:gd name="T20" fmla="*/ 641 w 750"/>
                  <a:gd name="T21" fmla="*/ 488 h 888"/>
                  <a:gd name="T22" fmla="*/ 691 w 750"/>
                  <a:gd name="T23" fmla="*/ 440 h 888"/>
                  <a:gd name="T24" fmla="*/ 750 w 750"/>
                  <a:gd name="T25" fmla="*/ 456 h 888"/>
                  <a:gd name="T26" fmla="*/ 725 w 750"/>
                  <a:gd name="T27" fmla="*/ 360 h 888"/>
                  <a:gd name="T28" fmla="*/ 717 w 750"/>
                  <a:gd name="T29" fmla="*/ 280 h 888"/>
                  <a:gd name="T30" fmla="*/ 666 w 750"/>
                  <a:gd name="T31" fmla="*/ 216 h 888"/>
                  <a:gd name="T32" fmla="*/ 683 w 750"/>
                  <a:gd name="T33" fmla="*/ 136 h 888"/>
                  <a:gd name="T34" fmla="*/ 641 w 750"/>
                  <a:gd name="T35" fmla="*/ 80 h 888"/>
                  <a:gd name="T36" fmla="*/ 616 w 750"/>
                  <a:gd name="T37" fmla="*/ 32 h 888"/>
                  <a:gd name="T38" fmla="*/ 582 w 750"/>
                  <a:gd name="T39" fmla="*/ 32 h 888"/>
                  <a:gd name="T40" fmla="*/ 557 w 750"/>
                  <a:gd name="T41" fmla="*/ 40 h 888"/>
                  <a:gd name="T42" fmla="*/ 540 w 750"/>
                  <a:gd name="T43" fmla="*/ 40 h 888"/>
                  <a:gd name="T44" fmla="*/ 481 w 750"/>
                  <a:gd name="T45" fmla="*/ 72 h 888"/>
                  <a:gd name="T46" fmla="*/ 439 w 750"/>
                  <a:gd name="T47" fmla="*/ 96 h 888"/>
                  <a:gd name="T48" fmla="*/ 430 w 750"/>
                  <a:gd name="T49" fmla="*/ 64 h 888"/>
                  <a:gd name="T50" fmla="*/ 396 w 750"/>
                  <a:gd name="T51" fmla="*/ 56 h 888"/>
                  <a:gd name="T52" fmla="*/ 346 w 750"/>
                  <a:gd name="T53" fmla="*/ 16 h 888"/>
                  <a:gd name="T54" fmla="*/ 253 w 750"/>
                  <a:gd name="T55" fmla="*/ 0 h 888"/>
                  <a:gd name="T56" fmla="*/ 245 w 750"/>
                  <a:gd name="T57" fmla="*/ 40 h 888"/>
                  <a:gd name="T58" fmla="*/ 278 w 750"/>
                  <a:gd name="T59" fmla="*/ 112 h 888"/>
                  <a:gd name="T60" fmla="*/ 236 w 750"/>
                  <a:gd name="T61" fmla="*/ 112 h 888"/>
                  <a:gd name="T62" fmla="*/ 220 w 750"/>
                  <a:gd name="T63" fmla="*/ 136 h 888"/>
                  <a:gd name="T64" fmla="*/ 186 w 750"/>
                  <a:gd name="T65" fmla="*/ 128 h 888"/>
                  <a:gd name="T66" fmla="*/ 110 w 750"/>
                  <a:gd name="T67" fmla="*/ 144 h 888"/>
                  <a:gd name="T68" fmla="*/ 118 w 750"/>
                  <a:gd name="T69" fmla="*/ 208 h 888"/>
                  <a:gd name="T70" fmla="*/ 76 w 750"/>
                  <a:gd name="T71" fmla="*/ 256 h 888"/>
                  <a:gd name="T72" fmla="*/ 93 w 750"/>
                  <a:gd name="T73" fmla="*/ 312 h 888"/>
                  <a:gd name="T74" fmla="*/ 68 w 750"/>
                  <a:gd name="T75" fmla="*/ 344 h 888"/>
                  <a:gd name="T76" fmla="*/ 17 w 750"/>
                  <a:gd name="T77" fmla="*/ 384 h 888"/>
                  <a:gd name="T78" fmla="*/ 0 w 750"/>
                  <a:gd name="T79" fmla="*/ 448 h 888"/>
                  <a:gd name="T80" fmla="*/ 9 w 750"/>
                  <a:gd name="T81" fmla="*/ 480 h 888"/>
                  <a:gd name="T82" fmla="*/ 34 w 750"/>
                  <a:gd name="T83" fmla="*/ 536 h 888"/>
                  <a:gd name="T84" fmla="*/ 9 w 750"/>
                  <a:gd name="T85" fmla="*/ 552 h 888"/>
                  <a:gd name="T86" fmla="*/ 43 w 750"/>
                  <a:gd name="T87" fmla="*/ 600 h 888"/>
                  <a:gd name="T88" fmla="*/ 26 w 750"/>
                  <a:gd name="T89" fmla="*/ 632 h 888"/>
                  <a:gd name="T90" fmla="*/ 76 w 750"/>
                  <a:gd name="T91" fmla="*/ 672 h 888"/>
                  <a:gd name="T92" fmla="*/ 186 w 750"/>
                  <a:gd name="T93" fmla="*/ 704 h 888"/>
                  <a:gd name="T94" fmla="*/ 144 w 750"/>
                  <a:gd name="T95" fmla="*/ 776 h 888"/>
                  <a:gd name="T96" fmla="*/ 118 w 750"/>
                  <a:gd name="T97" fmla="*/ 864 h 888"/>
                  <a:gd name="T98" fmla="*/ 194 w 750"/>
                  <a:gd name="T99" fmla="*/ 864 h 88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750" h="888">
                    <a:moveTo>
                      <a:pt x="194" y="864"/>
                    </a:moveTo>
                    <a:lnTo>
                      <a:pt x="228" y="848"/>
                    </a:lnTo>
                    <a:lnTo>
                      <a:pt x="312" y="872"/>
                    </a:lnTo>
                    <a:lnTo>
                      <a:pt x="354" y="888"/>
                    </a:lnTo>
                    <a:lnTo>
                      <a:pt x="388" y="872"/>
                    </a:lnTo>
                    <a:lnTo>
                      <a:pt x="447" y="880"/>
                    </a:lnTo>
                    <a:lnTo>
                      <a:pt x="489" y="872"/>
                    </a:lnTo>
                    <a:lnTo>
                      <a:pt x="557" y="848"/>
                    </a:lnTo>
                    <a:lnTo>
                      <a:pt x="616" y="864"/>
                    </a:lnTo>
                    <a:lnTo>
                      <a:pt x="616" y="832"/>
                    </a:lnTo>
                    <a:lnTo>
                      <a:pt x="599" y="800"/>
                    </a:lnTo>
                    <a:lnTo>
                      <a:pt x="632" y="776"/>
                    </a:lnTo>
                    <a:lnTo>
                      <a:pt x="641" y="744"/>
                    </a:lnTo>
                    <a:lnTo>
                      <a:pt x="675" y="744"/>
                    </a:lnTo>
                    <a:lnTo>
                      <a:pt x="683" y="712"/>
                    </a:lnTo>
                    <a:lnTo>
                      <a:pt x="607" y="656"/>
                    </a:lnTo>
                    <a:lnTo>
                      <a:pt x="548" y="608"/>
                    </a:lnTo>
                    <a:lnTo>
                      <a:pt x="557" y="584"/>
                    </a:lnTo>
                    <a:lnTo>
                      <a:pt x="523" y="544"/>
                    </a:lnTo>
                    <a:lnTo>
                      <a:pt x="557" y="520"/>
                    </a:lnTo>
                    <a:lnTo>
                      <a:pt x="599" y="512"/>
                    </a:lnTo>
                    <a:lnTo>
                      <a:pt x="641" y="488"/>
                    </a:lnTo>
                    <a:lnTo>
                      <a:pt x="683" y="472"/>
                    </a:lnTo>
                    <a:lnTo>
                      <a:pt x="691" y="440"/>
                    </a:lnTo>
                    <a:lnTo>
                      <a:pt x="725" y="440"/>
                    </a:lnTo>
                    <a:lnTo>
                      <a:pt x="750" y="456"/>
                    </a:lnTo>
                    <a:lnTo>
                      <a:pt x="750" y="392"/>
                    </a:lnTo>
                    <a:lnTo>
                      <a:pt x="725" y="360"/>
                    </a:lnTo>
                    <a:lnTo>
                      <a:pt x="742" y="320"/>
                    </a:lnTo>
                    <a:lnTo>
                      <a:pt x="717" y="280"/>
                    </a:lnTo>
                    <a:lnTo>
                      <a:pt x="717" y="248"/>
                    </a:lnTo>
                    <a:lnTo>
                      <a:pt x="666" y="216"/>
                    </a:lnTo>
                    <a:lnTo>
                      <a:pt x="691" y="168"/>
                    </a:lnTo>
                    <a:lnTo>
                      <a:pt x="683" y="136"/>
                    </a:lnTo>
                    <a:lnTo>
                      <a:pt x="675" y="88"/>
                    </a:lnTo>
                    <a:lnTo>
                      <a:pt x="641" y="80"/>
                    </a:lnTo>
                    <a:lnTo>
                      <a:pt x="607" y="64"/>
                    </a:lnTo>
                    <a:lnTo>
                      <a:pt x="616" y="32"/>
                    </a:lnTo>
                    <a:lnTo>
                      <a:pt x="590" y="16"/>
                    </a:lnTo>
                    <a:lnTo>
                      <a:pt x="582" y="32"/>
                    </a:lnTo>
                    <a:lnTo>
                      <a:pt x="573" y="48"/>
                    </a:lnTo>
                    <a:lnTo>
                      <a:pt x="557" y="40"/>
                    </a:lnTo>
                    <a:lnTo>
                      <a:pt x="548" y="40"/>
                    </a:lnTo>
                    <a:lnTo>
                      <a:pt x="540" y="40"/>
                    </a:lnTo>
                    <a:lnTo>
                      <a:pt x="514" y="64"/>
                    </a:lnTo>
                    <a:lnTo>
                      <a:pt x="481" y="72"/>
                    </a:lnTo>
                    <a:lnTo>
                      <a:pt x="464" y="96"/>
                    </a:lnTo>
                    <a:lnTo>
                      <a:pt x="439" y="96"/>
                    </a:lnTo>
                    <a:lnTo>
                      <a:pt x="413" y="88"/>
                    </a:lnTo>
                    <a:lnTo>
                      <a:pt x="430" y="64"/>
                    </a:lnTo>
                    <a:lnTo>
                      <a:pt x="422" y="32"/>
                    </a:lnTo>
                    <a:lnTo>
                      <a:pt x="396" y="56"/>
                    </a:lnTo>
                    <a:lnTo>
                      <a:pt x="346" y="40"/>
                    </a:lnTo>
                    <a:lnTo>
                      <a:pt x="346" y="16"/>
                    </a:lnTo>
                    <a:lnTo>
                      <a:pt x="337" y="8"/>
                    </a:lnTo>
                    <a:lnTo>
                      <a:pt x="253" y="0"/>
                    </a:lnTo>
                    <a:lnTo>
                      <a:pt x="270" y="24"/>
                    </a:lnTo>
                    <a:lnTo>
                      <a:pt x="245" y="40"/>
                    </a:lnTo>
                    <a:lnTo>
                      <a:pt x="245" y="64"/>
                    </a:lnTo>
                    <a:lnTo>
                      <a:pt x="278" y="112"/>
                    </a:lnTo>
                    <a:lnTo>
                      <a:pt x="253" y="112"/>
                    </a:lnTo>
                    <a:lnTo>
                      <a:pt x="236" y="112"/>
                    </a:lnTo>
                    <a:lnTo>
                      <a:pt x="228" y="128"/>
                    </a:lnTo>
                    <a:lnTo>
                      <a:pt x="220" y="136"/>
                    </a:lnTo>
                    <a:lnTo>
                      <a:pt x="211" y="136"/>
                    </a:lnTo>
                    <a:lnTo>
                      <a:pt x="186" y="128"/>
                    </a:lnTo>
                    <a:lnTo>
                      <a:pt x="135" y="128"/>
                    </a:lnTo>
                    <a:lnTo>
                      <a:pt x="110" y="144"/>
                    </a:lnTo>
                    <a:lnTo>
                      <a:pt x="110" y="168"/>
                    </a:lnTo>
                    <a:lnTo>
                      <a:pt x="118" y="208"/>
                    </a:lnTo>
                    <a:lnTo>
                      <a:pt x="102" y="248"/>
                    </a:lnTo>
                    <a:lnTo>
                      <a:pt x="76" y="256"/>
                    </a:lnTo>
                    <a:lnTo>
                      <a:pt x="102" y="280"/>
                    </a:lnTo>
                    <a:lnTo>
                      <a:pt x="93" y="312"/>
                    </a:lnTo>
                    <a:lnTo>
                      <a:pt x="68" y="320"/>
                    </a:lnTo>
                    <a:lnTo>
                      <a:pt x="68" y="344"/>
                    </a:lnTo>
                    <a:lnTo>
                      <a:pt x="17" y="352"/>
                    </a:lnTo>
                    <a:lnTo>
                      <a:pt x="17" y="384"/>
                    </a:lnTo>
                    <a:lnTo>
                      <a:pt x="17" y="432"/>
                    </a:lnTo>
                    <a:lnTo>
                      <a:pt x="0" y="448"/>
                    </a:lnTo>
                    <a:lnTo>
                      <a:pt x="0" y="472"/>
                    </a:lnTo>
                    <a:lnTo>
                      <a:pt x="9" y="480"/>
                    </a:lnTo>
                    <a:lnTo>
                      <a:pt x="34" y="504"/>
                    </a:lnTo>
                    <a:lnTo>
                      <a:pt x="34" y="536"/>
                    </a:lnTo>
                    <a:lnTo>
                      <a:pt x="17" y="552"/>
                    </a:lnTo>
                    <a:lnTo>
                      <a:pt x="9" y="552"/>
                    </a:lnTo>
                    <a:lnTo>
                      <a:pt x="9" y="576"/>
                    </a:lnTo>
                    <a:lnTo>
                      <a:pt x="43" y="600"/>
                    </a:lnTo>
                    <a:lnTo>
                      <a:pt x="26" y="632"/>
                    </a:lnTo>
                    <a:lnTo>
                      <a:pt x="51" y="664"/>
                    </a:lnTo>
                    <a:lnTo>
                      <a:pt x="76" y="672"/>
                    </a:lnTo>
                    <a:lnTo>
                      <a:pt x="135" y="688"/>
                    </a:lnTo>
                    <a:lnTo>
                      <a:pt x="186" y="704"/>
                    </a:lnTo>
                    <a:lnTo>
                      <a:pt x="152" y="736"/>
                    </a:lnTo>
                    <a:lnTo>
                      <a:pt x="144" y="776"/>
                    </a:lnTo>
                    <a:lnTo>
                      <a:pt x="127" y="864"/>
                    </a:lnTo>
                    <a:lnTo>
                      <a:pt x="118" y="864"/>
                    </a:lnTo>
                    <a:lnTo>
                      <a:pt x="144" y="872"/>
                    </a:lnTo>
                    <a:lnTo>
                      <a:pt x="194" y="86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49" name="Freeform 248"/>
              <p:cNvSpPr>
                <a:spLocks/>
              </p:cNvSpPr>
              <p:nvPr/>
            </p:nvSpPr>
            <p:spPr bwMode="auto">
              <a:xfrm>
                <a:off x="3398" y="2928"/>
                <a:ext cx="421" cy="232"/>
              </a:xfrm>
              <a:custGeom>
                <a:avLst/>
                <a:gdLst>
                  <a:gd name="T0" fmla="*/ 371 w 421"/>
                  <a:gd name="T1" fmla="*/ 104 h 232"/>
                  <a:gd name="T2" fmla="*/ 354 w 421"/>
                  <a:gd name="T3" fmla="*/ 88 h 232"/>
                  <a:gd name="T4" fmla="*/ 329 w 421"/>
                  <a:gd name="T5" fmla="*/ 72 h 232"/>
                  <a:gd name="T6" fmla="*/ 337 w 421"/>
                  <a:gd name="T7" fmla="*/ 32 h 232"/>
                  <a:gd name="T8" fmla="*/ 337 w 421"/>
                  <a:gd name="T9" fmla="*/ 24 h 232"/>
                  <a:gd name="T10" fmla="*/ 253 w 421"/>
                  <a:gd name="T11" fmla="*/ 0 h 232"/>
                  <a:gd name="T12" fmla="*/ 219 w 421"/>
                  <a:gd name="T13" fmla="*/ 16 h 232"/>
                  <a:gd name="T14" fmla="*/ 169 w 421"/>
                  <a:gd name="T15" fmla="*/ 24 h 232"/>
                  <a:gd name="T16" fmla="*/ 143 w 421"/>
                  <a:gd name="T17" fmla="*/ 16 h 232"/>
                  <a:gd name="T18" fmla="*/ 118 w 421"/>
                  <a:gd name="T19" fmla="*/ 32 h 232"/>
                  <a:gd name="T20" fmla="*/ 84 w 421"/>
                  <a:gd name="T21" fmla="*/ 40 h 232"/>
                  <a:gd name="T22" fmla="*/ 76 w 421"/>
                  <a:gd name="T23" fmla="*/ 72 h 232"/>
                  <a:gd name="T24" fmla="*/ 51 w 421"/>
                  <a:gd name="T25" fmla="*/ 88 h 232"/>
                  <a:gd name="T26" fmla="*/ 42 w 421"/>
                  <a:gd name="T27" fmla="*/ 112 h 232"/>
                  <a:gd name="T28" fmla="*/ 9 w 421"/>
                  <a:gd name="T29" fmla="*/ 152 h 232"/>
                  <a:gd name="T30" fmla="*/ 0 w 421"/>
                  <a:gd name="T31" fmla="*/ 184 h 232"/>
                  <a:gd name="T32" fmla="*/ 34 w 421"/>
                  <a:gd name="T33" fmla="*/ 168 h 232"/>
                  <a:gd name="T34" fmla="*/ 76 w 421"/>
                  <a:gd name="T35" fmla="*/ 184 h 232"/>
                  <a:gd name="T36" fmla="*/ 84 w 421"/>
                  <a:gd name="T37" fmla="*/ 200 h 232"/>
                  <a:gd name="T38" fmla="*/ 101 w 421"/>
                  <a:gd name="T39" fmla="*/ 224 h 232"/>
                  <a:gd name="T40" fmla="*/ 177 w 421"/>
                  <a:gd name="T41" fmla="*/ 216 h 232"/>
                  <a:gd name="T42" fmla="*/ 219 w 421"/>
                  <a:gd name="T43" fmla="*/ 152 h 232"/>
                  <a:gd name="T44" fmla="*/ 287 w 421"/>
                  <a:gd name="T45" fmla="*/ 232 h 232"/>
                  <a:gd name="T46" fmla="*/ 312 w 421"/>
                  <a:gd name="T47" fmla="*/ 152 h 232"/>
                  <a:gd name="T48" fmla="*/ 354 w 421"/>
                  <a:gd name="T49" fmla="*/ 160 h 232"/>
                  <a:gd name="T50" fmla="*/ 379 w 421"/>
                  <a:gd name="T51" fmla="*/ 144 h 232"/>
                  <a:gd name="T52" fmla="*/ 413 w 421"/>
                  <a:gd name="T53" fmla="*/ 144 h 232"/>
                  <a:gd name="T54" fmla="*/ 421 w 421"/>
                  <a:gd name="T55" fmla="*/ 136 h 232"/>
                  <a:gd name="T56" fmla="*/ 413 w 421"/>
                  <a:gd name="T57" fmla="*/ 96 h 232"/>
                  <a:gd name="T58" fmla="*/ 371 w 421"/>
                  <a:gd name="T59" fmla="*/ 104 h 23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421" h="232">
                    <a:moveTo>
                      <a:pt x="371" y="104"/>
                    </a:moveTo>
                    <a:lnTo>
                      <a:pt x="354" y="88"/>
                    </a:lnTo>
                    <a:lnTo>
                      <a:pt x="329" y="72"/>
                    </a:lnTo>
                    <a:lnTo>
                      <a:pt x="337" y="32"/>
                    </a:lnTo>
                    <a:lnTo>
                      <a:pt x="337" y="24"/>
                    </a:lnTo>
                    <a:lnTo>
                      <a:pt x="253" y="0"/>
                    </a:lnTo>
                    <a:lnTo>
                      <a:pt x="219" y="16"/>
                    </a:lnTo>
                    <a:lnTo>
                      <a:pt x="169" y="24"/>
                    </a:lnTo>
                    <a:lnTo>
                      <a:pt x="143" y="16"/>
                    </a:lnTo>
                    <a:lnTo>
                      <a:pt x="118" y="32"/>
                    </a:lnTo>
                    <a:lnTo>
                      <a:pt x="84" y="40"/>
                    </a:lnTo>
                    <a:lnTo>
                      <a:pt x="76" y="72"/>
                    </a:lnTo>
                    <a:lnTo>
                      <a:pt x="51" y="88"/>
                    </a:lnTo>
                    <a:lnTo>
                      <a:pt x="42" y="112"/>
                    </a:lnTo>
                    <a:lnTo>
                      <a:pt x="9" y="152"/>
                    </a:lnTo>
                    <a:lnTo>
                      <a:pt x="0" y="184"/>
                    </a:lnTo>
                    <a:lnTo>
                      <a:pt x="34" y="168"/>
                    </a:lnTo>
                    <a:lnTo>
                      <a:pt x="76" y="184"/>
                    </a:lnTo>
                    <a:lnTo>
                      <a:pt x="84" y="200"/>
                    </a:lnTo>
                    <a:lnTo>
                      <a:pt x="101" y="224"/>
                    </a:lnTo>
                    <a:lnTo>
                      <a:pt x="177" y="216"/>
                    </a:lnTo>
                    <a:lnTo>
                      <a:pt x="219" y="152"/>
                    </a:lnTo>
                    <a:lnTo>
                      <a:pt x="287" y="232"/>
                    </a:lnTo>
                    <a:lnTo>
                      <a:pt x="312" y="152"/>
                    </a:lnTo>
                    <a:lnTo>
                      <a:pt x="354" y="160"/>
                    </a:lnTo>
                    <a:lnTo>
                      <a:pt x="379" y="144"/>
                    </a:lnTo>
                    <a:lnTo>
                      <a:pt x="413" y="144"/>
                    </a:lnTo>
                    <a:lnTo>
                      <a:pt x="421" y="136"/>
                    </a:lnTo>
                    <a:lnTo>
                      <a:pt x="413" y="96"/>
                    </a:lnTo>
                    <a:lnTo>
                      <a:pt x="371" y="104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50" name="Freeform 249"/>
              <p:cNvSpPr>
                <a:spLocks/>
              </p:cNvSpPr>
              <p:nvPr/>
            </p:nvSpPr>
            <p:spPr bwMode="auto">
              <a:xfrm>
                <a:off x="3727" y="2760"/>
                <a:ext cx="682" cy="312"/>
              </a:xfrm>
              <a:custGeom>
                <a:avLst/>
                <a:gdLst>
                  <a:gd name="T0" fmla="*/ 472 w 682"/>
                  <a:gd name="T1" fmla="*/ 304 h 312"/>
                  <a:gd name="T2" fmla="*/ 505 w 682"/>
                  <a:gd name="T3" fmla="*/ 280 h 312"/>
                  <a:gd name="T4" fmla="*/ 556 w 682"/>
                  <a:gd name="T5" fmla="*/ 280 h 312"/>
                  <a:gd name="T6" fmla="*/ 598 w 682"/>
                  <a:gd name="T7" fmla="*/ 272 h 312"/>
                  <a:gd name="T8" fmla="*/ 598 w 682"/>
                  <a:gd name="T9" fmla="*/ 248 h 312"/>
                  <a:gd name="T10" fmla="*/ 623 w 682"/>
                  <a:gd name="T11" fmla="*/ 224 h 312"/>
                  <a:gd name="T12" fmla="*/ 632 w 682"/>
                  <a:gd name="T13" fmla="*/ 184 h 312"/>
                  <a:gd name="T14" fmla="*/ 632 w 682"/>
                  <a:gd name="T15" fmla="*/ 144 h 312"/>
                  <a:gd name="T16" fmla="*/ 674 w 682"/>
                  <a:gd name="T17" fmla="*/ 128 h 312"/>
                  <a:gd name="T18" fmla="*/ 682 w 682"/>
                  <a:gd name="T19" fmla="*/ 96 h 312"/>
                  <a:gd name="T20" fmla="*/ 649 w 682"/>
                  <a:gd name="T21" fmla="*/ 72 h 312"/>
                  <a:gd name="T22" fmla="*/ 649 w 682"/>
                  <a:gd name="T23" fmla="*/ 24 h 312"/>
                  <a:gd name="T24" fmla="*/ 564 w 682"/>
                  <a:gd name="T25" fmla="*/ 24 h 312"/>
                  <a:gd name="T26" fmla="*/ 488 w 682"/>
                  <a:gd name="T27" fmla="*/ 0 h 312"/>
                  <a:gd name="T28" fmla="*/ 463 w 682"/>
                  <a:gd name="T29" fmla="*/ 48 h 312"/>
                  <a:gd name="T30" fmla="*/ 413 w 682"/>
                  <a:gd name="T31" fmla="*/ 64 h 312"/>
                  <a:gd name="T32" fmla="*/ 371 w 682"/>
                  <a:gd name="T33" fmla="*/ 40 h 312"/>
                  <a:gd name="T34" fmla="*/ 371 w 682"/>
                  <a:gd name="T35" fmla="*/ 64 h 312"/>
                  <a:gd name="T36" fmla="*/ 337 w 682"/>
                  <a:gd name="T37" fmla="*/ 64 h 312"/>
                  <a:gd name="T38" fmla="*/ 328 w 682"/>
                  <a:gd name="T39" fmla="*/ 96 h 312"/>
                  <a:gd name="T40" fmla="*/ 295 w 682"/>
                  <a:gd name="T41" fmla="*/ 120 h 312"/>
                  <a:gd name="T42" fmla="*/ 312 w 682"/>
                  <a:gd name="T43" fmla="*/ 152 h 312"/>
                  <a:gd name="T44" fmla="*/ 312 w 682"/>
                  <a:gd name="T45" fmla="*/ 184 h 312"/>
                  <a:gd name="T46" fmla="*/ 253 w 682"/>
                  <a:gd name="T47" fmla="*/ 168 h 312"/>
                  <a:gd name="T48" fmla="*/ 185 w 682"/>
                  <a:gd name="T49" fmla="*/ 192 h 312"/>
                  <a:gd name="T50" fmla="*/ 143 w 682"/>
                  <a:gd name="T51" fmla="*/ 200 h 312"/>
                  <a:gd name="T52" fmla="*/ 84 w 682"/>
                  <a:gd name="T53" fmla="*/ 192 h 312"/>
                  <a:gd name="T54" fmla="*/ 50 w 682"/>
                  <a:gd name="T55" fmla="*/ 208 h 312"/>
                  <a:gd name="T56" fmla="*/ 8 w 682"/>
                  <a:gd name="T57" fmla="*/ 200 h 312"/>
                  <a:gd name="T58" fmla="*/ 0 w 682"/>
                  <a:gd name="T59" fmla="*/ 240 h 312"/>
                  <a:gd name="T60" fmla="*/ 25 w 682"/>
                  <a:gd name="T61" fmla="*/ 256 h 312"/>
                  <a:gd name="T62" fmla="*/ 42 w 682"/>
                  <a:gd name="T63" fmla="*/ 272 h 312"/>
                  <a:gd name="T64" fmla="*/ 84 w 682"/>
                  <a:gd name="T65" fmla="*/ 264 h 312"/>
                  <a:gd name="T66" fmla="*/ 92 w 682"/>
                  <a:gd name="T67" fmla="*/ 304 h 312"/>
                  <a:gd name="T68" fmla="*/ 101 w 682"/>
                  <a:gd name="T69" fmla="*/ 280 h 312"/>
                  <a:gd name="T70" fmla="*/ 135 w 682"/>
                  <a:gd name="T71" fmla="*/ 288 h 312"/>
                  <a:gd name="T72" fmla="*/ 168 w 682"/>
                  <a:gd name="T73" fmla="*/ 256 h 312"/>
                  <a:gd name="T74" fmla="*/ 244 w 682"/>
                  <a:gd name="T75" fmla="*/ 248 h 312"/>
                  <a:gd name="T76" fmla="*/ 261 w 682"/>
                  <a:gd name="T77" fmla="*/ 272 h 312"/>
                  <a:gd name="T78" fmla="*/ 379 w 682"/>
                  <a:gd name="T79" fmla="*/ 304 h 312"/>
                  <a:gd name="T80" fmla="*/ 379 w 682"/>
                  <a:gd name="T81" fmla="*/ 312 h 312"/>
                  <a:gd name="T82" fmla="*/ 413 w 682"/>
                  <a:gd name="T83" fmla="*/ 304 h 312"/>
                  <a:gd name="T84" fmla="*/ 472 w 682"/>
                  <a:gd name="T85" fmla="*/ 304 h 3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82" h="312">
                    <a:moveTo>
                      <a:pt x="472" y="304"/>
                    </a:moveTo>
                    <a:lnTo>
                      <a:pt x="505" y="280"/>
                    </a:lnTo>
                    <a:lnTo>
                      <a:pt x="556" y="280"/>
                    </a:lnTo>
                    <a:lnTo>
                      <a:pt x="598" y="272"/>
                    </a:lnTo>
                    <a:lnTo>
                      <a:pt x="598" y="248"/>
                    </a:lnTo>
                    <a:lnTo>
                      <a:pt x="623" y="224"/>
                    </a:lnTo>
                    <a:lnTo>
                      <a:pt x="632" y="184"/>
                    </a:lnTo>
                    <a:lnTo>
                      <a:pt x="632" y="144"/>
                    </a:lnTo>
                    <a:lnTo>
                      <a:pt x="674" y="128"/>
                    </a:lnTo>
                    <a:lnTo>
                      <a:pt x="682" y="96"/>
                    </a:lnTo>
                    <a:lnTo>
                      <a:pt x="649" y="72"/>
                    </a:lnTo>
                    <a:lnTo>
                      <a:pt x="649" y="24"/>
                    </a:lnTo>
                    <a:lnTo>
                      <a:pt x="564" y="24"/>
                    </a:lnTo>
                    <a:lnTo>
                      <a:pt x="488" y="0"/>
                    </a:lnTo>
                    <a:lnTo>
                      <a:pt x="463" y="48"/>
                    </a:lnTo>
                    <a:lnTo>
                      <a:pt x="413" y="64"/>
                    </a:lnTo>
                    <a:lnTo>
                      <a:pt x="371" y="40"/>
                    </a:lnTo>
                    <a:lnTo>
                      <a:pt x="371" y="64"/>
                    </a:lnTo>
                    <a:lnTo>
                      <a:pt x="337" y="64"/>
                    </a:lnTo>
                    <a:lnTo>
                      <a:pt x="328" y="96"/>
                    </a:lnTo>
                    <a:lnTo>
                      <a:pt x="295" y="120"/>
                    </a:lnTo>
                    <a:lnTo>
                      <a:pt x="312" y="152"/>
                    </a:lnTo>
                    <a:lnTo>
                      <a:pt x="312" y="184"/>
                    </a:lnTo>
                    <a:lnTo>
                      <a:pt x="253" y="168"/>
                    </a:lnTo>
                    <a:lnTo>
                      <a:pt x="185" y="192"/>
                    </a:lnTo>
                    <a:lnTo>
                      <a:pt x="143" y="200"/>
                    </a:lnTo>
                    <a:lnTo>
                      <a:pt x="84" y="192"/>
                    </a:lnTo>
                    <a:lnTo>
                      <a:pt x="50" y="208"/>
                    </a:lnTo>
                    <a:lnTo>
                      <a:pt x="8" y="200"/>
                    </a:lnTo>
                    <a:lnTo>
                      <a:pt x="0" y="240"/>
                    </a:lnTo>
                    <a:lnTo>
                      <a:pt x="25" y="256"/>
                    </a:lnTo>
                    <a:lnTo>
                      <a:pt x="42" y="272"/>
                    </a:lnTo>
                    <a:lnTo>
                      <a:pt x="84" y="264"/>
                    </a:lnTo>
                    <a:lnTo>
                      <a:pt x="92" y="304"/>
                    </a:lnTo>
                    <a:lnTo>
                      <a:pt x="101" y="280"/>
                    </a:lnTo>
                    <a:lnTo>
                      <a:pt x="135" y="288"/>
                    </a:lnTo>
                    <a:lnTo>
                      <a:pt x="168" y="256"/>
                    </a:lnTo>
                    <a:lnTo>
                      <a:pt x="244" y="248"/>
                    </a:lnTo>
                    <a:lnTo>
                      <a:pt x="261" y="272"/>
                    </a:lnTo>
                    <a:lnTo>
                      <a:pt x="379" y="304"/>
                    </a:lnTo>
                    <a:lnTo>
                      <a:pt x="379" y="312"/>
                    </a:lnTo>
                    <a:lnTo>
                      <a:pt x="413" y="304"/>
                    </a:lnTo>
                    <a:lnTo>
                      <a:pt x="472" y="3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51" name="Freeform 250"/>
              <p:cNvSpPr>
                <a:spLocks/>
              </p:cNvSpPr>
              <p:nvPr/>
            </p:nvSpPr>
            <p:spPr bwMode="auto">
              <a:xfrm>
                <a:off x="3398" y="2928"/>
                <a:ext cx="421" cy="232"/>
              </a:xfrm>
              <a:custGeom>
                <a:avLst/>
                <a:gdLst>
                  <a:gd name="T0" fmla="*/ 371 w 421"/>
                  <a:gd name="T1" fmla="*/ 104 h 232"/>
                  <a:gd name="T2" fmla="*/ 354 w 421"/>
                  <a:gd name="T3" fmla="*/ 88 h 232"/>
                  <a:gd name="T4" fmla="*/ 329 w 421"/>
                  <a:gd name="T5" fmla="*/ 72 h 232"/>
                  <a:gd name="T6" fmla="*/ 337 w 421"/>
                  <a:gd name="T7" fmla="*/ 32 h 232"/>
                  <a:gd name="T8" fmla="*/ 337 w 421"/>
                  <a:gd name="T9" fmla="*/ 24 h 232"/>
                  <a:gd name="T10" fmla="*/ 253 w 421"/>
                  <a:gd name="T11" fmla="*/ 0 h 232"/>
                  <a:gd name="T12" fmla="*/ 219 w 421"/>
                  <a:gd name="T13" fmla="*/ 16 h 232"/>
                  <a:gd name="T14" fmla="*/ 169 w 421"/>
                  <a:gd name="T15" fmla="*/ 24 h 232"/>
                  <a:gd name="T16" fmla="*/ 143 w 421"/>
                  <a:gd name="T17" fmla="*/ 16 h 232"/>
                  <a:gd name="T18" fmla="*/ 118 w 421"/>
                  <a:gd name="T19" fmla="*/ 32 h 232"/>
                  <a:gd name="T20" fmla="*/ 84 w 421"/>
                  <a:gd name="T21" fmla="*/ 40 h 232"/>
                  <a:gd name="T22" fmla="*/ 76 w 421"/>
                  <a:gd name="T23" fmla="*/ 72 h 232"/>
                  <a:gd name="T24" fmla="*/ 51 w 421"/>
                  <a:gd name="T25" fmla="*/ 88 h 232"/>
                  <a:gd name="T26" fmla="*/ 42 w 421"/>
                  <a:gd name="T27" fmla="*/ 112 h 232"/>
                  <a:gd name="T28" fmla="*/ 9 w 421"/>
                  <a:gd name="T29" fmla="*/ 152 h 232"/>
                  <a:gd name="T30" fmla="*/ 0 w 421"/>
                  <a:gd name="T31" fmla="*/ 184 h 232"/>
                  <a:gd name="T32" fmla="*/ 34 w 421"/>
                  <a:gd name="T33" fmla="*/ 168 h 232"/>
                  <a:gd name="T34" fmla="*/ 76 w 421"/>
                  <a:gd name="T35" fmla="*/ 184 h 232"/>
                  <a:gd name="T36" fmla="*/ 84 w 421"/>
                  <a:gd name="T37" fmla="*/ 200 h 232"/>
                  <a:gd name="T38" fmla="*/ 101 w 421"/>
                  <a:gd name="T39" fmla="*/ 224 h 232"/>
                  <a:gd name="T40" fmla="*/ 177 w 421"/>
                  <a:gd name="T41" fmla="*/ 216 h 232"/>
                  <a:gd name="T42" fmla="*/ 219 w 421"/>
                  <a:gd name="T43" fmla="*/ 152 h 232"/>
                  <a:gd name="T44" fmla="*/ 287 w 421"/>
                  <a:gd name="T45" fmla="*/ 232 h 232"/>
                  <a:gd name="T46" fmla="*/ 312 w 421"/>
                  <a:gd name="T47" fmla="*/ 152 h 232"/>
                  <a:gd name="T48" fmla="*/ 354 w 421"/>
                  <a:gd name="T49" fmla="*/ 160 h 232"/>
                  <a:gd name="T50" fmla="*/ 379 w 421"/>
                  <a:gd name="T51" fmla="*/ 144 h 232"/>
                  <a:gd name="T52" fmla="*/ 413 w 421"/>
                  <a:gd name="T53" fmla="*/ 144 h 232"/>
                  <a:gd name="T54" fmla="*/ 421 w 421"/>
                  <a:gd name="T55" fmla="*/ 136 h 232"/>
                  <a:gd name="T56" fmla="*/ 413 w 421"/>
                  <a:gd name="T57" fmla="*/ 96 h 232"/>
                  <a:gd name="T58" fmla="*/ 371 w 421"/>
                  <a:gd name="T59" fmla="*/ 104 h 23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421" h="232">
                    <a:moveTo>
                      <a:pt x="371" y="104"/>
                    </a:moveTo>
                    <a:lnTo>
                      <a:pt x="354" y="88"/>
                    </a:lnTo>
                    <a:lnTo>
                      <a:pt x="329" y="72"/>
                    </a:lnTo>
                    <a:lnTo>
                      <a:pt x="337" y="32"/>
                    </a:lnTo>
                    <a:lnTo>
                      <a:pt x="337" y="24"/>
                    </a:lnTo>
                    <a:lnTo>
                      <a:pt x="253" y="0"/>
                    </a:lnTo>
                    <a:lnTo>
                      <a:pt x="219" y="16"/>
                    </a:lnTo>
                    <a:lnTo>
                      <a:pt x="169" y="24"/>
                    </a:lnTo>
                    <a:lnTo>
                      <a:pt x="143" y="16"/>
                    </a:lnTo>
                    <a:lnTo>
                      <a:pt x="118" y="32"/>
                    </a:lnTo>
                    <a:lnTo>
                      <a:pt x="84" y="40"/>
                    </a:lnTo>
                    <a:lnTo>
                      <a:pt x="76" y="72"/>
                    </a:lnTo>
                    <a:lnTo>
                      <a:pt x="51" y="88"/>
                    </a:lnTo>
                    <a:lnTo>
                      <a:pt x="42" y="112"/>
                    </a:lnTo>
                    <a:lnTo>
                      <a:pt x="9" y="152"/>
                    </a:lnTo>
                    <a:lnTo>
                      <a:pt x="0" y="184"/>
                    </a:lnTo>
                    <a:lnTo>
                      <a:pt x="34" y="168"/>
                    </a:lnTo>
                    <a:lnTo>
                      <a:pt x="76" y="184"/>
                    </a:lnTo>
                    <a:lnTo>
                      <a:pt x="84" y="200"/>
                    </a:lnTo>
                    <a:lnTo>
                      <a:pt x="101" y="224"/>
                    </a:lnTo>
                    <a:lnTo>
                      <a:pt x="177" y="216"/>
                    </a:lnTo>
                    <a:lnTo>
                      <a:pt x="219" y="152"/>
                    </a:lnTo>
                    <a:lnTo>
                      <a:pt x="287" y="232"/>
                    </a:lnTo>
                    <a:lnTo>
                      <a:pt x="312" y="152"/>
                    </a:lnTo>
                    <a:lnTo>
                      <a:pt x="354" y="160"/>
                    </a:lnTo>
                    <a:lnTo>
                      <a:pt x="379" y="144"/>
                    </a:lnTo>
                    <a:lnTo>
                      <a:pt x="413" y="144"/>
                    </a:lnTo>
                    <a:lnTo>
                      <a:pt x="421" y="136"/>
                    </a:lnTo>
                    <a:lnTo>
                      <a:pt x="413" y="96"/>
                    </a:lnTo>
                    <a:lnTo>
                      <a:pt x="371" y="10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52" name="Freeform 251"/>
              <p:cNvSpPr>
                <a:spLocks/>
              </p:cNvSpPr>
              <p:nvPr/>
            </p:nvSpPr>
            <p:spPr bwMode="auto">
              <a:xfrm>
                <a:off x="3727" y="2760"/>
                <a:ext cx="682" cy="312"/>
              </a:xfrm>
              <a:custGeom>
                <a:avLst/>
                <a:gdLst>
                  <a:gd name="T0" fmla="*/ 472 w 682"/>
                  <a:gd name="T1" fmla="*/ 304 h 312"/>
                  <a:gd name="T2" fmla="*/ 505 w 682"/>
                  <a:gd name="T3" fmla="*/ 280 h 312"/>
                  <a:gd name="T4" fmla="*/ 556 w 682"/>
                  <a:gd name="T5" fmla="*/ 280 h 312"/>
                  <a:gd name="T6" fmla="*/ 598 w 682"/>
                  <a:gd name="T7" fmla="*/ 272 h 312"/>
                  <a:gd name="T8" fmla="*/ 598 w 682"/>
                  <a:gd name="T9" fmla="*/ 248 h 312"/>
                  <a:gd name="T10" fmla="*/ 623 w 682"/>
                  <a:gd name="T11" fmla="*/ 224 h 312"/>
                  <a:gd name="T12" fmla="*/ 632 w 682"/>
                  <a:gd name="T13" fmla="*/ 184 h 312"/>
                  <a:gd name="T14" fmla="*/ 632 w 682"/>
                  <a:gd name="T15" fmla="*/ 144 h 312"/>
                  <a:gd name="T16" fmla="*/ 674 w 682"/>
                  <a:gd name="T17" fmla="*/ 128 h 312"/>
                  <a:gd name="T18" fmla="*/ 682 w 682"/>
                  <a:gd name="T19" fmla="*/ 96 h 312"/>
                  <a:gd name="T20" fmla="*/ 649 w 682"/>
                  <a:gd name="T21" fmla="*/ 72 h 312"/>
                  <a:gd name="T22" fmla="*/ 649 w 682"/>
                  <a:gd name="T23" fmla="*/ 24 h 312"/>
                  <a:gd name="T24" fmla="*/ 564 w 682"/>
                  <a:gd name="T25" fmla="*/ 24 h 312"/>
                  <a:gd name="T26" fmla="*/ 488 w 682"/>
                  <a:gd name="T27" fmla="*/ 0 h 312"/>
                  <a:gd name="T28" fmla="*/ 463 w 682"/>
                  <a:gd name="T29" fmla="*/ 48 h 312"/>
                  <a:gd name="T30" fmla="*/ 413 w 682"/>
                  <a:gd name="T31" fmla="*/ 64 h 312"/>
                  <a:gd name="T32" fmla="*/ 371 w 682"/>
                  <a:gd name="T33" fmla="*/ 40 h 312"/>
                  <a:gd name="T34" fmla="*/ 371 w 682"/>
                  <a:gd name="T35" fmla="*/ 64 h 312"/>
                  <a:gd name="T36" fmla="*/ 337 w 682"/>
                  <a:gd name="T37" fmla="*/ 64 h 312"/>
                  <a:gd name="T38" fmla="*/ 328 w 682"/>
                  <a:gd name="T39" fmla="*/ 96 h 312"/>
                  <a:gd name="T40" fmla="*/ 295 w 682"/>
                  <a:gd name="T41" fmla="*/ 120 h 312"/>
                  <a:gd name="T42" fmla="*/ 312 w 682"/>
                  <a:gd name="T43" fmla="*/ 152 h 312"/>
                  <a:gd name="T44" fmla="*/ 312 w 682"/>
                  <a:gd name="T45" fmla="*/ 184 h 312"/>
                  <a:gd name="T46" fmla="*/ 253 w 682"/>
                  <a:gd name="T47" fmla="*/ 168 h 312"/>
                  <a:gd name="T48" fmla="*/ 185 w 682"/>
                  <a:gd name="T49" fmla="*/ 192 h 312"/>
                  <a:gd name="T50" fmla="*/ 143 w 682"/>
                  <a:gd name="T51" fmla="*/ 200 h 312"/>
                  <a:gd name="T52" fmla="*/ 84 w 682"/>
                  <a:gd name="T53" fmla="*/ 192 h 312"/>
                  <a:gd name="T54" fmla="*/ 50 w 682"/>
                  <a:gd name="T55" fmla="*/ 208 h 312"/>
                  <a:gd name="T56" fmla="*/ 8 w 682"/>
                  <a:gd name="T57" fmla="*/ 200 h 312"/>
                  <a:gd name="T58" fmla="*/ 0 w 682"/>
                  <a:gd name="T59" fmla="*/ 240 h 312"/>
                  <a:gd name="T60" fmla="*/ 25 w 682"/>
                  <a:gd name="T61" fmla="*/ 256 h 312"/>
                  <a:gd name="T62" fmla="*/ 42 w 682"/>
                  <a:gd name="T63" fmla="*/ 272 h 312"/>
                  <a:gd name="T64" fmla="*/ 84 w 682"/>
                  <a:gd name="T65" fmla="*/ 264 h 312"/>
                  <a:gd name="T66" fmla="*/ 92 w 682"/>
                  <a:gd name="T67" fmla="*/ 304 h 312"/>
                  <a:gd name="T68" fmla="*/ 101 w 682"/>
                  <a:gd name="T69" fmla="*/ 280 h 312"/>
                  <a:gd name="T70" fmla="*/ 135 w 682"/>
                  <a:gd name="T71" fmla="*/ 288 h 312"/>
                  <a:gd name="T72" fmla="*/ 168 w 682"/>
                  <a:gd name="T73" fmla="*/ 256 h 312"/>
                  <a:gd name="T74" fmla="*/ 244 w 682"/>
                  <a:gd name="T75" fmla="*/ 248 h 312"/>
                  <a:gd name="T76" fmla="*/ 261 w 682"/>
                  <a:gd name="T77" fmla="*/ 272 h 312"/>
                  <a:gd name="T78" fmla="*/ 379 w 682"/>
                  <a:gd name="T79" fmla="*/ 304 h 312"/>
                  <a:gd name="T80" fmla="*/ 379 w 682"/>
                  <a:gd name="T81" fmla="*/ 312 h 312"/>
                  <a:gd name="T82" fmla="*/ 413 w 682"/>
                  <a:gd name="T83" fmla="*/ 304 h 312"/>
                  <a:gd name="T84" fmla="*/ 472 w 682"/>
                  <a:gd name="T85" fmla="*/ 304 h 3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82" h="312">
                    <a:moveTo>
                      <a:pt x="472" y="304"/>
                    </a:moveTo>
                    <a:lnTo>
                      <a:pt x="505" y="280"/>
                    </a:lnTo>
                    <a:lnTo>
                      <a:pt x="556" y="280"/>
                    </a:lnTo>
                    <a:lnTo>
                      <a:pt x="598" y="272"/>
                    </a:lnTo>
                    <a:lnTo>
                      <a:pt x="598" y="248"/>
                    </a:lnTo>
                    <a:lnTo>
                      <a:pt x="623" y="224"/>
                    </a:lnTo>
                    <a:lnTo>
                      <a:pt x="632" y="184"/>
                    </a:lnTo>
                    <a:lnTo>
                      <a:pt x="632" y="144"/>
                    </a:lnTo>
                    <a:lnTo>
                      <a:pt x="674" y="128"/>
                    </a:lnTo>
                    <a:lnTo>
                      <a:pt x="682" y="96"/>
                    </a:lnTo>
                    <a:lnTo>
                      <a:pt x="649" y="72"/>
                    </a:lnTo>
                    <a:lnTo>
                      <a:pt x="649" y="24"/>
                    </a:lnTo>
                    <a:lnTo>
                      <a:pt x="564" y="24"/>
                    </a:lnTo>
                    <a:lnTo>
                      <a:pt x="488" y="0"/>
                    </a:lnTo>
                    <a:lnTo>
                      <a:pt x="463" y="48"/>
                    </a:lnTo>
                    <a:lnTo>
                      <a:pt x="413" y="64"/>
                    </a:lnTo>
                    <a:lnTo>
                      <a:pt x="371" y="40"/>
                    </a:lnTo>
                    <a:lnTo>
                      <a:pt x="371" y="64"/>
                    </a:lnTo>
                    <a:lnTo>
                      <a:pt x="337" y="64"/>
                    </a:lnTo>
                    <a:lnTo>
                      <a:pt x="328" y="96"/>
                    </a:lnTo>
                    <a:lnTo>
                      <a:pt x="295" y="120"/>
                    </a:lnTo>
                    <a:lnTo>
                      <a:pt x="312" y="152"/>
                    </a:lnTo>
                    <a:lnTo>
                      <a:pt x="312" y="184"/>
                    </a:lnTo>
                    <a:lnTo>
                      <a:pt x="253" y="168"/>
                    </a:lnTo>
                    <a:lnTo>
                      <a:pt x="185" y="192"/>
                    </a:lnTo>
                    <a:lnTo>
                      <a:pt x="143" y="200"/>
                    </a:lnTo>
                    <a:lnTo>
                      <a:pt x="84" y="192"/>
                    </a:lnTo>
                    <a:lnTo>
                      <a:pt x="50" y="208"/>
                    </a:lnTo>
                    <a:lnTo>
                      <a:pt x="8" y="200"/>
                    </a:lnTo>
                    <a:lnTo>
                      <a:pt x="0" y="240"/>
                    </a:lnTo>
                    <a:lnTo>
                      <a:pt x="25" y="256"/>
                    </a:lnTo>
                    <a:lnTo>
                      <a:pt x="42" y="272"/>
                    </a:lnTo>
                    <a:lnTo>
                      <a:pt x="84" y="264"/>
                    </a:lnTo>
                    <a:lnTo>
                      <a:pt x="92" y="304"/>
                    </a:lnTo>
                    <a:lnTo>
                      <a:pt x="101" y="280"/>
                    </a:lnTo>
                    <a:lnTo>
                      <a:pt x="135" y="288"/>
                    </a:lnTo>
                    <a:lnTo>
                      <a:pt x="168" y="256"/>
                    </a:lnTo>
                    <a:lnTo>
                      <a:pt x="244" y="248"/>
                    </a:lnTo>
                    <a:lnTo>
                      <a:pt x="261" y="272"/>
                    </a:lnTo>
                    <a:lnTo>
                      <a:pt x="379" y="304"/>
                    </a:lnTo>
                    <a:lnTo>
                      <a:pt x="379" y="312"/>
                    </a:lnTo>
                    <a:lnTo>
                      <a:pt x="413" y="304"/>
                    </a:lnTo>
                    <a:lnTo>
                      <a:pt x="472" y="3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53" name="Freeform 252"/>
              <p:cNvSpPr>
                <a:spLocks/>
              </p:cNvSpPr>
              <p:nvPr/>
            </p:nvSpPr>
            <p:spPr bwMode="auto">
              <a:xfrm>
                <a:off x="3946" y="2512"/>
                <a:ext cx="581" cy="312"/>
              </a:xfrm>
              <a:custGeom>
                <a:avLst/>
                <a:gdLst>
                  <a:gd name="T0" fmla="*/ 497 w 581"/>
                  <a:gd name="T1" fmla="*/ 248 h 312"/>
                  <a:gd name="T2" fmla="*/ 531 w 581"/>
                  <a:gd name="T3" fmla="*/ 200 h 312"/>
                  <a:gd name="T4" fmla="*/ 556 w 581"/>
                  <a:gd name="T5" fmla="*/ 176 h 312"/>
                  <a:gd name="T6" fmla="*/ 581 w 581"/>
                  <a:gd name="T7" fmla="*/ 152 h 312"/>
                  <a:gd name="T8" fmla="*/ 564 w 581"/>
                  <a:gd name="T9" fmla="*/ 120 h 312"/>
                  <a:gd name="T10" fmla="*/ 522 w 581"/>
                  <a:gd name="T11" fmla="*/ 112 h 312"/>
                  <a:gd name="T12" fmla="*/ 480 w 581"/>
                  <a:gd name="T13" fmla="*/ 104 h 312"/>
                  <a:gd name="T14" fmla="*/ 463 w 581"/>
                  <a:gd name="T15" fmla="*/ 80 h 312"/>
                  <a:gd name="T16" fmla="*/ 413 w 581"/>
                  <a:gd name="T17" fmla="*/ 64 h 312"/>
                  <a:gd name="T18" fmla="*/ 413 w 581"/>
                  <a:gd name="T19" fmla="*/ 88 h 312"/>
                  <a:gd name="T20" fmla="*/ 387 w 581"/>
                  <a:gd name="T21" fmla="*/ 104 h 312"/>
                  <a:gd name="T22" fmla="*/ 345 w 581"/>
                  <a:gd name="T23" fmla="*/ 72 h 312"/>
                  <a:gd name="T24" fmla="*/ 354 w 581"/>
                  <a:gd name="T25" fmla="*/ 40 h 312"/>
                  <a:gd name="T26" fmla="*/ 312 w 581"/>
                  <a:gd name="T27" fmla="*/ 40 h 312"/>
                  <a:gd name="T28" fmla="*/ 269 w 581"/>
                  <a:gd name="T29" fmla="*/ 24 h 312"/>
                  <a:gd name="T30" fmla="*/ 227 w 581"/>
                  <a:gd name="T31" fmla="*/ 0 h 312"/>
                  <a:gd name="T32" fmla="*/ 227 w 581"/>
                  <a:gd name="T33" fmla="*/ 24 h 312"/>
                  <a:gd name="T34" fmla="*/ 202 w 581"/>
                  <a:gd name="T35" fmla="*/ 8 h 312"/>
                  <a:gd name="T36" fmla="*/ 168 w 581"/>
                  <a:gd name="T37" fmla="*/ 8 h 312"/>
                  <a:gd name="T38" fmla="*/ 160 w 581"/>
                  <a:gd name="T39" fmla="*/ 40 h 312"/>
                  <a:gd name="T40" fmla="*/ 118 w 581"/>
                  <a:gd name="T41" fmla="*/ 56 h 312"/>
                  <a:gd name="T42" fmla="*/ 76 w 581"/>
                  <a:gd name="T43" fmla="*/ 80 h 312"/>
                  <a:gd name="T44" fmla="*/ 34 w 581"/>
                  <a:gd name="T45" fmla="*/ 88 h 312"/>
                  <a:gd name="T46" fmla="*/ 0 w 581"/>
                  <a:gd name="T47" fmla="*/ 112 h 312"/>
                  <a:gd name="T48" fmla="*/ 34 w 581"/>
                  <a:gd name="T49" fmla="*/ 152 h 312"/>
                  <a:gd name="T50" fmla="*/ 25 w 581"/>
                  <a:gd name="T51" fmla="*/ 176 h 312"/>
                  <a:gd name="T52" fmla="*/ 84 w 581"/>
                  <a:gd name="T53" fmla="*/ 224 h 312"/>
                  <a:gd name="T54" fmla="*/ 160 w 581"/>
                  <a:gd name="T55" fmla="*/ 280 h 312"/>
                  <a:gd name="T56" fmla="*/ 152 w 581"/>
                  <a:gd name="T57" fmla="*/ 288 h 312"/>
                  <a:gd name="T58" fmla="*/ 194 w 581"/>
                  <a:gd name="T59" fmla="*/ 312 h 312"/>
                  <a:gd name="T60" fmla="*/ 244 w 581"/>
                  <a:gd name="T61" fmla="*/ 296 h 312"/>
                  <a:gd name="T62" fmla="*/ 269 w 581"/>
                  <a:gd name="T63" fmla="*/ 248 h 312"/>
                  <a:gd name="T64" fmla="*/ 345 w 581"/>
                  <a:gd name="T65" fmla="*/ 272 h 312"/>
                  <a:gd name="T66" fmla="*/ 430 w 581"/>
                  <a:gd name="T67" fmla="*/ 272 h 312"/>
                  <a:gd name="T68" fmla="*/ 430 w 581"/>
                  <a:gd name="T69" fmla="*/ 280 h 312"/>
                  <a:gd name="T70" fmla="*/ 455 w 581"/>
                  <a:gd name="T71" fmla="*/ 248 h 312"/>
                  <a:gd name="T72" fmla="*/ 497 w 581"/>
                  <a:gd name="T73" fmla="*/ 248 h 31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581" h="312">
                    <a:moveTo>
                      <a:pt x="497" y="248"/>
                    </a:moveTo>
                    <a:lnTo>
                      <a:pt x="531" y="200"/>
                    </a:lnTo>
                    <a:lnTo>
                      <a:pt x="556" y="176"/>
                    </a:lnTo>
                    <a:lnTo>
                      <a:pt x="581" y="152"/>
                    </a:lnTo>
                    <a:lnTo>
                      <a:pt x="564" y="120"/>
                    </a:lnTo>
                    <a:lnTo>
                      <a:pt x="522" y="112"/>
                    </a:lnTo>
                    <a:lnTo>
                      <a:pt x="480" y="104"/>
                    </a:lnTo>
                    <a:lnTo>
                      <a:pt x="463" y="80"/>
                    </a:lnTo>
                    <a:lnTo>
                      <a:pt x="413" y="64"/>
                    </a:lnTo>
                    <a:lnTo>
                      <a:pt x="413" y="88"/>
                    </a:lnTo>
                    <a:lnTo>
                      <a:pt x="387" y="104"/>
                    </a:lnTo>
                    <a:lnTo>
                      <a:pt x="345" y="72"/>
                    </a:lnTo>
                    <a:lnTo>
                      <a:pt x="354" y="40"/>
                    </a:lnTo>
                    <a:lnTo>
                      <a:pt x="312" y="40"/>
                    </a:lnTo>
                    <a:lnTo>
                      <a:pt x="269" y="24"/>
                    </a:lnTo>
                    <a:lnTo>
                      <a:pt x="227" y="0"/>
                    </a:lnTo>
                    <a:lnTo>
                      <a:pt x="227" y="24"/>
                    </a:lnTo>
                    <a:lnTo>
                      <a:pt x="202" y="8"/>
                    </a:lnTo>
                    <a:lnTo>
                      <a:pt x="168" y="8"/>
                    </a:lnTo>
                    <a:lnTo>
                      <a:pt x="160" y="40"/>
                    </a:lnTo>
                    <a:lnTo>
                      <a:pt x="118" y="56"/>
                    </a:lnTo>
                    <a:lnTo>
                      <a:pt x="76" y="80"/>
                    </a:lnTo>
                    <a:lnTo>
                      <a:pt x="34" y="88"/>
                    </a:lnTo>
                    <a:lnTo>
                      <a:pt x="0" y="112"/>
                    </a:lnTo>
                    <a:lnTo>
                      <a:pt x="34" y="152"/>
                    </a:lnTo>
                    <a:lnTo>
                      <a:pt x="25" y="176"/>
                    </a:lnTo>
                    <a:lnTo>
                      <a:pt x="84" y="224"/>
                    </a:lnTo>
                    <a:lnTo>
                      <a:pt x="160" y="280"/>
                    </a:lnTo>
                    <a:lnTo>
                      <a:pt x="152" y="288"/>
                    </a:lnTo>
                    <a:lnTo>
                      <a:pt x="194" y="312"/>
                    </a:lnTo>
                    <a:lnTo>
                      <a:pt x="244" y="296"/>
                    </a:lnTo>
                    <a:lnTo>
                      <a:pt x="269" y="248"/>
                    </a:lnTo>
                    <a:lnTo>
                      <a:pt x="345" y="272"/>
                    </a:lnTo>
                    <a:lnTo>
                      <a:pt x="430" y="272"/>
                    </a:lnTo>
                    <a:lnTo>
                      <a:pt x="430" y="280"/>
                    </a:lnTo>
                    <a:lnTo>
                      <a:pt x="455" y="248"/>
                    </a:lnTo>
                    <a:lnTo>
                      <a:pt x="497" y="24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54" name="Freeform 253"/>
              <p:cNvSpPr>
                <a:spLocks/>
              </p:cNvSpPr>
              <p:nvPr/>
            </p:nvSpPr>
            <p:spPr bwMode="auto">
              <a:xfrm>
                <a:off x="4098" y="3000"/>
                <a:ext cx="278" cy="200"/>
              </a:xfrm>
              <a:custGeom>
                <a:avLst/>
                <a:gdLst>
                  <a:gd name="T0" fmla="*/ 50 w 278"/>
                  <a:gd name="T1" fmla="*/ 192 h 200"/>
                  <a:gd name="T2" fmla="*/ 92 w 278"/>
                  <a:gd name="T3" fmla="*/ 160 h 200"/>
                  <a:gd name="T4" fmla="*/ 117 w 278"/>
                  <a:gd name="T5" fmla="*/ 176 h 200"/>
                  <a:gd name="T6" fmla="*/ 151 w 278"/>
                  <a:gd name="T7" fmla="*/ 184 h 200"/>
                  <a:gd name="T8" fmla="*/ 168 w 278"/>
                  <a:gd name="T9" fmla="*/ 152 h 200"/>
                  <a:gd name="T10" fmla="*/ 202 w 278"/>
                  <a:gd name="T11" fmla="*/ 144 h 200"/>
                  <a:gd name="T12" fmla="*/ 202 w 278"/>
                  <a:gd name="T13" fmla="*/ 104 h 200"/>
                  <a:gd name="T14" fmla="*/ 235 w 278"/>
                  <a:gd name="T15" fmla="*/ 64 h 200"/>
                  <a:gd name="T16" fmla="*/ 278 w 278"/>
                  <a:gd name="T17" fmla="*/ 48 h 200"/>
                  <a:gd name="T18" fmla="*/ 235 w 278"/>
                  <a:gd name="T19" fmla="*/ 0 h 200"/>
                  <a:gd name="T20" fmla="*/ 227 w 278"/>
                  <a:gd name="T21" fmla="*/ 8 h 200"/>
                  <a:gd name="T22" fmla="*/ 227 w 278"/>
                  <a:gd name="T23" fmla="*/ 32 h 200"/>
                  <a:gd name="T24" fmla="*/ 185 w 278"/>
                  <a:gd name="T25" fmla="*/ 40 h 200"/>
                  <a:gd name="T26" fmla="*/ 134 w 278"/>
                  <a:gd name="T27" fmla="*/ 40 h 200"/>
                  <a:gd name="T28" fmla="*/ 101 w 278"/>
                  <a:gd name="T29" fmla="*/ 64 h 200"/>
                  <a:gd name="T30" fmla="*/ 42 w 278"/>
                  <a:gd name="T31" fmla="*/ 64 h 200"/>
                  <a:gd name="T32" fmla="*/ 8 w 278"/>
                  <a:gd name="T33" fmla="*/ 72 h 200"/>
                  <a:gd name="T34" fmla="*/ 0 w 278"/>
                  <a:gd name="T35" fmla="*/ 96 h 200"/>
                  <a:gd name="T36" fmla="*/ 8 w 278"/>
                  <a:gd name="T37" fmla="*/ 152 h 200"/>
                  <a:gd name="T38" fmla="*/ 0 w 278"/>
                  <a:gd name="T39" fmla="*/ 160 h 200"/>
                  <a:gd name="T40" fmla="*/ 25 w 278"/>
                  <a:gd name="T41" fmla="*/ 152 h 200"/>
                  <a:gd name="T42" fmla="*/ 8 w 278"/>
                  <a:gd name="T43" fmla="*/ 176 h 200"/>
                  <a:gd name="T44" fmla="*/ 8 w 278"/>
                  <a:gd name="T45" fmla="*/ 200 h 200"/>
                  <a:gd name="T46" fmla="*/ 16 w 278"/>
                  <a:gd name="T47" fmla="*/ 200 h 200"/>
                  <a:gd name="T48" fmla="*/ 50 w 278"/>
                  <a:gd name="T49" fmla="*/ 192 h 20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78" h="200">
                    <a:moveTo>
                      <a:pt x="50" y="192"/>
                    </a:moveTo>
                    <a:lnTo>
                      <a:pt x="92" y="160"/>
                    </a:lnTo>
                    <a:lnTo>
                      <a:pt x="117" y="176"/>
                    </a:lnTo>
                    <a:lnTo>
                      <a:pt x="151" y="184"/>
                    </a:lnTo>
                    <a:lnTo>
                      <a:pt x="168" y="152"/>
                    </a:lnTo>
                    <a:lnTo>
                      <a:pt x="202" y="144"/>
                    </a:lnTo>
                    <a:lnTo>
                      <a:pt x="202" y="104"/>
                    </a:lnTo>
                    <a:lnTo>
                      <a:pt x="235" y="64"/>
                    </a:lnTo>
                    <a:lnTo>
                      <a:pt x="278" y="48"/>
                    </a:lnTo>
                    <a:lnTo>
                      <a:pt x="235" y="0"/>
                    </a:lnTo>
                    <a:lnTo>
                      <a:pt x="227" y="8"/>
                    </a:lnTo>
                    <a:lnTo>
                      <a:pt x="227" y="32"/>
                    </a:lnTo>
                    <a:lnTo>
                      <a:pt x="185" y="40"/>
                    </a:lnTo>
                    <a:lnTo>
                      <a:pt x="134" y="40"/>
                    </a:lnTo>
                    <a:lnTo>
                      <a:pt x="101" y="64"/>
                    </a:lnTo>
                    <a:lnTo>
                      <a:pt x="42" y="64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" y="152"/>
                    </a:lnTo>
                    <a:lnTo>
                      <a:pt x="0" y="160"/>
                    </a:lnTo>
                    <a:lnTo>
                      <a:pt x="25" y="152"/>
                    </a:lnTo>
                    <a:lnTo>
                      <a:pt x="8" y="176"/>
                    </a:lnTo>
                    <a:lnTo>
                      <a:pt x="8" y="200"/>
                    </a:lnTo>
                    <a:lnTo>
                      <a:pt x="16" y="200"/>
                    </a:lnTo>
                    <a:lnTo>
                      <a:pt x="50" y="192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55" name="Freeform 254"/>
              <p:cNvSpPr>
                <a:spLocks/>
              </p:cNvSpPr>
              <p:nvPr/>
            </p:nvSpPr>
            <p:spPr bwMode="auto">
              <a:xfrm>
                <a:off x="4106" y="3056"/>
                <a:ext cx="548" cy="416"/>
              </a:xfrm>
              <a:custGeom>
                <a:avLst/>
                <a:gdLst>
                  <a:gd name="T0" fmla="*/ 388 w 548"/>
                  <a:gd name="T1" fmla="*/ 360 h 416"/>
                  <a:gd name="T2" fmla="*/ 379 w 548"/>
                  <a:gd name="T3" fmla="*/ 344 h 416"/>
                  <a:gd name="T4" fmla="*/ 345 w 548"/>
                  <a:gd name="T5" fmla="*/ 328 h 416"/>
                  <a:gd name="T6" fmla="*/ 320 w 548"/>
                  <a:gd name="T7" fmla="*/ 296 h 416"/>
                  <a:gd name="T8" fmla="*/ 270 w 548"/>
                  <a:gd name="T9" fmla="*/ 264 h 416"/>
                  <a:gd name="T10" fmla="*/ 236 w 548"/>
                  <a:gd name="T11" fmla="*/ 216 h 416"/>
                  <a:gd name="T12" fmla="*/ 202 w 548"/>
                  <a:gd name="T13" fmla="*/ 200 h 416"/>
                  <a:gd name="T14" fmla="*/ 219 w 548"/>
                  <a:gd name="T15" fmla="*/ 152 h 416"/>
                  <a:gd name="T16" fmla="*/ 236 w 548"/>
                  <a:gd name="T17" fmla="*/ 152 h 416"/>
                  <a:gd name="T18" fmla="*/ 270 w 548"/>
                  <a:gd name="T19" fmla="*/ 168 h 416"/>
                  <a:gd name="T20" fmla="*/ 278 w 548"/>
                  <a:gd name="T21" fmla="*/ 144 h 416"/>
                  <a:gd name="T22" fmla="*/ 312 w 548"/>
                  <a:gd name="T23" fmla="*/ 136 h 416"/>
                  <a:gd name="T24" fmla="*/ 354 w 548"/>
                  <a:gd name="T25" fmla="*/ 144 h 416"/>
                  <a:gd name="T26" fmla="*/ 404 w 548"/>
                  <a:gd name="T27" fmla="*/ 152 h 416"/>
                  <a:gd name="T28" fmla="*/ 438 w 548"/>
                  <a:gd name="T29" fmla="*/ 144 h 416"/>
                  <a:gd name="T30" fmla="*/ 472 w 548"/>
                  <a:gd name="T31" fmla="*/ 152 h 416"/>
                  <a:gd name="T32" fmla="*/ 522 w 548"/>
                  <a:gd name="T33" fmla="*/ 160 h 416"/>
                  <a:gd name="T34" fmla="*/ 522 w 548"/>
                  <a:gd name="T35" fmla="*/ 128 h 416"/>
                  <a:gd name="T36" fmla="*/ 548 w 548"/>
                  <a:gd name="T37" fmla="*/ 120 h 416"/>
                  <a:gd name="T38" fmla="*/ 522 w 548"/>
                  <a:gd name="T39" fmla="*/ 112 h 416"/>
                  <a:gd name="T40" fmla="*/ 497 w 548"/>
                  <a:gd name="T41" fmla="*/ 80 h 416"/>
                  <a:gd name="T42" fmla="*/ 480 w 548"/>
                  <a:gd name="T43" fmla="*/ 48 h 416"/>
                  <a:gd name="T44" fmla="*/ 421 w 548"/>
                  <a:gd name="T45" fmla="*/ 72 h 416"/>
                  <a:gd name="T46" fmla="*/ 388 w 548"/>
                  <a:gd name="T47" fmla="*/ 72 h 416"/>
                  <a:gd name="T48" fmla="*/ 379 w 548"/>
                  <a:gd name="T49" fmla="*/ 48 h 416"/>
                  <a:gd name="T50" fmla="*/ 345 w 548"/>
                  <a:gd name="T51" fmla="*/ 56 h 416"/>
                  <a:gd name="T52" fmla="*/ 320 w 548"/>
                  <a:gd name="T53" fmla="*/ 40 h 416"/>
                  <a:gd name="T54" fmla="*/ 295 w 548"/>
                  <a:gd name="T55" fmla="*/ 16 h 416"/>
                  <a:gd name="T56" fmla="*/ 261 w 548"/>
                  <a:gd name="T57" fmla="*/ 0 h 416"/>
                  <a:gd name="T58" fmla="*/ 227 w 548"/>
                  <a:gd name="T59" fmla="*/ 8 h 416"/>
                  <a:gd name="T60" fmla="*/ 194 w 548"/>
                  <a:gd name="T61" fmla="*/ 48 h 416"/>
                  <a:gd name="T62" fmla="*/ 194 w 548"/>
                  <a:gd name="T63" fmla="*/ 88 h 416"/>
                  <a:gd name="T64" fmla="*/ 160 w 548"/>
                  <a:gd name="T65" fmla="*/ 96 h 416"/>
                  <a:gd name="T66" fmla="*/ 143 w 548"/>
                  <a:gd name="T67" fmla="*/ 128 h 416"/>
                  <a:gd name="T68" fmla="*/ 109 w 548"/>
                  <a:gd name="T69" fmla="*/ 120 h 416"/>
                  <a:gd name="T70" fmla="*/ 84 w 548"/>
                  <a:gd name="T71" fmla="*/ 104 h 416"/>
                  <a:gd name="T72" fmla="*/ 42 w 548"/>
                  <a:gd name="T73" fmla="*/ 136 h 416"/>
                  <a:gd name="T74" fmla="*/ 8 w 548"/>
                  <a:gd name="T75" fmla="*/ 144 h 416"/>
                  <a:gd name="T76" fmla="*/ 0 w 548"/>
                  <a:gd name="T77" fmla="*/ 144 h 416"/>
                  <a:gd name="T78" fmla="*/ 0 w 548"/>
                  <a:gd name="T79" fmla="*/ 152 h 416"/>
                  <a:gd name="T80" fmla="*/ 34 w 548"/>
                  <a:gd name="T81" fmla="*/ 216 h 416"/>
                  <a:gd name="T82" fmla="*/ 84 w 548"/>
                  <a:gd name="T83" fmla="*/ 152 h 416"/>
                  <a:gd name="T84" fmla="*/ 84 w 548"/>
                  <a:gd name="T85" fmla="*/ 216 h 416"/>
                  <a:gd name="T86" fmla="*/ 126 w 548"/>
                  <a:gd name="T87" fmla="*/ 192 h 416"/>
                  <a:gd name="T88" fmla="*/ 126 w 548"/>
                  <a:gd name="T89" fmla="*/ 240 h 416"/>
                  <a:gd name="T90" fmla="*/ 177 w 548"/>
                  <a:gd name="T91" fmla="*/ 264 h 416"/>
                  <a:gd name="T92" fmla="*/ 160 w 548"/>
                  <a:gd name="T93" fmla="*/ 272 h 416"/>
                  <a:gd name="T94" fmla="*/ 219 w 548"/>
                  <a:gd name="T95" fmla="*/ 312 h 416"/>
                  <a:gd name="T96" fmla="*/ 227 w 548"/>
                  <a:gd name="T97" fmla="*/ 336 h 416"/>
                  <a:gd name="T98" fmla="*/ 253 w 548"/>
                  <a:gd name="T99" fmla="*/ 352 h 416"/>
                  <a:gd name="T100" fmla="*/ 312 w 548"/>
                  <a:gd name="T101" fmla="*/ 360 h 416"/>
                  <a:gd name="T102" fmla="*/ 371 w 548"/>
                  <a:gd name="T103" fmla="*/ 384 h 416"/>
                  <a:gd name="T104" fmla="*/ 312 w 548"/>
                  <a:gd name="T105" fmla="*/ 392 h 416"/>
                  <a:gd name="T106" fmla="*/ 413 w 548"/>
                  <a:gd name="T107" fmla="*/ 416 h 416"/>
                  <a:gd name="T108" fmla="*/ 413 w 548"/>
                  <a:gd name="T109" fmla="*/ 384 h 416"/>
                  <a:gd name="T110" fmla="*/ 388 w 548"/>
                  <a:gd name="T111" fmla="*/ 360 h 41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48" h="416">
                    <a:moveTo>
                      <a:pt x="388" y="360"/>
                    </a:moveTo>
                    <a:lnTo>
                      <a:pt x="379" y="344"/>
                    </a:lnTo>
                    <a:lnTo>
                      <a:pt x="345" y="328"/>
                    </a:lnTo>
                    <a:lnTo>
                      <a:pt x="320" y="296"/>
                    </a:lnTo>
                    <a:lnTo>
                      <a:pt x="270" y="264"/>
                    </a:lnTo>
                    <a:lnTo>
                      <a:pt x="236" y="216"/>
                    </a:lnTo>
                    <a:lnTo>
                      <a:pt x="202" y="200"/>
                    </a:lnTo>
                    <a:lnTo>
                      <a:pt x="219" y="152"/>
                    </a:lnTo>
                    <a:lnTo>
                      <a:pt x="236" y="152"/>
                    </a:lnTo>
                    <a:lnTo>
                      <a:pt x="270" y="168"/>
                    </a:lnTo>
                    <a:lnTo>
                      <a:pt x="278" y="144"/>
                    </a:lnTo>
                    <a:lnTo>
                      <a:pt x="312" y="136"/>
                    </a:lnTo>
                    <a:lnTo>
                      <a:pt x="354" y="144"/>
                    </a:lnTo>
                    <a:lnTo>
                      <a:pt x="404" y="152"/>
                    </a:lnTo>
                    <a:lnTo>
                      <a:pt x="438" y="144"/>
                    </a:lnTo>
                    <a:lnTo>
                      <a:pt x="472" y="152"/>
                    </a:lnTo>
                    <a:lnTo>
                      <a:pt x="522" y="160"/>
                    </a:lnTo>
                    <a:lnTo>
                      <a:pt x="522" y="128"/>
                    </a:lnTo>
                    <a:lnTo>
                      <a:pt x="548" y="120"/>
                    </a:lnTo>
                    <a:lnTo>
                      <a:pt x="522" y="112"/>
                    </a:lnTo>
                    <a:lnTo>
                      <a:pt x="497" y="80"/>
                    </a:lnTo>
                    <a:lnTo>
                      <a:pt x="480" y="48"/>
                    </a:lnTo>
                    <a:lnTo>
                      <a:pt x="421" y="72"/>
                    </a:lnTo>
                    <a:lnTo>
                      <a:pt x="388" y="72"/>
                    </a:lnTo>
                    <a:lnTo>
                      <a:pt x="379" y="48"/>
                    </a:lnTo>
                    <a:lnTo>
                      <a:pt x="345" y="56"/>
                    </a:lnTo>
                    <a:lnTo>
                      <a:pt x="320" y="40"/>
                    </a:lnTo>
                    <a:lnTo>
                      <a:pt x="295" y="16"/>
                    </a:lnTo>
                    <a:lnTo>
                      <a:pt x="261" y="0"/>
                    </a:lnTo>
                    <a:lnTo>
                      <a:pt x="227" y="8"/>
                    </a:lnTo>
                    <a:lnTo>
                      <a:pt x="194" y="48"/>
                    </a:lnTo>
                    <a:lnTo>
                      <a:pt x="194" y="88"/>
                    </a:lnTo>
                    <a:lnTo>
                      <a:pt x="160" y="96"/>
                    </a:lnTo>
                    <a:lnTo>
                      <a:pt x="143" y="128"/>
                    </a:lnTo>
                    <a:lnTo>
                      <a:pt x="109" y="120"/>
                    </a:lnTo>
                    <a:lnTo>
                      <a:pt x="84" y="104"/>
                    </a:lnTo>
                    <a:lnTo>
                      <a:pt x="42" y="136"/>
                    </a:lnTo>
                    <a:lnTo>
                      <a:pt x="8" y="144"/>
                    </a:lnTo>
                    <a:lnTo>
                      <a:pt x="0" y="144"/>
                    </a:lnTo>
                    <a:lnTo>
                      <a:pt x="0" y="152"/>
                    </a:lnTo>
                    <a:lnTo>
                      <a:pt x="34" y="216"/>
                    </a:lnTo>
                    <a:lnTo>
                      <a:pt x="84" y="152"/>
                    </a:lnTo>
                    <a:lnTo>
                      <a:pt x="84" y="216"/>
                    </a:lnTo>
                    <a:lnTo>
                      <a:pt x="126" y="192"/>
                    </a:lnTo>
                    <a:lnTo>
                      <a:pt x="126" y="240"/>
                    </a:lnTo>
                    <a:lnTo>
                      <a:pt x="177" y="264"/>
                    </a:lnTo>
                    <a:lnTo>
                      <a:pt x="160" y="272"/>
                    </a:lnTo>
                    <a:lnTo>
                      <a:pt x="219" y="312"/>
                    </a:lnTo>
                    <a:lnTo>
                      <a:pt x="227" y="336"/>
                    </a:lnTo>
                    <a:lnTo>
                      <a:pt x="253" y="352"/>
                    </a:lnTo>
                    <a:lnTo>
                      <a:pt x="312" y="360"/>
                    </a:lnTo>
                    <a:lnTo>
                      <a:pt x="371" y="384"/>
                    </a:lnTo>
                    <a:lnTo>
                      <a:pt x="312" y="392"/>
                    </a:lnTo>
                    <a:lnTo>
                      <a:pt x="413" y="416"/>
                    </a:lnTo>
                    <a:lnTo>
                      <a:pt x="413" y="384"/>
                    </a:lnTo>
                    <a:lnTo>
                      <a:pt x="388" y="360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56" name="Freeform 255"/>
              <p:cNvSpPr>
                <a:spLocks/>
              </p:cNvSpPr>
              <p:nvPr/>
            </p:nvSpPr>
            <p:spPr bwMode="auto">
              <a:xfrm>
                <a:off x="4098" y="3000"/>
                <a:ext cx="278" cy="200"/>
              </a:xfrm>
              <a:custGeom>
                <a:avLst/>
                <a:gdLst>
                  <a:gd name="T0" fmla="*/ 50 w 278"/>
                  <a:gd name="T1" fmla="*/ 192 h 200"/>
                  <a:gd name="T2" fmla="*/ 92 w 278"/>
                  <a:gd name="T3" fmla="*/ 160 h 200"/>
                  <a:gd name="T4" fmla="*/ 117 w 278"/>
                  <a:gd name="T5" fmla="*/ 176 h 200"/>
                  <a:gd name="T6" fmla="*/ 151 w 278"/>
                  <a:gd name="T7" fmla="*/ 184 h 200"/>
                  <a:gd name="T8" fmla="*/ 168 w 278"/>
                  <a:gd name="T9" fmla="*/ 152 h 200"/>
                  <a:gd name="T10" fmla="*/ 202 w 278"/>
                  <a:gd name="T11" fmla="*/ 144 h 200"/>
                  <a:gd name="T12" fmla="*/ 202 w 278"/>
                  <a:gd name="T13" fmla="*/ 104 h 200"/>
                  <a:gd name="T14" fmla="*/ 235 w 278"/>
                  <a:gd name="T15" fmla="*/ 64 h 200"/>
                  <a:gd name="T16" fmla="*/ 278 w 278"/>
                  <a:gd name="T17" fmla="*/ 48 h 200"/>
                  <a:gd name="T18" fmla="*/ 235 w 278"/>
                  <a:gd name="T19" fmla="*/ 0 h 200"/>
                  <a:gd name="T20" fmla="*/ 227 w 278"/>
                  <a:gd name="T21" fmla="*/ 8 h 200"/>
                  <a:gd name="T22" fmla="*/ 227 w 278"/>
                  <a:gd name="T23" fmla="*/ 32 h 200"/>
                  <a:gd name="T24" fmla="*/ 185 w 278"/>
                  <a:gd name="T25" fmla="*/ 40 h 200"/>
                  <a:gd name="T26" fmla="*/ 134 w 278"/>
                  <a:gd name="T27" fmla="*/ 40 h 200"/>
                  <a:gd name="T28" fmla="*/ 101 w 278"/>
                  <a:gd name="T29" fmla="*/ 64 h 200"/>
                  <a:gd name="T30" fmla="*/ 42 w 278"/>
                  <a:gd name="T31" fmla="*/ 64 h 200"/>
                  <a:gd name="T32" fmla="*/ 8 w 278"/>
                  <a:gd name="T33" fmla="*/ 72 h 200"/>
                  <a:gd name="T34" fmla="*/ 0 w 278"/>
                  <a:gd name="T35" fmla="*/ 96 h 200"/>
                  <a:gd name="T36" fmla="*/ 8 w 278"/>
                  <a:gd name="T37" fmla="*/ 152 h 200"/>
                  <a:gd name="T38" fmla="*/ 0 w 278"/>
                  <a:gd name="T39" fmla="*/ 160 h 200"/>
                  <a:gd name="T40" fmla="*/ 25 w 278"/>
                  <a:gd name="T41" fmla="*/ 152 h 200"/>
                  <a:gd name="T42" fmla="*/ 8 w 278"/>
                  <a:gd name="T43" fmla="*/ 176 h 200"/>
                  <a:gd name="T44" fmla="*/ 8 w 278"/>
                  <a:gd name="T45" fmla="*/ 200 h 200"/>
                  <a:gd name="T46" fmla="*/ 16 w 278"/>
                  <a:gd name="T47" fmla="*/ 200 h 200"/>
                  <a:gd name="T48" fmla="*/ 50 w 278"/>
                  <a:gd name="T49" fmla="*/ 192 h 20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78" h="200">
                    <a:moveTo>
                      <a:pt x="50" y="192"/>
                    </a:moveTo>
                    <a:lnTo>
                      <a:pt x="92" y="160"/>
                    </a:lnTo>
                    <a:lnTo>
                      <a:pt x="117" y="176"/>
                    </a:lnTo>
                    <a:lnTo>
                      <a:pt x="151" y="184"/>
                    </a:lnTo>
                    <a:lnTo>
                      <a:pt x="168" y="152"/>
                    </a:lnTo>
                    <a:lnTo>
                      <a:pt x="202" y="144"/>
                    </a:lnTo>
                    <a:lnTo>
                      <a:pt x="202" y="104"/>
                    </a:lnTo>
                    <a:lnTo>
                      <a:pt x="235" y="64"/>
                    </a:lnTo>
                    <a:lnTo>
                      <a:pt x="278" y="48"/>
                    </a:lnTo>
                    <a:lnTo>
                      <a:pt x="235" y="0"/>
                    </a:lnTo>
                    <a:lnTo>
                      <a:pt x="227" y="8"/>
                    </a:lnTo>
                    <a:lnTo>
                      <a:pt x="227" y="32"/>
                    </a:lnTo>
                    <a:lnTo>
                      <a:pt x="185" y="40"/>
                    </a:lnTo>
                    <a:lnTo>
                      <a:pt x="134" y="40"/>
                    </a:lnTo>
                    <a:lnTo>
                      <a:pt x="101" y="64"/>
                    </a:lnTo>
                    <a:lnTo>
                      <a:pt x="42" y="64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" y="152"/>
                    </a:lnTo>
                    <a:lnTo>
                      <a:pt x="0" y="160"/>
                    </a:lnTo>
                    <a:lnTo>
                      <a:pt x="25" y="152"/>
                    </a:lnTo>
                    <a:lnTo>
                      <a:pt x="8" y="176"/>
                    </a:lnTo>
                    <a:lnTo>
                      <a:pt x="8" y="200"/>
                    </a:lnTo>
                    <a:lnTo>
                      <a:pt x="16" y="200"/>
                    </a:lnTo>
                    <a:lnTo>
                      <a:pt x="50" y="19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57" name="Freeform 256"/>
              <p:cNvSpPr>
                <a:spLocks/>
              </p:cNvSpPr>
              <p:nvPr/>
            </p:nvSpPr>
            <p:spPr bwMode="auto">
              <a:xfrm>
                <a:off x="4106" y="3056"/>
                <a:ext cx="548" cy="416"/>
              </a:xfrm>
              <a:custGeom>
                <a:avLst/>
                <a:gdLst>
                  <a:gd name="T0" fmla="*/ 388 w 548"/>
                  <a:gd name="T1" fmla="*/ 360 h 416"/>
                  <a:gd name="T2" fmla="*/ 379 w 548"/>
                  <a:gd name="T3" fmla="*/ 344 h 416"/>
                  <a:gd name="T4" fmla="*/ 345 w 548"/>
                  <a:gd name="T5" fmla="*/ 328 h 416"/>
                  <a:gd name="T6" fmla="*/ 320 w 548"/>
                  <a:gd name="T7" fmla="*/ 296 h 416"/>
                  <a:gd name="T8" fmla="*/ 270 w 548"/>
                  <a:gd name="T9" fmla="*/ 264 h 416"/>
                  <a:gd name="T10" fmla="*/ 236 w 548"/>
                  <a:gd name="T11" fmla="*/ 216 h 416"/>
                  <a:gd name="T12" fmla="*/ 202 w 548"/>
                  <a:gd name="T13" fmla="*/ 200 h 416"/>
                  <a:gd name="T14" fmla="*/ 219 w 548"/>
                  <a:gd name="T15" fmla="*/ 152 h 416"/>
                  <a:gd name="T16" fmla="*/ 236 w 548"/>
                  <a:gd name="T17" fmla="*/ 152 h 416"/>
                  <a:gd name="T18" fmla="*/ 270 w 548"/>
                  <a:gd name="T19" fmla="*/ 168 h 416"/>
                  <a:gd name="T20" fmla="*/ 278 w 548"/>
                  <a:gd name="T21" fmla="*/ 144 h 416"/>
                  <a:gd name="T22" fmla="*/ 312 w 548"/>
                  <a:gd name="T23" fmla="*/ 136 h 416"/>
                  <a:gd name="T24" fmla="*/ 354 w 548"/>
                  <a:gd name="T25" fmla="*/ 144 h 416"/>
                  <a:gd name="T26" fmla="*/ 404 w 548"/>
                  <a:gd name="T27" fmla="*/ 152 h 416"/>
                  <a:gd name="T28" fmla="*/ 438 w 548"/>
                  <a:gd name="T29" fmla="*/ 144 h 416"/>
                  <a:gd name="T30" fmla="*/ 472 w 548"/>
                  <a:gd name="T31" fmla="*/ 152 h 416"/>
                  <a:gd name="T32" fmla="*/ 522 w 548"/>
                  <a:gd name="T33" fmla="*/ 160 h 416"/>
                  <a:gd name="T34" fmla="*/ 522 w 548"/>
                  <a:gd name="T35" fmla="*/ 128 h 416"/>
                  <a:gd name="T36" fmla="*/ 548 w 548"/>
                  <a:gd name="T37" fmla="*/ 120 h 416"/>
                  <a:gd name="T38" fmla="*/ 522 w 548"/>
                  <a:gd name="T39" fmla="*/ 112 h 416"/>
                  <a:gd name="T40" fmla="*/ 497 w 548"/>
                  <a:gd name="T41" fmla="*/ 80 h 416"/>
                  <a:gd name="T42" fmla="*/ 480 w 548"/>
                  <a:gd name="T43" fmla="*/ 48 h 416"/>
                  <a:gd name="T44" fmla="*/ 421 w 548"/>
                  <a:gd name="T45" fmla="*/ 72 h 416"/>
                  <a:gd name="T46" fmla="*/ 388 w 548"/>
                  <a:gd name="T47" fmla="*/ 72 h 416"/>
                  <a:gd name="T48" fmla="*/ 379 w 548"/>
                  <a:gd name="T49" fmla="*/ 48 h 416"/>
                  <a:gd name="T50" fmla="*/ 345 w 548"/>
                  <a:gd name="T51" fmla="*/ 56 h 416"/>
                  <a:gd name="T52" fmla="*/ 320 w 548"/>
                  <a:gd name="T53" fmla="*/ 40 h 416"/>
                  <a:gd name="T54" fmla="*/ 295 w 548"/>
                  <a:gd name="T55" fmla="*/ 16 h 416"/>
                  <a:gd name="T56" fmla="*/ 261 w 548"/>
                  <a:gd name="T57" fmla="*/ 0 h 416"/>
                  <a:gd name="T58" fmla="*/ 227 w 548"/>
                  <a:gd name="T59" fmla="*/ 8 h 416"/>
                  <a:gd name="T60" fmla="*/ 194 w 548"/>
                  <a:gd name="T61" fmla="*/ 48 h 416"/>
                  <a:gd name="T62" fmla="*/ 194 w 548"/>
                  <a:gd name="T63" fmla="*/ 88 h 416"/>
                  <a:gd name="T64" fmla="*/ 160 w 548"/>
                  <a:gd name="T65" fmla="*/ 96 h 416"/>
                  <a:gd name="T66" fmla="*/ 143 w 548"/>
                  <a:gd name="T67" fmla="*/ 128 h 416"/>
                  <a:gd name="T68" fmla="*/ 109 w 548"/>
                  <a:gd name="T69" fmla="*/ 120 h 416"/>
                  <a:gd name="T70" fmla="*/ 84 w 548"/>
                  <a:gd name="T71" fmla="*/ 104 h 416"/>
                  <a:gd name="T72" fmla="*/ 42 w 548"/>
                  <a:gd name="T73" fmla="*/ 136 h 416"/>
                  <a:gd name="T74" fmla="*/ 8 w 548"/>
                  <a:gd name="T75" fmla="*/ 144 h 416"/>
                  <a:gd name="T76" fmla="*/ 0 w 548"/>
                  <a:gd name="T77" fmla="*/ 144 h 416"/>
                  <a:gd name="T78" fmla="*/ 0 w 548"/>
                  <a:gd name="T79" fmla="*/ 152 h 416"/>
                  <a:gd name="T80" fmla="*/ 34 w 548"/>
                  <a:gd name="T81" fmla="*/ 216 h 416"/>
                  <a:gd name="T82" fmla="*/ 84 w 548"/>
                  <a:gd name="T83" fmla="*/ 152 h 416"/>
                  <a:gd name="T84" fmla="*/ 84 w 548"/>
                  <a:gd name="T85" fmla="*/ 216 h 416"/>
                  <a:gd name="T86" fmla="*/ 126 w 548"/>
                  <a:gd name="T87" fmla="*/ 192 h 416"/>
                  <a:gd name="T88" fmla="*/ 126 w 548"/>
                  <a:gd name="T89" fmla="*/ 240 h 416"/>
                  <a:gd name="T90" fmla="*/ 177 w 548"/>
                  <a:gd name="T91" fmla="*/ 264 h 416"/>
                  <a:gd name="T92" fmla="*/ 160 w 548"/>
                  <a:gd name="T93" fmla="*/ 272 h 416"/>
                  <a:gd name="T94" fmla="*/ 219 w 548"/>
                  <a:gd name="T95" fmla="*/ 312 h 416"/>
                  <a:gd name="T96" fmla="*/ 227 w 548"/>
                  <a:gd name="T97" fmla="*/ 336 h 416"/>
                  <a:gd name="T98" fmla="*/ 253 w 548"/>
                  <a:gd name="T99" fmla="*/ 352 h 416"/>
                  <a:gd name="T100" fmla="*/ 312 w 548"/>
                  <a:gd name="T101" fmla="*/ 360 h 416"/>
                  <a:gd name="T102" fmla="*/ 371 w 548"/>
                  <a:gd name="T103" fmla="*/ 384 h 416"/>
                  <a:gd name="T104" fmla="*/ 312 w 548"/>
                  <a:gd name="T105" fmla="*/ 392 h 416"/>
                  <a:gd name="T106" fmla="*/ 413 w 548"/>
                  <a:gd name="T107" fmla="*/ 416 h 416"/>
                  <a:gd name="T108" fmla="*/ 413 w 548"/>
                  <a:gd name="T109" fmla="*/ 384 h 416"/>
                  <a:gd name="T110" fmla="*/ 388 w 548"/>
                  <a:gd name="T111" fmla="*/ 360 h 41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48" h="416">
                    <a:moveTo>
                      <a:pt x="388" y="360"/>
                    </a:moveTo>
                    <a:lnTo>
                      <a:pt x="379" y="344"/>
                    </a:lnTo>
                    <a:lnTo>
                      <a:pt x="345" y="328"/>
                    </a:lnTo>
                    <a:lnTo>
                      <a:pt x="320" y="296"/>
                    </a:lnTo>
                    <a:lnTo>
                      <a:pt x="270" y="264"/>
                    </a:lnTo>
                    <a:lnTo>
                      <a:pt x="236" y="216"/>
                    </a:lnTo>
                    <a:lnTo>
                      <a:pt x="202" y="200"/>
                    </a:lnTo>
                    <a:lnTo>
                      <a:pt x="219" y="152"/>
                    </a:lnTo>
                    <a:lnTo>
                      <a:pt x="236" y="152"/>
                    </a:lnTo>
                    <a:lnTo>
                      <a:pt x="270" y="168"/>
                    </a:lnTo>
                    <a:lnTo>
                      <a:pt x="278" y="144"/>
                    </a:lnTo>
                    <a:lnTo>
                      <a:pt x="312" y="136"/>
                    </a:lnTo>
                    <a:lnTo>
                      <a:pt x="354" y="144"/>
                    </a:lnTo>
                    <a:lnTo>
                      <a:pt x="404" y="152"/>
                    </a:lnTo>
                    <a:lnTo>
                      <a:pt x="438" y="144"/>
                    </a:lnTo>
                    <a:lnTo>
                      <a:pt x="472" y="152"/>
                    </a:lnTo>
                    <a:lnTo>
                      <a:pt x="522" y="160"/>
                    </a:lnTo>
                    <a:lnTo>
                      <a:pt x="522" y="128"/>
                    </a:lnTo>
                    <a:lnTo>
                      <a:pt x="548" y="120"/>
                    </a:lnTo>
                    <a:lnTo>
                      <a:pt x="522" y="112"/>
                    </a:lnTo>
                    <a:lnTo>
                      <a:pt x="497" y="80"/>
                    </a:lnTo>
                    <a:lnTo>
                      <a:pt x="480" y="48"/>
                    </a:lnTo>
                    <a:lnTo>
                      <a:pt x="421" y="72"/>
                    </a:lnTo>
                    <a:lnTo>
                      <a:pt x="388" y="72"/>
                    </a:lnTo>
                    <a:lnTo>
                      <a:pt x="379" y="48"/>
                    </a:lnTo>
                    <a:lnTo>
                      <a:pt x="345" y="56"/>
                    </a:lnTo>
                    <a:lnTo>
                      <a:pt x="320" y="40"/>
                    </a:lnTo>
                    <a:lnTo>
                      <a:pt x="295" y="16"/>
                    </a:lnTo>
                    <a:lnTo>
                      <a:pt x="261" y="0"/>
                    </a:lnTo>
                    <a:lnTo>
                      <a:pt x="227" y="8"/>
                    </a:lnTo>
                    <a:lnTo>
                      <a:pt x="194" y="48"/>
                    </a:lnTo>
                    <a:lnTo>
                      <a:pt x="194" y="88"/>
                    </a:lnTo>
                    <a:lnTo>
                      <a:pt x="160" y="96"/>
                    </a:lnTo>
                    <a:lnTo>
                      <a:pt x="143" y="128"/>
                    </a:lnTo>
                    <a:lnTo>
                      <a:pt x="109" y="120"/>
                    </a:lnTo>
                    <a:lnTo>
                      <a:pt x="84" y="104"/>
                    </a:lnTo>
                    <a:lnTo>
                      <a:pt x="42" y="136"/>
                    </a:lnTo>
                    <a:lnTo>
                      <a:pt x="8" y="144"/>
                    </a:lnTo>
                    <a:lnTo>
                      <a:pt x="0" y="144"/>
                    </a:lnTo>
                    <a:lnTo>
                      <a:pt x="0" y="152"/>
                    </a:lnTo>
                    <a:lnTo>
                      <a:pt x="34" y="216"/>
                    </a:lnTo>
                    <a:lnTo>
                      <a:pt x="84" y="152"/>
                    </a:lnTo>
                    <a:lnTo>
                      <a:pt x="84" y="216"/>
                    </a:lnTo>
                    <a:lnTo>
                      <a:pt x="126" y="192"/>
                    </a:lnTo>
                    <a:lnTo>
                      <a:pt x="126" y="240"/>
                    </a:lnTo>
                    <a:lnTo>
                      <a:pt x="177" y="264"/>
                    </a:lnTo>
                    <a:lnTo>
                      <a:pt x="160" y="272"/>
                    </a:lnTo>
                    <a:lnTo>
                      <a:pt x="219" y="312"/>
                    </a:lnTo>
                    <a:lnTo>
                      <a:pt x="227" y="336"/>
                    </a:lnTo>
                    <a:lnTo>
                      <a:pt x="253" y="352"/>
                    </a:lnTo>
                    <a:lnTo>
                      <a:pt x="312" y="360"/>
                    </a:lnTo>
                    <a:lnTo>
                      <a:pt x="371" y="384"/>
                    </a:lnTo>
                    <a:lnTo>
                      <a:pt x="312" y="392"/>
                    </a:lnTo>
                    <a:lnTo>
                      <a:pt x="413" y="416"/>
                    </a:lnTo>
                    <a:lnTo>
                      <a:pt x="413" y="384"/>
                    </a:lnTo>
                    <a:lnTo>
                      <a:pt x="388" y="36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58" name="Freeform 257"/>
              <p:cNvSpPr>
                <a:spLocks/>
              </p:cNvSpPr>
              <p:nvPr/>
            </p:nvSpPr>
            <p:spPr bwMode="auto">
              <a:xfrm>
                <a:off x="4308" y="3192"/>
                <a:ext cx="388" cy="320"/>
              </a:xfrm>
              <a:custGeom>
                <a:avLst/>
                <a:gdLst>
                  <a:gd name="T0" fmla="*/ 287 w 388"/>
                  <a:gd name="T1" fmla="*/ 264 h 320"/>
                  <a:gd name="T2" fmla="*/ 312 w 388"/>
                  <a:gd name="T3" fmla="*/ 248 h 320"/>
                  <a:gd name="T4" fmla="*/ 320 w 388"/>
                  <a:gd name="T5" fmla="*/ 216 h 320"/>
                  <a:gd name="T6" fmla="*/ 346 w 388"/>
                  <a:gd name="T7" fmla="*/ 216 h 320"/>
                  <a:gd name="T8" fmla="*/ 337 w 388"/>
                  <a:gd name="T9" fmla="*/ 192 h 320"/>
                  <a:gd name="T10" fmla="*/ 388 w 388"/>
                  <a:gd name="T11" fmla="*/ 176 h 320"/>
                  <a:gd name="T12" fmla="*/ 362 w 388"/>
                  <a:gd name="T13" fmla="*/ 136 h 320"/>
                  <a:gd name="T14" fmla="*/ 388 w 388"/>
                  <a:gd name="T15" fmla="*/ 120 h 320"/>
                  <a:gd name="T16" fmla="*/ 346 w 388"/>
                  <a:gd name="T17" fmla="*/ 96 h 320"/>
                  <a:gd name="T18" fmla="*/ 337 w 388"/>
                  <a:gd name="T19" fmla="*/ 64 h 320"/>
                  <a:gd name="T20" fmla="*/ 337 w 388"/>
                  <a:gd name="T21" fmla="*/ 32 h 320"/>
                  <a:gd name="T22" fmla="*/ 304 w 388"/>
                  <a:gd name="T23" fmla="*/ 32 h 320"/>
                  <a:gd name="T24" fmla="*/ 295 w 388"/>
                  <a:gd name="T25" fmla="*/ 16 h 320"/>
                  <a:gd name="T26" fmla="*/ 270 w 388"/>
                  <a:gd name="T27" fmla="*/ 16 h 320"/>
                  <a:gd name="T28" fmla="*/ 236 w 388"/>
                  <a:gd name="T29" fmla="*/ 8 h 320"/>
                  <a:gd name="T30" fmla="*/ 202 w 388"/>
                  <a:gd name="T31" fmla="*/ 16 h 320"/>
                  <a:gd name="T32" fmla="*/ 152 w 388"/>
                  <a:gd name="T33" fmla="*/ 8 h 320"/>
                  <a:gd name="T34" fmla="*/ 110 w 388"/>
                  <a:gd name="T35" fmla="*/ 0 h 320"/>
                  <a:gd name="T36" fmla="*/ 76 w 388"/>
                  <a:gd name="T37" fmla="*/ 8 h 320"/>
                  <a:gd name="T38" fmla="*/ 68 w 388"/>
                  <a:gd name="T39" fmla="*/ 32 h 320"/>
                  <a:gd name="T40" fmla="*/ 34 w 388"/>
                  <a:gd name="T41" fmla="*/ 16 h 320"/>
                  <a:gd name="T42" fmla="*/ 17 w 388"/>
                  <a:gd name="T43" fmla="*/ 16 h 320"/>
                  <a:gd name="T44" fmla="*/ 0 w 388"/>
                  <a:gd name="T45" fmla="*/ 64 h 320"/>
                  <a:gd name="T46" fmla="*/ 34 w 388"/>
                  <a:gd name="T47" fmla="*/ 80 h 320"/>
                  <a:gd name="T48" fmla="*/ 68 w 388"/>
                  <a:gd name="T49" fmla="*/ 128 h 320"/>
                  <a:gd name="T50" fmla="*/ 118 w 388"/>
                  <a:gd name="T51" fmla="*/ 160 h 320"/>
                  <a:gd name="T52" fmla="*/ 143 w 388"/>
                  <a:gd name="T53" fmla="*/ 192 h 320"/>
                  <a:gd name="T54" fmla="*/ 177 w 388"/>
                  <a:gd name="T55" fmla="*/ 208 h 320"/>
                  <a:gd name="T56" fmla="*/ 186 w 388"/>
                  <a:gd name="T57" fmla="*/ 224 h 320"/>
                  <a:gd name="T58" fmla="*/ 211 w 388"/>
                  <a:gd name="T59" fmla="*/ 248 h 320"/>
                  <a:gd name="T60" fmla="*/ 211 w 388"/>
                  <a:gd name="T61" fmla="*/ 280 h 320"/>
                  <a:gd name="T62" fmla="*/ 295 w 388"/>
                  <a:gd name="T63" fmla="*/ 320 h 320"/>
                  <a:gd name="T64" fmla="*/ 295 w 388"/>
                  <a:gd name="T65" fmla="*/ 280 h 320"/>
                  <a:gd name="T66" fmla="*/ 287 w 388"/>
                  <a:gd name="T67" fmla="*/ 264 h 32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88" h="320">
                    <a:moveTo>
                      <a:pt x="287" y="264"/>
                    </a:moveTo>
                    <a:lnTo>
                      <a:pt x="312" y="248"/>
                    </a:lnTo>
                    <a:lnTo>
                      <a:pt x="320" y="216"/>
                    </a:lnTo>
                    <a:lnTo>
                      <a:pt x="346" y="216"/>
                    </a:lnTo>
                    <a:lnTo>
                      <a:pt x="337" y="192"/>
                    </a:lnTo>
                    <a:lnTo>
                      <a:pt x="388" y="176"/>
                    </a:lnTo>
                    <a:lnTo>
                      <a:pt x="362" y="136"/>
                    </a:lnTo>
                    <a:lnTo>
                      <a:pt x="388" y="120"/>
                    </a:lnTo>
                    <a:lnTo>
                      <a:pt x="346" y="96"/>
                    </a:lnTo>
                    <a:lnTo>
                      <a:pt x="337" y="64"/>
                    </a:lnTo>
                    <a:lnTo>
                      <a:pt x="337" y="32"/>
                    </a:lnTo>
                    <a:lnTo>
                      <a:pt x="304" y="32"/>
                    </a:lnTo>
                    <a:lnTo>
                      <a:pt x="295" y="16"/>
                    </a:lnTo>
                    <a:lnTo>
                      <a:pt x="270" y="16"/>
                    </a:lnTo>
                    <a:lnTo>
                      <a:pt x="236" y="8"/>
                    </a:lnTo>
                    <a:lnTo>
                      <a:pt x="202" y="16"/>
                    </a:lnTo>
                    <a:lnTo>
                      <a:pt x="152" y="8"/>
                    </a:lnTo>
                    <a:lnTo>
                      <a:pt x="110" y="0"/>
                    </a:lnTo>
                    <a:lnTo>
                      <a:pt x="76" y="8"/>
                    </a:lnTo>
                    <a:lnTo>
                      <a:pt x="68" y="32"/>
                    </a:lnTo>
                    <a:lnTo>
                      <a:pt x="34" y="16"/>
                    </a:lnTo>
                    <a:lnTo>
                      <a:pt x="17" y="16"/>
                    </a:lnTo>
                    <a:lnTo>
                      <a:pt x="0" y="64"/>
                    </a:lnTo>
                    <a:lnTo>
                      <a:pt x="34" y="80"/>
                    </a:lnTo>
                    <a:lnTo>
                      <a:pt x="68" y="128"/>
                    </a:lnTo>
                    <a:lnTo>
                      <a:pt x="118" y="160"/>
                    </a:lnTo>
                    <a:lnTo>
                      <a:pt x="143" y="192"/>
                    </a:lnTo>
                    <a:lnTo>
                      <a:pt x="177" y="208"/>
                    </a:lnTo>
                    <a:lnTo>
                      <a:pt x="186" y="224"/>
                    </a:lnTo>
                    <a:lnTo>
                      <a:pt x="211" y="248"/>
                    </a:lnTo>
                    <a:lnTo>
                      <a:pt x="211" y="280"/>
                    </a:lnTo>
                    <a:lnTo>
                      <a:pt x="295" y="320"/>
                    </a:lnTo>
                    <a:lnTo>
                      <a:pt x="295" y="280"/>
                    </a:lnTo>
                    <a:lnTo>
                      <a:pt x="287" y="26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59" name="Freeform 258"/>
              <p:cNvSpPr>
                <a:spLocks/>
              </p:cNvSpPr>
              <p:nvPr/>
            </p:nvSpPr>
            <p:spPr bwMode="auto">
              <a:xfrm>
                <a:off x="4333" y="2760"/>
                <a:ext cx="573" cy="368"/>
              </a:xfrm>
              <a:custGeom>
                <a:avLst/>
                <a:gdLst>
                  <a:gd name="T0" fmla="*/ 295 w 573"/>
                  <a:gd name="T1" fmla="*/ 320 h 368"/>
                  <a:gd name="T2" fmla="*/ 329 w 573"/>
                  <a:gd name="T3" fmla="*/ 304 h 368"/>
                  <a:gd name="T4" fmla="*/ 380 w 573"/>
                  <a:gd name="T5" fmla="*/ 304 h 368"/>
                  <a:gd name="T6" fmla="*/ 413 w 573"/>
                  <a:gd name="T7" fmla="*/ 288 h 368"/>
                  <a:gd name="T8" fmla="*/ 439 w 573"/>
                  <a:gd name="T9" fmla="*/ 272 h 368"/>
                  <a:gd name="T10" fmla="*/ 455 w 573"/>
                  <a:gd name="T11" fmla="*/ 264 h 368"/>
                  <a:gd name="T12" fmla="*/ 464 w 573"/>
                  <a:gd name="T13" fmla="*/ 224 h 368"/>
                  <a:gd name="T14" fmla="*/ 472 w 573"/>
                  <a:gd name="T15" fmla="*/ 200 h 368"/>
                  <a:gd name="T16" fmla="*/ 498 w 573"/>
                  <a:gd name="T17" fmla="*/ 168 h 368"/>
                  <a:gd name="T18" fmla="*/ 523 w 573"/>
                  <a:gd name="T19" fmla="*/ 112 h 368"/>
                  <a:gd name="T20" fmla="*/ 548 w 573"/>
                  <a:gd name="T21" fmla="*/ 72 h 368"/>
                  <a:gd name="T22" fmla="*/ 573 w 573"/>
                  <a:gd name="T23" fmla="*/ 48 h 368"/>
                  <a:gd name="T24" fmla="*/ 548 w 573"/>
                  <a:gd name="T25" fmla="*/ 24 h 368"/>
                  <a:gd name="T26" fmla="*/ 514 w 573"/>
                  <a:gd name="T27" fmla="*/ 0 h 368"/>
                  <a:gd name="T28" fmla="*/ 472 w 573"/>
                  <a:gd name="T29" fmla="*/ 8 h 368"/>
                  <a:gd name="T30" fmla="*/ 447 w 573"/>
                  <a:gd name="T31" fmla="*/ 0 h 368"/>
                  <a:gd name="T32" fmla="*/ 405 w 573"/>
                  <a:gd name="T33" fmla="*/ 8 h 368"/>
                  <a:gd name="T34" fmla="*/ 371 w 573"/>
                  <a:gd name="T35" fmla="*/ 8 h 368"/>
                  <a:gd name="T36" fmla="*/ 329 w 573"/>
                  <a:gd name="T37" fmla="*/ 56 h 368"/>
                  <a:gd name="T38" fmla="*/ 287 w 573"/>
                  <a:gd name="T39" fmla="*/ 48 h 368"/>
                  <a:gd name="T40" fmla="*/ 279 w 573"/>
                  <a:gd name="T41" fmla="*/ 64 h 368"/>
                  <a:gd name="T42" fmla="*/ 228 w 573"/>
                  <a:gd name="T43" fmla="*/ 80 h 368"/>
                  <a:gd name="T44" fmla="*/ 228 w 573"/>
                  <a:gd name="T45" fmla="*/ 112 h 368"/>
                  <a:gd name="T46" fmla="*/ 110 w 573"/>
                  <a:gd name="T47" fmla="*/ 128 h 368"/>
                  <a:gd name="T48" fmla="*/ 85 w 573"/>
                  <a:gd name="T49" fmla="*/ 112 h 368"/>
                  <a:gd name="T50" fmla="*/ 68 w 573"/>
                  <a:gd name="T51" fmla="*/ 104 h 368"/>
                  <a:gd name="T52" fmla="*/ 68 w 573"/>
                  <a:gd name="T53" fmla="*/ 128 h 368"/>
                  <a:gd name="T54" fmla="*/ 26 w 573"/>
                  <a:gd name="T55" fmla="*/ 144 h 368"/>
                  <a:gd name="T56" fmla="*/ 26 w 573"/>
                  <a:gd name="T57" fmla="*/ 184 h 368"/>
                  <a:gd name="T58" fmla="*/ 17 w 573"/>
                  <a:gd name="T59" fmla="*/ 224 h 368"/>
                  <a:gd name="T60" fmla="*/ 0 w 573"/>
                  <a:gd name="T61" fmla="*/ 240 h 368"/>
                  <a:gd name="T62" fmla="*/ 43 w 573"/>
                  <a:gd name="T63" fmla="*/ 288 h 368"/>
                  <a:gd name="T64" fmla="*/ 34 w 573"/>
                  <a:gd name="T65" fmla="*/ 296 h 368"/>
                  <a:gd name="T66" fmla="*/ 68 w 573"/>
                  <a:gd name="T67" fmla="*/ 312 h 368"/>
                  <a:gd name="T68" fmla="*/ 93 w 573"/>
                  <a:gd name="T69" fmla="*/ 336 h 368"/>
                  <a:gd name="T70" fmla="*/ 118 w 573"/>
                  <a:gd name="T71" fmla="*/ 352 h 368"/>
                  <a:gd name="T72" fmla="*/ 152 w 573"/>
                  <a:gd name="T73" fmla="*/ 344 h 368"/>
                  <a:gd name="T74" fmla="*/ 161 w 573"/>
                  <a:gd name="T75" fmla="*/ 368 h 368"/>
                  <a:gd name="T76" fmla="*/ 194 w 573"/>
                  <a:gd name="T77" fmla="*/ 368 h 368"/>
                  <a:gd name="T78" fmla="*/ 253 w 573"/>
                  <a:gd name="T79" fmla="*/ 344 h 368"/>
                  <a:gd name="T80" fmla="*/ 262 w 573"/>
                  <a:gd name="T81" fmla="*/ 344 h 368"/>
                  <a:gd name="T82" fmla="*/ 270 w 573"/>
                  <a:gd name="T83" fmla="*/ 320 h 368"/>
                  <a:gd name="T84" fmla="*/ 295 w 573"/>
                  <a:gd name="T85" fmla="*/ 320 h 36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573" h="368">
                    <a:moveTo>
                      <a:pt x="295" y="320"/>
                    </a:moveTo>
                    <a:lnTo>
                      <a:pt x="329" y="304"/>
                    </a:lnTo>
                    <a:lnTo>
                      <a:pt x="380" y="304"/>
                    </a:lnTo>
                    <a:lnTo>
                      <a:pt x="413" y="288"/>
                    </a:lnTo>
                    <a:lnTo>
                      <a:pt x="439" y="272"/>
                    </a:lnTo>
                    <a:lnTo>
                      <a:pt x="455" y="264"/>
                    </a:lnTo>
                    <a:lnTo>
                      <a:pt x="464" y="224"/>
                    </a:lnTo>
                    <a:lnTo>
                      <a:pt x="472" y="200"/>
                    </a:lnTo>
                    <a:lnTo>
                      <a:pt x="498" y="168"/>
                    </a:lnTo>
                    <a:lnTo>
                      <a:pt x="523" y="112"/>
                    </a:lnTo>
                    <a:lnTo>
                      <a:pt x="548" y="72"/>
                    </a:lnTo>
                    <a:lnTo>
                      <a:pt x="573" y="48"/>
                    </a:lnTo>
                    <a:lnTo>
                      <a:pt x="548" y="24"/>
                    </a:lnTo>
                    <a:lnTo>
                      <a:pt x="514" y="0"/>
                    </a:lnTo>
                    <a:lnTo>
                      <a:pt x="472" y="8"/>
                    </a:lnTo>
                    <a:lnTo>
                      <a:pt x="447" y="0"/>
                    </a:lnTo>
                    <a:lnTo>
                      <a:pt x="405" y="8"/>
                    </a:lnTo>
                    <a:lnTo>
                      <a:pt x="371" y="8"/>
                    </a:lnTo>
                    <a:lnTo>
                      <a:pt x="329" y="56"/>
                    </a:lnTo>
                    <a:lnTo>
                      <a:pt x="287" y="48"/>
                    </a:lnTo>
                    <a:lnTo>
                      <a:pt x="279" y="64"/>
                    </a:lnTo>
                    <a:lnTo>
                      <a:pt x="228" y="80"/>
                    </a:lnTo>
                    <a:lnTo>
                      <a:pt x="228" y="112"/>
                    </a:lnTo>
                    <a:lnTo>
                      <a:pt x="110" y="128"/>
                    </a:lnTo>
                    <a:lnTo>
                      <a:pt x="85" y="112"/>
                    </a:lnTo>
                    <a:lnTo>
                      <a:pt x="68" y="104"/>
                    </a:lnTo>
                    <a:lnTo>
                      <a:pt x="68" y="128"/>
                    </a:lnTo>
                    <a:lnTo>
                      <a:pt x="26" y="144"/>
                    </a:lnTo>
                    <a:lnTo>
                      <a:pt x="26" y="184"/>
                    </a:lnTo>
                    <a:lnTo>
                      <a:pt x="17" y="224"/>
                    </a:lnTo>
                    <a:lnTo>
                      <a:pt x="0" y="240"/>
                    </a:lnTo>
                    <a:lnTo>
                      <a:pt x="43" y="288"/>
                    </a:lnTo>
                    <a:lnTo>
                      <a:pt x="34" y="296"/>
                    </a:lnTo>
                    <a:lnTo>
                      <a:pt x="68" y="312"/>
                    </a:lnTo>
                    <a:lnTo>
                      <a:pt x="93" y="336"/>
                    </a:lnTo>
                    <a:lnTo>
                      <a:pt x="118" y="352"/>
                    </a:lnTo>
                    <a:lnTo>
                      <a:pt x="152" y="344"/>
                    </a:lnTo>
                    <a:lnTo>
                      <a:pt x="161" y="368"/>
                    </a:lnTo>
                    <a:lnTo>
                      <a:pt x="194" y="368"/>
                    </a:lnTo>
                    <a:lnTo>
                      <a:pt x="253" y="344"/>
                    </a:lnTo>
                    <a:lnTo>
                      <a:pt x="262" y="344"/>
                    </a:lnTo>
                    <a:lnTo>
                      <a:pt x="270" y="320"/>
                    </a:lnTo>
                    <a:lnTo>
                      <a:pt x="295" y="320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60" name="Freeform 259"/>
              <p:cNvSpPr>
                <a:spLocks/>
              </p:cNvSpPr>
              <p:nvPr/>
            </p:nvSpPr>
            <p:spPr bwMode="auto">
              <a:xfrm>
                <a:off x="4308" y="3192"/>
                <a:ext cx="388" cy="320"/>
              </a:xfrm>
              <a:custGeom>
                <a:avLst/>
                <a:gdLst>
                  <a:gd name="T0" fmla="*/ 287 w 388"/>
                  <a:gd name="T1" fmla="*/ 264 h 320"/>
                  <a:gd name="T2" fmla="*/ 312 w 388"/>
                  <a:gd name="T3" fmla="*/ 248 h 320"/>
                  <a:gd name="T4" fmla="*/ 320 w 388"/>
                  <a:gd name="T5" fmla="*/ 216 h 320"/>
                  <a:gd name="T6" fmla="*/ 346 w 388"/>
                  <a:gd name="T7" fmla="*/ 216 h 320"/>
                  <a:gd name="T8" fmla="*/ 337 w 388"/>
                  <a:gd name="T9" fmla="*/ 192 h 320"/>
                  <a:gd name="T10" fmla="*/ 388 w 388"/>
                  <a:gd name="T11" fmla="*/ 176 h 320"/>
                  <a:gd name="T12" fmla="*/ 362 w 388"/>
                  <a:gd name="T13" fmla="*/ 136 h 320"/>
                  <a:gd name="T14" fmla="*/ 388 w 388"/>
                  <a:gd name="T15" fmla="*/ 120 h 320"/>
                  <a:gd name="T16" fmla="*/ 346 w 388"/>
                  <a:gd name="T17" fmla="*/ 96 h 320"/>
                  <a:gd name="T18" fmla="*/ 337 w 388"/>
                  <a:gd name="T19" fmla="*/ 64 h 320"/>
                  <a:gd name="T20" fmla="*/ 337 w 388"/>
                  <a:gd name="T21" fmla="*/ 32 h 320"/>
                  <a:gd name="T22" fmla="*/ 304 w 388"/>
                  <a:gd name="T23" fmla="*/ 32 h 320"/>
                  <a:gd name="T24" fmla="*/ 295 w 388"/>
                  <a:gd name="T25" fmla="*/ 16 h 320"/>
                  <a:gd name="T26" fmla="*/ 270 w 388"/>
                  <a:gd name="T27" fmla="*/ 16 h 320"/>
                  <a:gd name="T28" fmla="*/ 236 w 388"/>
                  <a:gd name="T29" fmla="*/ 8 h 320"/>
                  <a:gd name="T30" fmla="*/ 202 w 388"/>
                  <a:gd name="T31" fmla="*/ 16 h 320"/>
                  <a:gd name="T32" fmla="*/ 152 w 388"/>
                  <a:gd name="T33" fmla="*/ 8 h 320"/>
                  <a:gd name="T34" fmla="*/ 110 w 388"/>
                  <a:gd name="T35" fmla="*/ 0 h 320"/>
                  <a:gd name="T36" fmla="*/ 76 w 388"/>
                  <a:gd name="T37" fmla="*/ 8 h 320"/>
                  <a:gd name="T38" fmla="*/ 68 w 388"/>
                  <a:gd name="T39" fmla="*/ 32 h 320"/>
                  <a:gd name="T40" fmla="*/ 34 w 388"/>
                  <a:gd name="T41" fmla="*/ 16 h 320"/>
                  <a:gd name="T42" fmla="*/ 17 w 388"/>
                  <a:gd name="T43" fmla="*/ 16 h 320"/>
                  <a:gd name="T44" fmla="*/ 0 w 388"/>
                  <a:gd name="T45" fmla="*/ 64 h 320"/>
                  <a:gd name="T46" fmla="*/ 34 w 388"/>
                  <a:gd name="T47" fmla="*/ 80 h 320"/>
                  <a:gd name="T48" fmla="*/ 68 w 388"/>
                  <a:gd name="T49" fmla="*/ 128 h 320"/>
                  <a:gd name="T50" fmla="*/ 118 w 388"/>
                  <a:gd name="T51" fmla="*/ 160 h 320"/>
                  <a:gd name="T52" fmla="*/ 143 w 388"/>
                  <a:gd name="T53" fmla="*/ 192 h 320"/>
                  <a:gd name="T54" fmla="*/ 177 w 388"/>
                  <a:gd name="T55" fmla="*/ 208 h 320"/>
                  <a:gd name="T56" fmla="*/ 186 w 388"/>
                  <a:gd name="T57" fmla="*/ 224 h 320"/>
                  <a:gd name="T58" fmla="*/ 211 w 388"/>
                  <a:gd name="T59" fmla="*/ 248 h 320"/>
                  <a:gd name="T60" fmla="*/ 211 w 388"/>
                  <a:gd name="T61" fmla="*/ 280 h 320"/>
                  <a:gd name="T62" fmla="*/ 295 w 388"/>
                  <a:gd name="T63" fmla="*/ 320 h 320"/>
                  <a:gd name="T64" fmla="*/ 295 w 388"/>
                  <a:gd name="T65" fmla="*/ 280 h 320"/>
                  <a:gd name="T66" fmla="*/ 287 w 388"/>
                  <a:gd name="T67" fmla="*/ 264 h 32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88" h="320">
                    <a:moveTo>
                      <a:pt x="287" y="264"/>
                    </a:moveTo>
                    <a:lnTo>
                      <a:pt x="312" y="248"/>
                    </a:lnTo>
                    <a:lnTo>
                      <a:pt x="320" y="216"/>
                    </a:lnTo>
                    <a:lnTo>
                      <a:pt x="346" y="216"/>
                    </a:lnTo>
                    <a:lnTo>
                      <a:pt x="337" y="192"/>
                    </a:lnTo>
                    <a:lnTo>
                      <a:pt x="388" y="176"/>
                    </a:lnTo>
                    <a:lnTo>
                      <a:pt x="362" y="136"/>
                    </a:lnTo>
                    <a:lnTo>
                      <a:pt x="388" y="120"/>
                    </a:lnTo>
                    <a:lnTo>
                      <a:pt x="346" y="96"/>
                    </a:lnTo>
                    <a:lnTo>
                      <a:pt x="337" y="64"/>
                    </a:lnTo>
                    <a:lnTo>
                      <a:pt x="337" y="32"/>
                    </a:lnTo>
                    <a:lnTo>
                      <a:pt x="304" y="32"/>
                    </a:lnTo>
                    <a:lnTo>
                      <a:pt x="295" y="16"/>
                    </a:lnTo>
                    <a:lnTo>
                      <a:pt x="270" y="16"/>
                    </a:lnTo>
                    <a:lnTo>
                      <a:pt x="236" y="8"/>
                    </a:lnTo>
                    <a:lnTo>
                      <a:pt x="202" y="16"/>
                    </a:lnTo>
                    <a:lnTo>
                      <a:pt x="152" y="8"/>
                    </a:lnTo>
                    <a:lnTo>
                      <a:pt x="110" y="0"/>
                    </a:lnTo>
                    <a:lnTo>
                      <a:pt x="76" y="8"/>
                    </a:lnTo>
                    <a:lnTo>
                      <a:pt x="68" y="32"/>
                    </a:lnTo>
                    <a:lnTo>
                      <a:pt x="34" y="16"/>
                    </a:lnTo>
                    <a:lnTo>
                      <a:pt x="17" y="16"/>
                    </a:lnTo>
                    <a:lnTo>
                      <a:pt x="0" y="64"/>
                    </a:lnTo>
                    <a:lnTo>
                      <a:pt x="34" y="80"/>
                    </a:lnTo>
                    <a:lnTo>
                      <a:pt x="68" y="128"/>
                    </a:lnTo>
                    <a:lnTo>
                      <a:pt x="118" y="160"/>
                    </a:lnTo>
                    <a:lnTo>
                      <a:pt x="143" y="192"/>
                    </a:lnTo>
                    <a:lnTo>
                      <a:pt x="177" y="208"/>
                    </a:lnTo>
                    <a:lnTo>
                      <a:pt x="186" y="224"/>
                    </a:lnTo>
                    <a:lnTo>
                      <a:pt x="211" y="248"/>
                    </a:lnTo>
                    <a:lnTo>
                      <a:pt x="211" y="280"/>
                    </a:lnTo>
                    <a:lnTo>
                      <a:pt x="295" y="320"/>
                    </a:lnTo>
                    <a:lnTo>
                      <a:pt x="295" y="280"/>
                    </a:lnTo>
                    <a:lnTo>
                      <a:pt x="287" y="26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61" name="Freeform 260"/>
              <p:cNvSpPr>
                <a:spLocks/>
              </p:cNvSpPr>
              <p:nvPr/>
            </p:nvSpPr>
            <p:spPr bwMode="auto">
              <a:xfrm>
                <a:off x="4333" y="2760"/>
                <a:ext cx="573" cy="368"/>
              </a:xfrm>
              <a:custGeom>
                <a:avLst/>
                <a:gdLst>
                  <a:gd name="T0" fmla="*/ 295 w 573"/>
                  <a:gd name="T1" fmla="*/ 320 h 368"/>
                  <a:gd name="T2" fmla="*/ 329 w 573"/>
                  <a:gd name="T3" fmla="*/ 304 h 368"/>
                  <a:gd name="T4" fmla="*/ 380 w 573"/>
                  <a:gd name="T5" fmla="*/ 304 h 368"/>
                  <a:gd name="T6" fmla="*/ 413 w 573"/>
                  <a:gd name="T7" fmla="*/ 288 h 368"/>
                  <a:gd name="T8" fmla="*/ 439 w 573"/>
                  <a:gd name="T9" fmla="*/ 272 h 368"/>
                  <a:gd name="T10" fmla="*/ 455 w 573"/>
                  <a:gd name="T11" fmla="*/ 264 h 368"/>
                  <a:gd name="T12" fmla="*/ 464 w 573"/>
                  <a:gd name="T13" fmla="*/ 224 h 368"/>
                  <a:gd name="T14" fmla="*/ 472 w 573"/>
                  <a:gd name="T15" fmla="*/ 200 h 368"/>
                  <a:gd name="T16" fmla="*/ 498 w 573"/>
                  <a:gd name="T17" fmla="*/ 168 h 368"/>
                  <a:gd name="T18" fmla="*/ 523 w 573"/>
                  <a:gd name="T19" fmla="*/ 112 h 368"/>
                  <a:gd name="T20" fmla="*/ 548 w 573"/>
                  <a:gd name="T21" fmla="*/ 72 h 368"/>
                  <a:gd name="T22" fmla="*/ 573 w 573"/>
                  <a:gd name="T23" fmla="*/ 48 h 368"/>
                  <a:gd name="T24" fmla="*/ 548 w 573"/>
                  <a:gd name="T25" fmla="*/ 24 h 368"/>
                  <a:gd name="T26" fmla="*/ 514 w 573"/>
                  <a:gd name="T27" fmla="*/ 0 h 368"/>
                  <a:gd name="T28" fmla="*/ 472 w 573"/>
                  <a:gd name="T29" fmla="*/ 8 h 368"/>
                  <a:gd name="T30" fmla="*/ 447 w 573"/>
                  <a:gd name="T31" fmla="*/ 0 h 368"/>
                  <a:gd name="T32" fmla="*/ 405 w 573"/>
                  <a:gd name="T33" fmla="*/ 8 h 368"/>
                  <a:gd name="T34" fmla="*/ 371 w 573"/>
                  <a:gd name="T35" fmla="*/ 8 h 368"/>
                  <a:gd name="T36" fmla="*/ 329 w 573"/>
                  <a:gd name="T37" fmla="*/ 56 h 368"/>
                  <a:gd name="T38" fmla="*/ 287 w 573"/>
                  <a:gd name="T39" fmla="*/ 48 h 368"/>
                  <a:gd name="T40" fmla="*/ 279 w 573"/>
                  <a:gd name="T41" fmla="*/ 64 h 368"/>
                  <a:gd name="T42" fmla="*/ 228 w 573"/>
                  <a:gd name="T43" fmla="*/ 80 h 368"/>
                  <a:gd name="T44" fmla="*/ 228 w 573"/>
                  <a:gd name="T45" fmla="*/ 112 h 368"/>
                  <a:gd name="T46" fmla="*/ 110 w 573"/>
                  <a:gd name="T47" fmla="*/ 128 h 368"/>
                  <a:gd name="T48" fmla="*/ 85 w 573"/>
                  <a:gd name="T49" fmla="*/ 112 h 368"/>
                  <a:gd name="T50" fmla="*/ 68 w 573"/>
                  <a:gd name="T51" fmla="*/ 104 h 368"/>
                  <a:gd name="T52" fmla="*/ 68 w 573"/>
                  <a:gd name="T53" fmla="*/ 128 h 368"/>
                  <a:gd name="T54" fmla="*/ 26 w 573"/>
                  <a:gd name="T55" fmla="*/ 144 h 368"/>
                  <a:gd name="T56" fmla="*/ 26 w 573"/>
                  <a:gd name="T57" fmla="*/ 184 h 368"/>
                  <a:gd name="T58" fmla="*/ 17 w 573"/>
                  <a:gd name="T59" fmla="*/ 224 h 368"/>
                  <a:gd name="T60" fmla="*/ 0 w 573"/>
                  <a:gd name="T61" fmla="*/ 240 h 368"/>
                  <a:gd name="T62" fmla="*/ 43 w 573"/>
                  <a:gd name="T63" fmla="*/ 288 h 368"/>
                  <a:gd name="T64" fmla="*/ 34 w 573"/>
                  <a:gd name="T65" fmla="*/ 296 h 368"/>
                  <a:gd name="T66" fmla="*/ 68 w 573"/>
                  <a:gd name="T67" fmla="*/ 312 h 368"/>
                  <a:gd name="T68" fmla="*/ 93 w 573"/>
                  <a:gd name="T69" fmla="*/ 336 h 368"/>
                  <a:gd name="T70" fmla="*/ 118 w 573"/>
                  <a:gd name="T71" fmla="*/ 352 h 368"/>
                  <a:gd name="T72" fmla="*/ 152 w 573"/>
                  <a:gd name="T73" fmla="*/ 344 h 368"/>
                  <a:gd name="T74" fmla="*/ 161 w 573"/>
                  <a:gd name="T75" fmla="*/ 368 h 368"/>
                  <a:gd name="T76" fmla="*/ 194 w 573"/>
                  <a:gd name="T77" fmla="*/ 368 h 368"/>
                  <a:gd name="T78" fmla="*/ 253 w 573"/>
                  <a:gd name="T79" fmla="*/ 344 h 368"/>
                  <a:gd name="T80" fmla="*/ 262 w 573"/>
                  <a:gd name="T81" fmla="*/ 344 h 368"/>
                  <a:gd name="T82" fmla="*/ 270 w 573"/>
                  <a:gd name="T83" fmla="*/ 320 h 368"/>
                  <a:gd name="T84" fmla="*/ 295 w 573"/>
                  <a:gd name="T85" fmla="*/ 320 h 36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573" h="368">
                    <a:moveTo>
                      <a:pt x="295" y="320"/>
                    </a:moveTo>
                    <a:lnTo>
                      <a:pt x="329" y="304"/>
                    </a:lnTo>
                    <a:lnTo>
                      <a:pt x="380" y="304"/>
                    </a:lnTo>
                    <a:lnTo>
                      <a:pt x="413" y="288"/>
                    </a:lnTo>
                    <a:lnTo>
                      <a:pt x="439" y="272"/>
                    </a:lnTo>
                    <a:lnTo>
                      <a:pt x="455" y="264"/>
                    </a:lnTo>
                    <a:lnTo>
                      <a:pt x="464" y="224"/>
                    </a:lnTo>
                    <a:lnTo>
                      <a:pt x="472" y="200"/>
                    </a:lnTo>
                    <a:lnTo>
                      <a:pt x="498" y="168"/>
                    </a:lnTo>
                    <a:lnTo>
                      <a:pt x="523" y="112"/>
                    </a:lnTo>
                    <a:lnTo>
                      <a:pt x="548" y="72"/>
                    </a:lnTo>
                    <a:lnTo>
                      <a:pt x="573" y="48"/>
                    </a:lnTo>
                    <a:lnTo>
                      <a:pt x="548" y="24"/>
                    </a:lnTo>
                    <a:lnTo>
                      <a:pt x="514" y="0"/>
                    </a:lnTo>
                    <a:lnTo>
                      <a:pt x="472" y="8"/>
                    </a:lnTo>
                    <a:lnTo>
                      <a:pt x="447" y="0"/>
                    </a:lnTo>
                    <a:lnTo>
                      <a:pt x="405" y="8"/>
                    </a:lnTo>
                    <a:lnTo>
                      <a:pt x="371" y="8"/>
                    </a:lnTo>
                    <a:lnTo>
                      <a:pt x="329" y="56"/>
                    </a:lnTo>
                    <a:lnTo>
                      <a:pt x="287" y="48"/>
                    </a:lnTo>
                    <a:lnTo>
                      <a:pt x="279" y="64"/>
                    </a:lnTo>
                    <a:lnTo>
                      <a:pt x="228" y="80"/>
                    </a:lnTo>
                    <a:lnTo>
                      <a:pt x="228" y="112"/>
                    </a:lnTo>
                    <a:lnTo>
                      <a:pt x="110" y="128"/>
                    </a:lnTo>
                    <a:lnTo>
                      <a:pt x="85" y="112"/>
                    </a:lnTo>
                    <a:lnTo>
                      <a:pt x="68" y="104"/>
                    </a:lnTo>
                    <a:lnTo>
                      <a:pt x="68" y="128"/>
                    </a:lnTo>
                    <a:lnTo>
                      <a:pt x="26" y="144"/>
                    </a:lnTo>
                    <a:lnTo>
                      <a:pt x="26" y="184"/>
                    </a:lnTo>
                    <a:lnTo>
                      <a:pt x="17" y="224"/>
                    </a:lnTo>
                    <a:lnTo>
                      <a:pt x="0" y="240"/>
                    </a:lnTo>
                    <a:lnTo>
                      <a:pt x="43" y="288"/>
                    </a:lnTo>
                    <a:lnTo>
                      <a:pt x="34" y="296"/>
                    </a:lnTo>
                    <a:lnTo>
                      <a:pt x="68" y="312"/>
                    </a:lnTo>
                    <a:lnTo>
                      <a:pt x="93" y="336"/>
                    </a:lnTo>
                    <a:lnTo>
                      <a:pt x="118" y="352"/>
                    </a:lnTo>
                    <a:lnTo>
                      <a:pt x="152" y="344"/>
                    </a:lnTo>
                    <a:lnTo>
                      <a:pt x="161" y="368"/>
                    </a:lnTo>
                    <a:lnTo>
                      <a:pt x="194" y="368"/>
                    </a:lnTo>
                    <a:lnTo>
                      <a:pt x="253" y="344"/>
                    </a:lnTo>
                    <a:lnTo>
                      <a:pt x="262" y="344"/>
                    </a:lnTo>
                    <a:lnTo>
                      <a:pt x="270" y="320"/>
                    </a:lnTo>
                    <a:lnTo>
                      <a:pt x="295" y="32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62" name="Freeform 261"/>
              <p:cNvSpPr>
                <a:spLocks/>
              </p:cNvSpPr>
              <p:nvPr/>
            </p:nvSpPr>
            <p:spPr bwMode="auto">
              <a:xfrm>
                <a:off x="4788" y="2760"/>
                <a:ext cx="26" cy="8"/>
              </a:xfrm>
              <a:custGeom>
                <a:avLst/>
                <a:gdLst>
                  <a:gd name="T0" fmla="*/ 17 w 26"/>
                  <a:gd name="T1" fmla="*/ 8 h 8"/>
                  <a:gd name="T2" fmla="*/ 26 w 26"/>
                  <a:gd name="T3" fmla="*/ 8 h 8"/>
                  <a:gd name="T4" fmla="*/ 0 w 26"/>
                  <a:gd name="T5" fmla="*/ 0 h 8"/>
                  <a:gd name="T6" fmla="*/ 17 w 26"/>
                  <a:gd name="T7" fmla="*/ 8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" h="8">
                    <a:moveTo>
                      <a:pt x="17" y="8"/>
                    </a:moveTo>
                    <a:lnTo>
                      <a:pt x="26" y="8"/>
                    </a:lnTo>
                    <a:lnTo>
                      <a:pt x="0" y="0"/>
                    </a:lnTo>
                    <a:lnTo>
                      <a:pt x="17" y="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63" name="Freeform 262"/>
              <p:cNvSpPr>
                <a:spLocks/>
              </p:cNvSpPr>
              <p:nvPr/>
            </p:nvSpPr>
            <p:spPr bwMode="auto">
              <a:xfrm>
                <a:off x="4814" y="2768"/>
                <a:ext cx="17" cy="1"/>
              </a:xfrm>
              <a:custGeom>
                <a:avLst/>
                <a:gdLst>
                  <a:gd name="T0" fmla="*/ 17 w 17"/>
                  <a:gd name="T1" fmla="*/ 0 h 1"/>
                  <a:gd name="T2" fmla="*/ 0 w 17"/>
                  <a:gd name="T3" fmla="*/ 0 h 1"/>
                  <a:gd name="T4" fmla="*/ 17 w 17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lnTo>
                      <a:pt x="0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64" name="Line 59"/>
              <p:cNvSpPr>
                <a:spLocks noChangeShapeType="1"/>
              </p:cNvSpPr>
              <p:nvPr/>
            </p:nvSpPr>
            <p:spPr bwMode="auto">
              <a:xfrm flipV="1">
                <a:off x="4805" y="2760"/>
                <a:ext cx="26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65" name="Line 60"/>
              <p:cNvSpPr>
                <a:spLocks noChangeShapeType="1"/>
              </p:cNvSpPr>
              <p:nvPr/>
            </p:nvSpPr>
            <p:spPr bwMode="auto">
              <a:xfrm flipV="1">
                <a:off x="4805" y="2760"/>
                <a:ext cx="26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66" name="Freeform 265"/>
              <p:cNvSpPr>
                <a:spLocks/>
              </p:cNvSpPr>
              <p:nvPr/>
            </p:nvSpPr>
            <p:spPr bwMode="auto">
              <a:xfrm>
                <a:off x="4780" y="2760"/>
                <a:ext cx="8" cy="1"/>
              </a:xfrm>
              <a:custGeom>
                <a:avLst/>
                <a:gdLst>
                  <a:gd name="T0" fmla="*/ 0 w 8"/>
                  <a:gd name="T1" fmla="*/ 0 h 1"/>
                  <a:gd name="T2" fmla="*/ 8 w 8"/>
                  <a:gd name="T3" fmla="*/ 0 h 1"/>
                  <a:gd name="T4" fmla="*/ 0 w 8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1">
                    <a:moveTo>
                      <a:pt x="0" y="0"/>
                    </a:moveTo>
                    <a:lnTo>
                      <a:pt x="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67" name="Freeform 266"/>
              <p:cNvSpPr>
                <a:spLocks/>
              </p:cNvSpPr>
              <p:nvPr/>
            </p:nvSpPr>
            <p:spPr bwMode="auto">
              <a:xfrm>
                <a:off x="4527" y="2664"/>
                <a:ext cx="26" cy="16"/>
              </a:xfrm>
              <a:custGeom>
                <a:avLst/>
                <a:gdLst>
                  <a:gd name="T0" fmla="*/ 26 w 26"/>
                  <a:gd name="T1" fmla="*/ 16 h 16"/>
                  <a:gd name="T2" fmla="*/ 0 w 26"/>
                  <a:gd name="T3" fmla="*/ 0 h 16"/>
                  <a:gd name="T4" fmla="*/ 0 w 26"/>
                  <a:gd name="T5" fmla="*/ 8 h 16"/>
                  <a:gd name="T6" fmla="*/ 17 w 26"/>
                  <a:gd name="T7" fmla="*/ 16 h 16"/>
                  <a:gd name="T8" fmla="*/ 26 w 2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6">
                    <a:moveTo>
                      <a:pt x="26" y="16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17" y="16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68" name="Freeform 267"/>
              <p:cNvSpPr>
                <a:spLocks/>
              </p:cNvSpPr>
              <p:nvPr/>
            </p:nvSpPr>
            <p:spPr bwMode="auto">
              <a:xfrm>
                <a:off x="4780" y="2760"/>
                <a:ext cx="8" cy="1"/>
              </a:xfrm>
              <a:custGeom>
                <a:avLst/>
                <a:gdLst>
                  <a:gd name="T0" fmla="*/ 0 w 8"/>
                  <a:gd name="T1" fmla="*/ 0 h 1"/>
                  <a:gd name="T2" fmla="*/ 8 w 8"/>
                  <a:gd name="T3" fmla="*/ 0 h 1"/>
                  <a:gd name="T4" fmla="*/ 0 w 8"/>
                  <a:gd name="T5" fmla="*/ 0 h 1"/>
                  <a:gd name="T6" fmla="*/ 0 w 8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">
                    <a:moveTo>
                      <a:pt x="0" y="0"/>
                    </a:moveTo>
                    <a:lnTo>
                      <a:pt x="8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69" name="Freeform 268"/>
              <p:cNvSpPr>
                <a:spLocks/>
              </p:cNvSpPr>
              <p:nvPr/>
            </p:nvSpPr>
            <p:spPr bwMode="auto">
              <a:xfrm>
                <a:off x="4527" y="2664"/>
                <a:ext cx="26" cy="16"/>
              </a:xfrm>
              <a:custGeom>
                <a:avLst/>
                <a:gdLst>
                  <a:gd name="T0" fmla="*/ 26 w 26"/>
                  <a:gd name="T1" fmla="*/ 16 h 16"/>
                  <a:gd name="T2" fmla="*/ 0 w 26"/>
                  <a:gd name="T3" fmla="*/ 0 h 16"/>
                  <a:gd name="T4" fmla="*/ 0 w 26"/>
                  <a:gd name="T5" fmla="*/ 8 h 16"/>
                  <a:gd name="T6" fmla="*/ 17 w 26"/>
                  <a:gd name="T7" fmla="*/ 16 h 16"/>
                  <a:gd name="T8" fmla="*/ 26 w 2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6">
                    <a:moveTo>
                      <a:pt x="26" y="16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17" y="16"/>
                    </a:lnTo>
                    <a:lnTo>
                      <a:pt x="26" y="1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70" name="Freeform 269"/>
              <p:cNvSpPr>
                <a:spLocks/>
              </p:cNvSpPr>
              <p:nvPr/>
            </p:nvSpPr>
            <p:spPr bwMode="auto">
              <a:xfrm>
                <a:off x="4376" y="2656"/>
                <a:ext cx="480" cy="232"/>
              </a:xfrm>
              <a:custGeom>
                <a:avLst/>
                <a:gdLst>
                  <a:gd name="T0" fmla="*/ 421 w 480"/>
                  <a:gd name="T1" fmla="*/ 8 h 232"/>
                  <a:gd name="T2" fmla="*/ 396 w 480"/>
                  <a:gd name="T3" fmla="*/ 0 h 232"/>
                  <a:gd name="T4" fmla="*/ 353 w 480"/>
                  <a:gd name="T5" fmla="*/ 0 h 232"/>
                  <a:gd name="T6" fmla="*/ 328 w 480"/>
                  <a:gd name="T7" fmla="*/ 16 h 232"/>
                  <a:gd name="T8" fmla="*/ 294 w 480"/>
                  <a:gd name="T9" fmla="*/ 16 h 232"/>
                  <a:gd name="T10" fmla="*/ 269 w 480"/>
                  <a:gd name="T11" fmla="*/ 40 h 232"/>
                  <a:gd name="T12" fmla="*/ 244 w 480"/>
                  <a:gd name="T13" fmla="*/ 40 h 232"/>
                  <a:gd name="T14" fmla="*/ 236 w 480"/>
                  <a:gd name="T15" fmla="*/ 24 h 232"/>
                  <a:gd name="T16" fmla="*/ 210 w 480"/>
                  <a:gd name="T17" fmla="*/ 0 h 232"/>
                  <a:gd name="T18" fmla="*/ 177 w 480"/>
                  <a:gd name="T19" fmla="*/ 24 h 232"/>
                  <a:gd name="T20" fmla="*/ 168 w 480"/>
                  <a:gd name="T21" fmla="*/ 24 h 232"/>
                  <a:gd name="T22" fmla="*/ 151 w 480"/>
                  <a:gd name="T23" fmla="*/ 16 h 232"/>
                  <a:gd name="T24" fmla="*/ 126 w 480"/>
                  <a:gd name="T25" fmla="*/ 32 h 232"/>
                  <a:gd name="T26" fmla="*/ 101 w 480"/>
                  <a:gd name="T27" fmla="*/ 56 h 232"/>
                  <a:gd name="T28" fmla="*/ 67 w 480"/>
                  <a:gd name="T29" fmla="*/ 104 h 232"/>
                  <a:gd name="T30" fmla="*/ 25 w 480"/>
                  <a:gd name="T31" fmla="*/ 104 h 232"/>
                  <a:gd name="T32" fmla="*/ 0 w 480"/>
                  <a:gd name="T33" fmla="*/ 136 h 232"/>
                  <a:gd name="T34" fmla="*/ 0 w 480"/>
                  <a:gd name="T35" fmla="*/ 176 h 232"/>
                  <a:gd name="T36" fmla="*/ 33 w 480"/>
                  <a:gd name="T37" fmla="*/ 200 h 232"/>
                  <a:gd name="T38" fmla="*/ 25 w 480"/>
                  <a:gd name="T39" fmla="*/ 208 h 232"/>
                  <a:gd name="T40" fmla="*/ 42 w 480"/>
                  <a:gd name="T41" fmla="*/ 216 h 232"/>
                  <a:gd name="T42" fmla="*/ 67 w 480"/>
                  <a:gd name="T43" fmla="*/ 232 h 232"/>
                  <a:gd name="T44" fmla="*/ 185 w 480"/>
                  <a:gd name="T45" fmla="*/ 216 h 232"/>
                  <a:gd name="T46" fmla="*/ 185 w 480"/>
                  <a:gd name="T47" fmla="*/ 184 h 232"/>
                  <a:gd name="T48" fmla="*/ 236 w 480"/>
                  <a:gd name="T49" fmla="*/ 168 h 232"/>
                  <a:gd name="T50" fmla="*/ 244 w 480"/>
                  <a:gd name="T51" fmla="*/ 152 h 232"/>
                  <a:gd name="T52" fmla="*/ 286 w 480"/>
                  <a:gd name="T53" fmla="*/ 160 h 232"/>
                  <a:gd name="T54" fmla="*/ 328 w 480"/>
                  <a:gd name="T55" fmla="*/ 112 h 232"/>
                  <a:gd name="T56" fmla="*/ 362 w 480"/>
                  <a:gd name="T57" fmla="*/ 112 h 232"/>
                  <a:gd name="T58" fmla="*/ 404 w 480"/>
                  <a:gd name="T59" fmla="*/ 104 h 232"/>
                  <a:gd name="T60" fmla="*/ 412 w 480"/>
                  <a:gd name="T61" fmla="*/ 104 h 232"/>
                  <a:gd name="T62" fmla="*/ 438 w 480"/>
                  <a:gd name="T63" fmla="*/ 112 h 232"/>
                  <a:gd name="T64" fmla="*/ 455 w 480"/>
                  <a:gd name="T65" fmla="*/ 112 h 232"/>
                  <a:gd name="T66" fmla="*/ 463 w 480"/>
                  <a:gd name="T67" fmla="*/ 64 h 232"/>
                  <a:gd name="T68" fmla="*/ 480 w 480"/>
                  <a:gd name="T69" fmla="*/ 16 h 232"/>
                  <a:gd name="T70" fmla="*/ 421 w 480"/>
                  <a:gd name="T71" fmla="*/ 8 h 23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480" h="232">
                    <a:moveTo>
                      <a:pt x="421" y="8"/>
                    </a:moveTo>
                    <a:lnTo>
                      <a:pt x="396" y="0"/>
                    </a:lnTo>
                    <a:lnTo>
                      <a:pt x="353" y="0"/>
                    </a:lnTo>
                    <a:lnTo>
                      <a:pt x="328" y="16"/>
                    </a:lnTo>
                    <a:lnTo>
                      <a:pt x="294" y="16"/>
                    </a:lnTo>
                    <a:lnTo>
                      <a:pt x="269" y="40"/>
                    </a:lnTo>
                    <a:lnTo>
                      <a:pt x="244" y="40"/>
                    </a:lnTo>
                    <a:lnTo>
                      <a:pt x="236" y="24"/>
                    </a:lnTo>
                    <a:lnTo>
                      <a:pt x="210" y="0"/>
                    </a:lnTo>
                    <a:lnTo>
                      <a:pt x="177" y="24"/>
                    </a:lnTo>
                    <a:lnTo>
                      <a:pt x="168" y="24"/>
                    </a:lnTo>
                    <a:lnTo>
                      <a:pt x="151" y="16"/>
                    </a:lnTo>
                    <a:lnTo>
                      <a:pt x="126" y="32"/>
                    </a:lnTo>
                    <a:lnTo>
                      <a:pt x="101" y="56"/>
                    </a:lnTo>
                    <a:lnTo>
                      <a:pt x="67" y="104"/>
                    </a:lnTo>
                    <a:lnTo>
                      <a:pt x="25" y="104"/>
                    </a:lnTo>
                    <a:lnTo>
                      <a:pt x="0" y="136"/>
                    </a:lnTo>
                    <a:lnTo>
                      <a:pt x="0" y="176"/>
                    </a:lnTo>
                    <a:lnTo>
                      <a:pt x="33" y="200"/>
                    </a:lnTo>
                    <a:lnTo>
                      <a:pt x="25" y="208"/>
                    </a:lnTo>
                    <a:lnTo>
                      <a:pt x="42" y="216"/>
                    </a:lnTo>
                    <a:lnTo>
                      <a:pt x="67" y="232"/>
                    </a:lnTo>
                    <a:lnTo>
                      <a:pt x="185" y="216"/>
                    </a:lnTo>
                    <a:lnTo>
                      <a:pt x="185" y="184"/>
                    </a:lnTo>
                    <a:lnTo>
                      <a:pt x="236" y="168"/>
                    </a:lnTo>
                    <a:lnTo>
                      <a:pt x="244" y="152"/>
                    </a:lnTo>
                    <a:lnTo>
                      <a:pt x="286" y="160"/>
                    </a:lnTo>
                    <a:lnTo>
                      <a:pt x="328" y="112"/>
                    </a:lnTo>
                    <a:lnTo>
                      <a:pt x="362" y="112"/>
                    </a:lnTo>
                    <a:lnTo>
                      <a:pt x="404" y="104"/>
                    </a:lnTo>
                    <a:lnTo>
                      <a:pt x="412" y="104"/>
                    </a:lnTo>
                    <a:lnTo>
                      <a:pt x="438" y="112"/>
                    </a:lnTo>
                    <a:lnTo>
                      <a:pt x="455" y="112"/>
                    </a:lnTo>
                    <a:lnTo>
                      <a:pt x="463" y="64"/>
                    </a:lnTo>
                    <a:lnTo>
                      <a:pt x="480" y="16"/>
                    </a:lnTo>
                    <a:lnTo>
                      <a:pt x="421" y="8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71" name="Freeform 270"/>
              <p:cNvSpPr>
                <a:spLocks/>
              </p:cNvSpPr>
              <p:nvPr/>
            </p:nvSpPr>
            <p:spPr bwMode="auto">
              <a:xfrm>
                <a:off x="4595" y="3056"/>
                <a:ext cx="438" cy="504"/>
              </a:xfrm>
              <a:custGeom>
                <a:avLst/>
                <a:gdLst>
                  <a:gd name="T0" fmla="*/ 126 w 438"/>
                  <a:gd name="T1" fmla="*/ 424 h 504"/>
                  <a:gd name="T2" fmla="*/ 160 w 438"/>
                  <a:gd name="T3" fmla="*/ 440 h 504"/>
                  <a:gd name="T4" fmla="*/ 185 w 438"/>
                  <a:gd name="T5" fmla="*/ 440 h 504"/>
                  <a:gd name="T6" fmla="*/ 202 w 438"/>
                  <a:gd name="T7" fmla="*/ 456 h 504"/>
                  <a:gd name="T8" fmla="*/ 236 w 438"/>
                  <a:gd name="T9" fmla="*/ 496 h 504"/>
                  <a:gd name="T10" fmla="*/ 252 w 438"/>
                  <a:gd name="T11" fmla="*/ 504 h 504"/>
                  <a:gd name="T12" fmla="*/ 261 w 438"/>
                  <a:gd name="T13" fmla="*/ 472 h 504"/>
                  <a:gd name="T14" fmla="*/ 286 w 438"/>
                  <a:gd name="T15" fmla="*/ 464 h 504"/>
                  <a:gd name="T16" fmla="*/ 311 w 438"/>
                  <a:gd name="T17" fmla="*/ 456 h 504"/>
                  <a:gd name="T18" fmla="*/ 370 w 438"/>
                  <a:gd name="T19" fmla="*/ 432 h 504"/>
                  <a:gd name="T20" fmla="*/ 413 w 438"/>
                  <a:gd name="T21" fmla="*/ 432 h 504"/>
                  <a:gd name="T22" fmla="*/ 421 w 438"/>
                  <a:gd name="T23" fmla="*/ 400 h 504"/>
                  <a:gd name="T24" fmla="*/ 404 w 438"/>
                  <a:gd name="T25" fmla="*/ 392 h 504"/>
                  <a:gd name="T26" fmla="*/ 404 w 438"/>
                  <a:gd name="T27" fmla="*/ 360 h 504"/>
                  <a:gd name="T28" fmla="*/ 421 w 438"/>
                  <a:gd name="T29" fmla="*/ 352 h 504"/>
                  <a:gd name="T30" fmla="*/ 438 w 438"/>
                  <a:gd name="T31" fmla="*/ 312 h 504"/>
                  <a:gd name="T32" fmla="*/ 396 w 438"/>
                  <a:gd name="T33" fmla="*/ 280 h 504"/>
                  <a:gd name="T34" fmla="*/ 379 w 438"/>
                  <a:gd name="T35" fmla="*/ 248 h 504"/>
                  <a:gd name="T36" fmla="*/ 370 w 438"/>
                  <a:gd name="T37" fmla="*/ 216 h 504"/>
                  <a:gd name="T38" fmla="*/ 387 w 438"/>
                  <a:gd name="T39" fmla="*/ 184 h 504"/>
                  <a:gd name="T40" fmla="*/ 370 w 438"/>
                  <a:gd name="T41" fmla="*/ 176 h 504"/>
                  <a:gd name="T42" fmla="*/ 370 w 438"/>
                  <a:gd name="T43" fmla="*/ 136 h 504"/>
                  <a:gd name="T44" fmla="*/ 328 w 438"/>
                  <a:gd name="T45" fmla="*/ 160 h 504"/>
                  <a:gd name="T46" fmla="*/ 286 w 438"/>
                  <a:gd name="T47" fmla="*/ 144 h 504"/>
                  <a:gd name="T48" fmla="*/ 244 w 438"/>
                  <a:gd name="T49" fmla="*/ 136 h 504"/>
                  <a:gd name="T50" fmla="*/ 261 w 438"/>
                  <a:gd name="T51" fmla="*/ 104 h 504"/>
                  <a:gd name="T52" fmla="*/ 219 w 438"/>
                  <a:gd name="T53" fmla="*/ 88 h 504"/>
                  <a:gd name="T54" fmla="*/ 185 w 438"/>
                  <a:gd name="T55" fmla="*/ 64 h 504"/>
                  <a:gd name="T56" fmla="*/ 177 w 438"/>
                  <a:gd name="T57" fmla="*/ 40 h 504"/>
                  <a:gd name="T58" fmla="*/ 143 w 438"/>
                  <a:gd name="T59" fmla="*/ 16 h 504"/>
                  <a:gd name="T60" fmla="*/ 126 w 438"/>
                  <a:gd name="T61" fmla="*/ 0 h 504"/>
                  <a:gd name="T62" fmla="*/ 118 w 438"/>
                  <a:gd name="T63" fmla="*/ 8 h 504"/>
                  <a:gd name="T64" fmla="*/ 67 w 438"/>
                  <a:gd name="T65" fmla="*/ 8 h 504"/>
                  <a:gd name="T66" fmla="*/ 33 w 438"/>
                  <a:gd name="T67" fmla="*/ 24 h 504"/>
                  <a:gd name="T68" fmla="*/ 8 w 438"/>
                  <a:gd name="T69" fmla="*/ 24 h 504"/>
                  <a:gd name="T70" fmla="*/ 0 w 438"/>
                  <a:gd name="T71" fmla="*/ 48 h 504"/>
                  <a:gd name="T72" fmla="*/ 8 w 438"/>
                  <a:gd name="T73" fmla="*/ 80 h 504"/>
                  <a:gd name="T74" fmla="*/ 33 w 438"/>
                  <a:gd name="T75" fmla="*/ 112 h 504"/>
                  <a:gd name="T76" fmla="*/ 59 w 438"/>
                  <a:gd name="T77" fmla="*/ 120 h 504"/>
                  <a:gd name="T78" fmla="*/ 33 w 438"/>
                  <a:gd name="T79" fmla="*/ 128 h 504"/>
                  <a:gd name="T80" fmla="*/ 33 w 438"/>
                  <a:gd name="T81" fmla="*/ 160 h 504"/>
                  <a:gd name="T82" fmla="*/ 8 w 438"/>
                  <a:gd name="T83" fmla="*/ 152 h 504"/>
                  <a:gd name="T84" fmla="*/ 17 w 438"/>
                  <a:gd name="T85" fmla="*/ 168 h 504"/>
                  <a:gd name="T86" fmla="*/ 50 w 438"/>
                  <a:gd name="T87" fmla="*/ 168 h 504"/>
                  <a:gd name="T88" fmla="*/ 50 w 438"/>
                  <a:gd name="T89" fmla="*/ 200 h 504"/>
                  <a:gd name="T90" fmla="*/ 59 w 438"/>
                  <a:gd name="T91" fmla="*/ 232 h 504"/>
                  <a:gd name="T92" fmla="*/ 101 w 438"/>
                  <a:gd name="T93" fmla="*/ 256 h 504"/>
                  <a:gd name="T94" fmla="*/ 75 w 438"/>
                  <a:gd name="T95" fmla="*/ 272 h 504"/>
                  <a:gd name="T96" fmla="*/ 101 w 438"/>
                  <a:gd name="T97" fmla="*/ 312 h 504"/>
                  <a:gd name="T98" fmla="*/ 50 w 438"/>
                  <a:gd name="T99" fmla="*/ 328 h 504"/>
                  <a:gd name="T100" fmla="*/ 59 w 438"/>
                  <a:gd name="T101" fmla="*/ 352 h 504"/>
                  <a:gd name="T102" fmla="*/ 33 w 438"/>
                  <a:gd name="T103" fmla="*/ 352 h 504"/>
                  <a:gd name="T104" fmla="*/ 25 w 438"/>
                  <a:gd name="T105" fmla="*/ 384 h 504"/>
                  <a:gd name="T106" fmla="*/ 0 w 438"/>
                  <a:gd name="T107" fmla="*/ 400 h 504"/>
                  <a:gd name="T108" fmla="*/ 8 w 438"/>
                  <a:gd name="T109" fmla="*/ 416 h 504"/>
                  <a:gd name="T110" fmla="*/ 8 w 438"/>
                  <a:gd name="T111" fmla="*/ 456 h 504"/>
                  <a:gd name="T112" fmla="*/ 17 w 438"/>
                  <a:gd name="T113" fmla="*/ 456 h 504"/>
                  <a:gd name="T114" fmla="*/ 101 w 438"/>
                  <a:gd name="T115" fmla="*/ 504 h 504"/>
                  <a:gd name="T116" fmla="*/ 101 w 438"/>
                  <a:gd name="T117" fmla="*/ 496 h 504"/>
                  <a:gd name="T118" fmla="*/ 126 w 438"/>
                  <a:gd name="T119" fmla="*/ 424 h 50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438" h="504">
                    <a:moveTo>
                      <a:pt x="126" y="424"/>
                    </a:moveTo>
                    <a:lnTo>
                      <a:pt x="160" y="440"/>
                    </a:lnTo>
                    <a:lnTo>
                      <a:pt x="185" y="440"/>
                    </a:lnTo>
                    <a:lnTo>
                      <a:pt x="202" y="456"/>
                    </a:lnTo>
                    <a:lnTo>
                      <a:pt x="236" y="496"/>
                    </a:lnTo>
                    <a:lnTo>
                      <a:pt x="252" y="504"/>
                    </a:lnTo>
                    <a:lnTo>
                      <a:pt x="261" y="472"/>
                    </a:lnTo>
                    <a:lnTo>
                      <a:pt x="286" y="464"/>
                    </a:lnTo>
                    <a:lnTo>
                      <a:pt x="311" y="456"/>
                    </a:lnTo>
                    <a:lnTo>
                      <a:pt x="370" y="432"/>
                    </a:lnTo>
                    <a:lnTo>
                      <a:pt x="413" y="432"/>
                    </a:lnTo>
                    <a:lnTo>
                      <a:pt x="421" y="400"/>
                    </a:lnTo>
                    <a:lnTo>
                      <a:pt x="404" y="392"/>
                    </a:lnTo>
                    <a:lnTo>
                      <a:pt x="404" y="360"/>
                    </a:lnTo>
                    <a:lnTo>
                      <a:pt x="421" y="352"/>
                    </a:lnTo>
                    <a:lnTo>
                      <a:pt x="438" y="312"/>
                    </a:lnTo>
                    <a:lnTo>
                      <a:pt x="396" y="280"/>
                    </a:lnTo>
                    <a:lnTo>
                      <a:pt x="379" y="248"/>
                    </a:lnTo>
                    <a:lnTo>
                      <a:pt x="370" y="216"/>
                    </a:lnTo>
                    <a:lnTo>
                      <a:pt x="387" y="184"/>
                    </a:lnTo>
                    <a:lnTo>
                      <a:pt x="370" y="176"/>
                    </a:lnTo>
                    <a:lnTo>
                      <a:pt x="370" y="136"/>
                    </a:lnTo>
                    <a:lnTo>
                      <a:pt x="328" y="160"/>
                    </a:lnTo>
                    <a:lnTo>
                      <a:pt x="286" y="144"/>
                    </a:lnTo>
                    <a:lnTo>
                      <a:pt x="244" y="136"/>
                    </a:lnTo>
                    <a:lnTo>
                      <a:pt x="261" y="104"/>
                    </a:lnTo>
                    <a:lnTo>
                      <a:pt x="219" y="88"/>
                    </a:lnTo>
                    <a:lnTo>
                      <a:pt x="185" y="64"/>
                    </a:lnTo>
                    <a:lnTo>
                      <a:pt x="177" y="40"/>
                    </a:lnTo>
                    <a:lnTo>
                      <a:pt x="143" y="16"/>
                    </a:lnTo>
                    <a:lnTo>
                      <a:pt x="126" y="0"/>
                    </a:lnTo>
                    <a:lnTo>
                      <a:pt x="118" y="8"/>
                    </a:lnTo>
                    <a:lnTo>
                      <a:pt x="67" y="8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0" y="48"/>
                    </a:lnTo>
                    <a:lnTo>
                      <a:pt x="8" y="80"/>
                    </a:lnTo>
                    <a:lnTo>
                      <a:pt x="33" y="112"/>
                    </a:lnTo>
                    <a:lnTo>
                      <a:pt x="59" y="120"/>
                    </a:lnTo>
                    <a:lnTo>
                      <a:pt x="33" y="128"/>
                    </a:lnTo>
                    <a:lnTo>
                      <a:pt x="33" y="160"/>
                    </a:lnTo>
                    <a:lnTo>
                      <a:pt x="8" y="152"/>
                    </a:lnTo>
                    <a:lnTo>
                      <a:pt x="17" y="168"/>
                    </a:lnTo>
                    <a:lnTo>
                      <a:pt x="50" y="168"/>
                    </a:lnTo>
                    <a:lnTo>
                      <a:pt x="50" y="200"/>
                    </a:lnTo>
                    <a:lnTo>
                      <a:pt x="59" y="232"/>
                    </a:lnTo>
                    <a:lnTo>
                      <a:pt x="101" y="256"/>
                    </a:lnTo>
                    <a:lnTo>
                      <a:pt x="75" y="272"/>
                    </a:lnTo>
                    <a:lnTo>
                      <a:pt x="101" y="312"/>
                    </a:lnTo>
                    <a:lnTo>
                      <a:pt x="50" y="328"/>
                    </a:lnTo>
                    <a:lnTo>
                      <a:pt x="59" y="352"/>
                    </a:lnTo>
                    <a:lnTo>
                      <a:pt x="33" y="352"/>
                    </a:lnTo>
                    <a:lnTo>
                      <a:pt x="25" y="384"/>
                    </a:lnTo>
                    <a:lnTo>
                      <a:pt x="0" y="400"/>
                    </a:lnTo>
                    <a:lnTo>
                      <a:pt x="8" y="416"/>
                    </a:lnTo>
                    <a:lnTo>
                      <a:pt x="8" y="456"/>
                    </a:lnTo>
                    <a:lnTo>
                      <a:pt x="17" y="456"/>
                    </a:lnTo>
                    <a:lnTo>
                      <a:pt x="101" y="504"/>
                    </a:lnTo>
                    <a:lnTo>
                      <a:pt x="101" y="496"/>
                    </a:lnTo>
                    <a:lnTo>
                      <a:pt x="126" y="42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72" name="Freeform 271"/>
              <p:cNvSpPr>
                <a:spLocks/>
              </p:cNvSpPr>
              <p:nvPr/>
            </p:nvSpPr>
            <p:spPr bwMode="auto">
              <a:xfrm>
                <a:off x="4376" y="2656"/>
                <a:ext cx="480" cy="232"/>
              </a:xfrm>
              <a:custGeom>
                <a:avLst/>
                <a:gdLst>
                  <a:gd name="T0" fmla="*/ 421 w 480"/>
                  <a:gd name="T1" fmla="*/ 8 h 232"/>
                  <a:gd name="T2" fmla="*/ 396 w 480"/>
                  <a:gd name="T3" fmla="*/ 0 h 232"/>
                  <a:gd name="T4" fmla="*/ 353 w 480"/>
                  <a:gd name="T5" fmla="*/ 0 h 232"/>
                  <a:gd name="T6" fmla="*/ 328 w 480"/>
                  <a:gd name="T7" fmla="*/ 16 h 232"/>
                  <a:gd name="T8" fmla="*/ 294 w 480"/>
                  <a:gd name="T9" fmla="*/ 16 h 232"/>
                  <a:gd name="T10" fmla="*/ 269 w 480"/>
                  <a:gd name="T11" fmla="*/ 40 h 232"/>
                  <a:gd name="T12" fmla="*/ 244 w 480"/>
                  <a:gd name="T13" fmla="*/ 40 h 232"/>
                  <a:gd name="T14" fmla="*/ 236 w 480"/>
                  <a:gd name="T15" fmla="*/ 24 h 232"/>
                  <a:gd name="T16" fmla="*/ 210 w 480"/>
                  <a:gd name="T17" fmla="*/ 0 h 232"/>
                  <a:gd name="T18" fmla="*/ 177 w 480"/>
                  <a:gd name="T19" fmla="*/ 24 h 232"/>
                  <a:gd name="T20" fmla="*/ 168 w 480"/>
                  <a:gd name="T21" fmla="*/ 24 h 232"/>
                  <a:gd name="T22" fmla="*/ 151 w 480"/>
                  <a:gd name="T23" fmla="*/ 16 h 232"/>
                  <a:gd name="T24" fmla="*/ 126 w 480"/>
                  <a:gd name="T25" fmla="*/ 32 h 232"/>
                  <a:gd name="T26" fmla="*/ 101 w 480"/>
                  <a:gd name="T27" fmla="*/ 56 h 232"/>
                  <a:gd name="T28" fmla="*/ 67 w 480"/>
                  <a:gd name="T29" fmla="*/ 104 h 232"/>
                  <a:gd name="T30" fmla="*/ 25 w 480"/>
                  <a:gd name="T31" fmla="*/ 104 h 232"/>
                  <a:gd name="T32" fmla="*/ 0 w 480"/>
                  <a:gd name="T33" fmla="*/ 136 h 232"/>
                  <a:gd name="T34" fmla="*/ 0 w 480"/>
                  <a:gd name="T35" fmla="*/ 176 h 232"/>
                  <a:gd name="T36" fmla="*/ 33 w 480"/>
                  <a:gd name="T37" fmla="*/ 200 h 232"/>
                  <a:gd name="T38" fmla="*/ 25 w 480"/>
                  <a:gd name="T39" fmla="*/ 208 h 232"/>
                  <a:gd name="T40" fmla="*/ 42 w 480"/>
                  <a:gd name="T41" fmla="*/ 216 h 232"/>
                  <a:gd name="T42" fmla="*/ 67 w 480"/>
                  <a:gd name="T43" fmla="*/ 232 h 232"/>
                  <a:gd name="T44" fmla="*/ 185 w 480"/>
                  <a:gd name="T45" fmla="*/ 216 h 232"/>
                  <a:gd name="T46" fmla="*/ 185 w 480"/>
                  <a:gd name="T47" fmla="*/ 184 h 232"/>
                  <a:gd name="T48" fmla="*/ 236 w 480"/>
                  <a:gd name="T49" fmla="*/ 168 h 232"/>
                  <a:gd name="T50" fmla="*/ 244 w 480"/>
                  <a:gd name="T51" fmla="*/ 152 h 232"/>
                  <a:gd name="T52" fmla="*/ 286 w 480"/>
                  <a:gd name="T53" fmla="*/ 160 h 232"/>
                  <a:gd name="T54" fmla="*/ 328 w 480"/>
                  <a:gd name="T55" fmla="*/ 112 h 232"/>
                  <a:gd name="T56" fmla="*/ 362 w 480"/>
                  <a:gd name="T57" fmla="*/ 112 h 232"/>
                  <a:gd name="T58" fmla="*/ 404 w 480"/>
                  <a:gd name="T59" fmla="*/ 104 h 232"/>
                  <a:gd name="T60" fmla="*/ 404 w 480"/>
                  <a:gd name="T61" fmla="*/ 104 h 232"/>
                  <a:gd name="T62" fmla="*/ 412 w 480"/>
                  <a:gd name="T63" fmla="*/ 104 h 232"/>
                  <a:gd name="T64" fmla="*/ 438 w 480"/>
                  <a:gd name="T65" fmla="*/ 112 h 232"/>
                  <a:gd name="T66" fmla="*/ 455 w 480"/>
                  <a:gd name="T67" fmla="*/ 112 h 232"/>
                  <a:gd name="T68" fmla="*/ 463 w 480"/>
                  <a:gd name="T69" fmla="*/ 64 h 232"/>
                  <a:gd name="T70" fmla="*/ 480 w 480"/>
                  <a:gd name="T71" fmla="*/ 16 h 232"/>
                  <a:gd name="T72" fmla="*/ 421 w 480"/>
                  <a:gd name="T73" fmla="*/ 8 h 23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480" h="232">
                    <a:moveTo>
                      <a:pt x="421" y="8"/>
                    </a:moveTo>
                    <a:lnTo>
                      <a:pt x="396" y="0"/>
                    </a:lnTo>
                    <a:lnTo>
                      <a:pt x="353" y="0"/>
                    </a:lnTo>
                    <a:lnTo>
                      <a:pt x="328" y="16"/>
                    </a:lnTo>
                    <a:lnTo>
                      <a:pt x="294" y="16"/>
                    </a:lnTo>
                    <a:lnTo>
                      <a:pt x="269" y="40"/>
                    </a:lnTo>
                    <a:lnTo>
                      <a:pt x="244" y="40"/>
                    </a:lnTo>
                    <a:lnTo>
                      <a:pt x="236" y="24"/>
                    </a:lnTo>
                    <a:lnTo>
                      <a:pt x="210" y="0"/>
                    </a:lnTo>
                    <a:lnTo>
                      <a:pt x="177" y="24"/>
                    </a:lnTo>
                    <a:lnTo>
                      <a:pt x="168" y="24"/>
                    </a:lnTo>
                    <a:lnTo>
                      <a:pt x="151" y="16"/>
                    </a:lnTo>
                    <a:lnTo>
                      <a:pt x="126" y="32"/>
                    </a:lnTo>
                    <a:lnTo>
                      <a:pt x="101" y="56"/>
                    </a:lnTo>
                    <a:lnTo>
                      <a:pt x="67" y="104"/>
                    </a:lnTo>
                    <a:lnTo>
                      <a:pt x="25" y="104"/>
                    </a:lnTo>
                    <a:lnTo>
                      <a:pt x="0" y="136"/>
                    </a:lnTo>
                    <a:lnTo>
                      <a:pt x="0" y="176"/>
                    </a:lnTo>
                    <a:lnTo>
                      <a:pt x="33" y="200"/>
                    </a:lnTo>
                    <a:lnTo>
                      <a:pt x="25" y="208"/>
                    </a:lnTo>
                    <a:lnTo>
                      <a:pt x="42" y="216"/>
                    </a:lnTo>
                    <a:lnTo>
                      <a:pt x="67" y="232"/>
                    </a:lnTo>
                    <a:lnTo>
                      <a:pt x="185" y="216"/>
                    </a:lnTo>
                    <a:lnTo>
                      <a:pt x="185" y="184"/>
                    </a:lnTo>
                    <a:lnTo>
                      <a:pt x="236" y="168"/>
                    </a:lnTo>
                    <a:lnTo>
                      <a:pt x="244" y="152"/>
                    </a:lnTo>
                    <a:lnTo>
                      <a:pt x="286" y="160"/>
                    </a:lnTo>
                    <a:lnTo>
                      <a:pt x="328" y="112"/>
                    </a:lnTo>
                    <a:lnTo>
                      <a:pt x="362" y="112"/>
                    </a:lnTo>
                    <a:lnTo>
                      <a:pt x="404" y="104"/>
                    </a:lnTo>
                    <a:lnTo>
                      <a:pt x="412" y="104"/>
                    </a:lnTo>
                    <a:lnTo>
                      <a:pt x="438" y="112"/>
                    </a:lnTo>
                    <a:lnTo>
                      <a:pt x="455" y="112"/>
                    </a:lnTo>
                    <a:lnTo>
                      <a:pt x="463" y="64"/>
                    </a:lnTo>
                    <a:lnTo>
                      <a:pt x="480" y="16"/>
                    </a:lnTo>
                    <a:lnTo>
                      <a:pt x="421" y="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73" name="Freeform 272"/>
              <p:cNvSpPr>
                <a:spLocks/>
              </p:cNvSpPr>
              <p:nvPr/>
            </p:nvSpPr>
            <p:spPr bwMode="auto">
              <a:xfrm>
                <a:off x="4595" y="3056"/>
                <a:ext cx="438" cy="504"/>
              </a:xfrm>
              <a:custGeom>
                <a:avLst/>
                <a:gdLst>
                  <a:gd name="T0" fmla="*/ 126 w 438"/>
                  <a:gd name="T1" fmla="*/ 424 h 504"/>
                  <a:gd name="T2" fmla="*/ 160 w 438"/>
                  <a:gd name="T3" fmla="*/ 440 h 504"/>
                  <a:gd name="T4" fmla="*/ 185 w 438"/>
                  <a:gd name="T5" fmla="*/ 440 h 504"/>
                  <a:gd name="T6" fmla="*/ 202 w 438"/>
                  <a:gd name="T7" fmla="*/ 456 h 504"/>
                  <a:gd name="T8" fmla="*/ 236 w 438"/>
                  <a:gd name="T9" fmla="*/ 496 h 504"/>
                  <a:gd name="T10" fmla="*/ 252 w 438"/>
                  <a:gd name="T11" fmla="*/ 504 h 504"/>
                  <a:gd name="T12" fmla="*/ 261 w 438"/>
                  <a:gd name="T13" fmla="*/ 472 h 504"/>
                  <a:gd name="T14" fmla="*/ 286 w 438"/>
                  <a:gd name="T15" fmla="*/ 464 h 504"/>
                  <a:gd name="T16" fmla="*/ 311 w 438"/>
                  <a:gd name="T17" fmla="*/ 456 h 504"/>
                  <a:gd name="T18" fmla="*/ 370 w 438"/>
                  <a:gd name="T19" fmla="*/ 432 h 504"/>
                  <a:gd name="T20" fmla="*/ 413 w 438"/>
                  <a:gd name="T21" fmla="*/ 432 h 504"/>
                  <a:gd name="T22" fmla="*/ 421 w 438"/>
                  <a:gd name="T23" fmla="*/ 400 h 504"/>
                  <a:gd name="T24" fmla="*/ 404 w 438"/>
                  <a:gd name="T25" fmla="*/ 392 h 504"/>
                  <a:gd name="T26" fmla="*/ 404 w 438"/>
                  <a:gd name="T27" fmla="*/ 360 h 504"/>
                  <a:gd name="T28" fmla="*/ 421 w 438"/>
                  <a:gd name="T29" fmla="*/ 352 h 504"/>
                  <a:gd name="T30" fmla="*/ 438 w 438"/>
                  <a:gd name="T31" fmla="*/ 312 h 504"/>
                  <a:gd name="T32" fmla="*/ 396 w 438"/>
                  <a:gd name="T33" fmla="*/ 280 h 504"/>
                  <a:gd name="T34" fmla="*/ 379 w 438"/>
                  <a:gd name="T35" fmla="*/ 248 h 504"/>
                  <a:gd name="T36" fmla="*/ 370 w 438"/>
                  <a:gd name="T37" fmla="*/ 216 h 504"/>
                  <a:gd name="T38" fmla="*/ 387 w 438"/>
                  <a:gd name="T39" fmla="*/ 184 h 504"/>
                  <a:gd name="T40" fmla="*/ 370 w 438"/>
                  <a:gd name="T41" fmla="*/ 176 h 504"/>
                  <a:gd name="T42" fmla="*/ 370 w 438"/>
                  <a:gd name="T43" fmla="*/ 136 h 504"/>
                  <a:gd name="T44" fmla="*/ 328 w 438"/>
                  <a:gd name="T45" fmla="*/ 160 h 504"/>
                  <a:gd name="T46" fmla="*/ 286 w 438"/>
                  <a:gd name="T47" fmla="*/ 144 h 504"/>
                  <a:gd name="T48" fmla="*/ 244 w 438"/>
                  <a:gd name="T49" fmla="*/ 136 h 504"/>
                  <a:gd name="T50" fmla="*/ 261 w 438"/>
                  <a:gd name="T51" fmla="*/ 104 h 504"/>
                  <a:gd name="T52" fmla="*/ 219 w 438"/>
                  <a:gd name="T53" fmla="*/ 88 h 504"/>
                  <a:gd name="T54" fmla="*/ 185 w 438"/>
                  <a:gd name="T55" fmla="*/ 64 h 504"/>
                  <a:gd name="T56" fmla="*/ 177 w 438"/>
                  <a:gd name="T57" fmla="*/ 40 h 504"/>
                  <a:gd name="T58" fmla="*/ 143 w 438"/>
                  <a:gd name="T59" fmla="*/ 16 h 504"/>
                  <a:gd name="T60" fmla="*/ 126 w 438"/>
                  <a:gd name="T61" fmla="*/ 0 h 504"/>
                  <a:gd name="T62" fmla="*/ 118 w 438"/>
                  <a:gd name="T63" fmla="*/ 8 h 504"/>
                  <a:gd name="T64" fmla="*/ 67 w 438"/>
                  <a:gd name="T65" fmla="*/ 8 h 504"/>
                  <a:gd name="T66" fmla="*/ 33 w 438"/>
                  <a:gd name="T67" fmla="*/ 24 h 504"/>
                  <a:gd name="T68" fmla="*/ 8 w 438"/>
                  <a:gd name="T69" fmla="*/ 24 h 504"/>
                  <a:gd name="T70" fmla="*/ 0 w 438"/>
                  <a:gd name="T71" fmla="*/ 48 h 504"/>
                  <a:gd name="T72" fmla="*/ 8 w 438"/>
                  <a:gd name="T73" fmla="*/ 80 h 504"/>
                  <a:gd name="T74" fmla="*/ 33 w 438"/>
                  <a:gd name="T75" fmla="*/ 112 h 504"/>
                  <a:gd name="T76" fmla="*/ 59 w 438"/>
                  <a:gd name="T77" fmla="*/ 120 h 504"/>
                  <a:gd name="T78" fmla="*/ 33 w 438"/>
                  <a:gd name="T79" fmla="*/ 128 h 504"/>
                  <a:gd name="T80" fmla="*/ 33 w 438"/>
                  <a:gd name="T81" fmla="*/ 160 h 504"/>
                  <a:gd name="T82" fmla="*/ 8 w 438"/>
                  <a:gd name="T83" fmla="*/ 152 h 504"/>
                  <a:gd name="T84" fmla="*/ 17 w 438"/>
                  <a:gd name="T85" fmla="*/ 168 h 504"/>
                  <a:gd name="T86" fmla="*/ 50 w 438"/>
                  <a:gd name="T87" fmla="*/ 168 h 504"/>
                  <a:gd name="T88" fmla="*/ 50 w 438"/>
                  <a:gd name="T89" fmla="*/ 200 h 504"/>
                  <a:gd name="T90" fmla="*/ 59 w 438"/>
                  <a:gd name="T91" fmla="*/ 232 h 504"/>
                  <a:gd name="T92" fmla="*/ 101 w 438"/>
                  <a:gd name="T93" fmla="*/ 256 h 504"/>
                  <a:gd name="T94" fmla="*/ 75 w 438"/>
                  <a:gd name="T95" fmla="*/ 272 h 504"/>
                  <a:gd name="T96" fmla="*/ 101 w 438"/>
                  <a:gd name="T97" fmla="*/ 312 h 504"/>
                  <a:gd name="T98" fmla="*/ 50 w 438"/>
                  <a:gd name="T99" fmla="*/ 328 h 504"/>
                  <a:gd name="T100" fmla="*/ 59 w 438"/>
                  <a:gd name="T101" fmla="*/ 352 h 504"/>
                  <a:gd name="T102" fmla="*/ 33 w 438"/>
                  <a:gd name="T103" fmla="*/ 352 h 504"/>
                  <a:gd name="T104" fmla="*/ 25 w 438"/>
                  <a:gd name="T105" fmla="*/ 384 h 504"/>
                  <a:gd name="T106" fmla="*/ 0 w 438"/>
                  <a:gd name="T107" fmla="*/ 400 h 504"/>
                  <a:gd name="T108" fmla="*/ 8 w 438"/>
                  <a:gd name="T109" fmla="*/ 416 h 504"/>
                  <a:gd name="T110" fmla="*/ 8 w 438"/>
                  <a:gd name="T111" fmla="*/ 456 h 504"/>
                  <a:gd name="T112" fmla="*/ 17 w 438"/>
                  <a:gd name="T113" fmla="*/ 456 h 504"/>
                  <a:gd name="T114" fmla="*/ 101 w 438"/>
                  <a:gd name="T115" fmla="*/ 504 h 504"/>
                  <a:gd name="T116" fmla="*/ 101 w 438"/>
                  <a:gd name="T117" fmla="*/ 496 h 504"/>
                  <a:gd name="T118" fmla="*/ 126 w 438"/>
                  <a:gd name="T119" fmla="*/ 424 h 50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438" h="504">
                    <a:moveTo>
                      <a:pt x="126" y="424"/>
                    </a:moveTo>
                    <a:lnTo>
                      <a:pt x="160" y="440"/>
                    </a:lnTo>
                    <a:lnTo>
                      <a:pt x="185" y="440"/>
                    </a:lnTo>
                    <a:lnTo>
                      <a:pt x="202" y="456"/>
                    </a:lnTo>
                    <a:lnTo>
                      <a:pt x="236" y="496"/>
                    </a:lnTo>
                    <a:lnTo>
                      <a:pt x="252" y="504"/>
                    </a:lnTo>
                    <a:lnTo>
                      <a:pt x="261" y="472"/>
                    </a:lnTo>
                    <a:lnTo>
                      <a:pt x="286" y="464"/>
                    </a:lnTo>
                    <a:lnTo>
                      <a:pt x="311" y="456"/>
                    </a:lnTo>
                    <a:lnTo>
                      <a:pt x="370" y="432"/>
                    </a:lnTo>
                    <a:lnTo>
                      <a:pt x="413" y="432"/>
                    </a:lnTo>
                    <a:lnTo>
                      <a:pt x="421" y="400"/>
                    </a:lnTo>
                    <a:lnTo>
                      <a:pt x="404" y="392"/>
                    </a:lnTo>
                    <a:lnTo>
                      <a:pt x="404" y="360"/>
                    </a:lnTo>
                    <a:lnTo>
                      <a:pt x="421" y="352"/>
                    </a:lnTo>
                    <a:lnTo>
                      <a:pt x="438" y="312"/>
                    </a:lnTo>
                    <a:lnTo>
                      <a:pt x="396" y="280"/>
                    </a:lnTo>
                    <a:lnTo>
                      <a:pt x="379" y="248"/>
                    </a:lnTo>
                    <a:lnTo>
                      <a:pt x="370" y="216"/>
                    </a:lnTo>
                    <a:lnTo>
                      <a:pt x="387" y="184"/>
                    </a:lnTo>
                    <a:lnTo>
                      <a:pt x="370" y="176"/>
                    </a:lnTo>
                    <a:lnTo>
                      <a:pt x="370" y="136"/>
                    </a:lnTo>
                    <a:lnTo>
                      <a:pt x="328" y="160"/>
                    </a:lnTo>
                    <a:lnTo>
                      <a:pt x="286" y="144"/>
                    </a:lnTo>
                    <a:lnTo>
                      <a:pt x="244" y="136"/>
                    </a:lnTo>
                    <a:lnTo>
                      <a:pt x="261" y="104"/>
                    </a:lnTo>
                    <a:lnTo>
                      <a:pt x="219" y="88"/>
                    </a:lnTo>
                    <a:lnTo>
                      <a:pt x="185" y="64"/>
                    </a:lnTo>
                    <a:lnTo>
                      <a:pt x="177" y="40"/>
                    </a:lnTo>
                    <a:lnTo>
                      <a:pt x="143" y="16"/>
                    </a:lnTo>
                    <a:lnTo>
                      <a:pt x="126" y="0"/>
                    </a:lnTo>
                    <a:lnTo>
                      <a:pt x="118" y="8"/>
                    </a:lnTo>
                    <a:lnTo>
                      <a:pt x="67" y="8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0" y="48"/>
                    </a:lnTo>
                    <a:lnTo>
                      <a:pt x="8" y="80"/>
                    </a:lnTo>
                    <a:lnTo>
                      <a:pt x="33" y="112"/>
                    </a:lnTo>
                    <a:lnTo>
                      <a:pt x="59" y="120"/>
                    </a:lnTo>
                    <a:lnTo>
                      <a:pt x="33" y="128"/>
                    </a:lnTo>
                    <a:lnTo>
                      <a:pt x="33" y="160"/>
                    </a:lnTo>
                    <a:lnTo>
                      <a:pt x="8" y="152"/>
                    </a:lnTo>
                    <a:lnTo>
                      <a:pt x="17" y="168"/>
                    </a:lnTo>
                    <a:lnTo>
                      <a:pt x="50" y="168"/>
                    </a:lnTo>
                    <a:lnTo>
                      <a:pt x="50" y="200"/>
                    </a:lnTo>
                    <a:lnTo>
                      <a:pt x="59" y="232"/>
                    </a:lnTo>
                    <a:lnTo>
                      <a:pt x="101" y="256"/>
                    </a:lnTo>
                    <a:lnTo>
                      <a:pt x="75" y="272"/>
                    </a:lnTo>
                    <a:lnTo>
                      <a:pt x="101" y="312"/>
                    </a:lnTo>
                    <a:lnTo>
                      <a:pt x="50" y="328"/>
                    </a:lnTo>
                    <a:lnTo>
                      <a:pt x="59" y="352"/>
                    </a:lnTo>
                    <a:lnTo>
                      <a:pt x="33" y="352"/>
                    </a:lnTo>
                    <a:lnTo>
                      <a:pt x="25" y="384"/>
                    </a:lnTo>
                    <a:lnTo>
                      <a:pt x="0" y="400"/>
                    </a:lnTo>
                    <a:lnTo>
                      <a:pt x="8" y="416"/>
                    </a:lnTo>
                    <a:lnTo>
                      <a:pt x="8" y="456"/>
                    </a:lnTo>
                    <a:lnTo>
                      <a:pt x="17" y="456"/>
                    </a:lnTo>
                    <a:lnTo>
                      <a:pt x="101" y="504"/>
                    </a:lnTo>
                    <a:lnTo>
                      <a:pt x="101" y="496"/>
                    </a:lnTo>
                    <a:lnTo>
                      <a:pt x="126" y="42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74" name="Freeform 273"/>
              <p:cNvSpPr>
                <a:spLocks/>
              </p:cNvSpPr>
              <p:nvPr/>
            </p:nvSpPr>
            <p:spPr bwMode="auto">
              <a:xfrm>
                <a:off x="4696" y="3480"/>
                <a:ext cx="210" cy="352"/>
              </a:xfrm>
              <a:custGeom>
                <a:avLst/>
                <a:gdLst>
                  <a:gd name="T0" fmla="*/ 151 w 210"/>
                  <a:gd name="T1" fmla="*/ 304 h 352"/>
                  <a:gd name="T2" fmla="*/ 185 w 210"/>
                  <a:gd name="T3" fmla="*/ 288 h 352"/>
                  <a:gd name="T4" fmla="*/ 185 w 210"/>
                  <a:gd name="T5" fmla="*/ 248 h 352"/>
                  <a:gd name="T6" fmla="*/ 210 w 210"/>
                  <a:gd name="T7" fmla="*/ 232 h 352"/>
                  <a:gd name="T8" fmla="*/ 194 w 210"/>
                  <a:gd name="T9" fmla="*/ 192 h 352"/>
                  <a:gd name="T10" fmla="*/ 168 w 210"/>
                  <a:gd name="T11" fmla="*/ 184 h 352"/>
                  <a:gd name="T12" fmla="*/ 143 w 210"/>
                  <a:gd name="T13" fmla="*/ 152 h 352"/>
                  <a:gd name="T14" fmla="*/ 135 w 210"/>
                  <a:gd name="T15" fmla="*/ 96 h 352"/>
                  <a:gd name="T16" fmla="*/ 135 w 210"/>
                  <a:gd name="T17" fmla="*/ 72 h 352"/>
                  <a:gd name="T18" fmla="*/ 101 w 210"/>
                  <a:gd name="T19" fmla="*/ 32 h 352"/>
                  <a:gd name="T20" fmla="*/ 84 w 210"/>
                  <a:gd name="T21" fmla="*/ 16 h 352"/>
                  <a:gd name="T22" fmla="*/ 59 w 210"/>
                  <a:gd name="T23" fmla="*/ 16 h 352"/>
                  <a:gd name="T24" fmla="*/ 25 w 210"/>
                  <a:gd name="T25" fmla="*/ 0 h 352"/>
                  <a:gd name="T26" fmla="*/ 0 w 210"/>
                  <a:gd name="T27" fmla="*/ 72 h 352"/>
                  <a:gd name="T28" fmla="*/ 0 w 210"/>
                  <a:gd name="T29" fmla="*/ 80 h 352"/>
                  <a:gd name="T30" fmla="*/ 17 w 210"/>
                  <a:gd name="T31" fmla="*/ 88 h 352"/>
                  <a:gd name="T32" fmla="*/ 33 w 210"/>
                  <a:gd name="T33" fmla="*/ 104 h 352"/>
                  <a:gd name="T34" fmla="*/ 33 w 210"/>
                  <a:gd name="T35" fmla="*/ 120 h 352"/>
                  <a:gd name="T36" fmla="*/ 33 w 210"/>
                  <a:gd name="T37" fmla="*/ 160 h 352"/>
                  <a:gd name="T38" fmla="*/ 42 w 210"/>
                  <a:gd name="T39" fmla="*/ 248 h 352"/>
                  <a:gd name="T40" fmla="*/ 67 w 210"/>
                  <a:gd name="T41" fmla="*/ 288 h 352"/>
                  <a:gd name="T42" fmla="*/ 109 w 210"/>
                  <a:gd name="T43" fmla="*/ 320 h 352"/>
                  <a:gd name="T44" fmla="*/ 135 w 210"/>
                  <a:gd name="T45" fmla="*/ 352 h 352"/>
                  <a:gd name="T46" fmla="*/ 151 w 210"/>
                  <a:gd name="T47" fmla="*/ 344 h 352"/>
                  <a:gd name="T48" fmla="*/ 151 w 210"/>
                  <a:gd name="T49" fmla="*/ 304 h 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10" h="352">
                    <a:moveTo>
                      <a:pt x="151" y="304"/>
                    </a:moveTo>
                    <a:lnTo>
                      <a:pt x="185" y="288"/>
                    </a:lnTo>
                    <a:lnTo>
                      <a:pt x="185" y="248"/>
                    </a:lnTo>
                    <a:lnTo>
                      <a:pt x="210" y="232"/>
                    </a:lnTo>
                    <a:lnTo>
                      <a:pt x="194" y="192"/>
                    </a:lnTo>
                    <a:lnTo>
                      <a:pt x="168" y="184"/>
                    </a:lnTo>
                    <a:lnTo>
                      <a:pt x="143" y="152"/>
                    </a:lnTo>
                    <a:lnTo>
                      <a:pt x="135" y="96"/>
                    </a:lnTo>
                    <a:lnTo>
                      <a:pt x="135" y="72"/>
                    </a:lnTo>
                    <a:lnTo>
                      <a:pt x="101" y="32"/>
                    </a:lnTo>
                    <a:lnTo>
                      <a:pt x="84" y="16"/>
                    </a:lnTo>
                    <a:lnTo>
                      <a:pt x="59" y="16"/>
                    </a:lnTo>
                    <a:lnTo>
                      <a:pt x="25" y="0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17" y="88"/>
                    </a:lnTo>
                    <a:lnTo>
                      <a:pt x="33" y="104"/>
                    </a:lnTo>
                    <a:lnTo>
                      <a:pt x="33" y="120"/>
                    </a:lnTo>
                    <a:lnTo>
                      <a:pt x="33" y="160"/>
                    </a:lnTo>
                    <a:lnTo>
                      <a:pt x="42" y="248"/>
                    </a:lnTo>
                    <a:lnTo>
                      <a:pt x="67" y="288"/>
                    </a:lnTo>
                    <a:lnTo>
                      <a:pt x="109" y="320"/>
                    </a:lnTo>
                    <a:lnTo>
                      <a:pt x="135" y="352"/>
                    </a:lnTo>
                    <a:lnTo>
                      <a:pt x="151" y="344"/>
                    </a:lnTo>
                    <a:lnTo>
                      <a:pt x="151" y="3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75" name="Freeform 274"/>
              <p:cNvSpPr>
                <a:spLocks/>
              </p:cNvSpPr>
              <p:nvPr/>
            </p:nvSpPr>
            <p:spPr bwMode="auto">
              <a:xfrm>
                <a:off x="4831" y="3480"/>
                <a:ext cx="606" cy="704"/>
              </a:xfrm>
              <a:custGeom>
                <a:avLst/>
                <a:gdLst>
                  <a:gd name="T0" fmla="*/ 606 w 606"/>
                  <a:gd name="T1" fmla="*/ 24 h 704"/>
                  <a:gd name="T2" fmla="*/ 556 w 606"/>
                  <a:gd name="T3" fmla="*/ 0 h 704"/>
                  <a:gd name="T4" fmla="*/ 530 w 606"/>
                  <a:gd name="T5" fmla="*/ 56 h 704"/>
                  <a:gd name="T6" fmla="*/ 446 w 606"/>
                  <a:gd name="T7" fmla="*/ 72 h 704"/>
                  <a:gd name="T8" fmla="*/ 379 w 606"/>
                  <a:gd name="T9" fmla="*/ 56 h 704"/>
                  <a:gd name="T10" fmla="*/ 286 w 606"/>
                  <a:gd name="T11" fmla="*/ 104 h 704"/>
                  <a:gd name="T12" fmla="*/ 236 w 606"/>
                  <a:gd name="T13" fmla="*/ 136 h 704"/>
                  <a:gd name="T14" fmla="*/ 134 w 606"/>
                  <a:gd name="T15" fmla="*/ 184 h 704"/>
                  <a:gd name="T16" fmla="*/ 75 w 606"/>
                  <a:gd name="T17" fmla="*/ 200 h 704"/>
                  <a:gd name="T18" fmla="*/ 75 w 606"/>
                  <a:gd name="T19" fmla="*/ 232 h 704"/>
                  <a:gd name="T20" fmla="*/ 50 w 606"/>
                  <a:gd name="T21" fmla="*/ 288 h 704"/>
                  <a:gd name="T22" fmla="*/ 16 w 606"/>
                  <a:gd name="T23" fmla="*/ 344 h 704"/>
                  <a:gd name="T24" fmla="*/ 33 w 606"/>
                  <a:gd name="T25" fmla="*/ 392 h 704"/>
                  <a:gd name="T26" fmla="*/ 59 w 606"/>
                  <a:gd name="T27" fmla="*/ 464 h 704"/>
                  <a:gd name="T28" fmla="*/ 118 w 606"/>
                  <a:gd name="T29" fmla="*/ 480 h 704"/>
                  <a:gd name="T30" fmla="*/ 286 w 606"/>
                  <a:gd name="T31" fmla="*/ 472 h 704"/>
                  <a:gd name="T32" fmla="*/ 337 w 606"/>
                  <a:gd name="T33" fmla="*/ 496 h 704"/>
                  <a:gd name="T34" fmla="*/ 294 w 606"/>
                  <a:gd name="T35" fmla="*/ 512 h 704"/>
                  <a:gd name="T36" fmla="*/ 210 w 606"/>
                  <a:gd name="T37" fmla="*/ 488 h 704"/>
                  <a:gd name="T38" fmla="*/ 160 w 606"/>
                  <a:gd name="T39" fmla="*/ 512 h 704"/>
                  <a:gd name="T40" fmla="*/ 160 w 606"/>
                  <a:gd name="T41" fmla="*/ 568 h 704"/>
                  <a:gd name="T42" fmla="*/ 202 w 606"/>
                  <a:gd name="T43" fmla="*/ 592 h 704"/>
                  <a:gd name="T44" fmla="*/ 236 w 606"/>
                  <a:gd name="T45" fmla="*/ 672 h 704"/>
                  <a:gd name="T46" fmla="*/ 278 w 606"/>
                  <a:gd name="T47" fmla="*/ 656 h 704"/>
                  <a:gd name="T48" fmla="*/ 337 w 606"/>
                  <a:gd name="T49" fmla="*/ 656 h 704"/>
                  <a:gd name="T50" fmla="*/ 328 w 606"/>
                  <a:gd name="T51" fmla="*/ 568 h 704"/>
                  <a:gd name="T52" fmla="*/ 370 w 606"/>
                  <a:gd name="T53" fmla="*/ 584 h 704"/>
                  <a:gd name="T54" fmla="*/ 387 w 606"/>
                  <a:gd name="T55" fmla="*/ 576 h 704"/>
                  <a:gd name="T56" fmla="*/ 353 w 606"/>
                  <a:gd name="T57" fmla="*/ 528 h 704"/>
                  <a:gd name="T58" fmla="*/ 455 w 606"/>
                  <a:gd name="T59" fmla="*/ 528 h 704"/>
                  <a:gd name="T60" fmla="*/ 438 w 606"/>
                  <a:gd name="T61" fmla="*/ 464 h 704"/>
                  <a:gd name="T62" fmla="*/ 438 w 606"/>
                  <a:gd name="T63" fmla="*/ 448 h 704"/>
                  <a:gd name="T64" fmla="*/ 480 w 606"/>
                  <a:gd name="T65" fmla="*/ 480 h 704"/>
                  <a:gd name="T66" fmla="*/ 463 w 606"/>
                  <a:gd name="T67" fmla="*/ 440 h 704"/>
                  <a:gd name="T68" fmla="*/ 353 w 606"/>
                  <a:gd name="T69" fmla="*/ 384 h 704"/>
                  <a:gd name="T70" fmla="*/ 337 w 606"/>
                  <a:gd name="T71" fmla="*/ 400 h 704"/>
                  <a:gd name="T72" fmla="*/ 311 w 606"/>
                  <a:gd name="T73" fmla="*/ 408 h 704"/>
                  <a:gd name="T74" fmla="*/ 294 w 606"/>
                  <a:gd name="T75" fmla="*/ 376 h 704"/>
                  <a:gd name="T76" fmla="*/ 337 w 606"/>
                  <a:gd name="T77" fmla="*/ 360 h 704"/>
                  <a:gd name="T78" fmla="*/ 320 w 606"/>
                  <a:gd name="T79" fmla="*/ 320 h 704"/>
                  <a:gd name="T80" fmla="*/ 236 w 606"/>
                  <a:gd name="T81" fmla="*/ 240 h 704"/>
                  <a:gd name="T82" fmla="*/ 261 w 606"/>
                  <a:gd name="T83" fmla="*/ 200 h 704"/>
                  <a:gd name="T84" fmla="*/ 294 w 606"/>
                  <a:gd name="T85" fmla="*/ 232 h 704"/>
                  <a:gd name="T86" fmla="*/ 337 w 606"/>
                  <a:gd name="T87" fmla="*/ 264 h 704"/>
                  <a:gd name="T88" fmla="*/ 362 w 606"/>
                  <a:gd name="T89" fmla="*/ 208 h 704"/>
                  <a:gd name="T90" fmla="*/ 387 w 606"/>
                  <a:gd name="T91" fmla="*/ 144 h 704"/>
                  <a:gd name="T92" fmla="*/ 497 w 606"/>
                  <a:gd name="T93" fmla="*/ 112 h 704"/>
                  <a:gd name="T94" fmla="*/ 564 w 606"/>
                  <a:gd name="T95" fmla="*/ 112 h 704"/>
                  <a:gd name="T96" fmla="*/ 598 w 606"/>
                  <a:gd name="T97" fmla="*/ 96 h 70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606" h="704">
                    <a:moveTo>
                      <a:pt x="589" y="72"/>
                    </a:moveTo>
                    <a:lnTo>
                      <a:pt x="606" y="24"/>
                    </a:lnTo>
                    <a:lnTo>
                      <a:pt x="581" y="0"/>
                    </a:lnTo>
                    <a:lnTo>
                      <a:pt x="556" y="0"/>
                    </a:lnTo>
                    <a:lnTo>
                      <a:pt x="564" y="40"/>
                    </a:lnTo>
                    <a:lnTo>
                      <a:pt x="530" y="56"/>
                    </a:lnTo>
                    <a:lnTo>
                      <a:pt x="471" y="72"/>
                    </a:lnTo>
                    <a:lnTo>
                      <a:pt x="446" y="72"/>
                    </a:lnTo>
                    <a:lnTo>
                      <a:pt x="412" y="72"/>
                    </a:lnTo>
                    <a:lnTo>
                      <a:pt x="379" y="56"/>
                    </a:lnTo>
                    <a:lnTo>
                      <a:pt x="328" y="88"/>
                    </a:lnTo>
                    <a:lnTo>
                      <a:pt x="286" y="104"/>
                    </a:lnTo>
                    <a:lnTo>
                      <a:pt x="244" y="104"/>
                    </a:lnTo>
                    <a:lnTo>
                      <a:pt x="236" y="136"/>
                    </a:lnTo>
                    <a:lnTo>
                      <a:pt x="168" y="144"/>
                    </a:lnTo>
                    <a:lnTo>
                      <a:pt x="134" y="184"/>
                    </a:lnTo>
                    <a:lnTo>
                      <a:pt x="109" y="184"/>
                    </a:lnTo>
                    <a:lnTo>
                      <a:pt x="75" y="200"/>
                    </a:lnTo>
                    <a:lnTo>
                      <a:pt x="67" y="200"/>
                    </a:lnTo>
                    <a:lnTo>
                      <a:pt x="75" y="232"/>
                    </a:lnTo>
                    <a:lnTo>
                      <a:pt x="50" y="248"/>
                    </a:lnTo>
                    <a:lnTo>
                      <a:pt x="50" y="288"/>
                    </a:lnTo>
                    <a:lnTo>
                      <a:pt x="16" y="304"/>
                    </a:lnTo>
                    <a:lnTo>
                      <a:pt x="16" y="344"/>
                    </a:lnTo>
                    <a:lnTo>
                      <a:pt x="0" y="352"/>
                    </a:lnTo>
                    <a:lnTo>
                      <a:pt x="33" y="392"/>
                    </a:lnTo>
                    <a:lnTo>
                      <a:pt x="75" y="424"/>
                    </a:lnTo>
                    <a:lnTo>
                      <a:pt x="59" y="464"/>
                    </a:lnTo>
                    <a:lnTo>
                      <a:pt x="92" y="464"/>
                    </a:lnTo>
                    <a:lnTo>
                      <a:pt x="118" y="480"/>
                    </a:lnTo>
                    <a:lnTo>
                      <a:pt x="202" y="480"/>
                    </a:lnTo>
                    <a:lnTo>
                      <a:pt x="286" y="472"/>
                    </a:lnTo>
                    <a:lnTo>
                      <a:pt x="362" y="480"/>
                    </a:lnTo>
                    <a:lnTo>
                      <a:pt x="337" y="496"/>
                    </a:lnTo>
                    <a:lnTo>
                      <a:pt x="328" y="512"/>
                    </a:lnTo>
                    <a:lnTo>
                      <a:pt x="294" y="512"/>
                    </a:lnTo>
                    <a:lnTo>
                      <a:pt x="261" y="504"/>
                    </a:lnTo>
                    <a:lnTo>
                      <a:pt x="210" y="488"/>
                    </a:lnTo>
                    <a:lnTo>
                      <a:pt x="185" y="504"/>
                    </a:lnTo>
                    <a:lnTo>
                      <a:pt x="160" y="512"/>
                    </a:lnTo>
                    <a:lnTo>
                      <a:pt x="134" y="552"/>
                    </a:lnTo>
                    <a:lnTo>
                      <a:pt x="160" y="568"/>
                    </a:lnTo>
                    <a:lnTo>
                      <a:pt x="185" y="584"/>
                    </a:lnTo>
                    <a:lnTo>
                      <a:pt x="202" y="592"/>
                    </a:lnTo>
                    <a:lnTo>
                      <a:pt x="210" y="624"/>
                    </a:lnTo>
                    <a:lnTo>
                      <a:pt x="236" y="672"/>
                    </a:lnTo>
                    <a:lnTo>
                      <a:pt x="252" y="648"/>
                    </a:lnTo>
                    <a:lnTo>
                      <a:pt x="278" y="656"/>
                    </a:lnTo>
                    <a:lnTo>
                      <a:pt x="311" y="704"/>
                    </a:lnTo>
                    <a:lnTo>
                      <a:pt x="337" y="656"/>
                    </a:lnTo>
                    <a:lnTo>
                      <a:pt x="396" y="688"/>
                    </a:lnTo>
                    <a:lnTo>
                      <a:pt x="328" y="568"/>
                    </a:lnTo>
                    <a:lnTo>
                      <a:pt x="353" y="576"/>
                    </a:lnTo>
                    <a:lnTo>
                      <a:pt x="370" y="584"/>
                    </a:lnTo>
                    <a:lnTo>
                      <a:pt x="370" y="600"/>
                    </a:lnTo>
                    <a:lnTo>
                      <a:pt x="387" y="576"/>
                    </a:lnTo>
                    <a:lnTo>
                      <a:pt x="412" y="560"/>
                    </a:lnTo>
                    <a:lnTo>
                      <a:pt x="353" y="528"/>
                    </a:lnTo>
                    <a:lnTo>
                      <a:pt x="404" y="512"/>
                    </a:lnTo>
                    <a:lnTo>
                      <a:pt x="455" y="528"/>
                    </a:lnTo>
                    <a:lnTo>
                      <a:pt x="446" y="488"/>
                    </a:lnTo>
                    <a:lnTo>
                      <a:pt x="438" y="464"/>
                    </a:lnTo>
                    <a:lnTo>
                      <a:pt x="412" y="448"/>
                    </a:lnTo>
                    <a:lnTo>
                      <a:pt x="438" y="448"/>
                    </a:lnTo>
                    <a:lnTo>
                      <a:pt x="455" y="464"/>
                    </a:lnTo>
                    <a:lnTo>
                      <a:pt x="480" y="480"/>
                    </a:lnTo>
                    <a:lnTo>
                      <a:pt x="514" y="472"/>
                    </a:lnTo>
                    <a:lnTo>
                      <a:pt x="463" y="440"/>
                    </a:lnTo>
                    <a:lnTo>
                      <a:pt x="421" y="408"/>
                    </a:lnTo>
                    <a:lnTo>
                      <a:pt x="353" y="384"/>
                    </a:lnTo>
                    <a:lnTo>
                      <a:pt x="337" y="384"/>
                    </a:lnTo>
                    <a:lnTo>
                      <a:pt x="337" y="400"/>
                    </a:lnTo>
                    <a:lnTo>
                      <a:pt x="345" y="416"/>
                    </a:lnTo>
                    <a:lnTo>
                      <a:pt x="311" y="408"/>
                    </a:lnTo>
                    <a:lnTo>
                      <a:pt x="294" y="400"/>
                    </a:lnTo>
                    <a:lnTo>
                      <a:pt x="294" y="376"/>
                    </a:lnTo>
                    <a:lnTo>
                      <a:pt x="294" y="352"/>
                    </a:lnTo>
                    <a:lnTo>
                      <a:pt x="337" y="360"/>
                    </a:lnTo>
                    <a:lnTo>
                      <a:pt x="337" y="336"/>
                    </a:lnTo>
                    <a:lnTo>
                      <a:pt x="320" y="320"/>
                    </a:lnTo>
                    <a:lnTo>
                      <a:pt x="269" y="288"/>
                    </a:lnTo>
                    <a:lnTo>
                      <a:pt x="236" y="240"/>
                    </a:lnTo>
                    <a:lnTo>
                      <a:pt x="244" y="224"/>
                    </a:lnTo>
                    <a:lnTo>
                      <a:pt x="261" y="200"/>
                    </a:lnTo>
                    <a:lnTo>
                      <a:pt x="269" y="224"/>
                    </a:lnTo>
                    <a:lnTo>
                      <a:pt x="294" y="232"/>
                    </a:lnTo>
                    <a:lnTo>
                      <a:pt x="320" y="240"/>
                    </a:lnTo>
                    <a:lnTo>
                      <a:pt x="337" y="264"/>
                    </a:lnTo>
                    <a:lnTo>
                      <a:pt x="337" y="232"/>
                    </a:lnTo>
                    <a:lnTo>
                      <a:pt x="362" y="208"/>
                    </a:lnTo>
                    <a:lnTo>
                      <a:pt x="370" y="160"/>
                    </a:lnTo>
                    <a:lnTo>
                      <a:pt x="387" y="144"/>
                    </a:lnTo>
                    <a:lnTo>
                      <a:pt x="412" y="136"/>
                    </a:lnTo>
                    <a:lnTo>
                      <a:pt x="497" y="112"/>
                    </a:lnTo>
                    <a:lnTo>
                      <a:pt x="539" y="112"/>
                    </a:lnTo>
                    <a:lnTo>
                      <a:pt x="564" y="112"/>
                    </a:lnTo>
                    <a:lnTo>
                      <a:pt x="573" y="128"/>
                    </a:lnTo>
                    <a:lnTo>
                      <a:pt x="598" y="96"/>
                    </a:lnTo>
                    <a:lnTo>
                      <a:pt x="589" y="72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76" name="Freeform 275"/>
              <p:cNvSpPr>
                <a:spLocks/>
              </p:cNvSpPr>
              <p:nvPr/>
            </p:nvSpPr>
            <p:spPr bwMode="auto">
              <a:xfrm>
                <a:off x="4696" y="3480"/>
                <a:ext cx="210" cy="352"/>
              </a:xfrm>
              <a:custGeom>
                <a:avLst/>
                <a:gdLst>
                  <a:gd name="T0" fmla="*/ 151 w 210"/>
                  <a:gd name="T1" fmla="*/ 304 h 352"/>
                  <a:gd name="T2" fmla="*/ 185 w 210"/>
                  <a:gd name="T3" fmla="*/ 288 h 352"/>
                  <a:gd name="T4" fmla="*/ 185 w 210"/>
                  <a:gd name="T5" fmla="*/ 248 h 352"/>
                  <a:gd name="T6" fmla="*/ 210 w 210"/>
                  <a:gd name="T7" fmla="*/ 232 h 352"/>
                  <a:gd name="T8" fmla="*/ 194 w 210"/>
                  <a:gd name="T9" fmla="*/ 192 h 352"/>
                  <a:gd name="T10" fmla="*/ 168 w 210"/>
                  <a:gd name="T11" fmla="*/ 184 h 352"/>
                  <a:gd name="T12" fmla="*/ 143 w 210"/>
                  <a:gd name="T13" fmla="*/ 152 h 352"/>
                  <a:gd name="T14" fmla="*/ 135 w 210"/>
                  <a:gd name="T15" fmla="*/ 96 h 352"/>
                  <a:gd name="T16" fmla="*/ 135 w 210"/>
                  <a:gd name="T17" fmla="*/ 72 h 352"/>
                  <a:gd name="T18" fmla="*/ 135 w 210"/>
                  <a:gd name="T19" fmla="*/ 72 h 352"/>
                  <a:gd name="T20" fmla="*/ 101 w 210"/>
                  <a:gd name="T21" fmla="*/ 32 h 352"/>
                  <a:gd name="T22" fmla="*/ 84 w 210"/>
                  <a:gd name="T23" fmla="*/ 16 h 352"/>
                  <a:gd name="T24" fmla="*/ 59 w 210"/>
                  <a:gd name="T25" fmla="*/ 16 h 352"/>
                  <a:gd name="T26" fmla="*/ 25 w 210"/>
                  <a:gd name="T27" fmla="*/ 0 h 352"/>
                  <a:gd name="T28" fmla="*/ 0 w 210"/>
                  <a:gd name="T29" fmla="*/ 72 h 352"/>
                  <a:gd name="T30" fmla="*/ 0 w 210"/>
                  <a:gd name="T31" fmla="*/ 80 h 352"/>
                  <a:gd name="T32" fmla="*/ 17 w 210"/>
                  <a:gd name="T33" fmla="*/ 88 h 352"/>
                  <a:gd name="T34" fmla="*/ 33 w 210"/>
                  <a:gd name="T35" fmla="*/ 104 h 352"/>
                  <a:gd name="T36" fmla="*/ 33 w 210"/>
                  <a:gd name="T37" fmla="*/ 120 h 352"/>
                  <a:gd name="T38" fmla="*/ 33 w 210"/>
                  <a:gd name="T39" fmla="*/ 160 h 352"/>
                  <a:gd name="T40" fmla="*/ 42 w 210"/>
                  <a:gd name="T41" fmla="*/ 248 h 352"/>
                  <a:gd name="T42" fmla="*/ 67 w 210"/>
                  <a:gd name="T43" fmla="*/ 288 h 352"/>
                  <a:gd name="T44" fmla="*/ 109 w 210"/>
                  <a:gd name="T45" fmla="*/ 320 h 352"/>
                  <a:gd name="T46" fmla="*/ 135 w 210"/>
                  <a:gd name="T47" fmla="*/ 352 h 352"/>
                  <a:gd name="T48" fmla="*/ 151 w 210"/>
                  <a:gd name="T49" fmla="*/ 344 h 352"/>
                  <a:gd name="T50" fmla="*/ 151 w 210"/>
                  <a:gd name="T51" fmla="*/ 304 h 3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10" h="352">
                    <a:moveTo>
                      <a:pt x="151" y="304"/>
                    </a:moveTo>
                    <a:lnTo>
                      <a:pt x="185" y="288"/>
                    </a:lnTo>
                    <a:lnTo>
                      <a:pt x="185" y="248"/>
                    </a:lnTo>
                    <a:lnTo>
                      <a:pt x="210" y="232"/>
                    </a:lnTo>
                    <a:lnTo>
                      <a:pt x="194" y="192"/>
                    </a:lnTo>
                    <a:lnTo>
                      <a:pt x="168" y="184"/>
                    </a:lnTo>
                    <a:lnTo>
                      <a:pt x="143" y="152"/>
                    </a:lnTo>
                    <a:lnTo>
                      <a:pt x="135" y="96"/>
                    </a:lnTo>
                    <a:lnTo>
                      <a:pt x="135" y="72"/>
                    </a:lnTo>
                    <a:lnTo>
                      <a:pt x="101" y="32"/>
                    </a:lnTo>
                    <a:lnTo>
                      <a:pt x="84" y="16"/>
                    </a:lnTo>
                    <a:lnTo>
                      <a:pt x="59" y="16"/>
                    </a:lnTo>
                    <a:lnTo>
                      <a:pt x="25" y="0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17" y="88"/>
                    </a:lnTo>
                    <a:lnTo>
                      <a:pt x="33" y="104"/>
                    </a:lnTo>
                    <a:lnTo>
                      <a:pt x="33" y="120"/>
                    </a:lnTo>
                    <a:lnTo>
                      <a:pt x="33" y="160"/>
                    </a:lnTo>
                    <a:lnTo>
                      <a:pt x="42" y="248"/>
                    </a:lnTo>
                    <a:lnTo>
                      <a:pt x="67" y="288"/>
                    </a:lnTo>
                    <a:lnTo>
                      <a:pt x="109" y="320"/>
                    </a:lnTo>
                    <a:lnTo>
                      <a:pt x="135" y="352"/>
                    </a:lnTo>
                    <a:lnTo>
                      <a:pt x="151" y="344"/>
                    </a:lnTo>
                    <a:lnTo>
                      <a:pt x="151" y="3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77" name="Freeform 276"/>
              <p:cNvSpPr>
                <a:spLocks/>
              </p:cNvSpPr>
              <p:nvPr/>
            </p:nvSpPr>
            <p:spPr bwMode="auto">
              <a:xfrm>
                <a:off x="4831" y="3480"/>
                <a:ext cx="606" cy="704"/>
              </a:xfrm>
              <a:custGeom>
                <a:avLst/>
                <a:gdLst>
                  <a:gd name="T0" fmla="*/ 606 w 606"/>
                  <a:gd name="T1" fmla="*/ 24 h 704"/>
                  <a:gd name="T2" fmla="*/ 556 w 606"/>
                  <a:gd name="T3" fmla="*/ 0 h 704"/>
                  <a:gd name="T4" fmla="*/ 530 w 606"/>
                  <a:gd name="T5" fmla="*/ 56 h 704"/>
                  <a:gd name="T6" fmla="*/ 446 w 606"/>
                  <a:gd name="T7" fmla="*/ 72 h 704"/>
                  <a:gd name="T8" fmla="*/ 379 w 606"/>
                  <a:gd name="T9" fmla="*/ 56 h 704"/>
                  <a:gd name="T10" fmla="*/ 286 w 606"/>
                  <a:gd name="T11" fmla="*/ 104 h 704"/>
                  <a:gd name="T12" fmla="*/ 236 w 606"/>
                  <a:gd name="T13" fmla="*/ 136 h 704"/>
                  <a:gd name="T14" fmla="*/ 134 w 606"/>
                  <a:gd name="T15" fmla="*/ 184 h 704"/>
                  <a:gd name="T16" fmla="*/ 75 w 606"/>
                  <a:gd name="T17" fmla="*/ 200 h 704"/>
                  <a:gd name="T18" fmla="*/ 75 w 606"/>
                  <a:gd name="T19" fmla="*/ 232 h 704"/>
                  <a:gd name="T20" fmla="*/ 50 w 606"/>
                  <a:gd name="T21" fmla="*/ 288 h 704"/>
                  <a:gd name="T22" fmla="*/ 16 w 606"/>
                  <a:gd name="T23" fmla="*/ 344 h 704"/>
                  <a:gd name="T24" fmla="*/ 33 w 606"/>
                  <a:gd name="T25" fmla="*/ 392 h 704"/>
                  <a:gd name="T26" fmla="*/ 59 w 606"/>
                  <a:gd name="T27" fmla="*/ 464 h 704"/>
                  <a:gd name="T28" fmla="*/ 118 w 606"/>
                  <a:gd name="T29" fmla="*/ 480 h 704"/>
                  <a:gd name="T30" fmla="*/ 286 w 606"/>
                  <a:gd name="T31" fmla="*/ 472 h 704"/>
                  <a:gd name="T32" fmla="*/ 337 w 606"/>
                  <a:gd name="T33" fmla="*/ 496 h 704"/>
                  <a:gd name="T34" fmla="*/ 294 w 606"/>
                  <a:gd name="T35" fmla="*/ 512 h 704"/>
                  <a:gd name="T36" fmla="*/ 210 w 606"/>
                  <a:gd name="T37" fmla="*/ 488 h 704"/>
                  <a:gd name="T38" fmla="*/ 160 w 606"/>
                  <a:gd name="T39" fmla="*/ 512 h 704"/>
                  <a:gd name="T40" fmla="*/ 160 w 606"/>
                  <a:gd name="T41" fmla="*/ 568 h 704"/>
                  <a:gd name="T42" fmla="*/ 202 w 606"/>
                  <a:gd name="T43" fmla="*/ 592 h 704"/>
                  <a:gd name="T44" fmla="*/ 236 w 606"/>
                  <a:gd name="T45" fmla="*/ 672 h 704"/>
                  <a:gd name="T46" fmla="*/ 278 w 606"/>
                  <a:gd name="T47" fmla="*/ 656 h 704"/>
                  <a:gd name="T48" fmla="*/ 337 w 606"/>
                  <a:gd name="T49" fmla="*/ 656 h 704"/>
                  <a:gd name="T50" fmla="*/ 328 w 606"/>
                  <a:gd name="T51" fmla="*/ 568 h 704"/>
                  <a:gd name="T52" fmla="*/ 370 w 606"/>
                  <a:gd name="T53" fmla="*/ 584 h 704"/>
                  <a:gd name="T54" fmla="*/ 387 w 606"/>
                  <a:gd name="T55" fmla="*/ 576 h 704"/>
                  <a:gd name="T56" fmla="*/ 353 w 606"/>
                  <a:gd name="T57" fmla="*/ 528 h 704"/>
                  <a:gd name="T58" fmla="*/ 455 w 606"/>
                  <a:gd name="T59" fmla="*/ 528 h 704"/>
                  <a:gd name="T60" fmla="*/ 438 w 606"/>
                  <a:gd name="T61" fmla="*/ 464 h 704"/>
                  <a:gd name="T62" fmla="*/ 438 w 606"/>
                  <a:gd name="T63" fmla="*/ 448 h 704"/>
                  <a:gd name="T64" fmla="*/ 480 w 606"/>
                  <a:gd name="T65" fmla="*/ 480 h 704"/>
                  <a:gd name="T66" fmla="*/ 463 w 606"/>
                  <a:gd name="T67" fmla="*/ 440 h 704"/>
                  <a:gd name="T68" fmla="*/ 353 w 606"/>
                  <a:gd name="T69" fmla="*/ 384 h 704"/>
                  <a:gd name="T70" fmla="*/ 337 w 606"/>
                  <a:gd name="T71" fmla="*/ 400 h 704"/>
                  <a:gd name="T72" fmla="*/ 311 w 606"/>
                  <a:gd name="T73" fmla="*/ 408 h 704"/>
                  <a:gd name="T74" fmla="*/ 294 w 606"/>
                  <a:gd name="T75" fmla="*/ 376 h 704"/>
                  <a:gd name="T76" fmla="*/ 337 w 606"/>
                  <a:gd name="T77" fmla="*/ 360 h 704"/>
                  <a:gd name="T78" fmla="*/ 320 w 606"/>
                  <a:gd name="T79" fmla="*/ 320 h 704"/>
                  <a:gd name="T80" fmla="*/ 236 w 606"/>
                  <a:gd name="T81" fmla="*/ 240 h 704"/>
                  <a:gd name="T82" fmla="*/ 261 w 606"/>
                  <a:gd name="T83" fmla="*/ 200 h 704"/>
                  <a:gd name="T84" fmla="*/ 294 w 606"/>
                  <a:gd name="T85" fmla="*/ 232 h 704"/>
                  <a:gd name="T86" fmla="*/ 337 w 606"/>
                  <a:gd name="T87" fmla="*/ 264 h 704"/>
                  <a:gd name="T88" fmla="*/ 362 w 606"/>
                  <a:gd name="T89" fmla="*/ 208 h 704"/>
                  <a:gd name="T90" fmla="*/ 387 w 606"/>
                  <a:gd name="T91" fmla="*/ 144 h 704"/>
                  <a:gd name="T92" fmla="*/ 497 w 606"/>
                  <a:gd name="T93" fmla="*/ 112 h 704"/>
                  <a:gd name="T94" fmla="*/ 564 w 606"/>
                  <a:gd name="T95" fmla="*/ 112 h 704"/>
                  <a:gd name="T96" fmla="*/ 598 w 606"/>
                  <a:gd name="T97" fmla="*/ 96 h 70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606" h="704">
                    <a:moveTo>
                      <a:pt x="589" y="72"/>
                    </a:moveTo>
                    <a:lnTo>
                      <a:pt x="606" y="24"/>
                    </a:lnTo>
                    <a:lnTo>
                      <a:pt x="581" y="0"/>
                    </a:lnTo>
                    <a:lnTo>
                      <a:pt x="556" y="0"/>
                    </a:lnTo>
                    <a:lnTo>
                      <a:pt x="564" y="40"/>
                    </a:lnTo>
                    <a:lnTo>
                      <a:pt x="530" y="56"/>
                    </a:lnTo>
                    <a:lnTo>
                      <a:pt x="471" y="72"/>
                    </a:lnTo>
                    <a:lnTo>
                      <a:pt x="446" y="72"/>
                    </a:lnTo>
                    <a:lnTo>
                      <a:pt x="412" y="72"/>
                    </a:lnTo>
                    <a:lnTo>
                      <a:pt x="379" y="56"/>
                    </a:lnTo>
                    <a:lnTo>
                      <a:pt x="328" y="88"/>
                    </a:lnTo>
                    <a:lnTo>
                      <a:pt x="286" y="104"/>
                    </a:lnTo>
                    <a:lnTo>
                      <a:pt x="244" y="104"/>
                    </a:lnTo>
                    <a:lnTo>
                      <a:pt x="236" y="136"/>
                    </a:lnTo>
                    <a:lnTo>
                      <a:pt x="168" y="144"/>
                    </a:lnTo>
                    <a:lnTo>
                      <a:pt x="134" y="184"/>
                    </a:lnTo>
                    <a:lnTo>
                      <a:pt x="109" y="184"/>
                    </a:lnTo>
                    <a:lnTo>
                      <a:pt x="75" y="200"/>
                    </a:lnTo>
                    <a:lnTo>
                      <a:pt x="67" y="200"/>
                    </a:lnTo>
                    <a:lnTo>
                      <a:pt x="75" y="232"/>
                    </a:lnTo>
                    <a:lnTo>
                      <a:pt x="50" y="248"/>
                    </a:lnTo>
                    <a:lnTo>
                      <a:pt x="50" y="288"/>
                    </a:lnTo>
                    <a:lnTo>
                      <a:pt x="16" y="304"/>
                    </a:lnTo>
                    <a:lnTo>
                      <a:pt x="16" y="344"/>
                    </a:lnTo>
                    <a:lnTo>
                      <a:pt x="0" y="352"/>
                    </a:lnTo>
                    <a:lnTo>
                      <a:pt x="33" y="392"/>
                    </a:lnTo>
                    <a:lnTo>
                      <a:pt x="75" y="424"/>
                    </a:lnTo>
                    <a:lnTo>
                      <a:pt x="59" y="464"/>
                    </a:lnTo>
                    <a:lnTo>
                      <a:pt x="92" y="464"/>
                    </a:lnTo>
                    <a:lnTo>
                      <a:pt x="118" y="480"/>
                    </a:lnTo>
                    <a:lnTo>
                      <a:pt x="202" y="480"/>
                    </a:lnTo>
                    <a:lnTo>
                      <a:pt x="286" y="472"/>
                    </a:lnTo>
                    <a:lnTo>
                      <a:pt x="362" y="480"/>
                    </a:lnTo>
                    <a:lnTo>
                      <a:pt x="337" y="496"/>
                    </a:lnTo>
                    <a:lnTo>
                      <a:pt x="328" y="512"/>
                    </a:lnTo>
                    <a:lnTo>
                      <a:pt x="294" y="512"/>
                    </a:lnTo>
                    <a:lnTo>
                      <a:pt x="261" y="504"/>
                    </a:lnTo>
                    <a:lnTo>
                      <a:pt x="210" y="488"/>
                    </a:lnTo>
                    <a:lnTo>
                      <a:pt x="185" y="504"/>
                    </a:lnTo>
                    <a:lnTo>
                      <a:pt x="160" y="512"/>
                    </a:lnTo>
                    <a:lnTo>
                      <a:pt x="134" y="552"/>
                    </a:lnTo>
                    <a:lnTo>
                      <a:pt x="160" y="568"/>
                    </a:lnTo>
                    <a:lnTo>
                      <a:pt x="185" y="584"/>
                    </a:lnTo>
                    <a:lnTo>
                      <a:pt x="202" y="592"/>
                    </a:lnTo>
                    <a:lnTo>
                      <a:pt x="210" y="624"/>
                    </a:lnTo>
                    <a:lnTo>
                      <a:pt x="236" y="672"/>
                    </a:lnTo>
                    <a:lnTo>
                      <a:pt x="252" y="648"/>
                    </a:lnTo>
                    <a:lnTo>
                      <a:pt x="278" y="656"/>
                    </a:lnTo>
                    <a:lnTo>
                      <a:pt x="311" y="704"/>
                    </a:lnTo>
                    <a:lnTo>
                      <a:pt x="337" y="656"/>
                    </a:lnTo>
                    <a:lnTo>
                      <a:pt x="396" y="688"/>
                    </a:lnTo>
                    <a:lnTo>
                      <a:pt x="328" y="568"/>
                    </a:lnTo>
                    <a:lnTo>
                      <a:pt x="353" y="576"/>
                    </a:lnTo>
                    <a:lnTo>
                      <a:pt x="370" y="584"/>
                    </a:lnTo>
                    <a:lnTo>
                      <a:pt x="370" y="600"/>
                    </a:lnTo>
                    <a:lnTo>
                      <a:pt x="387" y="576"/>
                    </a:lnTo>
                    <a:lnTo>
                      <a:pt x="412" y="560"/>
                    </a:lnTo>
                    <a:lnTo>
                      <a:pt x="353" y="528"/>
                    </a:lnTo>
                    <a:lnTo>
                      <a:pt x="404" y="512"/>
                    </a:lnTo>
                    <a:lnTo>
                      <a:pt x="455" y="528"/>
                    </a:lnTo>
                    <a:lnTo>
                      <a:pt x="446" y="488"/>
                    </a:lnTo>
                    <a:lnTo>
                      <a:pt x="438" y="464"/>
                    </a:lnTo>
                    <a:lnTo>
                      <a:pt x="412" y="448"/>
                    </a:lnTo>
                    <a:lnTo>
                      <a:pt x="438" y="448"/>
                    </a:lnTo>
                    <a:lnTo>
                      <a:pt x="455" y="464"/>
                    </a:lnTo>
                    <a:lnTo>
                      <a:pt x="480" y="480"/>
                    </a:lnTo>
                    <a:lnTo>
                      <a:pt x="514" y="472"/>
                    </a:lnTo>
                    <a:lnTo>
                      <a:pt x="463" y="440"/>
                    </a:lnTo>
                    <a:lnTo>
                      <a:pt x="421" y="408"/>
                    </a:lnTo>
                    <a:lnTo>
                      <a:pt x="353" y="384"/>
                    </a:lnTo>
                    <a:lnTo>
                      <a:pt x="337" y="384"/>
                    </a:lnTo>
                    <a:lnTo>
                      <a:pt x="337" y="400"/>
                    </a:lnTo>
                    <a:lnTo>
                      <a:pt x="345" y="416"/>
                    </a:lnTo>
                    <a:lnTo>
                      <a:pt x="311" y="408"/>
                    </a:lnTo>
                    <a:lnTo>
                      <a:pt x="294" y="400"/>
                    </a:lnTo>
                    <a:lnTo>
                      <a:pt x="294" y="376"/>
                    </a:lnTo>
                    <a:lnTo>
                      <a:pt x="294" y="352"/>
                    </a:lnTo>
                    <a:lnTo>
                      <a:pt x="337" y="360"/>
                    </a:lnTo>
                    <a:lnTo>
                      <a:pt x="337" y="336"/>
                    </a:lnTo>
                    <a:lnTo>
                      <a:pt x="320" y="320"/>
                    </a:lnTo>
                    <a:lnTo>
                      <a:pt x="269" y="288"/>
                    </a:lnTo>
                    <a:lnTo>
                      <a:pt x="236" y="240"/>
                    </a:lnTo>
                    <a:lnTo>
                      <a:pt x="244" y="224"/>
                    </a:lnTo>
                    <a:lnTo>
                      <a:pt x="261" y="200"/>
                    </a:lnTo>
                    <a:lnTo>
                      <a:pt x="269" y="224"/>
                    </a:lnTo>
                    <a:lnTo>
                      <a:pt x="294" y="232"/>
                    </a:lnTo>
                    <a:lnTo>
                      <a:pt x="320" y="240"/>
                    </a:lnTo>
                    <a:lnTo>
                      <a:pt x="337" y="264"/>
                    </a:lnTo>
                    <a:lnTo>
                      <a:pt x="337" y="232"/>
                    </a:lnTo>
                    <a:lnTo>
                      <a:pt x="362" y="208"/>
                    </a:lnTo>
                    <a:lnTo>
                      <a:pt x="370" y="160"/>
                    </a:lnTo>
                    <a:lnTo>
                      <a:pt x="387" y="144"/>
                    </a:lnTo>
                    <a:lnTo>
                      <a:pt x="412" y="136"/>
                    </a:lnTo>
                    <a:lnTo>
                      <a:pt x="497" y="112"/>
                    </a:lnTo>
                    <a:lnTo>
                      <a:pt x="539" y="112"/>
                    </a:lnTo>
                    <a:lnTo>
                      <a:pt x="564" y="112"/>
                    </a:lnTo>
                    <a:lnTo>
                      <a:pt x="573" y="128"/>
                    </a:lnTo>
                    <a:lnTo>
                      <a:pt x="598" y="96"/>
                    </a:lnTo>
                    <a:lnTo>
                      <a:pt x="589" y="7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78" name="Freeform 277"/>
              <p:cNvSpPr>
                <a:spLocks/>
              </p:cNvSpPr>
              <p:nvPr/>
            </p:nvSpPr>
            <p:spPr bwMode="auto">
              <a:xfrm>
                <a:off x="4831" y="3488"/>
                <a:ext cx="244" cy="192"/>
              </a:xfrm>
              <a:custGeom>
                <a:avLst/>
                <a:gdLst>
                  <a:gd name="T0" fmla="*/ 227 w 244"/>
                  <a:gd name="T1" fmla="*/ 32 h 192"/>
                  <a:gd name="T2" fmla="*/ 185 w 244"/>
                  <a:gd name="T3" fmla="*/ 16 h 192"/>
                  <a:gd name="T4" fmla="*/ 177 w 244"/>
                  <a:gd name="T5" fmla="*/ 0 h 192"/>
                  <a:gd name="T6" fmla="*/ 134 w 244"/>
                  <a:gd name="T7" fmla="*/ 0 h 192"/>
                  <a:gd name="T8" fmla="*/ 75 w 244"/>
                  <a:gd name="T9" fmla="*/ 24 h 192"/>
                  <a:gd name="T10" fmla="*/ 50 w 244"/>
                  <a:gd name="T11" fmla="*/ 32 h 192"/>
                  <a:gd name="T12" fmla="*/ 25 w 244"/>
                  <a:gd name="T13" fmla="*/ 40 h 192"/>
                  <a:gd name="T14" fmla="*/ 16 w 244"/>
                  <a:gd name="T15" fmla="*/ 72 h 192"/>
                  <a:gd name="T16" fmla="*/ 0 w 244"/>
                  <a:gd name="T17" fmla="*/ 64 h 192"/>
                  <a:gd name="T18" fmla="*/ 0 w 244"/>
                  <a:gd name="T19" fmla="*/ 88 h 192"/>
                  <a:gd name="T20" fmla="*/ 8 w 244"/>
                  <a:gd name="T21" fmla="*/ 144 h 192"/>
                  <a:gd name="T22" fmla="*/ 33 w 244"/>
                  <a:gd name="T23" fmla="*/ 176 h 192"/>
                  <a:gd name="T24" fmla="*/ 59 w 244"/>
                  <a:gd name="T25" fmla="*/ 184 h 192"/>
                  <a:gd name="T26" fmla="*/ 67 w 244"/>
                  <a:gd name="T27" fmla="*/ 192 h 192"/>
                  <a:gd name="T28" fmla="*/ 75 w 244"/>
                  <a:gd name="T29" fmla="*/ 192 h 192"/>
                  <a:gd name="T30" fmla="*/ 109 w 244"/>
                  <a:gd name="T31" fmla="*/ 176 h 192"/>
                  <a:gd name="T32" fmla="*/ 134 w 244"/>
                  <a:gd name="T33" fmla="*/ 176 h 192"/>
                  <a:gd name="T34" fmla="*/ 168 w 244"/>
                  <a:gd name="T35" fmla="*/ 136 h 192"/>
                  <a:gd name="T36" fmla="*/ 236 w 244"/>
                  <a:gd name="T37" fmla="*/ 128 h 192"/>
                  <a:gd name="T38" fmla="*/ 244 w 244"/>
                  <a:gd name="T39" fmla="*/ 104 h 192"/>
                  <a:gd name="T40" fmla="*/ 244 w 244"/>
                  <a:gd name="T41" fmla="*/ 64 h 192"/>
                  <a:gd name="T42" fmla="*/ 227 w 244"/>
                  <a:gd name="T43" fmla="*/ 32 h 19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44" h="192">
                    <a:moveTo>
                      <a:pt x="227" y="32"/>
                    </a:moveTo>
                    <a:lnTo>
                      <a:pt x="185" y="16"/>
                    </a:lnTo>
                    <a:lnTo>
                      <a:pt x="177" y="0"/>
                    </a:lnTo>
                    <a:lnTo>
                      <a:pt x="134" y="0"/>
                    </a:lnTo>
                    <a:lnTo>
                      <a:pt x="75" y="24"/>
                    </a:lnTo>
                    <a:lnTo>
                      <a:pt x="50" y="32"/>
                    </a:lnTo>
                    <a:lnTo>
                      <a:pt x="25" y="40"/>
                    </a:lnTo>
                    <a:lnTo>
                      <a:pt x="16" y="72"/>
                    </a:lnTo>
                    <a:lnTo>
                      <a:pt x="0" y="64"/>
                    </a:lnTo>
                    <a:lnTo>
                      <a:pt x="0" y="88"/>
                    </a:lnTo>
                    <a:lnTo>
                      <a:pt x="8" y="144"/>
                    </a:lnTo>
                    <a:lnTo>
                      <a:pt x="33" y="176"/>
                    </a:lnTo>
                    <a:lnTo>
                      <a:pt x="59" y="184"/>
                    </a:lnTo>
                    <a:lnTo>
                      <a:pt x="67" y="192"/>
                    </a:lnTo>
                    <a:lnTo>
                      <a:pt x="75" y="192"/>
                    </a:lnTo>
                    <a:lnTo>
                      <a:pt x="109" y="176"/>
                    </a:lnTo>
                    <a:lnTo>
                      <a:pt x="134" y="176"/>
                    </a:lnTo>
                    <a:lnTo>
                      <a:pt x="168" y="136"/>
                    </a:lnTo>
                    <a:lnTo>
                      <a:pt x="236" y="128"/>
                    </a:lnTo>
                    <a:lnTo>
                      <a:pt x="244" y="104"/>
                    </a:lnTo>
                    <a:lnTo>
                      <a:pt x="244" y="64"/>
                    </a:lnTo>
                    <a:lnTo>
                      <a:pt x="227" y="32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79" name="Freeform 278"/>
              <p:cNvSpPr>
                <a:spLocks/>
              </p:cNvSpPr>
              <p:nvPr/>
            </p:nvSpPr>
            <p:spPr bwMode="auto">
              <a:xfrm>
                <a:off x="4965" y="3184"/>
                <a:ext cx="590" cy="408"/>
              </a:xfrm>
              <a:custGeom>
                <a:avLst/>
                <a:gdLst>
                  <a:gd name="T0" fmla="*/ 455 w 590"/>
                  <a:gd name="T1" fmla="*/ 256 h 408"/>
                  <a:gd name="T2" fmla="*/ 489 w 590"/>
                  <a:gd name="T3" fmla="*/ 248 h 408"/>
                  <a:gd name="T4" fmla="*/ 514 w 590"/>
                  <a:gd name="T5" fmla="*/ 232 h 408"/>
                  <a:gd name="T6" fmla="*/ 565 w 590"/>
                  <a:gd name="T7" fmla="*/ 240 h 408"/>
                  <a:gd name="T8" fmla="*/ 590 w 590"/>
                  <a:gd name="T9" fmla="*/ 232 h 408"/>
                  <a:gd name="T10" fmla="*/ 565 w 590"/>
                  <a:gd name="T11" fmla="*/ 200 h 408"/>
                  <a:gd name="T12" fmla="*/ 523 w 590"/>
                  <a:gd name="T13" fmla="*/ 176 h 408"/>
                  <a:gd name="T14" fmla="*/ 548 w 590"/>
                  <a:gd name="T15" fmla="*/ 144 h 408"/>
                  <a:gd name="T16" fmla="*/ 548 w 590"/>
                  <a:gd name="T17" fmla="*/ 104 h 408"/>
                  <a:gd name="T18" fmla="*/ 548 w 590"/>
                  <a:gd name="T19" fmla="*/ 72 h 408"/>
                  <a:gd name="T20" fmla="*/ 573 w 590"/>
                  <a:gd name="T21" fmla="*/ 64 h 408"/>
                  <a:gd name="T22" fmla="*/ 582 w 590"/>
                  <a:gd name="T23" fmla="*/ 48 h 408"/>
                  <a:gd name="T24" fmla="*/ 582 w 590"/>
                  <a:gd name="T25" fmla="*/ 32 h 408"/>
                  <a:gd name="T26" fmla="*/ 582 w 590"/>
                  <a:gd name="T27" fmla="*/ 16 h 408"/>
                  <a:gd name="T28" fmla="*/ 531 w 590"/>
                  <a:gd name="T29" fmla="*/ 16 h 408"/>
                  <a:gd name="T30" fmla="*/ 523 w 590"/>
                  <a:gd name="T31" fmla="*/ 0 h 408"/>
                  <a:gd name="T32" fmla="*/ 481 w 590"/>
                  <a:gd name="T33" fmla="*/ 8 h 408"/>
                  <a:gd name="T34" fmla="*/ 455 w 590"/>
                  <a:gd name="T35" fmla="*/ 0 h 408"/>
                  <a:gd name="T36" fmla="*/ 413 w 590"/>
                  <a:gd name="T37" fmla="*/ 8 h 408"/>
                  <a:gd name="T38" fmla="*/ 363 w 590"/>
                  <a:gd name="T39" fmla="*/ 24 h 408"/>
                  <a:gd name="T40" fmla="*/ 321 w 590"/>
                  <a:gd name="T41" fmla="*/ 80 h 408"/>
                  <a:gd name="T42" fmla="*/ 270 w 590"/>
                  <a:gd name="T43" fmla="*/ 88 h 408"/>
                  <a:gd name="T44" fmla="*/ 219 w 590"/>
                  <a:gd name="T45" fmla="*/ 88 h 408"/>
                  <a:gd name="T46" fmla="*/ 194 w 590"/>
                  <a:gd name="T47" fmla="*/ 88 h 408"/>
                  <a:gd name="T48" fmla="*/ 169 w 590"/>
                  <a:gd name="T49" fmla="*/ 112 h 408"/>
                  <a:gd name="T50" fmla="*/ 76 w 590"/>
                  <a:gd name="T51" fmla="*/ 112 h 408"/>
                  <a:gd name="T52" fmla="*/ 43 w 590"/>
                  <a:gd name="T53" fmla="*/ 104 h 408"/>
                  <a:gd name="T54" fmla="*/ 43 w 590"/>
                  <a:gd name="T55" fmla="*/ 80 h 408"/>
                  <a:gd name="T56" fmla="*/ 9 w 590"/>
                  <a:gd name="T57" fmla="*/ 64 h 408"/>
                  <a:gd name="T58" fmla="*/ 0 w 590"/>
                  <a:gd name="T59" fmla="*/ 88 h 408"/>
                  <a:gd name="T60" fmla="*/ 9 w 590"/>
                  <a:gd name="T61" fmla="*/ 120 h 408"/>
                  <a:gd name="T62" fmla="*/ 26 w 590"/>
                  <a:gd name="T63" fmla="*/ 152 h 408"/>
                  <a:gd name="T64" fmla="*/ 68 w 590"/>
                  <a:gd name="T65" fmla="*/ 184 h 408"/>
                  <a:gd name="T66" fmla="*/ 51 w 590"/>
                  <a:gd name="T67" fmla="*/ 224 h 408"/>
                  <a:gd name="T68" fmla="*/ 34 w 590"/>
                  <a:gd name="T69" fmla="*/ 232 h 408"/>
                  <a:gd name="T70" fmla="*/ 34 w 590"/>
                  <a:gd name="T71" fmla="*/ 264 h 408"/>
                  <a:gd name="T72" fmla="*/ 51 w 590"/>
                  <a:gd name="T73" fmla="*/ 272 h 408"/>
                  <a:gd name="T74" fmla="*/ 43 w 590"/>
                  <a:gd name="T75" fmla="*/ 304 h 408"/>
                  <a:gd name="T76" fmla="*/ 51 w 590"/>
                  <a:gd name="T77" fmla="*/ 320 h 408"/>
                  <a:gd name="T78" fmla="*/ 93 w 590"/>
                  <a:gd name="T79" fmla="*/ 336 h 408"/>
                  <a:gd name="T80" fmla="*/ 110 w 590"/>
                  <a:gd name="T81" fmla="*/ 368 h 408"/>
                  <a:gd name="T82" fmla="*/ 110 w 590"/>
                  <a:gd name="T83" fmla="*/ 408 h 408"/>
                  <a:gd name="T84" fmla="*/ 110 w 590"/>
                  <a:gd name="T85" fmla="*/ 400 h 408"/>
                  <a:gd name="T86" fmla="*/ 152 w 590"/>
                  <a:gd name="T87" fmla="*/ 400 h 408"/>
                  <a:gd name="T88" fmla="*/ 194 w 590"/>
                  <a:gd name="T89" fmla="*/ 384 h 408"/>
                  <a:gd name="T90" fmla="*/ 245 w 590"/>
                  <a:gd name="T91" fmla="*/ 352 h 408"/>
                  <a:gd name="T92" fmla="*/ 278 w 590"/>
                  <a:gd name="T93" fmla="*/ 368 h 408"/>
                  <a:gd name="T94" fmla="*/ 312 w 590"/>
                  <a:gd name="T95" fmla="*/ 368 h 408"/>
                  <a:gd name="T96" fmla="*/ 337 w 590"/>
                  <a:gd name="T97" fmla="*/ 368 h 408"/>
                  <a:gd name="T98" fmla="*/ 396 w 590"/>
                  <a:gd name="T99" fmla="*/ 352 h 408"/>
                  <a:gd name="T100" fmla="*/ 430 w 590"/>
                  <a:gd name="T101" fmla="*/ 336 h 408"/>
                  <a:gd name="T102" fmla="*/ 422 w 590"/>
                  <a:gd name="T103" fmla="*/ 296 h 408"/>
                  <a:gd name="T104" fmla="*/ 447 w 590"/>
                  <a:gd name="T105" fmla="*/ 296 h 408"/>
                  <a:gd name="T106" fmla="*/ 455 w 590"/>
                  <a:gd name="T107" fmla="*/ 280 h 408"/>
                  <a:gd name="T108" fmla="*/ 455 w 590"/>
                  <a:gd name="T109" fmla="*/ 256 h 40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590" h="408">
                    <a:moveTo>
                      <a:pt x="455" y="256"/>
                    </a:moveTo>
                    <a:lnTo>
                      <a:pt x="489" y="248"/>
                    </a:lnTo>
                    <a:lnTo>
                      <a:pt x="514" y="232"/>
                    </a:lnTo>
                    <a:lnTo>
                      <a:pt x="565" y="240"/>
                    </a:lnTo>
                    <a:lnTo>
                      <a:pt x="590" y="232"/>
                    </a:lnTo>
                    <a:lnTo>
                      <a:pt x="565" y="200"/>
                    </a:lnTo>
                    <a:lnTo>
                      <a:pt x="523" y="176"/>
                    </a:lnTo>
                    <a:lnTo>
                      <a:pt x="548" y="144"/>
                    </a:lnTo>
                    <a:lnTo>
                      <a:pt x="548" y="104"/>
                    </a:lnTo>
                    <a:lnTo>
                      <a:pt x="548" y="72"/>
                    </a:lnTo>
                    <a:lnTo>
                      <a:pt x="573" y="64"/>
                    </a:lnTo>
                    <a:lnTo>
                      <a:pt x="582" y="48"/>
                    </a:lnTo>
                    <a:lnTo>
                      <a:pt x="582" y="32"/>
                    </a:lnTo>
                    <a:lnTo>
                      <a:pt x="582" y="16"/>
                    </a:lnTo>
                    <a:lnTo>
                      <a:pt x="531" y="16"/>
                    </a:lnTo>
                    <a:lnTo>
                      <a:pt x="523" y="0"/>
                    </a:lnTo>
                    <a:lnTo>
                      <a:pt x="481" y="8"/>
                    </a:lnTo>
                    <a:lnTo>
                      <a:pt x="455" y="0"/>
                    </a:lnTo>
                    <a:lnTo>
                      <a:pt x="413" y="8"/>
                    </a:lnTo>
                    <a:lnTo>
                      <a:pt x="363" y="24"/>
                    </a:lnTo>
                    <a:lnTo>
                      <a:pt x="321" y="80"/>
                    </a:lnTo>
                    <a:lnTo>
                      <a:pt x="270" y="88"/>
                    </a:lnTo>
                    <a:lnTo>
                      <a:pt x="219" y="88"/>
                    </a:lnTo>
                    <a:lnTo>
                      <a:pt x="194" y="88"/>
                    </a:lnTo>
                    <a:lnTo>
                      <a:pt x="169" y="112"/>
                    </a:lnTo>
                    <a:lnTo>
                      <a:pt x="76" y="112"/>
                    </a:lnTo>
                    <a:lnTo>
                      <a:pt x="43" y="104"/>
                    </a:lnTo>
                    <a:lnTo>
                      <a:pt x="43" y="80"/>
                    </a:lnTo>
                    <a:lnTo>
                      <a:pt x="9" y="64"/>
                    </a:lnTo>
                    <a:lnTo>
                      <a:pt x="0" y="88"/>
                    </a:lnTo>
                    <a:lnTo>
                      <a:pt x="9" y="120"/>
                    </a:lnTo>
                    <a:lnTo>
                      <a:pt x="26" y="152"/>
                    </a:lnTo>
                    <a:lnTo>
                      <a:pt x="68" y="184"/>
                    </a:lnTo>
                    <a:lnTo>
                      <a:pt x="51" y="224"/>
                    </a:lnTo>
                    <a:lnTo>
                      <a:pt x="34" y="232"/>
                    </a:lnTo>
                    <a:lnTo>
                      <a:pt x="34" y="264"/>
                    </a:lnTo>
                    <a:lnTo>
                      <a:pt x="51" y="272"/>
                    </a:lnTo>
                    <a:lnTo>
                      <a:pt x="43" y="304"/>
                    </a:lnTo>
                    <a:lnTo>
                      <a:pt x="51" y="320"/>
                    </a:lnTo>
                    <a:lnTo>
                      <a:pt x="93" y="336"/>
                    </a:lnTo>
                    <a:lnTo>
                      <a:pt x="110" y="368"/>
                    </a:lnTo>
                    <a:lnTo>
                      <a:pt x="110" y="408"/>
                    </a:lnTo>
                    <a:lnTo>
                      <a:pt x="110" y="400"/>
                    </a:lnTo>
                    <a:lnTo>
                      <a:pt x="152" y="400"/>
                    </a:lnTo>
                    <a:lnTo>
                      <a:pt x="194" y="384"/>
                    </a:lnTo>
                    <a:lnTo>
                      <a:pt x="245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37" y="368"/>
                    </a:lnTo>
                    <a:lnTo>
                      <a:pt x="396" y="352"/>
                    </a:lnTo>
                    <a:lnTo>
                      <a:pt x="430" y="336"/>
                    </a:lnTo>
                    <a:lnTo>
                      <a:pt x="422" y="296"/>
                    </a:lnTo>
                    <a:lnTo>
                      <a:pt x="447" y="296"/>
                    </a:lnTo>
                    <a:lnTo>
                      <a:pt x="455" y="280"/>
                    </a:lnTo>
                    <a:lnTo>
                      <a:pt x="455" y="256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80" name="Freeform 279"/>
              <p:cNvSpPr>
                <a:spLocks/>
              </p:cNvSpPr>
              <p:nvPr/>
            </p:nvSpPr>
            <p:spPr bwMode="auto">
              <a:xfrm>
                <a:off x="4831" y="3488"/>
                <a:ext cx="244" cy="192"/>
              </a:xfrm>
              <a:custGeom>
                <a:avLst/>
                <a:gdLst>
                  <a:gd name="T0" fmla="*/ 227 w 244"/>
                  <a:gd name="T1" fmla="*/ 32 h 192"/>
                  <a:gd name="T2" fmla="*/ 185 w 244"/>
                  <a:gd name="T3" fmla="*/ 16 h 192"/>
                  <a:gd name="T4" fmla="*/ 177 w 244"/>
                  <a:gd name="T5" fmla="*/ 0 h 192"/>
                  <a:gd name="T6" fmla="*/ 177 w 244"/>
                  <a:gd name="T7" fmla="*/ 0 h 192"/>
                  <a:gd name="T8" fmla="*/ 134 w 244"/>
                  <a:gd name="T9" fmla="*/ 0 h 192"/>
                  <a:gd name="T10" fmla="*/ 75 w 244"/>
                  <a:gd name="T11" fmla="*/ 24 h 192"/>
                  <a:gd name="T12" fmla="*/ 50 w 244"/>
                  <a:gd name="T13" fmla="*/ 32 h 192"/>
                  <a:gd name="T14" fmla="*/ 25 w 244"/>
                  <a:gd name="T15" fmla="*/ 40 h 192"/>
                  <a:gd name="T16" fmla="*/ 16 w 244"/>
                  <a:gd name="T17" fmla="*/ 72 h 192"/>
                  <a:gd name="T18" fmla="*/ 0 w 244"/>
                  <a:gd name="T19" fmla="*/ 64 h 192"/>
                  <a:gd name="T20" fmla="*/ 0 w 244"/>
                  <a:gd name="T21" fmla="*/ 88 h 192"/>
                  <a:gd name="T22" fmla="*/ 8 w 244"/>
                  <a:gd name="T23" fmla="*/ 144 h 192"/>
                  <a:gd name="T24" fmla="*/ 33 w 244"/>
                  <a:gd name="T25" fmla="*/ 176 h 192"/>
                  <a:gd name="T26" fmla="*/ 59 w 244"/>
                  <a:gd name="T27" fmla="*/ 184 h 192"/>
                  <a:gd name="T28" fmla="*/ 67 w 244"/>
                  <a:gd name="T29" fmla="*/ 192 h 192"/>
                  <a:gd name="T30" fmla="*/ 75 w 244"/>
                  <a:gd name="T31" fmla="*/ 192 h 192"/>
                  <a:gd name="T32" fmla="*/ 109 w 244"/>
                  <a:gd name="T33" fmla="*/ 176 h 192"/>
                  <a:gd name="T34" fmla="*/ 134 w 244"/>
                  <a:gd name="T35" fmla="*/ 176 h 192"/>
                  <a:gd name="T36" fmla="*/ 168 w 244"/>
                  <a:gd name="T37" fmla="*/ 136 h 192"/>
                  <a:gd name="T38" fmla="*/ 236 w 244"/>
                  <a:gd name="T39" fmla="*/ 128 h 192"/>
                  <a:gd name="T40" fmla="*/ 244 w 244"/>
                  <a:gd name="T41" fmla="*/ 104 h 192"/>
                  <a:gd name="T42" fmla="*/ 244 w 244"/>
                  <a:gd name="T43" fmla="*/ 64 h 192"/>
                  <a:gd name="T44" fmla="*/ 227 w 244"/>
                  <a:gd name="T45" fmla="*/ 32 h 19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44" h="192">
                    <a:moveTo>
                      <a:pt x="227" y="32"/>
                    </a:moveTo>
                    <a:lnTo>
                      <a:pt x="185" y="16"/>
                    </a:lnTo>
                    <a:lnTo>
                      <a:pt x="177" y="0"/>
                    </a:lnTo>
                    <a:lnTo>
                      <a:pt x="134" y="0"/>
                    </a:lnTo>
                    <a:lnTo>
                      <a:pt x="75" y="24"/>
                    </a:lnTo>
                    <a:lnTo>
                      <a:pt x="50" y="32"/>
                    </a:lnTo>
                    <a:lnTo>
                      <a:pt x="25" y="40"/>
                    </a:lnTo>
                    <a:lnTo>
                      <a:pt x="16" y="72"/>
                    </a:lnTo>
                    <a:lnTo>
                      <a:pt x="0" y="64"/>
                    </a:lnTo>
                    <a:lnTo>
                      <a:pt x="0" y="88"/>
                    </a:lnTo>
                    <a:lnTo>
                      <a:pt x="8" y="144"/>
                    </a:lnTo>
                    <a:lnTo>
                      <a:pt x="33" y="176"/>
                    </a:lnTo>
                    <a:lnTo>
                      <a:pt x="59" y="184"/>
                    </a:lnTo>
                    <a:lnTo>
                      <a:pt x="67" y="192"/>
                    </a:lnTo>
                    <a:lnTo>
                      <a:pt x="75" y="192"/>
                    </a:lnTo>
                    <a:lnTo>
                      <a:pt x="109" y="176"/>
                    </a:lnTo>
                    <a:lnTo>
                      <a:pt x="134" y="176"/>
                    </a:lnTo>
                    <a:lnTo>
                      <a:pt x="168" y="136"/>
                    </a:lnTo>
                    <a:lnTo>
                      <a:pt x="236" y="128"/>
                    </a:lnTo>
                    <a:lnTo>
                      <a:pt x="244" y="104"/>
                    </a:lnTo>
                    <a:lnTo>
                      <a:pt x="244" y="64"/>
                    </a:lnTo>
                    <a:lnTo>
                      <a:pt x="227" y="3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81" name="Freeform 280"/>
              <p:cNvSpPr>
                <a:spLocks/>
              </p:cNvSpPr>
              <p:nvPr/>
            </p:nvSpPr>
            <p:spPr bwMode="auto">
              <a:xfrm>
                <a:off x="4965" y="3184"/>
                <a:ext cx="590" cy="408"/>
              </a:xfrm>
              <a:custGeom>
                <a:avLst/>
                <a:gdLst>
                  <a:gd name="T0" fmla="*/ 455 w 590"/>
                  <a:gd name="T1" fmla="*/ 256 h 408"/>
                  <a:gd name="T2" fmla="*/ 489 w 590"/>
                  <a:gd name="T3" fmla="*/ 248 h 408"/>
                  <a:gd name="T4" fmla="*/ 514 w 590"/>
                  <a:gd name="T5" fmla="*/ 232 h 408"/>
                  <a:gd name="T6" fmla="*/ 565 w 590"/>
                  <a:gd name="T7" fmla="*/ 240 h 408"/>
                  <a:gd name="T8" fmla="*/ 590 w 590"/>
                  <a:gd name="T9" fmla="*/ 232 h 408"/>
                  <a:gd name="T10" fmla="*/ 565 w 590"/>
                  <a:gd name="T11" fmla="*/ 200 h 408"/>
                  <a:gd name="T12" fmla="*/ 523 w 590"/>
                  <a:gd name="T13" fmla="*/ 176 h 408"/>
                  <a:gd name="T14" fmla="*/ 548 w 590"/>
                  <a:gd name="T15" fmla="*/ 144 h 408"/>
                  <a:gd name="T16" fmla="*/ 548 w 590"/>
                  <a:gd name="T17" fmla="*/ 104 h 408"/>
                  <a:gd name="T18" fmla="*/ 548 w 590"/>
                  <a:gd name="T19" fmla="*/ 72 h 408"/>
                  <a:gd name="T20" fmla="*/ 573 w 590"/>
                  <a:gd name="T21" fmla="*/ 64 h 408"/>
                  <a:gd name="T22" fmla="*/ 582 w 590"/>
                  <a:gd name="T23" fmla="*/ 48 h 408"/>
                  <a:gd name="T24" fmla="*/ 582 w 590"/>
                  <a:gd name="T25" fmla="*/ 32 h 408"/>
                  <a:gd name="T26" fmla="*/ 582 w 590"/>
                  <a:gd name="T27" fmla="*/ 16 h 408"/>
                  <a:gd name="T28" fmla="*/ 531 w 590"/>
                  <a:gd name="T29" fmla="*/ 16 h 408"/>
                  <a:gd name="T30" fmla="*/ 523 w 590"/>
                  <a:gd name="T31" fmla="*/ 0 h 408"/>
                  <a:gd name="T32" fmla="*/ 481 w 590"/>
                  <a:gd name="T33" fmla="*/ 8 h 408"/>
                  <a:gd name="T34" fmla="*/ 455 w 590"/>
                  <a:gd name="T35" fmla="*/ 0 h 408"/>
                  <a:gd name="T36" fmla="*/ 413 w 590"/>
                  <a:gd name="T37" fmla="*/ 8 h 408"/>
                  <a:gd name="T38" fmla="*/ 363 w 590"/>
                  <a:gd name="T39" fmla="*/ 24 h 408"/>
                  <a:gd name="T40" fmla="*/ 321 w 590"/>
                  <a:gd name="T41" fmla="*/ 80 h 408"/>
                  <a:gd name="T42" fmla="*/ 270 w 590"/>
                  <a:gd name="T43" fmla="*/ 88 h 408"/>
                  <a:gd name="T44" fmla="*/ 219 w 590"/>
                  <a:gd name="T45" fmla="*/ 88 h 408"/>
                  <a:gd name="T46" fmla="*/ 194 w 590"/>
                  <a:gd name="T47" fmla="*/ 88 h 408"/>
                  <a:gd name="T48" fmla="*/ 169 w 590"/>
                  <a:gd name="T49" fmla="*/ 112 h 408"/>
                  <a:gd name="T50" fmla="*/ 76 w 590"/>
                  <a:gd name="T51" fmla="*/ 112 h 408"/>
                  <a:gd name="T52" fmla="*/ 43 w 590"/>
                  <a:gd name="T53" fmla="*/ 104 h 408"/>
                  <a:gd name="T54" fmla="*/ 43 w 590"/>
                  <a:gd name="T55" fmla="*/ 80 h 408"/>
                  <a:gd name="T56" fmla="*/ 9 w 590"/>
                  <a:gd name="T57" fmla="*/ 64 h 408"/>
                  <a:gd name="T58" fmla="*/ 0 w 590"/>
                  <a:gd name="T59" fmla="*/ 88 h 408"/>
                  <a:gd name="T60" fmla="*/ 9 w 590"/>
                  <a:gd name="T61" fmla="*/ 120 h 408"/>
                  <a:gd name="T62" fmla="*/ 26 w 590"/>
                  <a:gd name="T63" fmla="*/ 152 h 408"/>
                  <a:gd name="T64" fmla="*/ 68 w 590"/>
                  <a:gd name="T65" fmla="*/ 184 h 408"/>
                  <a:gd name="T66" fmla="*/ 51 w 590"/>
                  <a:gd name="T67" fmla="*/ 224 h 408"/>
                  <a:gd name="T68" fmla="*/ 34 w 590"/>
                  <a:gd name="T69" fmla="*/ 232 h 408"/>
                  <a:gd name="T70" fmla="*/ 34 w 590"/>
                  <a:gd name="T71" fmla="*/ 264 h 408"/>
                  <a:gd name="T72" fmla="*/ 51 w 590"/>
                  <a:gd name="T73" fmla="*/ 272 h 408"/>
                  <a:gd name="T74" fmla="*/ 43 w 590"/>
                  <a:gd name="T75" fmla="*/ 304 h 408"/>
                  <a:gd name="T76" fmla="*/ 51 w 590"/>
                  <a:gd name="T77" fmla="*/ 320 h 408"/>
                  <a:gd name="T78" fmla="*/ 93 w 590"/>
                  <a:gd name="T79" fmla="*/ 336 h 408"/>
                  <a:gd name="T80" fmla="*/ 110 w 590"/>
                  <a:gd name="T81" fmla="*/ 368 h 408"/>
                  <a:gd name="T82" fmla="*/ 110 w 590"/>
                  <a:gd name="T83" fmla="*/ 408 h 408"/>
                  <a:gd name="T84" fmla="*/ 110 w 590"/>
                  <a:gd name="T85" fmla="*/ 400 h 408"/>
                  <a:gd name="T86" fmla="*/ 152 w 590"/>
                  <a:gd name="T87" fmla="*/ 400 h 408"/>
                  <a:gd name="T88" fmla="*/ 194 w 590"/>
                  <a:gd name="T89" fmla="*/ 384 h 408"/>
                  <a:gd name="T90" fmla="*/ 245 w 590"/>
                  <a:gd name="T91" fmla="*/ 352 h 408"/>
                  <a:gd name="T92" fmla="*/ 278 w 590"/>
                  <a:gd name="T93" fmla="*/ 368 h 408"/>
                  <a:gd name="T94" fmla="*/ 312 w 590"/>
                  <a:gd name="T95" fmla="*/ 368 h 408"/>
                  <a:gd name="T96" fmla="*/ 337 w 590"/>
                  <a:gd name="T97" fmla="*/ 368 h 408"/>
                  <a:gd name="T98" fmla="*/ 396 w 590"/>
                  <a:gd name="T99" fmla="*/ 352 h 408"/>
                  <a:gd name="T100" fmla="*/ 430 w 590"/>
                  <a:gd name="T101" fmla="*/ 336 h 408"/>
                  <a:gd name="T102" fmla="*/ 422 w 590"/>
                  <a:gd name="T103" fmla="*/ 296 h 408"/>
                  <a:gd name="T104" fmla="*/ 447 w 590"/>
                  <a:gd name="T105" fmla="*/ 296 h 408"/>
                  <a:gd name="T106" fmla="*/ 447 w 590"/>
                  <a:gd name="T107" fmla="*/ 296 h 408"/>
                  <a:gd name="T108" fmla="*/ 455 w 590"/>
                  <a:gd name="T109" fmla="*/ 280 h 408"/>
                  <a:gd name="T110" fmla="*/ 455 w 590"/>
                  <a:gd name="T111" fmla="*/ 256 h 408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90" h="408">
                    <a:moveTo>
                      <a:pt x="455" y="256"/>
                    </a:moveTo>
                    <a:lnTo>
                      <a:pt x="489" y="248"/>
                    </a:lnTo>
                    <a:lnTo>
                      <a:pt x="514" y="232"/>
                    </a:lnTo>
                    <a:lnTo>
                      <a:pt x="565" y="240"/>
                    </a:lnTo>
                    <a:lnTo>
                      <a:pt x="590" y="232"/>
                    </a:lnTo>
                    <a:lnTo>
                      <a:pt x="565" y="200"/>
                    </a:lnTo>
                    <a:lnTo>
                      <a:pt x="523" y="176"/>
                    </a:lnTo>
                    <a:lnTo>
                      <a:pt x="548" y="144"/>
                    </a:lnTo>
                    <a:lnTo>
                      <a:pt x="548" y="104"/>
                    </a:lnTo>
                    <a:lnTo>
                      <a:pt x="548" y="72"/>
                    </a:lnTo>
                    <a:lnTo>
                      <a:pt x="573" y="64"/>
                    </a:lnTo>
                    <a:lnTo>
                      <a:pt x="582" y="48"/>
                    </a:lnTo>
                    <a:lnTo>
                      <a:pt x="582" y="32"/>
                    </a:lnTo>
                    <a:lnTo>
                      <a:pt x="582" y="16"/>
                    </a:lnTo>
                    <a:lnTo>
                      <a:pt x="531" y="16"/>
                    </a:lnTo>
                    <a:lnTo>
                      <a:pt x="523" y="0"/>
                    </a:lnTo>
                    <a:lnTo>
                      <a:pt x="481" y="8"/>
                    </a:lnTo>
                    <a:lnTo>
                      <a:pt x="455" y="0"/>
                    </a:lnTo>
                    <a:lnTo>
                      <a:pt x="413" y="8"/>
                    </a:lnTo>
                    <a:lnTo>
                      <a:pt x="363" y="24"/>
                    </a:lnTo>
                    <a:lnTo>
                      <a:pt x="321" y="80"/>
                    </a:lnTo>
                    <a:lnTo>
                      <a:pt x="270" y="88"/>
                    </a:lnTo>
                    <a:lnTo>
                      <a:pt x="219" y="88"/>
                    </a:lnTo>
                    <a:lnTo>
                      <a:pt x="194" y="88"/>
                    </a:lnTo>
                    <a:lnTo>
                      <a:pt x="169" y="112"/>
                    </a:lnTo>
                    <a:lnTo>
                      <a:pt x="76" y="112"/>
                    </a:lnTo>
                    <a:lnTo>
                      <a:pt x="43" y="104"/>
                    </a:lnTo>
                    <a:lnTo>
                      <a:pt x="43" y="80"/>
                    </a:lnTo>
                    <a:lnTo>
                      <a:pt x="9" y="64"/>
                    </a:lnTo>
                    <a:lnTo>
                      <a:pt x="0" y="88"/>
                    </a:lnTo>
                    <a:lnTo>
                      <a:pt x="9" y="120"/>
                    </a:lnTo>
                    <a:lnTo>
                      <a:pt x="26" y="152"/>
                    </a:lnTo>
                    <a:lnTo>
                      <a:pt x="68" y="184"/>
                    </a:lnTo>
                    <a:lnTo>
                      <a:pt x="51" y="224"/>
                    </a:lnTo>
                    <a:lnTo>
                      <a:pt x="34" y="232"/>
                    </a:lnTo>
                    <a:lnTo>
                      <a:pt x="34" y="264"/>
                    </a:lnTo>
                    <a:lnTo>
                      <a:pt x="51" y="272"/>
                    </a:lnTo>
                    <a:lnTo>
                      <a:pt x="43" y="304"/>
                    </a:lnTo>
                    <a:lnTo>
                      <a:pt x="51" y="320"/>
                    </a:lnTo>
                    <a:lnTo>
                      <a:pt x="93" y="336"/>
                    </a:lnTo>
                    <a:lnTo>
                      <a:pt x="110" y="368"/>
                    </a:lnTo>
                    <a:lnTo>
                      <a:pt x="110" y="408"/>
                    </a:lnTo>
                    <a:lnTo>
                      <a:pt x="110" y="400"/>
                    </a:lnTo>
                    <a:lnTo>
                      <a:pt x="152" y="400"/>
                    </a:lnTo>
                    <a:lnTo>
                      <a:pt x="194" y="384"/>
                    </a:lnTo>
                    <a:lnTo>
                      <a:pt x="245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37" y="368"/>
                    </a:lnTo>
                    <a:lnTo>
                      <a:pt x="396" y="352"/>
                    </a:lnTo>
                    <a:lnTo>
                      <a:pt x="430" y="336"/>
                    </a:lnTo>
                    <a:lnTo>
                      <a:pt x="422" y="296"/>
                    </a:lnTo>
                    <a:lnTo>
                      <a:pt x="447" y="296"/>
                    </a:lnTo>
                    <a:lnTo>
                      <a:pt x="455" y="280"/>
                    </a:lnTo>
                    <a:lnTo>
                      <a:pt x="455" y="25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82" name="Freeform 281"/>
              <p:cNvSpPr>
                <a:spLocks/>
              </p:cNvSpPr>
              <p:nvPr/>
            </p:nvSpPr>
            <p:spPr bwMode="auto">
              <a:xfrm>
                <a:off x="5404" y="3416"/>
                <a:ext cx="364" cy="616"/>
              </a:xfrm>
              <a:custGeom>
                <a:avLst/>
                <a:gdLst>
                  <a:gd name="T0" fmla="*/ 219 w 364"/>
                  <a:gd name="T1" fmla="*/ 40 h 616"/>
                  <a:gd name="T2" fmla="*/ 151 w 364"/>
                  <a:gd name="T3" fmla="*/ 0 h 616"/>
                  <a:gd name="T4" fmla="*/ 75 w 364"/>
                  <a:gd name="T5" fmla="*/ 0 h 616"/>
                  <a:gd name="T6" fmla="*/ 16 w 364"/>
                  <a:gd name="T7" fmla="*/ 24 h 616"/>
                  <a:gd name="T8" fmla="*/ 8 w 364"/>
                  <a:gd name="T9" fmla="*/ 64 h 616"/>
                  <a:gd name="T10" fmla="*/ 16 w 364"/>
                  <a:gd name="T11" fmla="*/ 136 h 616"/>
                  <a:gd name="T12" fmla="*/ 0 w 364"/>
                  <a:gd name="T13" fmla="*/ 192 h 616"/>
                  <a:gd name="T14" fmla="*/ 67 w 364"/>
                  <a:gd name="T15" fmla="*/ 184 h 616"/>
                  <a:gd name="T16" fmla="*/ 33 w 364"/>
                  <a:gd name="T17" fmla="*/ 256 h 616"/>
                  <a:gd name="T18" fmla="*/ 118 w 364"/>
                  <a:gd name="T19" fmla="*/ 312 h 616"/>
                  <a:gd name="T20" fmla="*/ 160 w 364"/>
                  <a:gd name="T21" fmla="*/ 384 h 616"/>
                  <a:gd name="T22" fmla="*/ 168 w 364"/>
                  <a:gd name="T23" fmla="*/ 432 h 616"/>
                  <a:gd name="T24" fmla="*/ 101 w 364"/>
                  <a:gd name="T25" fmla="*/ 440 h 616"/>
                  <a:gd name="T26" fmla="*/ 126 w 364"/>
                  <a:gd name="T27" fmla="*/ 496 h 616"/>
                  <a:gd name="T28" fmla="*/ 168 w 364"/>
                  <a:gd name="T29" fmla="*/ 480 h 616"/>
                  <a:gd name="T30" fmla="*/ 219 w 364"/>
                  <a:gd name="T31" fmla="*/ 504 h 616"/>
                  <a:gd name="T32" fmla="*/ 235 w 364"/>
                  <a:gd name="T33" fmla="*/ 560 h 616"/>
                  <a:gd name="T34" fmla="*/ 244 w 364"/>
                  <a:gd name="T35" fmla="*/ 592 h 616"/>
                  <a:gd name="T36" fmla="*/ 261 w 364"/>
                  <a:gd name="T37" fmla="*/ 600 h 616"/>
                  <a:gd name="T38" fmla="*/ 337 w 364"/>
                  <a:gd name="T39" fmla="*/ 616 h 616"/>
                  <a:gd name="T40" fmla="*/ 360 w 364"/>
                  <a:gd name="T41" fmla="*/ 578 h 616"/>
                  <a:gd name="T42" fmla="*/ 303 w 364"/>
                  <a:gd name="T43" fmla="*/ 56 h 616"/>
                  <a:gd name="T44" fmla="*/ 320 w 364"/>
                  <a:gd name="T45" fmla="*/ 152 h 616"/>
                  <a:gd name="T46" fmla="*/ 244 w 364"/>
                  <a:gd name="T47" fmla="*/ 168 h 616"/>
                  <a:gd name="T48" fmla="*/ 151 w 364"/>
                  <a:gd name="T49" fmla="*/ 200 h 616"/>
                  <a:gd name="T50" fmla="*/ 92 w 364"/>
                  <a:gd name="T51" fmla="*/ 208 h 616"/>
                  <a:gd name="T52" fmla="*/ 42 w 364"/>
                  <a:gd name="T53" fmla="*/ 264 h 616"/>
                  <a:gd name="T54" fmla="*/ 59 w 364"/>
                  <a:gd name="T55" fmla="*/ 232 h 616"/>
                  <a:gd name="T56" fmla="*/ 126 w 364"/>
                  <a:gd name="T57" fmla="*/ 168 h 616"/>
                  <a:gd name="T58" fmla="*/ 185 w 364"/>
                  <a:gd name="T59" fmla="*/ 104 h 616"/>
                  <a:gd name="T60" fmla="*/ 286 w 364"/>
                  <a:gd name="T61" fmla="*/ 80 h 616"/>
                  <a:gd name="T62" fmla="*/ 303 w 364"/>
                  <a:gd name="T63" fmla="*/ 96 h 616"/>
                  <a:gd name="T64" fmla="*/ 328 w 364"/>
                  <a:gd name="T65" fmla="*/ 112 h 616"/>
                  <a:gd name="T66" fmla="*/ 303 w 364"/>
                  <a:gd name="T67" fmla="*/ 56 h 61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64" h="616">
                    <a:moveTo>
                      <a:pt x="303" y="56"/>
                    </a:moveTo>
                    <a:lnTo>
                      <a:pt x="219" y="40"/>
                    </a:lnTo>
                    <a:lnTo>
                      <a:pt x="185" y="24"/>
                    </a:lnTo>
                    <a:lnTo>
                      <a:pt x="151" y="0"/>
                    </a:lnTo>
                    <a:lnTo>
                      <a:pt x="126" y="8"/>
                    </a:lnTo>
                    <a:lnTo>
                      <a:pt x="75" y="0"/>
                    </a:lnTo>
                    <a:lnTo>
                      <a:pt x="50" y="16"/>
                    </a:lnTo>
                    <a:lnTo>
                      <a:pt x="16" y="24"/>
                    </a:lnTo>
                    <a:lnTo>
                      <a:pt x="16" y="48"/>
                    </a:lnTo>
                    <a:lnTo>
                      <a:pt x="8" y="64"/>
                    </a:lnTo>
                    <a:lnTo>
                      <a:pt x="33" y="88"/>
                    </a:lnTo>
                    <a:lnTo>
                      <a:pt x="16" y="136"/>
                    </a:lnTo>
                    <a:lnTo>
                      <a:pt x="25" y="160"/>
                    </a:lnTo>
                    <a:lnTo>
                      <a:pt x="0" y="192"/>
                    </a:lnTo>
                    <a:lnTo>
                      <a:pt x="0" y="200"/>
                    </a:lnTo>
                    <a:lnTo>
                      <a:pt x="67" y="184"/>
                    </a:lnTo>
                    <a:lnTo>
                      <a:pt x="42" y="216"/>
                    </a:lnTo>
                    <a:lnTo>
                      <a:pt x="33" y="256"/>
                    </a:lnTo>
                    <a:lnTo>
                      <a:pt x="50" y="328"/>
                    </a:lnTo>
                    <a:lnTo>
                      <a:pt x="118" y="312"/>
                    </a:lnTo>
                    <a:lnTo>
                      <a:pt x="118" y="352"/>
                    </a:lnTo>
                    <a:lnTo>
                      <a:pt x="160" y="384"/>
                    </a:lnTo>
                    <a:lnTo>
                      <a:pt x="151" y="408"/>
                    </a:lnTo>
                    <a:lnTo>
                      <a:pt x="168" y="432"/>
                    </a:lnTo>
                    <a:lnTo>
                      <a:pt x="134" y="448"/>
                    </a:lnTo>
                    <a:lnTo>
                      <a:pt x="101" y="440"/>
                    </a:lnTo>
                    <a:lnTo>
                      <a:pt x="101" y="472"/>
                    </a:lnTo>
                    <a:lnTo>
                      <a:pt x="126" y="496"/>
                    </a:lnTo>
                    <a:lnTo>
                      <a:pt x="151" y="480"/>
                    </a:lnTo>
                    <a:lnTo>
                      <a:pt x="168" y="480"/>
                    </a:lnTo>
                    <a:lnTo>
                      <a:pt x="185" y="488"/>
                    </a:lnTo>
                    <a:lnTo>
                      <a:pt x="219" y="504"/>
                    </a:lnTo>
                    <a:lnTo>
                      <a:pt x="227" y="528"/>
                    </a:lnTo>
                    <a:lnTo>
                      <a:pt x="235" y="560"/>
                    </a:lnTo>
                    <a:lnTo>
                      <a:pt x="269" y="576"/>
                    </a:lnTo>
                    <a:lnTo>
                      <a:pt x="244" y="592"/>
                    </a:lnTo>
                    <a:lnTo>
                      <a:pt x="244" y="600"/>
                    </a:lnTo>
                    <a:lnTo>
                      <a:pt x="261" y="600"/>
                    </a:lnTo>
                    <a:lnTo>
                      <a:pt x="345" y="584"/>
                    </a:lnTo>
                    <a:lnTo>
                      <a:pt x="337" y="616"/>
                    </a:lnTo>
                    <a:lnTo>
                      <a:pt x="364" y="602"/>
                    </a:lnTo>
                    <a:lnTo>
                      <a:pt x="360" y="578"/>
                    </a:lnTo>
                    <a:lnTo>
                      <a:pt x="354" y="56"/>
                    </a:lnTo>
                    <a:lnTo>
                      <a:pt x="303" y="56"/>
                    </a:lnTo>
                    <a:lnTo>
                      <a:pt x="286" y="136"/>
                    </a:lnTo>
                    <a:lnTo>
                      <a:pt x="320" y="152"/>
                    </a:lnTo>
                    <a:lnTo>
                      <a:pt x="286" y="168"/>
                    </a:lnTo>
                    <a:lnTo>
                      <a:pt x="244" y="168"/>
                    </a:lnTo>
                    <a:lnTo>
                      <a:pt x="176" y="200"/>
                    </a:lnTo>
                    <a:lnTo>
                      <a:pt x="151" y="200"/>
                    </a:lnTo>
                    <a:lnTo>
                      <a:pt x="134" y="200"/>
                    </a:lnTo>
                    <a:lnTo>
                      <a:pt x="92" y="208"/>
                    </a:lnTo>
                    <a:lnTo>
                      <a:pt x="67" y="232"/>
                    </a:lnTo>
                    <a:lnTo>
                      <a:pt x="42" y="264"/>
                    </a:lnTo>
                    <a:lnTo>
                      <a:pt x="42" y="248"/>
                    </a:lnTo>
                    <a:lnTo>
                      <a:pt x="59" y="232"/>
                    </a:lnTo>
                    <a:lnTo>
                      <a:pt x="84" y="200"/>
                    </a:lnTo>
                    <a:lnTo>
                      <a:pt x="126" y="168"/>
                    </a:lnTo>
                    <a:lnTo>
                      <a:pt x="134" y="120"/>
                    </a:lnTo>
                    <a:lnTo>
                      <a:pt x="185" y="104"/>
                    </a:lnTo>
                    <a:lnTo>
                      <a:pt x="235" y="96"/>
                    </a:lnTo>
                    <a:lnTo>
                      <a:pt x="286" y="80"/>
                    </a:lnTo>
                    <a:lnTo>
                      <a:pt x="294" y="80"/>
                    </a:lnTo>
                    <a:lnTo>
                      <a:pt x="303" y="96"/>
                    </a:lnTo>
                    <a:lnTo>
                      <a:pt x="345" y="104"/>
                    </a:lnTo>
                    <a:lnTo>
                      <a:pt x="328" y="112"/>
                    </a:lnTo>
                    <a:lnTo>
                      <a:pt x="286" y="136"/>
                    </a:lnTo>
                    <a:lnTo>
                      <a:pt x="303" y="56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83" name="Freeform 282"/>
              <p:cNvSpPr>
                <a:spLocks/>
              </p:cNvSpPr>
              <p:nvPr/>
            </p:nvSpPr>
            <p:spPr bwMode="auto">
              <a:xfrm>
                <a:off x="5404" y="3416"/>
                <a:ext cx="362" cy="616"/>
              </a:xfrm>
              <a:custGeom>
                <a:avLst/>
                <a:gdLst>
                  <a:gd name="T0" fmla="*/ 303 w 362"/>
                  <a:gd name="T1" fmla="*/ 56 h 616"/>
                  <a:gd name="T2" fmla="*/ 219 w 362"/>
                  <a:gd name="T3" fmla="*/ 40 h 616"/>
                  <a:gd name="T4" fmla="*/ 185 w 362"/>
                  <a:gd name="T5" fmla="*/ 24 h 616"/>
                  <a:gd name="T6" fmla="*/ 151 w 362"/>
                  <a:gd name="T7" fmla="*/ 0 h 616"/>
                  <a:gd name="T8" fmla="*/ 126 w 362"/>
                  <a:gd name="T9" fmla="*/ 8 h 616"/>
                  <a:gd name="T10" fmla="*/ 75 w 362"/>
                  <a:gd name="T11" fmla="*/ 0 h 616"/>
                  <a:gd name="T12" fmla="*/ 50 w 362"/>
                  <a:gd name="T13" fmla="*/ 16 h 616"/>
                  <a:gd name="T14" fmla="*/ 16 w 362"/>
                  <a:gd name="T15" fmla="*/ 24 h 616"/>
                  <a:gd name="T16" fmla="*/ 16 w 362"/>
                  <a:gd name="T17" fmla="*/ 48 h 616"/>
                  <a:gd name="T18" fmla="*/ 8 w 362"/>
                  <a:gd name="T19" fmla="*/ 64 h 616"/>
                  <a:gd name="T20" fmla="*/ 33 w 362"/>
                  <a:gd name="T21" fmla="*/ 88 h 616"/>
                  <a:gd name="T22" fmla="*/ 16 w 362"/>
                  <a:gd name="T23" fmla="*/ 136 h 616"/>
                  <a:gd name="T24" fmla="*/ 25 w 362"/>
                  <a:gd name="T25" fmla="*/ 160 h 616"/>
                  <a:gd name="T26" fmla="*/ 0 w 362"/>
                  <a:gd name="T27" fmla="*/ 192 h 616"/>
                  <a:gd name="T28" fmla="*/ 0 w 362"/>
                  <a:gd name="T29" fmla="*/ 200 h 616"/>
                  <a:gd name="T30" fmla="*/ 67 w 362"/>
                  <a:gd name="T31" fmla="*/ 184 h 616"/>
                  <a:gd name="T32" fmla="*/ 42 w 362"/>
                  <a:gd name="T33" fmla="*/ 216 h 616"/>
                  <a:gd name="T34" fmla="*/ 33 w 362"/>
                  <a:gd name="T35" fmla="*/ 256 h 616"/>
                  <a:gd name="T36" fmla="*/ 50 w 362"/>
                  <a:gd name="T37" fmla="*/ 328 h 616"/>
                  <a:gd name="T38" fmla="*/ 118 w 362"/>
                  <a:gd name="T39" fmla="*/ 312 h 616"/>
                  <a:gd name="T40" fmla="*/ 118 w 362"/>
                  <a:gd name="T41" fmla="*/ 352 h 616"/>
                  <a:gd name="T42" fmla="*/ 160 w 362"/>
                  <a:gd name="T43" fmla="*/ 384 h 616"/>
                  <a:gd name="T44" fmla="*/ 151 w 362"/>
                  <a:gd name="T45" fmla="*/ 408 h 616"/>
                  <a:gd name="T46" fmla="*/ 168 w 362"/>
                  <a:gd name="T47" fmla="*/ 432 h 616"/>
                  <a:gd name="T48" fmla="*/ 134 w 362"/>
                  <a:gd name="T49" fmla="*/ 448 h 616"/>
                  <a:gd name="T50" fmla="*/ 101 w 362"/>
                  <a:gd name="T51" fmla="*/ 440 h 616"/>
                  <a:gd name="T52" fmla="*/ 101 w 362"/>
                  <a:gd name="T53" fmla="*/ 472 h 616"/>
                  <a:gd name="T54" fmla="*/ 126 w 362"/>
                  <a:gd name="T55" fmla="*/ 496 h 616"/>
                  <a:gd name="T56" fmla="*/ 151 w 362"/>
                  <a:gd name="T57" fmla="*/ 480 h 616"/>
                  <a:gd name="T58" fmla="*/ 168 w 362"/>
                  <a:gd name="T59" fmla="*/ 480 h 616"/>
                  <a:gd name="T60" fmla="*/ 185 w 362"/>
                  <a:gd name="T61" fmla="*/ 488 h 616"/>
                  <a:gd name="T62" fmla="*/ 219 w 362"/>
                  <a:gd name="T63" fmla="*/ 504 h 616"/>
                  <a:gd name="T64" fmla="*/ 227 w 362"/>
                  <a:gd name="T65" fmla="*/ 528 h 616"/>
                  <a:gd name="T66" fmla="*/ 235 w 362"/>
                  <a:gd name="T67" fmla="*/ 560 h 616"/>
                  <a:gd name="T68" fmla="*/ 269 w 362"/>
                  <a:gd name="T69" fmla="*/ 576 h 616"/>
                  <a:gd name="T70" fmla="*/ 244 w 362"/>
                  <a:gd name="T71" fmla="*/ 592 h 616"/>
                  <a:gd name="T72" fmla="*/ 244 w 362"/>
                  <a:gd name="T73" fmla="*/ 600 h 616"/>
                  <a:gd name="T74" fmla="*/ 261 w 362"/>
                  <a:gd name="T75" fmla="*/ 600 h 616"/>
                  <a:gd name="T76" fmla="*/ 345 w 362"/>
                  <a:gd name="T77" fmla="*/ 584 h 616"/>
                  <a:gd name="T78" fmla="*/ 337 w 362"/>
                  <a:gd name="T79" fmla="*/ 616 h 616"/>
                  <a:gd name="T80" fmla="*/ 362 w 362"/>
                  <a:gd name="T81" fmla="*/ 600 h 616"/>
                  <a:gd name="T82" fmla="*/ 354 w 362"/>
                  <a:gd name="T83" fmla="*/ 50 h 616"/>
                  <a:gd name="T84" fmla="*/ 303 w 362"/>
                  <a:gd name="T85" fmla="*/ 56 h 616"/>
                  <a:gd name="T86" fmla="*/ 303 w 362"/>
                  <a:gd name="T87" fmla="*/ 56 h 61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362" h="616">
                    <a:moveTo>
                      <a:pt x="303" y="56"/>
                    </a:moveTo>
                    <a:lnTo>
                      <a:pt x="219" y="40"/>
                    </a:lnTo>
                    <a:lnTo>
                      <a:pt x="185" y="24"/>
                    </a:lnTo>
                    <a:lnTo>
                      <a:pt x="151" y="0"/>
                    </a:lnTo>
                    <a:lnTo>
                      <a:pt x="126" y="8"/>
                    </a:lnTo>
                    <a:lnTo>
                      <a:pt x="75" y="0"/>
                    </a:lnTo>
                    <a:lnTo>
                      <a:pt x="50" y="16"/>
                    </a:lnTo>
                    <a:lnTo>
                      <a:pt x="16" y="24"/>
                    </a:lnTo>
                    <a:lnTo>
                      <a:pt x="16" y="48"/>
                    </a:lnTo>
                    <a:lnTo>
                      <a:pt x="8" y="64"/>
                    </a:lnTo>
                    <a:lnTo>
                      <a:pt x="33" y="88"/>
                    </a:lnTo>
                    <a:lnTo>
                      <a:pt x="16" y="136"/>
                    </a:lnTo>
                    <a:lnTo>
                      <a:pt x="25" y="160"/>
                    </a:lnTo>
                    <a:lnTo>
                      <a:pt x="0" y="192"/>
                    </a:lnTo>
                    <a:lnTo>
                      <a:pt x="0" y="200"/>
                    </a:lnTo>
                    <a:lnTo>
                      <a:pt x="67" y="184"/>
                    </a:lnTo>
                    <a:lnTo>
                      <a:pt x="42" y="216"/>
                    </a:lnTo>
                    <a:lnTo>
                      <a:pt x="33" y="256"/>
                    </a:lnTo>
                    <a:lnTo>
                      <a:pt x="50" y="328"/>
                    </a:lnTo>
                    <a:lnTo>
                      <a:pt x="118" y="312"/>
                    </a:lnTo>
                    <a:lnTo>
                      <a:pt x="118" y="352"/>
                    </a:lnTo>
                    <a:lnTo>
                      <a:pt x="160" y="384"/>
                    </a:lnTo>
                    <a:lnTo>
                      <a:pt x="151" y="408"/>
                    </a:lnTo>
                    <a:lnTo>
                      <a:pt x="168" y="432"/>
                    </a:lnTo>
                    <a:lnTo>
                      <a:pt x="134" y="448"/>
                    </a:lnTo>
                    <a:lnTo>
                      <a:pt x="101" y="440"/>
                    </a:lnTo>
                    <a:lnTo>
                      <a:pt x="101" y="472"/>
                    </a:lnTo>
                    <a:lnTo>
                      <a:pt x="126" y="496"/>
                    </a:lnTo>
                    <a:lnTo>
                      <a:pt x="151" y="480"/>
                    </a:lnTo>
                    <a:lnTo>
                      <a:pt x="168" y="480"/>
                    </a:lnTo>
                    <a:lnTo>
                      <a:pt x="185" y="488"/>
                    </a:lnTo>
                    <a:lnTo>
                      <a:pt x="219" y="504"/>
                    </a:lnTo>
                    <a:lnTo>
                      <a:pt x="227" y="528"/>
                    </a:lnTo>
                    <a:lnTo>
                      <a:pt x="235" y="560"/>
                    </a:lnTo>
                    <a:lnTo>
                      <a:pt x="269" y="576"/>
                    </a:lnTo>
                    <a:lnTo>
                      <a:pt x="244" y="592"/>
                    </a:lnTo>
                    <a:lnTo>
                      <a:pt x="244" y="600"/>
                    </a:lnTo>
                    <a:lnTo>
                      <a:pt x="261" y="600"/>
                    </a:lnTo>
                    <a:lnTo>
                      <a:pt x="345" y="584"/>
                    </a:lnTo>
                    <a:lnTo>
                      <a:pt x="337" y="616"/>
                    </a:lnTo>
                    <a:lnTo>
                      <a:pt x="362" y="600"/>
                    </a:lnTo>
                    <a:lnTo>
                      <a:pt x="354" y="50"/>
                    </a:lnTo>
                    <a:lnTo>
                      <a:pt x="303" y="5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84" name="Freeform 283"/>
              <p:cNvSpPr>
                <a:spLocks/>
              </p:cNvSpPr>
              <p:nvPr/>
            </p:nvSpPr>
            <p:spPr bwMode="auto">
              <a:xfrm>
                <a:off x="5446" y="3496"/>
                <a:ext cx="308" cy="184"/>
              </a:xfrm>
              <a:custGeom>
                <a:avLst/>
                <a:gdLst>
                  <a:gd name="T0" fmla="*/ 244 w 308"/>
                  <a:gd name="T1" fmla="*/ 56 h 184"/>
                  <a:gd name="T2" fmla="*/ 278 w 308"/>
                  <a:gd name="T3" fmla="*/ 72 h 184"/>
                  <a:gd name="T4" fmla="*/ 244 w 308"/>
                  <a:gd name="T5" fmla="*/ 88 h 184"/>
                  <a:gd name="T6" fmla="*/ 202 w 308"/>
                  <a:gd name="T7" fmla="*/ 88 h 184"/>
                  <a:gd name="T8" fmla="*/ 134 w 308"/>
                  <a:gd name="T9" fmla="*/ 120 h 184"/>
                  <a:gd name="T10" fmla="*/ 109 w 308"/>
                  <a:gd name="T11" fmla="*/ 120 h 184"/>
                  <a:gd name="T12" fmla="*/ 92 w 308"/>
                  <a:gd name="T13" fmla="*/ 120 h 184"/>
                  <a:gd name="T14" fmla="*/ 50 w 308"/>
                  <a:gd name="T15" fmla="*/ 128 h 184"/>
                  <a:gd name="T16" fmla="*/ 25 w 308"/>
                  <a:gd name="T17" fmla="*/ 152 h 184"/>
                  <a:gd name="T18" fmla="*/ 0 w 308"/>
                  <a:gd name="T19" fmla="*/ 184 h 184"/>
                  <a:gd name="T20" fmla="*/ 0 w 308"/>
                  <a:gd name="T21" fmla="*/ 168 h 184"/>
                  <a:gd name="T22" fmla="*/ 17 w 308"/>
                  <a:gd name="T23" fmla="*/ 152 h 184"/>
                  <a:gd name="T24" fmla="*/ 42 w 308"/>
                  <a:gd name="T25" fmla="*/ 120 h 184"/>
                  <a:gd name="T26" fmla="*/ 84 w 308"/>
                  <a:gd name="T27" fmla="*/ 88 h 184"/>
                  <a:gd name="T28" fmla="*/ 92 w 308"/>
                  <a:gd name="T29" fmla="*/ 40 h 184"/>
                  <a:gd name="T30" fmla="*/ 143 w 308"/>
                  <a:gd name="T31" fmla="*/ 24 h 184"/>
                  <a:gd name="T32" fmla="*/ 193 w 308"/>
                  <a:gd name="T33" fmla="*/ 16 h 184"/>
                  <a:gd name="T34" fmla="*/ 244 w 308"/>
                  <a:gd name="T35" fmla="*/ 0 h 184"/>
                  <a:gd name="T36" fmla="*/ 252 w 308"/>
                  <a:gd name="T37" fmla="*/ 0 h 184"/>
                  <a:gd name="T38" fmla="*/ 261 w 308"/>
                  <a:gd name="T39" fmla="*/ 16 h 184"/>
                  <a:gd name="T40" fmla="*/ 303 w 308"/>
                  <a:gd name="T41" fmla="*/ 24 h 184"/>
                  <a:gd name="T42" fmla="*/ 308 w 308"/>
                  <a:gd name="T43" fmla="*/ 24 h 184"/>
                  <a:gd name="T44" fmla="*/ 286 w 308"/>
                  <a:gd name="T45" fmla="*/ 32 h 184"/>
                  <a:gd name="T46" fmla="*/ 244 w 308"/>
                  <a:gd name="T47" fmla="*/ 56 h 184"/>
                  <a:gd name="T48" fmla="*/ 244 w 308"/>
                  <a:gd name="T49" fmla="*/ 56 h 1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08" h="184">
                    <a:moveTo>
                      <a:pt x="244" y="56"/>
                    </a:moveTo>
                    <a:lnTo>
                      <a:pt x="278" y="72"/>
                    </a:lnTo>
                    <a:lnTo>
                      <a:pt x="244" y="88"/>
                    </a:lnTo>
                    <a:lnTo>
                      <a:pt x="202" y="88"/>
                    </a:lnTo>
                    <a:lnTo>
                      <a:pt x="134" y="120"/>
                    </a:lnTo>
                    <a:lnTo>
                      <a:pt x="109" y="120"/>
                    </a:lnTo>
                    <a:lnTo>
                      <a:pt x="92" y="120"/>
                    </a:lnTo>
                    <a:lnTo>
                      <a:pt x="50" y="128"/>
                    </a:lnTo>
                    <a:lnTo>
                      <a:pt x="25" y="152"/>
                    </a:lnTo>
                    <a:lnTo>
                      <a:pt x="0" y="184"/>
                    </a:lnTo>
                    <a:lnTo>
                      <a:pt x="0" y="168"/>
                    </a:lnTo>
                    <a:lnTo>
                      <a:pt x="17" y="152"/>
                    </a:lnTo>
                    <a:lnTo>
                      <a:pt x="42" y="120"/>
                    </a:lnTo>
                    <a:lnTo>
                      <a:pt x="84" y="88"/>
                    </a:lnTo>
                    <a:lnTo>
                      <a:pt x="92" y="40"/>
                    </a:lnTo>
                    <a:lnTo>
                      <a:pt x="143" y="24"/>
                    </a:lnTo>
                    <a:lnTo>
                      <a:pt x="193" y="16"/>
                    </a:lnTo>
                    <a:lnTo>
                      <a:pt x="244" y="0"/>
                    </a:lnTo>
                    <a:lnTo>
                      <a:pt x="252" y="0"/>
                    </a:lnTo>
                    <a:lnTo>
                      <a:pt x="261" y="16"/>
                    </a:lnTo>
                    <a:lnTo>
                      <a:pt x="303" y="24"/>
                    </a:lnTo>
                    <a:lnTo>
                      <a:pt x="308" y="24"/>
                    </a:lnTo>
                    <a:lnTo>
                      <a:pt x="286" y="32"/>
                    </a:lnTo>
                    <a:lnTo>
                      <a:pt x="244" y="5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85" name="Freeform 284"/>
              <p:cNvSpPr>
                <a:spLocks/>
              </p:cNvSpPr>
              <p:nvPr/>
            </p:nvSpPr>
            <p:spPr bwMode="auto">
              <a:xfrm>
                <a:off x="4721" y="2704"/>
                <a:ext cx="893" cy="592"/>
              </a:xfrm>
              <a:custGeom>
                <a:avLst/>
                <a:gdLst>
                  <a:gd name="T0" fmla="*/ 784 w 893"/>
                  <a:gd name="T1" fmla="*/ 312 h 592"/>
                  <a:gd name="T2" fmla="*/ 725 w 893"/>
                  <a:gd name="T3" fmla="*/ 280 h 592"/>
                  <a:gd name="T4" fmla="*/ 708 w 893"/>
                  <a:gd name="T5" fmla="*/ 208 h 592"/>
                  <a:gd name="T6" fmla="*/ 708 w 893"/>
                  <a:gd name="T7" fmla="*/ 168 h 592"/>
                  <a:gd name="T8" fmla="*/ 666 w 893"/>
                  <a:gd name="T9" fmla="*/ 120 h 592"/>
                  <a:gd name="T10" fmla="*/ 632 w 893"/>
                  <a:gd name="T11" fmla="*/ 96 h 592"/>
                  <a:gd name="T12" fmla="*/ 581 w 893"/>
                  <a:gd name="T13" fmla="*/ 56 h 592"/>
                  <a:gd name="T14" fmla="*/ 548 w 893"/>
                  <a:gd name="T15" fmla="*/ 16 h 592"/>
                  <a:gd name="T16" fmla="*/ 506 w 893"/>
                  <a:gd name="T17" fmla="*/ 0 h 592"/>
                  <a:gd name="T18" fmla="*/ 472 w 893"/>
                  <a:gd name="T19" fmla="*/ 48 h 592"/>
                  <a:gd name="T20" fmla="*/ 396 w 893"/>
                  <a:gd name="T21" fmla="*/ 72 h 592"/>
                  <a:gd name="T22" fmla="*/ 371 w 893"/>
                  <a:gd name="T23" fmla="*/ 96 h 592"/>
                  <a:gd name="T24" fmla="*/ 337 w 893"/>
                  <a:gd name="T25" fmla="*/ 80 h 592"/>
                  <a:gd name="T26" fmla="*/ 287 w 893"/>
                  <a:gd name="T27" fmla="*/ 88 h 592"/>
                  <a:gd name="T28" fmla="*/ 253 w 893"/>
                  <a:gd name="T29" fmla="*/ 88 h 592"/>
                  <a:gd name="T30" fmla="*/ 219 w 893"/>
                  <a:gd name="T31" fmla="*/ 80 h 592"/>
                  <a:gd name="T32" fmla="*/ 185 w 893"/>
                  <a:gd name="T33" fmla="*/ 104 h 592"/>
                  <a:gd name="T34" fmla="*/ 160 w 893"/>
                  <a:gd name="T35" fmla="*/ 128 h 592"/>
                  <a:gd name="T36" fmla="*/ 135 w 893"/>
                  <a:gd name="T37" fmla="*/ 168 h 592"/>
                  <a:gd name="T38" fmla="*/ 110 w 893"/>
                  <a:gd name="T39" fmla="*/ 224 h 592"/>
                  <a:gd name="T40" fmla="*/ 84 w 893"/>
                  <a:gd name="T41" fmla="*/ 256 h 592"/>
                  <a:gd name="T42" fmla="*/ 76 w 893"/>
                  <a:gd name="T43" fmla="*/ 280 h 592"/>
                  <a:gd name="T44" fmla="*/ 67 w 893"/>
                  <a:gd name="T45" fmla="*/ 320 h 592"/>
                  <a:gd name="T46" fmla="*/ 51 w 893"/>
                  <a:gd name="T47" fmla="*/ 328 h 592"/>
                  <a:gd name="T48" fmla="*/ 25 w 893"/>
                  <a:gd name="T49" fmla="*/ 344 h 592"/>
                  <a:gd name="T50" fmla="*/ 0 w 893"/>
                  <a:gd name="T51" fmla="*/ 352 h 592"/>
                  <a:gd name="T52" fmla="*/ 17 w 893"/>
                  <a:gd name="T53" fmla="*/ 368 h 592"/>
                  <a:gd name="T54" fmla="*/ 51 w 893"/>
                  <a:gd name="T55" fmla="*/ 392 h 592"/>
                  <a:gd name="T56" fmla="*/ 59 w 893"/>
                  <a:gd name="T57" fmla="*/ 416 h 592"/>
                  <a:gd name="T58" fmla="*/ 93 w 893"/>
                  <a:gd name="T59" fmla="*/ 440 h 592"/>
                  <a:gd name="T60" fmla="*/ 135 w 893"/>
                  <a:gd name="T61" fmla="*/ 456 h 592"/>
                  <a:gd name="T62" fmla="*/ 118 w 893"/>
                  <a:gd name="T63" fmla="*/ 488 h 592"/>
                  <a:gd name="T64" fmla="*/ 160 w 893"/>
                  <a:gd name="T65" fmla="*/ 496 h 592"/>
                  <a:gd name="T66" fmla="*/ 202 w 893"/>
                  <a:gd name="T67" fmla="*/ 512 h 592"/>
                  <a:gd name="T68" fmla="*/ 244 w 893"/>
                  <a:gd name="T69" fmla="*/ 488 h 592"/>
                  <a:gd name="T70" fmla="*/ 244 w 893"/>
                  <a:gd name="T71" fmla="*/ 528 h 592"/>
                  <a:gd name="T72" fmla="*/ 261 w 893"/>
                  <a:gd name="T73" fmla="*/ 536 h 592"/>
                  <a:gd name="T74" fmla="*/ 253 w 893"/>
                  <a:gd name="T75" fmla="*/ 544 h 592"/>
                  <a:gd name="T76" fmla="*/ 287 w 893"/>
                  <a:gd name="T77" fmla="*/ 560 h 592"/>
                  <a:gd name="T78" fmla="*/ 287 w 893"/>
                  <a:gd name="T79" fmla="*/ 584 h 592"/>
                  <a:gd name="T80" fmla="*/ 320 w 893"/>
                  <a:gd name="T81" fmla="*/ 592 h 592"/>
                  <a:gd name="T82" fmla="*/ 413 w 893"/>
                  <a:gd name="T83" fmla="*/ 592 h 592"/>
                  <a:gd name="T84" fmla="*/ 438 w 893"/>
                  <a:gd name="T85" fmla="*/ 568 h 592"/>
                  <a:gd name="T86" fmla="*/ 463 w 893"/>
                  <a:gd name="T87" fmla="*/ 568 h 592"/>
                  <a:gd name="T88" fmla="*/ 514 w 893"/>
                  <a:gd name="T89" fmla="*/ 568 h 592"/>
                  <a:gd name="T90" fmla="*/ 565 w 893"/>
                  <a:gd name="T91" fmla="*/ 560 h 592"/>
                  <a:gd name="T92" fmla="*/ 607 w 893"/>
                  <a:gd name="T93" fmla="*/ 504 h 592"/>
                  <a:gd name="T94" fmla="*/ 657 w 893"/>
                  <a:gd name="T95" fmla="*/ 488 h 592"/>
                  <a:gd name="T96" fmla="*/ 699 w 893"/>
                  <a:gd name="T97" fmla="*/ 480 h 592"/>
                  <a:gd name="T98" fmla="*/ 725 w 893"/>
                  <a:gd name="T99" fmla="*/ 488 h 592"/>
                  <a:gd name="T100" fmla="*/ 767 w 893"/>
                  <a:gd name="T101" fmla="*/ 480 h 592"/>
                  <a:gd name="T102" fmla="*/ 775 w 893"/>
                  <a:gd name="T103" fmla="*/ 496 h 592"/>
                  <a:gd name="T104" fmla="*/ 826 w 893"/>
                  <a:gd name="T105" fmla="*/ 496 h 592"/>
                  <a:gd name="T106" fmla="*/ 834 w 893"/>
                  <a:gd name="T107" fmla="*/ 416 h 592"/>
                  <a:gd name="T108" fmla="*/ 851 w 893"/>
                  <a:gd name="T109" fmla="*/ 376 h 592"/>
                  <a:gd name="T110" fmla="*/ 885 w 893"/>
                  <a:gd name="T111" fmla="*/ 336 h 592"/>
                  <a:gd name="T112" fmla="*/ 893 w 893"/>
                  <a:gd name="T113" fmla="*/ 312 h 592"/>
                  <a:gd name="T114" fmla="*/ 876 w 893"/>
                  <a:gd name="T115" fmla="*/ 288 h 592"/>
                  <a:gd name="T116" fmla="*/ 834 w 893"/>
                  <a:gd name="T117" fmla="*/ 288 h 592"/>
                  <a:gd name="T118" fmla="*/ 784 w 893"/>
                  <a:gd name="T119" fmla="*/ 312 h 59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93" h="592">
                    <a:moveTo>
                      <a:pt x="784" y="312"/>
                    </a:moveTo>
                    <a:lnTo>
                      <a:pt x="725" y="280"/>
                    </a:lnTo>
                    <a:lnTo>
                      <a:pt x="708" y="208"/>
                    </a:lnTo>
                    <a:lnTo>
                      <a:pt x="708" y="168"/>
                    </a:lnTo>
                    <a:lnTo>
                      <a:pt x="666" y="120"/>
                    </a:lnTo>
                    <a:lnTo>
                      <a:pt x="632" y="96"/>
                    </a:lnTo>
                    <a:lnTo>
                      <a:pt x="581" y="56"/>
                    </a:lnTo>
                    <a:lnTo>
                      <a:pt x="548" y="16"/>
                    </a:lnTo>
                    <a:lnTo>
                      <a:pt x="506" y="0"/>
                    </a:lnTo>
                    <a:lnTo>
                      <a:pt x="472" y="48"/>
                    </a:lnTo>
                    <a:lnTo>
                      <a:pt x="396" y="72"/>
                    </a:lnTo>
                    <a:lnTo>
                      <a:pt x="371" y="96"/>
                    </a:lnTo>
                    <a:lnTo>
                      <a:pt x="337" y="80"/>
                    </a:lnTo>
                    <a:lnTo>
                      <a:pt x="287" y="88"/>
                    </a:lnTo>
                    <a:lnTo>
                      <a:pt x="253" y="88"/>
                    </a:lnTo>
                    <a:lnTo>
                      <a:pt x="219" y="80"/>
                    </a:lnTo>
                    <a:lnTo>
                      <a:pt x="185" y="104"/>
                    </a:lnTo>
                    <a:lnTo>
                      <a:pt x="160" y="128"/>
                    </a:lnTo>
                    <a:lnTo>
                      <a:pt x="135" y="168"/>
                    </a:lnTo>
                    <a:lnTo>
                      <a:pt x="110" y="224"/>
                    </a:lnTo>
                    <a:lnTo>
                      <a:pt x="84" y="256"/>
                    </a:lnTo>
                    <a:lnTo>
                      <a:pt x="76" y="280"/>
                    </a:lnTo>
                    <a:lnTo>
                      <a:pt x="67" y="320"/>
                    </a:lnTo>
                    <a:lnTo>
                      <a:pt x="51" y="328"/>
                    </a:lnTo>
                    <a:lnTo>
                      <a:pt x="25" y="344"/>
                    </a:lnTo>
                    <a:lnTo>
                      <a:pt x="0" y="352"/>
                    </a:lnTo>
                    <a:lnTo>
                      <a:pt x="17" y="368"/>
                    </a:lnTo>
                    <a:lnTo>
                      <a:pt x="51" y="392"/>
                    </a:lnTo>
                    <a:lnTo>
                      <a:pt x="59" y="416"/>
                    </a:lnTo>
                    <a:lnTo>
                      <a:pt x="93" y="440"/>
                    </a:lnTo>
                    <a:lnTo>
                      <a:pt x="135" y="456"/>
                    </a:lnTo>
                    <a:lnTo>
                      <a:pt x="118" y="488"/>
                    </a:lnTo>
                    <a:lnTo>
                      <a:pt x="160" y="496"/>
                    </a:lnTo>
                    <a:lnTo>
                      <a:pt x="202" y="512"/>
                    </a:lnTo>
                    <a:lnTo>
                      <a:pt x="244" y="488"/>
                    </a:lnTo>
                    <a:lnTo>
                      <a:pt x="244" y="528"/>
                    </a:lnTo>
                    <a:lnTo>
                      <a:pt x="261" y="536"/>
                    </a:lnTo>
                    <a:lnTo>
                      <a:pt x="253" y="544"/>
                    </a:lnTo>
                    <a:lnTo>
                      <a:pt x="287" y="560"/>
                    </a:lnTo>
                    <a:lnTo>
                      <a:pt x="287" y="584"/>
                    </a:lnTo>
                    <a:lnTo>
                      <a:pt x="320" y="592"/>
                    </a:lnTo>
                    <a:lnTo>
                      <a:pt x="413" y="592"/>
                    </a:lnTo>
                    <a:lnTo>
                      <a:pt x="438" y="568"/>
                    </a:lnTo>
                    <a:lnTo>
                      <a:pt x="463" y="568"/>
                    </a:lnTo>
                    <a:lnTo>
                      <a:pt x="514" y="568"/>
                    </a:lnTo>
                    <a:lnTo>
                      <a:pt x="565" y="560"/>
                    </a:lnTo>
                    <a:lnTo>
                      <a:pt x="607" y="504"/>
                    </a:lnTo>
                    <a:lnTo>
                      <a:pt x="657" y="488"/>
                    </a:lnTo>
                    <a:lnTo>
                      <a:pt x="699" y="480"/>
                    </a:lnTo>
                    <a:lnTo>
                      <a:pt x="725" y="488"/>
                    </a:lnTo>
                    <a:lnTo>
                      <a:pt x="767" y="480"/>
                    </a:lnTo>
                    <a:lnTo>
                      <a:pt x="775" y="496"/>
                    </a:lnTo>
                    <a:lnTo>
                      <a:pt x="826" y="496"/>
                    </a:lnTo>
                    <a:lnTo>
                      <a:pt x="834" y="416"/>
                    </a:lnTo>
                    <a:lnTo>
                      <a:pt x="851" y="376"/>
                    </a:lnTo>
                    <a:lnTo>
                      <a:pt x="885" y="336"/>
                    </a:lnTo>
                    <a:lnTo>
                      <a:pt x="893" y="312"/>
                    </a:lnTo>
                    <a:lnTo>
                      <a:pt x="876" y="288"/>
                    </a:lnTo>
                    <a:lnTo>
                      <a:pt x="834" y="288"/>
                    </a:lnTo>
                    <a:lnTo>
                      <a:pt x="784" y="312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86" name="Freeform 285"/>
              <p:cNvSpPr>
                <a:spLocks/>
              </p:cNvSpPr>
              <p:nvPr/>
            </p:nvSpPr>
            <p:spPr bwMode="auto">
              <a:xfrm>
                <a:off x="5235" y="2664"/>
                <a:ext cx="354" cy="336"/>
              </a:xfrm>
              <a:custGeom>
                <a:avLst/>
                <a:gdLst>
                  <a:gd name="T0" fmla="*/ 270 w 354"/>
                  <a:gd name="T1" fmla="*/ 248 h 336"/>
                  <a:gd name="T2" fmla="*/ 253 w 354"/>
                  <a:gd name="T3" fmla="*/ 224 h 336"/>
                  <a:gd name="T4" fmla="*/ 278 w 354"/>
                  <a:gd name="T5" fmla="*/ 200 h 336"/>
                  <a:gd name="T6" fmla="*/ 354 w 354"/>
                  <a:gd name="T7" fmla="*/ 184 h 336"/>
                  <a:gd name="T8" fmla="*/ 337 w 354"/>
                  <a:gd name="T9" fmla="*/ 152 h 336"/>
                  <a:gd name="T10" fmla="*/ 303 w 354"/>
                  <a:gd name="T11" fmla="*/ 120 h 336"/>
                  <a:gd name="T12" fmla="*/ 287 w 354"/>
                  <a:gd name="T13" fmla="*/ 88 h 336"/>
                  <a:gd name="T14" fmla="*/ 236 w 354"/>
                  <a:gd name="T15" fmla="*/ 72 h 336"/>
                  <a:gd name="T16" fmla="*/ 211 w 354"/>
                  <a:gd name="T17" fmla="*/ 24 h 336"/>
                  <a:gd name="T18" fmla="*/ 152 w 354"/>
                  <a:gd name="T19" fmla="*/ 24 h 336"/>
                  <a:gd name="T20" fmla="*/ 84 w 354"/>
                  <a:gd name="T21" fmla="*/ 0 h 336"/>
                  <a:gd name="T22" fmla="*/ 59 w 354"/>
                  <a:gd name="T23" fmla="*/ 24 h 336"/>
                  <a:gd name="T24" fmla="*/ 8 w 354"/>
                  <a:gd name="T25" fmla="*/ 32 h 336"/>
                  <a:gd name="T26" fmla="*/ 0 w 354"/>
                  <a:gd name="T27" fmla="*/ 40 h 336"/>
                  <a:gd name="T28" fmla="*/ 34 w 354"/>
                  <a:gd name="T29" fmla="*/ 56 h 336"/>
                  <a:gd name="T30" fmla="*/ 67 w 354"/>
                  <a:gd name="T31" fmla="*/ 96 h 336"/>
                  <a:gd name="T32" fmla="*/ 118 w 354"/>
                  <a:gd name="T33" fmla="*/ 136 h 336"/>
                  <a:gd name="T34" fmla="*/ 152 w 354"/>
                  <a:gd name="T35" fmla="*/ 160 h 336"/>
                  <a:gd name="T36" fmla="*/ 194 w 354"/>
                  <a:gd name="T37" fmla="*/ 208 h 336"/>
                  <a:gd name="T38" fmla="*/ 194 w 354"/>
                  <a:gd name="T39" fmla="*/ 248 h 336"/>
                  <a:gd name="T40" fmla="*/ 211 w 354"/>
                  <a:gd name="T41" fmla="*/ 320 h 336"/>
                  <a:gd name="T42" fmla="*/ 236 w 354"/>
                  <a:gd name="T43" fmla="*/ 336 h 336"/>
                  <a:gd name="T44" fmla="*/ 253 w 354"/>
                  <a:gd name="T45" fmla="*/ 312 h 336"/>
                  <a:gd name="T46" fmla="*/ 270 w 354"/>
                  <a:gd name="T47" fmla="*/ 248 h 3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54" h="336">
                    <a:moveTo>
                      <a:pt x="270" y="248"/>
                    </a:moveTo>
                    <a:lnTo>
                      <a:pt x="253" y="224"/>
                    </a:lnTo>
                    <a:lnTo>
                      <a:pt x="278" y="200"/>
                    </a:lnTo>
                    <a:lnTo>
                      <a:pt x="354" y="184"/>
                    </a:lnTo>
                    <a:lnTo>
                      <a:pt x="337" y="152"/>
                    </a:lnTo>
                    <a:lnTo>
                      <a:pt x="303" y="120"/>
                    </a:lnTo>
                    <a:lnTo>
                      <a:pt x="287" y="88"/>
                    </a:lnTo>
                    <a:lnTo>
                      <a:pt x="236" y="72"/>
                    </a:lnTo>
                    <a:lnTo>
                      <a:pt x="211" y="24"/>
                    </a:lnTo>
                    <a:lnTo>
                      <a:pt x="152" y="24"/>
                    </a:lnTo>
                    <a:lnTo>
                      <a:pt x="84" y="0"/>
                    </a:lnTo>
                    <a:lnTo>
                      <a:pt x="59" y="24"/>
                    </a:lnTo>
                    <a:lnTo>
                      <a:pt x="8" y="32"/>
                    </a:lnTo>
                    <a:lnTo>
                      <a:pt x="0" y="40"/>
                    </a:lnTo>
                    <a:lnTo>
                      <a:pt x="34" y="56"/>
                    </a:lnTo>
                    <a:lnTo>
                      <a:pt x="67" y="96"/>
                    </a:lnTo>
                    <a:lnTo>
                      <a:pt x="118" y="136"/>
                    </a:lnTo>
                    <a:lnTo>
                      <a:pt x="152" y="160"/>
                    </a:lnTo>
                    <a:lnTo>
                      <a:pt x="194" y="208"/>
                    </a:lnTo>
                    <a:lnTo>
                      <a:pt x="194" y="248"/>
                    </a:lnTo>
                    <a:lnTo>
                      <a:pt x="211" y="320"/>
                    </a:lnTo>
                    <a:lnTo>
                      <a:pt x="236" y="336"/>
                    </a:lnTo>
                    <a:lnTo>
                      <a:pt x="253" y="312"/>
                    </a:lnTo>
                    <a:lnTo>
                      <a:pt x="270" y="248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87" name="Freeform 286"/>
              <p:cNvSpPr>
                <a:spLocks/>
              </p:cNvSpPr>
              <p:nvPr/>
            </p:nvSpPr>
            <p:spPr bwMode="auto">
              <a:xfrm>
                <a:off x="4721" y="2704"/>
                <a:ext cx="893" cy="592"/>
              </a:xfrm>
              <a:custGeom>
                <a:avLst/>
                <a:gdLst>
                  <a:gd name="T0" fmla="*/ 784 w 893"/>
                  <a:gd name="T1" fmla="*/ 312 h 592"/>
                  <a:gd name="T2" fmla="*/ 725 w 893"/>
                  <a:gd name="T3" fmla="*/ 280 h 592"/>
                  <a:gd name="T4" fmla="*/ 708 w 893"/>
                  <a:gd name="T5" fmla="*/ 208 h 592"/>
                  <a:gd name="T6" fmla="*/ 708 w 893"/>
                  <a:gd name="T7" fmla="*/ 168 h 592"/>
                  <a:gd name="T8" fmla="*/ 666 w 893"/>
                  <a:gd name="T9" fmla="*/ 120 h 592"/>
                  <a:gd name="T10" fmla="*/ 632 w 893"/>
                  <a:gd name="T11" fmla="*/ 96 h 592"/>
                  <a:gd name="T12" fmla="*/ 581 w 893"/>
                  <a:gd name="T13" fmla="*/ 56 h 592"/>
                  <a:gd name="T14" fmla="*/ 548 w 893"/>
                  <a:gd name="T15" fmla="*/ 16 h 592"/>
                  <a:gd name="T16" fmla="*/ 506 w 893"/>
                  <a:gd name="T17" fmla="*/ 0 h 592"/>
                  <a:gd name="T18" fmla="*/ 472 w 893"/>
                  <a:gd name="T19" fmla="*/ 48 h 592"/>
                  <a:gd name="T20" fmla="*/ 396 w 893"/>
                  <a:gd name="T21" fmla="*/ 72 h 592"/>
                  <a:gd name="T22" fmla="*/ 371 w 893"/>
                  <a:gd name="T23" fmla="*/ 96 h 592"/>
                  <a:gd name="T24" fmla="*/ 337 w 893"/>
                  <a:gd name="T25" fmla="*/ 80 h 592"/>
                  <a:gd name="T26" fmla="*/ 287 w 893"/>
                  <a:gd name="T27" fmla="*/ 88 h 592"/>
                  <a:gd name="T28" fmla="*/ 253 w 893"/>
                  <a:gd name="T29" fmla="*/ 88 h 592"/>
                  <a:gd name="T30" fmla="*/ 219 w 893"/>
                  <a:gd name="T31" fmla="*/ 80 h 592"/>
                  <a:gd name="T32" fmla="*/ 185 w 893"/>
                  <a:gd name="T33" fmla="*/ 104 h 592"/>
                  <a:gd name="T34" fmla="*/ 185 w 893"/>
                  <a:gd name="T35" fmla="*/ 104 h 592"/>
                  <a:gd name="T36" fmla="*/ 160 w 893"/>
                  <a:gd name="T37" fmla="*/ 128 h 592"/>
                  <a:gd name="T38" fmla="*/ 135 w 893"/>
                  <a:gd name="T39" fmla="*/ 168 h 592"/>
                  <a:gd name="T40" fmla="*/ 110 w 893"/>
                  <a:gd name="T41" fmla="*/ 224 h 592"/>
                  <a:gd name="T42" fmla="*/ 84 w 893"/>
                  <a:gd name="T43" fmla="*/ 256 h 592"/>
                  <a:gd name="T44" fmla="*/ 76 w 893"/>
                  <a:gd name="T45" fmla="*/ 280 h 592"/>
                  <a:gd name="T46" fmla="*/ 67 w 893"/>
                  <a:gd name="T47" fmla="*/ 320 h 592"/>
                  <a:gd name="T48" fmla="*/ 51 w 893"/>
                  <a:gd name="T49" fmla="*/ 328 h 592"/>
                  <a:gd name="T50" fmla="*/ 25 w 893"/>
                  <a:gd name="T51" fmla="*/ 344 h 592"/>
                  <a:gd name="T52" fmla="*/ 0 w 893"/>
                  <a:gd name="T53" fmla="*/ 352 h 592"/>
                  <a:gd name="T54" fmla="*/ 17 w 893"/>
                  <a:gd name="T55" fmla="*/ 368 h 592"/>
                  <a:gd name="T56" fmla="*/ 51 w 893"/>
                  <a:gd name="T57" fmla="*/ 392 h 592"/>
                  <a:gd name="T58" fmla="*/ 59 w 893"/>
                  <a:gd name="T59" fmla="*/ 416 h 592"/>
                  <a:gd name="T60" fmla="*/ 93 w 893"/>
                  <a:gd name="T61" fmla="*/ 440 h 592"/>
                  <a:gd name="T62" fmla="*/ 135 w 893"/>
                  <a:gd name="T63" fmla="*/ 456 h 592"/>
                  <a:gd name="T64" fmla="*/ 118 w 893"/>
                  <a:gd name="T65" fmla="*/ 488 h 592"/>
                  <a:gd name="T66" fmla="*/ 160 w 893"/>
                  <a:gd name="T67" fmla="*/ 496 h 592"/>
                  <a:gd name="T68" fmla="*/ 202 w 893"/>
                  <a:gd name="T69" fmla="*/ 512 h 592"/>
                  <a:gd name="T70" fmla="*/ 244 w 893"/>
                  <a:gd name="T71" fmla="*/ 488 h 592"/>
                  <a:gd name="T72" fmla="*/ 244 w 893"/>
                  <a:gd name="T73" fmla="*/ 528 h 592"/>
                  <a:gd name="T74" fmla="*/ 261 w 893"/>
                  <a:gd name="T75" fmla="*/ 536 h 592"/>
                  <a:gd name="T76" fmla="*/ 253 w 893"/>
                  <a:gd name="T77" fmla="*/ 544 h 592"/>
                  <a:gd name="T78" fmla="*/ 287 w 893"/>
                  <a:gd name="T79" fmla="*/ 560 h 592"/>
                  <a:gd name="T80" fmla="*/ 287 w 893"/>
                  <a:gd name="T81" fmla="*/ 584 h 592"/>
                  <a:gd name="T82" fmla="*/ 320 w 893"/>
                  <a:gd name="T83" fmla="*/ 592 h 592"/>
                  <a:gd name="T84" fmla="*/ 413 w 893"/>
                  <a:gd name="T85" fmla="*/ 592 h 592"/>
                  <a:gd name="T86" fmla="*/ 438 w 893"/>
                  <a:gd name="T87" fmla="*/ 568 h 592"/>
                  <a:gd name="T88" fmla="*/ 463 w 893"/>
                  <a:gd name="T89" fmla="*/ 568 h 592"/>
                  <a:gd name="T90" fmla="*/ 514 w 893"/>
                  <a:gd name="T91" fmla="*/ 568 h 592"/>
                  <a:gd name="T92" fmla="*/ 565 w 893"/>
                  <a:gd name="T93" fmla="*/ 560 h 592"/>
                  <a:gd name="T94" fmla="*/ 607 w 893"/>
                  <a:gd name="T95" fmla="*/ 504 h 592"/>
                  <a:gd name="T96" fmla="*/ 657 w 893"/>
                  <a:gd name="T97" fmla="*/ 488 h 592"/>
                  <a:gd name="T98" fmla="*/ 699 w 893"/>
                  <a:gd name="T99" fmla="*/ 480 h 592"/>
                  <a:gd name="T100" fmla="*/ 725 w 893"/>
                  <a:gd name="T101" fmla="*/ 488 h 592"/>
                  <a:gd name="T102" fmla="*/ 767 w 893"/>
                  <a:gd name="T103" fmla="*/ 480 h 592"/>
                  <a:gd name="T104" fmla="*/ 775 w 893"/>
                  <a:gd name="T105" fmla="*/ 496 h 592"/>
                  <a:gd name="T106" fmla="*/ 826 w 893"/>
                  <a:gd name="T107" fmla="*/ 496 h 592"/>
                  <a:gd name="T108" fmla="*/ 834 w 893"/>
                  <a:gd name="T109" fmla="*/ 416 h 592"/>
                  <a:gd name="T110" fmla="*/ 851 w 893"/>
                  <a:gd name="T111" fmla="*/ 376 h 592"/>
                  <a:gd name="T112" fmla="*/ 885 w 893"/>
                  <a:gd name="T113" fmla="*/ 336 h 592"/>
                  <a:gd name="T114" fmla="*/ 893 w 893"/>
                  <a:gd name="T115" fmla="*/ 312 h 592"/>
                  <a:gd name="T116" fmla="*/ 876 w 893"/>
                  <a:gd name="T117" fmla="*/ 288 h 592"/>
                  <a:gd name="T118" fmla="*/ 834 w 893"/>
                  <a:gd name="T119" fmla="*/ 288 h 592"/>
                  <a:gd name="T120" fmla="*/ 784 w 893"/>
                  <a:gd name="T121" fmla="*/ 312 h 59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893" h="592">
                    <a:moveTo>
                      <a:pt x="784" y="312"/>
                    </a:moveTo>
                    <a:lnTo>
                      <a:pt x="725" y="280"/>
                    </a:lnTo>
                    <a:lnTo>
                      <a:pt x="708" y="208"/>
                    </a:lnTo>
                    <a:lnTo>
                      <a:pt x="708" y="168"/>
                    </a:lnTo>
                    <a:lnTo>
                      <a:pt x="666" y="120"/>
                    </a:lnTo>
                    <a:lnTo>
                      <a:pt x="632" y="96"/>
                    </a:lnTo>
                    <a:lnTo>
                      <a:pt x="581" y="56"/>
                    </a:lnTo>
                    <a:lnTo>
                      <a:pt x="548" y="16"/>
                    </a:lnTo>
                    <a:lnTo>
                      <a:pt x="506" y="0"/>
                    </a:lnTo>
                    <a:lnTo>
                      <a:pt x="472" y="48"/>
                    </a:lnTo>
                    <a:lnTo>
                      <a:pt x="396" y="72"/>
                    </a:lnTo>
                    <a:lnTo>
                      <a:pt x="371" y="96"/>
                    </a:lnTo>
                    <a:lnTo>
                      <a:pt x="337" y="80"/>
                    </a:lnTo>
                    <a:lnTo>
                      <a:pt x="287" y="88"/>
                    </a:lnTo>
                    <a:lnTo>
                      <a:pt x="253" y="88"/>
                    </a:lnTo>
                    <a:lnTo>
                      <a:pt x="219" y="80"/>
                    </a:lnTo>
                    <a:lnTo>
                      <a:pt x="185" y="104"/>
                    </a:lnTo>
                    <a:lnTo>
                      <a:pt x="160" y="128"/>
                    </a:lnTo>
                    <a:lnTo>
                      <a:pt x="135" y="168"/>
                    </a:lnTo>
                    <a:lnTo>
                      <a:pt x="110" y="224"/>
                    </a:lnTo>
                    <a:lnTo>
                      <a:pt x="84" y="256"/>
                    </a:lnTo>
                    <a:lnTo>
                      <a:pt x="76" y="280"/>
                    </a:lnTo>
                    <a:lnTo>
                      <a:pt x="67" y="320"/>
                    </a:lnTo>
                    <a:lnTo>
                      <a:pt x="51" y="328"/>
                    </a:lnTo>
                    <a:lnTo>
                      <a:pt x="25" y="344"/>
                    </a:lnTo>
                    <a:lnTo>
                      <a:pt x="0" y="352"/>
                    </a:lnTo>
                    <a:lnTo>
                      <a:pt x="17" y="368"/>
                    </a:lnTo>
                    <a:lnTo>
                      <a:pt x="51" y="392"/>
                    </a:lnTo>
                    <a:lnTo>
                      <a:pt x="59" y="416"/>
                    </a:lnTo>
                    <a:lnTo>
                      <a:pt x="93" y="440"/>
                    </a:lnTo>
                    <a:lnTo>
                      <a:pt x="135" y="456"/>
                    </a:lnTo>
                    <a:lnTo>
                      <a:pt x="118" y="488"/>
                    </a:lnTo>
                    <a:lnTo>
                      <a:pt x="160" y="496"/>
                    </a:lnTo>
                    <a:lnTo>
                      <a:pt x="202" y="512"/>
                    </a:lnTo>
                    <a:lnTo>
                      <a:pt x="244" y="488"/>
                    </a:lnTo>
                    <a:lnTo>
                      <a:pt x="244" y="528"/>
                    </a:lnTo>
                    <a:lnTo>
                      <a:pt x="261" y="536"/>
                    </a:lnTo>
                    <a:lnTo>
                      <a:pt x="253" y="544"/>
                    </a:lnTo>
                    <a:lnTo>
                      <a:pt x="287" y="560"/>
                    </a:lnTo>
                    <a:lnTo>
                      <a:pt x="287" y="584"/>
                    </a:lnTo>
                    <a:lnTo>
                      <a:pt x="320" y="592"/>
                    </a:lnTo>
                    <a:lnTo>
                      <a:pt x="413" y="592"/>
                    </a:lnTo>
                    <a:lnTo>
                      <a:pt x="438" y="568"/>
                    </a:lnTo>
                    <a:lnTo>
                      <a:pt x="463" y="568"/>
                    </a:lnTo>
                    <a:lnTo>
                      <a:pt x="514" y="568"/>
                    </a:lnTo>
                    <a:lnTo>
                      <a:pt x="565" y="560"/>
                    </a:lnTo>
                    <a:lnTo>
                      <a:pt x="607" y="504"/>
                    </a:lnTo>
                    <a:lnTo>
                      <a:pt x="657" y="488"/>
                    </a:lnTo>
                    <a:lnTo>
                      <a:pt x="699" y="480"/>
                    </a:lnTo>
                    <a:lnTo>
                      <a:pt x="725" y="488"/>
                    </a:lnTo>
                    <a:lnTo>
                      <a:pt x="767" y="480"/>
                    </a:lnTo>
                    <a:lnTo>
                      <a:pt x="775" y="496"/>
                    </a:lnTo>
                    <a:lnTo>
                      <a:pt x="826" y="496"/>
                    </a:lnTo>
                    <a:lnTo>
                      <a:pt x="834" y="416"/>
                    </a:lnTo>
                    <a:lnTo>
                      <a:pt x="851" y="376"/>
                    </a:lnTo>
                    <a:lnTo>
                      <a:pt x="885" y="336"/>
                    </a:lnTo>
                    <a:lnTo>
                      <a:pt x="893" y="312"/>
                    </a:lnTo>
                    <a:lnTo>
                      <a:pt x="876" y="288"/>
                    </a:lnTo>
                    <a:lnTo>
                      <a:pt x="834" y="288"/>
                    </a:lnTo>
                    <a:lnTo>
                      <a:pt x="784" y="31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88" name="Freeform 287"/>
              <p:cNvSpPr>
                <a:spLocks/>
              </p:cNvSpPr>
              <p:nvPr/>
            </p:nvSpPr>
            <p:spPr bwMode="auto">
              <a:xfrm>
                <a:off x="5235" y="2664"/>
                <a:ext cx="354" cy="336"/>
              </a:xfrm>
              <a:custGeom>
                <a:avLst/>
                <a:gdLst>
                  <a:gd name="T0" fmla="*/ 270 w 354"/>
                  <a:gd name="T1" fmla="*/ 248 h 336"/>
                  <a:gd name="T2" fmla="*/ 253 w 354"/>
                  <a:gd name="T3" fmla="*/ 224 h 336"/>
                  <a:gd name="T4" fmla="*/ 278 w 354"/>
                  <a:gd name="T5" fmla="*/ 200 h 336"/>
                  <a:gd name="T6" fmla="*/ 354 w 354"/>
                  <a:gd name="T7" fmla="*/ 184 h 336"/>
                  <a:gd name="T8" fmla="*/ 337 w 354"/>
                  <a:gd name="T9" fmla="*/ 152 h 336"/>
                  <a:gd name="T10" fmla="*/ 303 w 354"/>
                  <a:gd name="T11" fmla="*/ 120 h 336"/>
                  <a:gd name="T12" fmla="*/ 287 w 354"/>
                  <a:gd name="T13" fmla="*/ 88 h 336"/>
                  <a:gd name="T14" fmla="*/ 236 w 354"/>
                  <a:gd name="T15" fmla="*/ 72 h 336"/>
                  <a:gd name="T16" fmla="*/ 211 w 354"/>
                  <a:gd name="T17" fmla="*/ 24 h 336"/>
                  <a:gd name="T18" fmla="*/ 152 w 354"/>
                  <a:gd name="T19" fmla="*/ 24 h 336"/>
                  <a:gd name="T20" fmla="*/ 84 w 354"/>
                  <a:gd name="T21" fmla="*/ 0 h 336"/>
                  <a:gd name="T22" fmla="*/ 59 w 354"/>
                  <a:gd name="T23" fmla="*/ 24 h 336"/>
                  <a:gd name="T24" fmla="*/ 8 w 354"/>
                  <a:gd name="T25" fmla="*/ 32 h 336"/>
                  <a:gd name="T26" fmla="*/ 0 w 354"/>
                  <a:gd name="T27" fmla="*/ 40 h 336"/>
                  <a:gd name="T28" fmla="*/ 34 w 354"/>
                  <a:gd name="T29" fmla="*/ 56 h 336"/>
                  <a:gd name="T30" fmla="*/ 67 w 354"/>
                  <a:gd name="T31" fmla="*/ 96 h 336"/>
                  <a:gd name="T32" fmla="*/ 118 w 354"/>
                  <a:gd name="T33" fmla="*/ 136 h 336"/>
                  <a:gd name="T34" fmla="*/ 152 w 354"/>
                  <a:gd name="T35" fmla="*/ 160 h 336"/>
                  <a:gd name="T36" fmla="*/ 194 w 354"/>
                  <a:gd name="T37" fmla="*/ 208 h 336"/>
                  <a:gd name="T38" fmla="*/ 194 w 354"/>
                  <a:gd name="T39" fmla="*/ 248 h 336"/>
                  <a:gd name="T40" fmla="*/ 211 w 354"/>
                  <a:gd name="T41" fmla="*/ 320 h 336"/>
                  <a:gd name="T42" fmla="*/ 236 w 354"/>
                  <a:gd name="T43" fmla="*/ 336 h 336"/>
                  <a:gd name="T44" fmla="*/ 253 w 354"/>
                  <a:gd name="T45" fmla="*/ 312 h 336"/>
                  <a:gd name="T46" fmla="*/ 270 w 354"/>
                  <a:gd name="T47" fmla="*/ 248 h 3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54" h="336">
                    <a:moveTo>
                      <a:pt x="270" y="248"/>
                    </a:moveTo>
                    <a:lnTo>
                      <a:pt x="253" y="224"/>
                    </a:lnTo>
                    <a:lnTo>
                      <a:pt x="278" y="200"/>
                    </a:lnTo>
                    <a:lnTo>
                      <a:pt x="354" y="184"/>
                    </a:lnTo>
                    <a:lnTo>
                      <a:pt x="337" y="152"/>
                    </a:lnTo>
                    <a:lnTo>
                      <a:pt x="303" y="120"/>
                    </a:lnTo>
                    <a:lnTo>
                      <a:pt x="287" y="88"/>
                    </a:lnTo>
                    <a:lnTo>
                      <a:pt x="236" y="72"/>
                    </a:lnTo>
                    <a:lnTo>
                      <a:pt x="211" y="24"/>
                    </a:lnTo>
                    <a:lnTo>
                      <a:pt x="152" y="24"/>
                    </a:lnTo>
                    <a:lnTo>
                      <a:pt x="84" y="0"/>
                    </a:lnTo>
                    <a:lnTo>
                      <a:pt x="59" y="24"/>
                    </a:lnTo>
                    <a:lnTo>
                      <a:pt x="8" y="32"/>
                    </a:lnTo>
                    <a:lnTo>
                      <a:pt x="0" y="40"/>
                    </a:lnTo>
                    <a:lnTo>
                      <a:pt x="34" y="56"/>
                    </a:lnTo>
                    <a:lnTo>
                      <a:pt x="67" y="96"/>
                    </a:lnTo>
                    <a:lnTo>
                      <a:pt x="118" y="136"/>
                    </a:lnTo>
                    <a:lnTo>
                      <a:pt x="152" y="160"/>
                    </a:lnTo>
                    <a:lnTo>
                      <a:pt x="194" y="208"/>
                    </a:lnTo>
                    <a:lnTo>
                      <a:pt x="194" y="248"/>
                    </a:lnTo>
                    <a:lnTo>
                      <a:pt x="211" y="320"/>
                    </a:lnTo>
                    <a:lnTo>
                      <a:pt x="236" y="336"/>
                    </a:lnTo>
                    <a:lnTo>
                      <a:pt x="253" y="312"/>
                    </a:lnTo>
                    <a:lnTo>
                      <a:pt x="270" y="24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89" name="Freeform 288"/>
              <p:cNvSpPr>
                <a:spLocks/>
              </p:cNvSpPr>
              <p:nvPr/>
            </p:nvSpPr>
            <p:spPr bwMode="auto">
              <a:xfrm>
                <a:off x="4089" y="2040"/>
                <a:ext cx="860" cy="656"/>
              </a:xfrm>
              <a:custGeom>
                <a:avLst/>
                <a:gdLst>
                  <a:gd name="T0" fmla="*/ 775 w 860"/>
                  <a:gd name="T1" fmla="*/ 560 h 656"/>
                  <a:gd name="T2" fmla="*/ 826 w 860"/>
                  <a:gd name="T3" fmla="*/ 464 h 656"/>
                  <a:gd name="T4" fmla="*/ 860 w 860"/>
                  <a:gd name="T5" fmla="*/ 456 h 656"/>
                  <a:gd name="T6" fmla="*/ 851 w 860"/>
                  <a:gd name="T7" fmla="*/ 416 h 656"/>
                  <a:gd name="T8" fmla="*/ 817 w 860"/>
                  <a:gd name="T9" fmla="*/ 352 h 656"/>
                  <a:gd name="T10" fmla="*/ 792 w 860"/>
                  <a:gd name="T11" fmla="*/ 320 h 656"/>
                  <a:gd name="T12" fmla="*/ 784 w 860"/>
                  <a:gd name="T13" fmla="*/ 264 h 656"/>
                  <a:gd name="T14" fmla="*/ 750 w 860"/>
                  <a:gd name="T15" fmla="*/ 256 h 656"/>
                  <a:gd name="T16" fmla="*/ 750 w 860"/>
                  <a:gd name="T17" fmla="*/ 232 h 656"/>
                  <a:gd name="T18" fmla="*/ 792 w 860"/>
                  <a:gd name="T19" fmla="*/ 184 h 656"/>
                  <a:gd name="T20" fmla="*/ 750 w 860"/>
                  <a:gd name="T21" fmla="*/ 104 h 656"/>
                  <a:gd name="T22" fmla="*/ 725 w 860"/>
                  <a:gd name="T23" fmla="*/ 40 h 656"/>
                  <a:gd name="T24" fmla="*/ 666 w 860"/>
                  <a:gd name="T25" fmla="*/ 16 h 656"/>
                  <a:gd name="T26" fmla="*/ 531 w 860"/>
                  <a:gd name="T27" fmla="*/ 40 h 656"/>
                  <a:gd name="T28" fmla="*/ 447 w 860"/>
                  <a:gd name="T29" fmla="*/ 24 h 656"/>
                  <a:gd name="T30" fmla="*/ 405 w 860"/>
                  <a:gd name="T31" fmla="*/ 48 h 656"/>
                  <a:gd name="T32" fmla="*/ 362 w 860"/>
                  <a:gd name="T33" fmla="*/ 40 h 656"/>
                  <a:gd name="T34" fmla="*/ 329 w 860"/>
                  <a:gd name="T35" fmla="*/ 24 h 656"/>
                  <a:gd name="T36" fmla="*/ 295 w 860"/>
                  <a:gd name="T37" fmla="*/ 0 h 656"/>
                  <a:gd name="T38" fmla="*/ 253 w 860"/>
                  <a:gd name="T39" fmla="*/ 8 h 656"/>
                  <a:gd name="T40" fmla="*/ 177 w 860"/>
                  <a:gd name="T41" fmla="*/ 40 h 656"/>
                  <a:gd name="T42" fmla="*/ 169 w 860"/>
                  <a:gd name="T43" fmla="*/ 72 h 656"/>
                  <a:gd name="T44" fmla="*/ 126 w 860"/>
                  <a:gd name="T45" fmla="*/ 88 h 656"/>
                  <a:gd name="T46" fmla="*/ 25 w 860"/>
                  <a:gd name="T47" fmla="*/ 128 h 656"/>
                  <a:gd name="T48" fmla="*/ 9 w 860"/>
                  <a:gd name="T49" fmla="*/ 128 h 656"/>
                  <a:gd name="T50" fmla="*/ 17 w 860"/>
                  <a:gd name="T51" fmla="*/ 176 h 656"/>
                  <a:gd name="T52" fmla="*/ 25 w 860"/>
                  <a:gd name="T53" fmla="*/ 208 h 656"/>
                  <a:gd name="T54" fmla="*/ 0 w 860"/>
                  <a:gd name="T55" fmla="*/ 256 h 656"/>
                  <a:gd name="T56" fmla="*/ 51 w 860"/>
                  <a:gd name="T57" fmla="*/ 288 h 656"/>
                  <a:gd name="T58" fmla="*/ 51 w 860"/>
                  <a:gd name="T59" fmla="*/ 320 h 656"/>
                  <a:gd name="T60" fmla="*/ 76 w 860"/>
                  <a:gd name="T61" fmla="*/ 360 h 656"/>
                  <a:gd name="T62" fmla="*/ 59 w 860"/>
                  <a:gd name="T63" fmla="*/ 400 h 656"/>
                  <a:gd name="T64" fmla="*/ 84 w 860"/>
                  <a:gd name="T65" fmla="*/ 432 h 656"/>
                  <a:gd name="T66" fmla="*/ 84 w 860"/>
                  <a:gd name="T67" fmla="*/ 472 h 656"/>
                  <a:gd name="T68" fmla="*/ 126 w 860"/>
                  <a:gd name="T69" fmla="*/ 496 h 656"/>
                  <a:gd name="T70" fmla="*/ 169 w 860"/>
                  <a:gd name="T71" fmla="*/ 512 h 656"/>
                  <a:gd name="T72" fmla="*/ 211 w 860"/>
                  <a:gd name="T73" fmla="*/ 512 h 656"/>
                  <a:gd name="T74" fmla="*/ 202 w 860"/>
                  <a:gd name="T75" fmla="*/ 544 h 656"/>
                  <a:gd name="T76" fmla="*/ 244 w 860"/>
                  <a:gd name="T77" fmla="*/ 576 h 656"/>
                  <a:gd name="T78" fmla="*/ 270 w 860"/>
                  <a:gd name="T79" fmla="*/ 560 h 656"/>
                  <a:gd name="T80" fmla="*/ 270 w 860"/>
                  <a:gd name="T81" fmla="*/ 536 h 656"/>
                  <a:gd name="T82" fmla="*/ 320 w 860"/>
                  <a:gd name="T83" fmla="*/ 552 h 656"/>
                  <a:gd name="T84" fmla="*/ 337 w 860"/>
                  <a:gd name="T85" fmla="*/ 576 h 656"/>
                  <a:gd name="T86" fmla="*/ 379 w 860"/>
                  <a:gd name="T87" fmla="*/ 584 h 656"/>
                  <a:gd name="T88" fmla="*/ 421 w 860"/>
                  <a:gd name="T89" fmla="*/ 592 h 656"/>
                  <a:gd name="T90" fmla="*/ 438 w 860"/>
                  <a:gd name="T91" fmla="*/ 624 h 656"/>
                  <a:gd name="T92" fmla="*/ 464 w 860"/>
                  <a:gd name="T93" fmla="*/ 640 h 656"/>
                  <a:gd name="T94" fmla="*/ 497 w 860"/>
                  <a:gd name="T95" fmla="*/ 616 h 656"/>
                  <a:gd name="T96" fmla="*/ 523 w 860"/>
                  <a:gd name="T97" fmla="*/ 640 h 656"/>
                  <a:gd name="T98" fmla="*/ 531 w 860"/>
                  <a:gd name="T99" fmla="*/ 656 h 656"/>
                  <a:gd name="T100" fmla="*/ 556 w 860"/>
                  <a:gd name="T101" fmla="*/ 656 h 656"/>
                  <a:gd name="T102" fmla="*/ 581 w 860"/>
                  <a:gd name="T103" fmla="*/ 632 h 656"/>
                  <a:gd name="T104" fmla="*/ 615 w 860"/>
                  <a:gd name="T105" fmla="*/ 632 h 656"/>
                  <a:gd name="T106" fmla="*/ 640 w 860"/>
                  <a:gd name="T107" fmla="*/ 616 h 656"/>
                  <a:gd name="T108" fmla="*/ 683 w 860"/>
                  <a:gd name="T109" fmla="*/ 616 h 656"/>
                  <a:gd name="T110" fmla="*/ 708 w 860"/>
                  <a:gd name="T111" fmla="*/ 624 h 656"/>
                  <a:gd name="T112" fmla="*/ 767 w 860"/>
                  <a:gd name="T113" fmla="*/ 632 h 656"/>
                  <a:gd name="T114" fmla="*/ 758 w 860"/>
                  <a:gd name="T115" fmla="*/ 640 h 656"/>
                  <a:gd name="T116" fmla="*/ 792 w 860"/>
                  <a:gd name="T117" fmla="*/ 632 h 656"/>
                  <a:gd name="T118" fmla="*/ 775 w 860"/>
                  <a:gd name="T119" fmla="*/ 560 h 65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60" h="656">
                    <a:moveTo>
                      <a:pt x="775" y="560"/>
                    </a:moveTo>
                    <a:lnTo>
                      <a:pt x="826" y="464"/>
                    </a:lnTo>
                    <a:lnTo>
                      <a:pt x="860" y="456"/>
                    </a:lnTo>
                    <a:lnTo>
                      <a:pt x="851" y="416"/>
                    </a:lnTo>
                    <a:lnTo>
                      <a:pt x="817" y="352"/>
                    </a:lnTo>
                    <a:lnTo>
                      <a:pt x="792" y="320"/>
                    </a:lnTo>
                    <a:lnTo>
                      <a:pt x="784" y="264"/>
                    </a:lnTo>
                    <a:lnTo>
                      <a:pt x="750" y="256"/>
                    </a:lnTo>
                    <a:lnTo>
                      <a:pt x="750" y="232"/>
                    </a:lnTo>
                    <a:lnTo>
                      <a:pt x="792" y="184"/>
                    </a:lnTo>
                    <a:lnTo>
                      <a:pt x="750" y="104"/>
                    </a:lnTo>
                    <a:lnTo>
                      <a:pt x="725" y="40"/>
                    </a:lnTo>
                    <a:lnTo>
                      <a:pt x="666" y="16"/>
                    </a:lnTo>
                    <a:lnTo>
                      <a:pt x="531" y="40"/>
                    </a:lnTo>
                    <a:lnTo>
                      <a:pt x="447" y="24"/>
                    </a:lnTo>
                    <a:lnTo>
                      <a:pt x="405" y="48"/>
                    </a:lnTo>
                    <a:lnTo>
                      <a:pt x="362" y="40"/>
                    </a:lnTo>
                    <a:lnTo>
                      <a:pt x="329" y="24"/>
                    </a:lnTo>
                    <a:lnTo>
                      <a:pt x="295" y="0"/>
                    </a:lnTo>
                    <a:lnTo>
                      <a:pt x="253" y="8"/>
                    </a:lnTo>
                    <a:lnTo>
                      <a:pt x="177" y="40"/>
                    </a:lnTo>
                    <a:lnTo>
                      <a:pt x="169" y="72"/>
                    </a:lnTo>
                    <a:lnTo>
                      <a:pt x="126" y="88"/>
                    </a:lnTo>
                    <a:lnTo>
                      <a:pt x="25" y="128"/>
                    </a:lnTo>
                    <a:lnTo>
                      <a:pt x="9" y="128"/>
                    </a:lnTo>
                    <a:lnTo>
                      <a:pt x="17" y="176"/>
                    </a:lnTo>
                    <a:lnTo>
                      <a:pt x="25" y="208"/>
                    </a:lnTo>
                    <a:lnTo>
                      <a:pt x="0" y="256"/>
                    </a:lnTo>
                    <a:lnTo>
                      <a:pt x="51" y="288"/>
                    </a:lnTo>
                    <a:lnTo>
                      <a:pt x="51" y="320"/>
                    </a:lnTo>
                    <a:lnTo>
                      <a:pt x="76" y="360"/>
                    </a:lnTo>
                    <a:lnTo>
                      <a:pt x="59" y="400"/>
                    </a:lnTo>
                    <a:lnTo>
                      <a:pt x="84" y="432"/>
                    </a:lnTo>
                    <a:lnTo>
                      <a:pt x="84" y="472"/>
                    </a:lnTo>
                    <a:lnTo>
                      <a:pt x="126" y="496"/>
                    </a:lnTo>
                    <a:lnTo>
                      <a:pt x="169" y="512"/>
                    </a:lnTo>
                    <a:lnTo>
                      <a:pt x="211" y="512"/>
                    </a:lnTo>
                    <a:lnTo>
                      <a:pt x="202" y="544"/>
                    </a:lnTo>
                    <a:lnTo>
                      <a:pt x="244" y="576"/>
                    </a:lnTo>
                    <a:lnTo>
                      <a:pt x="270" y="560"/>
                    </a:lnTo>
                    <a:lnTo>
                      <a:pt x="270" y="536"/>
                    </a:lnTo>
                    <a:lnTo>
                      <a:pt x="320" y="552"/>
                    </a:lnTo>
                    <a:lnTo>
                      <a:pt x="337" y="576"/>
                    </a:lnTo>
                    <a:lnTo>
                      <a:pt x="379" y="584"/>
                    </a:lnTo>
                    <a:lnTo>
                      <a:pt x="421" y="592"/>
                    </a:lnTo>
                    <a:lnTo>
                      <a:pt x="438" y="624"/>
                    </a:lnTo>
                    <a:lnTo>
                      <a:pt x="464" y="640"/>
                    </a:lnTo>
                    <a:lnTo>
                      <a:pt x="497" y="616"/>
                    </a:lnTo>
                    <a:lnTo>
                      <a:pt x="523" y="640"/>
                    </a:lnTo>
                    <a:lnTo>
                      <a:pt x="531" y="656"/>
                    </a:lnTo>
                    <a:lnTo>
                      <a:pt x="556" y="656"/>
                    </a:lnTo>
                    <a:lnTo>
                      <a:pt x="581" y="632"/>
                    </a:lnTo>
                    <a:lnTo>
                      <a:pt x="615" y="632"/>
                    </a:lnTo>
                    <a:lnTo>
                      <a:pt x="640" y="616"/>
                    </a:lnTo>
                    <a:lnTo>
                      <a:pt x="683" y="616"/>
                    </a:lnTo>
                    <a:lnTo>
                      <a:pt x="708" y="624"/>
                    </a:lnTo>
                    <a:lnTo>
                      <a:pt x="767" y="632"/>
                    </a:lnTo>
                    <a:lnTo>
                      <a:pt x="758" y="640"/>
                    </a:lnTo>
                    <a:lnTo>
                      <a:pt x="792" y="632"/>
                    </a:lnTo>
                    <a:lnTo>
                      <a:pt x="775" y="560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90" name="Freeform 289"/>
              <p:cNvSpPr>
                <a:spLocks/>
              </p:cNvSpPr>
              <p:nvPr/>
            </p:nvSpPr>
            <p:spPr bwMode="auto">
              <a:xfrm>
                <a:off x="4536" y="1976"/>
                <a:ext cx="210" cy="112"/>
              </a:xfrm>
              <a:custGeom>
                <a:avLst/>
                <a:gdLst>
                  <a:gd name="T0" fmla="*/ 168 w 210"/>
                  <a:gd name="T1" fmla="*/ 8 h 112"/>
                  <a:gd name="T2" fmla="*/ 109 w 210"/>
                  <a:gd name="T3" fmla="*/ 8 h 112"/>
                  <a:gd name="T4" fmla="*/ 76 w 210"/>
                  <a:gd name="T5" fmla="*/ 0 h 112"/>
                  <a:gd name="T6" fmla="*/ 67 w 210"/>
                  <a:gd name="T7" fmla="*/ 24 h 112"/>
                  <a:gd name="T8" fmla="*/ 42 w 210"/>
                  <a:gd name="T9" fmla="*/ 32 h 112"/>
                  <a:gd name="T10" fmla="*/ 8 w 210"/>
                  <a:gd name="T11" fmla="*/ 48 h 112"/>
                  <a:gd name="T12" fmla="*/ 8 w 210"/>
                  <a:gd name="T13" fmla="*/ 72 h 112"/>
                  <a:gd name="T14" fmla="*/ 0 w 210"/>
                  <a:gd name="T15" fmla="*/ 96 h 112"/>
                  <a:gd name="T16" fmla="*/ 84 w 210"/>
                  <a:gd name="T17" fmla="*/ 112 h 112"/>
                  <a:gd name="T18" fmla="*/ 210 w 210"/>
                  <a:gd name="T19" fmla="*/ 88 h 112"/>
                  <a:gd name="T20" fmla="*/ 193 w 210"/>
                  <a:gd name="T21" fmla="*/ 16 h 112"/>
                  <a:gd name="T22" fmla="*/ 168 w 210"/>
                  <a:gd name="T23" fmla="*/ 8 h 11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0" h="112">
                    <a:moveTo>
                      <a:pt x="168" y="8"/>
                    </a:moveTo>
                    <a:lnTo>
                      <a:pt x="109" y="8"/>
                    </a:lnTo>
                    <a:lnTo>
                      <a:pt x="76" y="0"/>
                    </a:lnTo>
                    <a:lnTo>
                      <a:pt x="67" y="24"/>
                    </a:lnTo>
                    <a:lnTo>
                      <a:pt x="42" y="32"/>
                    </a:lnTo>
                    <a:lnTo>
                      <a:pt x="8" y="48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4" y="112"/>
                    </a:lnTo>
                    <a:lnTo>
                      <a:pt x="210" y="88"/>
                    </a:lnTo>
                    <a:lnTo>
                      <a:pt x="193" y="16"/>
                    </a:lnTo>
                    <a:lnTo>
                      <a:pt x="168" y="8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91" name="Freeform 290"/>
              <p:cNvSpPr>
                <a:spLocks/>
              </p:cNvSpPr>
              <p:nvPr/>
            </p:nvSpPr>
            <p:spPr bwMode="auto">
              <a:xfrm>
                <a:off x="4089" y="2040"/>
                <a:ext cx="860" cy="656"/>
              </a:xfrm>
              <a:custGeom>
                <a:avLst/>
                <a:gdLst>
                  <a:gd name="T0" fmla="*/ 775 w 860"/>
                  <a:gd name="T1" fmla="*/ 560 h 656"/>
                  <a:gd name="T2" fmla="*/ 826 w 860"/>
                  <a:gd name="T3" fmla="*/ 464 h 656"/>
                  <a:gd name="T4" fmla="*/ 860 w 860"/>
                  <a:gd name="T5" fmla="*/ 456 h 656"/>
                  <a:gd name="T6" fmla="*/ 851 w 860"/>
                  <a:gd name="T7" fmla="*/ 416 h 656"/>
                  <a:gd name="T8" fmla="*/ 817 w 860"/>
                  <a:gd name="T9" fmla="*/ 352 h 656"/>
                  <a:gd name="T10" fmla="*/ 792 w 860"/>
                  <a:gd name="T11" fmla="*/ 320 h 656"/>
                  <a:gd name="T12" fmla="*/ 784 w 860"/>
                  <a:gd name="T13" fmla="*/ 264 h 656"/>
                  <a:gd name="T14" fmla="*/ 750 w 860"/>
                  <a:gd name="T15" fmla="*/ 256 h 656"/>
                  <a:gd name="T16" fmla="*/ 750 w 860"/>
                  <a:gd name="T17" fmla="*/ 232 h 656"/>
                  <a:gd name="T18" fmla="*/ 792 w 860"/>
                  <a:gd name="T19" fmla="*/ 184 h 656"/>
                  <a:gd name="T20" fmla="*/ 750 w 860"/>
                  <a:gd name="T21" fmla="*/ 104 h 656"/>
                  <a:gd name="T22" fmla="*/ 725 w 860"/>
                  <a:gd name="T23" fmla="*/ 40 h 656"/>
                  <a:gd name="T24" fmla="*/ 666 w 860"/>
                  <a:gd name="T25" fmla="*/ 16 h 656"/>
                  <a:gd name="T26" fmla="*/ 531 w 860"/>
                  <a:gd name="T27" fmla="*/ 40 h 656"/>
                  <a:gd name="T28" fmla="*/ 447 w 860"/>
                  <a:gd name="T29" fmla="*/ 24 h 656"/>
                  <a:gd name="T30" fmla="*/ 405 w 860"/>
                  <a:gd name="T31" fmla="*/ 48 h 656"/>
                  <a:gd name="T32" fmla="*/ 362 w 860"/>
                  <a:gd name="T33" fmla="*/ 40 h 656"/>
                  <a:gd name="T34" fmla="*/ 329 w 860"/>
                  <a:gd name="T35" fmla="*/ 24 h 656"/>
                  <a:gd name="T36" fmla="*/ 295 w 860"/>
                  <a:gd name="T37" fmla="*/ 0 h 656"/>
                  <a:gd name="T38" fmla="*/ 253 w 860"/>
                  <a:gd name="T39" fmla="*/ 8 h 656"/>
                  <a:gd name="T40" fmla="*/ 177 w 860"/>
                  <a:gd name="T41" fmla="*/ 40 h 656"/>
                  <a:gd name="T42" fmla="*/ 169 w 860"/>
                  <a:gd name="T43" fmla="*/ 72 h 656"/>
                  <a:gd name="T44" fmla="*/ 126 w 860"/>
                  <a:gd name="T45" fmla="*/ 88 h 656"/>
                  <a:gd name="T46" fmla="*/ 25 w 860"/>
                  <a:gd name="T47" fmla="*/ 128 h 656"/>
                  <a:gd name="T48" fmla="*/ 9 w 860"/>
                  <a:gd name="T49" fmla="*/ 128 h 656"/>
                  <a:gd name="T50" fmla="*/ 17 w 860"/>
                  <a:gd name="T51" fmla="*/ 176 h 656"/>
                  <a:gd name="T52" fmla="*/ 25 w 860"/>
                  <a:gd name="T53" fmla="*/ 208 h 656"/>
                  <a:gd name="T54" fmla="*/ 0 w 860"/>
                  <a:gd name="T55" fmla="*/ 256 h 656"/>
                  <a:gd name="T56" fmla="*/ 51 w 860"/>
                  <a:gd name="T57" fmla="*/ 288 h 656"/>
                  <a:gd name="T58" fmla="*/ 51 w 860"/>
                  <a:gd name="T59" fmla="*/ 320 h 656"/>
                  <a:gd name="T60" fmla="*/ 76 w 860"/>
                  <a:gd name="T61" fmla="*/ 360 h 656"/>
                  <a:gd name="T62" fmla="*/ 59 w 860"/>
                  <a:gd name="T63" fmla="*/ 400 h 656"/>
                  <a:gd name="T64" fmla="*/ 84 w 860"/>
                  <a:gd name="T65" fmla="*/ 432 h 656"/>
                  <a:gd name="T66" fmla="*/ 84 w 860"/>
                  <a:gd name="T67" fmla="*/ 472 h 656"/>
                  <a:gd name="T68" fmla="*/ 126 w 860"/>
                  <a:gd name="T69" fmla="*/ 496 h 656"/>
                  <a:gd name="T70" fmla="*/ 169 w 860"/>
                  <a:gd name="T71" fmla="*/ 512 h 656"/>
                  <a:gd name="T72" fmla="*/ 211 w 860"/>
                  <a:gd name="T73" fmla="*/ 512 h 656"/>
                  <a:gd name="T74" fmla="*/ 202 w 860"/>
                  <a:gd name="T75" fmla="*/ 544 h 656"/>
                  <a:gd name="T76" fmla="*/ 244 w 860"/>
                  <a:gd name="T77" fmla="*/ 576 h 656"/>
                  <a:gd name="T78" fmla="*/ 270 w 860"/>
                  <a:gd name="T79" fmla="*/ 560 h 656"/>
                  <a:gd name="T80" fmla="*/ 270 w 860"/>
                  <a:gd name="T81" fmla="*/ 536 h 656"/>
                  <a:gd name="T82" fmla="*/ 320 w 860"/>
                  <a:gd name="T83" fmla="*/ 552 h 656"/>
                  <a:gd name="T84" fmla="*/ 337 w 860"/>
                  <a:gd name="T85" fmla="*/ 576 h 656"/>
                  <a:gd name="T86" fmla="*/ 379 w 860"/>
                  <a:gd name="T87" fmla="*/ 584 h 656"/>
                  <a:gd name="T88" fmla="*/ 421 w 860"/>
                  <a:gd name="T89" fmla="*/ 592 h 656"/>
                  <a:gd name="T90" fmla="*/ 438 w 860"/>
                  <a:gd name="T91" fmla="*/ 624 h 656"/>
                  <a:gd name="T92" fmla="*/ 438 w 860"/>
                  <a:gd name="T93" fmla="*/ 624 h 656"/>
                  <a:gd name="T94" fmla="*/ 464 w 860"/>
                  <a:gd name="T95" fmla="*/ 640 h 656"/>
                  <a:gd name="T96" fmla="*/ 497 w 860"/>
                  <a:gd name="T97" fmla="*/ 616 h 656"/>
                  <a:gd name="T98" fmla="*/ 523 w 860"/>
                  <a:gd name="T99" fmla="*/ 640 h 656"/>
                  <a:gd name="T100" fmla="*/ 531 w 860"/>
                  <a:gd name="T101" fmla="*/ 656 h 656"/>
                  <a:gd name="T102" fmla="*/ 556 w 860"/>
                  <a:gd name="T103" fmla="*/ 656 h 656"/>
                  <a:gd name="T104" fmla="*/ 581 w 860"/>
                  <a:gd name="T105" fmla="*/ 632 h 656"/>
                  <a:gd name="T106" fmla="*/ 615 w 860"/>
                  <a:gd name="T107" fmla="*/ 632 h 656"/>
                  <a:gd name="T108" fmla="*/ 640 w 860"/>
                  <a:gd name="T109" fmla="*/ 616 h 656"/>
                  <a:gd name="T110" fmla="*/ 683 w 860"/>
                  <a:gd name="T111" fmla="*/ 616 h 656"/>
                  <a:gd name="T112" fmla="*/ 708 w 860"/>
                  <a:gd name="T113" fmla="*/ 624 h 656"/>
                  <a:gd name="T114" fmla="*/ 767 w 860"/>
                  <a:gd name="T115" fmla="*/ 632 h 656"/>
                  <a:gd name="T116" fmla="*/ 758 w 860"/>
                  <a:gd name="T117" fmla="*/ 640 h 656"/>
                  <a:gd name="T118" fmla="*/ 792 w 860"/>
                  <a:gd name="T119" fmla="*/ 632 h 656"/>
                  <a:gd name="T120" fmla="*/ 775 w 860"/>
                  <a:gd name="T121" fmla="*/ 560 h 65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860" h="656">
                    <a:moveTo>
                      <a:pt x="775" y="560"/>
                    </a:moveTo>
                    <a:lnTo>
                      <a:pt x="826" y="464"/>
                    </a:lnTo>
                    <a:lnTo>
                      <a:pt x="860" y="456"/>
                    </a:lnTo>
                    <a:lnTo>
                      <a:pt x="851" y="416"/>
                    </a:lnTo>
                    <a:lnTo>
                      <a:pt x="817" y="352"/>
                    </a:lnTo>
                    <a:lnTo>
                      <a:pt x="792" y="320"/>
                    </a:lnTo>
                    <a:lnTo>
                      <a:pt x="784" y="264"/>
                    </a:lnTo>
                    <a:lnTo>
                      <a:pt x="750" y="256"/>
                    </a:lnTo>
                    <a:lnTo>
                      <a:pt x="750" y="232"/>
                    </a:lnTo>
                    <a:lnTo>
                      <a:pt x="792" y="184"/>
                    </a:lnTo>
                    <a:lnTo>
                      <a:pt x="750" y="104"/>
                    </a:lnTo>
                    <a:lnTo>
                      <a:pt x="725" y="40"/>
                    </a:lnTo>
                    <a:lnTo>
                      <a:pt x="666" y="16"/>
                    </a:lnTo>
                    <a:lnTo>
                      <a:pt x="531" y="40"/>
                    </a:lnTo>
                    <a:lnTo>
                      <a:pt x="447" y="24"/>
                    </a:lnTo>
                    <a:lnTo>
                      <a:pt x="405" y="48"/>
                    </a:lnTo>
                    <a:lnTo>
                      <a:pt x="362" y="40"/>
                    </a:lnTo>
                    <a:lnTo>
                      <a:pt x="329" y="24"/>
                    </a:lnTo>
                    <a:lnTo>
                      <a:pt x="295" y="0"/>
                    </a:lnTo>
                    <a:lnTo>
                      <a:pt x="253" y="8"/>
                    </a:lnTo>
                    <a:lnTo>
                      <a:pt x="177" y="40"/>
                    </a:lnTo>
                    <a:lnTo>
                      <a:pt x="169" y="72"/>
                    </a:lnTo>
                    <a:lnTo>
                      <a:pt x="126" y="88"/>
                    </a:lnTo>
                    <a:lnTo>
                      <a:pt x="25" y="128"/>
                    </a:lnTo>
                    <a:lnTo>
                      <a:pt x="9" y="128"/>
                    </a:lnTo>
                    <a:lnTo>
                      <a:pt x="17" y="176"/>
                    </a:lnTo>
                    <a:lnTo>
                      <a:pt x="25" y="208"/>
                    </a:lnTo>
                    <a:lnTo>
                      <a:pt x="0" y="256"/>
                    </a:lnTo>
                    <a:lnTo>
                      <a:pt x="51" y="288"/>
                    </a:lnTo>
                    <a:lnTo>
                      <a:pt x="51" y="320"/>
                    </a:lnTo>
                    <a:lnTo>
                      <a:pt x="76" y="360"/>
                    </a:lnTo>
                    <a:lnTo>
                      <a:pt x="59" y="400"/>
                    </a:lnTo>
                    <a:lnTo>
                      <a:pt x="84" y="432"/>
                    </a:lnTo>
                    <a:lnTo>
                      <a:pt x="84" y="472"/>
                    </a:lnTo>
                    <a:lnTo>
                      <a:pt x="126" y="496"/>
                    </a:lnTo>
                    <a:lnTo>
                      <a:pt x="169" y="512"/>
                    </a:lnTo>
                    <a:lnTo>
                      <a:pt x="211" y="512"/>
                    </a:lnTo>
                    <a:lnTo>
                      <a:pt x="202" y="544"/>
                    </a:lnTo>
                    <a:lnTo>
                      <a:pt x="244" y="576"/>
                    </a:lnTo>
                    <a:lnTo>
                      <a:pt x="270" y="560"/>
                    </a:lnTo>
                    <a:lnTo>
                      <a:pt x="270" y="536"/>
                    </a:lnTo>
                    <a:lnTo>
                      <a:pt x="320" y="552"/>
                    </a:lnTo>
                    <a:lnTo>
                      <a:pt x="337" y="576"/>
                    </a:lnTo>
                    <a:lnTo>
                      <a:pt x="379" y="584"/>
                    </a:lnTo>
                    <a:lnTo>
                      <a:pt x="421" y="592"/>
                    </a:lnTo>
                    <a:lnTo>
                      <a:pt x="438" y="624"/>
                    </a:lnTo>
                    <a:lnTo>
                      <a:pt x="464" y="640"/>
                    </a:lnTo>
                    <a:lnTo>
                      <a:pt x="497" y="616"/>
                    </a:lnTo>
                    <a:lnTo>
                      <a:pt x="523" y="640"/>
                    </a:lnTo>
                    <a:lnTo>
                      <a:pt x="531" y="656"/>
                    </a:lnTo>
                    <a:lnTo>
                      <a:pt x="556" y="656"/>
                    </a:lnTo>
                    <a:lnTo>
                      <a:pt x="581" y="632"/>
                    </a:lnTo>
                    <a:lnTo>
                      <a:pt x="615" y="632"/>
                    </a:lnTo>
                    <a:lnTo>
                      <a:pt x="640" y="616"/>
                    </a:lnTo>
                    <a:lnTo>
                      <a:pt x="683" y="616"/>
                    </a:lnTo>
                    <a:lnTo>
                      <a:pt x="708" y="624"/>
                    </a:lnTo>
                    <a:lnTo>
                      <a:pt x="767" y="632"/>
                    </a:lnTo>
                    <a:lnTo>
                      <a:pt x="758" y="640"/>
                    </a:lnTo>
                    <a:lnTo>
                      <a:pt x="792" y="632"/>
                    </a:lnTo>
                    <a:lnTo>
                      <a:pt x="775" y="56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92" name="Freeform 291"/>
              <p:cNvSpPr>
                <a:spLocks/>
              </p:cNvSpPr>
              <p:nvPr/>
            </p:nvSpPr>
            <p:spPr bwMode="auto">
              <a:xfrm>
                <a:off x="4536" y="1968"/>
                <a:ext cx="210" cy="112"/>
              </a:xfrm>
              <a:custGeom>
                <a:avLst/>
                <a:gdLst>
                  <a:gd name="T0" fmla="*/ 168 w 210"/>
                  <a:gd name="T1" fmla="*/ 8 h 112"/>
                  <a:gd name="T2" fmla="*/ 109 w 210"/>
                  <a:gd name="T3" fmla="*/ 8 h 112"/>
                  <a:gd name="T4" fmla="*/ 76 w 210"/>
                  <a:gd name="T5" fmla="*/ 0 h 112"/>
                  <a:gd name="T6" fmla="*/ 67 w 210"/>
                  <a:gd name="T7" fmla="*/ 24 h 112"/>
                  <a:gd name="T8" fmla="*/ 42 w 210"/>
                  <a:gd name="T9" fmla="*/ 32 h 112"/>
                  <a:gd name="T10" fmla="*/ 8 w 210"/>
                  <a:gd name="T11" fmla="*/ 48 h 112"/>
                  <a:gd name="T12" fmla="*/ 8 w 210"/>
                  <a:gd name="T13" fmla="*/ 72 h 112"/>
                  <a:gd name="T14" fmla="*/ 0 w 210"/>
                  <a:gd name="T15" fmla="*/ 96 h 112"/>
                  <a:gd name="T16" fmla="*/ 84 w 210"/>
                  <a:gd name="T17" fmla="*/ 112 h 112"/>
                  <a:gd name="T18" fmla="*/ 210 w 210"/>
                  <a:gd name="T19" fmla="*/ 88 h 112"/>
                  <a:gd name="T20" fmla="*/ 193 w 210"/>
                  <a:gd name="T21" fmla="*/ 16 h 112"/>
                  <a:gd name="T22" fmla="*/ 168 w 210"/>
                  <a:gd name="T23" fmla="*/ 8 h 11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0" h="112">
                    <a:moveTo>
                      <a:pt x="168" y="8"/>
                    </a:moveTo>
                    <a:lnTo>
                      <a:pt x="109" y="8"/>
                    </a:lnTo>
                    <a:lnTo>
                      <a:pt x="76" y="0"/>
                    </a:lnTo>
                    <a:lnTo>
                      <a:pt x="67" y="24"/>
                    </a:lnTo>
                    <a:lnTo>
                      <a:pt x="42" y="32"/>
                    </a:lnTo>
                    <a:lnTo>
                      <a:pt x="8" y="48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4" y="112"/>
                    </a:lnTo>
                    <a:lnTo>
                      <a:pt x="210" y="88"/>
                    </a:lnTo>
                    <a:lnTo>
                      <a:pt x="193" y="16"/>
                    </a:lnTo>
                    <a:lnTo>
                      <a:pt x="168" y="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93" name="Freeform 292"/>
              <p:cNvSpPr>
                <a:spLocks/>
              </p:cNvSpPr>
              <p:nvPr/>
            </p:nvSpPr>
            <p:spPr bwMode="auto">
              <a:xfrm>
                <a:off x="4578" y="1792"/>
                <a:ext cx="455" cy="320"/>
              </a:xfrm>
              <a:custGeom>
                <a:avLst/>
                <a:gdLst>
                  <a:gd name="T0" fmla="*/ 312 w 455"/>
                  <a:gd name="T1" fmla="*/ 304 h 320"/>
                  <a:gd name="T2" fmla="*/ 328 w 455"/>
                  <a:gd name="T3" fmla="*/ 296 h 320"/>
                  <a:gd name="T4" fmla="*/ 320 w 455"/>
                  <a:gd name="T5" fmla="*/ 272 h 320"/>
                  <a:gd name="T6" fmla="*/ 354 w 455"/>
                  <a:gd name="T7" fmla="*/ 264 h 320"/>
                  <a:gd name="T8" fmla="*/ 379 w 455"/>
                  <a:gd name="T9" fmla="*/ 248 h 320"/>
                  <a:gd name="T10" fmla="*/ 404 w 455"/>
                  <a:gd name="T11" fmla="*/ 256 h 320"/>
                  <a:gd name="T12" fmla="*/ 387 w 455"/>
                  <a:gd name="T13" fmla="*/ 224 h 320"/>
                  <a:gd name="T14" fmla="*/ 387 w 455"/>
                  <a:gd name="T15" fmla="*/ 192 h 320"/>
                  <a:gd name="T16" fmla="*/ 387 w 455"/>
                  <a:gd name="T17" fmla="*/ 160 h 320"/>
                  <a:gd name="T18" fmla="*/ 413 w 455"/>
                  <a:gd name="T19" fmla="*/ 152 h 320"/>
                  <a:gd name="T20" fmla="*/ 421 w 455"/>
                  <a:gd name="T21" fmla="*/ 128 h 320"/>
                  <a:gd name="T22" fmla="*/ 446 w 455"/>
                  <a:gd name="T23" fmla="*/ 120 h 320"/>
                  <a:gd name="T24" fmla="*/ 455 w 455"/>
                  <a:gd name="T25" fmla="*/ 104 h 320"/>
                  <a:gd name="T26" fmla="*/ 430 w 455"/>
                  <a:gd name="T27" fmla="*/ 96 h 320"/>
                  <a:gd name="T28" fmla="*/ 430 w 455"/>
                  <a:gd name="T29" fmla="*/ 64 h 320"/>
                  <a:gd name="T30" fmla="*/ 396 w 455"/>
                  <a:gd name="T31" fmla="*/ 56 h 320"/>
                  <a:gd name="T32" fmla="*/ 371 w 455"/>
                  <a:gd name="T33" fmla="*/ 40 h 320"/>
                  <a:gd name="T34" fmla="*/ 337 w 455"/>
                  <a:gd name="T35" fmla="*/ 24 h 320"/>
                  <a:gd name="T36" fmla="*/ 286 w 455"/>
                  <a:gd name="T37" fmla="*/ 16 h 320"/>
                  <a:gd name="T38" fmla="*/ 278 w 455"/>
                  <a:gd name="T39" fmla="*/ 0 h 320"/>
                  <a:gd name="T40" fmla="*/ 227 w 455"/>
                  <a:gd name="T41" fmla="*/ 32 h 320"/>
                  <a:gd name="T42" fmla="*/ 185 w 455"/>
                  <a:gd name="T43" fmla="*/ 24 h 320"/>
                  <a:gd name="T44" fmla="*/ 143 w 455"/>
                  <a:gd name="T45" fmla="*/ 32 h 320"/>
                  <a:gd name="T46" fmla="*/ 84 w 455"/>
                  <a:gd name="T47" fmla="*/ 32 h 320"/>
                  <a:gd name="T48" fmla="*/ 25 w 455"/>
                  <a:gd name="T49" fmla="*/ 64 h 320"/>
                  <a:gd name="T50" fmla="*/ 0 w 455"/>
                  <a:gd name="T51" fmla="*/ 88 h 320"/>
                  <a:gd name="T52" fmla="*/ 8 w 455"/>
                  <a:gd name="T53" fmla="*/ 104 h 320"/>
                  <a:gd name="T54" fmla="*/ 25 w 455"/>
                  <a:gd name="T55" fmla="*/ 168 h 320"/>
                  <a:gd name="T56" fmla="*/ 34 w 455"/>
                  <a:gd name="T57" fmla="*/ 184 h 320"/>
                  <a:gd name="T58" fmla="*/ 67 w 455"/>
                  <a:gd name="T59" fmla="*/ 192 h 320"/>
                  <a:gd name="T60" fmla="*/ 126 w 455"/>
                  <a:gd name="T61" fmla="*/ 192 h 320"/>
                  <a:gd name="T62" fmla="*/ 151 w 455"/>
                  <a:gd name="T63" fmla="*/ 200 h 320"/>
                  <a:gd name="T64" fmla="*/ 168 w 455"/>
                  <a:gd name="T65" fmla="*/ 272 h 320"/>
                  <a:gd name="T66" fmla="*/ 177 w 455"/>
                  <a:gd name="T67" fmla="*/ 272 h 320"/>
                  <a:gd name="T68" fmla="*/ 236 w 455"/>
                  <a:gd name="T69" fmla="*/ 296 h 320"/>
                  <a:gd name="T70" fmla="*/ 244 w 455"/>
                  <a:gd name="T71" fmla="*/ 320 h 320"/>
                  <a:gd name="T72" fmla="*/ 278 w 455"/>
                  <a:gd name="T73" fmla="*/ 296 h 320"/>
                  <a:gd name="T74" fmla="*/ 312 w 455"/>
                  <a:gd name="T75" fmla="*/ 304 h 32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455" h="320">
                    <a:moveTo>
                      <a:pt x="312" y="304"/>
                    </a:moveTo>
                    <a:lnTo>
                      <a:pt x="328" y="296"/>
                    </a:lnTo>
                    <a:lnTo>
                      <a:pt x="320" y="272"/>
                    </a:lnTo>
                    <a:lnTo>
                      <a:pt x="354" y="264"/>
                    </a:lnTo>
                    <a:lnTo>
                      <a:pt x="379" y="248"/>
                    </a:lnTo>
                    <a:lnTo>
                      <a:pt x="404" y="256"/>
                    </a:lnTo>
                    <a:lnTo>
                      <a:pt x="387" y="224"/>
                    </a:lnTo>
                    <a:lnTo>
                      <a:pt x="387" y="192"/>
                    </a:lnTo>
                    <a:lnTo>
                      <a:pt x="387" y="160"/>
                    </a:lnTo>
                    <a:lnTo>
                      <a:pt x="413" y="152"/>
                    </a:lnTo>
                    <a:lnTo>
                      <a:pt x="421" y="128"/>
                    </a:lnTo>
                    <a:lnTo>
                      <a:pt x="446" y="120"/>
                    </a:lnTo>
                    <a:lnTo>
                      <a:pt x="455" y="104"/>
                    </a:lnTo>
                    <a:lnTo>
                      <a:pt x="430" y="96"/>
                    </a:lnTo>
                    <a:lnTo>
                      <a:pt x="430" y="64"/>
                    </a:lnTo>
                    <a:lnTo>
                      <a:pt x="396" y="56"/>
                    </a:lnTo>
                    <a:lnTo>
                      <a:pt x="371" y="40"/>
                    </a:lnTo>
                    <a:lnTo>
                      <a:pt x="337" y="24"/>
                    </a:lnTo>
                    <a:lnTo>
                      <a:pt x="286" y="16"/>
                    </a:lnTo>
                    <a:lnTo>
                      <a:pt x="278" y="0"/>
                    </a:lnTo>
                    <a:lnTo>
                      <a:pt x="227" y="32"/>
                    </a:lnTo>
                    <a:lnTo>
                      <a:pt x="185" y="24"/>
                    </a:lnTo>
                    <a:lnTo>
                      <a:pt x="143" y="32"/>
                    </a:lnTo>
                    <a:lnTo>
                      <a:pt x="84" y="32"/>
                    </a:lnTo>
                    <a:lnTo>
                      <a:pt x="25" y="64"/>
                    </a:lnTo>
                    <a:lnTo>
                      <a:pt x="0" y="88"/>
                    </a:lnTo>
                    <a:lnTo>
                      <a:pt x="8" y="104"/>
                    </a:lnTo>
                    <a:lnTo>
                      <a:pt x="25" y="168"/>
                    </a:lnTo>
                    <a:lnTo>
                      <a:pt x="34" y="184"/>
                    </a:lnTo>
                    <a:lnTo>
                      <a:pt x="67" y="192"/>
                    </a:lnTo>
                    <a:lnTo>
                      <a:pt x="126" y="192"/>
                    </a:lnTo>
                    <a:lnTo>
                      <a:pt x="151" y="200"/>
                    </a:lnTo>
                    <a:lnTo>
                      <a:pt x="168" y="272"/>
                    </a:lnTo>
                    <a:lnTo>
                      <a:pt x="177" y="272"/>
                    </a:lnTo>
                    <a:lnTo>
                      <a:pt x="236" y="296"/>
                    </a:lnTo>
                    <a:lnTo>
                      <a:pt x="244" y="320"/>
                    </a:lnTo>
                    <a:lnTo>
                      <a:pt x="278" y="296"/>
                    </a:lnTo>
                    <a:lnTo>
                      <a:pt x="312" y="3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94" name="Freeform 293"/>
              <p:cNvSpPr>
                <a:spLocks/>
              </p:cNvSpPr>
              <p:nvPr/>
            </p:nvSpPr>
            <p:spPr bwMode="auto">
              <a:xfrm>
                <a:off x="4831" y="2096"/>
                <a:ext cx="969" cy="928"/>
              </a:xfrm>
              <a:custGeom>
                <a:avLst/>
                <a:gdLst>
                  <a:gd name="T0" fmla="*/ 910 w 969"/>
                  <a:gd name="T1" fmla="*/ 96 h 928"/>
                  <a:gd name="T2" fmla="*/ 910 w 969"/>
                  <a:gd name="T3" fmla="*/ 40 h 928"/>
                  <a:gd name="T4" fmla="*/ 825 w 969"/>
                  <a:gd name="T5" fmla="*/ 0 h 928"/>
                  <a:gd name="T6" fmla="*/ 733 w 969"/>
                  <a:gd name="T7" fmla="*/ 32 h 928"/>
                  <a:gd name="T8" fmla="*/ 691 w 969"/>
                  <a:gd name="T9" fmla="*/ 72 h 928"/>
                  <a:gd name="T10" fmla="*/ 615 w 969"/>
                  <a:gd name="T11" fmla="*/ 160 h 928"/>
                  <a:gd name="T12" fmla="*/ 573 w 969"/>
                  <a:gd name="T13" fmla="*/ 176 h 928"/>
                  <a:gd name="T14" fmla="*/ 505 w 969"/>
                  <a:gd name="T15" fmla="*/ 184 h 928"/>
                  <a:gd name="T16" fmla="*/ 446 w 969"/>
                  <a:gd name="T17" fmla="*/ 200 h 928"/>
                  <a:gd name="T18" fmla="*/ 387 w 969"/>
                  <a:gd name="T19" fmla="*/ 224 h 928"/>
                  <a:gd name="T20" fmla="*/ 294 w 969"/>
                  <a:gd name="T21" fmla="*/ 208 h 928"/>
                  <a:gd name="T22" fmla="*/ 143 w 969"/>
                  <a:gd name="T23" fmla="*/ 224 h 928"/>
                  <a:gd name="T24" fmla="*/ 84 w 969"/>
                  <a:gd name="T25" fmla="*/ 272 h 928"/>
                  <a:gd name="T26" fmla="*/ 75 w 969"/>
                  <a:gd name="T27" fmla="*/ 304 h 928"/>
                  <a:gd name="T28" fmla="*/ 118 w 969"/>
                  <a:gd name="T29" fmla="*/ 408 h 928"/>
                  <a:gd name="T30" fmla="*/ 33 w 969"/>
                  <a:gd name="T31" fmla="*/ 512 h 928"/>
                  <a:gd name="T32" fmla="*/ 16 w 969"/>
                  <a:gd name="T33" fmla="*/ 592 h 928"/>
                  <a:gd name="T34" fmla="*/ 0 w 969"/>
                  <a:gd name="T35" fmla="*/ 680 h 928"/>
                  <a:gd name="T36" fmla="*/ 50 w 969"/>
                  <a:gd name="T37" fmla="*/ 696 h 928"/>
                  <a:gd name="T38" fmla="*/ 109 w 969"/>
                  <a:gd name="T39" fmla="*/ 696 h 928"/>
                  <a:gd name="T40" fmla="*/ 177 w 969"/>
                  <a:gd name="T41" fmla="*/ 704 h 928"/>
                  <a:gd name="T42" fmla="*/ 261 w 969"/>
                  <a:gd name="T43" fmla="*/ 712 h 928"/>
                  <a:gd name="T44" fmla="*/ 362 w 969"/>
                  <a:gd name="T45" fmla="*/ 664 h 928"/>
                  <a:gd name="T46" fmla="*/ 404 w 969"/>
                  <a:gd name="T47" fmla="*/ 616 h 928"/>
                  <a:gd name="T48" fmla="*/ 463 w 969"/>
                  <a:gd name="T49" fmla="*/ 600 h 928"/>
                  <a:gd name="T50" fmla="*/ 556 w 969"/>
                  <a:gd name="T51" fmla="*/ 600 h 928"/>
                  <a:gd name="T52" fmla="*/ 640 w 969"/>
                  <a:gd name="T53" fmla="*/ 648 h 928"/>
                  <a:gd name="T54" fmla="*/ 707 w 969"/>
                  <a:gd name="T55" fmla="*/ 696 h 928"/>
                  <a:gd name="T56" fmla="*/ 758 w 969"/>
                  <a:gd name="T57" fmla="*/ 760 h 928"/>
                  <a:gd name="T58" fmla="*/ 657 w 969"/>
                  <a:gd name="T59" fmla="*/ 800 h 928"/>
                  <a:gd name="T60" fmla="*/ 657 w 969"/>
                  <a:gd name="T61" fmla="*/ 888 h 928"/>
                  <a:gd name="T62" fmla="*/ 674 w 969"/>
                  <a:gd name="T63" fmla="*/ 928 h 928"/>
                  <a:gd name="T64" fmla="*/ 766 w 969"/>
                  <a:gd name="T65" fmla="*/ 904 h 928"/>
                  <a:gd name="T66" fmla="*/ 808 w 969"/>
                  <a:gd name="T67" fmla="*/ 768 h 928"/>
                  <a:gd name="T68" fmla="*/ 867 w 969"/>
                  <a:gd name="T69" fmla="*/ 704 h 928"/>
                  <a:gd name="T70" fmla="*/ 969 w 969"/>
                  <a:gd name="T71" fmla="*/ 688 h 928"/>
                  <a:gd name="T72" fmla="*/ 935 w 969"/>
                  <a:gd name="T73" fmla="*/ 104 h 92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969" h="928">
                    <a:moveTo>
                      <a:pt x="935" y="104"/>
                    </a:moveTo>
                    <a:lnTo>
                      <a:pt x="910" y="96"/>
                    </a:lnTo>
                    <a:lnTo>
                      <a:pt x="893" y="56"/>
                    </a:lnTo>
                    <a:lnTo>
                      <a:pt x="910" y="40"/>
                    </a:lnTo>
                    <a:lnTo>
                      <a:pt x="867" y="16"/>
                    </a:lnTo>
                    <a:lnTo>
                      <a:pt x="825" y="0"/>
                    </a:lnTo>
                    <a:lnTo>
                      <a:pt x="766" y="32"/>
                    </a:lnTo>
                    <a:lnTo>
                      <a:pt x="733" y="32"/>
                    </a:lnTo>
                    <a:lnTo>
                      <a:pt x="724" y="72"/>
                    </a:lnTo>
                    <a:lnTo>
                      <a:pt x="691" y="72"/>
                    </a:lnTo>
                    <a:lnTo>
                      <a:pt x="632" y="96"/>
                    </a:lnTo>
                    <a:lnTo>
                      <a:pt x="615" y="160"/>
                    </a:lnTo>
                    <a:lnTo>
                      <a:pt x="623" y="192"/>
                    </a:lnTo>
                    <a:lnTo>
                      <a:pt x="573" y="176"/>
                    </a:lnTo>
                    <a:lnTo>
                      <a:pt x="530" y="200"/>
                    </a:lnTo>
                    <a:lnTo>
                      <a:pt x="505" y="184"/>
                    </a:lnTo>
                    <a:lnTo>
                      <a:pt x="480" y="216"/>
                    </a:lnTo>
                    <a:lnTo>
                      <a:pt x="446" y="200"/>
                    </a:lnTo>
                    <a:lnTo>
                      <a:pt x="412" y="200"/>
                    </a:lnTo>
                    <a:lnTo>
                      <a:pt x="387" y="224"/>
                    </a:lnTo>
                    <a:lnTo>
                      <a:pt x="353" y="200"/>
                    </a:lnTo>
                    <a:lnTo>
                      <a:pt x="294" y="208"/>
                    </a:lnTo>
                    <a:lnTo>
                      <a:pt x="202" y="216"/>
                    </a:lnTo>
                    <a:lnTo>
                      <a:pt x="143" y="224"/>
                    </a:lnTo>
                    <a:lnTo>
                      <a:pt x="101" y="248"/>
                    </a:lnTo>
                    <a:lnTo>
                      <a:pt x="84" y="272"/>
                    </a:lnTo>
                    <a:lnTo>
                      <a:pt x="50" y="272"/>
                    </a:lnTo>
                    <a:lnTo>
                      <a:pt x="75" y="304"/>
                    </a:lnTo>
                    <a:lnTo>
                      <a:pt x="109" y="368"/>
                    </a:lnTo>
                    <a:lnTo>
                      <a:pt x="118" y="408"/>
                    </a:lnTo>
                    <a:lnTo>
                      <a:pt x="84" y="416"/>
                    </a:lnTo>
                    <a:lnTo>
                      <a:pt x="33" y="512"/>
                    </a:lnTo>
                    <a:lnTo>
                      <a:pt x="50" y="584"/>
                    </a:lnTo>
                    <a:lnTo>
                      <a:pt x="16" y="592"/>
                    </a:lnTo>
                    <a:lnTo>
                      <a:pt x="8" y="632"/>
                    </a:lnTo>
                    <a:lnTo>
                      <a:pt x="0" y="680"/>
                    </a:lnTo>
                    <a:lnTo>
                      <a:pt x="16" y="672"/>
                    </a:lnTo>
                    <a:lnTo>
                      <a:pt x="50" y="696"/>
                    </a:lnTo>
                    <a:lnTo>
                      <a:pt x="75" y="720"/>
                    </a:lnTo>
                    <a:lnTo>
                      <a:pt x="109" y="696"/>
                    </a:lnTo>
                    <a:lnTo>
                      <a:pt x="143" y="704"/>
                    </a:lnTo>
                    <a:lnTo>
                      <a:pt x="177" y="704"/>
                    </a:lnTo>
                    <a:lnTo>
                      <a:pt x="227" y="696"/>
                    </a:lnTo>
                    <a:lnTo>
                      <a:pt x="261" y="712"/>
                    </a:lnTo>
                    <a:lnTo>
                      <a:pt x="286" y="688"/>
                    </a:lnTo>
                    <a:lnTo>
                      <a:pt x="362" y="664"/>
                    </a:lnTo>
                    <a:lnTo>
                      <a:pt x="396" y="616"/>
                    </a:lnTo>
                    <a:lnTo>
                      <a:pt x="404" y="616"/>
                    </a:lnTo>
                    <a:lnTo>
                      <a:pt x="412" y="608"/>
                    </a:lnTo>
                    <a:lnTo>
                      <a:pt x="463" y="600"/>
                    </a:lnTo>
                    <a:lnTo>
                      <a:pt x="488" y="576"/>
                    </a:lnTo>
                    <a:lnTo>
                      <a:pt x="556" y="600"/>
                    </a:lnTo>
                    <a:lnTo>
                      <a:pt x="615" y="600"/>
                    </a:lnTo>
                    <a:lnTo>
                      <a:pt x="640" y="648"/>
                    </a:lnTo>
                    <a:lnTo>
                      <a:pt x="691" y="664"/>
                    </a:lnTo>
                    <a:lnTo>
                      <a:pt x="707" y="696"/>
                    </a:lnTo>
                    <a:lnTo>
                      <a:pt x="741" y="728"/>
                    </a:lnTo>
                    <a:lnTo>
                      <a:pt x="758" y="760"/>
                    </a:lnTo>
                    <a:lnTo>
                      <a:pt x="682" y="776"/>
                    </a:lnTo>
                    <a:lnTo>
                      <a:pt x="657" y="800"/>
                    </a:lnTo>
                    <a:lnTo>
                      <a:pt x="674" y="824"/>
                    </a:lnTo>
                    <a:lnTo>
                      <a:pt x="657" y="888"/>
                    </a:lnTo>
                    <a:lnTo>
                      <a:pt x="640" y="912"/>
                    </a:lnTo>
                    <a:lnTo>
                      <a:pt x="674" y="928"/>
                    </a:lnTo>
                    <a:lnTo>
                      <a:pt x="724" y="904"/>
                    </a:lnTo>
                    <a:lnTo>
                      <a:pt x="766" y="904"/>
                    </a:lnTo>
                    <a:lnTo>
                      <a:pt x="766" y="872"/>
                    </a:lnTo>
                    <a:lnTo>
                      <a:pt x="808" y="768"/>
                    </a:lnTo>
                    <a:lnTo>
                      <a:pt x="834" y="736"/>
                    </a:lnTo>
                    <a:lnTo>
                      <a:pt x="867" y="704"/>
                    </a:lnTo>
                    <a:lnTo>
                      <a:pt x="918" y="680"/>
                    </a:lnTo>
                    <a:lnTo>
                      <a:pt x="969" y="688"/>
                    </a:lnTo>
                    <a:lnTo>
                      <a:pt x="969" y="104"/>
                    </a:lnTo>
                    <a:lnTo>
                      <a:pt x="935" y="1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95" name="Freeform 294"/>
              <p:cNvSpPr>
                <a:spLocks/>
              </p:cNvSpPr>
              <p:nvPr/>
            </p:nvSpPr>
            <p:spPr bwMode="auto">
              <a:xfrm>
                <a:off x="4578" y="1784"/>
                <a:ext cx="455" cy="320"/>
              </a:xfrm>
              <a:custGeom>
                <a:avLst/>
                <a:gdLst>
                  <a:gd name="T0" fmla="*/ 312 w 455"/>
                  <a:gd name="T1" fmla="*/ 304 h 320"/>
                  <a:gd name="T2" fmla="*/ 328 w 455"/>
                  <a:gd name="T3" fmla="*/ 296 h 320"/>
                  <a:gd name="T4" fmla="*/ 320 w 455"/>
                  <a:gd name="T5" fmla="*/ 272 h 320"/>
                  <a:gd name="T6" fmla="*/ 354 w 455"/>
                  <a:gd name="T7" fmla="*/ 264 h 320"/>
                  <a:gd name="T8" fmla="*/ 379 w 455"/>
                  <a:gd name="T9" fmla="*/ 248 h 320"/>
                  <a:gd name="T10" fmla="*/ 404 w 455"/>
                  <a:gd name="T11" fmla="*/ 256 h 320"/>
                  <a:gd name="T12" fmla="*/ 387 w 455"/>
                  <a:gd name="T13" fmla="*/ 224 h 320"/>
                  <a:gd name="T14" fmla="*/ 387 w 455"/>
                  <a:gd name="T15" fmla="*/ 192 h 320"/>
                  <a:gd name="T16" fmla="*/ 387 w 455"/>
                  <a:gd name="T17" fmla="*/ 160 h 320"/>
                  <a:gd name="T18" fmla="*/ 413 w 455"/>
                  <a:gd name="T19" fmla="*/ 152 h 320"/>
                  <a:gd name="T20" fmla="*/ 421 w 455"/>
                  <a:gd name="T21" fmla="*/ 128 h 320"/>
                  <a:gd name="T22" fmla="*/ 446 w 455"/>
                  <a:gd name="T23" fmla="*/ 120 h 320"/>
                  <a:gd name="T24" fmla="*/ 455 w 455"/>
                  <a:gd name="T25" fmla="*/ 104 h 320"/>
                  <a:gd name="T26" fmla="*/ 430 w 455"/>
                  <a:gd name="T27" fmla="*/ 96 h 320"/>
                  <a:gd name="T28" fmla="*/ 430 w 455"/>
                  <a:gd name="T29" fmla="*/ 64 h 320"/>
                  <a:gd name="T30" fmla="*/ 396 w 455"/>
                  <a:gd name="T31" fmla="*/ 56 h 320"/>
                  <a:gd name="T32" fmla="*/ 371 w 455"/>
                  <a:gd name="T33" fmla="*/ 40 h 320"/>
                  <a:gd name="T34" fmla="*/ 337 w 455"/>
                  <a:gd name="T35" fmla="*/ 24 h 320"/>
                  <a:gd name="T36" fmla="*/ 286 w 455"/>
                  <a:gd name="T37" fmla="*/ 16 h 320"/>
                  <a:gd name="T38" fmla="*/ 278 w 455"/>
                  <a:gd name="T39" fmla="*/ 0 h 320"/>
                  <a:gd name="T40" fmla="*/ 227 w 455"/>
                  <a:gd name="T41" fmla="*/ 32 h 320"/>
                  <a:gd name="T42" fmla="*/ 185 w 455"/>
                  <a:gd name="T43" fmla="*/ 24 h 320"/>
                  <a:gd name="T44" fmla="*/ 143 w 455"/>
                  <a:gd name="T45" fmla="*/ 32 h 320"/>
                  <a:gd name="T46" fmla="*/ 84 w 455"/>
                  <a:gd name="T47" fmla="*/ 32 h 320"/>
                  <a:gd name="T48" fmla="*/ 25 w 455"/>
                  <a:gd name="T49" fmla="*/ 64 h 320"/>
                  <a:gd name="T50" fmla="*/ 0 w 455"/>
                  <a:gd name="T51" fmla="*/ 88 h 320"/>
                  <a:gd name="T52" fmla="*/ 8 w 455"/>
                  <a:gd name="T53" fmla="*/ 104 h 320"/>
                  <a:gd name="T54" fmla="*/ 25 w 455"/>
                  <a:gd name="T55" fmla="*/ 168 h 320"/>
                  <a:gd name="T56" fmla="*/ 34 w 455"/>
                  <a:gd name="T57" fmla="*/ 184 h 320"/>
                  <a:gd name="T58" fmla="*/ 67 w 455"/>
                  <a:gd name="T59" fmla="*/ 192 h 320"/>
                  <a:gd name="T60" fmla="*/ 126 w 455"/>
                  <a:gd name="T61" fmla="*/ 192 h 320"/>
                  <a:gd name="T62" fmla="*/ 151 w 455"/>
                  <a:gd name="T63" fmla="*/ 200 h 320"/>
                  <a:gd name="T64" fmla="*/ 168 w 455"/>
                  <a:gd name="T65" fmla="*/ 272 h 320"/>
                  <a:gd name="T66" fmla="*/ 177 w 455"/>
                  <a:gd name="T67" fmla="*/ 272 h 320"/>
                  <a:gd name="T68" fmla="*/ 236 w 455"/>
                  <a:gd name="T69" fmla="*/ 296 h 320"/>
                  <a:gd name="T70" fmla="*/ 244 w 455"/>
                  <a:gd name="T71" fmla="*/ 320 h 320"/>
                  <a:gd name="T72" fmla="*/ 278 w 455"/>
                  <a:gd name="T73" fmla="*/ 296 h 320"/>
                  <a:gd name="T74" fmla="*/ 312 w 455"/>
                  <a:gd name="T75" fmla="*/ 304 h 32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455" h="320">
                    <a:moveTo>
                      <a:pt x="312" y="304"/>
                    </a:moveTo>
                    <a:lnTo>
                      <a:pt x="328" y="296"/>
                    </a:lnTo>
                    <a:lnTo>
                      <a:pt x="320" y="272"/>
                    </a:lnTo>
                    <a:lnTo>
                      <a:pt x="354" y="264"/>
                    </a:lnTo>
                    <a:lnTo>
                      <a:pt x="379" y="248"/>
                    </a:lnTo>
                    <a:lnTo>
                      <a:pt x="404" y="256"/>
                    </a:lnTo>
                    <a:lnTo>
                      <a:pt x="387" y="224"/>
                    </a:lnTo>
                    <a:lnTo>
                      <a:pt x="387" y="192"/>
                    </a:lnTo>
                    <a:lnTo>
                      <a:pt x="387" y="160"/>
                    </a:lnTo>
                    <a:lnTo>
                      <a:pt x="413" y="152"/>
                    </a:lnTo>
                    <a:lnTo>
                      <a:pt x="421" y="128"/>
                    </a:lnTo>
                    <a:lnTo>
                      <a:pt x="446" y="120"/>
                    </a:lnTo>
                    <a:lnTo>
                      <a:pt x="455" y="104"/>
                    </a:lnTo>
                    <a:lnTo>
                      <a:pt x="430" y="96"/>
                    </a:lnTo>
                    <a:lnTo>
                      <a:pt x="430" y="64"/>
                    </a:lnTo>
                    <a:lnTo>
                      <a:pt x="396" y="56"/>
                    </a:lnTo>
                    <a:lnTo>
                      <a:pt x="371" y="40"/>
                    </a:lnTo>
                    <a:lnTo>
                      <a:pt x="337" y="24"/>
                    </a:lnTo>
                    <a:lnTo>
                      <a:pt x="286" y="16"/>
                    </a:lnTo>
                    <a:lnTo>
                      <a:pt x="278" y="0"/>
                    </a:lnTo>
                    <a:lnTo>
                      <a:pt x="227" y="32"/>
                    </a:lnTo>
                    <a:lnTo>
                      <a:pt x="185" y="24"/>
                    </a:lnTo>
                    <a:lnTo>
                      <a:pt x="143" y="32"/>
                    </a:lnTo>
                    <a:lnTo>
                      <a:pt x="84" y="32"/>
                    </a:lnTo>
                    <a:lnTo>
                      <a:pt x="25" y="64"/>
                    </a:lnTo>
                    <a:lnTo>
                      <a:pt x="0" y="88"/>
                    </a:lnTo>
                    <a:lnTo>
                      <a:pt x="8" y="104"/>
                    </a:lnTo>
                    <a:lnTo>
                      <a:pt x="25" y="168"/>
                    </a:lnTo>
                    <a:lnTo>
                      <a:pt x="34" y="184"/>
                    </a:lnTo>
                    <a:lnTo>
                      <a:pt x="67" y="192"/>
                    </a:lnTo>
                    <a:lnTo>
                      <a:pt x="126" y="192"/>
                    </a:lnTo>
                    <a:lnTo>
                      <a:pt x="151" y="200"/>
                    </a:lnTo>
                    <a:lnTo>
                      <a:pt x="168" y="272"/>
                    </a:lnTo>
                    <a:lnTo>
                      <a:pt x="177" y="272"/>
                    </a:lnTo>
                    <a:lnTo>
                      <a:pt x="236" y="296"/>
                    </a:lnTo>
                    <a:lnTo>
                      <a:pt x="244" y="320"/>
                    </a:lnTo>
                    <a:lnTo>
                      <a:pt x="278" y="296"/>
                    </a:lnTo>
                    <a:lnTo>
                      <a:pt x="312" y="3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96" name="Freeform 295"/>
              <p:cNvSpPr>
                <a:spLocks/>
              </p:cNvSpPr>
              <p:nvPr/>
            </p:nvSpPr>
            <p:spPr bwMode="auto">
              <a:xfrm>
                <a:off x="4831" y="2088"/>
                <a:ext cx="969" cy="928"/>
              </a:xfrm>
              <a:custGeom>
                <a:avLst/>
                <a:gdLst>
                  <a:gd name="T0" fmla="*/ 910 w 969"/>
                  <a:gd name="T1" fmla="*/ 96 h 928"/>
                  <a:gd name="T2" fmla="*/ 910 w 969"/>
                  <a:gd name="T3" fmla="*/ 40 h 928"/>
                  <a:gd name="T4" fmla="*/ 825 w 969"/>
                  <a:gd name="T5" fmla="*/ 0 h 928"/>
                  <a:gd name="T6" fmla="*/ 733 w 969"/>
                  <a:gd name="T7" fmla="*/ 32 h 928"/>
                  <a:gd name="T8" fmla="*/ 691 w 969"/>
                  <a:gd name="T9" fmla="*/ 72 h 928"/>
                  <a:gd name="T10" fmla="*/ 615 w 969"/>
                  <a:gd name="T11" fmla="*/ 160 h 928"/>
                  <a:gd name="T12" fmla="*/ 573 w 969"/>
                  <a:gd name="T13" fmla="*/ 176 h 928"/>
                  <a:gd name="T14" fmla="*/ 505 w 969"/>
                  <a:gd name="T15" fmla="*/ 184 h 928"/>
                  <a:gd name="T16" fmla="*/ 446 w 969"/>
                  <a:gd name="T17" fmla="*/ 200 h 928"/>
                  <a:gd name="T18" fmla="*/ 387 w 969"/>
                  <a:gd name="T19" fmla="*/ 224 h 928"/>
                  <a:gd name="T20" fmla="*/ 294 w 969"/>
                  <a:gd name="T21" fmla="*/ 208 h 928"/>
                  <a:gd name="T22" fmla="*/ 143 w 969"/>
                  <a:gd name="T23" fmla="*/ 224 h 928"/>
                  <a:gd name="T24" fmla="*/ 84 w 969"/>
                  <a:gd name="T25" fmla="*/ 272 h 928"/>
                  <a:gd name="T26" fmla="*/ 75 w 969"/>
                  <a:gd name="T27" fmla="*/ 304 h 928"/>
                  <a:gd name="T28" fmla="*/ 118 w 969"/>
                  <a:gd name="T29" fmla="*/ 408 h 928"/>
                  <a:gd name="T30" fmla="*/ 33 w 969"/>
                  <a:gd name="T31" fmla="*/ 512 h 928"/>
                  <a:gd name="T32" fmla="*/ 16 w 969"/>
                  <a:gd name="T33" fmla="*/ 592 h 928"/>
                  <a:gd name="T34" fmla="*/ 0 w 969"/>
                  <a:gd name="T35" fmla="*/ 680 h 928"/>
                  <a:gd name="T36" fmla="*/ 50 w 969"/>
                  <a:gd name="T37" fmla="*/ 696 h 928"/>
                  <a:gd name="T38" fmla="*/ 109 w 969"/>
                  <a:gd name="T39" fmla="*/ 696 h 928"/>
                  <a:gd name="T40" fmla="*/ 177 w 969"/>
                  <a:gd name="T41" fmla="*/ 704 h 928"/>
                  <a:gd name="T42" fmla="*/ 261 w 969"/>
                  <a:gd name="T43" fmla="*/ 712 h 928"/>
                  <a:gd name="T44" fmla="*/ 362 w 969"/>
                  <a:gd name="T45" fmla="*/ 664 h 928"/>
                  <a:gd name="T46" fmla="*/ 404 w 969"/>
                  <a:gd name="T47" fmla="*/ 616 h 928"/>
                  <a:gd name="T48" fmla="*/ 463 w 969"/>
                  <a:gd name="T49" fmla="*/ 600 h 928"/>
                  <a:gd name="T50" fmla="*/ 556 w 969"/>
                  <a:gd name="T51" fmla="*/ 600 h 928"/>
                  <a:gd name="T52" fmla="*/ 640 w 969"/>
                  <a:gd name="T53" fmla="*/ 648 h 928"/>
                  <a:gd name="T54" fmla="*/ 707 w 969"/>
                  <a:gd name="T55" fmla="*/ 696 h 928"/>
                  <a:gd name="T56" fmla="*/ 758 w 969"/>
                  <a:gd name="T57" fmla="*/ 760 h 928"/>
                  <a:gd name="T58" fmla="*/ 657 w 969"/>
                  <a:gd name="T59" fmla="*/ 800 h 928"/>
                  <a:gd name="T60" fmla="*/ 657 w 969"/>
                  <a:gd name="T61" fmla="*/ 888 h 928"/>
                  <a:gd name="T62" fmla="*/ 674 w 969"/>
                  <a:gd name="T63" fmla="*/ 928 h 928"/>
                  <a:gd name="T64" fmla="*/ 766 w 969"/>
                  <a:gd name="T65" fmla="*/ 904 h 928"/>
                  <a:gd name="T66" fmla="*/ 808 w 969"/>
                  <a:gd name="T67" fmla="*/ 768 h 928"/>
                  <a:gd name="T68" fmla="*/ 867 w 969"/>
                  <a:gd name="T69" fmla="*/ 704 h 928"/>
                  <a:gd name="T70" fmla="*/ 969 w 969"/>
                  <a:gd name="T71" fmla="*/ 688 h 928"/>
                  <a:gd name="T72" fmla="*/ 935 w 969"/>
                  <a:gd name="T73" fmla="*/ 104 h 92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969" h="928">
                    <a:moveTo>
                      <a:pt x="935" y="104"/>
                    </a:moveTo>
                    <a:lnTo>
                      <a:pt x="910" y="96"/>
                    </a:lnTo>
                    <a:lnTo>
                      <a:pt x="893" y="56"/>
                    </a:lnTo>
                    <a:lnTo>
                      <a:pt x="910" y="40"/>
                    </a:lnTo>
                    <a:lnTo>
                      <a:pt x="867" y="16"/>
                    </a:lnTo>
                    <a:lnTo>
                      <a:pt x="825" y="0"/>
                    </a:lnTo>
                    <a:lnTo>
                      <a:pt x="766" y="32"/>
                    </a:lnTo>
                    <a:lnTo>
                      <a:pt x="733" y="32"/>
                    </a:lnTo>
                    <a:lnTo>
                      <a:pt x="724" y="72"/>
                    </a:lnTo>
                    <a:lnTo>
                      <a:pt x="691" y="72"/>
                    </a:lnTo>
                    <a:lnTo>
                      <a:pt x="632" y="96"/>
                    </a:lnTo>
                    <a:lnTo>
                      <a:pt x="615" y="160"/>
                    </a:lnTo>
                    <a:lnTo>
                      <a:pt x="623" y="192"/>
                    </a:lnTo>
                    <a:lnTo>
                      <a:pt x="573" y="176"/>
                    </a:lnTo>
                    <a:lnTo>
                      <a:pt x="530" y="200"/>
                    </a:lnTo>
                    <a:lnTo>
                      <a:pt x="505" y="184"/>
                    </a:lnTo>
                    <a:lnTo>
                      <a:pt x="480" y="216"/>
                    </a:lnTo>
                    <a:lnTo>
                      <a:pt x="446" y="200"/>
                    </a:lnTo>
                    <a:lnTo>
                      <a:pt x="412" y="200"/>
                    </a:lnTo>
                    <a:lnTo>
                      <a:pt x="387" y="224"/>
                    </a:lnTo>
                    <a:lnTo>
                      <a:pt x="353" y="200"/>
                    </a:lnTo>
                    <a:lnTo>
                      <a:pt x="294" y="208"/>
                    </a:lnTo>
                    <a:lnTo>
                      <a:pt x="202" y="216"/>
                    </a:lnTo>
                    <a:lnTo>
                      <a:pt x="143" y="224"/>
                    </a:lnTo>
                    <a:lnTo>
                      <a:pt x="101" y="248"/>
                    </a:lnTo>
                    <a:lnTo>
                      <a:pt x="84" y="272"/>
                    </a:lnTo>
                    <a:lnTo>
                      <a:pt x="50" y="272"/>
                    </a:lnTo>
                    <a:lnTo>
                      <a:pt x="75" y="304"/>
                    </a:lnTo>
                    <a:lnTo>
                      <a:pt x="109" y="368"/>
                    </a:lnTo>
                    <a:lnTo>
                      <a:pt x="118" y="408"/>
                    </a:lnTo>
                    <a:lnTo>
                      <a:pt x="84" y="416"/>
                    </a:lnTo>
                    <a:lnTo>
                      <a:pt x="33" y="512"/>
                    </a:lnTo>
                    <a:lnTo>
                      <a:pt x="50" y="584"/>
                    </a:lnTo>
                    <a:lnTo>
                      <a:pt x="16" y="592"/>
                    </a:lnTo>
                    <a:lnTo>
                      <a:pt x="8" y="632"/>
                    </a:lnTo>
                    <a:lnTo>
                      <a:pt x="0" y="680"/>
                    </a:lnTo>
                    <a:lnTo>
                      <a:pt x="16" y="672"/>
                    </a:lnTo>
                    <a:lnTo>
                      <a:pt x="50" y="696"/>
                    </a:lnTo>
                    <a:lnTo>
                      <a:pt x="75" y="720"/>
                    </a:lnTo>
                    <a:lnTo>
                      <a:pt x="109" y="696"/>
                    </a:lnTo>
                    <a:lnTo>
                      <a:pt x="143" y="704"/>
                    </a:lnTo>
                    <a:lnTo>
                      <a:pt x="177" y="704"/>
                    </a:lnTo>
                    <a:lnTo>
                      <a:pt x="227" y="696"/>
                    </a:lnTo>
                    <a:lnTo>
                      <a:pt x="261" y="712"/>
                    </a:lnTo>
                    <a:lnTo>
                      <a:pt x="286" y="688"/>
                    </a:lnTo>
                    <a:lnTo>
                      <a:pt x="362" y="664"/>
                    </a:lnTo>
                    <a:lnTo>
                      <a:pt x="396" y="616"/>
                    </a:lnTo>
                    <a:lnTo>
                      <a:pt x="404" y="616"/>
                    </a:lnTo>
                    <a:lnTo>
                      <a:pt x="412" y="608"/>
                    </a:lnTo>
                    <a:lnTo>
                      <a:pt x="463" y="600"/>
                    </a:lnTo>
                    <a:lnTo>
                      <a:pt x="488" y="576"/>
                    </a:lnTo>
                    <a:lnTo>
                      <a:pt x="556" y="600"/>
                    </a:lnTo>
                    <a:lnTo>
                      <a:pt x="615" y="600"/>
                    </a:lnTo>
                    <a:lnTo>
                      <a:pt x="640" y="648"/>
                    </a:lnTo>
                    <a:lnTo>
                      <a:pt x="691" y="664"/>
                    </a:lnTo>
                    <a:lnTo>
                      <a:pt x="707" y="696"/>
                    </a:lnTo>
                    <a:lnTo>
                      <a:pt x="741" y="728"/>
                    </a:lnTo>
                    <a:lnTo>
                      <a:pt x="758" y="760"/>
                    </a:lnTo>
                    <a:lnTo>
                      <a:pt x="682" y="776"/>
                    </a:lnTo>
                    <a:lnTo>
                      <a:pt x="657" y="800"/>
                    </a:lnTo>
                    <a:lnTo>
                      <a:pt x="674" y="824"/>
                    </a:lnTo>
                    <a:lnTo>
                      <a:pt x="657" y="888"/>
                    </a:lnTo>
                    <a:lnTo>
                      <a:pt x="640" y="912"/>
                    </a:lnTo>
                    <a:lnTo>
                      <a:pt x="674" y="928"/>
                    </a:lnTo>
                    <a:lnTo>
                      <a:pt x="724" y="904"/>
                    </a:lnTo>
                    <a:lnTo>
                      <a:pt x="766" y="904"/>
                    </a:lnTo>
                    <a:lnTo>
                      <a:pt x="766" y="872"/>
                    </a:lnTo>
                    <a:lnTo>
                      <a:pt x="808" y="768"/>
                    </a:lnTo>
                    <a:lnTo>
                      <a:pt x="834" y="736"/>
                    </a:lnTo>
                    <a:lnTo>
                      <a:pt x="867" y="704"/>
                    </a:lnTo>
                    <a:lnTo>
                      <a:pt x="918" y="680"/>
                    </a:lnTo>
                    <a:lnTo>
                      <a:pt x="969" y="688"/>
                    </a:lnTo>
                    <a:lnTo>
                      <a:pt x="969" y="104"/>
                    </a:lnTo>
                    <a:lnTo>
                      <a:pt x="935" y="1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97" name="Freeform 296"/>
              <p:cNvSpPr>
                <a:spLocks/>
              </p:cNvSpPr>
              <p:nvPr/>
            </p:nvSpPr>
            <p:spPr bwMode="auto">
              <a:xfrm>
                <a:off x="4822" y="1768"/>
                <a:ext cx="725" cy="600"/>
              </a:xfrm>
              <a:custGeom>
                <a:avLst/>
                <a:gdLst>
                  <a:gd name="T0" fmla="*/ 657 w 725"/>
                  <a:gd name="T1" fmla="*/ 320 h 600"/>
                  <a:gd name="T2" fmla="*/ 641 w 725"/>
                  <a:gd name="T3" fmla="*/ 280 h 600"/>
                  <a:gd name="T4" fmla="*/ 708 w 725"/>
                  <a:gd name="T5" fmla="*/ 256 h 600"/>
                  <a:gd name="T6" fmla="*/ 700 w 725"/>
                  <a:gd name="T7" fmla="*/ 208 h 600"/>
                  <a:gd name="T8" fmla="*/ 624 w 725"/>
                  <a:gd name="T9" fmla="*/ 168 h 600"/>
                  <a:gd name="T10" fmla="*/ 548 w 725"/>
                  <a:gd name="T11" fmla="*/ 136 h 600"/>
                  <a:gd name="T12" fmla="*/ 514 w 725"/>
                  <a:gd name="T13" fmla="*/ 104 h 600"/>
                  <a:gd name="T14" fmla="*/ 506 w 725"/>
                  <a:gd name="T15" fmla="*/ 40 h 600"/>
                  <a:gd name="T16" fmla="*/ 438 w 725"/>
                  <a:gd name="T17" fmla="*/ 8 h 600"/>
                  <a:gd name="T18" fmla="*/ 379 w 725"/>
                  <a:gd name="T19" fmla="*/ 16 h 600"/>
                  <a:gd name="T20" fmla="*/ 329 w 725"/>
                  <a:gd name="T21" fmla="*/ 16 h 600"/>
                  <a:gd name="T22" fmla="*/ 278 w 725"/>
                  <a:gd name="T23" fmla="*/ 0 h 600"/>
                  <a:gd name="T24" fmla="*/ 202 w 725"/>
                  <a:gd name="T25" fmla="*/ 64 h 600"/>
                  <a:gd name="T26" fmla="*/ 186 w 725"/>
                  <a:gd name="T27" fmla="*/ 88 h 600"/>
                  <a:gd name="T28" fmla="*/ 211 w 725"/>
                  <a:gd name="T29" fmla="*/ 128 h 600"/>
                  <a:gd name="T30" fmla="*/ 177 w 725"/>
                  <a:gd name="T31" fmla="*/ 152 h 600"/>
                  <a:gd name="T32" fmla="*/ 143 w 725"/>
                  <a:gd name="T33" fmla="*/ 184 h 600"/>
                  <a:gd name="T34" fmla="*/ 143 w 725"/>
                  <a:gd name="T35" fmla="*/ 248 h 600"/>
                  <a:gd name="T36" fmla="*/ 135 w 725"/>
                  <a:gd name="T37" fmla="*/ 272 h 600"/>
                  <a:gd name="T38" fmla="*/ 76 w 725"/>
                  <a:gd name="T39" fmla="*/ 296 h 600"/>
                  <a:gd name="T40" fmla="*/ 68 w 725"/>
                  <a:gd name="T41" fmla="*/ 328 h 600"/>
                  <a:gd name="T42" fmla="*/ 0 w 725"/>
                  <a:gd name="T43" fmla="*/ 344 h 600"/>
                  <a:gd name="T44" fmla="*/ 59 w 725"/>
                  <a:gd name="T45" fmla="*/ 464 h 600"/>
                  <a:gd name="T46" fmla="*/ 17 w 725"/>
                  <a:gd name="T47" fmla="*/ 536 h 600"/>
                  <a:gd name="T48" fmla="*/ 59 w 725"/>
                  <a:gd name="T49" fmla="*/ 600 h 600"/>
                  <a:gd name="T50" fmla="*/ 110 w 725"/>
                  <a:gd name="T51" fmla="*/ 576 h 600"/>
                  <a:gd name="T52" fmla="*/ 211 w 725"/>
                  <a:gd name="T53" fmla="*/ 544 h 600"/>
                  <a:gd name="T54" fmla="*/ 362 w 725"/>
                  <a:gd name="T55" fmla="*/ 528 h 600"/>
                  <a:gd name="T56" fmla="*/ 421 w 725"/>
                  <a:gd name="T57" fmla="*/ 528 h 600"/>
                  <a:gd name="T58" fmla="*/ 489 w 725"/>
                  <a:gd name="T59" fmla="*/ 544 h 600"/>
                  <a:gd name="T60" fmla="*/ 539 w 725"/>
                  <a:gd name="T61" fmla="*/ 528 h 600"/>
                  <a:gd name="T62" fmla="*/ 632 w 725"/>
                  <a:gd name="T63" fmla="*/ 520 h 600"/>
                  <a:gd name="T64" fmla="*/ 641 w 725"/>
                  <a:gd name="T65" fmla="*/ 424 h 600"/>
                  <a:gd name="T66" fmla="*/ 674 w 725"/>
                  <a:gd name="T67" fmla="*/ 368 h 60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725" h="600">
                    <a:moveTo>
                      <a:pt x="657" y="344"/>
                    </a:moveTo>
                    <a:lnTo>
                      <a:pt x="657" y="320"/>
                    </a:lnTo>
                    <a:lnTo>
                      <a:pt x="632" y="304"/>
                    </a:lnTo>
                    <a:lnTo>
                      <a:pt x="641" y="280"/>
                    </a:lnTo>
                    <a:lnTo>
                      <a:pt x="691" y="272"/>
                    </a:lnTo>
                    <a:lnTo>
                      <a:pt x="708" y="256"/>
                    </a:lnTo>
                    <a:lnTo>
                      <a:pt x="725" y="232"/>
                    </a:lnTo>
                    <a:lnTo>
                      <a:pt x="700" y="208"/>
                    </a:lnTo>
                    <a:lnTo>
                      <a:pt x="632" y="192"/>
                    </a:lnTo>
                    <a:lnTo>
                      <a:pt x="624" y="168"/>
                    </a:lnTo>
                    <a:lnTo>
                      <a:pt x="582" y="160"/>
                    </a:lnTo>
                    <a:lnTo>
                      <a:pt x="548" y="136"/>
                    </a:lnTo>
                    <a:lnTo>
                      <a:pt x="548" y="120"/>
                    </a:lnTo>
                    <a:lnTo>
                      <a:pt x="514" y="104"/>
                    </a:lnTo>
                    <a:lnTo>
                      <a:pt x="514" y="72"/>
                    </a:lnTo>
                    <a:lnTo>
                      <a:pt x="506" y="40"/>
                    </a:lnTo>
                    <a:lnTo>
                      <a:pt x="472" y="16"/>
                    </a:lnTo>
                    <a:lnTo>
                      <a:pt x="438" y="8"/>
                    </a:lnTo>
                    <a:lnTo>
                      <a:pt x="396" y="32"/>
                    </a:lnTo>
                    <a:lnTo>
                      <a:pt x="379" y="16"/>
                    </a:lnTo>
                    <a:lnTo>
                      <a:pt x="346" y="8"/>
                    </a:lnTo>
                    <a:lnTo>
                      <a:pt x="329" y="16"/>
                    </a:lnTo>
                    <a:lnTo>
                      <a:pt x="303" y="0"/>
                    </a:lnTo>
                    <a:lnTo>
                      <a:pt x="278" y="0"/>
                    </a:lnTo>
                    <a:lnTo>
                      <a:pt x="245" y="64"/>
                    </a:lnTo>
                    <a:lnTo>
                      <a:pt x="202" y="64"/>
                    </a:lnTo>
                    <a:lnTo>
                      <a:pt x="177" y="80"/>
                    </a:lnTo>
                    <a:lnTo>
                      <a:pt x="186" y="88"/>
                    </a:lnTo>
                    <a:lnTo>
                      <a:pt x="186" y="120"/>
                    </a:lnTo>
                    <a:lnTo>
                      <a:pt x="211" y="128"/>
                    </a:lnTo>
                    <a:lnTo>
                      <a:pt x="202" y="144"/>
                    </a:lnTo>
                    <a:lnTo>
                      <a:pt x="177" y="152"/>
                    </a:lnTo>
                    <a:lnTo>
                      <a:pt x="169" y="176"/>
                    </a:lnTo>
                    <a:lnTo>
                      <a:pt x="143" y="184"/>
                    </a:lnTo>
                    <a:lnTo>
                      <a:pt x="143" y="216"/>
                    </a:lnTo>
                    <a:lnTo>
                      <a:pt x="143" y="248"/>
                    </a:lnTo>
                    <a:lnTo>
                      <a:pt x="160" y="280"/>
                    </a:lnTo>
                    <a:lnTo>
                      <a:pt x="135" y="272"/>
                    </a:lnTo>
                    <a:lnTo>
                      <a:pt x="110" y="288"/>
                    </a:lnTo>
                    <a:lnTo>
                      <a:pt x="76" y="296"/>
                    </a:lnTo>
                    <a:lnTo>
                      <a:pt x="84" y="320"/>
                    </a:lnTo>
                    <a:lnTo>
                      <a:pt x="68" y="328"/>
                    </a:lnTo>
                    <a:lnTo>
                      <a:pt x="34" y="320"/>
                    </a:lnTo>
                    <a:lnTo>
                      <a:pt x="0" y="344"/>
                    </a:lnTo>
                    <a:lnTo>
                      <a:pt x="17" y="384"/>
                    </a:lnTo>
                    <a:lnTo>
                      <a:pt x="59" y="464"/>
                    </a:lnTo>
                    <a:lnTo>
                      <a:pt x="17" y="512"/>
                    </a:lnTo>
                    <a:lnTo>
                      <a:pt x="17" y="536"/>
                    </a:lnTo>
                    <a:lnTo>
                      <a:pt x="51" y="544"/>
                    </a:lnTo>
                    <a:lnTo>
                      <a:pt x="59" y="600"/>
                    </a:lnTo>
                    <a:lnTo>
                      <a:pt x="93" y="600"/>
                    </a:lnTo>
                    <a:lnTo>
                      <a:pt x="110" y="576"/>
                    </a:lnTo>
                    <a:lnTo>
                      <a:pt x="152" y="552"/>
                    </a:lnTo>
                    <a:lnTo>
                      <a:pt x="211" y="544"/>
                    </a:lnTo>
                    <a:lnTo>
                      <a:pt x="303" y="536"/>
                    </a:lnTo>
                    <a:lnTo>
                      <a:pt x="362" y="528"/>
                    </a:lnTo>
                    <a:lnTo>
                      <a:pt x="396" y="552"/>
                    </a:lnTo>
                    <a:lnTo>
                      <a:pt x="421" y="528"/>
                    </a:lnTo>
                    <a:lnTo>
                      <a:pt x="455" y="528"/>
                    </a:lnTo>
                    <a:lnTo>
                      <a:pt x="489" y="544"/>
                    </a:lnTo>
                    <a:lnTo>
                      <a:pt x="514" y="512"/>
                    </a:lnTo>
                    <a:lnTo>
                      <a:pt x="539" y="528"/>
                    </a:lnTo>
                    <a:lnTo>
                      <a:pt x="582" y="504"/>
                    </a:lnTo>
                    <a:lnTo>
                      <a:pt x="632" y="520"/>
                    </a:lnTo>
                    <a:lnTo>
                      <a:pt x="624" y="488"/>
                    </a:lnTo>
                    <a:lnTo>
                      <a:pt x="641" y="424"/>
                    </a:lnTo>
                    <a:lnTo>
                      <a:pt x="700" y="400"/>
                    </a:lnTo>
                    <a:lnTo>
                      <a:pt x="674" y="368"/>
                    </a:lnTo>
                    <a:lnTo>
                      <a:pt x="657" y="34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98" name="Freeform 297"/>
              <p:cNvSpPr>
                <a:spLocks/>
              </p:cNvSpPr>
              <p:nvPr/>
            </p:nvSpPr>
            <p:spPr bwMode="auto">
              <a:xfrm>
                <a:off x="4569" y="1600"/>
                <a:ext cx="531" cy="280"/>
              </a:xfrm>
              <a:custGeom>
                <a:avLst/>
                <a:gdLst>
                  <a:gd name="T0" fmla="*/ 472 w 531"/>
                  <a:gd name="T1" fmla="*/ 80 h 280"/>
                  <a:gd name="T2" fmla="*/ 464 w 531"/>
                  <a:gd name="T3" fmla="*/ 40 h 280"/>
                  <a:gd name="T4" fmla="*/ 413 w 531"/>
                  <a:gd name="T5" fmla="*/ 32 h 280"/>
                  <a:gd name="T6" fmla="*/ 371 w 531"/>
                  <a:gd name="T7" fmla="*/ 40 h 280"/>
                  <a:gd name="T8" fmla="*/ 304 w 531"/>
                  <a:gd name="T9" fmla="*/ 0 h 280"/>
                  <a:gd name="T10" fmla="*/ 262 w 531"/>
                  <a:gd name="T11" fmla="*/ 0 h 280"/>
                  <a:gd name="T12" fmla="*/ 211 w 531"/>
                  <a:gd name="T13" fmla="*/ 32 h 280"/>
                  <a:gd name="T14" fmla="*/ 211 w 531"/>
                  <a:gd name="T15" fmla="*/ 40 h 280"/>
                  <a:gd name="T16" fmla="*/ 219 w 531"/>
                  <a:gd name="T17" fmla="*/ 72 h 280"/>
                  <a:gd name="T18" fmla="*/ 219 w 531"/>
                  <a:gd name="T19" fmla="*/ 104 h 280"/>
                  <a:gd name="T20" fmla="*/ 211 w 531"/>
                  <a:gd name="T21" fmla="*/ 128 h 280"/>
                  <a:gd name="T22" fmla="*/ 194 w 531"/>
                  <a:gd name="T23" fmla="*/ 128 h 280"/>
                  <a:gd name="T24" fmla="*/ 160 w 531"/>
                  <a:gd name="T25" fmla="*/ 128 h 280"/>
                  <a:gd name="T26" fmla="*/ 110 w 531"/>
                  <a:gd name="T27" fmla="*/ 80 h 280"/>
                  <a:gd name="T28" fmla="*/ 76 w 531"/>
                  <a:gd name="T29" fmla="*/ 64 h 280"/>
                  <a:gd name="T30" fmla="*/ 43 w 531"/>
                  <a:gd name="T31" fmla="*/ 88 h 280"/>
                  <a:gd name="T32" fmla="*/ 17 w 531"/>
                  <a:gd name="T33" fmla="*/ 160 h 280"/>
                  <a:gd name="T34" fmla="*/ 0 w 531"/>
                  <a:gd name="T35" fmla="*/ 192 h 280"/>
                  <a:gd name="T36" fmla="*/ 0 w 531"/>
                  <a:gd name="T37" fmla="*/ 224 h 280"/>
                  <a:gd name="T38" fmla="*/ 9 w 531"/>
                  <a:gd name="T39" fmla="*/ 280 h 280"/>
                  <a:gd name="T40" fmla="*/ 34 w 531"/>
                  <a:gd name="T41" fmla="*/ 256 h 280"/>
                  <a:gd name="T42" fmla="*/ 93 w 531"/>
                  <a:gd name="T43" fmla="*/ 224 h 280"/>
                  <a:gd name="T44" fmla="*/ 152 w 531"/>
                  <a:gd name="T45" fmla="*/ 224 h 280"/>
                  <a:gd name="T46" fmla="*/ 194 w 531"/>
                  <a:gd name="T47" fmla="*/ 216 h 280"/>
                  <a:gd name="T48" fmla="*/ 236 w 531"/>
                  <a:gd name="T49" fmla="*/ 224 h 280"/>
                  <a:gd name="T50" fmla="*/ 287 w 531"/>
                  <a:gd name="T51" fmla="*/ 192 h 280"/>
                  <a:gd name="T52" fmla="*/ 295 w 531"/>
                  <a:gd name="T53" fmla="*/ 208 h 280"/>
                  <a:gd name="T54" fmla="*/ 346 w 531"/>
                  <a:gd name="T55" fmla="*/ 216 h 280"/>
                  <a:gd name="T56" fmla="*/ 380 w 531"/>
                  <a:gd name="T57" fmla="*/ 232 h 280"/>
                  <a:gd name="T58" fmla="*/ 405 w 531"/>
                  <a:gd name="T59" fmla="*/ 248 h 280"/>
                  <a:gd name="T60" fmla="*/ 430 w 531"/>
                  <a:gd name="T61" fmla="*/ 248 h 280"/>
                  <a:gd name="T62" fmla="*/ 455 w 531"/>
                  <a:gd name="T63" fmla="*/ 232 h 280"/>
                  <a:gd name="T64" fmla="*/ 498 w 531"/>
                  <a:gd name="T65" fmla="*/ 232 h 280"/>
                  <a:gd name="T66" fmla="*/ 531 w 531"/>
                  <a:gd name="T67" fmla="*/ 176 h 280"/>
                  <a:gd name="T68" fmla="*/ 506 w 531"/>
                  <a:gd name="T69" fmla="*/ 112 h 280"/>
                  <a:gd name="T70" fmla="*/ 472 w 531"/>
                  <a:gd name="T71" fmla="*/ 80 h 28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531" h="280">
                    <a:moveTo>
                      <a:pt x="472" y="80"/>
                    </a:moveTo>
                    <a:lnTo>
                      <a:pt x="464" y="40"/>
                    </a:lnTo>
                    <a:lnTo>
                      <a:pt x="413" y="32"/>
                    </a:lnTo>
                    <a:lnTo>
                      <a:pt x="371" y="40"/>
                    </a:lnTo>
                    <a:lnTo>
                      <a:pt x="304" y="0"/>
                    </a:lnTo>
                    <a:lnTo>
                      <a:pt x="262" y="0"/>
                    </a:lnTo>
                    <a:lnTo>
                      <a:pt x="211" y="32"/>
                    </a:lnTo>
                    <a:lnTo>
                      <a:pt x="211" y="40"/>
                    </a:lnTo>
                    <a:lnTo>
                      <a:pt x="219" y="72"/>
                    </a:lnTo>
                    <a:lnTo>
                      <a:pt x="219" y="104"/>
                    </a:lnTo>
                    <a:lnTo>
                      <a:pt x="211" y="128"/>
                    </a:lnTo>
                    <a:lnTo>
                      <a:pt x="194" y="128"/>
                    </a:lnTo>
                    <a:lnTo>
                      <a:pt x="160" y="128"/>
                    </a:lnTo>
                    <a:lnTo>
                      <a:pt x="110" y="80"/>
                    </a:lnTo>
                    <a:lnTo>
                      <a:pt x="76" y="64"/>
                    </a:lnTo>
                    <a:lnTo>
                      <a:pt x="43" y="88"/>
                    </a:lnTo>
                    <a:lnTo>
                      <a:pt x="17" y="160"/>
                    </a:lnTo>
                    <a:lnTo>
                      <a:pt x="0" y="192"/>
                    </a:lnTo>
                    <a:lnTo>
                      <a:pt x="0" y="224"/>
                    </a:lnTo>
                    <a:lnTo>
                      <a:pt x="9" y="280"/>
                    </a:lnTo>
                    <a:lnTo>
                      <a:pt x="34" y="256"/>
                    </a:lnTo>
                    <a:lnTo>
                      <a:pt x="93" y="224"/>
                    </a:lnTo>
                    <a:lnTo>
                      <a:pt x="152" y="224"/>
                    </a:lnTo>
                    <a:lnTo>
                      <a:pt x="194" y="216"/>
                    </a:lnTo>
                    <a:lnTo>
                      <a:pt x="236" y="224"/>
                    </a:lnTo>
                    <a:lnTo>
                      <a:pt x="287" y="192"/>
                    </a:lnTo>
                    <a:lnTo>
                      <a:pt x="295" y="208"/>
                    </a:lnTo>
                    <a:lnTo>
                      <a:pt x="346" y="216"/>
                    </a:lnTo>
                    <a:lnTo>
                      <a:pt x="380" y="232"/>
                    </a:lnTo>
                    <a:lnTo>
                      <a:pt x="405" y="248"/>
                    </a:lnTo>
                    <a:lnTo>
                      <a:pt x="430" y="248"/>
                    </a:lnTo>
                    <a:lnTo>
                      <a:pt x="455" y="232"/>
                    </a:lnTo>
                    <a:lnTo>
                      <a:pt x="498" y="232"/>
                    </a:lnTo>
                    <a:lnTo>
                      <a:pt x="531" y="176"/>
                    </a:lnTo>
                    <a:lnTo>
                      <a:pt x="506" y="112"/>
                    </a:lnTo>
                    <a:lnTo>
                      <a:pt x="472" y="80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299" name="Freeform 298"/>
              <p:cNvSpPr>
                <a:spLocks/>
              </p:cNvSpPr>
              <p:nvPr/>
            </p:nvSpPr>
            <p:spPr bwMode="auto">
              <a:xfrm>
                <a:off x="4822" y="1760"/>
                <a:ext cx="725" cy="600"/>
              </a:xfrm>
              <a:custGeom>
                <a:avLst/>
                <a:gdLst>
                  <a:gd name="T0" fmla="*/ 657 w 725"/>
                  <a:gd name="T1" fmla="*/ 320 h 600"/>
                  <a:gd name="T2" fmla="*/ 641 w 725"/>
                  <a:gd name="T3" fmla="*/ 280 h 600"/>
                  <a:gd name="T4" fmla="*/ 708 w 725"/>
                  <a:gd name="T5" fmla="*/ 256 h 600"/>
                  <a:gd name="T6" fmla="*/ 700 w 725"/>
                  <a:gd name="T7" fmla="*/ 208 h 600"/>
                  <a:gd name="T8" fmla="*/ 624 w 725"/>
                  <a:gd name="T9" fmla="*/ 168 h 600"/>
                  <a:gd name="T10" fmla="*/ 548 w 725"/>
                  <a:gd name="T11" fmla="*/ 136 h 600"/>
                  <a:gd name="T12" fmla="*/ 514 w 725"/>
                  <a:gd name="T13" fmla="*/ 104 h 600"/>
                  <a:gd name="T14" fmla="*/ 506 w 725"/>
                  <a:gd name="T15" fmla="*/ 40 h 600"/>
                  <a:gd name="T16" fmla="*/ 438 w 725"/>
                  <a:gd name="T17" fmla="*/ 8 h 600"/>
                  <a:gd name="T18" fmla="*/ 379 w 725"/>
                  <a:gd name="T19" fmla="*/ 16 h 600"/>
                  <a:gd name="T20" fmla="*/ 329 w 725"/>
                  <a:gd name="T21" fmla="*/ 16 h 600"/>
                  <a:gd name="T22" fmla="*/ 278 w 725"/>
                  <a:gd name="T23" fmla="*/ 0 h 600"/>
                  <a:gd name="T24" fmla="*/ 202 w 725"/>
                  <a:gd name="T25" fmla="*/ 64 h 600"/>
                  <a:gd name="T26" fmla="*/ 186 w 725"/>
                  <a:gd name="T27" fmla="*/ 88 h 600"/>
                  <a:gd name="T28" fmla="*/ 211 w 725"/>
                  <a:gd name="T29" fmla="*/ 128 h 600"/>
                  <a:gd name="T30" fmla="*/ 177 w 725"/>
                  <a:gd name="T31" fmla="*/ 152 h 600"/>
                  <a:gd name="T32" fmla="*/ 143 w 725"/>
                  <a:gd name="T33" fmla="*/ 184 h 600"/>
                  <a:gd name="T34" fmla="*/ 143 w 725"/>
                  <a:gd name="T35" fmla="*/ 248 h 600"/>
                  <a:gd name="T36" fmla="*/ 135 w 725"/>
                  <a:gd name="T37" fmla="*/ 272 h 600"/>
                  <a:gd name="T38" fmla="*/ 76 w 725"/>
                  <a:gd name="T39" fmla="*/ 296 h 600"/>
                  <a:gd name="T40" fmla="*/ 68 w 725"/>
                  <a:gd name="T41" fmla="*/ 328 h 600"/>
                  <a:gd name="T42" fmla="*/ 0 w 725"/>
                  <a:gd name="T43" fmla="*/ 344 h 600"/>
                  <a:gd name="T44" fmla="*/ 59 w 725"/>
                  <a:gd name="T45" fmla="*/ 464 h 600"/>
                  <a:gd name="T46" fmla="*/ 17 w 725"/>
                  <a:gd name="T47" fmla="*/ 536 h 600"/>
                  <a:gd name="T48" fmla="*/ 59 w 725"/>
                  <a:gd name="T49" fmla="*/ 600 h 600"/>
                  <a:gd name="T50" fmla="*/ 93 w 725"/>
                  <a:gd name="T51" fmla="*/ 600 h 600"/>
                  <a:gd name="T52" fmla="*/ 152 w 725"/>
                  <a:gd name="T53" fmla="*/ 552 h 600"/>
                  <a:gd name="T54" fmla="*/ 303 w 725"/>
                  <a:gd name="T55" fmla="*/ 536 h 600"/>
                  <a:gd name="T56" fmla="*/ 396 w 725"/>
                  <a:gd name="T57" fmla="*/ 552 h 600"/>
                  <a:gd name="T58" fmla="*/ 455 w 725"/>
                  <a:gd name="T59" fmla="*/ 528 h 600"/>
                  <a:gd name="T60" fmla="*/ 514 w 725"/>
                  <a:gd name="T61" fmla="*/ 512 h 600"/>
                  <a:gd name="T62" fmla="*/ 582 w 725"/>
                  <a:gd name="T63" fmla="*/ 504 h 600"/>
                  <a:gd name="T64" fmla="*/ 624 w 725"/>
                  <a:gd name="T65" fmla="*/ 488 h 600"/>
                  <a:gd name="T66" fmla="*/ 700 w 725"/>
                  <a:gd name="T67" fmla="*/ 400 h 600"/>
                  <a:gd name="T68" fmla="*/ 657 w 725"/>
                  <a:gd name="T69" fmla="*/ 344 h 60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725" h="600">
                    <a:moveTo>
                      <a:pt x="657" y="344"/>
                    </a:moveTo>
                    <a:lnTo>
                      <a:pt x="657" y="320"/>
                    </a:lnTo>
                    <a:lnTo>
                      <a:pt x="632" y="304"/>
                    </a:lnTo>
                    <a:lnTo>
                      <a:pt x="641" y="280"/>
                    </a:lnTo>
                    <a:lnTo>
                      <a:pt x="691" y="272"/>
                    </a:lnTo>
                    <a:lnTo>
                      <a:pt x="708" y="256"/>
                    </a:lnTo>
                    <a:lnTo>
                      <a:pt x="725" y="232"/>
                    </a:lnTo>
                    <a:lnTo>
                      <a:pt x="700" y="208"/>
                    </a:lnTo>
                    <a:lnTo>
                      <a:pt x="632" y="192"/>
                    </a:lnTo>
                    <a:lnTo>
                      <a:pt x="624" y="168"/>
                    </a:lnTo>
                    <a:lnTo>
                      <a:pt x="582" y="160"/>
                    </a:lnTo>
                    <a:lnTo>
                      <a:pt x="548" y="136"/>
                    </a:lnTo>
                    <a:lnTo>
                      <a:pt x="548" y="120"/>
                    </a:lnTo>
                    <a:lnTo>
                      <a:pt x="514" y="104"/>
                    </a:lnTo>
                    <a:lnTo>
                      <a:pt x="514" y="72"/>
                    </a:lnTo>
                    <a:lnTo>
                      <a:pt x="506" y="40"/>
                    </a:lnTo>
                    <a:lnTo>
                      <a:pt x="472" y="16"/>
                    </a:lnTo>
                    <a:lnTo>
                      <a:pt x="438" y="8"/>
                    </a:lnTo>
                    <a:lnTo>
                      <a:pt x="396" y="32"/>
                    </a:lnTo>
                    <a:lnTo>
                      <a:pt x="379" y="16"/>
                    </a:lnTo>
                    <a:lnTo>
                      <a:pt x="346" y="8"/>
                    </a:lnTo>
                    <a:lnTo>
                      <a:pt x="329" y="16"/>
                    </a:lnTo>
                    <a:lnTo>
                      <a:pt x="303" y="0"/>
                    </a:lnTo>
                    <a:lnTo>
                      <a:pt x="278" y="0"/>
                    </a:lnTo>
                    <a:lnTo>
                      <a:pt x="245" y="64"/>
                    </a:lnTo>
                    <a:lnTo>
                      <a:pt x="202" y="64"/>
                    </a:lnTo>
                    <a:lnTo>
                      <a:pt x="177" y="80"/>
                    </a:lnTo>
                    <a:lnTo>
                      <a:pt x="186" y="88"/>
                    </a:lnTo>
                    <a:lnTo>
                      <a:pt x="186" y="120"/>
                    </a:lnTo>
                    <a:lnTo>
                      <a:pt x="211" y="128"/>
                    </a:lnTo>
                    <a:lnTo>
                      <a:pt x="202" y="144"/>
                    </a:lnTo>
                    <a:lnTo>
                      <a:pt x="177" y="152"/>
                    </a:lnTo>
                    <a:lnTo>
                      <a:pt x="169" y="176"/>
                    </a:lnTo>
                    <a:lnTo>
                      <a:pt x="143" y="184"/>
                    </a:lnTo>
                    <a:lnTo>
                      <a:pt x="143" y="216"/>
                    </a:lnTo>
                    <a:lnTo>
                      <a:pt x="143" y="248"/>
                    </a:lnTo>
                    <a:lnTo>
                      <a:pt x="160" y="280"/>
                    </a:lnTo>
                    <a:lnTo>
                      <a:pt x="135" y="272"/>
                    </a:lnTo>
                    <a:lnTo>
                      <a:pt x="110" y="288"/>
                    </a:lnTo>
                    <a:lnTo>
                      <a:pt x="76" y="296"/>
                    </a:lnTo>
                    <a:lnTo>
                      <a:pt x="84" y="320"/>
                    </a:lnTo>
                    <a:lnTo>
                      <a:pt x="68" y="328"/>
                    </a:lnTo>
                    <a:lnTo>
                      <a:pt x="34" y="320"/>
                    </a:lnTo>
                    <a:lnTo>
                      <a:pt x="0" y="344"/>
                    </a:lnTo>
                    <a:lnTo>
                      <a:pt x="17" y="384"/>
                    </a:lnTo>
                    <a:lnTo>
                      <a:pt x="59" y="464"/>
                    </a:lnTo>
                    <a:lnTo>
                      <a:pt x="17" y="512"/>
                    </a:lnTo>
                    <a:lnTo>
                      <a:pt x="17" y="536"/>
                    </a:lnTo>
                    <a:lnTo>
                      <a:pt x="51" y="544"/>
                    </a:lnTo>
                    <a:lnTo>
                      <a:pt x="59" y="600"/>
                    </a:lnTo>
                    <a:lnTo>
                      <a:pt x="93" y="600"/>
                    </a:lnTo>
                    <a:lnTo>
                      <a:pt x="110" y="576"/>
                    </a:lnTo>
                    <a:lnTo>
                      <a:pt x="152" y="552"/>
                    </a:lnTo>
                    <a:lnTo>
                      <a:pt x="211" y="544"/>
                    </a:lnTo>
                    <a:lnTo>
                      <a:pt x="303" y="536"/>
                    </a:lnTo>
                    <a:lnTo>
                      <a:pt x="362" y="528"/>
                    </a:lnTo>
                    <a:lnTo>
                      <a:pt x="396" y="552"/>
                    </a:lnTo>
                    <a:lnTo>
                      <a:pt x="421" y="528"/>
                    </a:lnTo>
                    <a:lnTo>
                      <a:pt x="455" y="528"/>
                    </a:lnTo>
                    <a:lnTo>
                      <a:pt x="489" y="544"/>
                    </a:lnTo>
                    <a:lnTo>
                      <a:pt x="514" y="512"/>
                    </a:lnTo>
                    <a:lnTo>
                      <a:pt x="539" y="528"/>
                    </a:lnTo>
                    <a:lnTo>
                      <a:pt x="582" y="504"/>
                    </a:lnTo>
                    <a:lnTo>
                      <a:pt x="632" y="520"/>
                    </a:lnTo>
                    <a:lnTo>
                      <a:pt x="624" y="488"/>
                    </a:lnTo>
                    <a:lnTo>
                      <a:pt x="641" y="424"/>
                    </a:lnTo>
                    <a:lnTo>
                      <a:pt x="700" y="400"/>
                    </a:lnTo>
                    <a:lnTo>
                      <a:pt x="674" y="368"/>
                    </a:lnTo>
                    <a:lnTo>
                      <a:pt x="657" y="34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300" name="Freeform 299"/>
              <p:cNvSpPr>
                <a:spLocks/>
              </p:cNvSpPr>
              <p:nvPr/>
            </p:nvSpPr>
            <p:spPr bwMode="auto">
              <a:xfrm>
                <a:off x="4569" y="1592"/>
                <a:ext cx="531" cy="280"/>
              </a:xfrm>
              <a:custGeom>
                <a:avLst/>
                <a:gdLst>
                  <a:gd name="T0" fmla="*/ 472 w 531"/>
                  <a:gd name="T1" fmla="*/ 80 h 280"/>
                  <a:gd name="T2" fmla="*/ 464 w 531"/>
                  <a:gd name="T3" fmla="*/ 40 h 280"/>
                  <a:gd name="T4" fmla="*/ 413 w 531"/>
                  <a:gd name="T5" fmla="*/ 32 h 280"/>
                  <a:gd name="T6" fmla="*/ 371 w 531"/>
                  <a:gd name="T7" fmla="*/ 40 h 280"/>
                  <a:gd name="T8" fmla="*/ 304 w 531"/>
                  <a:gd name="T9" fmla="*/ 0 h 280"/>
                  <a:gd name="T10" fmla="*/ 262 w 531"/>
                  <a:gd name="T11" fmla="*/ 0 h 280"/>
                  <a:gd name="T12" fmla="*/ 211 w 531"/>
                  <a:gd name="T13" fmla="*/ 32 h 280"/>
                  <a:gd name="T14" fmla="*/ 211 w 531"/>
                  <a:gd name="T15" fmla="*/ 40 h 280"/>
                  <a:gd name="T16" fmla="*/ 219 w 531"/>
                  <a:gd name="T17" fmla="*/ 72 h 280"/>
                  <a:gd name="T18" fmla="*/ 219 w 531"/>
                  <a:gd name="T19" fmla="*/ 104 h 280"/>
                  <a:gd name="T20" fmla="*/ 211 w 531"/>
                  <a:gd name="T21" fmla="*/ 128 h 280"/>
                  <a:gd name="T22" fmla="*/ 194 w 531"/>
                  <a:gd name="T23" fmla="*/ 128 h 280"/>
                  <a:gd name="T24" fmla="*/ 160 w 531"/>
                  <a:gd name="T25" fmla="*/ 128 h 280"/>
                  <a:gd name="T26" fmla="*/ 110 w 531"/>
                  <a:gd name="T27" fmla="*/ 80 h 280"/>
                  <a:gd name="T28" fmla="*/ 76 w 531"/>
                  <a:gd name="T29" fmla="*/ 64 h 280"/>
                  <a:gd name="T30" fmla="*/ 43 w 531"/>
                  <a:gd name="T31" fmla="*/ 88 h 280"/>
                  <a:gd name="T32" fmla="*/ 17 w 531"/>
                  <a:gd name="T33" fmla="*/ 160 h 280"/>
                  <a:gd name="T34" fmla="*/ 0 w 531"/>
                  <a:gd name="T35" fmla="*/ 192 h 280"/>
                  <a:gd name="T36" fmla="*/ 0 w 531"/>
                  <a:gd name="T37" fmla="*/ 224 h 280"/>
                  <a:gd name="T38" fmla="*/ 9 w 531"/>
                  <a:gd name="T39" fmla="*/ 280 h 280"/>
                  <a:gd name="T40" fmla="*/ 34 w 531"/>
                  <a:gd name="T41" fmla="*/ 256 h 280"/>
                  <a:gd name="T42" fmla="*/ 93 w 531"/>
                  <a:gd name="T43" fmla="*/ 224 h 280"/>
                  <a:gd name="T44" fmla="*/ 152 w 531"/>
                  <a:gd name="T45" fmla="*/ 224 h 280"/>
                  <a:gd name="T46" fmla="*/ 194 w 531"/>
                  <a:gd name="T47" fmla="*/ 216 h 280"/>
                  <a:gd name="T48" fmla="*/ 236 w 531"/>
                  <a:gd name="T49" fmla="*/ 224 h 280"/>
                  <a:gd name="T50" fmla="*/ 287 w 531"/>
                  <a:gd name="T51" fmla="*/ 192 h 280"/>
                  <a:gd name="T52" fmla="*/ 295 w 531"/>
                  <a:gd name="T53" fmla="*/ 208 h 280"/>
                  <a:gd name="T54" fmla="*/ 346 w 531"/>
                  <a:gd name="T55" fmla="*/ 216 h 280"/>
                  <a:gd name="T56" fmla="*/ 380 w 531"/>
                  <a:gd name="T57" fmla="*/ 232 h 280"/>
                  <a:gd name="T58" fmla="*/ 405 w 531"/>
                  <a:gd name="T59" fmla="*/ 248 h 280"/>
                  <a:gd name="T60" fmla="*/ 430 w 531"/>
                  <a:gd name="T61" fmla="*/ 248 h 280"/>
                  <a:gd name="T62" fmla="*/ 455 w 531"/>
                  <a:gd name="T63" fmla="*/ 232 h 280"/>
                  <a:gd name="T64" fmla="*/ 498 w 531"/>
                  <a:gd name="T65" fmla="*/ 232 h 280"/>
                  <a:gd name="T66" fmla="*/ 531 w 531"/>
                  <a:gd name="T67" fmla="*/ 176 h 280"/>
                  <a:gd name="T68" fmla="*/ 506 w 531"/>
                  <a:gd name="T69" fmla="*/ 112 h 280"/>
                  <a:gd name="T70" fmla="*/ 472 w 531"/>
                  <a:gd name="T71" fmla="*/ 80 h 28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531" h="280">
                    <a:moveTo>
                      <a:pt x="472" y="80"/>
                    </a:moveTo>
                    <a:lnTo>
                      <a:pt x="464" y="40"/>
                    </a:lnTo>
                    <a:lnTo>
                      <a:pt x="413" y="32"/>
                    </a:lnTo>
                    <a:lnTo>
                      <a:pt x="371" y="40"/>
                    </a:lnTo>
                    <a:lnTo>
                      <a:pt x="304" y="0"/>
                    </a:lnTo>
                    <a:lnTo>
                      <a:pt x="262" y="0"/>
                    </a:lnTo>
                    <a:lnTo>
                      <a:pt x="211" y="32"/>
                    </a:lnTo>
                    <a:lnTo>
                      <a:pt x="211" y="40"/>
                    </a:lnTo>
                    <a:lnTo>
                      <a:pt x="219" y="72"/>
                    </a:lnTo>
                    <a:lnTo>
                      <a:pt x="219" y="104"/>
                    </a:lnTo>
                    <a:lnTo>
                      <a:pt x="211" y="128"/>
                    </a:lnTo>
                    <a:lnTo>
                      <a:pt x="194" y="128"/>
                    </a:lnTo>
                    <a:lnTo>
                      <a:pt x="160" y="128"/>
                    </a:lnTo>
                    <a:lnTo>
                      <a:pt x="110" y="80"/>
                    </a:lnTo>
                    <a:lnTo>
                      <a:pt x="76" y="64"/>
                    </a:lnTo>
                    <a:lnTo>
                      <a:pt x="43" y="88"/>
                    </a:lnTo>
                    <a:lnTo>
                      <a:pt x="17" y="160"/>
                    </a:lnTo>
                    <a:lnTo>
                      <a:pt x="0" y="192"/>
                    </a:lnTo>
                    <a:lnTo>
                      <a:pt x="0" y="224"/>
                    </a:lnTo>
                    <a:lnTo>
                      <a:pt x="9" y="280"/>
                    </a:lnTo>
                    <a:lnTo>
                      <a:pt x="34" y="256"/>
                    </a:lnTo>
                    <a:lnTo>
                      <a:pt x="93" y="224"/>
                    </a:lnTo>
                    <a:lnTo>
                      <a:pt x="152" y="224"/>
                    </a:lnTo>
                    <a:lnTo>
                      <a:pt x="194" y="216"/>
                    </a:lnTo>
                    <a:lnTo>
                      <a:pt x="236" y="224"/>
                    </a:lnTo>
                    <a:lnTo>
                      <a:pt x="287" y="192"/>
                    </a:lnTo>
                    <a:lnTo>
                      <a:pt x="295" y="208"/>
                    </a:lnTo>
                    <a:lnTo>
                      <a:pt x="346" y="216"/>
                    </a:lnTo>
                    <a:lnTo>
                      <a:pt x="380" y="232"/>
                    </a:lnTo>
                    <a:lnTo>
                      <a:pt x="405" y="248"/>
                    </a:lnTo>
                    <a:lnTo>
                      <a:pt x="430" y="248"/>
                    </a:lnTo>
                    <a:lnTo>
                      <a:pt x="455" y="232"/>
                    </a:lnTo>
                    <a:lnTo>
                      <a:pt x="498" y="232"/>
                    </a:lnTo>
                    <a:lnTo>
                      <a:pt x="531" y="176"/>
                    </a:lnTo>
                    <a:lnTo>
                      <a:pt x="506" y="112"/>
                    </a:lnTo>
                    <a:lnTo>
                      <a:pt x="472" y="8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301" name="Freeform 300"/>
              <p:cNvSpPr>
                <a:spLocks/>
              </p:cNvSpPr>
              <p:nvPr/>
            </p:nvSpPr>
            <p:spPr bwMode="auto">
              <a:xfrm>
                <a:off x="4679" y="1392"/>
                <a:ext cx="337" cy="248"/>
              </a:xfrm>
              <a:custGeom>
                <a:avLst/>
                <a:gdLst>
                  <a:gd name="T0" fmla="*/ 295 w 337"/>
                  <a:gd name="T1" fmla="*/ 128 h 248"/>
                  <a:gd name="T2" fmla="*/ 295 w 337"/>
                  <a:gd name="T3" fmla="*/ 64 h 248"/>
                  <a:gd name="T4" fmla="*/ 295 w 337"/>
                  <a:gd name="T5" fmla="*/ 16 h 248"/>
                  <a:gd name="T6" fmla="*/ 286 w 337"/>
                  <a:gd name="T7" fmla="*/ 0 h 248"/>
                  <a:gd name="T8" fmla="*/ 236 w 337"/>
                  <a:gd name="T9" fmla="*/ 8 h 248"/>
                  <a:gd name="T10" fmla="*/ 126 w 337"/>
                  <a:gd name="T11" fmla="*/ 16 h 248"/>
                  <a:gd name="T12" fmla="*/ 67 w 337"/>
                  <a:gd name="T13" fmla="*/ 40 h 248"/>
                  <a:gd name="T14" fmla="*/ 25 w 337"/>
                  <a:gd name="T15" fmla="*/ 64 h 248"/>
                  <a:gd name="T16" fmla="*/ 8 w 337"/>
                  <a:gd name="T17" fmla="*/ 88 h 248"/>
                  <a:gd name="T18" fmla="*/ 0 w 337"/>
                  <a:gd name="T19" fmla="*/ 112 h 248"/>
                  <a:gd name="T20" fmla="*/ 25 w 337"/>
                  <a:gd name="T21" fmla="*/ 128 h 248"/>
                  <a:gd name="T22" fmla="*/ 17 w 337"/>
                  <a:gd name="T23" fmla="*/ 152 h 248"/>
                  <a:gd name="T24" fmla="*/ 25 w 337"/>
                  <a:gd name="T25" fmla="*/ 176 h 248"/>
                  <a:gd name="T26" fmla="*/ 42 w 337"/>
                  <a:gd name="T27" fmla="*/ 184 h 248"/>
                  <a:gd name="T28" fmla="*/ 67 w 337"/>
                  <a:gd name="T29" fmla="*/ 184 h 248"/>
                  <a:gd name="T30" fmla="*/ 93 w 337"/>
                  <a:gd name="T31" fmla="*/ 176 h 248"/>
                  <a:gd name="T32" fmla="*/ 101 w 337"/>
                  <a:gd name="T33" fmla="*/ 240 h 248"/>
                  <a:gd name="T34" fmla="*/ 152 w 337"/>
                  <a:gd name="T35" fmla="*/ 208 h 248"/>
                  <a:gd name="T36" fmla="*/ 194 w 337"/>
                  <a:gd name="T37" fmla="*/ 208 h 248"/>
                  <a:gd name="T38" fmla="*/ 261 w 337"/>
                  <a:gd name="T39" fmla="*/ 248 h 248"/>
                  <a:gd name="T40" fmla="*/ 303 w 337"/>
                  <a:gd name="T41" fmla="*/ 240 h 248"/>
                  <a:gd name="T42" fmla="*/ 320 w 337"/>
                  <a:gd name="T43" fmla="*/ 240 h 248"/>
                  <a:gd name="T44" fmla="*/ 337 w 337"/>
                  <a:gd name="T45" fmla="*/ 176 h 248"/>
                  <a:gd name="T46" fmla="*/ 295 w 337"/>
                  <a:gd name="T47" fmla="*/ 128 h 24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37" h="248">
                    <a:moveTo>
                      <a:pt x="295" y="128"/>
                    </a:moveTo>
                    <a:lnTo>
                      <a:pt x="295" y="64"/>
                    </a:lnTo>
                    <a:lnTo>
                      <a:pt x="295" y="16"/>
                    </a:lnTo>
                    <a:lnTo>
                      <a:pt x="286" y="0"/>
                    </a:lnTo>
                    <a:lnTo>
                      <a:pt x="236" y="8"/>
                    </a:lnTo>
                    <a:lnTo>
                      <a:pt x="126" y="16"/>
                    </a:lnTo>
                    <a:lnTo>
                      <a:pt x="67" y="40"/>
                    </a:lnTo>
                    <a:lnTo>
                      <a:pt x="25" y="64"/>
                    </a:lnTo>
                    <a:lnTo>
                      <a:pt x="8" y="88"/>
                    </a:lnTo>
                    <a:lnTo>
                      <a:pt x="0" y="112"/>
                    </a:lnTo>
                    <a:lnTo>
                      <a:pt x="25" y="128"/>
                    </a:lnTo>
                    <a:lnTo>
                      <a:pt x="17" y="152"/>
                    </a:lnTo>
                    <a:lnTo>
                      <a:pt x="25" y="176"/>
                    </a:lnTo>
                    <a:lnTo>
                      <a:pt x="42" y="184"/>
                    </a:lnTo>
                    <a:lnTo>
                      <a:pt x="67" y="184"/>
                    </a:lnTo>
                    <a:lnTo>
                      <a:pt x="93" y="176"/>
                    </a:lnTo>
                    <a:lnTo>
                      <a:pt x="101" y="240"/>
                    </a:lnTo>
                    <a:lnTo>
                      <a:pt x="152" y="208"/>
                    </a:lnTo>
                    <a:lnTo>
                      <a:pt x="194" y="208"/>
                    </a:lnTo>
                    <a:lnTo>
                      <a:pt x="261" y="248"/>
                    </a:lnTo>
                    <a:lnTo>
                      <a:pt x="303" y="240"/>
                    </a:lnTo>
                    <a:lnTo>
                      <a:pt x="320" y="240"/>
                    </a:lnTo>
                    <a:lnTo>
                      <a:pt x="337" y="176"/>
                    </a:lnTo>
                    <a:lnTo>
                      <a:pt x="295" y="128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302" name="Freeform 301"/>
              <p:cNvSpPr>
                <a:spLocks/>
              </p:cNvSpPr>
              <p:nvPr/>
            </p:nvSpPr>
            <p:spPr bwMode="auto">
              <a:xfrm>
                <a:off x="4687" y="-8"/>
                <a:ext cx="1121" cy="2200"/>
              </a:xfrm>
              <a:custGeom>
                <a:avLst/>
                <a:gdLst>
                  <a:gd name="T0" fmla="*/ 995 w 1121"/>
                  <a:gd name="T1" fmla="*/ 64 h 2200"/>
                  <a:gd name="T2" fmla="*/ 1003 w 1121"/>
                  <a:gd name="T3" fmla="*/ 160 h 2200"/>
                  <a:gd name="T4" fmla="*/ 919 w 1121"/>
                  <a:gd name="T5" fmla="*/ 168 h 2200"/>
                  <a:gd name="T6" fmla="*/ 877 w 1121"/>
                  <a:gd name="T7" fmla="*/ 168 h 2200"/>
                  <a:gd name="T8" fmla="*/ 893 w 1121"/>
                  <a:gd name="T9" fmla="*/ 88 h 2200"/>
                  <a:gd name="T10" fmla="*/ 851 w 1121"/>
                  <a:gd name="T11" fmla="*/ 16 h 2200"/>
                  <a:gd name="T12" fmla="*/ 700 w 1121"/>
                  <a:gd name="T13" fmla="*/ 48 h 2200"/>
                  <a:gd name="T14" fmla="*/ 809 w 1121"/>
                  <a:gd name="T15" fmla="*/ 176 h 2200"/>
                  <a:gd name="T16" fmla="*/ 877 w 1121"/>
                  <a:gd name="T17" fmla="*/ 224 h 2200"/>
                  <a:gd name="T18" fmla="*/ 851 w 1121"/>
                  <a:gd name="T19" fmla="*/ 304 h 2200"/>
                  <a:gd name="T20" fmla="*/ 784 w 1121"/>
                  <a:gd name="T21" fmla="*/ 328 h 2200"/>
                  <a:gd name="T22" fmla="*/ 725 w 1121"/>
                  <a:gd name="T23" fmla="*/ 448 h 2200"/>
                  <a:gd name="T24" fmla="*/ 818 w 1121"/>
                  <a:gd name="T25" fmla="*/ 560 h 2200"/>
                  <a:gd name="T26" fmla="*/ 599 w 1121"/>
                  <a:gd name="T27" fmla="*/ 568 h 2200"/>
                  <a:gd name="T28" fmla="*/ 607 w 1121"/>
                  <a:gd name="T29" fmla="*/ 640 h 2200"/>
                  <a:gd name="T30" fmla="*/ 700 w 1121"/>
                  <a:gd name="T31" fmla="*/ 664 h 2200"/>
                  <a:gd name="T32" fmla="*/ 674 w 1121"/>
                  <a:gd name="T33" fmla="*/ 712 h 2200"/>
                  <a:gd name="T34" fmla="*/ 548 w 1121"/>
                  <a:gd name="T35" fmla="*/ 688 h 2200"/>
                  <a:gd name="T36" fmla="*/ 447 w 1121"/>
                  <a:gd name="T37" fmla="*/ 592 h 2200"/>
                  <a:gd name="T38" fmla="*/ 430 w 1121"/>
                  <a:gd name="T39" fmla="*/ 512 h 2200"/>
                  <a:gd name="T40" fmla="*/ 253 w 1121"/>
                  <a:gd name="T41" fmla="*/ 424 h 2200"/>
                  <a:gd name="T42" fmla="*/ 396 w 1121"/>
                  <a:gd name="T43" fmla="*/ 440 h 2200"/>
                  <a:gd name="T44" fmla="*/ 658 w 1121"/>
                  <a:gd name="T45" fmla="*/ 416 h 2200"/>
                  <a:gd name="T46" fmla="*/ 717 w 1121"/>
                  <a:gd name="T47" fmla="*/ 288 h 2200"/>
                  <a:gd name="T48" fmla="*/ 599 w 1121"/>
                  <a:gd name="T49" fmla="*/ 192 h 2200"/>
                  <a:gd name="T50" fmla="*/ 304 w 1121"/>
                  <a:gd name="T51" fmla="*/ 128 h 2200"/>
                  <a:gd name="T52" fmla="*/ 186 w 1121"/>
                  <a:gd name="T53" fmla="*/ 96 h 2200"/>
                  <a:gd name="T54" fmla="*/ 110 w 1121"/>
                  <a:gd name="T55" fmla="*/ 112 h 2200"/>
                  <a:gd name="T56" fmla="*/ 42 w 1121"/>
                  <a:gd name="T57" fmla="*/ 176 h 2200"/>
                  <a:gd name="T58" fmla="*/ 26 w 1121"/>
                  <a:gd name="T59" fmla="*/ 336 h 2200"/>
                  <a:gd name="T60" fmla="*/ 93 w 1121"/>
                  <a:gd name="T61" fmla="*/ 448 h 2200"/>
                  <a:gd name="T62" fmla="*/ 169 w 1121"/>
                  <a:gd name="T63" fmla="*/ 656 h 2200"/>
                  <a:gd name="T64" fmla="*/ 287 w 1121"/>
                  <a:gd name="T65" fmla="*/ 808 h 2200"/>
                  <a:gd name="T66" fmla="*/ 388 w 1121"/>
                  <a:gd name="T67" fmla="*/ 944 h 2200"/>
                  <a:gd name="T68" fmla="*/ 287 w 1121"/>
                  <a:gd name="T69" fmla="*/ 1152 h 2200"/>
                  <a:gd name="T70" fmla="*/ 304 w 1121"/>
                  <a:gd name="T71" fmla="*/ 1264 h 2200"/>
                  <a:gd name="T72" fmla="*/ 396 w 1121"/>
                  <a:gd name="T73" fmla="*/ 1296 h 2200"/>
                  <a:gd name="T74" fmla="*/ 346 w 1121"/>
                  <a:gd name="T75" fmla="*/ 1312 h 2200"/>
                  <a:gd name="T76" fmla="*/ 287 w 1121"/>
                  <a:gd name="T77" fmla="*/ 1368 h 2200"/>
                  <a:gd name="T78" fmla="*/ 287 w 1121"/>
                  <a:gd name="T79" fmla="*/ 1408 h 2200"/>
                  <a:gd name="T80" fmla="*/ 329 w 1121"/>
                  <a:gd name="T81" fmla="*/ 1568 h 2200"/>
                  <a:gd name="T82" fmla="*/ 354 w 1121"/>
                  <a:gd name="T83" fmla="*/ 1680 h 2200"/>
                  <a:gd name="T84" fmla="*/ 413 w 1121"/>
                  <a:gd name="T85" fmla="*/ 1768 h 2200"/>
                  <a:gd name="T86" fmla="*/ 481 w 1121"/>
                  <a:gd name="T87" fmla="*/ 1776 h 2200"/>
                  <a:gd name="T88" fmla="*/ 573 w 1121"/>
                  <a:gd name="T89" fmla="*/ 1776 h 2200"/>
                  <a:gd name="T90" fmla="*/ 649 w 1121"/>
                  <a:gd name="T91" fmla="*/ 1840 h 2200"/>
                  <a:gd name="T92" fmla="*/ 683 w 1121"/>
                  <a:gd name="T93" fmla="*/ 1904 h 2200"/>
                  <a:gd name="T94" fmla="*/ 767 w 1121"/>
                  <a:gd name="T95" fmla="*/ 1960 h 2200"/>
                  <a:gd name="T96" fmla="*/ 843 w 1121"/>
                  <a:gd name="T97" fmla="*/ 2024 h 2200"/>
                  <a:gd name="T98" fmla="*/ 767 w 1121"/>
                  <a:gd name="T99" fmla="*/ 2072 h 2200"/>
                  <a:gd name="T100" fmla="*/ 809 w 1121"/>
                  <a:gd name="T101" fmla="*/ 2136 h 2200"/>
                  <a:gd name="T102" fmla="*/ 877 w 1121"/>
                  <a:gd name="T103" fmla="*/ 2128 h 2200"/>
                  <a:gd name="T104" fmla="*/ 1011 w 1121"/>
                  <a:gd name="T105" fmla="*/ 2112 h 2200"/>
                  <a:gd name="T106" fmla="*/ 1054 w 1121"/>
                  <a:gd name="T107" fmla="*/ 2192 h 2200"/>
                  <a:gd name="T108" fmla="*/ 1113 w 1121"/>
                  <a:gd name="T109" fmla="*/ 1360 h 2200"/>
                  <a:gd name="T110" fmla="*/ 1014 w 1121"/>
                  <a:gd name="T111" fmla="*/ 13 h 220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1121" h="2200">
                    <a:moveTo>
                      <a:pt x="1014" y="13"/>
                    </a:moveTo>
                    <a:lnTo>
                      <a:pt x="1011" y="6"/>
                    </a:lnTo>
                    <a:lnTo>
                      <a:pt x="995" y="64"/>
                    </a:lnTo>
                    <a:lnTo>
                      <a:pt x="1011" y="112"/>
                    </a:lnTo>
                    <a:lnTo>
                      <a:pt x="1011" y="136"/>
                    </a:lnTo>
                    <a:lnTo>
                      <a:pt x="1003" y="160"/>
                    </a:lnTo>
                    <a:lnTo>
                      <a:pt x="961" y="184"/>
                    </a:lnTo>
                    <a:lnTo>
                      <a:pt x="936" y="184"/>
                    </a:lnTo>
                    <a:lnTo>
                      <a:pt x="919" y="168"/>
                    </a:lnTo>
                    <a:lnTo>
                      <a:pt x="902" y="160"/>
                    </a:lnTo>
                    <a:lnTo>
                      <a:pt x="893" y="168"/>
                    </a:lnTo>
                    <a:lnTo>
                      <a:pt x="877" y="168"/>
                    </a:lnTo>
                    <a:lnTo>
                      <a:pt x="877" y="144"/>
                    </a:lnTo>
                    <a:lnTo>
                      <a:pt x="877" y="112"/>
                    </a:lnTo>
                    <a:lnTo>
                      <a:pt x="893" y="88"/>
                    </a:lnTo>
                    <a:lnTo>
                      <a:pt x="902" y="64"/>
                    </a:lnTo>
                    <a:lnTo>
                      <a:pt x="893" y="48"/>
                    </a:lnTo>
                    <a:lnTo>
                      <a:pt x="851" y="16"/>
                    </a:lnTo>
                    <a:lnTo>
                      <a:pt x="801" y="24"/>
                    </a:lnTo>
                    <a:lnTo>
                      <a:pt x="750" y="40"/>
                    </a:lnTo>
                    <a:lnTo>
                      <a:pt x="700" y="48"/>
                    </a:lnTo>
                    <a:lnTo>
                      <a:pt x="742" y="64"/>
                    </a:lnTo>
                    <a:lnTo>
                      <a:pt x="784" y="88"/>
                    </a:lnTo>
                    <a:lnTo>
                      <a:pt x="809" y="176"/>
                    </a:lnTo>
                    <a:lnTo>
                      <a:pt x="818" y="200"/>
                    </a:lnTo>
                    <a:lnTo>
                      <a:pt x="843" y="200"/>
                    </a:lnTo>
                    <a:lnTo>
                      <a:pt x="877" y="224"/>
                    </a:lnTo>
                    <a:lnTo>
                      <a:pt x="902" y="264"/>
                    </a:lnTo>
                    <a:lnTo>
                      <a:pt x="910" y="312"/>
                    </a:lnTo>
                    <a:lnTo>
                      <a:pt x="851" y="304"/>
                    </a:lnTo>
                    <a:lnTo>
                      <a:pt x="801" y="312"/>
                    </a:lnTo>
                    <a:lnTo>
                      <a:pt x="784" y="320"/>
                    </a:lnTo>
                    <a:lnTo>
                      <a:pt x="784" y="328"/>
                    </a:lnTo>
                    <a:lnTo>
                      <a:pt x="776" y="360"/>
                    </a:lnTo>
                    <a:lnTo>
                      <a:pt x="750" y="400"/>
                    </a:lnTo>
                    <a:lnTo>
                      <a:pt x="725" y="448"/>
                    </a:lnTo>
                    <a:lnTo>
                      <a:pt x="717" y="480"/>
                    </a:lnTo>
                    <a:lnTo>
                      <a:pt x="733" y="496"/>
                    </a:lnTo>
                    <a:lnTo>
                      <a:pt x="818" y="560"/>
                    </a:lnTo>
                    <a:lnTo>
                      <a:pt x="750" y="584"/>
                    </a:lnTo>
                    <a:lnTo>
                      <a:pt x="666" y="584"/>
                    </a:lnTo>
                    <a:lnTo>
                      <a:pt x="599" y="568"/>
                    </a:lnTo>
                    <a:lnTo>
                      <a:pt x="582" y="584"/>
                    </a:lnTo>
                    <a:lnTo>
                      <a:pt x="573" y="608"/>
                    </a:lnTo>
                    <a:lnTo>
                      <a:pt x="607" y="640"/>
                    </a:lnTo>
                    <a:lnTo>
                      <a:pt x="658" y="648"/>
                    </a:lnTo>
                    <a:lnTo>
                      <a:pt x="683" y="648"/>
                    </a:lnTo>
                    <a:lnTo>
                      <a:pt x="700" y="664"/>
                    </a:lnTo>
                    <a:lnTo>
                      <a:pt x="700" y="680"/>
                    </a:lnTo>
                    <a:lnTo>
                      <a:pt x="683" y="704"/>
                    </a:lnTo>
                    <a:lnTo>
                      <a:pt x="674" y="712"/>
                    </a:lnTo>
                    <a:lnTo>
                      <a:pt x="649" y="712"/>
                    </a:lnTo>
                    <a:lnTo>
                      <a:pt x="599" y="696"/>
                    </a:lnTo>
                    <a:lnTo>
                      <a:pt x="548" y="688"/>
                    </a:lnTo>
                    <a:lnTo>
                      <a:pt x="523" y="680"/>
                    </a:lnTo>
                    <a:lnTo>
                      <a:pt x="506" y="664"/>
                    </a:lnTo>
                    <a:lnTo>
                      <a:pt x="447" y="592"/>
                    </a:lnTo>
                    <a:lnTo>
                      <a:pt x="438" y="552"/>
                    </a:lnTo>
                    <a:lnTo>
                      <a:pt x="438" y="536"/>
                    </a:lnTo>
                    <a:lnTo>
                      <a:pt x="430" y="512"/>
                    </a:lnTo>
                    <a:lnTo>
                      <a:pt x="380" y="496"/>
                    </a:lnTo>
                    <a:lnTo>
                      <a:pt x="337" y="480"/>
                    </a:lnTo>
                    <a:lnTo>
                      <a:pt x="253" y="424"/>
                    </a:lnTo>
                    <a:lnTo>
                      <a:pt x="287" y="424"/>
                    </a:lnTo>
                    <a:lnTo>
                      <a:pt x="321" y="440"/>
                    </a:lnTo>
                    <a:lnTo>
                      <a:pt x="396" y="440"/>
                    </a:lnTo>
                    <a:lnTo>
                      <a:pt x="565" y="448"/>
                    </a:lnTo>
                    <a:lnTo>
                      <a:pt x="624" y="432"/>
                    </a:lnTo>
                    <a:lnTo>
                      <a:pt x="658" y="416"/>
                    </a:lnTo>
                    <a:lnTo>
                      <a:pt x="683" y="384"/>
                    </a:lnTo>
                    <a:lnTo>
                      <a:pt x="708" y="320"/>
                    </a:lnTo>
                    <a:lnTo>
                      <a:pt x="717" y="288"/>
                    </a:lnTo>
                    <a:lnTo>
                      <a:pt x="708" y="256"/>
                    </a:lnTo>
                    <a:lnTo>
                      <a:pt x="666" y="208"/>
                    </a:lnTo>
                    <a:lnTo>
                      <a:pt x="599" y="192"/>
                    </a:lnTo>
                    <a:lnTo>
                      <a:pt x="447" y="152"/>
                    </a:lnTo>
                    <a:lnTo>
                      <a:pt x="371" y="128"/>
                    </a:lnTo>
                    <a:lnTo>
                      <a:pt x="304" y="128"/>
                    </a:lnTo>
                    <a:lnTo>
                      <a:pt x="152" y="128"/>
                    </a:lnTo>
                    <a:lnTo>
                      <a:pt x="177" y="104"/>
                    </a:lnTo>
                    <a:lnTo>
                      <a:pt x="186" y="96"/>
                    </a:lnTo>
                    <a:lnTo>
                      <a:pt x="169" y="88"/>
                    </a:lnTo>
                    <a:lnTo>
                      <a:pt x="127" y="80"/>
                    </a:lnTo>
                    <a:lnTo>
                      <a:pt x="110" y="112"/>
                    </a:lnTo>
                    <a:lnTo>
                      <a:pt x="76" y="120"/>
                    </a:lnTo>
                    <a:lnTo>
                      <a:pt x="76" y="144"/>
                    </a:lnTo>
                    <a:lnTo>
                      <a:pt x="42" y="176"/>
                    </a:lnTo>
                    <a:lnTo>
                      <a:pt x="9" y="224"/>
                    </a:lnTo>
                    <a:lnTo>
                      <a:pt x="0" y="272"/>
                    </a:lnTo>
                    <a:lnTo>
                      <a:pt x="26" y="336"/>
                    </a:lnTo>
                    <a:lnTo>
                      <a:pt x="68" y="352"/>
                    </a:lnTo>
                    <a:lnTo>
                      <a:pt x="110" y="392"/>
                    </a:lnTo>
                    <a:lnTo>
                      <a:pt x="93" y="448"/>
                    </a:lnTo>
                    <a:lnTo>
                      <a:pt x="144" y="544"/>
                    </a:lnTo>
                    <a:lnTo>
                      <a:pt x="211" y="608"/>
                    </a:lnTo>
                    <a:lnTo>
                      <a:pt x="169" y="656"/>
                    </a:lnTo>
                    <a:lnTo>
                      <a:pt x="177" y="712"/>
                    </a:lnTo>
                    <a:lnTo>
                      <a:pt x="245" y="752"/>
                    </a:lnTo>
                    <a:lnTo>
                      <a:pt x="287" y="808"/>
                    </a:lnTo>
                    <a:lnTo>
                      <a:pt x="270" y="856"/>
                    </a:lnTo>
                    <a:lnTo>
                      <a:pt x="337" y="896"/>
                    </a:lnTo>
                    <a:lnTo>
                      <a:pt x="388" y="944"/>
                    </a:lnTo>
                    <a:lnTo>
                      <a:pt x="380" y="1008"/>
                    </a:lnTo>
                    <a:lnTo>
                      <a:pt x="337" y="1080"/>
                    </a:lnTo>
                    <a:lnTo>
                      <a:pt x="287" y="1152"/>
                    </a:lnTo>
                    <a:lnTo>
                      <a:pt x="262" y="1248"/>
                    </a:lnTo>
                    <a:lnTo>
                      <a:pt x="278" y="1232"/>
                    </a:lnTo>
                    <a:lnTo>
                      <a:pt x="304" y="1264"/>
                    </a:lnTo>
                    <a:lnTo>
                      <a:pt x="346" y="1280"/>
                    </a:lnTo>
                    <a:lnTo>
                      <a:pt x="396" y="1288"/>
                    </a:lnTo>
                    <a:lnTo>
                      <a:pt x="396" y="1296"/>
                    </a:lnTo>
                    <a:lnTo>
                      <a:pt x="388" y="1304"/>
                    </a:lnTo>
                    <a:lnTo>
                      <a:pt x="363" y="1312"/>
                    </a:lnTo>
                    <a:lnTo>
                      <a:pt x="346" y="1312"/>
                    </a:lnTo>
                    <a:lnTo>
                      <a:pt x="337" y="1336"/>
                    </a:lnTo>
                    <a:lnTo>
                      <a:pt x="287" y="1344"/>
                    </a:lnTo>
                    <a:lnTo>
                      <a:pt x="287" y="1368"/>
                    </a:lnTo>
                    <a:lnTo>
                      <a:pt x="287" y="1392"/>
                    </a:lnTo>
                    <a:lnTo>
                      <a:pt x="278" y="1392"/>
                    </a:lnTo>
                    <a:lnTo>
                      <a:pt x="287" y="1408"/>
                    </a:lnTo>
                    <a:lnTo>
                      <a:pt x="287" y="1456"/>
                    </a:lnTo>
                    <a:lnTo>
                      <a:pt x="287" y="1520"/>
                    </a:lnTo>
                    <a:lnTo>
                      <a:pt x="329" y="1568"/>
                    </a:lnTo>
                    <a:lnTo>
                      <a:pt x="312" y="1632"/>
                    </a:lnTo>
                    <a:lnTo>
                      <a:pt x="346" y="1640"/>
                    </a:lnTo>
                    <a:lnTo>
                      <a:pt x="354" y="1680"/>
                    </a:lnTo>
                    <a:lnTo>
                      <a:pt x="388" y="1712"/>
                    </a:lnTo>
                    <a:lnTo>
                      <a:pt x="413" y="1776"/>
                    </a:lnTo>
                    <a:lnTo>
                      <a:pt x="413" y="1768"/>
                    </a:lnTo>
                    <a:lnTo>
                      <a:pt x="438" y="1768"/>
                    </a:lnTo>
                    <a:lnTo>
                      <a:pt x="464" y="1784"/>
                    </a:lnTo>
                    <a:lnTo>
                      <a:pt x="481" y="1776"/>
                    </a:lnTo>
                    <a:lnTo>
                      <a:pt x="514" y="1784"/>
                    </a:lnTo>
                    <a:lnTo>
                      <a:pt x="531" y="1800"/>
                    </a:lnTo>
                    <a:lnTo>
                      <a:pt x="573" y="1776"/>
                    </a:lnTo>
                    <a:lnTo>
                      <a:pt x="607" y="1784"/>
                    </a:lnTo>
                    <a:lnTo>
                      <a:pt x="641" y="1808"/>
                    </a:lnTo>
                    <a:lnTo>
                      <a:pt x="649" y="1840"/>
                    </a:lnTo>
                    <a:lnTo>
                      <a:pt x="649" y="1872"/>
                    </a:lnTo>
                    <a:lnTo>
                      <a:pt x="683" y="1888"/>
                    </a:lnTo>
                    <a:lnTo>
                      <a:pt x="683" y="1904"/>
                    </a:lnTo>
                    <a:lnTo>
                      <a:pt x="717" y="1928"/>
                    </a:lnTo>
                    <a:lnTo>
                      <a:pt x="759" y="1936"/>
                    </a:lnTo>
                    <a:lnTo>
                      <a:pt x="767" y="1960"/>
                    </a:lnTo>
                    <a:lnTo>
                      <a:pt x="835" y="1976"/>
                    </a:lnTo>
                    <a:lnTo>
                      <a:pt x="860" y="2000"/>
                    </a:lnTo>
                    <a:lnTo>
                      <a:pt x="843" y="2024"/>
                    </a:lnTo>
                    <a:lnTo>
                      <a:pt x="826" y="2040"/>
                    </a:lnTo>
                    <a:lnTo>
                      <a:pt x="776" y="2048"/>
                    </a:lnTo>
                    <a:lnTo>
                      <a:pt x="767" y="2072"/>
                    </a:lnTo>
                    <a:lnTo>
                      <a:pt x="792" y="2088"/>
                    </a:lnTo>
                    <a:lnTo>
                      <a:pt x="792" y="2112"/>
                    </a:lnTo>
                    <a:lnTo>
                      <a:pt x="809" y="2136"/>
                    </a:lnTo>
                    <a:lnTo>
                      <a:pt x="835" y="2168"/>
                    </a:lnTo>
                    <a:lnTo>
                      <a:pt x="868" y="2168"/>
                    </a:lnTo>
                    <a:lnTo>
                      <a:pt x="877" y="2128"/>
                    </a:lnTo>
                    <a:lnTo>
                      <a:pt x="910" y="2128"/>
                    </a:lnTo>
                    <a:lnTo>
                      <a:pt x="969" y="2096"/>
                    </a:lnTo>
                    <a:lnTo>
                      <a:pt x="1011" y="2112"/>
                    </a:lnTo>
                    <a:lnTo>
                      <a:pt x="1054" y="2136"/>
                    </a:lnTo>
                    <a:lnTo>
                      <a:pt x="1037" y="2152"/>
                    </a:lnTo>
                    <a:lnTo>
                      <a:pt x="1054" y="2192"/>
                    </a:lnTo>
                    <a:lnTo>
                      <a:pt x="1079" y="2200"/>
                    </a:lnTo>
                    <a:lnTo>
                      <a:pt x="1113" y="2200"/>
                    </a:lnTo>
                    <a:lnTo>
                      <a:pt x="1113" y="1360"/>
                    </a:lnTo>
                    <a:lnTo>
                      <a:pt x="1121" y="0"/>
                    </a:lnTo>
                    <a:lnTo>
                      <a:pt x="1116" y="8"/>
                    </a:lnTo>
                    <a:lnTo>
                      <a:pt x="1014" y="13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303" name="Freeform 302"/>
              <p:cNvSpPr>
                <a:spLocks/>
              </p:cNvSpPr>
              <p:nvPr/>
            </p:nvSpPr>
            <p:spPr bwMode="auto">
              <a:xfrm>
                <a:off x="4679" y="1384"/>
                <a:ext cx="337" cy="248"/>
              </a:xfrm>
              <a:custGeom>
                <a:avLst/>
                <a:gdLst>
                  <a:gd name="T0" fmla="*/ 295 w 337"/>
                  <a:gd name="T1" fmla="*/ 128 h 248"/>
                  <a:gd name="T2" fmla="*/ 295 w 337"/>
                  <a:gd name="T3" fmla="*/ 64 h 248"/>
                  <a:gd name="T4" fmla="*/ 295 w 337"/>
                  <a:gd name="T5" fmla="*/ 16 h 248"/>
                  <a:gd name="T6" fmla="*/ 286 w 337"/>
                  <a:gd name="T7" fmla="*/ 0 h 248"/>
                  <a:gd name="T8" fmla="*/ 236 w 337"/>
                  <a:gd name="T9" fmla="*/ 8 h 248"/>
                  <a:gd name="T10" fmla="*/ 126 w 337"/>
                  <a:gd name="T11" fmla="*/ 16 h 248"/>
                  <a:gd name="T12" fmla="*/ 67 w 337"/>
                  <a:gd name="T13" fmla="*/ 40 h 248"/>
                  <a:gd name="T14" fmla="*/ 25 w 337"/>
                  <a:gd name="T15" fmla="*/ 64 h 248"/>
                  <a:gd name="T16" fmla="*/ 8 w 337"/>
                  <a:gd name="T17" fmla="*/ 88 h 248"/>
                  <a:gd name="T18" fmla="*/ 0 w 337"/>
                  <a:gd name="T19" fmla="*/ 112 h 248"/>
                  <a:gd name="T20" fmla="*/ 25 w 337"/>
                  <a:gd name="T21" fmla="*/ 128 h 248"/>
                  <a:gd name="T22" fmla="*/ 17 w 337"/>
                  <a:gd name="T23" fmla="*/ 152 h 248"/>
                  <a:gd name="T24" fmla="*/ 25 w 337"/>
                  <a:gd name="T25" fmla="*/ 176 h 248"/>
                  <a:gd name="T26" fmla="*/ 42 w 337"/>
                  <a:gd name="T27" fmla="*/ 184 h 248"/>
                  <a:gd name="T28" fmla="*/ 67 w 337"/>
                  <a:gd name="T29" fmla="*/ 184 h 248"/>
                  <a:gd name="T30" fmla="*/ 93 w 337"/>
                  <a:gd name="T31" fmla="*/ 176 h 248"/>
                  <a:gd name="T32" fmla="*/ 101 w 337"/>
                  <a:gd name="T33" fmla="*/ 240 h 248"/>
                  <a:gd name="T34" fmla="*/ 152 w 337"/>
                  <a:gd name="T35" fmla="*/ 208 h 248"/>
                  <a:gd name="T36" fmla="*/ 194 w 337"/>
                  <a:gd name="T37" fmla="*/ 208 h 248"/>
                  <a:gd name="T38" fmla="*/ 261 w 337"/>
                  <a:gd name="T39" fmla="*/ 248 h 248"/>
                  <a:gd name="T40" fmla="*/ 303 w 337"/>
                  <a:gd name="T41" fmla="*/ 240 h 248"/>
                  <a:gd name="T42" fmla="*/ 320 w 337"/>
                  <a:gd name="T43" fmla="*/ 240 h 248"/>
                  <a:gd name="T44" fmla="*/ 337 w 337"/>
                  <a:gd name="T45" fmla="*/ 176 h 248"/>
                  <a:gd name="T46" fmla="*/ 295 w 337"/>
                  <a:gd name="T47" fmla="*/ 128 h 24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37" h="248">
                    <a:moveTo>
                      <a:pt x="295" y="128"/>
                    </a:moveTo>
                    <a:lnTo>
                      <a:pt x="295" y="64"/>
                    </a:lnTo>
                    <a:lnTo>
                      <a:pt x="295" y="16"/>
                    </a:lnTo>
                    <a:lnTo>
                      <a:pt x="286" y="0"/>
                    </a:lnTo>
                    <a:lnTo>
                      <a:pt x="236" y="8"/>
                    </a:lnTo>
                    <a:lnTo>
                      <a:pt x="126" y="16"/>
                    </a:lnTo>
                    <a:lnTo>
                      <a:pt x="67" y="40"/>
                    </a:lnTo>
                    <a:lnTo>
                      <a:pt x="25" y="64"/>
                    </a:lnTo>
                    <a:lnTo>
                      <a:pt x="8" y="88"/>
                    </a:lnTo>
                    <a:lnTo>
                      <a:pt x="0" y="112"/>
                    </a:lnTo>
                    <a:lnTo>
                      <a:pt x="25" y="128"/>
                    </a:lnTo>
                    <a:lnTo>
                      <a:pt x="17" y="152"/>
                    </a:lnTo>
                    <a:lnTo>
                      <a:pt x="25" y="176"/>
                    </a:lnTo>
                    <a:lnTo>
                      <a:pt x="42" y="184"/>
                    </a:lnTo>
                    <a:lnTo>
                      <a:pt x="67" y="184"/>
                    </a:lnTo>
                    <a:lnTo>
                      <a:pt x="93" y="176"/>
                    </a:lnTo>
                    <a:lnTo>
                      <a:pt x="101" y="240"/>
                    </a:lnTo>
                    <a:lnTo>
                      <a:pt x="152" y="208"/>
                    </a:lnTo>
                    <a:lnTo>
                      <a:pt x="194" y="208"/>
                    </a:lnTo>
                    <a:lnTo>
                      <a:pt x="261" y="248"/>
                    </a:lnTo>
                    <a:lnTo>
                      <a:pt x="303" y="240"/>
                    </a:lnTo>
                    <a:lnTo>
                      <a:pt x="320" y="240"/>
                    </a:lnTo>
                    <a:lnTo>
                      <a:pt x="337" y="176"/>
                    </a:lnTo>
                    <a:lnTo>
                      <a:pt x="295" y="12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304" name="Freeform 303"/>
              <p:cNvSpPr>
                <a:spLocks/>
              </p:cNvSpPr>
              <p:nvPr/>
            </p:nvSpPr>
            <p:spPr bwMode="auto">
              <a:xfrm>
                <a:off x="4687" y="2"/>
                <a:ext cx="1115" cy="2190"/>
              </a:xfrm>
              <a:custGeom>
                <a:avLst/>
                <a:gdLst>
                  <a:gd name="T0" fmla="*/ 1011 w 1115"/>
                  <a:gd name="T1" fmla="*/ 102 h 2190"/>
                  <a:gd name="T2" fmla="*/ 961 w 1115"/>
                  <a:gd name="T3" fmla="*/ 174 h 2190"/>
                  <a:gd name="T4" fmla="*/ 902 w 1115"/>
                  <a:gd name="T5" fmla="*/ 150 h 2190"/>
                  <a:gd name="T6" fmla="*/ 877 w 1115"/>
                  <a:gd name="T7" fmla="*/ 134 h 2190"/>
                  <a:gd name="T8" fmla="*/ 902 w 1115"/>
                  <a:gd name="T9" fmla="*/ 54 h 2190"/>
                  <a:gd name="T10" fmla="*/ 801 w 1115"/>
                  <a:gd name="T11" fmla="*/ 14 h 2190"/>
                  <a:gd name="T12" fmla="*/ 742 w 1115"/>
                  <a:gd name="T13" fmla="*/ 54 h 2190"/>
                  <a:gd name="T14" fmla="*/ 818 w 1115"/>
                  <a:gd name="T15" fmla="*/ 190 h 2190"/>
                  <a:gd name="T16" fmla="*/ 902 w 1115"/>
                  <a:gd name="T17" fmla="*/ 254 h 2190"/>
                  <a:gd name="T18" fmla="*/ 801 w 1115"/>
                  <a:gd name="T19" fmla="*/ 302 h 2190"/>
                  <a:gd name="T20" fmla="*/ 776 w 1115"/>
                  <a:gd name="T21" fmla="*/ 350 h 2190"/>
                  <a:gd name="T22" fmla="*/ 717 w 1115"/>
                  <a:gd name="T23" fmla="*/ 470 h 2190"/>
                  <a:gd name="T24" fmla="*/ 750 w 1115"/>
                  <a:gd name="T25" fmla="*/ 574 h 2190"/>
                  <a:gd name="T26" fmla="*/ 582 w 1115"/>
                  <a:gd name="T27" fmla="*/ 574 h 2190"/>
                  <a:gd name="T28" fmla="*/ 658 w 1115"/>
                  <a:gd name="T29" fmla="*/ 638 h 2190"/>
                  <a:gd name="T30" fmla="*/ 700 w 1115"/>
                  <a:gd name="T31" fmla="*/ 670 h 2190"/>
                  <a:gd name="T32" fmla="*/ 649 w 1115"/>
                  <a:gd name="T33" fmla="*/ 702 h 2190"/>
                  <a:gd name="T34" fmla="*/ 523 w 1115"/>
                  <a:gd name="T35" fmla="*/ 670 h 2190"/>
                  <a:gd name="T36" fmla="*/ 438 w 1115"/>
                  <a:gd name="T37" fmla="*/ 542 h 2190"/>
                  <a:gd name="T38" fmla="*/ 380 w 1115"/>
                  <a:gd name="T39" fmla="*/ 486 h 2190"/>
                  <a:gd name="T40" fmla="*/ 287 w 1115"/>
                  <a:gd name="T41" fmla="*/ 414 h 2190"/>
                  <a:gd name="T42" fmla="*/ 565 w 1115"/>
                  <a:gd name="T43" fmla="*/ 438 h 2190"/>
                  <a:gd name="T44" fmla="*/ 683 w 1115"/>
                  <a:gd name="T45" fmla="*/ 374 h 2190"/>
                  <a:gd name="T46" fmla="*/ 708 w 1115"/>
                  <a:gd name="T47" fmla="*/ 246 h 2190"/>
                  <a:gd name="T48" fmla="*/ 447 w 1115"/>
                  <a:gd name="T49" fmla="*/ 142 h 2190"/>
                  <a:gd name="T50" fmla="*/ 152 w 1115"/>
                  <a:gd name="T51" fmla="*/ 118 h 2190"/>
                  <a:gd name="T52" fmla="*/ 169 w 1115"/>
                  <a:gd name="T53" fmla="*/ 78 h 2190"/>
                  <a:gd name="T54" fmla="*/ 76 w 1115"/>
                  <a:gd name="T55" fmla="*/ 110 h 2190"/>
                  <a:gd name="T56" fmla="*/ 9 w 1115"/>
                  <a:gd name="T57" fmla="*/ 214 h 2190"/>
                  <a:gd name="T58" fmla="*/ 68 w 1115"/>
                  <a:gd name="T59" fmla="*/ 342 h 2190"/>
                  <a:gd name="T60" fmla="*/ 144 w 1115"/>
                  <a:gd name="T61" fmla="*/ 534 h 2190"/>
                  <a:gd name="T62" fmla="*/ 177 w 1115"/>
                  <a:gd name="T63" fmla="*/ 702 h 2190"/>
                  <a:gd name="T64" fmla="*/ 270 w 1115"/>
                  <a:gd name="T65" fmla="*/ 846 h 2190"/>
                  <a:gd name="T66" fmla="*/ 380 w 1115"/>
                  <a:gd name="T67" fmla="*/ 998 h 2190"/>
                  <a:gd name="T68" fmla="*/ 262 w 1115"/>
                  <a:gd name="T69" fmla="*/ 1238 h 2190"/>
                  <a:gd name="T70" fmla="*/ 346 w 1115"/>
                  <a:gd name="T71" fmla="*/ 1270 h 2190"/>
                  <a:gd name="T72" fmla="*/ 388 w 1115"/>
                  <a:gd name="T73" fmla="*/ 1294 h 2190"/>
                  <a:gd name="T74" fmla="*/ 337 w 1115"/>
                  <a:gd name="T75" fmla="*/ 1326 h 2190"/>
                  <a:gd name="T76" fmla="*/ 287 w 1115"/>
                  <a:gd name="T77" fmla="*/ 1382 h 2190"/>
                  <a:gd name="T78" fmla="*/ 287 w 1115"/>
                  <a:gd name="T79" fmla="*/ 1446 h 2190"/>
                  <a:gd name="T80" fmla="*/ 312 w 1115"/>
                  <a:gd name="T81" fmla="*/ 1622 h 2190"/>
                  <a:gd name="T82" fmla="*/ 388 w 1115"/>
                  <a:gd name="T83" fmla="*/ 1702 h 2190"/>
                  <a:gd name="T84" fmla="*/ 438 w 1115"/>
                  <a:gd name="T85" fmla="*/ 1758 h 2190"/>
                  <a:gd name="T86" fmla="*/ 514 w 1115"/>
                  <a:gd name="T87" fmla="*/ 1774 h 2190"/>
                  <a:gd name="T88" fmla="*/ 607 w 1115"/>
                  <a:gd name="T89" fmla="*/ 1774 h 2190"/>
                  <a:gd name="T90" fmla="*/ 649 w 1115"/>
                  <a:gd name="T91" fmla="*/ 1862 h 2190"/>
                  <a:gd name="T92" fmla="*/ 717 w 1115"/>
                  <a:gd name="T93" fmla="*/ 1918 h 2190"/>
                  <a:gd name="T94" fmla="*/ 835 w 1115"/>
                  <a:gd name="T95" fmla="*/ 1966 h 2190"/>
                  <a:gd name="T96" fmla="*/ 826 w 1115"/>
                  <a:gd name="T97" fmla="*/ 2030 h 2190"/>
                  <a:gd name="T98" fmla="*/ 792 w 1115"/>
                  <a:gd name="T99" fmla="*/ 2078 h 2190"/>
                  <a:gd name="T100" fmla="*/ 835 w 1115"/>
                  <a:gd name="T101" fmla="*/ 2158 h 2190"/>
                  <a:gd name="T102" fmla="*/ 877 w 1115"/>
                  <a:gd name="T103" fmla="*/ 2118 h 2190"/>
                  <a:gd name="T104" fmla="*/ 1011 w 1115"/>
                  <a:gd name="T105" fmla="*/ 2102 h 2190"/>
                  <a:gd name="T106" fmla="*/ 1054 w 1115"/>
                  <a:gd name="T107" fmla="*/ 2182 h 2190"/>
                  <a:gd name="T108" fmla="*/ 1115 w 1115"/>
                  <a:gd name="T109" fmla="*/ 0 h 219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115" h="2190">
                    <a:moveTo>
                      <a:pt x="1011" y="0"/>
                    </a:moveTo>
                    <a:lnTo>
                      <a:pt x="995" y="54"/>
                    </a:lnTo>
                    <a:lnTo>
                      <a:pt x="1011" y="102"/>
                    </a:lnTo>
                    <a:lnTo>
                      <a:pt x="1011" y="126"/>
                    </a:lnTo>
                    <a:lnTo>
                      <a:pt x="1003" y="150"/>
                    </a:lnTo>
                    <a:lnTo>
                      <a:pt x="961" y="174"/>
                    </a:lnTo>
                    <a:lnTo>
                      <a:pt x="936" y="174"/>
                    </a:lnTo>
                    <a:lnTo>
                      <a:pt x="919" y="158"/>
                    </a:lnTo>
                    <a:lnTo>
                      <a:pt x="902" y="150"/>
                    </a:lnTo>
                    <a:lnTo>
                      <a:pt x="893" y="158"/>
                    </a:lnTo>
                    <a:lnTo>
                      <a:pt x="877" y="158"/>
                    </a:lnTo>
                    <a:lnTo>
                      <a:pt x="877" y="134"/>
                    </a:lnTo>
                    <a:lnTo>
                      <a:pt x="877" y="102"/>
                    </a:lnTo>
                    <a:lnTo>
                      <a:pt x="893" y="78"/>
                    </a:lnTo>
                    <a:lnTo>
                      <a:pt x="902" y="54"/>
                    </a:lnTo>
                    <a:lnTo>
                      <a:pt x="893" y="38"/>
                    </a:lnTo>
                    <a:lnTo>
                      <a:pt x="851" y="6"/>
                    </a:lnTo>
                    <a:lnTo>
                      <a:pt x="801" y="14"/>
                    </a:lnTo>
                    <a:lnTo>
                      <a:pt x="750" y="30"/>
                    </a:lnTo>
                    <a:lnTo>
                      <a:pt x="700" y="38"/>
                    </a:lnTo>
                    <a:lnTo>
                      <a:pt x="742" y="54"/>
                    </a:lnTo>
                    <a:lnTo>
                      <a:pt x="784" y="78"/>
                    </a:lnTo>
                    <a:lnTo>
                      <a:pt x="809" y="166"/>
                    </a:lnTo>
                    <a:lnTo>
                      <a:pt x="818" y="190"/>
                    </a:lnTo>
                    <a:lnTo>
                      <a:pt x="843" y="190"/>
                    </a:lnTo>
                    <a:lnTo>
                      <a:pt x="877" y="214"/>
                    </a:lnTo>
                    <a:lnTo>
                      <a:pt x="902" y="254"/>
                    </a:lnTo>
                    <a:lnTo>
                      <a:pt x="910" y="302"/>
                    </a:lnTo>
                    <a:lnTo>
                      <a:pt x="851" y="294"/>
                    </a:lnTo>
                    <a:lnTo>
                      <a:pt x="801" y="302"/>
                    </a:lnTo>
                    <a:lnTo>
                      <a:pt x="784" y="310"/>
                    </a:lnTo>
                    <a:lnTo>
                      <a:pt x="784" y="318"/>
                    </a:lnTo>
                    <a:lnTo>
                      <a:pt x="776" y="350"/>
                    </a:lnTo>
                    <a:lnTo>
                      <a:pt x="750" y="390"/>
                    </a:lnTo>
                    <a:lnTo>
                      <a:pt x="725" y="438"/>
                    </a:lnTo>
                    <a:lnTo>
                      <a:pt x="717" y="470"/>
                    </a:lnTo>
                    <a:lnTo>
                      <a:pt x="733" y="486"/>
                    </a:lnTo>
                    <a:lnTo>
                      <a:pt x="818" y="550"/>
                    </a:lnTo>
                    <a:lnTo>
                      <a:pt x="750" y="574"/>
                    </a:lnTo>
                    <a:lnTo>
                      <a:pt x="666" y="574"/>
                    </a:lnTo>
                    <a:lnTo>
                      <a:pt x="599" y="558"/>
                    </a:lnTo>
                    <a:lnTo>
                      <a:pt x="582" y="574"/>
                    </a:lnTo>
                    <a:lnTo>
                      <a:pt x="573" y="598"/>
                    </a:lnTo>
                    <a:lnTo>
                      <a:pt x="607" y="630"/>
                    </a:lnTo>
                    <a:lnTo>
                      <a:pt x="658" y="638"/>
                    </a:lnTo>
                    <a:lnTo>
                      <a:pt x="683" y="638"/>
                    </a:lnTo>
                    <a:lnTo>
                      <a:pt x="700" y="654"/>
                    </a:lnTo>
                    <a:lnTo>
                      <a:pt x="700" y="670"/>
                    </a:lnTo>
                    <a:lnTo>
                      <a:pt x="683" y="694"/>
                    </a:lnTo>
                    <a:lnTo>
                      <a:pt x="674" y="702"/>
                    </a:lnTo>
                    <a:lnTo>
                      <a:pt x="649" y="702"/>
                    </a:lnTo>
                    <a:lnTo>
                      <a:pt x="599" y="686"/>
                    </a:lnTo>
                    <a:lnTo>
                      <a:pt x="548" y="678"/>
                    </a:lnTo>
                    <a:lnTo>
                      <a:pt x="523" y="670"/>
                    </a:lnTo>
                    <a:lnTo>
                      <a:pt x="506" y="654"/>
                    </a:lnTo>
                    <a:lnTo>
                      <a:pt x="447" y="582"/>
                    </a:lnTo>
                    <a:lnTo>
                      <a:pt x="438" y="542"/>
                    </a:lnTo>
                    <a:lnTo>
                      <a:pt x="438" y="526"/>
                    </a:lnTo>
                    <a:lnTo>
                      <a:pt x="430" y="502"/>
                    </a:lnTo>
                    <a:lnTo>
                      <a:pt x="380" y="486"/>
                    </a:lnTo>
                    <a:lnTo>
                      <a:pt x="337" y="470"/>
                    </a:lnTo>
                    <a:lnTo>
                      <a:pt x="253" y="414"/>
                    </a:lnTo>
                    <a:lnTo>
                      <a:pt x="287" y="414"/>
                    </a:lnTo>
                    <a:lnTo>
                      <a:pt x="321" y="430"/>
                    </a:lnTo>
                    <a:lnTo>
                      <a:pt x="396" y="430"/>
                    </a:lnTo>
                    <a:lnTo>
                      <a:pt x="565" y="438"/>
                    </a:lnTo>
                    <a:lnTo>
                      <a:pt x="624" y="422"/>
                    </a:lnTo>
                    <a:lnTo>
                      <a:pt x="658" y="406"/>
                    </a:lnTo>
                    <a:lnTo>
                      <a:pt x="683" y="374"/>
                    </a:lnTo>
                    <a:lnTo>
                      <a:pt x="708" y="310"/>
                    </a:lnTo>
                    <a:lnTo>
                      <a:pt x="717" y="278"/>
                    </a:lnTo>
                    <a:lnTo>
                      <a:pt x="708" y="246"/>
                    </a:lnTo>
                    <a:lnTo>
                      <a:pt x="666" y="198"/>
                    </a:lnTo>
                    <a:lnTo>
                      <a:pt x="599" y="182"/>
                    </a:lnTo>
                    <a:lnTo>
                      <a:pt x="447" y="142"/>
                    </a:lnTo>
                    <a:lnTo>
                      <a:pt x="371" y="118"/>
                    </a:lnTo>
                    <a:lnTo>
                      <a:pt x="304" y="118"/>
                    </a:lnTo>
                    <a:lnTo>
                      <a:pt x="152" y="118"/>
                    </a:lnTo>
                    <a:lnTo>
                      <a:pt x="177" y="94"/>
                    </a:lnTo>
                    <a:lnTo>
                      <a:pt x="186" y="86"/>
                    </a:lnTo>
                    <a:lnTo>
                      <a:pt x="169" y="78"/>
                    </a:lnTo>
                    <a:lnTo>
                      <a:pt x="127" y="70"/>
                    </a:lnTo>
                    <a:lnTo>
                      <a:pt x="110" y="102"/>
                    </a:lnTo>
                    <a:lnTo>
                      <a:pt x="76" y="110"/>
                    </a:lnTo>
                    <a:lnTo>
                      <a:pt x="76" y="134"/>
                    </a:lnTo>
                    <a:lnTo>
                      <a:pt x="42" y="166"/>
                    </a:lnTo>
                    <a:lnTo>
                      <a:pt x="9" y="214"/>
                    </a:lnTo>
                    <a:lnTo>
                      <a:pt x="0" y="262"/>
                    </a:lnTo>
                    <a:lnTo>
                      <a:pt x="26" y="326"/>
                    </a:lnTo>
                    <a:lnTo>
                      <a:pt x="68" y="342"/>
                    </a:lnTo>
                    <a:lnTo>
                      <a:pt x="110" y="382"/>
                    </a:lnTo>
                    <a:lnTo>
                      <a:pt x="93" y="438"/>
                    </a:lnTo>
                    <a:lnTo>
                      <a:pt x="144" y="534"/>
                    </a:lnTo>
                    <a:lnTo>
                      <a:pt x="211" y="598"/>
                    </a:lnTo>
                    <a:lnTo>
                      <a:pt x="169" y="646"/>
                    </a:lnTo>
                    <a:lnTo>
                      <a:pt x="177" y="702"/>
                    </a:lnTo>
                    <a:lnTo>
                      <a:pt x="245" y="742"/>
                    </a:lnTo>
                    <a:lnTo>
                      <a:pt x="287" y="798"/>
                    </a:lnTo>
                    <a:lnTo>
                      <a:pt x="270" y="846"/>
                    </a:lnTo>
                    <a:lnTo>
                      <a:pt x="337" y="886"/>
                    </a:lnTo>
                    <a:lnTo>
                      <a:pt x="388" y="934"/>
                    </a:lnTo>
                    <a:lnTo>
                      <a:pt x="380" y="998"/>
                    </a:lnTo>
                    <a:lnTo>
                      <a:pt x="337" y="1070"/>
                    </a:lnTo>
                    <a:lnTo>
                      <a:pt x="287" y="1142"/>
                    </a:lnTo>
                    <a:lnTo>
                      <a:pt x="262" y="1238"/>
                    </a:lnTo>
                    <a:lnTo>
                      <a:pt x="278" y="1222"/>
                    </a:lnTo>
                    <a:lnTo>
                      <a:pt x="304" y="1254"/>
                    </a:lnTo>
                    <a:lnTo>
                      <a:pt x="346" y="1270"/>
                    </a:lnTo>
                    <a:lnTo>
                      <a:pt x="396" y="1278"/>
                    </a:lnTo>
                    <a:lnTo>
                      <a:pt x="396" y="1286"/>
                    </a:lnTo>
                    <a:lnTo>
                      <a:pt x="388" y="1294"/>
                    </a:lnTo>
                    <a:lnTo>
                      <a:pt x="363" y="1302"/>
                    </a:lnTo>
                    <a:lnTo>
                      <a:pt x="346" y="1302"/>
                    </a:lnTo>
                    <a:lnTo>
                      <a:pt x="337" y="1326"/>
                    </a:lnTo>
                    <a:lnTo>
                      <a:pt x="287" y="1334"/>
                    </a:lnTo>
                    <a:lnTo>
                      <a:pt x="287" y="1358"/>
                    </a:lnTo>
                    <a:lnTo>
                      <a:pt x="287" y="1382"/>
                    </a:lnTo>
                    <a:lnTo>
                      <a:pt x="278" y="1382"/>
                    </a:lnTo>
                    <a:lnTo>
                      <a:pt x="287" y="1398"/>
                    </a:lnTo>
                    <a:lnTo>
                      <a:pt x="287" y="1446"/>
                    </a:lnTo>
                    <a:lnTo>
                      <a:pt x="287" y="1510"/>
                    </a:lnTo>
                    <a:lnTo>
                      <a:pt x="329" y="1558"/>
                    </a:lnTo>
                    <a:lnTo>
                      <a:pt x="312" y="1622"/>
                    </a:lnTo>
                    <a:lnTo>
                      <a:pt x="346" y="1630"/>
                    </a:lnTo>
                    <a:lnTo>
                      <a:pt x="354" y="1670"/>
                    </a:lnTo>
                    <a:lnTo>
                      <a:pt x="388" y="1702"/>
                    </a:lnTo>
                    <a:lnTo>
                      <a:pt x="413" y="1766"/>
                    </a:lnTo>
                    <a:lnTo>
                      <a:pt x="413" y="1758"/>
                    </a:lnTo>
                    <a:lnTo>
                      <a:pt x="438" y="1758"/>
                    </a:lnTo>
                    <a:lnTo>
                      <a:pt x="464" y="1774"/>
                    </a:lnTo>
                    <a:lnTo>
                      <a:pt x="481" y="1766"/>
                    </a:lnTo>
                    <a:lnTo>
                      <a:pt x="514" y="1774"/>
                    </a:lnTo>
                    <a:lnTo>
                      <a:pt x="531" y="1790"/>
                    </a:lnTo>
                    <a:lnTo>
                      <a:pt x="573" y="1766"/>
                    </a:lnTo>
                    <a:lnTo>
                      <a:pt x="607" y="1774"/>
                    </a:lnTo>
                    <a:lnTo>
                      <a:pt x="641" y="1798"/>
                    </a:lnTo>
                    <a:lnTo>
                      <a:pt x="649" y="1830"/>
                    </a:lnTo>
                    <a:lnTo>
                      <a:pt x="649" y="1862"/>
                    </a:lnTo>
                    <a:lnTo>
                      <a:pt x="683" y="1878"/>
                    </a:lnTo>
                    <a:lnTo>
                      <a:pt x="683" y="1894"/>
                    </a:lnTo>
                    <a:lnTo>
                      <a:pt x="717" y="1918"/>
                    </a:lnTo>
                    <a:lnTo>
                      <a:pt x="759" y="1926"/>
                    </a:lnTo>
                    <a:lnTo>
                      <a:pt x="767" y="1950"/>
                    </a:lnTo>
                    <a:lnTo>
                      <a:pt x="835" y="1966"/>
                    </a:lnTo>
                    <a:lnTo>
                      <a:pt x="860" y="1990"/>
                    </a:lnTo>
                    <a:lnTo>
                      <a:pt x="843" y="2014"/>
                    </a:lnTo>
                    <a:lnTo>
                      <a:pt x="826" y="2030"/>
                    </a:lnTo>
                    <a:lnTo>
                      <a:pt x="776" y="2038"/>
                    </a:lnTo>
                    <a:lnTo>
                      <a:pt x="767" y="2062"/>
                    </a:lnTo>
                    <a:lnTo>
                      <a:pt x="792" y="2078"/>
                    </a:lnTo>
                    <a:lnTo>
                      <a:pt x="792" y="2102"/>
                    </a:lnTo>
                    <a:lnTo>
                      <a:pt x="809" y="2126"/>
                    </a:lnTo>
                    <a:lnTo>
                      <a:pt x="835" y="2158"/>
                    </a:lnTo>
                    <a:lnTo>
                      <a:pt x="868" y="2158"/>
                    </a:lnTo>
                    <a:lnTo>
                      <a:pt x="877" y="2118"/>
                    </a:lnTo>
                    <a:lnTo>
                      <a:pt x="910" y="2118"/>
                    </a:lnTo>
                    <a:lnTo>
                      <a:pt x="969" y="2086"/>
                    </a:lnTo>
                    <a:lnTo>
                      <a:pt x="1011" y="2102"/>
                    </a:lnTo>
                    <a:lnTo>
                      <a:pt x="1054" y="2126"/>
                    </a:lnTo>
                    <a:lnTo>
                      <a:pt x="1037" y="2142"/>
                    </a:lnTo>
                    <a:lnTo>
                      <a:pt x="1054" y="2182"/>
                    </a:lnTo>
                    <a:lnTo>
                      <a:pt x="1079" y="2190"/>
                    </a:lnTo>
                    <a:lnTo>
                      <a:pt x="1113" y="2190"/>
                    </a:lnTo>
                    <a:lnTo>
                      <a:pt x="1115" y="0"/>
                    </a:lnTo>
                    <a:lnTo>
                      <a:pt x="1011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305" name="Freeform 304"/>
              <p:cNvSpPr>
                <a:spLocks/>
              </p:cNvSpPr>
              <p:nvPr/>
            </p:nvSpPr>
            <p:spPr bwMode="auto">
              <a:xfrm>
                <a:off x="4280" y="131"/>
                <a:ext cx="801" cy="1272"/>
              </a:xfrm>
              <a:custGeom>
                <a:avLst/>
                <a:gdLst>
                  <a:gd name="T0" fmla="*/ 683 w 801"/>
                  <a:gd name="T1" fmla="*/ 720 h 1272"/>
                  <a:gd name="T2" fmla="*/ 658 w 801"/>
                  <a:gd name="T3" fmla="*/ 616 h 1272"/>
                  <a:gd name="T4" fmla="*/ 582 w 801"/>
                  <a:gd name="T5" fmla="*/ 520 h 1272"/>
                  <a:gd name="T6" fmla="*/ 557 w 801"/>
                  <a:gd name="T7" fmla="*/ 408 h 1272"/>
                  <a:gd name="T8" fmla="*/ 523 w 801"/>
                  <a:gd name="T9" fmla="*/ 256 h 1272"/>
                  <a:gd name="T10" fmla="*/ 439 w 801"/>
                  <a:gd name="T11" fmla="*/ 200 h 1272"/>
                  <a:gd name="T12" fmla="*/ 422 w 801"/>
                  <a:gd name="T13" fmla="*/ 88 h 1272"/>
                  <a:gd name="T14" fmla="*/ 413 w 801"/>
                  <a:gd name="T15" fmla="*/ 32 h 1272"/>
                  <a:gd name="T16" fmla="*/ 295 w 801"/>
                  <a:gd name="T17" fmla="*/ 0 h 1272"/>
                  <a:gd name="T18" fmla="*/ 262 w 801"/>
                  <a:gd name="T19" fmla="*/ 112 h 1272"/>
                  <a:gd name="T20" fmla="*/ 186 w 801"/>
                  <a:gd name="T21" fmla="*/ 168 h 1272"/>
                  <a:gd name="T22" fmla="*/ 43 w 801"/>
                  <a:gd name="T23" fmla="*/ 136 h 1272"/>
                  <a:gd name="T24" fmla="*/ 51 w 801"/>
                  <a:gd name="T25" fmla="*/ 216 h 1272"/>
                  <a:gd name="T26" fmla="*/ 177 w 801"/>
                  <a:gd name="T27" fmla="*/ 296 h 1272"/>
                  <a:gd name="T28" fmla="*/ 220 w 801"/>
                  <a:gd name="T29" fmla="*/ 368 h 1272"/>
                  <a:gd name="T30" fmla="*/ 228 w 801"/>
                  <a:gd name="T31" fmla="*/ 464 h 1272"/>
                  <a:gd name="T32" fmla="*/ 262 w 801"/>
                  <a:gd name="T33" fmla="*/ 552 h 1272"/>
                  <a:gd name="T34" fmla="*/ 329 w 801"/>
                  <a:gd name="T35" fmla="*/ 576 h 1272"/>
                  <a:gd name="T36" fmla="*/ 354 w 801"/>
                  <a:gd name="T37" fmla="*/ 600 h 1272"/>
                  <a:gd name="T38" fmla="*/ 354 w 801"/>
                  <a:gd name="T39" fmla="*/ 632 h 1272"/>
                  <a:gd name="T40" fmla="*/ 236 w 801"/>
                  <a:gd name="T41" fmla="*/ 832 h 1272"/>
                  <a:gd name="T42" fmla="*/ 177 w 801"/>
                  <a:gd name="T43" fmla="*/ 896 h 1272"/>
                  <a:gd name="T44" fmla="*/ 186 w 801"/>
                  <a:gd name="T45" fmla="*/ 976 h 1272"/>
                  <a:gd name="T46" fmla="*/ 228 w 801"/>
                  <a:gd name="T47" fmla="*/ 1080 h 1272"/>
                  <a:gd name="T48" fmla="*/ 236 w 801"/>
                  <a:gd name="T49" fmla="*/ 1160 h 1272"/>
                  <a:gd name="T50" fmla="*/ 287 w 801"/>
                  <a:gd name="T51" fmla="*/ 1208 h 1272"/>
                  <a:gd name="T52" fmla="*/ 312 w 801"/>
                  <a:gd name="T53" fmla="*/ 1272 h 1272"/>
                  <a:gd name="T54" fmla="*/ 380 w 801"/>
                  <a:gd name="T55" fmla="*/ 1264 h 1272"/>
                  <a:gd name="T56" fmla="*/ 506 w 801"/>
                  <a:gd name="T57" fmla="*/ 1192 h 1272"/>
                  <a:gd name="T58" fmla="*/ 675 w 801"/>
                  <a:gd name="T59" fmla="*/ 1112 h 1272"/>
                  <a:gd name="T60" fmla="*/ 750 w 801"/>
                  <a:gd name="T61" fmla="*/ 944 h 1272"/>
                  <a:gd name="T62" fmla="*/ 801 w 801"/>
                  <a:gd name="T63" fmla="*/ 808 h 127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01" h="1272">
                    <a:moveTo>
                      <a:pt x="750" y="760"/>
                    </a:moveTo>
                    <a:lnTo>
                      <a:pt x="683" y="720"/>
                    </a:lnTo>
                    <a:lnTo>
                      <a:pt x="700" y="672"/>
                    </a:lnTo>
                    <a:lnTo>
                      <a:pt x="658" y="616"/>
                    </a:lnTo>
                    <a:lnTo>
                      <a:pt x="590" y="576"/>
                    </a:lnTo>
                    <a:lnTo>
                      <a:pt x="582" y="520"/>
                    </a:lnTo>
                    <a:lnTo>
                      <a:pt x="624" y="472"/>
                    </a:lnTo>
                    <a:lnTo>
                      <a:pt x="557" y="408"/>
                    </a:lnTo>
                    <a:lnTo>
                      <a:pt x="506" y="312"/>
                    </a:lnTo>
                    <a:lnTo>
                      <a:pt x="523" y="256"/>
                    </a:lnTo>
                    <a:lnTo>
                      <a:pt x="481" y="216"/>
                    </a:lnTo>
                    <a:lnTo>
                      <a:pt x="439" y="200"/>
                    </a:lnTo>
                    <a:lnTo>
                      <a:pt x="413" y="136"/>
                    </a:lnTo>
                    <a:lnTo>
                      <a:pt x="422" y="88"/>
                    </a:lnTo>
                    <a:lnTo>
                      <a:pt x="430" y="72"/>
                    </a:lnTo>
                    <a:lnTo>
                      <a:pt x="413" y="32"/>
                    </a:lnTo>
                    <a:lnTo>
                      <a:pt x="346" y="0"/>
                    </a:lnTo>
                    <a:lnTo>
                      <a:pt x="295" y="0"/>
                    </a:lnTo>
                    <a:lnTo>
                      <a:pt x="262" y="40"/>
                    </a:lnTo>
                    <a:lnTo>
                      <a:pt x="262" y="112"/>
                    </a:lnTo>
                    <a:lnTo>
                      <a:pt x="245" y="184"/>
                    </a:lnTo>
                    <a:lnTo>
                      <a:pt x="186" y="168"/>
                    </a:lnTo>
                    <a:lnTo>
                      <a:pt x="144" y="184"/>
                    </a:lnTo>
                    <a:lnTo>
                      <a:pt x="43" y="136"/>
                    </a:lnTo>
                    <a:lnTo>
                      <a:pt x="0" y="160"/>
                    </a:lnTo>
                    <a:lnTo>
                      <a:pt x="51" y="216"/>
                    </a:lnTo>
                    <a:lnTo>
                      <a:pt x="144" y="256"/>
                    </a:lnTo>
                    <a:lnTo>
                      <a:pt x="177" y="296"/>
                    </a:lnTo>
                    <a:lnTo>
                      <a:pt x="177" y="336"/>
                    </a:lnTo>
                    <a:lnTo>
                      <a:pt x="220" y="368"/>
                    </a:lnTo>
                    <a:lnTo>
                      <a:pt x="220" y="416"/>
                    </a:lnTo>
                    <a:lnTo>
                      <a:pt x="228" y="464"/>
                    </a:lnTo>
                    <a:lnTo>
                      <a:pt x="245" y="504"/>
                    </a:lnTo>
                    <a:lnTo>
                      <a:pt x="262" y="552"/>
                    </a:lnTo>
                    <a:lnTo>
                      <a:pt x="295" y="560"/>
                    </a:lnTo>
                    <a:lnTo>
                      <a:pt x="329" y="576"/>
                    </a:lnTo>
                    <a:lnTo>
                      <a:pt x="354" y="584"/>
                    </a:lnTo>
                    <a:lnTo>
                      <a:pt x="354" y="600"/>
                    </a:lnTo>
                    <a:lnTo>
                      <a:pt x="363" y="616"/>
                    </a:lnTo>
                    <a:lnTo>
                      <a:pt x="354" y="632"/>
                    </a:lnTo>
                    <a:lnTo>
                      <a:pt x="321" y="696"/>
                    </a:lnTo>
                    <a:lnTo>
                      <a:pt x="236" y="832"/>
                    </a:lnTo>
                    <a:lnTo>
                      <a:pt x="203" y="864"/>
                    </a:lnTo>
                    <a:lnTo>
                      <a:pt x="177" y="896"/>
                    </a:lnTo>
                    <a:lnTo>
                      <a:pt x="177" y="936"/>
                    </a:lnTo>
                    <a:lnTo>
                      <a:pt x="186" y="976"/>
                    </a:lnTo>
                    <a:lnTo>
                      <a:pt x="211" y="1048"/>
                    </a:lnTo>
                    <a:lnTo>
                      <a:pt x="228" y="1080"/>
                    </a:lnTo>
                    <a:lnTo>
                      <a:pt x="228" y="1120"/>
                    </a:lnTo>
                    <a:lnTo>
                      <a:pt x="236" y="1160"/>
                    </a:lnTo>
                    <a:lnTo>
                      <a:pt x="253" y="1192"/>
                    </a:lnTo>
                    <a:lnTo>
                      <a:pt x="287" y="1208"/>
                    </a:lnTo>
                    <a:lnTo>
                      <a:pt x="321" y="1224"/>
                    </a:lnTo>
                    <a:lnTo>
                      <a:pt x="312" y="1272"/>
                    </a:lnTo>
                    <a:lnTo>
                      <a:pt x="363" y="1272"/>
                    </a:lnTo>
                    <a:lnTo>
                      <a:pt x="380" y="1264"/>
                    </a:lnTo>
                    <a:lnTo>
                      <a:pt x="405" y="1248"/>
                    </a:lnTo>
                    <a:lnTo>
                      <a:pt x="506" y="1192"/>
                    </a:lnTo>
                    <a:lnTo>
                      <a:pt x="599" y="1152"/>
                    </a:lnTo>
                    <a:lnTo>
                      <a:pt x="675" y="1112"/>
                    </a:lnTo>
                    <a:lnTo>
                      <a:pt x="700" y="1016"/>
                    </a:lnTo>
                    <a:lnTo>
                      <a:pt x="750" y="944"/>
                    </a:lnTo>
                    <a:lnTo>
                      <a:pt x="793" y="872"/>
                    </a:lnTo>
                    <a:lnTo>
                      <a:pt x="801" y="808"/>
                    </a:lnTo>
                    <a:lnTo>
                      <a:pt x="750" y="76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306" name="Freeform 305"/>
              <p:cNvSpPr>
                <a:spLocks/>
              </p:cNvSpPr>
              <p:nvPr/>
            </p:nvSpPr>
            <p:spPr bwMode="auto">
              <a:xfrm>
                <a:off x="3845" y="312"/>
                <a:ext cx="691" cy="1696"/>
              </a:xfrm>
              <a:custGeom>
                <a:avLst/>
                <a:gdLst>
                  <a:gd name="T0" fmla="*/ 354 w 691"/>
                  <a:gd name="T1" fmla="*/ 72 h 1696"/>
                  <a:gd name="T2" fmla="*/ 295 w 691"/>
                  <a:gd name="T3" fmla="*/ 128 h 1696"/>
                  <a:gd name="T4" fmla="*/ 261 w 691"/>
                  <a:gd name="T5" fmla="*/ 216 h 1696"/>
                  <a:gd name="T6" fmla="*/ 210 w 691"/>
                  <a:gd name="T7" fmla="*/ 312 h 1696"/>
                  <a:gd name="T8" fmla="*/ 168 w 691"/>
                  <a:gd name="T9" fmla="*/ 400 h 1696"/>
                  <a:gd name="T10" fmla="*/ 118 w 691"/>
                  <a:gd name="T11" fmla="*/ 576 h 1696"/>
                  <a:gd name="T12" fmla="*/ 143 w 691"/>
                  <a:gd name="T13" fmla="*/ 656 h 1696"/>
                  <a:gd name="T14" fmla="*/ 33 w 691"/>
                  <a:gd name="T15" fmla="*/ 736 h 1696"/>
                  <a:gd name="T16" fmla="*/ 50 w 691"/>
                  <a:gd name="T17" fmla="*/ 936 h 1696"/>
                  <a:gd name="T18" fmla="*/ 92 w 691"/>
                  <a:gd name="T19" fmla="*/ 1016 h 1696"/>
                  <a:gd name="T20" fmla="*/ 67 w 691"/>
                  <a:gd name="T21" fmla="*/ 1144 h 1696"/>
                  <a:gd name="T22" fmla="*/ 17 w 691"/>
                  <a:gd name="T23" fmla="*/ 1272 h 1696"/>
                  <a:gd name="T24" fmla="*/ 8 w 691"/>
                  <a:gd name="T25" fmla="*/ 1328 h 1696"/>
                  <a:gd name="T26" fmla="*/ 42 w 691"/>
                  <a:gd name="T27" fmla="*/ 1376 h 1696"/>
                  <a:gd name="T28" fmla="*/ 84 w 691"/>
                  <a:gd name="T29" fmla="*/ 1504 h 1696"/>
                  <a:gd name="T30" fmla="*/ 118 w 691"/>
                  <a:gd name="T31" fmla="*/ 1568 h 1696"/>
                  <a:gd name="T32" fmla="*/ 109 w 691"/>
                  <a:gd name="T33" fmla="*/ 1616 h 1696"/>
                  <a:gd name="T34" fmla="*/ 135 w 691"/>
                  <a:gd name="T35" fmla="*/ 1664 h 1696"/>
                  <a:gd name="T36" fmla="*/ 202 w 691"/>
                  <a:gd name="T37" fmla="*/ 1696 h 1696"/>
                  <a:gd name="T38" fmla="*/ 244 w 691"/>
                  <a:gd name="T39" fmla="*/ 1648 h 1696"/>
                  <a:gd name="T40" fmla="*/ 286 w 691"/>
                  <a:gd name="T41" fmla="*/ 1600 h 1696"/>
                  <a:gd name="T42" fmla="*/ 387 w 691"/>
                  <a:gd name="T43" fmla="*/ 1472 h 1696"/>
                  <a:gd name="T44" fmla="*/ 387 w 691"/>
                  <a:gd name="T45" fmla="*/ 1408 h 1696"/>
                  <a:gd name="T46" fmla="*/ 396 w 691"/>
                  <a:gd name="T47" fmla="*/ 1336 h 1696"/>
                  <a:gd name="T48" fmla="*/ 421 w 691"/>
                  <a:gd name="T49" fmla="*/ 1272 h 1696"/>
                  <a:gd name="T50" fmla="*/ 497 w 691"/>
                  <a:gd name="T51" fmla="*/ 1224 h 1696"/>
                  <a:gd name="T52" fmla="*/ 505 w 691"/>
                  <a:gd name="T53" fmla="*/ 1168 h 1696"/>
                  <a:gd name="T54" fmla="*/ 480 w 691"/>
                  <a:gd name="T55" fmla="*/ 1088 h 1696"/>
                  <a:gd name="T56" fmla="*/ 396 w 691"/>
                  <a:gd name="T57" fmla="*/ 1040 h 1696"/>
                  <a:gd name="T58" fmla="*/ 387 w 691"/>
                  <a:gd name="T59" fmla="*/ 984 h 1696"/>
                  <a:gd name="T60" fmla="*/ 387 w 691"/>
                  <a:gd name="T61" fmla="*/ 832 h 1696"/>
                  <a:gd name="T62" fmla="*/ 480 w 691"/>
                  <a:gd name="T63" fmla="*/ 704 h 1696"/>
                  <a:gd name="T64" fmla="*/ 556 w 691"/>
                  <a:gd name="T65" fmla="*/ 624 h 1696"/>
                  <a:gd name="T66" fmla="*/ 581 w 691"/>
                  <a:gd name="T67" fmla="*/ 560 h 1696"/>
                  <a:gd name="T68" fmla="*/ 573 w 691"/>
                  <a:gd name="T69" fmla="*/ 496 h 1696"/>
                  <a:gd name="T70" fmla="*/ 606 w 691"/>
                  <a:gd name="T71" fmla="*/ 424 h 1696"/>
                  <a:gd name="T72" fmla="*/ 682 w 691"/>
                  <a:gd name="T73" fmla="*/ 376 h 1696"/>
                  <a:gd name="T74" fmla="*/ 674 w 691"/>
                  <a:gd name="T75" fmla="*/ 328 h 1696"/>
                  <a:gd name="T76" fmla="*/ 649 w 691"/>
                  <a:gd name="T77" fmla="*/ 240 h 1696"/>
                  <a:gd name="T78" fmla="*/ 606 w 691"/>
                  <a:gd name="T79" fmla="*/ 160 h 1696"/>
                  <a:gd name="T80" fmla="*/ 573 w 691"/>
                  <a:gd name="T81" fmla="*/ 80 h 1696"/>
                  <a:gd name="T82" fmla="*/ 446 w 691"/>
                  <a:gd name="T83" fmla="*/ 0 h 1696"/>
                  <a:gd name="T84" fmla="*/ 429 w 691"/>
                  <a:gd name="T85" fmla="*/ 88 h 169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91" h="1696">
                    <a:moveTo>
                      <a:pt x="429" y="88"/>
                    </a:moveTo>
                    <a:lnTo>
                      <a:pt x="354" y="72"/>
                    </a:lnTo>
                    <a:lnTo>
                      <a:pt x="337" y="128"/>
                    </a:lnTo>
                    <a:lnTo>
                      <a:pt x="295" y="128"/>
                    </a:lnTo>
                    <a:lnTo>
                      <a:pt x="261" y="168"/>
                    </a:lnTo>
                    <a:lnTo>
                      <a:pt x="261" y="216"/>
                    </a:lnTo>
                    <a:lnTo>
                      <a:pt x="269" y="256"/>
                    </a:lnTo>
                    <a:lnTo>
                      <a:pt x="210" y="312"/>
                    </a:lnTo>
                    <a:lnTo>
                      <a:pt x="210" y="376"/>
                    </a:lnTo>
                    <a:lnTo>
                      <a:pt x="168" y="400"/>
                    </a:lnTo>
                    <a:lnTo>
                      <a:pt x="168" y="496"/>
                    </a:lnTo>
                    <a:lnTo>
                      <a:pt x="118" y="576"/>
                    </a:lnTo>
                    <a:lnTo>
                      <a:pt x="160" y="600"/>
                    </a:lnTo>
                    <a:lnTo>
                      <a:pt x="143" y="656"/>
                    </a:lnTo>
                    <a:lnTo>
                      <a:pt x="67" y="664"/>
                    </a:lnTo>
                    <a:lnTo>
                      <a:pt x="33" y="736"/>
                    </a:lnTo>
                    <a:lnTo>
                      <a:pt x="50" y="856"/>
                    </a:lnTo>
                    <a:lnTo>
                      <a:pt x="50" y="936"/>
                    </a:lnTo>
                    <a:lnTo>
                      <a:pt x="92" y="976"/>
                    </a:lnTo>
                    <a:lnTo>
                      <a:pt x="92" y="1016"/>
                    </a:lnTo>
                    <a:lnTo>
                      <a:pt x="67" y="1056"/>
                    </a:lnTo>
                    <a:lnTo>
                      <a:pt x="67" y="1144"/>
                    </a:lnTo>
                    <a:lnTo>
                      <a:pt x="33" y="1176"/>
                    </a:lnTo>
                    <a:lnTo>
                      <a:pt x="17" y="1272"/>
                    </a:lnTo>
                    <a:lnTo>
                      <a:pt x="0" y="1280"/>
                    </a:lnTo>
                    <a:lnTo>
                      <a:pt x="8" y="1328"/>
                    </a:lnTo>
                    <a:lnTo>
                      <a:pt x="33" y="1352"/>
                    </a:lnTo>
                    <a:lnTo>
                      <a:pt x="42" y="1376"/>
                    </a:lnTo>
                    <a:lnTo>
                      <a:pt x="42" y="1440"/>
                    </a:lnTo>
                    <a:lnTo>
                      <a:pt x="84" y="1504"/>
                    </a:lnTo>
                    <a:lnTo>
                      <a:pt x="109" y="1536"/>
                    </a:lnTo>
                    <a:lnTo>
                      <a:pt x="118" y="1568"/>
                    </a:lnTo>
                    <a:lnTo>
                      <a:pt x="109" y="1592"/>
                    </a:lnTo>
                    <a:lnTo>
                      <a:pt x="109" y="1616"/>
                    </a:lnTo>
                    <a:lnTo>
                      <a:pt x="126" y="1632"/>
                    </a:lnTo>
                    <a:lnTo>
                      <a:pt x="135" y="1664"/>
                    </a:lnTo>
                    <a:lnTo>
                      <a:pt x="135" y="1696"/>
                    </a:lnTo>
                    <a:lnTo>
                      <a:pt x="202" y="1696"/>
                    </a:lnTo>
                    <a:lnTo>
                      <a:pt x="236" y="1680"/>
                    </a:lnTo>
                    <a:lnTo>
                      <a:pt x="244" y="1648"/>
                    </a:lnTo>
                    <a:lnTo>
                      <a:pt x="261" y="1616"/>
                    </a:lnTo>
                    <a:lnTo>
                      <a:pt x="286" y="1600"/>
                    </a:lnTo>
                    <a:lnTo>
                      <a:pt x="354" y="1608"/>
                    </a:lnTo>
                    <a:lnTo>
                      <a:pt x="387" y="1472"/>
                    </a:lnTo>
                    <a:lnTo>
                      <a:pt x="396" y="1440"/>
                    </a:lnTo>
                    <a:lnTo>
                      <a:pt x="387" y="1408"/>
                    </a:lnTo>
                    <a:lnTo>
                      <a:pt x="387" y="1368"/>
                    </a:lnTo>
                    <a:lnTo>
                      <a:pt x="396" y="1336"/>
                    </a:lnTo>
                    <a:lnTo>
                      <a:pt x="404" y="1296"/>
                    </a:lnTo>
                    <a:lnTo>
                      <a:pt x="421" y="1272"/>
                    </a:lnTo>
                    <a:lnTo>
                      <a:pt x="472" y="1240"/>
                    </a:lnTo>
                    <a:lnTo>
                      <a:pt x="497" y="1224"/>
                    </a:lnTo>
                    <a:lnTo>
                      <a:pt x="497" y="1192"/>
                    </a:lnTo>
                    <a:lnTo>
                      <a:pt x="505" y="1168"/>
                    </a:lnTo>
                    <a:lnTo>
                      <a:pt x="522" y="1144"/>
                    </a:lnTo>
                    <a:lnTo>
                      <a:pt x="480" y="1088"/>
                    </a:lnTo>
                    <a:lnTo>
                      <a:pt x="413" y="1048"/>
                    </a:lnTo>
                    <a:lnTo>
                      <a:pt x="396" y="1040"/>
                    </a:lnTo>
                    <a:lnTo>
                      <a:pt x="387" y="1024"/>
                    </a:lnTo>
                    <a:lnTo>
                      <a:pt x="387" y="984"/>
                    </a:lnTo>
                    <a:lnTo>
                      <a:pt x="379" y="904"/>
                    </a:lnTo>
                    <a:lnTo>
                      <a:pt x="387" y="832"/>
                    </a:lnTo>
                    <a:lnTo>
                      <a:pt x="429" y="760"/>
                    </a:lnTo>
                    <a:lnTo>
                      <a:pt x="480" y="704"/>
                    </a:lnTo>
                    <a:lnTo>
                      <a:pt x="539" y="648"/>
                    </a:lnTo>
                    <a:lnTo>
                      <a:pt x="556" y="624"/>
                    </a:lnTo>
                    <a:lnTo>
                      <a:pt x="564" y="584"/>
                    </a:lnTo>
                    <a:lnTo>
                      <a:pt x="581" y="560"/>
                    </a:lnTo>
                    <a:lnTo>
                      <a:pt x="581" y="536"/>
                    </a:lnTo>
                    <a:lnTo>
                      <a:pt x="573" y="496"/>
                    </a:lnTo>
                    <a:lnTo>
                      <a:pt x="581" y="464"/>
                    </a:lnTo>
                    <a:lnTo>
                      <a:pt x="606" y="424"/>
                    </a:lnTo>
                    <a:lnTo>
                      <a:pt x="615" y="384"/>
                    </a:lnTo>
                    <a:lnTo>
                      <a:pt x="682" y="376"/>
                    </a:lnTo>
                    <a:lnTo>
                      <a:pt x="691" y="376"/>
                    </a:lnTo>
                    <a:lnTo>
                      <a:pt x="674" y="328"/>
                    </a:lnTo>
                    <a:lnTo>
                      <a:pt x="657" y="288"/>
                    </a:lnTo>
                    <a:lnTo>
                      <a:pt x="649" y="240"/>
                    </a:lnTo>
                    <a:lnTo>
                      <a:pt x="649" y="192"/>
                    </a:lnTo>
                    <a:lnTo>
                      <a:pt x="606" y="160"/>
                    </a:lnTo>
                    <a:lnTo>
                      <a:pt x="606" y="120"/>
                    </a:lnTo>
                    <a:lnTo>
                      <a:pt x="573" y="80"/>
                    </a:lnTo>
                    <a:lnTo>
                      <a:pt x="480" y="40"/>
                    </a:lnTo>
                    <a:lnTo>
                      <a:pt x="446" y="0"/>
                    </a:lnTo>
                    <a:lnTo>
                      <a:pt x="429" y="8"/>
                    </a:lnTo>
                    <a:lnTo>
                      <a:pt x="429" y="88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307" name="Freeform 306"/>
              <p:cNvSpPr>
                <a:spLocks/>
              </p:cNvSpPr>
              <p:nvPr/>
            </p:nvSpPr>
            <p:spPr bwMode="auto">
              <a:xfrm>
                <a:off x="4274" y="128"/>
                <a:ext cx="801" cy="1272"/>
              </a:xfrm>
              <a:custGeom>
                <a:avLst/>
                <a:gdLst>
                  <a:gd name="T0" fmla="*/ 683 w 801"/>
                  <a:gd name="T1" fmla="*/ 720 h 1272"/>
                  <a:gd name="T2" fmla="*/ 658 w 801"/>
                  <a:gd name="T3" fmla="*/ 616 h 1272"/>
                  <a:gd name="T4" fmla="*/ 582 w 801"/>
                  <a:gd name="T5" fmla="*/ 520 h 1272"/>
                  <a:gd name="T6" fmla="*/ 557 w 801"/>
                  <a:gd name="T7" fmla="*/ 408 h 1272"/>
                  <a:gd name="T8" fmla="*/ 523 w 801"/>
                  <a:gd name="T9" fmla="*/ 256 h 1272"/>
                  <a:gd name="T10" fmla="*/ 439 w 801"/>
                  <a:gd name="T11" fmla="*/ 200 h 1272"/>
                  <a:gd name="T12" fmla="*/ 422 w 801"/>
                  <a:gd name="T13" fmla="*/ 88 h 1272"/>
                  <a:gd name="T14" fmla="*/ 413 w 801"/>
                  <a:gd name="T15" fmla="*/ 32 h 1272"/>
                  <a:gd name="T16" fmla="*/ 295 w 801"/>
                  <a:gd name="T17" fmla="*/ 0 h 1272"/>
                  <a:gd name="T18" fmla="*/ 262 w 801"/>
                  <a:gd name="T19" fmla="*/ 112 h 1272"/>
                  <a:gd name="T20" fmla="*/ 186 w 801"/>
                  <a:gd name="T21" fmla="*/ 168 h 1272"/>
                  <a:gd name="T22" fmla="*/ 43 w 801"/>
                  <a:gd name="T23" fmla="*/ 136 h 1272"/>
                  <a:gd name="T24" fmla="*/ 51 w 801"/>
                  <a:gd name="T25" fmla="*/ 216 h 1272"/>
                  <a:gd name="T26" fmla="*/ 177 w 801"/>
                  <a:gd name="T27" fmla="*/ 296 h 1272"/>
                  <a:gd name="T28" fmla="*/ 220 w 801"/>
                  <a:gd name="T29" fmla="*/ 368 h 1272"/>
                  <a:gd name="T30" fmla="*/ 228 w 801"/>
                  <a:gd name="T31" fmla="*/ 464 h 1272"/>
                  <a:gd name="T32" fmla="*/ 262 w 801"/>
                  <a:gd name="T33" fmla="*/ 552 h 1272"/>
                  <a:gd name="T34" fmla="*/ 329 w 801"/>
                  <a:gd name="T35" fmla="*/ 576 h 1272"/>
                  <a:gd name="T36" fmla="*/ 354 w 801"/>
                  <a:gd name="T37" fmla="*/ 600 h 1272"/>
                  <a:gd name="T38" fmla="*/ 354 w 801"/>
                  <a:gd name="T39" fmla="*/ 632 h 1272"/>
                  <a:gd name="T40" fmla="*/ 236 w 801"/>
                  <a:gd name="T41" fmla="*/ 832 h 1272"/>
                  <a:gd name="T42" fmla="*/ 177 w 801"/>
                  <a:gd name="T43" fmla="*/ 896 h 1272"/>
                  <a:gd name="T44" fmla="*/ 186 w 801"/>
                  <a:gd name="T45" fmla="*/ 976 h 1272"/>
                  <a:gd name="T46" fmla="*/ 228 w 801"/>
                  <a:gd name="T47" fmla="*/ 1080 h 1272"/>
                  <a:gd name="T48" fmla="*/ 236 w 801"/>
                  <a:gd name="T49" fmla="*/ 1160 h 1272"/>
                  <a:gd name="T50" fmla="*/ 287 w 801"/>
                  <a:gd name="T51" fmla="*/ 1208 h 1272"/>
                  <a:gd name="T52" fmla="*/ 312 w 801"/>
                  <a:gd name="T53" fmla="*/ 1272 h 1272"/>
                  <a:gd name="T54" fmla="*/ 380 w 801"/>
                  <a:gd name="T55" fmla="*/ 1264 h 1272"/>
                  <a:gd name="T56" fmla="*/ 506 w 801"/>
                  <a:gd name="T57" fmla="*/ 1192 h 1272"/>
                  <a:gd name="T58" fmla="*/ 675 w 801"/>
                  <a:gd name="T59" fmla="*/ 1112 h 1272"/>
                  <a:gd name="T60" fmla="*/ 750 w 801"/>
                  <a:gd name="T61" fmla="*/ 944 h 1272"/>
                  <a:gd name="T62" fmla="*/ 801 w 801"/>
                  <a:gd name="T63" fmla="*/ 808 h 127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01" h="1272">
                    <a:moveTo>
                      <a:pt x="750" y="760"/>
                    </a:moveTo>
                    <a:lnTo>
                      <a:pt x="683" y="720"/>
                    </a:lnTo>
                    <a:lnTo>
                      <a:pt x="700" y="672"/>
                    </a:lnTo>
                    <a:lnTo>
                      <a:pt x="658" y="616"/>
                    </a:lnTo>
                    <a:lnTo>
                      <a:pt x="590" y="576"/>
                    </a:lnTo>
                    <a:lnTo>
                      <a:pt x="582" y="520"/>
                    </a:lnTo>
                    <a:lnTo>
                      <a:pt x="624" y="472"/>
                    </a:lnTo>
                    <a:lnTo>
                      <a:pt x="557" y="408"/>
                    </a:lnTo>
                    <a:lnTo>
                      <a:pt x="506" y="312"/>
                    </a:lnTo>
                    <a:lnTo>
                      <a:pt x="523" y="256"/>
                    </a:lnTo>
                    <a:lnTo>
                      <a:pt x="481" y="216"/>
                    </a:lnTo>
                    <a:lnTo>
                      <a:pt x="439" y="200"/>
                    </a:lnTo>
                    <a:lnTo>
                      <a:pt x="413" y="136"/>
                    </a:lnTo>
                    <a:lnTo>
                      <a:pt x="422" y="88"/>
                    </a:lnTo>
                    <a:lnTo>
                      <a:pt x="430" y="72"/>
                    </a:lnTo>
                    <a:lnTo>
                      <a:pt x="413" y="32"/>
                    </a:lnTo>
                    <a:lnTo>
                      <a:pt x="346" y="0"/>
                    </a:lnTo>
                    <a:lnTo>
                      <a:pt x="295" y="0"/>
                    </a:lnTo>
                    <a:lnTo>
                      <a:pt x="262" y="40"/>
                    </a:lnTo>
                    <a:lnTo>
                      <a:pt x="262" y="112"/>
                    </a:lnTo>
                    <a:lnTo>
                      <a:pt x="245" y="184"/>
                    </a:lnTo>
                    <a:lnTo>
                      <a:pt x="186" y="168"/>
                    </a:lnTo>
                    <a:lnTo>
                      <a:pt x="144" y="184"/>
                    </a:lnTo>
                    <a:lnTo>
                      <a:pt x="43" y="136"/>
                    </a:lnTo>
                    <a:lnTo>
                      <a:pt x="0" y="160"/>
                    </a:lnTo>
                    <a:lnTo>
                      <a:pt x="51" y="216"/>
                    </a:lnTo>
                    <a:lnTo>
                      <a:pt x="144" y="256"/>
                    </a:lnTo>
                    <a:lnTo>
                      <a:pt x="177" y="296"/>
                    </a:lnTo>
                    <a:lnTo>
                      <a:pt x="177" y="336"/>
                    </a:lnTo>
                    <a:lnTo>
                      <a:pt x="220" y="368"/>
                    </a:lnTo>
                    <a:lnTo>
                      <a:pt x="220" y="416"/>
                    </a:lnTo>
                    <a:lnTo>
                      <a:pt x="228" y="464"/>
                    </a:lnTo>
                    <a:lnTo>
                      <a:pt x="245" y="504"/>
                    </a:lnTo>
                    <a:lnTo>
                      <a:pt x="262" y="552"/>
                    </a:lnTo>
                    <a:lnTo>
                      <a:pt x="295" y="560"/>
                    </a:lnTo>
                    <a:lnTo>
                      <a:pt x="329" y="576"/>
                    </a:lnTo>
                    <a:lnTo>
                      <a:pt x="354" y="584"/>
                    </a:lnTo>
                    <a:lnTo>
                      <a:pt x="354" y="600"/>
                    </a:lnTo>
                    <a:lnTo>
                      <a:pt x="363" y="616"/>
                    </a:lnTo>
                    <a:lnTo>
                      <a:pt x="354" y="632"/>
                    </a:lnTo>
                    <a:lnTo>
                      <a:pt x="321" y="696"/>
                    </a:lnTo>
                    <a:lnTo>
                      <a:pt x="236" y="832"/>
                    </a:lnTo>
                    <a:lnTo>
                      <a:pt x="203" y="864"/>
                    </a:lnTo>
                    <a:lnTo>
                      <a:pt x="177" y="896"/>
                    </a:lnTo>
                    <a:lnTo>
                      <a:pt x="177" y="936"/>
                    </a:lnTo>
                    <a:lnTo>
                      <a:pt x="186" y="976"/>
                    </a:lnTo>
                    <a:lnTo>
                      <a:pt x="211" y="1048"/>
                    </a:lnTo>
                    <a:lnTo>
                      <a:pt x="228" y="1080"/>
                    </a:lnTo>
                    <a:lnTo>
                      <a:pt x="228" y="1120"/>
                    </a:lnTo>
                    <a:lnTo>
                      <a:pt x="236" y="1160"/>
                    </a:lnTo>
                    <a:lnTo>
                      <a:pt x="253" y="1192"/>
                    </a:lnTo>
                    <a:lnTo>
                      <a:pt x="287" y="1208"/>
                    </a:lnTo>
                    <a:lnTo>
                      <a:pt x="321" y="1224"/>
                    </a:lnTo>
                    <a:lnTo>
                      <a:pt x="312" y="1272"/>
                    </a:lnTo>
                    <a:lnTo>
                      <a:pt x="363" y="1272"/>
                    </a:lnTo>
                    <a:lnTo>
                      <a:pt x="380" y="1264"/>
                    </a:lnTo>
                    <a:lnTo>
                      <a:pt x="405" y="1248"/>
                    </a:lnTo>
                    <a:lnTo>
                      <a:pt x="506" y="1192"/>
                    </a:lnTo>
                    <a:lnTo>
                      <a:pt x="599" y="1152"/>
                    </a:lnTo>
                    <a:lnTo>
                      <a:pt x="675" y="1112"/>
                    </a:lnTo>
                    <a:lnTo>
                      <a:pt x="700" y="1016"/>
                    </a:lnTo>
                    <a:lnTo>
                      <a:pt x="750" y="944"/>
                    </a:lnTo>
                    <a:lnTo>
                      <a:pt x="793" y="872"/>
                    </a:lnTo>
                    <a:lnTo>
                      <a:pt x="801" y="808"/>
                    </a:lnTo>
                    <a:lnTo>
                      <a:pt x="750" y="76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308" name="Freeform 307"/>
              <p:cNvSpPr>
                <a:spLocks/>
              </p:cNvSpPr>
              <p:nvPr/>
            </p:nvSpPr>
            <p:spPr bwMode="auto">
              <a:xfrm>
                <a:off x="3845" y="304"/>
                <a:ext cx="691" cy="1696"/>
              </a:xfrm>
              <a:custGeom>
                <a:avLst/>
                <a:gdLst>
                  <a:gd name="T0" fmla="*/ 354 w 691"/>
                  <a:gd name="T1" fmla="*/ 72 h 1696"/>
                  <a:gd name="T2" fmla="*/ 295 w 691"/>
                  <a:gd name="T3" fmla="*/ 128 h 1696"/>
                  <a:gd name="T4" fmla="*/ 261 w 691"/>
                  <a:gd name="T5" fmla="*/ 216 h 1696"/>
                  <a:gd name="T6" fmla="*/ 210 w 691"/>
                  <a:gd name="T7" fmla="*/ 312 h 1696"/>
                  <a:gd name="T8" fmla="*/ 168 w 691"/>
                  <a:gd name="T9" fmla="*/ 400 h 1696"/>
                  <a:gd name="T10" fmla="*/ 118 w 691"/>
                  <a:gd name="T11" fmla="*/ 576 h 1696"/>
                  <a:gd name="T12" fmla="*/ 143 w 691"/>
                  <a:gd name="T13" fmla="*/ 656 h 1696"/>
                  <a:gd name="T14" fmla="*/ 33 w 691"/>
                  <a:gd name="T15" fmla="*/ 736 h 1696"/>
                  <a:gd name="T16" fmla="*/ 50 w 691"/>
                  <a:gd name="T17" fmla="*/ 936 h 1696"/>
                  <a:gd name="T18" fmla="*/ 92 w 691"/>
                  <a:gd name="T19" fmla="*/ 1016 h 1696"/>
                  <a:gd name="T20" fmla="*/ 67 w 691"/>
                  <a:gd name="T21" fmla="*/ 1144 h 1696"/>
                  <a:gd name="T22" fmla="*/ 17 w 691"/>
                  <a:gd name="T23" fmla="*/ 1272 h 1696"/>
                  <a:gd name="T24" fmla="*/ 8 w 691"/>
                  <a:gd name="T25" fmla="*/ 1328 h 1696"/>
                  <a:gd name="T26" fmla="*/ 42 w 691"/>
                  <a:gd name="T27" fmla="*/ 1376 h 1696"/>
                  <a:gd name="T28" fmla="*/ 84 w 691"/>
                  <a:gd name="T29" fmla="*/ 1504 h 1696"/>
                  <a:gd name="T30" fmla="*/ 118 w 691"/>
                  <a:gd name="T31" fmla="*/ 1568 h 1696"/>
                  <a:gd name="T32" fmla="*/ 109 w 691"/>
                  <a:gd name="T33" fmla="*/ 1616 h 1696"/>
                  <a:gd name="T34" fmla="*/ 135 w 691"/>
                  <a:gd name="T35" fmla="*/ 1664 h 1696"/>
                  <a:gd name="T36" fmla="*/ 202 w 691"/>
                  <a:gd name="T37" fmla="*/ 1696 h 1696"/>
                  <a:gd name="T38" fmla="*/ 244 w 691"/>
                  <a:gd name="T39" fmla="*/ 1648 h 1696"/>
                  <a:gd name="T40" fmla="*/ 286 w 691"/>
                  <a:gd name="T41" fmla="*/ 1600 h 1696"/>
                  <a:gd name="T42" fmla="*/ 387 w 691"/>
                  <a:gd name="T43" fmla="*/ 1472 h 1696"/>
                  <a:gd name="T44" fmla="*/ 387 w 691"/>
                  <a:gd name="T45" fmla="*/ 1408 h 1696"/>
                  <a:gd name="T46" fmla="*/ 396 w 691"/>
                  <a:gd name="T47" fmla="*/ 1336 h 1696"/>
                  <a:gd name="T48" fmla="*/ 421 w 691"/>
                  <a:gd name="T49" fmla="*/ 1272 h 1696"/>
                  <a:gd name="T50" fmla="*/ 497 w 691"/>
                  <a:gd name="T51" fmla="*/ 1224 h 1696"/>
                  <a:gd name="T52" fmla="*/ 505 w 691"/>
                  <a:gd name="T53" fmla="*/ 1168 h 1696"/>
                  <a:gd name="T54" fmla="*/ 480 w 691"/>
                  <a:gd name="T55" fmla="*/ 1088 h 1696"/>
                  <a:gd name="T56" fmla="*/ 396 w 691"/>
                  <a:gd name="T57" fmla="*/ 1040 h 1696"/>
                  <a:gd name="T58" fmla="*/ 387 w 691"/>
                  <a:gd name="T59" fmla="*/ 984 h 1696"/>
                  <a:gd name="T60" fmla="*/ 387 w 691"/>
                  <a:gd name="T61" fmla="*/ 832 h 1696"/>
                  <a:gd name="T62" fmla="*/ 480 w 691"/>
                  <a:gd name="T63" fmla="*/ 704 h 1696"/>
                  <a:gd name="T64" fmla="*/ 556 w 691"/>
                  <a:gd name="T65" fmla="*/ 624 h 1696"/>
                  <a:gd name="T66" fmla="*/ 581 w 691"/>
                  <a:gd name="T67" fmla="*/ 560 h 1696"/>
                  <a:gd name="T68" fmla="*/ 573 w 691"/>
                  <a:gd name="T69" fmla="*/ 496 h 1696"/>
                  <a:gd name="T70" fmla="*/ 606 w 691"/>
                  <a:gd name="T71" fmla="*/ 424 h 1696"/>
                  <a:gd name="T72" fmla="*/ 682 w 691"/>
                  <a:gd name="T73" fmla="*/ 376 h 1696"/>
                  <a:gd name="T74" fmla="*/ 674 w 691"/>
                  <a:gd name="T75" fmla="*/ 328 h 1696"/>
                  <a:gd name="T76" fmla="*/ 649 w 691"/>
                  <a:gd name="T77" fmla="*/ 240 h 1696"/>
                  <a:gd name="T78" fmla="*/ 606 w 691"/>
                  <a:gd name="T79" fmla="*/ 160 h 1696"/>
                  <a:gd name="T80" fmla="*/ 573 w 691"/>
                  <a:gd name="T81" fmla="*/ 80 h 1696"/>
                  <a:gd name="T82" fmla="*/ 446 w 691"/>
                  <a:gd name="T83" fmla="*/ 0 h 1696"/>
                  <a:gd name="T84" fmla="*/ 429 w 691"/>
                  <a:gd name="T85" fmla="*/ 88 h 169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91" h="1696">
                    <a:moveTo>
                      <a:pt x="429" y="88"/>
                    </a:moveTo>
                    <a:lnTo>
                      <a:pt x="354" y="72"/>
                    </a:lnTo>
                    <a:lnTo>
                      <a:pt x="337" y="128"/>
                    </a:lnTo>
                    <a:lnTo>
                      <a:pt x="295" y="128"/>
                    </a:lnTo>
                    <a:lnTo>
                      <a:pt x="261" y="168"/>
                    </a:lnTo>
                    <a:lnTo>
                      <a:pt x="261" y="216"/>
                    </a:lnTo>
                    <a:lnTo>
                      <a:pt x="269" y="256"/>
                    </a:lnTo>
                    <a:lnTo>
                      <a:pt x="210" y="312"/>
                    </a:lnTo>
                    <a:lnTo>
                      <a:pt x="210" y="376"/>
                    </a:lnTo>
                    <a:lnTo>
                      <a:pt x="168" y="400"/>
                    </a:lnTo>
                    <a:lnTo>
                      <a:pt x="168" y="496"/>
                    </a:lnTo>
                    <a:lnTo>
                      <a:pt x="118" y="576"/>
                    </a:lnTo>
                    <a:lnTo>
                      <a:pt x="160" y="600"/>
                    </a:lnTo>
                    <a:lnTo>
                      <a:pt x="143" y="656"/>
                    </a:lnTo>
                    <a:lnTo>
                      <a:pt x="67" y="664"/>
                    </a:lnTo>
                    <a:lnTo>
                      <a:pt x="33" y="736"/>
                    </a:lnTo>
                    <a:lnTo>
                      <a:pt x="50" y="856"/>
                    </a:lnTo>
                    <a:lnTo>
                      <a:pt x="50" y="936"/>
                    </a:lnTo>
                    <a:lnTo>
                      <a:pt x="92" y="976"/>
                    </a:lnTo>
                    <a:lnTo>
                      <a:pt x="92" y="1016"/>
                    </a:lnTo>
                    <a:lnTo>
                      <a:pt x="67" y="1056"/>
                    </a:lnTo>
                    <a:lnTo>
                      <a:pt x="67" y="1144"/>
                    </a:lnTo>
                    <a:lnTo>
                      <a:pt x="33" y="1176"/>
                    </a:lnTo>
                    <a:lnTo>
                      <a:pt x="17" y="1272"/>
                    </a:lnTo>
                    <a:lnTo>
                      <a:pt x="0" y="1280"/>
                    </a:lnTo>
                    <a:lnTo>
                      <a:pt x="8" y="1328"/>
                    </a:lnTo>
                    <a:lnTo>
                      <a:pt x="33" y="1352"/>
                    </a:lnTo>
                    <a:lnTo>
                      <a:pt x="42" y="1376"/>
                    </a:lnTo>
                    <a:lnTo>
                      <a:pt x="42" y="1440"/>
                    </a:lnTo>
                    <a:lnTo>
                      <a:pt x="84" y="1504"/>
                    </a:lnTo>
                    <a:lnTo>
                      <a:pt x="109" y="1536"/>
                    </a:lnTo>
                    <a:lnTo>
                      <a:pt x="118" y="1568"/>
                    </a:lnTo>
                    <a:lnTo>
                      <a:pt x="109" y="1592"/>
                    </a:lnTo>
                    <a:lnTo>
                      <a:pt x="109" y="1616"/>
                    </a:lnTo>
                    <a:lnTo>
                      <a:pt x="126" y="1632"/>
                    </a:lnTo>
                    <a:lnTo>
                      <a:pt x="135" y="1664"/>
                    </a:lnTo>
                    <a:lnTo>
                      <a:pt x="135" y="1696"/>
                    </a:lnTo>
                    <a:lnTo>
                      <a:pt x="202" y="1696"/>
                    </a:lnTo>
                    <a:lnTo>
                      <a:pt x="236" y="1680"/>
                    </a:lnTo>
                    <a:lnTo>
                      <a:pt x="244" y="1648"/>
                    </a:lnTo>
                    <a:lnTo>
                      <a:pt x="261" y="1616"/>
                    </a:lnTo>
                    <a:lnTo>
                      <a:pt x="286" y="1600"/>
                    </a:lnTo>
                    <a:lnTo>
                      <a:pt x="354" y="1608"/>
                    </a:lnTo>
                    <a:lnTo>
                      <a:pt x="387" y="1472"/>
                    </a:lnTo>
                    <a:lnTo>
                      <a:pt x="396" y="1440"/>
                    </a:lnTo>
                    <a:lnTo>
                      <a:pt x="387" y="1408"/>
                    </a:lnTo>
                    <a:lnTo>
                      <a:pt x="387" y="1368"/>
                    </a:lnTo>
                    <a:lnTo>
                      <a:pt x="396" y="1336"/>
                    </a:lnTo>
                    <a:lnTo>
                      <a:pt x="404" y="1296"/>
                    </a:lnTo>
                    <a:lnTo>
                      <a:pt x="421" y="1272"/>
                    </a:lnTo>
                    <a:lnTo>
                      <a:pt x="472" y="1240"/>
                    </a:lnTo>
                    <a:lnTo>
                      <a:pt x="497" y="1224"/>
                    </a:lnTo>
                    <a:lnTo>
                      <a:pt x="497" y="1192"/>
                    </a:lnTo>
                    <a:lnTo>
                      <a:pt x="505" y="1168"/>
                    </a:lnTo>
                    <a:lnTo>
                      <a:pt x="522" y="1144"/>
                    </a:lnTo>
                    <a:lnTo>
                      <a:pt x="480" y="1088"/>
                    </a:lnTo>
                    <a:lnTo>
                      <a:pt x="413" y="1048"/>
                    </a:lnTo>
                    <a:lnTo>
                      <a:pt x="396" y="1040"/>
                    </a:lnTo>
                    <a:lnTo>
                      <a:pt x="387" y="1024"/>
                    </a:lnTo>
                    <a:lnTo>
                      <a:pt x="387" y="984"/>
                    </a:lnTo>
                    <a:lnTo>
                      <a:pt x="379" y="904"/>
                    </a:lnTo>
                    <a:lnTo>
                      <a:pt x="387" y="832"/>
                    </a:lnTo>
                    <a:lnTo>
                      <a:pt x="429" y="760"/>
                    </a:lnTo>
                    <a:lnTo>
                      <a:pt x="480" y="704"/>
                    </a:lnTo>
                    <a:lnTo>
                      <a:pt x="539" y="648"/>
                    </a:lnTo>
                    <a:lnTo>
                      <a:pt x="556" y="624"/>
                    </a:lnTo>
                    <a:lnTo>
                      <a:pt x="564" y="584"/>
                    </a:lnTo>
                    <a:lnTo>
                      <a:pt x="581" y="560"/>
                    </a:lnTo>
                    <a:lnTo>
                      <a:pt x="581" y="536"/>
                    </a:lnTo>
                    <a:lnTo>
                      <a:pt x="573" y="496"/>
                    </a:lnTo>
                    <a:lnTo>
                      <a:pt x="581" y="464"/>
                    </a:lnTo>
                    <a:lnTo>
                      <a:pt x="606" y="424"/>
                    </a:lnTo>
                    <a:lnTo>
                      <a:pt x="615" y="384"/>
                    </a:lnTo>
                    <a:lnTo>
                      <a:pt x="682" y="376"/>
                    </a:lnTo>
                    <a:lnTo>
                      <a:pt x="691" y="376"/>
                    </a:lnTo>
                    <a:lnTo>
                      <a:pt x="674" y="328"/>
                    </a:lnTo>
                    <a:lnTo>
                      <a:pt x="657" y="288"/>
                    </a:lnTo>
                    <a:lnTo>
                      <a:pt x="649" y="240"/>
                    </a:lnTo>
                    <a:lnTo>
                      <a:pt x="649" y="192"/>
                    </a:lnTo>
                    <a:lnTo>
                      <a:pt x="606" y="160"/>
                    </a:lnTo>
                    <a:lnTo>
                      <a:pt x="606" y="120"/>
                    </a:lnTo>
                    <a:lnTo>
                      <a:pt x="573" y="80"/>
                    </a:lnTo>
                    <a:lnTo>
                      <a:pt x="480" y="40"/>
                    </a:lnTo>
                    <a:lnTo>
                      <a:pt x="446" y="0"/>
                    </a:lnTo>
                    <a:lnTo>
                      <a:pt x="429" y="8"/>
                    </a:lnTo>
                    <a:lnTo>
                      <a:pt x="429" y="8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309" name="Freeform 308"/>
              <p:cNvSpPr>
                <a:spLocks/>
              </p:cNvSpPr>
              <p:nvPr/>
            </p:nvSpPr>
            <p:spPr bwMode="auto">
              <a:xfrm>
                <a:off x="3423" y="0"/>
                <a:ext cx="1340" cy="1688"/>
              </a:xfrm>
              <a:custGeom>
                <a:avLst/>
                <a:gdLst>
                  <a:gd name="T0" fmla="*/ 1323 w 1340"/>
                  <a:gd name="T1" fmla="*/ 40 h 1688"/>
                  <a:gd name="T2" fmla="*/ 1205 w 1340"/>
                  <a:gd name="T3" fmla="*/ 24 h 1688"/>
                  <a:gd name="T4" fmla="*/ 1172 w 1340"/>
                  <a:gd name="T5" fmla="*/ 0 h 1688"/>
                  <a:gd name="T6" fmla="*/ 1130 w 1340"/>
                  <a:gd name="T7" fmla="*/ 24 h 1688"/>
                  <a:gd name="T8" fmla="*/ 1071 w 1340"/>
                  <a:gd name="T9" fmla="*/ 120 h 1688"/>
                  <a:gd name="T10" fmla="*/ 1012 w 1340"/>
                  <a:gd name="T11" fmla="*/ 40 h 1688"/>
                  <a:gd name="T12" fmla="*/ 961 w 1340"/>
                  <a:gd name="T13" fmla="*/ 136 h 1688"/>
                  <a:gd name="T14" fmla="*/ 877 w 1340"/>
                  <a:gd name="T15" fmla="*/ 184 h 1688"/>
                  <a:gd name="T16" fmla="*/ 809 w 1340"/>
                  <a:gd name="T17" fmla="*/ 176 h 1688"/>
                  <a:gd name="T18" fmla="*/ 717 w 1340"/>
                  <a:gd name="T19" fmla="*/ 248 h 1688"/>
                  <a:gd name="T20" fmla="*/ 700 w 1340"/>
                  <a:gd name="T21" fmla="*/ 328 h 1688"/>
                  <a:gd name="T22" fmla="*/ 645 w 1340"/>
                  <a:gd name="T23" fmla="*/ 418 h 1688"/>
                  <a:gd name="T24" fmla="*/ 590 w 1340"/>
                  <a:gd name="T25" fmla="*/ 504 h 1688"/>
                  <a:gd name="T26" fmla="*/ 565 w 1340"/>
                  <a:gd name="T27" fmla="*/ 560 h 1688"/>
                  <a:gd name="T28" fmla="*/ 472 w 1340"/>
                  <a:gd name="T29" fmla="*/ 744 h 1688"/>
                  <a:gd name="T30" fmla="*/ 396 w 1340"/>
                  <a:gd name="T31" fmla="*/ 848 h 1688"/>
                  <a:gd name="T32" fmla="*/ 396 w 1340"/>
                  <a:gd name="T33" fmla="*/ 896 h 1688"/>
                  <a:gd name="T34" fmla="*/ 304 w 1340"/>
                  <a:gd name="T35" fmla="*/ 1024 h 1688"/>
                  <a:gd name="T36" fmla="*/ 236 w 1340"/>
                  <a:gd name="T37" fmla="*/ 1032 h 1688"/>
                  <a:gd name="T38" fmla="*/ 186 w 1340"/>
                  <a:gd name="T39" fmla="*/ 1088 h 1688"/>
                  <a:gd name="T40" fmla="*/ 93 w 1340"/>
                  <a:gd name="T41" fmla="*/ 1144 h 1688"/>
                  <a:gd name="T42" fmla="*/ 26 w 1340"/>
                  <a:gd name="T43" fmla="*/ 1200 h 1688"/>
                  <a:gd name="T44" fmla="*/ 9 w 1340"/>
                  <a:gd name="T45" fmla="*/ 1264 h 1688"/>
                  <a:gd name="T46" fmla="*/ 9 w 1340"/>
                  <a:gd name="T47" fmla="*/ 1304 h 1688"/>
                  <a:gd name="T48" fmla="*/ 0 w 1340"/>
                  <a:gd name="T49" fmla="*/ 1352 h 1688"/>
                  <a:gd name="T50" fmla="*/ 9 w 1340"/>
                  <a:gd name="T51" fmla="*/ 1424 h 1688"/>
                  <a:gd name="T52" fmla="*/ 51 w 1340"/>
                  <a:gd name="T53" fmla="*/ 1464 h 1688"/>
                  <a:gd name="T54" fmla="*/ 17 w 1340"/>
                  <a:gd name="T55" fmla="*/ 1512 h 1688"/>
                  <a:gd name="T56" fmla="*/ 59 w 1340"/>
                  <a:gd name="T57" fmla="*/ 1552 h 1688"/>
                  <a:gd name="T58" fmla="*/ 17 w 1340"/>
                  <a:gd name="T59" fmla="*/ 1584 h 1688"/>
                  <a:gd name="T60" fmla="*/ 51 w 1340"/>
                  <a:gd name="T61" fmla="*/ 1632 h 1688"/>
                  <a:gd name="T62" fmla="*/ 102 w 1340"/>
                  <a:gd name="T63" fmla="*/ 1688 h 1688"/>
                  <a:gd name="T64" fmla="*/ 278 w 1340"/>
                  <a:gd name="T65" fmla="*/ 1624 h 1688"/>
                  <a:gd name="T66" fmla="*/ 346 w 1340"/>
                  <a:gd name="T67" fmla="*/ 1576 h 1688"/>
                  <a:gd name="T68" fmla="*/ 388 w 1340"/>
                  <a:gd name="T69" fmla="*/ 1512 h 1688"/>
                  <a:gd name="T70" fmla="*/ 422 w 1340"/>
                  <a:gd name="T71" fmla="*/ 1592 h 1688"/>
                  <a:gd name="T72" fmla="*/ 489 w 1340"/>
                  <a:gd name="T73" fmla="*/ 1456 h 1688"/>
                  <a:gd name="T74" fmla="*/ 514 w 1340"/>
                  <a:gd name="T75" fmla="*/ 1288 h 1688"/>
                  <a:gd name="T76" fmla="*/ 455 w 1340"/>
                  <a:gd name="T77" fmla="*/ 1048 h 1688"/>
                  <a:gd name="T78" fmla="*/ 582 w 1340"/>
                  <a:gd name="T79" fmla="*/ 912 h 1688"/>
                  <a:gd name="T80" fmla="*/ 590 w 1340"/>
                  <a:gd name="T81" fmla="*/ 712 h 1688"/>
                  <a:gd name="T82" fmla="*/ 691 w 1340"/>
                  <a:gd name="T83" fmla="*/ 568 h 1688"/>
                  <a:gd name="T84" fmla="*/ 717 w 1340"/>
                  <a:gd name="T85" fmla="*/ 440 h 1688"/>
                  <a:gd name="T86" fmla="*/ 851 w 1340"/>
                  <a:gd name="T87" fmla="*/ 400 h 1688"/>
                  <a:gd name="T88" fmla="*/ 851 w 1340"/>
                  <a:gd name="T89" fmla="*/ 296 h 1688"/>
                  <a:gd name="T90" fmla="*/ 1037 w 1340"/>
                  <a:gd name="T91" fmla="*/ 304 h 1688"/>
                  <a:gd name="T92" fmla="*/ 1113 w 1340"/>
                  <a:gd name="T93" fmla="*/ 176 h 1688"/>
                  <a:gd name="T94" fmla="*/ 1264 w 1340"/>
                  <a:gd name="T95" fmla="*/ 168 h 1688"/>
                  <a:gd name="T96" fmla="*/ 1340 w 1340"/>
                  <a:gd name="T97" fmla="*/ 144 h 168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1340" h="1688">
                    <a:moveTo>
                      <a:pt x="1239" y="104"/>
                    </a:moveTo>
                    <a:lnTo>
                      <a:pt x="1281" y="80"/>
                    </a:lnTo>
                    <a:lnTo>
                      <a:pt x="1323" y="40"/>
                    </a:lnTo>
                    <a:lnTo>
                      <a:pt x="1239" y="16"/>
                    </a:lnTo>
                    <a:lnTo>
                      <a:pt x="1214" y="8"/>
                    </a:lnTo>
                    <a:lnTo>
                      <a:pt x="1205" y="24"/>
                    </a:lnTo>
                    <a:lnTo>
                      <a:pt x="1180" y="56"/>
                    </a:lnTo>
                    <a:lnTo>
                      <a:pt x="1172" y="16"/>
                    </a:lnTo>
                    <a:lnTo>
                      <a:pt x="1172" y="0"/>
                    </a:lnTo>
                    <a:lnTo>
                      <a:pt x="1146" y="0"/>
                    </a:lnTo>
                    <a:lnTo>
                      <a:pt x="1130" y="0"/>
                    </a:lnTo>
                    <a:lnTo>
                      <a:pt x="1130" y="24"/>
                    </a:lnTo>
                    <a:lnTo>
                      <a:pt x="1130" y="64"/>
                    </a:lnTo>
                    <a:lnTo>
                      <a:pt x="1104" y="24"/>
                    </a:lnTo>
                    <a:lnTo>
                      <a:pt x="1071" y="120"/>
                    </a:lnTo>
                    <a:lnTo>
                      <a:pt x="1062" y="48"/>
                    </a:lnTo>
                    <a:lnTo>
                      <a:pt x="1037" y="24"/>
                    </a:lnTo>
                    <a:lnTo>
                      <a:pt x="1012" y="40"/>
                    </a:lnTo>
                    <a:lnTo>
                      <a:pt x="961" y="80"/>
                    </a:lnTo>
                    <a:lnTo>
                      <a:pt x="953" y="112"/>
                    </a:lnTo>
                    <a:lnTo>
                      <a:pt x="961" y="136"/>
                    </a:lnTo>
                    <a:lnTo>
                      <a:pt x="902" y="144"/>
                    </a:lnTo>
                    <a:lnTo>
                      <a:pt x="885" y="160"/>
                    </a:lnTo>
                    <a:lnTo>
                      <a:pt x="877" y="184"/>
                    </a:lnTo>
                    <a:lnTo>
                      <a:pt x="851" y="192"/>
                    </a:lnTo>
                    <a:lnTo>
                      <a:pt x="826" y="192"/>
                    </a:lnTo>
                    <a:lnTo>
                      <a:pt x="809" y="176"/>
                    </a:lnTo>
                    <a:lnTo>
                      <a:pt x="784" y="176"/>
                    </a:lnTo>
                    <a:lnTo>
                      <a:pt x="750" y="208"/>
                    </a:lnTo>
                    <a:lnTo>
                      <a:pt x="717" y="248"/>
                    </a:lnTo>
                    <a:lnTo>
                      <a:pt x="683" y="296"/>
                    </a:lnTo>
                    <a:lnTo>
                      <a:pt x="683" y="320"/>
                    </a:lnTo>
                    <a:lnTo>
                      <a:pt x="700" y="328"/>
                    </a:lnTo>
                    <a:lnTo>
                      <a:pt x="659" y="374"/>
                    </a:lnTo>
                    <a:lnTo>
                      <a:pt x="641" y="368"/>
                    </a:lnTo>
                    <a:lnTo>
                      <a:pt x="645" y="418"/>
                    </a:lnTo>
                    <a:lnTo>
                      <a:pt x="616" y="456"/>
                    </a:lnTo>
                    <a:lnTo>
                      <a:pt x="599" y="480"/>
                    </a:lnTo>
                    <a:lnTo>
                      <a:pt x="590" y="504"/>
                    </a:lnTo>
                    <a:lnTo>
                      <a:pt x="607" y="520"/>
                    </a:lnTo>
                    <a:lnTo>
                      <a:pt x="573" y="536"/>
                    </a:lnTo>
                    <a:lnTo>
                      <a:pt x="565" y="560"/>
                    </a:lnTo>
                    <a:lnTo>
                      <a:pt x="540" y="576"/>
                    </a:lnTo>
                    <a:lnTo>
                      <a:pt x="523" y="624"/>
                    </a:lnTo>
                    <a:lnTo>
                      <a:pt x="472" y="744"/>
                    </a:lnTo>
                    <a:lnTo>
                      <a:pt x="455" y="816"/>
                    </a:lnTo>
                    <a:lnTo>
                      <a:pt x="439" y="840"/>
                    </a:lnTo>
                    <a:lnTo>
                      <a:pt x="396" y="848"/>
                    </a:lnTo>
                    <a:lnTo>
                      <a:pt x="405" y="872"/>
                    </a:lnTo>
                    <a:lnTo>
                      <a:pt x="413" y="888"/>
                    </a:lnTo>
                    <a:lnTo>
                      <a:pt x="396" y="896"/>
                    </a:lnTo>
                    <a:lnTo>
                      <a:pt x="346" y="952"/>
                    </a:lnTo>
                    <a:lnTo>
                      <a:pt x="321" y="1008"/>
                    </a:lnTo>
                    <a:lnTo>
                      <a:pt x="304" y="1024"/>
                    </a:lnTo>
                    <a:lnTo>
                      <a:pt x="295" y="1032"/>
                    </a:lnTo>
                    <a:lnTo>
                      <a:pt x="262" y="1024"/>
                    </a:lnTo>
                    <a:lnTo>
                      <a:pt x="236" y="1032"/>
                    </a:lnTo>
                    <a:lnTo>
                      <a:pt x="228" y="1040"/>
                    </a:lnTo>
                    <a:lnTo>
                      <a:pt x="220" y="1064"/>
                    </a:lnTo>
                    <a:lnTo>
                      <a:pt x="186" y="1088"/>
                    </a:lnTo>
                    <a:lnTo>
                      <a:pt x="152" y="1104"/>
                    </a:lnTo>
                    <a:lnTo>
                      <a:pt x="127" y="1128"/>
                    </a:lnTo>
                    <a:lnTo>
                      <a:pt x="93" y="1144"/>
                    </a:lnTo>
                    <a:lnTo>
                      <a:pt x="68" y="1168"/>
                    </a:lnTo>
                    <a:lnTo>
                      <a:pt x="51" y="1192"/>
                    </a:lnTo>
                    <a:lnTo>
                      <a:pt x="26" y="1200"/>
                    </a:lnTo>
                    <a:lnTo>
                      <a:pt x="17" y="1208"/>
                    </a:lnTo>
                    <a:lnTo>
                      <a:pt x="17" y="1248"/>
                    </a:lnTo>
                    <a:lnTo>
                      <a:pt x="9" y="1264"/>
                    </a:lnTo>
                    <a:lnTo>
                      <a:pt x="17" y="1272"/>
                    </a:lnTo>
                    <a:lnTo>
                      <a:pt x="17" y="1288"/>
                    </a:lnTo>
                    <a:lnTo>
                      <a:pt x="9" y="1304"/>
                    </a:lnTo>
                    <a:lnTo>
                      <a:pt x="17" y="1312"/>
                    </a:lnTo>
                    <a:lnTo>
                      <a:pt x="17" y="1328"/>
                    </a:lnTo>
                    <a:lnTo>
                      <a:pt x="0" y="1352"/>
                    </a:lnTo>
                    <a:lnTo>
                      <a:pt x="17" y="1384"/>
                    </a:lnTo>
                    <a:lnTo>
                      <a:pt x="43" y="1408"/>
                    </a:lnTo>
                    <a:lnTo>
                      <a:pt x="9" y="1424"/>
                    </a:lnTo>
                    <a:lnTo>
                      <a:pt x="34" y="1432"/>
                    </a:lnTo>
                    <a:lnTo>
                      <a:pt x="9" y="1480"/>
                    </a:lnTo>
                    <a:lnTo>
                      <a:pt x="51" y="1464"/>
                    </a:lnTo>
                    <a:lnTo>
                      <a:pt x="51" y="1480"/>
                    </a:lnTo>
                    <a:lnTo>
                      <a:pt x="43" y="1488"/>
                    </a:lnTo>
                    <a:lnTo>
                      <a:pt x="17" y="1512"/>
                    </a:lnTo>
                    <a:lnTo>
                      <a:pt x="17" y="1544"/>
                    </a:lnTo>
                    <a:lnTo>
                      <a:pt x="43" y="1544"/>
                    </a:lnTo>
                    <a:lnTo>
                      <a:pt x="59" y="1552"/>
                    </a:lnTo>
                    <a:lnTo>
                      <a:pt x="59" y="1568"/>
                    </a:lnTo>
                    <a:lnTo>
                      <a:pt x="34" y="1584"/>
                    </a:lnTo>
                    <a:lnTo>
                      <a:pt x="17" y="1584"/>
                    </a:lnTo>
                    <a:lnTo>
                      <a:pt x="9" y="1592"/>
                    </a:lnTo>
                    <a:lnTo>
                      <a:pt x="26" y="1616"/>
                    </a:lnTo>
                    <a:lnTo>
                      <a:pt x="51" y="1632"/>
                    </a:lnTo>
                    <a:lnTo>
                      <a:pt x="76" y="1656"/>
                    </a:lnTo>
                    <a:lnTo>
                      <a:pt x="118" y="1664"/>
                    </a:lnTo>
                    <a:lnTo>
                      <a:pt x="102" y="1688"/>
                    </a:lnTo>
                    <a:lnTo>
                      <a:pt x="177" y="1688"/>
                    </a:lnTo>
                    <a:lnTo>
                      <a:pt x="236" y="1664"/>
                    </a:lnTo>
                    <a:lnTo>
                      <a:pt x="278" y="1624"/>
                    </a:lnTo>
                    <a:lnTo>
                      <a:pt x="312" y="1576"/>
                    </a:lnTo>
                    <a:lnTo>
                      <a:pt x="329" y="1584"/>
                    </a:lnTo>
                    <a:lnTo>
                      <a:pt x="346" y="1576"/>
                    </a:lnTo>
                    <a:lnTo>
                      <a:pt x="363" y="1544"/>
                    </a:lnTo>
                    <a:lnTo>
                      <a:pt x="363" y="1512"/>
                    </a:lnTo>
                    <a:lnTo>
                      <a:pt x="388" y="1512"/>
                    </a:lnTo>
                    <a:lnTo>
                      <a:pt x="396" y="1528"/>
                    </a:lnTo>
                    <a:lnTo>
                      <a:pt x="405" y="1560"/>
                    </a:lnTo>
                    <a:lnTo>
                      <a:pt x="422" y="1592"/>
                    </a:lnTo>
                    <a:lnTo>
                      <a:pt x="439" y="1584"/>
                    </a:lnTo>
                    <a:lnTo>
                      <a:pt x="455" y="1488"/>
                    </a:lnTo>
                    <a:lnTo>
                      <a:pt x="489" y="1456"/>
                    </a:lnTo>
                    <a:lnTo>
                      <a:pt x="489" y="1368"/>
                    </a:lnTo>
                    <a:lnTo>
                      <a:pt x="514" y="1328"/>
                    </a:lnTo>
                    <a:lnTo>
                      <a:pt x="514" y="1288"/>
                    </a:lnTo>
                    <a:lnTo>
                      <a:pt x="472" y="1248"/>
                    </a:lnTo>
                    <a:lnTo>
                      <a:pt x="472" y="1168"/>
                    </a:lnTo>
                    <a:lnTo>
                      <a:pt x="455" y="1048"/>
                    </a:lnTo>
                    <a:lnTo>
                      <a:pt x="489" y="976"/>
                    </a:lnTo>
                    <a:lnTo>
                      <a:pt x="565" y="968"/>
                    </a:lnTo>
                    <a:lnTo>
                      <a:pt x="582" y="912"/>
                    </a:lnTo>
                    <a:lnTo>
                      <a:pt x="540" y="888"/>
                    </a:lnTo>
                    <a:lnTo>
                      <a:pt x="590" y="808"/>
                    </a:lnTo>
                    <a:lnTo>
                      <a:pt x="590" y="712"/>
                    </a:lnTo>
                    <a:lnTo>
                      <a:pt x="632" y="688"/>
                    </a:lnTo>
                    <a:lnTo>
                      <a:pt x="632" y="624"/>
                    </a:lnTo>
                    <a:lnTo>
                      <a:pt x="691" y="568"/>
                    </a:lnTo>
                    <a:lnTo>
                      <a:pt x="683" y="528"/>
                    </a:lnTo>
                    <a:lnTo>
                      <a:pt x="683" y="480"/>
                    </a:lnTo>
                    <a:lnTo>
                      <a:pt x="717" y="440"/>
                    </a:lnTo>
                    <a:lnTo>
                      <a:pt x="759" y="440"/>
                    </a:lnTo>
                    <a:lnTo>
                      <a:pt x="776" y="384"/>
                    </a:lnTo>
                    <a:lnTo>
                      <a:pt x="851" y="400"/>
                    </a:lnTo>
                    <a:lnTo>
                      <a:pt x="851" y="320"/>
                    </a:lnTo>
                    <a:lnTo>
                      <a:pt x="868" y="312"/>
                    </a:lnTo>
                    <a:lnTo>
                      <a:pt x="851" y="296"/>
                    </a:lnTo>
                    <a:lnTo>
                      <a:pt x="894" y="272"/>
                    </a:lnTo>
                    <a:lnTo>
                      <a:pt x="995" y="320"/>
                    </a:lnTo>
                    <a:lnTo>
                      <a:pt x="1037" y="304"/>
                    </a:lnTo>
                    <a:lnTo>
                      <a:pt x="1096" y="320"/>
                    </a:lnTo>
                    <a:lnTo>
                      <a:pt x="1113" y="248"/>
                    </a:lnTo>
                    <a:lnTo>
                      <a:pt x="1113" y="176"/>
                    </a:lnTo>
                    <a:lnTo>
                      <a:pt x="1146" y="136"/>
                    </a:lnTo>
                    <a:lnTo>
                      <a:pt x="1197" y="136"/>
                    </a:lnTo>
                    <a:lnTo>
                      <a:pt x="1264" y="168"/>
                    </a:lnTo>
                    <a:lnTo>
                      <a:pt x="1281" y="208"/>
                    </a:lnTo>
                    <a:lnTo>
                      <a:pt x="1306" y="176"/>
                    </a:lnTo>
                    <a:lnTo>
                      <a:pt x="1340" y="144"/>
                    </a:lnTo>
                    <a:lnTo>
                      <a:pt x="1340" y="120"/>
                    </a:lnTo>
                    <a:lnTo>
                      <a:pt x="1239" y="1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  <p:sp>
            <p:nvSpPr>
              <p:cNvPr id="310" name="Freeform 309"/>
              <p:cNvSpPr>
                <a:spLocks/>
              </p:cNvSpPr>
              <p:nvPr/>
            </p:nvSpPr>
            <p:spPr bwMode="auto">
              <a:xfrm>
                <a:off x="3423" y="-8"/>
                <a:ext cx="1340" cy="1688"/>
              </a:xfrm>
              <a:custGeom>
                <a:avLst/>
                <a:gdLst>
                  <a:gd name="T0" fmla="*/ 1323 w 1340"/>
                  <a:gd name="T1" fmla="*/ 40 h 1688"/>
                  <a:gd name="T2" fmla="*/ 1205 w 1340"/>
                  <a:gd name="T3" fmla="*/ 24 h 1688"/>
                  <a:gd name="T4" fmla="*/ 1172 w 1340"/>
                  <a:gd name="T5" fmla="*/ 0 h 1688"/>
                  <a:gd name="T6" fmla="*/ 1130 w 1340"/>
                  <a:gd name="T7" fmla="*/ 24 h 1688"/>
                  <a:gd name="T8" fmla="*/ 1071 w 1340"/>
                  <a:gd name="T9" fmla="*/ 120 h 1688"/>
                  <a:gd name="T10" fmla="*/ 1012 w 1340"/>
                  <a:gd name="T11" fmla="*/ 40 h 1688"/>
                  <a:gd name="T12" fmla="*/ 961 w 1340"/>
                  <a:gd name="T13" fmla="*/ 136 h 1688"/>
                  <a:gd name="T14" fmla="*/ 877 w 1340"/>
                  <a:gd name="T15" fmla="*/ 184 h 1688"/>
                  <a:gd name="T16" fmla="*/ 809 w 1340"/>
                  <a:gd name="T17" fmla="*/ 176 h 1688"/>
                  <a:gd name="T18" fmla="*/ 717 w 1340"/>
                  <a:gd name="T19" fmla="*/ 248 h 1688"/>
                  <a:gd name="T20" fmla="*/ 700 w 1340"/>
                  <a:gd name="T21" fmla="*/ 328 h 1688"/>
                  <a:gd name="T22" fmla="*/ 645 w 1340"/>
                  <a:gd name="T23" fmla="*/ 422 h 1688"/>
                  <a:gd name="T24" fmla="*/ 590 w 1340"/>
                  <a:gd name="T25" fmla="*/ 504 h 1688"/>
                  <a:gd name="T26" fmla="*/ 565 w 1340"/>
                  <a:gd name="T27" fmla="*/ 560 h 1688"/>
                  <a:gd name="T28" fmla="*/ 472 w 1340"/>
                  <a:gd name="T29" fmla="*/ 744 h 1688"/>
                  <a:gd name="T30" fmla="*/ 396 w 1340"/>
                  <a:gd name="T31" fmla="*/ 848 h 1688"/>
                  <a:gd name="T32" fmla="*/ 396 w 1340"/>
                  <a:gd name="T33" fmla="*/ 896 h 1688"/>
                  <a:gd name="T34" fmla="*/ 304 w 1340"/>
                  <a:gd name="T35" fmla="*/ 1024 h 1688"/>
                  <a:gd name="T36" fmla="*/ 236 w 1340"/>
                  <a:gd name="T37" fmla="*/ 1032 h 1688"/>
                  <a:gd name="T38" fmla="*/ 186 w 1340"/>
                  <a:gd name="T39" fmla="*/ 1088 h 1688"/>
                  <a:gd name="T40" fmla="*/ 93 w 1340"/>
                  <a:gd name="T41" fmla="*/ 1144 h 1688"/>
                  <a:gd name="T42" fmla="*/ 26 w 1340"/>
                  <a:gd name="T43" fmla="*/ 1200 h 1688"/>
                  <a:gd name="T44" fmla="*/ 9 w 1340"/>
                  <a:gd name="T45" fmla="*/ 1264 h 1688"/>
                  <a:gd name="T46" fmla="*/ 9 w 1340"/>
                  <a:gd name="T47" fmla="*/ 1304 h 1688"/>
                  <a:gd name="T48" fmla="*/ 0 w 1340"/>
                  <a:gd name="T49" fmla="*/ 1352 h 1688"/>
                  <a:gd name="T50" fmla="*/ 9 w 1340"/>
                  <a:gd name="T51" fmla="*/ 1424 h 1688"/>
                  <a:gd name="T52" fmla="*/ 51 w 1340"/>
                  <a:gd name="T53" fmla="*/ 1464 h 1688"/>
                  <a:gd name="T54" fmla="*/ 17 w 1340"/>
                  <a:gd name="T55" fmla="*/ 1512 h 1688"/>
                  <a:gd name="T56" fmla="*/ 59 w 1340"/>
                  <a:gd name="T57" fmla="*/ 1552 h 1688"/>
                  <a:gd name="T58" fmla="*/ 17 w 1340"/>
                  <a:gd name="T59" fmla="*/ 1584 h 1688"/>
                  <a:gd name="T60" fmla="*/ 51 w 1340"/>
                  <a:gd name="T61" fmla="*/ 1632 h 1688"/>
                  <a:gd name="T62" fmla="*/ 102 w 1340"/>
                  <a:gd name="T63" fmla="*/ 1688 h 1688"/>
                  <a:gd name="T64" fmla="*/ 278 w 1340"/>
                  <a:gd name="T65" fmla="*/ 1624 h 1688"/>
                  <a:gd name="T66" fmla="*/ 346 w 1340"/>
                  <a:gd name="T67" fmla="*/ 1576 h 1688"/>
                  <a:gd name="T68" fmla="*/ 388 w 1340"/>
                  <a:gd name="T69" fmla="*/ 1512 h 1688"/>
                  <a:gd name="T70" fmla="*/ 422 w 1340"/>
                  <a:gd name="T71" fmla="*/ 1592 h 1688"/>
                  <a:gd name="T72" fmla="*/ 489 w 1340"/>
                  <a:gd name="T73" fmla="*/ 1456 h 1688"/>
                  <a:gd name="T74" fmla="*/ 514 w 1340"/>
                  <a:gd name="T75" fmla="*/ 1288 h 1688"/>
                  <a:gd name="T76" fmla="*/ 455 w 1340"/>
                  <a:gd name="T77" fmla="*/ 1048 h 1688"/>
                  <a:gd name="T78" fmla="*/ 582 w 1340"/>
                  <a:gd name="T79" fmla="*/ 912 h 1688"/>
                  <a:gd name="T80" fmla="*/ 590 w 1340"/>
                  <a:gd name="T81" fmla="*/ 712 h 1688"/>
                  <a:gd name="T82" fmla="*/ 691 w 1340"/>
                  <a:gd name="T83" fmla="*/ 568 h 1688"/>
                  <a:gd name="T84" fmla="*/ 717 w 1340"/>
                  <a:gd name="T85" fmla="*/ 440 h 1688"/>
                  <a:gd name="T86" fmla="*/ 851 w 1340"/>
                  <a:gd name="T87" fmla="*/ 400 h 1688"/>
                  <a:gd name="T88" fmla="*/ 851 w 1340"/>
                  <a:gd name="T89" fmla="*/ 296 h 1688"/>
                  <a:gd name="T90" fmla="*/ 1037 w 1340"/>
                  <a:gd name="T91" fmla="*/ 304 h 1688"/>
                  <a:gd name="T92" fmla="*/ 1113 w 1340"/>
                  <a:gd name="T93" fmla="*/ 176 h 1688"/>
                  <a:gd name="T94" fmla="*/ 1264 w 1340"/>
                  <a:gd name="T95" fmla="*/ 168 h 1688"/>
                  <a:gd name="T96" fmla="*/ 1340 w 1340"/>
                  <a:gd name="T97" fmla="*/ 144 h 1688"/>
                  <a:gd name="T98" fmla="*/ 1239 w 1340"/>
                  <a:gd name="T99" fmla="*/ 104 h 168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340" h="1688">
                    <a:moveTo>
                      <a:pt x="1239" y="104"/>
                    </a:moveTo>
                    <a:lnTo>
                      <a:pt x="1281" y="80"/>
                    </a:lnTo>
                    <a:lnTo>
                      <a:pt x="1323" y="40"/>
                    </a:lnTo>
                    <a:lnTo>
                      <a:pt x="1239" y="16"/>
                    </a:lnTo>
                    <a:lnTo>
                      <a:pt x="1214" y="8"/>
                    </a:lnTo>
                    <a:lnTo>
                      <a:pt x="1205" y="24"/>
                    </a:lnTo>
                    <a:lnTo>
                      <a:pt x="1180" y="56"/>
                    </a:lnTo>
                    <a:lnTo>
                      <a:pt x="1172" y="16"/>
                    </a:lnTo>
                    <a:lnTo>
                      <a:pt x="1172" y="0"/>
                    </a:lnTo>
                    <a:lnTo>
                      <a:pt x="1146" y="0"/>
                    </a:lnTo>
                    <a:lnTo>
                      <a:pt x="1130" y="0"/>
                    </a:lnTo>
                    <a:lnTo>
                      <a:pt x="1130" y="24"/>
                    </a:lnTo>
                    <a:lnTo>
                      <a:pt x="1130" y="64"/>
                    </a:lnTo>
                    <a:lnTo>
                      <a:pt x="1104" y="24"/>
                    </a:lnTo>
                    <a:lnTo>
                      <a:pt x="1071" y="120"/>
                    </a:lnTo>
                    <a:lnTo>
                      <a:pt x="1062" y="48"/>
                    </a:lnTo>
                    <a:lnTo>
                      <a:pt x="1037" y="24"/>
                    </a:lnTo>
                    <a:lnTo>
                      <a:pt x="1012" y="40"/>
                    </a:lnTo>
                    <a:lnTo>
                      <a:pt x="961" y="80"/>
                    </a:lnTo>
                    <a:lnTo>
                      <a:pt x="953" y="112"/>
                    </a:lnTo>
                    <a:lnTo>
                      <a:pt x="961" y="136"/>
                    </a:lnTo>
                    <a:lnTo>
                      <a:pt x="902" y="144"/>
                    </a:lnTo>
                    <a:lnTo>
                      <a:pt x="885" y="160"/>
                    </a:lnTo>
                    <a:lnTo>
                      <a:pt x="877" y="184"/>
                    </a:lnTo>
                    <a:lnTo>
                      <a:pt x="851" y="192"/>
                    </a:lnTo>
                    <a:lnTo>
                      <a:pt x="826" y="192"/>
                    </a:lnTo>
                    <a:lnTo>
                      <a:pt x="809" y="176"/>
                    </a:lnTo>
                    <a:lnTo>
                      <a:pt x="784" y="176"/>
                    </a:lnTo>
                    <a:lnTo>
                      <a:pt x="750" y="208"/>
                    </a:lnTo>
                    <a:lnTo>
                      <a:pt x="717" y="248"/>
                    </a:lnTo>
                    <a:lnTo>
                      <a:pt x="683" y="296"/>
                    </a:lnTo>
                    <a:lnTo>
                      <a:pt x="683" y="320"/>
                    </a:lnTo>
                    <a:lnTo>
                      <a:pt x="700" y="328"/>
                    </a:lnTo>
                    <a:lnTo>
                      <a:pt x="658" y="376"/>
                    </a:lnTo>
                    <a:lnTo>
                      <a:pt x="639" y="374"/>
                    </a:lnTo>
                    <a:lnTo>
                      <a:pt x="645" y="422"/>
                    </a:lnTo>
                    <a:lnTo>
                      <a:pt x="616" y="456"/>
                    </a:lnTo>
                    <a:lnTo>
                      <a:pt x="599" y="480"/>
                    </a:lnTo>
                    <a:lnTo>
                      <a:pt x="590" y="504"/>
                    </a:lnTo>
                    <a:lnTo>
                      <a:pt x="607" y="520"/>
                    </a:lnTo>
                    <a:lnTo>
                      <a:pt x="573" y="536"/>
                    </a:lnTo>
                    <a:lnTo>
                      <a:pt x="565" y="560"/>
                    </a:lnTo>
                    <a:lnTo>
                      <a:pt x="540" y="576"/>
                    </a:lnTo>
                    <a:lnTo>
                      <a:pt x="523" y="624"/>
                    </a:lnTo>
                    <a:lnTo>
                      <a:pt x="472" y="744"/>
                    </a:lnTo>
                    <a:lnTo>
                      <a:pt x="455" y="816"/>
                    </a:lnTo>
                    <a:lnTo>
                      <a:pt x="439" y="840"/>
                    </a:lnTo>
                    <a:lnTo>
                      <a:pt x="396" y="848"/>
                    </a:lnTo>
                    <a:lnTo>
                      <a:pt x="405" y="872"/>
                    </a:lnTo>
                    <a:lnTo>
                      <a:pt x="413" y="888"/>
                    </a:lnTo>
                    <a:lnTo>
                      <a:pt x="396" y="896"/>
                    </a:lnTo>
                    <a:lnTo>
                      <a:pt x="346" y="952"/>
                    </a:lnTo>
                    <a:lnTo>
                      <a:pt x="321" y="1008"/>
                    </a:lnTo>
                    <a:lnTo>
                      <a:pt x="304" y="1024"/>
                    </a:lnTo>
                    <a:lnTo>
                      <a:pt x="295" y="1032"/>
                    </a:lnTo>
                    <a:lnTo>
                      <a:pt x="262" y="1024"/>
                    </a:lnTo>
                    <a:lnTo>
                      <a:pt x="236" y="1032"/>
                    </a:lnTo>
                    <a:lnTo>
                      <a:pt x="228" y="1040"/>
                    </a:lnTo>
                    <a:lnTo>
                      <a:pt x="220" y="1064"/>
                    </a:lnTo>
                    <a:lnTo>
                      <a:pt x="186" y="1088"/>
                    </a:lnTo>
                    <a:lnTo>
                      <a:pt x="152" y="1104"/>
                    </a:lnTo>
                    <a:lnTo>
                      <a:pt x="127" y="1128"/>
                    </a:lnTo>
                    <a:lnTo>
                      <a:pt x="93" y="1144"/>
                    </a:lnTo>
                    <a:lnTo>
                      <a:pt x="68" y="1168"/>
                    </a:lnTo>
                    <a:lnTo>
                      <a:pt x="51" y="1192"/>
                    </a:lnTo>
                    <a:lnTo>
                      <a:pt x="26" y="1200"/>
                    </a:lnTo>
                    <a:lnTo>
                      <a:pt x="17" y="1208"/>
                    </a:lnTo>
                    <a:lnTo>
                      <a:pt x="17" y="1248"/>
                    </a:lnTo>
                    <a:lnTo>
                      <a:pt x="9" y="1264"/>
                    </a:lnTo>
                    <a:lnTo>
                      <a:pt x="17" y="1272"/>
                    </a:lnTo>
                    <a:lnTo>
                      <a:pt x="17" y="1288"/>
                    </a:lnTo>
                    <a:lnTo>
                      <a:pt x="9" y="1304"/>
                    </a:lnTo>
                    <a:lnTo>
                      <a:pt x="17" y="1312"/>
                    </a:lnTo>
                    <a:lnTo>
                      <a:pt x="17" y="1328"/>
                    </a:lnTo>
                    <a:lnTo>
                      <a:pt x="0" y="1352"/>
                    </a:lnTo>
                    <a:lnTo>
                      <a:pt x="17" y="1384"/>
                    </a:lnTo>
                    <a:lnTo>
                      <a:pt x="43" y="1408"/>
                    </a:lnTo>
                    <a:lnTo>
                      <a:pt x="9" y="1424"/>
                    </a:lnTo>
                    <a:lnTo>
                      <a:pt x="34" y="1432"/>
                    </a:lnTo>
                    <a:lnTo>
                      <a:pt x="9" y="1480"/>
                    </a:lnTo>
                    <a:lnTo>
                      <a:pt x="51" y="1464"/>
                    </a:lnTo>
                    <a:lnTo>
                      <a:pt x="51" y="1480"/>
                    </a:lnTo>
                    <a:lnTo>
                      <a:pt x="43" y="1488"/>
                    </a:lnTo>
                    <a:lnTo>
                      <a:pt x="17" y="1512"/>
                    </a:lnTo>
                    <a:lnTo>
                      <a:pt x="17" y="1544"/>
                    </a:lnTo>
                    <a:lnTo>
                      <a:pt x="43" y="1544"/>
                    </a:lnTo>
                    <a:lnTo>
                      <a:pt x="59" y="1552"/>
                    </a:lnTo>
                    <a:lnTo>
                      <a:pt x="59" y="1568"/>
                    </a:lnTo>
                    <a:lnTo>
                      <a:pt x="34" y="1584"/>
                    </a:lnTo>
                    <a:lnTo>
                      <a:pt x="17" y="1584"/>
                    </a:lnTo>
                    <a:lnTo>
                      <a:pt x="9" y="1592"/>
                    </a:lnTo>
                    <a:lnTo>
                      <a:pt x="26" y="1616"/>
                    </a:lnTo>
                    <a:lnTo>
                      <a:pt x="51" y="1632"/>
                    </a:lnTo>
                    <a:lnTo>
                      <a:pt x="76" y="1656"/>
                    </a:lnTo>
                    <a:lnTo>
                      <a:pt x="118" y="1664"/>
                    </a:lnTo>
                    <a:lnTo>
                      <a:pt x="102" y="1688"/>
                    </a:lnTo>
                    <a:lnTo>
                      <a:pt x="177" y="1688"/>
                    </a:lnTo>
                    <a:lnTo>
                      <a:pt x="236" y="1664"/>
                    </a:lnTo>
                    <a:lnTo>
                      <a:pt x="278" y="1624"/>
                    </a:lnTo>
                    <a:lnTo>
                      <a:pt x="312" y="1576"/>
                    </a:lnTo>
                    <a:lnTo>
                      <a:pt x="329" y="1584"/>
                    </a:lnTo>
                    <a:lnTo>
                      <a:pt x="346" y="1576"/>
                    </a:lnTo>
                    <a:lnTo>
                      <a:pt x="363" y="1544"/>
                    </a:lnTo>
                    <a:lnTo>
                      <a:pt x="363" y="1512"/>
                    </a:lnTo>
                    <a:lnTo>
                      <a:pt x="388" y="1512"/>
                    </a:lnTo>
                    <a:lnTo>
                      <a:pt x="396" y="1528"/>
                    </a:lnTo>
                    <a:lnTo>
                      <a:pt x="405" y="1560"/>
                    </a:lnTo>
                    <a:lnTo>
                      <a:pt x="422" y="1592"/>
                    </a:lnTo>
                    <a:lnTo>
                      <a:pt x="439" y="1584"/>
                    </a:lnTo>
                    <a:lnTo>
                      <a:pt x="455" y="1488"/>
                    </a:lnTo>
                    <a:lnTo>
                      <a:pt x="489" y="1456"/>
                    </a:lnTo>
                    <a:lnTo>
                      <a:pt x="489" y="1368"/>
                    </a:lnTo>
                    <a:lnTo>
                      <a:pt x="514" y="1328"/>
                    </a:lnTo>
                    <a:lnTo>
                      <a:pt x="514" y="1288"/>
                    </a:lnTo>
                    <a:lnTo>
                      <a:pt x="472" y="1248"/>
                    </a:lnTo>
                    <a:lnTo>
                      <a:pt x="472" y="1168"/>
                    </a:lnTo>
                    <a:lnTo>
                      <a:pt x="455" y="1048"/>
                    </a:lnTo>
                    <a:lnTo>
                      <a:pt x="489" y="976"/>
                    </a:lnTo>
                    <a:lnTo>
                      <a:pt x="565" y="968"/>
                    </a:lnTo>
                    <a:lnTo>
                      <a:pt x="582" y="912"/>
                    </a:lnTo>
                    <a:lnTo>
                      <a:pt x="540" y="888"/>
                    </a:lnTo>
                    <a:lnTo>
                      <a:pt x="590" y="808"/>
                    </a:lnTo>
                    <a:lnTo>
                      <a:pt x="590" y="712"/>
                    </a:lnTo>
                    <a:lnTo>
                      <a:pt x="632" y="688"/>
                    </a:lnTo>
                    <a:lnTo>
                      <a:pt x="632" y="624"/>
                    </a:lnTo>
                    <a:lnTo>
                      <a:pt x="691" y="568"/>
                    </a:lnTo>
                    <a:lnTo>
                      <a:pt x="683" y="528"/>
                    </a:lnTo>
                    <a:lnTo>
                      <a:pt x="683" y="480"/>
                    </a:lnTo>
                    <a:lnTo>
                      <a:pt x="717" y="440"/>
                    </a:lnTo>
                    <a:lnTo>
                      <a:pt x="759" y="440"/>
                    </a:lnTo>
                    <a:lnTo>
                      <a:pt x="776" y="384"/>
                    </a:lnTo>
                    <a:lnTo>
                      <a:pt x="851" y="400"/>
                    </a:lnTo>
                    <a:lnTo>
                      <a:pt x="851" y="320"/>
                    </a:lnTo>
                    <a:lnTo>
                      <a:pt x="868" y="312"/>
                    </a:lnTo>
                    <a:lnTo>
                      <a:pt x="851" y="296"/>
                    </a:lnTo>
                    <a:lnTo>
                      <a:pt x="894" y="272"/>
                    </a:lnTo>
                    <a:lnTo>
                      <a:pt x="995" y="320"/>
                    </a:lnTo>
                    <a:lnTo>
                      <a:pt x="1037" y="304"/>
                    </a:lnTo>
                    <a:lnTo>
                      <a:pt x="1096" y="320"/>
                    </a:lnTo>
                    <a:lnTo>
                      <a:pt x="1113" y="248"/>
                    </a:lnTo>
                    <a:lnTo>
                      <a:pt x="1113" y="176"/>
                    </a:lnTo>
                    <a:lnTo>
                      <a:pt x="1146" y="136"/>
                    </a:lnTo>
                    <a:lnTo>
                      <a:pt x="1197" y="136"/>
                    </a:lnTo>
                    <a:lnTo>
                      <a:pt x="1264" y="168"/>
                    </a:lnTo>
                    <a:lnTo>
                      <a:pt x="1281" y="208"/>
                    </a:lnTo>
                    <a:lnTo>
                      <a:pt x="1306" y="176"/>
                    </a:lnTo>
                    <a:lnTo>
                      <a:pt x="1340" y="144"/>
                    </a:lnTo>
                    <a:lnTo>
                      <a:pt x="1340" y="120"/>
                    </a:lnTo>
                    <a:lnTo>
                      <a:pt x="1239" y="1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 b="0"/>
              </a:p>
            </p:txBody>
          </p:sp>
        </p:grpSp>
        <p:sp>
          <p:nvSpPr>
            <p:cNvPr id="194" name="TextBox 193"/>
            <p:cNvSpPr txBox="1"/>
            <p:nvPr/>
          </p:nvSpPr>
          <p:spPr>
            <a:xfrm>
              <a:off x="1701599" y="1849545"/>
              <a:ext cx="1082107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0" spc="300" dirty="0" smtClean="0">
                  <a:latin typeface="Calibri" panose="020F0502020204030204" pitchFamily="34" charset="0"/>
                </a:rPr>
                <a:t>Finland</a:t>
              </a:r>
            </a:p>
            <a:p>
              <a:r>
                <a:rPr lang="en-GB" sz="800" b="0" spc="300" dirty="0" smtClean="0">
                  <a:latin typeface="Calibri" panose="020F0502020204030204" pitchFamily="34" charset="0"/>
                </a:rPr>
                <a:t>TUT</a:t>
              </a:r>
              <a:endParaRPr lang="en-GB" sz="1100" b="0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195" name="Straight Connector 194"/>
            <p:cNvCxnSpPr/>
            <p:nvPr/>
          </p:nvCxnSpPr>
          <p:spPr>
            <a:xfrm flipH="1">
              <a:off x="1759304" y="2175273"/>
              <a:ext cx="166326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TextBox 195"/>
            <p:cNvSpPr txBox="1"/>
            <p:nvPr/>
          </p:nvSpPr>
          <p:spPr>
            <a:xfrm>
              <a:off x="223879" y="3202635"/>
              <a:ext cx="1103002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0" spc="300" dirty="0" smtClean="0">
                  <a:latin typeface="Calibri" panose="020F0502020204030204" pitchFamily="34" charset="0"/>
                </a:rPr>
                <a:t>France</a:t>
              </a:r>
            </a:p>
            <a:p>
              <a:r>
                <a:rPr lang="en-GB" sz="800" b="0" spc="300" dirty="0" smtClean="0">
                  <a:latin typeface="Calibri" panose="020F0502020204030204" pitchFamily="34" charset="0"/>
                </a:rPr>
                <a:t>CEA</a:t>
              </a:r>
              <a:endParaRPr lang="en-GB" sz="800" b="0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197" name="Straight Connector 196"/>
            <p:cNvCxnSpPr/>
            <p:nvPr/>
          </p:nvCxnSpPr>
          <p:spPr>
            <a:xfrm flipH="1">
              <a:off x="281977" y="3539604"/>
              <a:ext cx="1718401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>
            <a:xfrm flipH="1">
              <a:off x="281978" y="4581857"/>
              <a:ext cx="1075723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/>
            <p:cNvSpPr txBox="1"/>
            <p:nvPr/>
          </p:nvSpPr>
          <p:spPr>
            <a:xfrm>
              <a:off x="213715" y="3838117"/>
              <a:ext cx="787808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0" spc="300" dirty="0" smtClean="0">
                  <a:latin typeface="Calibri" panose="020F0502020204030204" pitchFamily="34" charset="0"/>
                </a:rPr>
                <a:t>Italy</a:t>
              </a:r>
            </a:p>
            <a:p>
              <a:r>
                <a:rPr lang="en-GB" sz="800" b="0" spc="300" dirty="0" smtClean="0">
                  <a:latin typeface="Calibri" panose="020F0502020204030204" pitchFamily="34" charset="0"/>
                </a:rPr>
                <a:t>INFN</a:t>
              </a:r>
              <a:endParaRPr lang="en-GB" sz="1100" b="0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201" name="Straight Connector 200"/>
            <p:cNvCxnSpPr/>
            <p:nvPr/>
          </p:nvCxnSpPr>
          <p:spPr>
            <a:xfrm flipH="1">
              <a:off x="281979" y="4178645"/>
              <a:ext cx="2516875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" name="TextBox 203"/>
            <p:cNvSpPr txBox="1"/>
            <p:nvPr/>
          </p:nvSpPr>
          <p:spPr>
            <a:xfrm>
              <a:off x="223129" y="2815607"/>
              <a:ext cx="1591283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0" spc="300" dirty="0" smtClean="0">
                  <a:latin typeface="Calibri" panose="020F0502020204030204" pitchFamily="34" charset="0"/>
                </a:rPr>
                <a:t>Netherlands</a:t>
              </a:r>
            </a:p>
            <a:p>
              <a:r>
                <a:rPr lang="en-GB" sz="800" b="0" spc="300" dirty="0" smtClean="0">
                  <a:latin typeface="Calibri" panose="020F0502020204030204" pitchFamily="34" charset="0"/>
                </a:rPr>
                <a:t>UT</a:t>
              </a:r>
              <a:endParaRPr lang="en-GB" sz="1100" b="0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205" name="Straight Connector 204"/>
            <p:cNvCxnSpPr/>
            <p:nvPr/>
          </p:nvCxnSpPr>
          <p:spPr>
            <a:xfrm flipH="1">
              <a:off x="281977" y="3152597"/>
              <a:ext cx="207591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" name="TextBox 208"/>
            <p:cNvSpPr txBox="1"/>
            <p:nvPr/>
          </p:nvSpPr>
          <p:spPr>
            <a:xfrm>
              <a:off x="198039" y="4222876"/>
              <a:ext cx="1133298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0" spc="300" dirty="0" smtClean="0">
                  <a:latin typeface="Calibri" panose="020F0502020204030204" pitchFamily="34" charset="0"/>
                </a:rPr>
                <a:t>Spain</a:t>
              </a:r>
            </a:p>
            <a:p>
              <a:r>
                <a:rPr lang="en-GB" sz="800" b="0" spc="300" dirty="0" smtClean="0">
                  <a:latin typeface="Calibri" panose="020F0502020204030204" pitchFamily="34" charset="0"/>
                </a:rPr>
                <a:t>CIEMAT</a:t>
              </a:r>
              <a:endParaRPr lang="en-GB" sz="800" b="0" spc="300" dirty="0">
                <a:latin typeface="Calibri" panose="020F0502020204030204" pitchFamily="34" charset="0"/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208071" y="3417120"/>
              <a:ext cx="2032513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1100" b="0" spc="300" dirty="0" smtClean="0">
                <a:latin typeface="Calibri" panose="020F0502020204030204" pitchFamily="34" charset="0"/>
              </a:endParaRPr>
            </a:p>
            <a:p>
              <a:r>
                <a:rPr lang="en-GB" sz="800" b="0" spc="300" dirty="0" smtClean="0">
                  <a:latin typeface="Calibri" panose="020F0502020204030204" pitchFamily="34" charset="0"/>
                </a:rPr>
                <a:t>CERN&amp;UNIGE</a:t>
              </a:r>
              <a:endParaRPr lang="en-GB" sz="1100" b="0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211" name="Straight Connector 210"/>
            <p:cNvCxnSpPr/>
            <p:nvPr/>
          </p:nvCxnSpPr>
          <p:spPr>
            <a:xfrm flipH="1">
              <a:off x="286081" y="3776329"/>
              <a:ext cx="211174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5128" y="2692265"/>
              <a:ext cx="1852493" cy="357565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40042" y="4458031"/>
              <a:ext cx="1762047" cy="350207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76950" y="3942197"/>
              <a:ext cx="726147" cy="46281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3087" y="1062489"/>
              <a:ext cx="877888" cy="22027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90921" y="3581816"/>
              <a:ext cx="1261536" cy="452569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074634" y="3192565"/>
              <a:ext cx="611951" cy="49466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40150" y="3534116"/>
              <a:ext cx="523164" cy="52229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799641" y="2266331"/>
              <a:ext cx="1615531" cy="309489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4888" y="1038955"/>
              <a:ext cx="1599389" cy="766748"/>
            </a:xfrm>
            <a:prstGeom prst="rect">
              <a:avLst/>
            </a:prstGeom>
            <a:solidFill>
              <a:schemeClr val="bg1">
                <a:alpha val="78000"/>
              </a:schemeClr>
            </a:solidFill>
          </p:spPr>
        </p:pic>
        <p:sp>
          <p:nvSpPr>
            <p:cNvPr id="22" name="TextBox 21"/>
            <p:cNvSpPr txBox="1"/>
            <p:nvPr/>
          </p:nvSpPr>
          <p:spPr>
            <a:xfrm>
              <a:off x="2196209" y="1576879"/>
              <a:ext cx="8960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dirty="0" smtClean="0"/>
                <a:t>WP 5</a:t>
              </a:r>
              <a:endParaRPr lang="en-GB" b="0" dirty="0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95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FCC Nb</a:t>
            </a:r>
            <a:r>
              <a:rPr lang="en-US" baseline="-25000" dirty="0" smtClean="0"/>
              <a:t>3</a:t>
            </a:r>
            <a:r>
              <a:rPr lang="en-US" dirty="0" smtClean="0"/>
              <a:t>Sn performance targets</a:t>
            </a:r>
            <a:endParaRPr lang="en-US" dirty="0"/>
          </a:p>
        </p:txBody>
      </p:sp>
      <p:pic>
        <p:nvPicPr>
          <p:cNvPr id="4" name="Picture 3" descr="Screen Shot 2014-08-13 at 11.49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031" y="1932939"/>
            <a:ext cx="6031683" cy="4941049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2978528" y="2499623"/>
            <a:ext cx="6186859" cy="4237682"/>
            <a:chOff x="2970676" y="2548467"/>
            <a:chExt cx="6186859" cy="4237682"/>
          </a:xfrm>
        </p:grpSpPr>
        <p:sp>
          <p:nvSpPr>
            <p:cNvPr id="14" name="TextBox 13"/>
            <p:cNvSpPr txBox="1"/>
            <p:nvPr/>
          </p:nvSpPr>
          <p:spPr>
            <a:xfrm>
              <a:off x="6250595" y="5278044"/>
              <a:ext cx="290694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0" dirty="0" smtClean="0">
                  <a:solidFill>
                    <a:srgbClr val="FF0000"/>
                  </a:solidFill>
                </a:rPr>
                <a:t>Ultimate Nb</a:t>
              </a:r>
              <a:r>
                <a:rPr lang="en-US" sz="2000" b="0" baseline="-25000" dirty="0" smtClean="0">
                  <a:solidFill>
                    <a:srgbClr val="FF0000"/>
                  </a:solidFill>
                </a:rPr>
                <a:t>3</a:t>
              </a:r>
              <a:r>
                <a:rPr lang="en-US" sz="2000" b="0" dirty="0" smtClean="0">
                  <a:solidFill>
                    <a:srgbClr val="FF0000"/>
                  </a:solidFill>
                </a:rPr>
                <a:t>Sn ? </a:t>
              </a:r>
              <a:r>
                <a:rPr lang="en-US" sz="2000" b="0" dirty="0">
                  <a:solidFill>
                    <a:srgbClr val="FF0000"/>
                  </a:solidFill>
                </a:rPr>
                <a:t>P</a:t>
              </a:r>
              <a:r>
                <a:rPr lang="en-US" sz="2000" b="0" dirty="0" smtClean="0">
                  <a:solidFill>
                    <a:srgbClr val="FF0000"/>
                  </a:solidFill>
                </a:rPr>
                <a:t>ursue the idea of improved high field pinning</a:t>
              </a:r>
            </a:p>
            <a:p>
              <a:r>
                <a:rPr lang="en-US" sz="1200" b="0" dirty="0" smtClean="0">
                  <a:solidFill>
                    <a:srgbClr val="FF0000"/>
                  </a:solidFill>
                </a:rPr>
                <a:t>(D. Dietrich and R. </a:t>
              </a:r>
              <a:r>
                <a:rPr lang="en-US" sz="1200" b="0" dirty="0" err="1" smtClean="0">
                  <a:solidFill>
                    <a:srgbClr val="FF0000"/>
                  </a:solidFill>
                </a:rPr>
                <a:t>Scanlan</a:t>
              </a:r>
              <a:r>
                <a:rPr lang="en-US" sz="1200" b="0" dirty="0" smtClean="0">
                  <a:solidFill>
                    <a:srgbClr val="FF0000"/>
                  </a:solidFill>
                </a:rPr>
                <a:t>, A. </a:t>
              </a:r>
              <a:r>
                <a:rPr lang="en-US" sz="1200" b="0" dirty="0" err="1" smtClean="0">
                  <a:solidFill>
                    <a:srgbClr val="FF0000"/>
                  </a:solidFill>
                </a:rPr>
                <a:t>Godeke</a:t>
              </a:r>
              <a:r>
                <a:rPr lang="en-US" sz="1200" b="0" dirty="0" smtClean="0">
                  <a:solidFill>
                    <a:srgbClr val="FF0000"/>
                  </a:solidFill>
                </a:rPr>
                <a:t>)</a:t>
              </a:r>
              <a:endParaRPr lang="en-US" sz="1200" b="0" dirty="0">
                <a:solidFill>
                  <a:srgbClr val="FF0000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2970676" y="2548467"/>
              <a:ext cx="3175000" cy="2836333"/>
            </a:xfrm>
            <a:custGeom>
              <a:avLst/>
              <a:gdLst>
                <a:gd name="connsiteX0" fmla="*/ 0 w 3175000"/>
                <a:gd name="connsiteY0" fmla="*/ 0 h 2836333"/>
                <a:gd name="connsiteX1" fmla="*/ 220133 w 3175000"/>
                <a:gd name="connsiteY1" fmla="*/ 440266 h 2836333"/>
                <a:gd name="connsiteX2" fmla="*/ 584200 w 3175000"/>
                <a:gd name="connsiteY2" fmla="*/ 1058333 h 2836333"/>
                <a:gd name="connsiteX3" fmla="*/ 897467 w 3175000"/>
                <a:gd name="connsiteY3" fmla="*/ 1498600 h 2836333"/>
                <a:gd name="connsiteX4" fmla="*/ 1176867 w 3175000"/>
                <a:gd name="connsiteY4" fmla="*/ 1828800 h 2836333"/>
                <a:gd name="connsiteX5" fmla="*/ 1515533 w 3175000"/>
                <a:gd name="connsiteY5" fmla="*/ 2133600 h 2836333"/>
                <a:gd name="connsiteX6" fmla="*/ 1871133 w 3175000"/>
                <a:gd name="connsiteY6" fmla="*/ 2413000 h 2836333"/>
                <a:gd name="connsiteX7" fmla="*/ 2277533 w 3175000"/>
                <a:gd name="connsiteY7" fmla="*/ 2624666 h 2836333"/>
                <a:gd name="connsiteX8" fmla="*/ 2455333 w 3175000"/>
                <a:gd name="connsiteY8" fmla="*/ 2700866 h 2836333"/>
                <a:gd name="connsiteX9" fmla="*/ 2887133 w 3175000"/>
                <a:gd name="connsiteY9" fmla="*/ 2810933 h 2836333"/>
                <a:gd name="connsiteX10" fmla="*/ 3175000 w 3175000"/>
                <a:gd name="connsiteY10" fmla="*/ 2836333 h 2836333"/>
                <a:gd name="connsiteX11" fmla="*/ 3158067 w 3175000"/>
                <a:gd name="connsiteY11" fmla="*/ 2675466 h 2836333"/>
                <a:gd name="connsiteX12" fmla="*/ 0 w 3175000"/>
                <a:gd name="connsiteY12" fmla="*/ 0 h 2836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75000" h="2836333">
                  <a:moveTo>
                    <a:pt x="0" y="0"/>
                  </a:moveTo>
                  <a:lnTo>
                    <a:pt x="220133" y="440266"/>
                  </a:lnTo>
                  <a:lnTo>
                    <a:pt x="584200" y="1058333"/>
                  </a:lnTo>
                  <a:lnTo>
                    <a:pt x="897467" y="1498600"/>
                  </a:lnTo>
                  <a:lnTo>
                    <a:pt x="1176867" y="1828800"/>
                  </a:lnTo>
                  <a:lnTo>
                    <a:pt x="1515533" y="2133600"/>
                  </a:lnTo>
                  <a:lnTo>
                    <a:pt x="1871133" y="2413000"/>
                  </a:lnTo>
                  <a:lnTo>
                    <a:pt x="2277533" y="2624666"/>
                  </a:lnTo>
                  <a:lnTo>
                    <a:pt x="2455333" y="2700866"/>
                  </a:lnTo>
                  <a:lnTo>
                    <a:pt x="2887133" y="2810933"/>
                  </a:lnTo>
                  <a:lnTo>
                    <a:pt x="3175000" y="2836333"/>
                  </a:lnTo>
                  <a:lnTo>
                    <a:pt x="3158067" y="26754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265019" y="3730977"/>
            <a:ext cx="284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chemeClr val="accent6">
                    <a:lumMod val="50000"/>
                  </a:schemeClr>
                </a:solidFill>
              </a:rPr>
              <a:t>A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ll single parameters are in reach, their combination is the challenge !</a:t>
            </a:r>
            <a:endParaRPr lang="en-US" sz="2000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79912" y="1223449"/>
            <a:ext cx="5329907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0" dirty="0" err="1" smtClean="0">
                <a:solidFill>
                  <a:schemeClr val="accent6">
                    <a:lumMod val="50000"/>
                  </a:schemeClr>
                </a:solidFill>
              </a:rPr>
              <a:t>D</a:t>
            </a:r>
            <a:r>
              <a:rPr lang="en-US" sz="2000" b="0" baseline="-25000" dirty="0" err="1" smtClean="0">
                <a:solidFill>
                  <a:schemeClr val="accent6">
                    <a:lumMod val="50000"/>
                  </a:schemeClr>
                </a:solidFill>
              </a:rPr>
              <a:t>strand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: 0.5…1 mm</a:t>
            </a:r>
          </a:p>
          <a:p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J</a:t>
            </a:r>
            <a:r>
              <a:rPr lang="en-US" sz="2000" b="0" baseline="-25000" dirty="0" smtClean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000" b="0" dirty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16 </a:t>
            </a:r>
            <a:r>
              <a:rPr lang="en-US" sz="2000" b="0" dirty="0">
                <a:solidFill>
                  <a:schemeClr val="accent6">
                    <a:lumMod val="50000"/>
                  </a:schemeClr>
                </a:solidFill>
              </a:rPr>
              <a:t>T, 4.2 K) &gt; 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1500 A</a:t>
            </a:r>
            <a:r>
              <a:rPr lang="en-US" sz="2000" b="0" dirty="0">
                <a:solidFill>
                  <a:schemeClr val="accent6">
                    <a:lumMod val="50000"/>
                  </a:schemeClr>
                </a:solidFill>
              </a:rPr>
              <a:t>/mm</a:t>
            </a:r>
            <a:r>
              <a:rPr lang="en-US" sz="2000" b="0" baseline="300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en-US" sz="2000" b="0" baseline="-250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  <a:latin typeface="Symbol" charset="2"/>
                <a:cs typeface="Symbol" charset="2"/>
              </a:rPr>
              <a:t>m</a:t>
            </a:r>
            <a:r>
              <a:rPr lang="en-US" sz="2000" b="0" baseline="-25000" dirty="0" smtClean="0">
                <a:solidFill>
                  <a:schemeClr val="accent6">
                    <a:lumMod val="50000"/>
                  </a:schemeClr>
                </a:solidFill>
              </a:rPr>
              <a:t>0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  <a:latin typeface="Symbol" charset="2"/>
                <a:cs typeface="Symbol" charset="2"/>
              </a:rPr>
              <a:t>D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M (1 T,4.2 K) &lt;150 </a:t>
            </a:r>
            <a:r>
              <a:rPr lang="en-US" sz="2000" b="0" dirty="0" err="1" smtClean="0">
                <a:solidFill>
                  <a:schemeClr val="accent6">
                    <a:lumMod val="50000"/>
                  </a:schemeClr>
                </a:solidFill>
              </a:rPr>
              <a:t>mT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en-US" sz="2000" b="0" dirty="0" err="1" smtClean="0">
                <a:solidFill>
                  <a:schemeClr val="accent6">
                    <a:lumMod val="50000"/>
                  </a:schemeClr>
                </a:solidFill>
              </a:rPr>
              <a:t>D</a:t>
            </a:r>
            <a:r>
              <a:rPr lang="en-US" sz="2000" b="0" baseline="-25000" dirty="0" err="1" smtClean="0">
                <a:solidFill>
                  <a:schemeClr val="accent6">
                    <a:lumMod val="50000"/>
                  </a:schemeClr>
                </a:solidFill>
              </a:rPr>
              <a:t>fil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000" b="0" dirty="0">
                <a:solidFill>
                  <a:schemeClr val="accent6">
                    <a:lumMod val="50000"/>
                  </a:schemeClr>
                </a:solidFill>
              </a:rPr>
              <a:t>&lt; 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20 </a:t>
            </a:r>
            <a:r>
              <a:rPr lang="en-US" sz="2000" b="0" dirty="0">
                <a:solidFill>
                  <a:schemeClr val="accent6">
                    <a:lumMod val="50000"/>
                  </a:schemeClr>
                </a:solidFill>
                <a:latin typeface="Symbol" charset="0"/>
                <a:sym typeface="Symbol" charset="0"/>
              </a:rPr>
              <a:t>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m)</a:t>
            </a:r>
            <a:endParaRPr lang="en-US" sz="2000" b="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000" b="0" dirty="0">
                <a:solidFill>
                  <a:schemeClr val="accent6">
                    <a:lumMod val="50000"/>
                  </a:schemeClr>
                </a:solidFill>
              </a:rPr>
              <a:t>RRR &gt; 150</a:t>
            </a:r>
          </a:p>
          <a:p>
            <a:r>
              <a:rPr lang="en-US" sz="2000" b="0" dirty="0">
                <a:solidFill>
                  <a:schemeClr val="accent6">
                    <a:lumMod val="50000"/>
                  </a:schemeClr>
                </a:solidFill>
              </a:rPr>
              <a:t>UL &gt; 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5 km</a:t>
            </a:r>
          </a:p>
          <a:p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Cost</a:t>
            </a:r>
            <a:r>
              <a:rPr lang="en-US" sz="2000" b="0" dirty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16 </a:t>
            </a:r>
            <a:r>
              <a:rPr lang="en-US" sz="2000" b="0" dirty="0">
                <a:solidFill>
                  <a:schemeClr val="accent6">
                    <a:lumMod val="50000"/>
                  </a:schemeClr>
                </a:solidFill>
              </a:rPr>
              <a:t>T, 4.2 K) </a:t>
            </a:r>
            <a:r>
              <a:rPr lang="en-US" sz="2000" b="0" dirty="0" smtClean="0">
                <a:solidFill>
                  <a:schemeClr val="accent6">
                    <a:lumMod val="50000"/>
                  </a:schemeClr>
                </a:solidFill>
              </a:rPr>
              <a:t>&lt; 5 USD/</a:t>
            </a:r>
            <a:r>
              <a:rPr lang="en-US" sz="2000" b="0" dirty="0" err="1" smtClean="0">
                <a:solidFill>
                  <a:schemeClr val="accent6">
                    <a:lumMod val="50000"/>
                  </a:schemeClr>
                </a:solidFill>
              </a:rPr>
              <a:t>kAm</a:t>
            </a:r>
            <a:endParaRPr lang="en-US" sz="2000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81373" y="1321389"/>
            <a:ext cx="150874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0" dirty="0" smtClean="0">
                <a:solidFill>
                  <a:schemeClr val="accent2"/>
                </a:solidFill>
              </a:rPr>
              <a:t>Large cables, cabling !</a:t>
            </a:r>
            <a:endParaRPr lang="en-US" sz="1050" b="0" dirty="0">
              <a:solidFill>
                <a:schemeClr val="accent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25437" y="1830990"/>
            <a:ext cx="64984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0" dirty="0" smtClean="0">
                <a:solidFill>
                  <a:schemeClr val="accent2"/>
                </a:solidFill>
              </a:rPr>
              <a:t>Field quality</a:t>
            </a:r>
            <a:endParaRPr lang="en-US" sz="1050" b="0" dirty="0">
              <a:solidFill>
                <a:schemeClr val="accent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99228" y="2207554"/>
            <a:ext cx="13324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0" dirty="0" smtClean="0">
                <a:solidFill>
                  <a:schemeClr val="accent2"/>
                </a:solidFill>
              </a:rPr>
              <a:t>Stability, protection</a:t>
            </a:r>
            <a:endParaRPr lang="en-US" sz="1050" b="0" dirty="0">
              <a:solidFill>
                <a:schemeClr val="accent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00160" y="2849909"/>
            <a:ext cx="17037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0" dirty="0" smtClean="0">
                <a:solidFill>
                  <a:schemeClr val="accent2"/>
                </a:solidFill>
              </a:rPr>
              <a:t>ITER material cost per kg</a:t>
            </a:r>
            <a:endParaRPr lang="en-US" sz="1050" b="0" dirty="0">
              <a:solidFill>
                <a:schemeClr val="accent2"/>
              </a:solidFill>
            </a:endParaRPr>
          </a:p>
        </p:txBody>
      </p:sp>
      <p:sp>
        <p:nvSpPr>
          <p:cNvPr id="3" name="Frame 2"/>
          <p:cNvSpPr/>
          <p:nvPr/>
        </p:nvSpPr>
        <p:spPr bwMode="auto">
          <a:xfrm>
            <a:off x="3686573" y="1493040"/>
            <a:ext cx="3728727" cy="503535"/>
          </a:xfrm>
          <a:prstGeom prst="fram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softEdge rad="0"/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-106" charset="0"/>
            </a:endParaRPr>
          </a:p>
        </p:txBody>
      </p:sp>
      <p:sp>
        <p:nvSpPr>
          <p:cNvPr id="17" name="Frame 16"/>
          <p:cNvSpPr/>
          <p:nvPr/>
        </p:nvSpPr>
        <p:spPr bwMode="auto">
          <a:xfrm>
            <a:off x="3749505" y="2109595"/>
            <a:ext cx="1505596" cy="479038"/>
          </a:xfrm>
          <a:prstGeom prst="fram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softEdge rad="0"/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-10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715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FCC Conductor R&amp;D Program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33093" y="1281692"/>
            <a:ext cx="7954850" cy="5624285"/>
          </a:xfrm>
        </p:spPr>
        <p:txBody>
          <a:bodyPr>
            <a:normAutofit/>
          </a:bodyPr>
          <a:lstStyle/>
          <a:p>
            <a:r>
              <a:rPr lang="en-US" dirty="0" smtClean="0"/>
              <a:t>Four year’s program (2016-2019) focused on the increase of J</a:t>
            </a:r>
            <a:r>
              <a:rPr lang="en-US" baseline="-25000" dirty="0" smtClean="0"/>
              <a:t>C</a:t>
            </a:r>
            <a:r>
              <a:rPr lang="en-US" dirty="0" smtClean="0"/>
              <a:t>(16 T, 4.2 K) ≥ 1500 A/mm2 with high RRR ≥ 150</a:t>
            </a:r>
          </a:p>
          <a:p>
            <a:r>
              <a:rPr lang="en-US" dirty="0" smtClean="0"/>
              <a:t>At this stage all “expedients” are considered: maximize Nb</a:t>
            </a:r>
            <a:r>
              <a:rPr lang="en-US" baseline="-25000" dirty="0" smtClean="0"/>
              <a:t>3</a:t>
            </a:r>
            <a:r>
              <a:rPr lang="en-US" dirty="0" smtClean="0"/>
              <a:t>Sn fraction, grain refinement, APC</a:t>
            </a:r>
          </a:p>
          <a:p>
            <a:r>
              <a:rPr lang="en-US" dirty="0" smtClean="0"/>
              <a:t>Worldwide R&amp;D, coordinated by national institutes:</a:t>
            </a:r>
          </a:p>
          <a:p>
            <a:pPr lvl="1"/>
            <a:r>
              <a:rPr lang="en-US" dirty="0" smtClean="0"/>
              <a:t>EU – CERN: BEAS (partly in preparation)</a:t>
            </a:r>
          </a:p>
          <a:p>
            <a:pPr lvl="1"/>
            <a:r>
              <a:rPr lang="en-US" dirty="0" smtClean="0"/>
              <a:t>JA – KEK: SH Copper, Furukawa, JASTEC; Tohoku University, NIMS</a:t>
            </a:r>
          </a:p>
          <a:p>
            <a:pPr lvl="1"/>
            <a:r>
              <a:rPr lang="en-US" dirty="0" smtClean="0"/>
              <a:t>RU – </a:t>
            </a:r>
            <a:r>
              <a:rPr lang="en-US" dirty="0" err="1" smtClean="0"/>
              <a:t>Bochvar</a:t>
            </a:r>
            <a:r>
              <a:rPr lang="en-US" dirty="0" smtClean="0"/>
              <a:t>: TVEL</a:t>
            </a:r>
          </a:p>
          <a:p>
            <a:pPr lvl="1"/>
            <a:r>
              <a:rPr lang="en-US" dirty="0" smtClean="0"/>
              <a:t>KO – KAT: </a:t>
            </a:r>
            <a:r>
              <a:rPr lang="en-US" dirty="0" err="1" smtClean="0"/>
              <a:t>Kiswire</a:t>
            </a:r>
            <a:endParaRPr lang="en-US" dirty="0" smtClean="0"/>
          </a:p>
          <a:p>
            <a:r>
              <a:rPr lang="en-US" dirty="0" smtClean="0"/>
              <a:t>Material characterization and advanced analysis</a:t>
            </a:r>
          </a:p>
          <a:p>
            <a:pPr lvl="1"/>
            <a:r>
              <a:rPr lang="en-US" dirty="0" smtClean="0"/>
              <a:t>EU – </a:t>
            </a:r>
            <a:r>
              <a:rPr lang="en-US" dirty="0" err="1" smtClean="0"/>
              <a:t>Technisce</a:t>
            </a:r>
            <a:r>
              <a:rPr lang="en-US" dirty="0" smtClean="0"/>
              <a:t> </a:t>
            </a:r>
            <a:r>
              <a:rPr lang="en-US" dirty="0" err="1" smtClean="0"/>
              <a:t>Universitaet</a:t>
            </a:r>
            <a:r>
              <a:rPr lang="en-US" dirty="0" smtClean="0"/>
              <a:t> Wien (</a:t>
            </a:r>
            <a:r>
              <a:rPr lang="en-US" dirty="0" err="1" smtClean="0"/>
              <a:t>Atominstitut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US – ASC at NHMFL</a:t>
            </a:r>
          </a:p>
        </p:txBody>
      </p:sp>
      <p:pic>
        <p:nvPicPr>
          <p:cNvPr id="5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187" y="2941872"/>
            <a:ext cx="936573" cy="498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0210" y="3062250"/>
            <a:ext cx="1006741" cy="8162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0863" y="3844187"/>
            <a:ext cx="704891" cy="499297"/>
          </a:xfrm>
          <a:prstGeom prst="rect">
            <a:avLst/>
          </a:prstGeom>
        </p:spPr>
      </p:pic>
      <p:pic>
        <p:nvPicPr>
          <p:cNvPr id="7" name="Picture 6" descr="Screen Shot 2016-08-31 at 09.21.5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737" y="4368964"/>
            <a:ext cx="1546472" cy="3436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9944" y="3926909"/>
            <a:ext cx="1475999" cy="3107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0466" y="2496751"/>
            <a:ext cx="745477" cy="5513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74540" y="2545131"/>
            <a:ext cx="551342" cy="55134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61572" y="3939004"/>
            <a:ext cx="1516138" cy="44205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>
            <a:clrChange>
              <a:clrFrom>
                <a:srgbClr val="FBFCFF"/>
              </a:clrFrom>
              <a:clrTo>
                <a:srgbClr val="FBFC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7710" y="3778027"/>
            <a:ext cx="822477" cy="822477"/>
          </a:xfrm>
          <a:prstGeom prst="rect">
            <a:avLst/>
          </a:prstGeom>
        </p:spPr>
      </p:pic>
      <p:pic>
        <p:nvPicPr>
          <p:cNvPr id="13" name="Picture 12" descr="Screen Shot 2016-08-31 at 09.29.47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440" y="4458544"/>
            <a:ext cx="1012263" cy="3806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68967" y="4532247"/>
            <a:ext cx="1057123" cy="29431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37913" y="5124966"/>
            <a:ext cx="712297" cy="68558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02786" y="5140980"/>
            <a:ext cx="1100667" cy="669572"/>
          </a:xfrm>
          <a:prstGeom prst="rect">
            <a:avLst/>
          </a:prstGeom>
        </p:spPr>
      </p:pic>
      <p:pic>
        <p:nvPicPr>
          <p:cNvPr id="18" name="Picture 17" descr="Screen Shot 2016-08-31 at 09.35.57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282" y="5575922"/>
            <a:ext cx="2527906" cy="472052"/>
          </a:xfrm>
          <a:prstGeom prst="rect">
            <a:avLst/>
          </a:prstGeom>
        </p:spPr>
      </p:pic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5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FCC: 16T dipole options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7912" y="51119"/>
            <a:ext cx="1523004" cy="730129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grpSp>
        <p:nvGrpSpPr>
          <p:cNvPr id="8" name="Group 7"/>
          <p:cNvGrpSpPr/>
          <p:nvPr/>
        </p:nvGrpSpPr>
        <p:grpSpPr>
          <a:xfrm>
            <a:off x="6065179" y="2437610"/>
            <a:ext cx="3078821" cy="4358835"/>
            <a:chOff x="5994567" y="1746870"/>
            <a:chExt cx="3078821" cy="4358835"/>
          </a:xfrm>
        </p:grpSpPr>
        <p:grpSp>
          <p:nvGrpSpPr>
            <p:cNvPr id="5" name="Group 4"/>
            <p:cNvGrpSpPr/>
            <p:nvPr/>
          </p:nvGrpSpPr>
          <p:grpSpPr>
            <a:xfrm>
              <a:off x="5994567" y="2392096"/>
              <a:ext cx="3078821" cy="3713609"/>
              <a:chOff x="5994567" y="2392096"/>
              <a:chExt cx="3078821" cy="3713609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7362638" y="2392096"/>
                <a:ext cx="16466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800" b="0" dirty="0" smtClean="0">
                    <a:latin typeface="Arial" charset="0"/>
                    <a:ea typeface="Arial" charset="0"/>
                    <a:cs typeface="Arial" charset="0"/>
                  </a:rPr>
                  <a:t>Common coils</a:t>
                </a:r>
              </a:p>
            </p:txBody>
          </p:sp>
          <p:pic>
            <p:nvPicPr>
              <p:cNvPr id="19" name="Picture 18" descr="Screen Shot 2016-06-21 at 21.43.00.png"/>
              <p:cNvPicPr>
                <a:picLocks noChangeAspect="1"/>
              </p:cNvPicPr>
              <p:nvPr/>
            </p:nvPicPr>
            <p:blipFill>
              <a:blip r:embed="rId3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94567" y="2784190"/>
                <a:ext cx="3078821" cy="2989579"/>
              </a:xfrm>
              <a:prstGeom prst="rect">
                <a:avLst/>
              </a:prstGeom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6537527" y="5797928"/>
                <a:ext cx="15906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0" dirty="0" smtClean="0">
                    <a:latin typeface="Arial" charset="0"/>
                    <a:ea typeface="Arial" charset="0"/>
                    <a:cs typeface="Arial" charset="0"/>
                  </a:rPr>
                  <a:t>F. </a:t>
                </a:r>
                <a:r>
                  <a:rPr lang="en-US" sz="1400" b="0" dirty="0" err="1" smtClean="0">
                    <a:latin typeface="Arial" charset="0"/>
                    <a:ea typeface="Arial" charset="0"/>
                    <a:cs typeface="Arial" charset="0"/>
                  </a:rPr>
                  <a:t>Toral</a:t>
                </a:r>
                <a:r>
                  <a:rPr lang="en-US" sz="1400" b="0" dirty="0" smtClean="0">
                    <a:latin typeface="Arial" charset="0"/>
                    <a:ea typeface="Arial" charset="0"/>
                    <a:cs typeface="Arial" charset="0"/>
                  </a:rPr>
                  <a:t> (CIEMAT)</a:t>
                </a:r>
                <a:endParaRPr lang="en-US" sz="1400" b="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59990" y="1746870"/>
              <a:ext cx="2843463" cy="568693"/>
            </a:xfrm>
            <a:prstGeom prst="rect">
              <a:avLst/>
            </a:prstGeom>
          </p:spPr>
        </p:pic>
      </p:grpSp>
      <p:grpSp>
        <p:nvGrpSpPr>
          <p:cNvPr id="6" name="Group 5"/>
          <p:cNvGrpSpPr/>
          <p:nvPr/>
        </p:nvGrpSpPr>
        <p:grpSpPr>
          <a:xfrm>
            <a:off x="297864" y="2219967"/>
            <a:ext cx="3102613" cy="4576478"/>
            <a:chOff x="0" y="1524670"/>
            <a:chExt cx="3102613" cy="4576478"/>
          </a:xfrm>
        </p:grpSpPr>
        <p:sp>
          <p:nvSpPr>
            <p:cNvPr id="11" name="TextBox 10"/>
            <p:cNvSpPr txBox="1"/>
            <p:nvPr/>
          </p:nvSpPr>
          <p:spPr>
            <a:xfrm>
              <a:off x="52540" y="2329412"/>
              <a:ext cx="16293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0" smtClean="0">
                  <a:latin typeface="Arial" charset="0"/>
                  <a:ea typeface="Arial" charset="0"/>
                  <a:cs typeface="Arial" charset="0"/>
                </a:rPr>
                <a:t>Cos-theta coil</a:t>
              </a:r>
              <a:endParaRPr lang="en-US" sz="1800" b="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0" y="5793371"/>
              <a:ext cx="2896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0" dirty="0" smtClean="0">
                  <a:latin typeface="Arial" charset="0"/>
                  <a:ea typeface="Arial" charset="0"/>
                  <a:cs typeface="Arial" charset="0"/>
                </a:rPr>
                <a:t>S. </a:t>
              </a:r>
              <a:r>
                <a:rPr lang="en-US" sz="1400" b="0" dirty="0" err="1" smtClean="0">
                  <a:latin typeface="Arial" charset="0"/>
                  <a:ea typeface="Arial" charset="0"/>
                  <a:cs typeface="Arial" charset="0"/>
                </a:rPr>
                <a:t>Farinon</a:t>
              </a:r>
              <a:r>
                <a:rPr lang="en-US" sz="1400" b="0" dirty="0" smtClean="0">
                  <a:latin typeface="Arial" charset="0"/>
                  <a:ea typeface="Arial" charset="0"/>
                  <a:cs typeface="Arial" charset="0"/>
                </a:rPr>
                <a:t>, P. </a:t>
              </a:r>
              <a:r>
                <a:rPr lang="en-US" sz="1400" b="0" dirty="0" err="1" smtClean="0">
                  <a:latin typeface="Arial" charset="0"/>
                  <a:ea typeface="Arial" charset="0"/>
                  <a:cs typeface="Arial" charset="0"/>
                </a:rPr>
                <a:t>Fabbricatore</a:t>
              </a:r>
              <a:r>
                <a:rPr lang="en-US" sz="1400" b="0" dirty="0" smtClean="0">
                  <a:latin typeface="Arial" charset="0"/>
                  <a:ea typeface="Arial" charset="0"/>
                  <a:cs typeface="Arial" charset="0"/>
                </a:rPr>
                <a:t> (INFN)</a:t>
              </a:r>
              <a:endParaRPr lang="en-US" sz="1400" b="0" dirty="0">
                <a:latin typeface="Arial" charset="0"/>
                <a:ea typeface="Arial" charset="0"/>
                <a:cs typeface="Arial" charset="0"/>
              </a:endParaRPr>
            </a:p>
          </p:txBody>
        </p:sp>
        <p:pic>
          <p:nvPicPr>
            <p:cNvPr id="16" name="Picture 15" descr="Screen Shot 2016-06-21 at 21.36.31.pn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85" y="2791077"/>
              <a:ext cx="2997928" cy="3006851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2343" y="1524670"/>
              <a:ext cx="1262612" cy="804742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2532819" y="1213908"/>
            <a:ext cx="3429162" cy="4360266"/>
            <a:chOff x="2557031" y="962286"/>
            <a:chExt cx="3429162" cy="4360266"/>
          </a:xfrm>
        </p:grpSpPr>
        <p:grpSp>
          <p:nvGrpSpPr>
            <p:cNvPr id="4" name="Group 3"/>
            <p:cNvGrpSpPr/>
            <p:nvPr/>
          </p:nvGrpSpPr>
          <p:grpSpPr>
            <a:xfrm>
              <a:off x="2557031" y="962286"/>
              <a:ext cx="3429162" cy="3386916"/>
              <a:chOff x="2557031" y="962286"/>
              <a:chExt cx="3429162" cy="3386916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557031" y="962286"/>
                <a:ext cx="1223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b="0" dirty="0" smtClean="0">
                    <a:latin typeface="Arial" charset="0"/>
                    <a:ea typeface="Arial" charset="0"/>
                    <a:cs typeface="Arial" charset="0"/>
                  </a:rPr>
                  <a:t>Block coil 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318952" y="4041425"/>
                <a:ext cx="23342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0" dirty="0" smtClean="0">
                    <a:latin typeface="Arial" charset="0"/>
                    <a:ea typeface="Arial" charset="0"/>
                    <a:cs typeface="Arial" charset="0"/>
                  </a:rPr>
                  <a:t>C. </a:t>
                </a:r>
                <a:r>
                  <a:rPr lang="en-US" sz="1400" b="0" dirty="0" err="1" smtClean="0">
                    <a:latin typeface="Arial" charset="0"/>
                    <a:ea typeface="Arial" charset="0"/>
                    <a:cs typeface="Arial" charset="0"/>
                  </a:rPr>
                  <a:t>Lorin</a:t>
                </a:r>
                <a:r>
                  <a:rPr lang="en-US" sz="1400" b="0" dirty="0" smtClean="0">
                    <a:latin typeface="Arial" charset="0"/>
                    <a:ea typeface="Arial" charset="0"/>
                    <a:cs typeface="Arial" charset="0"/>
                  </a:rPr>
                  <a:t>, M. Durante (CEA)</a:t>
                </a:r>
                <a:endParaRPr lang="en-US" sz="1400" b="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pic>
            <p:nvPicPr>
              <p:cNvPr id="17" name="Picture 16" descr="Screen Shot 2016-06-21 at 21.39.33.png"/>
              <p:cNvPicPr>
                <a:picLocks noChangeAspect="1"/>
              </p:cNvPicPr>
              <p:nvPr/>
            </p:nvPicPr>
            <p:blipFill>
              <a:blip r:embed="rId7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80606" y="1039131"/>
                <a:ext cx="3105587" cy="3002294"/>
              </a:xfrm>
              <a:prstGeom prst="rect">
                <a:avLst/>
              </a:prstGeom>
            </p:spPr>
          </p:pic>
        </p:grp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12913" y="4435521"/>
              <a:ext cx="1097357" cy="887031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81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 20T option: HTS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33400" y="1184278"/>
            <a:ext cx="8610600" cy="375689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None/>
            </a:pPr>
            <a:r>
              <a:rPr lang="en-US" b="0" kern="0" dirty="0" smtClean="0"/>
              <a:t>Early phase: </a:t>
            </a:r>
            <a:r>
              <a:rPr lang="en-US" b="0" kern="0" dirty="0" err="1" smtClean="0"/>
              <a:t>EuCARD</a:t>
            </a:r>
            <a:r>
              <a:rPr lang="en-US" b="0" kern="0" dirty="0" smtClean="0"/>
              <a:t> HTS insert magnet (2009 </a:t>
            </a:r>
            <a:r>
              <a:rPr lang="en-US" b="0" kern="0" dirty="0"/>
              <a:t>–</a:t>
            </a:r>
            <a:r>
              <a:rPr lang="en-US" b="0" kern="0" dirty="0" smtClean="0"/>
              <a:t> 2016)</a:t>
            </a:r>
          </a:p>
          <a:p>
            <a:pPr marL="0" indent="0">
              <a:buNone/>
            </a:pPr>
            <a:endParaRPr lang="en-US" b="0" kern="0" dirty="0" smtClean="0"/>
          </a:p>
          <a:p>
            <a:pPr marL="0" indent="0">
              <a:buNone/>
            </a:pPr>
            <a:r>
              <a:rPr lang="en-US" b="0" kern="0" dirty="0" smtClean="0"/>
              <a:t>First </a:t>
            </a:r>
            <a:r>
              <a:rPr lang="en-US" b="0" kern="0" dirty="0" smtClean="0"/>
              <a:t>step to an HTS accelerator magnet:  EuCARD2 (2013 </a:t>
            </a:r>
            <a:r>
              <a:rPr lang="en-US" b="0" kern="0" dirty="0"/>
              <a:t>–</a:t>
            </a:r>
            <a:r>
              <a:rPr lang="en-US" b="0" kern="0" dirty="0" smtClean="0"/>
              <a:t> )</a:t>
            </a:r>
          </a:p>
          <a:p>
            <a:pPr marL="457200" lvl="1" indent="0">
              <a:buNone/>
            </a:pPr>
            <a:r>
              <a:rPr lang="en-US" b="0" kern="0" dirty="0" smtClean="0"/>
              <a:t>10kA rated </a:t>
            </a:r>
            <a:r>
              <a:rPr lang="en-US" b="0" kern="0" dirty="0" err="1" smtClean="0"/>
              <a:t>ReBCO</a:t>
            </a:r>
            <a:r>
              <a:rPr lang="en-US" b="0" kern="0" dirty="0" smtClean="0"/>
              <a:t> cable (</a:t>
            </a:r>
            <a:r>
              <a:rPr lang="en-US" b="0" kern="0" dirty="0" err="1" smtClean="0"/>
              <a:t>Roeble</a:t>
            </a:r>
            <a:r>
              <a:rPr lang="en-US" b="0" kern="0" dirty="0" smtClean="0"/>
              <a:t> cable)</a:t>
            </a:r>
          </a:p>
          <a:p>
            <a:pPr marL="457200" lvl="1" indent="0">
              <a:buNone/>
            </a:pPr>
            <a:r>
              <a:rPr lang="en-US" b="0" kern="0" dirty="0" smtClean="0"/>
              <a:t>5T stand alone accelerator quality </a:t>
            </a:r>
            <a:r>
              <a:rPr lang="en-US" b="0" kern="0" dirty="0" err="1" smtClean="0"/>
              <a:t>ReBCO</a:t>
            </a:r>
            <a:r>
              <a:rPr lang="en-US" b="0" kern="0" dirty="0" smtClean="0"/>
              <a:t> </a:t>
            </a:r>
            <a:r>
              <a:rPr lang="en-US" b="0" kern="0" dirty="0" smtClean="0"/>
              <a:t>magnet</a:t>
            </a:r>
          </a:p>
          <a:p>
            <a:pPr marL="0" indent="0">
              <a:buNone/>
            </a:pPr>
            <a:endParaRPr lang="en-US" b="0" kern="0" dirty="0"/>
          </a:p>
          <a:p>
            <a:pPr marL="0" indent="0">
              <a:buNone/>
            </a:pPr>
            <a:r>
              <a:rPr lang="en-US" b="0" kern="0" dirty="0" smtClean="0"/>
              <a:t>We are now starting </a:t>
            </a:r>
            <a:r>
              <a:rPr lang="en-US" b="0" kern="0" dirty="0" smtClean="0"/>
              <a:t>a long term HTS magnet development program </a:t>
            </a:r>
            <a:r>
              <a:rPr lang="en-US" b="0" kern="0" dirty="0" smtClean="0"/>
              <a:t>at CERN and collaborating institutes (2016 </a:t>
            </a:r>
            <a:r>
              <a:rPr lang="en-US" b="0" kern="0" dirty="0" smtClean="0"/>
              <a:t>– 2024)</a:t>
            </a:r>
            <a:endParaRPr lang="en-US" b="0" kern="0" dirty="0"/>
          </a:p>
        </p:txBody>
      </p:sp>
    </p:spTree>
    <p:extLst>
      <p:ext uri="{BB962C8B-B14F-4D97-AF65-F5344CB8AC3E}">
        <p14:creationId xmlns:p14="http://schemas.microsoft.com/office/powerpoint/2010/main" val="86676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 20T option: HTS program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9" t="10028" r="21741" b="67966"/>
          <a:stretch/>
        </p:blipFill>
        <p:spPr>
          <a:xfrm>
            <a:off x="372081" y="1870018"/>
            <a:ext cx="8630393" cy="186480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835694" y="1506818"/>
            <a:ext cx="5703168" cy="55780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FontTx/>
              <a:buNone/>
            </a:pPr>
            <a:r>
              <a:rPr lang="en-US" b="0" kern="0" smtClean="0">
                <a:solidFill>
                  <a:schemeClr val="accent2"/>
                </a:solidFill>
              </a:rPr>
              <a:t>Preliminary HTS magnet development program</a:t>
            </a:r>
            <a:endParaRPr lang="en-US" b="0" kern="0" dirty="0">
              <a:solidFill>
                <a:schemeClr val="accent2"/>
              </a:solidFill>
            </a:endParaRPr>
          </a:p>
        </p:txBody>
      </p:sp>
      <p:pic>
        <p:nvPicPr>
          <p:cNvPr id="8" name="Picture 7" descr="Typical 20 T Layouts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9632" y="3728108"/>
            <a:ext cx="8568514" cy="26532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79912" y="6381328"/>
            <a:ext cx="2922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solidFill>
                  <a:schemeClr val="accent6"/>
                </a:solidFill>
                <a:latin typeface="Arial" charset="0"/>
                <a:ea typeface="Arial" charset="0"/>
                <a:cs typeface="Arial" charset="0"/>
              </a:rPr>
              <a:t>Courtesy , J. van </a:t>
            </a:r>
            <a:r>
              <a:rPr lang="en-US" sz="1400" b="0" dirty="0" err="1" smtClean="0">
                <a:solidFill>
                  <a:schemeClr val="accent6"/>
                </a:solidFill>
                <a:latin typeface="Arial" charset="0"/>
                <a:ea typeface="Arial" charset="0"/>
                <a:cs typeface="Arial" charset="0"/>
              </a:rPr>
              <a:t>Nugteren</a:t>
            </a:r>
            <a:r>
              <a:rPr lang="en-US" sz="1400" b="0" dirty="0" smtClean="0">
                <a:solidFill>
                  <a:schemeClr val="accent6"/>
                </a:solidFill>
                <a:latin typeface="Arial" charset="0"/>
                <a:ea typeface="Arial" charset="0"/>
                <a:cs typeface="Arial" charset="0"/>
              </a:rPr>
              <a:t>, CERN</a:t>
            </a:r>
            <a:endParaRPr lang="en-US" sz="1400" b="0" dirty="0">
              <a:solidFill>
                <a:schemeClr val="accent6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20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3015" y="2492896"/>
            <a:ext cx="5740985" cy="43454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b="0" dirty="0" smtClean="0">
                <a:ea typeface="Arial" charset="0"/>
                <a:cs typeface="Arial" charset="0"/>
              </a:rPr>
              <a:t>EuCARD2 </a:t>
            </a:r>
            <a:r>
              <a:rPr lang="en-US" b="0" dirty="0">
                <a:ea typeface="Arial" charset="0"/>
                <a:cs typeface="Arial" charset="0"/>
              </a:rPr>
              <a:t>5T </a:t>
            </a:r>
            <a:r>
              <a:rPr lang="en-US" b="0" dirty="0" smtClean="0">
                <a:ea typeface="Arial" charset="0"/>
                <a:cs typeface="Arial" charset="0"/>
              </a:rPr>
              <a:t>accelerator </a:t>
            </a:r>
            <a:r>
              <a:rPr lang="en-US" b="0" dirty="0">
                <a:ea typeface="Arial" charset="0"/>
                <a:cs typeface="Arial" charset="0"/>
              </a:rPr>
              <a:t>quality </a:t>
            </a:r>
            <a:r>
              <a:rPr lang="en-US" b="0" dirty="0" err="1">
                <a:ea typeface="Arial" charset="0"/>
                <a:cs typeface="Arial" charset="0"/>
              </a:rPr>
              <a:t>ReBCO</a:t>
            </a:r>
            <a:r>
              <a:rPr lang="en-US" b="0" dirty="0">
                <a:ea typeface="Arial" charset="0"/>
                <a:cs typeface="Arial" charset="0"/>
              </a:rPr>
              <a:t> </a:t>
            </a:r>
            <a:r>
              <a:rPr lang="en-US" b="0" dirty="0" smtClean="0">
                <a:ea typeface="Arial" charset="0"/>
                <a:cs typeface="Arial" charset="0"/>
              </a:rPr>
              <a:t>magnet</a:t>
            </a:r>
            <a:endParaRPr lang="en-GB" b="0" dirty="0"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610600" cy="84584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Arial" charset="0"/>
                <a:ea typeface="Arial" charset="0"/>
                <a:cs typeface="Arial" charset="0"/>
              </a:rPr>
              <a:t>5 Tesla stand alone,  (18 T–20 T in 13 T background or other</a:t>
            </a:r>
            <a:r>
              <a:rPr lang="en-GB" dirty="0">
                <a:latin typeface="Arial" charset="0"/>
                <a:ea typeface="Arial" charset="0"/>
                <a:cs typeface="Arial" charset="0"/>
              </a:rPr>
              <a:t>), @ </a:t>
            </a:r>
            <a:r>
              <a:rPr lang="en-GB" dirty="0" smtClean="0">
                <a:latin typeface="Arial" charset="0"/>
                <a:ea typeface="Arial" charset="0"/>
                <a:cs typeface="Arial" charset="0"/>
              </a:rPr>
              <a:t>4.5K,   40 mm aperture, 10 kA </a:t>
            </a:r>
            <a:r>
              <a:rPr lang="en-GB" smtClean="0">
                <a:latin typeface="Arial" charset="0"/>
                <a:ea typeface="Arial" charset="0"/>
                <a:cs typeface="Arial" charset="0"/>
              </a:rPr>
              <a:t>class cable, Accelerator </a:t>
            </a:r>
            <a:r>
              <a:rPr lang="en-GB" dirty="0" smtClean="0">
                <a:latin typeface="Arial" charset="0"/>
                <a:ea typeface="Arial" charset="0"/>
                <a:cs typeface="Arial" charset="0"/>
              </a:rPr>
              <a:t>Field quality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33023CC5-962E-4B78-90BB-49ABEB0227EE}" type="slidenum">
              <a:rPr lang="en-GB" b="0" smtClean="0">
                <a:latin typeface="Arial" charset="0"/>
                <a:ea typeface="Arial" charset="0"/>
                <a:cs typeface="Arial" charset="0"/>
              </a:rPr>
              <a:t>46</a:t>
            </a:fld>
            <a:endParaRPr lang="en-GB" b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6478364"/>
            <a:ext cx="2606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latin typeface="Arial" charset="0"/>
                <a:ea typeface="Arial" charset="0"/>
                <a:cs typeface="Arial" charset="0"/>
              </a:rPr>
              <a:t>http://eucard2.web.cern.ch/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59956"/>
            <a:ext cx="3058625" cy="2145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G:\Dropbox\My Presentation Slides\EUCAS 2015 Presentation\Screen Shot 2015-09-04 at 16.27.0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473" y="4247738"/>
            <a:ext cx="2385303" cy="250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08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Feather0 - Feather-M2.0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33023CC5-962E-4B78-90BB-49ABEB0227EE}" type="slidenum">
              <a:rPr lang="en-GB" smtClean="0"/>
              <a:t>47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38909" t="29443" r="18160"/>
          <a:stretch/>
        </p:blipFill>
        <p:spPr>
          <a:xfrm rot="5400000">
            <a:off x="6517910" y="1766733"/>
            <a:ext cx="2179494" cy="2594315"/>
          </a:xfrm>
          <a:prstGeom prst="rect">
            <a:avLst/>
          </a:prstGeom>
        </p:spPr>
      </p:pic>
      <p:pic>
        <p:nvPicPr>
          <p:cNvPr id="10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5075" t="18850" r="6202" b="27710"/>
          <a:stretch/>
        </p:blipFill>
        <p:spPr>
          <a:xfrm rot="10800000">
            <a:off x="3606310" y="4221088"/>
            <a:ext cx="5298505" cy="2307414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251520" y="1171155"/>
            <a:ext cx="8868342" cy="104435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r>
              <a:rPr lang="en-US" b="0" kern="0" dirty="0" smtClean="0"/>
              <a:t>Feather0: First coil in the test station</a:t>
            </a:r>
          </a:p>
          <a:p>
            <a:r>
              <a:rPr lang="en-US" b="0" kern="0" dirty="0" smtClean="0"/>
              <a:t>Feather2: winding of first coil with dummy cable in progress</a:t>
            </a:r>
            <a:endParaRPr lang="en-US" b="0" kern="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694" b="5989"/>
          <a:stretch/>
        </p:blipFill>
        <p:spPr>
          <a:xfrm rot="5400000">
            <a:off x="-312616" y="3909217"/>
            <a:ext cx="3432526" cy="2160240"/>
          </a:xfrm>
          <a:prstGeom prst="rect">
            <a:avLst/>
          </a:prstGeom>
        </p:spPr>
      </p:pic>
      <p:pic>
        <p:nvPicPr>
          <p:cNvPr id="13" name="Content Placeholder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70" t="-426" r="83314" b="6866"/>
          <a:stretch/>
        </p:blipFill>
        <p:spPr bwMode="auto">
          <a:xfrm rot="16200000">
            <a:off x="2377679" y="-72000"/>
            <a:ext cx="1219697" cy="5328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465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latin typeface="Arial" charset="0"/>
                <a:ea typeface="Arial" charset="0"/>
                <a:cs typeface="Arial" charset="0"/>
              </a:rPr>
              <a:t>Synergy programs</a:t>
            </a:r>
            <a:endParaRPr lang="en-US" b="0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95536" y="1616093"/>
            <a:ext cx="3847458" cy="5237791"/>
            <a:chOff x="314331" y="875819"/>
            <a:chExt cx="3847458" cy="5237791"/>
          </a:xfrm>
        </p:grpSpPr>
        <p:sp>
          <p:nvSpPr>
            <p:cNvPr id="10" name="TextBox 9"/>
            <p:cNvSpPr txBox="1"/>
            <p:nvPr/>
          </p:nvSpPr>
          <p:spPr>
            <a:xfrm>
              <a:off x="314331" y="5467279"/>
              <a:ext cx="38474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0" dirty="0" smtClean="0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rPr>
                <a:t>30 T (NMR) to 60 T (user facilities) HTS solenoids</a:t>
              </a:r>
              <a:endParaRPr lang="en-US" sz="1800" b="0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659466" y="875819"/>
              <a:ext cx="3005991" cy="4656471"/>
              <a:chOff x="810342" y="988994"/>
              <a:chExt cx="3005991" cy="4656471"/>
            </a:xfrm>
          </p:grpSpPr>
          <p:pic>
            <p:nvPicPr>
              <p:cNvPr id="3" name="Picture 2" descr="18355-0309286344-450.jp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0342" y="988994"/>
                <a:ext cx="2980845" cy="4312289"/>
              </a:xfrm>
              <a:prstGeom prst="rect">
                <a:avLst/>
              </a:prstGeom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900150" y="5276133"/>
                <a:ext cx="29161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800" b="0" dirty="0">
                    <a:solidFill>
                      <a:schemeClr val="accent2"/>
                    </a:solidFill>
                    <a:latin typeface="Arial" charset="0"/>
                    <a:ea typeface="Arial" charset="0"/>
                    <a:cs typeface="Arial" charset="0"/>
                  </a:rPr>
                  <a:t>ISBN: 978-0-309-28634-3 </a:t>
                </a: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5004048" y="1181017"/>
            <a:ext cx="4078801" cy="5676983"/>
            <a:chOff x="4989794" y="449201"/>
            <a:chExt cx="4078801" cy="5676983"/>
          </a:xfrm>
        </p:grpSpPr>
        <p:sp>
          <p:nvSpPr>
            <p:cNvPr id="11" name="TextBox 10"/>
            <p:cNvSpPr txBox="1"/>
            <p:nvPr/>
          </p:nvSpPr>
          <p:spPr>
            <a:xfrm>
              <a:off x="4989794" y="449201"/>
              <a:ext cx="40788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0" dirty="0" smtClean="0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rPr>
                <a:t>16 T LTS and 20 T HTS accelerator dipoles and associated technologies</a:t>
              </a:r>
              <a:endParaRPr lang="en-US" sz="1800" b="0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5117849" y="1113007"/>
              <a:ext cx="3774918" cy="5013177"/>
              <a:chOff x="5117849" y="1113007"/>
              <a:chExt cx="3774918" cy="5013177"/>
            </a:xfrm>
          </p:grpSpPr>
          <p:pic>
            <p:nvPicPr>
              <p:cNvPr id="5" name="Picture 4" descr="MDP Program Plan.jpg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131" b="6433"/>
              <a:stretch/>
            </p:blipFill>
            <p:spPr>
              <a:xfrm>
                <a:off x="5117849" y="1113007"/>
                <a:ext cx="3774918" cy="4672537"/>
              </a:xfrm>
              <a:prstGeom prst="rect">
                <a:avLst/>
              </a:prstGeom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5289366" y="5756852"/>
                <a:ext cx="35958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800" b="0" dirty="0" smtClean="0">
                    <a:solidFill>
                      <a:schemeClr val="accent2"/>
                    </a:solidFill>
                    <a:latin typeface="Arial" charset="0"/>
                    <a:ea typeface="Arial" charset="0"/>
                    <a:cs typeface="Arial" charset="0"/>
                  </a:rPr>
                  <a:t>By courtesy of S. </a:t>
                </a:r>
                <a:r>
                  <a:rPr lang="en-US" sz="1800" b="0" dirty="0" err="1" smtClean="0">
                    <a:solidFill>
                      <a:schemeClr val="accent2"/>
                    </a:solidFill>
                    <a:latin typeface="Arial" charset="0"/>
                    <a:ea typeface="Arial" charset="0"/>
                    <a:cs typeface="Arial" charset="0"/>
                  </a:rPr>
                  <a:t>Gourlay</a:t>
                </a:r>
                <a:r>
                  <a:rPr lang="en-US" sz="1800" b="0" dirty="0" smtClean="0">
                    <a:solidFill>
                      <a:schemeClr val="accent2"/>
                    </a:solidFill>
                    <a:latin typeface="Arial" charset="0"/>
                    <a:ea typeface="Arial" charset="0"/>
                    <a:cs typeface="Arial" charset="0"/>
                  </a:rPr>
                  <a:t> (LBNL)</a:t>
                </a:r>
                <a:endParaRPr lang="en-US" sz="1800" b="0" dirty="0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</p:grp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62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323528" y="4298954"/>
            <a:ext cx="4733242" cy="2559046"/>
            <a:chOff x="186479" y="3569218"/>
            <a:chExt cx="4733242" cy="2559046"/>
          </a:xfrm>
        </p:grpSpPr>
        <p:cxnSp>
          <p:nvCxnSpPr>
            <p:cNvPr id="105" name="Straight Connector 104"/>
            <p:cNvCxnSpPr/>
            <p:nvPr/>
          </p:nvCxnSpPr>
          <p:spPr>
            <a:xfrm>
              <a:off x="2646144" y="3569218"/>
              <a:ext cx="0" cy="1799994"/>
            </a:xfrm>
            <a:prstGeom prst="line">
              <a:avLst/>
            </a:prstGeom>
            <a:ln w="19050" cmpd="sng">
              <a:solidFill>
                <a:schemeClr val="accent6">
                  <a:lumMod val="75000"/>
                </a:schemeClr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16" name="Picture 115" descr="FCCLogoForWebSit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479" y="5556144"/>
              <a:ext cx="1170894" cy="491972"/>
            </a:xfrm>
            <a:prstGeom prst="rect">
              <a:avLst/>
            </a:prstGeom>
          </p:spPr>
        </p:pic>
        <p:sp>
          <p:nvSpPr>
            <p:cNvPr id="117" name="TextBox 116"/>
            <p:cNvSpPr txBox="1"/>
            <p:nvPr/>
          </p:nvSpPr>
          <p:spPr>
            <a:xfrm>
              <a:off x="1311954" y="5481933"/>
              <a:ext cx="36077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0" dirty="0" smtClean="0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rPr>
                <a:t>FCC CDR (</a:t>
              </a:r>
              <a:r>
                <a:rPr lang="en-US" sz="1800" b="0" dirty="0" err="1" smtClean="0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rPr>
                <a:t>EuroCirCol</a:t>
              </a:r>
              <a:r>
                <a:rPr lang="en-US" sz="1800" b="0" dirty="0" smtClean="0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rPr>
                <a:t>) propose a new energy frontier accelerator</a:t>
              </a:r>
              <a:endParaRPr lang="en-US" sz="1800" b="0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2976250" y="4298953"/>
            <a:ext cx="2395149" cy="1224159"/>
            <a:chOff x="2839201" y="3569217"/>
            <a:chExt cx="2395149" cy="1224159"/>
          </a:xfrm>
        </p:grpSpPr>
        <p:cxnSp>
          <p:nvCxnSpPr>
            <p:cNvPr id="115" name="Straight Connector 114"/>
            <p:cNvCxnSpPr/>
            <p:nvPr/>
          </p:nvCxnSpPr>
          <p:spPr>
            <a:xfrm>
              <a:off x="3869831" y="3569217"/>
              <a:ext cx="0" cy="463033"/>
            </a:xfrm>
            <a:prstGeom prst="line">
              <a:avLst/>
            </a:prstGeom>
            <a:ln w="19050" cmpd="sng">
              <a:solidFill>
                <a:schemeClr val="accent6">
                  <a:lumMod val="75000"/>
                </a:schemeClr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9" name="TextBox 118"/>
            <p:cNvSpPr txBox="1"/>
            <p:nvPr/>
          </p:nvSpPr>
          <p:spPr>
            <a:xfrm>
              <a:off x="3665349" y="4023055"/>
              <a:ext cx="15690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0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16 T </a:t>
              </a:r>
              <a:r>
                <a:rPr lang="en-US" sz="1800" b="0" dirty="0" smtClean="0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rPr>
                <a:t>magnet model(s)</a:t>
              </a:r>
              <a:endParaRPr lang="en-US" sz="1800" b="0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pic>
          <p:nvPicPr>
            <p:cNvPr id="120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9201" y="3890059"/>
              <a:ext cx="903317" cy="903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151429" y="3215542"/>
            <a:ext cx="8967591" cy="1048171"/>
            <a:chOff x="14380" y="2485806"/>
            <a:chExt cx="8967591" cy="1048171"/>
          </a:xfrm>
        </p:grpSpPr>
        <p:grpSp>
          <p:nvGrpSpPr>
            <p:cNvPr id="111" name="Group 110"/>
            <p:cNvGrpSpPr/>
            <p:nvPr/>
          </p:nvGrpSpPr>
          <p:grpSpPr>
            <a:xfrm>
              <a:off x="183306" y="2485806"/>
              <a:ext cx="8798665" cy="1042819"/>
              <a:chOff x="183306" y="2485806"/>
              <a:chExt cx="8798665" cy="1042819"/>
            </a:xfrm>
          </p:grpSpPr>
          <p:sp>
            <p:nvSpPr>
              <p:cNvPr id="69" name="Right Arrow 68"/>
              <p:cNvSpPr/>
              <p:nvPr/>
            </p:nvSpPr>
            <p:spPr>
              <a:xfrm>
                <a:off x="183306" y="3092428"/>
                <a:ext cx="8798665" cy="406422"/>
              </a:xfrm>
              <a:prstGeom prst="rightArrow">
                <a:avLst>
                  <a:gd name="adj1" fmla="val 52951"/>
                  <a:gd name="adj2" fmla="val 75478"/>
                </a:avLst>
              </a:prstGeom>
              <a:solidFill>
                <a:schemeClr val="accent6">
                  <a:lumMod val="75000"/>
                </a:schemeClr>
              </a:solidFill>
              <a:effectLst>
                <a:outerShdw blurRad="50800" dist="2032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 b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grpSp>
            <p:nvGrpSpPr>
              <p:cNvPr id="92" name="Group 91"/>
              <p:cNvGrpSpPr/>
              <p:nvPr/>
            </p:nvGrpSpPr>
            <p:grpSpPr>
              <a:xfrm>
                <a:off x="1076783" y="3168628"/>
                <a:ext cx="7509848" cy="359997"/>
                <a:chOff x="815413" y="3088420"/>
                <a:chExt cx="6627720" cy="359997"/>
              </a:xfrm>
            </p:grpSpPr>
            <p:cxnSp>
              <p:nvCxnSpPr>
                <p:cNvPr id="71" name="Straight Connector 70"/>
                <p:cNvCxnSpPr/>
                <p:nvPr/>
              </p:nvCxnSpPr>
              <p:spPr>
                <a:xfrm>
                  <a:off x="815413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>
                  <a:off x="1552923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>
                  <a:off x="2200432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2775527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>
                  <a:off x="3280382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>
                  <a:off x="5135555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>
                  <a:off x="6259070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7008080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>
                  <a:off x="7443133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3" name="TextBox 92"/>
              <p:cNvSpPr txBox="1"/>
              <p:nvPr/>
            </p:nvSpPr>
            <p:spPr>
              <a:xfrm rot="16200000">
                <a:off x="743742" y="2646748"/>
                <a:ext cx="6912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b="0" dirty="0" smtClean="0">
                    <a:solidFill>
                      <a:schemeClr val="accent6">
                        <a:lumMod val="7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2016</a:t>
                </a:r>
                <a:endParaRPr lang="en-US" sz="1800" b="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 rot="16200000">
                <a:off x="1553041" y="2646749"/>
                <a:ext cx="6912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b="0" dirty="0" smtClean="0">
                    <a:solidFill>
                      <a:schemeClr val="accent6">
                        <a:lumMod val="7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2017</a:t>
                </a:r>
                <a:endParaRPr lang="en-US" sz="1800" b="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 rot="16200000">
                <a:off x="2286732" y="2646749"/>
                <a:ext cx="6912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b="0" dirty="0" smtClean="0">
                    <a:solidFill>
                      <a:schemeClr val="accent6">
                        <a:lumMod val="7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2018</a:t>
                </a:r>
                <a:endParaRPr lang="en-US" sz="1800" b="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 rot="16200000">
                <a:off x="2938370" y="2646749"/>
                <a:ext cx="6912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b="0" dirty="0" smtClean="0">
                    <a:solidFill>
                      <a:schemeClr val="accent6">
                        <a:lumMod val="7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2019</a:t>
                </a:r>
                <a:endParaRPr lang="en-US" sz="1800" b="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 rot="16200000">
                <a:off x="3510419" y="2646749"/>
                <a:ext cx="6912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b="0" dirty="0" smtClean="0">
                    <a:solidFill>
                      <a:schemeClr val="accent6">
                        <a:lumMod val="7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2020</a:t>
                </a:r>
                <a:endParaRPr lang="en-US" sz="1800" b="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 rot="16200000">
                <a:off x="5612510" y="2646749"/>
                <a:ext cx="6912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b="0" dirty="0" smtClean="0">
                    <a:solidFill>
                      <a:schemeClr val="accent6">
                        <a:lumMod val="7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2025</a:t>
                </a:r>
                <a:endParaRPr lang="en-US" sz="1800" b="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 rot="16200000">
                <a:off x="6885561" y="2646749"/>
                <a:ext cx="6912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b="0" dirty="0" smtClean="0">
                    <a:solidFill>
                      <a:schemeClr val="accent6">
                        <a:lumMod val="7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2030</a:t>
                </a:r>
                <a:endParaRPr lang="en-US" sz="1800" b="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 rot="16200000">
                <a:off x="7734262" y="2646748"/>
                <a:ext cx="6912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b="0" dirty="0" smtClean="0">
                    <a:solidFill>
                      <a:schemeClr val="accent6">
                        <a:lumMod val="7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2035</a:t>
                </a:r>
                <a:endParaRPr lang="en-US" sz="1800" b="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 rot="16200000">
                <a:off x="8227219" y="2646748"/>
                <a:ext cx="6912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b="0" dirty="0" smtClean="0">
                    <a:solidFill>
                      <a:schemeClr val="accent6">
                        <a:lumMod val="75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2040</a:t>
                </a:r>
                <a:endParaRPr lang="en-US" sz="1800" b="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cxnSp>
          <p:nvCxnSpPr>
            <p:cNvPr id="123" name="Straight Connector 122"/>
            <p:cNvCxnSpPr/>
            <p:nvPr/>
          </p:nvCxnSpPr>
          <p:spPr>
            <a:xfrm>
              <a:off x="186479" y="3173980"/>
              <a:ext cx="0" cy="359997"/>
            </a:xfrm>
            <a:prstGeom prst="line">
              <a:avLst/>
            </a:prstGeom>
            <a:effectLst>
              <a:glow rad="381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TextBox 123"/>
            <p:cNvSpPr txBox="1"/>
            <p:nvPr/>
          </p:nvSpPr>
          <p:spPr>
            <a:xfrm rot="16200000">
              <a:off x="-146562" y="2652100"/>
              <a:ext cx="6912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dirty="0" smtClean="0">
                  <a:solidFill>
                    <a:schemeClr val="accent6">
                      <a:lumMod val="75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2015</a:t>
              </a:r>
              <a:endParaRPr lang="en-US" sz="1800" b="0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7666322" y="849416"/>
            <a:ext cx="1485411" cy="2972748"/>
            <a:chOff x="7529273" y="119680"/>
            <a:chExt cx="1485411" cy="2972748"/>
          </a:xfrm>
        </p:grpSpPr>
        <p:cxnSp>
          <p:nvCxnSpPr>
            <p:cNvPr id="126" name="Straight Connector 125"/>
            <p:cNvCxnSpPr/>
            <p:nvPr/>
          </p:nvCxnSpPr>
          <p:spPr>
            <a:xfrm flipV="1">
              <a:off x="8337154" y="1767106"/>
              <a:ext cx="0" cy="1325322"/>
            </a:xfrm>
            <a:prstGeom prst="line">
              <a:avLst/>
            </a:prstGeom>
            <a:ln w="19050" cmpd="sng">
              <a:solidFill>
                <a:schemeClr val="accent6">
                  <a:lumMod val="75000"/>
                </a:schemeClr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8" name="TextBox 127"/>
            <p:cNvSpPr txBox="1"/>
            <p:nvPr/>
          </p:nvSpPr>
          <p:spPr>
            <a:xfrm>
              <a:off x="7529273" y="1121053"/>
              <a:ext cx="14705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b="0" dirty="0" smtClean="0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rPr>
                <a:t>End of LHC useful life</a:t>
              </a:r>
              <a:endParaRPr lang="en-US" sz="1800" b="0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pic>
          <p:nvPicPr>
            <p:cNvPr id="129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1283" y="119680"/>
              <a:ext cx="1353401" cy="1015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5735212" y="4249693"/>
            <a:ext cx="3221664" cy="1508865"/>
            <a:chOff x="5760307" y="3519957"/>
            <a:chExt cx="3221664" cy="1508865"/>
          </a:xfrm>
        </p:grpSpPr>
        <p:pic>
          <p:nvPicPr>
            <p:cNvPr id="58" name="Picture 12" descr="20T_iron_v3.JPG"/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74004" y="3519957"/>
              <a:ext cx="1407967" cy="1508865"/>
            </a:xfrm>
            <a:prstGeom prst="rect">
              <a:avLst/>
            </a:prstGeom>
          </p:spPr>
        </p:pic>
        <p:cxnSp>
          <p:nvCxnSpPr>
            <p:cNvPr id="122" name="Straight Connector 121"/>
            <p:cNvCxnSpPr/>
            <p:nvPr/>
          </p:nvCxnSpPr>
          <p:spPr>
            <a:xfrm>
              <a:off x="5976030" y="3569221"/>
              <a:ext cx="0" cy="463029"/>
            </a:xfrm>
            <a:prstGeom prst="line">
              <a:avLst/>
            </a:prstGeom>
            <a:ln w="19050" cmpd="sng">
              <a:solidFill>
                <a:schemeClr val="accent6">
                  <a:lumMod val="75000"/>
                </a:schemeClr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5" name="TextBox 124"/>
            <p:cNvSpPr txBox="1"/>
            <p:nvPr/>
          </p:nvSpPr>
          <p:spPr>
            <a:xfrm>
              <a:off x="5760307" y="4015349"/>
              <a:ext cx="14788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0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20 T </a:t>
              </a:r>
              <a:r>
                <a:rPr lang="en-US" sz="1800" b="0" dirty="0" smtClean="0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rPr>
                <a:t>magnet model(s)</a:t>
              </a:r>
              <a:endParaRPr lang="en-US" sz="1800" b="0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pic>
          <p:nvPicPr>
            <p:cNvPr id="133" name="Picture 132" descr="Screen Shot 2014-03-09 at 7.26.40 PM.png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98479" y="3822582"/>
              <a:ext cx="1434605" cy="1177651"/>
            </a:xfrm>
            <a:prstGeom prst="rect">
              <a:avLst/>
            </a:prstGeom>
          </p:spPr>
        </p:pic>
      </p:grp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291330" y="1048037"/>
            <a:ext cx="3307330" cy="2267739"/>
            <a:chOff x="154281" y="318301"/>
            <a:chExt cx="3307330" cy="2267739"/>
          </a:xfrm>
        </p:grpSpPr>
        <p:sp>
          <p:nvSpPr>
            <p:cNvPr id="103" name="TextBox 102"/>
            <p:cNvSpPr txBox="1"/>
            <p:nvPr/>
          </p:nvSpPr>
          <p:spPr>
            <a:xfrm>
              <a:off x="154281" y="318301"/>
              <a:ext cx="330733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b="0" dirty="0" smtClean="0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rPr>
                <a:t>LHC Run-II provides results to define future HEP roadmap (European Strategy 2018)</a:t>
              </a:r>
              <a:endParaRPr lang="en-US" sz="1800" b="0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114" name="Straight Connector 113"/>
            <p:cNvCxnSpPr/>
            <p:nvPr/>
          </p:nvCxnSpPr>
          <p:spPr>
            <a:xfrm flipV="1">
              <a:off x="2632189" y="1074049"/>
              <a:ext cx="0" cy="1511991"/>
            </a:xfrm>
            <a:prstGeom prst="line">
              <a:avLst/>
            </a:prstGeom>
            <a:ln w="19050" cmpd="sng">
              <a:solidFill>
                <a:schemeClr val="accent6">
                  <a:lumMod val="75000"/>
                </a:schemeClr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" name="Picture 2" descr="Screen Shot 2015-05-19 at 10.00.34 PM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3492" y="1158648"/>
              <a:ext cx="1899205" cy="1297740"/>
            </a:xfrm>
            <a:prstGeom prst="rect">
              <a:avLst/>
            </a:prstGeom>
          </p:spPr>
        </p:pic>
      </p:grp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3940233" y="841390"/>
            <a:ext cx="3741375" cy="2415069"/>
            <a:chOff x="3803184" y="111654"/>
            <a:chExt cx="3741375" cy="2415069"/>
          </a:xfrm>
        </p:grpSpPr>
        <p:cxnSp>
          <p:nvCxnSpPr>
            <p:cNvPr id="106" name="Straight Connector 105"/>
            <p:cNvCxnSpPr/>
            <p:nvPr/>
          </p:nvCxnSpPr>
          <p:spPr>
            <a:xfrm flipV="1">
              <a:off x="5958117" y="1842724"/>
              <a:ext cx="0" cy="683999"/>
            </a:xfrm>
            <a:prstGeom prst="line">
              <a:avLst/>
            </a:prstGeom>
            <a:ln w="19050" cmpd="sng">
              <a:solidFill>
                <a:schemeClr val="accent6">
                  <a:lumMod val="75000"/>
                </a:schemeClr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0" name="TextBox 109"/>
            <p:cNvSpPr txBox="1"/>
            <p:nvPr/>
          </p:nvSpPr>
          <p:spPr>
            <a:xfrm>
              <a:off x="4647008" y="1146062"/>
              <a:ext cx="27909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b="0" dirty="0" smtClean="0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rPr>
                <a:t>HL-LHC demonstrates large-scale use of Nb</a:t>
              </a:r>
              <a:r>
                <a:rPr lang="en-US" sz="1800" b="0" baseline="-25000" dirty="0" smtClean="0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rPr>
                <a:t>3</a:t>
              </a:r>
              <a:r>
                <a:rPr lang="en-US" sz="1800" b="0" dirty="0" smtClean="0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rPr>
                <a:t>Sn</a:t>
              </a:r>
              <a:endParaRPr lang="en-US" sz="1800" b="0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pic>
          <p:nvPicPr>
            <p:cNvPr id="113" name="Picture 112" descr="SmallHiLumiLogo.jp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C"/>
                </a:clrFrom>
                <a:clrTo>
                  <a:srgbClr val="FFFFF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60930" y="1738176"/>
              <a:ext cx="1583629" cy="764164"/>
            </a:xfrm>
            <a:prstGeom prst="rect">
              <a:avLst/>
            </a:prstGeom>
          </p:spPr>
        </p:pic>
        <p:pic>
          <p:nvPicPr>
            <p:cNvPr id="53" name="Picture 2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3184" y="111654"/>
              <a:ext cx="3495679" cy="1020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056771" y="4285624"/>
            <a:ext cx="4007316" cy="2506226"/>
            <a:chOff x="5799837" y="3533977"/>
            <a:chExt cx="4007316" cy="2506226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6859105" y="3533977"/>
              <a:ext cx="0" cy="2087999"/>
            </a:xfrm>
            <a:prstGeom prst="line">
              <a:avLst/>
            </a:prstGeom>
            <a:ln w="19050" cmpd="sng">
              <a:solidFill>
                <a:schemeClr val="accent6">
                  <a:lumMod val="75000"/>
                </a:schemeClr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5799837" y="5664821"/>
              <a:ext cx="297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800" b="0" dirty="0" smtClean="0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rPr>
                <a:t>FCC construction  decision </a:t>
              </a:r>
              <a:endParaRPr lang="en-US" sz="1800" b="0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pic>
          <p:nvPicPr>
            <p:cNvPr id="4" name="Picture 3" descr="Screen Shot 2015-05-19 at 11.41.34 PM.pn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56827" y="4982252"/>
              <a:ext cx="1050326" cy="1057951"/>
            </a:xfrm>
            <a:prstGeom prst="rect">
              <a:avLst/>
            </a:prstGeom>
          </p:spPr>
        </p:pic>
      </p:grp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2834279" y="1841430"/>
            <a:ext cx="2787077" cy="1942886"/>
            <a:chOff x="2697230" y="1111694"/>
            <a:chExt cx="2787077" cy="1942886"/>
          </a:xfrm>
        </p:grpSpPr>
        <p:cxnSp>
          <p:nvCxnSpPr>
            <p:cNvPr id="65" name="Straight Connector 64"/>
            <p:cNvCxnSpPr/>
            <p:nvPr/>
          </p:nvCxnSpPr>
          <p:spPr>
            <a:xfrm flipV="1">
              <a:off x="3298302" y="2198648"/>
              <a:ext cx="0" cy="323997"/>
            </a:xfrm>
            <a:prstGeom prst="line">
              <a:avLst/>
            </a:prstGeom>
            <a:ln w="19050" cmpd="sng">
              <a:solidFill>
                <a:schemeClr val="accent6">
                  <a:lumMod val="75000"/>
                </a:schemeClr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" name="Picture 1" descr="Screen Shot 2015-08-22 at 09.35.45.png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32988" y="1792900"/>
              <a:ext cx="1451319" cy="1261680"/>
            </a:xfrm>
            <a:prstGeom prst="rect">
              <a:avLst/>
            </a:prstGeom>
          </p:spPr>
        </p:pic>
        <p:sp>
          <p:nvSpPr>
            <p:cNvPr id="66" name="TextBox 65"/>
            <p:cNvSpPr txBox="1"/>
            <p:nvPr/>
          </p:nvSpPr>
          <p:spPr>
            <a:xfrm>
              <a:off x="2697230" y="1410114"/>
              <a:ext cx="20055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0" dirty="0" smtClean="0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rPr>
                <a:t>Accelerator-grade HTS </a:t>
              </a:r>
              <a:r>
                <a:rPr lang="en-US" sz="1800" b="0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5 T</a:t>
              </a:r>
              <a:r>
                <a:rPr lang="en-US" sz="1800" b="0" dirty="0" smtClean="0"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800" b="0" dirty="0" smtClean="0">
                  <a:solidFill>
                    <a:schemeClr val="accent2"/>
                  </a:solidFill>
                  <a:latin typeface="Arial" charset="0"/>
                  <a:ea typeface="Arial" charset="0"/>
                  <a:cs typeface="Arial" charset="0"/>
                </a:rPr>
                <a:t>demo</a:t>
              </a:r>
              <a:endParaRPr lang="en-US" sz="1800" b="0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pic>
          <p:nvPicPr>
            <p:cNvPr id="70" name="Picture 69" descr="logoEuCARD2.jp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35176" y="1111694"/>
              <a:ext cx="1021728" cy="451461"/>
            </a:xfrm>
            <a:prstGeom prst="rect">
              <a:avLst/>
            </a:prstGeom>
          </p:spPr>
        </p:pic>
      </p:grp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166038" y="4298957"/>
            <a:ext cx="2615538" cy="1848601"/>
            <a:chOff x="28989" y="3569221"/>
            <a:chExt cx="2615538" cy="1848601"/>
          </a:xfrm>
        </p:grpSpPr>
        <p:grpSp>
          <p:nvGrpSpPr>
            <p:cNvPr id="6" name="Group 5"/>
            <p:cNvGrpSpPr/>
            <p:nvPr/>
          </p:nvGrpSpPr>
          <p:grpSpPr>
            <a:xfrm>
              <a:off x="681789" y="3569221"/>
              <a:ext cx="1962738" cy="1848601"/>
              <a:chOff x="681789" y="3569221"/>
              <a:chExt cx="1962738" cy="1848601"/>
            </a:xfrm>
          </p:grpSpPr>
          <p:cxnSp>
            <p:nvCxnSpPr>
              <p:cNvPr id="131" name="Straight Connector 130"/>
              <p:cNvCxnSpPr/>
              <p:nvPr/>
            </p:nvCxnSpPr>
            <p:spPr>
              <a:xfrm>
                <a:off x="2263808" y="3569221"/>
                <a:ext cx="0" cy="287997"/>
              </a:xfrm>
              <a:prstGeom prst="line">
                <a:avLst/>
              </a:prstGeom>
              <a:ln w="19050" cmpd="sng">
                <a:solidFill>
                  <a:schemeClr val="accent6">
                    <a:lumMod val="75000"/>
                  </a:schemeClr>
                </a:solidFill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4" name="TextBox 133"/>
              <p:cNvSpPr txBox="1"/>
              <p:nvPr/>
            </p:nvSpPr>
            <p:spPr>
              <a:xfrm>
                <a:off x="681789" y="3808906"/>
                <a:ext cx="196273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800" b="0" dirty="0" smtClean="0">
                    <a:solidFill>
                      <a:srgbClr val="FF0000"/>
                    </a:solidFill>
                    <a:latin typeface="Arial" charset="0"/>
                    <a:ea typeface="Arial" charset="0"/>
                    <a:cs typeface="Arial" charset="0"/>
                  </a:rPr>
                  <a:t>12 T accelerator technology</a:t>
                </a:r>
                <a:endParaRPr lang="en-US" sz="1800" b="0" dirty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grpSp>
            <p:nvGrpSpPr>
              <p:cNvPr id="47" name="Group 46"/>
              <p:cNvGrpSpPr>
                <a:grpSpLocks noChangeAspect="1"/>
              </p:cNvGrpSpPr>
              <p:nvPr/>
            </p:nvGrpSpPr>
            <p:grpSpPr>
              <a:xfrm>
                <a:off x="1730348" y="4449925"/>
                <a:ext cx="832873" cy="831750"/>
                <a:chOff x="4059279" y="3040511"/>
                <a:chExt cx="3142378" cy="3138151"/>
              </a:xfrm>
            </p:grpSpPr>
            <p:pic>
              <p:nvPicPr>
                <p:cNvPr id="48" name="Picture 47" descr="2in1_Assy.jpg"/>
                <p:cNvPicPr>
                  <a:picLocks noChangeAspect="1"/>
                </p:cNvPicPr>
                <p:nvPr/>
              </p:nvPicPr>
              <p:blipFill rotWithShape="1">
                <a:blip r:embed="rId1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4059279" y="3040511"/>
                  <a:ext cx="1577541" cy="3138151"/>
                </a:xfrm>
                <a:prstGeom prst="rect">
                  <a:avLst/>
                </a:prstGeom>
              </p:spPr>
            </p:pic>
            <p:pic>
              <p:nvPicPr>
                <p:cNvPr id="49" name="Picture 48" descr="2in1_Assy.jpg"/>
                <p:cNvPicPr>
                  <a:picLocks noChangeAspect="1"/>
                </p:cNvPicPr>
                <p:nvPr/>
              </p:nvPicPr>
              <p:blipFill rotWithShape="1">
                <a:blip r:embed="rId1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 flipH="1">
                  <a:off x="5624116" y="3040511"/>
                  <a:ext cx="1577541" cy="3138151"/>
                </a:xfrm>
                <a:prstGeom prst="rect">
                  <a:avLst/>
                </a:prstGeom>
              </p:spPr>
            </p:pic>
          </p:grpSp>
          <p:pic>
            <p:nvPicPr>
              <p:cNvPr id="50" name="Picture 12"/>
              <p:cNvPicPr>
                <a:picLocks noChangeAspect="1" noChangeArrowheads="1"/>
              </p:cNvPicPr>
              <p:nvPr/>
            </p:nvPicPr>
            <p:blipFill>
              <a:blip r:embed="rId1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5941" y="4477778"/>
                <a:ext cx="936000" cy="9400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3" name="Picture 72" descr="index.jpg"/>
            <p:cNvPicPr>
              <a:picLocks noChangeAspect="1"/>
            </p:cNvPicPr>
            <p:nvPr/>
          </p:nvPicPr>
          <p:blipFill>
            <a:blip r:embed="rId1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989" y="4033907"/>
              <a:ext cx="1278694" cy="598020"/>
            </a:xfrm>
            <a:prstGeom prst="rect">
              <a:avLst/>
            </a:prstGeom>
          </p:spPr>
        </p:pic>
      </p:grp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3585468" y="4298957"/>
            <a:ext cx="3009302" cy="2125256"/>
            <a:chOff x="3620383" y="3569221"/>
            <a:chExt cx="3009302" cy="2125256"/>
          </a:xfrm>
        </p:grpSpPr>
        <p:grpSp>
          <p:nvGrpSpPr>
            <p:cNvPr id="10" name="Group 9"/>
            <p:cNvGrpSpPr/>
            <p:nvPr/>
          </p:nvGrpSpPr>
          <p:grpSpPr>
            <a:xfrm>
              <a:off x="4756799" y="3569221"/>
              <a:ext cx="1872886" cy="1883141"/>
              <a:chOff x="4756799" y="3569221"/>
              <a:chExt cx="1872886" cy="1883141"/>
            </a:xfrm>
          </p:grpSpPr>
          <p:cxnSp>
            <p:nvCxnSpPr>
              <p:cNvPr id="54" name="Straight Connector 53"/>
              <p:cNvCxnSpPr/>
              <p:nvPr/>
            </p:nvCxnSpPr>
            <p:spPr>
              <a:xfrm>
                <a:off x="5693242" y="3569221"/>
                <a:ext cx="0" cy="1295998"/>
              </a:xfrm>
              <a:prstGeom prst="line">
                <a:avLst/>
              </a:prstGeom>
              <a:ln w="19050" cmpd="sng">
                <a:solidFill>
                  <a:schemeClr val="accent6">
                    <a:lumMod val="75000"/>
                  </a:schemeClr>
                </a:solidFill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7" name="TextBox 56"/>
              <p:cNvSpPr txBox="1"/>
              <p:nvPr/>
            </p:nvSpPr>
            <p:spPr>
              <a:xfrm>
                <a:off x="4756799" y="4806031"/>
                <a:ext cx="187288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b="0" dirty="0" smtClean="0">
                    <a:solidFill>
                      <a:srgbClr val="FF0000"/>
                    </a:solidFill>
                    <a:latin typeface="Arial" charset="0"/>
                    <a:ea typeface="Arial" charset="0"/>
                    <a:cs typeface="Arial" charset="0"/>
                  </a:rPr>
                  <a:t>16 T accelerator technology</a:t>
                </a:r>
                <a:endParaRPr lang="en-US" sz="1800" b="0" dirty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pic>
          <p:nvPicPr>
            <p:cNvPr id="21" name="Picture 20" descr="Screen Shot 2016-02-19 at 12.19.19.png"/>
            <p:cNvPicPr>
              <a:picLocks noChangeAspect="1"/>
            </p:cNvPicPr>
            <p:nvPr/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20383" y="4569313"/>
              <a:ext cx="1225550" cy="1125164"/>
            </a:xfrm>
            <a:prstGeom prst="rect">
              <a:avLst/>
            </a:prstGeom>
          </p:spPr>
        </p:pic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27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specific about accelerator </a:t>
            </a:r>
            <a:r>
              <a:rPr lang="en-US" dirty="0" smtClean="0"/>
              <a:t>magnets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655496" cy="5598368"/>
          </a:xfrm>
        </p:spPr>
        <p:txBody>
          <a:bodyPr/>
          <a:lstStyle/>
          <a:p>
            <a:r>
              <a:rPr lang="en-US" dirty="0" smtClean="0"/>
              <a:t>Cylindrical volume with perpendicular field </a:t>
            </a:r>
          </a:p>
          <a:p>
            <a:r>
              <a:rPr lang="en-US" dirty="0" smtClean="0"/>
              <a:t>Dipoles, </a:t>
            </a:r>
            <a:r>
              <a:rPr lang="en-US" dirty="0" err="1" smtClean="0"/>
              <a:t>quadrupoles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Field quality:</a:t>
            </a:r>
          </a:p>
          <a:p>
            <a:endParaRPr lang="en-US" dirty="0"/>
          </a:p>
          <a:p>
            <a:r>
              <a:rPr lang="en-US" dirty="0" smtClean="0"/>
              <a:t>Field quality formulated and measured in a </a:t>
            </a:r>
            <a:r>
              <a:rPr lang="en-US" dirty="0" err="1" smtClean="0"/>
              <a:t>multipole</a:t>
            </a:r>
            <a:r>
              <a:rPr lang="en-US" dirty="0" smtClean="0"/>
              <a:t> expansion,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Long magnets: dipoles from 6 </a:t>
            </a:r>
            <a:r>
              <a:rPr lang="en-US" dirty="0"/>
              <a:t>m (</a:t>
            </a:r>
            <a:r>
              <a:rPr lang="en-US" dirty="0" err="1"/>
              <a:t>Tevatron</a:t>
            </a:r>
            <a:r>
              <a:rPr lang="en-US" dirty="0" smtClean="0"/>
              <a:t>) to 15 m (LHC)</a:t>
            </a:r>
          </a:p>
          <a:p>
            <a:r>
              <a:rPr lang="en-US" dirty="0" smtClean="0"/>
              <a:t>Often magnets are bent (9.14 mm </a:t>
            </a:r>
            <a:r>
              <a:rPr lang="en-US" dirty="0" err="1" smtClean="0"/>
              <a:t>sagitta</a:t>
            </a:r>
            <a:r>
              <a:rPr lang="en-US" dirty="0" smtClean="0"/>
              <a:t> for the LHC dipoles)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2483768" y="3501008"/>
          <a:ext cx="2054965" cy="910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" name="Equation" r:id="rId3" imgW="1003300" imgH="444500" progId="Equation.3">
                  <p:embed/>
                </p:oleObj>
              </mc:Choice>
              <mc:Fallback>
                <p:oleObj name="Equation" r:id="rId3" imgW="10033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83768" y="3501008"/>
                        <a:ext cx="2054965" cy="9104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4" descr="dipole_sk_mnw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1268760"/>
            <a:ext cx="2020888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6346478" y="2854673"/>
            <a:ext cx="26463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9pPr>
          </a:lstStyle>
          <a:p>
            <a:pPr algn="ctr"/>
            <a:r>
              <a:rPr lang="fr-CH" sz="1000" b="0" dirty="0">
                <a:latin typeface="Arial"/>
                <a:cs typeface="Arial"/>
              </a:rPr>
              <a:t>Artist view of a dipole, from M. N. Wilson « Superconducting Magnets »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1043608" y="4797152"/>
          <a:ext cx="4103688" cy="92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6" name="Equation" r:id="rId6" imgW="2374900" imgH="533400" progId="Equation.3">
                  <p:embed/>
                </p:oleObj>
              </mc:Choice>
              <mc:Fallback>
                <p:oleObj name="Equation" r:id="rId6" imgW="2374900" imgH="533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43608" y="4797152"/>
                        <a:ext cx="4103688" cy="922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7544" y="2233776"/>
            <a:ext cx="2016224" cy="14128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99792" y="2257008"/>
            <a:ext cx="1526570" cy="13160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72000" y="2132856"/>
            <a:ext cx="1800200" cy="1739616"/>
          </a:xfrm>
          <a:prstGeom prst="rect">
            <a:avLst/>
          </a:prstGeom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6156176" y="5013176"/>
          <a:ext cx="2236484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7" name="Equation" r:id="rId11" imgW="1117600" imgH="215900" progId="Equation.3">
                  <p:embed/>
                </p:oleObj>
              </mc:Choice>
              <mc:Fallback>
                <p:oleObj name="Equation" r:id="rId11" imgW="11176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156176" y="5013176"/>
                        <a:ext cx="2236484" cy="432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524328" y="3429000"/>
            <a:ext cx="1498352" cy="995615"/>
          </a:xfrm>
          <a:prstGeom prst="rect">
            <a:avLst/>
          </a:prstGeom>
        </p:spPr>
      </p:pic>
      <p:sp>
        <p:nvSpPr>
          <p:cNvPr id="14" name="TextBox 8"/>
          <p:cNvSpPr txBox="1">
            <a:spLocks noChangeArrowheads="1"/>
          </p:cNvSpPr>
          <p:nvPr/>
        </p:nvSpPr>
        <p:spPr bwMode="auto">
          <a:xfrm>
            <a:off x="5220072" y="3789040"/>
            <a:ext cx="23762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charset="0"/>
                <a:ea typeface="ＭＳ Ｐゴシック" charset="0"/>
              </a:defRPr>
            </a:lvl9pPr>
          </a:lstStyle>
          <a:p>
            <a:r>
              <a:rPr lang="fr-CH" sz="1600" b="0" dirty="0" smtClean="0">
                <a:latin typeface="Arial"/>
                <a:cs typeface="Arial"/>
              </a:rPr>
              <a:t>Cos</a:t>
            </a:r>
            <a:r>
              <a:rPr lang="fr-CH" sz="1600" b="0" dirty="0" smtClean="0">
                <a:latin typeface="Symbol" charset="2"/>
                <a:cs typeface="Symbol" charset="2"/>
              </a:rPr>
              <a:t>Q</a:t>
            </a:r>
            <a:r>
              <a:rPr lang="fr-CH" sz="1600" b="0" dirty="0" smtClean="0">
                <a:latin typeface="Arial"/>
                <a:cs typeface="Arial"/>
              </a:rPr>
              <a:t> coil : J = J</a:t>
            </a:r>
            <a:r>
              <a:rPr lang="fr-CH" sz="1600" b="0" baseline="-25000" dirty="0" smtClean="0">
                <a:latin typeface="Arial"/>
                <a:cs typeface="Arial"/>
              </a:rPr>
              <a:t>0</a:t>
            </a:r>
            <a:r>
              <a:rPr lang="fr-CH" sz="1600" b="0" dirty="0" smtClean="0">
                <a:latin typeface="Arial"/>
                <a:cs typeface="Arial"/>
              </a:rPr>
              <a:t> cos</a:t>
            </a:r>
            <a:r>
              <a:rPr lang="fr-CH" sz="1600" b="0" dirty="0">
                <a:latin typeface="Symbol" charset="2"/>
                <a:cs typeface="Symbol" charset="2"/>
              </a:rPr>
              <a:t>Q</a:t>
            </a:r>
            <a:endParaRPr lang="fr-CH" sz="1600" b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775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07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magnet parameters</a:t>
            </a:r>
            <a:endParaRPr lang="en-US" sz="28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282221" y="1486763"/>
          <a:ext cx="8621890" cy="3566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71182"/>
                <a:gridCol w="2267607"/>
                <a:gridCol w="1420368"/>
                <a:gridCol w="1619720"/>
                <a:gridCol w="2143013"/>
              </a:tblGrid>
              <a:tr h="370840"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B / G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(T) / (T/m)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en-US" sz="2400" baseline="-25000" dirty="0" err="1" smtClean="0">
                          <a:solidFill>
                            <a:schemeClr val="bg1"/>
                          </a:solidFill>
                        </a:rPr>
                        <a:t>peak</a:t>
                      </a:r>
                      <a:endParaRPr lang="en-US" sz="2400" baseline="-250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(T)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Bore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(mm)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Length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(units x m)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MB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16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16.4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50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≈4500 x 14.3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MQ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450 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(&gt; 350)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≈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800 x 6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MQX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225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100 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(&lt;150)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MQY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300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13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MBX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12.5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(4x2) x 12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MBR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10.5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>
                          <a:solidFill>
                            <a:srgbClr val="FF0000"/>
                          </a:solidFill>
                        </a:rPr>
                        <a:t>60</a:t>
                      </a:r>
                      <a:endParaRPr lang="en-US" sz="2400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(4x3) x 10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81987" y="5221318"/>
            <a:ext cx="39677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smtClean="0">
                <a:latin typeface="Arial" charset="0"/>
                <a:ea typeface="Arial" charset="0"/>
                <a:cs typeface="Arial" charset="0"/>
              </a:rPr>
              <a:t>Inter-aperture distance ≈ 250 mm</a:t>
            </a:r>
          </a:p>
          <a:p>
            <a:r>
              <a:rPr lang="en-US" sz="2000" b="0" dirty="0" smtClean="0">
                <a:latin typeface="Arial" charset="0"/>
                <a:ea typeface="Arial" charset="0"/>
                <a:cs typeface="Arial" charset="0"/>
              </a:rPr>
              <a:t>Yoke diameter ≤ 700 mm</a:t>
            </a:r>
          </a:p>
          <a:p>
            <a:r>
              <a:rPr lang="en-US" sz="2000" b="0" dirty="0" smtClean="0">
                <a:latin typeface="Arial" charset="0"/>
                <a:ea typeface="Arial" charset="0"/>
                <a:cs typeface="Arial" charset="0"/>
              </a:rPr>
              <a:t>Stray field ≤ 100 </a:t>
            </a:r>
            <a:r>
              <a:rPr lang="en-US" sz="2000" b="0" dirty="0" err="1" smtClean="0">
                <a:latin typeface="Arial" charset="0"/>
                <a:ea typeface="Arial" charset="0"/>
                <a:cs typeface="Arial" charset="0"/>
              </a:rPr>
              <a:t>mT</a:t>
            </a:r>
            <a:endParaRPr lang="en-US" sz="2000" b="0" dirty="0" smtClean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74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state of the </a:t>
            </a:r>
            <a:r>
              <a:rPr lang="en-US" dirty="0" smtClean="0"/>
              <a:t>art:</a:t>
            </a:r>
            <a:br>
              <a:rPr lang="en-US" dirty="0" smtClean="0"/>
            </a:br>
            <a:r>
              <a:rPr lang="en-US" dirty="0" smtClean="0"/>
              <a:t>Comparison between dipoles and solenoids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610600" cy="77383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We can see roughly a factor </a:t>
            </a:r>
            <a:r>
              <a:rPr lang="en-US" dirty="0"/>
              <a:t>2 due </a:t>
            </a:r>
            <a:r>
              <a:rPr lang="en-US" dirty="0" smtClean="0"/>
              <a:t>to Coil </a:t>
            </a:r>
            <a:r>
              <a:rPr lang="en-US" dirty="0"/>
              <a:t>«efficiency» and to force-stress </a:t>
            </a:r>
            <a:r>
              <a:rPr lang="en-US" dirty="0" smtClean="0"/>
              <a:t>management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916832"/>
            <a:ext cx="7324118" cy="4800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971600" y="6415088"/>
            <a:ext cx="1800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400" b="0" dirty="0"/>
              <a:t>Courtesy L. </a:t>
            </a:r>
            <a:r>
              <a:rPr lang="en-GB" sz="1400" b="0" dirty="0" smtClean="0"/>
              <a:t>Rossi</a:t>
            </a:r>
            <a:endParaRPr lang="en-GB" sz="1400" b="0" dirty="0"/>
          </a:p>
        </p:txBody>
      </p:sp>
    </p:spTree>
    <p:extLst>
      <p:ext uri="{BB962C8B-B14F-4D97-AF65-F5344CB8AC3E}">
        <p14:creationId xmlns:p14="http://schemas.microsoft.com/office/powerpoint/2010/main" val="28407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Field accelerators magnets, the state of the 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661248"/>
            <a:ext cx="2246784" cy="1196752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 smtClean="0"/>
              <a:t>NB. HFM is a imprecisely defined term:   It is mostly used to indicate magnets at a field level we do not yet have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93812" y="1169792"/>
            <a:ext cx="8784976" cy="165618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r>
              <a:rPr lang="en-US" b="0" dirty="0" smtClean="0"/>
              <a:t>Maximum attainable field slowly approaches 16 T</a:t>
            </a:r>
          </a:p>
          <a:p>
            <a:pPr lvl="1"/>
            <a:r>
              <a:rPr lang="en-US" b="0" dirty="0" smtClean="0"/>
              <a:t>20% margin needed (80% on the load line): </a:t>
            </a:r>
          </a:p>
          <a:p>
            <a:pPr marL="457200" lvl="1" indent="0">
              <a:buNone/>
            </a:pPr>
            <a:r>
              <a:rPr lang="en-US" b="0" dirty="0" smtClean="0"/>
              <a:t>    for a 16 T nominal field we need to design for 20 </a:t>
            </a:r>
            <a:r>
              <a:rPr lang="en-US" b="0" dirty="0"/>
              <a:t>T</a:t>
            </a:r>
            <a:endParaRPr lang="en-US" b="0" dirty="0" smtClean="0"/>
          </a:p>
          <a:p>
            <a:pPr lvl="1"/>
            <a:endParaRPr lang="en-US" b="0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2657147"/>
            <a:ext cx="5995392" cy="420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74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Superconductors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78" t="3241" r="1844" b="6"/>
          <a:stretch/>
        </p:blipFill>
        <p:spPr>
          <a:xfrm>
            <a:off x="4933771" y="1218354"/>
            <a:ext cx="4187428" cy="501895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47534" y="1268760"/>
            <a:ext cx="5016554" cy="538170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>
              <a:buNone/>
            </a:pPr>
            <a:r>
              <a:rPr lang="en-US" sz="1800" b="0" dirty="0" smtClean="0"/>
              <a:t>Below a the critical surface</a:t>
            </a:r>
            <a:r>
              <a:rPr lang="en-US" sz="1800" b="0" dirty="0"/>
              <a:t> </a:t>
            </a:r>
            <a:r>
              <a:rPr lang="en-US" sz="1800" b="0" dirty="0" smtClean="0"/>
              <a:t>the material is “superconducting”. Above the surface it is “normal conducting”</a:t>
            </a:r>
          </a:p>
          <a:p>
            <a:r>
              <a:rPr lang="en-US" sz="1800" b="0" i="1" dirty="0" smtClean="0">
                <a:latin typeface="Symbol" charset="2"/>
                <a:cs typeface="Symbol" charset="2"/>
              </a:rPr>
              <a:t>Q</a:t>
            </a:r>
            <a:r>
              <a:rPr lang="en-US" sz="1800" b="0" i="1" baseline="-25000" dirty="0" smtClean="0"/>
              <a:t>c</a:t>
            </a:r>
            <a:r>
              <a:rPr lang="en-US" sz="1800" b="0" dirty="0" smtClean="0"/>
              <a:t>   Critical Temperature (at zero field and current density)</a:t>
            </a:r>
          </a:p>
          <a:p>
            <a:r>
              <a:rPr lang="en-US" sz="1800" b="0" i="1" dirty="0" smtClean="0"/>
              <a:t>B</a:t>
            </a:r>
            <a:r>
              <a:rPr lang="en-US" sz="1800" b="0" i="1" baseline="-25000" dirty="0" smtClean="0"/>
              <a:t>c2</a:t>
            </a:r>
            <a:r>
              <a:rPr lang="en-US" sz="1800" b="0" baseline="-25000" dirty="0" smtClean="0"/>
              <a:t>  </a:t>
            </a:r>
            <a:r>
              <a:rPr lang="en-US" sz="1800" b="0" dirty="0" smtClean="0"/>
              <a:t>Critical Field (at zero temperature and current density)</a:t>
            </a:r>
            <a:endParaRPr lang="en-US" sz="1800" b="0" dirty="0"/>
          </a:p>
          <a:p>
            <a:r>
              <a:rPr lang="en-US" sz="1800" b="0" i="1" dirty="0" err="1" smtClean="0"/>
              <a:t>J</a:t>
            </a:r>
            <a:r>
              <a:rPr lang="en-US" sz="1800" b="0" i="1" baseline="-25000" dirty="0" err="1" smtClean="0"/>
              <a:t>c</a:t>
            </a:r>
            <a:r>
              <a:rPr lang="en-US" sz="1800" b="0" dirty="0" smtClean="0"/>
              <a:t>  Critical Current Density ( at zero temperature and field)</a:t>
            </a:r>
          </a:p>
          <a:p>
            <a:pPr marL="0" indent="0">
              <a:buNone/>
            </a:pPr>
            <a:r>
              <a:rPr lang="en-US" sz="1800" b="0" dirty="0" smtClean="0"/>
              <a:t>The Critical surface depends on the material type  </a:t>
            </a:r>
            <a:r>
              <a:rPr lang="en-US" sz="1800" b="0" dirty="0" err="1" smtClean="0"/>
              <a:t>Nb</a:t>
            </a:r>
            <a:r>
              <a:rPr lang="en-US" sz="1800" b="0" dirty="0" smtClean="0"/>
              <a:t>-Ti, Nb</a:t>
            </a:r>
            <a:r>
              <a:rPr lang="en-US" sz="1800" b="0" baseline="-25000" dirty="0" smtClean="0"/>
              <a:t>3</a:t>
            </a:r>
            <a:r>
              <a:rPr lang="en-US" sz="1800" b="0" dirty="0" smtClean="0"/>
              <a:t>Sn, </a:t>
            </a:r>
            <a:r>
              <a:rPr lang="en-US" sz="1800" b="0" dirty="0" err="1" smtClean="0"/>
              <a:t>etc</a:t>
            </a:r>
            <a:r>
              <a:rPr lang="en-US" sz="1800" b="0" dirty="0" smtClean="0"/>
              <a:t>) and the processing</a:t>
            </a:r>
          </a:p>
          <a:p>
            <a:pPr marL="0" indent="0">
              <a:buNone/>
            </a:pPr>
            <a:endParaRPr lang="en-US" sz="1800" b="0" dirty="0"/>
          </a:p>
          <a:p>
            <a:pPr marL="0" indent="0">
              <a:buNone/>
            </a:pPr>
            <a:r>
              <a:rPr lang="en-US" sz="1800" b="0" dirty="0" smtClean="0"/>
              <a:t>Superconductivity is a macroscopic quantum effect.  Resistance </a:t>
            </a:r>
            <a:r>
              <a:rPr lang="en-US" sz="1800" b="0" dirty="0" smtClean="0">
                <a:ea typeface="ＭＳ ゴシック"/>
              </a:rPr>
              <a:t>= 0</a:t>
            </a:r>
          </a:p>
          <a:p>
            <a:pPr marL="0" indent="0">
              <a:buNone/>
            </a:pPr>
            <a:endParaRPr lang="en-US" sz="1800" b="0" dirty="0">
              <a:ea typeface="ＭＳ ゴシック"/>
            </a:endParaRPr>
          </a:p>
          <a:p>
            <a:pPr marL="0" indent="0">
              <a:buNone/>
            </a:pPr>
            <a:r>
              <a:rPr lang="en-US" sz="1800" b="0" dirty="0" smtClean="0">
                <a:solidFill>
                  <a:srgbClr val="FF0000"/>
                </a:solidFill>
                <a:ea typeface="ＭＳ ゴシック"/>
              </a:rPr>
              <a:t>J:  few x 10</a:t>
            </a:r>
            <a:r>
              <a:rPr lang="en-US" sz="1800" b="0" baseline="30000" dirty="0" smtClean="0">
                <a:solidFill>
                  <a:srgbClr val="FF0000"/>
                </a:solidFill>
                <a:ea typeface="ＭＳ ゴシック"/>
              </a:rPr>
              <a:t>3</a:t>
            </a:r>
            <a:r>
              <a:rPr lang="en-US" sz="1800" b="0" dirty="0" smtClean="0">
                <a:solidFill>
                  <a:srgbClr val="FF0000"/>
                </a:solidFill>
                <a:ea typeface="ＭＳ ゴシック"/>
              </a:rPr>
              <a:t> A/mm</a:t>
            </a:r>
            <a:r>
              <a:rPr lang="en-US" sz="1800" b="0" baseline="30000" dirty="0" smtClean="0">
                <a:solidFill>
                  <a:srgbClr val="FF0000"/>
                </a:solidFill>
                <a:ea typeface="ＭＳ ゴシック"/>
              </a:rPr>
              <a:t>2</a:t>
            </a:r>
            <a:r>
              <a:rPr lang="en-US" sz="1800" b="0" dirty="0" smtClean="0">
                <a:solidFill>
                  <a:srgbClr val="FF0000"/>
                </a:solidFill>
                <a:ea typeface="ＭＳ ゴシック"/>
              </a:rPr>
              <a:t> inside the superconductor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79448" y="1124744"/>
            <a:ext cx="15415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latin typeface="Arial"/>
                <a:cs typeface="Arial"/>
              </a:rPr>
              <a:t>Critical surface </a:t>
            </a:r>
          </a:p>
          <a:p>
            <a:r>
              <a:rPr lang="en-US" sz="1600" b="0" dirty="0">
                <a:latin typeface="Arial"/>
                <a:cs typeface="Arial"/>
              </a:rPr>
              <a:t>f</a:t>
            </a:r>
            <a:r>
              <a:rPr lang="en-US" sz="1600" b="0" dirty="0" smtClean="0">
                <a:latin typeface="Arial"/>
                <a:cs typeface="Arial"/>
              </a:rPr>
              <a:t>or </a:t>
            </a:r>
            <a:r>
              <a:rPr lang="en-US" sz="1600" b="0" dirty="0" err="1" smtClean="0">
                <a:latin typeface="Arial"/>
                <a:cs typeface="Arial"/>
              </a:rPr>
              <a:t>Nb</a:t>
            </a:r>
            <a:r>
              <a:rPr lang="en-US" sz="1600" b="0" dirty="0" smtClean="0">
                <a:latin typeface="Arial"/>
                <a:cs typeface="Arial"/>
              </a:rPr>
              <a:t>-Ti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25360" y="6237312"/>
            <a:ext cx="1518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latin typeface="Arial"/>
                <a:cs typeface="Arial"/>
              </a:rPr>
              <a:t>Courtesy M. Wilson</a:t>
            </a:r>
            <a:endParaRPr lang="en-US" sz="1200" b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594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Available Superconductors</a:t>
            </a:r>
            <a:endParaRPr lang="en-US" dirty="0">
              <a:latin typeface="Book Antiqua" charset="0"/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124744"/>
            <a:ext cx="3600400" cy="2736304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1800" dirty="0" err="1" smtClean="0">
                <a:solidFill>
                  <a:schemeClr val="accent2"/>
                </a:solidFill>
                <a:sym typeface="Symbol" charset="0"/>
              </a:rPr>
              <a:t>Nb-Ti</a:t>
            </a:r>
            <a:r>
              <a:rPr lang="en-US" sz="1800" dirty="0" smtClean="0">
                <a:solidFill>
                  <a:schemeClr val="accent2"/>
                </a:solidFill>
                <a:sym typeface="Symbol" charset="0"/>
              </a:rPr>
              <a:t>: the </a:t>
            </a:r>
            <a:r>
              <a:rPr lang="en-US" sz="1800" dirty="0">
                <a:solidFill>
                  <a:schemeClr val="accent2"/>
                </a:solidFill>
                <a:sym typeface="Symbol" charset="0"/>
              </a:rPr>
              <a:t>workhorse for 4 </a:t>
            </a:r>
            <a:r>
              <a:rPr lang="en-US" sz="1800" dirty="0" smtClean="0">
                <a:solidFill>
                  <a:schemeClr val="accent2"/>
                </a:solidFill>
                <a:sym typeface="Symbol" charset="0"/>
              </a:rPr>
              <a:t>to 10 </a:t>
            </a:r>
            <a:r>
              <a:rPr lang="en-US" sz="1800" dirty="0">
                <a:solidFill>
                  <a:schemeClr val="accent2"/>
                </a:solidFill>
                <a:sym typeface="Symbol" charset="0"/>
              </a:rPr>
              <a:t>T</a:t>
            </a:r>
          </a:p>
          <a:p>
            <a:pPr marL="266700" lvl="1" indent="0" eaLnBrk="1" hangingPunct="1">
              <a:buNone/>
            </a:pPr>
            <a:r>
              <a:rPr lang="en-US" sz="1600" dirty="0" smtClean="0">
                <a:solidFill>
                  <a:srgbClr val="000000"/>
                </a:solidFill>
                <a:sym typeface="Symbol" charset="0"/>
              </a:rPr>
              <a:t>Up to ~</a:t>
            </a:r>
            <a:r>
              <a:rPr lang="en-US" sz="1600" dirty="0">
                <a:solidFill>
                  <a:srgbClr val="000000"/>
                </a:solidFill>
                <a:sym typeface="Symbol" charset="0"/>
              </a:rPr>
              <a:t>2500 A/mm</a:t>
            </a:r>
            <a:r>
              <a:rPr lang="en-US" sz="1600" baseline="30000" dirty="0">
                <a:solidFill>
                  <a:srgbClr val="000000"/>
                </a:solidFill>
                <a:sym typeface="Symbol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sym typeface="Symbol" charset="0"/>
              </a:rPr>
              <a:t> at 6 T and </a:t>
            </a:r>
            <a:r>
              <a:rPr lang="en-US" sz="1600" dirty="0" smtClean="0">
                <a:solidFill>
                  <a:srgbClr val="000000"/>
                </a:solidFill>
                <a:sym typeface="Symbol" charset="0"/>
              </a:rPr>
              <a:t>4.2K </a:t>
            </a:r>
            <a:r>
              <a:rPr lang="en-US" sz="1600" dirty="0">
                <a:solidFill>
                  <a:srgbClr val="000000"/>
                </a:solidFill>
                <a:sym typeface="Symbol" charset="0"/>
              </a:rPr>
              <a:t>or at 9 T and 1.9 K</a:t>
            </a:r>
          </a:p>
          <a:p>
            <a:pPr marL="266700" lvl="1" indent="0" eaLnBrk="1" hangingPunct="1">
              <a:buNone/>
            </a:pPr>
            <a:r>
              <a:rPr lang="en-US" sz="1600" dirty="0">
                <a:solidFill>
                  <a:srgbClr val="000000"/>
                </a:solidFill>
                <a:sym typeface="Symbol" charset="0"/>
              </a:rPr>
              <a:t>Well known industrial process, good mechanical properties</a:t>
            </a:r>
          </a:p>
          <a:p>
            <a:pPr marL="266700" lvl="1" indent="0" eaLnBrk="1" hangingPunct="1">
              <a:buNone/>
            </a:pPr>
            <a:r>
              <a:rPr lang="en-US" sz="1600" dirty="0">
                <a:solidFill>
                  <a:srgbClr val="000000"/>
                </a:solidFill>
                <a:sym typeface="Symbol" charset="0"/>
              </a:rPr>
              <a:t>Thousands of accelerator magnets have been built</a:t>
            </a:r>
          </a:p>
          <a:p>
            <a:pPr marL="266700" lvl="1" indent="0" eaLnBrk="1" hangingPunct="1">
              <a:buNone/>
            </a:pPr>
            <a:r>
              <a:rPr lang="en-US" sz="1600" dirty="0">
                <a:solidFill>
                  <a:srgbClr val="000000"/>
                </a:solidFill>
                <a:sym typeface="Symbol" charset="0"/>
              </a:rPr>
              <a:t>10 T field in the coil is the practical limit at 1.9 K</a:t>
            </a:r>
            <a:endParaRPr lang="en-US" sz="1600" baseline="30000" dirty="0">
              <a:solidFill>
                <a:srgbClr val="000000"/>
              </a:solidFill>
              <a:sym typeface="Symbol" charset="0"/>
            </a:endParaRPr>
          </a:p>
          <a:p>
            <a:pPr eaLnBrk="1" hangingPunct="1"/>
            <a:endParaRPr lang="en-US" sz="1800" dirty="0">
              <a:solidFill>
                <a:srgbClr val="000000"/>
              </a:solidFill>
              <a:sym typeface="Symbol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23528" y="4077072"/>
            <a:ext cx="8712968" cy="278092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Arial" charset="0"/>
                <a:cs typeface="Arial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0" indent="0" eaLnBrk="1" hangingPunct="1">
              <a:buNone/>
            </a:pPr>
            <a:r>
              <a:rPr lang="en-US" sz="1800" b="0" dirty="0">
                <a:solidFill>
                  <a:schemeClr val="accent2"/>
                </a:solidFill>
                <a:sym typeface="Symbol" charset="0"/>
              </a:rPr>
              <a:t>Nb</a:t>
            </a:r>
            <a:r>
              <a:rPr lang="en-US" sz="1800" b="0" baseline="-25000" dirty="0">
                <a:solidFill>
                  <a:schemeClr val="accent2"/>
                </a:solidFill>
                <a:sym typeface="Symbol" charset="0"/>
              </a:rPr>
              <a:t>3</a:t>
            </a:r>
            <a:r>
              <a:rPr lang="en-US" sz="1800" b="0" dirty="0">
                <a:solidFill>
                  <a:schemeClr val="accent2"/>
                </a:solidFill>
                <a:sym typeface="Symbol" charset="0"/>
              </a:rPr>
              <a:t>Sn: towards 20 T</a:t>
            </a:r>
          </a:p>
          <a:p>
            <a:pPr marL="266700" lvl="1" indent="0" eaLnBrk="1" hangingPunct="1">
              <a:buNone/>
            </a:pPr>
            <a:r>
              <a:rPr lang="en-US" sz="1600" b="0" dirty="0" smtClean="0">
                <a:solidFill>
                  <a:srgbClr val="000000"/>
                </a:solidFill>
                <a:sym typeface="Symbol" charset="0"/>
              </a:rPr>
              <a:t>Up to </a:t>
            </a:r>
            <a:r>
              <a:rPr lang="en-US" sz="1600" b="0" dirty="0">
                <a:solidFill>
                  <a:srgbClr val="000000"/>
                </a:solidFill>
                <a:sym typeface="Symbol" charset="0"/>
              </a:rPr>
              <a:t>~3000 A/mm</a:t>
            </a:r>
            <a:r>
              <a:rPr lang="en-US" sz="1600" b="0" baseline="30000" dirty="0">
                <a:solidFill>
                  <a:srgbClr val="000000"/>
                </a:solidFill>
                <a:sym typeface="Symbol" charset="0"/>
              </a:rPr>
              <a:t>2</a:t>
            </a:r>
            <a:r>
              <a:rPr lang="en-US" sz="1600" b="0" dirty="0">
                <a:solidFill>
                  <a:srgbClr val="000000"/>
                </a:solidFill>
                <a:sym typeface="Symbol" charset="0"/>
              </a:rPr>
              <a:t> at 12 T and 4.2 K</a:t>
            </a:r>
          </a:p>
          <a:p>
            <a:pPr marL="266700" lvl="1" indent="0" eaLnBrk="1" hangingPunct="1">
              <a:buNone/>
            </a:pPr>
            <a:r>
              <a:rPr lang="en-US" sz="1600" b="0" dirty="0">
                <a:solidFill>
                  <a:srgbClr val="000000"/>
                </a:solidFill>
                <a:sym typeface="Symbol" charset="0"/>
              </a:rPr>
              <a:t>Complex industrial process, higher cost, brittle and strain sensitive</a:t>
            </a:r>
          </a:p>
          <a:p>
            <a:pPr marL="266700" lvl="1" indent="0" eaLnBrk="1" hangingPunct="1">
              <a:buNone/>
            </a:pPr>
            <a:r>
              <a:rPr lang="en-US" sz="1600" b="0" dirty="0" smtClean="0">
                <a:solidFill>
                  <a:srgbClr val="000000"/>
                </a:solidFill>
                <a:sym typeface="Symbol" charset="0"/>
              </a:rPr>
              <a:t>25+ </a:t>
            </a:r>
            <a:r>
              <a:rPr lang="en-US" sz="1600" b="0" dirty="0">
                <a:solidFill>
                  <a:srgbClr val="000000"/>
                </a:solidFill>
                <a:sym typeface="Symbol" charset="0"/>
              </a:rPr>
              <a:t>short models for accelerator magnets have been </a:t>
            </a:r>
            <a:r>
              <a:rPr lang="en-US" sz="1600" b="0" dirty="0" smtClean="0">
                <a:solidFill>
                  <a:srgbClr val="000000"/>
                </a:solidFill>
                <a:sym typeface="Symbol" charset="0"/>
              </a:rPr>
              <a:t>built</a:t>
            </a:r>
          </a:p>
          <a:p>
            <a:pPr marL="266700" lvl="1" indent="0" eaLnBrk="1" hangingPunct="1">
              <a:buNone/>
            </a:pPr>
            <a:r>
              <a:rPr lang="en-US" sz="1600" b="0" dirty="0" smtClean="0">
                <a:solidFill>
                  <a:srgbClr val="000000"/>
                </a:solidFill>
                <a:sym typeface="Symbol" charset="0"/>
              </a:rPr>
              <a:t>~</a:t>
            </a:r>
            <a:r>
              <a:rPr lang="en-US" sz="1600" b="0" dirty="0">
                <a:solidFill>
                  <a:srgbClr val="000000"/>
                </a:solidFill>
                <a:sym typeface="Symbol" charset="0"/>
              </a:rPr>
              <a:t>20 T field in the coil is the practical limit at 1.9 </a:t>
            </a:r>
            <a:r>
              <a:rPr lang="en-US" sz="1600" b="0" dirty="0" smtClean="0">
                <a:solidFill>
                  <a:srgbClr val="000000"/>
                </a:solidFill>
                <a:sym typeface="Symbol" charset="0"/>
              </a:rPr>
              <a:t>K, but above 16 T coils will get very large</a:t>
            </a:r>
            <a:endParaRPr lang="en-US" sz="1600" b="0" baseline="30000" dirty="0">
              <a:solidFill>
                <a:srgbClr val="000000"/>
              </a:solidFill>
              <a:sym typeface="Symbol" charset="0"/>
            </a:endParaRPr>
          </a:p>
          <a:p>
            <a:pPr marL="0" indent="0" eaLnBrk="1" hangingPunct="1">
              <a:buNone/>
            </a:pPr>
            <a:r>
              <a:rPr lang="en-US" sz="1800" b="0" dirty="0" smtClean="0">
                <a:solidFill>
                  <a:schemeClr val="accent2"/>
                </a:solidFill>
                <a:sym typeface="Symbol" charset="0"/>
              </a:rPr>
              <a:t>HTS materials: dreaming 40 T  (Bi-2212, YBCO)</a:t>
            </a:r>
          </a:p>
          <a:p>
            <a:pPr marL="0" indent="0" eaLnBrk="1" hangingPunct="1">
              <a:buNone/>
            </a:pPr>
            <a:r>
              <a:rPr lang="en-US" sz="1800" b="0" dirty="0">
                <a:solidFill>
                  <a:schemeClr val="accent2"/>
                </a:solidFill>
                <a:sym typeface="Symbol" charset="0"/>
              </a:rPr>
              <a:t> </a:t>
            </a:r>
            <a:r>
              <a:rPr lang="en-US" sz="1800" b="0" dirty="0" smtClean="0">
                <a:solidFill>
                  <a:schemeClr val="accent2"/>
                </a:solidFill>
                <a:sym typeface="Symbol" charset="0"/>
              </a:rPr>
              <a:t>    </a:t>
            </a:r>
            <a:r>
              <a:rPr lang="en-US" sz="1600" b="0" dirty="0" smtClean="0">
                <a:solidFill>
                  <a:srgbClr val="000000"/>
                </a:solidFill>
                <a:sym typeface="Symbol" charset="0"/>
              </a:rPr>
              <a:t>Current density is low, but very little dependence on the magnetic field </a:t>
            </a:r>
          </a:p>
          <a:p>
            <a:pPr marL="0" indent="0" eaLnBrk="1" hangingPunct="1">
              <a:buNone/>
            </a:pPr>
            <a:r>
              <a:rPr lang="en-US" sz="1600" b="0" dirty="0">
                <a:solidFill>
                  <a:srgbClr val="000000"/>
                </a:solidFill>
                <a:sym typeface="Symbol" charset="0"/>
              </a:rPr>
              <a:t> </a:t>
            </a:r>
            <a:r>
              <a:rPr lang="en-US" sz="1600" b="0" dirty="0" smtClean="0">
                <a:solidFill>
                  <a:srgbClr val="000000"/>
                </a:solidFill>
                <a:sym typeface="Symbol" charset="0"/>
              </a:rPr>
              <a:t>    Used in solenoids (20T range), used in power lines – no accelerator magnets </a:t>
            </a:r>
            <a:r>
              <a:rPr lang="en-US" sz="1600" b="0" dirty="0">
                <a:solidFill>
                  <a:srgbClr val="000000"/>
                </a:solidFill>
                <a:sym typeface="Symbol" charset="0"/>
              </a:rPr>
              <a:t>have </a:t>
            </a:r>
            <a:r>
              <a:rPr lang="en-US" sz="1600" b="0" dirty="0" smtClean="0">
                <a:solidFill>
                  <a:srgbClr val="000000"/>
                </a:solidFill>
                <a:sym typeface="Symbol" charset="0"/>
              </a:rPr>
              <a:t>been</a:t>
            </a:r>
          </a:p>
          <a:p>
            <a:pPr marL="0" indent="0" eaLnBrk="1" hangingPunct="1">
              <a:buNone/>
            </a:pPr>
            <a:r>
              <a:rPr lang="en-US" sz="1600" b="0" dirty="0">
                <a:solidFill>
                  <a:srgbClr val="000000"/>
                </a:solidFill>
                <a:sym typeface="Symbol" charset="0"/>
              </a:rPr>
              <a:t> </a:t>
            </a:r>
            <a:r>
              <a:rPr lang="en-US" sz="1600" b="0" dirty="0" smtClean="0">
                <a:solidFill>
                  <a:srgbClr val="000000"/>
                </a:solidFill>
                <a:sym typeface="Symbol" charset="0"/>
              </a:rPr>
              <a:t>    </a:t>
            </a:r>
            <a:r>
              <a:rPr lang="en-US" sz="1600" b="0" dirty="0">
                <a:solidFill>
                  <a:srgbClr val="000000"/>
                </a:solidFill>
                <a:sym typeface="Symbol" charset="0"/>
              </a:rPr>
              <a:t>built (</a:t>
            </a:r>
            <a:r>
              <a:rPr lang="en-US" sz="1600" b="0" dirty="0" smtClean="0">
                <a:solidFill>
                  <a:srgbClr val="000000"/>
                </a:solidFill>
                <a:sym typeface="Symbol" charset="0"/>
              </a:rPr>
              <a:t>only 1 model) – small racetracks have been built</a:t>
            </a:r>
            <a:endParaRPr lang="en-US" sz="1600" b="0" dirty="0">
              <a:solidFill>
                <a:srgbClr val="000000"/>
              </a:solidFill>
              <a:sym typeface="Symbo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0A7E26-EADD-A749-9B68-ED7D6250ADD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97" b="1036"/>
          <a:stretch/>
        </p:blipFill>
        <p:spPr>
          <a:xfrm>
            <a:off x="3839998" y="1154651"/>
            <a:ext cx="5304001" cy="3570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6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ERNPré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26345</TotalTime>
  <Words>3137</Words>
  <Application>Microsoft Macintosh PowerPoint</Application>
  <PresentationFormat>On-screen Show (4:3)</PresentationFormat>
  <Paragraphs>588</Paragraphs>
  <Slides>51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63" baseType="lpstr">
      <vt:lpstr>Arial</vt:lpstr>
      <vt:lpstr>Book Antiqua</vt:lpstr>
      <vt:lpstr>Calibri</vt:lpstr>
      <vt:lpstr>ＭＳ Ｐゴシック</vt:lpstr>
      <vt:lpstr>ＭＳ ゴシック</vt:lpstr>
      <vt:lpstr>Symbol</vt:lpstr>
      <vt:lpstr>Tahoma</vt:lpstr>
      <vt:lpstr>Times New Roman</vt:lpstr>
      <vt:lpstr>Wingdings</vt:lpstr>
      <vt:lpstr>Modèle par défaut</vt:lpstr>
      <vt:lpstr>CERNPrésentation2</vt:lpstr>
      <vt:lpstr>Equation</vt:lpstr>
      <vt:lpstr>Magnet challenges for FCC-hh</vt:lpstr>
      <vt:lpstr>Contents</vt:lpstr>
      <vt:lpstr>FCC-hh requested B field levels</vt:lpstr>
      <vt:lpstr>Magnets for Accelerators</vt:lpstr>
      <vt:lpstr>What is specific about accelerator magnets ?</vt:lpstr>
      <vt:lpstr>The state of the art: Comparison between dipoles and solenoids</vt:lpstr>
      <vt:lpstr>High Field accelerators magnets, the state of the art</vt:lpstr>
      <vt:lpstr>Superconductors</vt:lpstr>
      <vt:lpstr>Available Superconductors</vt:lpstr>
      <vt:lpstr>Forces</vt:lpstr>
      <vt:lpstr>Stored Energy</vt:lpstr>
      <vt:lpstr>Using Nb3Sn conductor in magnets</vt:lpstr>
      <vt:lpstr>The early High Field Magnet epoch,  I  LHC options: 1988-1995</vt:lpstr>
      <vt:lpstr>The early High Field Magnet epoch, II Mixed results (1995-2004) </vt:lpstr>
      <vt:lpstr>The early High Field Magnet epoch, III Some achievements at LBNL (1995-2004) </vt:lpstr>
      <vt:lpstr>The early High Field Magnet epoch, IV New geometry: Block coils</vt:lpstr>
      <vt:lpstr>The early High Field Magnet epoch,  V Realizing what the challenges are</vt:lpstr>
      <vt:lpstr>Conductor development  (1998-2008) </vt:lpstr>
      <vt:lpstr>Nb3Sn Conductor specification for HEP</vt:lpstr>
      <vt:lpstr>Basic magnet technology development for HILUMI and beyond (2004-2013) ; Europe</vt:lpstr>
      <vt:lpstr>CERN-European development evolution</vt:lpstr>
      <vt:lpstr>RMC3  16T:   first milestone for FCC 16T !</vt:lpstr>
      <vt:lpstr>EuCARD high field dipole (FRESCA2)</vt:lpstr>
      <vt:lpstr>Fabrication of Fresca2 coils</vt:lpstr>
      <vt:lpstr>Fresca2 : the 15T FCC milestone by end 2016 ?</vt:lpstr>
      <vt:lpstr>Basic magnet technology development for HILUMI and beyond (2004-2013) ; US development evolution</vt:lpstr>
      <vt:lpstr>Basic magnet technology development for HILUMI and beyond:  Results</vt:lpstr>
      <vt:lpstr>:HILUMI magnet development (2013-2016)</vt:lpstr>
      <vt:lpstr>New triplet for HHILUMI </vt:lpstr>
      <vt:lpstr>HILUMI IT magnet zoo</vt:lpstr>
      <vt:lpstr>LHC IP Quadrupole design and technology evolution</vt:lpstr>
      <vt:lpstr>HL-LHC:  MQXF low beta Nb3Sn quadrupole</vt:lpstr>
      <vt:lpstr>HILUMI: The 11T Dipole Two-in-One for DS</vt:lpstr>
      <vt:lpstr>HL-LHC: 11 T Dispersion suppressor magnet</vt:lpstr>
      <vt:lpstr>conclusion from previous and running programs</vt:lpstr>
      <vt:lpstr>FCC development  (2014 - ... )</vt:lpstr>
      <vt:lpstr>FCC: Magnet design for 16 T dipoles, LTS Nb3Sn</vt:lpstr>
      <vt:lpstr>US program lines</vt:lpstr>
      <vt:lpstr>FCC plan for 16T baseline </vt:lpstr>
      <vt:lpstr>EuroCirCol Program for FCC 16 T dipole</vt:lpstr>
      <vt:lpstr>FCC Nb3Sn performance targets</vt:lpstr>
      <vt:lpstr>FCC Conductor R&amp;D Program</vt:lpstr>
      <vt:lpstr>FCC: 16T dipole options</vt:lpstr>
      <vt:lpstr>FCC 20T option: HTS program</vt:lpstr>
      <vt:lpstr>FCC 20T option: HTS program</vt:lpstr>
      <vt:lpstr>EuCARD2 5T accelerator quality ReBCO magnet</vt:lpstr>
      <vt:lpstr>Feather0 - Feather-M2.0</vt:lpstr>
      <vt:lpstr>Synergy programs</vt:lpstr>
      <vt:lpstr>Conclusions</vt:lpstr>
      <vt:lpstr>PowerPoint Presentation</vt:lpstr>
      <vt:lpstr>FCC-hh magnet parameters</vt:lpstr>
    </vt:vector>
  </TitlesOfParts>
  <Manager/>
  <Company>CERN</Company>
  <LinksUpToDate>false</LinksUpToDate>
  <SharedDoc>false</SharedDoc>
  <HyperlinkBase/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Latest developments on Superconducting Magnets at CERN</dc:title>
  <dc:subject/>
  <dc:creator>Gijs de Rijk</dc:creator>
  <cp:keywords/>
  <dc:description/>
  <cp:lastModifiedBy>Microsoft Office User</cp:lastModifiedBy>
  <cp:revision>2132</cp:revision>
  <cp:lastPrinted>2016-04-08T07:56:58Z</cp:lastPrinted>
  <dcterms:created xsi:type="dcterms:W3CDTF">2010-06-06T10:48:50Z</dcterms:created>
  <dcterms:modified xsi:type="dcterms:W3CDTF">2016-09-02T16:24:11Z</dcterms:modified>
  <cp:category/>
</cp:coreProperties>
</file>