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9" r:id="rId2"/>
    <p:sldId id="273" r:id="rId3"/>
    <p:sldId id="260" r:id="rId4"/>
    <p:sldId id="261" r:id="rId5"/>
    <p:sldId id="264" r:id="rId6"/>
    <p:sldId id="277" r:id="rId7"/>
    <p:sldId id="265" r:id="rId8"/>
    <p:sldId id="278" r:id="rId9"/>
    <p:sldId id="271" r:id="rId10"/>
    <p:sldId id="269" r:id="rId11"/>
    <p:sldId id="272" r:id="rId12"/>
    <p:sldId id="270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4" autoAdjust="0"/>
    <p:restoredTop sz="94639" autoAdjust="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299A2-5234-4696-8A4E-82168528E490}" type="datetimeFigureOut">
              <a:rPr lang="en-GB" smtClean="0"/>
              <a:t>19/11/2014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2366B-563C-49DC-9D6E-1FDD716B0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95184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C4DD5-7FA0-4ADE-B538-9D529491B1ED}" type="datetimeFigureOut">
              <a:rPr lang="en-GB" smtClean="0"/>
              <a:t>19/11/2014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1C86A-42E6-4937-BB06-3068947AC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8534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674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10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‹#›</a:t>
            </a:fld>
            <a:r>
              <a:rPr lang="en-GB" dirty="0" smtClean="0">
                <a:solidFill>
                  <a:srgbClr val="808080"/>
                </a:solidFill>
              </a:rPr>
              <a:t> of 12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11" name="Footer Placeholder 20"/>
          <p:cNvSpPr>
            <a:spLocks noGrp="1"/>
          </p:cNvSpPr>
          <p:nvPr>
            <p:ph type="ftr" sz="quarter" idx="3"/>
          </p:nvPr>
        </p:nvSpPr>
        <p:spPr>
          <a:xfrm>
            <a:off x="1809749" y="6547494"/>
            <a:ext cx="5282531" cy="2484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617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80" y="0"/>
            <a:ext cx="1218190" cy="8183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4" descr="http://cdn2-b.examiner.com/sites/default/files/styles/image_content_width/hash/03/76/037626ada0ee0822d1f87db0ca65e52a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8398" cy="81839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13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‹#›</a:t>
            </a:fld>
            <a:r>
              <a:rPr lang="en-GB" dirty="0" smtClean="0">
                <a:solidFill>
                  <a:srgbClr val="808080"/>
                </a:solidFill>
              </a:rPr>
              <a:t> of 12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3"/>
          </p:nvPr>
        </p:nvSpPr>
        <p:spPr>
          <a:xfrm>
            <a:off x="1809749" y="6547494"/>
            <a:ext cx="5282531" cy="2484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8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18" Type="http://schemas.openxmlformats.org/officeDocument/2006/relationships/image" Target="../media/image23.jpeg"/><Relationship Id="rId26" Type="http://schemas.openxmlformats.org/officeDocument/2006/relationships/image" Target="../media/image31.jpeg"/><Relationship Id="rId3" Type="http://schemas.openxmlformats.org/officeDocument/2006/relationships/image" Target="../media/image8.jpeg"/><Relationship Id="rId21" Type="http://schemas.openxmlformats.org/officeDocument/2006/relationships/image" Target="../media/image26.jpe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jpeg"/><Relationship Id="rId2" Type="http://schemas.openxmlformats.org/officeDocument/2006/relationships/image" Target="../media/image7.pn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24" Type="http://schemas.openxmlformats.org/officeDocument/2006/relationships/image" Target="../media/image29.jpe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jpeg"/><Relationship Id="rId10" Type="http://schemas.openxmlformats.org/officeDocument/2006/relationships/image" Target="../media/image15.jpeg"/><Relationship Id="rId19" Type="http://schemas.openxmlformats.org/officeDocument/2006/relationships/image" Target="../media/image24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13" Type="http://schemas.openxmlformats.org/officeDocument/2006/relationships/package" Target="../embeddings/Microsoft_Excel_Worksheet6.xlsx"/><Relationship Id="rId3" Type="http://schemas.openxmlformats.org/officeDocument/2006/relationships/package" Target="../embeddings/Microsoft_Excel_Worksheet1.xlsx"/><Relationship Id="rId7" Type="http://schemas.openxmlformats.org/officeDocument/2006/relationships/package" Target="../embeddings/Microsoft_Excel_Worksheet3.xlsx"/><Relationship Id="rId12" Type="http://schemas.openxmlformats.org/officeDocument/2006/relationships/image" Target="../media/image3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emf"/><Relationship Id="rId11" Type="http://schemas.openxmlformats.org/officeDocument/2006/relationships/package" Target="../embeddings/Microsoft_Excel_Worksheet5.xlsx"/><Relationship Id="rId5" Type="http://schemas.openxmlformats.org/officeDocument/2006/relationships/package" Target="../embeddings/Microsoft_Excel_Worksheet2.xlsx"/><Relationship Id="rId15" Type="http://schemas.openxmlformats.org/officeDocument/2006/relationships/image" Target="../media/image38.png"/><Relationship Id="rId10" Type="http://schemas.openxmlformats.org/officeDocument/2006/relationships/image" Target="../media/image35.emf"/><Relationship Id="rId4" Type="http://schemas.openxmlformats.org/officeDocument/2006/relationships/image" Target="../media/image32.emf"/><Relationship Id="rId9" Type="http://schemas.openxmlformats.org/officeDocument/2006/relationships/package" Target="../embeddings/Microsoft_Excel_Worksheet4.xlsx"/><Relationship Id="rId14" Type="http://schemas.openxmlformats.org/officeDocument/2006/relationships/image" Target="../media/image3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395536" y="2348880"/>
            <a:ext cx="8229893" cy="22098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r"/>
            <a:endParaRPr lang="en-US" sz="3200" b="1" dirty="0" smtClean="0">
              <a:solidFill>
                <a:srgbClr val="0070C0"/>
              </a:solidFill>
            </a:endParaRPr>
          </a:p>
          <a:p>
            <a:pPr algn="r"/>
            <a:r>
              <a:rPr lang="en-US" sz="3200" b="1" dirty="0" smtClean="0">
                <a:solidFill>
                  <a:srgbClr val="0070C0"/>
                </a:solidFill>
              </a:rPr>
              <a:t>Vacuum controls of the NA62 experiment</a:t>
            </a:r>
          </a:p>
          <a:p>
            <a:pPr algn="r"/>
            <a:endParaRPr lang="en-US" sz="4000" b="1" dirty="0" smtClean="0">
              <a:solidFill>
                <a:srgbClr val="0070C0"/>
              </a:solidFill>
            </a:endParaRPr>
          </a:p>
          <a:p>
            <a:pPr algn="r"/>
            <a:endParaRPr lang="en-US" sz="2000" b="1" dirty="0" smtClean="0">
              <a:solidFill>
                <a:srgbClr val="0070C0"/>
              </a:solidFill>
            </a:endParaRPr>
          </a:p>
          <a:p>
            <a:pPr algn="r"/>
            <a:endParaRPr lang="en-US" sz="2000" b="1" dirty="0" smtClean="0">
              <a:solidFill>
                <a:srgbClr val="0070C0"/>
              </a:solidFill>
            </a:endParaRPr>
          </a:p>
          <a:p>
            <a:pPr algn="r"/>
            <a:r>
              <a:rPr lang="en-US" sz="1600" b="1" dirty="0" smtClean="0">
                <a:solidFill>
                  <a:srgbClr val="0070C0"/>
                </a:solidFill>
              </a:rPr>
              <a:t>Fernando Mateo TE-VSC-ICM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1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7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124744"/>
            <a:ext cx="792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Many PLC functions have been reused from other systems (LHC):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Primary groups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Turbo groups</a:t>
            </a:r>
          </a:p>
          <a:p>
            <a:endParaRPr lang="en-US" sz="2000" dirty="0" smtClean="0"/>
          </a:p>
          <a:p>
            <a:r>
              <a:rPr lang="en-US" sz="2000" dirty="0" smtClean="0"/>
              <a:t>New functions have been developed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Cryo</a:t>
            </a:r>
            <a:r>
              <a:rPr lang="en-US" sz="2000" dirty="0" smtClean="0"/>
              <a:t> controllers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Profibus</a:t>
            </a:r>
            <a:r>
              <a:rPr lang="en-US" sz="2000" dirty="0" smtClean="0"/>
              <a:t> gauges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Specific interlocks (HW/SW)</a:t>
            </a: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Software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10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2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PVSS SCADA application</a:t>
            </a:r>
            <a:endParaRPr lang="en-GB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femateoj\Dropbox\CERN work\TE-VSC\synopticNA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58260"/>
            <a:ext cx="8880749" cy="399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83587" y="105273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vacuum</a:t>
            </a:r>
            <a:r>
              <a:rPr lang="es-ES_tradnl" dirty="0" smtClean="0"/>
              <a:t> </a:t>
            </a:r>
            <a:r>
              <a:rPr lang="es-ES_tradnl" dirty="0" err="1" smtClean="0"/>
              <a:t>equipment</a:t>
            </a:r>
            <a:r>
              <a:rPr lang="es-ES_tradnl" dirty="0" smtClean="0"/>
              <a:t> has </a:t>
            </a:r>
            <a:r>
              <a:rPr lang="es-ES_tradnl" dirty="0" err="1" smtClean="0"/>
              <a:t>been</a:t>
            </a:r>
            <a:r>
              <a:rPr lang="es-ES_tradnl" dirty="0" smtClean="0"/>
              <a:t> </a:t>
            </a:r>
            <a:r>
              <a:rPr lang="es-ES_tradnl" dirty="0" err="1" smtClean="0"/>
              <a:t>included</a:t>
            </a:r>
            <a:r>
              <a:rPr lang="es-ES_tradnl" dirty="0" smtClean="0"/>
              <a:t> in </a:t>
            </a:r>
            <a:r>
              <a:rPr lang="es-ES_tradnl" dirty="0" err="1" smtClean="0"/>
              <a:t>VacDB</a:t>
            </a:r>
            <a:r>
              <a:rPr lang="es-ES_tradnl" dirty="0" smtClean="0"/>
              <a:t>. </a:t>
            </a:r>
          </a:p>
          <a:p>
            <a:r>
              <a:rPr lang="es-ES_tradnl" dirty="0" err="1" smtClean="0"/>
              <a:t>The</a:t>
            </a:r>
            <a:r>
              <a:rPr lang="es-ES_tradnl" dirty="0" smtClean="0"/>
              <a:t> PVSS </a:t>
            </a:r>
            <a:r>
              <a:rPr lang="es-ES_tradnl" dirty="0" err="1" smtClean="0"/>
              <a:t>application</a:t>
            </a:r>
            <a:r>
              <a:rPr lang="es-ES_tradnl" dirty="0" smtClean="0"/>
              <a:t> </a:t>
            </a:r>
            <a:r>
              <a:rPr lang="es-ES_tradnl" dirty="0" err="1" smtClean="0"/>
              <a:t>was</a:t>
            </a:r>
            <a:r>
              <a:rPr lang="es-ES_tradnl" dirty="0" smtClean="0"/>
              <a:t> </a:t>
            </a:r>
            <a:r>
              <a:rPr lang="es-ES_tradnl" dirty="0" err="1" smtClean="0"/>
              <a:t>developed</a:t>
            </a:r>
            <a:r>
              <a:rPr lang="es-ES_tradnl" dirty="0" smtClean="0"/>
              <a:t> in </a:t>
            </a:r>
            <a:r>
              <a:rPr lang="es-ES_tradnl" dirty="0" err="1" smtClean="0"/>
              <a:t>WinCC</a:t>
            </a:r>
            <a:r>
              <a:rPr lang="es-ES_tradnl" dirty="0" smtClean="0"/>
              <a:t> OA.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11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  <p:pic>
        <p:nvPicPr>
          <p:cNvPr id="5122" name="Picture 2" descr="C:\Users\femateoj\Dropbox\CERN work\TE-VSC\cryo_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04026"/>
            <a:ext cx="2055352" cy="301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emateoj\Dropbox\CERN work\TE-VSC\turbo_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15125"/>
            <a:ext cx="1886973" cy="343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femateoj\Dropbox\CERN work\TE-VSC\hist_gau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962" y="4658550"/>
            <a:ext cx="3312368" cy="167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femateoj\Dropbox\CERN work\TE-VSC\hist_valv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5600"/>
            <a:ext cx="5501047" cy="204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39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Commissioning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073" y="1803550"/>
            <a:ext cx="5490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July 2014</a:t>
            </a:r>
            <a:r>
              <a:rPr lang="en-US" dirty="0" smtClean="0"/>
              <a:t>: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HW commissioning &amp; leak test of blue 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Profibus</a:t>
            </a:r>
            <a:r>
              <a:rPr lang="en-US" dirty="0" smtClean="0"/>
              <a:t> network test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39978" y="2724316"/>
            <a:ext cx="5140133" cy="10647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/>
            <a:r>
              <a:rPr lang="en-US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September-October 2014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Full pump-down 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remote control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Interlocks test</a:t>
            </a:r>
            <a:endParaRPr lang="en-GB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3704" y="908720"/>
            <a:ext cx="83647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June 2014</a:t>
            </a:r>
            <a:r>
              <a:rPr lang="en-US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Fiber</a:t>
            </a:r>
            <a:r>
              <a:rPr lang="en-GB" dirty="0" smtClean="0"/>
              <a:t> optic network test. Communication with PLC master.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Roughing pumps test. Communication with VRPPH controllers.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550995"/>
            <a:ext cx="2952328" cy="19632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5751" y="4314337"/>
            <a:ext cx="3630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/>
              <a:t>Issues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found</a:t>
            </a:r>
            <a:r>
              <a:rPr lang="es-ES_tradnl" b="1" dirty="0" smtClean="0"/>
              <a:t> and </a:t>
            </a:r>
            <a:r>
              <a:rPr lang="es-ES_tradnl" b="1" dirty="0" err="1" smtClean="0"/>
              <a:t>solved</a:t>
            </a:r>
            <a:r>
              <a:rPr lang="es-ES_tradnl" dirty="0" smtClean="0"/>
              <a:t>: </a:t>
            </a:r>
            <a:r>
              <a:rPr lang="es-ES_tradnl" dirty="0" err="1" smtClean="0"/>
              <a:t>bad</a:t>
            </a:r>
            <a:r>
              <a:rPr lang="es-ES_tradnl" dirty="0" smtClean="0"/>
              <a:t> </a:t>
            </a:r>
            <a:r>
              <a:rPr lang="es-ES_tradnl" dirty="0" err="1" smtClean="0"/>
              <a:t>connectors</a:t>
            </a:r>
            <a:r>
              <a:rPr lang="es-ES_tradnl" dirty="0" smtClean="0"/>
              <a:t>/cables, </a:t>
            </a:r>
            <a:r>
              <a:rPr lang="es-ES_tradnl" dirty="0" err="1" smtClean="0"/>
              <a:t>conventions</a:t>
            </a:r>
            <a:r>
              <a:rPr lang="es-ES_tradnl" dirty="0" smtClean="0"/>
              <a:t> </a:t>
            </a:r>
            <a:r>
              <a:rPr lang="es-ES_tradnl" dirty="0" err="1" smtClean="0"/>
              <a:t>mismatchs</a:t>
            </a:r>
            <a:r>
              <a:rPr lang="es-ES_tradnl" dirty="0" smtClean="0"/>
              <a:t>, </a:t>
            </a:r>
            <a:r>
              <a:rPr lang="es-ES_tradnl" dirty="0" err="1" smtClean="0"/>
              <a:t>cabling</a:t>
            </a:r>
            <a:r>
              <a:rPr lang="es-ES_tradnl" dirty="0" smtClean="0"/>
              <a:t> </a:t>
            </a:r>
            <a:r>
              <a:rPr lang="es-ES_tradnl" dirty="0" err="1" smtClean="0"/>
              <a:t>errors</a:t>
            </a:r>
            <a:r>
              <a:rPr lang="es-ES_tradnl" dirty="0" smtClean="0"/>
              <a:t> </a:t>
            </a:r>
            <a:r>
              <a:rPr lang="es-ES_tradnl" dirty="0" err="1" smtClean="0"/>
              <a:t>inside</a:t>
            </a:r>
            <a:r>
              <a:rPr lang="es-ES_tradnl" dirty="0" smtClean="0"/>
              <a:t> </a:t>
            </a:r>
            <a:r>
              <a:rPr lang="es-ES_tradnl" dirty="0" err="1" smtClean="0"/>
              <a:t>crates</a:t>
            </a:r>
            <a:r>
              <a:rPr lang="es-ES_tradnl" dirty="0" smtClean="0"/>
              <a:t>, </a:t>
            </a:r>
            <a:r>
              <a:rPr lang="es-ES_tradnl" dirty="0" err="1" smtClean="0"/>
              <a:t>profibus</a:t>
            </a:r>
            <a:r>
              <a:rPr lang="es-ES_tradnl" dirty="0" smtClean="0"/>
              <a:t> </a:t>
            </a:r>
            <a:r>
              <a:rPr lang="es-ES_tradnl" dirty="0" err="1" smtClean="0"/>
              <a:t>instabilities</a:t>
            </a:r>
            <a:r>
              <a:rPr lang="es-ES_tradnl" dirty="0" smtClean="0"/>
              <a:t>…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646579"/>
            <a:ext cx="1954907" cy="146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39979" y="3622858"/>
            <a:ext cx="4338372" cy="97009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/>
            <a:r>
              <a:rPr lang="en-US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November-December 2014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Documentation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12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9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Conclusions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980728"/>
            <a:ext cx="792088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smtClean="0"/>
              <a:t>NA62 </a:t>
            </a:r>
            <a:r>
              <a:rPr lang="es-ES_tradnl" dirty="0" err="1" smtClean="0"/>
              <a:t>was</a:t>
            </a:r>
            <a:r>
              <a:rPr lang="es-ES_tradnl" dirty="0" smtClean="0"/>
              <a:t> a </a:t>
            </a:r>
            <a:r>
              <a:rPr lang="es-ES_tradnl" dirty="0" err="1" smtClean="0"/>
              <a:t>challenging</a:t>
            </a:r>
            <a:r>
              <a:rPr lang="es-ES_tradnl" dirty="0" smtClean="0"/>
              <a:t> </a:t>
            </a:r>
            <a:r>
              <a:rPr lang="es-ES_tradnl" dirty="0" err="1" smtClean="0"/>
              <a:t>experiment</a:t>
            </a:r>
            <a:r>
              <a:rPr lang="es-ES_tradnl" dirty="0" smtClean="0"/>
              <a:t> </a:t>
            </a:r>
            <a:r>
              <a:rPr lang="es-ES_tradnl" dirty="0" err="1" smtClean="0"/>
              <a:t>which</a:t>
            </a:r>
            <a:r>
              <a:rPr lang="es-ES_tradnl" dirty="0" smtClean="0"/>
              <a:t> </a:t>
            </a:r>
            <a:r>
              <a:rPr lang="es-ES_tradnl" dirty="0" err="1" smtClean="0"/>
              <a:t>involved</a:t>
            </a:r>
            <a:r>
              <a:rPr lang="es-ES_tradnl" dirty="0" smtClean="0"/>
              <a:t> </a:t>
            </a:r>
            <a:r>
              <a:rPr lang="es-ES_tradnl" dirty="0" err="1" smtClean="0"/>
              <a:t>dealing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a </a:t>
            </a:r>
            <a:r>
              <a:rPr lang="es-ES_tradnl" dirty="0" err="1" smtClean="0"/>
              <a:t>large</a:t>
            </a:r>
            <a:r>
              <a:rPr lang="es-ES_tradnl" dirty="0" smtClean="0"/>
              <a:t> </a:t>
            </a:r>
            <a:r>
              <a:rPr lang="es-ES_tradnl" dirty="0" err="1" smtClean="0"/>
              <a:t>variety</a:t>
            </a:r>
            <a:r>
              <a:rPr lang="es-ES_tradnl" dirty="0" smtClean="0"/>
              <a:t> of </a:t>
            </a:r>
            <a:r>
              <a:rPr lang="es-ES_tradnl" dirty="0" err="1" smtClean="0"/>
              <a:t>equipment</a:t>
            </a:r>
            <a:r>
              <a:rPr lang="es-ES_tradnl" dirty="0"/>
              <a:t> </a:t>
            </a:r>
            <a:r>
              <a:rPr lang="es-ES_tradnl" dirty="0" smtClean="0"/>
              <a:t>and </a:t>
            </a:r>
            <a:r>
              <a:rPr lang="es-ES_tradnl" dirty="0" err="1" smtClean="0"/>
              <a:t>required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collaboration</a:t>
            </a:r>
            <a:r>
              <a:rPr lang="es-ES_tradnl" dirty="0" smtClean="0"/>
              <a:t> of </a:t>
            </a:r>
            <a:r>
              <a:rPr lang="es-ES_tradnl" dirty="0" err="1" smtClean="0"/>
              <a:t>several</a:t>
            </a:r>
            <a:r>
              <a:rPr lang="es-ES_tradnl" dirty="0" smtClean="0"/>
              <a:t> </a:t>
            </a:r>
            <a:r>
              <a:rPr lang="es-ES_tradnl" dirty="0" err="1" smtClean="0"/>
              <a:t>groups</a:t>
            </a:r>
            <a:r>
              <a:rPr lang="es-ES_tradnl" dirty="0" smtClean="0"/>
              <a:t> and </a:t>
            </a:r>
            <a:r>
              <a:rPr lang="es-ES_tradnl" dirty="0" err="1" smtClean="0"/>
              <a:t>sections</a:t>
            </a:r>
            <a:r>
              <a:rPr lang="es-ES_tradnl" dirty="0" smtClean="0"/>
              <a:t> of CERN.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_tradn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err="1" smtClean="0"/>
              <a:t>Vacuum</a:t>
            </a:r>
            <a:r>
              <a:rPr lang="es-ES_tradnl" dirty="0" smtClean="0"/>
              <a:t> </a:t>
            </a:r>
            <a:r>
              <a:rPr lang="es-ES_tradnl" dirty="0" err="1" smtClean="0"/>
              <a:t>controls</a:t>
            </a:r>
            <a:r>
              <a:rPr lang="es-ES_tradnl" dirty="0" smtClean="0"/>
              <a:t> </a:t>
            </a:r>
            <a:r>
              <a:rPr lang="es-ES_tradnl" dirty="0" err="1" smtClean="0"/>
              <a:t>were</a:t>
            </a:r>
            <a:r>
              <a:rPr lang="es-ES_tradnl" dirty="0" smtClean="0"/>
              <a:t> a </a:t>
            </a:r>
            <a:r>
              <a:rPr lang="es-ES_tradnl" dirty="0" err="1" smtClean="0"/>
              <a:t>success</a:t>
            </a:r>
            <a:r>
              <a:rPr lang="es-ES_tradnl" dirty="0" smtClean="0"/>
              <a:t>: </a:t>
            </a:r>
            <a:r>
              <a:rPr lang="es-ES_tradnl" b="1" dirty="0" err="1" smtClean="0"/>
              <a:t>robust</a:t>
            </a:r>
            <a:r>
              <a:rPr lang="es-ES_tradnl" b="1" dirty="0" smtClean="0"/>
              <a:t> </a:t>
            </a:r>
            <a:r>
              <a:rPr lang="es-ES_tradnl" b="1" dirty="0" err="1" smtClean="0"/>
              <a:t>vacuum</a:t>
            </a:r>
            <a:r>
              <a:rPr lang="es-ES_tradnl" dirty="0" smtClean="0"/>
              <a:t> and </a:t>
            </a:r>
            <a:r>
              <a:rPr lang="es-ES_tradnl" b="1" dirty="0" smtClean="0"/>
              <a:t>nominal </a:t>
            </a:r>
            <a:r>
              <a:rPr lang="es-ES_tradnl" b="1" dirty="0" err="1" smtClean="0"/>
              <a:t>pressures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achieved</a:t>
            </a:r>
            <a:r>
              <a:rPr lang="es-ES_tradnl" dirty="0" smtClean="0"/>
              <a:t> in </a:t>
            </a:r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sectors</a:t>
            </a:r>
            <a:r>
              <a:rPr lang="es-ES_tradnl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_tradnl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err="1"/>
              <a:t>Interlocks</a:t>
            </a:r>
            <a:r>
              <a:rPr lang="es-ES_tradnl" dirty="0"/>
              <a:t> are </a:t>
            </a:r>
            <a:r>
              <a:rPr lang="es-ES_tradnl" dirty="0" err="1"/>
              <a:t>fully</a:t>
            </a:r>
            <a:r>
              <a:rPr lang="es-ES_tradnl" dirty="0"/>
              <a:t> </a:t>
            </a:r>
            <a:r>
              <a:rPr lang="es-ES_tradnl" dirty="0" err="1"/>
              <a:t>operational</a:t>
            </a:r>
            <a:r>
              <a:rPr lang="es-ES_tradnl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_tradnl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/>
              <a:t>p</a:t>
            </a:r>
            <a:r>
              <a:rPr lang="es-ES_tradnl" dirty="0" err="1" smtClean="0"/>
              <a:t>lanning</a:t>
            </a:r>
            <a:r>
              <a:rPr lang="es-ES_tradnl" dirty="0" smtClean="0"/>
              <a:t> </a:t>
            </a:r>
            <a:r>
              <a:rPr lang="es-ES_tradnl" dirty="0" err="1"/>
              <a:t>was</a:t>
            </a:r>
            <a:r>
              <a:rPr lang="es-ES_tradnl" dirty="0"/>
              <a:t> </a:t>
            </a:r>
            <a:r>
              <a:rPr lang="es-ES_tradnl" dirty="0" err="1" smtClean="0"/>
              <a:t>strictly</a:t>
            </a:r>
            <a:r>
              <a:rPr lang="es-ES_tradnl" dirty="0" smtClean="0"/>
              <a:t> </a:t>
            </a:r>
            <a:r>
              <a:rPr lang="es-ES_tradnl" dirty="0" err="1" smtClean="0"/>
              <a:t>followed</a:t>
            </a:r>
            <a:r>
              <a:rPr lang="es-ES_tradnl" dirty="0" smtClean="0"/>
              <a:t> </a:t>
            </a:r>
            <a:r>
              <a:rPr lang="es-ES_tradnl" dirty="0"/>
              <a:t>and </a:t>
            </a:r>
            <a:r>
              <a:rPr lang="es-ES_tradnl" dirty="0" err="1"/>
              <a:t>deadlines</a:t>
            </a:r>
            <a:r>
              <a:rPr lang="es-ES_tradnl" dirty="0"/>
              <a:t> </a:t>
            </a:r>
            <a:r>
              <a:rPr lang="es-ES_tradnl" dirty="0" err="1" smtClean="0"/>
              <a:t>were</a:t>
            </a:r>
            <a:r>
              <a:rPr lang="es-ES_tradnl" dirty="0" smtClean="0"/>
              <a:t> </a:t>
            </a:r>
            <a:r>
              <a:rPr lang="es-ES_tradnl" dirty="0" err="1" smtClean="0"/>
              <a:t>respected</a:t>
            </a:r>
            <a:r>
              <a:rPr lang="es-ES_tradnl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_tradn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err="1" smtClean="0"/>
              <a:t>Few</a:t>
            </a:r>
            <a:r>
              <a:rPr lang="es-ES_tradnl" dirty="0" smtClean="0"/>
              <a:t> </a:t>
            </a:r>
            <a:r>
              <a:rPr lang="es-ES_tradnl" dirty="0" err="1" smtClean="0"/>
              <a:t>things</a:t>
            </a:r>
            <a:r>
              <a:rPr lang="es-ES_tradnl" dirty="0" smtClean="0"/>
              <a:t> to </a:t>
            </a:r>
            <a:r>
              <a:rPr lang="es-ES_tradnl" dirty="0" err="1" smtClean="0"/>
              <a:t>fix</a:t>
            </a:r>
            <a:r>
              <a:rPr lang="es-ES_tradnl" dirty="0" smtClean="0"/>
              <a:t>:</a:t>
            </a:r>
            <a:endParaRPr lang="es-ES_tradnl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dirty="0" err="1" smtClean="0"/>
              <a:t>Membrane</a:t>
            </a:r>
            <a:r>
              <a:rPr lang="es-ES_tradnl" dirty="0" smtClean="0"/>
              <a:t> gauge </a:t>
            </a:r>
            <a:r>
              <a:rPr lang="es-ES_tradnl" dirty="0"/>
              <a:t>transfer </a:t>
            </a:r>
            <a:r>
              <a:rPr lang="es-ES_tradnl" dirty="0" err="1"/>
              <a:t>function</a:t>
            </a:r>
            <a:r>
              <a:rPr lang="es-ES_tradnl" dirty="0"/>
              <a:t> </a:t>
            </a:r>
            <a:r>
              <a:rPr lang="es-ES_tradnl" dirty="0" err="1"/>
              <a:t>correction</a:t>
            </a:r>
            <a:r>
              <a:rPr lang="es-ES_tradnl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dirty="0" err="1" smtClean="0"/>
              <a:t>Add</a:t>
            </a:r>
            <a:r>
              <a:rPr lang="es-ES_tradnl" dirty="0" smtClean="0"/>
              <a:t> </a:t>
            </a:r>
            <a:r>
              <a:rPr lang="es-ES_tradnl" dirty="0" err="1" smtClean="0"/>
              <a:t>relay</a:t>
            </a:r>
            <a:r>
              <a:rPr lang="es-ES_tradnl" dirty="0" smtClean="0"/>
              <a:t> boxes </a:t>
            </a:r>
            <a:r>
              <a:rPr lang="es-ES_tradnl" dirty="0" err="1" smtClean="0"/>
              <a:t>for</a:t>
            </a:r>
            <a:r>
              <a:rPr lang="es-ES_tradnl" dirty="0" smtClean="0"/>
              <a:t> VAT VP-3 </a:t>
            </a:r>
            <a:r>
              <a:rPr lang="es-ES_tradnl" dirty="0" err="1" smtClean="0"/>
              <a:t>controllers</a:t>
            </a:r>
            <a:r>
              <a:rPr lang="es-ES_tradnl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dirty="0" smtClean="0"/>
              <a:t>Extra </a:t>
            </a:r>
            <a:r>
              <a:rPr lang="es-ES_tradnl" dirty="0" err="1" smtClean="0"/>
              <a:t>interlocks</a:t>
            </a:r>
            <a:r>
              <a:rPr lang="es-ES_tradnl" dirty="0" smtClean="0"/>
              <a:t> to be </a:t>
            </a:r>
            <a:r>
              <a:rPr lang="es-ES_tradnl" dirty="0" err="1" smtClean="0"/>
              <a:t>implemented</a:t>
            </a:r>
            <a:r>
              <a:rPr lang="es-ES_tradnl" dirty="0"/>
              <a:t>?</a:t>
            </a:r>
            <a:r>
              <a:rPr lang="es-ES_tradnl" dirty="0" smtClean="0"/>
              <a:t> (2015 </a:t>
            </a:r>
            <a:r>
              <a:rPr lang="es-ES_tradnl" dirty="0" err="1" smtClean="0"/>
              <a:t>technical</a:t>
            </a:r>
            <a:r>
              <a:rPr lang="es-ES_tradnl" dirty="0" smtClean="0"/>
              <a:t> stop).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dirty="0" err="1" smtClean="0"/>
              <a:t>Backup</a:t>
            </a:r>
            <a:r>
              <a:rPr lang="es-ES_tradnl" dirty="0" smtClean="0"/>
              <a:t> </a:t>
            </a:r>
            <a:r>
              <a:rPr lang="es-ES_tradnl" dirty="0" err="1" smtClean="0"/>
              <a:t>primary</a:t>
            </a:r>
            <a:r>
              <a:rPr lang="es-ES_tradnl" dirty="0" smtClean="0"/>
              <a:t> </a:t>
            </a:r>
            <a:r>
              <a:rPr lang="es-ES_tradnl" dirty="0" err="1" smtClean="0"/>
              <a:t>groups</a:t>
            </a:r>
            <a:r>
              <a:rPr lang="es-ES_tradnl" dirty="0" smtClean="0"/>
              <a:t> to be </a:t>
            </a:r>
            <a:r>
              <a:rPr lang="es-ES_tradnl" dirty="0" err="1" smtClean="0"/>
              <a:t>installed</a:t>
            </a:r>
            <a:r>
              <a:rPr lang="es-ES_tradnl" dirty="0" smtClean="0"/>
              <a:t> in </a:t>
            </a:r>
            <a:r>
              <a:rPr lang="es-ES_tradnl" dirty="0" err="1" smtClean="0"/>
              <a:t>sectors</a:t>
            </a:r>
            <a:r>
              <a:rPr lang="es-ES_tradnl" dirty="0" smtClean="0"/>
              <a:t> 1-2.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dirty="0" err="1" smtClean="0"/>
              <a:t>Reorganize</a:t>
            </a:r>
            <a:r>
              <a:rPr lang="es-ES_tradnl" dirty="0" smtClean="0"/>
              <a:t> racks </a:t>
            </a:r>
            <a:r>
              <a:rPr lang="es-ES_tradnl" dirty="0" err="1" smtClean="0"/>
              <a:t>cabling</a:t>
            </a:r>
            <a:r>
              <a:rPr lang="es-ES_tradnl" dirty="0" smtClean="0"/>
              <a:t>, etc.</a:t>
            </a:r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13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1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Thank you!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196752"/>
            <a:ext cx="727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Special</a:t>
            </a:r>
            <a:r>
              <a:rPr lang="es-ES_tradnl" dirty="0" smtClean="0"/>
              <a:t> </a:t>
            </a:r>
            <a:r>
              <a:rPr lang="es-ES_tradnl" dirty="0" err="1"/>
              <a:t>t</a:t>
            </a:r>
            <a:r>
              <a:rPr lang="es-ES_tradnl" dirty="0" err="1" smtClean="0"/>
              <a:t>hanks</a:t>
            </a:r>
            <a:r>
              <a:rPr lang="es-ES_tradnl" dirty="0" smtClean="0"/>
              <a:t>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/>
              <a:t>Abel / Rodrigo / Sebastien / Berthold Jenninger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support</a:t>
            </a:r>
            <a:r>
              <a:rPr lang="es-ES_tradnl" dirty="0" smtClean="0"/>
              <a:t> </a:t>
            </a:r>
            <a:r>
              <a:rPr lang="es-ES_tradnl" dirty="0" err="1" smtClean="0"/>
              <a:t>during</a:t>
            </a:r>
            <a:r>
              <a:rPr lang="es-ES_tradnl" dirty="0" smtClean="0"/>
              <a:t> </a:t>
            </a:r>
            <a:r>
              <a:rPr lang="es-ES_tradnl" dirty="0" err="1" smtClean="0"/>
              <a:t>commissioning</a:t>
            </a:r>
            <a:r>
              <a:rPr lang="es-ES_trad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/>
              <a:t>Sebastien / Rodrigo </a:t>
            </a:r>
            <a:r>
              <a:rPr lang="es-ES_tradnl" dirty="0" err="1" smtClean="0"/>
              <a:t>for</a:t>
            </a:r>
            <a:r>
              <a:rPr lang="es-ES_tradnl" dirty="0" smtClean="0"/>
              <a:t> PLC software </a:t>
            </a:r>
            <a:r>
              <a:rPr lang="es-ES_tradnl" dirty="0" err="1" smtClean="0"/>
              <a:t>development</a:t>
            </a:r>
            <a:r>
              <a:rPr lang="es-ES_tradnl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/>
              <a:t>Victor de Jesus (EN-MEF)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equipment</a:t>
            </a:r>
            <a:r>
              <a:rPr lang="es-ES_tradnl" dirty="0" smtClean="0"/>
              <a:t> </a:t>
            </a:r>
            <a:r>
              <a:rPr lang="es-ES_tradnl" dirty="0" err="1" smtClean="0"/>
              <a:t>installation</a:t>
            </a:r>
            <a:r>
              <a:rPr lang="es-ES_tradnl" dirty="0" smtClean="0"/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14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42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3884" y="908720"/>
            <a:ext cx="5400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err="1" smtClean="0"/>
              <a:t>Introduction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/>
              <a:t>Experimental </a:t>
            </a:r>
            <a:r>
              <a:rPr lang="es-ES_tradnl" sz="2000" dirty="0" err="1" smtClean="0"/>
              <a:t>layout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err="1" smtClean="0"/>
              <a:t>Vacuum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equipment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layout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err="1" smtClean="0"/>
              <a:t>Controls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architecture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/>
              <a:t>Control </a:t>
            </a:r>
            <a:r>
              <a:rPr lang="es-ES_tradnl" sz="2000" dirty="0" err="1" smtClean="0"/>
              <a:t>crates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/>
              <a:t>Racks </a:t>
            </a:r>
            <a:r>
              <a:rPr lang="es-ES_tradnl" sz="2000" dirty="0" err="1" smtClean="0"/>
              <a:t>layout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err="1" smtClean="0"/>
              <a:t>Interlocks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/>
              <a:t>Software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/>
              <a:t>PVSS SCADA </a:t>
            </a:r>
            <a:r>
              <a:rPr lang="es-ES_tradnl" sz="2000" dirty="0" err="1" smtClean="0"/>
              <a:t>application</a:t>
            </a:r>
            <a:endParaRPr lang="es-ES_tradnl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err="1" smtClean="0"/>
              <a:t>Commissioning</a:t>
            </a:r>
            <a:endParaRPr lang="es-ES_tradnl" sz="2000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2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3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0421" y="1268760"/>
            <a:ext cx="7139136" cy="9233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NA62 is </a:t>
            </a:r>
            <a:r>
              <a:rPr lang="en-US" dirty="0"/>
              <a:t>a fixed </a:t>
            </a:r>
            <a:r>
              <a:rPr lang="en-US" dirty="0" smtClean="0"/>
              <a:t>target </a:t>
            </a:r>
            <a:r>
              <a:rPr lang="en-US" dirty="0"/>
              <a:t>experiment in the SPS North Area to study very rare decays of </a:t>
            </a:r>
            <a:r>
              <a:rPr lang="en-US" dirty="0" err="1"/>
              <a:t>Kaons</a:t>
            </a:r>
            <a:r>
              <a:rPr lang="en-US" dirty="0"/>
              <a:t>. It is a follow-up experiment </a:t>
            </a:r>
            <a:r>
              <a:rPr lang="en-US" dirty="0" smtClean="0"/>
              <a:t>of </a:t>
            </a:r>
            <a:r>
              <a:rPr lang="en-US" dirty="0"/>
              <a:t>NA48 </a:t>
            </a:r>
            <a:r>
              <a:rPr lang="en-US" dirty="0" smtClean="0"/>
              <a:t>and it reuses a large amount of its equipment.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20421" y="2282969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dirty="0" smtClean="0"/>
              <a:t>LOCATION:</a:t>
            </a:r>
          </a:p>
          <a:p>
            <a:r>
              <a:rPr lang="es-ES_tradnl" sz="2000" dirty="0" smtClean="0"/>
              <a:t>SPS North </a:t>
            </a:r>
            <a:r>
              <a:rPr lang="es-ES_tradnl" sz="2000" dirty="0" err="1" smtClean="0"/>
              <a:t>Area</a:t>
            </a:r>
            <a:r>
              <a:rPr lang="es-ES_tradnl" sz="2000" dirty="0" smtClean="0"/>
              <a:t> (</a:t>
            </a:r>
            <a:r>
              <a:rPr lang="es-ES_tradnl" sz="2000" dirty="0" err="1" smtClean="0"/>
              <a:t>Bld</a:t>
            </a:r>
            <a:r>
              <a:rPr lang="es-ES_tradnl" sz="2000" dirty="0" smtClean="0"/>
              <a:t>. 911 – 918. </a:t>
            </a:r>
            <a:r>
              <a:rPr lang="es-ES_tradnl" sz="2000" dirty="0" err="1" smtClean="0"/>
              <a:t>Site</a:t>
            </a:r>
            <a:r>
              <a:rPr lang="es-ES_tradnl" sz="2000" dirty="0" smtClean="0"/>
              <a:t> of </a:t>
            </a:r>
            <a:r>
              <a:rPr lang="es-ES_tradnl" sz="2000" dirty="0" err="1" smtClean="0"/>
              <a:t>Prévessin</a:t>
            </a:r>
            <a:r>
              <a:rPr lang="es-ES_tradnl" sz="2000" dirty="0" smtClean="0"/>
              <a:t>)</a:t>
            </a:r>
            <a:endParaRPr lang="en-GB" sz="20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41" y="3008656"/>
            <a:ext cx="6840760" cy="337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Introduction 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3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/>
          <a:srcRect t="13223" r="1898" b="13554"/>
          <a:stretch/>
        </p:blipFill>
        <p:spPr bwMode="auto">
          <a:xfrm>
            <a:off x="533400" y="1066800"/>
            <a:ext cx="8077200" cy="5257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Experimental layout 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599" y="1219200"/>
            <a:ext cx="34161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 err="1" smtClean="0"/>
              <a:t>Vacuum</a:t>
            </a:r>
            <a:r>
              <a:rPr lang="es-ES_tradnl" sz="1200" b="1" dirty="0" smtClean="0"/>
              <a:t> </a:t>
            </a:r>
            <a:r>
              <a:rPr lang="es-ES_tradnl" sz="1200" b="1" dirty="0" err="1" smtClean="0"/>
              <a:t>sectors</a:t>
            </a:r>
            <a:r>
              <a:rPr lang="es-ES_tradnl" sz="1200" b="1" dirty="0" smtClean="0"/>
              <a:t>:</a:t>
            </a:r>
          </a:p>
          <a:p>
            <a:pPr marL="342900" indent="-342900">
              <a:buAutoNum type="arabicPeriod"/>
            </a:pPr>
            <a:r>
              <a:rPr lang="es-ES_tradnl" sz="1200" b="1" dirty="0" smtClean="0"/>
              <a:t>T10 </a:t>
            </a:r>
            <a:r>
              <a:rPr lang="es-ES_tradnl" sz="1200" b="1" dirty="0" smtClean="0">
                <a:sym typeface="Symbol"/>
              </a:rPr>
              <a:t>TAX</a:t>
            </a:r>
          </a:p>
          <a:p>
            <a:pPr marL="342900" indent="-342900">
              <a:buAutoNum type="arabicPeriod"/>
            </a:pPr>
            <a:r>
              <a:rPr lang="es-ES_tradnl" sz="1200" b="1" dirty="0" smtClean="0">
                <a:sym typeface="Symbol"/>
              </a:rPr>
              <a:t>TAX</a:t>
            </a:r>
            <a:r>
              <a:rPr lang="es-ES_tradnl" sz="1200" b="1" dirty="0">
                <a:sym typeface="Symbol"/>
              </a:rPr>
              <a:t> </a:t>
            </a:r>
            <a:r>
              <a:rPr lang="es-ES_tradnl" sz="1200" b="1" dirty="0" smtClean="0">
                <a:sym typeface="Symbol"/>
              </a:rPr>
              <a:t> CEDAR</a:t>
            </a:r>
          </a:p>
          <a:p>
            <a:pPr marL="342900" indent="-342900">
              <a:buAutoNum type="arabicPeriod"/>
            </a:pPr>
            <a:r>
              <a:rPr lang="es-ES_tradnl" sz="1200" b="1" dirty="0" smtClean="0">
                <a:sym typeface="Symbol"/>
              </a:rPr>
              <a:t>CEDAR </a:t>
            </a:r>
            <a:r>
              <a:rPr lang="es-ES_tradnl" sz="1200" b="1" dirty="0">
                <a:sym typeface="Symbol"/>
              </a:rPr>
              <a:t> </a:t>
            </a:r>
            <a:r>
              <a:rPr lang="es-ES_tradnl" sz="1200" b="1" dirty="0" err="1" smtClean="0">
                <a:sym typeface="Symbol"/>
              </a:rPr>
              <a:t>Fast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Gate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Valve</a:t>
            </a:r>
            <a:r>
              <a:rPr lang="es-ES_tradnl" sz="1200" b="1" dirty="0" smtClean="0">
                <a:sym typeface="Symbol"/>
              </a:rPr>
              <a:t> (</a:t>
            </a:r>
            <a:r>
              <a:rPr lang="es-ES_tradnl" sz="1200" b="1" dirty="0" smtClean="0">
                <a:sym typeface="Symbol"/>
              </a:rPr>
              <a:t>99m</a:t>
            </a:r>
            <a:r>
              <a:rPr lang="es-ES_tradnl" sz="1200" b="1" dirty="0" smtClean="0">
                <a:sym typeface="Symbol"/>
              </a:rPr>
              <a:t>)</a:t>
            </a:r>
          </a:p>
          <a:p>
            <a:pPr marL="342900" indent="-342900">
              <a:buAutoNum type="arabicPeriod"/>
            </a:pPr>
            <a:r>
              <a:rPr lang="es-ES_tradnl" sz="1200" b="1" dirty="0" err="1" smtClean="0">
                <a:sym typeface="Symbol"/>
              </a:rPr>
              <a:t>Fast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Gate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Valve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>
                <a:sym typeface="Symbol"/>
              </a:rPr>
              <a:t> </a:t>
            </a:r>
            <a:r>
              <a:rPr lang="es-ES_tradnl" sz="1200" b="1" dirty="0" err="1" smtClean="0">
                <a:sym typeface="Symbol"/>
              </a:rPr>
              <a:t>Gate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Valve</a:t>
            </a:r>
            <a:r>
              <a:rPr lang="es-ES_tradnl" sz="1200" b="1" dirty="0" smtClean="0">
                <a:sym typeface="Symbol"/>
              </a:rPr>
              <a:t> (105m)</a:t>
            </a:r>
          </a:p>
          <a:p>
            <a:pPr marL="342900" indent="-342900">
              <a:buAutoNum type="arabicPeriod"/>
            </a:pPr>
            <a:r>
              <a:rPr lang="es-ES_tradnl" sz="1200" b="1" dirty="0" err="1" smtClean="0">
                <a:sym typeface="Symbol"/>
              </a:rPr>
              <a:t>Decay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volume</a:t>
            </a:r>
            <a:r>
              <a:rPr lang="es-ES_tradnl" sz="1200" b="1" dirty="0" smtClean="0">
                <a:sym typeface="Symbol"/>
              </a:rPr>
              <a:t> + RICH (105m-240m)</a:t>
            </a:r>
          </a:p>
          <a:p>
            <a:pPr marL="342900" indent="-342900">
              <a:buAutoNum type="arabicPeriod"/>
            </a:pPr>
            <a:r>
              <a:rPr lang="es-ES_tradnl" sz="1200" b="1" dirty="0" err="1" smtClean="0">
                <a:sym typeface="Symbol"/>
              </a:rPr>
              <a:t>LKr-Monotube</a:t>
            </a:r>
            <a:r>
              <a:rPr lang="es-ES_tradnl" sz="1200" b="1" dirty="0" smtClean="0">
                <a:sym typeface="Symbol"/>
              </a:rPr>
              <a:t> (240m-243m)</a:t>
            </a:r>
          </a:p>
          <a:p>
            <a:pPr marL="342900" indent="-342900">
              <a:buAutoNum type="arabicPeriod"/>
            </a:pPr>
            <a:r>
              <a:rPr lang="es-ES_tradnl" sz="1200" b="1" dirty="0" err="1" smtClean="0">
                <a:sym typeface="Symbol"/>
              </a:rPr>
              <a:t>Gate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Valve</a:t>
            </a:r>
            <a:r>
              <a:rPr lang="es-ES_tradnl" sz="1200" b="1" dirty="0">
                <a:sym typeface="Symbol"/>
              </a:rPr>
              <a:t> </a:t>
            </a:r>
            <a:r>
              <a:rPr lang="es-ES_tradnl" sz="1200" b="1" dirty="0" smtClean="0">
                <a:sym typeface="Symbol"/>
              </a:rPr>
              <a:t> </a:t>
            </a:r>
            <a:r>
              <a:rPr lang="es-ES_tradnl" sz="1200" b="1" dirty="0" err="1" smtClean="0">
                <a:sym typeface="Symbol"/>
              </a:rPr>
              <a:t>Dump</a:t>
            </a:r>
            <a:r>
              <a:rPr lang="es-ES_tradnl" sz="1200" b="1" dirty="0" smtClean="0">
                <a:sym typeface="Symbol"/>
              </a:rPr>
              <a:t> &amp; SAC</a:t>
            </a:r>
            <a:endParaRPr lang="en-GB" sz="1200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4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90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pic>
        <p:nvPicPr>
          <p:cNvPr id="5" name="Picture 2" descr="\\cern.ch\dfs\Users\a\apardons\Documents\My Pictures\Picasa\Screen Captures\NA62-layo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0" y="1179240"/>
            <a:ext cx="9000000" cy="540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Vacuum equipment layout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5589240"/>
            <a:ext cx="46805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&gt; </a:t>
            </a:r>
            <a:r>
              <a:rPr lang="de-CH" b="1" dirty="0" smtClean="0"/>
              <a:t>200 intruments </a:t>
            </a:r>
            <a:r>
              <a:rPr lang="de-CH" dirty="0" smtClean="0"/>
              <a:t>(gauges, valves, pumps)</a:t>
            </a:r>
          </a:p>
          <a:p>
            <a:pPr algn="ctr"/>
            <a:r>
              <a:rPr lang="de-CH" sz="1200" dirty="0" smtClean="0"/>
              <a:t>Vacuum layout : EDMS 1281885</a:t>
            </a:r>
          </a:p>
          <a:p>
            <a:pPr algn="ctr"/>
            <a:r>
              <a:rPr lang="de-CH" sz="1200" dirty="0" smtClean="0"/>
              <a:t>Instruments list: EDMS 1790075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221361" y="1053728"/>
            <a:ext cx="2190399" cy="1799208"/>
          </a:xfrm>
          <a:prstGeom prst="rect">
            <a:avLst/>
          </a:prstGeom>
          <a:solidFill>
            <a:srgbClr val="C00000">
              <a:alpha val="7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Passive gauges, 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rofibus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11760" y="1053728"/>
            <a:ext cx="5361801" cy="1799208"/>
          </a:xfrm>
          <a:prstGeom prst="rect">
            <a:avLst/>
          </a:prstGeom>
          <a:solidFill>
            <a:srgbClr val="F79646">
              <a:alpha val="7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gauges, no Profibus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1361" y="2852936"/>
            <a:ext cx="7552200" cy="3726303"/>
          </a:xfrm>
          <a:prstGeom prst="rect">
            <a:avLst/>
          </a:prstGeom>
          <a:solidFill>
            <a:srgbClr val="9BBB59">
              <a:alpha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gauges, Profibus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5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2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42"/>
          <a:stretch/>
        </p:blipFill>
        <p:spPr bwMode="auto">
          <a:xfrm>
            <a:off x="569516" y="1052737"/>
            <a:ext cx="7992888" cy="141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327692" y="2420888"/>
            <a:ext cx="8492780" cy="222188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62058" y="4787832"/>
            <a:ext cx="8458414" cy="153491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796266" y="6525344"/>
            <a:ext cx="5282531" cy="248400"/>
          </a:xfrm>
        </p:spPr>
        <p:txBody>
          <a:bodyPr/>
          <a:lstStyle/>
          <a:p>
            <a:r>
              <a:rPr lang="pt-BR" dirty="0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pic>
        <p:nvPicPr>
          <p:cNvPr id="7" name="Picture 6" descr="C:\PRO\1303IMG_NA62\DSC037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74588" y="5058193"/>
            <a:ext cx="1111016" cy="83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f\femateoj\Desktop\VRPGM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167" y="3781828"/>
            <a:ext cx="1301918" cy="39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96" y="4867866"/>
            <a:ext cx="860542" cy="116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G:\Departments\TE\Groups\VSC\ICM\Documentation\Machines\SPS\NA62\Img\1304IMG_NA62\IMG_20130426_10364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160" y="4937716"/>
            <a:ext cx="825730" cy="110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s\sblancha\Public\Show_Folder\TPG3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63" y="3712707"/>
            <a:ext cx="558472" cy="60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\\cern.ch\dfs\Users\s\sblancha\Public\Show_Folder\Pirani(Compressed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51" y="4960589"/>
            <a:ext cx="414919" cy="71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062" y="4859781"/>
            <a:ext cx="414283" cy="615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http://cache.automation.siemens.com/dnl/DM0Njk4MQAA_25307398_Akt/image00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94" y="2471514"/>
            <a:ext cx="489211" cy="6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136" y="2650849"/>
            <a:ext cx="955633" cy="600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467" y="2653577"/>
            <a:ext cx="953462" cy="59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96" y="2636283"/>
            <a:ext cx="953461" cy="59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20" y="2427817"/>
            <a:ext cx="1362706" cy="70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 descr="http://cache.automation.siemens.com/dnl/DM0Njk4MQAA_25307398_Akt/image00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885" y="2470150"/>
            <a:ext cx="489211" cy="6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/>
          <p:cNvCxnSpPr>
            <a:endCxn id="23" idx="1"/>
          </p:cNvCxnSpPr>
          <p:nvPr/>
        </p:nvCxnSpPr>
        <p:spPr bwMode="auto">
          <a:xfrm>
            <a:off x="2890016" y="2799872"/>
            <a:ext cx="550869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3930096" y="2565586"/>
            <a:ext cx="904136" cy="68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4815451" y="2552877"/>
            <a:ext cx="0" cy="9933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V="1">
            <a:off x="4801952" y="2564904"/>
            <a:ext cx="1400432" cy="136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6151635" y="2552195"/>
            <a:ext cx="0" cy="9933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6193087" y="2557863"/>
            <a:ext cx="2116190" cy="7198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8286606" y="2551513"/>
            <a:ext cx="0" cy="9933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5" y="3542516"/>
            <a:ext cx="864587" cy="543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0" name="Straight Connector 39"/>
          <p:cNvCxnSpPr/>
          <p:nvPr/>
        </p:nvCxnSpPr>
        <p:spPr bwMode="auto">
          <a:xfrm>
            <a:off x="845314" y="3377528"/>
            <a:ext cx="0" cy="15993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133519" y="2820763"/>
            <a:ext cx="278275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552657" y="3549720"/>
            <a:ext cx="0" cy="16298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555776" y="3573016"/>
            <a:ext cx="2364176" cy="68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4889774" y="3226366"/>
            <a:ext cx="0" cy="34665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013162" y="3227975"/>
            <a:ext cx="0" cy="45303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4114152" y="3681012"/>
            <a:ext cx="0" cy="8149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4089260" y="3678969"/>
            <a:ext cx="947717" cy="204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66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648" y="4865471"/>
            <a:ext cx="418781" cy="41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/>
        </p:nvCxnSpPr>
        <p:spPr bwMode="auto">
          <a:xfrm flipH="1">
            <a:off x="794484" y="4077072"/>
            <a:ext cx="2636" cy="876799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>
            <a:off x="2552657" y="4173222"/>
            <a:ext cx="1" cy="79471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331094" y="3247958"/>
            <a:ext cx="6916" cy="1619908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6818488" y="2566268"/>
            <a:ext cx="0" cy="229444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/>
          <p:nvPr/>
        </p:nvCxnSpPr>
        <p:spPr bwMode="auto">
          <a:xfrm>
            <a:off x="1536056" y="4310532"/>
            <a:ext cx="0" cy="658988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>
            <a:off x="1835265" y="4316018"/>
            <a:ext cx="0" cy="65350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12" y="4981253"/>
            <a:ext cx="438674" cy="69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8" name="Straight Connector 107"/>
          <p:cNvCxnSpPr/>
          <p:nvPr/>
        </p:nvCxnSpPr>
        <p:spPr bwMode="auto">
          <a:xfrm>
            <a:off x="4065445" y="4176604"/>
            <a:ext cx="0" cy="74799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>
            <a:off x="5338288" y="4176604"/>
            <a:ext cx="0" cy="76111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852102" y="3130866"/>
            <a:ext cx="1318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PLC master (VRLMS)</a:t>
            </a:r>
            <a:endParaRPr lang="en-GB" sz="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463617" y="4057598"/>
            <a:ext cx="72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Remote</a:t>
            </a:r>
            <a:r>
              <a:rPr lang="es-ES_tradnl" sz="800" b="1" dirty="0" smtClean="0"/>
              <a:t> I/O (VRLRG)</a:t>
            </a:r>
            <a:endParaRPr lang="en-GB" sz="8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4438901" y="3205473"/>
            <a:ext cx="72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Remote</a:t>
            </a:r>
            <a:r>
              <a:rPr lang="es-ES_tradnl" sz="800" b="1" dirty="0" smtClean="0"/>
              <a:t> I/O (VRLRG)</a:t>
            </a:r>
            <a:endParaRPr lang="en-GB" sz="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7681971" y="3208251"/>
            <a:ext cx="72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Remote</a:t>
            </a:r>
            <a:r>
              <a:rPr lang="es-ES_tradnl" sz="800" b="1" dirty="0" smtClean="0"/>
              <a:t> I/O (VRLRG)</a:t>
            </a:r>
            <a:endParaRPr lang="en-GB" sz="8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2196774" y="3097751"/>
            <a:ext cx="104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OLM (VRJCP006)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272061" y="3093394"/>
            <a:ext cx="10746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OLM (VRJCP006)</a:t>
            </a:r>
            <a:endParaRPr lang="en-GB" sz="8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2900112" y="2462682"/>
            <a:ext cx="743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Optical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network</a:t>
            </a:r>
            <a:endParaRPr lang="en-GB" sz="8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3070039" y="4140087"/>
            <a:ext cx="1129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Primary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pump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controller</a:t>
            </a:r>
            <a:r>
              <a:rPr lang="es-ES_tradnl" sz="800" b="1" dirty="0" smtClean="0"/>
              <a:t> (VRPPH)</a:t>
            </a:r>
            <a:endParaRPr lang="en-GB" sz="800" b="1" dirty="0"/>
          </a:p>
        </p:txBody>
      </p:sp>
      <p:pic>
        <p:nvPicPr>
          <p:cNvPr id="79" name="Picture 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290" y="5504946"/>
            <a:ext cx="411766" cy="64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2" name="Straight Connector 131"/>
          <p:cNvCxnSpPr/>
          <p:nvPr/>
        </p:nvCxnSpPr>
        <p:spPr bwMode="auto">
          <a:xfrm>
            <a:off x="5414666" y="2558711"/>
            <a:ext cx="0" cy="122311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4261405" y="2558711"/>
            <a:ext cx="5389" cy="84098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TextBox 135"/>
          <p:cNvSpPr txBox="1"/>
          <p:nvPr/>
        </p:nvSpPr>
        <p:spPr>
          <a:xfrm>
            <a:off x="4601115" y="2382512"/>
            <a:ext cx="12072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Profibus</a:t>
            </a:r>
            <a:r>
              <a:rPr lang="es-ES_tradnl" sz="800" b="1" dirty="0" smtClean="0"/>
              <a:t> I / A / T</a:t>
            </a:r>
            <a:endParaRPr lang="en-GB" sz="800" b="1" dirty="0"/>
          </a:p>
        </p:txBody>
      </p:sp>
      <p:sp>
        <p:nvSpPr>
          <p:cNvPr id="137" name="TextBox 136"/>
          <p:cNvSpPr txBox="1"/>
          <p:nvPr/>
        </p:nvSpPr>
        <p:spPr>
          <a:xfrm>
            <a:off x="6575253" y="5444989"/>
            <a:ext cx="8865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VGM / VGF</a:t>
            </a:r>
            <a:endParaRPr lang="en-GB" sz="8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7124030" y="5984191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Cryogenic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group</a:t>
            </a:r>
            <a:r>
              <a:rPr lang="es-ES_tradnl" sz="800" b="1" dirty="0" smtClean="0"/>
              <a:t> (VPGC)</a:t>
            </a:r>
            <a:endParaRPr lang="en-GB" sz="8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4605422" y="5998154"/>
            <a:ext cx="964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Turbomolecular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group</a:t>
            </a:r>
            <a:r>
              <a:rPr lang="es-ES_tradnl" sz="800" b="1" dirty="0" smtClean="0"/>
              <a:t> (VPGT)</a:t>
            </a:r>
            <a:endParaRPr lang="en-GB" sz="8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6037561" y="5264399"/>
            <a:ext cx="520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VGMB</a:t>
            </a:r>
            <a:endParaRPr lang="en-GB" sz="800" b="1" dirty="0"/>
          </a:p>
        </p:txBody>
      </p:sp>
      <p:cxnSp>
        <p:nvCxnSpPr>
          <p:cNvPr id="141" name="Straight Connector 140"/>
          <p:cNvCxnSpPr/>
          <p:nvPr/>
        </p:nvCxnSpPr>
        <p:spPr bwMode="auto">
          <a:xfrm>
            <a:off x="5944842" y="3252869"/>
            <a:ext cx="0" cy="2254713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5770336" y="3215129"/>
            <a:ext cx="72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Remote</a:t>
            </a:r>
            <a:r>
              <a:rPr lang="es-ES_tradnl" sz="800" b="1" dirty="0" smtClean="0"/>
              <a:t> I/O (VRLRG)</a:t>
            </a:r>
            <a:endParaRPr lang="en-GB" sz="800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5723259" y="6114075"/>
            <a:ext cx="520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VGF</a:t>
            </a:r>
            <a:endParaRPr lang="en-GB" sz="800" b="1" dirty="0"/>
          </a:p>
        </p:txBody>
      </p:sp>
      <p:cxnSp>
        <p:nvCxnSpPr>
          <p:cNvPr id="144" name="Straight Connector 143"/>
          <p:cNvCxnSpPr/>
          <p:nvPr/>
        </p:nvCxnSpPr>
        <p:spPr bwMode="auto">
          <a:xfrm>
            <a:off x="7416860" y="4123349"/>
            <a:ext cx="0" cy="75251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6" name="TextBox 145"/>
          <p:cNvSpPr txBox="1"/>
          <p:nvPr/>
        </p:nvSpPr>
        <p:spPr>
          <a:xfrm>
            <a:off x="3426607" y="5990965"/>
            <a:ext cx="1040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Roughing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pumps</a:t>
            </a:r>
            <a:r>
              <a:rPr lang="es-ES_tradnl" sz="800" b="1" dirty="0" smtClean="0"/>
              <a:t> (VPR)</a:t>
            </a:r>
            <a:endParaRPr lang="en-GB" sz="800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1224096" y="5660433"/>
            <a:ext cx="520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VGPA</a:t>
            </a:r>
            <a:endParaRPr lang="en-GB" sz="80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1708965" y="5660433"/>
            <a:ext cx="520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VGRA</a:t>
            </a:r>
            <a:endParaRPr lang="en-GB" sz="800" b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6250085" y="6114075"/>
            <a:ext cx="520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VV</a:t>
            </a:r>
            <a:endParaRPr lang="en-GB" sz="800" b="1" dirty="0"/>
          </a:p>
        </p:txBody>
      </p:sp>
      <p:cxnSp>
        <p:nvCxnSpPr>
          <p:cNvPr id="151" name="Straight Connector 150"/>
          <p:cNvCxnSpPr/>
          <p:nvPr/>
        </p:nvCxnSpPr>
        <p:spPr bwMode="auto">
          <a:xfrm>
            <a:off x="6538409" y="3255578"/>
            <a:ext cx="0" cy="2231885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6" name="TextBox 155"/>
          <p:cNvSpPr txBox="1"/>
          <p:nvPr/>
        </p:nvSpPr>
        <p:spPr>
          <a:xfrm>
            <a:off x="2263394" y="5767772"/>
            <a:ext cx="815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Fast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valve</a:t>
            </a:r>
            <a:r>
              <a:rPr lang="es-ES_tradnl" sz="800" b="1" dirty="0" smtClean="0"/>
              <a:t> (</a:t>
            </a:r>
            <a:r>
              <a:rPr lang="es-ES_tradnl" sz="800" b="1" dirty="0" smtClean="0"/>
              <a:t>VVQ)</a:t>
            </a:r>
            <a:endParaRPr lang="en-GB" sz="800" b="1" dirty="0"/>
          </a:p>
        </p:txBody>
      </p:sp>
      <p:sp>
        <p:nvSpPr>
          <p:cNvPr id="157" name="TextBox 156"/>
          <p:cNvSpPr txBox="1"/>
          <p:nvPr/>
        </p:nvSpPr>
        <p:spPr>
          <a:xfrm>
            <a:off x="4480274" y="4123370"/>
            <a:ext cx="1448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Turbo </a:t>
            </a:r>
            <a:r>
              <a:rPr lang="es-ES_tradnl" sz="800" b="1" dirty="0" err="1" smtClean="0"/>
              <a:t>group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controller</a:t>
            </a:r>
            <a:r>
              <a:rPr lang="es-ES_tradnl" sz="800" b="1" dirty="0" smtClean="0"/>
              <a:t> (VRPGMF)</a:t>
            </a:r>
            <a:endParaRPr lang="en-GB" sz="800" b="1" dirty="0"/>
          </a:p>
        </p:txBody>
      </p:sp>
      <p:sp>
        <p:nvSpPr>
          <p:cNvPr id="159" name="TextBox 158"/>
          <p:cNvSpPr txBox="1"/>
          <p:nvPr/>
        </p:nvSpPr>
        <p:spPr>
          <a:xfrm>
            <a:off x="1327448" y="4293096"/>
            <a:ext cx="7956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VRGPT300</a:t>
            </a:r>
            <a:endParaRPr lang="en-GB" sz="800" b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1979712" y="4149080"/>
            <a:ext cx="1239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Fast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valve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controller</a:t>
            </a:r>
            <a:r>
              <a:rPr lang="es-ES_tradnl" sz="800" b="1" dirty="0" smtClean="0"/>
              <a:t> (VRVRC)</a:t>
            </a:r>
            <a:endParaRPr lang="en-GB" sz="800" b="1" dirty="0"/>
          </a:p>
        </p:txBody>
      </p:sp>
      <p:cxnSp>
        <p:nvCxnSpPr>
          <p:cNvPr id="169" name="Straight Connector 168"/>
          <p:cNvCxnSpPr/>
          <p:nvPr/>
        </p:nvCxnSpPr>
        <p:spPr bwMode="auto">
          <a:xfrm flipH="1">
            <a:off x="8358853" y="4237923"/>
            <a:ext cx="217" cy="654728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0" name="TextBox 169"/>
          <p:cNvSpPr txBox="1"/>
          <p:nvPr/>
        </p:nvSpPr>
        <p:spPr>
          <a:xfrm>
            <a:off x="8042133" y="4176604"/>
            <a:ext cx="994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DA </a:t>
            </a:r>
            <a:r>
              <a:rPr lang="es-ES_tradnl" sz="800" b="1" dirty="0" err="1" smtClean="0"/>
              <a:t>valve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controller</a:t>
            </a:r>
            <a:r>
              <a:rPr lang="es-ES_tradnl" sz="800" b="1" dirty="0" smtClean="0"/>
              <a:t> (VAT_VP3)</a:t>
            </a:r>
            <a:endParaRPr lang="en-GB" sz="800" b="1" dirty="0"/>
          </a:p>
        </p:txBody>
      </p:sp>
      <p:sp>
        <p:nvSpPr>
          <p:cNvPr id="171" name="TextBox 170"/>
          <p:cNvSpPr txBox="1"/>
          <p:nvPr/>
        </p:nvSpPr>
        <p:spPr>
          <a:xfrm>
            <a:off x="8079357" y="5669084"/>
            <a:ext cx="920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Special</a:t>
            </a:r>
            <a:r>
              <a:rPr lang="es-ES_tradnl" sz="800" b="1" dirty="0" smtClean="0"/>
              <a:t> DA </a:t>
            </a:r>
            <a:r>
              <a:rPr lang="es-ES_tradnl" sz="800" b="1" dirty="0" err="1" smtClean="0"/>
              <a:t>valve</a:t>
            </a:r>
            <a:r>
              <a:rPr lang="es-ES_tradnl" sz="800" b="1" dirty="0" smtClean="0"/>
              <a:t> (VVX)</a:t>
            </a:r>
            <a:endParaRPr lang="en-GB" sz="800" b="1" dirty="0"/>
          </a:p>
        </p:txBody>
      </p:sp>
      <p:cxnSp>
        <p:nvCxnSpPr>
          <p:cNvPr id="177" name="Straight Connector 176"/>
          <p:cNvCxnSpPr/>
          <p:nvPr/>
        </p:nvCxnSpPr>
        <p:spPr bwMode="auto">
          <a:xfrm>
            <a:off x="8358853" y="3235575"/>
            <a:ext cx="217" cy="307221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0" name="TextBox 179"/>
          <p:cNvSpPr txBox="1"/>
          <p:nvPr/>
        </p:nvSpPr>
        <p:spPr>
          <a:xfrm>
            <a:off x="349126" y="5838361"/>
            <a:ext cx="98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Primary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group</a:t>
            </a:r>
            <a:r>
              <a:rPr lang="es-ES_tradnl" sz="800" b="1" dirty="0" smtClean="0"/>
              <a:t> (VPGR)</a:t>
            </a:r>
            <a:endParaRPr lang="en-GB" sz="800" b="1" dirty="0"/>
          </a:p>
        </p:txBody>
      </p:sp>
      <p:cxnSp>
        <p:nvCxnSpPr>
          <p:cNvPr id="184" name="Straight Connector 183"/>
          <p:cNvCxnSpPr/>
          <p:nvPr/>
        </p:nvCxnSpPr>
        <p:spPr bwMode="auto">
          <a:xfrm>
            <a:off x="826668" y="3399691"/>
            <a:ext cx="346541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0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Controls architecture 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22" name="Slide Number Placeholder 1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6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  <p:pic>
        <p:nvPicPr>
          <p:cNvPr id="5122" name="Picture 2" descr="C:\Users\femateoj\Dropbox\CERN work\TE-VSC\contr_prim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737" y="3770729"/>
            <a:ext cx="132397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7" name="Straight Connector 96"/>
          <p:cNvCxnSpPr/>
          <p:nvPr/>
        </p:nvCxnSpPr>
        <p:spPr bwMode="auto">
          <a:xfrm>
            <a:off x="7433874" y="2551513"/>
            <a:ext cx="0" cy="26205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>
            <a:off x="7438580" y="3316458"/>
            <a:ext cx="0" cy="46060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734" y="2802969"/>
            <a:ext cx="453108" cy="51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5" name="Straight Connector 94"/>
          <p:cNvCxnSpPr/>
          <p:nvPr/>
        </p:nvCxnSpPr>
        <p:spPr bwMode="auto">
          <a:xfrm>
            <a:off x="1706538" y="3376042"/>
            <a:ext cx="0" cy="37595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Picture 2" descr="G:\Departments\TE\Groups\VSC\ICM\Documentation\Machines\SPS\NA62\11-Images\IMG_4928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427" y="4890600"/>
            <a:ext cx="613905" cy="81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emateoj\Dropbox\CERN work\TE-VSC\vp3.jp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018" y="3549720"/>
            <a:ext cx="516152" cy="68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Departments\TE\Groups\VSC\ICM\Documentation\Machines\SPS\NA62\11-Images\IMG_4938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096" y="4961496"/>
            <a:ext cx="633248" cy="84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femateoj\Dropbox\CERN work\TE-VSC\vrvrc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384" y="3711357"/>
            <a:ext cx="810341" cy="46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Departments\TE\Groups\VSC\ICM\Documentation\Machines\SPS\NA62\11-Images\IMG_4937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524" y="5496920"/>
            <a:ext cx="477168" cy="63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femateoj\Dropbox\CERN work\TE-VSC\cryo_c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175" y="3778684"/>
            <a:ext cx="1191707" cy="39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G:\Departments\TE\Groups\VSC\ICM\Documentation\Machines\SPS\NA62\11-Images\IMG_4942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9" y="4946756"/>
            <a:ext cx="696841" cy="92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" name="Straight Connector 104"/>
          <p:cNvCxnSpPr/>
          <p:nvPr/>
        </p:nvCxnSpPr>
        <p:spPr bwMode="auto">
          <a:xfrm>
            <a:off x="7584820" y="4163369"/>
            <a:ext cx="0" cy="33855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 flipV="1">
            <a:off x="7559494" y="4477132"/>
            <a:ext cx="275434" cy="2735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8" name="TextBox 157"/>
          <p:cNvSpPr txBox="1"/>
          <p:nvPr/>
        </p:nvSpPr>
        <p:spPr>
          <a:xfrm>
            <a:off x="6798036" y="4123370"/>
            <a:ext cx="1321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Cryo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group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controller</a:t>
            </a:r>
            <a:r>
              <a:rPr lang="es-ES_tradnl" sz="800" b="1" dirty="0" smtClean="0"/>
              <a:t> (VRPYA)</a:t>
            </a:r>
            <a:endParaRPr lang="en-GB" sz="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7778712" y="4358620"/>
            <a:ext cx="2777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…</a:t>
            </a:r>
            <a:endParaRPr lang="en-GB" sz="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6942128" y="3290638"/>
            <a:ext cx="993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Profibus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gateway</a:t>
            </a:r>
            <a:r>
              <a:rPr lang="es-ES_tradnl" sz="800" b="1" dirty="0" smtClean="0"/>
              <a:t> (VRJCP007)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val="25692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00869"/>
              </p:ext>
            </p:extLst>
          </p:nvPr>
        </p:nvGraphicFramePr>
        <p:xfrm>
          <a:off x="1259632" y="3743208"/>
          <a:ext cx="6051375" cy="200596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19753"/>
                <a:gridCol w="2672554"/>
                <a:gridCol w="759068"/>
              </a:tblGrid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CRATE </a:t>
                      </a:r>
                      <a:r>
                        <a:rPr lang="en-GB" sz="1400" b="1" u="none" strike="noStrike" dirty="0" smtClean="0">
                          <a:effectLst/>
                        </a:rPr>
                        <a:t>STANDARD </a:t>
                      </a:r>
                      <a:r>
                        <a:rPr lang="en-GB" sz="1400" b="1" u="none" strike="noStrike" dirty="0">
                          <a:effectLst/>
                        </a:rPr>
                        <a:t>NAME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DESCRIPTION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UNITS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VRLMS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PLC Master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VRLRG type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PLC Remote I/O station type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VRLRG type 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PLC Remote I/O station type 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VRLRG </a:t>
                      </a:r>
                      <a:r>
                        <a:rPr lang="en-GB" sz="1400" u="none" strike="noStrike" dirty="0" smtClean="0">
                          <a:effectLst/>
                        </a:rPr>
                        <a:t>type 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PLC Remote I/O station type </a:t>
                      </a:r>
                      <a:r>
                        <a:rPr lang="en-GB" sz="1400" u="none" strike="noStrike" dirty="0" smtClean="0">
                          <a:effectLst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VRLRG </a:t>
                      </a:r>
                      <a:r>
                        <a:rPr lang="en-GB" sz="1400" u="none" strike="noStrike" dirty="0" smtClean="0">
                          <a:effectLst/>
                        </a:rPr>
                        <a:t>type 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PLC Remote I/O station type </a:t>
                      </a:r>
                      <a:r>
                        <a:rPr lang="en-GB" sz="1400" u="none" strike="noStrike" dirty="0" smtClean="0">
                          <a:effectLst/>
                        </a:rPr>
                        <a:t>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VRPGMF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Turbo pump controller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VRPPH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Primary pump controller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VRJTB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Turbo pump patch panel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</a:tbl>
          </a:graphicData>
        </a:graphic>
      </p:graphicFrame>
      <p:sp>
        <p:nvSpPr>
          <p:cNvPr id="6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Control crates</a:t>
            </a:r>
            <a:endParaRPr lang="en-GB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903833"/>
              </p:ext>
            </p:extLst>
          </p:nvPr>
        </p:nvGraphicFramePr>
        <p:xfrm>
          <a:off x="1259632" y="1654976"/>
          <a:ext cx="6051375" cy="133731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19753"/>
                <a:gridCol w="2672554"/>
                <a:gridCol w="759068"/>
              </a:tblGrid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CRATE </a:t>
                      </a:r>
                      <a:r>
                        <a:rPr lang="en-GB" sz="1400" b="1" u="none" strike="noStrike" dirty="0" smtClean="0">
                          <a:effectLst/>
                        </a:rPr>
                        <a:t>STANDARD </a:t>
                      </a:r>
                      <a:r>
                        <a:rPr lang="en-GB" sz="1400" b="1" u="none" strike="noStrike" dirty="0">
                          <a:effectLst/>
                        </a:rPr>
                        <a:t>NAME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DESCRIPTION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UNITS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VRPP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Primary pump local crate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VRVRC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VAT VF-2 Fast Valve Controller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VRGPT300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Gauge controller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1885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VAT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_VP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Dual acting valve controller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  <a:tr h="21619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s-ES_tradnl" sz="14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VRPYA</a:t>
                      </a:r>
                      <a:endParaRPr lang="en-GB" sz="1400" u="none" strike="noStrike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HSR PCA700C </a:t>
                      </a:r>
                      <a:r>
                        <a:rPr lang="en-GB" sz="14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</a:t>
                      </a:r>
                      <a:r>
                        <a:rPr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controller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5F0FF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62558" y="111979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/>
              <a:t>Commercial</a:t>
            </a:r>
            <a:r>
              <a:rPr lang="es-ES_tradnl" b="1" dirty="0" smtClean="0"/>
              <a:t> </a:t>
            </a:r>
            <a:r>
              <a:rPr lang="es-ES_tradnl" b="1" dirty="0" err="1" smtClean="0"/>
              <a:t>crates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78455" y="322986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/>
              <a:t>Custom-made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crates</a:t>
            </a:r>
            <a:endParaRPr lang="en-GB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7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8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449547"/>
              </p:ext>
            </p:extLst>
          </p:nvPr>
        </p:nvGraphicFramePr>
        <p:xfrm>
          <a:off x="220929" y="3288558"/>
          <a:ext cx="1370384" cy="3197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8" name="Worksheet" r:id="rId3" imgW="6696055" imgH="15630457" progId="Excel.Sheet.12">
                  <p:embed/>
                </p:oleObj>
              </mc:Choice>
              <mc:Fallback>
                <p:oleObj name="Worksheet" r:id="rId3" imgW="6696055" imgH="15630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929" y="3288558"/>
                        <a:ext cx="1370384" cy="3197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899420"/>
              </p:ext>
            </p:extLst>
          </p:nvPr>
        </p:nvGraphicFramePr>
        <p:xfrm>
          <a:off x="1664452" y="3286037"/>
          <a:ext cx="1372544" cy="3203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9" name="Worksheet" r:id="rId5" imgW="6696055" imgH="15630457" progId="Excel.Sheet.12">
                  <p:embed/>
                </p:oleObj>
              </mc:Choice>
              <mc:Fallback>
                <p:oleObj name="Worksheet" r:id="rId5" imgW="6696055" imgH="15630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64452" y="3286037"/>
                        <a:ext cx="1372544" cy="32030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463027"/>
              </p:ext>
            </p:extLst>
          </p:nvPr>
        </p:nvGraphicFramePr>
        <p:xfrm>
          <a:off x="3136454" y="3278330"/>
          <a:ext cx="1367704" cy="3197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0" name="Worksheet" r:id="rId7" imgW="6696055" imgH="15659100" progId="Excel.Sheet.12">
                  <p:embed/>
                </p:oleObj>
              </mc:Choice>
              <mc:Fallback>
                <p:oleObj name="Worksheet" r:id="rId7" imgW="6696055" imgH="15659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36454" y="3278330"/>
                        <a:ext cx="1367704" cy="3197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259183"/>
              </p:ext>
            </p:extLst>
          </p:nvPr>
        </p:nvGraphicFramePr>
        <p:xfrm>
          <a:off x="4596534" y="3270773"/>
          <a:ext cx="1417273" cy="3182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1" name="Worksheet" r:id="rId9" imgW="6962677" imgH="15630457" progId="Excel.Sheet.12">
                  <p:embed/>
                </p:oleObj>
              </mc:Choice>
              <mc:Fallback>
                <p:oleObj name="Worksheet" r:id="rId9" imgW="6962677" imgH="15630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96534" y="3270773"/>
                        <a:ext cx="1417273" cy="3182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781516"/>
              </p:ext>
            </p:extLst>
          </p:nvPr>
        </p:nvGraphicFramePr>
        <p:xfrm>
          <a:off x="6126903" y="3275347"/>
          <a:ext cx="1357533" cy="31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2" name="Worksheet" r:id="rId11" imgW="6696055" imgH="15630457" progId="Excel.Sheet.12">
                  <p:embed/>
                </p:oleObj>
              </mc:Choice>
              <mc:Fallback>
                <p:oleObj name="Worksheet" r:id="rId11" imgW="6696055" imgH="15630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26903" y="3275347"/>
                        <a:ext cx="1357533" cy="3167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494431"/>
              </p:ext>
            </p:extLst>
          </p:nvPr>
        </p:nvGraphicFramePr>
        <p:xfrm>
          <a:off x="7575997" y="3270773"/>
          <a:ext cx="1365296" cy="3186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3" name="Worksheet" r:id="rId13" imgW="6696055" imgH="15630457" progId="Excel.Sheet.12">
                  <p:embed/>
                </p:oleObj>
              </mc:Choice>
              <mc:Fallback>
                <p:oleObj name="Worksheet" r:id="rId13" imgW="6696055" imgH="15630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575997" y="3270773"/>
                        <a:ext cx="1365296" cy="3186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8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Racks layout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6975" y="2962250"/>
            <a:ext cx="1280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VAC-01 (176m)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047672" y="2962996"/>
            <a:ext cx="141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VAC-02 (176.6m)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56728" y="2977655"/>
            <a:ext cx="141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VAC-03 (177.2m)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173180" y="2978109"/>
            <a:ext cx="1280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VAC-04 (190m)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12415" y="2978045"/>
            <a:ext cx="1280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VAC-05 (215m)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69793" y="2979709"/>
            <a:ext cx="141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VAC-06 (240.6m)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741432" y="4971817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err="1" smtClean="0"/>
              <a:t>Remote</a:t>
            </a:r>
            <a:r>
              <a:rPr lang="es-ES_tradnl" sz="1400" dirty="0" smtClean="0"/>
              <a:t> I/O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249111" y="3743933"/>
            <a:ext cx="1516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err="1" smtClean="0"/>
              <a:t>Remote</a:t>
            </a:r>
            <a:r>
              <a:rPr lang="es-ES_tradnl" sz="1400" dirty="0" smtClean="0"/>
              <a:t> I/O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51336" y="3755186"/>
            <a:ext cx="150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err="1" smtClean="0"/>
              <a:t>Remote</a:t>
            </a:r>
            <a:r>
              <a:rPr lang="es-ES_tradnl" sz="1400" dirty="0" smtClean="0"/>
              <a:t> I/O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156182" y="4543576"/>
            <a:ext cx="720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 smtClean="0"/>
              <a:t>VAT VP3</a:t>
            </a:r>
            <a:endParaRPr lang="en-GB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1069001" y="4544661"/>
            <a:ext cx="720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 smtClean="0"/>
              <a:t>VAT VP3</a:t>
            </a:r>
            <a:endParaRPr lang="en-GB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7538224" y="3668566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Turbo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7538224" y="3945566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Turbo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7544254" y="4257430"/>
            <a:ext cx="15781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Turbo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7544254" y="4582297"/>
            <a:ext cx="1650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Turbo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6102815" y="4185868"/>
            <a:ext cx="1368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Cryo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6138396" y="4507954"/>
            <a:ext cx="1368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Cryo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138396" y="4811089"/>
            <a:ext cx="1368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Cryo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6129790" y="5108739"/>
            <a:ext cx="1368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Cryo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3142656" y="3752130"/>
            <a:ext cx="1368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Cryo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3165623" y="4051301"/>
            <a:ext cx="1368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Cryo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1691321" y="4226517"/>
            <a:ext cx="1368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Cryo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4549067" y="3659115"/>
            <a:ext cx="1539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Primary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4549066" y="3967330"/>
            <a:ext cx="1539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 smtClean="0"/>
              <a:t>Primary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4504158" y="4281505"/>
            <a:ext cx="1664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VF2 </a:t>
            </a:r>
            <a:r>
              <a:rPr lang="es-ES_tradnl" sz="1000" dirty="0" err="1" smtClean="0"/>
              <a:t>Fast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Valve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4643896" y="4897404"/>
            <a:ext cx="14573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Turbo </a:t>
            </a:r>
            <a:r>
              <a:rPr lang="es-ES_tradnl" sz="1000" dirty="0" err="1" smtClean="0"/>
              <a:t>pump</a:t>
            </a:r>
            <a:r>
              <a:rPr lang="es-ES_tradnl" sz="1000" dirty="0" smtClean="0"/>
              <a:t> </a:t>
            </a:r>
            <a:r>
              <a:rPr lang="es-ES_tradnl" sz="1000" dirty="0" err="1" smtClean="0"/>
              <a:t>controller</a:t>
            </a:r>
            <a:endParaRPr lang="en-GB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4549067" y="4584640"/>
            <a:ext cx="698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TPG300</a:t>
            </a:r>
            <a:endParaRPr lang="en-GB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3048752" y="4360880"/>
            <a:ext cx="698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TPG300</a:t>
            </a:r>
            <a:endParaRPr lang="en-GB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3591216" y="4780572"/>
            <a:ext cx="698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OLM</a:t>
            </a:r>
            <a:endParaRPr lang="en-GB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4057769" y="4781850"/>
            <a:ext cx="698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OLM</a:t>
            </a:r>
            <a:endParaRPr lang="en-GB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131891" y="4780633"/>
            <a:ext cx="698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OLM</a:t>
            </a:r>
            <a:endParaRPr lang="en-GB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4643896" y="5140439"/>
            <a:ext cx="113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 err="1" smtClean="0"/>
              <a:t>Profibus</a:t>
            </a:r>
            <a:r>
              <a:rPr lang="es-ES_tradnl" sz="900" dirty="0" smtClean="0"/>
              <a:t> </a:t>
            </a:r>
          </a:p>
          <a:p>
            <a:r>
              <a:rPr lang="es-ES_tradnl" sz="900" dirty="0" err="1" smtClean="0"/>
              <a:t>gateway</a:t>
            </a:r>
            <a:endParaRPr lang="en-GB" sz="900" dirty="0"/>
          </a:p>
        </p:txBody>
      </p:sp>
      <p:sp>
        <p:nvSpPr>
          <p:cNvPr id="50" name="TextBox 49"/>
          <p:cNvSpPr txBox="1"/>
          <p:nvPr/>
        </p:nvSpPr>
        <p:spPr>
          <a:xfrm>
            <a:off x="3413456" y="3213069"/>
            <a:ext cx="1008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 smtClean="0"/>
              <a:t>FO </a:t>
            </a:r>
            <a:r>
              <a:rPr lang="es-ES_tradnl" sz="800" dirty="0" err="1" smtClean="0"/>
              <a:t>patch</a:t>
            </a:r>
            <a:r>
              <a:rPr lang="es-ES_tradnl" sz="800" dirty="0" smtClean="0"/>
              <a:t> panel</a:t>
            </a:r>
            <a:endParaRPr lang="en-GB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708961" y="4852712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UPS</a:t>
            </a:r>
            <a:endParaRPr lang="en-GB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1052228" y="5161073"/>
            <a:ext cx="698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TPG300</a:t>
            </a:r>
            <a:endParaRPr lang="en-GB" sz="1000" dirty="0"/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2" b="28150"/>
          <a:stretch/>
        </p:blipFill>
        <p:spPr bwMode="auto">
          <a:xfrm>
            <a:off x="264306" y="980728"/>
            <a:ext cx="8479704" cy="194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Straight Arrow Connector 63"/>
          <p:cNvCxnSpPr/>
          <p:nvPr/>
        </p:nvCxnSpPr>
        <p:spPr>
          <a:xfrm flipV="1">
            <a:off x="3890013" y="2002998"/>
            <a:ext cx="1618091" cy="95999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2315283" y="2002998"/>
            <a:ext cx="1320613" cy="9954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5326371" y="2002998"/>
            <a:ext cx="1117837" cy="9954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959346" y="2060848"/>
            <a:ext cx="731975" cy="9234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 flipV="1">
            <a:off x="6516216" y="2002998"/>
            <a:ext cx="306397" cy="9954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6588224" y="2002998"/>
            <a:ext cx="1536544" cy="9954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187624" y="62068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ECN3 </a:t>
            </a:r>
            <a:r>
              <a:rPr lang="es-ES_tradnl" dirty="0" err="1" smtClean="0"/>
              <a:t>cavern</a:t>
            </a:r>
            <a:r>
              <a:rPr lang="es-ES_tradnl" dirty="0" smtClean="0"/>
              <a:t>. Positions of VAC racks </a:t>
            </a:r>
            <a:r>
              <a:rPr lang="es-ES_tradnl" dirty="0" err="1" smtClean="0"/>
              <a:t>measured</a:t>
            </a:r>
            <a:r>
              <a:rPr lang="es-ES_tradnl" dirty="0" smtClean="0"/>
              <a:t> </a:t>
            </a:r>
            <a:r>
              <a:rPr lang="es-ES_tradnl" dirty="0" err="1" smtClean="0"/>
              <a:t>from</a:t>
            </a:r>
            <a:r>
              <a:rPr lang="es-ES_tradnl" dirty="0" smtClean="0"/>
              <a:t> T10 target.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899592" y="1124744"/>
            <a:ext cx="7848836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79512" y="9087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(m)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90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808080"/>
                </a:solidFill>
              </a:rPr>
              <a:t>2014-11-20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>
                <a:solidFill>
                  <a:srgbClr val="808080"/>
                </a:solidFill>
              </a:rPr>
              <a:t>NA62 vacuum controls, F. Mateo TE-VSC-ICM</a:t>
            </a:r>
            <a:endParaRPr lang="en-GB" dirty="0" smtClean="0">
              <a:solidFill>
                <a:srgbClr val="808080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857214" y="116632"/>
            <a:ext cx="7099163" cy="6932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Interlocks</a:t>
            </a:r>
            <a:endParaRPr lang="en-GB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204428"/>
              </p:ext>
            </p:extLst>
          </p:nvPr>
        </p:nvGraphicFramePr>
        <p:xfrm>
          <a:off x="539552" y="1173648"/>
          <a:ext cx="8064896" cy="4881067"/>
        </p:xfrm>
        <a:graphic>
          <a:graphicData uri="http://schemas.openxmlformats.org/drawingml/2006/table">
            <a:tbl>
              <a:tblPr/>
              <a:tblGrid>
                <a:gridCol w="1080120"/>
                <a:gridCol w="1872208"/>
                <a:gridCol w="5112568"/>
              </a:tblGrid>
              <a:tr h="645644"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400" b="0" i="0" u="none" strike="noStrike" dirty="0" smtClean="0">
                          <a:effectLst/>
                          <a:latin typeface="Arial"/>
                        </a:rPr>
                        <a:t>TYPE</a:t>
                      </a:r>
                      <a:endParaRPr lang="en-GB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400" b="0" i="0" u="none" strike="noStrike" dirty="0" smtClean="0">
                          <a:effectLst/>
                          <a:latin typeface="Arial"/>
                        </a:rPr>
                        <a:t>NAME</a:t>
                      </a:r>
                      <a:endParaRPr lang="en-GB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400" b="0" i="0" u="none" strike="noStrike" dirty="0" smtClean="0">
                          <a:effectLst/>
                          <a:latin typeface="Arial"/>
                        </a:rPr>
                        <a:t>DESCRIPTION</a:t>
                      </a:r>
                      <a:endParaRPr lang="en-GB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6456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effectLst/>
                          <a:latin typeface="Arial"/>
                        </a:rPr>
                        <a:t>IN</a:t>
                      </a:r>
                      <a:endParaRPr lang="en-GB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effectLst/>
                          <a:latin typeface="Arial"/>
                        </a:rPr>
                        <a:t>NA62.DiEnablePumpS2S3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Pumping Enable for Sector 2 and 3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(if no CEDAR window </a:t>
                      </a: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r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upture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en-GB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6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IN</a:t>
                      </a:r>
                      <a:br>
                        <a:rPr lang="en-GB" sz="1200" b="1" i="0" u="none" strike="noStrike" dirty="0">
                          <a:effectLst/>
                          <a:latin typeface="Arial"/>
                        </a:rPr>
                      </a:b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NOT AVAILABLE!!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effectLst/>
                          <a:latin typeface="Arial"/>
                        </a:rPr>
                        <a:t>NA62.DiEnableVentS2S3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Venting Enable of Sector 2 and 3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(if CEDAR at atmosphere </a:t>
                      </a: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pressure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).</a:t>
                      </a:r>
                    </a:p>
                    <a:p>
                      <a:pPr algn="ctr" fontAlgn="ctr"/>
                      <a:r>
                        <a:rPr lang="es-ES_tradnl" sz="1200" b="1" i="0" u="none" strike="noStrike" dirty="0" smtClean="0">
                          <a:effectLst/>
                          <a:latin typeface="Arial"/>
                        </a:rPr>
                        <a:t>CEDAR </a:t>
                      </a:r>
                      <a:r>
                        <a:rPr lang="es-ES_tradnl" sz="1200" b="1" i="0" u="none" strike="noStrike" dirty="0" err="1" smtClean="0">
                          <a:effectLst/>
                          <a:latin typeface="Arial"/>
                        </a:rPr>
                        <a:t>vacuum</a:t>
                      </a:r>
                      <a:r>
                        <a:rPr lang="es-ES_tradnl" sz="1200" b="1" i="0" u="none" strike="noStrike" dirty="0" smtClean="0">
                          <a:effectLst/>
                          <a:latin typeface="Arial"/>
                        </a:rPr>
                        <a:t> status </a:t>
                      </a:r>
                      <a:r>
                        <a:rPr lang="es-ES_tradnl" sz="1200" b="1" i="0" u="none" strike="noStrike" dirty="0" err="1" smtClean="0">
                          <a:effectLst/>
                          <a:latin typeface="Arial"/>
                        </a:rPr>
                        <a:t>on</a:t>
                      </a:r>
                      <a:r>
                        <a:rPr lang="es-ES_tradnl" sz="1200" b="1" i="0" u="none" strike="noStrike" dirty="0" smtClean="0">
                          <a:effectLst/>
                          <a:latin typeface="Arial"/>
                        </a:rPr>
                        <a:t> DIP </a:t>
                      </a:r>
                      <a:r>
                        <a:rPr lang="es-ES_tradnl" sz="1200" b="1" i="0" u="none" strike="noStrike" dirty="0" err="1" smtClean="0">
                          <a:effectLst/>
                          <a:latin typeface="Arial"/>
                        </a:rPr>
                        <a:t>published</a:t>
                      </a:r>
                      <a:r>
                        <a:rPr lang="es-ES_tradnl" sz="1200" b="1" i="0" u="none" strike="noStrike" dirty="0" smtClean="0">
                          <a:effectLst/>
                          <a:latin typeface="Arial"/>
                        </a:rPr>
                        <a:t> safety </a:t>
                      </a:r>
                      <a:r>
                        <a:rPr lang="es-ES_tradnl" sz="1200" b="1" i="0" u="none" strike="noStrike" dirty="0" err="1" smtClean="0">
                          <a:effectLst/>
                          <a:latin typeface="Arial"/>
                        </a:rPr>
                        <a:t>information</a:t>
                      </a:r>
                      <a:r>
                        <a:rPr lang="es-ES_tradnl" sz="1200" b="1" i="0" u="none" strike="noStrike" dirty="0" smtClean="0">
                          <a:effectLst/>
                          <a:latin typeface="Arial"/>
                        </a:rPr>
                        <a:t>.</a:t>
                      </a:r>
                      <a:endParaRPr lang="en-GB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effectLst/>
                          <a:latin typeface="Arial"/>
                        </a:rPr>
                        <a:t>NA62.DoAlrS2S3VacOk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Enable Inside CEDAR pumping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(if S2 </a:t>
                      </a: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and S3 are under vacuum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en-GB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Arial"/>
                        </a:rPr>
                        <a:t>NA62.DoAlrS3S4VacOk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Enable GTK cooling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(if S3 </a:t>
                      </a: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and S4 are under vacuum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en-GB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Arial"/>
                        </a:rPr>
                        <a:t>NA62.DoAlrS5HvOk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Enable High Voltage on LAV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(if S5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atmosphere </a:t>
                      </a: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or under high vacuum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en-GB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94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Arial"/>
                        </a:rPr>
                        <a:t>NA62.DoAlrS5RichOk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Enable Inside RICH pumping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(if S5 </a:t>
                      </a: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is under vacuum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en-GB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Arial"/>
                        </a:rPr>
                        <a:t>NA62.DoAlrS7HvOk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Enable High Voltage on SAC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(if S7 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atmosphere </a:t>
                      </a:r>
                      <a:r>
                        <a:rPr lang="en-GB" sz="1200" b="1" i="0" u="none" strike="noStrike" dirty="0">
                          <a:effectLst/>
                          <a:latin typeface="Arial"/>
                        </a:rPr>
                        <a:t>or under high vacuum</a:t>
                      </a:r>
                      <a:r>
                        <a:rPr lang="en-GB" sz="1200" b="1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en-GB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5E3C21-4FB2-4CC1-9BF9-29E7DB8B3AFD}" type="slidenum">
              <a:rPr lang="en-GB" smtClean="0">
                <a:solidFill>
                  <a:srgbClr val="808080"/>
                </a:solidFill>
              </a:rPr>
              <a:pPr/>
              <a:t>9</a:t>
            </a:fld>
            <a:r>
              <a:rPr lang="en-GB" dirty="0" smtClean="0">
                <a:solidFill>
                  <a:srgbClr val="808080"/>
                </a:solidFill>
              </a:rPr>
              <a:t> of </a:t>
            </a:r>
            <a:r>
              <a:rPr lang="en-GB" dirty="0" smtClean="0">
                <a:solidFill>
                  <a:srgbClr val="808080"/>
                </a:solidFill>
              </a:rPr>
              <a:t>14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5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8162</TotalTime>
  <Words>1048</Words>
  <Application>Microsoft Office PowerPoint</Application>
  <PresentationFormat>On-screen Show (4:3)</PresentationFormat>
  <Paragraphs>271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Template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Mateo Jimenez</dc:creator>
  <cp:lastModifiedBy>Fernando Mateo Jimenez</cp:lastModifiedBy>
  <cp:revision>95</cp:revision>
  <dcterms:created xsi:type="dcterms:W3CDTF">2014-11-07T13:57:53Z</dcterms:created>
  <dcterms:modified xsi:type="dcterms:W3CDTF">2014-11-19T14:37:04Z</dcterms:modified>
</cp:coreProperties>
</file>