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67" r:id="rId3"/>
    <p:sldId id="270" r:id="rId4"/>
    <p:sldId id="284" r:id="rId5"/>
    <p:sldId id="285" r:id="rId6"/>
    <p:sldId id="286" r:id="rId7"/>
    <p:sldId id="287" r:id="rId8"/>
    <p:sldId id="289" r:id="rId9"/>
    <p:sldId id="288" r:id="rId10"/>
    <p:sldId id="290" r:id="rId11"/>
    <p:sldId id="291" r:id="rId12"/>
    <p:sldId id="292" r:id="rId13"/>
    <p:sldId id="293" r:id="rId14"/>
    <p:sldId id="314" r:id="rId15"/>
    <p:sldId id="294" r:id="rId16"/>
    <p:sldId id="296" r:id="rId17"/>
    <p:sldId id="298" r:id="rId18"/>
    <p:sldId id="302" r:id="rId19"/>
    <p:sldId id="303" r:id="rId20"/>
    <p:sldId id="304" r:id="rId21"/>
    <p:sldId id="305" r:id="rId22"/>
    <p:sldId id="306" r:id="rId23"/>
    <p:sldId id="315" r:id="rId24"/>
    <p:sldId id="316" r:id="rId25"/>
    <p:sldId id="262" r:id="rId2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568" autoAdjust="0"/>
  </p:normalViewPr>
  <p:slideViewPr>
    <p:cSldViewPr>
      <p:cViewPr>
        <p:scale>
          <a:sx n="100" d="100"/>
          <a:sy n="100" d="100"/>
        </p:scale>
        <p:origin x="-1944" y="-6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6412"/>
          </a:xfrm>
          <a:prstGeom prst="rect">
            <a:avLst/>
          </a:prstGeom>
        </p:spPr>
        <p:txBody>
          <a:bodyPr vert="horz" lIns="91440" tIns="45720" rIns="91440" bIns="45720" rtlCol="0"/>
          <a:lstStyle>
            <a:lvl1pPr algn="r">
              <a:defRPr sz="1200"/>
            </a:lvl1pPr>
          </a:lstStyle>
          <a:p>
            <a:fld id="{D8F9156C-81B4-4644-9971-B18F7A9BA73E}" type="datetimeFigureOut">
              <a:rPr lang="en-GB" smtClean="0"/>
              <a:t>16/11/2014</a:t>
            </a:fld>
            <a:endParaRPr lang="en-GB" dirty="0"/>
          </a:p>
        </p:txBody>
      </p:sp>
      <p:sp>
        <p:nvSpPr>
          <p:cNvPr id="4" name="Footer Placeholder 3"/>
          <p:cNvSpPr>
            <a:spLocks noGrp="1"/>
          </p:cNvSpPr>
          <p:nvPr>
            <p:ph type="ftr" sz="quarter" idx="2"/>
          </p:nvPr>
        </p:nvSpPr>
        <p:spPr>
          <a:xfrm>
            <a:off x="0" y="9430091"/>
            <a:ext cx="2945659" cy="49641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30091"/>
            <a:ext cx="2945659" cy="496412"/>
          </a:xfrm>
          <a:prstGeom prst="rect">
            <a:avLst/>
          </a:prstGeom>
        </p:spPr>
        <p:txBody>
          <a:bodyPr vert="horz" lIns="91440" tIns="45720" rIns="91440" bIns="45720" rtlCol="0" anchor="b"/>
          <a:lstStyle>
            <a:lvl1pPr algn="r">
              <a:defRPr sz="1200"/>
            </a:lvl1pPr>
          </a:lstStyle>
          <a:p>
            <a:fld id="{788DD73D-97DD-48E8-8CAF-972A511DF73E}" type="slidenum">
              <a:rPr lang="en-GB" smtClean="0"/>
              <a:t>‹#›</a:t>
            </a:fld>
            <a:endParaRPr lang="en-GB" dirty="0"/>
          </a:p>
        </p:txBody>
      </p:sp>
    </p:spTree>
    <p:extLst>
      <p:ext uri="{BB962C8B-B14F-4D97-AF65-F5344CB8AC3E}">
        <p14:creationId xmlns:p14="http://schemas.microsoft.com/office/powerpoint/2010/main" val="25021078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412"/>
          </a:xfrm>
          <a:prstGeom prst="rect">
            <a:avLst/>
          </a:prstGeom>
        </p:spPr>
        <p:txBody>
          <a:bodyPr vert="horz" lIns="91440" tIns="45720" rIns="91440" bIns="45720" rtlCol="0"/>
          <a:lstStyle>
            <a:lvl1pPr algn="r">
              <a:defRPr sz="1200"/>
            </a:lvl1pPr>
          </a:lstStyle>
          <a:p>
            <a:fld id="{0DA5F57E-A77D-4065-94B1-F18372973A26}" type="datetimeFigureOut">
              <a:rPr lang="en-GB" smtClean="0"/>
              <a:t>16/11/2014</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907"/>
            <a:ext cx="5438140" cy="4467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6412"/>
          </a:xfrm>
          <a:prstGeom prst="rect">
            <a:avLst/>
          </a:prstGeom>
        </p:spPr>
        <p:txBody>
          <a:bodyPr vert="horz" lIns="91440" tIns="45720" rIns="91440" bIns="45720" rtlCol="0" anchor="b"/>
          <a:lstStyle>
            <a:lvl1pPr algn="r">
              <a:defRPr sz="1200"/>
            </a:lvl1pPr>
          </a:lstStyle>
          <a:p>
            <a:fld id="{15183259-FF20-4F12-99A0-3247F9CACF39}" type="slidenum">
              <a:rPr lang="en-GB" smtClean="0"/>
              <a:t>‹#›</a:t>
            </a:fld>
            <a:endParaRPr lang="en-GB" dirty="0"/>
          </a:p>
        </p:txBody>
      </p:sp>
    </p:spTree>
    <p:extLst>
      <p:ext uri="{BB962C8B-B14F-4D97-AF65-F5344CB8AC3E}">
        <p14:creationId xmlns:p14="http://schemas.microsoft.com/office/powerpoint/2010/main" val="1310434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183259-FF20-4F12-99A0-3247F9CACF39}" type="slidenum">
              <a:rPr lang="en-GB" smtClean="0"/>
              <a:t>6</a:t>
            </a:fld>
            <a:endParaRPr lang="en-GB" dirty="0"/>
          </a:p>
        </p:txBody>
      </p:sp>
    </p:spTree>
    <p:extLst>
      <p:ext uri="{BB962C8B-B14F-4D97-AF65-F5344CB8AC3E}">
        <p14:creationId xmlns:p14="http://schemas.microsoft.com/office/powerpoint/2010/main" val="1244251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2471513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3127875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535404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2508991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3817647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1901157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4180419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4101478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15518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87520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F5EC14-0E1A-4A45-9B0F-C425405164E3}" type="datetimeFigureOut">
              <a:rPr lang="en-GB" smtClean="0"/>
              <a:t>16/11/2014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403E676-54F3-425F-BD4A-DAAAEDEB8EDC}" type="slidenum">
              <a:rPr lang="en-GB" smtClean="0"/>
              <a:t>‹#›</a:t>
            </a:fld>
            <a:endParaRPr lang="en-GB" dirty="0"/>
          </a:p>
        </p:txBody>
      </p:sp>
    </p:spTree>
    <p:extLst>
      <p:ext uri="{BB962C8B-B14F-4D97-AF65-F5344CB8AC3E}">
        <p14:creationId xmlns:p14="http://schemas.microsoft.com/office/powerpoint/2010/main" val="3859314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F5EC14-0E1A-4A45-9B0F-C425405164E3}" type="datetimeFigureOut">
              <a:rPr lang="en-GB" smtClean="0"/>
              <a:t>16/11/2014</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03E676-54F3-425F-BD4A-DAAAEDEB8EDC}" type="slidenum">
              <a:rPr lang="en-GB" smtClean="0"/>
              <a:t>‹#›</a:t>
            </a:fld>
            <a:endParaRPr lang="en-GB" dirty="0"/>
          </a:p>
        </p:txBody>
      </p:sp>
    </p:spTree>
    <p:extLst>
      <p:ext uri="{BB962C8B-B14F-4D97-AF65-F5344CB8AC3E}">
        <p14:creationId xmlns:p14="http://schemas.microsoft.com/office/powerpoint/2010/main" val="2674073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g"/><Relationship Id="rId1" Type="http://schemas.openxmlformats.org/officeDocument/2006/relationships/slideLayout" Target="../slideLayouts/slideLayout1.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g"/><Relationship Id="rId1" Type="http://schemas.openxmlformats.org/officeDocument/2006/relationships/slideLayout" Target="../slideLayouts/slideLayout1.xml"/><Relationship Id="rId4" Type="http://schemas.microsoft.com/office/2007/relationships/hdphoto" Target="../media/hdphoto3.wdp"/></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g"/><Relationship Id="rId1" Type="http://schemas.openxmlformats.org/officeDocument/2006/relationships/slideLayout" Target="../slideLayouts/slideLayout1.xml"/><Relationship Id="rId4" Type="http://schemas.microsoft.com/office/2007/relationships/hdphoto" Target="../media/hdphoto4.wdp"/></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mailto:rodrigo.ferreira@cern.ch" TargetMode="External"/><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blipFill dpi="0" rotWithShape="1">
            <a:blip r:embed="rId2">
              <a:alphaModFix amt="28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8" name="Picture 4" descr="http://etodesco.home.cern.ch/etodesco/cern_logo.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69560" y="5274432"/>
            <a:ext cx="962880" cy="9628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95536" y="1067252"/>
            <a:ext cx="8280920" cy="1569660"/>
          </a:xfrm>
          <a:prstGeom prst="rect">
            <a:avLst/>
          </a:prstGeom>
          <a:noFill/>
        </p:spPr>
        <p:txBody>
          <a:bodyPr wrap="square" rtlCol="0">
            <a:spAutoFit/>
          </a:bodyPr>
          <a:lstStyle/>
          <a:p>
            <a:pPr algn="r"/>
            <a:r>
              <a:rPr lang="pt-PT" sz="3200" b="1" dirty="0" smtClean="0">
                <a:solidFill>
                  <a:schemeClr val="tx1">
                    <a:lumMod val="85000"/>
                    <a:lumOff val="15000"/>
                  </a:schemeClr>
                </a:solidFill>
                <a:latin typeface="Arial Black" panose="020B0A04020102020204" pitchFamily="34" charset="0"/>
              </a:rPr>
              <a:t>PLC DEVELOPMENTS FOR NEW VACUUM DEVICES IN THE </a:t>
            </a:r>
          </a:p>
          <a:p>
            <a:pPr algn="r"/>
            <a:r>
              <a:rPr lang="pt-PT" sz="3200" b="1" dirty="0" smtClean="0">
                <a:solidFill>
                  <a:schemeClr val="tx1">
                    <a:lumMod val="85000"/>
                    <a:lumOff val="15000"/>
                  </a:schemeClr>
                </a:solidFill>
                <a:latin typeface="Arial Black" panose="020B0A04020102020204" pitchFamily="34" charset="0"/>
              </a:rPr>
              <a:t>LHC AND NA62</a:t>
            </a:r>
            <a:endParaRPr lang="pt-PT" sz="3200" b="1" dirty="0" smtClean="0">
              <a:solidFill>
                <a:schemeClr val="tx1">
                  <a:lumMod val="85000"/>
                  <a:lumOff val="15000"/>
                </a:schemeClr>
              </a:solidFill>
              <a:latin typeface="Arial Black" panose="020B0A04020102020204" pitchFamily="34" charset="0"/>
            </a:endParaRPr>
          </a:p>
        </p:txBody>
      </p:sp>
      <p:sp>
        <p:nvSpPr>
          <p:cNvPr id="7" name="TextBox 6"/>
          <p:cNvSpPr txBox="1"/>
          <p:nvPr/>
        </p:nvSpPr>
        <p:spPr>
          <a:xfrm>
            <a:off x="2771800" y="2661880"/>
            <a:ext cx="5904656" cy="1631216"/>
          </a:xfrm>
          <a:prstGeom prst="rect">
            <a:avLst/>
          </a:prstGeom>
          <a:noFill/>
        </p:spPr>
        <p:txBody>
          <a:bodyPr wrap="square" rtlCol="0">
            <a:spAutoFit/>
          </a:bodyPr>
          <a:lstStyle/>
          <a:p>
            <a:pPr algn="r"/>
            <a:r>
              <a:rPr lang="pt-PT" sz="2400" b="1" dirty="0" smtClean="0">
                <a:solidFill>
                  <a:schemeClr val="tx1">
                    <a:lumMod val="85000"/>
                    <a:lumOff val="15000"/>
                  </a:schemeClr>
                </a:solidFill>
              </a:rPr>
              <a:t>TE-VSC-ICM Automation Forum</a:t>
            </a:r>
            <a:endParaRPr lang="pt-PT" sz="2400" b="1" dirty="0" smtClean="0">
              <a:solidFill>
                <a:schemeClr val="tx1">
                  <a:lumMod val="85000"/>
                  <a:lumOff val="15000"/>
                </a:schemeClr>
              </a:solidFill>
            </a:endParaRPr>
          </a:p>
          <a:p>
            <a:pPr algn="r"/>
            <a:r>
              <a:rPr lang="pt-PT" sz="2000" dirty="0" smtClean="0">
                <a:solidFill>
                  <a:schemeClr val="tx1">
                    <a:lumMod val="85000"/>
                    <a:lumOff val="15000"/>
                  </a:schemeClr>
                </a:solidFill>
              </a:rPr>
              <a:t>João Rodrigo Alvelos Ferreira</a:t>
            </a:r>
            <a:endParaRPr lang="pt-PT" sz="2000" i="1" dirty="0" smtClean="0">
              <a:solidFill>
                <a:schemeClr val="tx1">
                  <a:lumMod val="85000"/>
                  <a:lumOff val="15000"/>
                </a:schemeClr>
              </a:solidFill>
            </a:endParaRPr>
          </a:p>
          <a:p>
            <a:pPr algn="r"/>
            <a:endParaRPr lang="pt-PT" i="1" dirty="0" smtClean="0">
              <a:solidFill>
                <a:schemeClr val="tx1">
                  <a:lumMod val="85000"/>
                  <a:lumOff val="15000"/>
                </a:schemeClr>
              </a:solidFill>
            </a:endParaRPr>
          </a:p>
          <a:p>
            <a:pPr algn="r"/>
            <a:r>
              <a:rPr lang="pt-PT" sz="2000" i="1" dirty="0" smtClean="0">
                <a:solidFill>
                  <a:schemeClr val="tx1">
                    <a:lumMod val="85000"/>
                    <a:lumOff val="15000"/>
                  </a:schemeClr>
                </a:solidFill>
              </a:rPr>
              <a:t>20th November </a:t>
            </a:r>
            <a:r>
              <a:rPr lang="pt-PT" sz="2000" i="1" dirty="0" smtClean="0">
                <a:solidFill>
                  <a:schemeClr val="tx1">
                    <a:lumMod val="85000"/>
                    <a:lumOff val="15000"/>
                  </a:schemeClr>
                </a:solidFill>
              </a:rPr>
              <a:t>2014</a:t>
            </a:r>
            <a:endParaRPr lang="pt-PT" sz="2000" i="1" dirty="0">
              <a:solidFill>
                <a:schemeClr val="tx1">
                  <a:lumMod val="85000"/>
                  <a:lumOff val="15000"/>
                </a:schemeClr>
              </a:solidFill>
            </a:endParaRPr>
          </a:p>
          <a:p>
            <a:pPr algn="r"/>
            <a:r>
              <a:rPr lang="pt-PT" i="1" dirty="0" smtClean="0">
                <a:solidFill>
                  <a:schemeClr val="tx1">
                    <a:lumMod val="85000"/>
                    <a:lumOff val="15000"/>
                  </a:schemeClr>
                </a:solidFill>
              </a:rPr>
              <a:t>TE-VSC-ICM</a:t>
            </a:r>
            <a:endParaRPr lang="en-GB" i="1" dirty="0">
              <a:solidFill>
                <a:schemeClr val="tx1">
                  <a:lumMod val="85000"/>
                  <a:lumOff val="15000"/>
                </a:schemeClr>
              </a:solidFill>
            </a:endParaRPr>
          </a:p>
        </p:txBody>
      </p:sp>
      <p:pic>
        <p:nvPicPr>
          <p:cNvPr id="1026" name="Picture 2" descr="https://box.cern.ch/public.php?service=files&amp;t=c31fc05c799623d514883617bfac3bee&amp;downloa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5211662"/>
            <a:ext cx="1471739" cy="988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9407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3024336"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NEG Pumps</a:t>
            </a:r>
            <a:endParaRPr lang="en-GB" sz="2400" b="1" dirty="0">
              <a:solidFill>
                <a:schemeClr val="tx2">
                  <a:lumMod val="75000"/>
                </a:schemeClr>
              </a:solidFill>
            </a:endParaRPr>
          </a:p>
        </p:txBody>
      </p:sp>
      <p:pic>
        <p:nvPicPr>
          <p:cNvPr id="7" name="Picture 6"/>
          <p:cNvPicPr/>
          <p:nvPr/>
        </p:nvPicPr>
        <p:blipFill rotWithShape="1">
          <a:blip r:embed="rId3"/>
          <a:srcRect l="28366" t="15846" r="26282" b="23607"/>
          <a:stretch/>
        </p:blipFill>
        <p:spPr bwMode="auto">
          <a:xfrm>
            <a:off x="1476000" y="763200"/>
            <a:ext cx="6616800" cy="5335200"/>
          </a:xfrm>
          <a:prstGeom prst="rect">
            <a:avLst/>
          </a:prstGeom>
          <a:ln>
            <a:noFill/>
          </a:ln>
          <a:extLst>
            <a:ext uri="{53640926-AAD7-44D8-BBD7-CCE9431645EC}">
              <a14:shadowObscured xmlns:a14="http://schemas.microsoft.com/office/drawing/2010/main"/>
            </a:ext>
          </a:extLst>
        </p:spPr>
      </p:pic>
      <p:sp>
        <p:nvSpPr>
          <p:cNvPr id="8" name="TextBox 7"/>
          <p:cNvSpPr txBox="1"/>
          <p:nvPr/>
        </p:nvSpPr>
        <p:spPr>
          <a:xfrm>
            <a:off x="0" y="6309320"/>
            <a:ext cx="9144000" cy="276999"/>
          </a:xfrm>
          <a:prstGeom prst="rect">
            <a:avLst/>
          </a:prstGeom>
          <a:noFill/>
        </p:spPr>
        <p:txBody>
          <a:bodyPr wrap="square" rtlCol="0">
            <a:spAutoFit/>
          </a:bodyPr>
          <a:lstStyle/>
          <a:p>
            <a:pPr algn="ctr"/>
            <a:r>
              <a:rPr lang="pt-PT" sz="1200" dirty="0" smtClean="0"/>
              <a:t>Control Architecture of the NEG Pumping System</a:t>
            </a:r>
            <a:endParaRPr lang="en-GB" sz="1200" dirty="0"/>
          </a:p>
        </p:txBody>
      </p:sp>
    </p:spTree>
    <p:extLst>
      <p:ext uri="{BB962C8B-B14F-4D97-AF65-F5344CB8AC3E}">
        <p14:creationId xmlns:p14="http://schemas.microsoft.com/office/powerpoint/2010/main" val="152916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3024336"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NEG Pumps</a:t>
            </a:r>
            <a:endParaRPr lang="en-GB" sz="2400" b="1" dirty="0">
              <a:solidFill>
                <a:schemeClr val="tx2">
                  <a:lumMod val="75000"/>
                </a:schemeClr>
              </a:solidFill>
            </a:endParaRPr>
          </a:p>
        </p:txBody>
      </p:sp>
      <p:pic>
        <p:nvPicPr>
          <p:cNvPr id="8" name="Picture 7"/>
          <p:cNvPicPr/>
          <p:nvPr/>
        </p:nvPicPr>
        <p:blipFill rotWithShape="1">
          <a:blip r:embed="rId3"/>
          <a:srcRect l="35257" t="25729" r="20994" b="24934"/>
          <a:stretch/>
        </p:blipFill>
        <p:spPr bwMode="auto">
          <a:xfrm>
            <a:off x="1219200" y="1268760"/>
            <a:ext cx="6735371" cy="4588232"/>
          </a:xfrm>
          <a:prstGeom prst="rect">
            <a:avLst/>
          </a:prstGeom>
          <a:ln>
            <a:noFill/>
          </a:ln>
          <a:extLst>
            <a:ext uri="{53640926-AAD7-44D8-BBD7-CCE9431645EC}">
              <a14:shadowObscured xmlns:a14="http://schemas.microsoft.com/office/drawing/2010/main"/>
            </a:ext>
          </a:extLst>
        </p:spPr>
      </p:pic>
      <p:sp>
        <p:nvSpPr>
          <p:cNvPr id="9" name="TextBox 8"/>
          <p:cNvSpPr txBox="1"/>
          <p:nvPr/>
        </p:nvSpPr>
        <p:spPr>
          <a:xfrm>
            <a:off x="0" y="6309320"/>
            <a:ext cx="9144000" cy="276999"/>
          </a:xfrm>
          <a:prstGeom prst="rect">
            <a:avLst/>
          </a:prstGeom>
          <a:noFill/>
        </p:spPr>
        <p:txBody>
          <a:bodyPr wrap="square" rtlCol="0">
            <a:spAutoFit/>
          </a:bodyPr>
          <a:lstStyle/>
          <a:p>
            <a:pPr algn="ctr"/>
            <a:r>
              <a:rPr lang="pt-PT" sz="1200" dirty="0" smtClean="0"/>
              <a:t>Block communication in the NEG pumping system</a:t>
            </a:r>
            <a:endParaRPr lang="en-GB" sz="1200" dirty="0"/>
          </a:p>
        </p:txBody>
      </p:sp>
    </p:spTree>
    <p:extLst>
      <p:ext uri="{BB962C8B-B14F-4D97-AF65-F5344CB8AC3E}">
        <p14:creationId xmlns:p14="http://schemas.microsoft.com/office/powerpoint/2010/main" val="2981360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3096344"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NEG Pumps</a:t>
            </a:r>
            <a:endParaRPr lang="en-GB" sz="2400" b="1" dirty="0">
              <a:solidFill>
                <a:schemeClr val="tx2">
                  <a:lumMod val="75000"/>
                </a:schemeClr>
              </a:solidFill>
            </a:endParaRPr>
          </a:p>
        </p:txBody>
      </p:sp>
      <p:pic>
        <p:nvPicPr>
          <p:cNvPr id="7" name="Picture 6"/>
          <p:cNvPicPr/>
          <p:nvPr/>
        </p:nvPicPr>
        <p:blipFill>
          <a:blip r:embed="rId3"/>
          <a:stretch>
            <a:fillRect/>
          </a:stretch>
        </p:blipFill>
        <p:spPr>
          <a:xfrm>
            <a:off x="1231310" y="1268760"/>
            <a:ext cx="2299898" cy="4447009"/>
          </a:xfrm>
          <a:prstGeom prst="rect">
            <a:avLst/>
          </a:prstGeom>
        </p:spPr>
      </p:pic>
      <p:pic>
        <p:nvPicPr>
          <p:cNvPr id="9" name="Picture 8"/>
          <p:cNvPicPr/>
          <p:nvPr/>
        </p:nvPicPr>
        <p:blipFill>
          <a:blip r:embed="rId4"/>
          <a:stretch>
            <a:fillRect/>
          </a:stretch>
        </p:blipFill>
        <p:spPr>
          <a:xfrm>
            <a:off x="4684004" y="1916832"/>
            <a:ext cx="3286125" cy="3333750"/>
          </a:xfrm>
          <a:prstGeom prst="rect">
            <a:avLst/>
          </a:prstGeom>
        </p:spPr>
      </p:pic>
      <p:sp>
        <p:nvSpPr>
          <p:cNvPr id="12" name="TextBox 11"/>
          <p:cNvSpPr txBox="1"/>
          <p:nvPr/>
        </p:nvSpPr>
        <p:spPr>
          <a:xfrm>
            <a:off x="1236743" y="5888305"/>
            <a:ext cx="2294466" cy="276999"/>
          </a:xfrm>
          <a:prstGeom prst="rect">
            <a:avLst/>
          </a:prstGeom>
          <a:noFill/>
        </p:spPr>
        <p:txBody>
          <a:bodyPr wrap="square" rtlCol="0">
            <a:spAutoFit/>
          </a:bodyPr>
          <a:lstStyle/>
          <a:p>
            <a:pPr algn="ctr"/>
            <a:r>
              <a:rPr lang="pt-PT" sz="1200" dirty="0" smtClean="0"/>
              <a:t>SCADA NEG Pump Panel</a:t>
            </a:r>
            <a:endParaRPr lang="en-GB" sz="1200" dirty="0"/>
          </a:p>
        </p:txBody>
      </p:sp>
      <p:sp>
        <p:nvSpPr>
          <p:cNvPr id="13" name="TextBox 12"/>
          <p:cNvSpPr txBox="1"/>
          <p:nvPr/>
        </p:nvSpPr>
        <p:spPr>
          <a:xfrm>
            <a:off x="4663349" y="5384249"/>
            <a:ext cx="3306780" cy="276999"/>
          </a:xfrm>
          <a:prstGeom prst="rect">
            <a:avLst/>
          </a:prstGeom>
          <a:noFill/>
        </p:spPr>
        <p:txBody>
          <a:bodyPr wrap="square" rtlCol="0">
            <a:spAutoFit/>
          </a:bodyPr>
          <a:lstStyle/>
          <a:p>
            <a:pPr algn="ctr"/>
            <a:r>
              <a:rPr lang="pt-PT" sz="1200" dirty="0" smtClean="0"/>
              <a:t>SCADA MUX + PSU Panel</a:t>
            </a:r>
            <a:endParaRPr lang="en-GB" sz="1200" dirty="0"/>
          </a:p>
        </p:txBody>
      </p:sp>
    </p:spTree>
    <p:extLst>
      <p:ext uri="{BB962C8B-B14F-4D97-AF65-F5344CB8AC3E}">
        <p14:creationId xmlns:p14="http://schemas.microsoft.com/office/powerpoint/2010/main" val="2207385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6048672"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Thermocouples for Warm Magnets</a:t>
            </a:r>
            <a:endParaRPr lang="en-GB" sz="2400" b="1" dirty="0">
              <a:solidFill>
                <a:schemeClr val="tx2">
                  <a:lumMod val="75000"/>
                </a:schemeClr>
              </a:solidFill>
            </a:endParaRPr>
          </a:p>
        </p:txBody>
      </p:sp>
      <p:pic>
        <p:nvPicPr>
          <p:cNvPr id="7170" name="Picture 2" descr="http://www.marathonheater.com/img/thermocouple-small-plate-small.pn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395536" y="1515483"/>
            <a:ext cx="3283783" cy="176950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4067944" y="1371467"/>
            <a:ext cx="4824536" cy="1938992"/>
          </a:xfrm>
          <a:prstGeom prst="rect">
            <a:avLst/>
          </a:prstGeom>
          <a:noFill/>
        </p:spPr>
        <p:txBody>
          <a:bodyPr wrap="square" rtlCol="0">
            <a:spAutoFit/>
          </a:bodyPr>
          <a:lstStyle/>
          <a:p>
            <a:r>
              <a:rPr lang="pt-PT" sz="2000" dirty="0">
                <a:solidFill>
                  <a:schemeClr val="tx1">
                    <a:lumMod val="85000"/>
                    <a:lumOff val="15000"/>
                  </a:schemeClr>
                </a:solidFill>
              </a:rPr>
              <a:t>Thermocouples were installed during the LS1 to measure the temperature of the warm magnets in the LHC-LSS. These measurements must be available in the vacuum SCADA and archived to the relevent databases.</a:t>
            </a:r>
            <a:endParaRPr lang="en-GB" sz="2000" dirty="0">
              <a:solidFill>
                <a:schemeClr val="tx1">
                  <a:lumMod val="85000"/>
                  <a:lumOff val="15000"/>
                </a:schemeClr>
              </a:solidFill>
            </a:endParaRPr>
          </a:p>
        </p:txBody>
      </p:sp>
      <p:sp>
        <p:nvSpPr>
          <p:cNvPr id="15" name="TextBox 14"/>
          <p:cNvSpPr txBox="1"/>
          <p:nvPr/>
        </p:nvSpPr>
        <p:spPr>
          <a:xfrm>
            <a:off x="467544" y="4149080"/>
            <a:ext cx="8280920" cy="1200329"/>
          </a:xfrm>
          <a:prstGeom prst="rect">
            <a:avLst/>
          </a:prstGeom>
          <a:noFill/>
        </p:spPr>
        <p:txBody>
          <a:bodyPr wrap="square" rtlCol="0">
            <a:spAutoFit/>
          </a:bodyPr>
          <a:lstStyle/>
          <a:p>
            <a:r>
              <a:rPr lang="pt-PT" dirty="0" smtClean="0">
                <a:solidFill>
                  <a:schemeClr val="tx1">
                    <a:lumMod val="85000"/>
                    <a:lumOff val="15000"/>
                  </a:schemeClr>
                </a:solidFill>
              </a:rPr>
              <a:t>Thermocouples are the most common way to do it. They consist simply of two different conductors, placed in contact, which produce voltage due to temperature gradients. This voltage can be directly measured by a PLC and converted into a temperature.</a:t>
            </a:r>
            <a:endParaRPr lang="en-GB" dirty="0">
              <a:solidFill>
                <a:schemeClr val="tx1">
                  <a:lumMod val="85000"/>
                  <a:lumOff val="15000"/>
                </a:schemeClr>
              </a:solidFill>
            </a:endParaRPr>
          </a:p>
        </p:txBody>
      </p:sp>
      <p:sp>
        <p:nvSpPr>
          <p:cNvPr id="9" name="TextBox 8"/>
          <p:cNvSpPr txBox="1"/>
          <p:nvPr/>
        </p:nvSpPr>
        <p:spPr>
          <a:xfrm>
            <a:off x="409622" y="3510296"/>
            <a:ext cx="3527884" cy="276999"/>
          </a:xfrm>
          <a:prstGeom prst="rect">
            <a:avLst/>
          </a:prstGeom>
          <a:noFill/>
        </p:spPr>
        <p:txBody>
          <a:bodyPr wrap="square" rtlCol="0">
            <a:spAutoFit/>
          </a:bodyPr>
          <a:lstStyle/>
          <a:p>
            <a:pPr algn="ctr"/>
            <a:r>
              <a:rPr lang="pt-PT" sz="1200" dirty="0" smtClean="0"/>
              <a:t>Thermocouple</a:t>
            </a:r>
            <a:endParaRPr lang="en-GB" sz="1200" dirty="0"/>
          </a:p>
        </p:txBody>
      </p:sp>
    </p:spTree>
    <p:extLst>
      <p:ext uri="{BB962C8B-B14F-4D97-AF65-F5344CB8AC3E}">
        <p14:creationId xmlns:p14="http://schemas.microsoft.com/office/powerpoint/2010/main" val="357977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6120680"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Thermocouples for Warm Magnets</a:t>
            </a:r>
            <a:endParaRPr lang="en-GB" sz="2400" b="1" dirty="0">
              <a:solidFill>
                <a:schemeClr val="tx2">
                  <a:lumMod val="75000"/>
                </a:schemeClr>
              </a:solidFill>
            </a:endParaRPr>
          </a:p>
        </p:txBody>
      </p:sp>
      <p:pic>
        <p:nvPicPr>
          <p:cNvPr id="9" name="Picture 8"/>
          <p:cNvPicPr/>
          <p:nvPr/>
        </p:nvPicPr>
        <p:blipFill rotWithShape="1">
          <a:blip r:embed="rId3"/>
          <a:srcRect l="33333" t="20424" r="12820" b="20160"/>
          <a:stretch/>
        </p:blipFill>
        <p:spPr bwMode="auto">
          <a:xfrm>
            <a:off x="683568" y="919753"/>
            <a:ext cx="7884875" cy="5256584"/>
          </a:xfrm>
          <a:prstGeom prst="rect">
            <a:avLst/>
          </a:prstGeom>
          <a:ln>
            <a:noFill/>
          </a:ln>
          <a:extLst>
            <a:ext uri="{53640926-AAD7-44D8-BBD7-CCE9431645EC}">
              <a14:shadowObscured xmlns:a14="http://schemas.microsoft.com/office/drawing/2010/main"/>
            </a:ext>
          </a:extLst>
        </p:spPr>
      </p:pic>
      <p:sp>
        <p:nvSpPr>
          <p:cNvPr id="12" name="TextBox 11"/>
          <p:cNvSpPr txBox="1"/>
          <p:nvPr/>
        </p:nvSpPr>
        <p:spPr>
          <a:xfrm>
            <a:off x="0" y="6248345"/>
            <a:ext cx="9144000" cy="276999"/>
          </a:xfrm>
          <a:prstGeom prst="rect">
            <a:avLst/>
          </a:prstGeom>
          <a:noFill/>
        </p:spPr>
        <p:txBody>
          <a:bodyPr wrap="square" rtlCol="0">
            <a:spAutoFit/>
          </a:bodyPr>
          <a:lstStyle/>
          <a:p>
            <a:pPr algn="ctr"/>
            <a:r>
              <a:rPr lang="pt-PT" sz="1200" dirty="0" smtClean="0"/>
              <a:t>Hardware Architecure for the  temperature measurement system</a:t>
            </a:r>
            <a:endParaRPr lang="en-GB" sz="1200" dirty="0"/>
          </a:p>
        </p:txBody>
      </p:sp>
    </p:spTree>
    <p:extLst>
      <p:ext uri="{BB962C8B-B14F-4D97-AF65-F5344CB8AC3E}">
        <p14:creationId xmlns:p14="http://schemas.microsoft.com/office/powerpoint/2010/main" val="2794184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6120680"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Thermocouples for Warm Magnets</a:t>
            </a:r>
            <a:endParaRPr lang="en-GB" sz="2400" b="1" dirty="0">
              <a:solidFill>
                <a:schemeClr val="tx2">
                  <a:lumMod val="75000"/>
                </a:schemeClr>
              </a:solidFill>
            </a:endParaRPr>
          </a:p>
        </p:txBody>
      </p:sp>
      <p:pic>
        <p:nvPicPr>
          <p:cNvPr id="9" name="Picture 8"/>
          <p:cNvPicPr/>
          <p:nvPr/>
        </p:nvPicPr>
        <p:blipFill rotWithShape="1">
          <a:blip r:embed="rId3"/>
          <a:srcRect l="33333" t="20424" r="12820" b="20160"/>
          <a:stretch/>
        </p:blipFill>
        <p:spPr bwMode="auto">
          <a:xfrm>
            <a:off x="683568" y="919753"/>
            <a:ext cx="7884875" cy="5256584"/>
          </a:xfrm>
          <a:prstGeom prst="rect">
            <a:avLst/>
          </a:prstGeom>
          <a:ln>
            <a:noFill/>
          </a:ln>
          <a:extLst>
            <a:ext uri="{53640926-AAD7-44D8-BBD7-CCE9431645EC}">
              <a14:shadowObscured xmlns:a14="http://schemas.microsoft.com/office/drawing/2010/main"/>
            </a:ext>
          </a:extLst>
        </p:spPr>
      </p:pic>
      <p:sp>
        <p:nvSpPr>
          <p:cNvPr id="12" name="TextBox 11"/>
          <p:cNvSpPr txBox="1"/>
          <p:nvPr/>
        </p:nvSpPr>
        <p:spPr>
          <a:xfrm>
            <a:off x="0" y="6248345"/>
            <a:ext cx="9144000" cy="276999"/>
          </a:xfrm>
          <a:prstGeom prst="rect">
            <a:avLst/>
          </a:prstGeom>
          <a:noFill/>
        </p:spPr>
        <p:txBody>
          <a:bodyPr wrap="square" rtlCol="0">
            <a:spAutoFit/>
          </a:bodyPr>
          <a:lstStyle/>
          <a:p>
            <a:pPr algn="ctr"/>
            <a:r>
              <a:rPr lang="pt-PT" sz="1200" dirty="0" smtClean="0"/>
              <a:t>Hardware Architecure for the  temperature measurement system</a:t>
            </a:r>
            <a:endParaRPr lang="en-GB" sz="1200" dirty="0"/>
          </a:p>
        </p:txBody>
      </p:sp>
      <p:sp>
        <p:nvSpPr>
          <p:cNvPr id="2" name="Rectangle 1"/>
          <p:cNvSpPr/>
          <p:nvPr/>
        </p:nvSpPr>
        <p:spPr>
          <a:xfrm>
            <a:off x="2699792" y="1844824"/>
            <a:ext cx="3654406" cy="1008112"/>
          </a:xfrm>
          <a:prstGeom prst="rect">
            <a:avLst/>
          </a:prstGeom>
          <a:solidFill>
            <a:schemeClr val="accent3">
              <a:alpha val="49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 name="TextBox 2"/>
          <p:cNvSpPr txBox="1"/>
          <p:nvPr/>
        </p:nvSpPr>
        <p:spPr>
          <a:xfrm>
            <a:off x="5493000" y="1470184"/>
            <a:ext cx="873701" cy="369332"/>
          </a:xfrm>
          <a:prstGeom prst="rect">
            <a:avLst/>
          </a:prstGeom>
          <a:noFill/>
        </p:spPr>
        <p:txBody>
          <a:bodyPr wrap="none" rtlCol="0">
            <a:spAutoFit/>
          </a:bodyPr>
          <a:lstStyle/>
          <a:p>
            <a:r>
              <a:rPr lang="pt-PT" b="1" dirty="0" smtClean="0">
                <a:solidFill>
                  <a:schemeClr val="accent3">
                    <a:lumMod val="75000"/>
                  </a:schemeClr>
                </a:solidFill>
              </a:rPr>
              <a:t>VRJ_TC</a:t>
            </a:r>
            <a:endParaRPr lang="en-GB" b="1" dirty="0">
              <a:solidFill>
                <a:schemeClr val="accent3">
                  <a:lumMod val="75000"/>
                </a:schemeClr>
              </a:solidFill>
            </a:endParaRPr>
          </a:p>
        </p:txBody>
      </p:sp>
    </p:spTree>
    <p:extLst>
      <p:ext uri="{BB962C8B-B14F-4D97-AF65-F5344CB8AC3E}">
        <p14:creationId xmlns:p14="http://schemas.microsoft.com/office/powerpoint/2010/main" val="2227393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5328592"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a:t>
            </a:r>
            <a:r>
              <a:rPr lang="pt-PT" sz="2400" b="1" dirty="0" smtClean="0">
                <a:solidFill>
                  <a:schemeClr val="tx2">
                    <a:lumMod val="75000"/>
                  </a:schemeClr>
                </a:solidFill>
              </a:rPr>
              <a:t>8DI_FE Digital Input Monitor</a:t>
            </a:r>
            <a:endParaRPr lang="en-GB" sz="2400" b="1" dirty="0">
              <a:solidFill>
                <a:schemeClr val="tx2">
                  <a:lumMod val="75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4344" y="908720"/>
            <a:ext cx="4718009"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323528" y="4437112"/>
            <a:ext cx="8605465" cy="2446824"/>
          </a:xfrm>
          <a:prstGeom prst="rect">
            <a:avLst/>
          </a:prstGeom>
          <a:noFill/>
        </p:spPr>
        <p:txBody>
          <a:bodyPr wrap="square" rtlCol="0">
            <a:spAutoFit/>
          </a:bodyPr>
          <a:lstStyle/>
          <a:p>
            <a:pPr marL="285750" indent="-285750">
              <a:spcAft>
                <a:spcPts val="1800"/>
              </a:spcAft>
              <a:buFont typeface="Arial" pitchFamily="34" charset="0"/>
              <a:buChar char="•"/>
            </a:pPr>
            <a:r>
              <a:rPr lang="pt-PT" dirty="0" smtClean="0"/>
              <a:t>Each </a:t>
            </a:r>
            <a:r>
              <a:rPr lang="pt-PT" dirty="0"/>
              <a:t>device </a:t>
            </a:r>
            <a:r>
              <a:rPr lang="pt-PT" dirty="0" smtClean="0"/>
              <a:t>allows the monitoring of 8 digital inputs.</a:t>
            </a:r>
          </a:p>
          <a:p>
            <a:pPr marL="285750" indent="-285750">
              <a:spcAft>
                <a:spcPts val="1800"/>
              </a:spcAft>
              <a:buFont typeface="Arial" pitchFamily="34" charset="0"/>
              <a:buChar char="•"/>
            </a:pPr>
            <a:r>
              <a:rPr lang="pt-PT" dirty="0" smtClean="0"/>
              <a:t>The main goal of the device is to monitor interlock signals, so falling edges are detected and timestamped and must be acknowledged.</a:t>
            </a:r>
          </a:p>
          <a:p>
            <a:pPr marL="285750" indent="-285750">
              <a:spcAft>
                <a:spcPts val="1800"/>
              </a:spcAft>
              <a:buFont typeface="Arial" pitchFamily="34" charset="0"/>
              <a:buChar char="•"/>
            </a:pPr>
            <a:r>
              <a:rPr lang="pt-PT" dirty="0" smtClean="0"/>
              <a:t>Object States are implemented, so the device can be used and an interlock source (interlock is sent in case any of the monitored inputs is false)</a:t>
            </a:r>
            <a:endParaRPr lang="pt-PT" dirty="0"/>
          </a:p>
          <a:p>
            <a:pPr marL="285750" indent="-285750">
              <a:spcAft>
                <a:spcPts val="1800"/>
              </a:spcAft>
              <a:buFont typeface="Arial" pitchFamily="34" charset="0"/>
              <a:buChar char="•"/>
            </a:pPr>
            <a:endParaRPr lang="pt-PT" dirty="0" smtClean="0"/>
          </a:p>
        </p:txBody>
      </p:sp>
    </p:spTree>
    <p:extLst>
      <p:ext uri="{BB962C8B-B14F-4D97-AF65-F5344CB8AC3E}">
        <p14:creationId xmlns:p14="http://schemas.microsoft.com/office/powerpoint/2010/main" val="1516504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5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2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22" name="TextBox 21"/>
          <p:cNvSpPr txBox="1"/>
          <p:nvPr/>
        </p:nvSpPr>
        <p:spPr>
          <a:xfrm>
            <a:off x="395536" y="805935"/>
            <a:ext cx="7272808" cy="523220"/>
          </a:xfrm>
          <a:prstGeom prst="rect">
            <a:avLst/>
          </a:prstGeom>
          <a:noFill/>
        </p:spPr>
        <p:txBody>
          <a:bodyPr wrap="square" rtlCol="0" anchor="ctr">
            <a:spAutoFit/>
          </a:bodyPr>
          <a:lstStyle/>
          <a:p>
            <a:r>
              <a:rPr lang="pt-PT" sz="2800" b="1" dirty="0">
                <a:solidFill>
                  <a:schemeClr val="tx2">
                    <a:lumMod val="75000"/>
                  </a:schemeClr>
                </a:solidFill>
              </a:rPr>
              <a:t>CONTROL DEVICES FOR THE </a:t>
            </a:r>
            <a:r>
              <a:rPr lang="pt-PT" sz="2800" b="1" dirty="0" smtClean="0">
                <a:solidFill>
                  <a:schemeClr val="tx2">
                    <a:lumMod val="75000"/>
                  </a:schemeClr>
                </a:solidFill>
              </a:rPr>
              <a:t>NA62 EXPERIMENT</a:t>
            </a:r>
            <a:endParaRPr lang="en-GB" sz="2800" b="1" dirty="0">
              <a:solidFill>
                <a:schemeClr val="tx2">
                  <a:lumMod val="75000"/>
                </a:schemeClr>
              </a:solidFill>
            </a:endParaRPr>
          </a:p>
        </p:txBody>
      </p:sp>
      <p:pic>
        <p:nvPicPr>
          <p:cNvPr id="15362" name="Picture 2" descr="C:\Users\jalvelos\Downloads\IMG_20140806_160810.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l="20490" t="22469" b="23006"/>
          <a:stretch/>
        </p:blipFill>
        <p:spPr bwMode="auto">
          <a:xfrm>
            <a:off x="462802" y="1484784"/>
            <a:ext cx="8204526" cy="4219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802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52536" y="-144463"/>
            <a:ext cx="9577064" cy="715262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4104456"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NA62 | Cryogenic Pumps</a:t>
            </a:r>
            <a:endParaRPr lang="en-GB" sz="2400" b="1" dirty="0">
              <a:solidFill>
                <a:schemeClr val="tx2">
                  <a:lumMod val="75000"/>
                </a:schemeClr>
              </a:solidFill>
            </a:endParaRPr>
          </a:p>
        </p:txBody>
      </p:sp>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1508" t="30788" r="60120" b="11281"/>
          <a:stretch/>
        </p:blipFill>
        <p:spPr bwMode="auto">
          <a:xfrm>
            <a:off x="226952" y="1306285"/>
            <a:ext cx="3471937" cy="4282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226952" y="5672281"/>
            <a:ext cx="3471937" cy="276999"/>
          </a:xfrm>
          <a:prstGeom prst="rect">
            <a:avLst/>
          </a:prstGeom>
          <a:noFill/>
        </p:spPr>
        <p:txBody>
          <a:bodyPr wrap="square" rtlCol="0">
            <a:spAutoFit/>
          </a:bodyPr>
          <a:lstStyle/>
          <a:p>
            <a:pPr algn="ctr"/>
            <a:r>
              <a:rPr lang="pt-PT" sz="1200" dirty="0" smtClean="0"/>
              <a:t>Full Cryogenic Pump assembly</a:t>
            </a:r>
            <a:endParaRPr lang="en-GB" sz="1200" dirty="0"/>
          </a:p>
        </p:txBody>
      </p:sp>
      <p:sp>
        <p:nvSpPr>
          <p:cNvPr id="24" name="TextBox 23"/>
          <p:cNvSpPr txBox="1"/>
          <p:nvPr/>
        </p:nvSpPr>
        <p:spPr>
          <a:xfrm>
            <a:off x="3851920" y="1618921"/>
            <a:ext cx="4976560" cy="1323439"/>
          </a:xfrm>
          <a:prstGeom prst="rect">
            <a:avLst/>
          </a:prstGeom>
          <a:noFill/>
        </p:spPr>
        <p:txBody>
          <a:bodyPr wrap="square" rtlCol="0">
            <a:spAutoFit/>
          </a:bodyPr>
          <a:lstStyle/>
          <a:p>
            <a:r>
              <a:rPr lang="pt-PT" sz="2000" dirty="0" smtClean="0">
                <a:solidFill>
                  <a:schemeClr val="tx1">
                    <a:lumMod val="85000"/>
                    <a:lumOff val="15000"/>
                  </a:schemeClr>
                </a:solidFill>
              </a:rPr>
              <a:t>The vacuum level in the main NA62 tube must be particularly </a:t>
            </a:r>
            <a:r>
              <a:rPr lang="en-GB" sz="2000" dirty="0" smtClean="0">
                <a:solidFill>
                  <a:schemeClr val="tx1">
                    <a:lumMod val="85000"/>
                    <a:lumOff val="15000"/>
                  </a:schemeClr>
                </a:solidFill>
              </a:rPr>
              <a:t>high, which is why seven cryogenic pumps are installed throughout its length. </a:t>
            </a:r>
            <a:endParaRPr lang="en-GB" sz="2000" dirty="0">
              <a:solidFill>
                <a:schemeClr val="tx1">
                  <a:lumMod val="85000"/>
                  <a:lumOff val="15000"/>
                </a:schemeClr>
              </a:solidFill>
            </a:endParaRPr>
          </a:p>
        </p:txBody>
      </p:sp>
      <p:sp>
        <p:nvSpPr>
          <p:cNvPr id="25" name="TextBox 24"/>
          <p:cNvSpPr txBox="1"/>
          <p:nvPr/>
        </p:nvSpPr>
        <p:spPr>
          <a:xfrm>
            <a:off x="3851920" y="3391832"/>
            <a:ext cx="5112568" cy="1477328"/>
          </a:xfrm>
          <a:prstGeom prst="rect">
            <a:avLst/>
          </a:prstGeom>
          <a:noFill/>
        </p:spPr>
        <p:txBody>
          <a:bodyPr wrap="square" rtlCol="0">
            <a:spAutoFit/>
          </a:bodyPr>
          <a:lstStyle/>
          <a:p>
            <a:r>
              <a:rPr lang="pt-PT" dirty="0" smtClean="0">
                <a:solidFill>
                  <a:schemeClr val="tx1">
                    <a:lumMod val="85000"/>
                    <a:lumOff val="15000"/>
                  </a:schemeClr>
                </a:solidFill>
              </a:rPr>
              <a:t>These pumps consist of a complex assembly with valves, cryogenic head, compressors and gauges, all controlled by a PCA700C controller. This controller must be interfaced to the SCADA in order to provide remote control and monitoring.</a:t>
            </a:r>
            <a:endParaRPr lang="en-GB" dirty="0">
              <a:solidFill>
                <a:schemeClr val="tx1">
                  <a:lumMod val="85000"/>
                  <a:lumOff val="15000"/>
                </a:schemeClr>
              </a:solidFill>
            </a:endParaRPr>
          </a:p>
        </p:txBody>
      </p:sp>
    </p:spTree>
    <p:extLst>
      <p:ext uri="{BB962C8B-B14F-4D97-AF65-F5344CB8AC3E}">
        <p14:creationId xmlns:p14="http://schemas.microsoft.com/office/powerpoint/2010/main" val="1236060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41846" y="44197"/>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4104456"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NA62 | Cryogenic Pumps</a:t>
            </a:r>
            <a:endParaRPr lang="en-GB" sz="2400" b="1" dirty="0">
              <a:solidFill>
                <a:schemeClr val="tx2">
                  <a:lumMod val="75000"/>
                </a:schemeClr>
              </a:solidFill>
            </a:endParaRPr>
          </a:p>
        </p:txBody>
      </p:sp>
      <p:pic>
        <p:nvPicPr>
          <p:cNvPr id="13" name="Picture 12"/>
          <p:cNvPicPr/>
          <p:nvPr/>
        </p:nvPicPr>
        <p:blipFill rotWithShape="1">
          <a:blip r:embed="rId3"/>
          <a:srcRect l="33022" t="22128" r="18583" b="33838"/>
          <a:stretch/>
        </p:blipFill>
        <p:spPr bwMode="auto">
          <a:xfrm>
            <a:off x="1043608" y="1412776"/>
            <a:ext cx="6984776" cy="3839972"/>
          </a:xfrm>
          <a:prstGeom prst="rect">
            <a:avLst/>
          </a:prstGeom>
          <a:ln>
            <a:noFill/>
          </a:ln>
          <a:extLst>
            <a:ext uri="{53640926-AAD7-44D8-BBD7-CCE9431645EC}">
              <a14:shadowObscured xmlns:a14="http://schemas.microsoft.com/office/drawing/2010/main"/>
            </a:ext>
          </a:extLst>
        </p:spPr>
      </p:pic>
      <p:sp>
        <p:nvSpPr>
          <p:cNvPr id="8" name="TextBox 7"/>
          <p:cNvSpPr txBox="1"/>
          <p:nvPr/>
        </p:nvSpPr>
        <p:spPr>
          <a:xfrm>
            <a:off x="0" y="5877272"/>
            <a:ext cx="9144000" cy="276999"/>
          </a:xfrm>
          <a:prstGeom prst="rect">
            <a:avLst/>
          </a:prstGeom>
          <a:noFill/>
        </p:spPr>
        <p:txBody>
          <a:bodyPr wrap="square" rtlCol="0">
            <a:spAutoFit/>
          </a:bodyPr>
          <a:lstStyle/>
          <a:p>
            <a:pPr algn="ctr"/>
            <a:r>
              <a:rPr lang="pt-PT" sz="1200" dirty="0" smtClean="0"/>
              <a:t>Hardware Architecture for the cryogenic pump  control system</a:t>
            </a:r>
            <a:endParaRPr lang="en-GB" sz="1200" dirty="0"/>
          </a:p>
        </p:txBody>
      </p:sp>
    </p:spTree>
    <p:extLst>
      <p:ext uri="{BB962C8B-B14F-4D97-AF65-F5344CB8AC3E}">
        <p14:creationId xmlns:p14="http://schemas.microsoft.com/office/powerpoint/2010/main" val="4191715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21964"/>
            <a:ext cx="9180512" cy="6858000"/>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36512" y="0"/>
            <a:ext cx="2520280"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4270795" cy="461665"/>
          </a:xfrm>
          <a:prstGeom prst="rect">
            <a:avLst/>
          </a:prstGeom>
          <a:noFill/>
        </p:spPr>
        <p:txBody>
          <a:bodyPr wrap="square" rtlCol="0" anchor="ctr">
            <a:spAutoFit/>
          </a:bodyPr>
          <a:lstStyle/>
          <a:p>
            <a:r>
              <a:rPr lang="pt-PT" sz="2400" b="1" dirty="0" smtClean="0">
                <a:solidFill>
                  <a:schemeClr val="tx2">
                    <a:lumMod val="75000"/>
                  </a:schemeClr>
                </a:solidFill>
              </a:rPr>
              <a:t>SUMMARY</a:t>
            </a:r>
            <a:endParaRPr lang="en-GB" sz="2400" b="1" dirty="0">
              <a:solidFill>
                <a:schemeClr val="tx2">
                  <a:lumMod val="75000"/>
                </a:schemeClr>
              </a:solidFill>
            </a:endParaRPr>
          </a:p>
        </p:txBody>
      </p:sp>
      <p:pic>
        <p:nvPicPr>
          <p:cNvPr id="14" name="Picture 2" descr="http://home.web.cern.ch/sites/home.web.cern.ch/files/image/inline-images/old/lhc_long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908720"/>
            <a:ext cx="3389119" cy="17411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jalvelos\Downloads\IMG_20140806_160810.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rcRect l="20490" t="22469" b="23006"/>
          <a:stretch/>
        </p:blipFill>
        <p:spPr bwMode="auto">
          <a:xfrm>
            <a:off x="4931064" y="908720"/>
            <a:ext cx="3385352" cy="174116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581262" y="2773937"/>
            <a:ext cx="3535447" cy="4108817"/>
          </a:xfrm>
          <a:prstGeom prst="rect">
            <a:avLst/>
          </a:prstGeom>
          <a:noFill/>
        </p:spPr>
        <p:txBody>
          <a:bodyPr wrap="square" rtlCol="0">
            <a:spAutoFit/>
          </a:bodyPr>
          <a:lstStyle/>
          <a:p>
            <a:pPr>
              <a:spcAft>
                <a:spcPts val="1800"/>
              </a:spcAft>
            </a:pPr>
            <a:r>
              <a:rPr lang="pt-PT" sz="2400" b="1" dirty="0" smtClean="0"/>
              <a:t>LARGE HADRON COLLIDER</a:t>
            </a:r>
            <a:endParaRPr lang="pt-PT" sz="2400" b="1" dirty="0" smtClean="0"/>
          </a:p>
          <a:p>
            <a:pPr marL="285750" indent="-285750">
              <a:spcAft>
                <a:spcPts val="1800"/>
              </a:spcAft>
              <a:buFont typeface="Arial" pitchFamily="34" charset="0"/>
              <a:buChar char="•"/>
            </a:pPr>
            <a:r>
              <a:rPr lang="pt-PT" dirty="0" smtClean="0"/>
              <a:t>Cryogenic Interlocks for the Sector Valves</a:t>
            </a:r>
          </a:p>
          <a:p>
            <a:pPr marL="285750" indent="-285750">
              <a:spcAft>
                <a:spcPts val="1800"/>
              </a:spcAft>
              <a:buFont typeface="Arial" pitchFamily="34" charset="0"/>
              <a:buChar char="•"/>
            </a:pPr>
            <a:r>
              <a:rPr lang="pt-PT" dirty="0" smtClean="0"/>
              <a:t>Control devices for the new NEG Pumps in the LSS</a:t>
            </a:r>
          </a:p>
          <a:p>
            <a:pPr marL="285750" indent="-285750">
              <a:spcAft>
                <a:spcPts val="1800"/>
              </a:spcAft>
              <a:buFont typeface="Arial" pitchFamily="34" charset="0"/>
              <a:buChar char="•"/>
            </a:pPr>
            <a:r>
              <a:rPr lang="pt-PT" dirty="0" smtClean="0"/>
              <a:t>Controls devices for the new Thermocouples in the warm magnets</a:t>
            </a:r>
          </a:p>
          <a:p>
            <a:pPr marL="285750" indent="-285750">
              <a:spcAft>
                <a:spcPts val="1800"/>
              </a:spcAft>
              <a:buFont typeface="Arial" pitchFamily="34" charset="0"/>
              <a:buChar char="•"/>
            </a:pPr>
            <a:r>
              <a:rPr lang="pt-PT" dirty="0" smtClean="0"/>
              <a:t>8DI_FE interlock monitor</a:t>
            </a:r>
            <a:endParaRPr lang="pt-PT" dirty="0" smtClean="0"/>
          </a:p>
          <a:p>
            <a:pPr marL="285750" indent="-285750">
              <a:spcAft>
                <a:spcPts val="1800"/>
              </a:spcAft>
              <a:buFont typeface="Arial" pitchFamily="34" charset="0"/>
              <a:buChar char="•"/>
            </a:pPr>
            <a:endParaRPr lang="pt-PT" dirty="0" smtClean="0"/>
          </a:p>
        </p:txBody>
      </p:sp>
      <p:sp>
        <p:nvSpPr>
          <p:cNvPr id="25" name="TextBox 24"/>
          <p:cNvSpPr txBox="1"/>
          <p:nvPr/>
        </p:nvSpPr>
        <p:spPr>
          <a:xfrm>
            <a:off x="4826289" y="2773937"/>
            <a:ext cx="3673384" cy="3831818"/>
          </a:xfrm>
          <a:prstGeom prst="rect">
            <a:avLst/>
          </a:prstGeom>
          <a:noFill/>
        </p:spPr>
        <p:txBody>
          <a:bodyPr wrap="square" rtlCol="0">
            <a:spAutoFit/>
          </a:bodyPr>
          <a:lstStyle/>
          <a:p>
            <a:pPr>
              <a:spcAft>
                <a:spcPts val="1800"/>
              </a:spcAft>
            </a:pPr>
            <a:r>
              <a:rPr lang="pt-PT" sz="2400" b="1" dirty="0" smtClean="0"/>
              <a:t>NA62 EXPERIMENT</a:t>
            </a:r>
            <a:endParaRPr lang="pt-PT" sz="2400" b="1" dirty="0" smtClean="0"/>
          </a:p>
          <a:p>
            <a:pPr marL="285750" indent="-285750">
              <a:spcAft>
                <a:spcPts val="1800"/>
              </a:spcAft>
              <a:buFont typeface="Arial" pitchFamily="34" charset="0"/>
              <a:buChar char="•"/>
            </a:pPr>
            <a:r>
              <a:rPr lang="pt-PT" dirty="0" smtClean="0"/>
              <a:t>Control devices for the Cryogenic Pumps in the main tube</a:t>
            </a:r>
          </a:p>
          <a:p>
            <a:pPr marL="285750" indent="-285750">
              <a:spcAft>
                <a:spcPts val="1800"/>
              </a:spcAft>
              <a:buFont typeface="Arial" pitchFamily="34" charset="0"/>
              <a:buChar char="•"/>
            </a:pPr>
            <a:r>
              <a:rPr lang="pt-PT" dirty="0" smtClean="0"/>
              <a:t>Control device for the Pulsed Valve VAT-VP3 controller</a:t>
            </a:r>
          </a:p>
          <a:p>
            <a:pPr marL="285750" indent="-285750">
              <a:spcAft>
                <a:spcPts val="1800"/>
              </a:spcAft>
              <a:buFont typeface="Arial" pitchFamily="34" charset="0"/>
              <a:buChar char="•"/>
            </a:pPr>
            <a:r>
              <a:rPr lang="pt-PT" dirty="0" smtClean="0"/>
              <a:t>Control device for the Pfeiffer MPT-200 Full Range Gauge (DP)</a:t>
            </a:r>
          </a:p>
          <a:p>
            <a:pPr marL="285750" indent="-285750">
              <a:spcAft>
                <a:spcPts val="1800"/>
              </a:spcAft>
              <a:buFont typeface="Arial" pitchFamily="34" charset="0"/>
              <a:buChar char="•"/>
            </a:pPr>
            <a:r>
              <a:rPr lang="pt-PT" dirty="0" smtClean="0"/>
              <a:t>ALARM_DO interlock generator</a:t>
            </a:r>
            <a:endParaRPr lang="pt-PT" dirty="0" smtClean="0"/>
          </a:p>
          <a:p>
            <a:pPr marL="285750" indent="-285750">
              <a:spcAft>
                <a:spcPts val="1800"/>
              </a:spcAft>
              <a:buFont typeface="Arial" pitchFamily="34" charset="0"/>
              <a:buChar char="•"/>
            </a:pPr>
            <a:endParaRPr lang="pt-PT" dirty="0" smtClean="0"/>
          </a:p>
        </p:txBody>
      </p:sp>
    </p:spTree>
    <p:extLst>
      <p:ext uri="{BB962C8B-B14F-4D97-AF65-F5344CB8AC3E}">
        <p14:creationId xmlns:p14="http://schemas.microsoft.com/office/powerpoint/2010/main" val="1250395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animEffect transition="in" filter="fade">
                                      <p:cBhvr>
                                        <p:cTn id="10" dur="500"/>
                                        <p:tgtEl>
                                          <p:spTgt spid="1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animEffect transition="in" filter="fade">
                                      <p:cBhvr>
                                        <p:cTn id="15" dur="500"/>
                                        <p:tgtEl>
                                          <p:spTgt spid="1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xEl>
                                              <p:pRg st="2" end="2"/>
                                            </p:txEl>
                                          </p:spTgt>
                                        </p:tgtEl>
                                        <p:attrNameLst>
                                          <p:attrName>style.visibility</p:attrName>
                                        </p:attrNameLst>
                                      </p:cBhvr>
                                      <p:to>
                                        <p:strVal val="visible"/>
                                      </p:to>
                                    </p:set>
                                    <p:animEffect transition="in" filter="fade">
                                      <p:cBhvr>
                                        <p:cTn id="20" dur="500"/>
                                        <p:tgtEl>
                                          <p:spTgt spid="1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
                                            <p:txEl>
                                              <p:pRg st="3" end="3"/>
                                            </p:txEl>
                                          </p:spTgt>
                                        </p:tgtEl>
                                        <p:attrNameLst>
                                          <p:attrName>style.visibility</p:attrName>
                                        </p:attrNameLst>
                                      </p:cBhvr>
                                      <p:to>
                                        <p:strVal val="visible"/>
                                      </p:to>
                                    </p:set>
                                    <p:animEffect transition="in" filter="fade">
                                      <p:cBhvr>
                                        <p:cTn id="25" dur="500"/>
                                        <p:tgtEl>
                                          <p:spTgt spid="1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xEl>
                                              <p:pRg st="4" end="4"/>
                                            </p:txEl>
                                          </p:spTgt>
                                        </p:tgtEl>
                                        <p:attrNameLst>
                                          <p:attrName>style.visibility</p:attrName>
                                        </p:attrNameLst>
                                      </p:cBhvr>
                                      <p:to>
                                        <p:strVal val="visible"/>
                                      </p:to>
                                    </p:set>
                                    <p:animEffect transition="in" filter="fade">
                                      <p:cBhvr>
                                        <p:cTn id="30" dur="500"/>
                                        <p:tgtEl>
                                          <p:spTgt spid="1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xEl>
                                              <p:pRg st="0" end="0"/>
                                            </p:txEl>
                                          </p:spTgt>
                                        </p:tgtEl>
                                        <p:attrNameLst>
                                          <p:attrName>style.visibility</p:attrName>
                                        </p:attrNameLst>
                                      </p:cBhvr>
                                      <p:to>
                                        <p:strVal val="visible"/>
                                      </p:to>
                                    </p:set>
                                    <p:animEffect transition="in" filter="fade">
                                      <p:cBhvr>
                                        <p:cTn id="38" dur="500"/>
                                        <p:tgtEl>
                                          <p:spTgt spid="25">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5">
                                            <p:txEl>
                                              <p:pRg st="1" end="1"/>
                                            </p:txEl>
                                          </p:spTgt>
                                        </p:tgtEl>
                                        <p:attrNameLst>
                                          <p:attrName>style.visibility</p:attrName>
                                        </p:attrNameLst>
                                      </p:cBhvr>
                                      <p:to>
                                        <p:strVal val="visible"/>
                                      </p:to>
                                    </p:set>
                                    <p:animEffect transition="in" filter="fade">
                                      <p:cBhvr>
                                        <p:cTn id="43" dur="500"/>
                                        <p:tgtEl>
                                          <p:spTgt spid="25">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5">
                                            <p:txEl>
                                              <p:pRg st="2" end="2"/>
                                            </p:txEl>
                                          </p:spTgt>
                                        </p:tgtEl>
                                        <p:attrNameLst>
                                          <p:attrName>style.visibility</p:attrName>
                                        </p:attrNameLst>
                                      </p:cBhvr>
                                      <p:to>
                                        <p:strVal val="visible"/>
                                      </p:to>
                                    </p:set>
                                    <p:animEffect transition="in" filter="fade">
                                      <p:cBhvr>
                                        <p:cTn id="48" dur="500"/>
                                        <p:tgtEl>
                                          <p:spTgt spid="25">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5">
                                            <p:txEl>
                                              <p:pRg st="3" end="3"/>
                                            </p:txEl>
                                          </p:spTgt>
                                        </p:tgtEl>
                                        <p:attrNameLst>
                                          <p:attrName>style.visibility</p:attrName>
                                        </p:attrNameLst>
                                      </p:cBhvr>
                                      <p:to>
                                        <p:strVal val="visible"/>
                                      </p:to>
                                    </p:set>
                                    <p:animEffect transition="in" filter="fade">
                                      <p:cBhvr>
                                        <p:cTn id="53" dur="500"/>
                                        <p:tgtEl>
                                          <p:spTgt spid="25">
                                            <p:txEl>
                                              <p:pRg st="3" end="3"/>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25">
                                            <p:txEl>
                                              <p:pRg st="4" end="4"/>
                                            </p:txEl>
                                          </p:spTgt>
                                        </p:tgtEl>
                                        <p:attrNameLst>
                                          <p:attrName>style.visibility</p:attrName>
                                        </p:attrNameLst>
                                      </p:cBhvr>
                                      <p:to>
                                        <p:strVal val="visible"/>
                                      </p:to>
                                    </p:set>
                                    <p:animEffect transition="in" filter="fade">
                                      <p:cBhvr>
                                        <p:cTn id="58" dur="500"/>
                                        <p:tgtEl>
                                          <p:spTgt spid="2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2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52536" y="44197"/>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4104456"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NA62 | Cryogenic Pumps</a:t>
            </a:r>
            <a:endParaRPr lang="en-GB" sz="2400" b="1" dirty="0">
              <a:solidFill>
                <a:schemeClr val="tx2">
                  <a:lumMod val="75000"/>
                </a:schemeClr>
              </a:solidFill>
            </a:endParaRPr>
          </a:p>
        </p:txBody>
      </p:sp>
      <p:pic>
        <p:nvPicPr>
          <p:cNvPr id="8" name="Picture 7"/>
          <p:cNvPicPr/>
          <p:nvPr/>
        </p:nvPicPr>
        <p:blipFill rotWithShape="1">
          <a:blip r:embed="rId3"/>
          <a:srcRect l="39038" t="26111" r="23395" b="30961"/>
          <a:stretch/>
        </p:blipFill>
        <p:spPr bwMode="auto">
          <a:xfrm>
            <a:off x="1259632" y="1016425"/>
            <a:ext cx="6639578" cy="4583848"/>
          </a:xfrm>
          <a:prstGeom prst="rect">
            <a:avLst/>
          </a:prstGeom>
          <a:ln>
            <a:noFill/>
          </a:ln>
          <a:extLst>
            <a:ext uri="{53640926-AAD7-44D8-BBD7-CCE9431645EC}">
              <a14:shadowObscured xmlns:a14="http://schemas.microsoft.com/office/drawing/2010/main"/>
            </a:ext>
          </a:extLst>
        </p:spPr>
      </p:pic>
      <p:sp>
        <p:nvSpPr>
          <p:cNvPr id="9" name="TextBox 8"/>
          <p:cNvSpPr txBox="1"/>
          <p:nvPr/>
        </p:nvSpPr>
        <p:spPr>
          <a:xfrm>
            <a:off x="0" y="6032321"/>
            <a:ext cx="9144000" cy="276999"/>
          </a:xfrm>
          <a:prstGeom prst="rect">
            <a:avLst/>
          </a:prstGeom>
          <a:noFill/>
        </p:spPr>
        <p:txBody>
          <a:bodyPr wrap="square" rtlCol="0">
            <a:spAutoFit/>
          </a:bodyPr>
          <a:lstStyle/>
          <a:p>
            <a:pPr algn="ctr"/>
            <a:r>
              <a:rPr lang="pt-PT" sz="1200" dirty="0" smtClean="0"/>
              <a:t>Control Architecture for the cryogenic pump  control system</a:t>
            </a:r>
            <a:endParaRPr lang="en-GB" sz="1200" dirty="0"/>
          </a:p>
        </p:txBody>
      </p:sp>
    </p:spTree>
    <p:extLst>
      <p:ext uri="{BB962C8B-B14F-4D97-AF65-F5344CB8AC3E}">
        <p14:creationId xmlns:p14="http://schemas.microsoft.com/office/powerpoint/2010/main" val="3798488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52536" y="44197"/>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4104456"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NA62 | Cryogenic Pumps</a:t>
            </a:r>
            <a:endParaRPr lang="en-GB" sz="2400" b="1" dirty="0">
              <a:solidFill>
                <a:schemeClr val="tx2">
                  <a:lumMod val="75000"/>
                </a:schemeClr>
              </a:solidFill>
            </a:endParaRPr>
          </a:p>
        </p:txBody>
      </p:sp>
      <p:sp>
        <p:nvSpPr>
          <p:cNvPr id="9" name="TextBox 8"/>
          <p:cNvSpPr txBox="1"/>
          <p:nvPr/>
        </p:nvSpPr>
        <p:spPr>
          <a:xfrm>
            <a:off x="0" y="5888305"/>
            <a:ext cx="9144000" cy="276999"/>
          </a:xfrm>
          <a:prstGeom prst="rect">
            <a:avLst/>
          </a:prstGeom>
          <a:noFill/>
        </p:spPr>
        <p:txBody>
          <a:bodyPr wrap="square" rtlCol="0">
            <a:spAutoFit/>
          </a:bodyPr>
          <a:lstStyle/>
          <a:p>
            <a:pPr algn="ctr"/>
            <a:r>
              <a:rPr lang="pt-PT" sz="1200" dirty="0" smtClean="0"/>
              <a:t>Example of command flow for the valve / pump / controller system</a:t>
            </a:r>
            <a:endParaRPr lang="en-GB" sz="1200" dirty="0"/>
          </a:p>
        </p:txBody>
      </p:sp>
      <p:pic>
        <p:nvPicPr>
          <p:cNvPr id="13" name="Picture 12"/>
          <p:cNvPicPr/>
          <p:nvPr/>
        </p:nvPicPr>
        <p:blipFill rotWithShape="1">
          <a:blip r:embed="rId3"/>
          <a:srcRect l="32353" t="25668" r="20321" b="38485"/>
          <a:stretch/>
        </p:blipFill>
        <p:spPr bwMode="auto">
          <a:xfrm>
            <a:off x="1012642" y="1628800"/>
            <a:ext cx="7081799" cy="32403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95370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52536" y="44197"/>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7" y="0"/>
            <a:ext cx="8136905"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8280920" cy="461665"/>
          </a:xfrm>
          <a:prstGeom prst="rect">
            <a:avLst/>
          </a:prstGeom>
          <a:noFill/>
        </p:spPr>
        <p:txBody>
          <a:bodyPr wrap="square" rtlCol="0" anchor="ctr">
            <a:spAutoFit/>
          </a:bodyPr>
          <a:lstStyle/>
          <a:p>
            <a:r>
              <a:rPr lang="pt-PT" sz="2400" b="1" dirty="0" smtClean="0">
                <a:solidFill>
                  <a:schemeClr val="tx2">
                    <a:lumMod val="75000"/>
                  </a:schemeClr>
                </a:solidFill>
              </a:rPr>
              <a:t>NA62 | </a:t>
            </a:r>
            <a:r>
              <a:rPr lang="pt-PT" sz="2400" b="1" dirty="0" smtClean="0">
                <a:solidFill>
                  <a:schemeClr val="tx2">
                    <a:lumMod val="75000"/>
                  </a:schemeClr>
                </a:solidFill>
              </a:rPr>
              <a:t>Pfeiffer MPT-200 Full Range DP Gauge</a:t>
            </a:r>
            <a:endParaRPr lang="en-GB" sz="2400" b="1" dirty="0">
              <a:solidFill>
                <a:schemeClr val="tx2">
                  <a:lumMod val="75000"/>
                </a:schemeClr>
              </a:solidFill>
            </a:endParaRPr>
          </a:p>
        </p:txBody>
      </p:sp>
      <p:sp>
        <p:nvSpPr>
          <p:cNvPr id="9" name="TextBox 8"/>
          <p:cNvSpPr txBox="1"/>
          <p:nvPr/>
        </p:nvSpPr>
        <p:spPr>
          <a:xfrm>
            <a:off x="899592" y="5312241"/>
            <a:ext cx="2826256" cy="276999"/>
          </a:xfrm>
          <a:prstGeom prst="rect">
            <a:avLst/>
          </a:prstGeom>
          <a:noFill/>
        </p:spPr>
        <p:txBody>
          <a:bodyPr wrap="square" rtlCol="0">
            <a:spAutoFit/>
          </a:bodyPr>
          <a:lstStyle/>
          <a:p>
            <a:pPr algn="ctr"/>
            <a:r>
              <a:rPr lang="pt-PT" sz="1200" dirty="0" smtClean="0"/>
              <a:t>Peiffer MPT200 Full Range Gauge</a:t>
            </a:r>
            <a:endParaRPr lang="en-GB" sz="1200" dirty="0"/>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9842" t="14208" r="38390" b="28689"/>
          <a:stretch/>
        </p:blipFill>
        <p:spPr bwMode="auto">
          <a:xfrm>
            <a:off x="959304" y="1227359"/>
            <a:ext cx="2544355"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AutoShape 4" descr="https://photos-6.dropbox.com/t/1/AAAKg8fC15K7j6W_o4MsaYYMTrZCOj65-v8STlrz_GMyYQ/12/14361726/jpeg/32x32/3/_/1/2/IMG_20141014_150857.jpg/tk-wZ-RXgp_wUNXDiHUkGIsRQo0Bf6JI9qsZabsGvA4?size=1280x96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6" descr="https://photos-6.dropbox.com/t/1/AAAKg8fC15K7j6W_o4MsaYYMTrZCOj65-v8STlrz_GMyYQ/12/14361726/jpeg/32x32/3/_/1/2/IMG_20141014_150857.jpg/tk-wZ-RXgp_wUNXDiHUkGIsRQo0Bf6JI9qsZabsGvA4?size=1280x960"/>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8" descr="https://photos-6.dropbox.com/t/1/AAAKg8fC15K7j6W_o4MsaYYMTrZCOj65-v8STlrz_GMyYQ/12/14361726/jpeg/32x32/3/_/1/2/IMG_20141014_150857.jpg/tk-wZ-RXgp_wUNXDiHUkGIsRQo0Bf6JI9qsZabsGvA4?size=1280x960"/>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TextBox 12"/>
          <p:cNvSpPr txBox="1"/>
          <p:nvPr/>
        </p:nvSpPr>
        <p:spPr>
          <a:xfrm>
            <a:off x="4067944" y="1186976"/>
            <a:ext cx="4552106" cy="4893647"/>
          </a:xfrm>
          <a:prstGeom prst="rect">
            <a:avLst/>
          </a:prstGeom>
          <a:noFill/>
        </p:spPr>
        <p:txBody>
          <a:bodyPr wrap="square" rtlCol="0">
            <a:spAutoFit/>
          </a:bodyPr>
          <a:lstStyle/>
          <a:p>
            <a:pPr marL="285750" indent="-285750">
              <a:spcAft>
                <a:spcPts val="1800"/>
              </a:spcAft>
              <a:buFont typeface="Arial" pitchFamily="34" charset="0"/>
              <a:buChar char="•"/>
            </a:pPr>
            <a:r>
              <a:rPr lang="pt-PT" dirty="0" smtClean="0"/>
              <a:t>The range of Pfeiffer DP gauges comes in different flavours – Penning + Pirani, Pirani + Membrane,  Membrane, ...</a:t>
            </a:r>
          </a:p>
          <a:p>
            <a:pPr marL="285750" indent="-285750">
              <a:spcAft>
                <a:spcPts val="1800"/>
              </a:spcAft>
              <a:buFont typeface="Arial" pitchFamily="34" charset="0"/>
              <a:buChar char="•"/>
            </a:pPr>
            <a:r>
              <a:rPr lang="pt-PT" dirty="0" smtClean="0"/>
              <a:t>All the measuring activities and sensor switching are handled by the gauge, which operates as a normal DP slace.</a:t>
            </a:r>
          </a:p>
          <a:p>
            <a:pPr marL="285750" indent="-285750">
              <a:spcAft>
                <a:spcPts val="1800"/>
              </a:spcAft>
              <a:buFont typeface="Arial" pitchFamily="34" charset="0"/>
              <a:buChar char="•"/>
            </a:pPr>
            <a:r>
              <a:rPr lang="pt-PT" dirty="0" smtClean="0"/>
              <a:t>The VG_DP implements the communication and management of this gauge.</a:t>
            </a:r>
          </a:p>
          <a:p>
            <a:pPr marL="285750" indent="-285750">
              <a:spcAft>
                <a:spcPts val="1800"/>
              </a:spcAft>
              <a:buFont typeface="Arial" pitchFamily="34" charset="0"/>
              <a:buChar char="•"/>
            </a:pPr>
            <a:r>
              <a:rPr lang="pt-PT" dirty="0" smtClean="0"/>
              <a:t>The device is based on VG_STD, so its use on the vacuum control software is perfectly transparent (read registers are similar and interlock data resides in the same memory addresses)</a:t>
            </a:r>
            <a:endParaRPr lang="pt-PT" dirty="0"/>
          </a:p>
          <a:p>
            <a:pPr marL="285750" indent="-285750">
              <a:spcAft>
                <a:spcPts val="1800"/>
              </a:spcAft>
              <a:buFont typeface="Arial" pitchFamily="34" charset="0"/>
              <a:buChar char="•"/>
            </a:pPr>
            <a:endParaRPr lang="pt-PT" dirty="0" smtClean="0"/>
          </a:p>
        </p:txBody>
      </p:sp>
    </p:spTree>
    <p:extLst>
      <p:ext uri="{BB962C8B-B14F-4D97-AF65-F5344CB8AC3E}">
        <p14:creationId xmlns:p14="http://schemas.microsoft.com/office/powerpoint/2010/main" val="2026395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fade">
                                      <p:cBhvr>
                                        <p:cTn id="22"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52536" y="44197"/>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7" y="0"/>
            <a:ext cx="8136905"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8280920" cy="461665"/>
          </a:xfrm>
          <a:prstGeom prst="rect">
            <a:avLst/>
          </a:prstGeom>
          <a:noFill/>
        </p:spPr>
        <p:txBody>
          <a:bodyPr wrap="square" rtlCol="0" anchor="ctr">
            <a:spAutoFit/>
          </a:bodyPr>
          <a:lstStyle/>
          <a:p>
            <a:r>
              <a:rPr lang="pt-PT" sz="2400" b="1" dirty="0" smtClean="0">
                <a:solidFill>
                  <a:schemeClr val="tx2">
                    <a:lumMod val="75000"/>
                  </a:schemeClr>
                </a:solidFill>
              </a:rPr>
              <a:t>NA62 | </a:t>
            </a:r>
            <a:r>
              <a:rPr lang="pt-PT" sz="2400" b="1" dirty="0" smtClean="0">
                <a:solidFill>
                  <a:schemeClr val="tx2">
                    <a:lumMod val="75000"/>
                  </a:schemeClr>
                </a:solidFill>
              </a:rPr>
              <a:t>VP-3 </a:t>
            </a:r>
            <a:r>
              <a:rPr lang="pt-PT" sz="2400" b="1" dirty="0" smtClean="0">
                <a:solidFill>
                  <a:schemeClr val="tx2">
                    <a:lumMod val="75000"/>
                  </a:schemeClr>
                </a:solidFill>
              </a:rPr>
              <a:t>Pulse Valve Controller</a:t>
            </a:r>
            <a:endParaRPr lang="en-GB" sz="2400" b="1" dirty="0">
              <a:solidFill>
                <a:schemeClr val="tx2">
                  <a:lumMod val="75000"/>
                </a:schemeClr>
              </a:solidFill>
            </a:endParaRPr>
          </a:p>
        </p:txBody>
      </p:sp>
      <p:sp>
        <p:nvSpPr>
          <p:cNvPr id="2" name="AutoShape 4" descr="https://photos-6.dropbox.com/t/1/AAAKg8fC15K7j6W_o4MsaYYMTrZCOj65-v8STlrz_GMyYQ/12/14361726/jpeg/32x32/3/_/1/2/IMG_20141014_150857.jpg/tk-wZ-RXgp_wUNXDiHUkGIsRQo0Bf6JI9qsZabsGvA4?size=1280x96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6" descr="https://photos-6.dropbox.com/t/1/AAAKg8fC15K7j6W_o4MsaYYMTrZCOj65-v8STlrz_GMyYQ/12/14361726/jpeg/32x32/3/_/1/2/IMG_20141014_150857.jpg/tk-wZ-RXgp_wUNXDiHUkGIsRQo0Bf6JI9qsZabsGvA4?size=1280x960"/>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8" descr="https://photos-6.dropbox.com/t/1/AAAKg8fC15K7j6W_o4MsaYYMTrZCOj65-v8STlrz_GMyYQ/12/14361726/jpeg/32x32/3/_/1/2/IMG_20141014_150857.jpg/tk-wZ-RXgp_wUNXDiHUkGIsRQo0Bf6JI9qsZabsGvA4?size=1280x960"/>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22791" t="30663" r="24171" b="21004"/>
          <a:stretch/>
        </p:blipFill>
        <p:spPr>
          <a:xfrm>
            <a:off x="911657" y="1692831"/>
            <a:ext cx="2514095" cy="3054835"/>
          </a:xfrm>
          <a:prstGeom prst="rect">
            <a:avLst/>
          </a:prstGeom>
        </p:spPr>
      </p:pic>
      <p:sp>
        <p:nvSpPr>
          <p:cNvPr id="14" name="TextBox 13"/>
          <p:cNvSpPr txBox="1"/>
          <p:nvPr/>
        </p:nvSpPr>
        <p:spPr>
          <a:xfrm>
            <a:off x="755576" y="4941168"/>
            <a:ext cx="2826256" cy="276999"/>
          </a:xfrm>
          <a:prstGeom prst="rect">
            <a:avLst/>
          </a:prstGeom>
          <a:noFill/>
        </p:spPr>
        <p:txBody>
          <a:bodyPr wrap="square" rtlCol="0">
            <a:spAutoFit/>
          </a:bodyPr>
          <a:lstStyle/>
          <a:p>
            <a:pPr algn="ctr"/>
            <a:r>
              <a:rPr lang="pt-PT" sz="1200" dirty="0" smtClean="0"/>
              <a:t>VAT VP-3 Pulsed Valve Controller</a:t>
            </a:r>
            <a:endParaRPr lang="en-GB" sz="1200" dirty="0"/>
          </a:p>
        </p:txBody>
      </p:sp>
      <p:sp>
        <p:nvSpPr>
          <p:cNvPr id="13" name="TextBox 12"/>
          <p:cNvSpPr txBox="1"/>
          <p:nvPr/>
        </p:nvSpPr>
        <p:spPr>
          <a:xfrm>
            <a:off x="4067944" y="980728"/>
            <a:ext cx="4552106" cy="5447645"/>
          </a:xfrm>
          <a:prstGeom prst="rect">
            <a:avLst/>
          </a:prstGeom>
          <a:noFill/>
        </p:spPr>
        <p:txBody>
          <a:bodyPr wrap="square" rtlCol="0">
            <a:spAutoFit/>
          </a:bodyPr>
          <a:lstStyle/>
          <a:p>
            <a:pPr marL="285750" indent="-285750">
              <a:spcAft>
                <a:spcPts val="1800"/>
              </a:spcAft>
              <a:buFont typeface="Arial" pitchFamily="34" charset="0"/>
              <a:buChar char="•"/>
            </a:pPr>
            <a:r>
              <a:rPr lang="pt-PT" dirty="0" smtClean="0"/>
              <a:t>The VAT VP-3 controls the large pulsed valves used to isolate the LKr Calorimeter in NA62.</a:t>
            </a:r>
          </a:p>
          <a:p>
            <a:pPr marL="285750" indent="-285750">
              <a:spcAft>
                <a:spcPts val="1800"/>
              </a:spcAft>
              <a:buFont typeface="Arial" pitchFamily="34" charset="0"/>
              <a:buChar char="•"/>
            </a:pPr>
            <a:r>
              <a:rPr lang="pt-PT" dirty="0" smtClean="0"/>
              <a:t>It’s a bistable device. To open the valve a 10ms pulse is required in the OPEN digital input. To close it, the same must be done in the CLOSE DI.</a:t>
            </a:r>
          </a:p>
          <a:p>
            <a:pPr marL="285750" indent="-285750">
              <a:spcAft>
                <a:spcPts val="1800"/>
              </a:spcAft>
              <a:buFont typeface="Arial" pitchFamily="34" charset="0"/>
              <a:buChar char="•"/>
            </a:pPr>
            <a:r>
              <a:rPr lang="pt-PT" dirty="0" smtClean="0"/>
              <a:t>The PLC control device that was developed is fully configurable: pulse width can be defined, monitoring of remote and inrush signals can be disabled or enabled. The device is also interlockable.</a:t>
            </a:r>
          </a:p>
          <a:p>
            <a:pPr marL="285750" indent="-285750">
              <a:spcAft>
                <a:spcPts val="1800"/>
              </a:spcAft>
              <a:buFont typeface="Arial" pitchFamily="34" charset="0"/>
              <a:buChar char="•"/>
            </a:pPr>
            <a:r>
              <a:rPr lang="pt-PT" dirty="0" smtClean="0"/>
              <a:t>The PLC block can also be used to control the VAT-VF2 controller and the SPS pulsed valves (with no dedicated controller).</a:t>
            </a:r>
            <a:endParaRPr lang="pt-PT" dirty="0"/>
          </a:p>
          <a:p>
            <a:pPr marL="285750" indent="-285750">
              <a:spcAft>
                <a:spcPts val="1800"/>
              </a:spcAft>
              <a:buFont typeface="Arial" pitchFamily="34" charset="0"/>
              <a:buChar char="•"/>
            </a:pPr>
            <a:endParaRPr lang="pt-PT" dirty="0" smtClean="0"/>
          </a:p>
        </p:txBody>
      </p:sp>
    </p:spTree>
    <p:extLst>
      <p:ext uri="{BB962C8B-B14F-4D97-AF65-F5344CB8AC3E}">
        <p14:creationId xmlns:p14="http://schemas.microsoft.com/office/powerpoint/2010/main" val="339381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fade">
                                      <p:cBhvr>
                                        <p:cTn id="22"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41846" y="-27384"/>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7" y="0"/>
            <a:ext cx="8136905"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8280920" cy="461665"/>
          </a:xfrm>
          <a:prstGeom prst="rect">
            <a:avLst/>
          </a:prstGeom>
          <a:noFill/>
        </p:spPr>
        <p:txBody>
          <a:bodyPr wrap="square" rtlCol="0" anchor="ctr">
            <a:spAutoFit/>
          </a:bodyPr>
          <a:lstStyle/>
          <a:p>
            <a:r>
              <a:rPr lang="pt-PT" sz="2400" b="1" dirty="0" smtClean="0">
                <a:solidFill>
                  <a:schemeClr val="tx2">
                    <a:lumMod val="75000"/>
                  </a:schemeClr>
                </a:solidFill>
              </a:rPr>
              <a:t>NA62 | </a:t>
            </a:r>
            <a:r>
              <a:rPr lang="pt-PT" sz="2400" b="1" dirty="0" smtClean="0">
                <a:solidFill>
                  <a:schemeClr val="tx2">
                    <a:lumMod val="75000"/>
                  </a:schemeClr>
                </a:solidFill>
              </a:rPr>
              <a:t>ALARM_DO</a:t>
            </a:r>
            <a:endParaRPr lang="en-GB" sz="2400" b="1" dirty="0">
              <a:solidFill>
                <a:schemeClr val="tx2">
                  <a:lumMod val="75000"/>
                </a:schemeClr>
              </a:solidFill>
            </a:endParaRPr>
          </a:p>
        </p:txBody>
      </p:sp>
      <p:sp>
        <p:nvSpPr>
          <p:cNvPr id="2" name="AutoShape 4" descr="https://photos-6.dropbox.com/t/1/AAAKg8fC15K7j6W_o4MsaYYMTrZCOj65-v8STlrz_GMyYQ/12/14361726/jpeg/32x32/3/_/1/2/IMG_20141014_150857.jpg/tk-wZ-RXgp_wUNXDiHUkGIsRQo0Bf6JI9qsZabsGvA4?size=1280x96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6" descr="https://photos-6.dropbox.com/t/1/AAAKg8fC15K7j6W_o4MsaYYMTrZCOj65-v8STlrz_GMyYQ/12/14361726/jpeg/32x32/3/_/1/2/IMG_20141014_150857.jpg/tk-wZ-RXgp_wUNXDiHUkGIsRQo0Bf6JI9qsZabsGvA4?size=1280x960"/>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8" descr="https://photos-6.dropbox.com/t/1/AAAKg8fC15K7j6W_o4MsaYYMTrZCOj65-v8STlrz_GMyYQ/12/14361726/jpeg/32x32/3/_/1/2/IMG_20141014_150857.jpg/tk-wZ-RXgp_wUNXDiHUkGIsRQo0Bf6JI9qsZabsGvA4?size=1280x960"/>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Rectangle 4"/>
          <p:cNvSpPr/>
          <p:nvPr/>
        </p:nvSpPr>
        <p:spPr>
          <a:xfrm>
            <a:off x="630901" y="3382161"/>
            <a:ext cx="2860979"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ALARM_DO</a:t>
            </a:r>
            <a:endParaRPr lang="en-GB" dirty="0"/>
          </a:p>
        </p:txBody>
      </p:sp>
      <p:sp>
        <p:nvSpPr>
          <p:cNvPr id="16" name="Rectangle 15"/>
          <p:cNvSpPr/>
          <p:nvPr/>
        </p:nvSpPr>
        <p:spPr>
          <a:xfrm>
            <a:off x="467544" y="980728"/>
            <a:ext cx="1192089" cy="780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1600" dirty="0" smtClean="0"/>
              <a:t>Device 1</a:t>
            </a:r>
            <a:endParaRPr lang="en-GB" sz="1600" dirty="0"/>
          </a:p>
        </p:txBody>
      </p:sp>
      <p:sp>
        <p:nvSpPr>
          <p:cNvPr id="7" name="Right Arrow 6"/>
          <p:cNvSpPr/>
          <p:nvPr/>
        </p:nvSpPr>
        <p:spPr>
          <a:xfrm rot="5400000">
            <a:off x="422624" y="2449786"/>
            <a:ext cx="1281931"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1115616" y="2188466"/>
            <a:ext cx="1800200" cy="646331"/>
          </a:xfrm>
          <a:prstGeom prst="rect">
            <a:avLst/>
          </a:prstGeom>
          <a:noFill/>
        </p:spPr>
        <p:txBody>
          <a:bodyPr wrap="square" rtlCol="0">
            <a:spAutoFit/>
          </a:bodyPr>
          <a:lstStyle/>
          <a:p>
            <a:r>
              <a:rPr lang="pt-PT" sz="1200" dirty="0" smtClean="0"/>
              <a:t>ObjectSt </a:t>
            </a:r>
          </a:p>
          <a:p>
            <a:r>
              <a:rPr lang="pt-PT" sz="1200" dirty="0" smtClean="0"/>
              <a:t>or</a:t>
            </a:r>
          </a:p>
          <a:p>
            <a:r>
              <a:rPr lang="pt-PT" sz="1200" dirty="0" smtClean="0"/>
              <a:t>PhysObjVal</a:t>
            </a:r>
            <a:endParaRPr lang="en-GB" sz="1200" dirty="0"/>
          </a:p>
        </p:txBody>
      </p:sp>
      <p:sp>
        <p:nvSpPr>
          <p:cNvPr id="17" name="Rectangle 16"/>
          <p:cNvSpPr/>
          <p:nvPr/>
        </p:nvSpPr>
        <p:spPr>
          <a:xfrm>
            <a:off x="2411760" y="980728"/>
            <a:ext cx="1192089" cy="780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1600" dirty="0" smtClean="0"/>
              <a:t>Device 2</a:t>
            </a:r>
            <a:endParaRPr lang="en-GB" sz="1600" dirty="0"/>
          </a:p>
        </p:txBody>
      </p:sp>
      <p:sp>
        <p:nvSpPr>
          <p:cNvPr id="18" name="Right Arrow 17"/>
          <p:cNvSpPr/>
          <p:nvPr/>
        </p:nvSpPr>
        <p:spPr>
          <a:xfrm rot="5400000">
            <a:off x="2366840" y="2449786"/>
            <a:ext cx="1281931"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114301" y="2204864"/>
            <a:ext cx="1800200" cy="646331"/>
          </a:xfrm>
          <a:prstGeom prst="rect">
            <a:avLst/>
          </a:prstGeom>
          <a:noFill/>
        </p:spPr>
        <p:txBody>
          <a:bodyPr wrap="square" rtlCol="0">
            <a:spAutoFit/>
          </a:bodyPr>
          <a:lstStyle/>
          <a:p>
            <a:r>
              <a:rPr lang="pt-PT" sz="1200" dirty="0" smtClean="0"/>
              <a:t>ObjectSt </a:t>
            </a:r>
          </a:p>
          <a:p>
            <a:r>
              <a:rPr lang="pt-PT" sz="1200" dirty="0" smtClean="0"/>
              <a:t>or</a:t>
            </a:r>
          </a:p>
          <a:p>
            <a:r>
              <a:rPr lang="pt-PT" sz="1200" dirty="0" smtClean="0"/>
              <a:t>PhysObjVal</a:t>
            </a:r>
            <a:endParaRPr lang="en-GB" sz="1200" dirty="0"/>
          </a:p>
        </p:txBody>
      </p:sp>
      <p:sp>
        <p:nvSpPr>
          <p:cNvPr id="20" name="Right Arrow 19"/>
          <p:cNvSpPr/>
          <p:nvPr/>
        </p:nvSpPr>
        <p:spPr>
          <a:xfrm rot="5400000">
            <a:off x="2689008" y="4762700"/>
            <a:ext cx="579167"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2249278" y="5173937"/>
            <a:ext cx="1458626" cy="307777"/>
          </a:xfrm>
          <a:prstGeom prst="rect">
            <a:avLst/>
          </a:prstGeom>
          <a:noFill/>
        </p:spPr>
        <p:txBody>
          <a:bodyPr wrap="square" rtlCol="0">
            <a:spAutoFit/>
          </a:bodyPr>
          <a:lstStyle/>
          <a:p>
            <a:r>
              <a:rPr lang="pt-PT" sz="1400" b="1" dirty="0" smtClean="0"/>
              <a:t>DIGITAL OUTPUT</a:t>
            </a:r>
            <a:endParaRPr lang="en-GB" sz="1400" b="1" dirty="0"/>
          </a:p>
        </p:txBody>
      </p:sp>
      <p:sp>
        <p:nvSpPr>
          <p:cNvPr id="22" name="Rectangle 21"/>
          <p:cNvSpPr/>
          <p:nvPr/>
        </p:nvSpPr>
        <p:spPr>
          <a:xfrm>
            <a:off x="610202" y="5304307"/>
            <a:ext cx="1192089" cy="780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1600" dirty="0" smtClean="0"/>
              <a:t>Device 3</a:t>
            </a:r>
            <a:endParaRPr lang="en-GB" sz="1600" dirty="0"/>
          </a:p>
        </p:txBody>
      </p:sp>
      <p:sp>
        <p:nvSpPr>
          <p:cNvPr id="23" name="Right Arrow 22"/>
          <p:cNvSpPr/>
          <p:nvPr/>
        </p:nvSpPr>
        <p:spPr>
          <a:xfrm rot="5400000">
            <a:off x="917274" y="4762088"/>
            <a:ext cx="576511" cy="2145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1312826" y="4633834"/>
            <a:ext cx="1458626" cy="307777"/>
          </a:xfrm>
          <a:prstGeom prst="rect">
            <a:avLst/>
          </a:prstGeom>
          <a:noFill/>
        </p:spPr>
        <p:txBody>
          <a:bodyPr wrap="square" rtlCol="0">
            <a:spAutoFit/>
          </a:bodyPr>
          <a:lstStyle/>
          <a:p>
            <a:r>
              <a:rPr lang="pt-PT" sz="1400" b="1" dirty="0" smtClean="0"/>
              <a:t>InterlockSt</a:t>
            </a:r>
            <a:endParaRPr lang="en-GB" sz="1400" b="1" dirty="0"/>
          </a:p>
        </p:txBody>
      </p:sp>
      <p:sp>
        <p:nvSpPr>
          <p:cNvPr id="25" name="TextBox 24"/>
          <p:cNvSpPr txBox="1"/>
          <p:nvPr/>
        </p:nvSpPr>
        <p:spPr>
          <a:xfrm>
            <a:off x="4355976" y="1177582"/>
            <a:ext cx="4500500" cy="4339650"/>
          </a:xfrm>
          <a:prstGeom prst="rect">
            <a:avLst/>
          </a:prstGeom>
          <a:noFill/>
        </p:spPr>
        <p:txBody>
          <a:bodyPr wrap="square" rtlCol="0">
            <a:spAutoFit/>
          </a:bodyPr>
          <a:lstStyle/>
          <a:p>
            <a:pPr marL="285750" indent="-285750">
              <a:spcAft>
                <a:spcPts val="1800"/>
              </a:spcAft>
              <a:buFont typeface="Arial" pitchFamily="34" charset="0"/>
              <a:buChar char="•"/>
            </a:pPr>
            <a:r>
              <a:rPr lang="pt-PT" dirty="0" smtClean="0"/>
              <a:t>Generates a new interlock signal from the state of two different devices.</a:t>
            </a:r>
          </a:p>
          <a:p>
            <a:pPr marL="285750" indent="-285750">
              <a:spcAft>
                <a:spcPts val="1800"/>
              </a:spcAft>
              <a:buFont typeface="Arial" pitchFamily="34" charset="0"/>
              <a:buChar char="•"/>
            </a:pPr>
            <a:r>
              <a:rPr lang="pt-PT" dirty="0" smtClean="0"/>
              <a:t>Interlock source (Object State or Physical Value) can be chosen.</a:t>
            </a:r>
          </a:p>
          <a:p>
            <a:pPr marL="285750" indent="-285750">
              <a:spcAft>
                <a:spcPts val="1800"/>
              </a:spcAft>
              <a:buFont typeface="Arial" pitchFamily="34" charset="0"/>
              <a:buChar char="•"/>
            </a:pPr>
            <a:r>
              <a:rPr lang="pt-PT" dirty="0" smtClean="0"/>
              <a:t>Combination logic (AND/OR) between the two devices can be chosen.</a:t>
            </a:r>
          </a:p>
          <a:p>
            <a:pPr marL="285750" indent="-285750">
              <a:spcAft>
                <a:spcPts val="1800"/>
              </a:spcAft>
              <a:buFont typeface="Arial" pitchFamily="34" charset="0"/>
              <a:buChar char="•"/>
            </a:pPr>
            <a:r>
              <a:rPr lang="pt-PT" dirty="0" smtClean="0"/>
              <a:t>ALARM_DO can be used both as an interlock source (effectively working as an interlock multiplexer) or to generate a digital output signal from the state of the source devices.</a:t>
            </a:r>
            <a:endParaRPr lang="pt-PT" dirty="0"/>
          </a:p>
          <a:p>
            <a:pPr marL="285750" indent="-285750">
              <a:spcAft>
                <a:spcPts val="1800"/>
              </a:spcAft>
              <a:buFont typeface="Arial" pitchFamily="34" charset="0"/>
              <a:buChar char="•"/>
            </a:pPr>
            <a:endParaRPr lang="pt-PT" dirty="0" smtClean="0"/>
          </a:p>
        </p:txBody>
      </p:sp>
    </p:spTree>
    <p:extLst>
      <p:ext uri="{BB962C8B-B14F-4D97-AF65-F5344CB8AC3E}">
        <p14:creationId xmlns:p14="http://schemas.microsoft.com/office/powerpoint/2010/main" val="775504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fade">
                                      <p:cBhvr>
                                        <p:cTn id="7" dur="500"/>
                                        <p:tgtEl>
                                          <p:spTgt spid="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xEl>
                                              <p:pRg st="1" end="1"/>
                                            </p:txEl>
                                          </p:spTgt>
                                        </p:tgtEl>
                                        <p:attrNameLst>
                                          <p:attrName>style.visibility</p:attrName>
                                        </p:attrNameLst>
                                      </p:cBhvr>
                                      <p:to>
                                        <p:strVal val="visible"/>
                                      </p:to>
                                    </p:set>
                                    <p:animEffect transition="in" filter="fade">
                                      <p:cBhvr>
                                        <p:cTn id="12" dur="500"/>
                                        <p:tgtEl>
                                          <p:spTgt spid="2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xEl>
                                              <p:pRg st="2" end="2"/>
                                            </p:txEl>
                                          </p:spTgt>
                                        </p:tgtEl>
                                        <p:attrNameLst>
                                          <p:attrName>style.visibility</p:attrName>
                                        </p:attrNameLst>
                                      </p:cBhvr>
                                      <p:to>
                                        <p:strVal val="visible"/>
                                      </p:to>
                                    </p:set>
                                    <p:animEffect transition="in" filter="fade">
                                      <p:cBhvr>
                                        <p:cTn id="17" dur="500"/>
                                        <p:tgtEl>
                                          <p:spTgt spid="2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
                                            <p:txEl>
                                              <p:pRg st="3" end="3"/>
                                            </p:txEl>
                                          </p:spTgt>
                                        </p:tgtEl>
                                        <p:attrNameLst>
                                          <p:attrName>style.visibility</p:attrName>
                                        </p:attrNameLst>
                                      </p:cBhvr>
                                      <p:to>
                                        <p:strVal val="visible"/>
                                      </p:to>
                                    </p:set>
                                    <p:animEffect transition="in" filter="fade">
                                      <p:cBhvr>
                                        <p:cTn id="22" dur="500"/>
                                        <p:tgtEl>
                                          <p:spTgt spid="2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blipFill dpi="0" rotWithShape="1">
            <a:blip r:embed="rId2">
              <a:alphaModFix amt="28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1907704" y="5229200"/>
            <a:ext cx="6912768" cy="1077218"/>
          </a:xfrm>
          <a:prstGeom prst="rect">
            <a:avLst/>
          </a:prstGeom>
          <a:noFill/>
        </p:spPr>
        <p:txBody>
          <a:bodyPr wrap="square" rtlCol="0">
            <a:spAutoFit/>
          </a:bodyPr>
          <a:lstStyle/>
          <a:p>
            <a:pPr algn="r"/>
            <a:r>
              <a:rPr lang="pt-PT" sz="2800" b="1" dirty="0" smtClean="0"/>
              <a:t>João Rodrigo Ferreira</a:t>
            </a:r>
            <a:endParaRPr lang="pt-PT" sz="2800" i="1" dirty="0" smtClean="0"/>
          </a:p>
          <a:p>
            <a:pPr algn="r"/>
            <a:r>
              <a:rPr lang="pt-PT" i="1" dirty="0" smtClean="0">
                <a:hlinkClick r:id="rId3"/>
              </a:rPr>
              <a:t>rodrigo.ferreira@cern.ch</a:t>
            </a:r>
            <a:endParaRPr lang="pt-PT" i="1" dirty="0" smtClean="0"/>
          </a:p>
          <a:p>
            <a:pPr algn="r"/>
            <a:r>
              <a:rPr lang="pt-PT" i="1" dirty="0" smtClean="0"/>
              <a:t>+41 764 871 719</a:t>
            </a:r>
            <a:endParaRPr lang="en-GB" i="1" dirty="0"/>
          </a:p>
        </p:txBody>
      </p:sp>
      <p:pic>
        <p:nvPicPr>
          <p:cNvPr id="8" name="Picture 4" descr="http://etodesco.home.cern.ch/etodesco/cern_logo.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352" y="4077072"/>
            <a:ext cx="962880" cy="9628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box.cern.ch/public.php?service=files&amp;t=c31fc05c799623d514883617bfac3bee&amp;downloa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96136" y="4017140"/>
            <a:ext cx="1471739" cy="988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4160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pic>
        <p:nvPicPr>
          <p:cNvPr id="2050" name="Picture 2" descr="http://home.web.cern.ch/sites/home.web.cern.ch/files/image/inline-images/old/lhc_long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801" y="1441482"/>
            <a:ext cx="8213655" cy="4219766"/>
          </a:xfrm>
          <a:prstGeom prst="rect">
            <a:avLst/>
          </a:prstGeom>
          <a:noFill/>
          <a:extLst>
            <a:ext uri="{909E8E84-426E-40DD-AFC4-6F175D3DCCD1}">
              <a14:hiddenFill xmlns:a14="http://schemas.microsoft.com/office/drawing/2010/main">
                <a:solidFill>
                  <a:srgbClr val="FFFFFF"/>
                </a:solidFill>
              </a14:hiddenFill>
            </a:ext>
          </a:extLst>
        </p:spPr>
      </p:pic>
      <p:sp>
        <p:nvSpPr>
          <p:cNvPr id="2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22" name="TextBox 21"/>
          <p:cNvSpPr txBox="1"/>
          <p:nvPr/>
        </p:nvSpPr>
        <p:spPr>
          <a:xfrm>
            <a:off x="395536" y="805935"/>
            <a:ext cx="6840760" cy="523220"/>
          </a:xfrm>
          <a:prstGeom prst="rect">
            <a:avLst/>
          </a:prstGeom>
          <a:noFill/>
        </p:spPr>
        <p:txBody>
          <a:bodyPr wrap="square" rtlCol="0" anchor="ctr">
            <a:spAutoFit/>
          </a:bodyPr>
          <a:lstStyle/>
          <a:p>
            <a:r>
              <a:rPr lang="pt-PT" sz="2800" b="1" dirty="0" smtClean="0">
                <a:solidFill>
                  <a:schemeClr val="tx2">
                    <a:lumMod val="75000"/>
                  </a:schemeClr>
                </a:solidFill>
              </a:rPr>
              <a:t>CONTROL DEVICES FOR THE LHC</a:t>
            </a:r>
            <a:endParaRPr lang="en-GB" sz="2800" b="1" dirty="0">
              <a:solidFill>
                <a:schemeClr val="tx2">
                  <a:lumMod val="75000"/>
                </a:schemeClr>
              </a:solidFill>
            </a:endParaRPr>
          </a:p>
        </p:txBody>
      </p:sp>
    </p:spTree>
    <p:extLst>
      <p:ext uri="{BB962C8B-B14F-4D97-AF65-F5344CB8AC3E}">
        <p14:creationId xmlns:p14="http://schemas.microsoft.com/office/powerpoint/2010/main" val="3844113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5976664"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5328592" cy="461665"/>
          </a:xfrm>
          <a:prstGeom prst="rect">
            <a:avLst/>
          </a:prstGeom>
          <a:noFill/>
        </p:spPr>
        <p:txBody>
          <a:bodyPr wrap="square" rtlCol="0" anchor="ctr">
            <a:spAutoFit/>
          </a:bodyPr>
          <a:lstStyle/>
          <a:p>
            <a:r>
              <a:rPr lang="pt-PT" sz="2400" b="1" dirty="0" smtClean="0">
                <a:solidFill>
                  <a:schemeClr val="tx2">
                    <a:lumMod val="75000"/>
                  </a:schemeClr>
                </a:solidFill>
              </a:rPr>
              <a:t>LHC | Sector Valve Cryogenic Interlocks</a:t>
            </a:r>
            <a:endParaRPr lang="en-GB" sz="2400" b="1" dirty="0">
              <a:solidFill>
                <a:schemeClr val="tx2">
                  <a:lumMod val="75000"/>
                </a:schemeClr>
              </a:solidFill>
            </a:endParaRPr>
          </a:p>
        </p:txBody>
      </p:sp>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73" t="25977" r="43192" b="6338"/>
          <a:stretch/>
        </p:blipFill>
        <p:spPr bwMode="auto">
          <a:xfrm>
            <a:off x="460375" y="1124744"/>
            <a:ext cx="8251329" cy="2197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95536" y="3573016"/>
            <a:ext cx="8316168" cy="1015663"/>
          </a:xfrm>
          <a:prstGeom prst="rect">
            <a:avLst/>
          </a:prstGeom>
          <a:noFill/>
        </p:spPr>
        <p:txBody>
          <a:bodyPr wrap="square" rtlCol="0">
            <a:spAutoFit/>
          </a:bodyPr>
          <a:lstStyle/>
          <a:p>
            <a:r>
              <a:rPr lang="pt-PT" sz="2000" dirty="0" smtClean="0">
                <a:solidFill>
                  <a:schemeClr val="tx1">
                    <a:lumMod val="85000"/>
                    <a:lumOff val="15000"/>
                  </a:schemeClr>
                </a:solidFill>
              </a:rPr>
              <a:t>The LHC Sector Valves isolate the different vacuum sectors in the LHC. They are currently interlocked with the adjacent Sector Valves and local pressure and temperature values.</a:t>
            </a:r>
            <a:endParaRPr lang="en-GB" sz="2000" dirty="0">
              <a:solidFill>
                <a:schemeClr val="tx1">
                  <a:lumMod val="85000"/>
                  <a:lumOff val="15000"/>
                </a:schemeClr>
              </a:solidFill>
            </a:endParaRPr>
          </a:p>
        </p:txBody>
      </p:sp>
      <p:sp>
        <p:nvSpPr>
          <p:cNvPr id="12" name="TextBox 11"/>
          <p:cNvSpPr txBox="1"/>
          <p:nvPr/>
        </p:nvSpPr>
        <p:spPr>
          <a:xfrm>
            <a:off x="395536" y="5149641"/>
            <a:ext cx="8316168" cy="1015663"/>
          </a:xfrm>
          <a:prstGeom prst="rect">
            <a:avLst/>
          </a:prstGeom>
          <a:noFill/>
        </p:spPr>
        <p:txBody>
          <a:bodyPr wrap="square" rtlCol="0">
            <a:spAutoFit/>
          </a:bodyPr>
          <a:lstStyle/>
          <a:p>
            <a:r>
              <a:rPr lang="pt-PT" sz="2000" b="1" dirty="0">
                <a:solidFill>
                  <a:schemeClr val="tx1">
                    <a:lumMod val="85000"/>
                    <a:lumOff val="15000"/>
                  </a:schemeClr>
                </a:solidFill>
              </a:rPr>
              <a:t>A new software interlock </a:t>
            </a:r>
            <a:r>
              <a:rPr lang="en-US" sz="2000" b="1" dirty="0"/>
              <a:t>had to be implemented, closing the sector valves in case of temperature rise in the cryogenic system, which might lead to a pressure rise.</a:t>
            </a:r>
            <a:endParaRPr lang="en-GB" sz="2000" b="1" dirty="0">
              <a:solidFill>
                <a:schemeClr val="tx1">
                  <a:lumMod val="85000"/>
                  <a:lumOff val="15000"/>
                </a:schemeClr>
              </a:solidFill>
            </a:endParaRPr>
          </a:p>
        </p:txBody>
      </p:sp>
    </p:spTree>
    <p:extLst>
      <p:ext uri="{BB962C8B-B14F-4D97-AF65-F5344CB8AC3E}">
        <p14:creationId xmlns:p14="http://schemas.microsoft.com/office/powerpoint/2010/main" val="1736406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6048672"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Sector Valve Cryogenic Interlocks</a:t>
            </a:r>
            <a:endParaRPr lang="en-GB" sz="2400" b="1" dirty="0">
              <a:solidFill>
                <a:schemeClr val="tx2">
                  <a:lumMod val="75000"/>
                </a:schemeClr>
              </a:solidFill>
            </a:endParaRPr>
          </a:p>
        </p:txBody>
      </p:sp>
      <p:pic>
        <p:nvPicPr>
          <p:cNvPr id="13" name="Picture 12"/>
          <p:cNvPicPr/>
          <p:nvPr/>
        </p:nvPicPr>
        <p:blipFill rotWithShape="1">
          <a:blip r:embed="rId3"/>
          <a:srcRect l="33289" t="16818" r="13369" b="27863"/>
          <a:stretch/>
        </p:blipFill>
        <p:spPr bwMode="auto">
          <a:xfrm>
            <a:off x="578426" y="980728"/>
            <a:ext cx="8026022" cy="5028473"/>
          </a:xfrm>
          <a:prstGeom prst="rect">
            <a:avLst/>
          </a:prstGeom>
          <a:ln>
            <a:noFill/>
          </a:ln>
          <a:extLst>
            <a:ext uri="{53640926-AAD7-44D8-BBD7-CCE9431645EC}">
              <a14:shadowObscured xmlns:a14="http://schemas.microsoft.com/office/drawing/2010/main"/>
            </a:ext>
          </a:extLst>
        </p:spPr>
      </p:pic>
      <p:sp>
        <p:nvSpPr>
          <p:cNvPr id="7" name="TextBox 6"/>
          <p:cNvSpPr txBox="1"/>
          <p:nvPr/>
        </p:nvSpPr>
        <p:spPr>
          <a:xfrm>
            <a:off x="0" y="6308266"/>
            <a:ext cx="9144000" cy="276999"/>
          </a:xfrm>
          <a:prstGeom prst="rect">
            <a:avLst/>
          </a:prstGeom>
          <a:noFill/>
        </p:spPr>
        <p:txBody>
          <a:bodyPr wrap="square" rtlCol="0">
            <a:spAutoFit/>
          </a:bodyPr>
          <a:lstStyle/>
          <a:p>
            <a:pPr algn="ctr"/>
            <a:r>
              <a:rPr lang="pt-PT" sz="1200" dirty="0" smtClean="0"/>
              <a:t>Physical/Control Architecture of the SVCU sector valves cryogenic interlock </a:t>
            </a:r>
            <a:endParaRPr lang="en-GB" sz="1200" dirty="0"/>
          </a:p>
        </p:txBody>
      </p:sp>
      <p:sp>
        <p:nvSpPr>
          <p:cNvPr id="8" name="TextBox 7"/>
          <p:cNvSpPr txBox="1"/>
          <p:nvPr/>
        </p:nvSpPr>
        <p:spPr>
          <a:xfrm>
            <a:off x="5132462" y="3140968"/>
            <a:ext cx="3688010" cy="3323987"/>
          </a:xfrm>
          <a:prstGeom prst="rect">
            <a:avLst/>
          </a:prstGeom>
          <a:noFill/>
        </p:spPr>
        <p:txBody>
          <a:bodyPr wrap="square" rtlCol="0">
            <a:spAutoFit/>
          </a:bodyPr>
          <a:lstStyle/>
          <a:p>
            <a:pPr marL="285750" indent="-285750">
              <a:spcAft>
                <a:spcPts val="1800"/>
              </a:spcAft>
              <a:buFont typeface="Arial" pitchFamily="34" charset="0"/>
              <a:buChar char="•"/>
            </a:pPr>
            <a:r>
              <a:rPr lang="pt-PT" dirty="0" smtClean="0"/>
              <a:t>ITL_CRYO_VSS only produces a valid interlock signal in case there is no problem detected with the ethernet connection and the watchdog has increased</a:t>
            </a:r>
          </a:p>
          <a:p>
            <a:pPr marL="285750" indent="-285750">
              <a:spcAft>
                <a:spcPts val="1800"/>
              </a:spcAft>
              <a:buFont typeface="Arial" pitchFamily="34" charset="0"/>
              <a:buChar char="•"/>
            </a:pPr>
            <a:r>
              <a:rPr lang="pt-PT" dirty="0"/>
              <a:t>VVS will only close the valves in case the CLOSE_ENABLE bit is set (meaning that there is no chance the beam could be circulating)</a:t>
            </a:r>
          </a:p>
          <a:p>
            <a:pPr marL="285750" indent="-285750">
              <a:spcAft>
                <a:spcPts val="1800"/>
              </a:spcAft>
              <a:buFont typeface="Arial" pitchFamily="34" charset="0"/>
              <a:buChar char="•"/>
            </a:pPr>
            <a:endParaRPr lang="pt-PT" dirty="0" smtClean="0"/>
          </a:p>
        </p:txBody>
      </p:sp>
    </p:spTree>
    <p:extLst>
      <p:ext uri="{BB962C8B-B14F-4D97-AF65-F5344CB8AC3E}">
        <p14:creationId xmlns:p14="http://schemas.microsoft.com/office/powerpoint/2010/main" val="637157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3">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5976664"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Sector Valve Cryogenic Interlocks</a:t>
            </a:r>
            <a:endParaRPr lang="en-GB" sz="2400" b="1" dirty="0">
              <a:solidFill>
                <a:schemeClr val="tx2">
                  <a:lumMod val="75000"/>
                </a:schemeClr>
              </a:solidFill>
            </a:endParaRPr>
          </a:p>
        </p:txBody>
      </p:sp>
      <p:sp>
        <p:nvSpPr>
          <p:cNvPr id="2" name="AutoShape 2" descr="https://dl-web.dropbox.com/get/20140429_143950.jpg?_subject_uid=14361726&amp;w=AABbB62lXlBIzDujBpO5LaO-AsNPvidc9MHQsO149Zq63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4" descr="https://dl-web.dropbox.com/get/20140429_143950.jpg?_subject_uid=14361726&amp;w=AABbB62lXlBIzDujBpO5LaO-AsNPvidc9MHQsO149Zq63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6" descr="https://dl-web.dropbox.com/get/20140429_143950.jpg?_subject_uid=14361726&amp;w=AABbB62lXlBIzDujBpO5LaO-AsNPvidc9MHQsO149Zq63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8" descr="https://dl-web.dropbox.com/get/20140429_143950.jpg?_subject_uid=14361726&amp;w=AABbB62lXlBIzDujBpO5LaO-AsNPvidc9MHQsO149Zq63Q"/>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10" descr="https://dl-web.dropbox.com/get/20140429_143950.jpg?_subject_uid=14361726&amp;w=AABbB62lXlBIzDujBpO5LaO-AsNPvidc9MHQsO149Zq63Q"/>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12" descr="https://dl-web.dropbox.com/get/20140429_143950.jpg?_subject_uid=14361726&amp;w=AABbB62lXlBIzDujBpO5LaO-AsNPvidc9MHQsO149Zq63Q"/>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AutoShape 14" descr="https://dl-web.dropbox.com/get/20140429_143950.jpg?_subject_uid=14361726&amp;w=AABbB62lXlBIzDujBpO5LaO-AsNPvidc9MHQsO149Zq63Q"/>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279" name="Picture 1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174" r="5475" b="23496"/>
          <a:stretch/>
        </p:blipFill>
        <p:spPr bwMode="auto">
          <a:xfrm>
            <a:off x="5868144" y="1131534"/>
            <a:ext cx="2448272" cy="4961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5724128" y="6176337"/>
            <a:ext cx="2736304" cy="276999"/>
          </a:xfrm>
          <a:prstGeom prst="rect">
            <a:avLst/>
          </a:prstGeom>
          <a:noFill/>
        </p:spPr>
        <p:txBody>
          <a:bodyPr wrap="square" rtlCol="0">
            <a:spAutoFit/>
          </a:bodyPr>
          <a:lstStyle/>
          <a:p>
            <a:pPr algn="ctr"/>
            <a:r>
              <a:rPr lang="pt-PT" sz="1200" dirty="0" smtClean="0"/>
              <a:t>SVCU Crates in the LHC</a:t>
            </a:r>
            <a:endParaRPr lang="en-GB" sz="1200" dirty="0"/>
          </a:p>
        </p:txBody>
      </p:sp>
      <p:sp>
        <p:nvSpPr>
          <p:cNvPr id="16" name="TextBox 15"/>
          <p:cNvSpPr txBox="1"/>
          <p:nvPr/>
        </p:nvSpPr>
        <p:spPr>
          <a:xfrm>
            <a:off x="379934" y="1113413"/>
            <a:ext cx="4896544" cy="4785926"/>
          </a:xfrm>
          <a:prstGeom prst="rect">
            <a:avLst/>
          </a:prstGeom>
          <a:noFill/>
        </p:spPr>
        <p:txBody>
          <a:bodyPr wrap="square" rtlCol="0">
            <a:spAutoFit/>
          </a:bodyPr>
          <a:lstStyle/>
          <a:p>
            <a:pPr marL="285750" indent="-285750">
              <a:spcAft>
                <a:spcPts val="1800"/>
              </a:spcAft>
              <a:buFont typeface="Arial" pitchFamily="34" charset="0"/>
              <a:buChar char="•"/>
            </a:pPr>
            <a:r>
              <a:rPr lang="pt-PT" dirty="0" smtClean="0"/>
              <a:t>Reverse engineer the communication protocol between PLC and SVCU cards, in order to understand how to send commands </a:t>
            </a:r>
            <a:r>
              <a:rPr lang="pt-PT" sz="1400" b="1" dirty="0" smtClean="0">
                <a:solidFill>
                  <a:srgbClr val="00B050"/>
                </a:solidFill>
              </a:rPr>
              <a:t>(DONE)</a:t>
            </a:r>
          </a:p>
          <a:p>
            <a:pPr marL="285750" indent="-285750">
              <a:spcAft>
                <a:spcPts val="1800"/>
              </a:spcAft>
              <a:buFont typeface="Arial" pitchFamily="34" charset="0"/>
              <a:buChar char="•"/>
            </a:pPr>
            <a:r>
              <a:rPr lang="pt-PT" dirty="0"/>
              <a:t>Implement new code to obtain and process the CRYO_MAINTAIN signal from the Cryogenic System </a:t>
            </a:r>
            <a:r>
              <a:rPr lang="pt-PT" dirty="0" smtClean="0"/>
              <a:t>PLCs</a:t>
            </a:r>
            <a:r>
              <a:rPr lang="pt-PT" dirty="0"/>
              <a:t> </a:t>
            </a:r>
            <a:r>
              <a:rPr lang="pt-PT" sz="1400" b="1" dirty="0">
                <a:solidFill>
                  <a:srgbClr val="00B050"/>
                </a:solidFill>
              </a:rPr>
              <a:t>(DONE)</a:t>
            </a:r>
          </a:p>
          <a:p>
            <a:pPr marL="285750" indent="-285750">
              <a:spcAft>
                <a:spcPts val="1800"/>
              </a:spcAft>
              <a:buFont typeface="Arial" pitchFamily="34" charset="0"/>
              <a:buChar char="•"/>
            </a:pPr>
            <a:r>
              <a:rPr lang="pt-PT" dirty="0" smtClean="0"/>
              <a:t>Implement the new interlock input and logic in the existing SVCU PLC control block </a:t>
            </a:r>
            <a:r>
              <a:rPr lang="pt-PT" sz="1400" b="1" dirty="0">
                <a:solidFill>
                  <a:srgbClr val="00B050"/>
                </a:solidFill>
              </a:rPr>
              <a:t>(DONE)</a:t>
            </a:r>
          </a:p>
          <a:p>
            <a:pPr marL="285750" indent="-285750">
              <a:spcAft>
                <a:spcPts val="1800"/>
              </a:spcAft>
              <a:buFont typeface="Arial" pitchFamily="34" charset="0"/>
              <a:buChar char="•"/>
            </a:pPr>
            <a:r>
              <a:rPr lang="pt-PT" dirty="0" smtClean="0"/>
              <a:t>Test the system in the </a:t>
            </a:r>
            <a:r>
              <a:rPr lang="pt-PT" dirty="0" smtClean="0"/>
              <a:t>lab  </a:t>
            </a:r>
            <a:r>
              <a:rPr lang="pt-PT" sz="1400" b="1" dirty="0">
                <a:solidFill>
                  <a:srgbClr val="00B050"/>
                </a:solidFill>
              </a:rPr>
              <a:t>(DONE)</a:t>
            </a:r>
          </a:p>
          <a:p>
            <a:pPr marL="285750" indent="-285750">
              <a:spcAft>
                <a:spcPts val="1800"/>
              </a:spcAft>
              <a:buFont typeface="Arial" pitchFamily="34" charset="0"/>
              <a:buChar char="•"/>
            </a:pPr>
            <a:r>
              <a:rPr lang="pt-PT" dirty="0" smtClean="0"/>
              <a:t>Implement all the interlocks and deploy the solution to the LHC PLCs </a:t>
            </a:r>
            <a:r>
              <a:rPr lang="pt-PT" sz="1400" b="1" dirty="0" smtClean="0">
                <a:solidFill>
                  <a:schemeClr val="bg1">
                    <a:lumMod val="65000"/>
                  </a:schemeClr>
                </a:solidFill>
              </a:rPr>
              <a:t>(WAITING FOR PERMISSION TO TEST ON THE LHC AND IMPLEMENT IN PRODUCTION)</a:t>
            </a:r>
            <a:endParaRPr lang="pt-PT" dirty="0" smtClean="0">
              <a:solidFill>
                <a:schemeClr val="bg1">
                  <a:lumMod val="65000"/>
                </a:schemeClr>
              </a:solidFill>
            </a:endParaRPr>
          </a:p>
          <a:p>
            <a:pPr marL="285750" indent="-285750">
              <a:spcAft>
                <a:spcPts val="1800"/>
              </a:spcAft>
              <a:buFont typeface="Arial" pitchFamily="34" charset="0"/>
              <a:buChar char="•"/>
            </a:pPr>
            <a:endParaRPr lang="pt-PT" dirty="0" smtClean="0"/>
          </a:p>
        </p:txBody>
      </p:sp>
    </p:spTree>
    <p:extLst>
      <p:ext uri="{BB962C8B-B14F-4D97-AF65-F5344CB8AC3E}">
        <p14:creationId xmlns:p14="http://schemas.microsoft.com/office/powerpoint/2010/main" val="104256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xEl>
                                              <p:pRg st="1" end="1"/>
                                            </p:txEl>
                                          </p:spTgt>
                                        </p:tgtEl>
                                        <p:attrNameLst>
                                          <p:attrName>style.visibility</p:attrName>
                                        </p:attrNameLst>
                                      </p:cBhvr>
                                      <p:to>
                                        <p:strVal val="visible"/>
                                      </p:to>
                                    </p:set>
                                    <p:animEffect transition="in" filter="fade">
                                      <p:cBhvr>
                                        <p:cTn id="12" dur="500"/>
                                        <p:tgtEl>
                                          <p:spTgt spid="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xEl>
                                              <p:pRg st="2" end="2"/>
                                            </p:txEl>
                                          </p:spTgt>
                                        </p:tgtEl>
                                        <p:attrNameLst>
                                          <p:attrName>style.visibility</p:attrName>
                                        </p:attrNameLst>
                                      </p:cBhvr>
                                      <p:to>
                                        <p:strVal val="visible"/>
                                      </p:to>
                                    </p:set>
                                    <p:animEffect transition="in" filter="fade">
                                      <p:cBhvr>
                                        <p:cTn id="17" dur="500"/>
                                        <p:tgtEl>
                                          <p:spTgt spid="1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xEl>
                                              <p:pRg st="3" end="3"/>
                                            </p:txEl>
                                          </p:spTgt>
                                        </p:tgtEl>
                                        <p:attrNameLst>
                                          <p:attrName>style.visibility</p:attrName>
                                        </p:attrNameLst>
                                      </p:cBhvr>
                                      <p:to>
                                        <p:strVal val="visible"/>
                                      </p:to>
                                    </p:set>
                                    <p:animEffect transition="in" filter="fade">
                                      <p:cBhvr>
                                        <p:cTn id="22" dur="500"/>
                                        <p:tgtEl>
                                          <p:spTgt spid="1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xEl>
                                              <p:pRg st="4" end="4"/>
                                            </p:txEl>
                                          </p:spTgt>
                                        </p:tgtEl>
                                        <p:attrNameLst>
                                          <p:attrName>style.visibility</p:attrName>
                                        </p:attrNameLst>
                                      </p:cBhvr>
                                      <p:to>
                                        <p:strVal val="visible"/>
                                      </p:to>
                                    </p:set>
                                    <p:animEffect transition="in" filter="fade">
                                      <p:cBhvr>
                                        <p:cTn id="27" dur="500"/>
                                        <p:tgtEl>
                                          <p:spTgt spid="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3024336"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NEG Pumps</a:t>
            </a:r>
            <a:endParaRPr lang="en-GB" sz="2400" b="1" dirty="0">
              <a:solidFill>
                <a:schemeClr val="tx2">
                  <a:lumMod val="75000"/>
                </a:schemeClr>
              </a:solidFill>
            </a:endParaRPr>
          </a:p>
        </p:txBody>
      </p:sp>
      <p:pic>
        <p:nvPicPr>
          <p:cNvPr id="4098" name="Picture 2" descr="http://www.saesgetters.com/sites/default/files/products/capacitorr-pump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24744"/>
            <a:ext cx="3355791" cy="266429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3895343" y="1045185"/>
            <a:ext cx="4824536" cy="1015663"/>
          </a:xfrm>
          <a:prstGeom prst="rect">
            <a:avLst/>
          </a:prstGeom>
          <a:noFill/>
        </p:spPr>
        <p:txBody>
          <a:bodyPr wrap="square" rtlCol="0">
            <a:spAutoFit/>
          </a:bodyPr>
          <a:lstStyle/>
          <a:p>
            <a:r>
              <a:rPr lang="pt-PT" sz="2000" dirty="0" smtClean="0">
                <a:solidFill>
                  <a:schemeClr val="tx1">
                    <a:lumMod val="85000"/>
                    <a:lumOff val="15000"/>
                  </a:schemeClr>
                </a:solidFill>
              </a:rPr>
              <a:t>Getter pumps were installed during the LS1 in order to increase the pumping speed in the Long Straight Sections in the LHC.</a:t>
            </a:r>
            <a:endParaRPr lang="en-GB" sz="2000" dirty="0">
              <a:solidFill>
                <a:schemeClr val="tx1">
                  <a:lumMod val="85000"/>
                  <a:lumOff val="15000"/>
                </a:schemeClr>
              </a:solidFill>
            </a:endParaRPr>
          </a:p>
        </p:txBody>
      </p:sp>
      <p:sp>
        <p:nvSpPr>
          <p:cNvPr id="14" name="TextBox 13"/>
          <p:cNvSpPr txBox="1"/>
          <p:nvPr/>
        </p:nvSpPr>
        <p:spPr>
          <a:xfrm>
            <a:off x="3895343" y="2276872"/>
            <a:ext cx="5112568" cy="1477328"/>
          </a:xfrm>
          <a:prstGeom prst="rect">
            <a:avLst/>
          </a:prstGeom>
          <a:noFill/>
        </p:spPr>
        <p:txBody>
          <a:bodyPr wrap="square" rtlCol="0">
            <a:spAutoFit/>
          </a:bodyPr>
          <a:lstStyle/>
          <a:p>
            <a:r>
              <a:rPr lang="pt-PT" dirty="0" smtClean="0">
                <a:solidFill>
                  <a:schemeClr val="tx1">
                    <a:lumMod val="85000"/>
                    <a:lumOff val="15000"/>
                  </a:schemeClr>
                </a:solidFill>
              </a:rPr>
              <a:t>These are essentially NEG cartridges, a material that once activated helps complete or maintain ultra high vacuum by adsorpting small ammounts of gas. The NEG is activated by being heated to a suitably high temperature, for a defined time.</a:t>
            </a:r>
            <a:endParaRPr lang="en-GB" dirty="0">
              <a:solidFill>
                <a:schemeClr val="tx1">
                  <a:lumMod val="85000"/>
                  <a:lumOff val="15000"/>
                </a:schemeClr>
              </a:solidFill>
            </a:endParaRPr>
          </a:p>
        </p:txBody>
      </p:sp>
      <p:sp>
        <p:nvSpPr>
          <p:cNvPr id="15" name="TextBox 14"/>
          <p:cNvSpPr txBox="1"/>
          <p:nvPr/>
        </p:nvSpPr>
        <p:spPr>
          <a:xfrm>
            <a:off x="395536" y="4581128"/>
            <a:ext cx="8316168" cy="1323439"/>
          </a:xfrm>
          <a:prstGeom prst="rect">
            <a:avLst/>
          </a:prstGeom>
          <a:noFill/>
        </p:spPr>
        <p:txBody>
          <a:bodyPr wrap="square" rtlCol="0">
            <a:spAutoFit/>
          </a:bodyPr>
          <a:lstStyle/>
          <a:p>
            <a:r>
              <a:rPr lang="pt-PT" sz="2000" b="1" dirty="0" smtClean="0">
                <a:solidFill>
                  <a:schemeClr val="tx1">
                    <a:lumMod val="85000"/>
                    <a:lumOff val="15000"/>
                  </a:schemeClr>
                </a:solidFill>
              </a:rPr>
              <a:t>A control system must be developed to remotely activate the pumps once they’re installed in the LHC. Activation must be performed under certain conditions (the NEG must be under vacuum) and remotely monitored through the Vacuum SCADA.</a:t>
            </a:r>
            <a:endParaRPr lang="en-GB" sz="2000" b="1" dirty="0">
              <a:solidFill>
                <a:schemeClr val="tx1">
                  <a:lumMod val="85000"/>
                  <a:lumOff val="15000"/>
                </a:schemeClr>
              </a:solidFill>
            </a:endParaRPr>
          </a:p>
        </p:txBody>
      </p:sp>
      <p:sp>
        <p:nvSpPr>
          <p:cNvPr id="12" name="TextBox 11"/>
          <p:cNvSpPr txBox="1"/>
          <p:nvPr/>
        </p:nvSpPr>
        <p:spPr>
          <a:xfrm>
            <a:off x="395536" y="3872081"/>
            <a:ext cx="3355791" cy="276999"/>
          </a:xfrm>
          <a:prstGeom prst="rect">
            <a:avLst/>
          </a:prstGeom>
          <a:noFill/>
        </p:spPr>
        <p:txBody>
          <a:bodyPr wrap="square" rtlCol="0">
            <a:spAutoFit/>
          </a:bodyPr>
          <a:lstStyle/>
          <a:p>
            <a:pPr algn="ctr"/>
            <a:r>
              <a:rPr lang="pt-PT" sz="1200" dirty="0" smtClean="0"/>
              <a:t>NEG Cartridges </a:t>
            </a:r>
            <a:endParaRPr lang="en-GB" sz="1200" dirty="0"/>
          </a:p>
        </p:txBody>
      </p:sp>
    </p:spTree>
    <p:extLst>
      <p:ext uri="{BB962C8B-B14F-4D97-AF65-F5344CB8AC3E}">
        <p14:creationId xmlns:p14="http://schemas.microsoft.com/office/powerpoint/2010/main" val="3999665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3024336"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NEG Pumps</a:t>
            </a:r>
            <a:endParaRPr lang="en-GB" sz="2400" b="1" dirty="0">
              <a:solidFill>
                <a:schemeClr val="tx2">
                  <a:lumMod val="75000"/>
                </a:schemeClr>
              </a:solidFill>
            </a:endParaRPr>
          </a:p>
        </p:txBody>
      </p:sp>
      <p:pic>
        <p:nvPicPr>
          <p:cNvPr id="12" name="Picture 11"/>
          <p:cNvPicPr/>
          <p:nvPr/>
        </p:nvPicPr>
        <p:blipFill rotWithShape="1">
          <a:blip r:embed="rId3"/>
          <a:srcRect l="14102" t="12466" r="6892" b="7162"/>
          <a:stretch/>
        </p:blipFill>
        <p:spPr bwMode="auto">
          <a:xfrm>
            <a:off x="1277989" y="1124744"/>
            <a:ext cx="6678387" cy="4104456"/>
          </a:xfrm>
          <a:prstGeom prst="rect">
            <a:avLst/>
          </a:prstGeom>
          <a:ln>
            <a:noFill/>
          </a:ln>
          <a:extLst>
            <a:ext uri="{53640926-AAD7-44D8-BBD7-CCE9431645EC}">
              <a14:shadowObscured xmlns:a14="http://schemas.microsoft.com/office/drawing/2010/main"/>
            </a:ext>
          </a:extLst>
        </p:spPr>
      </p:pic>
      <p:sp>
        <p:nvSpPr>
          <p:cNvPr id="2" name="Rectangle 1"/>
          <p:cNvSpPr/>
          <p:nvPr/>
        </p:nvSpPr>
        <p:spPr>
          <a:xfrm>
            <a:off x="0" y="5580529"/>
            <a:ext cx="9144000" cy="584775"/>
          </a:xfrm>
          <a:prstGeom prst="rect">
            <a:avLst/>
          </a:prstGeom>
        </p:spPr>
        <p:txBody>
          <a:bodyPr wrap="square">
            <a:spAutoFit/>
          </a:bodyPr>
          <a:lstStyle/>
          <a:p>
            <a:pPr algn="ctr"/>
            <a:r>
              <a:rPr lang="en-GB" sz="3200" b="1" dirty="0"/>
              <a:t>16 Volt for 60 minutes</a:t>
            </a:r>
            <a:endParaRPr lang="en-GB" sz="3200" dirty="0"/>
          </a:p>
        </p:txBody>
      </p:sp>
    </p:spTree>
    <p:extLst>
      <p:ext uri="{BB962C8B-B14F-4D97-AF65-F5344CB8AC3E}">
        <p14:creationId xmlns:p14="http://schemas.microsoft.com/office/powerpoint/2010/main" val="943640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70" y="-99392"/>
            <a:ext cx="9322358" cy="6963961"/>
          </a:xfrm>
          <a:prstGeom prst="rect">
            <a:avLst/>
          </a:prstGeom>
          <a:blipFill dpi="0" rotWithShape="1">
            <a:blip r:embed="rId2">
              <a:alphaModFix amt="11000"/>
              <a:duotone>
                <a:schemeClr val="bg2">
                  <a:shade val="45000"/>
                  <a:satMod val="135000"/>
                </a:schemeClr>
                <a:prstClr val="white"/>
              </a:duotone>
            </a:blip>
            <a:srcRect/>
            <a:stretch>
              <a:fillRect l="-8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10" name="AutoShape 8" descr="data:image/jpeg;base64,/9j/4AAQSkZJRgABAQAAAQABAAD/2wCEAAkGBhIQEBAUEBAUFRUQFBQVFhAQEhQUFxAXFBMVFxUUFRUXGyYfGBojGhUVIDIhIycpLC4sFSAzNTAqNSYsLikBCQoKDgwOGg8PGikiHyAyNSk1NS0tLjUpKi01NS4pNSwsKiosLCwsKS8pKi0pKSw0KSwpLCkpKSk1KiwuKSkpKf/AABEIAIIBhAMBIgACEQEDEQH/xAAcAAEAAgIDAQAAAAAAAAAAAAAABgcCBQMECAH/xABLEAABAwIBBgcLCAgGAwAAAAABAAIDBBEhBQYHEjFBE1FhcXOBsSIlMjVScpGhsrPBFzRTVJSj0dIUIzNCYnSCwyRDkpOiwhWE8P/EABoBAQACAwEAAAAAAAAAAAAAAAAEBQECBgP/xAA1EQEAAQMBAwkGBQUAAAAAAAAAAQIDBBESEzIFFBUhIjFScZFBUYHB0fAzYaHC4SMkNGKx/9oADAMBAAIRAxEAPwC284s5oaGMOlJJd4Mbbaz7dg5VBZtLUxJ1KeMDic57j6RbsXRzgJrMrujeTqtfwduJkYJcBzkOPWsKvONzHFkDWRsYbBrWjdhcq0s41OkaxrPe5zK5Qr2p0q2aYnTqjrnR3flYqfoIfvPzJ8rFT9BD95+Zas5zz+WP9LfwWBzkn8v/AIhe/NqfDHqg9I1+Or0j6tv8rFT9BD95+ZPlZqfoIfvPzLTHOKby/UFgcvzeV6gs82p8MHSNzx1ekfVu/laqfoIfvPzL58rVT9BD95+ZaE5bl8r1BfP/ADEvleoJzajwwdI3fHPpH1b75W6n6CH7z8y+fK5U/QQ/efmWhOVZPK9QXG7KD/KKc2o90HSV3xT6QkPyu1X0EP3n5k+V6q+gh+8/Mo06sd5RXG6c8ZTm1v3HSV7xT+iUfK/VfQQ/efmWJ0w1X0EH3n5lFXSLicVjm1v3No5Rv+KU1otM8gcOHpmFu/gnOaRzB1wfUrHyJluGshbLA7WacCDgWEbWuG4heeqmMEYKW6F8quFXJFfuZoi4t4nRkWPoLh6FEyMemmnWlZ4WbXXVs19cSudERV68EREBERAREQEREBERAREQEREBERAREQEREBERAREQEREBERAREQEREFPnx1L003svWkn8J3Oe1bp3jqbppvZetLP4Tuc9q6Cz8ocNl/uq+TjWL3gC5IA4zgjnHANaXOeQ1rBte47AFZ2aWj6OANlqQJZzj3QuyLkY09u1L+RTajr722FgV5U6x1RHtVxT0MsgvHBM8eUyGQj0htlxTQuYbPY5h8mRjmH0OAKv4Cy4qujjlaWSsa9p2teAR61BjPnXrpXFXIlGnZrnVQSKaZ4ZjcB+sp7mMnwTiWHivvHEereFC1Y27lNynapUN/HrsV7Fb4vhRzrC52DepjmPmGKprairB4I4xwHDXG58nHfc30rW9dptRrL0xcWvJq2afVD6eJ0ptEx8nRMe/wBkFZVVFLFjLDLGOOSJ7B6XABX7T0zI2hsbQ1o2NaAAOoLkc0EWIuDuO9V/P517l50NRpxTq86ErElWpnfo8jka6WlZqPGJiYO5k49Vu53IMDz4qq5WFpIO0KZbvU3I1hU5GLXj1bNXr73FMcCt5oa8YM6KbtWilOBW70NHvizopu1eWRwSlYEduPOF8oiKndSIiICIiAiIgIiICIiAiIgIiICIiAiIgIiICIiAiIgIiICIiAiIgIiIKfJ79S9NN7L1o6o92/zj2rcyutlmfpZvZetJOe6dzntXQWflDh8v91XySHRxk4TV7nuFxTRggfxyEi/+lvrVuqrdFNQG1dUw7XxxPHLqlzT2j0q0lU5czN2dXUcmxEY1GgiIoqwcNXTCRjmO2PBHNfeOUbVR+WqXg53ttxG3nAE25Lkq9SVSmdcwdVOI8lnraHfFWOBM7UwoeWqY2KZ9urV0VF+kVFNCdk0rQ7la27nDrDbdav2GIMaGgWDRawVFZu1Ijr6JztnC6t+LXY5o9dh1q+FpnTO8iPye3I9MRY1jv1ERFBXAqa0kZLENUS0WDyT6QHdpd6ArlVV6V5wZWDe029DAT7wKXiTMXFbynTE2NZ9kq+l2FbvQye+LOim7VopTgVvNDB75M6KbtUzI4VVgccecL7REVQ6cREQEREBERAREQEREBERAREQEREBERAREQEREBERAREQEREBERAREQU1Oe/E/Sz+w9aSU90ecrcVjrZXqOln9l60zzieddBZ7vhDh8vv+M/Jy5Nyk+lqIqiMXMROsz6RjvDZz7COUBXfkjK8VVCyWF4c142jaDvaRuI4lRK7OS8qzUry+mlMZd4TcHMk89hwJ5cDyrxycbe9qnvS+T+UebxsV8P8AxfSKs6bStOBaSnicfKY97Af6SHdq4q7SZPICGtEd/IxP+t3waDyhQIw7uvcu55UxojWKtfhKYZ2ZwRwRPaTckWcAdxHgec4Ycgu7cL0/VVLpHve4909xcecm6zrcoPlN3nZewxsL7du0neTcneV1CVZWLMWo/Nz2Zlzk1690QwmbcYGxFiHDa1wN2kcxAVzZjZ2troAHECeIASx8vlt42nj6lTJKQVD43tkie5j2eDIw2I5OUchwWmRZi7H5vXBzJxp0nriXoxFUuTdLNSwATRRy2/fBMbjz2BB6gF2KnS7K4dxAxh4yTIeodyO1V3NbmvcvuksfTXX9JWLlbKrKeMucRcg6rSbaxAubnc0bSdwVGZyZY/SZ3OvdouAbW1rklz7bruJNtwsNyZXzjmqSeEeTrbbnF1sQCcBYH90ADfa+K1RKm2LG76571RmZm/6qeqGEuwrd6Fz3yZ0U3aFopjgVu9Cx75t6KbtCZHC2wI7Xxhf6IiqXSiIiAiIgIiICIiAiIgIiICIiAiIgIiICIiAiIgIi1WUs6qSmfqTVMbHeQXXIvsuBs60G1RdZuU4jEZhKwxBpdwocC2w2nWGC48m5ZgqQ4wTMkDLB2o4HVvsv6EHdREQEREBERBSWVHWyrU9LP7LlqXHFbLLbrZUq+lm9ly1hK6G1wx5Q4bK4585ELrbfWvl1Y+jfNylloY5ZaeN8j3SXfIwOJtI4DE7MAFrfv7qNdNW+FhzlVTTrporbhW+UPSF91ld76ShZdrmU7bbQWxi3OuplDMihqWXELGFwwlp7MPP3ODusFRYzo9tKxnkbq7FcTKmCVgStlnDkR9HO6J5vbwXgWD2nEOtu5uMFaolTIqiqNYVFVuaKppq74CViShKl+jChpZZav9KZC+zYdQThht4d9XX6ti87texTrpqk41jfV7GuiHXXwlXvDmzk15IZS0jiMbNihNvQF9nzaydHbXpaVt9mtFE2/NcKJzz/AFWnRU6a7cen8qGusSVZmkXJtGylDqWOBrg8XMAjB1bEY6u69lWBKkW7m3Tqr79jc17GurCY4FbzQqe+jeim+C0ExwK3uhQ99G9FN8F45HCnYEdr4w9BoiKrdCIorpOlLcmTFriDrRYtJB/at3hVhmDWSHKVIDI8gvIIL3EHuHbroL5Xy6hWljKMsNFHwUjmF8zWudG4tJbqPNrjG1wPQqfa6aZ1gZZHHcNd59GJQelGyA7CDzG6yXmuXJ9RENZ0UzAP3nMe0DrIwUkzQ0hVFLKxs0jpICQHNkJcYx5THHEW4thQXgi+B1xcb943qoM+tI80kr4aSQxxRktMjDZ0pGDiHDFrb4C23agt4vA2kdayXmhkM0l3Bsj7bXhr3253C62eQM8qqie0xyucwHGGRxcxw4rHwecIPQiKO1VY3KOS5XwEjhoX6oBs5j2g9ySN4c2ypDJ+WZYpYpOEf+re19td2Oq4EjbxYIPSKLFjw4Ag3BFweMHYqv0x5WcJKWFj3Ns18jtVxF9Yhrb281/pQWkiqvQ5E98tTK57iGMbGA5ziLvdrHAniYPStLnxn3PUzyxxSuZBG4sDY3FvCapsXPIxNyMBstZBdt19uvNcNBUSDWZFM4H95rHuB6wFnR5UqKV945ZYntOIu5vU5pwPMQg9IotBmTnGa+kZK4APaSyQDZrNtiBuBBB61o9I2fbqO0FORwz26zpDY8C07LDyjY7dg5wgnTnAbTbnQOB2epebZJ6iqeSXSzPOO18jvRjYLsUdNVwyxlrKiM6zcQyVu8bwEHotU/kzRtVVNVK6ua+Nj+EeZWvjcS8uw3nDE7t25WNnhnB+g0kkwALsGsadhe42F+QYnqVE1+WamrfeWWSRzjg25PU1gwHMAglFZmPlSl4WGn1pIZsHcC9obID5bHHuT/8AXU50b5qy0MEnD2Ekzg4sBvqBos0EjC+JOHIqblyfUMGs+KZoH7zo5AB1kYLf5m59T0k0bZJXPgc4Nex7i7UBNtdhOLbbbDA4rIvRFhJKGtLnEANBJJ2AAXJKpLO7SJPVyObDI6KAGzWsJa6QeU9wxx8nYOVYF3a4va4vxb1kvM4p5S3XDJC36TVeW/6rWW/zYz+qaN7byOlhuNaF7i7DfqE4tPqQXyi4aOsZNGySM3ZI0OaeMOFwiCkMvnvnV9LN2OWuK7+cZ75VfSy/Fa+66C1ww4fK/Enzl9CtrRd4sg55PeuVR3Vt6LfFkHPJ71yi53BHms+RfxKvJCdIEv8AjpBfYB2k/FSbRPK8w1FyTGHjUvsvq93q9duu6ktdQ0DpHGZlMX/vGQR639V8eLauOpzlo6aPuZI7NGDYrW5rjuQo1d6bluLcUp9rFps36r9VcdeqGaWgOFiO/Vb2yKvSVus7M4TWTl48EbOXYL23CwHbvWjU61TNNERKkyq4uXqqqe4QPI2EjmK+Er4vR4J5ohkJq6m5J/UM2m/77lutLriIICCR3TtmHkrR6HvndT0LPbct3pg+bw+c7/oq+f8AJ+/c6CI/sPv3qofO4ixcSOIk29C4SUJWBKnKWIYTHArfaEj31b0U3wUelOBW/wBCJ76t6Gb4KLkcK0wY7Xxeh0RFWL5EtKXiybzovetVW6P/ABnSeefYcrS0peLJvOi961Vbo/8AGdJ559hyCwdMnzKH+Yb7uRRPRH4wPQydrFLNMnzKH+Yb7uRRPRH4xPQydrFkXPLE17XNcAWuBBaRcEHAgheasoQCOWVg2Mke0czXkDsXphebMs/OanppfeOWBeMNa5mSGyg902iDgeUQ4H0qhqWHXexnlua2/FrED4q8XeIv/R/sqk8l/t4Olj9tqyPR9DRMhjZHG0NZGA1rRuA+KprStktkNeHRtAE8YkIAsNfWc1x67A85KuxVDpmd/i6ccUHbI78CsDc6Gakup6lh2Mla4f1sx9lVrnFk/wDR6upithHK8Dzb3b/xIVi6Ff2dZ58fsuWg0uZP4OvEg2TxNd/UzuD6gxZFm5kV/DZPpH7+DDTzx3YfW1VJpKr+FylPY4RasQ/paNb/AJF3oU20QZSBop2OP7CQux3Ne0Ov6WvVU11UZppJN8r3P63uJA9aC49FVBwWTg/fO98nUO4b6metUtMcXc7u0r0fkmgEFLDEP8qJrOtrQCfTdecJfCdzntQekMiMApqcAWAijsBu7gKptMDAK9hA8KBl+Wz5AoszLVUAAKicACwAlksButiurV1Ukjryve91rXkc5xtxXdu2oLW0MH/C1PT/ANpir7PapMmUawu3TOaOZncN9TQrB0L/ADWp6f8AtMVcZ2fP6z+Yl9soLd0X5NZFk6J7QNafWe928904NF+IADDlKlqjuj3xZSeYfbcpEsCCaYvmMX8wz3cihmidoOUm3GyKUjkPci/oJ9KmemL5jF/MM93IqgpamSN2tE9zHWI1o3FpsdouMVkelKxgdHICLgtcCDvBBuF5mbu6lsTlur+s1H+7J+K1wQXxn5VGPJVQQTd0bGX5Hua0+olU1mxk9tRWU0T8WyStDhxtGLh1gEdat7SN4om5ofeMVWZiHvlR9L/0csC/mRANDQAABYNAsAOIDiVBZ+ZMZT5QqGRjVZdr2tGAbrsDiANwuSvQCozSie+c3I2L3bUFhaKKovyawH/KkkYOa+sPaRcOiDxe7p5OxiIK8znPfGr6aX4roEruZ1O741fTSdpXRuugtcEOIyY/qT5yXVvaLfFcHPJ71yp8lSzNfSCaGmZBwIeGFx1tYgnWcXbLcqj5Vuq5TEUpvJt+3YqqmudNYdfP+ocK6UBxAG4Ej95yjD3k7STyk3WyzjywKud0obq620E3xuT8fUtUvaiNKYhEvVRVcqqjumRfCUJXxZaCxJQlYErDaIT7Q587qehZ7blutMbv8PByvd/1UCzQzrOTpZJBGH8IwNLSSLWNwb9ZXdzxz9/8hExhh1Cx1wQ64xte+HIFD3VW+2/Z/C3jIo5rutev+URJWBKErAlSUGIYSnAqQ6ET32b0M3wUclOCkWhDxs3oZvgo2RwrLCjreiURFWrtEtKXiybzovetVW6P/GdJ559hyubO7ITq2kkga8MLywhzgSBqvDtg5lEc2tFktLVwzOqI3CJxJa1jgT3JG0nlQdnTJ8yh/mG+7kUT0R+MT0MnaxWPnxms7KEDI2SNYWSB93NJBAa5tsD/ABLTZl6OpKCp4Z87Hjg3M1WscDdxbjcnkQTxebMs/OanppfeOXpNVZX6HppJZXiqjAkke8AxvuA5xcAceVBN8iUgmyZBGdklKxhPI6IA9qoOrpHwSvjeNV8Ti0jiLTt+K9G5IojBTwRE3MUbGFwFgdVoFwOpaHO3R/BXnXuYpgLcK0XDwNge3fbjwKDU5M0vUphaZ2yNlAGs1jNYOO8tN9h5bKuc784zX1TptUtbYMYw4lrW3tflJJPWpJJoaqwe5ngI4yZGn0Bh7Vu8gaH443B9XLwtseCjBaw+cTi4cmCDYaJ8kOhoTI8WNS8vA/gADWHrsTzELp6Zcn61NBKNsUhafNkb+ZjfSrBa0AAAWAwAG5dPLOSY6uCSGW+rILEja0g3DhyggHqQUZmxnCKWKvaSR+kU5Yywvd97C/F3L34rizLyfw9fSstccIHHmj7s+ypPU6GakOPB1ELm7i/hGG3KA1w9almY+j0UDnSySCSVzdUaoIbGDa9r4kmwxwWRMH7DzFeY5trucr064XCqeTQxOSbVUWN/8t+/rWBZuR/m8HRR+wFU2mL5/H/Ls95Irfoqfg442XvqMa2/HqtAv6lDM99HsmUKhsrJ2MDYwzVe1xNw5xvcH+L1IOroX+a1PT/2mKG6SskGnyhK63c1H61p49bwxzh1/SFZ+Yuab8nQysfI15kk17saWgDUa22J5Fss4M3IK6Lg523ti17cHRnjafhsKCucwtI8VLTinqg8BhcWSMbrWDiXFrgMdpOIvt5FJ/lYoNYAGU3IFxERt5yFX+ceY8VHLwZyhACRrBsrJQ4A7L8G143ci7ebWjY1VpGVkRYx4BdGyY3IsSBrtZdBLdMXzGL+YZ7uRQ3RN4yHQy9rFZme+bDsoU7YmSNYWyB+s4EggNcLYed6lo8zNG8lBVCZ87HgRvZqtY4G7tXG5PIgnFT4D/NPYvMrd3UvTsrLtI4wR6QqnGhef63F/tv/ABQWBnFks1WT5oW+E+LueVzQHNHpAVB0NW+nmjkaLPheHAO3Fjr2I6rFelI2WAHEAPQFDc7NGUNY90sT+Bldi4husyQ8bm3FjygoOGPS/RGPWLJg+37IMBx4g+9rcuHMqpy7ld1XUSzvFjK6+rt1QAA1t99gAFLzobq7/tqe3HrSX9Gp8VJc2NFMNM9slQ/hntILW6urG0jYSCSXHnw5FkbrMHJDqXJ8DHiz3AyOB2gvNwDygao6kUiRYHn7PVpZlGrvh+ucep3dD1ELotfcK0tIuYDqwiemtwzWhroyQOGA2EE4Bw2Y4EW2WVUz5tVzHEfo9Q0jdwDneggK3s36ZphzGVh1RclmSvhK65yDXfQVH2Z/4LE5BrvoKj7M/wDBeu9pRoxavvX6OxdfCV1zkKu+gqPsz/wWJyFXfV6j7M/8FrvaW8YlX3r9HZJWJcuschV/1eo+zSfgsTkOv+r1H2aT8FjfUtoxKvvV2C5YFy65yHX/AFao+zSfgsDkOv8Aq1R9mk/BY31L0jEq+9XYLlxly4TkKv8AqtR9mk/BYnIVf9VqPs0n4LXfUvSMSpylyxJXEchV/wBVqPs0n4LE5Cr/AKpUfZpPyrG9pbxi1Mpn4KT6C4i7KtwMGwSuPICWgetwUbpczcpVDgxtHUEnyonRt/qe8AAc5V7aMtHwyVC4yEOqJ7cI5vgsDfBjad4FySd55go967ExpCfjWJplNURFCWIiIgIiICIiAiIgIiICIiAiIgIiICIiAuvlB8jYpDCwPkDTqMe7Va52653BdhEFSUejCsqaoyV72hr3F8j2P1nv/haAO54uQBWrR0bIY2RxMDWMFmtaMAFzIgIiICIiAiIgIiICIiAiIgIiICIiAiIgIiICIiAiIgIiICIiAiIgIiICIiAiIgIiICIiAiIgIiICIiAiIgIiICIiAiIgIiICIiA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1" name="Round Diagonal Corner Rectangle 10"/>
          <p:cNvSpPr/>
          <p:nvPr/>
        </p:nvSpPr>
        <p:spPr>
          <a:xfrm>
            <a:off x="-252536" y="0"/>
            <a:ext cx="3024336" cy="554831"/>
          </a:xfrm>
          <a:prstGeom prst="round2DiagRect">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07504" y="44624"/>
            <a:ext cx="6840760" cy="461665"/>
          </a:xfrm>
          <a:prstGeom prst="rect">
            <a:avLst/>
          </a:prstGeom>
          <a:noFill/>
        </p:spPr>
        <p:txBody>
          <a:bodyPr wrap="square" rtlCol="0" anchor="ctr">
            <a:spAutoFit/>
          </a:bodyPr>
          <a:lstStyle/>
          <a:p>
            <a:r>
              <a:rPr lang="pt-PT" sz="2400" b="1" dirty="0" smtClean="0">
                <a:solidFill>
                  <a:schemeClr val="tx2">
                    <a:lumMod val="75000"/>
                  </a:schemeClr>
                </a:solidFill>
              </a:rPr>
              <a:t>LHC | NEG Pumps</a:t>
            </a:r>
            <a:endParaRPr lang="en-GB" sz="2400" b="1" dirty="0">
              <a:solidFill>
                <a:schemeClr val="tx2">
                  <a:lumMod val="75000"/>
                </a:schemeClr>
              </a:solidFill>
            </a:endParaRPr>
          </a:p>
        </p:txBody>
      </p:sp>
      <p:pic>
        <p:nvPicPr>
          <p:cNvPr id="12" name="Picture 11"/>
          <p:cNvPicPr/>
          <p:nvPr/>
        </p:nvPicPr>
        <p:blipFill rotWithShape="1">
          <a:blip r:embed="rId3"/>
          <a:srcRect l="34295" t="21750" r="20192" b="17507"/>
          <a:stretch/>
        </p:blipFill>
        <p:spPr bwMode="auto">
          <a:xfrm>
            <a:off x="1475656" y="764704"/>
            <a:ext cx="6616420" cy="5335298"/>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0" y="6309320"/>
            <a:ext cx="9144000" cy="276999"/>
          </a:xfrm>
          <a:prstGeom prst="rect">
            <a:avLst/>
          </a:prstGeom>
          <a:noFill/>
        </p:spPr>
        <p:txBody>
          <a:bodyPr wrap="square" rtlCol="0">
            <a:spAutoFit/>
          </a:bodyPr>
          <a:lstStyle/>
          <a:p>
            <a:pPr algn="ctr"/>
            <a:r>
              <a:rPr lang="pt-PT" sz="1200" dirty="0" smtClean="0"/>
              <a:t>Physical Architecture of the NEG Pumping System</a:t>
            </a:r>
            <a:endParaRPr lang="en-GB" sz="1200" dirty="0"/>
          </a:p>
        </p:txBody>
      </p:sp>
    </p:spTree>
    <p:extLst>
      <p:ext uri="{BB962C8B-B14F-4D97-AF65-F5344CB8AC3E}">
        <p14:creationId xmlns:p14="http://schemas.microsoft.com/office/powerpoint/2010/main" val="3931629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14018</TotalTime>
  <Words>1118</Words>
  <Application>Microsoft Office PowerPoint</Application>
  <PresentationFormat>On-screen Show (4:3)</PresentationFormat>
  <Paragraphs>106</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Joao Rodrigo Alvelos Ferreira</dc:creator>
  <cp:lastModifiedBy>Joao Rodrigo Alvelos Ferreira</cp:lastModifiedBy>
  <cp:revision>271</cp:revision>
  <cp:lastPrinted>2014-05-19T14:16:56Z</cp:lastPrinted>
  <dcterms:created xsi:type="dcterms:W3CDTF">2013-06-05T07:59:29Z</dcterms:created>
  <dcterms:modified xsi:type="dcterms:W3CDTF">2014-11-18T09:08:41Z</dcterms:modified>
</cp:coreProperties>
</file>