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3" r:id="rId4"/>
    <p:sldId id="262" r:id="rId5"/>
    <p:sldId id="263" r:id="rId6"/>
    <p:sldId id="261" r:id="rId7"/>
    <p:sldId id="268" r:id="rId8"/>
    <p:sldId id="267" r:id="rId9"/>
    <p:sldId id="269" r:id="rId10"/>
    <p:sldId id="265" r:id="rId11"/>
    <p:sldId id="266" r:id="rId12"/>
    <p:sldId id="270" r:id="rId13"/>
    <p:sldId id="264" r:id="rId14"/>
    <p:sldId id="272" r:id="rId15"/>
    <p:sldId id="259" r:id="rId16"/>
    <p:sldId id="271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211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AA3D9DF-A40C-4C9F-83B5-A18E80371A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083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92BF34E-3E08-4718-B0CE-5DE99595BB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243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_final-0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6092825"/>
            <a:ext cx="149383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488238" cy="504825"/>
          </a:xfrm>
        </p:spPr>
        <p:txBody>
          <a:bodyPr/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981075"/>
            <a:ext cx="7561263" cy="935038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76768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26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333375"/>
            <a:ext cx="2057400" cy="5461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6019800" cy="54610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3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 20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5908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80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41326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614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5998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760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73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2270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78035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691197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  <a:p>
            <a:pPr lvl="0"/>
            <a:endParaRPr lang="de-DE" smtClean="0"/>
          </a:p>
        </p:txBody>
      </p:sp>
      <p:pic>
        <p:nvPicPr>
          <p:cNvPr id="1028" name="Picture 7" descr="Logo_final-0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33375"/>
            <a:ext cx="149383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14"/>
          <p:cNvSpPr txBox="1">
            <a:spLocks noChangeArrowheads="1"/>
          </p:cNvSpPr>
          <p:nvPr userDrawn="1"/>
        </p:nvSpPr>
        <p:spPr bwMode="auto">
          <a:xfrm>
            <a:off x="179388" y="6453188"/>
            <a:ext cx="5762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D1E62C92-5264-4DFD-BD51-4FA3DA7749EB}" type="slidenum">
              <a:rPr lang="de-DE" sz="1100" b="1">
                <a:solidFill>
                  <a:schemeClr val="bg1"/>
                </a:solidFill>
              </a:rPr>
              <a:pPr eaLnBrk="1" hangingPunct="1">
                <a:spcBef>
                  <a:spcPct val="50000"/>
                </a:spcBef>
              </a:pPr>
              <a:t>‹Nr.›</a:t>
            </a:fld>
            <a:endParaRPr lang="de-DE" sz="1100" b="1">
              <a:solidFill>
                <a:schemeClr val="bg1"/>
              </a:solidFill>
            </a:endParaRPr>
          </a:p>
        </p:txBody>
      </p:sp>
      <p:sp>
        <p:nvSpPr>
          <p:cNvPr id="1030" name="Text Box 15"/>
          <p:cNvSpPr txBox="1">
            <a:spLocks noChangeArrowheads="1"/>
          </p:cNvSpPr>
          <p:nvPr userDrawn="1"/>
        </p:nvSpPr>
        <p:spPr bwMode="auto">
          <a:xfrm>
            <a:off x="611188" y="6453188"/>
            <a:ext cx="9366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24.02.2015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31" name="Text Box 16"/>
          <p:cNvSpPr txBox="1">
            <a:spLocks noChangeArrowheads="1"/>
          </p:cNvSpPr>
          <p:nvPr userDrawn="1"/>
        </p:nvSpPr>
        <p:spPr bwMode="auto">
          <a:xfrm>
            <a:off x="2339975" y="6453188"/>
            <a:ext cx="280828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Christopher</a:t>
            </a:r>
            <a:r>
              <a:rPr lang="de-DE" sz="1100" baseline="0" dirty="0" smtClean="0">
                <a:solidFill>
                  <a:schemeClr val="bg1"/>
                </a:solidFill>
              </a:rPr>
              <a:t> Jung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6011863" y="6453188"/>
            <a:ext cx="30241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SCC, KIT</a:t>
            </a:r>
            <a:endParaRPr lang="de-DE" sz="1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77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477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477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47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477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477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0477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0477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0477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00477B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hyperlink" Target="http://drewconway.com/zia/2013/3/26/the-data-science-venn-diagra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488238" cy="935385"/>
          </a:xfrm>
        </p:spPr>
        <p:txBody>
          <a:bodyPr/>
          <a:lstStyle/>
          <a:p>
            <a:pPr eaLnBrk="1" hangingPunct="1"/>
            <a:r>
              <a:rPr lang="en-US" sz="3200" dirty="0" smtClean="0"/>
              <a:t>Aspects of Big Data and Data Science outside of </a:t>
            </a:r>
            <a:r>
              <a:rPr lang="en-US" sz="3200" dirty="0" smtClean="0"/>
              <a:t>HEP</a:t>
            </a:r>
            <a:br>
              <a:rPr lang="en-US" sz="3200" dirty="0" smtClean="0"/>
            </a:br>
            <a:r>
              <a:rPr lang="en-US" sz="2400" dirty="0" smtClean="0"/>
              <a:t>A short overview</a:t>
            </a:r>
            <a:endParaRPr lang="de-DE" sz="32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412776"/>
            <a:ext cx="7920880" cy="11521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b="1" dirty="0" smtClean="0"/>
          </a:p>
          <a:p>
            <a:pPr eaLnBrk="1" hangingPunct="1">
              <a:spcBef>
                <a:spcPct val="0"/>
              </a:spcBef>
            </a:pPr>
            <a:r>
              <a:rPr lang="en-US" sz="2000" b="1" dirty="0" smtClean="0"/>
              <a:t>Christopher Jung</a:t>
            </a:r>
            <a:endParaRPr lang="de-DE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0" b="13744"/>
          <a:stretch/>
        </p:blipFill>
        <p:spPr>
          <a:xfrm>
            <a:off x="7188" y="2773139"/>
            <a:ext cx="9144000" cy="303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projects (I): EUDAT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413"/>
            <a:ext cx="2951559" cy="4525962"/>
          </a:xfrm>
        </p:spPr>
        <p:txBody>
          <a:bodyPr/>
          <a:lstStyle/>
          <a:p>
            <a:r>
              <a:rPr lang="en-US" dirty="0" smtClean="0"/>
              <a:t>Establishment of a European </a:t>
            </a:r>
            <a:r>
              <a:rPr lang="de-DE" dirty="0" err="1" smtClean="0"/>
              <a:t>collaborative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endParaRPr lang="de-DE" dirty="0"/>
          </a:p>
          <a:p>
            <a:pPr lvl="1"/>
            <a:r>
              <a:rPr lang="en-US" dirty="0" smtClean="0"/>
              <a:t>sharing </a:t>
            </a:r>
            <a:r>
              <a:rPr lang="en-US" dirty="0"/>
              <a:t>data within and between </a:t>
            </a:r>
            <a:r>
              <a:rPr lang="en-US" dirty="0" smtClean="0"/>
              <a:t>communities</a:t>
            </a:r>
          </a:p>
          <a:p>
            <a:pPr lvl="1"/>
            <a:r>
              <a:rPr lang="en-US" dirty="0" smtClean="0"/>
              <a:t>Enabling researchers </a:t>
            </a:r>
            <a:r>
              <a:rPr lang="en-US" dirty="0"/>
              <a:t>to carry out their research effectively</a:t>
            </a:r>
            <a:endParaRPr lang="de-DE" dirty="0" smtClean="0"/>
          </a:p>
          <a:p>
            <a:r>
              <a:rPr lang="en-US" dirty="0" smtClean="0"/>
              <a:t>Second project phase (EUDAT2020) will start on March 1</a:t>
            </a:r>
            <a:r>
              <a:rPr lang="en-US" baseline="30000" dirty="0" smtClean="0"/>
              <a:t>st</a:t>
            </a:r>
            <a:endParaRPr lang="en-US" dirty="0" smtClean="0"/>
          </a:p>
        </p:txBody>
      </p:sp>
      <p:pic>
        <p:nvPicPr>
          <p:cNvPr id="1026" name="Picture 2" descr="B2 service suite with B2SAFE highligh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33729"/>
            <a:ext cx="5076056" cy="458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2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projects </a:t>
            </a:r>
            <a:r>
              <a:rPr lang="en-US" dirty="0"/>
              <a:t>(</a:t>
            </a:r>
            <a:r>
              <a:rPr lang="en-US" dirty="0" smtClean="0"/>
              <a:t>II): RDA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Facilitates </a:t>
            </a:r>
            <a:r>
              <a:rPr lang="en-US" u="sng" dirty="0" smtClean="0"/>
              <a:t>specific</a:t>
            </a:r>
            <a:r>
              <a:rPr lang="en-US" u="sng" dirty="0"/>
              <a:t>, </a:t>
            </a:r>
            <a:r>
              <a:rPr lang="en-US" u="sng" dirty="0" smtClean="0"/>
              <a:t>short- term </a:t>
            </a:r>
            <a:r>
              <a:rPr lang="en-US" u="sng" dirty="0"/>
              <a:t>efforts</a:t>
            </a:r>
            <a:r>
              <a:rPr lang="en-US" dirty="0"/>
              <a:t> </a:t>
            </a:r>
            <a:r>
              <a:rPr lang="en-US" dirty="0" smtClean="0"/>
              <a:t>that accelerate </a:t>
            </a:r>
            <a:r>
              <a:rPr lang="en-US" dirty="0"/>
              <a:t>the sharing and exchange of research data </a:t>
            </a:r>
            <a:r>
              <a:rPr lang="en-US" dirty="0" smtClean="0"/>
              <a:t>promoting exchange </a:t>
            </a:r>
            <a:r>
              <a:rPr lang="en-US" dirty="0"/>
              <a:t>between </a:t>
            </a:r>
            <a:r>
              <a:rPr lang="en-US" dirty="0" smtClean="0"/>
              <a:t>disciplines</a:t>
            </a:r>
          </a:p>
          <a:p>
            <a:r>
              <a:rPr lang="en-US" dirty="0" smtClean="0"/>
              <a:t>Brings together researchers, data centers and funding </a:t>
            </a:r>
            <a:r>
              <a:rPr lang="en-US" dirty="0" err="1" smtClean="0"/>
              <a:t>agenices</a:t>
            </a:r>
            <a:r>
              <a:rPr lang="en-US" dirty="0" smtClean="0"/>
              <a:t> from all over the world</a:t>
            </a:r>
          </a:p>
          <a:p>
            <a:r>
              <a:rPr lang="en-US" dirty="0" smtClean="0"/>
              <a:t>Structured in various Working Groups, Interest Groups and </a:t>
            </a:r>
            <a:r>
              <a:rPr lang="en-US" dirty="0" err="1" smtClean="0"/>
              <a:t>BoF</a:t>
            </a:r>
            <a:r>
              <a:rPr lang="en-US" dirty="0" smtClean="0"/>
              <a:t> Groups</a:t>
            </a:r>
            <a:r>
              <a:rPr lang="de-DE" dirty="0" smtClean="0"/>
              <a:t>; </a:t>
            </a:r>
            <a:r>
              <a:rPr lang="de-DE" dirty="0" err="1" smtClean="0"/>
              <a:t>covering</a:t>
            </a:r>
            <a:r>
              <a:rPr lang="de-DE" dirty="0" smtClean="0"/>
              <a:t> an </a:t>
            </a:r>
            <a:r>
              <a:rPr lang="de-DE" dirty="0" err="1" smtClean="0"/>
              <a:t>extremely</a:t>
            </a:r>
            <a:r>
              <a:rPr lang="de-DE" dirty="0" smtClean="0"/>
              <a:t> </a:t>
            </a:r>
            <a:r>
              <a:rPr lang="de-DE" dirty="0" err="1" smtClean="0"/>
              <a:t>wide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/>
              <a:t> </a:t>
            </a:r>
            <a:r>
              <a:rPr lang="de-DE" dirty="0" err="1" smtClean="0"/>
              <a:t>structural</a:t>
            </a:r>
            <a:r>
              <a:rPr lang="de-DE" dirty="0" smtClean="0"/>
              <a:t> </a:t>
            </a:r>
            <a:r>
              <a:rPr lang="de-DE" dirty="0" err="1" smtClean="0"/>
              <a:t>biology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description</a:t>
            </a:r>
            <a:r>
              <a:rPr lang="de-DE" dirty="0" smtClean="0"/>
              <a:t> </a:t>
            </a:r>
            <a:r>
              <a:rPr lang="de-DE" dirty="0" err="1" smtClean="0"/>
              <a:t>registry</a:t>
            </a:r>
            <a:r>
              <a:rPr lang="de-DE" dirty="0" smtClean="0"/>
              <a:t> </a:t>
            </a:r>
            <a:r>
              <a:rPr lang="de-DE" dirty="0" err="1" smtClean="0"/>
              <a:t>interoperability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brokering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tail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en-US" dirty="0" smtClean="0"/>
              <a:t>Plenary meetings every six months</a:t>
            </a:r>
            <a:r>
              <a:rPr lang="de-DE" dirty="0" smtClean="0"/>
              <a:t>;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in March in San Diego</a:t>
            </a:r>
            <a:endParaRPr lang="en-US" dirty="0" smtClean="0"/>
          </a:p>
        </p:txBody>
      </p:sp>
      <p:pic>
        <p:nvPicPr>
          <p:cNvPr id="2052" name="Picture 4" descr="RDA 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59551"/>
            <a:ext cx="2304256" cy="160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25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“Large Scale Data Management and Analysis”: Dual Approach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79512" y="4005536"/>
            <a:ext cx="4035871" cy="2159768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 smtClean="0"/>
              <a:t>D</a:t>
            </a:r>
            <a:r>
              <a:rPr lang="en-US" sz="2400" dirty="0" smtClean="0"/>
              <a:t>ata </a:t>
            </a:r>
            <a:r>
              <a:rPr lang="en-US" sz="2400" u="sng" dirty="0" smtClean="0"/>
              <a:t>L</a:t>
            </a:r>
            <a:r>
              <a:rPr lang="en-US" sz="2400" dirty="0" smtClean="0"/>
              <a:t>ife </a:t>
            </a:r>
            <a:r>
              <a:rPr lang="en-US" sz="2400" u="sng" dirty="0" smtClean="0"/>
              <a:t>C</a:t>
            </a:r>
            <a:r>
              <a:rPr lang="en-US" sz="2400" dirty="0" smtClean="0"/>
              <a:t>ycle </a:t>
            </a:r>
            <a:r>
              <a:rPr lang="en-US" sz="2400" u="sng" dirty="0" smtClean="0"/>
              <a:t>L</a:t>
            </a:r>
            <a:r>
              <a:rPr lang="en-US" sz="2400" dirty="0" smtClean="0"/>
              <a:t>abs</a:t>
            </a:r>
          </a:p>
          <a:p>
            <a:pPr marL="0" indent="0">
              <a:buNone/>
            </a:pPr>
            <a:r>
              <a:rPr lang="en-US" dirty="0" smtClean="0"/>
              <a:t>Joint R&amp;D with scientific user communities</a:t>
            </a:r>
          </a:p>
          <a:p>
            <a:r>
              <a:rPr lang="en-US" sz="1800" dirty="0" smtClean="0"/>
              <a:t>optimization of the data life cycle</a:t>
            </a:r>
          </a:p>
          <a:p>
            <a:r>
              <a:rPr lang="en-US" sz="1800" dirty="0" smtClean="0"/>
              <a:t>community-specific data analysis tools and services</a:t>
            </a:r>
            <a:endParaRPr lang="en-GB" sz="1800" dirty="0"/>
          </a:p>
        </p:txBody>
      </p:sp>
      <p:pic>
        <p:nvPicPr>
          <p:cNvPr id="7" name="Picture 7" descr="Logo_final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901" y="2132856"/>
            <a:ext cx="143786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683568" y="1772816"/>
            <a:ext cx="7344816" cy="136815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446" y="911033"/>
            <a:ext cx="5180930" cy="2996200"/>
          </a:xfrm>
          <a:prstGeom prst="rect">
            <a:avLst/>
          </a:prstGeom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355976" y="4077544"/>
            <a:ext cx="4680520" cy="2159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477B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477B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477B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477B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2400" u="sng" dirty="0"/>
              <a:t>D</a:t>
            </a:r>
            <a:r>
              <a:rPr lang="en-US" sz="2400" dirty="0"/>
              <a:t>ata </a:t>
            </a:r>
            <a:r>
              <a:rPr lang="en-US" sz="2400" u="sng" dirty="0"/>
              <a:t>S</a:t>
            </a:r>
            <a:r>
              <a:rPr lang="en-US" sz="2400" dirty="0"/>
              <a:t>ervices </a:t>
            </a:r>
            <a:r>
              <a:rPr lang="en-US" sz="2400" u="sng" dirty="0"/>
              <a:t>I</a:t>
            </a:r>
            <a:r>
              <a:rPr lang="en-US" sz="2400" dirty="0"/>
              <a:t>ntegration </a:t>
            </a:r>
            <a:r>
              <a:rPr lang="en-US" sz="2400" u="sng" dirty="0"/>
              <a:t>T</a:t>
            </a:r>
            <a:r>
              <a:rPr lang="en-US" sz="2400" dirty="0"/>
              <a:t>eam</a:t>
            </a:r>
          </a:p>
          <a:p>
            <a:pPr marL="0" indent="0">
              <a:buNone/>
            </a:pPr>
            <a:r>
              <a:rPr lang="en-US" dirty="0"/>
              <a:t>Generic methods R&amp;D</a:t>
            </a:r>
          </a:p>
          <a:p>
            <a:r>
              <a:rPr lang="en-US" sz="1800" dirty="0"/>
              <a:t>data analysis tools and services common to several DLCLs</a:t>
            </a:r>
          </a:p>
          <a:p>
            <a:r>
              <a:rPr lang="en-US" sz="1800" dirty="0"/>
              <a:t>interface between federated data infrastructures and DLCLs/communities</a:t>
            </a:r>
          </a:p>
        </p:txBody>
      </p:sp>
    </p:spTree>
    <p:extLst>
      <p:ext uri="{BB962C8B-B14F-4D97-AF65-F5344CB8AC3E}">
        <p14:creationId xmlns:p14="http://schemas.microsoft.com/office/powerpoint/2010/main" val="292067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LSDMA topics</a:t>
            </a:r>
            <a:endParaRPr lang="de-DE" dirty="0"/>
          </a:p>
        </p:txBody>
      </p:sp>
      <p:sp>
        <p:nvSpPr>
          <p:cNvPr id="4" name="Inhaltsplatzhalter 1"/>
          <p:cNvSpPr>
            <a:spLocks noGrp="1"/>
          </p:cNvSpPr>
          <p:nvPr>
            <p:ph idx="1"/>
          </p:nvPr>
        </p:nvSpPr>
        <p:spPr>
          <a:xfrm>
            <a:off x="232113" y="980728"/>
            <a:ext cx="6520147" cy="4894262"/>
          </a:xfrm>
        </p:spPr>
        <p:txBody>
          <a:bodyPr/>
          <a:lstStyle/>
          <a:p>
            <a:r>
              <a:rPr lang="en-US" dirty="0" smtClean="0"/>
              <a:t>Light Sheet Microscopy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Electrical </a:t>
            </a:r>
            <a:r>
              <a:rPr lang="en-US" dirty="0"/>
              <a:t>Data Recorder: 3-phase </a:t>
            </a:r>
            <a:r>
              <a:rPr lang="en-US" dirty="0" smtClean="0"/>
              <a:t>voltage measurement at </a:t>
            </a:r>
            <a:r>
              <a:rPr lang="en-US" dirty="0"/>
              <a:t>12.8 kHz sampling rate, GPS-time synchronized</a:t>
            </a:r>
            <a:endParaRPr lang="de-DE" dirty="0"/>
          </a:p>
        </p:txBody>
      </p:sp>
      <p:sp>
        <p:nvSpPr>
          <p:cNvPr id="5" name="Right Arrow 69"/>
          <p:cNvSpPr/>
          <p:nvPr/>
        </p:nvSpPr>
        <p:spPr>
          <a:xfrm>
            <a:off x="3763928" y="2747419"/>
            <a:ext cx="936104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hteck 40"/>
          <p:cNvSpPr/>
          <p:nvPr/>
        </p:nvSpPr>
        <p:spPr>
          <a:xfrm>
            <a:off x="4700032" y="2817294"/>
            <a:ext cx="1224136" cy="46587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</a:rPr>
              <a:t>Repository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755816" y="2817294"/>
            <a:ext cx="1008112" cy="457988"/>
          </a:xfrm>
          <a:prstGeom prst="rect">
            <a:avLst/>
          </a:prstGeom>
          <a:solidFill>
            <a:srgbClr val="FFC000"/>
          </a:solidFill>
          <a:ln w="19080">
            <a:solidFill>
              <a:srgbClr val="0A32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6000" tIns="46800" rIns="36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Data Ingest Client</a:t>
            </a:r>
          </a:p>
        </p:txBody>
      </p:sp>
      <p:cxnSp>
        <p:nvCxnSpPr>
          <p:cNvPr id="8" name="AutoShape 14"/>
          <p:cNvCxnSpPr>
            <a:cxnSpLocks noChangeShapeType="1"/>
          </p:cNvCxnSpPr>
          <p:nvPr/>
        </p:nvCxnSpPr>
        <p:spPr bwMode="auto">
          <a:xfrm>
            <a:off x="2539792" y="3073628"/>
            <a:ext cx="196280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" name="AutoShape 15"/>
          <p:cNvCxnSpPr>
            <a:cxnSpLocks noChangeShapeType="1"/>
          </p:cNvCxnSpPr>
          <p:nvPr/>
        </p:nvCxnSpPr>
        <p:spPr bwMode="auto">
          <a:xfrm>
            <a:off x="5924168" y="3033318"/>
            <a:ext cx="201412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487564" y="2899863"/>
            <a:ext cx="511996" cy="368572"/>
            <a:chOff x="166" y="1550"/>
            <a:chExt cx="307" cy="221"/>
          </a:xfrm>
        </p:grpSpPr>
        <p:sp>
          <p:nvSpPr>
            <p:cNvPr id="11" name="Rectangle 23"/>
            <p:cNvSpPr>
              <a:spLocks noChangeArrowheads="1"/>
            </p:cNvSpPr>
            <p:nvPr/>
          </p:nvSpPr>
          <p:spPr bwMode="auto">
            <a:xfrm>
              <a:off x="303" y="1613"/>
              <a:ext cx="170" cy="92"/>
            </a:xfrm>
            <a:prstGeom prst="rect">
              <a:avLst/>
            </a:prstGeom>
            <a:solidFill>
              <a:srgbClr val="FFC000"/>
            </a:solidFill>
            <a:ln w="19080">
              <a:solidFill>
                <a:srgbClr val="0A32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>
              <a:off x="166" y="1550"/>
              <a:ext cx="135" cy="60"/>
            </a:xfrm>
            <a:prstGeom prst="line">
              <a:avLst/>
            </a:prstGeom>
            <a:noFill/>
            <a:ln w="9360">
              <a:solidFill>
                <a:srgbClr val="085004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3" name="Line 25"/>
            <p:cNvSpPr>
              <a:spLocks noChangeShapeType="1"/>
            </p:cNvSpPr>
            <p:nvPr/>
          </p:nvSpPr>
          <p:spPr bwMode="auto">
            <a:xfrm flipV="1">
              <a:off x="166" y="1705"/>
              <a:ext cx="135" cy="67"/>
            </a:xfrm>
            <a:prstGeom prst="line">
              <a:avLst/>
            </a:prstGeom>
            <a:noFill/>
            <a:ln w="9360">
              <a:solidFill>
                <a:srgbClr val="085004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4" name="Oval 26"/>
            <p:cNvSpPr>
              <a:spLocks noChangeArrowheads="1"/>
            </p:cNvSpPr>
            <p:nvPr/>
          </p:nvSpPr>
          <p:spPr bwMode="auto">
            <a:xfrm>
              <a:off x="200" y="1582"/>
              <a:ext cx="31" cy="157"/>
            </a:xfrm>
            <a:prstGeom prst="ellipse">
              <a:avLst/>
            </a:prstGeom>
            <a:solidFill>
              <a:srgbClr val="FFC000"/>
            </a:solidFill>
            <a:ln w="12600">
              <a:solidFill>
                <a:srgbClr val="08500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cxnSp>
        <p:nvCxnSpPr>
          <p:cNvPr id="15" name="AutoShape 28"/>
          <p:cNvCxnSpPr>
            <a:cxnSpLocks noChangeShapeType="1"/>
          </p:cNvCxnSpPr>
          <p:nvPr/>
        </p:nvCxnSpPr>
        <p:spPr bwMode="auto">
          <a:xfrm>
            <a:off x="993268" y="3109202"/>
            <a:ext cx="196280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16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032" y="2203053"/>
            <a:ext cx="1296144" cy="616103"/>
          </a:xfrm>
          <a:prstGeom prst="rect">
            <a:avLst/>
          </a:prstGeom>
        </p:spPr>
      </p:pic>
      <p:pic>
        <p:nvPicPr>
          <p:cNvPr id="17" name="Picture 6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1593158"/>
            <a:ext cx="1856224" cy="1281772"/>
          </a:xfrm>
          <a:prstGeom prst="rect">
            <a:avLst/>
          </a:prstGeom>
        </p:spPr>
      </p:pic>
      <p:pic>
        <p:nvPicPr>
          <p:cNvPr id="18" name="Picture 3" descr="Region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0352" y="1915021"/>
            <a:ext cx="122413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hteck 41"/>
          <p:cNvSpPr/>
          <p:nvPr/>
        </p:nvSpPr>
        <p:spPr>
          <a:xfrm>
            <a:off x="2035736" y="1915021"/>
            <a:ext cx="1800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kern="0" dirty="0">
                <a:solidFill>
                  <a:srgbClr val="515151"/>
                </a:solidFill>
                <a:cs typeface="Arial" pitchFamily="34" charset="0"/>
              </a:rPr>
              <a:t>Experimental Microscope</a:t>
            </a:r>
            <a:br>
              <a:rPr lang="en-US" sz="1400" kern="0" dirty="0">
                <a:solidFill>
                  <a:srgbClr val="515151"/>
                </a:solidFill>
                <a:cs typeface="Arial" pitchFamily="34" charset="0"/>
              </a:rPr>
            </a:br>
            <a:r>
              <a:rPr lang="en-US" sz="1400" kern="0" dirty="0">
                <a:solidFill>
                  <a:srgbClr val="515151"/>
                </a:solidFill>
                <a:cs typeface="Arial" pitchFamily="34" charset="0"/>
              </a:rPr>
              <a:t>16 TB/d</a:t>
            </a:r>
          </a:p>
        </p:txBody>
      </p:sp>
      <p:sp>
        <p:nvSpPr>
          <p:cNvPr id="20" name="Rechteck 41"/>
          <p:cNvSpPr/>
          <p:nvPr/>
        </p:nvSpPr>
        <p:spPr>
          <a:xfrm>
            <a:off x="3763928" y="2903388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400 MB/s</a:t>
            </a:r>
          </a:p>
        </p:txBody>
      </p:sp>
      <p:sp>
        <p:nvSpPr>
          <p:cNvPr id="21" name="Rechteck 40"/>
          <p:cNvSpPr/>
          <p:nvPr/>
        </p:nvSpPr>
        <p:spPr>
          <a:xfrm>
            <a:off x="6140192" y="2817294"/>
            <a:ext cx="1224136" cy="46587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 err="1">
                <a:solidFill>
                  <a:srgbClr val="000000"/>
                </a:solidFill>
              </a:rPr>
              <a:t>Automatic</a:t>
            </a:r>
            <a:r>
              <a:rPr lang="de-DE" sz="1400" dirty="0">
                <a:solidFill>
                  <a:srgbClr val="000000"/>
                </a:solidFill>
              </a:rPr>
              <a:t> Processing</a:t>
            </a:r>
          </a:p>
        </p:txBody>
      </p:sp>
      <p:sp>
        <p:nvSpPr>
          <p:cNvPr id="22" name="Rechteck 40"/>
          <p:cNvSpPr/>
          <p:nvPr/>
        </p:nvSpPr>
        <p:spPr>
          <a:xfrm>
            <a:off x="7580352" y="2817294"/>
            <a:ext cx="1224136" cy="46587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</a:rPr>
              <a:t>Analysis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364328" y="3073628"/>
            <a:ext cx="201412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189548" y="2817294"/>
            <a:ext cx="1374734" cy="457988"/>
          </a:xfrm>
          <a:prstGeom prst="rect">
            <a:avLst/>
          </a:prstGeom>
          <a:solidFill>
            <a:srgbClr val="FFC000"/>
          </a:solidFill>
          <a:ln w="19080">
            <a:solidFill>
              <a:srgbClr val="0A32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6000" tIns="46800" rIns="36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Data Acquisition System</a:t>
            </a:r>
            <a:endParaRPr lang="en-US" sz="1400" dirty="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302578" y="1268109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9C9C9C"/>
                </a:solidFill>
              </a:rPr>
              <a:t>Mikut et </a:t>
            </a:r>
            <a:r>
              <a:rPr lang="en-US" sz="1100" smtClean="0">
                <a:solidFill>
                  <a:srgbClr val="9C9C9C"/>
                </a:solidFill>
              </a:rPr>
              <a:t>al. </a:t>
            </a:r>
            <a:r>
              <a:rPr lang="en-US" sz="1100">
                <a:solidFill>
                  <a:srgbClr val="9C9C9C"/>
                </a:solidFill>
              </a:rPr>
              <a:t>(2013), Automated processing of zebrafish imaging data - a survey, </a:t>
            </a:r>
            <a:r>
              <a:rPr lang="hr-HR" sz="1100" b="1" smtClean="0">
                <a:solidFill>
                  <a:srgbClr val="9C9C9C"/>
                </a:solidFill>
              </a:rPr>
              <a:t>Zebrafish</a:t>
            </a:r>
            <a:r>
              <a:rPr lang="de-DE" sz="1100" b="1" smtClean="0">
                <a:solidFill>
                  <a:srgbClr val="9C9C9C"/>
                </a:solidFill>
              </a:rPr>
              <a:t> 10(3)</a:t>
            </a:r>
            <a:r>
              <a:rPr lang="hr-HR" sz="1100" smtClean="0">
                <a:solidFill>
                  <a:srgbClr val="9C9C9C"/>
                </a:solidFill>
              </a:rPr>
              <a:t>,</a:t>
            </a:r>
            <a:r>
              <a:rPr lang="hr-HR" sz="1100">
                <a:solidFill>
                  <a:srgbClr val="9C9C9C"/>
                </a:solidFill>
              </a:rPr>
              <a:t> </a:t>
            </a:r>
            <a:r>
              <a:rPr lang="de-DE" sz="1100" smtClean="0">
                <a:solidFill>
                  <a:srgbClr val="9C9C9C"/>
                </a:solidFill>
              </a:rPr>
              <a:t>DOI</a:t>
            </a:r>
            <a:r>
              <a:rPr lang="hr-HR" sz="1100" smtClean="0">
                <a:solidFill>
                  <a:srgbClr val="9C9C9C"/>
                </a:solidFill>
              </a:rPr>
              <a:t>:10.1089/zeb.2013.0886</a:t>
            </a:r>
            <a:endParaRPr lang="hr-HR" sz="1100">
              <a:solidFill>
                <a:srgbClr val="9C9C9C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" r="13720" b="56911"/>
          <a:stretch/>
        </p:blipFill>
        <p:spPr>
          <a:xfrm>
            <a:off x="6877257" y="3859237"/>
            <a:ext cx="1879758" cy="834849"/>
          </a:xfrm>
          <a:prstGeom prst="rect">
            <a:avLst/>
          </a:prstGeom>
        </p:spPr>
      </p:pic>
      <p:sp>
        <p:nvSpPr>
          <p:cNvPr id="27" name="Rechteck 41"/>
          <p:cNvSpPr/>
          <p:nvPr/>
        </p:nvSpPr>
        <p:spPr>
          <a:xfrm>
            <a:off x="7138773" y="5347532"/>
            <a:ext cx="14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de-DE" sz="1200" dirty="0" smtClean="0">
                <a:solidFill>
                  <a:srgbClr val="515151"/>
                </a:solidFill>
                <a:cs typeface="Arial" pitchFamily="34" charset="0"/>
              </a:rPr>
              <a:t>(</a:t>
            </a:r>
            <a:r>
              <a:rPr lang="de-DE" sz="1200" dirty="0" err="1" smtClean="0">
                <a:solidFill>
                  <a:srgbClr val="515151"/>
                </a:solidFill>
                <a:cs typeface="Arial" pitchFamily="34" charset="0"/>
              </a:rPr>
              <a:t>eASiMoV</a:t>
            </a:r>
            <a:r>
              <a:rPr lang="de-DE" sz="1200" dirty="0" smtClean="0">
                <a:solidFill>
                  <a:srgbClr val="515151"/>
                </a:solidFill>
                <a:cs typeface="Arial" pitchFamily="34" charset="0"/>
              </a:rPr>
              <a:t> </a:t>
            </a:r>
            <a:r>
              <a:rPr lang="de-DE" sz="1200" dirty="0">
                <a:solidFill>
                  <a:srgbClr val="515151"/>
                </a:solidFill>
                <a:cs typeface="Arial" pitchFamily="34" charset="0"/>
              </a:rPr>
              <a:t/>
            </a:r>
            <a:br>
              <a:rPr lang="de-DE" sz="1200" dirty="0">
                <a:solidFill>
                  <a:srgbClr val="515151"/>
                </a:solidFill>
                <a:cs typeface="Arial" pitchFamily="34" charset="0"/>
              </a:rPr>
            </a:br>
            <a:r>
              <a:rPr lang="de-DE" sz="1200" dirty="0" err="1">
                <a:solidFill>
                  <a:srgbClr val="515151"/>
                </a:solidFill>
                <a:cs typeface="Arial" pitchFamily="34" charset="0"/>
              </a:rPr>
              <a:t>modeling</a:t>
            </a:r>
            <a:r>
              <a:rPr lang="de-DE" sz="1200" dirty="0">
                <a:solidFill>
                  <a:srgbClr val="515151"/>
                </a:solidFill>
                <a:cs typeface="Arial" pitchFamily="34" charset="0"/>
              </a:rPr>
              <a:t> </a:t>
            </a:r>
            <a:r>
              <a:rPr lang="de-DE" sz="1200" dirty="0" err="1">
                <a:solidFill>
                  <a:srgbClr val="515151"/>
                </a:solidFill>
                <a:cs typeface="Arial" pitchFamily="34" charset="0"/>
              </a:rPr>
              <a:t>and</a:t>
            </a:r>
            <a:r>
              <a:rPr lang="de-DE" sz="1200" dirty="0">
                <a:solidFill>
                  <a:srgbClr val="515151"/>
                </a:solidFill>
                <a:cs typeface="Arial" pitchFamily="34" charset="0"/>
              </a:rPr>
              <a:t> </a:t>
            </a:r>
            <a:r>
              <a:rPr lang="de-DE" sz="1200" dirty="0" err="1">
                <a:solidFill>
                  <a:srgbClr val="515151"/>
                </a:solidFill>
                <a:cs typeface="Arial" pitchFamily="34" charset="0"/>
              </a:rPr>
              <a:t>analysis</a:t>
            </a:r>
            <a:r>
              <a:rPr lang="de-DE" sz="1200" dirty="0">
                <a:solidFill>
                  <a:srgbClr val="515151"/>
                </a:solidFill>
                <a:cs typeface="Arial" pitchFamily="34" charset="0"/>
              </a:rPr>
              <a:t> </a:t>
            </a:r>
            <a:r>
              <a:rPr lang="de-DE" sz="1200" dirty="0" err="1" smtClean="0">
                <a:solidFill>
                  <a:srgbClr val="515151"/>
                </a:solidFill>
                <a:cs typeface="Arial" pitchFamily="34" charset="0"/>
              </a:rPr>
              <a:t>toolbox</a:t>
            </a:r>
            <a:r>
              <a:rPr lang="de-DE" sz="1200" smtClean="0">
                <a:solidFill>
                  <a:srgbClr val="515151"/>
                </a:solidFill>
                <a:cs typeface="Arial" pitchFamily="34" charset="0"/>
              </a:rPr>
              <a:t>)</a:t>
            </a:r>
            <a:endParaRPr lang="en-US" sz="1200" dirty="0">
              <a:solidFill>
                <a:srgbClr val="515151"/>
              </a:solidFill>
              <a:cs typeface="Arial" pitchFamily="34" charset="0"/>
            </a:endParaRPr>
          </a:p>
        </p:txBody>
      </p:sp>
      <p:grpSp>
        <p:nvGrpSpPr>
          <p:cNvPr id="28" name="Gruppieren 27"/>
          <p:cNvGrpSpPr/>
          <p:nvPr/>
        </p:nvGrpSpPr>
        <p:grpSpPr>
          <a:xfrm>
            <a:off x="356476" y="4694086"/>
            <a:ext cx="8096278" cy="1416979"/>
            <a:chOff x="391371" y="2341299"/>
            <a:chExt cx="8096278" cy="1576493"/>
          </a:xfrm>
        </p:grpSpPr>
        <p:sp>
          <p:nvSpPr>
            <p:cNvPr id="29" name="Rechteck 40"/>
            <p:cNvSpPr/>
            <p:nvPr/>
          </p:nvSpPr>
          <p:spPr>
            <a:xfrm>
              <a:off x="4061270" y="2569738"/>
              <a:ext cx="1224136" cy="111961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err="1" smtClean="0">
                  <a:solidFill>
                    <a:srgbClr val="000000"/>
                  </a:solidFill>
                </a:rPr>
                <a:t>Generic</a:t>
              </a:r>
              <a:endParaRPr lang="de-DE" sz="1400" dirty="0" smtClean="0">
                <a:solidFill>
                  <a:srgbClr val="000000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000000"/>
                  </a:solidFill>
                </a:rPr>
                <a:t>Data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000000"/>
                  </a:solidFill>
                </a:rPr>
                <a:t>Services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cxnSp>
          <p:nvCxnSpPr>
            <p:cNvPr id="30" name="AutoShape 15"/>
            <p:cNvCxnSpPr>
              <a:cxnSpLocks noChangeShapeType="1"/>
              <a:stCxn id="37" idx="3"/>
              <a:endCxn id="29" idx="1"/>
            </p:cNvCxnSpPr>
            <p:nvPr/>
          </p:nvCxnSpPr>
          <p:spPr bwMode="auto">
            <a:xfrm>
              <a:off x="3738957" y="3129546"/>
              <a:ext cx="322313" cy="0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1" name="Rechteck 40"/>
            <p:cNvSpPr/>
            <p:nvPr/>
          </p:nvSpPr>
          <p:spPr>
            <a:xfrm>
              <a:off x="7263513" y="2570264"/>
              <a:ext cx="1224136" cy="46587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 smtClean="0">
                  <a:solidFill>
                    <a:srgbClr val="000000"/>
                  </a:solidFill>
                </a:rPr>
                <a:t>Data Analysis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5607719" y="2571003"/>
              <a:ext cx="1333481" cy="1117823"/>
              <a:chOff x="5603210" y="2345325"/>
              <a:chExt cx="1333481" cy="1117823"/>
            </a:xfrm>
          </p:grpSpPr>
          <p:sp>
            <p:nvSpPr>
              <p:cNvPr id="48" name="Rechteck 40"/>
              <p:cNvSpPr/>
              <p:nvPr/>
            </p:nvSpPr>
            <p:spPr>
              <a:xfrm>
                <a:off x="5603210" y="2345325"/>
                <a:ext cx="1332000" cy="464400"/>
              </a:xfrm>
              <a:prstGeom prst="rect">
                <a:avLst/>
              </a:prstGeom>
              <a:solidFill>
                <a:schemeClr val="accent3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400" dirty="0" smtClean="0">
                    <a:solidFill>
                      <a:srgbClr val="000000"/>
                    </a:solidFill>
                  </a:rPr>
                  <a:t>LSDF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400" dirty="0" smtClean="0">
                    <a:solidFill>
                      <a:srgbClr val="000000"/>
                    </a:solidFill>
                  </a:rPr>
                  <a:t>(HDFS/GPFS)</a:t>
                </a:r>
                <a:endParaRPr lang="de-DE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hteck 40"/>
              <p:cNvSpPr/>
              <p:nvPr/>
            </p:nvSpPr>
            <p:spPr>
              <a:xfrm>
                <a:off x="5604691" y="2998748"/>
                <a:ext cx="1332000" cy="464400"/>
              </a:xfrm>
              <a:prstGeom prst="rect">
                <a:avLst/>
              </a:prstGeom>
              <a:solidFill>
                <a:schemeClr val="accent3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400" dirty="0" err="1" smtClean="0">
                    <a:solidFill>
                      <a:srgbClr val="000000"/>
                    </a:solidFill>
                  </a:rPr>
                  <a:t>Metadata</a:t>
                </a:r>
                <a:endParaRPr lang="de-DE" sz="1400" dirty="0" smtClean="0">
                  <a:solidFill>
                    <a:srgbClr val="000000"/>
                  </a:solidFill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400" dirty="0" smtClean="0">
                    <a:solidFill>
                      <a:srgbClr val="000000"/>
                    </a:solidFill>
                  </a:rPr>
                  <a:t>Storage</a:t>
                </a:r>
                <a:endParaRPr lang="de-DE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uppieren 32"/>
            <p:cNvGrpSpPr/>
            <p:nvPr/>
          </p:nvGrpSpPr>
          <p:grpSpPr>
            <a:xfrm>
              <a:off x="391371" y="2341299"/>
              <a:ext cx="3347586" cy="1576493"/>
              <a:chOff x="391371" y="2341299"/>
              <a:chExt cx="3347586" cy="1576493"/>
            </a:xfrm>
          </p:grpSpPr>
          <p:sp>
            <p:nvSpPr>
              <p:cNvPr id="37" name="Rectangle 13"/>
              <p:cNvSpPr>
                <a:spLocks noChangeArrowheads="1"/>
              </p:cNvSpPr>
              <p:nvPr/>
            </p:nvSpPr>
            <p:spPr bwMode="auto">
              <a:xfrm>
                <a:off x="2730845" y="2465612"/>
                <a:ext cx="1008112" cy="1327867"/>
              </a:xfrm>
              <a:prstGeom prst="rect">
                <a:avLst/>
              </a:prstGeom>
              <a:solidFill>
                <a:srgbClr val="FFC000"/>
              </a:solidFill>
              <a:ln w="19080">
                <a:solidFill>
                  <a:srgbClr val="0A32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36000" tIns="46800" rIns="36000" bIns="4680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1400" dirty="0" smtClean="0">
                    <a:solidFill>
                      <a:srgbClr val="000000"/>
                    </a:solidFill>
                    <a:ea typeface="Droid Sans Fallback" charset="0"/>
                    <a:cs typeface="Droid Sans Fallback" charset="0"/>
                  </a:rPr>
                  <a:t>Web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1400" dirty="0" smtClean="0">
                    <a:solidFill>
                      <a:srgbClr val="000000"/>
                    </a:solidFill>
                    <a:ea typeface="Droid Sans Fallback" charset="0"/>
                    <a:cs typeface="Droid Sans Fallback" charset="0"/>
                  </a:rPr>
                  <a:t>Server</a:t>
                </a:r>
                <a:endParaRPr lang="en-US" sz="1400" dirty="0">
                  <a:solidFill>
                    <a:srgbClr val="000000"/>
                  </a:solidFill>
                  <a:ea typeface="Droid Sans Fallback" charset="0"/>
                  <a:cs typeface="Droid Sans Fallback" charset="0"/>
                </a:endParaRPr>
              </a:p>
            </p:txBody>
          </p:sp>
          <p:grpSp>
            <p:nvGrpSpPr>
              <p:cNvPr id="38" name="Gruppieren 37"/>
              <p:cNvGrpSpPr/>
              <p:nvPr/>
            </p:nvGrpSpPr>
            <p:grpSpPr>
              <a:xfrm>
                <a:off x="391371" y="2341299"/>
                <a:ext cx="2310838" cy="1576493"/>
                <a:chOff x="391371" y="2341299"/>
                <a:chExt cx="2310838" cy="1576493"/>
              </a:xfrm>
            </p:grpSpPr>
            <p:grpSp>
              <p:nvGrpSpPr>
                <p:cNvPr id="39" name="Gruppieren 38"/>
                <p:cNvGrpSpPr/>
                <p:nvPr/>
              </p:nvGrpSpPr>
              <p:grpSpPr>
                <a:xfrm>
                  <a:off x="1740511" y="2341299"/>
                  <a:ext cx="961698" cy="648072"/>
                  <a:chOff x="3447089" y="2264826"/>
                  <a:chExt cx="961698" cy="648072"/>
                </a:xfrm>
              </p:grpSpPr>
              <p:sp>
                <p:nvSpPr>
                  <p:cNvPr id="46" name="Right Arrow 69"/>
                  <p:cNvSpPr/>
                  <p:nvPr/>
                </p:nvSpPr>
                <p:spPr>
                  <a:xfrm>
                    <a:off x="3472683" y="2264826"/>
                    <a:ext cx="936104" cy="648072"/>
                  </a:xfrm>
                  <a:prstGeom prst="right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echteck 41"/>
                  <p:cNvSpPr/>
                  <p:nvPr/>
                </p:nvSpPr>
                <p:spPr>
                  <a:xfrm>
                    <a:off x="3447089" y="2434973"/>
                    <a:ext cx="936104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US" sz="1400" dirty="0" smtClean="0">
                        <a:solidFill>
                          <a:srgbClr val="000000"/>
                        </a:solidFill>
                        <a:ea typeface="Droid Sans Fallback" charset="0"/>
                        <a:cs typeface="Droid Sans Fallback" charset="0"/>
                      </a:rPr>
                      <a:t>8.7 GB/d</a:t>
                    </a:r>
                    <a:endParaRPr lang="en-US" sz="1400" dirty="0">
                      <a:solidFill>
                        <a:srgbClr val="000000"/>
                      </a:solidFill>
                      <a:ea typeface="Droid Sans Fallback" charset="0"/>
                      <a:cs typeface="Droid Sans Fallback" charset="0"/>
                    </a:endParaRPr>
                  </a:p>
                </p:txBody>
              </p:sp>
            </p:grpSp>
            <p:sp>
              <p:nvSpPr>
                <p:cNvPr id="40" name="Rectangle 11"/>
                <p:cNvSpPr>
                  <a:spLocks noChangeArrowheads="1"/>
                </p:cNvSpPr>
                <p:nvPr/>
              </p:nvSpPr>
              <p:spPr bwMode="auto">
                <a:xfrm>
                  <a:off x="391371" y="2436341"/>
                  <a:ext cx="1374734" cy="457988"/>
                </a:xfrm>
                <a:prstGeom prst="rect">
                  <a:avLst/>
                </a:prstGeom>
                <a:solidFill>
                  <a:srgbClr val="FFC000"/>
                </a:solidFill>
                <a:ln w="19080">
                  <a:solidFill>
                    <a:srgbClr val="0A32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36000" tIns="46800" rIns="36000" bIns="4680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US" sz="1400" dirty="0" smtClean="0">
                      <a:solidFill>
                        <a:srgbClr val="000000"/>
                      </a:solidFill>
                      <a:ea typeface="Droid Sans Fallback" charset="0"/>
                      <a:cs typeface="Droid Sans Fallback" charset="0"/>
                    </a:rPr>
                    <a:t>EDR-Device 1</a:t>
                  </a:r>
                  <a:endParaRPr lang="en-US" sz="1400" dirty="0">
                    <a:solidFill>
                      <a:srgbClr val="000000"/>
                    </a:solidFill>
                    <a:ea typeface="Droid Sans Fallback" charset="0"/>
                    <a:cs typeface="Droid Sans Fallback" charset="0"/>
                  </a:endParaRPr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1738686" y="3269720"/>
                  <a:ext cx="961698" cy="648072"/>
                  <a:chOff x="3447089" y="2264826"/>
                  <a:chExt cx="961698" cy="648072"/>
                </a:xfrm>
              </p:grpSpPr>
              <p:sp>
                <p:nvSpPr>
                  <p:cNvPr id="44" name="Right Arrow 69"/>
                  <p:cNvSpPr/>
                  <p:nvPr/>
                </p:nvSpPr>
                <p:spPr>
                  <a:xfrm>
                    <a:off x="3472683" y="2264826"/>
                    <a:ext cx="936104" cy="648072"/>
                  </a:xfrm>
                  <a:prstGeom prst="rightArrow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echteck 41"/>
                  <p:cNvSpPr/>
                  <p:nvPr/>
                </p:nvSpPr>
                <p:spPr>
                  <a:xfrm>
                    <a:off x="3447089" y="2434973"/>
                    <a:ext cx="936104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US" sz="1400" dirty="0" smtClean="0">
                        <a:solidFill>
                          <a:srgbClr val="000000"/>
                        </a:solidFill>
                        <a:ea typeface="Droid Sans Fallback" charset="0"/>
                        <a:cs typeface="Droid Sans Fallback" charset="0"/>
                      </a:rPr>
                      <a:t>8.7 GB/d</a:t>
                    </a:r>
                    <a:endParaRPr lang="en-US" sz="1400" dirty="0">
                      <a:solidFill>
                        <a:srgbClr val="000000"/>
                      </a:solidFill>
                      <a:ea typeface="Droid Sans Fallback" charset="0"/>
                      <a:cs typeface="Droid Sans Fallback" charset="0"/>
                    </a:endParaRPr>
                  </a:p>
                </p:txBody>
              </p:sp>
            </p:grpSp>
            <p:sp>
              <p:nvSpPr>
                <p:cNvPr id="42" name="Rectangle 11"/>
                <p:cNvSpPr>
                  <a:spLocks noChangeArrowheads="1"/>
                </p:cNvSpPr>
                <p:nvPr/>
              </p:nvSpPr>
              <p:spPr bwMode="auto">
                <a:xfrm>
                  <a:off x="391371" y="3374241"/>
                  <a:ext cx="1374734" cy="457988"/>
                </a:xfrm>
                <a:prstGeom prst="rect">
                  <a:avLst/>
                </a:prstGeom>
                <a:solidFill>
                  <a:srgbClr val="FFC000"/>
                </a:solidFill>
                <a:ln w="19080">
                  <a:solidFill>
                    <a:srgbClr val="0A32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36000" tIns="46800" rIns="36000" bIns="4680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US" sz="1400" dirty="0" smtClean="0">
                      <a:solidFill>
                        <a:srgbClr val="000000"/>
                      </a:solidFill>
                      <a:ea typeface="Droid Sans Fallback" charset="0"/>
                      <a:cs typeface="Droid Sans Fallback" charset="0"/>
                    </a:rPr>
                    <a:t>EDR-Device n</a:t>
                  </a:r>
                  <a:endParaRPr lang="en-US" sz="1400" dirty="0">
                    <a:solidFill>
                      <a:srgbClr val="000000"/>
                    </a:solidFill>
                    <a:ea typeface="Droid Sans Fallback" charset="0"/>
                    <a:cs typeface="Droid Sans Fallback" charset="0"/>
                  </a:endParaRPr>
                </a:p>
              </p:txBody>
            </p:sp>
            <p:sp>
              <p:nvSpPr>
                <p:cNvPr id="43" name="Textfeld 42"/>
                <p:cNvSpPr txBox="1"/>
                <p:nvPr/>
              </p:nvSpPr>
              <p:spPr>
                <a:xfrm rot="16200000">
                  <a:off x="654005" y="2854484"/>
                  <a:ext cx="59503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3200" b="1" dirty="0" smtClean="0"/>
                    <a:t>…</a:t>
                  </a:r>
                  <a:endParaRPr lang="de-DE" sz="3200" b="1" dirty="0"/>
                </a:p>
              </p:txBody>
            </p:sp>
          </p:grpSp>
        </p:grpSp>
        <p:cxnSp>
          <p:nvCxnSpPr>
            <p:cNvPr id="34" name="AutoShape 15"/>
            <p:cNvCxnSpPr>
              <a:cxnSpLocks noChangeShapeType="1"/>
            </p:cNvCxnSpPr>
            <p:nvPr/>
          </p:nvCxnSpPr>
          <p:spPr bwMode="auto">
            <a:xfrm>
              <a:off x="5290786" y="2804868"/>
              <a:ext cx="322313" cy="0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5" name="AutoShape 15"/>
            <p:cNvCxnSpPr>
              <a:cxnSpLocks noChangeShapeType="1"/>
            </p:cNvCxnSpPr>
            <p:nvPr/>
          </p:nvCxnSpPr>
          <p:spPr bwMode="auto">
            <a:xfrm>
              <a:off x="5293167" y="3462093"/>
              <a:ext cx="322313" cy="0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6" name="AutoShape 15"/>
            <p:cNvCxnSpPr>
              <a:cxnSpLocks noChangeShapeType="1"/>
              <a:stCxn id="48" idx="3"/>
              <a:endCxn id="31" idx="1"/>
            </p:cNvCxnSpPr>
            <p:nvPr/>
          </p:nvCxnSpPr>
          <p:spPr bwMode="auto">
            <a:xfrm>
              <a:off x="6939719" y="2803203"/>
              <a:ext cx="323794" cy="1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82" y="1697694"/>
            <a:ext cx="1437099" cy="11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66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multi-disciplinary data center: Large Scale Data Facility (LSDF)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413"/>
            <a:ext cx="4679751" cy="45259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Main goals</a:t>
            </a:r>
          </a:p>
          <a:p>
            <a:r>
              <a:rPr lang="en-US" dirty="0"/>
              <a:t>provision of </a:t>
            </a:r>
            <a:r>
              <a:rPr lang="en-GB" dirty="0"/>
              <a:t>storage for multiple research groups at KIT and U-Heidelberg</a:t>
            </a:r>
            <a:endParaRPr lang="de-DE" dirty="0"/>
          </a:p>
          <a:p>
            <a:r>
              <a:rPr lang="en-US" dirty="0"/>
              <a:t>support of research groups in data analysis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Resources and access</a:t>
            </a:r>
          </a:p>
          <a:p>
            <a:r>
              <a:rPr lang="en-US" dirty="0"/>
              <a:t>6 PB of on-line </a:t>
            </a:r>
            <a:r>
              <a:rPr lang="en-US" dirty="0" smtClean="0"/>
              <a:t>storage</a:t>
            </a:r>
            <a:r>
              <a:rPr lang="de-DE" dirty="0" smtClean="0"/>
              <a:t>, </a:t>
            </a:r>
            <a:r>
              <a:rPr lang="en-US" dirty="0" smtClean="0"/>
              <a:t>6 </a:t>
            </a:r>
            <a:r>
              <a:rPr lang="en-US" dirty="0"/>
              <a:t>PB of archival storage</a:t>
            </a:r>
          </a:p>
          <a:p>
            <a:r>
              <a:rPr lang="en-US" dirty="0" smtClean="0"/>
              <a:t>variety </a:t>
            </a:r>
            <a:r>
              <a:rPr lang="en-US" dirty="0"/>
              <a:t>of storage protocols</a:t>
            </a:r>
          </a:p>
          <a:p>
            <a:r>
              <a:rPr lang="en-US" dirty="0"/>
              <a:t>jointly funded by Helmholtz Association and state of Baden-</a:t>
            </a:r>
            <a:r>
              <a:rPr lang="de-DE" dirty="0"/>
              <a:t>Württemberg</a:t>
            </a:r>
            <a:endParaRPr lang="en-US" dirty="0"/>
          </a:p>
          <a:p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4284476" cy="2203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atei:Grosses Landeswappen Baden-Wuerttemberg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549" y="5318285"/>
            <a:ext cx="947804" cy="52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elmholtz Association of German Research Cent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08" y="5318285"/>
            <a:ext cx="1166853" cy="47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269451" y="3875493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477B"/>
                </a:solidFill>
                <a:latin typeface="+mn-lt"/>
              </a:rPr>
              <a:t>Services and structures rather complex! </a:t>
            </a:r>
            <a:endParaRPr lang="de-DE" sz="2000" dirty="0">
              <a:solidFill>
                <a:srgbClr val="00477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946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Data Science Skills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412"/>
            <a:ext cx="8229600" cy="4752875"/>
          </a:xfrm>
        </p:spPr>
        <p:txBody>
          <a:bodyPr/>
          <a:lstStyle/>
          <a:p>
            <a:r>
              <a:rPr lang="en-US" dirty="0" smtClean="0"/>
              <a:t>My personal experience (German ‘</a:t>
            </a:r>
            <a:r>
              <a:rPr lang="en-US" dirty="0" err="1" smtClean="0"/>
              <a:t>Diplom</a:t>
            </a:r>
            <a:r>
              <a:rPr lang="en-US" dirty="0" smtClean="0"/>
              <a:t>’ in physics)</a:t>
            </a:r>
          </a:p>
          <a:p>
            <a:pPr lvl="1"/>
            <a:r>
              <a:rPr lang="en-US" dirty="0" smtClean="0"/>
              <a:t>Mandatory</a:t>
            </a:r>
          </a:p>
          <a:p>
            <a:pPr lvl="2"/>
            <a:r>
              <a:rPr lang="en-US" dirty="0" smtClean="0"/>
              <a:t>Mathematics (analysis, linear algebra), Object-oriented programming language (C++ or Java)</a:t>
            </a:r>
          </a:p>
          <a:p>
            <a:pPr lvl="1"/>
            <a:r>
              <a:rPr lang="en-US" dirty="0" smtClean="0"/>
              <a:t>Recommended for High-energy physics</a:t>
            </a:r>
          </a:p>
          <a:p>
            <a:pPr lvl="2"/>
            <a:r>
              <a:rPr lang="en-US" dirty="0" smtClean="0"/>
              <a:t>Data analysis (statistics, tools for statistical analysis, …), ‘Computer use’ (</a:t>
            </a:r>
            <a:r>
              <a:rPr lang="en-US" dirty="0" err="1" smtClean="0"/>
              <a:t>linux</a:t>
            </a:r>
            <a:r>
              <a:rPr lang="en-US" dirty="0" smtClean="0"/>
              <a:t> and its tools, computer algebra, …), </a:t>
            </a:r>
            <a:r>
              <a:rPr lang="en-US" dirty="0" smtClean="0"/>
              <a:t>algorithms </a:t>
            </a:r>
            <a:r>
              <a:rPr lang="en-US" dirty="0" smtClean="0"/>
              <a:t>and data structures</a:t>
            </a:r>
          </a:p>
          <a:p>
            <a:pPr lvl="1"/>
            <a:r>
              <a:rPr lang="en-US" dirty="0" smtClean="0"/>
              <a:t>And of course lots of practical experience during my diploma thesis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-&gt; Covers both ‘</a:t>
            </a:r>
            <a:r>
              <a:rPr lang="en-US" dirty="0" err="1" smtClean="0"/>
              <a:t>maths</a:t>
            </a:r>
            <a:r>
              <a:rPr lang="en-US" dirty="0" smtClean="0"/>
              <a:t> &amp; statistics knowledge’ and ‘hacking skills’ very well</a:t>
            </a:r>
          </a:p>
          <a:p>
            <a:r>
              <a:rPr lang="en-US" dirty="0" smtClean="0"/>
              <a:t>Outside of HEP</a:t>
            </a:r>
          </a:p>
          <a:p>
            <a:pPr lvl="1"/>
            <a:r>
              <a:rPr lang="en-US" dirty="0" smtClean="0"/>
              <a:t>Computing plays a small role, often is about the use of a defined set of software tools</a:t>
            </a:r>
          </a:p>
          <a:p>
            <a:pPr lvl="1"/>
            <a:r>
              <a:rPr lang="en-US" dirty="0" smtClean="0"/>
              <a:t>No data science curricula available</a:t>
            </a:r>
          </a:p>
          <a:p>
            <a:pPr lvl="1"/>
            <a:r>
              <a:rPr lang="en-US" dirty="0" smtClean="0"/>
              <a:t>As always: very heterogeneous requirements in different fields</a:t>
            </a:r>
          </a:p>
          <a:p>
            <a:pPr lvl="1"/>
            <a:r>
              <a:rPr lang="en-US" dirty="0" smtClean="0"/>
              <a:t>Lack of job profiles for data scientists (“something with data”)</a:t>
            </a:r>
          </a:p>
        </p:txBody>
      </p:sp>
    </p:spTree>
    <p:extLst>
      <p:ext uri="{BB962C8B-B14F-4D97-AF65-F5344CB8AC3E}">
        <p14:creationId xmlns:p14="http://schemas.microsoft.com/office/powerpoint/2010/main" val="311847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learned, needs, trends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413"/>
            <a:ext cx="3959671" cy="452596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Communities</a:t>
            </a:r>
          </a:p>
          <a:p>
            <a:r>
              <a:rPr lang="en-US" dirty="0" smtClean="0"/>
              <a:t>Differ </a:t>
            </a:r>
            <a:r>
              <a:rPr lang="en-US" dirty="0"/>
              <a:t>in</a:t>
            </a:r>
          </a:p>
          <a:p>
            <a:pPr lvl="1"/>
            <a:r>
              <a:rPr lang="en-US" dirty="0"/>
              <a:t>previous knowledge</a:t>
            </a:r>
          </a:p>
          <a:p>
            <a:pPr lvl="1"/>
            <a:r>
              <a:rPr lang="en-US" dirty="0"/>
              <a:t>level of specification of the data life cycle</a:t>
            </a:r>
          </a:p>
          <a:p>
            <a:pPr lvl="1"/>
            <a:r>
              <a:rPr lang="en-US" dirty="0"/>
              <a:t>tools and services </a:t>
            </a:r>
            <a:r>
              <a:rPr lang="en-US" dirty="0" smtClean="0"/>
              <a:t>used</a:t>
            </a:r>
          </a:p>
          <a:p>
            <a:r>
              <a:rPr lang="en-US" dirty="0" smtClean="0"/>
              <a:t>Are often divided into small groups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Research</a:t>
            </a:r>
          </a:p>
          <a:p>
            <a:r>
              <a:rPr lang="en-US" dirty="0" smtClean="0"/>
              <a:t>Becomes multi-disciplinary</a:t>
            </a:r>
          </a:p>
          <a:p>
            <a:r>
              <a:rPr lang="en-US" dirty="0" smtClean="0"/>
              <a:t>Lacks financial resources for dealing with data (at least after publication)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1" y="1268760"/>
            <a:ext cx="446449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477B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477B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477B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477B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477B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Needs:</a:t>
            </a:r>
          </a:p>
          <a:p>
            <a:r>
              <a:rPr lang="en-US" kern="0" dirty="0" smtClean="0"/>
              <a:t>Integration of data science into curricula</a:t>
            </a:r>
          </a:p>
          <a:p>
            <a:r>
              <a:rPr lang="en-US" kern="0" dirty="0" smtClean="0"/>
              <a:t>Harmonized and realistic policies on </a:t>
            </a:r>
            <a:r>
              <a:rPr lang="en-US" kern="0" dirty="0" smtClean="0"/>
              <a:t>dealing with (big) data</a:t>
            </a:r>
          </a:p>
          <a:p>
            <a:r>
              <a:rPr lang="en-US" kern="0" dirty="0" smtClean="0"/>
              <a:t>Consultation for communities</a:t>
            </a:r>
          </a:p>
          <a:p>
            <a:r>
              <a:rPr lang="en-US" kern="0" dirty="0" smtClean="0"/>
              <a:t>Incentives for researchers</a:t>
            </a:r>
          </a:p>
          <a:p>
            <a:endParaRPr lang="en-US" kern="0" dirty="0"/>
          </a:p>
          <a:p>
            <a:pPr marL="0" indent="0">
              <a:buNone/>
            </a:pPr>
            <a:r>
              <a:rPr lang="en-US" kern="0" dirty="0" smtClean="0"/>
              <a:t>Trends</a:t>
            </a:r>
          </a:p>
          <a:p>
            <a:r>
              <a:rPr lang="en-US" kern="0" dirty="0" smtClean="0"/>
              <a:t>HPC centers as Big Data centers</a:t>
            </a:r>
          </a:p>
          <a:p>
            <a:r>
              <a:rPr lang="en-US" kern="0" dirty="0" smtClean="0"/>
              <a:t>Citizen </a:t>
            </a:r>
            <a:r>
              <a:rPr lang="en-US" kern="0" dirty="0" smtClean="0"/>
              <a:t>scientists</a:t>
            </a:r>
            <a:endParaRPr lang="en-US" i="1" kern="0" dirty="0" smtClean="0"/>
          </a:p>
          <a:p>
            <a:pPr marL="0" indent="0">
              <a:buFontTx/>
              <a:buNone/>
            </a:pPr>
            <a:endParaRPr lang="en-US" kern="0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4572001" y="5589240"/>
            <a:ext cx="4464496" cy="400110"/>
          </a:xfrm>
          <a:prstGeom prst="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kern="0" dirty="0">
                <a:solidFill>
                  <a:srgbClr val="00477B"/>
                </a:solidFill>
                <a:latin typeface="+mn-lt"/>
              </a:rPr>
              <a:t>Road ahead: evolution, not revolution!</a:t>
            </a:r>
            <a:endParaRPr lang="de-DE" sz="2000" kern="0" dirty="0">
              <a:solidFill>
                <a:srgbClr val="00477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588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413"/>
            <a:ext cx="3887663" cy="4525962"/>
          </a:xfrm>
        </p:spPr>
        <p:txBody>
          <a:bodyPr/>
          <a:lstStyle/>
          <a:p>
            <a:r>
              <a:rPr lang="en-US" dirty="0" smtClean="0"/>
              <a:t>Definitions and motivation</a:t>
            </a:r>
          </a:p>
          <a:p>
            <a:r>
              <a:rPr lang="en-US" dirty="0" smtClean="0"/>
              <a:t>Policies and regulations</a:t>
            </a:r>
          </a:p>
          <a:p>
            <a:r>
              <a:rPr lang="en-US" dirty="0" smtClean="0"/>
              <a:t>Repositories</a:t>
            </a:r>
          </a:p>
          <a:p>
            <a:r>
              <a:rPr lang="en-US" dirty="0" smtClean="0"/>
              <a:t>International projects</a:t>
            </a:r>
          </a:p>
          <a:p>
            <a:r>
              <a:rPr lang="en-US" dirty="0" smtClean="0"/>
              <a:t>LSDMA</a:t>
            </a:r>
          </a:p>
          <a:p>
            <a:r>
              <a:rPr lang="en-US" dirty="0" smtClean="0"/>
              <a:t>Example of a data facility</a:t>
            </a:r>
          </a:p>
          <a:p>
            <a:r>
              <a:rPr lang="en-US" dirty="0" smtClean="0"/>
              <a:t>Education</a:t>
            </a:r>
          </a:p>
          <a:p>
            <a:r>
              <a:rPr lang="en-US" dirty="0" smtClean="0"/>
              <a:t>Lessons learned, needs, trends</a:t>
            </a:r>
          </a:p>
          <a:p>
            <a:endParaRPr lang="de-DE" dirty="0"/>
          </a:p>
        </p:txBody>
      </p:sp>
      <p:pic>
        <p:nvPicPr>
          <p:cNvPr id="4" name="Picture 2" descr="C:\Users\jung-c\AppData\Local\Temp\wordcloud_f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924" y="1700808"/>
            <a:ext cx="410132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4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there anything to talk about?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HEP has lots of Big Data expertise</a:t>
            </a:r>
          </a:p>
          <a:p>
            <a:pPr marL="0" indent="0">
              <a:buNone/>
            </a:pPr>
            <a:r>
              <a:rPr lang="en-US" dirty="0" smtClean="0"/>
              <a:t>→ Why aren’t other scientific disciplines simply adopting HEP tools and approaches?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Because there are differences in</a:t>
            </a:r>
          </a:p>
          <a:p>
            <a:r>
              <a:rPr lang="en-US" dirty="0" smtClean="0"/>
              <a:t>Knowledge of computing</a:t>
            </a:r>
          </a:p>
          <a:p>
            <a:r>
              <a:rPr lang="en-US" dirty="0" smtClean="0"/>
              <a:t>Interest in computing</a:t>
            </a:r>
          </a:p>
          <a:p>
            <a:r>
              <a:rPr lang="en-US" dirty="0" smtClean="0"/>
              <a:t>Size of collaborations</a:t>
            </a:r>
          </a:p>
          <a:p>
            <a:r>
              <a:rPr lang="en-US" dirty="0" smtClean="0"/>
              <a:t>Funding</a:t>
            </a:r>
          </a:p>
          <a:p>
            <a:r>
              <a:rPr lang="en-US" dirty="0" smtClean="0"/>
              <a:t>Role of computing in education</a:t>
            </a:r>
          </a:p>
          <a:p>
            <a:r>
              <a:rPr lang="en-US" dirty="0" smtClean="0"/>
              <a:t>Attitude towards proprietary software</a:t>
            </a:r>
          </a:p>
          <a:p>
            <a:r>
              <a:rPr lang="en-US" dirty="0" smtClean="0"/>
              <a:t>…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247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Big Data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37646" y="980728"/>
            <a:ext cx="2041521" cy="73866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de-DE" sz="48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Volume</a:t>
            </a:r>
            <a:endParaRPr lang="de-DE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255852" y="1276001"/>
            <a:ext cx="2221057" cy="73866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de-DE" sz="4800" b="1" u="sng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Velocity</a:t>
            </a:r>
            <a:endParaRPr lang="de-DE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308373" y="1268760"/>
            <a:ext cx="1958165" cy="73866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de-DE" sz="4800" b="1" u="sng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Variety</a:t>
            </a:r>
            <a:endParaRPr lang="de-DE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25571" y="1650286"/>
            <a:ext cx="2128321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Experiment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61604" y="2082334"/>
            <a:ext cx="2243738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Observation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51167" y="2451666"/>
            <a:ext cx="2001685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57335" y="1966838"/>
            <a:ext cx="2218090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Taking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932081" y="2380764"/>
            <a:ext cx="1586506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Analysis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29505" y="2812000"/>
            <a:ext cx="1602535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Transfer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190722" y="2060848"/>
            <a:ext cx="2426480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Sources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426405" y="2492896"/>
            <a:ext cx="1995273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Workflows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233717" y="2852936"/>
            <a:ext cx="1562462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818951" y="3212976"/>
            <a:ext cx="3191112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Analysis methods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136228" y="3181332"/>
            <a:ext cx="2371978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Visualization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928717" y="4199574"/>
            <a:ext cx="1496500" cy="73866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de-DE" sz="48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Value</a:t>
            </a:r>
            <a:endParaRPr lang="de-DE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202689" y="5421397"/>
            <a:ext cx="1084766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725334" y="4961565"/>
            <a:ext cx="3936509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(Non-)Reproducibility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66780" y="3892470"/>
            <a:ext cx="2238562" cy="73866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de-DE" sz="4800" b="1" u="sng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Veracity</a:t>
            </a:r>
            <a:endParaRPr lang="de-DE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65295" y="4637922"/>
            <a:ext cx="4141693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Systematic uncertainty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54113" y="5053890"/>
            <a:ext cx="3966966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Statistical uncertainty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763688" y="5423222"/>
            <a:ext cx="873171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Bias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12923" y="5805644"/>
            <a:ext cx="5329519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Manipulated/suppressed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868144" y="3563724"/>
            <a:ext cx="3292102" cy="369332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Unstructured data</a:t>
            </a:r>
            <a:endParaRPr lang="de-DE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96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Data Science</a:t>
            </a:r>
            <a:endParaRPr lang="de-DE" dirty="0"/>
          </a:p>
        </p:txBody>
      </p:sp>
      <p:sp>
        <p:nvSpPr>
          <p:cNvPr id="4" name="Inhaltsplatzhalter 1"/>
          <p:cNvSpPr>
            <a:spLocks noGrp="1"/>
          </p:cNvSpPr>
          <p:nvPr>
            <p:ph idx="1"/>
          </p:nvPr>
        </p:nvSpPr>
        <p:spPr>
          <a:xfrm>
            <a:off x="395536" y="5373216"/>
            <a:ext cx="8568952" cy="50358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Drew Conway Data Science Venn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</a:rPr>
              <a:t>Diagramm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(CC A-NC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</a:rPr>
              <a:t>Linzenz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),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http://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drewconway.com/zia/2013/3/26/the-data-science-venn-diagram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animation added</a:t>
            </a:r>
            <a:endParaRPr lang="de-DE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2" descr="Data_Science_V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980729"/>
            <a:ext cx="475252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>
          <a:xfrm>
            <a:off x="2555777" y="969368"/>
            <a:ext cx="2891680" cy="289168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For</a:t>
            </a:r>
            <a:r>
              <a:rPr lang="de-DE" dirty="0" smtClean="0"/>
              <a:t> Big Data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395536" y="1196752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800"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8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8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Coding</a:t>
            </a:r>
          </a:p>
          <a:p>
            <a:r>
              <a:rPr lang="en-US" sz="1800" kern="0" dirty="0" smtClean="0"/>
              <a:t>Algorithms</a:t>
            </a:r>
          </a:p>
          <a:p>
            <a:r>
              <a:rPr lang="en-US" sz="1800" kern="0" dirty="0" smtClean="0"/>
              <a:t>Workflows</a:t>
            </a:r>
          </a:p>
          <a:p>
            <a:r>
              <a:rPr lang="en-US" sz="1800" kern="0" dirty="0" smtClean="0"/>
              <a:t>Finding bottlenecks</a:t>
            </a:r>
          </a:p>
          <a:p>
            <a:r>
              <a:rPr lang="en-US" sz="1800" kern="0" dirty="0" smtClean="0"/>
              <a:t>Debugging</a:t>
            </a:r>
            <a:endParaRPr lang="en-GB" sz="1800" kern="0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2267744" y="1484784"/>
            <a:ext cx="504056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37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kicking 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is very heterogeneous in data usage, approaches, culture, computing knowledge and much more</a:t>
            </a:r>
          </a:p>
          <a:p>
            <a:endParaRPr lang="en-US" dirty="0" smtClean="0"/>
          </a:p>
          <a:p>
            <a:r>
              <a:rPr lang="en-US" dirty="0" smtClean="0"/>
              <a:t>Usually, the challenge of Big Data is considered when it is imminent</a:t>
            </a:r>
          </a:p>
          <a:p>
            <a:pPr lvl="1"/>
            <a:r>
              <a:rPr lang="en-US" dirty="0" smtClean="0"/>
              <a:t>Amounts of data cannot be stored properly anymore</a:t>
            </a:r>
          </a:p>
          <a:p>
            <a:pPr lvl="1"/>
            <a:r>
              <a:rPr lang="en-US" dirty="0" smtClean="0"/>
              <a:t>Old data management system getting slow</a:t>
            </a:r>
          </a:p>
          <a:p>
            <a:pPr lvl="1"/>
            <a:r>
              <a:rPr lang="en-US" dirty="0" smtClean="0"/>
              <a:t>Research combines various sources of data</a:t>
            </a:r>
          </a:p>
          <a:p>
            <a:pPr lvl="1"/>
            <a:r>
              <a:rPr lang="en-US" dirty="0" smtClean="0"/>
              <a:t>Need to speed up data analysis because of emergence of competitive groups</a:t>
            </a:r>
          </a:p>
          <a:p>
            <a:pPr lvl="1"/>
            <a:r>
              <a:rPr lang="en-US" dirty="0" smtClean="0"/>
              <a:t>Old algorithms cannot deal with these amounts of data</a:t>
            </a:r>
          </a:p>
          <a:p>
            <a:pPr lvl="1"/>
            <a:r>
              <a:rPr lang="en-US" dirty="0" smtClean="0"/>
              <a:t>Regulations on data preservation</a:t>
            </a:r>
          </a:p>
          <a:p>
            <a:pPr lvl="1"/>
            <a:r>
              <a:rPr lang="en-US" dirty="0" smtClean="0"/>
              <a:t>Policies on data access</a:t>
            </a:r>
          </a:p>
          <a:p>
            <a:pPr lvl="1"/>
            <a:r>
              <a:rPr lang="en-US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846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8313" y="1268413"/>
            <a:ext cx="4895775" cy="4525962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German Research </a:t>
            </a:r>
            <a:r>
              <a:rPr lang="de-DE" dirty="0" err="1" smtClean="0"/>
              <a:t>Foundation‘s</a:t>
            </a:r>
            <a:r>
              <a:rPr lang="de-DE" dirty="0"/>
              <a:t> </a:t>
            </a:r>
            <a:r>
              <a:rPr lang="de-DE" dirty="0" smtClean="0"/>
              <a:t>“</a:t>
            </a:r>
            <a:r>
              <a:rPr lang="de-DE" dirty="0" err="1" smtClean="0"/>
              <a:t>Proposals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Safeguarding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Scientific </a:t>
            </a:r>
            <a:r>
              <a:rPr lang="de-DE" dirty="0" smtClean="0"/>
              <a:t>Practice“</a:t>
            </a:r>
          </a:p>
          <a:p>
            <a:r>
              <a:rPr lang="en-US" dirty="0" smtClean="0"/>
              <a:t>Recommendation </a:t>
            </a:r>
            <a:r>
              <a:rPr lang="en-US" dirty="0"/>
              <a:t>7: Safeguarding and Storing of </a:t>
            </a:r>
            <a:r>
              <a:rPr lang="de-DE" dirty="0"/>
              <a:t>Primary </a:t>
            </a:r>
            <a:r>
              <a:rPr lang="de-DE" dirty="0" smtClean="0"/>
              <a:t>Data</a:t>
            </a:r>
          </a:p>
          <a:p>
            <a:r>
              <a:rPr lang="en-US" dirty="0" smtClean="0"/>
              <a:t>“Primary </a:t>
            </a:r>
            <a:r>
              <a:rPr lang="en-US" dirty="0"/>
              <a:t>data as the basis for publications shall be </a:t>
            </a:r>
            <a:r>
              <a:rPr lang="en-US" u="sng" dirty="0"/>
              <a:t>securely</a:t>
            </a:r>
            <a:r>
              <a:rPr lang="en-US" dirty="0"/>
              <a:t> stored for </a:t>
            </a:r>
            <a:r>
              <a:rPr lang="en-US" u="sng" dirty="0"/>
              <a:t>ten years</a:t>
            </a:r>
            <a:r>
              <a:rPr lang="en-US" dirty="0"/>
              <a:t> in a </a:t>
            </a:r>
            <a:r>
              <a:rPr lang="en-US" u="sng" dirty="0"/>
              <a:t>durable form</a:t>
            </a:r>
            <a:r>
              <a:rPr lang="en-US" dirty="0"/>
              <a:t> in the </a:t>
            </a:r>
            <a:r>
              <a:rPr lang="en-US" u="sng" dirty="0"/>
              <a:t>institution of their origin</a:t>
            </a:r>
            <a:r>
              <a:rPr lang="en-US" dirty="0" smtClean="0"/>
              <a:t>.’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(I): </a:t>
            </a:r>
            <a:r>
              <a:rPr lang="en-US" dirty="0" smtClean="0"/>
              <a:t>Data Preservation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3024336" cy="42615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059428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2113" y="1198563"/>
            <a:ext cx="5260007" cy="4678709"/>
          </a:xfrm>
        </p:spPr>
        <p:txBody>
          <a:bodyPr/>
          <a:lstStyle/>
          <a:p>
            <a:r>
              <a:rPr lang="en-US" dirty="0"/>
              <a:t>“Under Horizon 2020, </a:t>
            </a:r>
            <a:r>
              <a:rPr lang="en-US" dirty="0" smtClean="0"/>
              <a:t>each </a:t>
            </a:r>
            <a:r>
              <a:rPr lang="en-US" dirty="0"/>
              <a:t>beneficiary </a:t>
            </a:r>
            <a:r>
              <a:rPr lang="en-US" dirty="0" smtClean="0"/>
              <a:t>must </a:t>
            </a:r>
            <a:r>
              <a:rPr lang="en-US" dirty="0"/>
              <a:t>ensure </a:t>
            </a:r>
            <a:r>
              <a:rPr lang="en-US" u="sng" dirty="0"/>
              <a:t>open access to all </a:t>
            </a:r>
            <a:r>
              <a:rPr lang="en-US" u="sng" dirty="0" smtClean="0"/>
              <a:t>peer-reviewed scientific publications </a:t>
            </a:r>
            <a:r>
              <a:rPr lang="en-US" dirty="0"/>
              <a:t>relating to its results</a:t>
            </a:r>
            <a:r>
              <a:rPr lang="en-US" dirty="0" smtClean="0"/>
              <a:t>.”</a:t>
            </a:r>
          </a:p>
          <a:p>
            <a:r>
              <a:rPr lang="en-US" dirty="0"/>
              <a:t>H2020 open data pilot for several research </a:t>
            </a:r>
            <a:r>
              <a:rPr lang="en-US" dirty="0" smtClean="0"/>
              <a:t>areas</a:t>
            </a:r>
            <a:r>
              <a:rPr lang="de-DE" dirty="0"/>
              <a:t>, e.g. </a:t>
            </a:r>
            <a:r>
              <a:rPr lang="de-DE" dirty="0" smtClean="0"/>
              <a:t>“Future </a:t>
            </a:r>
            <a:r>
              <a:rPr lang="de-DE" dirty="0" err="1"/>
              <a:t>and</a:t>
            </a:r>
            <a:r>
              <a:rPr lang="de-DE" dirty="0"/>
              <a:t> Emerging </a:t>
            </a:r>
            <a:r>
              <a:rPr lang="de-DE" dirty="0" smtClean="0"/>
              <a:t>Technologies“ </a:t>
            </a:r>
            <a:r>
              <a:rPr lang="de-DE" dirty="0" err="1" smtClean="0"/>
              <a:t>and</a:t>
            </a:r>
            <a:r>
              <a:rPr lang="de-DE" dirty="0" smtClean="0"/>
              <a:t> “</a:t>
            </a:r>
            <a:r>
              <a:rPr lang="en-US" dirty="0" smtClean="0"/>
              <a:t>Societal </a:t>
            </a:r>
            <a:r>
              <a:rPr lang="en-US" dirty="0"/>
              <a:t>Challenge: 'Secure, Clean and Efficient </a:t>
            </a:r>
            <a:r>
              <a:rPr lang="en-US" dirty="0" smtClean="0"/>
              <a:t>Energy’ </a:t>
            </a:r>
            <a:r>
              <a:rPr lang="en-US" dirty="0" smtClean="0"/>
              <a:t>- part </a:t>
            </a:r>
            <a:r>
              <a:rPr lang="en-US" dirty="0"/>
              <a:t>Smart </a:t>
            </a:r>
            <a:r>
              <a:rPr lang="en-US" dirty="0" smtClean="0"/>
              <a:t>cities </a:t>
            </a:r>
            <a:r>
              <a:rPr lang="en-US" dirty="0"/>
              <a:t>and </a:t>
            </a:r>
            <a:r>
              <a:rPr lang="en-US" dirty="0" smtClean="0"/>
              <a:t>communities”</a:t>
            </a:r>
          </a:p>
          <a:p>
            <a:pPr lvl="1"/>
            <a:r>
              <a:rPr lang="en-US" dirty="0"/>
              <a:t>“Openly accessible research data can typically be </a:t>
            </a:r>
            <a:r>
              <a:rPr lang="en-US" u="sng" dirty="0"/>
              <a:t>accessed, mined, exploited, reproduced and disseminated free of charge</a:t>
            </a:r>
            <a:r>
              <a:rPr lang="en-US" dirty="0"/>
              <a:t> for the user.”</a:t>
            </a:r>
          </a:p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(II): </a:t>
            </a:r>
            <a:r>
              <a:rPr lang="en-US" dirty="0" smtClean="0"/>
              <a:t>Open Access, Open Data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14159"/>
            <a:ext cx="2880320" cy="34270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87598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</a:t>
            </a:r>
            <a:r>
              <a:rPr lang="en-US" u="sng" dirty="0" smtClean="0"/>
              <a:t>information infrastructure </a:t>
            </a:r>
            <a:r>
              <a:rPr lang="en-US" dirty="0" smtClean="0"/>
              <a:t>with the goal of </a:t>
            </a:r>
            <a:r>
              <a:rPr lang="en-US" u="sng" dirty="0" smtClean="0"/>
              <a:t>making research data accessible for a long term</a:t>
            </a:r>
            <a:r>
              <a:rPr lang="en-US" dirty="0" smtClean="0"/>
              <a:t>, ideally permanently</a:t>
            </a:r>
          </a:p>
          <a:p>
            <a:r>
              <a:rPr lang="en-US" dirty="0" smtClean="0"/>
              <a:t>Mainly disciplinary repositories, but also institutional, project and multi-disciplinary ones</a:t>
            </a:r>
          </a:p>
          <a:p>
            <a:endParaRPr lang="en-US" dirty="0" smtClean="0"/>
          </a:p>
          <a:p>
            <a:r>
              <a:rPr lang="en-US" dirty="0" smtClean="0"/>
              <a:t>Re3data: registry of repositories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Data Repositories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25640"/>
            <a:ext cx="3240360" cy="37632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074" name="Picture 2" descr="http://www.re3data.org/wp-content/uploads/2013/09/cropped-re3data_Logo_RGB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5394"/>
            <a:ext cx="6754645" cy="112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79074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970</Words>
  <Application>Microsoft Office PowerPoint</Application>
  <PresentationFormat>Bildschirmpräsentation (4:3)</PresentationFormat>
  <Paragraphs>178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Standarddesign</vt:lpstr>
      <vt:lpstr>Aspects of Big Data and Data Science outside of HEP A short overview</vt:lpstr>
      <vt:lpstr>Overview</vt:lpstr>
      <vt:lpstr>Is there anything to talk about?</vt:lpstr>
      <vt:lpstr>Definition Big Data</vt:lpstr>
      <vt:lpstr>Definition Data Science</vt:lpstr>
      <vt:lpstr>Big Data kicking in</vt:lpstr>
      <vt:lpstr>Policies (I): Data Preservation</vt:lpstr>
      <vt:lpstr>Policies (II): Open Access, Open Data</vt:lpstr>
      <vt:lpstr>Research Data Repositories</vt:lpstr>
      <vt:lpstr>International projects (I): EUDAT</vt:lpstr>
      <vt:lpstr>International projects (II): RDA</vt:lpstr>
      <vt:lpstr>“Large Scale Data Management and Analysis”: Dual Approach</vt:lpstr>
      <vt:lpstr>Selected LSDMA topics</vt:lpstr>
      <vt:lpstr>A multi-disciplinary data center: Large Scale Data Facility (LSDF)</vt:lpstr>
      <vt:lpstr>Teaching Data Science Skills</vt:lpstr>
      <vt:lpstr>Lessons learned, needs, trends</vt:lpstr>
    </vt:vector>
  </TitlesOfParts>
  <Company>Karlsruhe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Herrmann</dc:creator>
  <cp:lastModifiedBy>Jung, Christopher (SCC)</cp:lastModifiedBy>
  <cp:revision>140</cp:revision>
  <dcterms:created xsi:type="dcterms:W3CDTF">2012-03-14T13:25:35Z</dcterms:created>
  <dcterms:modified xsi:type="dcterms:W3CDTF">2015-02-23T17:23:40Z</dcterms:modified>
</cp:coreProperties>
</file>