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56" r:id="rId2"/>
    <p:sldId id="257" r:id="rId3"/>
    <p:sldId id="261" r:id="rId4"/>
    <p:sldId id="262" r:id="rId5"/>
    <p:sldId id="263" r:id="rId6"/>
    <p:sldId id="280" r:id="rId7"/>
    <p:sldId id="283" r:id="rId8"/>
    <p:sldId id="286" r:id="rId9"/>
    <p:sldId id="284" r:id="rId10"/>
    <p:sldId id="292" r:id="rId11"/>
    <p:sldId id="285" r:id="rId12"/>
    <p:sldId id="287" r:id="rId13"/>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9825" autoAdjust="0"/>
  </p:normalViewPr>
  <p:slideViewPr>
    <p:cSldViewPr snapToGrid="0" snapToObjects="1">
      <p:cViewPr varScale="1">
        <p:scale>
          <a:sx n="79" d="100"/>
          <a:sy n="79" d="100"/>
        </p:scale>
        <p:origin x="-98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9DB0FE-8EF5-FB49-8362-49C4845C6FD0}" type="datetimeFigureOut">
              <a:rPr kumimoji="1" lang="ja-JP" altLang="en-US" smtClean="0"/>
              <a:t>14/12/13</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18B015-0F4F-534B-A48E-F31CFCCE8ED3}" type="slidenum">
              <a:rPr kumimoji="1" lang="ja-JP" altLang="en-US" smtClean="0"/>
              <a:t>‹#›</a:t>
            </a:fld>
            <a:endParaRPr kumimoji="1" lang="ja-JP" altLang="en-US"/>
          </a:p>
        </p:txBody>
      </p:sp>
    </p:spTree>
    <p:extLst>
      <p:ext uri="{BB962C8B-B14F-4D97-AF65-F5344CB8AC3E}">
        <p14:creationId xmlns:p14="http://schemas.microsoft.com/office/powerpoint/2010/main" val="13215487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610F74-3B03-354F-874E-66557ABAF7E1}" type="datetimeFigureOut">
              <a:rPr kumimoji="1" lang="ja-JP" altLang="en-US" smtClean="0"/>
              <a:t>14/12/13</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8A727C-2467-B14C-9860-2C3353BFF807}" type="slidenum">
              <a:rPr kumimoji="1" lang="ja-JP" altLang="en-US" smtClean="0"/>
              <a:t>‹#›</a:t>
            </a:fld>
            <a:endParaRPr kumimoji="1" lang="ja-JP" altLang="en-US"/>
          </a:p>
        </p:txBody>
      </p:sp>
    </p:spTree>
    <p:extLst>
      <p:ext uri="{BB962C8B-B14F-4D97-AF65-F5344CB8AC3E}">
        <p14:creationId xmlns:p14="http://schemas.microsoft.com/office/powerpoint/2010/main" val="14289718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775143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091397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971448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306095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36484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286918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en-US" altLang="ja-JP" smtClean="0"/>
              <a:t>14/12/08</a:t>
            </a:r>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smtClean="0"/>
              <a:t>HL-LHC 11 T Dipole Review</a:t>
            </a:r>
            <a:endParaRPr kumimoji="1" lang="ja-JP" altLang="en-US"/>
          </a:p>
        </p:txBody>
      </p:sp>
      <p:sp>
        <p:nvSpPr>
          <p:cNvPr id="9" name="スライド番号プレースホルダー 8"/>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485961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14/12/08</a:t>
            </a:r>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smtClean="0"/>
              <a:t>HL-LHC 11 T Dipole Review</a:t>
            </a:r>
            <a:endParaRPr kumimoji="1" lang="ja-JP" altLang="en-US"/>
          </a:p>
        </p:txBody>
      </p:sp>
      <p:sp>
        <p:nvSpPr>
          <p:cNvPr id="5" name="スライド番号プレースホルダー 4"/>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3391272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14/12/08</a:t>
            </a:r>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smtClean="0"/>
              <a:t>HL-LHC 11 T Dipole Review</a:t>
            </a:r>
            <a:endParaRPr kumimoji="1" lang="ja-JP" altLang="en-US"/>
          </a:p>
        </p:txBody>
      </p:sp>
      <p:sp>
        <p:nvSpPr>
          <p:cNvPr id="4" name="スライド番号プレースホルダー 3"/>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659376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99543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2775938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t>14/12/08</a:t>
            </a:r>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843521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269731"/>
            <a:ext cx="7772400" cy="1470025"/>
          </a:xfrm>
          <a:solidFill>
            <a:srgbClr val="CCFFCC"/>
          </a:solidFill>
          <a:ln>
            <a:solidFill>
              <a:srgbClr val="008000"/>
            </a:solidFill>
          </a:ln>
        </p:spPr>
        <p:txBody>
          <a:bodyPr>
            <a:normAutofit fontScale="90000"/>
          </a:bodyPr>
          <a:lstStyle/>
          <a:p>
            <a:r>
              <a:rPr kumimoji="1" lang="en-US" altLang="ja-JP" b="1" dirty="0" smtClean="0"/>
              <a:t>The 2</a:t>
            </a:r>
            <a:r>
              <a:rPr kumimoji="1" lang="en-US" altLang="ja-JP" b="1" baseline="30000" dirty="0" smtClean="0"/>
              <a:t>nd</a:t>
            </a:r>
            <a:r>
              <a:rPr kumimoji="1" lang="en-US" altLang="ja-JP" b="1" dirty="0" smtClean="0"/>
              <a:t> Int. Nat’l Review of HL-LHC, </a:t>
            </a:r>
            <a:r>
              <a:rPr lang="en-US" altLang="ja-JP" b="1" dirty="0" smtClean="0"/>
              <a:t>11 T Dipoles at Collimator Section </a:t>
            </a:r>
            <a:endParaRPr kumimoji="1" lang="ja-JP" altLang="en-US" b="1" dirty="0"/>
          </a:p>
        </p:txBody>
      </p:sp>
      <p:sp>
        <p:nvSpPr>
          <p:cNvPr id="3" name="サブタイトル 2"/>
          <p:cNvSpPr>
            <a:spLocks noGrp="1"/>
          </p:cNvSpPr>
          <p:nvPr>
            <p:ph type="subTitle" idx="1"/>
          </p:nvPr>
        </p:nvSpPr>
        <p:spPr>
          <a:xfrm>
            <a:off x="1058421" y="3466826"/>
            <a:ext cx="7000698" cy="2733761"/>
          </a:xfrm>
        </p:spPr>
        <p:txBody>
          <a:bodyPr>
            <a:normAutofit fontScale="47500" lnSpcReduction="20000"/>
          </a:bodyPr>
          <a:lstStyle/>
          <a:p>
            <a:r>
              <a:rPr lang="en-US" altLang="ja-JP" sz="6700" b="1" dirty="0" smtClean="0">
                <a:solidFill>
                  <a:srgbClr val="3366FF"/>
                </a:solidFill>
              </a:rPr>
              <a:t>Closing Session Report </a:t>
            </a:r>
          </a:p>
          <a:p>
            <a:endParaRPr lang="en-US" altLang="ja-JP" b="1" dirty="0" smtClean="0">
              <a:solidFill>
                <a:srgbClr val="3366FF"/>
              </a:solidFill>
            </a:endParaRPr>
          </a:p>
          <a:p>
            <a:endParaRPr lang="en-US" altLang="ja-JP" dirty="0" smtClean="0">
              <a:solidFill>
                <a:schemeClr val="tx1"/>
              </a:solidFill>
            </a:endParaRPr>
          </a:p>
          <a:p>
            <a:r>
              <a:rPr lang="en-US" altLang="ja-JP" sz="3800" dirty="0" err="1" smtClean="0">
                <a:solidFill>
                  <a:schemeClr val="tx1"/>
                </a:solidFill>
              </a:rPr>
              <a:t>Internationl</a:t>
            </a:r>
            <a:r>
              <a:rPr lang="en-US" altLang="ja-JP" sz="3800" dirty="0" smtClean="0">
                <a:solidFill>
                  <a:schemeClr val="tx1"/>
                </a:solidFill>
              </a:rPr>
              <a:t> Review Panel</a:t>
            </a:r>
          </a:p>
          <a:p>
            <a:endParaRPr lang="en-US" altLang="ja-JP" sz="3800" dirty="0" smtClean="0">
              <a:solidFill>
                <a:schemeClr val="tx1"/>
              </a:solidFill>
            </a:endParaRPr>
          </a:p>
          <a:p>
            <a:r>
              <a:rPr lang="en-US" altLang="ja-JP" sz="3800" dirty="0" smtClean="0">
                <a:solidFill>
                  <a:schemeClr val="tx1"/>
                </a:solidFill>
              </a:rPr>
              <a:t>held at CERN on 8-10 December, 2014</a:t>
            </a:r>
          </a:p>
          <a:p>
            <a:endParaRPr kumimoji="1" lang="en-US" altLang="ja-JP" sz="3800" dirty="0">
              <a:solidFill>
                <a:schemeClr val="tx1"/>
              </a:solidFill>
            </a:endParaRPr>
          </a:p>
          <a:p>
            <a:endParaRPr lang="en-US" altLang="ja-JP" sz="2900" dirty="0" smtClean="0">
              <a:solidFill>
                <a:schemeClr val="tx1"/>
              </a:solidFill>
            </a:endParaRPr>
          </a:p>
          <a:p>
            <a:r>
              <a:rPr lang="en-US" altLang="ja-JP" sz="2900" dirty="0" smtClean="0">
                <a:solidFill>
                  <a:schemeClr val="tx1"/>
                </a:solidFill>
              </a:rPr>
              <a:t>URL: </a:t>
            </a:r>
            <a:r>
              <a:rPr lang="en-US" altLang="ja-JP" sz="2900" u="sng" dirty="0" smtClean="0">
                <a:solidFill>
                  <a:srgbClr val="386EFF"/>
                </a:solidFill>
                <a:latin typeface="Helvetica"/>
              </a:rPr>
              <a:t>https://</a:t>
            </a:r>
            <a:r>
              <a:rPr lang="en-US" altLang="ja-JP" sz="2900" u="sng" dirty="0" err="1" smtClean="0">
                <a:solidFill>
                  <a:srgbClr val="386EFF"/>
                </a:solidFill>
                <a:latin typeface="Helvetica"/>
              </a:rPr>
              <a:t>indico.cern.ch</a:t>
            </a:r>
            <a:r>
              <a:rPr lang="en-US" altLang="ja-JP" sz="2900" u="sng" dirty="0" smtClean="0">
                <a:solidFill>
                  <a:srgbClr val="386EFF"/>
                </a:solidFill>
                <a:latin typeface="Helvetica"/>
              </a:rPr>
              <a:t>/event/354499/timetable/#20141208</a:t>
            </a:r>
            <a:endParaRPr kumimoji="1" lang="en-US" altLang="ja-JP" sz="2900" dirty="0" smtClean="0">
              <a:solidFill>
                <a:schemeClr val="tx1"/>
              </a:solidFill>
            </a:endParaRPr>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a:t>
            </a:fld>
            <a:endParaRPr kumimoji="1" lang="ja-JP" altLang="en-US"/>
          </a:p>
        </p:txBody>
      </p:sp>
    </p:spTree>
    <p:extLst>
      <p:ext uri="{BB962C8B-B14F-4D97-AF65-F5344CB8AC3E}">
        <p14:creationId xmlns:p14="http://schemas.microsoft.com/office/powerpoint/2010/main" val="242098579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a:t>
            </a:r>
            <a:r>
              <a:rPr lang="en-US" altLang="ja-JP" b="1" dirty="0"/>
              <a:t>4</a:t>
            </a:r>
            <a:r>
              <a:rPr lang="en-US" altLang="ja-JP" b="1" dirty="0" smtClean="0"/>
              <a:t>) </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3117150796"/>
              </p:ext>
            </p:extLst>
          </p:nvPr>
        </p:nvGraphicFramePr>
        <p:xfrm>
          <a:off x="457200" y="1479448"/>
          <a:ext cx="8229600" cy="2926079"/>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4</a:t>
                      </a:r>
                      <a:endParaRPr kumimoji="1" lang="ja-JP" altLang="en-US" dirty="0"/>
                    </a:p>
                  </a:txBody>
                  <a:tcPr/>
                </a:tc>
                <a:tc>
                  <a:txBody>
                    <a:bodyPr/>
                    <a:lstStyle/>
                    <a:p>
                      <a:r>
                        <a:rPr kumimoji="1" lang="en-US" altLang="ja-JP" sz="1800" b="1" kern="1200" dirty="0" smtClean="0">
                          <a:solidFill>
                            <a:schemeClr val="lt1"/>
                          </a:solidFill>
                          <a:effectLst/>
                          <a:latin typeface="+mn-lt"/>
                          <a:ea typeface="+mn-ea"/>
                          <a:cs typeface="+mn-cs"/>
                        </a:rPr>
                        <a:t> Is the plan for models and prototypes well thought? Is the preliminary construction plan credible?</a:t>
                      </a:r>
                      <a:endParaRPr kumimoji="1" lang="ja-JP" altLang="ja-JP" sz="1800" b="1" kern="1200" dirty="0" smtClean="0">
                        <a:solidFill>
                          <a:schemeClr val="lt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kumimoji="1" lang="ja-JP" altLang="ja-JP" sz="1800" b="0"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latin typeface="+mn-lt"/>
                          <a:ea typeface="+mn-ea"/>
                          <a:cs typeface="+mn-cs"/>
                        </a:rPr>
                        <a:t>Define the requirements and goals for upcoming magnets on a case by case basis</a:t>
                      </a:r>
                    </a:p>
                    <a:p>
                      <a:pPr marL="742950" lvl="1" indent="-285750">
                        <a:buFont typeface="Arial"/>
                        <a:buChar char="•"/>
                      </a:pPr>
                      <a:r>
                        <a:rPr kumimoji="1" lang="en-US" altLang="ja-JP" sz="1800" kern="1200" dirty="0" smtClean="0">
                          <a:solidFill>
                            <a:schemeClr val="dk1"/>
                          </a:solidFill>
                          <a:latin typeface="+mn-lt"/>
                          <a:ea typeface="+mn-ea"/>
                          <a:cs typeface="+mn-cs"/>
                        </a:rPr>
                        <a:t>This includes defining the actual electrical requirements, consistent w/ installation in the LHC.</a:t>
                      </a:r>
                    </a:p>
                    <a:p>
                      <a:pPr marL="285750" indent="-285750">
                        <a:buFont typeface="Arial"/>
                        <a:buChar char="•"/>
                      </a:pPr>
                      <a:endParaRPr kumimoji="1" lang="en-US" altLang="ja-JP" sz="1800" kern="1200" dirty="0" smtClean="0">
                        <a:solidFill>
                          <a:schemeClr val="dk1"/>
                        </a:solidFill>
                        <a:effectLst/>
                        <a:latin typeface="+mn-lt"/>
                        <a:ea typeface="+mn-ea"/>
                        <a:cs typeface="+mn-cs"/>
                      </a:endParaRPr>
                    </a:p>
                    <a:p>
                      <a:pPr marL="0" indent="0">
                        <a:buFont typeface="Arial"/>
                        <a:buNone/>
                      </a:pPr>
                      <a:endParaRPr kumimoji="1" lang="en-US" altLang="ja-JP" sz="1800" kern="1200" dirty="0" smtClean="0">
                        <a:solidFill>
                          <a:schemeClr val="dk1"/>
                        </a:solidFill>
                        <a:effectLst/>
                        <a:latin typeface="+mn-lt"/>
                        <a:ea typeface="+mn-ea"/>
                        <a:cs typeface="+mn-cs"/>
                      </a:endParaRP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dirty="0" smtClean="0"/>
              <a:t>14/12/08</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10</a:t>
            </a:fld>
            <a:endParaRPr kumimoji="1" lang="ja-JP" altLang="en-US"/>
          </a:p>
        </p:txBody>
      </p:sp>
    </p:spTree>
    <p:extLst>
      <p:ext uri="{BB962C8B-B14F-4D97-AF65-F5344CB8AC3E}">
        <p14:creationId xmlns:p14="http://schemas.microsoft.com/office/powerpoint/2010/main" val="63405300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(5) </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1438879300"/>
              </p:ext>
            </p:extLst>
          </p:nvPr>
        </p:nvGraphicFramePr>
        <p:xfrm>
          <a:off x="457200" y="961390"/>
          <a:ext cx="8229600" cy="4297679"/>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5</a:t>
                      </a:r>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1" kern="1200" dirty="0" smtClean="0">
                          <a:solidFill>
                            <a:schemeClr val="lt1"/>
                          </a:solidFill>
                          <a:effectLst/>
                          <a:latin typeface="+mn-lt"/>
                          <a:ea typeface="+mn-ea"/>
                          <a:cs typeface="+mn-cs"/>
                        </a:rPr>
                        <a:t>Are the design and manufacturing plans sufficiently well developed to engage in the upcoming significant procurements, i.e. Nb3Sn strand and cable procurement and production, and magnet components procurement (collars, yoke, shells, etc.)?</a:t>
                      </a:r>
                      <a:endParaRPr kumimoji="1" lang="ja-JP" altLang="ja-JP" sz="1800" b="1" kern="1200" dirty="0" smtClean="0">
                        <a:solidFill>
                          <a:schemeClr val="lt1"/>
                        </a:solidFill>
                        <a:effectLst/>
                        <a:latin typeface="+mn-lt"/>
                        <a:ea typeface="+mn-ea"/>
                        <a:cs typeface="+mn-cs"/>
                      </a:endParaRPr>
                    </a:p>
                    <a:p>
                      <a:pPr lvl="0"/>
                      <a:endParaRPr kumimoji="1" lang="ja-JP" altLang="ja-JP" sz="1800" b="0"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effectLst/>
                          <a:latin typeface="+mn-lt"/>
                          <a:ea typeface="+mn-ea"/>
                          <a:cs typeface="+mn-cs"/>
                        </a:rPr>
                        <a:t>Yes for RRP strand. No time for changes (key-stone, cross-section). Use of PIT strand in production magnets is postponed to after LS2.</a:t>
                      </a:r>
                    </a:p>
                    <a:p>
                      <a:pPr marL="285750" indent="-285750">
                        <a:buFont typeface="Arial"/>
                        <a:buChar char="•"/>
                      </a:pPr>
                      <a:endParaRPr kumimoji="1" lang="ja-JP"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Mechanical structure (except end-part and wedges) still need to be demonstrated for CERN model, so major procurements might have to be delayed.</a:t>
                      </a:r>
                    </a:p>
                    <a:p>
                      <a:pPr marL="0" indent="0">
                        <a:buFont typeface="Arial"/>
                        <a:buNone/>
                      </a:pPr>
                      <a:endParaRPr kumimoji="1" lang="en-US"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Milestones for procurements should be integrated into the overall project plan because of the long lead time required.</a:t>
                      </a:r>
                      <a:endParaRPr kumimoji="1" lang="ja-JP" altLang="ja-JP" sz="1800" kern="1200" dirty="0" smtClean="0">
                        <a:solidFill>
                          <a:schemeClr val="dk1"/>
                        </a:solidFill>
                        <a:effectLst/>
                        <a:latin typeface="+mn-lt"/>
                        <a:ea typeface="+mn-ea"/>
                        <a:cs typeface="+mn-cs"/>
                      </a:endParaRP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11</a:t>
            </a:fld>
            <a:endParaRPr kumimoji="1" lang="ja-JP" altLang="en-US"/>
          </a:p>
        </p:txBody>
      </p:sp>
    </p:spTree>
    <p:extLst>
      <p:ext uri="{BB962C8B-B14F-4D97-AF65-F5344CB8AC3E}">
        <p14:creationId xmlns:p14="http://schemas.microsoft.com/office/powerpoint/2010/main" val="387062325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120546"/>
            <a:ext cx="8229600" cy="480206"/>
          </a:xfrm>
        </p:spPr>
        <p:txBody>
          <a:bodyPr>
            <a:normAutofit fontScale="90000"/>
          </a:bodyPr>
          <a:lstStyle/>
          <a:p>
            <a:r>
              <a:rPr lang="en-US" altLang="ja-JP" b="1" dirty="0" smtClean="0"/>
              <a:t>Charges and Responses (6) </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3494206480"/>
              </p:ext>
            </p:extLst>
          </p:nvPr>
        </p:nvGraphicFramePr>
        <p:xfrm>
          <a:off x="253390" y="814629"/>
          <a:ext cx="8620169" cy="5134201"/>
        </p:xfrm>
        <a:graphic>
          <a:graphicData uri="http://schemas.openxmlformats.org/drawingml/2006/table">
            <a:tbl>
              <a:tblPr firstRow="1" bandRow="1">
                <a:tableStyleId>{5C22544A-7EE6-4342-B048-85BDC9FD1C3A}</a:tableStyleId>
              </a:tblPr>
              <a:tblGrid>
                <a:gridCol w="587761"/>
                <a:gridCol w="8032408"/>
              </a:tblGrid>
              <a:tr h="653641">
                <a:tc>
                  <a:txBody>
                    <a:bodyPr/>
                    <a:lstStyle/>
                    <a:p>
                      <a:r>
                        <a:rPr kumimoji="1" lang="en-US" altLang="ja-JP" dirty="0" smtClean="0"/>
                        <a:t>6</a:t>
                      </a:r>
                      <a:endParaRPr kumimoji="1" lang="ja-JP" altLang="en-US" dirty="0"/>
                    </a:p>
                  </a:txBody>
                  <a:tcPr/>
                </a:tc>
                <a:tc>
                  <a:txBody>
                    <a:bodyPr/>
                    <a:lstStyle/>
                    <a:p>
                      <a:pPr lvl="0"/>
                      <a:r>
                        <a:rPr kumimoji="1" lang="en-US" altLang="ja-JP" sz="1800" b="1" kern="1200" dirty="0" smtClean="0">
                          <a:solidFill>
                            <a:schemeClr val="lt1"/>
                          </a:solidFill>
                          <a:effectLst/>
                          <a:latin typeface="+mn-lt"/>
                          <a:ea typeface="+mn-ea"/>
                          <a:cs typeface="+mn-cs"/>
                        </a:rPr>
                        <a:t>Is there any specific area in which the project is running important technical or managerial risks?</a:t>
                      </a:r>
                      <a:endParaRPr kumimoji="1" lang="ja-JP" altLang="ja-JP" sz="1800" b="1"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effectLst/>
                          <a:latin typeface="+mn-lt"/>
                          <a:ea typeface="+mn-ea"/>
                          <a:cs typeface="+mn-cs"/>
                        </a:rPr>
                        <a:t>Technically, the mechanical structure &amp; operational margin remain to be proven.</a:t>
                      </a:r>
                      <a:endParaRPr kumimoji="1" lang="ja-JP"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The overall Management and Project structure was not adequately presented.</a:t>
                      </a:r>
                    </a:p>
                    <a:p>
                      <a:pPr marL="285750" indent="-285750">
                        <a:buFont typeface="Arial"/>
                        <a:buChar char="•"/>
                      </a:pPr>
                      <a:r>
                        <a:rPr kumimoji="1" lang="en-US" altLang="ja-JP" sz="1800" kern="1200" dirty="0" smtClean="0">
                          <a:solidFill>
                            <a:schemeClr val="dk1"/>
                          </a:solidFill>
                          <a:effectLst/>
                          <a:latin typeface="+mn-lt"/>
                          <a:ea typeface="+mn-ea"/>
                          <a:cs typeface="+mn-cs"/>
                        </a:rPr>
                        <a:t>Team integration (across groups, Division and Departments) is a must for success.</a:t>
                      </a:r>
                      <a:r>
                        <a:rPr kumimoji="1" lang="en-US" altLang="ja-JP" sz="1800" b="1" kern="1200" dirty="0" smtClean="0">
                          <a:solidFill>
                            <a:schemeClr val="dk1"/>
                          </a:solidFill>
                          <a:effectLst/>
                          <a:latin typeface="+mn-lt"/>
                          <a:ea typeface="+mn-ea"/>
                          <a:cs typeface="+mn-cs"/>
                        </a:rPr>
                        <a:t> </a:t>
                      </a:r>
                      <a:r>
                        <a:rPr kumimoji="1" lang="en-US" altLang="ja-JP" sz="1800" b="0" kern="1200" dirty="0" smtClean="0">
                          <a:solidFill>
                            <a:schemeClr val="dk1"/>
                          </a:solidFill>
                          <a:effectLst/>
                          <a:latin typeface="+mn-lt"/>
                          <a:ea typeface="+mn-ea"/>
                          <a:cs typeface="+mn-cs"/>
                        </a:rPr>
                        <a:t>The committee believes more proactive technical integration is needed across the whole 11T+Collimator Project and within the 11 T Magnet Project. </a:t>
                      </a:r>
                    </a:p>
                    <a:p>
                      <a:pPr marL="285750" lvl="0" indent="-285750">
                        <a:buFont typeface="Arial"/>
                        <a:buChar char="•"/>
                      </a:pPr>
                      <a:endParaRPr kumimoji="1" lang="en-US" altLang="ja-JP" sz="1800" kern="1200" dirty="0" smtClean="0">
                        <a:solidFill>
                          <a:schemeClr val="dk1"/>
                        </a:solidFill>
                        <a:effectLst/>
                        <a:latin typeface="+mn-lt"/>
                        <a:ea typeface="+mn-ea"/>
                        <a:cs typeface="+mn-cs"/>
                      </a:endParaRPr>
                    </a:p>
                    <a:p>
                      <a:pPr marL="285750" lvl="0" indent="-285750">
                        <a:buFont typeface="Arial"/>
                        <a:buChar char="•"/>
                      </a:pPr>
                      <a:r>
                        <a:rPr kumimoji="1" lang="en-US" altLang="ja-JP" sz="1800" kern="1200" dirty="0" smtClean="0">
                          <a:solidFill>
                            <a:schemeClr val="dk1"/>
                          </a:solidFill>
                          <a:effectLst/>
                          <a:latin typeface="+mn-lt"/>
                          <a:ea typeface="+mn-ea"/>
                          <a:cs typeface="+mn-cs"/>
                        </a:rPr>
                        <a:t>The project schedule as presented is designed for meeting a target date, but does not seem to take into account the severe technical risks involved in each stage of the project.</a:t>
                      </a:r>
                      <a:endParaRPr kumimoji="1" lang="ja-JP" altLang="ja-JP" sz="1800" kern="1200" dirty="0" smtClean="0">
                        <a:solidFill>
                          <a:schemeClr val="dk1"/>
                        </a:solidFill>
                        <a:effectLst/>
                        <a:latin typeface="+mn-lt"/>
                        <a:ea typeface="+mn-ea"/>
                        <a:cs typeface="+mn-cs"/>
                      </a:endParaRPr>
                    </a:p>
                    <a:p>
                      <a:pPr marL="742950" lvl="1" indent="-285750">
                        <a:buFont typeface="Arial"/>
                        <a:buChar char="•"/>
                      </a:pPr>
                      <a:r>
                        <a:rPr kumimoji="1" lang="en-US" altLang="ja-JP" sz="1800" kern="1200" dirty="0" smtClean="0">
                          <a:solidFill>
                            <a:schemeClr val="dk1"/>
                          </a:solidFill>
                          <a:effectLst/>
                          <a:latin typeface="+mn-lt"/>
                          <a:ea typeface="+mn-ea"/>
                          <a:cs typeface="+mn-cs"/>
                        </a:rPr>
                        <a:t>The committee did not receive a detailed project plan for the 11 T magnet fabrication portion of the project or for the overall project implementation for LS2.</a:t>
                      </a:r>
                      <a:endParaRPr kumimoji="1" lang="ja-JP" altLang="ja-JP" sz="1800" kern="1200" dirty="0" smtClean="0">
                        <a:solidFill>
                          <a:schemeClr val="dk1"/>
                        </a:solidFill>
                        <a:effectLst/>
                        <a:latin typeface="+mn-lt"/>
                        <a:ea typeface="+mn-ea"/>
                        <a:cs typeface="+mn-cs"/>
                      </a:endParaRPr>
                    </a:p>
                    <a:p>
                      <a:pPr marL="742950" lvl="1" indent="-285750">
                        <a:buFont typeface="Arial"/>
                        <a:buChar char="•"/>
                      </a:pPr>
                      <a:r>
                        <a:rPr kumimoji="1" lang="en-US" altLang="ja-JP" sz="1800" kern="1200" dirty="0" smtClean="0">
                          <a:solidFill>
                            <a:schemeClr val="dk1"/>
                          </a:solidFill>
                          <a:effectLst/>
                          <a:latin typeface="+mn-lt"/>
                          <a:ea typeface="+mn-ea"/>
                          <a:cs typeface="+mn-cs"/>
                        </a:rPr>
                        <a:t>It is apparent that the project team has an incredible amount of technical and fabrication experience as well as excellent production facilities, so the committee is secure that this project can be successfully completed. The main question is on what schedule.</a:t>
                      </a: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12</a:t>
            </a:fld>
            <a:endParaRPr kumimoji="1" lang="ja-JP" altLang="en-US"/>
          </a:p>
        </p:txBody>
      </p:sp>
    </p:spTree>
    <p:extLst>
      <p:ext uri="{BB962C8B-B14F-4D97-AF65-F5344CB8AC3E}">
        <p14:creationId xmlns:p14="http://schemas.microsoft.com/office/powerpoint/2010/main" val="324474776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Review Committee Members</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lang="nl-NL" altLang="ja-JP" dirty="0" smtClean="0"/>
              <a:t>Joe </a:t>
            </a:r>
            <a:r>
              <a:rPr lang="nl-NL" altLang="ja-JP" dirty="0" err="1"/>
              <a:t>Minervini</a:t>
            </a:r>
            <a:r>
              <a:rPr lang="nl-NL" altLang="ja-JP" dirty="0"/>
              <a:t> (</a:t>
            </a:r>
            <a:r>
              <a:rPr lang="nl-NL" altLang="ja-JP" dirty="0" smtClean="0"/>
              <a:t>MIT, Co-Chair)</a:t>
            </a:r>
            <a:r>
              <a:rPr lang="nl-NL" altLang="ja-JP" dirty="0"/>
              <a:t> </a:t>
            </a:r>
          </a:p>
          <a:p>
            <a:r>
              <a:rPr lang="nl-NL" altLang="ja-JP" dirty="0" smtClean="0"/>
              <a:t>Giorgio </a:t>
            </a:r>
            <a:r>
              <a:rPr lang="nl-NL" altLang="ja-JP" dirty="0" err="1"/>
              <a:t>Apollinari</a:t>
            </a:r>
            <a:r>
              <a:rPr lang="nl-NL" altLang="ja-JP" dirty="0"/>
              <a:t> (</a:t>
            </a:r>
            <a:r>
              <a:rPr lang="nl-NL" altLang="ja-JP" dirty="0" err="1"/>
              <a:t>Fermiab</a:t>
            </a:r>
            <a:r>
              <a:rPr lang="nl-NL" altLang="ja-JP" dirty="0"/>
              <a:t>) </a:t>
            </a:r>
          </a:p>
          <a:p>
            <a:r>
              <a:rPr lang="nl-NL" altLang="ja-JP" dirty="0" err="1" smtClean="0"/>
              <a:t>Jim</a:t>
            </a:r>
            <a:r>
              <a:rPr lang="nl-NL" altLang="ja-JP" dirty="0" smtClean="0"/>
              <a:t> </a:t>
            </a:r>
            <a:r>
              <a:rPr lang="nl-NL" altLang="ja-JP" dirty="0" err="1"/>
              <a:t>Kerby</a:t>
            </a:r>
            <a:r>
              <a:rPr lang="nl-NL" altLang="ja-JP" dirty="0"/>
              <a:t> (ANL) </a:t>
            </a:r>
          </a:p>
          <a:p>
            <a:r>
              <a:rPr lang="nl-NL" altLang="ja-JP" dirty="0" err="1" smtClean="0"/>
              <a:t>Shlomo</a:t>
            </a:r>
            <a:r>
              <a:rPr lang="nl-NL" altLang="ja-JP" dirty="0" smtClean="0"/>
              <a:t> </a:t>
            </a:r>
            <a:r>
              <a:rPr lang="nl-NL" altLang="ja-JP" dirty="0" err="1"/>
              <a:t>Caspi</a:t>
            </a:r>
            <a:r>
              <a:rPr lang="nl-NL" altLang="ja-JP" dirty="0"/>
              <a:t> (LBNL) </a:t>
            </a:r>
            <a:endParaRPr lang="nl-NL" altLang="ja-JP" dirty="0" smtClean="0"/>
          </a:p>
          <a:p>
            <a:r>
              <a:rPr lang="ja-JP" altLang="ja-JP" dirty="0" smtClean="0"/>
              <a:t>A</a:t>
            </a:r>
            <a:r>
              <a:rPr lang="en-US" altLang="ja-JP" dirty="0" err="1" smtClean="0"/>
              <a:t>rnaud</a:t>
            </a:r>
            <a:r>
              <a:rPr lang="ja-JP" altLang="en-US" dirty="0" smtClean="0"/>
              <a:t> </a:t>
            </a:r>
            <a:r>
              <a:rPr lang="en-US" altLang="ja-JP" dirty="0" err="1" smtClean="0"/>
              <a:t>Devred</a:t>
            </a:r>
            <a:r>
              <a:rPr lang="ja-JP" altLang="en-US" dirty="0" smtClean="0"/>
              <a:t> </a:t>
            </a:r>
            <a:r>
              <a:rPr lang="en-US" altLang="ja-JP" dirty="0" smtClean="0"/>
              <a:t>(ITER)</a:t>
            </a:r>
            <a:r>
              <a:rPr lang="ja-JP" altLang="en-US" dirty="0" smtClean="0"/>
              <a:t> * </a:t>
            </a:r>
            <a:endParaRPr lang="nl-NL" altLang="ja-JP" dirty="0"/>
          </a:p>
          <a:p>
            <a:r>
              <a:rPr lang="nl-NL" altLang="ja-JP" dirty="0" err="1" smtClean="0"/>
              <a:t>Akira</a:t>
            </a:r>
            <a:r>
              <a:rPr lang="nl-NL" altLang="ja-JP" dirty="0" smtClean="0"/>
              <a:t> </a:t>
            </a:r>
            <a:r>
              <a:rPr lang="nl-NL" altLang="ja-JP" dirty="0" err="1"/>
              <a:t>Yamamoto</a:t>
            </a:r>
            <a:r>
              <a:rPr lang="nl-NL" altLang="ja-JP" dirty="0"/>
              <a:t> (KEK-CERN, Chair) </a:t>
            </a:r>
            <a:endParaRPr lang="nl-NL" altLang="ja-JP" dirty="0" smtClean="0"/>
          </a:p>
          <a:p>
            <a:endParaRPr lang="nl-NL" altLang="ja-JP" dirty="0"/>
          </a:p>
          <a:p>
            <a:pPr marL="0" indent="0">
              <a:buNone/>
            </a:pPr>
            <a:r>
              <a:rPr lang="nl-NL" altLang="ja-JP" dirty="0" smtClean="0"/>
              <a:t>* </a:t>
            </a:r>
            <a:r>
              <a:rPr lang="nl-NL" altLang="ja-JP" dirty="0" err="1" smtClean="0"/>
              <a:t>Comment</a:t>
            </a:r>
            <a:r>
              <a:rPr lang="nl-NL" altLang="ja-JP" dirty="0" smtClean="0"/>
              <a:t> </a:t>
            </a:r>
            <a:r>
              <a:rPr lang="nl-NL" altLang="ja-JP" dirty="0" err="1" smtClean="0"/>
              <a:t>through</a:t>
            </a:r>
            <a:r>
              <a:rPr lang="nl-NL" altLang="ja-JP" dirty="0" smtClean="0"/>
              <a:t> e-mail (later) </a:t>
            </a:r>
            <a:endParaRPr lang="nl-NL" altLang="ja-JP" dirty="0"/>
          </a:p>
          <a:p>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2</a:t>
            </a:fld>
            <a:endParaRPr kumimoji="1" lang="ja-JP" altLang="en-US"/>
          </a:p>
        </p:txBody>
      </p:sp>
    </p:spTree>
    <p:extLst>
      <p:ext uri="{BB962C8B-B14F-4D97-AF65-F5344CB8AC3E}">
        <p14:creationId xmlns:p14="http://schemas.microsoft.com/office/powerpoint/2010/main" val="416695089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sz="3600" b="1" dirty="0" smtClean="0"/>
              <a:t>The 11 T Dipole Development Program</a:t>
            </a:r>
            <a:r>
              <a:rPr kumimoji="1" lang="en-US" altLang="ja-JP" sz="3600" b="1" dirty="0" smtClean="0"/>
              <a:t> </a:t>
            </a:r>
            <a:br>
              <a:rPr kumimoji="1" lang="en-US" altLang="ja-JP" sz="3600" b="1" dirty="0" smtClean="0"/>
            </a:br>
            <a:r>
              <a:rPr kumimoji="1" lang="en-US" altLang="ja-JP" sz="3600" b="1" dirty="0" smtClean="0"/>
              <a:t>to be reviewed</a:t>
            </a:r>
            <a:endParaRPr kumimoji="1" lang="ja-JP" altLang="en-US" sz="3600" b="1" dirty="0"/>
          </a:p>
        </p:txBody>
      </p:sp>
      <p:pic>
        <p:nvPicPr>
          <p:cNvPr id="4" name="コンテンツ プレースホルダー 3"/>
          <p:cNvPicPr>
            <a:picLocks noGrp="1" noChangeAspect="1"/>
          </p:cNvPicPr>
          <p:nvPr>
            <p:ph idx="1"/>
          </p:nvPr>
        </p:nvPicPr>
        <p:blipFill rotWithShape="1">
          <a:blip r:embed="rId2"/>
          <a:srcRect l="-520" r="-650"/>
          <a:stretch/>
        </p:blipFill>
        <p:spPr>
          <a:xfrm>
            <a:off x="934079" y="1600200"/>
            <a:ext cx="6695980" cy="4961450"/>
          </a:xfrm>
          <a:ln>
            <a:solidFill>
              <a:srgbClr val="3366FF"/>
            </a:solidFill>
          </a:ln>
        </p:spPr>
      </p:pic>
      <p:sp>
        <p:nvSpPr>
          <p:cNvPr id="5" name="テキスト ボックス 4"/>
          <p:cNvSpPr txBox="1"/>
          <p:nvPr/>
        </p:nvSpPr>
        <p:spPr>
          <a:xfrm>
            <a:off x="8028880" y="89972"/>
            <a:ext cx="1018227" cy="369332"/>
          </a:xfrm>
          <a:prstGeom prst="rect">
            <a:avLst/>
          </a:prstGeom>
          <a:solidFill>
            <a:srgbClr val="FFFF00"/>
          </a:solidFill>
        </p:spPr>
        <p:txBody>
          <a:bodyPr wrap="none" rtlCol="0">
            <a:spAutoFit/>
          </a:bodyPr>
          <a:lstStyle/>
          <a:p>
            <a:r>
              <a:rPr kumimoji="1" lang="en-US" altLang="ja-JP" dirty="0" smtClean="0"/>
              <a:t>F. </a:t>
            </a:r>
            <a:r>
              <a:rPr kumimoji="1" lang="en-US" altLang="ja-JP" dirty="0" err="1" smtClean="0"/>
              <a:t>Savary</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3</a:t>
            </a:fld>
            <a:endParaRPr kumimoji="1" lang="ja-JP" altLang="en-US"/>
          </a:p>
        </p:txBody>
      </p:sp>
    </p:spTree>
    <p:extLst>
      <p:ext uri="{BB962C8B-B14F-4D97-AF65-F5344CB8AC3E}">
        <p14:creationId xmlns:p14="http://schemas.microsoft.com/office/powerpoint/2010/main" val="26184675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HL-LHC Project, and 11 T Dipole Plan</a:t>
            </a:r>
            <a:endParaRPr kumimoji="1" lang="ja-JP" altLang="en-US" b="1" dirty="0"/>
          </a:p>
        </p:txBody>
      </p:sp>
      <p:pic>
        <p:nvPicPr>
          <p:cNvPr id="4" name="コンテンツ プレースホルダー 3"/>
          <p:cNvPicPr>
            <a:picLocks noGrp="1" noChangeAspect="1"/>
          </p:cNvPicPr>
          <p:nvPr>
            <p:ph idx="1"/>
          </p:nvPr>
        </p:nvPicPr>
        <p:blipFill rotWithShape="1">
          <a:blip r:embed="rId2"/>
          <a:srcRect l="2" t="13906" r="-128"/>
          <a:stretch/>
        </p:blipFill>
        <p:spPr>
          <a:xfrm>
            <a:off x="457200" y="1574441"/>
            <a:ext cx="7734991" cy="4985727"/>
          </a:xfrm>
        </p:spPr>
      </p:pic>
      <p:sp>
        <p:nvSpPr>
          <p:cNvPr id="3" name="日付プレースホルダー 2"/>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4</a:t>
            </a:fld>
            <a:endParaRPr kumimoji="1" lang="ja-JP" altLang="en-US"/>
          </a:p>
        </p:txBody>
      </p:sp>
    </p:spTree>
    <p:extLst>
      <p:ext uri="{BB962C8B-B14F-4D97-AF65-F5344CB8AC3E}">
        <p14:creationId xmlns:p14="http://schemas.microsoft.com/office/powerpoint/2010/main" val="396544503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Previous Reviews</a:t>
            </a:r>
            <a:endParaRPr kumimoji="1" lang="ja-JP" altLang="en-US" dirty="0"/>
          </a:p>
        </p:txBody>
      </p:sp>
      <p:pic>
        <p:nvPicPr>
          <p:cNvPr id="4" name="コンテンツ プレースホルダー 3"/>
          <p:cNvPicPr>
            <a:picLocks noGrp="1" noChangeAspect="1"/>
          </p:cNvPicPr>
          <p:nvPr>
            <p:ph idx="1"/>
          </p:nvPr>
        </p:nvPicPr>
        <p:blipFill rotWithShape="1">
          <a:blip r:embed="rId2"/>
          <a:srcRect l="3" r="-30"/>
          <a:stretch/>
        </p:blipFill>
        <p:spPr>
          <a:xfrm>
            <a:off x="319800" y="1463160"/>
            <a:ext cx="7903632" cy="4899822"/>
          </a:xfrm>
        </p:spPr>
      </p:pic>
      <p:sp>
        <p:nvSpPr>
          <p:cNvPr id="5" name="日付プレースホルダー 4"/>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5</a:t>
            </a:fld>
            <a:endParaRPr kumimoji="1" lang="ja-JP" altLang="en-US"/>
          </a:p>
        </p:txBody>
      </p:sp>
    </p:spTree>
    <p:extLst>
      <p:ext uri="{BB962C8B-B14F-4D97-AF65-F5344CB8AC3E}">
        <p14:creationId xmlns:p14="http://schemas.microsoft.com/office/powerpoint/2010/main" val="125250388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(1)</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166574157"/>
              </p:ext>
            </p:extLst>
          </p:nvPr>
        </p:nvGraphicFramePr>
        <p:xfrm>
          <a:off x="457200" y="961390"/>
          <a:ext cx="8229600" cy="566928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1</a:t>
                      </a:r>
                      <a:endParaRPr kumimoji="1" lang="ja-JP" altLang="en-US" dirty="0"/>
                    </a:p>
                  </a:txBody>
                  <a:tcPr/>
                </a:tc>
                <a:tc>
                  <a:txBody>
                    <a:bodyPr/>
                    <a:lstStyle/>
                    <a:p>
                      <a:pPr marL="534988" indent="-534988">
                        <a:buFont typeface="+mj-lt"/>
                        <a:buAutoNum type="arabicPeriod"/>
                      </a:pPr>
                      <a:r>
                        <a:rPr lang="en-US" altLang="ja-JP" b="0" dirty="0" smtClean="0"/>
                        <a:t>To review the </a:t>
                      </a:r>
                      <a:r>
                        <a:rPr lang="en-US" altLang="ja-JP" b="0" dirty="0" smtClean="0">
                          <a:solidFill>
                            <a:srgbClr val="FFFF00"/>
                          </a:solidFill>
                        </a:rPr>
                        <a:t>basic design of the 11 T dipole</a:t>
                      </a:r>
                      <a:r>
                        <a:rPr lang="en-US" altLang="ja-JP" b="0" dirty="0" smtClean="0"/>
                        <a:t>, taking into account magnetic,  mechanical and thermal operating conditions in the </a:t>
                      </a:r>
                      <a:r>
                        <a:rPr lang="en-US" altLang="ja-JP" b="0" dirty="0" smtClean="0">
                          <a:solidFill>
                            <a:srgbClr val="FFFF00"/>
                          </a:solidFill>
                        </a:rPr>
                        <a:t>LHC P2</a:t>
                      </a:r>
                      <a:r>
                        <a:rPr lang="en-US" altLang="ja-JP" b="0" dirty="0" smtClean="0"/>
                        <a:t>: </a:t>
                      </a:r>
                    </a:p>
                    <a:p>
                      <a:pPr marL="914400" lvl="1" indent="-514350">
                        <a:buFont typeface="Arial"/>
                        <a:buChar char="•"/>
                      </a:pPr>
                      <a:r>
                        <a:rPr lang="en-US" altLang="ja-JP" b="0" dirty="0" smtClean="0"/>
                        <a:t>Is the design meeting the targets </a:t>
                      </a:r>
                      <a:r>
                        <a:rPr lang="en-US" altLang="ja-JP" b="0" dirty="0" smtClean="0">
                          <a:solidFill>
                            <a:srgbClr val="FFFF00"/>
                          </a:solidFill>
                        </a:rPr>
                        <a:t>with sufficient margin? </a:t>
                      </a:r>
                    </a:p>
                    <a:p>
                      <a:pPr marL="914400" lvl="1" indent="-514350">
                        <a:buFont typeface="Arial"/>
                        <a:buChar char="•"/>
                      </a:pPr>
                      <a:r>
                        <a:rPr lang="en-US" altLang="ja-JP" b="0" dirty="0" smtClean="0"/>
                        <a:t>Does the experience of the first R&amp;D phase at </a:t>
                      </a:r>
                      <a:r>
                        <a:rPr lang="en-US" altLang="ja-JP" b="0" dirty="0" err="1" smtClean="0"/>
                        <a:t>Fermilab</a:t>
                      </a:r>
                      <a:r>
                        <a:rPr lang="en-US" altLang="ja-JP" b="0" dirty="0" smtClean="0"/>
                        <a:t> and CERN (and of ten years of  LARP &amp; USA magnet basic programs) support the chosen specifications and  the </a:t>
                      </a:r>
                      <a:r>
                        <a:rPr lang="en-US" altLang="ja-JP" b="0" dirty="0" smtClean="0">
                          <a:solidFill>
                            <a:srgbClr val="FFFF00"/>
                          </a:solidFill>
                        </a:rPr>
                        <a:t>feasibility </a:t>
                      </a:r>
                      <a:r>
                        <a:rPr lang="en-US" altLang="ja-JP" b="0" dirty="0" smtClean="0"/>
                        <a:t>of meeting them </a:t>
                      </a:r>
                      <a:r>
                        <a:rPr lang="en-US" altLang="ja-JP" b="0" dirty="0" smtClean="0">
                          <a:solidFill>
                            <a:srgbClr val="FFFF00"/>
                          </a:solidFill>
                        </a:rPr>
                        <a:t>with adequate margin</a:t>
                      </a: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effectLst/>
                          <a:latin typeface="+mn-lt"/>
                          <a:ea typeface="+mn-ea"/>
                          <a:cs typeface="+mn-cs"/>
                        </a:rPr>
                        <a:t>The current design margin is 80.9 % along the LL even in case of non-magnetic yoke at ends,  </a:t>
                      </a:r>
                    </a:p>
                    <a:p>
                      <a:pPr marL="285750" indent="-285750">
                        <a:buFont typeface="Arial"/>
                        <a:buChar char="•"/>
                      </a:pPr>
                      <a:r>
                        <a:rPr kumimoji="1" lang="en-US" altLang="ja-JP" sz="1800" kern="1200" dirty="0" smtClean="0">
                          <a:solidFill>
                            <a:schemeClr val="dk1"/>
                          </a:solidFill>
                          <a:effectLst/>
                          <a:latin typeface="+mn-lt"/>
                          <a:ea typeface="+mn-ea"/>
                          <a:cs typeface="+mn-cs"/>
                        </a:rPr>
                        <a:t>The magnet should demonstrate B-bore = 12 T in stable operation before installation into the tunnel, </a:t>
                      </a:r>
                    </a:p>
                    <a:p>
                      <a:pPr marL="285750" indent="-285750">
                        <a:buFont typeface="Arial"/>
                        <a:buChar char="•"/>
                      </a:pPr>
                      <a:r>
                        <a:rPr kumimoji="1" lang="en-US" altLang="ja-JP" sz="1800" kern="1200" dirty="0" smtClean="0">
                          <a:solidFill>
                            <a:schemeClr val="dk1"/>
                          </a:solidFill>
                          <a:effectLst/>
                          <a:latin typeface="+mn-lt"/>
                          <a:ea typeface="+mn-ea"/>
                          <a:cs typeface="+mn-cs"/>
                        </a:rPr>
                        <a:t>Targets are not met either at FNAL (better) and CERN </a:t>
                      </a:r>
                    </a:p>
                    <a:p>
                      <a:pPr marL="285750" indent="-285750">
                        <a:buFont typeface="Arial"/>
                        <a:buChar char="•"/>
                      </a:pPr>
                      <a:r>
                        <a:rPr kumimoji="1" lang="en-US" altLang="ja-JP" sz="1800" kern="1200" dirty="0" smtClean="0">
                          <a:solidFill>
                            <a:schemeClr val="dk1"/>
                          </a:solidFill>
                          <a:effectLst/>
                          <a:latin typeface="+mn-lt"/>
                          <a:ea typeface="+mn-ea"/>
                          <a:cs typeface="+mn-cs"/>
                        </a:rPr>
                        <a:t>Quenches in the CERN model are clearly indicating a weak spot in the mechanical assembly.</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kumimoji="1" lang="en-US" altLang="ja-JP" sz="1800" kern="1200" dirty="0" smtClean="0">
                          <a:solidFill>
                            <a:schemeClr val="dk1"/>
                          </a:solidFill>
                          <a:latin typeface="+mn-lt"/>
                          <a:ea typeface="+mn-ea"/>
                          <a:cs typeface="+mn-cs"/>
                        </a:rPr>
                        <a:t>Probably, though several design choices have been made and were not clearly supported in the talks.  These include but are not limited to:  the island material, the pole piece 2D design (and effect on the transition region mating the 2D and end regions), quench heater location, allowable compressive stress in the coil during manufacture, ….….</a:t>
                      </a:r>
                      <a:endParaRPr kumimoji="1" lang="en-US" altLang="ja-JP" sz="1800" kern="1200" dirty="0" smtClean="0">
                        <a:solidFill>
                          <a:schemeClr val="dk1"/>
                        </a:solidFill>
                        <a:effectLst/>
                        <a:latin typeface="+mn-lt"/>
                        <a:ea typeface="+mn-ea"/>
                        <a:cs typeface="+mn-cs"/>
                      </a:endParaRPr>
                    </a:p>
                    <a:p>
                      <a:pPr marL="285750" indent="-285750">
                        <a:buFont typeface="Arial"/>
                        <a:buChar char="•"/>
                      </a:pPr>
                      <a:endParaRPr kumimoji="1" lang="en-US" altLang="ja-JP" dirty="0" smtClean="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6</a:t>
            </a:fld>
            <a:endParaRPr kumimoji="1" lang="ja-JP" altLang="en-US"/>
          </a:p>
        </p:txBody>
      </p:sp>
    </p:spTree>
    <p:extLst>
      <p:ext uri="{BB962C8B-B14F-4D97-AF65-F5344CB8AC3E}">
        <p14:creationId xmlns:p14="http://schemas.microsoft.com/office/powerpoint/2010/main" val="55537024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(2)</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2976071372"/>
              </p:ext>
            </p:extLst>
          </p:nvPr>
        </p:nvGraphicFramePr>
        <p:xfrm>
          <a:off x="457200" y="961390"/>
          <a:ext cx="8229600" cy="512064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2</a:t>
                      </a:r>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 typeface="+mj-lt"/>
                        <a:buNone/>
                        <a:tabLst/>
                        <a:defRPr/>
                      </a:pPr>
                      <a:r>
                        <a:rPr kumimoji="1" lang="en-US" altLang="ja-JP" sz="1800" b="0" kern="1200" dirty="0" smtClean="0">
                          <a:solidFill>
                            <a:schemeClr val="lt1"/>
                          </a:solidFill>
                          <a:effectLst/>
                          <a:latin typeface="+mn-lt"/>
                          <a:ea typeface="+mn-ea"/>
                          <a:cs typeface="+mn-cs"/>
                        </a:rPr>
                        <a:t>Is the engineering design including the 3D interfaces to other systems, namely the  cold-warm-cold by-pass lodging the collimation system, sufficiently developed   to assess that there be no show stoppers in the construction of the magnetic part, the cold mass assembly, the </a:t>
                      </a:r>
                      <a:r>
                        <a:rPr kumimoji="1" lang="en-US" altLang="ja-JP" sz="1800" b="0" kern="1200" dirty="0" err="1" smtClean="0">
                          <a:solidFill>
                            <a:schemeClr val="lt1"/>
                          </a:solidFill>
                          <a:effectLst/>
                          <a:latin typeface="+mn-lt"/>
                          <a:ea typeface="+mn-ea"/>
                          <a:cs typeface="+mn-cs"/>
                        </a:rPr>
                        <a:t>cryostating</a:t>
                      </a:r>
                      <a:r>
                        <a:rPr kumimoji="1" lang="en-US" altLang="ja-JP" sz="1800" b="0" kern="1200" dirty="0" smtClean="0">
                          <a:solidFill>
                            <a:schemeClr val="lt1"/>
                          </a:solidFill>
                          <a:effectLst/>
                          <a:latin typeface="+mn-lt"/>
                          <a:ea typeface="+mn-ea"/>
                          <a:cs typeface="+mn-cs"/>
                        </a:rPr>
                        <a:t>, and the installation and integration in the machine? </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kumimoji="1" lang="en-US" altLang="ja-JP" sz="1800" b="0" kern="1200" dirty="0" smtClean="0">
                          <a:solidFill>
                            <a:schemeClr val="lt1"/>
                          </a:solidFill>
                          <a:effectLst/>
                          <a:latin typeface="+mn-lt"/>
                          <a:ea typeface="+mn-ea"/>
                          <a:cs typeface="+mn-cs"/>
                        </a:rPr>
                        <a:t>Is the protection and circuit integration sufficiently </a:t>
                      </a:r>
                      <a:r>
                        <a:rPr kumimoji="1" lang="en-US" altLang="ja-JP" sz="1800" b="0" kern="1200" dirty="0" err="1" smtClean="0">
                          <a:solidFill>
                            <a:schemeClr val="lt1"/>
                          </a:solidFill>
                          <a:effectLst/>
                          <a:latin typeface="+mn-lt"/>
                          <a:ea typeface="+mn-ea"/>
                          <a:cs typeface="+mn-cs"/>
                        </a:rPr>
                        <a:t>analysed</a:t>
                      </a:r>
                      <a:r>
                        <a:rPr kumimoji="1" lang="en-US" altLang="ja-JP" sz="1800" b="0" kern="1200" dirty="0" smtClean="0">
                          <a:solidFill>
                            <a:schemeClr val="lt1"/>
                          </a:solidFill>
                          <a:effectLst/>
                          <a:latin typeface="+mn-lt"/>
                          <a:ea typeface="+mn-ea"/>
                          <a:cs typeface="+mn-cs"/>
                        </a:rPr>
                        <a:t>?</a:t>
                      </a:r>
                      <a:endParaRPr kumimoji="1" lang="ja-JP" altLang="ja-JP" sz="1800" b="0" kern="1200" dirty="0" smtClean="0">
                        <a:solidFill>
                          <a:schemeClr val="lt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kumimoji="1" lang="ja-JP" altLang="ja-JP" sz="1800" b="0"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r>
                        <a:rPr kumimoji="1" lang="en-US" altLang="ja-JP" sz="1800" kern="1200" dirty="0" smtClean="0">
                          <a:solidFill>
                            <a:schemeClr val="dk1"/>
                          </a:solidFill>
                          <a:effectLst/>
                          <a:latin typeface="+mn-lt"/>
                          <a:ea typeface="+mn-ea"/>
                          <a:cs typeface="+mn-cs"/>
                        </a:rPr>
                        <a:t>We expect the same/similar scheme of the protection as like as the LHC-dipole interconnect.  </a:t>
                      </a:r>
                    </a:p>
                    <a:p>
                      <a:endParaRPr kumimoji="1" lang="en-US" altLang="ja-JP" sz="1800" kern="1200" dirty="0" smtClean="0">
                        <a:solidFill>
                          <a:schemeClr val="dk1"/>
                        </a:solidFill>
                        <a:effectLst/>
                        <a:latin typeface="+mn-lt"/>
                        <a:ea typeface="+mn-ea"/>
                        <a:cs typeface="+mn-cs"/>
                      </a:endParaRPr>
                    </a:p>
                    <a:p>
                      <a:r>
                        <a:rPr kumimoji="1" lang="en-US" altLang="ja-JP" sz="1800" kern="1200" dirty="0" smtClean="0">
                          <a:solidFill>
                            <a:schemeClr val="dk1"/>
                          </a:solidFill>
                          <a:effectLst/>
                          <a:latin typeface="+mn-lt"/>
                          <a:ea typeface="+mn-ea"/>
                          <a:cs typeface="+mn-cs"/>
                        </a:rPr>
                        <a:t>No specific presentation was made in terms of this question except for the general powering system. </a:t>
                      </a:r>
                    </a:p>
                    <a:p>
                      <a:endParaRPr kumimoji="1" lang="en-US" altLang="ja-JP" sz="1800" kern="1200" dirty="0" smtClean="0">
                        <a:solidFill>
                          <a:schemeClr val="dk1"/>
                        </a:solidFill>
                        <a:effectLst/>
                        <a:latin typeface="+mn-lt"/>
                        <a:ea typeface="+mn-ea"/>
                        <a:cs typeface="+mn-cs"/>
                      </a:endParaRPr>
                    </a:p>
                    <a:p>
                      <a:r>
                        <a:rPr kumimoji="1" lang="en-US" altLang="ja-JP" sz="1800" kern="1200" dirty="0" smtClean="0">
                          <a:solidFill>
                            <a:schemeClr val="dk1"/>
                          </a:solidFill>
                          <a:effectLst/>
                          <a:latin typeface="+mn-lt"/>
                          <a:ea typeface="+mn-ea"/>
                          <a:cs typeface="+mn-cs"/>
                        </a:rPr>
                        <a:t>No major show-stopper evident on front of cryogenic and electrical integration. We urge the cryostat group to converge quickly on a design which defines envelopes for both magnets and collimators. </a:t>
                      </a:r>
                      <a:endParaRPr kumimoji="1" lang="ja-JP" altLang="ja-JP" sz="1800" kern="1200" dirty="0" smtClean="0">
                        <a:solidFill>
                          <a:schemeClr val="dk1"/>
                        </a:solidFill>
                        <a:effectLst/>
                        <a:latin typeface="+mn-lt"/>
                        <a:ea typeface="+mn-ea"/>
                        <a:cs typeface="+mn-cs"/>
                      </a:endParaRPr>
                    </a:p>
                    <a:p>
                      <a:r>
                        <a:rPr kumimoji="1" lang="en-US" altLang="ja-JP" sz="1800" b="1" kern="1200" dirty="0" smtClean="0">
                          <a:solidFill>
                            <a:schemeClr val="dk1"/>
                          </a:solidFill>
                          <a:effectLst/>
                          <a:latin typeface="+mn-lt"/>
                          <a:ea typeface="+mn-ea"/>
                          <a:cs typeface="+mn-cs"/>
                        </a:rPr>
                        <a:t> </a:t>
                      </a: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7</a:t>
            </a:fld>
            <a:endParaRPr kumimoji="1" lang="ja-JP" altLang="en-US"/>
          </a:p>
        </p:txBody>
      </p:sp>
    </p:spTree>
    <p:extLst>
      <p:ext uri="{BB962C8B-B14F-4D97-AF65-F5344CB8AC3E}">
        <p14:creationId xmlns:p14="http://schemas.microsoft.com/office/powerpoint/2010/main" val="302369621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(3)</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3465349489"/>
              </p:ext>
            </p:extLst>
          </p:nvPr>
        </p:nvGraphicFramePr>
        <p:xfrm>
          <a:off x="457200" y="961390"/>
          <a:ext cx="8229600" cy="320040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3</a:t>
                      </a:r>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 typeface="+mj-lt"/>
                        <a:buNone/>
                        <a:tabLst/>
                        <a:defRPr/>
                      </a:pPr>
                      <a:r>
                        <a:rPr kumimoji="1" lang="en-US" altLang="ja-JP" sz="1800" b="1" kern="1200" dirty="0" smtClean="0">
                          <a:solidFill>
                            <a:schemeClr val="lt1"/>
                          </a:solidFill>
                          <a:effectLst/>
                          <a:latin typeface="+mn-lt"/>
                          <a:ea typeface="+mn-ea"/>
                          <a:cs typeface="+mn-cs"/>
                        </a:rPr>
                        <a:t>Is the final design taking stock of the best features demonstrated in the two development  lines, i.e. FNAL and CERN?</a:t>
                      </a:r>
                      <a:endParaRPr kumimoji="1" lang="ja-JP" altLang="ja-JP" sz="1800" b="1"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 typeface="Arial"/>
                        <a:buNone/>
                        <a:tabLst/>
                        <a:defRPr/>
                      </a:pPr>
                      <a:endParaRPr kumimoji="1" lang="en-US" altLang="ja-JP" sz="1800" kern="1200" dirty="0" smtClean="0">
                        <a:solidFill>
                          <a:schemeClr val="dk1"/>
                        </a:solidFill>
                        <a:effectLst/>
                        <a:latin typeface="+mn-lt"/>
                        <a:ea typeface="+mn-ea"/>
                        <a:cs typeface="+mn-cs"/>
                      </a:endParaRP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kumimoji="1" lang="en-US" altLang="ja-JP" sz="1800" kern="1200" dirty="0" smtClean="0">
                          <a:solidFill>
                            <a:schemeClr val="dk1"/>
                          </a:solidFill>
                          <a:effectLst/>
                          <a:latin typeface="+mn-lt"/>
                          <a:ea typeface="+mn-ea"/>
                          <a:cs typeface="+mn-cs"/>
                        </a:rPr>
                        <a:t>Apparently not on mechanical structure. </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kumimoji="1" lang="en-US" altLang="ja-JP" sz="1800" kern="1200" dirty="0" smtClean="0">
                          <a:solidFill>
                            <a:schemeClr val="dk1"/>
                          </a:solidFill>
                          <a:effectLst/>
                          <a:latin typeface="+mn-lt"/>
                          <a:ea typeface="+mn-ea"/>
                          <a:cs typeface="+mn-cs"/>
                        </a:rPr>
                        <a:t>Yes on many other elements coil fabrication, conductor, etc.</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endParaRPr kumimoji="1" lang="en-US"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latin typeface="+mn-lt"/>
                          <a:ea typeface="+mn-ea"/>
                          <a:cs typeface="+mn-cs"/>
                        </a:rPr>
                        <a:t>The best features of the FNAL design should be integrated with the CERN design through the mechanism of an internal review (to be discussed in full report) </a:t>
                      </a:r>
                    </a:p>
                    <a:p>
                      <a:pPr marL="285750" indent="-285750">
                        <a:buFont typeface="Arial"/>
                        <a:buChar char="•"/>
                      </a:pPr>
                      <a:endParaRPr kumimoji="1" lang="en-US" altLang="ja-JP" sz="1800" kern="1200" dirty="0" smtClean="0">
                        <a:solidFill>
                          <a:schemeClr val="dk1"/>
                        </a:solidFill>
                        <a:latin typeface="+mn-lt"/>
                        <a:ea typeface="+mn-ea"/>
                        <a:cs typeface="+mn-cs"/>
                      </a:endParaRP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8</a:t>
            </a:fld>
            <a:endParaRPr kumimoji="1" lang="ja-JP" altLang="en-US"/>
          </a:p>
        </p:txBody>
      </p:sp>
    </p:spTree>
    <p:extLst>
      <p:ext uri="{BB962C8B-B14F-4D97-AF65-F5344CB8AC3E}">
        <p14:creationId xmlns:p14="http://schemas.microsoft.com/office/powerpoint/2010/main" val="403254709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(4) </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2267195105"/>
              </p:ext>
            </p:extLst>
          </p:nvPr>
        </p:nvGraphicFramePr>
        <p:xfrm>
          <a:off x="457200" y="1479448"/>
          <a:ext cx="8229600" cy="457200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4</a:t>
                      </a:r>
                      <a:endParaRPr kumimoji="1" lang="ja-JP" altLang="en-US" dirty="0"/>
                    </a:p>
                  </a:txBody>
                  <a:tcPr/>
                </a:tc>
                <a:tc>
                  <a:txBody>
                    <a:bodyPr/>
                    <a:lstStyle/>
                    <a:p>
                      <a:r>
                        <a:rPr kumimoji="1" lang="en-US" altLang="ja-JP" sz="1800" b="1" kern="1200" dirty="0" smtClean="0">
                          <a:solidFill>
                            <a:schemeClr val="lt1"/>
                          </a:solidFill>
                          <a:effectLst/>
                          <a:latin typeface="+mn-lt"/>
                          <a:ea typeface="+mn-ea"/>
                          <a:cs typeface="+mn-cs"/>
                        </a:rPr>
                        <a:t> Is the plan for models and prototypes well thought? Is the preliminary construction plan credible?</a:t>
                      </a:r>
                      <a:endParaRPr kumimoji="1" lang="ja-JP" altLang="ja-JP" sz="1800" b="1" kern="1200" dirty="0" smtClean="0">
                        <a:solidFill>
                          <a:schemeClr val="lt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kumimoji="1" lang="ja-JP" altLang="ja-JP" sz="1800" b="0"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effectLst/>
                          <a:latin typeface="+mn-lt"/>
                          <a:ea typeface="+mn-ea"/>
                          <a:cs typeface="+mn-cs"/>
                        </a:rPr>
                        <a:t>Justification for models is completely absent. How the model program informs the prototype and construction programs was not discussed. Both models and prototypes appear always too late to inform construction program.</a:t>
                      </a:r>
                      <a:r>
                        <a:rPr kumimoji="1" lang="ja-JP" altLang="en-US" sz="1800" kern="1200" dirty="0" smtClean="0">
                          <a:solidFill>
                            <a:schemeClr val="dk1"/>
                          </a:solidFill>
                          <a:effectLst/>
                          <a:latin typeface="+mn-lt"/>
                          <a:ea typeface="+mn-ea"/>
                          <a:cs typeface="+mn-cs"/>
                        </a:rPr>
                        <a:t> </a:t>
                      </a:r>
                      <a:r>
                        <a:rPr kumimoji="1" lang="en-US" altLang="ja-JP" sz="1800" kern="1200" dirty="0" smtClean="0">
                          <a:solidFill>
                            <a:schemeClr val="dk1"/>
                          </a:solidFill>
                          <a:latin typeface="+mn-lt"/>
                          <a:ea typeface="+mn-ea"/>
                          <a:cs typeface="+mn-cs"/>
                        </a:rPr>
                        <a:t>There is a plan, but the technical linkages / decisions were not presented in detail. We recommend to modify the plan to emphasize model magnets, practice coils, and practice assemblies as much as possible. </a:t>
                      </a:r>
                      <a:endParaRPr kumimoji="1" lang="en-US" altLang="ja-JP" sz="1800" kern="1200" dirty="0" smtClean="0">
                        <a:solidFill>
                          <a:schemeClr val="dk1"/>
                        </a:solidFill>
                        <a:effectLst/>
                        <a:latin typeface="+mn-lt"/>
                        <a:ea typeface="+mn-ea"/>
                        <a:cs typeface="+mn-cs"/>
                      </a:endParaRPr>
                    </a:p>
                    <a:p>
                      <a:pPr marL="285750" indent="-285750">
                        <a:buFont typeface="Arial"/>
                        <a:buChar char="•"/>
                      </a:pPr>
                      <a:endParaRPr kumimoji="1" lang="ja-JP"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Challenging construction plan with ~7 coils/year (20 coils total), with no assumption of rate of failing coils/magnets.</a:t>
                      </a:r>
                    </a:p>
                    <a:p>
                      <a:pPr marL="285750" indent="-285750">
                        <a:buFont typeface="Arial"/>
                        <a:buChar char="•"/>
                      </a:pPr>
                      <a:endParaRPr kumimoji="1" lang="en-US"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Moderate space to optimize production rate by increasing tooling and concentrating construction in later years before LS2. </a:t>
                      </a: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dirty="0" smtClean="0"/>
              <a:t>14/12/08</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9</a:t>
            </a:fld>
            <a:endParaRPr kumimoji="1" lang="ja-JP" altLang="en-US"/>
          </a:p>
        </p:txBody>
      </p:sp>
    </p:spTree>
    <p:extLst>
      <p:ext uri="{BB962C8B-B14F-4D97-AF65-F5344CB8AC3E}">
        <p14:creationId xmlns:p14="http://schemas.microsoft.com/office/powerpoint/2010/main" val="193078506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2409</TotalTime>
  <Words>765</Words>
  <Application>Microsoft Macintosh PowerPoint</Application>
  <PresentationFormat>画面に合わせる (4:3)</PresentationFormat>
  <Paragraphs>119</Paragraphs>
  <Slides>12</Slides>
  <Notes>0</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ホワイト</vt:lpstr>
      <vt:lpstr>The 2nd Int. Nat’l Review of HL-LHC, 11 T Dipoles at Collimator Section </vt:lpstr>
      <vt:lpstr>Review Committee Members</vt:lpstr>
      <vt:lpstr>The 11 T Dipole Development Program  to be reviewed</vt:lpstr>
      <vt:lpstr>HL-LHC Project, and 11 T Dipole Plan</vt:lpstr>
      <vt:lpstr>Previous Reviews</vt:lpstr>
      <vt:lpstr>Charges and Responses (1)</vt:lpstr>
      <vt:lpstr>Charges and Responses (2)</vt:lpstr>
      <vt:lpstr>Charges and Responses (3)</vt:lpstr>
      <vt:lpstr>Charges and Responses (4) </vt:lpstr>
      <vt:lpstr>Charges and Responses (4) </vt:lpstr>
      <vt:lpstr>Charges and Responses (5) </vt:lpstr>
      <vt:lpstr>Charges and Responses (6) </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2nd Int. Nat’l Review of HL-LHC, 11 T Dipoles at Collimator Section </dc:title>
  <dc:creator>Yamamoto Akira</dc:creator>
  <cp:lastModifiedBy>Yamamoto Akira</cp:lastModifiedBy>
  <cp:revision>48</cp:revision>
  <dcterms:created xsi:type="dcterms:W3CDTF">2014-12-08T02:21:45Z</dcterms:created>
  <dcterms:modified xsi:type="dcterms:W3CDTF">2014-12-12T16:39:36Z</dcterms:modified>
</cp:coreProperties>
</file>