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19"/>
  </p:notesMasterIdLst>
  <p:sldIdLst>
    <p:sldId id="256" r:id="rId5"/>
    <p:sldId id="300" r:id="rId6"/>
    <p:sldId id="304" r:id="rId7"/>
    <p:sldId id="316" r:id="rId8"/>
    <p:sldId id="309" r:id="rId9"/>
    <p:sldId id="310" r:id="rId10"/>
    <p:sldId id="308" r:id="rId11"/>
    <p:sldId id="307" r:id="rId12"/>
    <p:sldId id="299" r:id="rId13"/>
    <p:sldId id="313" r:id="rId14"/>
    <p:sldId id="311" r:id="rId15"/>
    <p:sldId id="312" r:id="rId16"/>
    <p:sldId id="314" r:id="rId17"/>
    <p:sldId id="315" r:id="rId18"/>
  </p:sldIdLst>
  <p:sldSz cx="9144000" cy="6858000" type="screen4x3"/>
  <p:notesSz cx="6811963" cy="99425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guide id="3" orient="horz" pos="3132">
          <p15:clr>
            <a:srgbClr val="A4A3A4"/>
          </p15:clr>
        </p15:guide>
        <p15:guide id="4" pos="214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A0"/>
    <a:srgbClr val="104282"/>
    <a:srgbClr val="0B387C"/>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napToGrid="0" snapToObjects="1">
      <p:cViewPr varScale="1">
        <p:scale>
          <a:sx n="137" d="100"/>
          <a:sy n="137" d="100"/>
        </p:scale>
        <p:origin x="-810" y="-90"/>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88" d="100"/>
          <a:sy n="88" d="100"/>
        </p:scale>
        <p:origin x="-3870" y="-120"/>
      </p:cViewPr>
      <p:guideLst>
        <p:guide orient="horz" pos="2880"/>
        <p:guide orient="horz" pos="3132"/>
        <p:guide pos="2160"/>
        <p:guide pos="214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851" cy="49712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8536" y="0"/>
            <a:ext cx="2951851" cy="497126"/>
          </a:xfrm>
          <a:prstGeom prst="rect">
            <a:avLst/>
          </a:prstGeom>
        </p:spPr>
        <p:txBody>
          <a:bodyPr vert="horz" lIns="91440" tIns="45720" rIns="91440" bIns="45720" rtlCol="0"/>
          <a:lstStyle>
            <a:lvl1pPr algn="r">
              <a:defRPr sz="1200"/>
            </a:lvl1pPr>
          </a:lstStyle>
          <a:p>
            <a:fld id="{54649618-F188-4CBA-A16C-6780D9C2BEE4}" type="datetimeFigureOut">
              <a:rPr lang="en-GB" smtClean="0"/>
              <a:t>08/12/2014</a:t>
            </a:fld>
            <a:endParaRPr lang="en-GB"/>
          </a:p>
        </p:txBody>
      </p:sp>
      <p:sp>
        <p:nvSpPr>
          <p:cNvPr id="4" name="Slide Image Placeholder 3"/>
          <p:cNvSpPr>
            <a:spLocks noGrp="1" noRot="1" noChangeAspect="1"/>
          </p:cNvSpPr>
          <p:nvPr>
            <p:ph type="sldImg" idx="2"/>
          </p:nvPr>
        </p:nvSpPr>
        <p:spPr>
          <a:xfrm>
            <a:off x="922338" y="746125"/>
            <a:ext cx="4967287" cy="37274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1197" y="4722694"/>
            <a:ext cx="5449570" cy="447413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43662"/>
            <a:ext cx="2951851" cy="497126"/>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8536" y="9443662"/>
            <a:ext cx="2951851" cy="497126"/>
          </a:xfrm>
          <a:prstGeom prst="rect">
            <a:avLst/>
          </a:prstGeom>
        </p:spPr>
        <p:txBody>
          <a:bodyPr vert="horz" lIns="91440" tIns="45720" rIns="91440" bIns="45720" rtlCol="0" anchor="b"/>
          <a:lstStyle>
            <a:lvl1pPr algn="r">
              <a:defRPr sz="1200"/>
            </a:lvl1pPr>
          </a:lstStyle>
          <a:p>
            <a:fld id="{7565B055-B265-4513-8E30-6B8E70FA1FB1}" type="slidenum">
              <a:rPr lang="en-GB" smtClean="0"/>
              <a:t>‹#›</a:t>
            </a:fld>
            <a:endParaRPr lang="en-GB"/>
          </a:p>
        </p:txBody>
      </p:sp>
    </p:spTree>
    <p:extLst>
      <p:ext uri="{BB962C8B-B14F-4D97-AF65-F5344CB8AC3E}">
        <p14:creationId xmlns:p14="http://schemas.microsoft.com/office/powerpoint/2010/main" val="3865359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12/8/2014</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Status Report TE-MPE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12/8/2014</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Status Report TE-MPE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12/8/2014</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Status Report TE-MPE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12/8/2014</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Status Report TE-MPE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pic>
        <p:nvPicPr>
          <p:cNvPr id="3" name="Image 2" descr="LOGO-60-shadow.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825660" y="1053046"/>
            <a:ext cx="5492679" cy="4748942"/>
          </a:xfrm>
          <a:prstGeom prst="rect">
            <a:avLst/>
          </a:prstGeom>
        </p:spPr>
      </p:pic>
    </p:spTree>
    <p:extLst>
      <p:ext uri="{BB962C8B-B14F-4D97-AF65-F5344CB8AC3E}">
        <p14:creationId xmlns:p14="http://schemas.microsoft.com/office/powerpoint/2010/main" val="3159229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dirty="0" smtClean="0"/>
              <a:t>Click to edit Master title style</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8/12/2014</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11 T review</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dirty="0" smtClean="0"/>
              <a:t>Click to edit Master title style</a:t>
            </a:r>
            <a:endParaRPr kumimoji="0"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12/8/2014</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Status Report TE-MPE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12/8/2014</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Status Report TE-MPE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12/8/2014</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11 T review</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LOGO-60-CERN.png"/>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301069" y="5986682"/>
            <a:ext cx="2016681" cy="871318"/>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82" r:id="rId3"/>
    <p:sldLayoutId id="2147483677" r:id="rId4"/>
    <p:sldLayoutId id="2147483678" r:id="rId5"/>
    <p:sldLayoutId id="2147483681" r:id="rId6"/>
    <p:sldLayoutId id="2147483680" r:id="rId7"/>
    <p:sldLayoutId id="2147483679" r:id="rId8"/>
    <p:sldLayoutId id="2147483664" r:id="rId9"/>
    <p:sldLayoutId id="2147483665" r:id="rId10"/>
    <p:sldLayoutId id="2147483667" r:id="rId11"/>
    <p:sldLayoutId id="2147483668" r:id="rId12"/>
    <p:sldLayoutId id="2147483669" r:id="rId13"/>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gif"/><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37736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p:txBody>
          <a:bodyPr/>
          <a:lstStyle/>
          <a:p>
            <a:fld id="{17918391-D411-FE40-AAD7-861AE5233E0E}" type="slidenum">
              <a:rPr lang="en-US" smtClean="0"/>
              <a:pPr/>
              <a:t>10</a:t>
            </a:fld>
            <a:endParaRPr lang="en-US" dirty="0"/>
          </a:p>
        </p:txBody>
      </p:sp>
      <p:pic>
        <p:nvPicPr>
          <p:cNvPr id="8" name="Picture 7"/>
          <p:cNvPicPr>
            <a:picLocks noChangeAspect="1"/>
          </p:cNvPicPr>
          <p:nvPr/>
        </p:nvPicPr>
        <p:blipFill rotWithShape="1">
          <a:blip r:embed="rId2" cstate="email">
            <a:extLst>
              <a:ext uri="{28A0092B-C50C-407E-A947-70E740481C1C}">
                <a14:useLocalDpi xmlns:a14="http://schemas.microsoft.com/office/drawing/2010/main" val="0"/>
              </a:ext>
            </a:extLst>
          </a:blip>
          <a:srcRect t="6404" b="2882"/>
          <a:stretch/>
        </p:blipFill>
        <p:spPr>
          <a:xfrm>
            <a:off x="676851" y="1188000"/>
            <a:ext cx="7141379" cy="4860000"/>
          </a:xfrm>
          <a:prstGeom prst="rect">
            <a:avLst/>
          </a:prstGeom>
        </p:spPr>
      </p:pic>
      <p:sp>
        <p:nvSpPr>
          <p:cNvPr id="4" name="Title 1"/>
          <p:cNvSpPr>
            <a:spLocks noGrp="1"/>
          </p:cNvSpPr>
          <p:nvPr>
            <p:ph type="title"/>
          </p:nvPr>
        </p:nvSpPr>
        <p:spPr>
          <a:xfrm>
            <a:off x="457200" y="234099"/>
            <a:ext cx="8226854" cy="830997"/>
          </a:xfrm>
        </p:spPr>
        <p:txBody>
          <a:bodyPr>
            <a:spAutoFit/>
          </a:bodyPr>
          <a:lstStyle/>
          <a:p>
            <a:r>
              <a:rPr lang="en-GB" sz="2400" dirty="0" smtClean="0"/>
              <a:t>Example: U</a:t>
            </a:r>
            <a:r>
              <a:rPr lang="en-GB" sz="2400" baseline="-25000" dirty="0" smtClean="0"/>
              <a:t>A1</a:t>
            </a:r>
            <a:r>
              <a:rPr lang="en-GB" sz="2400" dirty="0" smtClean="0"/>
              <a:t>-U</a:t>
            </a:r>
            <a:r>
              <a:rPr lang="en-GB" sz="2400" baseline="-25000" dirty="0" smtClean="0"/>
              <a:t>A2</a:t>
            </a:r>
            <a:r>
              <a:rPr lang="en-GB" sz="2400" dirty="0" smtClean="0"/>
              <a:t> </a:t>
            </a:r>
            <a:r>
              <a:rPr lang="en-GB" sz="2400" dirty="0" smtClean="0"/>
              <a:t>in the 154 dipoles of the RB circuit during converter shut-down and EE switch openings</a:t>
            </a:r>
            <a:endParaRPr lang="en-GB" sz="2400" dirty="0"/>
          </a:p>
        </p:txBody>
      </p:sp>
      <p:sp>
        <p:nvSpPr>
          <p:cNvPr id="5" name="Footer Placeholder 4"/>
          <p:cNvSpPr>
            <a:spLocks noGrp="1"/>
          </p:cNvSpPr>
          <p:nvPr>
            <p:ph type="ftr" sz="quarter" idx="3"/>
          </p:nvPr>
        </p:nvSpPr>
        <p:spPr>
          <a:xfrm>
            <a:off x="3387436" y="6594764"/>
            <a:ext cx="3139211" cy="209839"/>
          </a:xfrm>
        </p:spPr>
        <p:txBody>
          <a:bodyPr/>
          <a:lstStyle/>
          <a:p>
            <a:r>
              <a:rPr lang="en-US" sz="900" dirty="0" smtClean="0"/>
              <a:t>11 T </a:t>
            </a:r>
            <a:r>
              <a:rPr lang="en-US" sz="900" dirty="0" smtClean="0"/>
              <a:t>review – Arjan Verweij – 8 Dec 2014</a:t>
            </a:r>
            <a:endParaRPr lang="en-US" sz="900" dirty="0"/>
          </a:p>
        </p:txBody>
      </p:sp>
    </p:spTree>
    <p:extLst>
      <p:ext uri="{BB962C8B-B14F-4D97-AF65-F5344CB8AC3E}">
        <p14:creationId xmlns:p14="http://schemas.microsoft.com/office/powerpoint/2010/main" val="21385433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9" name="Straight Connector 108"/>
          <p:cNvCxnSpPr/>
          <p:nvPr/>
        </p:nvCxnSpPr>
        <p:spPr>
          <a:xfrm flipV="1">
            <a:off x="1792241" y="2737736"/>
            <a:ext cx="0" cy="922567"/>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p:txBody>
          <a:bodyPr/>
          <a:lstStyle/>
          <a:p>
            <a:fld id="{17918391-D411-FE40-AAD7-861AE5233E0E}" type="slidenum">
              <a:rPr lang="en-US" smtClean="0"/>
              <a:pPr/>
              <a:t>11</a:t>
            </a:fld>
            <a:endParaRPr lang="en-US" dirty="0"/>
          </a:p>
        </p:txBody>
      </p:sp>
      <p:sp>
        <p:nvSpPr>
          <p:cNvPr id="2" name="Rectangle 1"/>
          <p:cNvSpPr/>
          <p:nvPr/>
        </p:nvSpPr>
        <p:spPr>
          <a:xfrm>
            <a:off x="2610641" y="2490012"/>
            <a:ext cx="1561876" cy="48023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D1, A1</a:t>
            </a:r>
            <a:endParaRPr lang="en-GB" dirty="0"/>
          </a:p>
        </p:txBody>
      </p:sp>
      <p:sp>
        <p:nvSpPr>
          <p:cNvPr id="9" name="Rectangle 8"/>
          <p:cNvSpPr/>
          <p:nvPr/>
        </p:nvSpPr>
        <p:spPr>
          <a:xfrm>
            <a:off x="2610641" y="3050930"/>
            <a:ext cx="1561876" cy="4509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D1, A2</a:t>
            </a:r>
            <a:endParaRPr lang="en-GB" dirty="0"/>
          </a:p>
        </p:txBody>
      </p:sp>
      <p:sp>
        <p:nvSpPr>
          <p:cNvPr id="10" name="Rectangle 9"/>
          <p:cNvSpPr/>
          <p:nvPr/>
        </p:nvSpPr>
        <p:spPr>
          <a:xfrm>
            <a:off x="5773025" y="3050930"/>
            <a:ext cx="1561876" cy="4509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D2, A2</a:t>
            </a:r>
            <a:endParaRPr lang="en-GB" dirty="0"/>
          </a:p>
        </p:txBody>
      </p:sp>
      <p:sp>
        <p:nvSpPr>
          <p:cNvPr id="11" name="Rectangle 10"/>
          <p:cNvSpPr/>
          <p:nvPr/>
        </p:nvSpPr>
        <p:spPr>
          <a:xfrm>
            <a:off x="5773025" y="2490012"/>
            <a:ext cx="1561876" cy="48023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D2, A1</a:t>
            </a:r>
            <a:endParaRPr lang="en-GB" dirty="0"/>
          </a:p>
        </p:txBody>
      </p:sp>
      <p:cxnSp>
        <p:nvCxnSpPr>
          <p:cNvPr id="7" name="Straight Arrow Connector 6"/>
          <p:cNvCxnSpPr>
            <a:endCxn id="2" idx="1"/>
          </p:cNvCxnSpPr>
          <p:nvPr/>
        </p:nvCxnSpPr>
        <p:spPr>
          <a:xfrm>
            <a:off x="824853" y="2730130"/>
            <a:ext cx="1785788" cy="0"/>
          </a:xfrm>
          <a:prstGeom prst="straightConnector1">
            <a:avLst/>
          </a:prstGeom>
          <a:ln w="317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stCxn id="2" idx="3"/>
            <a:endCxn id="11" idx="1"/>
          </p:cNvCxnSpPr>
          <p:nvPr/>
        </p:nvCxnSpPr>
        <p:spPr>
          <a:xfrm>
            <a:off x="4172517" y="2730130"/>
            <a:ext cx="1600508" cy="0"/>
          </a:xfrm>
          <a:prstGeom prst="straightConnector1">
            <a:avLst/>
          </a:prstGeom>
          <a:ln w="317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endCxn id="10" idx="3"/>
          </p:cNvCxnSpPr>
          <p:nvPr/>
        </p:nvCxnSpPr>
        <p:spPr>
          <a:xfrm flipH="1">
            <a:off x="7334901" y="3276381"/>
            <a:ext cx="385830" cy="0"/>
          </a:xfrm>
          <a:prstGeom prst="straightConnector1">
            <a:avLst/>
          </a:prstGeom>
          <a:ln w="317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stCxn id="10" idx="1"/>
            <a:endCxn id="9" idx="3"/>
          </p:cNvCxnSpPr>
          <p:nvPr/>
        </p:nvCxnSpPr>
        <p:spPr>
          <a:xfrm flipH="1">
            <a:off x="4172517" y="3276381"/>
            <a:ext cx="1600508" cy="0"/>
          </a:xfrm>
          <a:prstGeom prst="straightConnector1">
            <a:avLst/>
          </a:prstGeom>
          <a:ln w="317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V="1">
            <a:off x="2239468" y="3659939"/>
            <a:ext cx="6107373" cy="364"/>
          </a:xfrm>
          <a:prstGeom prst="straightConnector1">
            <a:avLst/>
          </a:prstGeom>
          <a:ln w="317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a:stCxn id="11" idx="3"/>
          </p:cNvCxnSpPr>
          <p:nvPr/>
        </p:nvCxnSpPr>
        <p:spPr>
          <a:xfrm>
            <a:off x="7334901" y="2730130"/>
            <a:ext cx="385829" cy="7606"/>
          </a:xfrm>
          <a:prstGeom prst="line">
            <a:avLst/>
          </a:prstGeom>
          <a:ln w="317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flipH="1">
            <a:off x="7720731" y="2737736"/>
            <a:ext cx="1" cy="538645"/>
          </a:xfrm>
          <a:prstGeom prst="line">
            <a:avLst/>
          </a:prstGeom>
          <a:ln w="317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2239468" y="3176436"/>
            <a:ext cx="371173" cy="0"/>
          </a:xfrm>
          <a:prstGeom prst="line">
            <a:avLst/>
          </a:prstGeom>
          <a:ln w="317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flipH="1" flipV="1">
            <a:off x="2239468" y="3176438"/>
            <a:ext cx="13500" cy="483865"/>
          </a:xfrm>
          <a:prstGeom prst="line">
            <a:avLst/>
          </a:prstGeom>
          <a:ln w="31750">
            <a:solidFill>
              <a:srgbClr val="FF0000"/>
            </a:solidFill>
          </a:ln>
        </p:spPr>
        <p:style>
          <a:lnRef idx="2">
            <a:schemeClr val="accent1"/>
          </a:lnRef>
          <a:fillRef idx="0">
            <a:schemeClr val="accent1"/>
          </a:fillRef>
          <a:effectRef idx="1">
            <a:schemeClr val="accent1"/>
          </a:effectRef>
          <a:fontRef idx="minor">
            <a:schemeClr val="tx1"/>
          </a:fontRef>
        </p:style>
      </p:cxnSp>
      <p:sp>
        <p:nvSpPr>
          <p:cNvPr id="101" name="Isosceles Triangle 100"/>
          <p:cNvSpPr/>
          <p:nvPr/>
        </p:nvSpPr>
        <p:spPr>
          <a:xfrm flipV="1">
            <a:off x="1625874" y="2935352"/>
            <a:ext cx="332735" cy="280967"/>
          </a:xfrm>
          <a:prstGeom prst="triangl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03" name="Straight Connector 102"/>
          <p:cNvCxnSpPr/>
          <p:nvPr/>
        </p:nvCxnSpPr>
        <p:spPr>
          <a:xfrm>
            <a:off x="1625874" y="3218395"/>
            <a:ext cx="332735" cy="0"/>
          </a:xfrm>
          <a:prstGeom prst="line">
            <a:avLst/>
          </a:prstGeom>
          <a:ln w="539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7" name="Straight Connector 106"/>
          <p:cNvCxnSpPr/>
          <p:nvPr/>
        </p:nvCxnSpPr>
        <p:spPr>
          <a:xfrm flipV="1">
            <a:off x="1792241" y="3659939"/>
            <a:ext cx="447227" cy="364"/>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1388830" y="2755036"/>
            <a:ext cx="0" cy="1895250"/>
          </a:xfrm>
          <a:prstGeom prst="line">
            <a:avLst/>
          </a:prstGeom>
          <a:ln w="31750">
            <a:solidFill>
              <a:schemeClr val="accent1">
                <a:lumMod val="10000"/>
              </a:schemeClr>
            </a:solidFill>
            <a:headEnd type="triangle"/>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flipH="1" flipV="1">
            <a:off x="1388832" y="4650286"/>
            <a:ext cx="2994210" cy="1"/>
          </a:xfrm>
          <a:prstGeom prst="line">
            <a:avLst/>
          </a:prstGeom>
          <a:ln w="31750">
            <a:solidFill>
              <a:schemeClr val="accent1">
                <a:lumMod val="10000"/>
              </a:schemeClr>
            </a:solidFill>
          </a:ln>
        </p:spPr>
        <p:style>
          <a:lnRef idx="2">
            <a:schemeClr val="accent1"/>
          </a:lnRef>
          <a:fillRef idx="0">
            <a:schemeClr val="accent1"/>
          </a:fillRef>
          <a:effectRef idx="1">
            <a:schemeClr val="accent1"/>
          </a:effectRef>
          <a:fontRef idx="minor">
            <a:schemeClr val="tx1"/>
          </a:fontRef>
        </p:style>
      </p:cxnSp>
      <p:sp>
        <p:nvSpPr>
          <p:cNvPr id="18" name="Rectangle 17"/>
          <p:cNvSpPr/>
          <p:nvPr/>
        </p:nvSpPr>
        <p:spPr>
          <a:xfrm>
            <a:off x="1823338" y="4587533"/>
            <a:ext cx="332735" cy="12550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Oval 19"/>
          <p:cNvSpPr/>
          <p:nvPr/>
        </p:nvSpPr>
        <p:spPr>
          <a:xfrm>
            <a:off x="2770190" y="4357418"/>
            <a:ext cx="1083931" cy="552845"/>
          </a:xfrm>
          <a:prstGeom prst="ellipse">
            <a:avLst/>
          </a:prstGeom>
          <a:solidFill>
            <a:schemeClr val="accent4">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PC</a:t>
            </a:r>
            <a:endParaRPr lang="en-GB" dirty="0"/>
          </a:p>
        </p:txBody>
      </p:sp>
      <p:cxnSp>
        <p:nvCxnSpPr>
          <p:cNvPr id="32" name="Straight Connector 31"/>
          <p:cNvCxnSpPr/>
          <p:nvPr/>
        </p:nvCxnSpPr>
        <p:spPr>
          <a:xfrm>
            <a:off x="4383042" y="3660303"/>
            <a:ext cx="0" cy="989983"/>
          </a:xfrm>
          <a:prstGeom prst="line">
            <a:avLst/>
          </a:prstGeom>
          <a:ln w="31750">
            <a:solidFill>
              <a:schemeClr val="accent1">
                <a:lumMod val="10000"/>
              </a:schemeClr>
            </a:solidFill>
            <a:headEnd type="triangle"/>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2156073" y="1743672"/>
            <a:ext cx="0" cy="986458"/>
          </a:xfrm>
          <a:prstGeom prst="line">
            <a:avLst/>
          </a:prstGeom>
          <a:ln w="31750">
            <a:solidFill>
              <a:srgbClr val="00B050"/>
            </a:solidFill>
            <a:headEnd type="none"/>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3384918" y="1743672"/>
            <a:ext cx="0" cy="810795"/>
          </a:xfrm>
          <a:prstGeom prst="line">
            <a:avLst/>
          </a:prstGeom>
          <a:ln w="31750">
            <a:solidFill>
              <a:srgbClr val="00B050"/>
            </a:solidFill>
            <a:headEnd type="none"/>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2156073" y="1743672"/>
            <a:ext cx="1228845" cy="0"/>
          </a:xfrm>
          <a:prstGeom prst="line">
            <a:avLst/>
          </a:prstGeom>
          <a:ln w="31750">
            <a:solidFill>
              <a:srgbClr val="00B050"/>
            </a:solidFill>
            <a:headEnd type="none"/>
          </a:ln>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a:off x="2428437" y="1560203"/>
            <a:ext cx="684118" cy="386139"/>
          </a:xfrm>
          <a:prstGeom prst="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smtClean="0"/>
              <a:t>CLIQ</a:t>
            </a:r>
            <a:endParaRPr lang="en-GB" sz="1600" dirty="0"/>
          </a:p>
        </p:txBody>
      </p:sp>
      <p:cxnSp>
        <p:nvCxnSpPr>
          <p:cNvPr id="35" name="Straight Connector 34"/>
          <p:cNvCxnSpPr/>
          <p:nvPr/>
        </p:nvCxnSpPr>
        <p:spPr>
          <a:xfrm flipV="1">
            <a:off x="6511572" y="3393178"/>
            <a:ext cx="0" cy="666002"/>
          </a:xfrm>
          <a:prstGeom prst="line">
            <a:avLst/>
          </a:prstGeom>
          <a:ln w="31750">
            <a:solidFill>
              <a:srgbClr val="00B050"/>
            </a:solidFill>
            <a:headEnd type="none"/>
          </a:ln>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V="1">
            <a:off x="7740417" y="3276381"/>
            <a:ext cx="0" cy="782799"/>
          </a:xfrm>
          <a:prstGeom prst="line">
            <a:avLst/>
          </a:prstGeom>
          <a:ln w="31750">
            <a:solidFill>
              <a:srgbClr val="00B050"/>
            </a:solidFill>
            <a:headEnd type="none"/>
          </a:ln>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a:off x="6511572" y="4059180"/>
            <a:ext cx="1228845" cy="0"/>
          </a:xfrm>
          <a:prstGeom prst="line">
            <a:avLst/>
          </a:prstGeom>
          <a:ln w="31750">
            <a:solidFill>
              <a:srgbClr val="00B050"/>
            </a:solidFill>
            <a:headEnd type="none"/>
          </a:ln>
        </p:spPr>
        <p:style>
          <a:lnRef idx="2">
            <a:schemeClr val="accent1"/>
          </a:lnRef>
          <a:fillRef idx="0">
            <a:schemeClr val="accent1"/>
          </a:fillRef>
          <a:effectRef idx="1">
            <a:schemeClr val="accent1"/>
          </a:effectRef>
          <a:fontRef idx="minor">
            <a:schemeClr val="tx1"/>
          </a:fontRef>
        </p:style>
      </p:cxnSp>
      <p:sp>
        <p:nvSpPr>
          <p:cNvPr id="38" name="Rectangle 37"/>
          <p:cNvSpPr/>
          <p:nvPr/>
        </p:nvSpPr>
        <p:spPr>
          <a:xfrm>
            <a:off x="6819871" y="3875711"/>
            <a:ext cx="749757" cy="386139"/>
          </a:xfrm>
          <a:prstGeom prst="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smtClean="0"/>
              <a:t>CLIQ</a:t>
            </a:r>
            <a:endParaRPr lang="en-GB" sz="1600" dirty="0"/>
          </a:p>
        </p:txBody>
      </p:sp>
      <p:cxnSp>
        <p:nvCxnSpPr>
          <p:cNvPr id="43" name="Straight Connector 42"/>
          <p:cNvCxnSpPr/>
          <p:nvPr/>
        </p:nvCxnSpPr>
        <p:spPr>
          <a:xfrm>
            <a:off x="5344898" y="1743672"/>
            <a:ext cx="0" cy="986458"/>
          </a:xfrm>
          <a:prstGeom prst="line">
            <a:avLst/>
          </a:prstGeom>
          <a:ln w="31750">
            <a:solidFill>
              <a:srgbClr val="00B050"/>
            </a:solidFill>
            <a:headEnd type="none"/>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6573743" y="1743672"/>
            <a:ext cx="0" cy="810795"/>
          </a:xfrm>
          <a:prstGeom prst="line">
            <a:avLst/>
          </a:prstGeom>
          <a:ln w="31750">
            <a:solidFill>
              <a:srgbClr val="00B050"/>
            </a:solidFill>
            <a:headEnd type="none"/>
          </a:ln>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a:off x="5344898" y="1743672"/>
            <a:ext cx="1228845" cy="0"/>
          </a:xfrm>
          <a:prstGeom prst="line">
            <a:avLst/>
          </a:prstGeom>
          <a:ln w="31750">
            <a:solidFill>
              <a:srgbClr val="00B050"/>
            </a:solidFill>
            <a:headEnd type="none"/>
          </a:ln>
        </p:spPr>
        <p:style>
          <a:lnRef idx="2">
            <a:schemeClr val="accent1"/>
          </a:lnRef>
          <a:fillRef idx="0">
            <a:schemeClr val="accent1"/>
          </a:fillRef>
          <a:effectRef idx="1">
            <a:schemeClr val="accent1"/>
          </a:effectRef>
          <a:fontRef idx="minor">
            <a:schemeClr val="tx1"/>
          </a:fontRef>
        </p:style>
      </p:cxnSp>
      <p:sp>
        <p:nvSpPr>
          <p:cNvPr id="46" name="Rectangle 45"/>
          <p:cNvSpPr/>
          <p:nvPr/>
        </p:nvSpPr>
        <p:spPr>
          <a:xfrm>
            <a:off x="5653197" y="1560203"/>
            <a:ext cx="734993" cy="386139"/>
          </a:xfrm>
          <a:prstGeom prst="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smtClean="0"/>
              <a:t>CLIQ</a:t>
            </a:r>
            <a:endParaRPr lang="en-GB" sz="1600" dirty="0"/>
          </a:p>
        </p:txBody>
      </p:sp>
      <p:cxnSp>
        <p:nvCxnSpPr>
          <p:cNvPr id="49" name="Straight Connector 48"/>
          <p:cNvCxnSpPr/>
          <p:nvPr/>
        </p:nvCxnSpPr>
        <p:spPr>
          <a:xfrm flipV="1">
            <a:off x="3346572" y="3393178"/>
            <a:ext cx="0" cy="666002"/>
          </a:xfrm>
          <a:prstGeom prst="line">
            <a:avLst/>
          </a:prstGeom>
          <a:ln w="31750">
            <a:solidFill>
              <a:srgbClr val="00B050"/>
            </a:solidFill>
            <a:headEnd type="none"/>
          </a:ln>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flipV="1">
            <a:off x="4575417" y="3276381"/>
            <a:ext cx="0" cy="782799"/>
          </a:xfrm>
          <a:prstGeom prst="line">
            <a:avLst/>
          </a:prstGeom>
          <a:ln w="31750">
            <a:solidFill>
              <a:srgbClr val="00B050"/>
            </a:solidFill>
            <a:headEnd type="none"/>
          </a:ln>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3346572" y="4059180"/>
            <a:ext cx="1228845" cy="0"/>
          </a:xfrm>
          <a:prstGeom prst="line">
            <a:avLst/>
          </a:prstGeom>
          <a:ln w="31750">
            <a:solidFill>
              <a:srgbClr val="00B050"/>
            </a:solidFill>
            <a:headEnd type="none"/>
          </a:ln>
        </p:spPr>
        <p:style>
          <a:lnRef idx="2">
            <a:schemeClr val="accent1"/>
          </a:lnRef>
          <a:fillRef idx="0">
            <a:schemeClr val="accent1"/>
          </a:fillRef>
          <a:effectRef idx="1">
            <a:schemeClr val="accent1"/>
          </a:effectRef>
          <a:fontRef idx="minor">
            <a:schemeClr val="tx1"/>
          </a:fontRef>
        </p:style>
      </p:cxnSp>
      <p:sp>
        <p:nvSpPr>
          <p:cNvPr id="52" name="Rectangle 51"/>
          <p:cNvSpPr/>
          <p:nvPr/>
        </p:nvSpPr>
        <p:spPr>
          <a:xfrm>
            <a:off x="3633285" y="3875711"/>
            <a:ext cx="669769" cy="386139"/>
          </a:xfrm>
          <a:prstGeom prst="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smtClean="0"/>
              <a:t>CLIQ</a:t>
            </a:r>
            <a:endParaRPr lang="en-GB" sz="1600" dirty="0"/>
          </a:p>
        </p:txBody>
      </p:sp>
      <p:cxnSp>
        <p:nvCxnSpPr>
          <p:cNvPr id="53" name="Straight Connector 52"/>
          <p:cNvCxnSpPr/>
          <p:nvPr/>
        </p:nvCxnSpPr>
        <p:spPr>
          <a:xfrm flipV="1">
            <a:off x="1388832" y="4650288"/>
            <a:ext cx="0" cy="782798"/>
          </a:xfrm>
          <a:prstGeom prst="line">
            <a:avLst/>
          </a:prstGeom>
          <a:ln w="31750">
            <a:solidFill>
              <a:srgbClr val="00B050"/>
            </a:solidFill>
            <a:headEnd type="none"/>
          </a:ln>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flipV="1">
            <a:off x="4383042" y="4650288"/>
            <a:ext cx="0" cy="782798"/>
          </a:xfrm>
          <a:prstGeom prst="line">
            <a:avLst/>
          </a:prstGeom>
          <a:ln w="31750">
            <a:solidFill>
              <a:srgbClr val="00B050"/>
            </a:solidFill>
            <a:headEnd type="none"/>
          </a:ln>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1388832" y="5433086"/>
            <a:ext cx="2994210" cy="0"/>
          </a:xfrm>
          <a:prstGeom prst="line">
            <a:avLst/>
          </a:prstGeom>
          <a:ln w="31750">
            <a:solidFill>
              <a:srgbClr val="00B050"/>
            </a:solidFill>
            <a:headEnd type="none"/>
          </a:ln>
        </p:spPr>
        <p:style>
          <a:lnRef idx="2">
            <a:schemeClr val="accent1"/>
          </a:lnRef>
          <a:fillRef idx="0">
            <a:schemeClr val="accent1"/>
          </a:fillRef>
          <a:effectRef idx="1">
            <a:schemeClr val="accent1"/>
          </a:effectRef>
          <a:fontRef idx="minor">
            <a:schemeClr val="tx1"/>
          </a:fontRef>
        </p:style>
      </p:cxnSp>
      <p:sp>
        <p:nvSpPr>
          <p:cNvPr id="59" name="TextBox 58"/>
          <p:cNvSpPr txBox="1"/>
          <p:nvPr/>
        </p:nvSpPr>
        <p:spPr>
          <a:xfrm>
            <a:off x="365829" y="234122"/>
            <a:ext cx="8320971" cy="1200329"/>
          </a:xfrm>
          <a:prstGeom prst="rect">
            <a:avLst/>
          </a:prstGeom>
          <a:noFill/>
        </p:spPr>
        <p:txBody>
          <a:bodyPr wrap="square" rtlCol="0">
            <a:spAutoFit/>
          </a:bodyPr>
          <a:lstStyle/>
          <a:p>
            <a:r>
              <a:rPr lang="en-GB" sz="2400" b="1" dirty="0" smtClean="0"/>
              <a:t>CLIQ (Coupling Loss Induced Quench) </a:t>
            </a:r>
            <a:r>
              <a:rPr lang="en-GB" sz="2400" dirty="0" smtClean="0"/>
              <a:t>could be a very good alternative for traditional quench heaters: Faster </a:t>
            </a:r>
            <a:r>
              <a:rPr lang="en-GB" sz="2400" dirty="0" smtClean="0">
                <a:sym typeface="Symbol"/>
              </a:rPr>
              <a:t> lower hot-spot, </a:t>
            </a:r>
            <a:r>
              <a:rPr lang="en-GB" sz="2400" dirty="0" smtClean="0"/>
              <a:t>and “easier” coil </a:t>
            </a:r>
            <a:r>
              <a:rPr lang="en-GB" sz="2400" dirty="0" smtClean="0"/>
              <a:t>assembly.</a:t>
            </a:r>
            <a:endParaRPr lang="en-GB" sz="2400" dirty="0"/>
          </a:p>
        </p:txBody>
      </p:sp>
      <p:sp>
        <p:nvSpPr>
          <p:cNvPr id="64" name="Isosceles Triangle 63"/>
          <p:cNvSpPr/>
          <p:nvPr/>
        </p:nvSpPr>
        <p:spPr>
          <a:xfrm rot="5400000" flipV="1">
            <a:off x="2553202" y="5290308"/>
            <a:ext cx="332735" cy="280967"/>
          </a:xfrm>
          <a:prstGeom prst="triangl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65" name="Straight Connector 64"/>
          <p:cNvCxnSpPr/>
          <p:nvPr/>
        </p:nvCxnSpPr>
        <p:spPr>
          <a:xfrm rot="5400000">
            <a:off x="2444827" y="5435486"/>
            <a:ext cx="332735" cy="0"/>
          </a:xfrm>
          <a:prstGeom prst="line">
            <a:avLst/>
          </a:prstGeom>
          <a:ln w="53975">
            <a:solidFill>
              <a:schemeClr val="tx1"/>
            </a:solidFill>
          </a:ln>
        </p:spPr>
        <p:style>
          <a:lnRef idx="2">
            <a:schemeClr val="accent1"/>
          </a:lnRef>
          <a:fillRef idx="0">
            <a:schemeClr val="accent1"/>
          </a:fillRef>
          <a:effectRef idx="1">
            <a:schemeClr val="accent1"/>
          </a:effectRef>
          <a:fontRef idx="minor">
            <a:schemeClr val="tx1"/>
          </a:fontRef>
        </p:style>
      </p:cxnSp>
      <p:sp>
        <p:nvSpPr>
          <p:cNvPr id="67" name="TextBox 66"/>
          <p:cNvSpPr txBox="1"/>
          <p:nvPr/>
        </p:nvSpPr>
        <p:spPr>
          <a:xfrm>
            <a:off x="5163497" y="5397104"/>
            <a:ext cx="3183344" cy="400110"/>
          </a:xfrm>
          <a:prstGeom prst="rect">
            <a:avLst/>
          </a:prstGeom>
          <a:noFill/>
        </p:spPr>
        <p:txBody>
          <a:bodyPr wrap="square" rtlCol="0">
            <a:spAutoFit/>
          </a:bodyPr>
          <a:lstStyle/>
          <a:p>
            <a:r>
              <a:rPr lang="en-GB" sz="2000" dirty="0" smtClean="0"/>
              <a:t>4 units of 30 mF, 500 V</a:t>
            </a:r>
            <a:endParaRPr lang="en-GB" sz="2000" dirty="0"/>
          </a:p>
        </p:txBody>
      </p:sp>
      <p:sp>
        <p:nvSpPr>
          <p:cNvPr id="48" name="Footer Placeholder 4"/>
          <p:cNvSpPr>
            <a:spLocks noGrp="1"/>
          </p:cNvSpPr>
          <p:nvPr>
            <p:ph type="ftr" sz="quarter" idx="3"/>
          </p:nvPr>
        </p:nvSpPr>
        <p:spPr>
          <a:xfrm>
            <a:off x="3387436" y="6594764"/>
            <a:ext cx="3139211" cy="209839"/>
          </a:xfrm>
        </p:spPr>
        <p:txBody>
          <a:bodyPr/>
          <a:lstStyle/>
          <a:p>
            <a:r>
              <a:rPr lang="en-US" sz="900" dirty="0" smtClean="0"/>
              <a:t>11 T </a:t>
            </a:r>
            <a:r>
              <a:rPr lang="en-US" sz="900" dirty="0" smtClean="0"/>
              <a:t>review – Arjan Verweij – 8 Dec 2014</a:t>
            </a:r>
            <a:endParaRPr lang="en-US" sz="900" dirty="0"/>
          </a:p>
        </p:txBody>
      </p:sp>
    </p:spTree>
    <p:extLst>
      <p:ext uri="{BB962C8B-B14F-4D97-AF65-F5344CB8AC3E}">
        <p14:creationId xmlns:p14="http://schemas.microsoft.com/office/powerpoint/2010/main" val="35952153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3"/>
            <a:ext cx="8226854" cy="757108"/>
          </a:xfrm>
        </p:spPr>
        <p:txBody>
          <a:bodyPr>
            <a:normAutofit/>
          </a:bodyPr>
          <a:lstStyle/>
          <a:p>
            <a:r>
              <a:rPr lang="en-GB" sz="4000" dirty="0" smtClean="0"/>
              <a:t>CLIQ for a 6 m long 11 T dipole</a:t>
            </a:r>
            <a:endParaRPr lang="en-GB" sz="400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12</a:t>
            </a:fld>
            <a:endParaRPr lang="en-US" dirty="0"/>
          </a:p>
        </p:txBody>
      </p:sp>
      <p:sp>
        <p:nvSpPr>
          <p:cNvPr id="4" name="Content Placeholder 3"/>
          <p:cNvSpPr>
            <a:spLocks noGrp="1"/>
          </p:cNvSpPr>
          <p:nvPr>
            <p:ph idx="1"/>
          </p:nvPr>
        </p:nvSpPr>
        <p:spPr>
          <a:xfrm>
            <a:off x="334526" y="1076225"/>
            <a:ext cx="8349528" cy="338554"/>
          </a:xfrm>
        </p:spPr>
        <p:txBody>
          <a:bodyPr wrap="square">
            <a:spAutoFit/>
          </a:bodyPr>
          <a:lstStyle/>
          <a:p>
            <a:pPr marL="36576" indent="0">
              <a:buNone/>
            </a:pPr>
            <a:r>
              <a:rPr lang="en-GB" sz="1600" dirty="0" err="1" smtClean="0"/>
              <a:t>Iq</a:t>
            </a:r>
            <a:r>
              <a:rPr lang="en-GB" sz="1600" dirty="0" smtClean="0"/>
              <a:t>=11850 A, U</a:t>
            </a:r>
            <a:r>
              <a:rPr lang="en-GB" sz="1600" baseline="-25000" dirty="0" smtClean="0"/>
              <a:t>CLIQ</a:t>
            </a:r>
            <a:r>
              <a:rPr lang="en-GB" sz="1600" dirty="0" smtClean="0"/>
              <a:t>=500 V </a:t>
            </a:r>
            <a:r>
              <a:rPr lang="en-GB" sz="1600" dirty="0" smtClean="0">
                <a:sym typeface="Symbol"/>
              </a:rPr>
              <a:t> </a:t>
            </a:r>
            <a:r>
              <a:rPr lang="en-GB" sz="1600" dirty="0" smtClean="0"/>
              <a:t>Quench load=11.8 </a:t>
            </a:r>
            <a:r>
              <a:rPr lang="en-GB" sz="1600" dirty="0" err="1" smtClean="0"/>
              <a:t>MIIts</a:t>
            </a:r>
            <a:r>
              <a:rPr lang="en-GB" sz="1600" dirty="0" smtClean="0"/>
              <a:t>, </a:t>
            </a:r>
            <a:r>
              <a:rPr lang="en-GB" sz="1600" dirty="0" err="1" smtClean="0"/>
              <a:t>T</a:t>
            </a:r>
            <a:r>
              <a:rPr lang="en-GB" sz="1600" baseline="-25000" dirty="0" err="1" smtClean="0"/>
              <a:t>hot</a:t>
            </a:r>
            <a:r>
              <a:rPr lang="en-GB" sz="1600" dirty="0" smtClean="0"/>
              <a:t>=253 K</a:t>
            </a:r>
            <a:endParaRPr lang="en-GB" sz="1600" dirty="0"/>
          </a:p>
        </p:txBody>
      </p:sp>
      <p:pic>
        <p:nvPicPr>
          <p:cNvPr id="5" name="Picture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537955" y="1750594"/>
            <a:ext cx="4606045" cy="4059382"/>
          </a:xfrm>
          <a:prstGeom prst="rect">
            <a:avLst/>
          </a:prstGeom>
        </p:spPr>
      </p:pic>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1599" y="1750594"/>
            <a:ext cx="4638917" cy="4088352"/>
          </a:xfrm>
          <a:prstGeom prst="rect">
            <a:avLst/>
          </a:prstGeom>
        </p:spPr>
      </p:pic>
      <p:sp>
        <p:nvSpPr>
          <p:cNvPr id="8" name="Footer Placeholder 4"/>
          <p:cNvSpPr>
            <a:spLocks noGrp="1"/>
          </p:cNvSpPr>
          <p:nvPr>
            <p:ph type="ftr" sz="quarter" idx="3"/>
          </p:nvPr>
        </p:nvSpPr>
        <p:spPr>
          <a:xfrm>
            <a:off x="3387436" y="6594764"/>
            <a:ext cx="3139211" cy="209839"/>
          </a:xfrm>
        </p:spPr>
        <p:txBody>
          <a:bodyPr/>
          <a:lstStyle/>
          <a:p>
            <a:r>
              <a:rPr lang="en-US" sz="900" dirty="0" smtClean="0"/>
              <a:t>11 T </a:t>
            </a:r>
            <a:r>
              <a:rPr lang="en-US" sz="900" dirty="0" smtClean="0"/>
              <a:t>review – Arjan Verweij – 8 Dec 2014</a:t>
            </a:r>
            <a:endParaRPr lang="en-US" sz="900" dirty="0"/>
          </a:p>
        </p:txBody>
      </p:sp>
    </p:spTree>
    <p:extLst>
      <p:ext uri="{BB962C8B-B14F-4D97-AF65-F5344CB8AC3E}">
        <p14:creationId xmlns:p14="http://schemas.microsoft.com/office/powerpoint/2010/main" val="31469987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0944" y="316423"/>
            <a:ext cx="8513619" cy="769441"/>
          </a:xfrm>
        </p:spPr>
        <p:txBody>
          <a:bodyPr wrap="square">
            <a:spAutoFit/>
          </a:bodyPr>
          <a:lstStyle/>
          <a:p>
            <a:r>
              <a:rPr lang="en-GB" sz="4400" dirty="0" smtClean="0">
                <a:latin typeface="+mn-lt"/>
              </a:rPr>
              <a:t>CLIQ</a:t>
            </a:r>
            <a:endParaRPr lang="en-GB" sz="4400" dirty="0">
              <a:latin typeface="+mn-lt"/>
            </a:endParaRPr>
          </a:p>
        </p:txBody>
      </p:sp>
      <p:sp>
        <p:nvSpPr>
          <p:cNvPr id="6" name="Slide Number Placeholder 5"/>
          <p:cNvSpPr>
            <a:spLocks noGrp="1"/>
          </p:cNvSpPr>
          <p:nvPr>
            <p:ph type="sldNum" sz="quarter" idx="4"/>
          </p:nvPr>
        </p:nvSpPr>
        <p:spPr/>
        <p:txBody>
          <a:bodyPr/>
          <a:lstStyle/>
          <a:p>
            <a:fld id="{17918391-D411-FE40-AAD7-861AE5233E0E}" type="slidenum">
              <a:rPr lang="en-US" smtClean="0"/>
              <a:pPr/>
              <a:t>13</a:t>
            </a:fld>
            <a:endParaRPr lang="en-US" dirty="0"/>
          </a:p>
        </p:txBody>
      </p:sp>
      <p:sp>
        <p:nvSpPr>
          <p:cNvPr id="8" name="Content Placeholder 2"/>
          <p:cNvSpPr>
            <a:spLocks noGrp="1"/>
          </p:cNvSpPr>
          <p:nvPr>
            <p:ph idx="1"/>
          </p:nvPr>
        </p:nvSpPr>
        <p:spPr>
          <a:xfrm>
            <a:off x="173182" y="1350804"/>
            <a:ext cx="8693727" cy="3754874"/>
          </a:xfrm>
        </p:spPr>
        <p:txBody>
          <a:bodyPr wrap="square">
            <a:spAutoFit/>
          </a:bodyPr>
          <a:lstStyle/>
          <a:p>
            <a:pPr marL="36576" indent="0">
              <a:buNone/>
            </a:pPr>
            <a:r>
              <a:rPr lang="en-GB" sz="2000" dirty="0" smtClean="0">
                <a:solidFill>
                  <a:schemeClr val="accent6">
                    <a:lumMod val="50000"/>
                  </a:schemeClr>
                </a:solidFill>
              </a:rPr>
              <a:t>Protection using </a:t>
            </a:r>
            <a:r>
              <a:rPr lang="en-GB" sz="2000" dirty="0">
                <a:solidFill>
                  <a:schemeClr val="accent6">
                    <a:lumMod val="50000"/>
                  </a:schemeClr>
                </a:solidFill>
              </a:rPr>
              <a:t>CLIQ </a:t>
            </a:r>
            <a:r>
              <a:rPr lang="en-GB" sz="2000" dirty="0" smtClean="0">
                <a:solidFill>
                  <a:schemeClr val="accent6">
                    <a:lumMod val="50000"/>
                  </a:schemeClr>
                </a:solidFill>
              </a:rPr>
              <a:t>seems feasible on </a:t>
            </a:r>
            <a:r>
              <a:rPr lang="en-GB" sz="2000" dirty="0">
                <a:solidFill>
                  <a:schemeClr val="accent6">
                    <a:lumMod val="50000"/>
                  </a:schemeClr>
                </a:solidFill>
              </a:rPr>
              <a:t>the 11 T dipoles, </a:t>
            </a:r>
            <a:r>
              <a:rPr lang="en-GB" sz="2000" dirty="0" smtClean="0">
                <a:solidFill>
                  <a:schemeClr val="accent6">
                    <a:lumMod val="50000"/>
                  </a:schemeClr>
                </a:solidFill>
              </a:rPr>
              <a:t>resulting in lower hot spot than </a:t>
            </a:r>
            <a:r>
              <a:rPr lang="en-GB" sz="2000" dirty="0" smtClean="0">
                <a:solidFill>
                  <a:schemeClr val="accent6">
                    <a:lumMod val="50000"/>
                  </a:schemeClr>
                </a:solidFill>
              </a:rPr>
              <a:t>quench heaters. </a:t>
            </a:r>
            <a:r>
              <a:rPr lang="en-GB" sz="2000" dirty="0">
                <a:solidFill>
                  <a:schemeClr val="accent6">
                    <a:lumMod val="50000"/>
                  </a:schemeClr>
                </a:solidFill>
              </a:rPr>
              <a:t>W</a:t>
            </a:r>
            <a:r>
              <a:rPr lang="en-GB" sz="2000" dirty="0" smtClean="0">
                <a:solidFill>
                  <a:schemeClr val="accent6">
                    <a:lumMod val="50000"/>
                  </a:schemeClr>
                </a:solidFill>
              </a:rPr>
              <a:t>e </a:t>
            </a:r>
            <a:r>
              <a:rPr lang="en-GB" sz="2000" dirty="0">
                <a:solidFill>
                  <a:schemeClr val="accent6">
                    <a:lumMod val="50000"/>
                  </a:schemeClr>
                </a:solidFill>
              </a:rPr>
              <a:t>still </a:t>
            </a:r>
            <a:r>
              <a:rPr lang="en-GB" sz="2000" dirty="0" smtClean="0">
                <a:solidFill>
                  <a:schemeClr val="accent6">
                    <a:lumMod val="50000"/>
                  </a:schemeClr>
                </a:solidFill>
              </a:rPr>
              <a:t>need:</a:t>
            </a:r>
          </a:p>
          <a:p>
            <a:pPr>
              <a:spcBef>
                <a:spcPts val="600"/>
              </a:spcBef>
              <a:spcAft>
                <a:spcPts val="600"/>
              </a:spcAft>
              <a:buFont typeface="Wingdings" panose="05000000000000000000" pitchFamily="2" charset="2"/>
              <a:buChar char="Ø"/>
            </a:pPr>
            <a:r>
              <a:rPr lang="en-GB" sz="2000" dirty="0" smtClean="0">
                <a:solidFill>
                  <a:schemeClr val="accent6">
                    <a:lumMod val="50000"/>
                  </a:schemeClr>
                </a:solidFill>
              </a:rPr>
              <a:t>Experimental </a:t>
            </a:r>
            <a:r>
              <a:rPr lang="en-GB" sz="2000" dirty="0">
                <a:solidFill>
                  <a:schemeClr val="accent6">
                    <a:lumMod val="50000"/>
                  </a:schemeClr>
                </a:solidFill>
              </a:rPr>
              <a:t>data on a short model to validate the </a:t>
            </a:r>
            <a:r>
              <a:rPr lang="en-GB" sz="2000" dirty="0" smtClean="0">
                <a:solidFill>
                  <a:schemeClr val="accent6">
                    <a:lumMod val="50000"/>
                  </a:schemeClr>
                </a:solidFill>
              </a:rPr>
              <a:t>simulations.</a:t>
            </a:r>
          </a:p>
          <a:p>
            <a:pPr>
              <a:spcBef>
                <a:spcPts val="600"/>
              </a:spcBef>
              <a:spcAft>
                <a:spcPts val="600"/>
              </a:spcAft>
              <a:buFont typeface="Wingdings" panose="05000000000000000000" pitchFamily="2" charset="2"/>
              <a:buChar char="Ø"/>
            </a:pPr>
            <a:r>
              <a:rPr lang="en-GB" sz="2000" dirty="0" smtClean="0">
                <a:solidFill>
                  <a:schemeClr val="accent6">
                    <a:lumMod val="50000"/>
                  </a:schemeClr>
                </a:solidFill>
              </a:rPr>
              <a:t>Simulations </a:t>
            </a:r>
            <a:r>
              <a:rPr lang="en-GB" sz="2000" dirty="0">
                <a:solidFill>
                  <a:schemeClr val="accent6">
                    <a:lumMod val="50000"/>
                  </a:schemeClr>
                </a:solidFill>
              </a:rPr>
              <a:t>of CLIQ in the RB circuit to </a:t>
            </a:r>
            <a:r>
              <a:rPr lang="en-GB" sz="2000" dirty="0" smtClean="0">
                <a:solidFill>
                  <a:schemeClr val="accent6">
                    <a:lumMod val="50000"/>
                  </a:schemeClr>
                </a:solidFill>
              </a:rPr>
              <a:t>check:</a:t>
            </a:r>
          </a:p>
          <a:p>
            <a:pPr lvl="1">
              <a:spcBef>
                <a:spcPts val="600"/>
              </a:spcBef>
              <a:spcAft>
                <a:spcPts val="600"/>
              </a:spcAft>
              <a:buFont typeface="Wingdings" panose="05000000000000000000" pitchFamily="2" charset="2"/>
              <a:buChar char="Ø"/>
            </a:pPr>
            <a:r>
              <a:rPr lang="en-GB" sz="2000" dirty="0" smtClean="0">
                <a:solidFill>
                  <a:srgbClr val="0055A0"/>
                </a:solidFill>
              </a:rPr>
              <a:t>effect </a:t>
            </a:r>
            <a:r>
              <a:rPr lang="en-GB" sz="2000" dirty="0">
                <a:solidFill>
                  <a:srgbClr val="0055A0"/>
                </a:solidFill>
              </a:rPr>
              <a:t>on QPS of adjacent </a:t>
            </a:r>
            <a:r>
              <a:rPr lang="en-GB" sz="2000" dirty="0" smtClean="0">
                <a:solidFill>
                  <a:srgbClr val="0055A0"/>
                </a:solidFill>
              </a:rPr>
              <a:t>magnets</a:t>
            </a:r>
          </a:p>
          <a:p>
            <a:pPr lvl="1">
              <a:spcBef>
                <a:spcPts val="600"/>
              </a:spcBef>
              <a:spcAft>
                <a:spcPts val="600"/>
              </a:spcAft>
              <a:buFont typeface="Wingdings" panose="05000000000000000000" pitchFamily="2" charset="2"/>
              <a:buChar char="Ø"/>
            </a:pPr>
            <a:r>
              <a:rPr lang="en-GB" sz="2000" dirty="0" smtClean="0">
                <a:solidFill>
                  <a:srgbClr val="0055A0"/>
                </a:solidFill>
              </a:rPr>
              <a:t>effect </a:t>
            </a:r>
            <a:r>
              <a:rPr lang="en-GB" sz="2000" dirty="0">
                <a:solidFill>
                  <a:srgbClr val="0055A0"/>
                </a:solidFill>
              </a:rPr>
              <a:t>on trim </a:t>
            </a:r>
            <a:r>
              <a:rPr lang="en-GB" sz="2000" dirty="0" smtClean="0">
                <a:solidFill>
                  <a:srgbClr val="0055A0"/>
                </a:solidFill>
              </a:rPr>
              <a:t>converter</a:t>
            </a:r>
          </a:p>
          <a:p>
            <a:pPr lvl="1">
              <a:spcBef>
                <a:spcPts val="600"/>
              </a:spcBef>
              <a:spcAft>
                <a:spcPts val="600"/>
              </a:spcAft>
              <a:buFont typeface="Wingdings" panose="05000000000000000000" pitchFamily="2" charset="2"/>
              <a:buChar char="Ø"/>
            </a:pPr>
            <a:r>
              <a:rPr lang="en-GB" sz="2000" dirty="0" smtClean="0">
                <a:solidFill>
                  <a:srgbClr val="0055A0"/>
                </a:solidFill>
              </a:rPr>
              <a:t>effect on maximum voltages (to ground, between coils)</a:t>
            </a:r>
          </a:p>
          <a:p>
            <a:pPr marL="36576" indent="0">
              <a:buNone/>
            </a:pPr>
            <a:endParaRPr lang="en-GB" sz="2000" dirty="0" smtClean="0">
              <a:solidFill>
                <a:schemeClr val="accent6">
                  <a:lumMod val="50000"/>
                </a:schemeClr>
              </a:solidFill>
            </a:endParaRPr>
          </a:p>
          <a:p>
            <a:pPr marL="36576" indent="0">
              <a:buNone/>
            </a:pPr>
            <a:r>
              <a:rPr lang="en-GB" sz="2000" dirty="0" smtClean="0">
                <a:solidFill>
                  <a:schemeClr val="accent6">
                    <a:lumMod val="50000"/>
                  </a:schemeClr>
                </a:solidFill>
              </a:rPr>
              <a:t>Easily</a:t>
            </a:r>
            <a:r>
              <a:rPr lang="en-GB" sz="2000" dirty="0" smtClean="0">
                <a:solidFill>
                  <a:schemeClr val="accent6">
                    <a:lumMod val="50000"/>
                  </a:schemeClr>
                </a:solidFill>
              </a:rPr>
              <a:t> </a:t>
            </a:r>
            <a:r>
              <a:rPr lang="en-GB" sz="2000" dirty="0" smtClean="0">
                <a:solidFill>
                  <a:schemeClr val="accent6">
                    <a:lumMod val="50000"/>
                  </a:schemeClr>
                </a:solidFill>
              </a:rPr>
              <a:t>accessible CLIQ current taps to be foreseen.</a:t>
            </a:r>
          </a:p>
        </p:txBody>
      </p:sp>
      <p:sp>
        <p:nvSpPr>
          <p:cNvPr id="5" name="Footer Placeholder 4"/>
          <p:cNvSpPr>
            <a:spLocks noGrp="1"/>
          </p:cNvSpPr>
          <p:nvPr>
            <p:ph type="ftr" sz="quarter" idx="3"/>
          </p:nvPr>
        </p:nvSpPr>
        <p:spPr>
          <a:xfrm>
            <a:off x="3387436" y="6594764"/>
            <a:ext cx="3139211" cy="209839"/>
          </a:xfrm>
        </p:spPr>
        <p:txBody>
          <a:bodyPr/>
          <a:lstStyle/>
          <a:p>
            <a:r>
              <a:rPr lang="en-US" sz="900" dirty="0" smtClean="0"/>
              <a:t>11 T </a:t>
            </a:r>
            <a:r>
              <a:rPr lang="en-US" sz="900" dirty="0" smtClean="0"/>
              <a:t>review – Arjan Verweij – 8 Dec 2014</a:t>
            </a:r>
            <a:endParaRPr lang="en-US" sz="900" dirty="0"/>
          </a:p>
        </p:txBody>
      </p:sp>
    </p:spTree>
    <p:extLst>
      <p:ext uri="{BB962C8B-B14F-4D97-AF65-F5344CB8AC3E}">
        <p14:creationId xmlns:p14="http://schemas.microsoft.com/office/powerpoint/2010/main" val="22060254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070" y="231459"/>
            <a:ext cx="8226854" cy="757108"/>
          </a:xfrm>
        </p:spPr>
        <p:txBody>
          <a:bodyPr>
            <a:normAutofit/>
          </a:bodyPr>
          <a:lstStyle/>
          <a:p>
            <a:r>
              <a:rPr lang="en-GB" sz="4000" dirty="0" smtClean="0"/>
              <a:t>Summary</a:t>
            </a:r>
            <a:endParaRPr lang="en-GB" sz="400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14</a:t>
            </a:fld>
            <a:endParaRPr lang="en-US" dirty="0"/>
          </a:p>
        </p:txBody>
      </p:sp>
      <p:sp>
        <p:nvSpPr>
          <p:cNvPr id="3" name="Content Placeholder 2"/>
          <p:cNvSpPr>
            <a:spLocks noGrp="1"/>
          </p:cNvSpPr>
          <p:nvPr>
            <p:ph idx="1"/>
          </p:nvPr>
        </p:nvSpPr>
        <p:spPr>
          <a:xfrm>
            <a:off x="325581" y="1311752"/>
            <a:ext cx="8582891" cy="3939540"/>
          </a:xfrm>
        </p:spPr>
        <p:txBody>
          <a:bodyPr>
            <a:spAutoFit/>
          </a:bodyPr>
          <a:lstStyle/>
          <a:p>
            <a:pPr>
              <a:spcBef>
                <a:spcPts val="600"/>
              </a:spcBef>
              <a:spcAft>
                <a:spcPts val="600"/>
              </a:spcAft>
              <a:buFont typeface="Wingdings" panose="05000000000000000000" pitchFamily="2" charset="2"/>
              <a:buChar char="Ø"/>
            </a:pPr>
            <a:r>
              <a:rPr lang="en-GB" sz="2000" dirty="0" smtClean="0"/>
              <a:t>Magnet and all instrumentation should withstand 2.1 kV!!!</a:t>
            </a:r>
          </a:p>
          <a:p>
            <a:pPr>
              <a:spcBef>
                <a:spcPts val="600"/>
              </a:spcBef>
              <a:spcAft>
                <a:spcPts val="600"/>
              </a:spcAft>
              <a:buFont typeface="Wingdings" panose="05000000000000000000" pitchFamily="2" charset="2"/>
              <a:buChar char="Ø"/>
            </a:pPr>
            <a:r>
              <a:rPr lang="en-GB" sz="2000" dirty="0"/>
              <a:t>A</a:t>
            </a:r>
            <a:r>
              <a:rPr lang="en-GB" sz="2000" dirty="0" smtClean="0"/>
              <a:t>ll </a:t>
            </a:r>
            <a:r>
              <a:rPr lang="en-GB" sz="2000" dirty="0" smtClean="0"/>
              <a:t>leads and </a:t>
            </a:r>
            <a:r>
              <a:rPr lang="en-GB" sz="2000" dirty="0" smtClean="0"/>
              <a:t>instrumentation should be easily accessible.</a:t>
            </a:r>
          </a:p>
          <a:p>
            <a:pPr>
              <a:spcBef>
                <a:spcPts val="600"/>
              </a:spcBef>
              <a:spcAft>
                <a:spcPts val="600"/>
              </a:spcAft>
              <a:buFont typeface="Wingdings" panose="05000000000000000000" pitchFamily="2" charset="2"/>
              <a:buChar char="Ø"/>
            </a:pPr>
            <a:r>
              <a:rPr lang="en-GB" sz="2000" dirty="0" smtClean="0"/>
              <a:t>Magnet should withstand an exponential current ramp-down with </a:t>
            </a:r>
            <a:r>
              <a:rPr lang="en-GB" sz="2000" dirty="0" smtClean="0">
                <a:latin typeface="Symbol" panose="05050102010706020507" pitchFamily="18" charset="2"/>
              </a:rPr>
              <a:t>t</a:t>
            </a:r>
            <a:r>
              <a:rPr lang="en-GB" sz="2000" dirty="0" smtClean="0"/>
              <a:t>=100 s without quenching.</a:t>
            </a:r>
            <a:endParaRPr lang="en-GB" sz="2000" dirty="0" smtClean="0"/>
          </a:p>
          <a:p>
            <a:pPr>
              <a:spcBef>
                <a:spcPts val="600"/>
              </a:spcBef>
              <a:spcAft>
                <a:spcPts val="600"/>
              </a:spcAft>
              <a:buFont typeface="Wingdings" panose="05000000000000000000" pitchFamily="2" charset="2"/>
              <a:buChar char="Ø"/>
            </a:pPr>
            <a:r>
              <a:rPr lang="en-GB" sz="2000" dirty="0" smtClean="0"/>
              <a:t>Interaction between main converter, trim converter, EE, and QPS to be studied</a:t>
            </a:r>
            <a:r>
              <a:rPr lang="en-GB" sz="2000" dirty="0" smtClean="0"/>
              <a:t>. </a:t>
            </a:r>
          </a:p>
          <a:p>
            <a:pPr>
              <a:spcBef>
                <a:spcPts val="600"/>
              </a:spcBef>
              <a:spcAft>
                <a:spcPts val="600"/>
              </a:spcAft>
              <a:buFont typeface="Wingdings" panose="05000000000000000000" pitchFamily="2" charset="2"/>
              <a:buChar char="Ø"/>
            </a:pPr>
            <a:r>
              <a:rPr lang="en-GB" sz="2000" dirty="0" smtClean="0"/>
              <a:t>100 mV, 10 </a:t>
            </a:r>
            <a:r>
              <a:rPr lang="en-GB" sz="2000" dirty="0" err="1" smtClean="0"/>
              <a:t>ms</a:t>
            </a:r>
            <a:r>
              <a:rPr lang="en-GB" sz="2000" dirty="0" smtClean="0"/>
              <a:t> might have to be increased, e</a:t>
            </a:r>
            <a:r>
              <a:rPr lang="en-GB" sz="2000" dirty="0" smtClean="0"/>
              <a:t>specially if the apertures have a  different AC behaviour</a:t>
            </a:r>
            <a:endParaRPr lang="en-GB" sz="2000" dirty="0" smtClean="0"/>
          </a:p>
          <a:p>
            <a:pPr>
              <a:spcBef>
                <a:spcPts val="600"/>
              </a:spcBef>
              <a:spcAft>
                <a:spcPts val="600"/>
              </a:spcAft>
              <a:buFont typeface="Wingdings" panose="05000000000000000000" pitchFamily="2" charset="2"/>
              <a:buChar char="Ø"/>
            </a:pPr>
            <a:r>
              <a:rPr lang="en-GB" sz="2000" dirty="0" smtClean="0"/>
              <a:t>CLIQ is a promising alternative for quench </a:t>
            </a:r>
            <a:r>
              <a:rPr lang="en-GB" sz="2000" dirty="0" smtClean="0"/>
              <a:t>heaters and should be further studied and tested.</a:t>
            </a:r>
            <a:endParaRPr lang="en-GB" sz="2000" dirty="0"/>
          </a:p>
        </p:txBody>
      </p:sp>
      <p:sp>
        <p:nvSpPr>
          <p:cNvPr id="5" name="Footer Placeholder 4"/>
          <p:cNvSpPr>
            <a:spLocks noGrp="1"/>
          </p:cNvSpPr>
          <p:nvPr>
            <p:ph type="ftr" sz="quarter" idx="3"/>
          </p:nvPr>
        </p:nvSpPr>
        <p:spPr>
          <a:xfrm>
            <a:off x="3387436" y="6594764"/>
            <a:ext cx="3139211" cy="209839"/>
          </a:xfrm>
        </p:spPr>
        <p:txBody>
          <a:bodyPr/>
          <a:lstStyle/>
          <a:p>
            <a:r>
              <a:rPr lang="en-US" sz="900" dirty="0" smtClean="0"/>
              <a:t>11 T </a:t>
            </a:r>
            <a:r>
              <a:rPr lang="en-US" sz="900" dirty="0" smtClean="0"/>
              <a:t>review – Arjan Verweij – 8 Dec 2014</a:t>
            </a:r>
            <a:endParaRPr lang="en-US" sz="900" dirty="0"/>
          </a:p>
        </p:txBody>
      </p:sp>
    </p:spTree>
    <p:extLst>
      <p:ext uri="{BB962C8B-B14F-4D97-AF65-F5344CB8AC3E}">
        <p14:creationId xmlns:p14="http://schemas.microsoft.com/office/powerpoint/2010/main" val="35761434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46847" y="1375245"/>
            <a:ext cx="8226854" cy="3139321"/>
          </a:xfrm>
        </p:spPr>
        <p:txBody>
          <a:bodyPr>
            <a:spAutoFit/>
          </a:bodyPr>
          <a:lstStyle/>
          <a:p>
            <a:pPr algn="ctr"/>
            <a:r>
              <a:rPr lang="en-GB" dirty="0" smtClean="0"/>
              <a:t>ELQA and protection </a:t>
            </a:r>
            <a:br>
              <a:rPr lang="en-GB" dirty="0" smtClean="0"/>
            </a:br>
            <a:r>
              <a:rPr lang="en-GB" dirty="0" smtClean="0"/>
              <a:t>in the machine</a:t>
            </a:r>
            <a:br>
              <a:rPr lang="en-GB" dirty="0" smtClean="0"/>
            </a:br>
            <a:r>
              <a:rPr lang="en-GB" dirty="0"/>
              <a:t/>
            </a:r>
            <a:br>
              <a:rPr lang="en-GB" dirty="0"/>
            </a:br>
            <a:r>
              <a:rPr lang="en-GB" sz="2000" dirty="0" smtClean="0"/>
              <a:t>Arjan Verweij, TE-MPE</a:t>
            </a:r>
            <a:br>
              <a:rPr lang="en-GB" sz="2000" dirty="0" smtClean="0"/>
            </a:br>
            <a:r>
              <a:rPr lang="en-GB" sz="2000" dirty="0" smtClean="0"/>
              <a:t/>
            </a:r>
            <a:br>
              <a:rPr lang="en-GB" sz="2000" dirty="0" smtClean="0"/>
            </a:br>
            <a:r>
              <a:rPr lang="en-GB" sz="2000" dirty="0" smtClean="0"/>
              <a:t>with input from E. Ravaioli, M. Bednarek, J. Ghini </a:t>
            </a:r>
            <a:endParaRPr lang="en-GB" sz="2000" dirty="0"/>
          </a:p>
        </p:txBody>
      </p:sp>
      <p:sp>
        <p:nvSpPr>
          <p:cNvPr id="5" name="Footer Placeholder 4"/>
          <p:cNvSpPr>
            <a:spLocks noGrp="1"/>
          </p:cNvSpPr>
          <p:nvPr>
            <p:ph type="ftr" sz="quarter" idx="3"/>
          </p:nvPr>
        </p:nvSpPr>
        <p:spPr>
          <a:xfrm>
            <a:off x="3387436" y="6594764"/>
            <a:ext cx="3139211" cy="209839"/>
          </a:xfrm>
        </p:spPr>
        <p:txBody>
          <a:bodyPr/>
          <a:lstStyle/>
          <a:p>
            <a:r>
              <a:rPr lang="en-US" sz="900" dirty="0" smtClean="0"/>
              <a:t>11 T </a:t>
            </a:r>
            <a:r>
              <a:rPr lang="en-US" sz="900" dirty="0" smtClean="0"/>
              <a:t>review – Arjan Verweij – 8 Dec 2014</a:t>
            </a:r>
            <a:endParaRPr lang="en-US" sz="90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34914235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9" name="Straight Connector 108"/>
          <p:cNvCxnSpPr/>
          <p:nvPr/>
        </p:nvCxnSpPr>
        <p:spPr>
          <a:xfrm flipV="1">
            <a:off x="1712253" y="786260"/>
            <a:ext cx="0" cy="922567"/>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p:txBody>
          <a:bodyPr/>
          <a:lstStyle/>
          <a:p>
            <a:fld id="{17918391-D411-FE40-AAD7-861AE5233E0E}" type="slidenum">
              <a:rPr lang="en-US" smtClean="0"/>
              <a:pPr/>
              <a:t>3</a:t>
            </a:fld>
            <a:endParaRPr lang="en-US" dirty="0"/>
          </a:p>
        </p:txBody>
      </p:sp>
      <p:sp>
        <p:nvSpPr>
          <p:cNvPr id="2" name="Rectangle 1"/>
          <p:cNvSpPr/>
          <p:nvPr/>
        </p:nvSpPr>
        <p:spPr>
          <a:xfrm>
            <a:off x="2530653" y="538536"/>
            <a:ext cx="1561876" cy="48023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D1, A1</a:t>
            </a:r>
            <a:endParaRPr lang="en-GB" dirty="0"/>
          </a:p>
        </p:txBody>
      </p:sp>
      <p:sp>
        <p:nvSpPr>
          <p:cNvPr id="9" name="Rectangle 8"/>
          <p:cNvSpPr/>
          <p:nvPr/>
        </p:nvSpPr>
        <p:spPr>
          <a:xfrm>
            <a:off x="2530653" y="1099454"/>
            <a:ext cx="1561876" cy="4509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D1, A2</a:t>
            </a:r>
            <a:endParaRPr lang="en-GB" dirty="0"/>
          </a:p>
        </p:txBody>
      </p:sp>
      <p:sp>
        <p:nvSpPr>
          <p:cNvPr id="10" name="Rectangle 9"/>
          <p:cNvSpPr/>
          <p:nvPr/>
        </p:nvSpPr>
        <p:spPr>
          <a:xfrm>
            <a:off x="5693037" y="1099454"/>
            <a:ext cx="1561876" cy="4509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D2, A2</a:t>
            </a:r>
            <a:endParaRPr lang="en-GB" dirty="0"/>
          </a:p>
        </p:txBody>
      </p:sp>
      <p:sp>
        <p:nvSpPr>
          <p:cNvPr id="11" name="Rectangle 10"/>
          <p:cNvSpPr/>
          <p:nvPr/>
        </p:nvSpPr>
        <p:spPr>
          <a:xfrm>
            <a:off x="5693037" y="538536"/>
            <a:ext cx="1561876" cy="48023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D2, A1</a:t>
            </a:r>
            <a:endParaRPr lang="en-GB" dirty="0"/>
          </a:p>
        </p:txBody>
      </p:sp>
      <p:cxnSp>
        <p:nvCxnSpPr>
          <p:cNvPr id="7" name="Straight Arrow Connector 6"/>
          <p:cNvCxnSpPr>
            <a:endCxn id="2" idx="1"/>
          </p:cNvCxnSpPr>
          <p:nvPr/>
        </p:nvCxnSpPr>
        <p:spPr>
          <a:xfrm>
            <a:off x="744865" y="778654"/>
            <a:ext cx="1785788" cy="0"/>
          </a:xfrm>
          <a:prstGeom prst="straightConnector1">
            <a:avLst/>
          </a:prstGeom>
          <a:ln w="317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stCxn id="2" idx="3"/>
            <a:endCxn id="11" idx="1"/>
          </p:cNvCxnSpPr>
          <p:nvPr/>
        </p:nvCxnSpPr>
        <p:spPr>
          <a:xfrm>
            <a:off x="4092529" y="778654"/>
            <a:ext cx="1600508" cy="0"/>
          </a:xfrm>
          <a:prstGeom prst="straightConnector1">
            <a:avLst/>
          </a:prstGeom>
          <a:ln w="317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endCxn id="10" idx="3"/>
          </p:cNvCxnSpPr>
          <p:nvPr/>
        </p:nvCxnSpPr>
        <p:spPr>
          <a:xfrm flipH="1">
            <a:off x="7254913" y="1324905"/>
            <a:ext cx="385830" cy="0"/>
          </a:xfrm>
          <a:prstGeom prst="straightConnector1">
            <a:avLst/>
          </a:prstGeom>
          <a:ln w="317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stCxn id="10" idx="1"/>
            <a:endCxn id="9" idx="3"/>
          </p:cNvCxnSpPr>
          <p:nvPr/>
        </p:nvCxnSpPr>
        <p:spPr>
          <a:xfrm flipH="1">
            <a:off x="4092529" y="1324905"/>
            <a:ext cx="1600508" cy="0"/>
          </a:xfrm>
          <a:prstGeom prst="straightConnector1">
            <a:avLst/>
          </a:prstGeom>
          <a:ln w="317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V="1">
            <a:off x="2159480" y="1708463"/>
            <a:ext cx="6107373" cy="364"/>
          </a:xfrm>
          <a:prstGeom prst="straightConnector1">
            <a:avLst/>
          </a:prstGeom>
          <a:ln w="317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a:stCxn id="11" idx="3"/>
          </p:cNvCxnSpPr>
          <p:nvPr/>
        </p:nvCxnSpPr>
        <p:spPr>
          <a:xfrm>
            <a:off x="7254913" y="778654"/>
            <a:ext cx="385829" cy="7606"/>
          </a:xfrm>
          <a:prstGeom prst="line">
            <a:avLst/>
          </a:prstGeom>
          <a:ln w="317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flipH="1">
            <a:off x="7640743" y="786260"/>
            <a:ext cx="1" cy="538645"/>
          </a:xfrm>
          <a:prstGeom prst="line">
            <a:avLst/>
          </a:prstGeom>
          <a:ln w="317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2159480" y="1224960"/>
            <a:ext cx="371173" cy="0"/>
          </a:xfrm>
          <a:prstGeom prst="line">
            <a:avLst/>
          </a:prstGeom>
          <a:ln w="317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flipH="1" flipV="1">
            <a:off x="2159480" y="1224962"/>
            <a:ext cx="13500" cy="483865"/>
          </a:xfrm>
          <a:prstGeom prst="line">
            <a:avLst/>
          </a:prstGeom>
          <a:ln w="31750">
            <a:solidFill>
              <a:srgbClr val="FF0000"/>
            </a:solidFill>
          </a:ln>
        </p:spPr>
        <p:style>
          <a:lnRef idx="2">
            <a:schemeClr val="accent1"/>
          </a:lnRef>
          <a:fillRef idx="0">
            <a:schemeClr val="accent1"/>
          </a:fillRef>
          <a:effectRef idx="1">
            <a:schemeClr val="accent1"/>
          </a:effectRef>
          <a:fontRef idx="minor">
            <a:schemeClr val="tx1"/>
          </a:fontRef>
        </p:style>
      </p:cxnSp>
      <p:sp>
        <p:nvSpPr>
          <p:cNvPr id="101" name="Isosceles Triangle 100"/>
          <p:cNvSpPr/>
          <p:nvPr/>
        </p:nvSpPr>
        <p:spPr>
          <a:xfrm flipV="1">
            <a:off x="1545886" y="983876"/>
            <a:ext cx="332735" cy="280967"/>
          </a:xfrm>
          <a:prstGeom prst="triangl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03" name="Straight Connector 102"/>
          <p:cNvCxnSpPr/>
          <p:nvPr/>
        </p:nvCxnSpPr>
        <p:spPr>
          <a:xfrm>
            <a:off x="1545886" y="1266919"/>
            <a:ext cx="332735" cy="0"/>
          </a:xfrm>
          <a:prstGeom prst="line">
            <a:avLst/>
          </a:prstGeom>
          <a:ln w="539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7" name="Straight Connector 106"/>
          <p:cNvCxnSpPr/>
          <p:nvPr/>
        </p:nvCxnSpPr>
        <p:spPr>
          <a:xfrm flipV="1">
            <a:off x="1712253" y="1708463"/>
            <a:ext cx="447227" cy="364"/>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1308842" y="803560"/>
            <a:ext cx="0" cy="1895250"/>
          </a:xfrm>
          <a:prstGeom prst="line">
            <a:avLst/>
          </a:prstGeom>
          <a:ln w="31750">
            <a:solidFill>
              <a:schemeClr val="accent1">
                <a:lumMod val="10000"/>
              </a:schemeClr>
            </a:solidFill>
            <a:headEnd type="triangle"/>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flipH="1" flipV="1">
            <a:off x="1308844" y="2698810"/>
            <a:ext cx="2994210" cy="1"/>
          </a:xfrm>
          <a:prstGeom prst="line">
            <a:avLst/>
          </a:prstGeom>
          <a:ln w="31750">
            <a:solidFill>
              <a:schemeClr val="accent1">
                <a:lumMod val="10000"/>
              </a:schemeClr>
            </a:solidFill>
          </a:ln>
        </p:spPr>
        <p:style>
          <a:lnRef idx="2">
            <a:schemeClr val="accent1"/>
          </a:lnRef>
          <a:fillRef idx="0">
            <a:schemeClr val="accent1"/>
          </a:fillRef>
          <a:effectRef idx="1">
            <a:schemeClr val="accent1"/>
          </a:effectRef>
          <a:fontRef idx="minor">
            <a:schemeClr val="tx1"/>
          </a:fontRef>
        </p:style>
      </p:cxnSp>
      <p:sp>
        <p:nvSpPr>
          <p:cNvPr id="18" name="Rectangle 17"/>
          <p:cNvSpPr/>
          <p:nvPr/>
        </p:nvSpPr>
        <p:spPr>
          <a:xfrm>
            <a:off x="1743350" y="2636057"/>
            <a:ext cx="332735" cy="12550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Oval 19"/>
          <p:cNvSpPr/>
          <p:nvPr/>
        </p:nvSpPr>
        <p:spPr>
          <a:xfrm>
            <a:off x="2690202" y="2405942"/>
            <a:ext cx="1083931" cy="552845"/>
          </a:xfrm>
          <a:prstGeom prst="ellipse">
            <a:avLst/>
          </a:prstGeom>
          <a:solidFill>
            <a:schemeClr val="accent4">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PC</a:t>
            </a:r>
            <a:endParaRPr lang="en-GB" dirty="0"/>
          </a:p>
        </p:txBody>
      </p:sp>
      <p:cxnSp>
        <p:nvCxnSpPr>
          <p:cNvPr id="32" name="Straight Connector 31"/>
          <p:cNvCxnSpPr/>
          <p:nvPr/>
        </p:nvCxnSpPr>
        <p:spPr>
          <a:xfrm>
            <a:off x="4303054" y="1708827"/>
            <a:ext cx="0" cy="989983"/>
          </a:xfrm>
          <a:prstGeom prst="line">
            <a:avLst/>
          </a:prstGeom>
          <a:ln w="31750">
            <a:solidFill>
              <a:schemeClr val="accent1">
                <a:lumMod val="10000"/>
              </a:schemeClr>
            </a:solidFill>
            <a:head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flipV="1">
            <a:off x="744865" y="778655"/>
            <a:ext cx="0" cy="3142228"/>
          </a:xfrm>
          <a:prstGeom prst="straightConnector1">
            <a:avLst/>
          </a:prstGeom>
          <a:ln w="317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a:off x="8266852" y="1708827"/>
            <a:ext cx="1" cy="2212056"/>
          </a:xfrm>
          <a:prstGeom prst="straightConnector1">
            <a:avLst/>
          </a:prstGeom>
          <a:ln w="317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flipH="1">
            <a:off x="744865" y="3920883"/>
            <a:ext cx="7521988" cy="0"/>
          </a:xfrm>
          <a:prstGeom prst="straightConnector1">
            <a:avLst/>
          </a:prstGeom>
          <a:ln w="317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3" name="Rectangle 12"/>
          <p:cNvSpPr/>
          <p:nvPr/>
        </p:nvSpPr>
        <p:spPr>
          <a:xfrm>
            <a:off x="2076085" y="3463683"/>
            <a:ext cx="5024369" cy="914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RB circuit:</a:t>
            </a:r>
          </a:p>
          <a:p>
            <a:pPr algn="ctr"/>
            <a:r>
              <a:rPr lang="en-GB" dirty="0" smtClean="0"/>
              <a:t>153 </a:t>
            </a:r>
            <a:r>
              <a:rPr lang="en-GB" dirty="0" smtClean="0"/>
              <a:t>x MB &amp; 190 V converter &amp; 2 x EE system</a:t>
            </a:r>
            <a:endParaRPr lang="en-GB" dirty="0"/>
          </a:p>
        </p:txBody>
      </p:sp>
      <p:sp>
        <p:nvSpPr>
          <p:cNvPr id="34" name="Footer Placeholder 4"/>
          <p:cNvSpPr>
            <a:spLocks noGrp="1"/>
          </p:cNvSpPr>
          <p:nvPr>
            <p:ph type="ftr" sz="quarter" idx="3"/>
          </p:nvPr>
        </p:nvSpPr>
        <p:spPr>
          <a:xfrm>
            <a:off x="3387436" y="6594764"/>
            <a:ext cx="3139211" cy="209839"/>
          </a:xfrm>
        </p:spPr>
        <p:txBody>
          <a:bodyPr/>
          <a:lstStyle/>
          <a:p>
            <a:r>
              <a:rPr lang="en-US" sz="900" dirty="0" smtClean="0"/>
              <a:t>11 T </a:t>
            </a:r>
            <a:r>
              <a:rPr lang="en-US" sz="900" dirty="0" smtClean="0"/>
              <a:t>review – Arjan Verweij – 8 Dec 2014</a:t>
            </a:r>
            <a:endParaRPr lang="en-US" sz="900" dirty="0"/>
          </a:p>
        </p:txBody>
      </p:sp>
    </p:spTree>
    <p:extLst>
      <p:ext uri="{BB962C8B-B14F-4D97-AF65-F5344CB8AC3E}">
        <p14:creationId xmlns:p14="http://schemas.microsoft.com/office/powerpoint/2010/main" val="4146112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p:txBody>
          <a:bodyPr/>
          <a:lstStyle/>
          <a:p>
            <a:fld id="{17918391-D411-FE40-AAD7-861AE5233E0E}" type="slidenum">
              <a:rPr lang="en-US" smtClean="0"/>
              <a:pPr/>
              <a:t>4</a:t>
            </a:fld>
            <a:endParaRPr lang="en-US" dirty="0"/>
          </a:p>
        </p:txBody>
      </p:sp>
      <p:sp>
        <p:nvSpPr>
          <p:cNvPr id="38" name="Content Placeholder 2"/>
          <p:cNvSpPr>
            <a:spLocks noGrp="1"/>
          </p:cNvSpPr>
          <p:nvPr>
            <p:ph idx="1"/>
          </p:nvPr>
        </p:nvSpPr>
        <p:spPr>
          <a:xfrm>
            <a:off x="214744" y="1391581"/>
            <a:ext cx="8811491" cy="4247317"/>
          </a:xfrm>
        </p:spPr>
        <p:txBody>
          <a:bodyPr wrap="square">
            <a:spAutoFit/>
          </a:bodyPr>
          <a:lstStyle/>
          <a:p>
            <a:pPr>
              <a:spcBef>
                <a:spcPts val="600"/>
              </a:spcBef>
              <a:spcAft>
                <a:spcPts val="600"/>
              </a:spcAft>
              <a:buFont typeface="Wingdings" panose="05000000000000000000" pitchFamily="2" charset="2"/>
              <a:buChar char="Ø"/>
            </a:pPr>
            <a:r>
              <a:rPr lang="en-GB" sz="2000" dirty="0" smtClean="0">
                <a:solidFill>
                  <a:schemeClr val="accent6">
                    <a:lumMod val="50000"/>
                  </a:schemeClr>
                </a:solidFill>
              </a:rPr>
              <a:t>The 11-T dipoles have to comply to the existing RB circuit, especially concerning ELQA testing and current profile, and the protection has to work taking into account the noise and transients in the circuit.</a:t>
            </a:r>
          </a:p>
          <a:p>
            <a:pPr>
              <a:spcBef>
                <a:spcPts val="600"/>
              </a:spcBef>
              <a:spcAft>
                <a:spcPts val="600"/>
              </a:spcAft>
              <a:buFont typeface="Wingdings" panose="05000000000000000000" pitchFamily="2" charset="2"/>
              <a:buChar char="Ø"/>
            </a:pPr>
            <a:r>
              <a:rPr lang="en-GB" sz="2000" dirty="0" smtClean="0">
                <a:solidFill>
                  <a:schemeClr val="accent6">
                    <a:lumMod val="50000"/>
                  </a:schemeClr>
                </a:solidFill>
              </a:rPr>
              <a:t>One </a:t>
            </a:r>
            <a:r>
              <a:rPr lang="en-GB" sz="2000" dirty="0" smtClean="0">
                <a:solidFill>
                  <a:schemeClr val="accent6">
                    <a:lumMod val="50000"/>
                  </a:schemeClr>
                </a:solidFill>
              </a:rPr>
              <a:t>RB circuit might contain four 11-T dipoles. Initial training and retraining after a thermal cycle will have </a:t>
            </a:r>
            <a:r>
              <a:rPr lang="en-GB" sz="2000" dirty="0" smtClean="0">
                <a:solidFill>
                  <a:schemeClr val="accent6">
                    <a:lumMod val="50000"/>
                  </a:schemeClr>
                </a:solidFill>
              </a:rPr>
              <a:t>non-negligible </a:t>
            </a:r>
            <a:r>
              <a:rPr lang="en-GB" sz="2000" dirty="0" smtClean="0">
                <a:solidFill>
                  <a:schemeClr val="accent6">
                    <a:lumMod val="50000"/>
                  </a:schemeClr>
                </a:solidFill>
              </a:rPr>
              <a:t>impact </a:t>
            </a:r>
            <a:r>
              <a:rPr lang="en-GB" sz="2000" dirty="0" smtClean="0">
                <a:solidFill>
                  <a:schemeClr val="accent6">
                    <a:lumMod val="50000"/>
                  </a:schemeClr>
                </a:solidFill>
              </a:rPr>
              <a:t>on </a:t>
            </a:r>
            <a:r>
              <a:rPr lang="en-GB" sz="2000" dirty="0" smtClean="0">
                <a:solidFill>
                  <a:schemeClr val="accent6">
                    <a:lumMod val="50000"/>
                  </a:schemeClr>
                </a:solidFill>
              </a:rPr>
              <a:t>commissioning/powering</a:t>
            </a:r>
            <a:r>
              <a:rPr lang="en-GB" sz="2000" dirty="0" smtClean="0">
                <a:solidFill>
                  <a:schemeClr val="accent6">
                    <a:lumMod val="50000"/>
                  </a:schemeClr>
                </a:solidFill>
              </a:rPr>
              <a:t>. E.g.: </a:t>
            </a:r>
            <a:r>
              <a:rPr lang="en-GB" sz="2000" dirty="0">
                <a:solidFill>
                  <a:schemeClr val="accent6">
                    <a:lumMod val="50000"/>
                  </a:schemeClr>
                </a:solidFill>
              </a:rPr>
              <a:t>3</a:t>
            </a:r>
            <a:r>
              <a:rPr lang="en-GB" sz="2000" dirty="0" smtClean="0">
                <a:solidFill>
                  <a:schemeClr val="accent6">
                    <a:lumMod val="50000"/>
                  </a:schemeClr>
                </a:solidFill>
              </a:rPr>
              <a:t> quenches per aperture </a:t>
            </a:r>
            <a:r>
              <a:rPr lang="en-GB" sz="2000" dirty="0" smtClean="0">
                <a:solidFill>
                  <a:schemeClr val="accent6">
                    <a:lumMod val="50000"/>
                  </a:schemeClr>
                </a:solidFill>
                <a:sym typeface="Symbol" panose="05050102010706020507" pitchFamily="18" charset="2"/>
              </a:rPr>
              <a:t></a:t>
            </a:r>
            <a:r>
              <a:rPr lang="en-GB" sz="2000" dirty="0" smtClean="0">
                <a:solidFill>
                  <a:schemeClr val="accent6">
                    <a:lumMod val="50000"/>
                  </a:schemeClr>
                </a:solidFill>
              </a:rPr>
              <a:t> 24 quenches per circuit </a:t>
            </a:r>
            <a:r>
              <a:rPr lang="en-GB" sz="2000" dirty="0">
                <a:solidFill>
                  <a:schemeClr val="accent6">
                    <a:lumMod val="50000"/>
                  </a:schemeClr>
                </a:solidFill>
                <a:sym typeface="Symbol" panose="05050102010706020507" pitchFamily="18" charset="2"/>
              </a:rPr>
              <a:t></a:t>
            </a:r>
            <a:r>
              <a:rPr lang="en-GB" sz="2000" dirty="0" smtClean="0">
                <a:solidFill>
                  <a:schemeClr val="accent6">
                    <a:lumMod val="50000"/>
                  </a:schemeClr>
                </a:solidFill>
              </a:rPr>
              <a:t> 12 days</a:t>
            </a:r>
            <a:r>
              <a:rPr lang="en-GB" sz="2000" dirty="0" smtClean="0">
                <a:solidFill>
                  <a:schemeClr val="accent6">
                    <a:lumMod val="50000"/>
                  </a:schemeClr>
                </a:solidFill>
              </a:rPr>
              <a:t>.</a:t>
            </a:r>
          </a:p>
          <a:p>
            <a:pPr>
              <a:spcBef>
                <a:spcPts val="600"/>
              </a:spcBef>
              <a:spcAft>
                <a:spcPts val="600"/>
              </a:spcAft>
              <a:buFont typeface="Wingdings" panose="05000000000000000000" pitchFamily="2" charset="2"/>
              <a:buChar char="Ø"/>
            </a:pPr>
            <a:r>
              <a:rPr lang="en-GB" sz="2000" dirty="0" smtClean="0">
                <a:solidFill>
                  <a:schemeClr val="accent6">
                    <a:lumMod val="50000"/>
                  </a:schemeClr>
                </a:solidFill>
              </a:rPr>
              <a:t>We “over-commission” the RB to operational current +100 A. The 11-T dipoles should of course work in a stable way, without occasional “degradation” quenches.</a:t>
            </a:r>
          </a:p>
          <a:p>
            <a:pPr>
              <a:spcBef>
                <a:spcPts val="600"/>
              </a:spcBef>
              <a:spcAft>
                <a:spcPts val="600"/>
              </a:spcAft>
              <a:buFont typeface="Wingdings" panose="05000000000000000000" pitchFamily="2" charset="2"/>
              <a:buChar char="Ø"/>
            </a:pPr>
            <a:r>
              <a:rPr lang="en-GB" sz="2000" dirty="0" smtClean="0">
                <a:solidFill>
                  <a:schemeClr val="accent6">
                    <a:lumMod val="50000"/>
                  </a:schemeClr>
                </a:solidFill>
              </a:rPr>
              <a:t>The 11-T dipoles should not quench during an exponential current decay with </a:t>
            </a:r>
            <a:r>
              <a:rPr lang="en-GB" sz="2000" dirty="0" smtClean="0">
                <a:solidFill>
                  <a:schemeClr val="accent6">
                    <a:lumMod val="50000"/>
                  </a:schemeClr>
                </a:solidFill>
                <a:latin typeface="Symbol" panose="05050102010706020507" pitchFamily="18" charset="2"/>
              </a:rPr>
              <a:t>t</a:t>
            </a:r>
            <a:r>
              <a:rPr lang="en-GB" sz="2000" dirty="0" smtClean="0">
                <a:solidFill>
                  <a:schemeClr val="accent6">
                    <a:lumMod val="50000"/>
                  </a:schemeClr>
                </a:solidFill>
              </a:rPr>
              <a:t>=100 s.</a:t>
            </a:r>
            <a:endParaRPr lang="en-GB" sz="2000" dirty="0" smtClean="0">
              <a:solidFill>
                <a:schemeClr val="accent6">
                  <a:lumMod val="50000"/>
                </a:schemeClr>
              </a:solidFill>
            </a:endParaRPr>
          </a:p>
        </p:txBody>
      </p:sp>
      <p:sp>
        <p:nvSpPr>
          <p:cNvPr id="34" name="Title 1"/>
          <p:cNvSpPr>
            <a:spLocks noGrp="1"/>
          </p:cNvSpPr>
          <p:nvPr>
            <p:ph type="title"/>
          </p:nvPr>
        </p:nvSpPr>
        <p:spPr>
          <a:xfrm>
            <a:off x="457200" y="150365"/>
            <a:ext cx="8226854" cy="940443"/>
          </a:xfrm>
        </p:spPr>
        <p:txBody>
          <a:bodyPr>
            <a:normAutofit/>
          </a:bodyPr>
          <a:lstStyle/>
          <a:p>
            <a:r>
              <a:rPr lang="en-GB" sz="4000" dirty="0" smtClean="0"/>
              <a:t>A few obvious general remarks</a:t>
            </a:r>
            <a:endParaRPr lang="en-GB" sz="4000" dirty="0"/>
          </a:p>
        </p:txBody>
      </p:sp>
      <p:sp>
        <p:nvSpPr>
          <p:cNvPr id="35" name="Footer Placeholder 4"/>
          <p:cNvSpPr>
            <a:spLocks noGrp="1"/>
          </p:cNvSpPr>
          <p:nvPr>
            <p:ph type="ftr" sz="quarter" idx="3"/>
          </p:nvPr>
        </p:nvSpPr>
        <p:spPr>
          <a:xfrm>
            <a:off x="3387436" y="6594764"/>
            <a:ext cx="3139211" cy="209839"/>
          </a:xfrm>
        </p:spPr>
        <p:txBody>
          <a:bodyPr/>
          <a:lstStyle/>
          <a:p>
            <a:r>
              <a:rPr lang="en-US" sz="900" dirty="0" smtClean="0"/>
              <a:t>11 T </a:t>
            </a:r>
            <a:r>
              <a:rPr lang="en-US" sz="900" dirty="0" smtClean="0"/>
              <a:t>review – Arjan Verweij – 8 Dec 2014</a:t>
            </a:r>
            <a:endParaRPr lang="en-US" sz="900" dirty="0"/>
          </a:p>
        </p:txBody>
      </p:sp>
    </p:spTree>
    <p:extLst>
      <p:ext uri="{BB962C8B-B14F-4D97-AF65-F5344CB8AC3E}">
        <p14:creationId xmlns:p14="http://schemas.microsoft.com/office/powerpoint/2010/main" val="19569567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7421"/>
            <a:ext cx="8226854" cy="646331"/>
          </a:xfrm>
        </p:spPr>
        <p:txBody>
          <a:bodyPr>
            <a:spAutoFit/>
          </a:bodyPr>
          <a:lstStyle/>
          <a:p>
            <a:r>
              <a:rPr lang="en-GB" sz="3600" dirty="0" smtClean="0"/>
              <a:t>ELQA tests performed on the RB circuit</a:t>
            </a:r>
            <a:endParaRPr lang="en-GB" sz="360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a:t>
            </a:fld>
            <a:endParaRPr lang="en-US" dirty="0"/>
          </a:p>
        </p:txBody>
      </p:sp>
      <p:sp>
        <p:nvSpPr>
          <p:cNvPr id="4" name="TextBox 3"/>
          <p:cNvSpPr txBox="1"/>
          <p:nvPr/>
        </p:nvSpPr>
        <p:spPr>
          <a:xfrm>
            <a:off x="282447" y="1070026"/>
            <a:ext cx="8685709" cy="4708981"/>
          </a:xfrm>
          <a:prstGeom prst="rect">
            <a:avLst/>
          </a:prstGeom>
          <a:noFill/>
        </p:spPr>
        <p:txBody>
          <a:bodyPr wrap="square" rtlCol="0">
            <a:spAutoFit/>
          </a:bodyPr>
          <a:lstStyle/>
          <a:p>
            <a:pPr marL="285750" lvl="0" indent="-285750">
              <a:spcBef>
                <a:spcPts val="1200"/>
              </a:spcBef>
              <a:buFont typeface="Wingdings" panose="05000000000000000000" pitchFamily="2" charset="2"/>
              <a:buChar char="§"/>
            </a:pPr>
            <a:r>
              <a:rPr lang="en-GB" sz="2000" dirty="0" smtClean="0">
                <a:solidFill>
                  <a:schemeClr val="accent6">
                    <a:lumMod val="50000"/>
                  </a:schemeClr>
                </a:solidFill>
              </a:rPr>
              <a:t>The </a:t>
            </a:r>
            <a:r>
              <a:rPr lang="en-GB" sz="2000" dirty="0">
                <a:solidFill>
                  <a:schemeClr val="accent6">
                    <a:lumMod val="50000"/>
                  </a:schemeClr>
                </a:solidFill>
              </a:rPr>
              <a:t>integrity of the instrumentation of </a:t>
            </a:r>
            <a:r>
              <a:rPr lang="en-GB" sz="2000" dirty="0" smtClean="0">
                <a:solidFill>
                  <a:schemeClr val="accent6">
                    <a:lumMod val="50000"/>
                  </a:schemeClr>
                </a:solidFill>
              </a:rPr>
              <a:t>the current </a:t>
            </a:r>
            <a:r>
              <a:rPr lang="en-GB" sz="2000" dirty="0">
                <a:solidFill>
                  <a:schemeClr val="accent6">
                    <a:lumMod val="50000"/>
                  </a:schemeClr>
                </a:solidFill>
              </a:rPr>
              <a:t>leads: V-taps and TT </a:t>
            </a:r>
            <a:r>
              <a:rPr lang="en-GB" sz="2000" dirty="0" smtClean="0">
                <a:solidFill>
                  <a:schemeClr val="accent6">
                    <a:lumMod val="50000"/>
                  </a:schemeClr>
                </a:solidFill>
              </a:rPr>
              <a:t>sensors.</a:t>
            </a:r>
            <a:endParaRPr lang="en-GB" sz="2000" dirty="0">
              <a:solidFill>
                <a:schemeClr val="accent6">
                  <a:lumMod val="50000"/>
                </a:schemeClr>
              </a:solidFill>
            </a:endParaRPr>
          </a:p>
          <a:p>
            <a:pPr marL="285750" lvl="0" indent="-285750">
              <a:spcBef>
                <a:spcPts val="1200"/>
              </a:spcBef>
              <a:buFont typeface="Wingdings" panose="05000000000000000000" pitchFamily="2" charset="2"/>
              <a:buChar char="§"/>
            </a:pPr>
            <a:r>
              <a:rPr lang="en-GB" sz="2000" dirty="0">
                <a:solidFill>
                  <a:schemeClr val="accent6">
                    <a:lumMod val="50000"/>
                  </a:schemeClr>
                </a:solidFill>
              </a:rPr>
              <a:t>The resistance of </a:t>
            </a:r>
            <a:r>
              <a:rPr lang="en-GB" sz="2000" dirty="0" smtClean="0">
                <a:solidFill>
                  <a:schemeClr val="accent6">
                    <a:lumMod val="50000"/>
                  </a:schemeClr>
                </a:solidFill>
              </a:rPr>
              <a:t>the current </a:t>
            </a:r>
            <a:r>
              <a:rPr lang="en-GB" sz="2000" dirty="0">
                <a:solidFill>
                  <a:schemeClr val="accent6">
                    <a:lumMod val="50000"/>
                  </a:schemeClr>
                </a:solidFill>
              </a:rPr>
              <a:t>leads </a:t>
            </a:r>
            <a:r>
              <a:rPr lang="en-GB" sz="2000" dirty="0" smtClean="0">
                <a:solidFill>
                  <a:schemeClr val="accent6">
                    <a:lumMod val="50000"/>
                  </a:schemeClr>
                </a:solidFill>
              </a:rPr>
              <a:t>(possibly related to cooling problems).</a:t>
            </a:r>
            <a:endParaRPr lang="en-GB" sz="2000" dirty="0">
              <a:solidFill>
                <a:schemeClr val="accent6">
                  <a:lumMod val="50000"/>
                </a:schemeClr>
              </a:solidFill>
            </a:endParaRPr>
          </a:p>
          <a:p>
            <a:pPr marL="285750" lvl="0" indent="-285750">
              <a:spcBef>
                <a:spcPts val="1200"/>
              </a:spcBef>
              <a:buFont typeface="Wingdings" panose="05000000000000000000" pitchFamily="2" charset="2"/>
              <a:buChar char="§"/>
            </a:pPr>
            <a:r>
              <a:rPr lang="en-GB" sz="2000" dirty="0">
                <a:solidFill>
                  <a:schemeClr val="accent6">
                    <a:lumMod val="50000"/>
                  </a:schemeClr>
                </a:solidFill>
              </a:rPr>
              <a:t>The continuity and total resistance of the </a:t>
            </a:r>
            <a:r>
              <a:rPr lang="en-GB" sz="2000" dirty="0" smtClean="0">
                <a:solidFill>
                  <a:schemeClr val="accent6">
                    <a:lumMod val="50000"/>
                  </a:schemeClr>
                </a:solidFill>
              </a:rPr>
              <a:t>circuit (warm and cold).</a:t>
            </a:r>
            <a:endParaRPr lang="en-GB" sz="2000" dirty="0">
              <a:solidFill>
                <a:schemeClr val="accent6">
                  <a:lumMod val="50000"/>
                </a:schemeClr>
              </a:solidFill>
            </a:endParaRPr>
          </a:p>
          <a:p>
            <a:pPr marL="285750" lvl="0" indent="-285750">
              <a:spcBef>
                <a:spcPts val="1200"/>
              </a:spcBef>
              <a:buFont typeface="Wingdings" panose="05000000000000000000" pitchFamily="2" charset="2"/>
              <a:buChar char="§"/>
            </a:pPr>
            <a:r>
              <a:rPr lang="en-GB" sz="2000" dirty="0" smtClean="0">
                <a:solidFill>
                  <a:schemeClr val="accent6">
                    <a:lumMod val="50000"/>
                  </a:schemeClr>
                </a:solidFill>
              </a:rPr>
              <a:t>The </a:t>
            </a:r>
            <a:r>
              <a:rPr lang="en-GB" sz="2000" dirty="0">
                <a:solidFill>
                  <a:schemeClr val="accent6">
                    <a:lumMod val="50000"/>
                  </a:schemeClr>
                </a:solidFill>
              </a:rPr>
              <a:t>electrical transfer function of the entire circuit (</a:t>
            </a:r>
            <a:r>
              <a:rPr lang="en-GB" sz="2000" dirty="0" smtClean="0">
                <a:solidFill>
                  <a:schemeClr val="accent6">
                    <a:lumMod val="50000"/>
                  </a:schemeClr>
                </a:solidFill>
              </a:rPr>
              <a:t>1 Hz-100 kHz</a:t>
            </a:r>
            <a:r>
              <a:rPr lang="en-GB" sz="2000" dirty="0">
                <a:solidFill>
                  <a:schemeClr val="accent6">
                    <a:lumMod val="50000"/>
                  </a:schemeClr>
                </a:solidFill>
              </a:rPr>
              <a:t>, amplitude 10V</a:t>
            </a:r>
            <a:r>
              <a:rPr lang="en-GB" sz="2000" dirty="0" smtClean="0">
                <a:solidFill>
                  <a:schemeClr val="accent6">
                    <a:lumMod val="50000"/>
                  </a:schemeClr>
                </a:solidFill>
              </a:rPr>
              <a:t>).</a:t>
            </a:r>
            <a:endParaRPr lang="en-GB" sz="2000" dirty="0">
              <a:solidFill>
                <a:schemeClr val="accent6">
                  <a:lumMod val="50000"/>
                </a:schemeClr>
              </a:solidFill>
            </a:endParaRPr>
          </a:p>
          <a:p>
            <a:pPr marL="285750" lvl="0" indent="-285750">
              <a:spcBef>
                <a:spcPts val="1200"/>
              </a:spcBef>
              <a:buFont typeface="Wingdings" panose="05000000000000000000" pitchFamily="2" charset="2"/>
              <a:buChar char="§"/>
            </a:pPr>
            <a:r>
              <a:rPr lang="en-GB" sz="2000" dirty="0">
                <a:solidFill>
                  <a:schemeClr val="accent6">
                    <a:lumMod val="50000"/>
                  </a:schemeClr>
                </a:solidFill>
              </a:rPr>
              <a:t>The insulation of the circuit to ground and </a:t>
            </a:r>
            <a:r>
              <a:rPr lang="en-GB" sz="2000" dirty="0" smtClean="0">
                <a:solidFill>
                  <a:schemeClr val="accent6">
                    <a:lumMod val="50000"/>
                  </a:schemeClr>
                </a:solidFill>
              </a:rPr>
              <a:t>to other circuits.</a:t>
            </a:r>
          </a:p>
          <a:p>
            <a:pPr marL="285750" lvl="0" indent="-285750">
              <a:spcBef>
                <a:spcPts val="1200"/>
              </a:spcBef>
              <a:buFont typeface="Wingdings" panose="05000000000000000000" pitchFamily="2" charset="2"/>
              <a:buChar char="§"/>
            </a:pPr>
            <a:r>
              <a:rPr lang="en-GB" sz="2000" dirty="0" smtClean="0">
                <a:solidFill>
                  <a:schemeClr val="accent6">
                    <a:lumMod val="50000"/>
                  </a:schemeClr>
                </a:solidFill>
              </a:rPr>
              <a:t>The </a:t>
            </a:r>
            <a:r>
              <a:rPr lang="en-GB" sz="2000" dirty="0">
                <a:solidFill>
                  <a:schemeClr val="accent6">
                    <a:lumMod val="50000"/>
                  </a:schemeClr>
                </a:solidFill>
              </a:rPr>
              <a:t>integrity of the instrumentation of each individual </a:t>
            </a:r>
            <a:r>
              <a:rPr lang="en-GB" sz="2000" dirty="0" smtClean="0">
                <a:solidFill>
                  <a:schemeClr val="accent6">
                    <a:lumMod val="50000"/>
                  </a:schemeClr>
                </a:solidFill>
              </a:rPr>
              <a:t>magnet.</a:t>
            </a:r>
            <a:endParaRPr lang="en-GB" sz="2000" dirty="0">
              <a:solidFill>
                <a:schemeClr val="accent6">
                  <a:lumMod val="50000"/>
                </a:schemeClr>
              </a:solidFill>
            </a:endParaRPr>
          </a:p>
          <a:p>
            <a:pPr marL="285750" lvl="0" indent="-285750">
              <a:spcBef>
                <a:spcPts val="1200"/>
              </a:spcBef>
              <a:buFont typeface="Wingdings" panose="05000000000000000000" pitchFamily="2" charset="2"/>
              <a:buChar char="§"/>
            </a:pPr>
            <a:r>
              <a:rPr lang="en-GB" sz="2000" dirty="0">
                <a:solidFill>
                  <a:schemeClr val="accent6">
                    <a:lumMod val="50000"/>
                  </a:schemeClr>
                </a:solidFill>
              </a:rPr>
              <a:t>The integrity of quench heaters: </a:t>
            </a:r>
          </a:p>
          <a:p>
            <a:pPr marL="742950" lvl="1" indent="-285750">
              <a:buFont typeface="Wingdings" panose="05000000000000000000" pitchFamily="2" charset="2"/>
              <a:buChar char="§"/>
            </a:pPr>
            <a:r>
              <a:rPr lang="en-GB" sz="2000" dirty="0">
                <a:solidFill>
                  <a:schemeClr val="accent6">
                    <a:lumMod val="50000"/>
                  </a:schemeClr>
                </a:solidFill>
              </a:rPr>
              <a:t>Insulation between the heater and the coil and ground </a:t>
            </a:r>
          </a:p>
          <a:p>
            <a:pPr marL="742950" lvl="1" indent="-285750">
              <a:buFont typeface="Wingdings" panose="05000000000000000000" pitchFamily="2" charset="2"/>
              <a:buChar char="§"/>
            </a:pPr>
            <a:r>
              <a:rPr lang="en-GB" sz="2000" dirty="0">
                <a:solidFill>
                  <a:schemeClr val="accent6">
                    <a:lumMod val="50000"/>
                  </a:schemeClr>
                </a:solidFill>
              </a:rPr>
              <a:t>Resistance of each </a:t>
            </a:r>
            <a:r>
              <a:rPr lang="en-GB" sz="2000" dirty="0" smtClean="0">
                <a:solidFill>
                  <a:schemeClr val="accent6">
                    <a:lumMod val="50000"/>
                  </a:schemeClr>
                </a:solidFill>
              </a:rPr>
              <a:t>heater</a:t>
            </a:r>
            <a:endParaRPr lang="en-GB" sz="2000" dirty="0">
              <a:solidFill>
                <a:schemeClr val="accent6">
                  <a:lumMod val="50000"/>
                </a:schemeClr>
              </a:solidFill>
            </a:endParaRPr>
          </a:p>
        </p:txBody>
      </p:sp>
      <p:sp>
        <p:nvSpPr>
          <p:cNvPr id="5" name="Footer Placeholder 4"/>
          <p:cNvSpPr>
            <a:spLocks noGrp="1"/>
          </p:cNvSpPr>
          <p:nvPr>
            <p:ph type="ftr" sz="quarter" idx="3"/>
          </p:nvPr>
        </p:nvSpPr>
        <p:spPr>
          <a:xfrm>
            <a:off x="3387436" y="6594764"/>
            <a:ext cx="3139211" cy="209839"/>
          </a:xfrm>
        </p:spPr>
        <p:txBody>
          <a:bodyPr/>
          <a:lstStyle/>
          <a:p>
            <a:r>
              <a:rPr lang="en-US" sz="900" dirty="0" smtClean="0"/>
              <a:t>11 T </a:t>
            </a:r>
            <a:r>
              <a:rPr lang="en-US" sz="900" dirty="0" smtClean="0"/>
              <a:t>review – Arjan Verweij – 8 Dec 2014</a:t>
            </a:r>
            <a:endParaRPr lang="en-US" sz="900" dirty="0"/>
          </a:p>
        </p:txBody>
      </p:sp>
    </p:spTree>
    <p:extLst>
      <p:ext uri="{BB962C8B-B14F-4D97-AF65-F5344CB8AC3E}">
        <p14:creationId xmlns:p14="http://schemas.microsoft.com/office/powerpoint/2010/main" val="18528726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799" y="406790"/>
            <a:ext cx="8516471" cy="5466112"/>
          </a:xfrm>
        </p:spPr>
        <p:txBody>
          <a:bodyPr wrap="square">
            <a:spAutoFit/>
          </a:bodyPr>
          <a:lstStyle/>
          <a:p>
            <a:pPr marL="36576" indent="0">
              <a:buNone/>
            </a:pPr>
            <a:r>
              <a:rPr lang="en-GB" sz="1800" b="1" dirty="0" smtClean="0">
                <a:solidFill>
                  <a:srgbClr val="0055A0"/>
                </a:solidFill>
              </a:rPr>
              <a:t>The 11 T dipoles have to comply to the same test requirements as the rest of the circuit.</a:t>
            </a:r>
          </a:p>
          <a:p>
            <a:r>
              <a:rPr lang="en-GB" sz="1800" dirty="0" smtClean="0"/>
              <a:t>Magnet </a:t>
            </a:r>
            <a:r>
              <a:rPr lang="en-GB" sz="1800" dirty="0"/>
              <a:t>and all its instrumentation must support voltages </a:t>
            </a:r>
            <a:r>
              <a:rPr lang="en-GB" sz="1800" dirty="0" smtClean="0"/>
              <a:t>to ground up </a:t>
            </a:r>
            <a:r>
              <a:rPr lang="en-GB" sz="1800" dirty="0"/>
              <a:t>to </a:t>
            </a:r>
            <a:r>
              <a:rPr lang="en-GB" sz="1800" dirty="0" smtClean="0"/>
              <a:t>700 V @ 300 K and 2.1 kV @ 1.9 K. (The heaters are floating during this test). </a:t>
            </a:r>
          </a:p>
          <a:p>
            <a:r>
              <a:rPr lang="en-GB" sz="1800" dirty="0" smtClean="0"/>
              <a:t>Internal maximum </a:t>
            </a:r>
            <a:r>
              <a:rPr lang="en-GB" sz="1800" dirty="0"/>
              <a:t>worst case scenario voltage, including the FPA of the existing RB with a ground fault (1 kV</a:t>
            </a:r>
            <a:r>
              <a:rPr lang="en-GB" sz="1800" dirty="0" smtClean="0"/>
              <a:t>), </a:t>
            </a:r>
            <a:r>
              <a:rPr lang="en-GB" sz="1800" dirty="0"/>
              <a:t>should not exceed the test voltage of 2.1 kV.</a:t>
            </a:r>
          </a:p>
          <a:p>
            <a:r>
              <a:rPr lang="en-GB" sz="1800" dirty="0" smtClean="0"/>
              <a:t>The insulation of the heaters to ground and to the coil can be freely defined (for info: the MB heaters are tested at 2 kV). </a:t>
            </a:r>
          </a:p>
          <a:p>
            <a:r>
              <a:rPr lang="en-GB" sz="1800" dirty="0" smtClean="0"/>
              <a:t>A set </a:t>
            </a:r>
            <a:r>
              <a:rPr lang="en-GB" sz="1800" dirty="0"/>
              <a:t>of tests for the trim circuit and for the checks of the instrumentation of the </a:t>
            </a:r>
            <a:r>
              <a:rPr lang="en-GB" sz="1800" dirty="0" smtClean="0"/>
              <a:t>magnet have to be defined.</a:t>
            </a:r>
            <a:endParaRPr lang="en-GB" sz="1800" dirty="0"/>
          </a:p>
          <a:p>
            <a:r>
              <a:rPr lang="en-GB" sz="1800" dirty="0" smtClean="0"/>
              <a:t>The </a:t>
            </a:r>
            <a:r>
              <a:rPr lang="en-GB" sz="1800" dirty="0"/>
              <a:t>current leads of the trim circuit should be easily accessible so that it is easy to disconnect DC warm </a:t>
            </a:r>
            <a:r>
              <a:rPr lang="en-GB" sz="1800" dirty="0" smtClean="0"/>
              <a:t>cables.</a:t>
            </a:r>
            <a:endParaRPr lang="en-GB" sz="1800" dirty="0" smtClean="0"/>
          </a:p>
          <a:p>
            <a:r>
              <a:rPr lang="en-GB" sz="1800" dirty="0" smtClean="0"/>
              <a:t>All </a:t>
            </a:r>
            <a:r>
              <a:rPr lang="en-GB" sz="1800" dirty="0"/>
              <a:t>the connectors and cables routing V-taps and </a:t>
            </a:r>
            <a:r>
              <a:rPr lang="en-GB" sz="1800" dirty="0" smtClean="0"/>
              <a:t>heaters should be easily accessible. </a:t>
            </a:r>
            <a:endParaRPr lang="en-GB" sz="1800" dirty="0"/>
          </a:p>
          <a:p>
            <a:r>
              <a:rPr lang="en-GB" sz="1800" dirty="0"/>
              <a:t>T</a:t>
            </a:r>
            <a:r>
              <a:rPr lang="en-GB" sz="1800" dirty="0" smtClean="0"/>
              <a:t>he </a:t>
            </a:r>
            <a:r>
              <a:rPr lang="en-GB" sz="1800" dirty="0"/>
              <a:t>option of performing all maintenance and test operations from a distance </a:t>
            </a:r>
            <a:r>
              <a:rPr lang="en-GB" sz="1800" dirty="0" smtClean="0"/>
              <a:t>should be foreseen, as </a:t>
            </a:r>
            <a:r>
              <a:rPr lang="en-GB" sz="1800" dirty="0"/>
              <a:t>the surrounding of this magnet and collimator will quickly become 'hot</a:t>
            </a:r>
            <a:r>
              <a:rPr lang="en-GB" sz="1800" dirty="0" smtClean="0"/>
              <a:t>'.</a:t>
            </a:r>
            <a:endParaRPr lang="en-GB" sz="180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a:t>
            </a:fld>
            <a:endParaRPr lang="en-US" dirty="0"/>
          </a:p>
        </p:txBody>
      </p:sp>
      <p:sp>
        <p:nvSpPr>
          <p:cNvPr id="4" name="Footer Placeholder 4"/>
          <p:cNvSpPr>
            <a:spLocks noGrp="1"/>
          </p:cNvSpPr>
          <p:nvPr>
            <p:ph type="ftr" sz="quarter" idx="3"/>
          </p:nvPr>
        </p:nvSpPr>
        <p:spPr>
          <a:xfrm>
            <a:off x="3387436" y="6594764"/>
            <a:ext cx="3139211" cy="209839"/>
          </a:xfrm>
        </p:spPr>
        <p:txBody>
          <a:bodyPr/>
          <a:lstStyle/>
          <a:p>
            <a:r>
              <a:rPr lang="en-US" sz="900" dirty="0" smtClean="0"/>
              <a:t>11 T </a:t>
            </a:r>
            <a:r>
              <a:rPr lang="en-US" sz="900" dirty="0" smtClean="0"/>
              <a:t>review – Arjan Verweij – 8 Dec 2014</a:t>
            </a:r>
            <a:endParaRPr lang="en-US" sz="900" dirty="0"/>
          </a:p>
        </p:txBody>
      </p:sp>
    </p:spTree>
    <p:extLst>
      <p:ext uri="{BB962C8B-B14F-4D97-AF65-F5344CB8AC3E}">
        <p14:creationId xmlns:p14="http://schemas.microsoft.com/office/powerpoint/2010/main" val="23919441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9" name="Straight Connector 108"/>
          <p:cNvCxnSpPr/>
          <p:nvPr/>
        </p:nvCxnSpPr>
        <p:spPr>
          <a:xfrm flipV="1">
            <a:off x="1220435" y="564173"/>
            <a:ext cx="0" cy="922567"/>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4"/>
          </p:nvPr>
        </p:nvSpPr>
        <p:spPr/>
        <p:txBody>
          <a:bodyPr/>
          <a:lstStyle/>
          <a:p>
            <a:fld id="{17918391-D411-FE40-AAD7-861AE5233E0E}" type="slidenum">
              <a:rPr lang="en-US" smtClean="0"/>
              <a:pPr/>
              <a:t>7</a:t>
            </a:fld>
            <a:endParaRPr lang="en-US" dirty="0"/>
          </a:p>
        </p:txBody>
      </p:sp>
      <p:sp>
        <p:nvSpPr>
          <p:cNvPr id="2" name="Rectangle 1"/>
          <p:cNvSpPr/>
          <p:nvPr/>
        </p:nvSpPr>
        <p:spPr>
          <a:xfrm>
            <a:off x="2038835" y="316449"/>
            <a:ext cx="1561876" cy="48023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D1, A1</a:t>
            </a:r>
            <a:endParaRPr lang="en-GB" dirty="0"/>
          </a:p>
        </p:txBody>
      </p:sp>
      <p:sp>
        <p:nvSpPr>
          <p:cNvPr id="9" name="Rectangle 8"/>
          <p:cNvSpPr/>
          <p:nvPr/>
        </p:nvSpPr>
        <p:spPr>
          <a:xfrm>
            <a:off x="2038835" y="877367"/>
            <a:ext cx="1561876" cy="4509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D1, A2</a:t>
            </a:r>
            <a:endParaRPr lang="en-GB" dirty="0"/>
          </a:p>
        </p:txBody>
      </p:sp>
      <p:sp>
        <p:nvSpPr>
          <p:cNvPr id="10" name="Rectangle 9"/>
          <p:cNvSpPr/>
          <p:nvPr/>
        </p:nvSpPr>
        <p:spPr>
          <a:xfrm>
            <a:off x="5201219" y="877367"/>
            <a:ext cx="1561876" cy="4509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D2, A2</a:t>
            </a:r>
            <a:endParaRPr lang="en-GB" dirty="0"/>
          </a:p>
        </p:txBody>
      </p:sp>
      <p:sp>
        <p:nvSpPr>
          <p:cNvPr id="11" name="Rectangle 10"/>
          <p:cNvSpPr/>
          <p:nvPr/>
        </p:nvSpPr>
        <p:spPr>
          <a:xfrm>
            <a:off x="5201219" y="316449"/>
            <a:ext cx="1561876" cy="48023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D2, A1</a:t>
            </a:r>
            <a:endParaRPr lang="en-GB" dirty="0"/>
          </a:p>
        </p:txBody>
      </p:sp>
      <p:cxnSp>
        <p:nvCxnSpPr>
          <p:cNvPr id="7" name="Straight Arrow Connector 6"/>
          <p:cNvCxnSpPr>
            <a:endCxn id="2" idx="1"/>
          </p:cNvCxnSpPr>
          <p:nvPr/>
        </p:nvCxnSpPr>
        <p:spPr>
          <a:xfrm>
            <a:off x="253047" y="556567"/>
            <a:ext cx="1785788" cy="0"/>
          </a:xfrm>
          <a:prstGeom prst="straightConnector1">
            <a:avLst/>
          </a:prstGeom>
          <a:ln w="317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stCxn id="2" idx="3"/>
            <a:endCxn id="11" idx="1"/>
          </p:cNvCxnSpPr>
          <p:nvPr/>
        </p:nvCxnSpPr>
        <p:spPr>
          <a:xfrm>
            <a:off x="3600711" y="556567"/>
            <a:ext cx="1600508" cy="0"/>
          </a:xfrm>
          <a:prstGeom prst="straightConnector1">
            <a:avLst/>
          </a:prstGeom>
          <a:ln w="317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endCxn id="10" idx="3"/>
          </p:cNvCxnSpPr>
          <p:nvPr/>
        </p:nvCxnSpPr>
        <p:spPr>
          <a:xfrm flipH="1">
            <a:off x="6763095" y="1102818"/>
            <a:ext cx="385830" cy="0"/>
          </a:xfrm>
          <a:prstGeom prst="straightConnector1">
            <a:avLst/>
          </a:prstGeom>
          <a:ln w="317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stCxn id="10" idx="1"/>
            <a:endCxn id="9" idx="3"/>
          </p:cNvCxnSpPr>
          <p:nvPr/>
        </p:nvCxnSpPr>
        <p:spPr>
          <a:xfrm flipH="1">
            <a:off x="3600711" y="1102818"/>
            <a:ext cx="1600508" cy="0"/>
          </a:xfrm>
          <a:prstGeom prst="straightConnector1">
            <a:avLst/>
          </a:prstGeom>
          <a:ln w="317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V="1">
            <a:off x="1667662" y="1486376"/>
            <a:ext cx="6107373" cy="364"/>
          </a:xfrm>
          <a:prstGeom prst="straightConnector1">
            <a:avLst/>
          </a:prstGeom>
          <a:ln w="317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a:stCxn id="11" idx="3"/>
          </p:cNvCxnSpPr>
          <p:nvPr/>
        </p:nvCxnSpPr>
        <p:spPr>
          <a:xfrm>
            <a:off x="6763095" y="556567"/>
            <a:ext cx="385829" cy="7606"/>
          </a:xfrm>
          <a:prstGeom prst="line">
            <a:avLst/>
          </a:prstGeom>
          <a:ln w="317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flipH="1">
            <a:off x="7148925" y="564173"/>
            <a:ext cx="1" cy="538645"/>
          </a:xfrm>
          <a:prstGeom prst="line">
            <a:avLst/>
          </a:prstGeom>
          <a:ln w="317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1667662" y="1002873"/>
            <a:ext cx="371173" cy="0"/>
          </a:xfrm>
          <a:prstGeom prst="line">
            <a:avLst/>
          </a:prstGeom>
          <a:ln w="317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flipH="1" flipV="1">
            <a:off x="1667662" y="1002875"/>
            <a:ext cx="13500" cy="483865"/>
          </a:xfrm>
          <a:prstGeom prst="line">
            <a:avLst/>
          </a:prstGeom>
          <a:ln w="31750">
            <a:solidFill>
              <a:srgbClr val="FF0000"/>
            </a:solidFill>
          </a:ln>
        </p:spPr>
        <p:style>
          <a:lnRef idx="2">
            <a:schemeClr val="accent1"/>
          </a:lnRef>
          <a:fillRef idx="0">
            <a:schemeClr val="accent1"/>
          </a:fillRef>
          <a:effectRef idx="1">
            <a:schemeClr val="accent1"/>
          </a:effectRef>
          <a:fontRef idx="minor">
            <a:schemeClr val="tx1"/>
          </a:fontRef>
        </p:style>
      </p:cxnSp>
      <p:sp>
        <p:nvSpPr>
          <p:cNvPr id="101" name="Isosceles Triangle 100"/>
          <p:cNvSpPr/>
          <p:nvPr/>
        </p:nvSpPr>
        <p:spPr>
          <a:xfrm flipV="1">
            <a:off x="1054068" y="761789"/>
            <a:ext cx="332735" cy="280967"/>
          </a:xfrm>
          <a:prstGeom prst="triangl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03" name="Straight Connector 102"/>
          <p:cNvCxnSpPr/>
          <p:nvPr/>
        </p:nvCxnSpPr>
        <p:spPr>
          <a:xfrm>
            <a:off x="1054068" y="1044832"/>
            <a:ext cx="332735" cy="0"/>
          </a:xfrm>
          <a:prstGeom prst="line">
            <a:avLst/>
          </a:prstGeom>
          <a:ln w="539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7" name="Straight Connector 106"/>
          <p:cNvCxnSpPr/>
          <p:nvPr/>
        </p:nvCxnSpPr>
        <p:spPr>
          <a:xfrm flipV="1">
            <a:off x="1220435" y="1486376"/>
            <a:ext cx="447227" cy="364"/>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235524" y="2671338"/>
            <a:ext cx="8700655" cy="1508105"/>
          </a:xfrm>
          <a:prstGeom prst="rect">
            <a:avLst/>
          </a:prstGeom>
          <a:noFill/>
        </p:spPr>
        <p:txBody>
          <a:bodyPr wrap="square" rtlCol="0">
            <a:spAutoFit/>
          </a:bodyPr>
          <a:lstStyle/>
          <a:p>
            <a:pPr marL="285750" indent="-285750">
              <a:spcBef>
                <a:spcPts val="1200"/>
              </a:spcBef>
              <a:buFont typeface="Wingdings" panose="05000000000000000000" pitchFamily="2" charset="2"/>
              <a:buChar char="Ø"/>
            </a:pPr>
            <a:r>
              <a:rPr lang="en-GB" dirty="0" smtClean="0">
                <a:solidFill>
                  <a:srgbClr val="FF0000"/>
                </a:solidFill>
              </a:rPr>
              <a:t>U_D1A1 – U_D2A1</a:t>
            </a:r>
            <a:r>
              <a:rPr lang="en-GB" dirty="0" smtClean="0"/>
              <a:t> and </a:t>
            </a:r>
            <a:r>
              <a:rPr lang="en-GB" dirty="0" smtClean="0">
                <a:solidFill>
                  <a:srgbClr val="FF0000"/>
                </a:solidFill>
              </a:rPr>
              <a:t>U_D1A2 </a:t>
            </a:r>
            <a:r>
              <a:rPr lang="en-GB" dirty="0">
                <a:solidFill>
                  <a:srgbClr val="FF0000"/>
                </a:solidFill>
              </a:rPr>
              <a:t>– </a:t>
            </a:r>
            <a:r>
              <a:rPr lang="en-GB" dirty="0" smtClean="0">
                <a:solidFill>
                  <a:srgbClr val="FF0000"/>
                </a:solidFill>
              </a:rPr>
              <a:t>U_D2A2 : </a:t>
            </a:r>
            <a:r>
              <a:rPr lang="en-GB" dirty="0" smtClean="0"/>
              <a:t>Normal and symmetric quenches</a:t>
            </a:r>
          </a:p>
          <a:p>
            <a:pPr marL="285750" indent="-285750">
              <a:spcBef>
                <a:spcPts val="1200"/>
              </a:spcBef>
              <a:buFont typeface="Wingdings" panose="05000000000000000000" pitchFamily="2" charset="2"/>
              <a:buChar char="Ø"/>
            </a:pPr>
            <a:r>
              <a:rPr lang="en-GB" dirty="0" smtClean="0">
                <a:solidFill>
                  <a:srgbClr val="FF0000"/>
                </a:solidFill>
              </a:rPr>
              <a:t>U_D1A1 </a:t>
            </a:r>
            <a:r>
              <a:rPr lang="en-GB" dirty="0">
                <a:solidFill>
                  <a:srgbClr val="FF0000"/>
                </a:solidFill>
              </a:rPr>
              <a:t>– </a:t>
            </a:r>
            <a:r>
              <a:rPr lang="en-GB" dirty="0" smtClean="0">
                <a:solidFill>
                  <a:srgbClr val="FF0000"/>
                </a:solidFill>
              </a:rPr>
              <a:t>U_D1A2 </a:t>
            </a:r>
            <a:r>
              <a:rPr lang="en-GB" dirty="0" smtClean="0"/>
              <a:t>and </a:t>
            </a:r>
            <a:r>
              <a:rPr lang="en-GB" dirty="0" smtClean="0">
                <a:solidFill>
                  <a:srgbClr val="FF0000"/>
                </a:solidFill>
              </a:rPr>
              <a:t>U_D2A1 </a:t>
            </a:r>
            <a:r>
              <a:rPr lang="en-GB" dirty="0">
                <a:solidFill>
                  <a:srgbClr val="FF0000"/>
                </a:solidFill>
              </a:rPr>
              <a:t>– </a:t>
            </a:r>
            <a:r>
              <a:rPr lang="en-GB" dirty="0" smtClean="0">
                <a:solidFill>
                  <a:srgbClr val="FF0000"/>
                </a:solidFill>
              </a:rPr>
              <a:t>U_D2A2 : </a:t>
            </a:r>
            <a:r>
              <a:rPr lang="en-GB" dirty="0" smtClean="0"/>
              <a:t>Redundancy</a:t>
            </a:r>
          </a:p>
          <a:p>
            <a:pPr marL="285750" indent="-285750">
              <a:spcBef>
                <a:spcPts val="1200"/>
              </a:spcBef>
              <a:buFont typeface="Wingdings" panose="05000000000000000000" pitchFamily="2" charset="2"/>
              <a:buChar char="Ø"/>
            </a:pPr>
            <a:r>
              <a:rPr lang="en-GB" dirty="0" smtClean="0"/>
              <a:t>Voltage detection between poles (e.g. </a:t>
            </a:r>
            <a:r>
              <a:rPr lang="en-GB" dirty="0" smtClean="0">
                <a:solidFill>
                  <a:srgbClr val="FF0000"/>
                </a:solidFill>
              </a:rPr>
              <a:t>U_D1A1P1-U_D1A1P2</a:t>
            </a:r>
            <a:r>
              <a:rPr lang="en-GB" dirty="0" smtClean="0"/>
              <a:t>) might be considered. Voltage taps should be present.</a:t>
            </a:r>
            <a:endParaRPr lang="en-GB" dirty="0"/>
          </a:p>
        </p:txBody>
      </p:sp>
      <p:cxnSp>
        <p:nvCxnSpPr>
          <p:cNvPr id="23" name="Straight Connector 22"/>
          <p:cNvCxnSpPr/>
          <p:nvPr/>
        </p:nvCxnSpPr>
        <p:spPr>
          <a:xfrm flipH="1" flipV="1">
            <a:off x="817024" y="581473"/>
            <a:ext cx="2" cy="1493484"/>
          </a:xfrm>
          <a:prstGeom prst="line">
            <a:avLst/>
          </a:prstGeom>
          <a:ln w="31750">
            <a:solidFill>
              <a:schemeClr val="accent1">
                <a:lumMod val="10000"/>
              </a:schemeClr>
            </a:solidFill>
            <a:headEnd type="triangle"/>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flipH="1" flipV="1">
            <a:off x="817026" y="2074957"/>
            <a:ext cx="2994210" cy="1"/>
          </a:xfrm>
          <a:prstGeom prst="line">
            <a:avLst/>
          </a:prstGeom>
          <a:ln w="31750">
            <a:solidFill>
              <a:schemeClr val="accent1">
                <a:lumMod val="10000"/>
              </a:schemeClr>
            </a:solidFill>
          </a:ln>
        </p:spPr>
        <p:style>
          <a:lnRef idx="2">
            <a:schemeClr val="accent1"/>
          </a:lnRef>
          <a:fillRef idx="0">
            <a:schemeClr val="accent1"/>
          </a:fillRef>
          <a:effectRef idx="1">
            <a:schemeClr val="accent1"/>
          </a:effectRef>
          <a:fontRef idx="minor">
            <a:schemeClr val="tx1"/>
          </a:fontRef>
        </p:style>
      </p:cxnSp>
      <p:sp>
        <p:nvSpPr>
          <p:cNvPr id="18" name="Rectangle 17"/>
          <p:cNvSpPr/>
          <p:nvPr/>
        </p:nvSpPr>
        <p:spPr>
          <a:xfrm>
            <a:off x="1251532" y="2012204"/>
            <a:ext cx="332735" cy="12550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Oval 19"/>
          <p:cNvSpPr/>
          <p:nvPr/>
        </p:nvSpPr>
        <p:spPr>
          <a:xfrm>
            <a:off x="2198384" y="1782089"/>
            <a:ext cx="1083931" cy="552845"/>
          </a:xfrm>
          <a:prstGeom prst="ellipse">
            <a:avLst/>
          </a:prstGeom>
          <a:solidFill>
            <a:schemeClr val="accent4">
              <a:lumMod val="5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PC</a:t>
            </a:r>
            <a:endParaRPr lang="en-GB" dirty="0"/>
          </a:p>
        </p:txBody>
      </p:sp>
      <p:cxnSp>
        <p:nvCxnSpPr>
          <p:cNvPr id="32" name="Straight Connector 31"/>
          <p:cNvCxnSpPr/>
          <p:nvPr/>
        </p:nvCxnSpPr>
        <p:spPr>
          <a:xfrm>
            <a:off x="3811236" y="1486740"/>
            <a:ext cx="0" cy="588218"/>
          </a:xfrm>
          <a:prstGeom prst="line">
            <a:avLst/>
          </a:prstGeom>
          <a:ln w="31750">
            <a:solidFill>
              <a:schemeClr val="accent1">
                <a:lumMod val="10000"/>
              </a:schemeClr>
            </a:solidFill>
            <a:headEnd type="triangle"/>
          </a:ln>
        </p:spPr>
        <p:style>
          <a:lnRef idx="2">
            <a:schemeClr val="accent1"/>
          </a:lnRef>
          <a:fillRef idx="0">
            <a:schemeClr val="accent1"/>
          </a:fillRef>
          <a:effectRef idx="1">
            <a:schemeClr val="accent1"/>
          </a:effectRef>
          <a:fontRef idx="minor">
            <a:schemeClr val="tx1"/>
          </a:fontRef>
        </p:style>
      </p:cxnSp>
      <p:sp>
        <p:nvSpPr>
          <p:cNvPr id="4" name="TextBox 3"/>
          <p:cNvSpPr txBox="1"/>
          <p:nvPr/>
        </p:nvSpPr>
        <p:spPr>
          <a:xfrm>
            <a:off x="7602851" y="227530"/>
            <a:ext cx="1266693" cy="707886"/>
          </a:xfrm>
          <a:prstGeom prst="rect">
            <a:avLst/>
          </a:prstGeom>
          <a:noFill/>
        </p:spPr>
        <p:txBody>
          <a:bodyPr wrap="none" rtlCol="0">
            <a:spAutoFit/>
          </a:bodyPr>
          <a:lstStyle/>
          <a:p>
            <a:r>
              <a:rPr lang="en-GB" sz="4000" b="1" dirty="0" smtClean="0"/>
              <a:t>QPS</a:t>
            </a:r>
            <a:endParaRPr lang="en-GB" sz="4000" b="1" dirty="0"/>
          </a:p>
        </p:txBody>
      </p:sp>
      <p:sp>
        <p:nvSpPr>
          <p:cNvPr id="27" name="Content Placeholder 2"/>
          <p:cNvSpPr>
            <a:spLocks noGrp="1"/>
          </p:cNvSpPr>
          <p:nvPr>
            <p:ph idx="1"/>
          </p:nvPr>
        </p:nvSpPr>
        <p:spPr>
          <a:xfrm>
            <a:off x="181699" y="4440334"/>
            <a:ext cx="8741861" cy="1077218"/>
          </a:xfrm>
          <a:solidFill>
            <a:srgbClr val="FFFF00">
              <a:alpha val="18000"/>
            </a:srgbClr>
          </a:solidFill>
        </p:spPr>
        <p:txBody>
          <a:bodyPr wrap="square">
            <a:spAutoFit/>
          </a:bodyPr>
          <a:lstStyle/>
          <a:p>
            <a:pPr>
              <a:spcBef>
                <a:spcPts val="600"/>
              </a:spcBef>
              <a:spcAft>
                <a:spcPts val="600"/>
              </a:spcAft>
              <a:buFont typeface="Wingdings" panose="05000000000000000000" pitchFamily="2" charset="2"/>
              <a:buChar char="§"/>
            </a:pPr>
            <a:r>
              <a:rPr lang="en-GB" sz="1800" dirty="0" smtClean="0"/>
              <a:t>Obviously, the noise of the trim converter should not trigger the QPS</a:t>
            </a:r>
            <a:r>
              <a:rPr lang="en-GB" sz="1800" dirty="0" smtClean="0"/>
              <a:t>. Especially the </a:t>
            </a:r>
            <a:r>
              <a:rPr lang="en-GB" sz="1800" dirty="0"/>
              <a:t>0 </a:t>
            </a:r>
            <a:r>
              <a:rPr lang="en-GB" sz="1800" dirty="0" smtClean="0"/>
              <a:t>V </a:t>
            </a:r>
            <a:r>
              <a:rPr lang="en-GB" sz="1800" dirty="0" smtClean="0"/>
              <a:t>transition </a:t>
            </a:r>
            <a:r>
              <a:rPr lang="en-GB" sz="1800" dirty="0" smtClean="0"/>
              <a:t>could cause </a:t>
            </a:r>
            <a:r>
              <a:rPr lang="en-GB" sz="1800" dirty="0" smtClean="0"/>
              <a:t>additional noise and possibly QPS trips.</a:t>
            </a:r>
          </a:p>
          <a:p>
            <a:pPr>
              <a:spcBef>
                <a:spcPts val="600"/>
              </a:spcBef>
              <a:spcAft>
                <a:spcPts val="600"/>
              </a:spcAft>
              <a:buFont typeface="Wingdings" panose="05000000000000000000" pitchFamily="2" charset="2"/>
              <a:buChar char="§"/>
            </a:pPr>
            <a:r>
              <a:rPr lang="en-GB" sz="1800" dirty="0" smtClean="0"/>
              <a:t>Interaction between converter, trim converter, EE, and QPS should be studied!!!</a:t>
            </a:r>
            <a:endParaRPr lang="en-GB" sz="1800" dirty="0"/>
          </a:p>
        </p:txBody>
      </p:sp>
      <p:sp>
        <p:nvSpPr>
          <p:cNvPr id="28" name="Footer Placeholder 4"/>
          <p:cNvSpPr>
            <a:spLocks noGrp="1"/>
          </p:cNvSpPr>
          <p:nvPr>
            <p:ph type="ftr" sz="quarter" idx="3"/>
          </p:nvPr>
        </p:nvSpPr>
        <p:spPr>
          <a:xfrm>
            <a:off x="3387436" y="6594764"/>
            <a:ext cx="3139211" cy="209839"/>
          </a:xfrm>
        </p:spPr>
        <p:txBody>
          <a:bodyPr/>
          <a:lstStyle/>
          <a:p>
            <a:r>
              <a:rPr lang="en-US" sz="900" dirty="0" smtClean="0"/>
              <a:t>11 T </a:t>
            </a:r>
            <a:r>
              <a:rPr lang="en-US" sz="900" dirty="0" smtClean="0"/>
              <a:t>review – Arjan Verweij – 8 Dec 2014</a:t>
            </a:r>
            <a:endParaRPr lang="en-US" sz="900" dirty="0"/>
          </a:p>
        </p:txBody>
      </p:sp>
    </p:spTree>
    <p:extLst>
      <p:ext uri="{BB962C8B-B14F-4D97-AF65-F5344CB8AC3E}">
        <p14:creationId xmlns:p14="http://schemas.microsoft.com/office/powerpoint/2010/main" val="21673159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7163"/>
            <a:ext cx="8226854" cy="707886"/>
          </a:xfrm>
        </p:spPr>
        <p:txBody>
          <a:bodyPr>
            <a:spAutoFit/>
          </a:bodyPr>
          <a:lstStyle/>
          <a:p>
            <a:r>
              <a:rPr lang="en-GB" sz="4000" dirty="0" smtClean="0"/>
              <a:t>QPS remarks</a:t>
            </a:r>
            <a:endParaRPr lang="en-GB" sz="4000" dirty="0"/>
          </a:p>
        </p:txBody>
      </p:sp>
      <p:sp>
        <p:nvSpPr>
          <p:cNvPr id="3" name="Content Placeholder 2"/>
          <p:cNvSpPr>
            <a:spLocks noGrp="1"/>
          </p:cNvSpPr>
          <p:nvPr>
            <p:ph idx="1"/>
          </p:nvPr>
        </p:nvSpPr>
        <p:spPr>
          <a:xfrm>
            <a:off x="228600" y="1004442"/>
            <a:ext cx="8693727" cy="4647426"/>
          </a:xfrm>
        </p:spPr>
        <p:txBody>
          <a:bodyPr wrap="square">
            <a:spAutoFit/>
          </a:bodyPr>
          <a:lstStyle/>
          <a:p>
            <a:r>
              <a:rPr lang="en-GB" sz="2200" dirty="0" smtClean="0">
                <a:solidFill>
                  <a:schemeClr val="accent6">
                    <a:lumMod val="50000"/>
                  </a:schemeClr>
                </a:solidFill>
              </a:rPr>
              <a:t>The main difference between stand-alone testing and operation in the LHC is the effect of voltage waves propagating through the chain caused by the converter shut-down and the opening of the energy extraction switches.</a:t>
            </a:r>
          </a:p>
          <a:p>
            <a:pPr>
              <a:spcBef>
                <a:spcPts val="1800"/>
              </a:spcBef>
            </a:pPr>
            <a:r>
              <a:rPr lang="en-GB" sz="2200" dirty="0" smtClean="0">
                <a:solidFill>
                  <a:schemeClr val="accent6">
                    <a:lumMod val="50000"/>
                  </a:schemeClr>
                </a:solidFill>
              </a:rPr>
              <a:t>The thresholds that are applicable in the LHC might need to be larger than 100 mV, 10 </a:t>
            </a:r>
            <a:r>
              <a:rPr lang="en-GB" sz="2200" dirty="0" err="1" smtClean="0">
                <a:solidFill>
                  <a:schemeClr val="accent6">
                    <a:lumMod val="50000"/>
                  </a:schemeClr>
                </a:solidFill>
              </a:rPr>
              <a:t>ms</a:t>
            </a:r>
            <a:r>
              <a:rPr lang="en-GB" sz="2200" dirty="0" smtClean="0">
                <a:solidFill>
                  <a:schemeClr val="accent6">
                    <a:lumMod val="50000"/>
                  </a:schemeClr>
                </a:solidFill>
              </a:rPr>
              <a:t>. </a:t>
            </a:r>
          </a:p>
          <a:p>
            <a:pPr>
              <a:spcBef>
                <a:spcPts val="1800"/>
              </a:spcBef>
            </a:pPr>
            <a:r>
              <a:rPr lang="en-GB" sz="2200" dirty="0" smtClean="0">
                <a:solidFill>
                  <a:schemeClr val="accent6">
                    <a:lumMod val="50000"/>
                  </a:schemeClr>
                </a:solidFill>
              </a:rPr>
              <a:t>In order to define these thresholds we need:</a:t>
            </a:r>
          </a:p>
          <a:p>
            <a:pPr lvl="1"/>
            <a:r>
              <a:rPr lang="en-GB" sz="2000" dirty="0" smtClean="0">
                <a:solidFill>
                  <a:srgbClr val="0055A0"/>
                </a:solidFill>
              </a:rPr>
              <a:t>Equivalent electrical circuit, based on frequency transfer measurements. </a:t>
            </a:r>
          </a:p>
          <a:p>
            <a:pPr lvl="1"/>
            <a:r>
              <a:rPr lang="en-GB" sz="2000" dirty="0" smtClean="0">
                <a:solidFill>
                  <a:srgbClr val="0055A0"/>
                </a:solidFill>
              </a:rPr>
              <a:t>Expected variation in the parameters of this circuit for the 4 apertures.</a:t>
            </a:r>
          </a:p>
          <a:p>
            <a:pPr lvl="1"/>
            <a:r>
              <a:rPr lang="en-GB" sz="2000" dirty="0" err="1" smtClean="0">
                <a:solidFill>
                  <a:srgbClr val="0055A0"/>
                </a:solidFill>
              </a:rPr>
              <a:t>PSpice</a:t>
            </a:r>
            <a:r>
              <a:rPr lang="en-GB" sz="2000" dirty="0" smtClean="0">
                <a:solidFill>
                  <a:srgbClr val="0055A0"/>
                </a:solidFill>
              </a:rPr>
              <a:t> simulations incorporating the 4 apertures in the RB string.</a:t>
            </a:r>
          </a:p>
        </p:txBody>
      </p:sp>
      <p:sp>
        <p:nvSpPr>
          <p:cNvPr id="6" name="Slide Number Placeholder 5"/>
          <p:cNvSpPr>
            <a:spLocks noGrp="1"/>
          </p:cNvSpPr>
          <p:nvPr>
            <p:ph type="sldNum" sz="quarter" idx="4"/>
          </p:nvPr>
        </p:nvSpPr>
        <p:spPr/>
        <p:txBody>
          <a:bodyPr/>
          <a:lstStyle/>
          <a:p>
            <a:fld id="{17918391-D411-FE40-AAD7-861AE5233E0E}" type="slidenum">
              <a:rPr lang="en-US" smtClean="0"/>
              <a:pPr/>
              <a:t>8</a:t>
            </a:fld>
            <a:endParaRPr lang="en-US" dirty="0"/>
          </a:p>
        </p:txBody>
      </p:sp>
      <p:sp>
        <p:nvSpPr>
          <p:cNvPr id="5" name="Footer Placeholder 4"/>
          <p:cNvSpPr>
            <a:spLocks noGrp="1"/>
          </p:cNvSpPr>
          <p:nvPr>
            <p:ph type="ftr" sz="quarter" idx="3"/>
          </p:nvPr>
        </p:nvSpPr>
        <p:spPr>
          <a:xfrm>
            <a:off x="3387436" y="6594764"/>
            <a:ext cx="3139211" cy="209839"/>
          </a:xfrm>
        </p:spPr>
        <p:txBody>
          <a:bodyPr/>
          <a:lstStyle/>
          <a:p>
            <a:r>
              <a:rPr lang="en-US" sz="900" dirty="0" smtClean="0"/>
              <a:t>11 T </a:t>
            </a:r>
            <a:r>
              <a:rPr lang="en-US" sz="900" dirty="0" smtClean="0"/>
              <a:t>review – Arjan Verweij – 8 Dec 2014</a:t>
            </a:r>
            <a:endParaRPr lang="en-US" sz="900" dirty="0"/>
          </a:p>
        </p:txBody>
      </p:sp>
    </p:spTree>
    <p:extLst>
      <p:ext uri="{BB962C8B-B14F-4D97-AF65-F5344CB8AC3E}">
        <p14:creationId xmlns:p14="http://schemas.microsoft.com/office/powerpoint/2010/main" val="42071276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p:txBody>
          <a:bodyPr/>
          <a:lstStyle/>
          <a:p>
            <a:fld id="{17918391-D411-FE40-AAD7-861AE5233E0E}" type="slidenum">
              <a:rPr lang="en-US" smtClean="0"/>
              <a:pPr/>
              <a:t>9</a:t>
            </a:fld>
            <a:endParaRPr lang="en-US" dirty="0"/>
          </a:p>
        </p:txBody>
      </p:sp>
      <p:pic>
        <p:nvPicPr>
          <p:cNvPr id="1026" name="Picture 1" descr="image005"/>
          <p:cNvPicPr>
            <a:picLocks noChangeAspect="1" noChangeArrowheads="1"/>
          </p:cNvPicPr>
          <p:nvPr/>
        </p:nvPicPr>
        <p:blipFill rotWithShape="1">
          <a:blip r:embed="rId2">
            <a:extLst>
              <a:ext uri="{28A0092B-C50C-407E-A947-70E740481C1C}">
                <a14:useLocalDpi xmlns:a14="http://schemas.microsoft.com/office/drawing/2010/main" val="0"/>
              </a:ext>
            </a:extLst>
          </a:blip>
          <a:srcRect t="6241" b="2134"/>
          <a:stretch/>
        </p:blipFill>
        <p:spPr bwMode="auto">
          <a:xfrm>
            <a:off x="1233054" y="1172781"/>
            <a:ext cx="6705600" cy="46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a:spLocks noGrp="1"/>
          </p:cNvSpPr>
          <p:nvPr>
            <p:ph type="title"/>
          </p:nvPr>
        </p:nvSpPr>
        <p:spPr>
          <a:xfrm>
            <a:off x="457200" y="310299"/>
            <a:ext cx="8226854" cy="830997"/>
          </a:xfrm>
        </p:spPr>
        <p:txBody>
          <a:bodyPr>
            <a:spAutoFit/>
          </a:bodyPr>
          <a:lstStyle/>
          <a:p>
            <a:r>
              <a:rPr lang="en-GB" sz="2400" dirty="0" smtClean="0"/>
              <a:t>Example: Magnet </a:t>
            </a:r>
            <a:r>
              <a:rPr lang="en-GB" sz="2400" dirty="0" smtClean="0"/>
              <a:t>voltage in the 154 dipoles of the RB circuit during converter shut-down and EE switch openings</a:t>
            </a:r>
            <a:endParaRPr lang="en-GB" sz="2400" dirty="0"/>
          </a:p>
        </p:txBody>
      </p:sp>
      <p:sp>
        <p:nvSpPr>
          <p:cNvPr id="7" name="Footer Placeholder 4"/>
          <p:cNvSpPr>
            <a:spLocks noGrp="1"/>
          </p:cNvSpPr>
          <p:nvPr>
            <p:ph type="ftr" sz="quarter" idx="3"/>
          </p:nvPr>
        </p:nvSpPr>
        <p:spPr>
          <a:xfrm>
            <a:off x="3387436" y="6594764"/>
            <a:ext cx="3139211" cy="209839"/>
          </a:xfrm>
        </p:spPr>
        <p:txBody>
          <a:bodyPr/>
          <a:lstStyle/>
          <a:p>
            <a:r>
              <a:rPr lang="en-US" sz="900" dirty="0" smtClean="0"/>
              <a:t>11 T </a:t>
            </a:r>
            <a:r>
              <a:rPr lang="en-US" sz="900" dirty="0" smtClean="0"/>
              <a:t>review – Arjan Verweij – 8 Dec 2014</a:t>
            </a:r>
            <a:endParaRPr lang="en-US" sz="900" dirty="0"/>
          </a:p>
        </p:txBody>
      </p:sp>
    </p:spTree>
    <p:extLst>
      <p:ext uri="{BB962C8B-B14F-4D97-AF65-F5344CB8AC3E}">
        <p14:creationId xmlns:p14="http://schemas.microsoft.com/office/powerpoint/2010/main" val="2651098735"/>
      </p:ext>
    </p:extLst>
  </p:cSld>
  <p:clrMapOvr>
    <a:masterClrMapping/>
  </p:clrMapOvr>
</p:sld>
</file>

<file path=ppt/theme/theme1.xml><?xml version="1.0" encoding="utf-8"?>
<a:theme xmlns:a="http://schemas.openxmlformats.org/drawingml/2006/main" name="ALL">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80DEF94B4061149A673EC5ADB630AAF" ma:contentTypeVersion="0" ma:contentTypeDescription="Create a new document." ma:contentTypeScope="" ma:versionID="6d43d3da3791b14f568a9fdd24dadd3e">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B174653-876C-4C43-958A-56ED7DAC092B}">
  <ds:schemaRefs>
    <ds:schemaRef ds:uri="http://schemas.microsoft.com/sharepoint/v3/contenttype/forms"/>
  </ds:schemaRefs>
</ds:datastoreItem>
</file>

<file path=customXml/itemProps2.xml><?xml version="1.0" encoding="utf-8"?>
<ds:datastoreItem xmlns:ds="http://schemas.openxmlformats.org/officeDocument/2006/customXml" ds:itemID="{BCB58226-C307-439A-A5D0-3D8E33C6D7CB}">
  <ds:schemaRefs>
    <ds:schemaRef ds:uri="http://schemas.microsoft.com/office/2006/metadata/properties"/>
    <ds:schemaRef ds:uri="http://purl.org/dc/elements/1.1/"/>
    <ds:schemaRef ds:uri="http://purl.org/dc/dcmitype/"/>
    <ds:schemaRef ds:uri="http://purl.org/dc/terms/"/>
    <ds:schemaRef ds:uri="http://schemas.microsoft.com/office/2006/documentManagement/types"/>
    <ds:schemaRef ds:uri="http://schemas.openxmlformats.org/package/2006/metadata/core-properties"/>
    <ds:schemaRef ds:uri="http://schemas.microsoft.com/office/infopath/2007/PartnerControls"/>
    <ds:schemaRef ds:uri="http://www.w3.org/XML/1998/namespace"/>
  </ds:schemaRefs>
</ds:datastoreItem>
</file>

<file path=customXml/itemProps3.xml><?xml version="1.0" encoding="utf-8"?>
<ds:datastoreItem xmlns:ds="http://schemas.openxmlformats.org/officeDocument/2006/customXml" ds:itemID="{983B21EA-3A3A-4336-B7F1-F28C3C27B39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ALL</Template>
  <TotalTime>1512</TotalTime>
  <Words>1077</Words>
  <Application>Microsoft Office PowerPoint</Application>
  <PresentationFormat>On-screen Show (4:3)</PresentationFormat>
  <Paragraphs>106</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ALL</vt:lpstr>
      <vt:lpstr>PowerPoint Presentation</vt:lpstr>
      <vt:lpstr>ELQA and protection  in the machine  Arjan Verweij, TE-MPE  with input from E. Ravaioli, M. Bednarek, J. Ghini </vt:lpstr>
      <vt:lpstr>PowerPoint Presentation</vt:lpstr>
      <vt:lpstr>A few obvious general remarks</vt:lpstr>
      <vt:lpstr>ELQA tests performed on the RB circuit</vt:lpstr>
      <vt:lpstr>PowerPoint Presentation</vt:lpstr>
      <vt:lpstr>PowerPoint Presentation</vt:lpstr>
      <vt:lpstr>QPS remarks</vt:lpstr>
      <vt:lpstr>Example: Magnet voltage in the 154 dipoles of the RB circuit during converter shut-down and EE switch openings</vt:lpstr>
      <vt:lpstr>Example: UA1-UA2 in the 154 dipoles of the RB circuit during converter shut-down and EE switch openings</vt:lpstr>
      <vt:lpstr>PowerPoint Presentation</vt:lpstr>
      <vt:lpstr>CLIQ for a 6 m long 11 T dipole</vt:lpstr>
      <vt:lpstr>CLIQ</vt:lpstr>
      <vt:lpstr>Summary</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Stefanie Sapountzi</dc:creator>
  <cp:lastModifiedBy>Arjan Verweij</cp:lastModifiedBy>
  <cp:revision>86</cp:revision>
  <cp:lastPrinted>2014-12-05T12:12:21Z</cp:lastPrinted>
  <dcterms:created xsi:type="dcterms:W3CDTF">2014-05-09T07:43:38Z</dcterms:created>
  <dcterms:modified xsi:type="dcterms:W3CDTF">2014-12-08T13:33:16Z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0x010100A80DEF94B4061149A673EC5ADB630AAF</vt:lpwstr>
  </property>
</Properties>
</file>