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8"/>
  </p:notesMasterIdLst>
  <p:handoutMasterIdLst>
    <p:handoutMasterId r:id="rId29"/>
  </p:handoutMasterIdLst>
  <p:sldIdLst>
    <p:sldId id="256" r:id="rId5"/>
    <p:sldId id="257" r:id="rId6"/>
    <p:sldId id="285" r:id="rId7"/>
    <p:sldId id="265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4" r:id="rId18"/>
    <p:sldId id="276" r:id="rId19"/>
    <p:sldId id="277" r:id="rId20"/>
    <p:sldId id="280" r:id="rId21"/>
    <p:sldId id="279" r:id="rId22"/>
    <p:sldId id="278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Collaring to cold mass finishing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260000"/>
            <a:ext cx="8265984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International review of the HL-LHC 11T Dipole for DS Collimation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Collaring to cold mass finishing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Christian </a:t>
            </a:r>
            <a:r>
              <a:rPr lang="en-GB" dirty="0" err="1" smtClean="0"/>
              <a:t>Löffler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508104" y="107340"/>
            <a:ext cx="363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09.12.2014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tooling and operational status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Pairing of the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Collaring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Yoke lamination assembly</a:t>
            </a:r>
          </a:p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</a:t>
            </a:r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Skinning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853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356992"/>
            <a:ext cx="4608512" cy="2984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Pairing of coils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Same layout for the ground insulation as for the short models, overlapping </a:t>
            </a:r>
            <a:r>
              <a:rPr lang="en-GB" dirty="0" err="1" smtClean="0"/>
              <a:t>lenghwise</a:t>
            </a:r>
            <a:endParaRPr lang="en-GB" dirty="0" smtClean="0"/>
          </a:p>
          <a:p>
            <a:r>
              <a:rPr lang="en-GB" dirty="0" smtClean="0"/>
              <a:t>Collaring shoe could be divided lengthwise</a:t>
            </a:r>
          </a:p>
          <a:p>
            <a:r>
              <a:rPr lang="en-GB" dirty="0" smtClean="0"/>
              <a:t>Tools for handling of the coils is in development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17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tooling and operational status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Pairing of the coils</a:t>
            </a:r>
          </a:p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Collaring</a:t>
            </a:r>
            <a:endParaRPr lang="en-GB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Yoke lamination assembly</a:t>
            </a:r>
          </a:p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</a:t>
            </a:r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Skinning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933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Collaring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834880" cy="4667421"/>
          </a:xfrm>
        </p:spPr>
        <p:txBody>
          <a:bodyPr/>
          <a:lstStyle/>
          <a:p>
            <a:r>
              <a:rPr lang="en-GB" dirty="0" smtClean="0"/>
              <a:t>Adapting the principal from the short-models</a:t>
            </a:r>
          </a:p>
          <a:p>
            <a:r>
              <a:rPr lang="en-GB" dirty="0" smtClean="0"/>
              <a:t>Segmenting the tool to allow more precise  manufacturing</a:t>
            </a:r>
          </a:p>
          <a:p>
            <a:r>
              <a:rPr lang="en-GB" dirty="0" smtClean="0"/>
              <a:t>Segmenting also allows testing on short models before first collaring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124744"/>
            <a:ext cx="3636378" cy="319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tooling and operational status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Pairing of the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Collaring</a:t>
            </a:r>
          </a:p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Yoke lamination assembly</a:t>
            </a:r>
          </a:p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 </a:t>
            </a:r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Skinning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359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Yoke lamination </a:t>
            </a:r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assembly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Yoke lamination will be assembled in the shell</a:t>
            </a:r>
          </a:p>
          <a:p>
            <a:r>
              <a:rPr lang="en-GB" dirty="0" smtClean="0"/>
              <a:t>Rod through all the laminations used for compression</a:t>
            </a:r>
          </a:p>
          <a:p>
            <a:r>
              <a:rPr lang="en-GB" dirty="0" smtClean="0"/>
              <a:t>Yoke laminations for the 2 in1 are in stock</a:t>
            </a:r>
          </a:p>
          <a:p>
            <a:endParaRPr lang="en-GB" dirty="0" smtClean="0"/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108256"/>
            <a:ext cx="3657600" cy="3509851"/>
          </a:xfrm>
        </p:spPr>
      </p:pic>
      <p:cxnSp>
        <p:nvCxnSpPr>
          <p:cNvPr id="8" name="Straight Arrow Connector 7"/>
          <p:cNvCxnSpPr>
            <a:stCxn id="9" idx="2"/>
          </p:cNvCxnSpPr>
          <p:nvPr/>
        </p:nvCxnSpPr>
        <p:spPr bwMode="auto">
          <a:xfrm flipH="1">
            <a:off x="5407385" y="3664769"/>
            <a:ext cx="692888" cy="961945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04048" y="3356992"/>
            <a:ext cx="21924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Compression rod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7822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tooling and operational status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Pairing of the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Collaring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Yoke lamination assembly</a:t>
            </a:r>
          </a:p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 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Skinning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21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 </a:t>
            </a:r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assembly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After assembly of the bottom yoke the collared coil #1 is placed</a:t>
            </a:r>
          </a:p>
          <a:p>
            <a:r>
              <a:rPr lang="en-GB" dirty="0" smtClean="0"/>
              <a:t>Using the same interference plane with the yoke as the 1 in1 model</a:t>
            </a:r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76872"/>
            <a:ext cx="3657600" cy="3161821"/>
          </a:xfrm>
        </p:spPr>
      </p:pic>
    </p:spTree>
    <p:extLst>
      <p:ext uri="{BB962C8B-B14F-4D97-AF65-F5344CB8AC3E}">
        <p14:creationId xmlns:p14="http://schemas.microsoft.com/office/powerpoint/2010/main" val="370945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 </a:t>
            </a:r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assembly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Laminated yoke spacer is placed and compressed with rods</a:t>
            </a:r>
          </a:p>
          <a:p>
            <a:r>
              <a:rPr lang="en-GB" dirty="0" smtClean="0"/>
              <a:t>To separate the two collar coils </a:t>
            </a:r>
          </a:p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39779"/>
            <a:ext cx="3657600" cy="3246804"/>
          </a:xfrm>
        </p:spPr>
      </p:pic>
      <p:cxnSp>
        <p:nvCxnSpPr>
          <p:cNvPr id="7" name="Straight Arrow Connector 6"/>
          <p:cNvCxnSpPr>
            <a:stCxn id="8" idx="2"/>
          </p:cNvCxnSpPr>
          <p:nvPr/>
        </p:nvCxnSpPr>
        <p:spPr bwMode="auto">
          <a:xfrm flipH="1">
            <a:off x="5695417" y="3016697"/>
            <a:ext cx="692888" cy="961945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292080" y="2708920"/>
            <a:ext cx="21924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Compression rod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5821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 </a:t>
            </a:r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assembly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Collared coil #2 placed on top of the yoke spacer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39779"/>
            <a:ext cx="3657600" cy="3246804"/>
          </a:xfrm>
        </p:spPr>
      </p:pic>
    </p:spTree>
    <p:extLst>
      <p:ext uri="{BB962C8B-B14F-4D97-AF65-F5344CB8AC3E}">
        <p14:creationId xmlns:p14="http://schemas.microsoft.com/office/powerpoint/2010/main" val="3981866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Available tooling and operational status</a:t>
            </a:r>
          </a:p>
          <a:p>
            <a:r>
              <a:rPr lang="en-GB" dirty="0" smtClean="0"/>
              <a:t>CMM of 5.5m coils</a:t>
            </a:r>
          </a:p>
          <a:p>
            <a:r>
              <a:rPr lang="en-GB" dirty="0" smtClean="0"/>
              <a:t>Instrumentation</a:t>
            </a:r>
          </a:p>
          <a:p>
            <a:r>
              <a:rPr lang="en-GB" dirty="0" smtClean="0"/>
              <a:t>Pairing of the coils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Yoke lamination assembly</a:t>
            </a:r>
          </a:p>
          <a:p>
            <a:r>
              <a:rPr lang="en-GB" dirty="0" smtClean="0"/>
              <a:t>Cold-mass assembly</a:t>
            </a:r>
          </a:p>
          <a:p>
            <a:r>
              <a:rPr lang="en-GB" dirty="0" smtClean="0"/>
              <a:t>Skinning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07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model </a:t>
            </a:r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assembly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Top yoke assembled on top of the collared coil #2</a:t>
            </a:r>
          </a:p>
          <a:p>
            <a:r>
              <a:rPr lang="en-GB" dirty="0" smtClean="0"/>
              <a:t>Yoke gap is open and will be closed under the welding press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435728"/>
            <a:ext cx="3657600" cy="2854907"/>
          </a:xfrm>
        </p:spPr>
      </p:pic>
    </p:spTree>
    <p:extLst>
      <p:ext uri="{BB962C8B-B14F-4D97-AF65-F5344CB8AC3E}">
        <p14:creationId xmlns:p14="http://schemas.microsoft.com/office/powerpoint/2010/main" val="3955354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tooling and operational status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Pairing of the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Collaring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Yoke lamination 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model assembly</a:t>
            </a:r>
          </a:p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Skinning</a:t>
            </a:r>
            <a:endParaRPr lang="en-GB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392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Skinning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Yoke gap is closed due to compression forces of the welding press</a:t>
            </a:r>
          </a:p>
          <a:p>
            <a:r>
              <a:rPr lang="en-GB" dirty="0" smtClean="0"/>
              <a:t>Shell will be welded with the goal to induce enough pre-stress to keep the yoke gap closed during powering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435728"/>
            <a:ext cx="3657600" cy="2854907"/>
          </a:xfrm>
        </p:spPr>
      </p:pic>
    </p:spTree>
    <p:extLst>
      <p:ext uri="{BB962C8B-B14F-4D97-AF65-F5344CB8AC3E}">
        <p14:creationId xmlns:p14="http://schemas.microsoft.com/office/powerpoint/2010/main" val="3590650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Scaling up from the short-models seems like the way to go for coil pairing and collaring</a:t>
            </a:r>
          </a:p>
          <a:p>
            <a:r>
              <a:rPr lang="en-GB" dirty="0" smtClean="0"/>
              <a:t>We need to assemble the first “2 in 1” to assess the problems during model assembly for the first prototype</a:t>
            </a:r>
          </a:p>
          <a:p>
            <a:r>
              <a:rPr lang="en-GB" dirty="0" smtClean="0"/>
              <a:t>Skinning is performing well from the short-models, contributes from the experience of the LHC</a:t>
            </a:r>
          </a:p>
          <a:p>
            <a:r>
              <a:rPr lang="en-GB" dirty="0" smtClean="0"/>
              <a:t>From the mechanical point of view there are no show stoppers in sight</a:t>
            </a:r>
          </a:p>
        </p:txBody>
      </p:sp>
    </p:spTree>
    <p:extLst>
      <p:ext uri="{BB962C8B-B14F-4D97-AF65-F5344CB8AC3E}">
        <p14:creationId xmlns:p14="http://schemas.microsoft.com/office/powerpoint/2010/main" val="28236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Available tooling and operational status</a:t>
            </a:r>
          </a:p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Pairing of the coils</a:t>
            </a:r>
          </a:p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Collaring</a:t>
            </a:r>
          </a:p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Yoke lamination assembly</a:t>
            </a:r>
          </a:p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Cold-mass assembly</a:t>
            </a:r>
          </a:p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Skinning</a:t>
            </a:r>
            <a:endParaRPr lang="en-GB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977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Collaring press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2160240" cy="2880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1387554"/>
            <a:ext cx="3148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Large LMF collaring press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306180"/>
              </p:ext>
            </p:extLst>
          </p:nvPr>
        </p:nvGraphicFramePr>
        <p:xfrm>
          <a:off x="3923928" y="2132856"/>
          <a:ext cx="4572000" cy="1569135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2705140"/>
                <a:gridCol w="1866860"/>
              </a:tblGrid>
              <a:tr h="17716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Length capacity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16000 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Nominal</a:t>
                      </a:r>
                      <a:r>
                        <a:rPr lang="en-US" sz="1100" b="1" baseline="0" dirty="0" smtClean="0"/>
                        <a:t> hydraulic force 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26600t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LHC</a:t>
                      </a:r>
                      <a:r>
                        <a:rPr lang="en-US" sz="1100" b="1" baseline="0" dirty="0" smtClean="0"/>
                        <a:t> dipole collaring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14MN/m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DS11T</a:t>
                      </a:r>
                      <a:r>
                        <a:rPr lang="en-US" sz="1100" b="1" baseline="0" dirty="0" smtClean="0"/>
                        <a:t> collaring (</a:t>
                      </a:r>
                      <a:r>
                        <a:rPr lang="en-US" sz="1100" b="1" baseline="0" dirty="0" err="1" smtClean="0"/>
                        <a:t>inc.</a:t>
                      </a:r>
                      <a:r>
                        <a:rPr lang="en-US" sz="1100" b="1" baseline="0" dirty="0" smtClean="0"/>
                        <a:t> tool)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17MN/m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Top/bottom</a:t>
                      </a:r>
                      <a:r>
                        <a:rPr lang="en-US" sz="1100" b="1" baseline="0" dirty="0" smtClean="0"/>
                        <a:t> planarity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±</a:t>
                      </a:r>
                      <a:r>
                        <a:rPr lang="en-US" sz="1100" b="1" dirty="0" smtClean="0"/>
                        <a:t>0.3mm/m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Stroke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100 mm</a:t>
                      </a:r>
                      <a:endParaRPr lang="en-US" sz="11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9952" y="3919989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prepare the collaring press for the DS11T-magnet the collaring tool needs to be changed. In addition the hydraulic </a:t>
            </a:r>
            <a:r>
              <a:rPr lang="en-GB" dirty="0" err="1" smtClean="0"/>
              <a:t>sectorisation</a:t>
            </a:r>
            <a:r>
              <a:rPr lang="en-GB" dirty="0" smtClean="0"/>
              <a:t> needs to be implemented.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7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Welding press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-1" y="1387554"/>
            <a:ext cx="6724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Large LMF welding press, previously operated at Babcock </a:t>
            </a:r>
            <a:r>
              <a:rPr lang="en-US" sz="2000" dirty="0" err="1" smtClean="0"/>
              <a:t>Noell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376072"/>
              </p:ext>
            </p:extLst>
          </p:nvPr>
        </p:nvGraphicFramePr>
        <p:xfrm>
          <a:off x="4128747" y="1891214"/>
          <a:ext cx="4572000" cy="2257866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2705140"/>
                <a:gridCol w="1866860"/>
              </a:tblGrid>
              <a:tr h="177169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Length capacity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16000 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Nominal</a:t>
                      </a:r>
                      <a:r>
                        <a:rPr lang="en-US" sz="1100" b="1" baseline="0" dirty="0" smtClean="0"/>
                        <a:t> hydraulic pressure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600 bar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LHC</a:t>
                      </a:r>
                      <a:r>
                        <a:rPr lang="en-US" sz="1100" b="1" baseline="0" dirty="0" smtClean="0"/>
                        <a:t> dipole welding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400 t/m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Press capacity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 smtClean="0"/>
                        <a:t>0.5MN/m – 12 MN/m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Widow size (closed position)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Width: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100" b="1" dirty="0" smtClean="0"/>
                        <a:t>2200</a:t>
                      </a:r>
                      <a:r>
                        <a:rPr lang="en-US" sz="1100" b="1" baseline="0" dirty="0" smtClean="0"/>
                        <a:t> mm</a:t>
                      </a:r>
                    </a:p>
                    <a:p>
                      <a:pPr algn="ctr"/>
                      <a:r>
                        <a:rPr lang="en-US" sz="1100" b="1" baseline="0" dirty="0" smtClean="0"/>
                        <a:t>Height: 1600 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Stroke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100 mm</a:t>
                      </a:r>
                      <a:endParaRPr lang="en-US" sz="1100" b="1" dirty="0"/>
                    </a:p>
                  </a:txBody>
                  <a:tcPr anchor="ctr"/>
                </a:tc>
              </a:tr>
              <a:tr h="26201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Adaptive laser tracking system</a:t>
                      </a:r>
                      <a:endParaRPr lang="en-US" sz="11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6000" b="1" dirty="0"/>
                    </a:p>
                  </a:txBody>
                  <a:tcPr/>
                </a:tc>
              </a:tr>
              <a:tr h="26201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Currently: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100" b="1" dirty="0" smtClean="0"/>
                        <a:t>STT &amp; MIG welding system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6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4953" y="1764997"/>
            <a:ext cx="1834228" cy="238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293096"/>
            <a:ext cx="2592288" cy="194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4857" y="4365104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prepare the welding press for the DS11T-magnet the cradles and the welding guns need to be replaced. The needed hydraulic </a:t>
            </a:r>
            <a:r>
              <a:rPr lang="en-GB" dirty="0" err="1" smtClean="0"/>
              <a:t>sectorisation</a:t>
            </a:r>
            <a:r>
              <a:rPr lang="en-GB" dirty="0" smtClean="0"/>
              <a:t> is under development.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05516" y="6453426"/>
            <a:ext cx="2935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MSC/LMF</a:t>
            </a:r>
          </a:p>
          <a:p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Friedrich 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</a:rPr>
              <a:t>Lackner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4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tooling and operational status</a:t>
            </a:r>
          </a:p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Pairing of the coils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Collaring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Yoke lamination assembly</a:t>
            </a:r>
          </a:p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</a:t>
            </a:r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Skinning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917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CMM of 5.5m coil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6347048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3d-measurement arm used in the short-model program can be used</a:t>
            </a:r>
          </a:p>
          <a:p>
            <a:pPr lvl="1"/>
            <a:r>
              <a:rPr lang="en-GB" sz="2000" dirty="0" smtClean="0"/>
              <a:t>The max. area of the arm is 1.8m </a:t>
            </a:r>
          </a:p>
          <a:p>
            <a:pPr lvl="1"/>
            <a:r>
              <a:rPr lang="en-GB" sz="2000" dirty="0" smtClean="0"/>
              <a:t>3 jumps of the arm would be required</a:t>
            </a:r>
          </a:p>
          <a:p>
            <a:pPr lvl="1"/>
            <a:r>
              <a:rPr lang="en-GB" sz="2000" dirty="0" smtClean="0"/>
              <a:t>Global precision would be 60µm; local still 10µm</a:t>
            </a:r>
          </a:p>
          <a:p>
            <a:pPr lvl="2"/>
            <a:r>
              <a:rPr lang="en-GB" sz="1800" dirty="0" smtClean="0"/>
              <a:t>Length of coil → 60µm</a:t>
            </a:r>
          </a:p>
          <a:p>
            <a:pPr lvl="2"/>
            <a:r>
              <a:rPr lang="en-GB" sz="1800" dirty="0" smtClean="0"/>
              <a:t>Cross-section → 10µm</a:t>
            </a:r>
          </a:p>
          <a:p>
            <a:pPr lvl="1"/>
            <a:r>
              <a:rPr lang="en-GB" sz="2000" dirty="0" smtClean="0"/>
              <a:t>Possible integration of new scanner technology</a:t>
            </a:r>
          </a:p>
          <a:p>
            <a:pPr lvl="2"/>
            <a:r>
              <a:rPr lang="en-GB" sz="1800" dirty="0" smtClean="0"/>
              <a:t>Accuracy of ±25µm</a:t>
            </a:r>
          </a:p>
          <a:p>
            <a:pPr lvl="2"/>
            <a:r>
              <a:rPr lang="en-GB" sz="1800" dirty="0" smtClean="0"/>
              <a:t>500k points/second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110" y="1772816"/>
            <a:ext cx="2372890" cy="360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6" name="Picture 2" descr="G:\Users\c\cloeffle\MSC\presentations\081214_International Review of the\2in1_5.5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62" y="0"/>
            <a:ext cx="2273180" cy="162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tooling and operational status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CMM of 5.5m coils</a:t>
            </a:r>
          </a:p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Instrumentation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Pairing of the coils</a:t>
            </a:r>
          </a:p>
          <a:p>
            <a:pPr lvl="1"/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Ground insulation</a:t>
            </a:r>
          </a:p>
          <a:p>
            <a:pPr lvl="1"/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Collar 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Collaring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Yoke lamination assembly</a:t>
            </a:r>
          </a:p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model </a:t>
            </a:r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assembly</a:t>
            </a:r>
          </a:p>
          <a:p>
            <a:r>
              <a:rPr lang="en-GB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Skinning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9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Instrumentation of 5.5m coils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Electrical</a:t>
            </a:r>
          </a:p>
          <a:p>
            <a:pPr lvl="1"/>
            <a:r>
              <a:rPr lang="en-GB" dirty="0" smtClean="0"/>
              <a:t>main goal to protect the coil</a:t>
            </a:r>
          </a:p>
          <a:p>
            <a:r>
              <a:rPr lang="en-GB" dirty="0" smtClean="0"/>
              <a:t>Mechanical</a:t>
            </a:r>
          </a:p>
          <a:p>
            <a:pPr lvl="1"/>
            <a:r>
              <a:rPr lang="en-GB" dirty="0" smtClean="0"/>
              <a:t>For the coil, depends </a:t>
            </a:r>
            <a:r>
              <a:rPr lang="en-GB" dirty="0"/>
              <a:t>on </a:t>
            </a:r>
            <a:r>
              <a:rPr lang="en-GB" dirty="0" smtClean="0"/>
              <a:t>confidence we gain on CMM and simulation from the short model program </a:t>
            </a:r>
          </a:p>
          <a:p>
            <a:pPr lvl="1"/>
            <a:r>
              <a:rPr lang="en-GB" dirty="0" smtClean="0"/>
              <a:t>Shell instrumentation for the first aperture</a:t>
            </a:r>
          </a:p>
          <a:p>
            <a:pPr lvl="1"/>
            <a:r>
              <a:rPr lang="en-GB" dirty="0" smtClean="0"/>
              <a:t>Bullet gauges for the heads are foreseen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7683AE-03F1-403D-ABC2-E4F67B7F875E}">
  <ds:schemaRefs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4305</TotalTime>
  <Words>738</Words>
  <Application>Microsoft Office PowerPoint</Application>
  <PresentationFormat>On-screen Show (4:3)</PresentationFormat>
  <Paragraphs>171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ppt</vt:lpstr>
      <vt:lpstr>International review of the HL-LHC 11T Dipole for DS Collimation  Collaring to cold mass finishing</vt:lpstr>
      <vt:lpstr>Outline</vt:lpstr>
      <vt:lpstr>Outline</vt:lpstr>
      <vt:lpstr>Collaring press</vt:lpstr>
      <vt:lpstr>Welding press</vt:lpstr>
      <vt:lpstr>Outline</vt:lpstr>
      <vt:lpstr>CMM of 5.5m coil</vt:lpstr>
      <vt:lpstr>Outline</vt:lpstr>
      <vt:lpstr>Instrumentation of 5.5m coils</vt:lpstr>
      <vt:lpstr>Outline</vt:lpstr>
      <vt:lpstr>Pairing of coils</vt:lpstr>
      <vt:lpstr>Outline</vt:lpstr>
      <vt:lpstr>Collaring</vt:lpstr>
      <vt:lpstr>Outline</vt:lpstr>
      <vt:lpstr>Yoke lamination assembly</vt:lpstr>
      <vt:lpstr>Outline</vt:lpstr>
      <vt:lpstr>model assembly</vt:lpstr>
      <vt:lpstr>model assembly</vt:lpstr>
      <vt:lpstr>model assembly</vt:lpstr>
      <vt:lpstr>model assembly</vt:lpstr>
      <vt:lpstr>Outline</vt:lpstr>
      <vt:lpstr>Skinning</vt:lpstr>
      <vt:lpstr>Conclusions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Christian Loeffler</cp:lastModifiedBy>
  <cp:revision>76</cp:revision>
  <dcterms:created xsi:type="dcterms:W3CDTF">2013-06-24T08:34:31Z</dcterms:created>
  <dcterms:modified xsi:type="dcterms:W3CDTF">2014-12-08T10:42:52Z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