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6"/>
  </p:notesMasterIdLst>
  <p:handoutMasterIdLst>
    <p:handoutMasterId r:id="rId27"/>
  </p:handoutMasterIdLst>
  <p:sldIdLst>
    <p:sldId id="256" r:id="rId5"/>
    <p:sldId id="257" r:id="rId6"/>
    <p:sldId id="263" r:id="rId7"/>
    <p:sldId id="264" r:id="rId8"/>
    <p:sldId id="258" r:id="rId9"/>
    <p:sldId id="276" r:id="rId10"/>
    <p:sldId id="259" r:id="rId11"/>
    <p:sldId id="265" r:id="rId12"/>
    <p:sldId id="266" r:id="rId13"/>
    <p:sldId id="267" r:id="rId14"/>
    <p:sldId id="268" r:id="rId15"/>
    <p:sldId id="269" r:id="rId16"/>
    <p:sldId id="270" r:id="rId17"/>
    <p:sldId id="271" r:id="rId18"/>
    <p:sldId id="260" r:id="rId19"/>
    <p:sldId id="261" r:id="rId20"/>
    <p:sldId id="272" r:id="rId21"/>
    <p:sldId id="273" r:id="rId22"/>
    <p:sldId id="274" r:id="rId23"/>
    <p:sldId id="277" r:id="rId24"/>
    <p:sldId id="27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06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660" y="-1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F0C4B69-06FF-42E0-BEC5-2640ABA3B422}" type="datetimeFigureOut">
              <a:rPr lang="en-GB" smtClean="0"/>
              <a:t>09/12/2014</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2F08CD-5F1C-4A25-83EF-56CCABC83AF3}" type="slidenum">
              <a:rPr lang="en-GB" smtClean="0"/>
              <a:t>‹#›</a:t>
            </a:fld>
            <a:endParaRPr lang="en-GB"/>
          </a:p>
        </p:txBody>
      </p:sp>
    </p:spTree>
    <p:extLst>
      <p:ext uri="{BB962C8B-B14F-4D97-AF65-F5344CB8AC3E}">
        <p14:creationId xmlns:p14="http://schemas.microsoft.com/office/powerpoint/2010/main" val="369936912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6814A36-84F8-4ADE-AED2-6077B79D62FD}" type="datetimeFigureOut">
              <a:rPr lang="en-GB" smtClean="0"/>
              <a:t>09/12/2014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5EA8DC-45FA-42FB-B291-2E84CFDFCEDF}" type="slidenum">
              <a:rPr lang="en-GB" smtClean="0"/>
              <a:t>‹#›</a:t>
            </a:fld>
            <a:endParaRPr lang="en-GB"/>
          </a:p>
        </p:txBody>
      </p:sp>
    </p:spTree>
    <p:extLst>
      <p:ext uri="{BB962C8B-B14F-4D97-AF65-F5344CB8AC3E}">
        <p14:creationId xmlns:p14="http://schemas.microsoft.com/office/powerpoint/2010/main" val="2324166888"/>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endParaRPr lang="en-GB"/>
          </a:p>
        </p:txBody>
      </p:sp>
      <p:sp>
        <p:nvSpPr>
          <p:cNvPr id="5" name="Slide Number Placeholder 4"/>
          <p:cNvSpPr>
            <a:spLocks noGrp="1"/>
          </p:cNvSpPr>
          <p:nvPr>
            <p:ph type="sldNum" sz="quarter" idx="11"/>
          </p:nvPr>
        </p:nvSpPr>
        <p:spPr/>
        <p:txBody>
          <a:bodyPr/>
          <a:lstStyle/>
          <a:p>
            <a:fld id="{585EA8DC-45FA-42FB-B291-2E84CFDFCEDF}" type="slidenum">
              <a:rPr lang="en-GB" smtClean="0"/>
              <a:t>9</a:t>
            </a:fld>
            <a:endParaRPr lang="en-GB"/>
          </a:p>
        </p:txBody>
      </p:sp>
    </p:spTree>
    <p:extLst>
      <p:ext uri="{BB962C8B-B14F-4D97-AF65-F5344CB8AC3E}">
        <p14:creationId xmlns:p14="http://schemas.microsoft.com/office/powerpoint/2010/main" val="3253878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1"/>
      </p:bgRef>
    </p:bg>
    <p:spTree>
      <p:nvGrpSpPr>
        <p:cNvPr id="1" name=""/>
        <p:cNvGrpSpPr/>
        <p:nvPr/>
      </p:nvGrpSpPr>
      <p:grpSpPr>
        <a:xfrm>
          <a:off x="0" y="0"/>
          <a:ext cx="0" cy="0"/>
          <a:chOff x="0" y="0"/>
          <a:chExt cx="0" cy="0"/>
        </a:xfrm>
      </p:grpSpPr>
      <p:sp>
        <p:nvSpPr>
          <p:cNvPr id="4" name="Titre 1"/>
          <p:cNvSpPr>
            <a:spLocks noGrp="1"/>
          </p:cNvSpPr>
          <p:nvPr>
            <p:ph type="title"/>
          </p:nvPr>
        </p:nvSpPr>
        <p:spPr>
          <a:xfrm>
            <a:off x="431800" y="404664"/>
            <a:ext cx="8265984" cy="1826363"/>
          </a:xfrm>
        </p:spPr>
        <p:txBody>
          <a:bodyPr tIns="0" bIns="0" anchor="t"/>
          <a:lstStyle>
            <a:lvl1pPr algn="l">
              <a:buNone/>
              <a:defRPr kumimoji="0" lang="en-US" sz="4600" b="0"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5" name="Espace réservé du texte 2"/>
          <p:cNvSpPr>
            <a:spLocks noGrp="1"/>
          </p:cNvSpPr>
          <p:nvPr>
            <p:ph type="body" idx="1"/>
          </p:nvPr>
        </p:nvSpPr>
        <p:spPr>
          <a:xfrm>
            <a:off x="1187624" y="5534988"/>
            <a:ext cx="5445974"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smtClean="0"/>
              <a:t>Click to edit Master text styles</a:t>
            </a: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688025" y="5238238"/>
            <a:ext cx="2213333" cy="1440000"/>
          </a:xfrm>
          <a:prstGeom prst="rect">
            <a:avLst/>
          </a:prstGeom>
        </p:spPr>
      </p:pic>
      <p:pic>
        <p:nvPicPr>
          <p:cNvPr id="3" name="Picture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60262" y="5886150"/>
            <a:ext cx="721200" cy="720000"/>
          </a:xfrm>
          <a:prstGeom prst="rect">
            <a:avLst/>
          </a:prstGeom>
        </p:spPr>
      </p:pic>
    </p:spTree>
    <p:extLst>
      <p:ext uri="{BB962C8B-B14F-4D97-AF65-F5344CB8AC3E}">
        <p14:creationId xmlns:p14="http://schemas.microsoft.com/office/powerpoint/2010/main" val="13568497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dirty="0"/>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7" name="Picture 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971600" y="6135082"/>
            <a:ext cx="1280015" cy="625679"/>
          </a:xfrm>
          <a:prstGeom prst="rect">
            <a:avLst/>
          </a:prstGeom>
        </p:spPr>
      </p:pic>
      <p:pic>
        <p:nvPicPr>
          <p:cNvPr id="2" name="Picture 1"/>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7504" y="6134721"/>
            <a:ext cx="837440" cy="626400"/>
          </a:xfrm>
          <a:prstGeom prst="rect">
            <a:avLst/>
          </a:prstGeom>
        </p:spPr>
      </p:pic>
      <p:sp>
        <p:nvSpPr>
          <p:cNvPr id="3" name="TextBox 2"/>
          <p:cNvSpPr txBox="1"/>
          <p:nvPr/>
        </p:nvSpPr>
        <p:spPr>
          <a:xfrm>
            <a:off x="2627784" y="6293796"/>
            <a:ext cx="3528392" cy="307777"/>
          </a:xfrm>
          <a:prstGeom prst="rect">
            <a:avLst/>
          </a:prstGeom>
          <a:noFill/>
        </p:spPr>
        <p:txBody>
          <a:bodyPr wrap="square" rtlCol="0" anchor="ctr">
            <a:spAutoFit/>
          </a:bodyPr>
          <a:lstStyle/>
          <a:p>
            <a:pPr algn="ctr"/>
            <a:r>
              <a:rPr lang="en-GB" sz="1400" dirty="0" smtClean="0"/>
              <a:t>2014-12-09</a:t>
            </a:r>
            <a:endParaRPr lang="en-GB" sz="1400" dirty="0"/>
          </a:p>
        </p:txBody>
      </p:sp>
      <p:sp>
        <p:nvSpPr>
          <p:cNvPr id="10" name="TextBox 9"/>
          <p:cNvSpPr txBox="1"/>
          <p:nvPr/>
        </p:nvSpPr>
        <p:spPr>
          <a:xfrm>
            <a:off x="8388424" y="6276041"/>
            <a:ext cx="432048" cy="307777"/>
          </a:xfrm>
          <a:prstGeom prst="rect">
            <a:avLst/>
          </a:prstGeom>
          <a:noFill/>
        </p:spPr>
        <p:txBody>
          <a:bodyPr wrap="square" rtlCol="0" anchor="ctr">
            <a:spAutoFit/>
          </a:bodyPr>
          <a:lstStyle/>
          <a:p>
            <a:fld id="{3F9F3250-7C3C-4A6B-A05C-EE1E8B023A2D}" type="slidenum">
              <a:rPr lang="en-GB" sz="1400" smtClean="0"/>
              <a:t>‹#›</a:t>
            </a:fld>
            <a:endParaRPr lang="en-GB" sz="1400" dirty="0"/>
          </a:p>
        </p:txBody>
      </p:sp>
    </p:spTree>
  </p:cSld>
  <p:clrMap bg1="lt1" tx1="dk1" bg2="lt2" tx2="dk2" accent1="accent1" accent2="accent2" accent3="accent3" accent4="accent4" accent5="accent5" accent6="accent6" hlink="hlink" folHlink="folHlink"/>
  <p:sldLayoutIdLst>
    <p:sldLayoutId id="2147483674" r:id="rId1"/>
    <p:sldLayoutId id="2147483663" r:id="rId2"/>
    <p:sldLayoutId id="2147483661" r:id="rId3"/>
    <p:sldLayoutId id="2147483673" r:id="rId4"/>
    <p:sldLayoutId id="2147483662" r:id="rId5"/>
    <p:sldLayoutId id="2147483666" r:id="rId6"/>
    <p:sldLayoutId id="2147483667" r:id="rId7"/>
    <p:sldLayoutId id="2147483664" r:id="rId8"/>
    <p:sldLayoutId id="2147483665" r:id="rId9"/>
    <p:sldLayoutId id="2147483668" r:id="rId10"/>
    <p:sldLayoutId id="2147483669" r:id="rId11"/>
    <p:sldLayoutId id="2147483670" r:id="rId12"/>
    <p:sldLayoutId id="2147483671" r:id="rId13"/>
  </p:sldLayoutIdLst>
  <p:timing>
    <p:tnLst>
      <p:par>
        <p:cTn id="1" dur="indefinite" restart="never" nodeType="tmRoot"/>
      </p:par>
    </p:tnLst>
  </p:timing>
  <p:hf hd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1260000"/>
            <a:ext cx="9144000" cy="1826363"/>
          </a:xfrm>
        </p:spPr>
        <p:txBody>
          <a:bodyPr>
            <a:normAutofit fontScale="90000"/>
          </a:bodyPr>
          <a:lstStyle/>
          <a:p>
            <a:pPr algn="ctr"/>
            <a:r>
              <a:rPr lang="en-US" dirty="0" smtClean="0"/>
              <a:t>2</a:t>
            </a:r>
            <a:r>
              <a:rPr lang="en-US" baseline="30000" dirty="0" smtClean="0"/>
              <a:t>nd</a:t>
            </a:r>
            <a:r>
              <a:rPr lang="en-US" dirty="0" smtClean="0"/>
              <a:t> </a:t>
            </a:r>
            <a:r>
              <a:rPr lang="en-US" dirty="0"/>
              <a:t>International Review of the </a:t>
            </a:r>
            <a:r>
              <a:rPr lang="en-US" dirty="0" smtClean="0"/>
              <a:t/>
            </a:r>
            <a:br>
              <a:rPr lang="en-US" dirty="0" smtClean="0"/>
            </a:br>
            <a:r>
              <a:rPr lang="en-US" dirty="0" smtClean="0"/>
              <a:t>HL-LHC </a:t>
            </a:r>
            <a:r>
              <a:rPr lang="en-US" dirty="0"/>
              <a:t>11 T Dipole for DS </a:t>
            </a:r>
            <a:r>
              <a:rPr lang="en-US" dirty="0" smtClean="0"/>
              <a:t>Collimation</a:t>
            </a:r>
            <a:br>
              <a:rPr lang="en-US" dirty="0" smtClean="0"/>
            </a:br>
            <a:r>
              <a:rPr lang="en-US" dirty="0"/>
              <a:t/>
            </a:r>
            <a:br>
              <a:rPr lang="en-US" dirty="0"/>
            </a:br>
            <a:r>
              <a:rPr lang="en-US" dirty="0" smtClean="0"/>
              <a:t>Questions and answers</a:t>
            </a:r>
            <a:endParaRPr lang="en-GB" dirty="0"/>
          </a:p>
        </p:txBody>
      </p:sp>
      <p:sp>
        <p:nvSpPr>
          <p:cNvPr id="5" name="Text Placeholder 4"/>
          <p:cNvSpPr>
            <a:spLocks noGrp="1"/>
          </p:cNvSpPr>
          <p:nvPr>
            <p:ph type="body" idx="1"/>
          </p:nvPr>
        </p:nvSpPr>
        <p:spPr/>
        <p:txBody>
          <a:bodyPr/>
          <a:lstStyle/>
          <a:p>
            <a:r>
              <a:rPr lang="en-GB" dirty="0" smtClean="0"/>
              <a:t>F. Savary</a:t>
            </a:r>
            <a:endParaRPr lang="en-GB" dirty="0"/>
          </a:p>
        </p:txBody>
      </p:sp>
    </p:spTree>
    <p:extLst>
      <p:ext uri="{BB962C8B-B14F-4D97-AF65-F5344CB8AC3E}">
        <p14:creationId xmlns:p14="http://schemas.microsoft.com/office/powerpoint/2010/main" val="1862905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assembly of a pole</a:t>
            </a:r>
            <a:endParaRPr lang="en-US"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0154" t="20650" r="6923" b="18411"/>
          <a:stretch/>
        </p:blipFill>
        <p:spPr bwMode="auto">
          <a:xfrm>
            <a:off x="108504" y="1628800"/>
            <a:ext cx="9000000" cy="3720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2809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collaring</a:t>
            </a:r>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1076" t="15606" r="9696" b="4182"/>
          <a:stretch/>
        </p:blipFill>
        <p:spPr bwMode="auto">
          <a:xfrm>
            <a:off x="108504" y="1183885"/>
            <a:ext cx="9000000" cy="51254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12318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cold mass completion</a:t>
            </a:r>
            <a:endParaRPr lang="en-US" dirty="0"/>
          </a:p>
        </p:txBody>
      </p:sp>
      <p:pic>
        <p:nvPicPr>
          <p:cNvPr id="409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5625" t="6083" r="7773" b="5314"/>
          <a:stretch/>
        </p:blipFill>
        <p:spPr bwMode="auto">
          <a:xfrm>
            <a:off x="108504" y="1052736"/>
            <a:ext cx="9000000" cy="51794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44540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686800" cy="940443"/>
          </a:xfrm>
        </p:spPr>
        <p:txBody>
          <a:bodyPr>
            <a:noAutofit/>
          </a:bodyPr>
          <a:lstStyle/>
          <a:p>
            <a:r>
              <a:rPr lang="en-US" sz="3600" dirty="0" smtClean="0"/>
              <a:t>In addition, more recent document exists</a:t>
            </a:r>
            <a:endParaRPr lang="en-US" sz="3600" dirty="0"/>
          </a:p>
        </p:txBody>
      </p:sp>
      <p:sp>
        <p:nvSpPr>
          <p:cNvPr id="3" name="Content Placeholder 2"/>
          <p:cNvSpPr>
            <a:spLocks noGrp="1"/>
          </p:cNvSpPr>
          <p:nvPr>
            <p:ph idx="1"/>
          </p:nvPr>
        </p:nvSpPr>
        <p:spPr>
          <a:xfrm>
            <a:off x="457200" y="1325606"/>
            <a:ext cx="8435280" cy="4667421"/>
          </a:xfrm>
        </p:spPr>
        <p:txBody>
          <a:bodyPr/>
          <a:lstStyle/>
          <a:p>
            <a:r>
              <a:rPr lang="en-US" dirty="0" smtClean="0"/>
              <a:t>EDMS 1264529</a:t>
            </a:r>
          </a:p>
          <a:p>
            <a:r>
              <a:rPr lang="en-US" dirty="0" smtClean="0"/>
              <a:t>“GUIDELINES </a:t>
            </a:r>
            <a:r>
              <a:rPr lang="en-US" dirty="0"/>
              <a:t>FOR THE INSULATION </a:t>
            </a:r>
            <a:r>
              <a:rPr lang="en-US" dirty="0" smtClean="0"/>
              <a:t>DESIGN AND </a:t>
            </a:r>
            <a:r>
              <a:rPr lang="en-US" dirty="0"/>
              <a:t>ELECTRICAL TEST </a:t>
            </a:r>
            <a:r>
              <a:rPr lang="en-US" dirty="0" smtClean="0"/>
              <a:t>OF SUPERCONDUCTING ACCELERATOR MAGNETS </a:t>
            </a:r>
            <a:r>
              <a:rPr lang="en-US" dirty="0"/>
              <a:t>DURING DESIGN ASSEMBLY </a:t>
            </a:r>
            <a:r>
              <a:rPr lang="en-US" dirty="0" smtClean="0"/>
              <a:t>AND TEST PHASE”</a:t>
            </a:r>
            <a:endParaRPr lang="en-US" dirty="0"/>
          </a:p>
        </p:txBody>
      </p:sp>
    </p:spTree>
    <p:extLst>
      <p:ext uri="{BB962C8B-B14F-4D97-AF65-F5344CB8AC3E}">
        <p14:creationId xmlns:p14="http://schemas.microsoft.com/office/powerpoint/2010/main" val="1856857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174" t="4736" r="7488" b="4669"/>
          <a:stretch/>
        </p:blipFill>
        <p:spPr bwMode="auto">
          <a:xfrm>
            <a:off x="108504" y="997219"/>
            <a:ext cx="9000000" cy="53121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1679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4</a:t>
            </a:r>
            <a:endParaRPr lang="en-US" dirty="0"/>
          </a:p>
        </p:txBody>
      </p:sp>
      <p:sp>
        <p:nvSpPr>
          <p:cNvPr id="3" name="Content Placeholder 2"/>
          <p:cNvSpPr>
            <a:spLocks noGrp="1"/>
          </p:cNvSpPr>
          <p:nvPr>
            <p:ph idx="1"/>
          </p:nvPr>
        </p:nvSpPr>
        <p:spPr/>
        <p:txBody>
          <a:bodyPr/>
          <a:lstStyle/>
          <a:p>
            <a:pPr marL="550926" indent="-514350">
              <a:buFont typeface="+mj-lt"/>
              <a:buAutoNum type="alphaUcPeriod"/>
            </a:pPr>
            <a:r>
              <a:rPr lang="en-US" i="1" dirty="0"/>
              <a:t>Project plan including the model work and the production period and also </a:t>
            </a:r>
            <a:r>
              <a:rPr lang="en-US" i="1" dirty="0" smtClean="0"/>
              <a:t>including </a:t>
            </a:r>
            <a:r>
              <a:rPr lang="en-US" i="1" dirty="0"/>
              <a:t>the technical organization structure at </a:t>
            </a:r>
            <a:r>
              <a:rPr lang="en-US" i="1" dirty="0" smtClean="0"/>
              <a:t>CERN (who </a:t>
            </a:r>
            <a:r>
              <a:rPr lang="en-US" i="1" dirty="0"/>
              <a:t>will be the person in charge for the technically practical </a:t>
            </a:r>
            <a:r>
              <a:rPr lang="en-US" i="1" dirty="0" smtClean="0"/>
              <a:t>decision).</a:t>
            </a:r>
          </a:p>
          <a:p>
            <a:pPr marL="550926" indent="-514350">
              <a:buFont typeface="+mj-lt"/>
              <a:buAutoNum type="alphaUcPeriod"/>
            </a:pPr>
            <a:r>
              <a:rPr lang="en-US" i="1" dirty="0" smtClean="0"/>
              <a:t>See </a:t>
            </a:r>
            <a:r>
              <a:rPr lang="en-US" i="1" dirty="0"/>
              <a:t>below (Joe’s mail). </a:t>
            </a:r>
          </a:p>
          <a:p>
            <a:endParaRPr lang="en-US" dirty="0"/>
          </a:p>
        </p:txBody>
      </p:sp>
    </p:spTree>
    <p:extLst>
      <p:ext uri="{BB962C8B-B14F-4D97-AF65-F5344CB8AC3E}">
        <p14:creationId xmlns:p14="http://schemas.microsoft.com/office/powerpoint/2010/main" val="33432725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5</a:t>
            </a:r>
            <a:endParaRPr lang="en-US" dirty="0"/>
          </a:p>
        </p:txBody>
      </p:sp>
      <p:sp>
        <p:nvSpPr>
          <p:cNvPr id="3" name="Content Placeholder 2"/>
          <p:cNvSpPr>
            <a:spLocks noGrp="1"/>
          </p:cNvSpPr>
          <p:nvPr>
            <p:ph idx="1"/>
          </p:nvPr>
        </p:nvSpPr>
        <p:spPr/>
        <p:txBody>
          <a:bodyPr>
            <a:normAutofit fontScale="92500" lnSpcReduction="10000"/>
          </a:bodyPr>
          <a:lstStyle/>
          <a:p>
            <a:pPr marL="550926" indent="-514350">
              <a:buFont typeface="+mj-lt"/>
              <a:buAutoNum type="alphaUcPeriod"/>
            </a:pPr>
            <a:r>
              <a:rPr lang="en-GB" i="1" dirty="0" smtClean="0"/>
              <a:t>Detailed </a:t>
            </a:r>
            <a:r>
              <a:rPr lang="en-GB" i="1" dirty="0"/>
              <a:t>organization chart showing the different project elements (preferably by WBS) and who is responsible for each element. Who is the project leader? Who controls the </a:t>
            </a:r>
            <a:r>
              <a:rPr lang="en-GB" i="1" dirty="0" smtClean="0"/>
              <a:t>schedule?</a:t>
            </a:r>
          </a:p>
          <a:p>
            <a:pPr marL="550926" indent="-514350">
              <a:buFont typeface="+mj-lt"/>
              <a:buAutoNum type="alphaUcPeriod"/>
            </a:pPr>
            <a:r>
              <a:rPr lang="en-GB" i="1" dirty="0" smtClean="0"/>
              <a:t>Work </a:t>
            </a:r>
            <a:r>
              <a:rPr lang="en-GB" i="1" dirty="0"/>
              <a:t>Breakdown Structure (WBS) showing the major elements and sub-elements of the project.</a:t>
            </a:r>
          </a:p>
          <a:p>
            <a:pPr marL="550926" indent="-514350">
              <a:buFont typeface="+mj-lt"/>
              <a:buAutoNum type="alphaUcPeriod"/>
            </a:pPr>
            <a:r>
              <a:rPr lang="en-GB" i="1" dirty="0" smtClean="0"/>
              <a:t>Detailed </a:t>
            </a:r>
            <a:r>
              <a:rPr lang="en-GB" i="1" dirty="0"/>
              <a:t>project plan (Gantt Chart) by WBS for both the R&amp;D program and the production schedule with </a:t>
            </a:r>
            <a:r>
              <a:rPr lang="en-GB" i="1" dirty="0" smtClean="0"/>
              <a:t>milestones.</a:t>
            </a:r>
            <a:endParaRPr lang="en-US" i="1" dirty="0"/>
          </a:p>
        </p:txBody>
      </p:sp>
    </p:spTree>
    <p:extLst>
      <p:ext uri="{BB962C8B-B14F-4D97-AF65-F5344CB8AC3E}">
        <p14:creationId xmlns:p14="http://schemas.microsoft.com/office/powerpoint/2010/main" val="130595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4-5</a:t>
            </a:r>
            <a:endParaRPr lang="en-US" dirty="0"/>
          </a:p>
        </p:txBody>
      </p:sp>
      <p:sp>
        <p:nvSpPr>
          <p:cNvPr id="3" name="Content Placeholder 2"/>
          <p:cNvSpPr>
            <a:spLocks noGrp="1"/>
          </p:cNvSpPr>
          <p:nvPr>
            <p:ph idx="1"/>
          </p:nvPr>
        </p:nvSpPr>
        <p:spPr>
          <a:xfrm>
            <a:off x="457200" y="1325606"/>
            <a:ext cx="8226854" cy="5199738"/>
          </a:xfrm>
        </p:spPr>
        <p:txBody>
          <a:bodyPr>
            <a:normAutofit fontScale="85000" lnSpcReduction="10000"/>
          </a:bodyPr>
          <a:lstStyle/>
          <a:p>
            <a:r>
              <a:rPr lang="en-US" dirty="0" smtClean="0"/>
              <a:t>Most of the answers are in the presentation on project plan and production strategy</a:t>
            </a:r>
          </a:p>
          <a:p>
            <a:r>
              <a:rPr lang="en-US" i="1" dirty="0" smtClean="0"/>
              <a:t>Technical </a:t>
            </a:r>
            <a:r>
              <a:rPr lang="en-US" i="1" dirty="0"/>
              <a:t>organization structure at </a:t>
            </a:r>
            <a:r>
              <a:rPr lang="en-US" i="1" dirty="0" smtClean="0"/>
              <a:t>CERN, who </a:t>
            </a:r>
            <a:r>
              <a:rPr lang="en-US" i="1" dirty="0"/>
              <a:t>will be the person in charge for the technically practical </a:t>
            </a:r>
            <a:r>
              <a:rPr lang="en-US" i="1" dirty="0" smtClean="0"/>
              <a:t>decision?</a:t>
            </a:r>
          </a:p>
          <a:p>
            <a:pPr lvl="1"/>
            <a:r>
              <a:rPr lang="en-US" dirty="0" smtClean="0"/>
              <a:t>F. Savary, as responsible for the 11T dipole project, is</a:t>
            </a:r>
          </a:p>
          <a:p>
            <a:pPr lvl="2"/>
            <a:r>
              <a:rPr lang="en-US" dirty="0" smtClean="0"/>
              <a:t>Reporting to HL-LHC Project Management</a:t>
            </a:r>
          </a:p>
          <a:p>
            <a:pPr lvl="2"/>
            <a:r>
              <a:rPr lang="en-US" dirty="0" smtClean="0"/>
              <a:t>Coordinating the design and construction activities</a:t>
            </a:r>
          </a:p>
          <a:p>
            <a:pPr lvl="2"/>
            <a:r>
              <a:rPr lang="en-US" dirty="0" smtClean="0"/>
              <a:t>In charge of technical practical decision, which may be taken after consultation of experts in the MSC group or other groups at CERN, as needed, for example ABP for all matters regarding beam dynamics</a:t>
            </a:r>
          </a:p>
          <a:p>
            <a:pPr lvl="1"/>
            <a:r>
              <a:rPr lang="en-US" dirty="0" smtClean="0"/>
              <a:t>The 11 T dipole is also a responsibility of the MSC group led by L. Bottura. As a matter of fact</a:t>
            </a:r>
            <a:r>
              <a:rPr lang="en-US" smtClean="0"/>
              <a:t>, the group </a:t>
            </a:r>
            <a:r>
              <a:rPr lang="en-US" dirty="0" smtClean="0"/>
              <a:t>supports the project in providing resources</a:t>
            </a:r>
          </a:p>
        </p:txBody>
      </p:sp>
    </p:spTree>
    <p:extLst>
      <p:ext uri="{BB962C8B-B14F-4D97-AF65-F5344CB8AC3E}">
        <p14:creationId xmlns:p14="http://schemas.microsoft.com/office/powerpoint/2010/main" val="2218229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686800" cy="940443"/>
          </a:xfrm>
        </p:spPr>
        <p:txBody>
          <a:bodyPr>
            <a:normAutofit fontScale="90000"/>
          </a:bodyPr>
          <a:lstStyle/>
          <a:p>
            <a:r>
              <a:rPr lang="en-US" dirty="0"/>
              <a:t>Long magnet (prototype and </a:t>
            </a:r>
            <a:r>
              <a:rPr lang="en-US" dirty="0" smtClean="0"/>
              <a:t>real for the machine)</a:t>
            </a:r>
            <a:endParaRPr lang="en-US" dirty="0"/>
          </a:p>
        </p:txBody>
      </p:sp>
      <p:sp>
        <p:nvSpPr>
          <p:cNvPr id="3" name="Content Placeholder 2"/>
          <p:cNvSpPr>
            <a:spLocks noGrp="1"/>
          </p:cNvSpPr>
          <p:nvPr>
            <p:ph idx="1"/>
          </p:nvPr>
        </p:nvSpPr>
        <p:spPr/>
        <p:txBody>
          <a:bodyPr>
            <a:normAutofit lnSpcReduction="10000"/>
          </a:bodyPr>
          <a:lstStyle/>
          <a:p>
            <a:r>
              <a:rPr lang="en-US" dirty="0" smtClean="0"/>
              <a:t>Responsible person: F. Savary</a:t>
            </a:r>
          </a:p>
          <a:p>
            <a:r>
              <a:rPr lang="en-US" dirty="0" smtClean="0"/>
              <a:t>Simplified WBS:</a:t>
            </a:r>
          </a:p>
          <a:p>
            <a:pPr lvl="1"/>
            <a:r>
              <a:rPr lang="en-US" dirty="0" err="1" smtClean="0"/>
              <a:t>Cryo</a:t>
            </a:r>
            <a:r>
              <a:rPr lang="en-US" dirty="0" smtClean="0"/>
              <a:t>-assembly: D. D. Ramos</a:t>
            </a:r>
          </a:p>
          <a:p>
            <a:pPr lvl="1"/>
            <a:r>
              <a:rPr lang="en-US" dirty="0" smtClean="0"/>
              <a:t>Cold mass assembly: H. Prin</a:t>
            </a:r>
          </a:p>
          <a:p>
            <a:pPr lvl="1"/>
            <a:r>
              <a:rPr lang="en-US" dirty="0" smtClean="0"/>
              <a:t>Collared coil assembly: C. Loffler</a:t>
            </a:r>
          </a:p>
          <a:p>
            <a:pPr lvl="1"/>
            <a:r>
              <a:rPr lang="en-US" dirty="0" smtClean="0"/>
              <a:t>Coils: D. Smekens</a:t>
            </a:r>
          </a:p>
          <a:p>
            <a:pPr lvl="1"/>
            <a:r>
              <a:rPr lang="en-US" dirty="0" smtClean="0"/>
              <a:t>Instrumentation and electrical testing: L. Grand-Clément</a:t>
            </a:r>
          </a:p>
          <a:p>
            <a:pPr lvl="1"/>
            <a:r>
              <a:rPr lang="en-US" dirty="0" smtClean="0"/>
              <a:t>Cold </a:t>
            </a:r>
            <a:r>
              <a:rPr lang="en-US" dirty="0"/>
              <a:t>tests: G. </a:t>
            </a:r>
            <a:r>
              <a:rPr lang="en-US" dirty="0" smtClean="0"/>
              <a:t>Willering</a:t>
            </a:r>
          </a:p>
          <a:p>
            <a:pPr lvl="1"/>
            <a:r>
              <a:rPr lang="en-US" dirty="0" smtClean="0"/>
              <a:t>QA: R. Principe</a:t>
            </a:r>
            <a:endParaRPr lang="en-US" dirty="0"/>
          </a:p>
          <a:p>
            <a:pPr lvl="1"/>
            <a:endParaRPr lang="en-US" dirty="0" smtClean="0"/>
          </a:p>
        </p:txBody>
      </p:sp>
    </p:spTree>
    <p:extLst>
      <p:ext uri="{BB962C8B-B14F-4D97-AF65-F5344CB8AC3E}">
        <p14:creationId xmlns:p14="http://schemas.microsoft.com/office/powerpoint/2010/main" val="290157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Short models</a:t>
            </a:r>
            <a:endParaRPr lang="en-US" dirty="0"/>
          </a:p>
        </p:txBody>
      </p:sp>
      <p:sp>
        <p:nvSpPr>
          <p:cNvPr id="3" name="Content Placeholder 2"/>
          <p:cNvSpPr>
            <a:spLocks noGrp="1"/>
          </p:cNvSpPr>
          <p:nvPr>
            <p:ph idx="1"/>
          </p:nvPr>
        </p:nvSpPr>
        <p:spPr/>
        <p:txBody>
          <a:bodyPr>
            <a:normAutofit fontScale="92500" lnSpcReduction="10000"/>
          </a:bodyPr>
          <a:lstStyle/>
          <a:p>
            <a:pPr marL="354013" indent="-317500"/>
            <a:r>
              <a:rPr lang="en-US" dirty="0"/>
              <a:t>Responsible person: F. Savary</a:t>
            </a:r>
          </a:p>
          <a:p>
            <a:pPr marL="354013" indent="-317500"/>
            <a:r>
              <a:rPr lang="en-US" dirty="0"/>
              <a:t>Simplified WBS:</a:t>
            </a:r>
          </a:p>
          <a:p>
            <a:pPr marL="720725" lvl="1" indent="-273050"/>
            <a:r>
              <a:rPr lang="en-US" dirty="0" smtClean="0"/>
              <a:t>Overall coordination in 927: J.C. Perez</a:t>
            </a:r>
          </a:p>
          <a:p>
            <a:pPr marL="720725" lvl="1" indent="-273050"/>
            <a:r>
              <a:rPr lang="en-US" dirty="0"/>
              <a:t>Coils: D. Smekens</a:t>
            </a:r>
          </a:p>
          <a:p>
            <a:pPr marL="720725" lvl="1" indent="-273050"/>
            <a:r>
              <a:rPr lang="en-US" dirty="0"/>
              <a:t>Reaction treatment and assembly: N. </a:t>
            </a:r>
            <a:r>
              <a:rPr lang="en-US" dirty="0" smtClean="0"/>
              <a:t>Bourcey</a:t>
            </a:r>
          </a:p>
          <a:p>
            <a:pPr marL="720725" lvl="1" indent="-273050"/>
            <a:r>
              <a:rPr lang="en-US" dirty="0" smtClean="0"/>
              <a:t>Impregnation: R. Gauthier</a:t>
            </a:r>
            <a:endParaRPr lang="en-US" dirty="0"/>
          </a:p>
          <a:p>
            <a:pPr marL="720725" lvl="1" indent="-273050"/>
            <a:r>
              <a:rPr lang="en-US" dirty="0" smtClean="0"/>
              <a:t>Collaring: C. </a:t>
            </a:r>
            <a:r>
              <a:rPr lang="en-US" dirty="0"/>
              <a:t>Loffler</a:t>
            </a:r>
          </a:p>
          <a:p>
            <a:pPr marL="720725" lvl="1" indent="-273050"/>
            <a:r>
              <a:rPr lang="en-US" dirty="0" smtClean="0"/>
              <a:t>Instrumentation</a:t>
            </a:r>
            <a:r>
              <a:rPr lang="en-US" dirty="0"/>
              <a:t>: G. </a:t>
            </a:r>
            <a:r>
              <a:rPr lang="en-US" dirty="0" smtClean="0"/>
              <a:t>Maury</a:t>
            </a:r>
          </a:p>
          <a:p>
            <a:pPr marL="720725" lvl="1" indent="-273050"/>
            <a:r>
              <a:rPr lang="en-US" dirty="0" smtClean="0"/>
              <a:t>Electrical testing: F.O. Pincot  </a:t>
            </a:r>
            <a:endParaRPr lang="en-US" dirty="0"/>
          </a:p>
          <a:p>
            <a:pPr marL="720725" lvl="1" indent="-273050"/>
            <a:r>
              <a:rPr lang="en-US" dirty="0" smtClean="0"/>
              <a:t>Yoking – shell welding </a:t>
            </a:r>
            <a:r>
              <a:rPr lang="en-US" dirty="0"/>
              <a:t>and finishing: </a:t>
            </a:r>
            <a:r>
              <a:rPr lang="en-US" dirty="0" smtClean="0"/>
              <a:t>F. Lackner </a:t>
            </a:r>
            <a:endParaRPr lang="en-US" dirty="0"/>
          </a:p>
          <a:p>
            <a:pPr marL="720725" lvl="1" indent="-273050"/>
            <a:r>
              <a:rPr lang="en-US" dirty="0" smtClean="0"/>
              <a:t>Cold </a:t>
            </a:r>
            <a:r>
              <a:rPr lang="en-US" dirty="0"/>
              <a:t>tests: G. </a:t>
            </a:r>
            <a:r>
              <a:rPr lang="en-US" dirty="0" smtClean="0"/>
              <a:t>Willering</a:t>
            </a:r>
          </a:p>
          <a:p>
            <a:pPr lvl="1"/>
            <a:endParaRPr lang="en-US" dirty="0" smtClean="0"/>
          </a:p>
          <a:p>
            <a:pPr lvl="1"/>
            <a:endParaRPr lang="en-US" dirty="0"/>
          </a:p>
          <a:p>
            <a:endParaRPr lang="en-US" dirty="0"/>
          </a:p>
        </p:txBody>
      </p:sp>
      <p:sp>
        <p:nvSpPr>
          <p:cNvPr id="4" name="Right Brace 3"/>
          <p:cNvSpPr/>
          <p:nvPr/>
        </p:nvSpPr>
        <p:spPr>
          <a:xfrm>
            <a:off x="8100392" y="4941168"/>
            <a:ext cx="346268" cy="544706"/>
          </a:xfrm>
          <a:prstGeom prst="rightBrace">
            <a:avLst/>
          </a:prstGeom>
          <a:ln w="25400">
            <a:solidFill>
              <a:srgbClr val="00206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1">
              <a:solidFill>
                <a:srgbClr val="002060"/>
              </a:solidFill>
            </a:endParaRPr>
          </a:p>
        </p:txBody>
      </p:sp>
      <p:sp>
        <p:nvSpPr>
          <p:cNvPr id="5" name="TextBox 4"/>
          <p:cNvSpPr txBox="1"/>
          <p:nvPr/>
        </p:nvSpPr>
        <p:spPr>
          <a:xfrm>
            <a:off x="8388424" y="5028855"/>
            <a:ext cx="648072" cy="369332"/>
          </a:xfrm>
          <a:prstGeom prst="rect">
            <a:avLst/>
          </a:prstGeom>
          <a:noFill/>
        </p:spPr>
        <p:txBody>
          <a:bodyPr wrap="square" rtlCol="0">
            <a:spAutoFit/>
          </a:bodyPr>
          <a:lstStyle/>
          <a:p>
            <a:r>
              <a:rPr lang="en-US" b="1" dirty="0" smtClean="0">
                <a:solidFill>
                  <a:srgbClr val="002060"/>
                </a:solidFill>
              </a:rPr>
              <a:t>180</a:t>
            </a:r>
            <a:endParaRPr lang="en-US" b="1" dirty="0">
              <a:solidFill>
                <a:srgbClr val="002060"/>
              </a:solidFill>
            </a:endParaRPr>
          </a:p>
        </p:txBody>
      </p:sp>
      <p:sp>
        <p:nvSpPr>
          <p:cNvPr id="6" name="Right Brace 5"/>
          <p:cNvSpPr/>
          <p:nvPr/>
        </p:nvSpPr>
        <p:spPr>
          <a:xfrm>
            <a:off x="8100392" y="2204864"/>
            <a:ext cx="360040" cy="2736304"/>
          </a:xfrm>
          <a:prstGeom prst="rightBrace">
            <a:avLst/>
          </a:prstGeom>
          <a:ln w="25400">
            <a:solidFill>
              <a:srgbClr val="00206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 name="TextBox 6"/>
          <p:cNvSpPr txBox="1"/>
          <p:nvPr/>
        </p:nvSpPr>
        <p:spPr>
          <a:xfrm>
            <a:off x="8388424" y="3388350"/>
            <a:ext cx="648072" cy="369332"/>
          </a:xfrm>
          <a:prstGeom prst="rect">
            <a:avLst/>
          </a:prstGeom>
          <a:noFill/>
        </p:spPr>
        <p:txBody>
          <a:bodyPr wrap="square" rtlCol="0">
            <a:spAutoFit/>
          </a:bodyPr>
          <a:lstStyle/>
          <a:p>
            <a:r>
              <a:rPr lang="en-US" b="1" dirty="0" smtClean="0">
                <a:solidFill>
                  <a:srgbClr val="002060"/>
                </a:solidFill>
              </a:rPr>
              <a:t>927</a:t>
            </a:r>
            <a:endParaRPr lang="en-US" b="1" dirty="0">
              <a:solidFill>
                <a:srgbClr val="002060"/>
              </a:solidFill>
            </a:endParaRPr>
          </a:p>
        </p:txBody>
      </p:sp>
      <p:sp>
        <p:nvSpPr>
          <p:cNvPr id="8" name="Right Brace 7"/>
          <p:cNvSpPr/>
          <p:nvPr/>
        </p:nvSpPr>
        <p:spPr>
          <a:xfrm>
            <a:off x="8100392" y="5476582"/>
            <a:ext cx="346268" cy="544706"/>
          </a:xfrm>
          <a:prstGeom prst="rightBrace">
            <a:avLst/>
          </a:prstGeom>
          <a:ln w="25400">
            <a:solidFill>
              <a:srgbClr val="00206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b="1">
              <a:solidFill>
                <a:srgbClr val="002060"/>
              </a:solidFill>
            </a:endParaRPr>
          </a:p>
        </p:txBody>
      </p:sp>
      <p:sp>
        <p:nvSpPr>
          <p:cNvPr id="9" name="TextBox 8"/>
          <p:cNvSpPr txBox="1"/>
          <p:nvPr/>
        </p:nvSpPr>
        <p:spPr>
          <a:xfrm>
            <a:off x="8386022" y="5564269"/>
            <a:ext cx="864096" cy="369332"/>
          </a:xfrm>
          <a:prstGeom prst="rect">
            <a:avLst/>
          </a:prstGeom>
          <a:noFill/>
        </p:spPr>
        <p:txBody>
          <a:bodyPr wrap="square" rtlCol="0">
            <a:spAutoFit/>
          </a:bodyPr>
          <a:lstStyle/>
          <a:p>
            <a:r>
              <a:rPr lang="en-US" b="1" dirty="0" smtClean="0">
                <a:solidFill>
                  <a:srgbClr val="002060"/>
                </a:solidFill>
              </a:rPr>
              <a:t>SM18</a:t>
            </a:r>
            <a:endParaRPr lang="en-US" b="1" dirty="0">
              <a:solidFill>
                <a:srgbClr val="002060"/>
              </a:solidFill>
            </a:endParaRPr>
          </a:p>
        </p:txBody>
      </p:sp>
    </p:spTree>
    <p:extLst>
      <p:ext uri="{BB962C8B-B14F-4D97-AF65-F5344CB8AC3E}">
        <p14:creationId xmlns:p14="http://schemas.microsoft.com/office/powerpoint/2010/main" val="1443212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GB" dirty="0" smtClean="0"/>
              <a:t>Question 1</a:t>
            </a:r>
            <a:endParaRPr lang="en-GB" dirty="0"/>
          </a:p>
        </p:txBody>
      </p:sp>
      <p:sp>
        <p:nvSpPr>
          <p:cNvPr id="12" name="Content Placeholder 11"/>
          <p:cNvSpPr>
            <a:spLocks noGrp="1"/>
          </p:cNvSpPr>
          <p:nvPr>
            <p:ph idx="1"/>
          </p:nvPr>
        </p:nvSpPr>
        <p:spPr/>
        <p:txBody>
          <a:bodyPr/>
          <a:lstStyle/>
          <a:p>
            <a:pPr marL="550926" indent="-514350">
              <a:buFont typeface="+mj-lt"/>
              <a:buAutoNum type="alphaUcPeriod"/>
            </a:pPr>
            <a:r>
              <a:rPr lang="en-US" i="1" dirty="0"/>
              <a:t>Magnet design criteria for the prototype and production magnet </a:t>
            </a:r>
            <a:r>
              <a:rPr lang="en-US" i="1" dirty="0" smtClean="0"/>
              <a:t>to </a:t>
            </a:r>
            <a:r>
              <a:rPr lang="en-US" i="1" dirty="0"/>
              <a:t>be tested before the installation into the </a:t>
            </a:r>
            <a:r>
              <a:rPr lang="en-US" i="1" dirty="0" smtClean="0"/>
              <a:t>tunnel</a:t>
            </a:r>
          </a:p>
          <a:p>
            <a:pPr marL="550926" indent="-514350">
              <a:buFont typeface="+mj-lt"/>
              <a:buAutoNum type="alphaUcPeriod"/>
            </a:pPr>
            <a:r>
              <a:rPr lang="en-US" i="1" dirty="0"/>
              <a:t>How much operational margin to </a:t>
            </a:r>
            <a:r>
              <a:rPr lang="en-US" i="1" dirty="0" smtClean="0"/>
              <a:t>be demonstrated </a:t>
            </a:r>
            <a:r>
              <a:rPr lang="en-US" i="1" dirty="0"/>
              <a:t>in your plan? </a:t>
            </a:r>
            <a:r>
              <a:rPr lang="en-US" i="1" dirty="0" smtClean="0"/>
              <a:t>We </a:t>
            </a:r>
            <a:r>
              <a:rPr lang="en-US" i="1" dirty="0"/>
              <a:t>think at least 5 % more excitation to be demonstrated in the </a:t>
            </a:r>
            <a:r>
              <a:rPr lang="en-US" i="1" dirty="0" smtClean="0"/>
              <a:t>real </a:t>
            </a:r>
            <a:r>
              <a:rPr lang="en-US" i="1" dirty="0"/>
              <a:t>project, before installation</a:t>
            </a:r>
          </a:p>
          <a:p>
            <a:endParaRPr lang="en-US" dirty="0"/>
          </a:p>
        </p:txBody>
      </p:sp>
    </p:spTree>
    <p:extLst>
      <p:ext uri="{BB962C8B-B14F-4D97-AF65-F5344CB8AC3E}">
        <p14:creationId xmlns:p14="http://schemas.microsoft.com/office/powerpoint/2010/main" val="7974387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a:cxnSpLocks noChangeShapeType="1"/>
          </p:cNvCxnSpPr>
          <p:nvPr/>
        </p:nvCxnSpPr>
        <p:spPr bwMode="auto">
          <a:xfrm rot="5400000">
            <a:off x="5527674" y="2104554"/>
            <a:ext cx="446088" cy="1588"/>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3" name="Straight Connector 2"/>
          <p:cNvCxnSpPr>
            <a:cxnSpLocks noChangeShapeType="1"/>
          </p:cNvCxnSpPr>
          <p:nvPr/>
        </p:nvCxnSpPr>
        <p:spPr bwMode="auto">
          <a:xfrm rot="5400000">
            <a:off x="3351212" y="2206154"/>
            <a:ext cx="446088" cy="1587"/>
          </a:xfrm>
          <a:prstGeom prst="line">
            <a:avLst/>
          </a:prstGeom>
          <a:noFill/>
          <a:ln w="19050">
            <a:solidFill>
              <a:srgbClr val="595959"/>
            </a:solidFill>
            <a:round/>
            <a:headEnd/>
            <a:tailEnd/>
          </a:ln>
          <a:effectLst>
            <a:outerShdw dist="20000" dir="5400000" rotWithShape="0">
              <a:srgbClr val="808080">
                <a:alpha val="37999"/>
              </a:srgbClr>
            </a:outerShdw>
          </a:effectLst>
        </p:spPr>
      </p:cxnSp>
      <p:grpSp>
        <p:nvGrpSpPr>
          <p:cNvPr id="4" name="Group 92"/>
          <p:cNvGrpSpPr>
            <a:grpSpLocks/>
          </p:cNvGrpSpPr>
          <p:nvPr/>
        </p:nvGrpSpPr>
        <p:grpSpPr bwMode="auto">
          <a:xfrm>
            <a:off x="354012" y="2231554"/>
            <a:ext cx="2009775" cy="1268413"/>
            <a:chOff x="354013" y="2330450"/>
            <a:chExt cx="2009775" cy="1268413"/>
          </a:xfrm>
        </p:grpSpPr>
        <p:sp>
          <p:nvSpPr>
            <p:cNvPr id="5" name="Cube 4"/>
            <p:cNvSpPr>
              <a:spLocks noChangeArrowheads="1"/>
            </p:cNvSpPr>
            <p:nvPr/>
          </p:nvSpPr>
          <p:spPr bwMode="auto">
            <a:xfrm flipH="1">
              <a:off x="354013"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6" name="Cube 5"/>
            <p:cNvSpPr>
              <a:spLocks noChangeArrowheads="1"/>
            </p:cNvSpPr>
            <p:nvPr/>
          </p:nvSpPr>
          <p:spPr bwMode="auto">
            <a:xfrm flipH="1">
              <a:off x="354013"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7" name="Group 94"/>
          <p:cNvGrpSpPr>
            <a:grpSpLocks/>
          </p:cNvGrpSpPr>
          <p:nvPr/>
        </p:nvGrpSpPr>
        <p:grpSpPr bwMode="auto">
          <a:xfrm>
            <a:off x="2509837" y="2231554"/>
            <a:ext cx="2009775" cy="1268413"/>
            <a:chOff x="2509838" y="2330450"/>
            <a:chExt cx="2009775" cy="1268413"/>
          </a:xfrm>
        </p:grpSpPr>
        <p:sp>
          <p:nvSpPr>
            <p:cNvPr id="8" name="Cube 7"/>
            <p:cNvSpPr>
              <a:spLocks noChangeArrowheads="1"/>
            </p:cNvSpPr>
            <p:nvPr/>
          </p:nvSpPr>
          <p:spPr bwMode="auto">
            <a:xfrm flipH="1">
              <a:off x="2509838"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sp>
          <p:nvSpPr>
            <p:cNvPr id="9" name="Cube 8"/>
            <p:cNvSpPr>
              <a:spLocks noChangeArrowheads="1"/>
            </p:cNvSpPr>
            <p:nvPr/>
          </p:nvSpPr>
          <p:spPr bwMode="auto">
            <a:xfrm flipH="1">
              <a:off x="2509838"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grpSp>
      <p:grpSp>
        <p:nvGrpSpPr>
          <p:cNvPr id="10" name="Group 97"/>
          <p:cNvGrpSpPr>
            <a:grpSpLocks/>
          </p:cNvGrpSpPr>
          <p:nvPr/>
        </p:nvGrpSpPr>
        <p:grpSpPr bwMode="auto">
          <a:xfrm>
            <a:off x="4665662" y="2231554"/>
            <a:ext cx="2009775" cy="1268413"/>
            <a:chOff x="4665663" y="2330450"/>
            <a:chExt cx="2009775" cy="1268413"/>
          </a:xfrm>
        </p:grpSpPr>
        <p:sp>
          <p:nvSpPr>
            <p:cNvPr id="11" name="Cube 10"/>
            <p:cNvSpPr>
              <a:spLocks noChangeArrowheads="1"/>
            </p:cNvSpPr>
            <p:nvPr/>
          </p:nvSpPr>
          <p:spPr bwMode="auto">
            <a:xfrm flipH="1">
              <a:off x="4665663"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sp>
          <p:nvSpPr>
            <p:cNvPr id="12" name="Cube 11"/>
            <p:cNvSpPr>
              <a:spLocks noChangeArrowheads="1"/>
            </p:cNvSpPr>
            <p:nvPr/>
          </p:nvSpPr>
          <p:spPr bwMode="auto">
            <a:xfrm flipH="1">
              <a:off x="4665663"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grpSp>
      <p:grpSp>
        <p:nvGrpSpPr>
          <p:cNvPr id="13" name="Group 99"/>
          <p:cNvGrpSpPr>
            <a:grpSpLocks/>
          </p:cNvGrpSpPr>
          <p:nvPr/>
        </p:nvGrpSpPr>
        <p:grpSpPr bwMode="auto">
          <a:xfrm>
            <a:off x="6821487" y="2231554"/>
            <a:ext cx="2009775" cy="1268413"/>
            <a:chOff x="6821488" y="2330450"/>
            <a:chExt cx="2009775" cy="1268413"/>
          </a:xfrm>
        </p:grpSpPr>
        <p:sp>
          <p:nvSpPr>
            <p:cNvPr id="14" name="Cube 13"/>
            <p:cNvSpPr>
              <a:spLocks noChangeArrowheads="1"/>
            </p:cNvSpPr>
            <p:nvPr/>
          </p:nvSpPr>
          <p:spPr bwMode="auto">
            <a:xfrm flipH="1">
              <a:off x="6821488"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sp>
          <p:nvSpPr>
            <p:cNvPr id="15" name="Cube 14"/>
            <p:cNvSpPr>
              <a:spLocks noChangeArrowheads="1"/>
            </p:cNvSpPr>
            <p:nvPr/>
          </p:nvSpPr>
          <p:spPr bwMode="auto">
            <a:xfrm flipH="1">
              <a:off x="6821488"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grpSp>
      <p:grpSp>
        <p:nvGrpSpPr>
          <p:cNvPr id="16" name="Group 90"/>
          <p:cNvGrpSpPr>
            <a:grpSpLocks/>
          </p:cNvGrpSpPr>
          <p:nvPr/>
        </p:nvGrpSpPr>
        <p:grpSpPr bwMode="auto">
          <a:xfrm>
            <a:off x="2509837" y="764704"/>
            <a:ext cx="4103687" cy="1270000"/>
            <a:chOff x="2509838" y="863600"/>
            <a:chExt cx="4103687" cy="1270000"/>
          </a:xfrm>
        </p:grpSpPr>
        <p:sp>
          <p:nvSpPr>
            <p:cNvPr id="17" name="Cube 16"/>
            <p:cNvSpPr>
              <a:spLocks noChangeArrowheads="1"/>
            </p:cNvSpPr>
            <p:nvPr/>
          </p:nvSpPr>
          <p:spPr bwMode="auto">
            <a:xfrm flipH="1">
              <a:off x="2509838" y="1111250"/>
              <a:ext cx="4103687" cy="1022350"/>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sp>
          <p:nvSpPr>
            <p:cNvPr id="18" name="Cube 17"/>
            <p:cNvSpPr>
              <a:spLocks noChangeArrowheads="1"/>
            </p:cNvSpPr>
            <p:nvPr/>
          </p:nvSpPr>
          <p:spPr bwMode="auto">
            <a:xfrm flipH="1">
              <a:off x="2509838" y="863600"/>
              <a:ext cx="4103687" cy="376238"/>
            </a:xfrm>
            <a:prstGeom prst="cube">
              <a:avLst>
                <a:gd name="adj" fmla="val 34384"/>
              </a:avLst>
            </a:prstGeom>
            <a:gradFill rotWithShape="1">
              <a:gsLst>
                <a:gs pos="0">
                  <a:srgbClr val="BFBFBF"/>
                </a:gs>
                <a:gs pos="50000">
                  <a:srgbClr val="F2F2F2"/>
                </a:gs>
                <a:gs pos="100000">
                  <a:srgbClr val="7F7F7F"/>
                </a:gs>
              </a:gsLst>
              <a:lin ang="5400000"/>
            </a:gradFill>
            <a:ln w="9525">
              <a:solidFill>
                <a:srgbClr val="595959"/>
              </a:solidFill>
              <a:miter lim="800000"/>
              <a:headEnd/>
              <a:tailEnd/>
            </a:ln>
            <a:effectLst>
              <a:outerShdw dist="23000" dir="5400000" rotWithShape="0">
                <a:srgbClr val="808080">
                  <a:alpha val="34999"/>
                </a:srgbClr>
              </a:outerShdw>
            </a:effectLst>
          </p:spPr>
          <p:txBody>
            <a:bodyPr anchor="ctr"/>
            <a:lstStyle/>
            <a:p>
              <a:pPr algn="ctr">
                <a:defRPr/>
              </a:pPr>
              <a:endParaRPr lang="fr-FR" dirty="0">
                <a:solidFill>
                  <a:schemeClr val="lt1"/>
                </a:solidFill>
                <a:latin typeface="+mn-lt"/>
                <a:ea typeface="+mn-ea"/>
              </a:endParaRPr>
            </a:p>
          </p:txBody>
        </p:sp>
      </p:grpSp>
      <p:cxnSp>
        <p:nvCxnSpPr>
          <p:cNvPr id="19" name="Straight Connector 18"/>
          <p:cNvCxnSpPr>
            <a:cxnSpLocks noChangeShapeType="1"/>
          </p:cNvCxnSpPr>
          <p:nvPr/>
        </p:nvCxnSpPr>
        <p:spPr bwMode="auto">
          <a:xfrm rot="10800000">
            <a:off x="1293812" y="1882304"/>
            <a:ext cx="1217612" cy="11113"/>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20" name="Straight Connector 19"/>
          <p:cNvCxnSpPr>
            <a:cxnSpLocks noChangeShapeType="1"/>
            <a:endCxn id="6" idx="0"/>
          </p:cNvCxnSpPr>
          <p:nvPr/>
        </p:nvCxnSpPr>
        <p:spPr bwMode="auto">
          <a:xfrm rot="5400000">
            <a:off x="1119187" y="2056929"/>
            <a:ext cx="349250" cy="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21" name="Straight Connector 20"/>
          <p:cNvCxnSpPr>
            <a:cxnSpLocks noChangeShapeType="1"/>
          </p:cNvCxnSpPr>
          <p:nvPr/>
        </p:nvCxnSpPr>
        <p:spPr bwMode="auto">
          <a:xfrm rot="10800000" flipV="1">
            <a:off x="6613524" y="1871192"/>
            <a:ext cx="1147763" cy="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22" name="Straight Connector 21"/>
          <p:cNvCxnSpPr>
            <a:cxnSpLocks noChangeShapeType="1"/>
            <a:endCxn id="15" idx="0"/>
          </p:cNvCxnSpPr>
          <p:nvPr/>
        </p:nvCxnSpPr>
        <p:spPr bwMode="auto">
          <a:xfrm rot="5400000">
            <a:off x="7581900" y="2050579"/>
            <a:ext cx="360362" cy="1587"/>
          </a:xfrm>
          <a:prstGeom prst="line">
            <a:avLst/>
          </a:prstGeom>
          <a:noFill/>
          <a:ln w="19050">
            <a:solidFill>
              <a:srgbClr val="595959"/>
            </a:solidFill>
            <a:round/>
            <a:headEnd/>
            <a:tailEnd/>
          </a:ln>
          <a:effectLst>
            <a:outerShdw dist="20000" dir="5400000" rotWithShape="0">
              <a:srgbClr val="808080">
                <a:alpha val="37999"/>
              </a:srgbClr>
            </a:outerShdw>
          </a:effectLst>
        </p:spPr>
      </p:cxnSp>
      <p:sp>
        <p:nvSpPr>
          <p:cNvPr id="23" name="Text Box 17"/>
          <p:cNvSpPr txBox="1">
            <a:spLocks noChangeArrowheads="1"/>
          </p:cNvSpPr>
          <p:nvPr/>
        </p:nvSpPr>
        <p:spPr bwMode="auto">
          <a:xfrm>
            <a:off x="2627784" y="1383829"/>
            <a:ext cx="3985739" cy="487362"/>
          </a:xfrm>
          <a:prstGeom prst="rect">
            <a:avLst/>
          </a:prstGeom>
          <a:noFill/>
          <a:ln w="9525">
            <a:noFill/>
            <a:miter lim="800000"/>
            <a:headEnd/>
            <a:tailEnd/>
          </a:ln>
        </p:spPr>
        <p:txBody>
          <a:bodyPr/>
          <a:lstStyle/>
          <a:p>
            <a:pPr algn="ctr" defTabSz="801688">
              <a:spcBef>
                <a:spcPct val="20000"/>
              </a:spcBef>
            </a:pPr>
            <a:r>
              <a:rPr lang="fr-FR" sz="2400" dirty="0" smtClean="0">
                <a:solidFill>
                  <a:srgbClr val="171717"/>
                </a:solidFill>
                <a:latin typeface="Calibri" pitchFamily="-108" charset="0"/>
                <a:cs typeface="Arial" charset="0"/>
              </a:rPr>
              <a:t>MDT - 927</a:t>
            </a:r>
            <a:endParaRPr lang="fr-FR" sz="2400" dirty="0">
              <a:solidFill>
                <a:srgbClr val="171717"/>
              </a:solidFill>
              <a:latin typeface="Calibri" pitchFamily="-108" charset="0"/>
              <a:cs typeface="Arial" charset="0"/>
            </a:endParaRPr>
          </a:p>
        </p:txBody>
      </p:sp>
      <p:sp>
        <p:nvSpPr>
          <p:cNvPr id="24" name="Text Box 17"/>
          <p:cNvSpPr txBox="1">
            <a:spLocks noChangeArrowheads="1"/>
          </p:cNvSpPr>
          <p:nvPr/>
        </p:nvSpPr>
        <p:spPr bwMode="auto">
          <a:xfrm>
            <a:off x="665162" y="2799879"/>
            <a:ext cx="1602581" cy="539750"/>
          </a:xfrm>
          <a:prstGeom prst="rect">
            <a:avLst/>
          </a:prstGeom>
          <a:noFill/>
          <a:ln w="9525">
            <a:noFill/>
            <a:miter lim="800000"/>
            <a:headEnd/>
            <a:tailEnd/>
          </a:ln>
        </p:spPr>
        <p:txBody>
          <a:bodyPr/>
          <a:lstStyle/>
          <a:p>
            <a:pPr algn="ctr" defTabSz="801688">
              <a:spcBef>
                <a:spcPct val="20000"/>
              </a:spcBef>
            </a:pP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Winding</a:t>
            </a:r>
            <a:endParaRPr lang="fr-FR"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25" name="TextBox 24"/>
          <p:cNvSpPr txBox="1"/>
          <p:nvPr/>
        </p:nvSpPr>
        <p:spPr>
          <a:xfrm>
            <a:off x="5135306" y="2321992"/>
            <a:ext cx="1478217" cy="276999"/>
          </a:xfrm>
          <a:prstGeom prst="rect">
            <a:avLst/>
          </a:prstGeom>
          <a:noFill/>
        </p:spPr>
        <p:txBody>
          <a:bodyPr wrap="square" rtlCol="0">
            <a:spAutoFit/>
          </a:bodyPr>
          <a:lstStyle/>
          <a:p>
            <a:endParaRPr lang="fr-FR" sz="1200" b="1" dirty="0"/>
          </a:p>
        </p:txBody>
      </p:sp>
      <p:sp>
        <p:nvSpPr>
          <p:cNvPr id="26" name="Text Box 17"/>
          <p:cNvSpPr txBox="1">
            <a:spLocks noChangeArrowheads="1"/>
          </p:cNvSpPr>
          <p:nvPr/>
        </p:nvSpPr>
        <p:spPr bwMode="auto">
          <a:xfrm>
            <a:off x="2627784" y="2804314"/>
            <a:ext cx="1891828" cy="539750"/>
          </a:xfrm>
          <a:prstGeom prst="rect">
            <a:avLst/>
          </a:prstGeom>
          <a:noFill/>
          <a:ln w="9525">
            <a:noFill/>
            <a:miter lim="800000"/>
            <a:headEnd/>
            <a:tailEnd/>
          </a:ln>
        </p:spPr>
        <p:txBody>
          <a:bodyPr/>
          <a:lstStyle/>
          <a:p>
            <a:pPr algn="ctr" defTabSz="801688">
              <a:spcBef>
                <a:spcPct val="20000"/>
              </a:spcBef>
            </a:pP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Reaction</a:t>
            </a:r>
            <a:endParaRPr lang="fr-FR"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27" name="Text Box 17"/>
          <p:cNvSpPr txBox="1">
            <a:spLocks noChangeArrowheads="1"/>
          </p:cNvSpPr>
          <p:nvPr/>
        </p:nvSpPr>
        <p:spPr bwMode="auto">
          <a:xfrm>
            <a:off x="4792655" y="2799879"/>
            <a:ext cx="1891828" cy="539750"/>
          </a:xfrm>
          <a:prstGeom prst="rect">
            <a:avLst/>
          </a:prstGeom>
          <a:noFill/>
          <a:ln w="9525">
            <a:noFill/>
            <a:miter lim="800000"/>
            <a:headEnd/>
            <a:tailEnd/>
          </a:ln>
        </p:spPr>
        <p:txBody>
          <a:bodyPr/>
          <a:lstStyle/>
          <a:p>
            <a:pPr algn="ctr" defTabSz="801688">
              <a:spcBef>
                <a:spcPct val="20000"/>
              </a:spcBef>
            </a:pPr>
            <a:r>
              <a:rPr lang="fr-FR"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Instrumentation</a:t>
            </a:r>
            <a:endParaRPr lang="fr-FR"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28" name="Text Box 17"/>
          <p:cNvSpPr txBox="1">
            <a:spLocks noChangeArrowheads="1"/>
          </p:cNvSpPr>
          <p:nvPr/>
        </p:nvSpPr>
        <p:spPr bwMode="auto">
          <a:xfrm>
            <a:off x="6893495" y="2610024"/>
            <a:ext cx="1926976" cy="668258"/>
          </a:xfrm>
          <a:prstGeom prst="rect">
            <a:avLst/>
          </a:prstGeom>
          <a:noFill/>
          <a:ln w="9525">
            <a:noFill/>
            <a:miter lim="800000"/>
            <a:headEnd/>
            <a:tailEnd/>
          </a:ln>
        </p:spPr>
        <p:txBody>
          <a:bodyPr/>
          <a:lstStyle/>
          <a:p>
            <a:pPr algn="ctr" defTabSz="801688">
              <a:spcBef>
                <a:spcPct val="20000"/>
              </a:spcBef>
            </a:pP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Magnet</a:t>
            </a:r>
            <a:r>
              <a:rPr lang="fr-FR"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 </a:t>
            </a: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Assembly</a:t>
            </a:r>
            <a:endParaRPr lang="fr-FR"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cxnSp>
        <p:nvCxnSpPr>
          <p:cNvPr id="29" name="Straight Connector 28"/>
          <p:cNvCxnSpPr>
            <a:cxnSpLocks noChangeShapeType="1"/>
          </p:cNvCxnSpPr>
          <p:nvPr/>
        </p:nvCxnSpPr>
        <p:spPr bwMode="auto">
          <a:xfrm rot="5400000">
            <a:off x="5573613" y="4065141"/>
            <a:ext cx="446088" cy="1588"/>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30" name="Straight Connector 29"/>
          <p:cNvCxnSpPr>
            <a:cxnSpLocks noChangeShapeType="1"/>
          </p:cNvCxnSpPr>
          <p:nvPr/>
        </p:nvCxnSpPr>
        <p:spPr bwMode="auto">
          <a:xfrm flipH="1">
            <a:off x="3619402" y="3832103"/>
            <a:ext cx="16494" cy="558476"/>
          </a:xfrm>
          <a:prstGeom prst="line">
            <a:avLst/>
          </a:prstGeom>
          <a:noFill/>
          <a:ln w="19050">
            <a:solidFill>
              <a:srgbClr val="595959"/>
            </a:solidFill>
            <a:round/>
            <a:headEnd/>
            <a:tailEnd/>
          </a:ln>
          <a:effectLst>
            <a:outerShdw dist="20000" dir="5400000" rotWithShape="0">
              <a:srgbClr val="808080">
                <a:alpha val="37999"/>
              </a:srgbClr>
            </a:outerShdw>
          </a:effectLst>
        </p:spPr>
      </p:cxnSp>
      <p:grpSp>
        <p:nvGrpSpPr>
          <p:cNvPr id="31" name="Group 92"/>
          <p:cNvGrpSpPr>
            <a:grpSpLocks/>
          </p:cNvGrpSpPr>
          <p:nvPr/>
        </p:nvGrpSpPr>
        <p:grpSpPr bwMode="auto">
          <a:xfrm>
            <a:off x="399951" y="4192141"/>
            <a:ext cx="2009775" cy="1268413"/>
            <a:chOff x="354013" y="2330450"/>
            <a:chExt cx="2009775" cy="1268413"/>
          </a:xfrm>
        </p:grpSpPr>
        <p:sp>
          <p:nvSpPr>
            <p:cNvPr id="32" name="Cube 31"/>
            <p:cNvSpPr>
              <a:spLocks noChangeArrowheads="1"/>
            </p:cNvSpPr>
            <p:nvPr/>
          </p:nvSpPr>
          <p:spPr bwMode="auto">
            <a:xfrm flipH="1">
              <a:off x="354013"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3" name="Cube 32"/>
            <p:cNvSpPr>
              <a:spLocks noChangeArrowheads="1"/>
            </p:cNvSpPr>
            <p:nvPr/>
          </p:nvSpPr>
          <p:spPr bwMode="auto">
            <a:xfrm flipH="1">
              <a:off x="354013"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34" name="Group 94"/>
          <p:cNvGrpSpPr>
            <a:grpSpLocks/>
          </p:cNvGrpSpPr>
          <p:nvPr/>
        </p:nvGrpSpPr>
        <p:grpSpPr bwMode="auto">
          <a:xfrm>
            <a:off x="2555776" y="4192141"/>
            <a:ext cx="2009775" cy="1268413"/>
            <a:chOff x="2509838" y="2330450"/>
            <a:chExt cx="2009775" cy="1268413"/>
          </a:xfrm>
        </p:grpSpPr>
        <p:sp>
          <p:nvSpPr>
            <p:cNvPr id="35" name="Cube 34"/>
            <p:cNvSpPr>
              <a:spLocks noChangeArrowheads="1"/>
            </p:cNvSpPr>
            <p:nvPr/>
          </p:nvSpPr>
          <p:spPr bwMode="auto">
            <a:xfrm flipH="1">
              <a:off x="2509838"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6" name="Cube 35"/>
            <p:cNvSpPr>
              <a:spLocks noChangeArrowheads="1"/>
            </p:cNvSpPr>
            <p:nvPr/>
          </p:nvSpPr>
          <p:spPr bwMode="auto">
            <a:xfrm flipH="1">
              <a:off x="2509838"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37" name="Group 97"/>
          <p:cNvGrpSpPr>
            <a:grpSpLocks/>
          </p:cNvGrpSpPr>
          <p:nvPr/>
        </p:nvGrpSpPr>
        <p:grpSpPr bwMode="auto">
          <a:xfrm>
            <a:off x="4711601" y="4192141"/>
            <a:ext cx="2009775" cy="1268413"/>
            <a:chOff x="4665663" y="2330450"/>
            <a:chExt cx="2009775" cy="1268413"/>
          </a:xfrm>
        </p:grpSpPr>
        <p:sp>
          <p:nvSpPr>
            <p:cNvPr id="38" name="Cube 37"/>
            <p:cNvSpPr>
              <a:spLocks noChangeArrowheads="1"/>
            </p:cNvSpPr>
            <p:nvPr/>
          </p:nvSpPr>
          <p:spPr bwMode="auto">
            <a:xfrm flipH="1">
              <a:off x="4665663"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39" name="Cube 38"/>
            <p:cNvSpPr>
              <a:spLocks noChangeArrowheads="1"/>
            </p:cNvSpPr>
            <p:nvPr/>
          </p:nvSpPr>
          <p:spPr bwMode="auto">
            <a:xfrm flipH="1">
              <a:off x="4665663"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grpSp>
        <p:nvGrpSpPr>
          <p:cNvPr id="40" name="Group 99"/>
          <p:cNvGrpSpPr>
            <a:grpSpLocks/>
          </p:cNvGrpSpPr>
          <p:nvPr/>
        </p:nvGrpSpPr>
        <p:grpSpPr bwMode="auto">
          <a:xfrm>
            <a:off x="6867426" y="4192141"/>
            <a:ext cx="2009775" cy="1268413"/>
            <a:chOff x="6821488" y="2330450"/>
            <a:chExt cx="2009775" cy="1268413"/>
          </a:xfrm>
        </p:grpSpPr>
        <p:sp>
          <p:nvSpPr>
            <p:cNvPr id="41" name="Cube 40"/>
            <p:cNvSpPr>
              <a:spLocks noChangeArrowheads="1"/>
            </p:cNvSpPr>
            <p:nvPr/>
          </p:nvSpPr>
          <p:spPr bwMode="auto">
            <a:xfrm flipH="1">
              <a:off x="6821488" y="2578100"/>
              <a:ext cx="2009775" cy="1020763"/>
            </a:xfrm>
            <a:prstGeom prst="cube">
              <a:avLst>
                <a:gd name="adj" fmla="val 11616"/>
              </a:avLst>
            </a:prstGeom>
            <a:gradFill rotWithShape="1">
              <a:gsLst>
                <a:gs pos="0">
                  <a:srgbClr val="7F7F7F"/>
                </a:gs>
                <a:gs pos="30000">
                  <a:srgbClr val="F2F2F2"/>
                </a:gs>
                <a:gs pos="100000">
                  <a:srgbClr val="FFFFFF"/>
                </a:gs>
              </a:gsLst>
              <a:lin ang="5400000"/>
            </a:gradFill>
            <a:ln w="9525">
              <a:solidFill>
                <a:srgbClr val="7F7F7F"/>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sp>
          <p:nvSpPr>
            <p:cNvPr id="42" name="Cube 41"/>
            <p:cNvSpPr>
              <a:spLocks noChangeArrowheads="1"/>
            </p:cNvSpPr>
            <p:nvPr/>
          </p:nvSpPr>
          <p:spPr bwMode="auto">
            <a:xfrm flipH="1">
              <a:off x="6821488" y="2330450"/>
              <a:ext cx="2009775" cy="374650"/>
            </a:xfrm>
            <a:prstGeom prst="cube">
              <a:avLst>
                <a:gd name="adj" fmla="val 34384"/>
              </a:avLst>
            </a:prstGeom>
            <a:gradFill rotWithShape="1">
              <a:gsLst>
                <a:gs pos="0">
                  <a:srgbClr val="002060"/>
                </a:gs>
                <a:gs pos="50000">
                  <a:srgbClr val="70ECF7"/>
                </a:gs>
                <a:gs pos="100000">
                  <a:srgbClr val="002060"/>
                </a:gs>
              </a:gsLst>
              <a:lin ang="5400000"/>
            </a:gradFill>
            <a:ln w="9525">
              <a:solidFill>
                <a:srgbClr val="176FA2"/>
              </a:solidFill>
              <a:miter lim="800000"/>
              <a:headEnd/>
              <a:tailEnd/>
            </a:ln>
            <a:effectLst>
              <a:outerShdw dist="23000" dir="5400000" rotWithShape="0">
                <a:srgbClr val="808080">
                  <a:alpha val="34999"/>
                </a:srgbClr>
              </a:outerShdw>
            </a:effectLst>
          </p:spPr>
          <p:txBody>
            <a:bodyPr anchor="ctr"/>
            <a:lstStyle/>
            <a:p>
              <a:pPr algn="ctr">
                <a:defRPr/>
              </a:pPr>
              <a:endParaRPr lang="en-US">
                <a:solidFill>
                  <a:schemeClr val="lt1"/>
                </a:solidFill>
                <a:latin typeface="+mn-lt"/>
                <a:ea typeface="+mn-ea"/>
              </a:endParaRPr>
            </a:p>
          </p:txBody>
        </p:sp>
      </p:grpSp>
      <p:cxnSp>
        <p:nvCxnSpPr>
          <p:cNvPr id="43" name="Straight Connector 42"/>
          <p:cNvCxnSpPr>
            <a:cxnSpLocks noChangeShapeType="1"/>
          </p:cNvCxnSpPr>
          <p:nvPr/>
        </p:nvCxnSpPr>
        <p:spPr bwMode="auto">
          <a:xfrm flipH="1">
            <a:off x="1339752" y="3832101"/>
            <a:ext cx="1072008" cy="10792"/>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44" name="Straight Connector 43"/>
          <p:cNvCxnSpPr>
            <a:cxnSpLocks noChangeShapeType="1"/>
            <a:endCxn id="33" idx="0"/>
          </p:cNvCxnSpPr>
          <p:nvPr/>
        </p:nvCxnSpPr>
        <p:spPr bwMode="auto">
          <a:xfrm rot="5400000">
            <a:off x="1165126" y="4017516"/>
            <a:ext cx="349250" cy="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45" name="Straight Connector 44"/>
          <p:cNvCxnSpPr>
            <a:cxnSpLocks noChangeShapeType="1"/>
          </p:cNvCxnSpPr>
          <p:nvPr/>
        </p:nvCxnSpPr>
        <p:spPr bwMode="auto">
          <a:xfrm flipH="1">
            <a:off x="6732240" y="3831779"/>
            <a:ext cx="1074988" cy="322"/>
          </a:xfrm>
          <a:prstGeom prst="line">
            <a:avLst/>
          </a:prstGeom>
          <a:noFill/>
          <a:ln w="19050">
            <a:solidFill>
              <a:schemeClr val="tx1">
                <a:lumMod val="65000"/>
                <a:lumOff val="35000"/>
              </a:schemeClr>
            </a:solidFill>
            <a:prstDash val="solid"/>
            <a:round/>
            <a:headEnd/>
            <a:tailEnd/>
          </a:ln>
          <a:effectLst>
            <a:outerShdw dist="20000" dir="5400000" rotWithShape="0">
              <a:srgbClr val="808080">
                <a:alpha val="37999"/>
              </a:srgbClr>
            </a:outerShdw>
          </a:effectLst>
        </p:spPr>
      </p:cxnSp>
      <p:cxnSp>
        <p:nvCxnSpPr>
          <p:cNvPr id="46" name="Straight Connector 45"/>
          <p:cNvCxnSpPr>
            <a:cxnSpLocks noChangeShapeType="1"/>
            <a:endCxn id="42" idx="0"/>
          </p:cNvCxnSpPr>
          <p:nvPr/>
        </p:nvCxnSpPr>
        <p:spPr bwMode="auto">
          <a:xfrm rot="5400000">
            <a:off x="7627839" y="4011166"/>
            <a:ext cx="360362" cy="1587"/>
          </a:xfrm>
          <a:prstGeom prst="line">
            <a:avLst/>
          </a:prstGeom>
          <a:noFill/>
          <a:ln w="19050">
            <a:solidFill>
              <a:schemeClr val="tx1">
                <a:lumMod val="65000"/>
                <a:lumOff val="35000"/>
              </a:schemeClr>
            </a:solidFill>
            <a:prstDash val="solid"/>
            <a:round/>
            <a:headEnd type="none"/>
            <a:tailEnd type="none"/>
          </a:ln>
          <a:effectLst>
            <a:outerShdw dist="20000" dir="5400000" rotWithShape="0">
              <a:srgbClr val="808080">
                <a:alpha val="37999"/>
              </a:srgbClr>
            </a:outerShdw>
          </a:effectLst>
        </p:spPr>
      </p:cxnSp>
      <p:sp>
        <p:nvSpPr>
          <p:cNvPr id="47" name="Text Box 17"/>
          <p:cNvSpPr txBox="1">
            <a:spLocks noChangeArrowheads="1"/>
          </p:cNvSpPr>
          <p:nvPr/>
        </p:nvSpPr>
        <p:spPr bwMode="auto">
          <a:xfrm>
            <a:off x="683568" y="4696197"/>
            <a:ext cx="1602581" cy="539750"/>
          </a:xfrm>
          <a:prstGeom prst="rect">
            <a:avLst/>
          </a:prstGeom>
          <a:noFill/>
          <a:ln w="9525">
            <a:noFill/>
            <a:miter lim="800000"/>
            <a:headEnd/>
            <a:tailEnd/>
          </a:ln>
        </p:spPr>
        <p:txBody>
          <a:bodyPr/>
          <a:lstStyle/>
          <a:p>
            <a:pPr algn="ctr" defTabSz="801688">
              <a:spcBef>
                <a:spcPct val="20000"/>
              </a:spcBef>
            </a:pPr>
            <a:r>
              <a:rPr lang="en-US"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Quality Assurance</a:t>
            </a:r>
            <a:endParaRPr lang="en-US"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48" name="Text Box 17"/>
          <p:cNvSpPr txBox="1">
            <a:spLocks noChangeArrowheads="1"/>
          </p:cNvSpPr>
          <p:nvPr/>
        </p:nvSpPr>
        <p:spPr bwMode="auto">
          <a:xfrm>
            <a:off x="2699792" y="4696197"/>
            <a:ext cx="1891828" cy="539750"/>
          </a:xfrm>
          <a:prstGeom prst="rect">
            <a:avLst/>
          </a:prstGeom>
          <a:noFill/>
          <a:ln w="9525">
            <a:noFill/>
            <a:miter lim="800000"/>
            <a:headEnd/>
            <a:tailEnd/>
          </a:ln>
        </p:spPr>
        <p:txBody>
          <a:bodyPr/>
          <a:lstStyle/>
          <a:p>
            <a:pPr algn="ctr" defTabSz="801688">
              <a:spcBef>
                <a:spcPct val="20000"/>
              </a:spcBef>
            </a:pPr>
            <a:r>
              <a:rPr lang="en-US"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Mechanical Workshop</a:t>
            </a:r>
            <a:endParaRPr lang="en-US"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49" name="Text Box 17"/>
          <p:cNvSpPr txBox="1">
            <a:spLocks noChangeArrowheads="1"/>
          </p:cNvSpPr>
          <p:nvPr/>
        </p:nvSpPr>
        <p:spPr bwMode="auto">
          <a:xfrm>
            <a:off x="7008378" y="4624189"/>
            <a:ext cx="1891828" cy="688040"/>
          </a:xfrm>
          <a:prstGeom prst="rect">
            <a:avLst/>
          </a:prstGeom>
          <a:noFill/>
          <a:ln w="9525">
            <a:noFill/>
            <a:miter lim="800000"/>
            <a:headEnd/>
            <a:tailEnd/>
          </a:ln>
        </p:spPr>
        <p:txBody>
          <a:bodyPr/>
          <a:lstStyle/>
          <a:p>
            <a:pPr algn="ctr" defTabSz="801688">
              <a:spcBef>
                <a:spcPct val="20000"/>
              </a:spcBef>
            </a:pP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Polymer</a:t>
            </a:r>
            <a:r>
              <a:rPr lang="fr-FR"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 </a:t>
            </a:r>
            <a:r>
              <a:rPr lang="fr-FR" sz="2000" b="1" i="1" dirty="0" err="1" smtClean="0">
                <a:solidFill>
                  <a:srgbClr val="171717"/>
                </a:solidFill>
                <a:effectLst>
                  <a:outerShdw blurRad="38100" dist="38100" dir="2700000" algn="tl">
                    <a:srgbClr val="000000">
                      <a:alpha val="43137"/>
                    </a:srgbClr>
                  </a:outerShdw>
                </a:effectLst>
                <a:latin typeface="Calibri" pitchFamily="-108" charset="0"/>
                <a:cs typeface="Arial" charset="0"/>
              </a:rPr>
              <a:t>Laboratory</a:t>
            </a:r>
            <a:endParaRPr lang="fr-FR"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50" name="Text Box 17"/>
          <p:cNvSpPr txBox="1">
            <a:spLocks noChangeArrowheads="1"/>
          </p:cNvSpPr>
          <p:nvPr/>
        </p:nvSpPr>
        <p:spPr bwMode="auto">
          <a:xfrm>
            <a:off x="6948264" y="4696197"/>
            <a:ext cx="1926976" cy="481132"/>
          </a:xfrm>
          <a:prstGeom prst="rect">
            <a:avLst/>
          </a:prstGeom>
          <a:noFill/>
          <a:ln w="9525">
            <a:noFill/>
            <a:miter lim="800000"/>
            <a:headEnd/>
            <a:tailEnd/>
          </a:ln>
        </p:spPr>
        <p:txBody>
          <a:bodyPr/>
          <a:lstStyle/>
          <a:p>
            <a:pPr algn="ctr" defTabSz="801688">
              <a:spcBef>
                <a:spcPct val="20000"/>
              </a:spcBef>
            </a:pPr>
            <a:endParaRPr lang="en-US"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sp>
        <p:nvSpPr>
          <p:cNvPr id="51" name="Text Box 17"/>
          <p:cNvSpPr txBox="1">
            <a:spLocks noChangeArrowheads="1"/>
          </p:cNvSpPr>
          <p:nvPr/>
        </p:nvSpPr>
        <p:spPr bwMode="auto">
          <a:xfrm>
            <a:off x="4855862" y="4786635"/>
            <a:ext cx="1891828" cy="539750"/>
          </a:xfrm>
          <a:prstGeom prst="rect">
            <a:avLst/>
          </a:prstGeom>
          <a:noFill/>
          <a:ln w="9525">
            <a:noFill/>
            <a:miter lim="800000"/>
            <a:headEnd/>
            <a:tailEnd/>
          </a:ln>
        </p:spPr>
        <p:txBody>
          <a:bodyPr/>
          <a:lstStyle/>
          <a:p>
            <a:pPr algn="ctr" defTabSz="801688">
              <a:spcBef>
                <a:spcPct val="20000"/>
              </a:spcBef>
            </a:pPr>
            <a:r>
              <a:rPr lang="en-US" sz="2000" b="1" i="1" dirty="0" smtClean="0">
                <a:solidFill>
                  <a:srgbClr val="171717"/>
                </a:solidFill>
                <a:effectLst>
                  <a:outerShdw blurRad="38100" dist="38100" dir="2700000" algn="tl">
                    <a:srgbClr val="000000">
                      <a:alpha val="43137"/>
                    </a:srgbClr>
                  </a:outerShdw>
                </a:effectLst>
                <a:latin typeface="Calibri" pitchFamily="-108" charset="0"/>
                <a:cs typeface="Arial" charset="0"/>
              </a:rPr>
              <a:t>Safety</a:t>
            </a:r>
            <a:endParaRPr lang="en-US" sz="2000" b="1" i="1" dirty="0">
              <a:solidFill>
                <a:srgbClr val="171717"/>
              </a:solidFill>
              <a:effectLst>
                <a:outerShdw blurRad="38100" dist="38100" dir="2700000" algn="tl">
                  <a:srgbClr val="000000">
                    <a:alpha val="43137"/>
                  </a:srgbClr>
                </a:outerShdw>
              </a:effectLst>
              <a:latin typeface="Calibri" pitchFamily="-108" charset="0"/>
              <a:cs typeface="Arial" charset="0"/>
            </a:endParaRPr>
          </a:p>
        </p:txBody>
      </p:sp>
      <p:cxnSp>
        <p:nvCxnSpPr>
          <p:cNvPr id="52" name="Straight Connector 51"/>
          <p:cNvCxnSpPr>
            <a:cxnSpLocks noChangeShapeType="1"/>
          </p:cNvCxnSpPr>
          <p:nvPr/>
        </p:nvCxnSpPr>
        <p:spPr bwMode="auto">
          <a:xfrm>
            <a:off x="2411760" y="2031901"/>
            <a:ext cx="0" cy="180020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3" name="Straight Connector 52"/>
          <p:cNvCxnSpPr>
            <a:cxnSpLocks noChangeShapeType="1"/>
          </p:cNvCxnSpPr>
          <p:nvPr/>
        </p:nvCxnSpPr>
        <p:spPr bwMode="auto">
          <a:xfrm flipH="1">
            <a:off x="3635896" y="3832101"/>
            <a:ext cx="936104" cy="10792"/>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4" name="Straight Connector 53"/>
          <p:cNvCxnSpPr>
            <a:cxnSpLocks noChangeShapeType="1"/>
          </p:cNvCxnSpPr>
          <p:nvPr/>
        </p:nvCxnSpPr>
        <p:spPr bwMode="auto">
          <a:xfrm flipH="1">
            <a:off x="4644008" y="3832101"/>
            <a:ext cx="1144016" cy="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5" name="Straight Connector 54"/>
          <p:cNvCxnSpPr>
            <a:cxnSpLocks noChangeShapeType="1"/>
          </p:cNvCxnSpPr>
          <p:nvPr/>
        </p:nvCxnSpPr>
        <p:spPr bwMode="auto">
          <a:xfrm>
            <a:off x="4572000" y="2031901"/>
            <a:ext cx="0" cy="1800200"/>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6" name="Straight Connector 55"/>
          <p:cNvCxnSpPr>
            <a:cxnSpLocks noChangeShapeType="1"/>
            <a:stCxn id="17" idx="3"/>
          </p:cNvCxnSpPr>
          <p:nvPr/>
        </p:nvCxnSpPr>
        <p:spPr bwMode="auto">
          <a:xfrm>
            <a:off x="4621059" y="2034704"/>
            <a:ext cx="22949" cy="1797397"/>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7" name="Straight Connector 56"/>
          <p:cNvCxnSpPr>
            <a:cxnSpLocks noChangeShapeType="1"/>
          </p:cNvCxnSpPr>
          <p:nvPr/>
        </p:nvCxnSpPr>
        <p:spPr bwMode="auto">
          <a:xfrm>
            <a:off x="6732240" y="2031901"/>
            <a:ext cx="0" cy="1800200"/>
          </a:xfrm>
          <a:prstGeom prst="line">
            <a:avLst/>
          </a:prstGeom>
          <a:noFill/>
          <a:ln w="19050">
            <a:solidFill>
              <a:schemeClr val="tx1">
                <a:lumMod val="65000"/>
                <a:lumOff val="35000"/>
              </a:schemeClr>
            </a:solidFill>
            <a:prstDash val="solid"/>
            <a:round/>
            <a:headEnd type="none"/>
            <a:tailEnd type="none"/>
          </a:ln>
          <a:effectLst>
            <a:outerShdw dist="20000" dir="5400000" rotWithShape="0">
              <a:srgbClr val="808080">
                <a:alpha val="37999"/>
              </a:srgbClr>
            </a:outerShdw>
          </a:effectLst>
        </p:spPr>
      </p:cxnSp>
      <p:cxnSp>
        <p:nvCxnSpPr>
          <p:cNvPr id="58" name="Straight Connector 57"/>
          <p:cNvCxnSpPr>
            <a:cxnSpLocks noChangeShapeType="1"/>
          </p:cNvCxnSpPr>
          <p:nvPr/>
        </p:nvCxnSpPr>
        <p:spPr bwMode="auto">
          <a:xfrm flipH="1">
            <a:off x="2411760" y="2031901"/>
            <a:ext cx="216024" cy="1"/>
          </a:xfrm>
          <a:prstGeom prst="line">
            <a:avLst/>
          </a:prstGeom>
          <a:noFill/>
          <a:ln w="19050">
            <a:solidFill>
              <a:srgbClr val="595959"/>
            </a:solidFill>
            <a:round/>
            <a:headEnd/>
            <a:tailEnd/>
          </a:ln>
          <a:effectLst>
            <a:outerShdw dist="20000" dir="5400000" rotWithShape="0">
              <a:srgbClr val="808080">
                <a:alpha val="37999"/>
              </a:srgbClr>
            </a:outerShdw>
          </a:effectLst>
        </p:spPr>
      </p:cxnSp>
      <p:cxnSp>
        <p:nvCxnSpPr>
          <p:cNvPr id="59" name="Straight Connector 58"/>
          <p:cNvCxnSpPr>
            <a:cxnSpLocks noChangeShapeType="1"/>
          </p:cNvCxnSpPr>
          <p:nvPr/>
        </p:nvCxnSpPr>
        <p:spPr bwMode="auto">
          <a:xfrm flipH="1">
            <a:off x="6588224" y="2031901"/>
            <a:ext cx="144016" cy="322"/>
          </a:xfrm>
          <a:prstGeom prst="line">
            <a:avLst/>
          </a:prstGeom>
          <a:noFill/>
          <a:ln w="19050">
            <a:solidFill>
              <a:schemeClr val="accent2"/>
            </a:solidFill>
            <a:prstDash val="dash"/>
            <a:round/>
            <a:headEnd/>
            <a:tailEnd/>
          </a:ln>
          <a:effectLst>
            <a:outerShdw dist="20000" dir="5400000" rotWithShape="0">
              <a:srgbClr val="808080">
                <a:alpha val="37999"/>
              </a:srgbClr>
            </a:outerShdw>
          </a:effectLst>
        </p:spPr>
      </p:cxnSp>
    </p:spTree>
    <p:extLst>
      <p:ext uri="{BB962C8B-B14F-4D97-AF65-F5344CB8AC3E}">
        <p14:creationId xmlns:p14="http://schemas.microsoft.com/office/powerpoint/2010/main" val="12705134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686800" cy="940443"/>
          </a:xfrm>
        </p:spPr>
        <p:txBody>
          <a:bodyPr>
            <a:noAutofit/>
          </a:bodyPr>
          <a:lstStyle/>
          <a:p>
            <a:r>
              <a:rPr lang="en-US" sz="3600" dirty="0" smtClean="0"/>
              <a:t>Covering models and long magnets</a:t>
            </a:r>
            <a:endParaRPr lang="en-US" sz="3600" dirty="0"/>
          </a:p>
        </p:txBody>
      </p:sp>
      <p:sp>
        <p:nvSpPr>
          <p:cNvPr id="3" name="Content Placeholder 2"/>
          <p:cNvSpPr>
            <a:spLocks noGrp="1"/>
          </p:cNvSpPr>
          <p:nvPr>
            <p:ph idx="1"/>
          </p:nvPr>
        </p:nvSpPr>
        <p:spPr>
          <a:xfrm>
            <a:off x="457200" y="1325606"/>
            <a:ext cx="8363272" cy="4983714"/>
          </a:xfrm>
        </p:spPr>
        <p:txBody>
          <a:bodyPr>
            <a:normAutofit fontScale="85000" lnSpcReduction="10000"/>
          </a:bodyPr>
          <a:lstStyle/>
          <a:p>
            <a:r>
              <a:rPr lang="en-US" dirty="0"/>
              <a:t>Responsible person: F. Savary</a:t>
            </a:r>
          </a:p>
          <a:p>
            <a:r>
              <a:rPr lang="en-US" dirty="0" smtClean="0"/>
              <a:t>Background and expertise: </a:t>
            </a:r>
            <a:r>
              <a:rPr lang="en-US" dirty="0"/>
              <a:t>A. </a:t>
            </a:r>
            <a:r>
              <a:rPr lang="en-US" dirty="0" smtClean="0"/>
              <a:t>Zlobin, M. Karppinen</a:t>
            </a:r>
            <a:endParaRPr lang="en-US" dirty="0"/>
          </a:p>
          <a:p>
            <a:r>
              <a:rPr lang="en-US" dirty="0" smtClean="0"/>
              <a:t>Structural analysis: F. Lackner</a:t>
            </a:r>
          </a:p>
          <a:p>
            <a:r>
              <a:rPr lang="en-US" dirty="0" smtClean="0"/>
              <a:t>Magnetic design: S. Izquierdo Bermudez</a:t>
            </a:r>
          </a:p>
          <a:p>
            <a:r>
              <a:rPr lang="en-US" dirty="0" smtClean="0"/>
              <a:t>Quench heater performance: </a:t>
            </a:r>
            <a:r>
              <a:rPr lang="en-US" dirty="0"/>
              <a:t>S. Izquierdo </a:t>
            </a:r>
            <a:r>
              <a:rPr lang="en-US" dirty="0" smtClean="0"/>
              <a:t>Bermudez</a:t>
            </a:r>
          </a:p>
          <a:p>
            <a:r>
              <a:rPr lang="en-US" dirty="0" smtClean="0"/>
              <a:t>Quench protection system (machine): A. Verweij</a:t>
            </a:r>
          </a:p>
          <a:p>
            <a:r>
              <a:rPr lang="en-US" dirty="0" smtClean="0"/>
              <a:t>Powering: H. Thiesen</a:t>
            </a:r>
          </a:p>
          <a:p>
            <a:r>
              <a:rPr lang="en-US" dirty="0" smtClean="0"/>
              <a:t>Cable: A. Ballarino</a:t>
            </a:r>
          </a:p>
          <a:p>
            <a:r>
              <a:rPr lang="en-US" dirty="0" smtClean="0"/>
              <a:t>Scheduling: R. Moron-Ballester</a:t>
            </a:r>
          </a:p>
          <a:p>
            <a:r>
              <a:rPr lang="en-US" dirty="0" smtClean="0"/>
              <a:t>Magnetic measurements: L. Fiscarelli</a:t>
            </a:r>
          </a:p>
          <a:p>
            <a:r>
              <a:rPr lang="en-US" dirty="0" smtClean="0"/>
              <a:t>QA: R. Principe</a:t>
            </a:r>
          </a:p>
          <a:p>
            <a:endParaRPr lang="en-US" dirty="0" smtClean="0"/>
          </a:p>
          <a:p>
            <a:endParaRPr lang="en-US" dirty="0"/>
          </a:p>
        </p:txBody>
      </p:sp>
    </p:spTree>
    <p:extLst>
      <p:ext uri="{BB962C8B-B14F-4D97-AF65-F5344CB8AC3E}">
        <p14:creationId xmlns:p14="http://schemas.microsoft.com/office/powerpoint/2010/main" val="4089368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 1 – full-length prototype</a:t>
            </a:r>
            <a:endParaRPr lang="en-US" dirty="0"/>
          </a:p>
        </p:txBody>
      </p:sp>
      <p:sp>
        <p:nvSpPr>
          <p:cNvPr id="3" name="Content Placeholder 2"/>
          <p:cNvSpPr>
            <a:spLocks noGrp="1"/>
          </p:cNvSpPr>
          <p:nvPr>
            <p:ph idx="1"/>
          </p:nvPr>
        </p:nvSpPr>
        <p:spPr>
          <a:xfrm>
            <a:off x="457200" y="1325606"/>
            <a:ext cx="8363272" cy="4667421"/>
          </a:xfrm>
        </p:spPr>
        <p:txBody>
          <a:bodyPr>
            <a:normAutofit fontScale="77500" lnSpcReduction="20000"/>
          </a:bodyPr>
          <a:lstStyle/>
          <a:p>
            <a:r>
              <a:rPr lang="en-US" b="1" dirty="0" smtClean="0"/>
              <a:t>Train as high as the magnet will go, and do a thermal cycle</a:t>
            </a:r>
          </a:p>
          <a:p>
            <a:pPr lvl="1"/>
            <a:r>
              <a:rPr lang="en-US" dirty="0" smtClean="0"/>
              <a:t>Note that the magnet is designed (mechanical design) for 12 T</a:t>
            </a:r>
          </a:p>
          <a:p>
            <a:pPr lvl="1"/>
            <a:r>
              <a:rPr lang="en-US" dirty="0" smtClean="0"/>
              <a:t>Having a central bore field of 11.21 T means 93.4% =&gt; there is already a limit there</a:t>
            </a:r>
          </a:p>
          <a:p>
            <a:pPr lvl="1"/>
            <a:r>
              <a:rPr lang="en-US" dirty="0" smtClean="0"/>
              <a:t>CERN single coil model MBHSM101 went to 95.8% of its SSL @ 1.9 K (100% @ 4.3 K)</a:t>
            </a:r>
          </a:p>
          <a:p>
            <a:pPr lvl="1"/>
            <a:r>
              <a:rPr lang="en-US" dirty="0" smtClean="0"/>
              <a:t>FNAL</a:t>
            </a:r>
          </a:p>
          <a:p>
            <a:pPr lvl="2"/>
            <a:r>
              <a:rPr lang="en-US" dirty="0" smtClean="0"/>
              <a:t>SP02 </a:t>
            </a:r>
            <a:r>
              <a:rPr lang="en-US" dirty="0"/>
              <a:t>and SP03 were trained to 11.7 and 11.6 T, ~80% of their SSL @ 1.9 K</a:t>
            </a:r>
          </a:p>
          <a:p>
            <a:pPr lvl="2"/>
            <a:r>
              <a:rPr lang="en-US" dirty="0"/>
              <a:t>SM01 reached ~97% of its SSL @ 1.9 K and almost 100% @ 4.5 K</a:t>
            </a:r>
          </a:p>
          <a:p>
            <a:r>
              <a:rPr lang="en-US" b="1" dirty="0" smtClean="0"/>
              <a:t>Plateau </a:t>
            </a:r>
            <a:r>
              <a:rPr lang="en-US" b="1" dirty="0"/>
              <a:t>@ </a:t>
            </a:r>
            <a:r>
              <a:rPr lang="en-US" b="1" dirty="0" smtClean="0"/>
              <a:t>nominal operating current 11.85 </a:t>
            </a:r>
            <a:r>
              <a:rPr lang="en-US" b="1" dirty="0"/>
              <a:t>kA for </a:t>
            </a:r>
            <a:r>
              <a:rPr lang="en-US" b="1" dirty="0" smtClean="0"/>
              <a:t>12 </a:t>
            </a:r>
            <a:r>
              <a:rPr lang="en-US" b="1" dirty="0"/>
              <a:t>hours</a:t>
            </a:r>
          </a:p>
          <a:p>
            <a:endParaRPr lang="en-US" dirty="0"/>
          </a:p>
        </p:txBody>
      </p:sp>
    </p:spTree>
    <p:extLst>
      <p:ext uri="{BB962C8B-B14F-4D97-AF65-F5344CB8AC3E}">
        <p14:creationId xmlns:p14="http://schemas.microsoft.com/office/powerpoint/2010/main" val="2266961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 1 – Magnet for installation</a:t>
            </a:r>
            <a:endParaRPr lang="en-US" dirty="0"/>
          </a:p>
        </p:txBody>
      </p:sp>
      <p:sp>
        <p:nvSpPr>
          <p:cNvPr id="3" name="Content Placeholder 2"/>
          <p:cNvSpPr>
            <a:spLocks noGrp="1"/>
          </p:cNvSpPr>
          <p:nvPr>
            <p:ph idx="1"/>
          </p:nvPr>
        </p:nvSpPr>
        <p:spPr/>
        <p:txBody>
          <a:bodyPr>
            <a:normAutofit fontScale="92500"/>
          </a:bodyPr>
          <a:lstStyle/>
          <a:p>
            <a:r>
              <a:rPr lang="en-US" dirty="0" smtClean="0"/>
              <a:t>Seen the above, it seems that testing up to nominal operating current + 5% is reasonable, i.e. around 12.5 kA, which corresponds to a field below the 12 T ‘mechanical’ limit</a:t>
            </a:r>
          </a:p>
          <a:p>
            <a:r>
              <a:rPr lang="en-US" dirty="0" smtClean="0"/>
              <a:t>We will understand with the next models how much we can reduce the number of quenches to get there. However, 15 days on a test bench to get there, corresponding to ~ 30 quenches is still reasonable</a:t>
            </a:r>
          </a:p>
          <a:p>
            <a:r>
              <a:rPr lang="en-US" dirty="0" smtClean="0"/>
              <a:t>Good memory is </a:t>
            </a:r>
            <a:r>
              <a:rPr lang="en-US" dirty="0"/>
              <a:t>more </a:t>
            </a:r>
            <a:r>
              <a:rPr lang="en-US" dirty="0" smtClean="0"/>
              <a:t>important</a:t>
            </a:r>
            <a:endParaRPr lang="en-US" dirty="0"/>
          </a:p>
        </p:txBody>
      </p:sp>
    </p:spTree>
    <p:extLst>
      <p:ext uri="{BB962C8B-B14F-4D97-AF65-F5344CB8AC3E}">
        <p14:creationId xmlns:p14="http://schemas.microsoft.com/office/powerpoint/2010/main" val="20284170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2</a:t>
            </a:r>
            <a:endParaRPr lang="en-US" dirty="0"/>
          </a:p>
        </p:txBody>
      </p:sp>
      <p:sp>
        <p:nvSpPr>
          <p:cNvPr id="3" name="Content Placeholder 2"/>
          <p:cNvSpPr>
            <a:spLocks noGrp="1"/>
          </p:cNvSpPr>
          <p:nvPr>
            <p:ph idx="1"/>
          </p:nvPr>
        </p:nvSpPr>
        <p:spPr/>
        <p:txBody>
          <a:bodyPr>
            <a:normAutofit/>
          </a:bodyPr>
          <a:lstStyle/>
          <a:p>
            <a:pPr marL="550926" indent="-514350">
              <a:buFont typeface="+mj-lt"/>
              <a:buAutoNum type="alphaUcPeriod"/>
            </a:pPr>
            <a:r>
              <a:rPr lang="en-US" i="1" dirty="0"/>
              <a:t>Magnet fabrication tolerance specially for the coil positioning </a:t>
            </a:r>
            <a:r>
              <a:rPr lang="en-US" i="1" dirty="0" smtClean="0"/>
              <a:t>to </a:t>
            </a:r>
            <a:r>
              <a:rPr lang="en-US" i="1" dirty="0"/>
              <a:t>be more </a:t>
            </a:r>
            <a:r>
              <a:rPr lang="en-US" i="1" dirty="0" smtClean="0"/>
              <a:t>carefully discussed </a:t>
            </a:r>
            <a:r>
              <a:rPr lang="en-US" i="1" dirty="0"/>
              <a:t>from a view point of higher order </a:t>
            </a:r>
            <a:r>
              <a:rPr lang="en-US" i="1" dirty="0" smtClean="0"/>
              <a:t>harmonics to </a:t>
            </a:r>
            <a:r>
              <a:rPr lang="en-US" i="1" dirty="0"/>
              <a:t>be allowed for the 11 T </a:t>
            </a:r>
            <a:r>
              <a:rPr lang="en-US" i="1" dirty="0" smtClean="0"/>
              <a:t>dipoles</a:t>
            </a:r>
            <a:endParaRPr lang="en-US" i="1" dirty="0"/>
          </a:p>
          <a:p>
            <a:pPr marL="550926" indent="-514350">
              <a:buFont typeface="+mj-lt"/>
              <a:buAutoNum type="alphaUcPeriod"/>
            </a:pPr>
            <a:r>
              <a:rPr lang="en-US" i="1" dirty="0" smtClean="0"/>
              <a:t>As </a:t>
            </a:r>
            <a:r>
              <a:rPr lang="en-US" i="1" dirty="0"/>
              <a:t>we asked, it will be much appreciated, if </a:t>
            </a:r>
            <a:r>
              <a:rPr lang="en-US" i="1" dirty="0" smtClean="0"/>
              <a:t>Mikko </a:t>
            </a:r>
            <a:r>
              <a:rPr lang="en-US" i="1" dirty="0"/>
              <a:t>can explain the mechanical </a:t>
            </a:r>
            <a:r>
              <a:rPr lang="en-US" i="1" dirty="0" smtClean="0"/>
              <a:t>design more </a:t>
            </a:r>
            <a:r>
              <a:rPr lang="en-US" i="1" dirty="0"/>
              <a:t>detail, if it is the right </a:t>
            </a:r>
            <a:r>
              <a:rPr lang="en-US" i="1" dirty="0" smtClean="0"/>
              <a:t>approach </a:t>
            </a:r>
            <a:endParaRPr lang="en-US" i="1" dirty="0"/>
          </a:p>
          <a:p>
            <a:endParaRPr lang="en-US" dirty="0"/>
          </a:p>
        </p:txBody>
      </p:sp>
    </p:spTree>
    <p:extLst>
      <p:ext uri="{BB962C8B-B14F-4D97-AF65-F5344CB8AC3E}">
        <p14:creationId xmlns:p14="http://schemas.microsoft.com/office/powerpoint/2010/main" val="68886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2</a:t>
            </a:r>
            <a:endParaRPr lang="en-US" dirty="0"/>
          </a:p>
        </p:txBody>
      </p:sp>
      <p:sp>
        <p:nvSpPr>
          <p:cNvPr id="3" name="Content Placeholder 2"/>
          <p:cNvSpPr>
            <a:spLocks noGrp="1"/>
          </p:cNvSpPr>
          <p:nvPr>
            <p:ph idx="1"/>
          </p:nvPr>
        </p:nvSpPr>
        <p:spPr/>
        <p:txBody>
          <a:bodyPr/>
          <a:lstStyle/>
          <a:p>
            <a:r>
              <a:rPr lang="en-US" dirty="0" smtClean="0"/>
              <a:t>2. A. The presentation by A. Zlobin will address this point</a:t>
            </a:r>
            <a:endParaRPr lang="en-US" dirty="0"/>
          </a:p>
        </p:txBody>
      </p:sp>
    </p:spTree>
    <p:extLst>
      <p:ext uri="{BB962C8B-B14F-4D97-AF65-F5344CB8AC3E}">
        <p14:creationId xmlns:p14="http://schemas.microsoft.com/office/powerpoint/2010/main" val="5988110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 3</a:t>
            </a:r>
            <a:endParaRPr lang="en-US" dirty="0"/>
          </a:p>
        </p:txBody>
      </p:sp>
      <p:sp>
        <p:nvSpPr>
          <p:cNvPr id="3" name="Content Placeholder 2"/>
          <p:cNvSpPr>
            <a:spLocks noGrp="1"/>
          </p:cNvSpPr>
          <p:nvPr>
            <p:ph idx="1"/>
          </p:nvPr>
        </p:nvSpPr>
        <p:spPr/>
        <p:txBody>
          <a:bodyPr/>
          <a:lstStyle/>
          <a:p>
            <a:r>
              <a:rPr lang="en-US" i="1" dirty="0"/>
              <a:t>High voltage inspection criteria should be more clearly </a:t>
            </a:r>
            <a:r>
              <a:rPr lang="en-US" i="1" dirty="0" smtClean="0"/>
              <a:t>explained from </a:t>
            </a:r>
            <a:r>
              <a:rPr lang="en-US" i="1" dirty="0"/>
              <a:t>the fabrication to the installation and </a:t>
            </a:r>
            <a:r>
              <a:rPr lang="en-US" i="1" dirty="0" smtClean="0"/>
              <a:t>operation</a:t>
            </a:r>
            <a:endParaRPr lang="en-US" i="1" dirty="0"/>
          </a:p>
          <a:p>
            <a:endParaRPr lang="en-US" dirty="0"/>
          </a:p>
        </p:txBody>
      </p:sp>
    </p:spTree>
    <p:extLst>
      <p:ext uri="{BB962C8B-B14F-4D97-AF65-F5344CB8AC3E}">
        <p14:creationId xmlns:p14="http://schemas.microsoft.com/office/powerpoint/2010/main" val="3241516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 3</a:t>
            </a:r>
            <a:endParaRPr lang="en-US" dirty="0"/>
          </a:p>
        </p:txBody>
      </p:sp>
      <p:sp>
        <p:nvSpPr>
          <p:cNvPr id="3" name="Content Placeholder 2"/>
          <p:cNvSpPr>
            <a:spLocks noGrp="1"/>
          </p:cNvSpPr>
          <p:nvPr>
            <p:ph idx="1"/>
          </p:nvPr>
        </p:nvSpPr>
        <p:spPr>
          <a:xfrm>
            <a:off x="457200" y="1325606"/>
            <a:ext cx="8435280" cy="4667421"/>
          </a:xfrm>
        </p:spPr>
        <p:txBody>
          <a:bodyPr/>
          <a:lstStyle/>
          <a:p>
            <a:r>
              <a:rPr lang="en-US" dirty="0"/>
              <a:t>Technical specification </a:t>
            </a:r>
            <a:r>
              <a:rPr lang="en-US" dirty="0" smtClean="0"/>
              <a:t>for the MB’s is taken as a reference</a:t>
            </a:r>
          </a:p>
          <a:p>
            <a:r>
              <a:rPr lang="en-US" dirty="0" smtClean="0"/>
              <a:t>EDMS </a:t>
            </a:r>
            <a:r>
              <a:rPr lang="en-US" dirty="0"/>
              <a:t>312601 - LHC-MMS/98-198 Rev. </a:t>
            </a:r>
            <a:r>
              <a:rPr lang="en-US" dirty="0" smtClean="0"/>
              <a:t>2.0</a:t>
            </a:r>
          </a:p>
          <a:p>
            <a:r>
              <a:rPr lang="en-US" dirty="0" smtClean="0"/>
              <a:t>Production</a:t>
            </a:r>
          </a:p>
          <a:p>
            <a:pPr lvl="1"/>
            <a:r>
              <a:rPr lang="en-US" dirty="0" smtClean="0"/>
              <a:t>Electrical </a:t>
            </a:r>
            <a:r>
              <a:rPr lang="en-US" dirty="0"/>
              <a:t>tests </a:t>
            </a:r>
            <a:r>
              <a:rPr lang="en-US" dirty="0" smtClean="0"/>
              <a:t>on </a:t>
            </a:r>
            <a:r>
              <a:rPr lang="en-US" dirty="0"/>
              <a:t>layers, poles and collared </a:t>
            </a:r>
            <a:r>
              <a:rPr lang="en-US" dirty="0" smtClean="0"/>
              <a:t>coils (Annex B10)</a:t>
            </a:r>
          </a:p>
          <a:p>
            <a:pPr lvl="1"/>
            <a:r>
              <a:rPr lang="en-US" dirty="0"/>
              <a:t>Electrical tests during and after the cold mass </a:t>
            </a:r>
            <a:r>
              <a:rPr lang="en-US" dirty="0" smtClean="0"/>
              <a:t>assembly (Annex B22)</a:t>
            </a:r>
          </a:p>
          <a:p>
            <a:pPr lvl="1"/>
            <a:endParaRPr lang="en-US" dirty="0"/>
          </a:p>
        </p:txBody>
      </p:sp>
    </p:spTree>
    <p:extLst>
      <p:ext uri="{BB962C8B-B14F-4D97-AF65-F5344CB8AC3E}">
        <p14:creationId xmlns:p14="http://schemas.microsoft.com/office/powerpoint/2010/main" val="16605617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After curing of the layers</a:t>
            </a:r>
            <a:endParaRPr lang="en-US"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0611" t="25299" r="7389" b="10850"/>
          <a:stretch/>
        </p:blipFill>
        <p:spPr bwMode="auto">
          <a:xfrm>
            <a:off x="108504" y="1575227"/>
            <a:ext cx="9000000" cy="39420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635896" y="5661248"/>
            <a:ext cx="5040560" cy="369332"/>
          </a:xfrm>
          <a:prstGeom prst="rect">
            <a:avLst/>
          </a:prstGeom>
          <a:noFill/>
        </p:spPr>
        <p:txBody>
          <a:bodyPr wrap="square" rtlCol="0">
            <a:spAutoFit/>
          </a:bodyPr>
          <a:lstStyle/>
          <a:p>
            <a:r>
              <a:rPr lang="en-US" dirty="0" smtClean="0"/>
              <a:t>MB has got 40 turns, 15 inner and 25 outer</a:t>
            </a:r>
            <a:endParaRPr lang="en-US" dirty="0"/>
          </a:p>
        </p:txBody>
      </p:sp>
    </p:spTree>
    <p:extLst>
      <p:ext uri="{BB962C8B-B14F-4D97-AF65-F5344CB8AC3E}">
        <p14:creationId xmlns:p14="http://schemas.microsoft.com/office/powerpoint/2010/main" val="330948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ppt">
  <a:themeElements>
    <a:clrScheme name="Colors CERN">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002BD6F-41D2-4FEB-A1E2-F6CA5DDB61F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C77683AE-03F1-403D-ABC2-E4F67B7F875E}">
  <ds:schemaRefs>
    <ds:schemaRef ds:uri="http://schemas.microsoft.com/office/infopath/2007/PartnerControls"/>
    <ds:schemaRef ds:uri="http://purl.org/dc/terms/"/>
    <ds:schemaRef ds:uri="http://purl.org/dc/dcmitype/"/>
    <ds:schemaRef ds:uri="http://schemas.microsoft.com/office/2006/documentManagement/types"/>
    <ds:schemaRef ds:uri="http://purl.org/dc/elements/1.1/"/>
    <ds:schemaRef ds:uri="http://www.w3.org/XML/1998/namespace"/>
    <ds:schemaRef ds:uri="http://schemas.openxmlformats.org/package/2006/metadata/core-properties"/>
    <ds:schemaRef ds:uri="http://schemas.microsoft.com/office/2006/metadata/properties"/>
  </ds:schemaRefs>
</ds:datastoreItem>
</file>

<file path=customXml/itemProps3.xml><?xml version="1.0" encoding="utf-8"?>
<ds:datastoreItem xmlns:ds="http://schemas.openxmlformats.org/officeDocument/2006/customXml" ds:itemID="{C548BCBC-7AC7-467D-B241-6172C898C1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Template>
  <TotalTime>857</TotalTime>
  <Words>932</Words>
  <Application>Microsoft Office PowerPoint</Application>
  <PresentationFormat>On-screen Show (4:3)</PresentationFormat>
  <Paragraphs>103</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ppt</vt:lpstr>
      <vt:lpstr>2nd International Review of the  HL-LHC 11 T Dipole for DS Collimation  Questions and answers</vt:lpstr>
      <vt:lpstr>Question 1</vt:lpstr>
      <vt:lpstr>Answer 1 – full-length prototype</vt:lpstr>
      <vt:lpstr>Answer 1 – Magnet for installation</vt:lpstr>
      <vt:lpstr>Question 2</vt:lpstr>
      <vt:lpstr>Answer 2</vt:lpstr>
      <vt:lpstr>Question 3</vt:lpstr>
      <vt:lpstr>Answer 3</vt:lpstr>
      <vt:lpstr>After curing of the layers</vt:lpstr>
      <vt:lpstr>After assembly of a pole</vt:lpstr>
      <vt:lpstr>After collaring</vt:lpstr>
      <vt:lpstr>After cold mass completion</vt:lpstr>
      <vt:lpstr>In addition, more recent document exists</vt:lpstr>
      <vt:lpstr>Example</vt:lpstr>
      <vt:lpstr>Question 4</vt:lpstr>
      <vt:lpstr>Question 5</vt:lpstr>
      <vt:lpstr>Answer 4-5</vt:lpstr>
      <vt:lpstr>Long magnet (prototype and real for the machine)</vt:lpstr>
      <vt:lpstr>Short models</vt:lpstr>
      <vt:lpstr>PowerPoint Presentation</vt:lpstr>
      <vt:lpstr>Covering models and long magnets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CERN users for presentations at CERN</dc:title>
  <dc:creator>Frederic Savary</dc:creator>
  <cp:lastModifiedBy>savary</cp:lastModifiedBy>
  <cp:revision>123</cp:revision>
  <dcterms:created xsi:type="dcterms:W3CDTF">2013-06-24T08:34:31Z</dcterms:created>
  <dcterms:modified xsi:type="dcterms:W3CDTF">2014-12-09T07:32:42Z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