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31" r:id="rId2"/>
    <p:sldMasterId id="2147483719" r:id="rId3"/>
  </p:sldMasterIdLst>
  <p:notesMasterIdLst>
    <p:notesMasterId r:id="rId42"/>
  </p:notesMasterIdLst>
  <p:sldIdLst>
    <p:sldId id="256" r:id="rId4"/>
    <p:sldId id="259" r:id="rId5"/>
    <p:sldId id="258" r:id="rId6"/>
    <p:sldId id="265" r:id="rId7"/>
    <p:sldId id="285" r:id="rId8"/>
    <p:sldId id="297" r:id="rId9"/>
    <p:sldId id="261" r:id="rId10"/>
    <p:sldId id="277" r:id="rId11"/>
    <p:sldId id="278" r:id="rId12"/>
    <p:sldId id="280" r:id="rId13"/>
    <p:sldId id="272" r:id="rId14"/>
    <p:sldId id="275" r:id="rId15"/>
    <p:sldId id="269" r:id="rId16"/>
    <p:sldId id="270" r:id="rId17"/>
    <p:sldId id="276" r:id="rId18"/>
    <p:sldId id="271" r:id="rId19"/>
    <p:sldId id="274" r:id="rId20"/>
    <p:sldId id="287" r:id="rId21"/>
    <p:sldId id="286" r:id="rId22"/>
    <p:sldId id="296" r:id="rId23"/>
    <p:sldId id="292" r:id="rId24"/>
    <p:sldId id="288" r:id="rId25"/>
    <p:sldId id="290" r:id="rId26"/>
    <p:sldId id="289" r:id="rId27"/>
    <p:sldId id="293" r:id="rId28"/>
    <p:sldId id="294" r:id="rId29"/>
    <p:sldId id="291" r:id="rId30"/>
    <p:sldId id="295" r:id="rId31"/>
    <p:sldId id="283" r:id="rId32"/>
    <p:sldId id="300" r:id="rId33"/>
    <p:sldId id="299" r:id="rId34"/>
    <p:sldId id="298" r:id="rId35"/>
    <p:sldId id="284" r:id="rId36"/>
    <p:sldId id="262" r:id="rId37"/>
    <p:sldId id="263" r:id="rId38"/>
    <p:sldId id="264" r:id="rId39"/>
    <p:sldId id="267" r:id="rId40"/>
    <p:sldId id="279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0DFF"/>
    <a:srgbClr val="FF3399"/>
    <a:srgbClr val="F6AEA8"/>
    <a:srgbClr val="FDB0A1"/>
    <a:srgbClr val="73F462"/>
    <a:srgbClr val="F7A9A7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21" autoAdjust="0"/>
    <p:restoredTop sz="94761" autoAdjust="0"/>
  </p:normalViewPr>
  <p:slideViewPr>
    <p:cSldViewPr snapToGrid="0">
      <p:cViewPr>
        <p:scale>
          <a:sx n="66" d="100"/>
          <a:sy n="66" d="100"/>
        </p:scale>
        <p:origin x="-1338" y="-4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59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12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wmf"/><Relationship Id="rId1" Type="http://schemas.openxmlformats.org/officeDocument/2006/relationships/image" Target="../media/image28.wmf"/><Relationship Id="rId5" Type="http://schemas.openxmlformats.org/officeDocument/2006/relationships/image" Target="../media/image32.wmf"/><Relationship Id="rId4" Type="http://schemas.openxmlformats.org/officeDocument/2006/relationships/image" Target="../media/image31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image" Target="../media/image34.wmf"/><Relationship Id="rId1" Type="http://schemas.openxmlformats.org/officeDocument/2006/relationships/image" Target="../media/image33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image" Target="../media/image34.wmf"/><Relationship Id="rId1" Type="http://schemas.openxmlformats.org/officeDocument/2006/relationships/image" Target="../media/image33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40.wmf"/></Relationships>
</file>

<file path=ppt/drawings/_rels/vmlDrawing8.vml.rels><?xml version="1.0" encoding="UTF-8" standalone="yes"?>
<Relationships xmlns="http://schemas.openxmlformats.org/package/2006/relationships"><Relationship Id="rId8" Type="http://schemas.openxmlformats.org/officeDocument/2006/relationships/image" Target="../media/image71.wmf"/><Relationship Id="rId3" Type="http://schemas.openxmlformats.org/officeDocument/2006/relationships/image" Target="../media/image66.wmf"/><Relationship Id="rId7" Type="http://schemas.openxmlformats.org/officeDocument/2006/relationships/image" Target="../media/image70.wmf"/><Relationship Id="rId2" Type="http://schemas.openxmlformats.org/officeDocument/2006/relationships/image" Target="../media/image65.wmf"/><Relationship Id="rId1" Type="http://schemas.openxmlformats.org/officeDocument/2006/relationships/image" Target="../media/image64.wmf"/><Relationship Id="rId6" Type="http://schemas.openxmlformats.org/officeDocument/2006/relationships/image" Target="../media/image69.wmf"/><Relationship Id="rId5" Type="http://schemas.openxmlformats.org/officeDocument/2006/relationships/image" Target="../media/image68.wmf"/><Relationship Id="rId4" Type="http://schemas.openxmlformats.org/officeDocument/2006/relationships/image" Target="../media/image6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2CDECD-55F0-4AC4-BCC4-EA31CE6283FC}" type="datetimeFigureOut">
              <a:rPr lang="en-GB" smtClean="0"/>
              <a:t>09/12/2014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B3D5F1-CA38-4F97-A63E-1DC62E02B5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1018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-1192192" y="284737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0" y="6580203"/>
            <a:ext cx="8194877" cy="316340"/>
          </a:xfrm>
          <a:prstGeom prst="rect">
            <a:avLst/>
          </a:prstGeom>
        </p:spPr>
        <p:txBody>
          <a:bodyPr/>
          <a:lstStyle>
            <a:lvl1pPr>
              <a:defRPr sz="16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GB" kern="0" dirty="0" smtClean="0"/>
              <a:t>H. BAJAS | 11 T review , December 2014, </a:t>
            </a:r>
            <a:r>
              <a:rPr lang="en-GB" kern="0" dirty="0" err="1" smtClean="0"/>
              <a:t>Cern</a:t>
            </a:r>
            <a:endParaRPr lang="en-GB" kern="0" dirty="0"/>
          </a:p>
        </p:txBody>
      </p:sp>
    </p:spTree>
    <p:extLst>
      <p:ext uri="{BB962C8B-B14F-4D97-AF65-F5344CB8AC3E}">
        <p14:creationId xmlns:p14="http://schemas.microsoft.com/office/powerpoint/2010/main" val="2969650394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kern="0" smtClean="0"/>
              <a:t>H. BAJAS | 11 T review , December 2014, Cern</a:t>
            </a:r>
            <a:endParaRPr lang="en-GB" kern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8B96A5-D23B-41EE-8FE9-771936C98F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4056312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-1192192" y="284737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0" y="6580203"/>
            <a:ext cx="8194877" cy="316340"/>
          </a:xfrm>
          <a:prstGeom prst="rect">
            <a:avLst/>
          </a:prstGeom>
        </p:spPr>
        <p:txBody>
          <a:bodyPr/>
          <a:lstStyle>
            <a:lvl1pPr>
              <a:defRPr sz="16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GB" kern="0" dirty="0" smtClean="0"/>
              <a:t>H. BAJAS | 11 T review , December 2014, </a:t>
            </a:r>
            <a:r>
              <a:rPr lang="en-GB" kern="0" dirty="0" err="1" smtClean="0"/>
              <a:t>Cern</a:t>
            </a:r>
            <a:endParaRPr lang="en-GB" kern="0" dirty="0"/>
          </a:p>
        </p:txBody>
      </p:sp>
    </p:spTree>
    <p:extLst>
      <p:ext uri="{BB962C8B-B14F-4D97-AF65-F5344CB8AC3E}">
        <p14:creationId xmlns:p14="http://schemas.microsoft.com/office/powerpoint/2010/main" val="3930034461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8B96A5-D23B-41EE-8FE9-771936C98F1C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extBox 4"/>
          <p:cNvSpPr txBox="1"/>
          <p:nvPr userDrawn="1"/>
        </p:nvSpPr>
        <p:spPr>
          <a:xfrm>
            <a:off x="509285" y="972273"/>
            <a:ext cx="817172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 smtClean="0"/>
              <a:t>OUTLINE</a:t>
            </a:r>
          </a:p>
          <a:p>
            <a:endParaRPr lang="en-GB" dirty="0" smtClean="0"/>
          </a:p>
          <a:p>
            <a:endParaRPr lang="en-GB" dirty="0" smtClean="0"/>
          </a:p>
          <a:p>
            <a:pPr marL="400050" indent="-400050">
              <a:spcBef>
                <a:spcPts val="1200"/>
              </a:spcBef>
              <a:spcAft>
                <a:spcPts val="1200"/>
              </a:spcAft>
              <a:buSzPct val="120000"/>
              <a:buFont typeface="+mj-lt"/>
              <a:buAutoNum type="romanUcPeriod"/>
            </a:pPr>
            <a:r>
              <a:rPr lang="en-GB" sz="3200" dirty="0" smtClean="0"/>
              <a:t>Conductor parameters</a:t>
            </a:r>
            <a:endParaRPr lang="en-GB" sz="1200" baseline="0" dirty="0" smtClean="0"/>
          </a:p>
          <a:p>
            <a:pPr marL="400050" indent="-400050">
              <a:spcBef>
                <a:spcPts val="1200"/>
              </a:spcBef>
              <a:spcAft>
                <a:spcPts val="1200"/>
              </a:spcAft>
              <a:buSzPct val="120000"/>
              <a:buFont typeface="+mj-lt"/>
              <a:buAutoNum type="romanUcPeriod"/>
            </a:pPr>
            <a:r>
              <a:rPr lang="en-GB" sz="3200" baseline="0" dirty="0" smtClean="0"/>
              <a:t>Quench currents</a:t>
            </a:r>
            <a:endParaRPr lang="en-GB" sz="1200" baseline="0" dirty="0" smtClean="0"/>
          </a:p>
          <a:p>
            <a:pPr marL="400050" indent="-400050">
              <a:spcBef>
                <a:spcPts val="1200"/>
              </a:spcBef>
              <a:spcAft>
                <a:spcPts val="1200"/>
              </a:spcAft>
              <a:buSzPct val="120000"/>
              <a:buFont typeface="+mj-lt"/>
              <a:buAutoNum type="romanUcPeriod"/>
            </a:pPr>
            <a:r>
              <a:rPr lang="en-GB" sz="3200" baseline="0" dirty="0" smtClean="0"/>
              <a:t>Quench analysis</a:t>
            </a:r>
            <a:endParaRPr lang="en-GB" sz="1200" baseline="0" dirty="0" smtClean="0"/>
          </a:p>
          <a:p>
            <a:pPr marL="400050" indent="-400050">
              <a:spcBef>
                <a:spcPts val="1200"/>
              </a:spcBef>
              <a:spcAft>
                <a:spcPts val="1200"/>
              </a:spcAft>
              <a:buSzPct val="120000"/>
              <a:buFont typeface="+mj-lt"/>
              <a:buAutoNum type="romanUcPeriod"/>
            </a:pPr>
            <a:r>
              <a:rPr lang="en-GB" sz="3200" dirty="0" smtClean="0"/>
              <a:t>Hot Spot</a:t>
            </a:r>
            <a:r>
              <a:rPr lang="en-GB" sz="3200" baseline="0" dirty="0" smtClean="0"/>
              <a:t> Temperature</a:t>
            </a:r>
            <a:endParaRPr lang="en-US" sz="3200" noProof="0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0" y="6568628"/>
            <a:ext cx="8194877" cy="316340"/>
          </a:xfrm>
          <a:prstGeom prst="rect">
            <a:avLst/>
          </a:prstGeom>
        </p:spPr>
        <p:txBody>
          <a:bodyPr/>
          <a:lstStyle>
            <a:lvl1pPr>
              <a:defRPr sz="16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GB" kern="0" dirty="0" smtClean="0"/>
              <a:t>H. BAJAS | 11 T review , December 2014, </a:t>
            </a:r>
            <a:r>
              <a:rPr lang="en-GB" kern="0" dirty="0" err="1" smtClean="0"/>
              <a:t>Cern</a:t>
            </a:r>
            <a:endParaRPr lang="en-GB" kern="0" dirty="0"/>
          </a:p>
        </p:txBody>
      </p:sp>
    </p:spTree>
    <p:extLst>
      <p:ext uri="{BB962C8B-B14F-4D97-AF65-F5344CB8AC3E}">
        <p14:creationId xmlns:p14="http://schemas.microsoft.com/office/powerpoint/2010/main" val="31014741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57875" y="868103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20000"/>
              <a:buFont typeface="+mj-lt"/>
              <a:buAutoNum type="romanUcPeriod"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Conductor parameters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611565" y="6492875"/>
            <a:ext cx="532435" cy="365125"/>
          </a:xfrm>
        </p:spPr>
        <p:txBody>
          <a:bodyPr/>
          <a:lstStyle/>
          <a:p>
            <a:fld id="{7B8B96A5-D23B-41EE-8FE9-771936C98F1C}" type="slidenum">
              <a:rPr lang="en-GB" smtClean="0"/>
              <a:t>‹#›</a:t>
            </a:fld>
            <a:endParaRPr lang="en-GB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0" y="6568628"/>
            <a:ext cx="8194877" cy="316340"/>
          </a:xfrm>
          <a:prstGeom prst="rect">
            <a:avLst/>
          </a:prstGeom>
        </p:spPr>
        <p:txBody>
          <a:bodyPr/>
          <a:lstStyle>
            <a:lvl1pPr>
              <a:defRPr sz="16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GB" kern="0" dirty="0" smtClean="0"/>
              <a:t>H. BAJAS | 11 T review , December 2014, </a:t>
            </a:r>
            <a:r>
              <a:rPr lang="en-GB" kern="0" dirty="0" err="1" smtClean="0"/>
              <a:t>Cern</a:t>
            </a:r>
            <a:endParaRPr lang="en-GB" kern="0" dirty="0"/>
          </a:p>
        </p:txBody>
      </p:sp>
    </p:spTree>
    <p:extLst>
      <p:ext uri="{BB962C8B-B14F-4D97-AF65-F5344CB8AC3E}">
        <p14:creationId xmlns:p14="http://schemas.microsoft.com/office/powerpoint/2010/main" val="12876245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57875" y="868103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20000"/>
              <a:buFont typeface="+mj-lt"/>
              <a:buAutoNum type="romanUcPeriod" startAt="2"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Quench currents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611565" y="6492875"/>
            <a:ext cx="532435" cy="365125"/>
          </a:xfrm>
        </p:spPr>
        <p:txBody>
          <a:bodyPr/>
          <a:lstStyle/>
          <a:p>
            <a:fld id="{7B8B96A5-D23B-41EE-8FE9-771936C98F1C}" type="slidenum">
              <a:rPr lang="en-GB" smtClean="0"/>
              <a:t>‹#›</a:t>
            </a:fld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0" y="6568628"/>
            <a:ext cx="8194877" cy="316340"/>
          </a:xfrm>
          <a:prstGeom prst="rect">
            <a:avLst/>
          </a:prstGeom>
        </p:spPr>
        <p:txBody>
          <a:bodyPr/>
          <a:lstStyle>
            <a:lvl1pPr>
              <a:defRPr sz="16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GB" kern="0" dirty="0" smtClean="0"/>
              <a:t>H. BAJAS | 11 T review , December 2014, </a:t>
            </a:r>
            <a:r>
              <a:rPr lang="en-GB" kern="0" dirty="0" err="1" smtClean="0"/>
              <a:t>Cern</a:t>
            </a:r>
            <a:endParaRPr lang="en-GB" kern="0" dirty="0"/>
          </a:p>
        </p:txBody>
      </p:sp>
    </p:spTree>
    <p:extLst>
      <p:ext uri="{BB962C8B-B14F-4D97-AF65-F5344CB8AC3E}">
        <p14:creationId xmlns:p14="http://schemas.microsoft.com/office/powerpoint/2010/main" val="33590178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57875" y="868103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20000"/>
              <a:buFont typeface="+mj-lt"/>
              <a:buAutoNum type="romanUcPeriod" startAt="3"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Quench analysis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611565" y="6492875"/>
            <a:ext cx="532435" cy="365125"/>
          </a:xfrm>
        </p:spPr>
        <p:txBody>
          <a:bodyPr/>
          <a:lstStyle/>
          <a:p>
            <a:fld id="{7B8B96A5-D23B-41EE-8FE9-771936C98F1C}" type="slidenum">
              <a:rPr lang="en-GB" smtClean="0"/>
              <a:t>‹#›</a:t>
            </a:fld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0" y="6568628"/>
            <a:ext cx="8194877" cy="316340"/>
          </a:xfrm>
          <a:prstGeom prst="rect">
            <a:avLst/>
          </a:prstGeom>
        </p:spPr>
        <p:txBody>
          <a:bodyPr/>
          <a:lstStyle>
            <a:lvl1pPr>
              <a:defRPr sz="16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GB" kern="0" dirty="0" smtClean="0"/>
              <a:t>H. BAJAS | 11 T review , December 2014, </a:t>
            </a:r>
            <a:r>
              <a:rPr lang="en-GB" kern="0" dirty="0" err="1" smtClean="0"/>
              <a:t>Cern</a:t>
            </a:r>
            <a:endParaRPr lang="en-GB" kern="0" dirty="0"/>
          </a:p>
        </p:txBody>
      </p:sp>
    </p:spTree>
    <p:extLst>
      <p:ext uri="{BB962C8B-B14F-4D97-AF65-F5344CB8AC3E}">
        <p14:creationId xmlns:p14="http://schemas.microsoft.com/office/powerpoint/2010/main" val="20465157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57875" y="807143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20000"/>
              <a:buFont typeface="+mj-lt"/>
              <a:buAutoNum type="romanUcPeriod" startAt="4"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Hot Spot Temperature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611565" y="6492875"/>
            <a:ext cx="532435" cy="365125"/>
          </a:xfrm>
        </p:spPr>
        <p:txBody>
          <a:bodyPr/>
          <a:lstStyle/>
          <a:p>
            <a:fld id="{7B8B96A5-D23B-41EE-8FE9-771936C98F1C}" type="slidenum">
              <a:rPr lang="en-GB" smtClean="0"/>
              <a:t>‹#›</a:t>
            </a:fld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0" y="6568628"/>
            <a:ext cx="8194877" cy="316340"/>
          </a:xfrm>
          <a:prstGeom prst="rect">
            <a:avLst/>
          </a:prstGeom>
        </p:spPr>
        <p:txBody>
          <a:bodyPr/>
          <a:lstStyle>
            <a:lvl1pPr>
              <a:defRPr sz="16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GB" kern="0" dirty="0" smtClean="0"/>
              <a:t>H. BAJAS | 11 T review , December 2014, </a:t>
            </a:r>
            <a:r>
              <a:rPr lang="en-GB" kern="0" dirty="0" err="1" smtClean="0"/>
              <a:t>Cern</a:t>
            </a:r>
            <a:endParaRPr lang="en-GB" kern="0" dirty="0"/>
          </a:p>
        </p:txBody>
      </p:sp>
    </p:spTree>
    <p:extLst>
      <p:ext uri="{BB962C8B-B14F-4D97-AF65-F5344CB8AC3E}">
        <p14:creationId xmlns:p14="http://schemas.microsoft.com/office/powerpoint/2010/main" val="34211829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57875" y="856528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20000"/>
              <a:buFont typeface="+mj-lt"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Conclusion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611565" y="6492875"/>
            <a:ext cx="532435" cy="365125"/>
          </a:xfrm>
        </p:spPr>
        <p:txBody>
          <a:bodyPr/>
          <a:lstStyle/>
          <a:p>
            <a:fld id="{7B8B96A5-D23B-41EE-8FE9-771936C98F1C}" type="slidenum">
              <a:rPr lang="en-GB" smtClean="0"/>
              <a:t>‹#›</a:t>
            </a:fld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0" y="6568628"/>
            <a:ext cx="8194877" cy="316340"/>
          </a:xfrm>
          <a:prstGeom prst="rect">
            <a:avLst/>
          </a:prstGeom>
        </p:spPr>
        <p:txBody>
          <a:bodyPr/>
          <a:lstStyle>
            <a:lvl1pPr>
              <a:defRPr sz="16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GB" kern="0" dirty="0" smtClean="0"/>
              <a:t>H. BAJAS | 11 T review , December 2014, </a:t>
            </a:r>
            <a:r>
              <a:rPr lang="en-GB" kern="0" dirty="0" err="1" smtClean="0"/>
              <a:t>Cern</a:t>
            </a:r>
            <a:endParaRPr lang="en-GB" kern="0" dirty="0"/>
          </a:p>
        </p:txBody>
      </p:sp>
    </p:spTree>
    <p:extLst>
      <p:ext uri="{BB962C8B-B14F-4D97-AF65-F5344CB8AC3E}">
        <p14:creationId xmlns:p14="http://schemas.microsoft.com/office/powerpoint/2010/main" val="29290766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611565" y="6492875"/>
            <a:ext cx="532435" cy="365125"/>
          </a:xfrm>
        </p:spPr>
        <p:txBody>
          <a:bodyPr/>
          <a:lstStyle/>
          <a:p>
            <a:fld id="{7B8B96A5-D23B-41EE-8FE9-771936C98F1C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extBox 4"/>
          <p:cNvSpPr txBox="1"/>
          <p:nvPr userDrawn="1"/>
        </p:nvSpPr>
        <p:spPr>
          <a:xfrm>
            <a:off x="57875" y="856528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20000"/>
              <a:buFont typeface="+mj-lt"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Back-up slide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0" y="6568628"/>
            <a:ext cx="8194877" cy="316340"/>
          </a:xfrm>
          <a:prstGeom prst="rect">
            <a:avLst/>
          </a:prstGeom>
        </p:spPr>
        <p:txBody>
          <a:bodyPr/>
          <a:lstStyle>
            <a:lvl1pPr>
              <a:defRPr sz="16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GB" kern="0" dirty="0" smtClean="0"/>
              <a:t>H. BAJAS | 11 T review , December 2014, </a:t>
            </a:r>
            <a:r>
              <a:rPr lang="en-GB" kern="0" dirty="0" err="1" smtClean="0"/>
              <a:t>Cern</a:t>
            </a:r>
            <a:endParaRPr lang="en-GB" kern="0" dirty="0"/>
          </a:p>
        </p:txBody>
      </p:sp>
    </p:spTree>
    <p:extLst>
      <p:ext uri="{BB962C8B-B14F-4D97-AF65-F5344CB8AC3E}">
        <p14:creationId xmlns:p14="http://schemas.microsoft.com/office/powerpoint/2010/main" val="16413835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8B96A5-D23B-41EE-8FE9-771936C98F1C}" type="slidenum">
              <a:rPr lang="en-GB" smtClean="0"/>
              <a:t>‹#›</a:t>
            </a:fld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0" y="6568628"/>
            <a:ext cx="8194877" cy="316340"/>
          </a:xfrm>
          <a:prstGeom prst="rect">
            <a:avLst/>
          </a:prstGeom>
        </p:spPr>
        <p:txBody>
          <a:bodyPr/>
          <a:lstStyle>
            <a:lvl1pPr>
              <a:defRPr sz="16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GB" kern="0" dirty="0" smtClean="0"/>
              <a:t>H. BAJAS | 11 T review , December 2014, </a:t>
            </a:r>
            <a:r>
              <a:rPr lang="en-GB" kern="0" dirty="0" err="1" smtClean="0"/>
              <a:t>Cern</a:t>
            </a:r>
            <a:endParaRPr lang="en-GB" kern="0" dirty="0"/>
          </a:p>
        </p:txBody>
      </p:sp>
    </p:spTree>
    <p:extLst>
      <p:ext uri="{BB962C8B-B14F-4D97-AF65-F5344CB8AC3E}">
        <p14:creationId xmlns:p14="http://schemas.microsoft.com/office/powerpoint/2010/main" val="2698368143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8B96A5-D23B-41EE-8FE9-771936C98F1C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extBox 4"/>
          <p:cNvSpPr txBox="1"/>
          <p:nvPr userDrawn="1"/>
        </p:nvSpPr>
        <p:spPr>
          <a:xfrm>
            <a:off x="509285" y="972273"/>
            <a:ext cx="8171728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 smtClean="0"/>
              <a:t>OUTLINE</a:t>
            </a:r>
          </a:p>
          <a:p>
            <a:endParaRPr lang="en-GB" dirty="0" smtClean="0"/>
          </a:p>
          <a:p>
            <a:endParaRPr lang="en-GB" dirty="0" smtClean="0"/>
          </a:p>
          <a:p>
            <a:pPr marL="400050" indent="-40005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SzPct val="120000"/>
              <a:buFont typeface="+mj-lt"/>
              <a:buAutoNum type="romanUcPeriod"/>
            </a:pPr>
            <a:r>
              <a:rPr lang="en-GB" sz="3200" dirty="0" smtClean="0"/>
              <a:t>Conductor parameters</a:t>
            </a:r>
            <a:endParaRPr lang="en-GB" sz="1200" baseline="0" dirty="0" smtClean="0"/>
          </a:p>
          <a:p>
            <a:pPr marL="400050" indent="-40005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SzPct val="120000"/>
              <a:buFont typeface="+mj-lt"/>
              <a:buAutoNum type="romanUcPeriod"/>
            </a:pPr>
            <a:r>
              <a:rPr lang="en-GB" sz="3200" baseline="0" dirty="0" smtClean="0"/>
              <a:t>Quench performance</a:t>
            </a:r>
            <a:endParaRPr lang="en-GB" sz="1200" baseline="0" dirty="0" smtClean="0"/>
          </a:p>
          <a:p>
            <a:pPr marL="400050" indent="-40005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SzPct val="120000"/>
              <a:buFont typeface="+mj-lt"/>
              <a:buAutoNum type="romanUcPeriod"/>
            </a:pPr>
            <a:r>
              <a:rPr lang="en-GB" sz="3200" dirty="0" smtClean="0"/>
              <a:t>Hot Spot</a:t>
            </a:r>
            <a:r>
              <a:rPr lang="en-GB" sz="3200" baseline="0" dirty="0" smtClean="0"/>
              <a:t> Temperature</a:t>
            </a:r>
            <a:endParaRPr lang="en-US" sz="3200" noProof="0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0" y="6568628"/>
            <a:ext cx="8194877" cy="316340"/>
          </a:xfrm>
          <a:prstGeom prst="rect">
            <a:avLst/>
          </a:prstGeom>
        </p:spPr>
        <p:txBody>
          <a:bodyPr/>
          <a:lstStyle>
            <a:lvl1pPr>
              <a:defRPr sz="16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GB" kern="0" dirty="0" smtClean="0"/>
              <a:t>H. BAJAS | 11 T review , December 2014, </a:t>
            </a:r>
            <a:r>
              <a:rPr lang="en-GB" kern="0" dirty="0" err="1" smtClean="0"/>
              <a:t>Cern</a:t>
            </a:r>
            <a:endParaRPr lang="en-GB" kern="0" dirty="0"/>
          </a:p>
        </p:txBody>
      </p:sp>
    </p:spTree>
    <p:extLst>
      <p:ext uri="{BB962C8B-B14F-4D97-AF65-F5344CB8AC3E}">
        <p14:creationId xmlns:p14="http://schemas.microsoft.com/office/powerpoint/2010/main" val="1269735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kern="0" smtClean="0"/>
              <a:t>H. BAJAS | 11 T review , December 2014, Cern</a:t>
            </a:r>
            <a:endParaRPr lang="en-GB" kern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8B96A5-D23B-41EE-8FE9-771936C98F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8522229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CC99D-3A9E-430C-83AA-8F79D7A94CDF}" type="datetimeFigureOut">
              <a:rPr lang="en-GB" smtClean="0"/>
              <a:t>09/12/2014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E895F-7915-47A7-AA3F-947CBB40F6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42004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CC99D-3A9E-430C-83AA-8F79D7A94CDF}" type="datetimeFigureOut">
              <a:rPr lang="en-GB" smtClean="0"/>
              <a:t>09/12/2014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E895F-7915-47A7-AA3F-947CBB40F6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995368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CC99D-3A9E-430C-83AA-8F79D7A94CDF}" type="datetimeFigureOut">
              <a:rPr lang="en-GB" smtClean="0"/>
              <a:t>09/12/2014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E895F-7915-47A7-AA3F-947CBB40F6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07708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CC99D-3A9E-430C-83AA-8F79D7A94CDF}" type="datetimeFigureOut">
              <a:rPr lang="en-GB" smtClean="0"/>
              <a:t>09/12/2014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E895F-7915-47A7-AA3F-947CBB40F6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143576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CC99D-3A9E-430C-83AA-8F79D7A94CDF}" type="datetimeFigureOut">
              <a:rPr lang="en-GB" smtClean="0"/>
              <a:t>09/12/2014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E895F-7915-47A7-AA3F-947CBB40F6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52133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CC99D-3A9E-430C-83AA-8F79D7A94CDF}" type="datetimeFigureOut">
              <a:rPr lang="en-GB" smtClean="0"/>
              <a:t>09/12/2014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E895F-7915-47A7-AA3F-947CBB40F6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22040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CC99D-3A9E-430C-83AA-8F79D7A94CDF}" type="datetimeFigureOut">
              <a:rPr lang="en-GB" smtClean="0"/>
              <a:t>09/12/2014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E895F-7915-47A7-AA3F-947CBB40F6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94047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CC99D-3A9E-430C-83AA-8F79D7A94CDF}" type="datetimeFigureOut">
              <a:rPr lang="en-GB" smtClean="0"/>
              <a:t>09/12/2014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E895F-7915-47A7-AA3F-947CBB40F6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820507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CC99D-3A9E-430C-83AA-8F79D7A94CDF}" type="datetimeFigureOut">
              <a:rPr lang="en-GB" smtClean="0"/>
              <a:t>09/12/2014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E895F-7915-47A7-AA3F-947CBB40F6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4280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57875" y="868103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20000"/>
              <a:buFont typeface="+mj-lt"/>
              <a:buAutoNum type="romanUcPeriod"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Conductor parameters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611565" y="6492875"/>
            <a:ext cx="532435" cy="365125"/>
          </a:xfrm>
        </p:spPr>
        <p:txBody>
          <a:bodyPr/>
          <a:lstStyle/>
          <a:p>
            <a:fld id="{7B8B96A5-D23B-41EE-8FE9-771936C98F1C}" type="slidenum">
              <a:rPr lang="en-GB" smtClean="0"/>
              <a:t>‹#›</a:t>
            </a:fld>
            <a:endParaRPr lang="en-GB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0" y="6568628"/>
            <a:ext cx="8194877" cy="316340"/>
          </a:xfrm>
          <a:prstGeom prst="rect">
            <a:avLst/>
          </a:prstGeom>
        </p:spPr>
        <p:txBody>
          <a:bodyPr/>
          <a:lstStyle>
            <a:lvl1pPr>
              <a:defRPr sz="16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GB" kern="0" dirty="0" smtClean="0"/>
              <a:t>H. BAJAS | 11 T review , December 2014, </a:t>
            </a:r>
            <a:r>
              <a:rPr lang="en-GB" kern="0" dirty="0" err="1" smtClean="0"/>
              <a:t>Cern</a:t>
            </a:r>
            <a:endParaRPr lang="en-GB" kern="0" dirty="0"/>
          </a:p>
        </p:txBody>
      </p:sp>
    </p:spTree>
    <p:extLst>
      <p:ext uri="{BB962C8B-B14F-4D97-AF65-F5344CB8AC3E}">
        <p14:creationId xmlns:p14="http://schemas.microsoft.com/office/powerpoint/2010/main" val="12344011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CC99D-3A9E-430C-83AA-8F79D7A94CDF}" type="datetimeFigureOut">
              <a:rPr lang="en-GB" smtClean="0"/>
              <a:t>09/12/2014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E895F-7915-47A7-AA3F-947CBB40F6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022544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CC99D-3A9E-430C-83AA-8F79D7A94CDF}" type="datetimeFigureOut">
              <a:rPr lang="en-GB" smtClean="0"/>
              <a:t>09/12/2014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E895F-7915-47A7-AA3F-947CBB40F6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8000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57875" y="868103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20000"/>
              <a:buFont typeface="+mj-lt"/>
              <a:buAutoNum type="romanUcPeriod" startAt="2"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Quench performance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611565" y="6492875"/>
            <a:ext cx="532435" cy="365125"/>
          </a:xfrm>
        </p:spPr>
        <p:txBody>
          <a:bodyPr/>
          <a:lstStyle/>
          <a:p>
            <a:fld id="{7B8B96A5-D23B-41EE-8FE9-771936C98F1C}" type="slidenum">
              <a:rPr lang="en-GB" smtClean="0"/>
              <a:t>‹#›</a:t>
            </a:fld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0" y="6568628"/>
            <a:ext cx="8194877" cy="316340"/>
          </a:xfrm>
          <a:prstGeom prst="rect">
            <a:avLst/>
          </a:prstGeom>
        </p:spPr>
        <p:txBody>
          <a:bodyPr/>
          <a:lstStyle>
            <a:lvl1pPr>
              <a:defRPr sz="16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GB" kern="0" dirty="0" smtClean="0"/>
              <a:t>H. BAJAS | 11 T review , December 2014, </a:t>
            </a:r>
            <a:r>
              <a:rPr lang="en-GB" kern="0" dirty="0" err="1" smtClean="0"/>
              <a:t>Cern</a:t>
            </a:r>
            <a:endParaRPr lang="en-GB" kern="0" dirty="0"/>
          </a:p>
        </p:txBody>
      </p:sp>
    </p:spTree>
    <p:extLst>
      <p:ext uri="{BB962C8B-B14F-4D97-AF65-F5344CB8AC3E}">
        <p14:creationId xmlns:p14="http://schemas.microsoft.com/office/powerpoint/2010/main" val="24647725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57875" y="807143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20000"/>
              <a:buFont typeface="+mj-lt"/>
              <a:buAutoNum type="romanUcPeriod" startAt="3"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Hot Spot Temperature assessment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611565" y="6492875"/>
            <a:ext cx="532435" cy="365125"/>
          </a:xfrm>
        </p:spPr>
        <p:txBody>
          <a:bodyPr/>
          <a:lstStyle/>
          <a:p>
            <a:fld id="{7B8B96A5-D23B-41EE-8FE9-771936C98F1C}" type="slidenum">
              <a:rPr lang="en-GB" smtClean="0"/>
              <a:t>‹#›</a:t>
            </a:fld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0" y="6568628"/>
            <a:ext cx="8194877" cy="316340"/>
          </a:xfrm>
          <a:prstGeom prst="rect">
            <a:avLst/>
          </a:prstGeom>
        </p:spPr>
        <p:txBody>
          <a:bodyPr/>
          <a:lstStyle>
            <a:lvl1pPr>
              <a:defRPr sz="16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GB" kern="0" dirty="0" smtClean="0"/>
              <a:t>H. BAJAS | 11 T review , December 2014, </a:t>
            </a:r>
            <a:r>
              <a:rPr lang="en-GB" kern="0" dirty="0" err="1" smtClean="0"/>
              <a:t>Cern</a:t>
            </a:r>
            <a:endParaRPr lang="en-GB" kern="0" dirty="0"/>
          </a:p>
        </p:txBody>
      </p:sp>
    </p:spTree>
    <p:extLst>
      <p:ext uri="{BB962C8B-B14F-4D97-AF65-F5344CB8AC3E}">
        <p14:creationId xmlns:p14="http://schemas.microsoft.com/office/powerpoint/2010/main" val="29090269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57875" y="868103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20000"/>
              <a:buFont typeface="+mj-lt"/>
              <a:buAutoNum type="romanUcPeriod" startAt="3"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Quench analysis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611565" y="6492875"/>
            <a:ext cx="532435" cy="365125"/>
          </a:xfrm>
        </p:spPr>
        <p:txBody>
          <a:bodyPr/>
          <a:lstStyle/>
          <a:p>
            <a:fld id="{7B8B96A5-D23B-41EE-8FE9-771936C98F1C}" type="slidenum">
              <a:rPr lang="en-GB" smtClean="0"/>
              <a:t>‹#›</a:t>
            </a:fld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0" y="6568628"/>
            <a:ext cx="8194877" cy="316340"/>
          </a:xfrm>
          <a:prstGeom prst="rect">
            <a:avLst/>
          </a:prstGeom>
        </p:spPr>
        <p:txBody>
          <a:bodyPr/>
          <a:lstStyle>
            <a:lvl1pPr>
              <a:defRPr sz="16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GB" kern="0" dirty="0" smtClean="0"/>
              <a:t>H. BAJAS | 11 T review , December 2014, </a:t>
            </a:r>
            <a:r>
              <a:rPr lang="en-GB" kern="0" dirty="0" err="1" smtClean="0"/>
              <a:t>Cern</a:t>
            </a:r>
            <a:endParaRPr lang="en-GB" kern="0" dirty="0"/>
          </a:p>
        </p:txBody>
      </p:sp>
    </p:spTree>
    <p:extLst>
      <p:ext uri="{BB962C8B-B14F-4D97-AF65-F5344CB8AC3E}">
        <p14:creationId xmlns:p14="http://schemas.microsoft.com/office/powerpoint/2010/main" val="9868883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57875" y="856528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20000"/>
              <a:buFont typeface="+mj-lt"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Conclusion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611565" y="6492875"/>
            <a:ext cx="532435" cy="365125"/>
          </a:xfrm>
        </p:spPr>
        <p:txBody>
          <a:bodyPr/>
          <a:lstStyle/>
          <a:p>
            <a:fld id="{7B8B96A5-D23B-41EE-8FE9-771936C98F1C}" type="slidenum">
              <a:rPr lang="en-GB" smtClean="0"/>
              <a:t>‹#›</a:t>
            </a:fld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0" y="6568628"/>
            <a:ext cx="8194877" cy="316340"/>
          </a:xfrm>
          <a:prstGeom prst="rect">
            <a:avLst/>
          </a:prstGeom>
        </p:spPr>
        <p:txBody>
          <a:bodyPr/>
          <a:lstStyle>
            <a:lvl1pPr>
              <a:defRPr sz="16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GB" kern="0" dirty="0" smtClean="0"/>
              <a:t>H. BAJAS | 11 T review , December 2014, </a:t>
            </a:r>
            <a:r>
              <a:rPr lang="en-GB" kern="0" dirty="0" err="1" smtClean="0"/>
              <a:t>Cern</a:t>
            </a:r>
            <a:endParaRPr lang="en-GB" kern="0" dirty="0"/>
          </a:p>
        </p:txBody>
      </p:sp>
    </p:spTree>
    <p:extLst>
      <p:ext uri="{BB962C8B-B14F-4D97-AF65-F5344CB8AC3E}">
        <p14:creationId xmlns:p14="http://schemas.microsoft.com/office/powerpoint/2010/main" val="32184293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611565" y="6492875"/>
            <a:ext cx="532435" cy="365125"/>
          </a:xfrm>
        </p:spPr>
        <p:txBody>
          <a:bodyPr/>
          <a:lstStyle/>
          <a:p>
            <a:fld id="{7B8B96A5-D23B-41EE-8FE9-771936C98F1C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extBox 4"/>
          <p:cNvSpPr txBox="1"/>
          <p:nvPr userDrawn="1"/>
        </p:nvSpPr>
        <p:spPr>
          <a:xfrm>
            <a:off x="57875" y="856528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20000"/>
              <a:buFont typeface="+mj-lt"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Back-up slide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0" y="6568628"/>
            <a:ext cx="8194877" cy="316340"/>
          </a:xfrm>
          <a:prstGeom prst="rect">
            <a:avLst/>
          </a:prstGeom>
        </p:spPr>
        <p:txBody>
          <a:bodyPr/>
          <a:lstStyle>
            <a:lvl1pPr>
              <a:defRPr sz="16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GB" kern="0" dirty="0" smtClean="0"/>
              <a:t>H. BAJAS | 11 T review , December 2014, </a:t>
            </a:r>
            <a:r>
              <a:rPr lang="en-GB" kern="0" dirty="0" err="1" smtClean="0"/>
              <a:t>Cern</a:t>
            </a:r>
            <a:endParaRPr lang="en-GB" kern="0" dirty="0"/>
          </a:p>
        </p:txBody>
      </p:sp>
    </p:spTree>
    <p:extLst>
      <p:ext uri="{BB962C8B-B14F-4D97-AF65-F5344CB8AC3E}">
        <p14:creationId xmlns:p14="http://schemas.microsoft.com/office/powerpoint/2010/main" val="14739217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8B96A5-D23B-41EE-8FE9-771936C98F1C}" type="slidenum">
              <a:rPr lang="en-GB" smtClean="0"/>
              <a:t>‹#›</a:t>
            </a:fld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0" y="6568628"/>
            <a:ext cx="8194877" cy="316340"/>
          </a:xfrm>
          <a:prstGeom prst="rect">
            <a:avLst/>
          </a:prstGeom>
        </p:spPr>
        <p:txBody>
          <a:bodyPr/>
          <a:lstStyle>
            <a:lvl1pPr>
              <a:defRPr sz="16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GB" kern="0" dirty="0" smtClean="0"/>
              <a:t>H. BAJAS | 11 T review , December 2014, </a:t>
            </a:r>
            <a:r>
              <a:rPr lang="en-GB" kern="0" dirty="0" err="1" smtClean="0"/>
              <a:t>Cern</a:t>
            </a:r>
            <a:endParaRPr lang="en-GB" kern="0" dirty="0"/>
          </a:p>
        </p:txBody>
      </p:sp>
    </p:spTree>
    <p:extLst>
      <p:ext uri="{BB962C8B-B14F-4D97-AF65-F5344CB8AC3E}">
        <p14:creationId xmlns:p14="http://schemas.microsoft.com/office/powerpoint/2010/main" val="415386875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994" name="Rectangle 2"/>
          <p:cNvSpPr>
            <a:spLocks noChangeArrowheads="1"/>
          </p:cNvSpPr>
          <p:nvPr/>
        </p:nvSpPr>
        <p:spPr bwMode="auto">
          <a:xfrm>
            <a:off x="0" y="0"/>
            <a:ext cx="9144000" cy="828000"/>
          </a:xfrm>
          <a:prstGeom prst="rect">
            <a:avLst/>
          </a:prstGeom>
          <a:solidFill>
            <a:srgbClr val="1F3361"/>
          </a:solidFill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1030" name="Picture 13"/>
          <p:cNvPicPr>
            <a:picLocks noChangeAspect="1" noChangeArrowheads="1"/>
          </p:cNvPicPr>
          <p:nvPr userDrawn="1"/>
        </p:nvPicPr>
        <p:blipFill>
          <a:blip r:embed="rId12" cstate="print"/>
          <a:srcRect r="1060" b="1387"/>
          <a:stretch>
            <a:fillRect/>
          </a:stretch>
        </p:blipFill>
        <p:spPr bwMode="auto">
          <a:xfrm>
            <a:off x="46300" y="30095"/>
            <a:ext cx="648182" cy="660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0" y="6568628"/>
            <a:ext cx="8194877" cy="316340"/>
          </a:xfrm>
          <a:prstGeom prst="rect">
            <a:avLst/>
          </a:prstGeom>
        </p:spPr>
        <p:txBody>
          <a:bodyPr/>
          <a:lstStyle>
            <a:lvl1pPr>
              <a:defRPr sz="16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GB" kern="0" dirty="0" smtClean="0"/>
              <a:t>H. BAJAS | 11 T review , December 2014, </a:t>
            </a:r>
            <a:r>
              <a:rPr lang="en-GB" kern="0" dirty="0" err="1" smtClean="0"/>
              <a:t>Cern</a:t>
            </a:r>
            <a:endParaRPr lang="en-GB" kern="0" dirty="0"/>
          </a:p>
        </p:txBody>
      </p:sp>
      <p:sp>
        <p:nvSpPr>
          <p:cNvPr id="3" name="Rectangle 2"/>
          <p:cNvSpPr/>
          <p:nvPr userDrawn="1"/>
        </p:nvSpPr>
        <p:spPr>
          <a:xfrm>
            <a:off x="2314946" y="114238"/>
            <a:ext cx="516387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0" kern="1200" noProof="0" dirty="0" smtClean="0">
                <a:solidFill>
                  <a:schemeClr val="bg1">
                    <a:lumMod val="95000"/>
                  </a:scheme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11T</a:t>
            </a:r>
            <a:r>
              <a:rPr lang="en-US" sz="2400" b="0" kern="1200" baseline="0" noProof="0" dirty="0" smtClean="0">
                <a:solidFill>
                  <a:schemeClr val="bg1">
                    <a:lumMod val="95000"/>
                  </a:scheme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 conductor thermal analysis</a:t>
            </a:r>
            <a:endParaRPr lang="en-US" sz="2400" noProof="0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11565" y="6492875"/>
            <a:ext cx="5324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8B96A5-D23B-41EE-8FE9-771936C98F1C}" type="slidenum">
              <a:rPr lang="en-GB" smtClean="0"/>
              <a:t>‹#›</a:t>
            </a:fld>
            <a:endParaRPr lang="en-GB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853" y="0"/>
            <a:ext cx="1411893" cy="690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5035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9" r:id="rId2"/>
    <p:sldLayoutId id="2147483671" r:id="rId3"/>
    <p:sldLayoutId id="2147483673" r:id="rId4"/>
    <p:sldLayoutId id="2147483681" r:id="rId5"/>
    <p:sldLayoutId id="2147483674" r:id="rId6"/>
    <p:sldLayoutId id="2147483677" r:id="rId7"/>
    <p:sldLayoutId id="2147483678" r:id="rId8"/>
    <p:sldLayoutId id="2147483717" r:id="rId9"/>
    <p:sldLayoutId id="2147483718" r:id="rId10"/>
  </p:sldLayoutIdLst>
  <p:transition/>
  <p:timing>
    <p:tnLst>
      <p:par>
        <p:cTn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9pPr>
    </p:titleStyle>
    <p:bodyStyle>
      <a:lvl1pPr marL="514350" indent="-514350" algn="l" rtl="0" eaLnBrk="0" fontAlgn="base" hangingPunct="0">
        <a:spcBef>
          <a:spcPct val="20000"/>
        </a:spcBef>
        <a:spcAft>
          <a:spcPct val="0"/>
        </a:spcAft>
        <a:buSzPct val="120000"/>
        <a:buFont typeface="+mj-lt"/>
        <a:buAutoNum type="romanUcPeriod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rtl="0" eaLnBrk="0" fontAlgn="base" hangingPunct="0">
        <a:spcBef>
          <a:spcPct val="20000"/>
        </a:spcBef>
        <a:spcAft>
          <a:spcPct val="0"/>
        </a:spcAft>
        <a:buSzPct val="100000"/>
        <a:buFont typeface="+mj-lt"/>
        <a:buAutoNum type="arabicPeriod"/>
        <a:defRPr sz="2200" b="1">
          <a:solidFill>
            <a:srgbClr val="002060"/>
          </a:solidFill>
          <a:latin typeface="+mn-lt"/>
        </a:defRPr>
      </a:lvl2pPr>
      <a:lvl3pPr marL="1428750" indent="-514350" algn="l" rtl="0" eaLnBrk="0" fontAlgn="base" hangingPunct="0">
        <a:spcBef>
          <a:spcPct val="20000"/>
        </a:spcBef>
        <a:spcAft>
          <a:spcPct val="0"/>
        </a:spcAft>
        <a:buSzPct val="80000"/>
        <a:buFont typeface="+mj-lt"/>
        <a:buAutoNum type="romanLcPeriod"/>
        <a:defRPr sz="2400" b="1" i="1">
          <a:solidFill>
            <a:srgbClr val="010D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4"/>
        </a:buBlip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994" name="Rectangle 2"/>
          <p:cNvSpPr>
            <a:spLocks noChangeArrowheads="1"/>
          </p:cNvSpPr>
          <p:nvPr/>
        </p:nvSpPr>
        <p:spPr bwMode="auto">
          <a:xfrm>
            <a:off x="0" y="0"/>
            <a:ext cx="9144000" cy="828000"/>
          </a:xfrm>
          <a:prstGeom prst="rect">
            <a:avLst/>
          </a:prstGeom>
          <a:solidFill>
            <a:srgbClr val="1F3361"/>
          </a:solidFill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1030" name="Picture 13"/>
          <p:cNvPicPr>
            <a:picLocks noChangeAspect="1" noChangeArrowheads="1"/>
          </p:cNvPicPr>
          <p:nvPr userDrawn="1"/>
        </p:nvPicPr>
        <p:blipFill>
          <a:blip r:embed="rId12" cstate="print"/>
          <a:srcRect r="1060" b="1387"/>
          <a:stretch>
            <a:fillRect/>
          </a:stretch>
        </p:blipFill>
        <p:spPr bwMode="auto">
          <a:xfrm>
            <a:off x="46300" y="30095"/>
            <a:ext cx="648182" cy="660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0" y="6568628"/>
            <a:ext cx="8194877" cy="316340"/>
          </a:xfrm>
          <a:prstGeom prst="rect">
            <a:avLst/>
          </a:prstGeom>
        </p:spPr>
        <p:txBody>
          <a:bodyPr/>
          <a:lstStyle>
            <a:lvl1pPr>
              <a:defRPr sz="16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GB" kern="0" dirty="0" smtClean="0"/>
              <a:t>H. BAJAS | 11 T review , December 2014, </a:t>
            </a:r>
            <a:r>
              <a:rPr lang="en-GB" kern="0" dirty="0" err="1" smtClean="0"/>
              <a:t>Cern</a:t>
            </a:r>
            <a:endParaRPr lang="en-GB" kern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11565" y="6492875"/>
            <a:ext cx="5324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8B96A5-D23B-41EE-8FE9-771936C98F1C}" type="slidenum">
              <a:rPr lang="en-GB" smtClean="0"/>
              <a:t>‹#›</a:t>
            </a:fld>
            <a:endParaRPr lang="en-GB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853" y="0"/>
            <a:ext cx="1411893" cy="690142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2481106" y="-5985"/>
            <a:ext cx="6251414" cy="643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2000" b="0" kern="1200" noProof="0" dirty="0" smtClean="0">
                <a:solidFill>
                  <a:schemeClr val="bg1">
                    <a:lumMod val="95000"/>
                  </a:scheme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International Review of</a:t>
            </a:r>
            <a:br>
              <a:rPr lang="en-GB" sz="2000" b="0" kern="1200" noProof="0" dirty="0" smtClean="0">
                <a:solidFill>
                  <a:schemeClr val="bg1">
                    <a:lumMod val="95000"/>
                  </a:scheme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en-GB" sz="2000" b="0" kern="1200" noProof="0" dirty="0" smtClean="0">
                <a:solidFill>
                  <a:schemeClr val="bg1">
                    <a:lumMod val="95000"/>
                  </a:scheme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 the HL-LHC 11 T Dipole for DS collimation</a:t>
            </a:r>
          </a:p>
        </p:txBody>
      </p:sp>
    </p:spTree>
    <p:extLst>
      <p:ext uri="{BB962C8B-B14F-4D97-AF65-F5344CB8AC3E}">
        <p14:creationId xmlns:p14="http://schemas.microsoft.com/office/powerpoint/2010/main" val="2481495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</p:sldLayoutIdLst>
  <p:transition/>
  <p:timing>
    <p:tnLst>
      <p:par>
        <p:cTn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9pPr>
    </p:titleStyle>
    <p:bodyStyle>
      <a:lvl1pPr marL="514350" indent="-514350" algn="l" rtl="0" eaLnBrk="0" fontAlgn="base" hangingPunct="0">
        <a:spcBef>
          <a:spcPct val="20000"/>
        </a:spcBef>
        <a:spcAft>
          <a:spcPct val="0"/>
        </a:spcAft>
        <a:buSzPct val="120000"/>
        <a:buFont typeface="+mj-lt"/>
        <a:buAutoNum type="romanUcPeriod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rtl="0" eaLnBrk="0" fontAlgn="base" hangingPunct="0">
        <a:spcBef>
          <a:spcPct val="20000"/>
        </a:spcBef>
        <a:spcAft>
          <a:spcPct val="0"/>
        </a:spcAft>
        <a:buSzPct val="100000"/>
        <a:buFont typeface="+mj-lt"/>
        <a:buAutoNum type="arabicPeriod"/>
        <a:defRPr sz="2200" b="1">
          <a:solidFill>
            <a:srgbClr val="002060"/>
          </a:solidFill>
          <a:latin typeface="+mn-lt"/>
        </a:defRPr>
      </a:lvl2pPr>
      <a:lvl3pPr marL="1428750" indent="-514350" algn="l" rtl="0" eaLnBrk="0" fontAlgn="base" hangingPunct="0">
        <a:spcBef>
          <a:spcPct val="20000"/>
        </a:spcBef>
        <a:spcAft>
          <a:spcPct val="0"/>
        </a:spcAft>
        <a:buSzPct val="80000"/>
        <a:buFont typeface="+mj-lt"/>
        <a:buAutoNum type="romanLcPeriod"/>
        <a:defRPr sz="2400" b="1" i="1">
          <a:solidFill>
            <a:srgbClr val="010D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4"/>
        </a:buBlip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FCC99D-3A9E-430C-83AA-8F79D7A94CDF}" type="datetimeFigureOut">
              <a:rPr lang="en-GB" smtClean="0"/>
              <a:t>09/12/2014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4E895F-7915-47A7-AA3F-947CBB40F6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0781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8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17.w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3" Type="http://schemas.openxmlformats.org/officeDocument/2006/relationships/image" Target="../media/image25.png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3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wmf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12" Type="http://schemas.openxmlformats.org/officeDocument/2006/relationships/image" Target="../media/image32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9.wmf"/><Relationship Id="rId11" Type="http://schemas.openxmlformats.org/officeDocument/2006/relationships/oleObject" Target="../embeddings/oleObject11.bin"/><Relationship Id="rId5" Type="http://schemas.openxmlformats.org/officeDocument/2006/relationships/oleObject" Target="../embeddings/oleObject8.bin"/><Relationship Id="rId10" Type="http://schemas.openxmlformats.org/officeDocument/2006/relationships/image" Target="../media/image31.wmf"/><Relationship Id="rId4" Type="http://schemas.openxmlformats.org/officeDocument/2006/relationships/image" Target="../media/image28.wmf"/><Relationship Id="rId9" Type="http://schemas.openxmlformats.org/officeDocument/2006/relationships/oleObject" Target="../embeddings/oleObject10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3" Type="http://schemas.openxmlformats.org/officeDocument/2006/relationships/image" Target="../media/image36.png"/><Relationship Id="rId7" Type="http://schemas.openxmlformats.org/officeDocument/2006/relationships/image" Target="../media/image33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2.bin"/><Relationship Id="rId11" Type="http://schemas.openxmlformats.org/officeDocument/2006/relationships/image" Target="../media/image35.wmf"/><Relationship Id="rId5" Type="http://schemas.openxmlformats.org/officeDocument/2006/relationships/image" Target="../media/image38.png"/><Relationship Id="rId10" Type="http://schemas.openxmlformats.org/officeDocument/2006/relationships/oleObject" Target="../embeddings/oleObject14.bin"/><Relationship Id="rId4" Type="http://schemas.openxmlformats.org/officeDocument/2006/relationships/image" Target="../media/image37.png"/><Relationship Id="rId9" Type="http://schemas.openxmlformats.org/officeDocument/2006/relationships/image" Target="../media/image34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.bin"/><Relationship Id="rId3" Type="http://schemas.openxmlformats.org/officeDocument/2006/relationships/image" Target="../media/image39.png"/><Relationship Id="rId7" Type="http://schemas.openxmlformats.org/officeDocument/2006/relationships/image" Target="../media/image34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6.bin"/><Relationship Id="rId5" Type="http://schemas.openxmlformats.org/officeDocument/2006/relationships/image" Target="../media/image33.wmf"/><Relationship Id="rId4" Type="http://schemas.openxmlformats.org/officeDocument/2006/relationships/oleObject" Target="../embeddings/oleObject15.bin"/><Relationship Id="rId9" Type="http://schemas.openxmlformats.org/officeDocument/2006/relationships/image" Target="../media/image35.w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oleObject" Target="../embeddings/oleObject18.bin"/><Relationship Id="rId7" Type="http://schemas.openxmlformats.org/officeDocument/2006/relationships/image" Target="../media/image41.png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19.bin"/><Relationship Id="rId10" Type="http://schemas.openxmlformats.org/officeDocument/2006/relationships/image" Target="../media/image44.png"/><Relationship Id="rId4" Type="http://schemas.openxmlformats.org/officeDocument/2006/relationships/image" Target="../media/image40.wmf"/><Relationship Id="rId9" Type="http://schemas.openxmlformats.org/officeDocument/2006/relationships/image" Target="../media/image4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9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9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9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wmf"/><Relationship Id="rId13" Type="http://schemas.openxmlformats.org/officeDocument/2006/relationships/oleObject" Target="../embeddings/oleObject25.bin"/><Relationship Id="rId18" Type="http://schemas.openxmlformats.org/officeDocument/2006/relationships/image" Target="../media/image71.wmf"/><Relationship Id="rId3" Type="http://schemas.openxmlformats.org/officeDocument/2006/relationships/oleObject" Target="../embeddings/oleObject20.bin"/><Relationship Id="rId7" Type="http://schemas.openxmlformats.org/officeDocument/2006/relationships/oleObject" Target="../embeddings/oleObject22.bin"/><Relationship Id="rId12" Type="http://schemas.openxmlformats.org/officeDocument/2006/relationships/image" Target="../media/image68.wmf"/><Relationship Id="rId17" Type="http://schemas.openxmlformats.org/officeDocument/2006/relationships/oleObject" Target="../embeddings/oleObject27.bin"/><Relationship Id="rId2" Type="http://schemas.openxmlformats.org/officeDocument/2006/relationships/slideLayout" Target="../slideLayouts/slideLayout6.xml"/><Relationship Id="rId16" Type="http://schemas.openxmlformats.org/officeDocument/2006/relationships/image" Target="../media/image70.wmf"/><Relationship Id="rId1" Type="http://schemas.openxmlformats.org/officeDocument/2006/relationships/vmlDrawing" Target="../drawings/vmlDrawing8.vml"/><Relationship Id="rId6" Type="http://schemas.openxmlformats.org/officeDocument/2006/relationships/image" Target="../media/image65.wmf"/><Relationship Id="rId11" Type="http://schemas.openxmlformats.org/officeDocument/2006/relationships/oleObject" Target="../embeddings/oleObject24.bin"/><Relationship Id="rId5" Type="http://schemas.openxmlformats.org/officeDocument/2006/relationships/oleObject" Target="../embeddings/oleObject21.bin"/><Relationship Id="rId15" Type="http://schemas.openxmlformats.org/officeDocument/2006/relationships/oleObject" Target="../embeddings/oleObject26.bin"/><Relationship Id="rId10" Type="http://schemas.openxmlformats.org/officeDocument/2006/relationships/image" Target="../media/image67.wmf"/><Relationship Id="rId4" Type="http://schemas.openxmlformats.org/officeDocument/2006/relationships/image" Target="../media/image64.wmf"/><Relationship Id="rId9" Type="http://schemas.openxmlformats.org/officeDocument/2006/relationships/oleObject" Target="../embeddings/oleObject23.bin"/><Relationship Id="rId14" Type="http://schemas.openxmlformats.org/officeDocument/2006/relationships/image" Target="../media/image69.wmf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e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4.wmf"/><Relationship Id="rId4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033145"/>
            <a:ext cx="9144000" cy="1470025"/>
          </a:xfrm>
          <a:prstGeom prst="rect">
            <a:avLst/>
          </a:prstGeom>
        </p:spPr>
        <p:txBody>
          <a:bodyPr/>
          <a:lstStyle/>
          <a:p>
            <a:r>
              <a:rPr lang="en-GB" sz="3600" b="1" dirty="0" smtClean="0">
                <a:solidFill>
                  <a:schemeClr val="tx1"/>
                </a:solidFill>
              </a:rPr>
              <a:t>RRP conductor</a:t>
            </a:r>
            <a:br>
              <a:rPr lang="en-GB" sz="3600" b="1" dirty="0" smtClean="0">
                <a:solidFill>
                  <a:schemeClr val="tx1"/>
                </a:solidFill>
              </a:rPr>
            </a:br>
            <a:r>
              <a:rPr lang="en-GB" sz="1000" b="1" dirty="0" smtClean="0">
                <a:solidFill>
                  <a:schemeClr val="tx1"/>
                </a:solidFill>
              </a:rPr>
              <a:t> </a:t>
            </a:r>
            <a:r>
              <a:rPr lang="en-GB" sz="3600" b="1" dirty="0" smtClean="0">
                <a:solidFill>
                  <a:schemeClr val="tx1"/>
                </a:solidFill>
              </a:rPr>
              <a:t/>
            </a:r>
            <a:br>
              <a:rPr lang="en-GB" sz="3600" b="1" dirty="0" smtClean="0">
                <a:solidFill>
                  <a:schemeClr val="tx1"/>
                </a:solidFill>
              </a:rPr>
            </a:br>
            <a:r>
              <a:rPr lang="en-GB" sz="3600" b="1" dirty="0" smtClean="0">
                <a:solidFill>
                  <a:schemeClr val="tx1"/>
                </a:solidFill>
              </a:rPr>
              <a:t>quench analysis in SMC-11T &amp; DS-11T</a:t>
            </a:r>
            <a:endParaRPr lang="en-GB" sz="3600" b="1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24200" y="3108960"/>
            <a:ext cx="5730240" cy="1752600"/>
          </a:xfrm>
          <a:prstGeom prst="rect">
            <a:avLst/>
          </a:prstGeom>
        </p:spPr>
        <p:txBody>
          <a:bodyPr/>
          <a:lstStyle/>
          <a:p>
            <a:r>
              <a:rPr lang="en-US" u="sng" dirty="0" smtClean="0"/>
              <a:t>H. </a:t>
            </a:r>
            <a:r>
              <a:rPr lang="en-US" u="sng" dirty="0" err="1" smtClean="0"/>
              <a:t>Bajas</a:t>
            </a:r>
            <a:r>
              <a:rPr lang="en-US" dirty="0" smtClean="0"/>
              <a:t>, </a:t>
            </a:r>
            <a:r>
              <a:rPr lang="en-US" dirty="0"/>
              <a:t>M. </a:t>
            </a:r>
            <a:r>
              <a:rPr lang="en-US" dirty="0" err="1"/>
              <a:t>Bajko</a:t>
            </a:r>
            <a:r>
              <a:rPr lang="en-US" dirty="0"/>
              <a:t>, Gerard </a:t>
            </a:r>
            <a:r>
              <a:rPr lang="en-US" dirty="0" err="1"/>
              <a:t>Willering</a:t>
            </a:r>
            <a:r>
              <a:rPr lang="en-US" dirty="0"/>
              <a:t>, </a:t>
            </a:r>
            <a:endParaRPr lang="en-US" dirty="0" smtClean="0"/>
          </a:p>
          <a:p>
            <a:r>
              <a:rPr lang="en-US" dirty="0" smtClean="0"/>
              <a:t>S</a:t>
            </a:r>
            <a:r>
              <a:rPr lang="en-US" dirty="0"/>
              <a:t>. </a:t>
            </a:r>
            <a:r>
              <a:rPr lang="en-US" dirty="0" err="1"/>
              <a:t>Izquierdo</a:t>
            </a:r>
            <a:r>
              <a:rPr lang="en-US" dirty="0"/>
              <a:t> </a:t>
            </a:r>
            <a:r>
              <a:rPr lang="en-US" dirty="0" smtClean="0"/>
              <a:t>Bermudez, J. C. Perez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/>
          <a:lstStyle>
            <a:lvl1pPr>
              <a:defRPr sz="160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GB" kern="0" dirty="0" smtClean="0"/>
              <a:t>H. BAJAS | 11 T review , December 2014, </a:t>
            </a:r>
            <a:r>
              <a:rPr lang="en-GB" kern="0" dirty="0" err="1" smtClean="0"/>
              <a:t>Cern</a:t>
            </a:r>
            <a:endParaRPr lang="en-GB" kern="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61902" y="2879382"/>
            <a:ext cx="2448136" cy="26150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2772661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8B96A5-D23B-41EE-8FE9-771936C98F1C}" type="slidenum">
              <a:rPr lang="en-GB" smtClean="0"/>
              <a:t>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 kern="0" smtClean="0"/>
              <a:t>H. BAJAS | 11 T review , December 2014, Cern</a:t>
            </a:r>
            <a:endParaRPr lang="en-GB" kern="0" dirty="0"/>
          </a:p>
        </p:txBody>
      </p:sp>
      <p:sp>
        <p:nvSpPr>
          <p:cNvPr id="4" name="TextBox 3"/>
          <p:cNvSpPr txBox="1"/>
          <p:nvPr/>
        </p:nvSpPr>
        <p:spPr>
          <a:xfrm>
            <a:off x="150312" y="2054269"/>
            <a:ext cx="899368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200" dirty="0" smtClean="0"/>
              <a:t>Three independent methods to derive the temperature of the segments during the quenches from:</a:t>
            </a:r>
          </a:p>
          <a:p>
            <a:pPr>
              <a:lnSpc>
                <a:spcPct val="150000"/>
              </a:lnSpc>
            </a:pPr>
            <a:endParaRPr lang="en-US" sz="1000" dirty="0" smtClean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200" dirty="0" smtClean="0"/>
              <a:t> the experimental voltage and current signals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200" dirty="0" smtClean="0"/>
              <a:t> theoretical temperature dependences for the material </a:t>
            </a:r>
            <a:br>
              <a:rPr lang="en-US" sz="2200" dirty="0" smtClean="0"/>
            </a:br>
            <a:r>
              <a:rPr lang="en-US" sz="2200" dirty="0" smtClean="0"/>
              <a:t>(</a:t>
            </a:r>
            <a:r>
              <a:rPr lang="en-US" sz="2200" dirty="0"/>
              <a:t>Copper, Nb</a:t>
            </a:r>
            <a:r>
              <a:rPr lang="en-US" sz="2200" baseline="-25000" dirty="0"/>
              <a:t>3</a:t>
            </a:r>
            <a:r>
              <a:rPr lang="en-US" sz="2200" dirty="0"/>
              <a:t>Sn, G10 ) </a:t>
            </a:r>
            <a:r>
              <a:rPr lang="en-US" sz="2200" dirty="0" smtClean="0"/>
              <a:t>properties (resistivity and heat capacity)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8793152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8B96A5-D23B-41EE-8FE9-771936C98F1C}" type="slidenum">
              <a:rPr lang="en-GB" smtClean="0"/>
              <a:t>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 kern="0" smtClean="0"/>
              <a:t>H. BAJAS | 11 T review , December 2014, Cern</a:t>
            </a:r>
            <a:endParaRPr lang="en-GB" kern="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304800" y="304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945026"/>
              </p:ext>
            </p:extLst>
          </p:nvPr>
        </p:nvGraphicFramePr>
        <p:xfrm>
          <a:off x="4749452" y="4239712"/>
          <a:ext cx="2698750" cy="884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2" name="Equation" r:id="rId3" imgW="1015920" imgH="368280" progId="Equation.3">
                  <p:embed/>
                </p:oleObj>
              </mc:Choice>
              <mc:Fallback>
                <p:oleObj name="Equation" r:id="rId3" imgW="1015920" imgH="368280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49452" y="4239712"/>
                        <a:ext cx="2698750" cy="884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8" name="Straight Connector 27"/>
          <p:cNvCxnSpPr/>
          <p:nvPr/>
        </p:nvCxnSpPr>
        <p:spPr bwMode="auto">
          <a:xfrm flipH="1">
            <a:off x="2210368" y="4320001"/>
            <a:ext cx="178061" cy="33476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65946280"/>
              </p:ext>
            </p:extLst>
          </p:nvPr>
        </p:nvGraphicFramePr>
        <p:xfrm>
          <a:off x="304800" y="2107481"/>
          <a:ext cx="3273425" cy="790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3" name="Equation" r:id="rId5" imgW="1231560" imgH="330120" progId="Equation.3">
                  <p:embed/>
                </p:oleObj>
              </mc:Choice>
              <mc:Fallback>
                <p:oleObj name="Equation" r:id="rId5" imgW="1231560" imgH="3301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2107481"/>
                        <a:ext cx="3273425" cy="7905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5624815" y="2525598"/>
            <a:ext cx="2560205" cy="1054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US" sz="1600" dirty="0" smtClean="0"/>
              <a:t>Resistivity</a:t>
            </a:r>
            <a:r>
              <a:rPr lang="en-GB" sz="1600" dirty="0" smtClean="0"/>
              <a:t> </a:t>
            </a:r>
            <a:r>
              <a:rPr lang="en-GB" sz="1600" i="1" dirty="0" smtClean="0">
                <a:latin typeface="Symbol" panose="05050102010706020507" pitchFamily="18" charset="2"/>
              </a:rPr>
              <a:t>r</a:t>
            </a:r>
            <a:r>
              <a:rPr lang="en-GB" sz="1600" dirty="0" smtClean="0"/>
              <a:t> </a:t>
            </a:r>
            <a:r>
              <a:rPr lang="en-US" sz="1600" dirty="0" smtClean="0"/>
              <a:t>[</a:t>
            </a:r>
            <a:r>
              <a:rPr lang="en-US" sz="1600" dirty="0" err="1" smtClean="0">
                <a:latin typeface="Symbol" panose="05050102010706020507" pitchFamily="18" charset="2"/>
              </a:rPr>
              <a:t>W.</a:t>
            </a:r>
            <a:r>
              <a:rPr lang="en-US" sz="1600" dirty="0" err="1" smtClean="0"/>
              <a:t>m</a:t>
            </a:r>
            <a:r>
              <a:rPr lang="en-US" sz="1600" dirty="0" smtClean="0"/>
              <a:t>]</a:t>
            </a:r>
          </a:p>
          <a:p>
            <a:pPr>
              <a:lnSpc>
                <a:spcPts val="2500"/>
              </a:lnSpc>
            </a:pPr>
            <a:r>
              <a:rPr lang="en-GB" sz="1600" dirty="0" smtClean="0"/>
              <a:t>Segment </a:t>
            </a:r>
            <a:r>
              <a:rPr lang="en-GB" sz="1600" dirty="0"/>
              <a:t>length </a:t>
            </a:r>
            <a:r>
              <a:rPr lang="en-GB" sz="1600" i="1" dirty="0"/>
              <a:t>l</a:t>
            </a:r>
            <a:r>
              <a:rPr lang="en-GB" sz="1600" dirty="0"/>
              <a:t> </a:t>
            </a:r>
            <a:r>
              <a:rPr lang="en-US" sz="1600" dirty="0"/>
              <a:t>[m</a:t>
            </a:r>
            <a:r>
              <a:rPr lang="en-US" sz="1600" dirty="0" smtClean="0"/>
              <a:t>]</a:t>
            </a:r>
          </a:p>
          <a:p>
            <a:pPr>
              <a:lnSpc>
                <a:spcPts val="2500"/>
              </a:lnSpc>
            </a:pPr>
            <a:r>
              <a:rPr lang="en-GB" sz="1600" dirty="0"/>
              <a:t>Copper area </a:t>
            </a:r>
            <a:r>
              <a:rPr lang="en-GB" sz="1600" i="1" dirty="0" err="1"/>
              <a:t>S</a:t>
            </a:r>
            <a:r>
              <a:rPr lang="en-GB" sz="1600" i="1" baseline="-25000" dirty="0" err="1"/>
              <a:t>cu</a:t>
            </a:r>
            <a:r>
              <a:rPr lang="en-GB" sz="1600" dirty="0"/>
              <a:t> </a:t>
            </a:r>
            <a:r>
              <a:rPr lang="en-US" sz="1600" dirty="0"/>
              <a:t>[m</a:t>
            </a:r>
            <a:r>
              <a:rPr lang="en-US" sz="1600" baseline="30000" dirty="0"/>
              <a:t>2</a:t>
            </a:r>
            <a:r>
              <a:rPr lang="en-US" sz="1600" dirty="0" smtClean="0"/>
              <a:t>]</a:t>
            </a:r>
            <a:endParaRPr lang="en-US" sz="1600" dirty="0"/>
          </a:p>
        </p:txBody>
      </p:sp>
      <p:graphicFrame>
        <p:nvGraphicFramePr>
          <p:cNvPr id="25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13363052"/>
              </p:ext>
            </p:extLst>
          </p:nvPr>
        </p:nvGraphicFramePr>
        <p:xfrm>
          <a:off x="304800" y="4289132"/>
          <a:ext cx="2970213" cy="882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4" name="Equation" r:id="rId7" imgW="1117440" imgH="368280" progId="Equation.3">
                  <p:embed/>
                </p:oleObj>
              </mc:Choice>
              <mc:Fallback>
                <p:oleObj name="Equation" r:id="rId7" imgW="1117440" imgH="368280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4289132"/>
                        <a:ext cx="2970213" cy="882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5624815" y="1494309"/>
            <a:ext cx="2816226" cy="1054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fr-CH" sz="1600" dirty="0" smtClean="0"/>
              <a:t>Transport </a:t>
            </a:r>
            <a:r>
              <a:rPr lang="fr-CH" sz="1600" dirty="0" err="1" smtClean="0"/>
              <a:t>Current</a:t>
            </a:r>
            <a:r>
              <a:rPr lang="fr-CH" sz="1600" dirty="0" smtClean="0"/>
              <a:t> </a:t>
            </a:r>
            <a:r>
              <a:rPr lang="fr-CH" sz="1600" i="1" dirty="0" smtClean="0"/>
              <a:t>I</a:t>
            </a:r>
            <a:r>
              <a:rPr lang="fr-CH" sz="1600" dirty="0" smtClean="0"/>
              <a:t> [A]</a:t>
            </a:r>
            <a:endParaRPr lang="en-GB" sz="1600" dirty="0"/>
          </a:p>
          <a:p>
            <a:pPr>
              <a:lnSpc>
                <a:spcPts val="2500"/>
              </a:lnSpc>
            </a:pPr>
            <a:r>
              <a:rPr lang="fr-CH" sz="1600" dirty="0" err="1" smtClean="0"/>
              <a:t>Measured</a:t>
            </a:r>
            <a:r>
              <a:rPr lang="fr-CH" sz="1600" dirty="0" smtClean="0"/>
              <a:t> voltage  </a:t>
            </a:r>
            <a:r>
              <a:rPr lang="fr-CH" sz="1600" i="1" dirty="0" smtClean="0"/>
              <a:t>u</a:t>
            </a:r>
            <a:r>
              <a:rPr lang="fr-CH" sz="1600" dirty="0" smtClean="0"/>
              <a:t> [V]</a:t>
            </a:r>
            <a:endParaRPr lang="en-GB" sz="1600" dirty="0"/>
          </a:p>
          <a:p>
            <a:pPr>
              <a:lnSpc>
                <a:spcPts val="2500"/>
              </a:lnSpc>
            </a:pPr>
            <a:r>
              <a:rPr lang="fr-CH" sz="1600" dirty="0" smtClean="0"/>
              <a:t>Segment inductance  </a:t>
            </a:r>
            <a:r>
              <a:rPr lang="fr-CH" sz="1600" i="1" dirty="0" smtClean="0"/>
              <a:t>L</a:t>
            </a:r>
            <a:r>
              <a:rPr lang="fr-CH" sz="1600" dirty="0" smtClean="0"/>
              <a:t> [H]</a:t>
            </a:r>
            <a:endParaRPr lang="en-GB" sz="1600" dirty="0" smtClean="0"/>
          </a:p>
        </p:txBody>
      </p:sp>
      <p:sp>
        <p:nvSpPr>
          <p:cNvPr id="29" name="TextBox 28"/>
          <p:cNvSpPr txBox="1"/>
          <p:nvPr/>
        </p:nvSpPr>
        <p:spPr>
          <a:xfrm>
            <a:off x="2185316" y="5292542"/>
            <a:ext cx="17963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 err="1" smtClean="0">
                <a:solidFill>
                  <a:srgbClr val="FF0000"/>
                </a:solidFill>
              </a:rPr>
              <a:t>Fully</a:t>
            </a:r>
            <a:r>
              <a:rPr lang="fr-CH" sz="1600" dirty="0" smtClean="0">
                <a:solidFill>
                  <a:srgbClr val="FF0000"/>
                </a:solidFill>
              </a:rPr>
              <a:t> </a:t>
            </a:r>
            <a:r>
              <a:rPr lang="fr-CH" sz="1600" dirty="0" err="1" smtClean="0">
                <a:solidFill>
                  <a:srgbClr val="FF0000"/>
                </a:solidFill>
              </a:rPr>
              <a:t>propagated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42736" y="1467106"/>
            <a:ext cx="2614635" cy="515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Resistive voltage</a:t>
            </a:r>
            <a:endParaRPr lang="en-US" sz="2400" dirty="0"/>
          </a:p>
        </p:txBody>
      </p:sp>
      <p:sp>
        <p:nvSpPr>
          <p:cNvPr id="33" name="TextBox 32"/>
          <p:cNvSpPr txBox="1"/>
          <p:nvPr/>
        </p:nvSpPr>
        <p:spPr>
          <a:xfrm>
            <a:off x="329852" y="3695649"/>
            <a:ext cx="26146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Resistivity: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931232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CERN_work\11T_Dipole_CERN\Rho_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5405" y="1879918"/>
            <a:ext cx="6076950" cy="4681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8B96A5-D23B-41EE-8FE9-771936C98F1C}" type="slidenum">
              <a:rPr lang="en-GB" smtClean="0"/>
              <a:t>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 kern="0" smtClean="0"/>
              <a:t>H. BAJAS | 11 T review , December 2014, Cern</a:t>
            </a:r>
            <a:endParaRPr lang="en-GB" kern="0" dirty="0"/>
          </a:p>
        </p:txBody>
      </p:sp>
      <p:sp>
        <p:nvSpPr>
          <p:cNvPr id="4" name="Rectangle 3"/>
          <p:cNvSpPr/>
          <p:nvPr/>
        </p:nvSpPr>
        <p:spPr bwMode="auto">
          <a:xfrm>
            <a:off x="4008329" y="3670126"/>
            <a:ext cx="3582444" cy="2780778"/>
          </a:xfrm>
          <a:prstGeom prst="rect">
            <a:avLst/>
          </a:prstGeom>
          <a:noFill/>
          <a:ln w="158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903924" y="4065935"/>
            <a:ext cx="12400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Training </a:t>
            </a:r>
            <a:r>
              <a:rPr lang="fr-CH" dirty="0" err="1" smtClean="0"/>
              <a:t>quenches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7716033" y="2118984"/>
            <a:ext cx="14279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High </a:t>
            </a:r>
            <a:r>
              <a:rPr lang="fr-CH" dirty="0" err="1" smtClean="0"/>
              <a:t>MIITs</a:t>
            </a:r>
            <a:endParaRPr lang="fr-CH" dirty="0" smtClean="0"/>
          </a:p>
          <a:p>
            <a:r>
              <a:rPr lang="fr-CH" dirty="0" smtClean="0"/>
              <a:t>tests</a:t>
            </a:r>
            <a:endParaRPr lang="en-GB" dirty="0"/>
          </a:p>
        </p:txBody>
      </p:sp>
      <p:cxnSp>
        <p:nvCxnSpPr>
          <p:cNvPr id="8" name="Straight Arrow Connector 7"/>
          <p:cNvCxnSpPr>
            <a:stCxn id="7" idx="1"/>
          </p:cNvCxnSpPr>
          <p:nvPr/>
        </p:nvCxnSpPr>
        <p:spPr bwMode="auto">
          <a:xfrm flipH="1">
            <a:off x="7102258" y="2442150"/>
            <a:ext cx="613775" cy="32316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-8353" y="1465545"/>
            <a:ext cx="7599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Resistivity as function of time for all the quenches (segment U4-U5)</a:t>
            </a:r>
            <a:endParaRPr lang="en-GB" dirty="0"/>
          </a:p>
        </p:txBody>
      </p:sp>
      <p:cxnSp>
        <p:nvCxnSpPr>
          <p:cNvPr id="14" name="Straight Arrow Connector 13"/>
          <p:cNvCxnSpPr/>
          <p:nvPr/>
        </p:nvCxnSpPr>
        <p:spPr bwMode="auto">
          <a:xfrm flipH="1">
            <a:off x="2054270" y="6183393"/>
            <a:ext cx="2309385" cy="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622638" y="5847700"/>
            <a:ext cx="16320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Delayed</a:t>
            </a:r>
            <a:r>
              <a:rPr lang="fr-CH" dirty="0" smtClean="0"/>
              <a:t> extraction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80401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8B96A5-D23B-41EE-8FE9-771936C98F1C}" type="slidenum">
              <a:rPr lang="en-US" smtClean="0"/>
              <a:t>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kern="0" dirty="0" smtClean="0"/>
              <a:t>H. BAJAS | 11 T review , December 2014, </a:t>
            </a:r>
            <a:r>
              <a:rPr lang="en-US" kern="0" dirty="0" err="1" smtClean="0"/>
              <a:t>Cern</a:t>
            </a:r>
            <a:endParaRPr lang="en-US" kern="0" dirty="0"/>
          </a:p>
        </p:txBody>
      </p:sp>
      <p:pic>
        <p:nvPicPr>
          <p:cNvPr id="11266" name="Picture 2" descr="C:\CERN_work\11T_Dipole_CERN\Rho_t_comp_unzoo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90175"/>
            <a:ext cx="4466527" cy="3440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CERN_work\11T_Dipole_CERN\Rho_t_comp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4105" y="2881604"/>
            <a:ext cx="4589791" cy="3535866"/>
          </a:xfrm>
          <a:prstGeom prst="rect">
            <a:avLst/>
          </a:prstGeom>
          <a:noFill/>
          <a:ln w="28575"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Line Callout 1 3"/>
          <p:cNvSpPr/>
          <p:nvPr/>
        </p:nvSpPr>
        <p:spPr bwMode="auto">
          <a:xfrm>
            <a:off x="640080" y="4069080"/>
            <a:ext cx="457200" cy="248920"/>
          </a:xfrm>
          <a:prstGeom prst="borderCallout1">
            <a:avLst>
              <a:gd name="adj1" fmla="val 60129"/>
              <a:gd name="adj2" fmla="val 102084"/>
              <a:gd name="adj3" fmla="val -485885"/>
              <a:gd name="adj4" fmla="val 828965"/>
            </a:avLst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101" y="6048138"/>
            <a:ext cx="47174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Symmetric quench (upper/lower)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 bwMode="auto">
          <a:xfrm>
            <a:off x="7089732" y="4649537"/>
            <a:ext cx="526093" cy="405956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7186276" y="5055493"/>
            <a:ext cx="16320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Segment </a:t>
            </a:r>
            <a:r>
              <a:rPr lang="fr-CH" dirty="0" err="1" smtClean="0"/>
              <a:t>fully</a:t>
            </a:r>
            <a:r>
              <a:rPr lang="fr-CH" dirty="0" smtClean="0"/>
              <a:t> </a:t>
            </a:r>
            <a:r>
              <a:rPr lang="fr-CH" dirty="0" err="1" smtClean="0"/>
              <a:t>quenched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221637" y="4943815"/>
            <a:ext cx="39958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/>
              <a:t>Extremely</a:t>
            </a:r>
            <a:r>
              <a:rPr lang="fr-CH" dirty="0" smtClean="0"/>
              <a:t> </a:t>
            </a:r>
            <a:r>
              <a:rPr lang="fr-CH" dirty="0" err="1" smtClean="0"/>
              <a:t>similar</a:t>
            </a:r>
            <a:r>
              <a:rPr lang="fr-CH" dirty="0" smtClean="0"/>
              <a:t> </a:t>
            </a:r>
            <a:r>
              <a:rPr lang="fr-CH" dirty="0" err="1" smtClean="0"/>
              <a:t>behavior</a:t>
            </a:r>
            <a:r>
              <a:rPr lang="fr-CH" dirty="0" smtClean="0"/>
              <a:t> </a:t>
            </a:r>
            <a:br>
              <a:rPr lang="fr-CH" dirty="0" smtClean="0"/>
            </a:br>
            <a:r>
              <a:rPr lang="fr-CH" dirty="0" smtClean="0"/>
              <a:t>for the 4 segments. 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4437449" y="1237321"/>
            <a:ext cx="30545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High </a:t>
            </a:r>
            <a:r>
              <a:rPr lang="fr-CH" dirty="0" err="1" smtClean="0"/>
              <a:t>MIITs</a:t>
            </a:r>
            <a:r>
              <a:rPr lang="fr-CH" dirty="0" smtClean="0"/>
              <a:t> case (11 MA</a:t>
            </a:r>
            <a:r>
              <a:rPr lang="fr-CH" baseline="30000" dirty="0" smtClean="0"/>
              <a:t>2</a:t>
            </a:r>
            <a:r>
              <a:rPr lang="fr-CH" dirty="0" smtClean="0"/>
              <a:t>.s) in SMC-11T-1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75443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508378" y="3634460"/>
            <a:ext cx="8127245" cy="3130518"/>
            <a:chOff x="-1708000" y="1239838"/>
            <a:chExt cx="12153901" cy="4681537"/>
          </a:xfrm>
        </p:grpSpPr>
        <p:pic>
          <p:nvPicPr>
            <p:cNvPr id="3084" name="Picture 12" descr="C:\CERN_work\11T_Dipole_CERN\RHO_t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708000" y="1239838"/>
              <a:ext cx="6076950" cy="46815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85" name="Picture 13" descr="C:\CERN_work\11T_Dipole_CERN\temperature_RHO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68950" y="1239838"/>
              <a:ext cx="6076951" cy="46815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 kern="0" smtClean="0"/>
              <a:t>H. BAJAS | 11 T review , December 2014, Cern</a:t>
            </a:r>
            <a:endParaRPr lang="en-GB" kern="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304800" y="304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1722055"/>
              </p:ext>
            </p:extLst>
          </p:nvPr>
        </p:nvGraphicFramePr>
        <p:xfrm>
          <a:off x="1158875" y="2825750"/>
          <a:ext cx="5002213" cy="855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3" name="Equation" r:id="rId5" imgW="1930320" imgH="368280" progId="Equation.3">
                  <p:embed/>
                </p:oleObj>
              </mc:Choice>
              <mc:Fallback>
                <p:oleObj name="Equation" r:id="rId5" imgW="1930320" imgH="3682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8875" y="2825750"/>
                        <a:ext cx="5002213" cy="855663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00B050"/>
                        </a:solidFill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97494858"/>
              </p:ext>
            </p:extLst>
          </p:nvPr>
        </p:nvGraphicFramePr>
        <p:xfrm>
          <a:off x="369888" y="1857587"/>
          <a:ext cx="5245100" cy="855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4" name="Equation" r:id="rId7" imgW="2019240" imgH="368280" progId="Equation.3">
                  <p:embed/>
                </p:oleObj>
              </mc:Choice>
              <mc:Fallback>
                <p:oleObj name="Equation" r:id="rId7" imgW="2019240" imgH="3682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9888" y="1857587"/>
                        <a:ext cx="5245100" cy="8556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6144307" y="1758351"/>
            <a:ext cx="2999693" cy="1054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US" sz="1600" dirty="0" smtClean="0"/>
              <a:t>Residual Resistivity Ratio  </a:t>
            </a:r>
            <a:r>
              <a:rPr lang="en-US" sz="1600" i="1" dirty="0" smtClean="0"/>
              <a:t>RRR</a:t>
            </a:r>
            <a:endParaRPr lang="en-US" sz="1600" dirty="0" smtClean="0"/>
          </a:p>
          <a:p>
            <a:pPr>
              <a:lnSpc>
                <a:spcPts val="2500"/>
              </a:lnSpc>
            </a:pPr>
            <a:r>
              <a:rPr lang="en-US" sz="1600" dirty="0" smtClean="0"/>
              <a:t>Magnetic field </a:t>
            </a:r>
            <a:r>
              <a:rPr lang="en-US" sz="1600" i="1" dirty="0" smtClean="0"/>
              <a:t>B </a:t>
            </a:r>
            <a:r>
              <a:rPr lang="en-US" sz="1600" dirty="0" smtClean="0"/>
              <a:t>[T]</a:t>
            </a:r>
          </a:p>
          <a:p>
            <a:pPr>
              <a:lnSpc>
                <a:spcPts val="2500"/>
              </a:lnSpc>
            </a:pPr>
            <a:r>
              <a:rPr lang="en-US" sz="1600" dirty="0" smtClean="0"/>
              <a:t>Temperature </a:t>
            </a:r>
            <a:r>
              <a:rPr lang="en-US" sz="1600" i="1" dirty="0" smtClean="0"/>
              <a:t>T</a:t>
            </a:r>
            <a:r>
              <a:rPr lang="en-US" sz="1600" dirty="0" smtClean="0"/>
              <a:t> [K]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8455" y="1351495"/>
            <a:ext cx="7854443" cy="364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Method 1: Copper as thermometers for segment temperature estimates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7303705" y="2812486"/>
            <a:ext cx="1840295" cy="73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US" sz="1600" i="1" dirty="0" err="1" smtClean="0"/>
              <a:t>m</a:t>
            </a:r>
            <a:r>
              <a:rPr lang="en-US" sz="1600" i="1" baseline="-25000" dirty="0" err="1" smtClean="0"/>
              <a:t>r</a:t>
            </a:r>
            <a:r>
              <a:rPr lang="en-US" sz="1600" dirty="0" smtClean="0"/>
              <a:t>= </a:t>
            </a:r>
            <a:r>
              <a:rPr lang="en-US" sz="1600" dirty="0"/>
              <a:t>0.005 </a:t>
            </a:r>
            <a:r>
              <a:rPr lang="en-US" sz="1600" dirty="0" err="1" smtClean="0">
                <a:latin typeface="Symbol" panose="05050102010706020507" pitchFamily="18" charset="2"/>
              </a:rPr>
              <a:t>W.</a:t>
            </a:r>
            <a:r>
              <a:rPr lang="en-US" sz="1600" dirty="0" err="1" smtClean="0"/>
              <a:t>m</a:t>
            </a:r>
            <a:r>
              <a:rPr lang="en-US" sz="1600" dirty="0" smtClean="0"/>
              <a:t>/T</a:t>
            </a:r>
          </a:p>
          <a:p>
            <a:pPr>
              <a:lnSpc>
                <a:spcPts val="2500"/>
              </a:lnSpc>
            </a:pPr>
            <a:r>
              <a:rPr lang="en-US" sz="1600" i="1" dirty="0" smtClean="0"/>
              <a:t>C</a:t>
            </a:r>
            <a:r>
              <a:rPr lang="en-US" sz="1600" i="1" baseline="-25000" dirty="0" smtClean="0"/>
              <a:t>0</a:t>
            </a:r>
            <a:r>
              <a:rPr lang="en-US" sz="1600" dirty="0" smtClean="0"/>
              <a:t>= 1.7 </a:t>
            </a:r>
            <a:r>
              <a:rPr lang="en-US" sz="1600" dirty="0" err="1" smtClean="0">
                <a:latin typeface="Symbol" panose="05050102010706020507" pitchFamily="18" charset="2"/>
              </a:rPr>
              <a:t>W.</a:t>
            </a:r>
            <a:r>
              <a:rPr lang="en-US" sz="1600" dirty="0" err="1" smtClean="0"/>
              <a:t>m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86720926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CERN_work\11T_Dipole_CERN\T_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3525" y="1925638"/>
            <a:ext cx="6076950" cy="4681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8B96A5-D23B-41EE-8FE9-771936C98F1C}" type="slidenum">
              <a:rPr lang="en-GB" smtClean="0"/>
              <a:t>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 kern="0" smtClean="0"/>
              <a:t>H. BAJAS | 11 T review , December 2014, Cern</a:t>
            </a:r>
            <a:endParaRPr lang="en-GB" kern="0" dirty="0"/>
          </a:p>
        </p:txBody>
      </p:sp>
      <p:sp>
        <p:nvSpPr>
          <p:cNvPr id="5" name="TextBox 4"/>
          <p:cNvSpPr txBox="1"/>
          <p:nvPr/>
        </p:nvSpPr>
        <p:spPr>
          <a:xfrm>
            <a:off x="-8353" y="1465545"/>
            <a:ext cx="78621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Temperature as function of time for all the quenches </a:t>
            </a:r>
            <a:r>
              <a:rPr lang="en-GB" dirty="0"/>
              <a:t>(segment U4-U5)</a:t>
            </a:r>
          </a:p>
          <a:p>
            <a:endParaRPr lang="en-GB" dirty="0"/>
          </a:p>
        </p:txBody>
      </p:sp>
      <p:sp>
        <p:nvSpPr>
          <p:cNvPr id="7" name="Rectangle 6"/>
          <p:cNvSpPr/>
          <p:nvPr/>
        </p:nvSpPr>
        <p:spPr bwMode="auto">
          <a:xfrm>
            <a:off x="4008329" y="4065934"/>
            <a:ext cx="3400816" cy="2384969"/>
          </a:xfrm>
          <a:prstGeom prst="rect">
            <a:avLst/>
          </a:prstGeom>
          <a:noFill/>
          <a:ln w="158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903924" y="4065935"/>
            <a:ext cx="12400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Training </a:t>
            </a:r>
            <a:r>
              <a:rPr lang="fr-CH" dirty="0" err="1" smtClean="0"/>
              <a:t>quenches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7716033" y="2603733"/>
            <a:ext cx="14279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High </a:t>
            </a:r>
            <a:r>
              <a:rPr lang="fr-CH" dirty="0" err="1" smtClean="0"/>
              <a:t>MIITs</a:t>
            </a:r>
            <a:endParaRPr lang="fr-CH" dirty="0" smtClean="0"/>
          </a:p>
          <a:p>
            <a:r>
              <a:rPr lang="fr-CH" dirty="0" smtClean="0"/>
              <a:t>tests</a:t>
            </a:r>
            <a:endParaRPr lang="en-GB" dirty="0"/>
          </a:p>
        </p:txBody>
      </p:sp>
      <p:cxnSp>
        <p:nvCxnSpPr>
          <p:cNvPr id="10" name="Straight Arrow Connector 9"/>
          <p:cNvCxnSpPr>
            <a:stCxn id="9" idx="1"/>
          </p:cNvCxnSpPr>
          <p:nvPr/>
        </p:nvCxnSpPr>
        <p:spPr bwMode="auto">
          <a:xfrm flipH="1">
            <a:off x="7102258" y="2926899"/>
            <a:ext cx="613775" cy="32316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-19241" y="3323404"/>
            <a:ext cx="1552766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CH" dirty="0" smtClean="0"/>
              <a:t>Maximum </a:t>
            </a:r>
            <a:r>
              <a:rPr lang="fr-CH" dirty="0" err="1" smtClean="0"/>
              <a:t>Temperature</a:t>
            </a:r>
            <a:r>
              <a:rPr lang="fr-CH" dirty="0" smtClean="0"/>
              <a:t> 220 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79354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8B96A5-D23B-41EE-8FE9-771936C98F1C}" type="slidenum">
              <a:rPr lang="en-GB" smtClean="0"/>
              <a:t>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 kern="0" smtClean="0"/>
              <a:t>H. BAJAS | 11 T review , December 2014, Cern</a:t>
            </a:r>
            <a:endParaRPr lang="en-GB" kern="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304800" y="304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2086706"/>
              </p:ext>
            </p:extLst>
          </p:nvPr>
        </p:nvGraphicFramePr>
        <p:xfrm>
          <a:off x="2960285" y="4749800"/>
          <a:ext cx="5219211" cy="8604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42" name="Equation" r:id="rId3" imgW="2234880" imgH="406080" progId="Equation.3">
                  <p:embed/>
                </p:oleObj>
              </mc:Choice>
              <mc:Fallback>
                <p:oleObj name="Equation" r:id="rId3" imgW="2234880" imgH="4060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60285" y="4749800"/>
                        <a:ext cx="5219211" cy="860408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010DFF"/>
                        </a:solidFill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3335889"/>
              </p:ext>
            </p:extLst>
          </p:nvPr>
        </p:nvGraphicFramePr>
        <p:xfrm>
          <a:off x="3046010" y="5694363"/>
          <a:ext cx="3535738" cy="8604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43" name="Equation" r:id="rId5" imgW="1549080" imgH="419040" progId="Equation.3">
                  <p:embed/>
                </p:oleObj>
              </mc:Choice>
              <mc:Fallback>
                <p:oleObj name="Equation" r:id="rId5" imgW="154908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6010" y="5694363"/>
                        <a:ext cx="3535738" cy="860407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FF0000"/>
                        </a:solidFill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pSp>
        <p:nvGrpSpPr>
          <p:cNvPr id="26" name="Group 25"/>
          <p:cNvGrpSpPr/>
          <p:nvPr/>
        </p:nvGrpSpPr>
        <p:grpSpPr>
          <a:xfrm>
            <a:off x="67023" y="1324432"/>
            <a:ext cx="4513250" cy="2507860"/>
            <a:chOff x="109467" y="1597314"/>
            <a:chExt cx="5782603" cy="2507860"/>
          </a:xfrm>
        </p:grpSpPr>
        <p:graphicFrame>
          <p:nvGraphicFramePr>
            <p:cNvPr id="11" name="Object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172663501"/>
                </p:ext>
              </p:extLst>
            </p:nvPr>
          </p:nvGraphicFramePr>
          <p:xfrm>
            <a:off x="3457429" y="1598258"/>
            <a:ext cx="2434641" cy="111600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44" name="Equation" r:id="rId7" imgW="1002960" imgH="507960" progId="Equation.3">
                    <p:embed/>
                  </p:oleObj>
                </mc:Choice>
                <mc:Fallback>
                  <p:oleObj name="Equation" r:id="rId7" imgW="1002960" imgH="50796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57429" y="1598258"/>
                          <a:ext cx="2434641" cy="1116007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" name="Object 1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94732399"/>
                </p:ext>
              </p:extLst>
            </p:nvPr>
          </p:nvGraphicFramePr>
          <p:xfrm>
            <a:off x="3684674" y="3021700"/>
            <a:ext cx="1941335" cy="108347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45" name="Equation" r:id="rId9" imgW="825480" imgH="507960" progId="Equation.3">
                    <p:embed/>
                  </p:oleObj>
                </mc:Choice>
                <mc:Fallback>
                  <p:oleObj name="Equation" r:id="rId9" imgW="825480" imgH="50796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84674" y="3021700"/>
                          <a:ext cx="1941335" cy="108347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2" name="TextBox 21"/>
            <p:cNvSpPr txBox="1"/>
            <p:nvPr/>
          </p:nvSpPr>
          <p:spPr>
            <a:xfrm>
              <a:off x="109467" y="2531848"/>
              <a:ext cx="273711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Generated Energy</a:t>
              </a:r>
              <a:r>
                <a:rPr lang="fr-CH" dirty="0" smtClean="0"/>
                <a:t>:</a:t>
              </a:r>
            </a:p>
            <a:p>
              <a:endParaRPr lang="fr-CH" dirty="0"/>
            </a:p>
            <a:p>
              <a:r>
                <a:rPr lang="fr-CH" dirty="0" err="1" smtClean="0"/>
                <a:t>Two</a:t>
              </a:r>
              <a:r>
                <a:rPr lang="fr-CH" dirty="0" smtClean="0"/>
                <a:t> </a:t>
              </a:r>
              <a:r>
                <a:rPr lang="fr-CH" dirty="0" err="1" smtClean="0"/>
                <a:t>ways</a:t>
              </a:r>
              <a:r>
                <a:rPr lang="fr-CH" dirty="0" smtClean="0"/>
                <a:t>..</a:t>
              </a:r>
              <a:endParaRPr lang="en-GB" dirty="0"/>
            </a:p>
          </p:txBody>
        </p:sp>
        <p:sp>
          <p:nvSpPr>
            <p:cNvPr id="25" name="Left Brace 24"/>
            <p:cNvSpPr/>
            <p:nvPr/>
          </p:nvSpPr>
          <p:spPr bwMode="auto">
            <a:xfrm>
              <a:off x="2697110" y="1597314"/>
              <a:ext cx="391722" cy="2280206"/>
            </a:xfrm>
            <a:prstGeom prst="leftBrace">
              <a:avLst>
                <a:gd name="adj1" fmla="val 8333"/>
                <a:gd name="adj2" fmla="val 49497"/>
              </a:avLst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ＭＳ Ｐゴシック" pitchFamily="34" charset="-128"/>
              </a:endParaRP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5437967" y="1546214"/>
            <a:ext cx="35424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Copper area </a:t>
            </a:r>
            <a:r>
              <a:rPr lang="en-GB" sz="1600" i="1" dirty="0" err="1" smtClean="0"/>
              <a:t>S</a:t>
            </a:r>
            <a:r>
              <a:rPr lang="en-GB" sz="1600" i="1" baseline="-25000" dirty="0" err="1" smtClean="0"/>
              <a:t>cu</a:t>
            </a:r>
            <a:r>
              <a:rPr lang="en-GB" sz="1600" dirty="0" smtClean="0"/>
              <a:t>  </a:t>
            </a:r>
            <a:r>
              <a:rPr lang="en-US" sz="1600" dirty="0" smtClean="0"/>
              <a:t>[m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]</a:t>
            </a:r>
          </a:p>
          <a:p>
            <a:r>
              <a:rPr lang="en-US" sz="1600" dirty="0" smtClean="0"/>
              <a:t>Theoretic </a:t>
            </a:r>
            <a:r>
              <a:rPr lang="en-US" sz="1600" dirty="0"/>
              <a:t>resistivity </a:t>
            </a:r>
            <a:r>
              <a:rPr lang="en-US" sz="1600" i="1" dirty="0" err="1">
                <a:latin typeface="Symbol" panose="05050102010706020507" pitchFamily="18" charset="2"/>
              </a:rPr>
              <a:t>r</a:t>
            </a:r>
            <a:r>
              <a:rPr lang="en-US" sz="1600" i="1" baseline="-25000" dirty="0" err="1"/>
              <a:t>th</a:t>
            </a:r>
            <a:endParaRPr lang="en-GB" sz="1600" dirty="0"/>
          </a:p>
        </p:txBody>
      </p:sp>
      <p:grpSp>
        <p:nvGrpSpPr>
          <p:cNvPr id="39" name="Group 38"/>
          <p:cNvGrpSpPr/>
          <p:nvPr/>
        </p:nvGrpSpPr>
        <p:grpSpPr>
          <a:xfrm>
            <a:off x="152400" y="3772944"/>
            <a:ext cx="8841480" cy="914400"/>
            <a:chOff x="152400" y="3910730"/>
            <a:chExt cx="8841480" cy="914400"/>
          </a:xfrm>
        </p:grpSpPr>
        <p:graphicFrame>
          <p:nvGraphicFramePr>
            <p:cNvPr id="9" name="Object 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06547780"/>
                </p:ext>
              </p:extLst>
            </p:nvPr>
          </p:nvGraphicFramePr>
          <p:xfrm>
            <a:off x="1895475" y="3910730"/>
            <a:ext cx="3122613" cy="914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46" name="Equation" r:id="rId11" imgW="1600200" imgH="520560" progId="Equation.3">
                    <p:embed/>
                  </p:oleObj>
                </mc:Choice>
                <mc:Fallback>
                  <p:oleObj name="Equation" r:id="rId11" imgW="1600200" imgH="52056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95475" y="3910730"/>
                          <a:ext cx="3122613" cy="914400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" name="TextBox 4"/>
            <p:cNvSpPr txBox="1"/>
            <p:nvPr/>
          </p:nvSpPr>
          <p:spPr>
            <a:xfrm>
              <a:off x="152400" y="4183225"/>
              <a:ext cx="20564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Stored Energy</a:t>
              </a:r>
              <a:r>
                <a:rPr lang="fr-CH" dirty="0" smtClean="0"/>
                <a:t>:</a:t>
              </a:r>
              <a:endParaRPr lang="en-GB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437968" y="4312888"/>
              <a:ext cx="3542479" cy="3630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 smtClean="0"/>
                <a:t>Volumetric Heat capacity </a:t>
              </a:r>
              <a:r>
                <a:rPr lang="en-US" sz="1600" dirty="0"/>
                <a:t>[J.m</a:t>
              </a:r>
              <a:r>
                <a:rPr lang="en-US" sz="1600" baseline="30000" dirty="0"/>
                <a:t>-3</a:t>
              </a:r>
              <a:r>
                <a:rPr lang="en-US" sz="1600" dirty="0"/>
                <a:t>.K</a:t>
              </a:r>
              <a:r>
                <a:rPr lang="en-US" sz="1600" baseline="30000" dirty="0"/>
                <a:t>-1</a:t>
              </a:r>
              <a:r>
                <a:rPr lang="en-US" sz="1600" dirty="0" smtClean="0"/>
                <a:t>]</a:t>
              </a:r>
              <a:endParaRPr lang="en-GB" sz="1600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451401" y="3996974"/>
              <a:ext cx="354247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 smtClean="0"/>
                <a:t>Composite total area </a:t>
              </a:r>
              <a:r>
                <a:rPr lang="en-GB" sz="1600" i="1" dirty="0" smtClean="0"/>
                <a:t>S</a:t>
              </a:r>
              <a:r>
                <a:rPr lang="en-GB" sz="1600" i="1" baseline="-25000" dirty="0" smtClean="0"/>
                <a:t>t</a:t>
              </a:r>
              <a:r>
                <a:rPr lang="en-GB" sz="1600" dirty="0" smtClean="0"/>
                <a:t>  </a:t>
              </a:r>
              <a:r>
                <a:rPr lang="en-US" sz="1600" dirty="0" smtClean="0"/>
                <a:t>[m</a:t>
              </a:r>
              <a:r>
                <a:rPr lang="en-US" sz="1600" baseline="30000" dirty="0" smtClean="0"/>
                <a:t>2</a:t>
              </a:r>
              <a:r>
                <a:rPr lang="en-US" sz="1600" dirty="0" smtClean="0"/>
                <a:t>]</a:t>
              </a:r>
              <a:endParaRPr lang="en-GB" sz="1600" dirty="0"/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104038" y="5135671"/>
            <a:ext cx="24097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Adiabatic assumption and integration:</a:t>
            </a:r>
          </a:p>
          <a:p>
            <a:endParaRPr lang="en-US" dirty="0" smtClean="0"/>
          </a:p>
          <a:p>
            <a:r>
              <a:rPr lang="en-US" dirty="0" smtClean="0"/>
              <a:t>Two HST estimates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30100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8B96A5-D23B-41EE-8FE9-771936C98F1C}" type="slidenum">
              <a:rPr lang="en-GB" smtClean="0"/>
              <a:t>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 kern="0" smtClean="0"/>
              <a:t>H. BAJAS | 11 T review , December 2014, Cern</a:t>
            </a:r>
            <a:endParaRPr lang="en-GB" kern="0" dirty="0"/>
          </a:p>
        </p:txBody>
      </p:sp>
      <p:sp>
        <p:nvSpPr>
          <p:cNvPr id="6" name="TextBox 5"/>
          <p:cNvSpPr txBox="1"/>
          <p:nvPr/>
        </p:nvSpPr>
        <p:spPr>
          <a:xfrm>
            <a:off x="-8353" y="1465545"/>
            <a:ext cx="78621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Temperature as function of time for all the quenches </a:t>
            </a:r>
            <a:r>
              <a:rPr lang="en-GB" dirty="0"/>
              <a:t>(segment U4-U5)</a:t>
            </a:r>
          </a:p>
          <a:p>
            <a:endParaRPr lang="en-GB" dirty="0"/>
          </a:p>
        </p:txBody>
      </p:sp>
      <p:pic>
        <p:nvPicPr>
          <p:cNvPr id="17411" name="Picture 3" descr="C:\CERN_work\11T_Dipole_CERN\T_HS_insu_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2765" y="1803718"/>
            <a:ext cx="6076950" cy="4681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4" descr="C:\CERN_work\11T_Dipole_CERN\T_HS_insu_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2765" y="1803718"/>
            <a:ext cx="6076950" cy="4681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3" name="Picture 5" descr="C:\CERN_work\11T_Dipole_CERN\T_HS_insu_2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2765" y="1803718"/>
            <a:ext cx="6076950" cy="4681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7354138"/>
              </p:ext>
            </p:extLst>
          </p:nvPr>
        </p:nvGraphicFramePr>
        <p:xfrm>
          <a:off x="30480" y="4421136"/>
          <a:ext cx="3230880" cy="5526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9" name="Equation" r:id="rId6" imgW="1930320" imgH="368280" progId="Equation.3">
                  <p:embed/>
                </p:oleObj>
              </mc:Choice>
              <mc:Fallback>
                <p:oleObj name="Equation" r:id="rId6" imgW="1930320" imgH="36828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" y="4421136"/>
                        <a:ext cx="3230880" cy="552664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B05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5736598"/>
              </p:ext>
            </p:extLst>
          </p:nvPr>
        </p:nvGraphicFramePr>
        <p:xfrm>
          <a:off x="30480" y="2799151"/>
          <a:ext cx="3230880" cy="5327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30" name="Equation" r:id="rId8" imgW="2234880" imgH="406080" progId="Equation.3">
                  <p:embed/>
                </p:oleObj>
              </mc:Choice>
              <mc:Fallback>
                <p:oleObj name="Equation" r:id="rId8" imgW="2234880" imgH="40608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" y="2799151"/>
                        <a:ext cx="3230880" cy="5327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10DFF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8079562"/>
              </p:ext>
            </p:extLst>
          </p:nvPr>
        </p:nvGraphicFramePr>
        <p:xfrm>
          <a:off x="37367" y="3503034"/>
          <a:ext cx="3050638" cy="7424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31" name="Equation" r:id="rId10" imgW="1549080" imgH="419040" progId="Equation.3">
                  <p:embed/>
                </p:oleObj>
              </mc:Choice>
              <mc:Fallback>
                <p:oleObj name="Equation" r:id="rId10" imgW="1549080" imgH="41904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67" y="3503034"/>
                        <a:ext cx="3050638" cy="742454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5240" y="5958840"/>
            <a:ext cx="4206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Effect of the insulation+ impregnation (G10 on the HST)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508247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2" name="Picture 6" descr="C:\CERN_work\11T_Dipole_CERN\T_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2765" y="1803718"/>
            <a:ext cx="6076950" cy="4681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8B96A5-D23B-41EE-8FE9-771936C98F1C}" type="slidenum">
              <a:rPr lang="en-GB" smtClean="0"/>
              <a:t>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 kern="0" smtClean="0"/>
              <a:t>H. BAJAS | 11 T review , December 2014, Cern</a:t>
            </a:r>
            <a:endParaRPr lang="en-GB" kern="0" dirty="0"/>
          </a:p>
        </p:txBody>
      </p:sp>
      <p:sp>
        <p:nvSpPr>
          <p:cNvPr id="6" name="TextBox 5"/>
          <p:cNvSpPr txBox="1"/>
          <p:nvPr/>
        </p:nvSpPr>
        <p:spPr>
          <a:xfrm>
            <a:off x="-8353" y="1465545"/>
            <a:ext cx="78621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Temperature as function of time for all the quenches </a:t>
            </a:r>
            <a:r>
              <a:rPr lang="en-GB" dirty="0"/>
              <a:t>(segment U4-U5)</a:t>
            </a:r>
          </a:p>
          <a:p>
            <a:endParaRPr lang="en-GB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6681268"/>
              </p:ext>
            </p:extLst>
          </p:nvPr>
        </p:nvGraphicFramePr>
        <p:xfrm>
          <a:off x="30480" y="4421136"/>
          <a:ext cx="3230880" cy="5526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75" name="Equation" r:id="rId4" imgW="1930320" imgH="368280" progId="Equation.3">
                  <p:embed/>
                </p:oleObj>
              </mc:Choice>
              <mc:Fallback>
                <p:oleObj name="Equation" r:id="rId4" imgW="1930320" imgH="3682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" y="4421136"/>
                        <a:ext cx="3230880" cy="552664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B05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29193863"/>
              </p:ext>
            </p:extLst>
          </p:nvPr>
        </p:nvGraphicFramePr>
        <p:xfrm>
          <a:off x="30480" y="2799151"/>
          <a:ext cx="3230880" cy="5327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76" name="Equation" r:id="rId6" imgW="2234880" imgH="406080" progId="Equation.3">
                  <p:embed/>
                </p:oleObj>
              </mc:Choice>
              <mc:Fallback>
                <p:oleObj name="Equation" r:id="rId6" imgW="2234880" imgH="4060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" y="2799151"/>
                        <a:ext cx="3230880" cy="5327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10DFF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9960300"/>
              </p:ext>
            </p:extLst>
          </p:nvPr>
        </p:nvGraphicFramePr>
        <p:xfrm>
          <a:off x="37367" y="3503034"/>
          <a:ext cx="3050638" cy="7424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77" name="Equation" r:id="rId8" imgW="1549080" imgH="419040" progId="Equation.3">
                  <p:embed/>
                </p:oleObj>
              </mc:Choice>
              <mc:Fallback>
                <p:oleObj name="Equation" r:id="rId8" imgW="154908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67" y="3503034"/>
                        <a:ext cx="3050638" cy="742454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273155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8611565" y="6492875"/>
            <a:ext cx="532435" cy="365125"/>
          </a:xfrm>
        </p:spPr>
        <p:txBody>
          <a:bodyPr/>
          <a:lstStyle/>
          <a:p>
            <a:fld id="{7B8B96A5-D23B-41EE-8FE9-771936C98F1C}" type="slidenum">
              <a:rPr lang="en-GB" smtClean="0"/>
              <a:t>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 kern="0" smtClean="0"/>
              <a:t>H. BAJAS | 11 T review , December 2014, Cern</a:t>
            </a:r>
            <a:endParaRPr lang="en-GB" kern="0" dirty="0"/>
          </a:p>
        </p:txBody>
      </p:sp>
      <p:sp>
        <p:nvSpPr>
          <p:cNvPr id="7" name="TextBox 6"/>
          <p:cNvSpPr txBox="1"/>
          <p:nvPr/>
        </p:nvSpPr>
        <p:spPr>
          <a:xfrm>
            <a:off x="-8353" y="1297279"/>
            <a:ext cx="915235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Maximum temperature as function of the maximum MIITs for</a:t>
            </a:r>
          </a:p>
          <a:p>
            <a:r>
              <a:rPr lang="en-GB" dirty="0" smtClean="0"/>
              <a:t> all quenches </a:t>
            </a:r>
          </a:p>
          <a:p>
            <a:r>
              <a:rPr lang="en-GB" dirty="0"/>
              <a:t> </a:t>
            </a:r>
            <a:r>
              <a:rPr lang="en-GB" dirty="0" smtClean="0"/>
              <a:t>all location </a:t>
            </a:r>
          </a:p>
          <a:p>
            <a:r>
              <a:rPr lang="en-GB" dirty="0" smtClean="0"/>
              <a:t> 3 methods</a:t>
            </a:r>
            <a:endParaRPr lang="en-GB" dirty="0"/>
          </a:p>
          <a:p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-4001" y="2557608"/>
            <a:ext cx="326348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Purely theoretical approach: 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27337047"/>
              </p:ext>
            </p:extLst>
          </p:nvPr>
        </p:nvGraphicFramePr>
        <p:xfrm>
          <a:off x="15240" y="3136313"/>
          <a:ext cx="3005137" cy="908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62" name="Equation" r:id="rId3" imgW="1549080" imgH="520560" progId="Equation.3">
                  <p:embed/>
                </p:oleObj>
              </mc:Choice>
              <mc:Fallback>
                <p:oleObj name="Equation" r:id="rId3" imgW="1549080" imgH="5205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" y="3136313"/>
                        <a:ext cx="3005137" cy="908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0" y="4335570"/>
            <a:ext cx="3649701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Relevant set of material properties as proved by the coherence of the 3 methods.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1344601"/>
              </p:ext>
            </p:extLst>
          </p:nvPr>
        </p:nvGraphicFramePr>
        <p:xfrm>
          <a:off x="7299960" y="6160202"/>
          <a:ext cx="1285378" cy="6673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63" name="Equation" r:id="rId5" imgW="889000" imgH="508000" progId="Equation.3">
                  <p:embed/>
                </p:oleObj>
              </mc:Choice>
              <mc:Fallback>
                <p:oleObj name="Equation" r:id="rId5" imgW="889000" imgH="508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99960" y="6160202"/>
                        <a:ext cx="1285378" cy="66731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724400" y="6257212"/>
            <a:ext cx="30327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MIITs see by the segments</a:t>
            </a:r>
            <a:endParaRPr lang="en-GB" sz="1600" dirty="0"/>
          </a:p>
        </p:txBody>
      </p:sp>
      <p:pic>
        <p:nvPicPr>
          <p:cNvPr id="18435" name="Picture 3" descr="C:\CERN_work\11T_Dipole_CERN\T_1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0891" y="1712835"/>
            <a:ext cx="5816069" cy="448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8" name="Picture 6" descr="C:\CERN_work\11T_Dipole_CERN\T_5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6605" y="1712835"/>
            <a:ext cx="5816068" cy="448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9" name="Picture 7" descr="C:\CERN_work\11T_Dipole_CERN\T_4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6131" y="1699050"/>
            <a:ext cx="5816068" cy="448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40" name="Picture 8" descr="C:\CERN_work\11T_Dipole_CERN\T_3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7506" y="1699050"/>
            <a:ext cx="5816068" cy="448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-19241" y="5794730"/>
            <a:ext cx="364970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Good agreement with theory.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680858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8B96A5-D23B-41EE-8FE9-771936C98F1C}" type="slidenum">
              <a:rPr lang="en-GB" smtClean="0"/>
              <a:t>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 kern="0" smtClean="0"/>
              <a:t>H. BAJAS | 11 T review , December 2014, Cern</a:t>
            </a:r>
            <a:endParaRPr lang="en-GB" kern="0" dirty="0"/>
          </a:p>
        </p:txBody>
      </p:sp>
    </p:spTree>
    <p:extLst>
      <p:ext uri="{BB962C8B-B14F-4D97-AF65-F5344CB8AC3E}">
        <p14:creationId xmlns:p14="http://schemas.microsoft.com/office/powerpoint/2010/main" val="12929515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8B96A5-D23B-41EE-8FE9-771936C98F1C}" type="slidenum">
              <a:rPr lang="en-GB" smtClean="0"/>
              <a:t>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 kern="0" smtClean="0"/>
              <a:t>H. BAJAS | 11 T review , December 2014, Cern</a:t>
            </a:r>
            <a:endParaRPr lang="en-GB" kern="0" dirty="0"/>
          </a:p>
        </p:txBody>
      </p:sp>
      <p:sp>
        <p:nvSpPr>
          <p:cNvPr id="4" name="TextBox 3"/>
          <p:cNvSpPr txBox="1"/>
          <p:nvPr/>
        </p:nvSpPr>
        <p:spPr>
          <a:xfrm>
            <a:off x="1615440" y="2514600"/>
            <a:ext cx="5471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CERN </a:t>
            </a:r>
            <a:r>
              <a:rPr lang="en-GB" dirty="0" smtClean="0"/>
              <a:t>MBHSP01 quench analysis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70244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8B96A5-D23B-41EE-8FE9-771936C98F1C}" type="slidenum">
              <a:rPr lang="en-GB" smtClean="0"/>
              <a:t>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 kern="0" smtClean="0"/>
              <a:t>H. BAJAS | 11 T review , December 2014, Cern</a:t>
            </a:r>
            <a:endParaRPr lang="en-GB" kern="0" dirty="0"/>
          </a:p>
        </p:txBody>
      </p:sp>
      <p:pic>
        <p:nvPicPr>
          <p:cNvPr id="21506" name="Picture 2" descr="C:\CERN_work\11T_Dipole_CERN\ds11t_T_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885" y="1559878"/>
            <a:ext cx="6076950" cy="4681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1737360"/>
            <a:ext cx="16306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Training </a:t>
            </a:r>
          </a:p>
          <a:p>
            <a:r>
              <a:rPr lang="en-GB" dirty="0" smtClean="0"/>
              <a:t>Quench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44785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8B96A5-D23B-41EE-8FE9-771936C98F1C}" type="slidenum">
              <a:rPr lang="en-GB" smtClean="0"/>
              <a:t>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 kern="0" smtClean="0"/>
              <a:t>H. BAJAS | 11 T review , December 2014, Cern</a:t>
            </a:r>
            <a:endParaRPr lang="en-GB" kern="0" dirty="0"/>
          </a:p>
        </p:txBody>
      </p:sp>
      <p:pic>
        <p:nvPicPr>
          <p:cNvPr id="20485" name="Picture 5" descr="C:\CERN_work\11T_Dipole_CERN\ds11t_T_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884" y="1986598"/>
            <a:ext cx="4356116" cy="3355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6" name="Picture 6" descr="C:\CERN_work\11T_Dipole_CERN\ds11t_T_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86598"/>
            <a:ext cx="4356116" cy="3355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0" y="1292274"/>
            <a:ext cx="16306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Training </a:t>
            </a:r>
          </a:p>
          <a:p>
            <a:r>
              <a:rPr lang="en-GB" dirty="0" smtClean="0"/>
              <a:t>Quench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84740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8B96A5-D23B-41EE-8FE9-771936C98F1C}" type="slidenum">
              <a:rPr lang="en-GB" smtClean="0"/>
              <a:t>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 kern="0" smtClean="0"/>
              <a:t>H. BAJAS | 11 T review , December 2014, Cern</a:t>
            </a:r>
            <a:endParaRPr lang="en-GB" kern="0" dirty="0"/>
          </a:p>
        </p:txBody>
      </p:sp>
      <p:pic>
        <p:nvPicPr>
          <p:cNvPr id="22530" name="Picture 2" descr="C:\CERN_work\11T_Dipole_CERN\ds11t_T_2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884" y="1940878"/>
            <a:ext cx="4356116" cy="3355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1" name="Picture 3" descr="C:\CERN_work\11T_Dipole_CERN\ds11t_T_2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40878"/>
            <a:ext cx="4356116" cy="3355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0" y="1279307"/>
            <a:ext cx="16306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Training </a:t>
            </a:r>
          </a:p>
          <a:p>
            <a:r>
              <a:rPr lang="en-GB" dirty="0" smtClean="0"/>
              <a:t>Quench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4445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8B96A5-D23B-41EE-8FE9-771936C98F1C}" type="slidenum">
              <a:rPr lang="en-GB" smtClean="0"/>
              <a:t>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 kern="0" smtClean="0"/>
              <a:t>H. BAJAS | 11 T review , December 2014, Cern</a:t>
            </a:r>
            <a:endParaRPr lang="en-GB" kern="0" dirty="0"/>
          </a:p>
        </p:txBody>
      </p:sp>
      <p:pic>
        <p:nvPicPr>
          <p:cNvPr id="4" name="Picture 4" descr="C:\CERN_work\11T_Dipole_CERN\ds11t_T_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5045" y="1913073"/>
            <a:ext cx="4356116" cy="3355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40973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8B96A5-D23B-41EE-8FE9-771936C98F1C}" type="slidenum">
              <a:rPr lang="en-GB" smtClean="0"/>
              <a:t>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 kern="0" smtClean="0"/>
              <a:t>H. BAJAS | 11 T review , December 2014, Cern</a:t>
            </a:r>
            <a:endParaRPr lang="en-GB" kern="0" dirty="0"/>
          </a:p>
        </p:txBody>
      </p:sp>
      <p:pic>
        <p:nvPicPr>
          <p:cNvPr id="23554" name="Picture 2" descr="C:\CERN_work\11T_Dipole_CERN\ds11t_T_1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7365" y="1849438"/>
            <a:ext cx="6076950" cy="4681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0" y="1409204"/>
            <a:ext cx="2941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Quench Heater test (10 kA)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15070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8B96A5-D23B-41EE-8FE9-771936C98F1C}" type="slidenum">
              <a:rPr lang="en-GB" smtClean="0"/>
              <a:t>26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 kern="0" smtClean="0"/>
              <a:t>H. BAJAS | 11 T review , December 2014, Cern</a:t>
            </a:r>
            <a:endParaRPr lang="en-GB" kern="0" dirty="0"/>
          </a:p>
        </p:txBody>
      </p:sp>
      <p:pic>
        <p:nvPicPr>
          <p:cNvPr id="24578" name="Picture 2" descr="C:\CERN_work\11T_Dipole_CERN\ds11t_T_1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2275" y="2519998"/>
            <a:ext cx="4391725" cy="3383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79" name="Picture 3" descr="C:\CERN_work\11T_Dipole_CERN\ds11t_T_1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19998"/>
            <a:ext cx="4391725" cy="3383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0" name="Picture 4" descr="C:\CERN_work\11T_Dipole_CERN\ds11t_T_26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0725" y="1870869"/>
            <a:ext cx="6076950" cy="4681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0" y="1409204"/>
            <a:ext cx="2941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Quench Heater test (10 kA)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96020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8B96A5-D23B-41EE-8FE9-771936C98F1C}" type="slidenum">
              <a:rPr lang="en-GB" smtClean="0"/>
              <a:t>27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 kern="0" smtClean="0"/>
              <a:t>H. BAJAS | 11 T review , December 2014, Cern</a:t>
            </a:r>
            <a:endParaRPr lang="en-GB" kern="0" dirty="0"/>
          </a:p>
        </p:txBody>
      </p:sp>
      <p:pic>
        <p:nvPicPr>
          <p:cNvPr id="25602" name="Picture 2" descr="C:\CERN_work\11T_Dipole_CERN\ds11t_T_2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23758"/>
            <a:ext cx="4356116" cy="3355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03" name="Picture 3" descr="C:\CERN_work\11T_Dipole_CERN\ds11t_T_2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884" y="2123758"/>
            <a:ext cx="4356116" cy="3355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0" y="1409204"/>
            <a:ext cx="2941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Quench Heater test (10 kA)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57279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CERN_work\11T_Dipole_CERN\ds11t_T_2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6405" y="1963103"/>
            <a:ext cx="6076950" cy="4681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8B96A5-D23B-41EE-8FE9-771936C98F1C}" type="slidenum">
              <a:rPr lang="en-GB" smtClean="0"/>
              <a:t>28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 kern="0" smtClean="0"/>
              <a:t>H. BAJAS | 11 T review , December 2014, Cern</a:t>
            </a:r>
            <a:endParaRPr lang="en-GB" kern="0" dirty="0"/>
          </a:p>
        </p:txBody>
      </p:sp>
      <p:sp>
        <p:nvSpPr>
          <p:cNvPr id="4" name="TextBox 3"/>
          <p:cNvSpPr txBox="1"/>
          <p:nvPr/>
        </p:nvSpPr>
        <p:spPr>
          <a:xfrm>
            <a:off x="213360" y="1463040"/>
            <a:ext cx="4663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Good agreement with SMC11T </a:t>
            </a:r>
            <a:r>
              <a:rPr lang="en-GB" dirty="0" err="1" smtClean="0"/>
              <a:t>behavior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6487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8B96A5-D23B-41EE-8FE9-771936C98F1C}" type="slidenum">
              <a:rPr lang="en-GB" smtClean="0"/>
              <a:t>29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 kern="0" smtClean="0"/>
              <a:t>H. BAJAS | 11 T review , December 2014, Cern</a:t>
            </a:r>
            <a:endParaRPr lang="en-GB" kern="0" dirty="0"/>
          </a:p>
        </p:txBody>
      </p:sp>
      <p:sp>
        <p:nvSpPr>
          <p:cNvPr id="4" name="TextBox 3"/>
          <p:cNvSpPr txBox="1"/>
          <p:nvPr/>
        </p:nvSpPr>
        <p:spPr>
          <a:xfrm>
            <a:off x="173620" y="1979270"/>
            <a:ext cx="869258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Quench performance limited at 1.9 K as compared to 4.3 K.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With the present set of material properties, the Hot Spot Temperature can be computed from the 0D adiabatic model with good agreement with temperature estimates from experimental signals.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Good coherence between both SMC-11T and with 11T-dipole.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79370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0" y="6568628"/>
            <a:ext cx="8194877" cy="316340"/>
          </a:xfrm>
        </p:spPr>
        <p:txBody>
          <a:bodyPr/>
          <a:lstStyle/>
          <a:p>
            <a:pPr>
              <a:defRPr/>
            </a:pPr>
            <a:r>
              <a:rPr lang="en-GB" kern="0" dirty="0" smtClean="0"/>
              <a:t>H. BAJAS | 11 T review , December 2014, </a:t>
            </a:r>
            <a:r>
              <a:rPr lang="en-GB" kern="0" dirty="0" err="1" smtClean="0"/>
              <a:t>Cern</a:t>
            </a:r>
            <a:endParaRPr lang="en-GB" kern="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8B96A5-D23B-41EE-8FE9-771936C98F1C}" type="slidenum">
              <a:rPr lang="en-GB" smtClean="0"/>
              <a:t>3</a:t>
            </a:fld>
            <a:endParaRPr lang="en-GB"/>
          </a:p>
        </p:txBody>
      </p:sp>
      <p:pic>
        <p:nvPicPr>
          <p:cNvPr id="5" name="Picture 3" descr="\\cern.ch\dfs\Workspaces\s\shortmod\Develop\labo 927\HFM\SMC\Magnets Construction\SMC_11T_#1\1_Coils_Fabrication\6_Impregnation\DSCN434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02019" y="3494482"/>
            <a:ext cx="1849350" cy="1386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2045" y="2901534"/>
            <a:ext cx="3481540" cy="3849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pic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1258278"/>
            <a:ext cx="1212850" cy="1214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pic>
      <p:sp>
        <p:nvSpPr>
          <p:cNvPr id="9" name="TextBox 1"/>
          <p:cNvSpPr txBox="1">
            <a:spLocks noChangeArrowheads="1"/>
          </p:cNvSpPr>
          <p:nvPr/>
        </p:nvSpPr>
        <p:spPr bwMode="auto">
          <a:xfrm>
            <a:off x="5341085" y="1292594"/>
            <a:ext cx="2043230" cy="369332"/>
          </a:xfrm>
          <a:prstGeom prst="rect">
            <a:avLst/>
          </a:prstGeom>
          <a:noFill/>
          <a:extLst/>
        </p:spPr>
        <p:txBody>
          <a:bodyPr wrap="square" rtlCol="0">
            <a:spAutoFit/>
          </a:bodyPr>
          <a:lstStyle>
            <a:defPPr>
              <a:defRPr lang="en-US"/>
            </a:defPPr>
          </a:lstStyle>
          <a:p>
            <a:r>
              <a:rPr lang="en-US" altLang="en-US" dirty="0"/>
              <a:t>Nb</a:t>
            </a:r>
            <a:r>
              <a:rPr lang="en-US" altLang="en-US" baseline="-25000" dirty="0"/>
              <a:t>3</a:t>
            </a:r>
            <a:r>
              <a:rPr lang="en-US" altLang="en-US" dirty="0"/>
              <a:t>Sn RRP strand</a:t>
            </a:r>
          </a:p>
        </p:txBody>
      </p:sp>
      <p:sp>
        <p:nvSpPr>
          <p:cNvPr id="10" name="TextBox 11"/>
          <p:cNvSpPr txBox="1">
            <a:spLocks noChangeArrowheads="1"/>
          </p:cNvSpPr>
          <p:nvPr/>
        </p:nvSpPr>
        <p:spPr bwMode="auto">
          <a:xfrm>
            <a:off x="5341085" y="2472716"/>
            <a:ext cx="1905000" cy="369332"/>
          </a:xfrm>
          <a:prstGeom prst="rect">
            <a:avLst/>
          </a:prstGeom>
          <a:noFill/>
          <a:extLst/>
        </p:spPr>
        <p:txBody>
          <a:bodyPr wrap="square" rtlCol="0">
            <a:spAutoFit/>
          </a:bodyPr>
          <a:lstStyle>
            <a:defPPr>
              <a:defRPr lang="en-US"/>
            </a:defPPr>
          </a:lstStyle>
          <a:p>
            <a:r>
              <a:rPr lang="en-US" altLang="en-US" dirty="0"/>
              <a:t>40-strand cable</a:t>
            </a:r>
          </a:p>
        </p:txBody>
      </p:sp>
      <p:pic>
        <p:nvPicPr>
          <p:cNvPr id="11" name="Picture 2" descr="C:\Users\suizquie\AppData\Local\Microsoft\Windows\Temporary Internet Files\Content.Outlook\ZNDTBVE1\5-23_C_overlay_2 (3)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2019" y="5011574"/>
            <a:ext cx="1817160" cy="1090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3457607"/>
              </p:ext>
            </p:extLst>
          </p:nvPr>
        </p:nvGraphicFramePr>
        <p:xfrm>
          <a:off x="924560" y="4060241"/>
          <a:ext cx="3149600" cy="2209800"/>
        </p:xfrm>
        <a:graphic>
          <a:graphicData uri="http://schemas.openxmlformats.org/drawingml/2006/table">
            <a:tbl>
              <a:tblPr/>
              <a:tblGrid>
                <a:gridCol w="1727200"/>
                <a:gridCol w="596900"/>
                <a:gridCol w="825500"/>
              </a:tblGrid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Number of strands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Strand diameter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mm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Copper non-copper ratio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Cable width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14.85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mm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Bare Cable Thickness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1.202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mm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Insulation thickness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mm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Copper surface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8.55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mm</a:t>
                      </a:r>
                      <a:r>
                        <a:rPr lang="en-GB" sz="11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 surface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21.10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mm</a:t>
                      </a:r>
                      <a:r>
                        <a:rPr lang="en-GB" sz="11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Volume ratio Copper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Volume ratio Superconductor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33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Volume ratio insulation &amp; impregnation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050" y="1554925"/>
            <a:ext cx="3953510" cy="2146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5427118" y="3494481"/>
            <a:ext cx="11365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SMC-11T coil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5215179" y="5011574"/>
            <a:ext cx="13868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MBHSP101 coil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47520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8B96A5-D23B-41EE-8FE9-771936C98F1C}" type="slidenum">
              <a:rPr lang="en-GB" smtClean="0"/>
              <a:t>30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 kern="0" smtClean="0"/>
              <a:t>H. BAJAS | 11 T review , December 2014, Cern</a:t>
            </a:r>
            <a:endParaRPr lang="en-GB" kern="0" dirty="0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054" y="2079967"/>
            <a:ext cx="7493522" cy="37122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70010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8B96A5-D23B-41EE-8FE9-771936C98F1C}" type="slidenum">
              <a:rPr lang="en-GB" smtClean="0"/>
              <a:t>31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 kern="0" smtClean="0"/>
              <a:t>H. BAJAS | 11 T review , December 2014, Cern</a:t>
            </a:r>
            <a:endParaRPr lang="en-GB" kern="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27649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9654" y="1519554"/>
            <a:ext cx="6616395" cy="4317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88781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8B96A5-D23B-41EE-8FE9-771936C98F1C}" type="slidenum">
              <a:rPr lang="en-GB" smtClean="0"/>
              <a:t>32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 kern="0" smtClean="0"/>
              <a:t>H. BAJAS | 11 T review , December 2014, Cern</a:t>
            </a:r>
            <a:endParaRPr lang="en-GB" kern="0" dirty="0"/>
          </a:p>
        </p:txBody>
      </p:sp>
      <p:sp>
        <p:nvSpPr>
          <p:cNvPr id="4" name="Rectangle 3"/>
          <p:cNvSpPr/>
          <p:nvPr/>
        </p:nvSpPr>
        <p:spPr>
          <a:xfrm>
            <a:off x="1974850" y="250072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80-µm-thick C-shaped Mica film and a braided sleeve made of S2-glass fibers (total thickness = 100-µm</a:t>
            </a:r>
            <a:r>
              <a:rPr lang="en-US" baseline="30000" dirty="0">
                <a:solidFill>
                  <a:schemeClr val="tx2"/>
                </a:solidFill>
              </a:rPr>
              <a:t>[2]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6084777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8B96A5-D23B-41EE-8FE9-771936C98F1C}" type="slidenum">
              <a:rPr lang="en-GB" smtClean="0"/>
              <a:t>33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 kern="0" smtClean="0"/>
              <a:t>H. BAJAS | 11 T review , December 2014, Cern</a:t>
            </a:r>
            <a:endParaRPr lang="en-GB" kern="0" dirty="0"/>
          </a:p>
        </p:txBody>
      </p:sp>
      <p:pic>
        <p:nvPicPr>
          <p:cNvPr id="21506" name="Picture 2" descr="\\cern.ch\dfs\Users\h\hbajas\Documents\My Pictures\SMC11T_1_2_RRR_0520201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3" y="1477930"/>
            <a:ext cx="7597458" cy="4962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Connector 4"/>
          <p:cNvCxnSpPr/>
          <p:nvPr/>
        </p:nvCxnSpPr>
        <p:spPr bwMode="auto">
          <a:xfrm>
            <a:off x="990600" y="5135880"/>
            <a:ext cx="661416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" name="TextBox 6"/>
          <p:cNvSpPr txBox="1"/>
          <p:nvPr/>
        </p:nvSpPr>
        <p:spPr>
          <a:xfrm>
            <a:off x="6667500" y="4648200"/>
            <a:ext cx="2362201" cy="369332"/>
          </a:xfrm>
          <a:prstGeom prst="rect">
            <a:avLst/>
          </a:prstGeom>
          <a:solidFill>
            <a:srgbClr val="F7A9A7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HCMBHSP0001-101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 bwMode="auto">
          <a:xfrm>
            <a:off x="1021080" y="3472934"/>
            <a:ext cx="661416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10D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7772400" y="3305294"/>
            <a:ext cx="12954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SMC11T-1</a:t>
            </a:r>
            <a:endParaRPr lang="en-GB" dirty="0">
              <a:solidFill>
                <a:srgbClr val="0070C0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 bwMode="auto">
          <a:xfrm>
            <a:off x="1021080" y="2971800"/>
            <a:ext cx="661416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7772400" y="2804160"/>
            <a:ext cx="1295400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SMC11T-2</a:t>
            </a:r>
            <a:endParaRPr lang="en-GB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36398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8B96A5-D23B-41EE-8FE9-771936C98F1C}" type="slidenum">
              <a:rPr lang="en-GB" smtClean="0"/>
              <a:t>34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 kern="0" smtClean="0"/>
              <a:t>H. BAJAS | 11 T review , December 2014, Cern</a:t>
            </a:r>
            <a:endParaRPr lang="en-GB" kern="0" dirty="0"/>
          </a:p>
        </p:txBody>
      </p:sp>
      <p:pic>
        <p:nvPicPr>
          <p:cNvPr id="4" name="Picture 2" descr="\\cern.ch\dfs\Workspaces\s\shortmod\Develop\labo 927\HFM\SMC\Reference_information\Presentations\ASC_2014\Submitted_version_(August_2014)\Figure_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268760"/>
            <a:ext cx="7600528" cy="4960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07139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8B96A5-D23B-41EE-8FE9-771936C98F1C}" type="slidenum">
              <a:rPr lang="en-GB" smtClean="0"/>
              <a:t>35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 kern="0" smtClean="0"/>
              <a:t>H. BAJAS | 11 T review , December 2014, Cern</a:t>
            </a:r>
            <a:endParaRPr lang="en-GB" kern="0" dirty="0"/>
          </a:p>
        </p:txBody>
      </p:sp>
      <p:sp>
        <p:nvSpPr>
          <p:cNvPr id="4" name="Rectangle 3"/>
          <p:cNvSpPr/>
          <p:nvPr/>
        </p:nvSpPr>
        <p:spPr>
          <a:xfrm>
            <a:off x="899592" y="5661248"/>
            <a:ext cx="59584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en-US" dirty="0" smtClean="0">
                <a:latin typeface="Arial" charset="0"/>
              </a:rPr>
              <a:t>Splicing </a:t>
            </a:r>
            <a:r>
              <a:rPr lang="en-US" altLang="en-US" dirty="0">
                <a:latin typeface="Arial" charset="0"/>
              </a:rPr>
              <a:t>using MOB 39 as flux and solder 96/4 Tin/Silver</a:t>
            </a:r>
            <a:endParaRPr lang="en-GB" altLang="en-US" dirty="0">
              <a:latin typeface="Arial" charset="0"/>
            </a:endParaRPr>
          </a:p>
        </p:txBody>
      </p:sp>
      <p:pic>
        <p:nvPicPr>
          <p:cNvPr id="5" name="Picture 2" descr="C:\CERN_work\SMC_11T\Splice\splic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203651"/>
            <a:ext cx="3795899" cy="2844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8914" y="2398969"/>
            <a:ext cx="4997152" cy="32622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13568726"/>
      </p:ext>
    </p:extLst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8B96A5-D23B-41EE-8FE9-771936C98F1C}" type="slidenum">
              <a:rPr lang="en-GB" smtClean="0"/>
              <a:t>36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 kern="0" smtClean="0"/>
              <a:t>H. BAJAS | 11 T review , December 2014, Cern</a:t>
            </a:r>
            <a:endParaRPr lang="en-GB" kern="0" dirty="0"/>
          </a:p>
        </p:txBody>
      </p:sp>
      <p:grpSp>
        <p:nvGrpSpPr>
          <p:cNvPr id="4" name="Group 3"/>
          <p:cNvGrpSpPr/>
          <p:nvPr/>
        </p:nvGrpSpPr>
        <p:grpSpPr>
          <a:xfrm>
            <a:off x="539552" y="1052736"/>
            <a:ext cx="7992888" cy="4893785"/>
            <a:chOff x="683568" y="1412776"/>
            <a:chExt cx="7165385" cy="4677761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3568" y="1412776"/>
              <a:ext cx="7165385" cy="46777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" name="Rectangle 5"/>
            <p:cNvSpPr/>
            <p:nvPr/>
          </p:nvSpPr>
          <p:spPr>
            <a:xfrm>
              <a:off x="1547664" y="1412776"/>
              <a:ext cx="5544616" cy="4320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4213568726"/>
      </p:ext>
    </p:extLst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8B96A5-D23B-41EE-8FE9-771936C98F1C}" type="slidenum">
              <a:rPr lang="en-GB" smtClean="0"/>
              <a:t>37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 kern="0" smtClean="0"/>
              <a:t>H. BAJAS | 11 T review , December 2014, Cern</a:t>
            </a:r>
            <a:endParaRPr lang="en-GB" kern="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304800" y="304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4828601"/>
              </p:ext>
            </p:extLst>
          </p:nvPr>
        </p:nvGraphicFramePr>
        <p:xfrm>
          <a:off x="966788" y="3929063"/>
          <a:ext cx="2827337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5" name="Equation" r:id="rId3" imgW="1447560" imgH="520560" progId="Equation.3">
                  <p:embed/>
                </p:oleObj>
              </mc:Choice>
              <mc:Fallback>
                <p:oleObj name="Equation" r:id="rId3" imgW="1447560" imgH="52056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66788" y="3929063"/>
                        <a:ext cx="2827337" cy="914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8145533"/>
              </p:ext>
            </p:extLst>
          </p:nvPr>
        </p:nvGraphicFramePr>
        <p:xfrm>
          <a:off x="3649663" y="3946525"/>
          <a:ext cx="3687762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6" name="Equation" r:id="rId5" imgW="1854000" imgH="507960" progId="Equation.3">
                  <p:embed/>
                </p:oleObj>
              </mc:Choice>
              <mc:Fallback>
                <p:oleObj name="Equation" r:id="rId5" imgW="1854000" imgH="50796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49663" y="3946525"/>
                        <a:ext cx="3687762" cy="914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89849502"/>
              </p:ext>
            </p:extLst>
          </p:nvPr>
        </p:nvGraphicFramePr>
        <p:xfrm>
          <a:off x="7021513" y="3913188"/>
          <a:ext cx="1589087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7" name="Equation" r:id="rId7" imgW="799920" imgH="507960" progId="Equation.3">
                  <p:embed/>
                </p:oleObj>
              </mc:Choice>
              <mc:Fallback>
                <p:oleObj name="Equation" r:id="rId7" imgW="799920" imgH="50796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21513" y="3913188"/>
                        <a:ext cx="1589087" cy="91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8935423"/>
              </p:ext>
            </p:extLst>
          </p:nvPr>
        </p:nvGraphicFramePr>
        <p:xfrm>
          <a:off x="381962" y="4842070"/>
          <a:ext cx="728052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8" name="Equation" r:id="rId9" imgW="2933700" imgH="406400" progId="Equation.3">
                  <p:embed/>
                </p:oleObj>
              </mc:Choice>
              <mc:Fallback>
                <p:oleObj name="Equation" r:id="rId9" imgW="2933700" imgH="40640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962" y="4842070"/>
                        <a:ext cx="7280520" cy="914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4832159"/>
              </p:ext>
            </p:extLst>
          </p:nvPr>
        </p:nvGraphicFramePr>
        <p:xfrm>
          <a:off x="408971" y="5694753"/>
          <a:ext cx="5609168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9" name="Equation" r:id="rId11" imgW="2311400" imgH="419100" progId="Equation.3">
                  <p:embed/>
                </p:oleObj>
              </mc:Choice>
              <mc:Fallback>
                <p:oleObj name="Equation" r:id="rId11" imgW="2311400" imgH="41910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8971" y="5694753"/>
                        <a:ext cx="5609168" cy="914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7197281"/>
              </p:ext>
            </p:extLst>
          </p:nvPr>
        </p:nvGraphicFramePr>
        <p:xfrm>
          <a:off x="304800" y="3055708"/>
          <a:ext cx="6713146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0" name="Equation" r:id="rId13" imgW="2590800" imgH="393700" progId="Equation.3">
                  <p:embed/>
                </p:oleObj>
              </mc:Choice>
              <mc:Fallback>
                <p:oleObj name="Equation" r:id="rId13" imgW="2590800" imgH="39370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3055708"/>
                        <a:ext cx="6713146" cy="914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9255632"/>
              </p:ext>
            </p:extLst>
          </p:nvPr>
        </p:nvGraphicFramePr>
        <p:xfrm>
          <a:off x="302875" y="1354237"/>
          <a:ext cx="5634923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1" name="Equation" r:id="rId15" imgW="2120900" imgH="381000" progId="Equation.3">
                  <p:embed/>
                </p:oleObj>
              </mc:Choice>
              <mc:Fallback>
                <p:oleObj name="Equation" r:id="rId15" imgW="2120900" imgH="38100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2875" y="1354237"/>
                        <a:ext cx="5634923" cy="914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1002797"/>
              </p:ext>
            </p:extLst>
          </p:nvPr>
        </p:nvGraphicFramePr>
        <p:xfrm>
          <a:off x="304800" y="2176660"/>
          <a:ext cx="5345112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2" name="Equation" r:id="rId17" imgW="2057400" imgH="393700" progId="Equation.3">
                  <p:embed/>
                </p:oleObj>
              </mc:Choice>
              <mc:Fallback>
                <p:oleObj name="Equation" r:id="rId17" imgW="2057400" imgH="393700" progId="Equation.3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2176660"/>
                        <a:ext cx="5345112" cy="91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541724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8B96A5-D23B-41EE-8FE9-771936C98F1C}" type="slidenum">
              <a:rPr lang="en-GB" smtClean="0"/>
              <a:t>38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 kern="0" smtClean="0"/>
              <a:t>H. BAJAS | 11 T review , December 2014, Cern</a:t>
            </a:r>
            <a:endParaRPr lang="en-GB" kern="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2318" y="1608287"/>
            <a:ext cx="6140229" cy="3644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83541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8B96A5-D23B-41EE-8FE9-771936C98F1C}" type="slidenum">
              <a:rPr lang="en-GB" smtClean="0"/>
              <a:t>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 kern="0" smtClean="0"/>
              <a:t>H. BAJAS | 11 T review , December 2014, Cern</a:t>
            </a:r>
            <a:endParaRPr lang="en-GB" kern="0" dirty="0"/>
          </a:p>
        </p:txBody>
      </p:sp>
      <p:pic>
        <p:nvPicPr>
          <p:cNvPr id="21506" name="Picture 2" descr="\\cern.ch\dfs\Users\h\hbajas\Documents\My Pictures\SMC11T_1_2_RRR_0520201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452" y="1477930"/>
            <a:ext cx="7597458" cy="4962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32848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8B96A5-D23B-41EE-8FE9-771936C98F1C}" type="slidenum">
              <a:rPr lang="en-GB" smtClean="0"/>
              <a:t>5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 kern="0" dirty="0" smtClean="0"/>
              <a:t>H. BAJAS | 11 T review , December 2014, </a:t>
            </a:r>
            <a:r>
              <a:rPr lang="en-GB" kern="0" dirty="0" err="1" smtClean="0"/>
              <a:t>Cern</a:t>
            </a:r>
            <a:endParaRPr lang="en-GB" kern="0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54" y="2289215"/>
            <a:ext cx="4408029" cy="2881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8079" y="2290593"/>
            <a:ext cx="4405921" cy="288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64110" y="1507092"/>
            <a:ext cx="2015814" cy="3632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SMC 11T 1 &amp; 2</a:t>
            </a:r>
            <a:endParaRPr lang="en-GB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5323563" y="1434024"/>
            <a:ext cx="33319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Dipole 11T CERN &amp; FNAL (mirror, double coil)</a:t>
            </a:r>
            <a:endParaRPr lang="en-GB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926926" y="5549030"/>
            <a:ext cx="75657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Compared to 4.3 K, the performances at 1.9 </a:t>
            </a:r>
            <a:r>
              <a:rPr lang="en-GB" dirty="0"/>
              <a:t>K </a:t>
            </a:r>
            <a:r>
              <a:rPr lang="en-GB" dirty="0" smtClean="0"/>
              <a:t>are limited and less stable.</a:t>
            </a:r>
          </a:p>
        </p:txBody>
      </p:sp>
    </p:spTree>
    <p:extLst>
      <p:ext uri="{BB962C8B-B14F-4D97-AF65-F5344CB8AC3E}">
        <p14:creationId xmlns:p14="http://schemas.microsoft.com/office/powerpoint/2010/main" val="3525326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8B96A5-D23B-41EE-8FE9-771936C98F1C}" type="slidenum">
              <a:rPr lang="en-GB" smtClean="0"/>
              <a:t>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 kern="0" smtClean="0"/>
              <a:t>H. BAJAS | 11 T review , December 2014, Cern</a:t>
            </a:r>
            <a:endParaRPr lang="en-GB" kern="0" dirty="0"/>
          </a:p>
        </p:txBody>
      </p:sp>
      <p:sp>
        <p:nvSpPr>
          <p:cNvPr id="4" name="TextBox 3"/>
          <p:cNvSpPr txBox="1"/>
          <p:nvPr/>
        </p:nvSpPr>
        <p:spPr>
          <a:xfrm>
            <a:off x="1615440" y="2514600"/>
            <a:ext cx="5471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CERN </a:t>
            </a:r>
            <a:r>
              <a:rPr lang="en-GB" dirty="0" smtClean="0"/>
              <a:t>SMC-11T quench analysis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43304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8B96A5-D23B-41EE-8FE9-771936C98F1C}" type="slidenum">
              <a:rPr lang="en-GB" smtClean="0"/>
              <a:t>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 kern="0" smtClean="0"/>
              <a:t>H. BAJAS | 11 T review , December 2014, Cern</a:t>
            </a:r>
            <a:endParaRPr lang="en-GB" kern="0" dirty="0"/>
          </a:p>
        </p:txBody>
      </p:sp>
      <p:cxnSp>
        <p:nvCxnSpPr>
          <p:cNvPr id="10" name="Straight Arrow Connector 9"/>
          <p:cNvCxnSpPr>
            <a:stCxn id="8" idx="0"/>
          </p:cNvCxnSpPr>
          <p:nvPr/>
        </p:nvCxnSpPr>
        <p:spPr bwMode="auto">
          <a:xfrm flipH="1">
            <a:off x="5149430" y="6158922"/>
            <a:ext cx="1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15" name="Group 14"/>
          <p:cNvGrpSpPr/>
          <p:nvPr/>
        </p:nvGrpSpPr>
        <p:grpSpPr>
          <a:xfrm>
            <a:off x="2169207" y="1662051"/>
            <a:ext cx="6076950" cy="4866203"/>
            <a:chOff x="1776593" y="1662051"/>
            <a:chExt cx="6076950" cy="4866203"/>
          </a:xfrm>
        </p:grpSpPr>
        <p:pic>
          <p:nvPicPr>
            <p:cNvPr id="10244" name="Picture 4" descr="C:\CERN_work\11T_Dipole_CERN\I_t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76593" y="1662051"/>
              <a:ext cx="6076950" cy="46815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 Box 5"/>
            <p:cNvSpPr txBox="1">
              <a:spLocks noChangeArrowheads="1"/>
            </p:cNvSpPr>
            <p:nvPr/>
          </p:nvSpPr>
          <p:spPr bwMode="auto">
            <a:xfrm>
              <a:off x="2812413" y="4642014"/>
              <a:ext cx="2069770" cy="77444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20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Delayed extraction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20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MIITs &gt; 7.5 </a:t>
              </a:r>
              <a:endPara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Text Box 7"/>
            <p:cNvSpPr txBox="1">
              <a:spLocks noChangeArrowheads="1"/>
            </p:cNvSpPr>
            <p:nvPr/>
          </p:nvSpPr>
          <p:spPr bwMode="auto">
            <a:xfrm>
              <a:off x="5750125" y="2165138"/>
              <a:ext cx="1026510" cy="79057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CH" altLang="en-US" sz="20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Training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CH" altLang="en-US" sz="20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MIITS &lt; 7</a:t>
              </a:r>
              <a:endPara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130587" y="6158922"/>
              <a:ext cx="125245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dirty="0" smtClean="0"/>
                <a:t>Extraction</a:t>
              </a:r>
              <a:endParaRPr lang="en-GB" dirty="0"/>
            </a:p>
          </p:txBody>
        </p:sp>
        <p:cxnSp>
          <p:nvCxnSpPr>
            <p:cNvPr id="12" name="Straight Arrow Connector 11"/>
            <p:cNvCxnSpPr>
              <a:stCxn id="8" idx="0"/>
            </p:cNvCxnSpPr>
            <p:nvPr/>
          </p:nvCxnSpPr>
          <p:spPr bwMode="auto">
            <a:xfrm flipH="1" flipV="1">
              <a:off x="4756816" y="5859884"/>
              <a:ext cx="1" cy="29903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17" name="TextBox 16"/>
          <p:cNvSpPr txBox="1"/>
          <p:nvPr/>
        </p:nvSpPr>
        <p:spPr>
          <a:xfrm>
            <a:off x="-17144" y="2704963"/>
            <a:ext cx="2066732" cy="12978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CH" dirty="0" smtClean="0"/>
              <a:t>Maximum </a:t>
            </a:r>
            <a:r>
              <a:rPr lang="fr-CH" dirty="0" err="1" smtClean="0"/>
              <a:t>Current</a:t>
            </a:r>
            <a:r>
              <a:rPr lang="fr-CH" dirty="0" smtClean="0"/>
              <a:t>= 15.9 kA</a:t>
            </a:r>
          </a:p>
          <a:p>
            <a:pPr>
              <a:lnSpc>
                <a:spcPct val="150000"/>
              </a:lnSpc>
            </a:pPr>
            <a:r>
              <a:rPr lang="fr-CH" dirty="0" smtClean="0"/>
              <a:t>(13.5T)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-17144" y="1474847"/>
            <a:ext cx="32818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/>
              <a:t>Current</a:t>
            </a:r>
            <a:r>
              <a:rPr lang="fr-CH" dirty="0" smtClean="0"/>
              <a:t> </a:t>
            </a:r>
            <a:r>
              <a:rPr lang="fr-CH" dirty="0" err="1" smtClean="0"/>
              <a:t>decays</a:t>
            </a:r>
            <a:endParaRPr lang="fr-CH" dirty="0" smtClean="0"/>
          </a:p>
          <a:p>
            <a:endParaRPr lang="fr-CH" dirty="0"/>
          </a:p>
          <a:p>
            <a:r>
              <a:rPr lang="fr-CH" dirty="0" smtClean="0"/>
              <a:t>SMC-11T-1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449771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8B96A5-D23B-41EE-8FE9-771936C98F1C}" type="slidenum">
              <a:rPr lang="en-GB" smtClean="0"/>
              <a:t>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 kern="0" smtClean="0"/>
              <a:t>H. BAJAS | 11 T review , December 2014, Cern</a:t>
            </a:r>
            <a:endParaRPr lang="en-GB" kern="0" dirty="0"/>
          </a:p>
        </p:txBody>
      </p:sp>
      <p:pic>
        <p:nvPicPr>
          <p:cNvPr id="12290" name="Picture 2" descr="C:\CERN_work\11T_Dipole_CERN\MIITs_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6824" y="1679849"/>
            <a:ext cx="6076950" cy="4681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-19241" y="3323404"/>
            <a:ext cx="1552766" cy="882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CH" dirty="0" smtClean="0"/>
              <a:t>Maximum </a:t>
            </a:r>
            <a:r>
              <a:rPr lang="fr-CH" dirty="0" err="1" smtClean="0"/>
              <a:t>MIITs</a:t>
            </a:r>
            <a:r>
              <a:rPr lang="fr-CH" dirty="0" smtClean="0"/>
              <a:t> = 11.3</a:t>
            </a:r>
            <a:endParaRPr lang="en-GB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7647980"/>
              </p:ext>
            </p:extLst>
          </p:nvPr>
        </p:nvGraphicFramePr>
        <p:xfrm>
          <a:off x="-19241" y="1499159"/>
          <a:ext cx="1740677" cy="9028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24" name="Equation" r:id="rId4" imgW="889000" imgH="508000" progId="Equation.3">
                  <p:embed/>
                </p:oleObj>
              </mc:Choice>
              <mc:Fallback>
                <p:oleObj name="Equation" r:id="rId4" imgW="889000" imgH="50800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9241" y="1499159"/>
                        <a:ext cx="1740677" cy="90282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tangle 15"/>
          <p:cNvSpPr>
            <a:spLocks noChangeArrowheads="1"/>
          </p:cNvSpPr>
          <p:nvPr/>
        </p:nvSpPr>
        <p:spPr bwMode="auto">
          <a:xfrm>
            <a:off x="0" y="419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r>
              <a:rPr kumimoji="0" lang="en-GB" altLang="en-US" sz="7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GB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7823326" y="2095571"/>
            <a:ext cx="1320674" cy="77444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altLang="en-US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Delayed extraction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altLang="en-US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MIITs &gt; 7.5 </a:t>
            </a:r>
            <a:endParaRPr kumimoji="0" lang="en-US" alt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7936815" y="3415188"/>
            <a:ext cx="1026510" cy="79057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CH" altLang="en-US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Training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CH" altLang="en-US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MIITS &lt; 7</a:t>
            </a:r>
            <a:endParaRPr kumimoji="0" lang="en-US" alt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02478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8B96A5-D23B-41EE-8FE9-771936C98F1C}" type="slidenum">
              <a:rPr lang="en-GB" smtClean="0"/>
              <a:t>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 kern="0" smtClean="0"/>
              <a:t>H. BAJAS | 11 T review , December 2014, Cern</a:t>
            </a:r>
            <a:endParaRPr lang="en-GB" kern="0" dirty="0"/>
          </a:p>
        </p:txBody>
      </p:sp>
      <p:pic>
        <p:nvPicPr>
          <p:cNvPr id="4" name="Picture 2" descr="Nb3Sn_fig_1_new_c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703"/>
          <a:stretch>
            <a:fillRect/>
          </a:stretch>
        </p:blipFill>
        <p:spPr bwMode="auto">
          <a:xfrm>
            <a:off x="1266496" y="1998869"/>
            <a:ext cx="6690360" cy="4477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1474847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SMC11T: </a:t>
            </a:r>
            <a:r>
              <a:rPr lang="fr-CH" dirty="0" err="1" smtClean="0"/>
              <a:t>Typical</a:t>
            </a:r>
            <a:r>
              <a:rPr lang="fr-CH" dirty="0" smtClean="0"/>
              <a:t> </a:t>
            </a:r>
            <a:r>
              <a:rPr lang="fr-CH" dirty="0" err="1" smtClean="0"/>
              <a:t>quench</a:t>
            </a:r>
            <a:r>
              <a:rPr lang="fr-CH" dirty="0" smtClean="0"/>
              <a:t> pattern (longitudinal </a:t>
            </a:r>
            <a:r>
              <a:rPr lang="fr-CH" dirty="0" err="1" smtClean="0"/>
              <a:t>velocity</a:t>
            </a:r>
            <a:r>
              <a:rPr lang="fr-CH" dirty="0" smtClean="0"/>
              <a:t> </a:t>
            </a:r>
            <a:r>
              <a:rPr lang="fr-CH" dirty="0" err="1" smtClean="0"/>
              <a:t>along</a:t>
            </a:r>
            <a:r>
              <a:rPr lang="fr-CH" dirty="0" smtClean="0"/>
              <a:t> the pole </a:t>
            </a:r>
            <a:r>
              <a:rPr lang="fr-CH" dirty="0" err="1" smtClean="0"/>
              <a:t>turn</a:t>
            </a:r>
            <a:r>
              <a:rPr lang="fr-CH" dirty="0" smtClean="0"/>
              <a:t>)</a:t>
            </a:r>
            <a:endParaRPr lang="en-GB" dirty="0"/>
          </a:p>
        </p:txBody>
      </p:sp>
      <p:sp>
        <p:nvSpPr>
          <p:cNvPr id="7" name="Explosion 1 6"/>
          <p:cNvSpPr/>
          <p:nvPr/>
        </p:nvSpPr>
        <p:spPr bwMode="auto">
          <a:xfrm>
            <a:off x="4393901" y="5032426"/>
            <a:ext cx="217775" cy="208710"/>
          </a:xfrm>
          <a:prstGeom prst="irregularSeal1">
            <a:avLst/>
          </a:prstGeom>
          <a:solidFill>
            <a:srgbClr val="FF3399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551214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Felix Titling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Felix Titling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1848</TotalTime>
  <Words>1066</Words>
  <Application>Microsoft Office PowerPoint</Application>
  <PresentationFormat>On-screen Show (4:3)</PresentationFormat>
  <Paragraphs>211</Paragraphs>
  <Slides>38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2" baseType="lpstr">
      <vt:lpstr>1_Default Design</vt:lpstr>
      <vt:lpstr>2_Default Design</vt:lpstr>
      <vt:lpstr>Custom Design</vt:lpstr>
      <vt:lpstr>Equation</vt:lpstr>
      <vt:lpstr>RRP conductor   quench analysis in SMC-11T &amp; DS-11T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Hugo</dc:creator>
  <cp:lastModifiedBy>savary</cp:lastModifiedBy>
  <cp:revision>156</cp:revision>
  <dcterms:created xsi:type="dcterms:W3CDTF">2012-10-01T17:15:47Z</dcterms:created>
  <dcterms:modified xsi:type="dcterms:W3CDTF">2014-12-09T13:19:54Z</dcterms:modified>
</cp:coreProperties>
</file>