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7"/>
  </p:notesMasterIdLst>
  <p:handoutMasterIdLst>
    <p:handoutMasterId r:id="rId28"/>
  </p:handoutMasterIdLst>
  <p:sldIdLst>
    <p:sldId id="256" r:id="rId5"/>
    <p:sldId id="257" r:id="rId6"/>
    <p:sldId id="286" r:id="rId7"/>
    <p:sldId id="287" r:id="rId8"/>
    <p:sldId id="288" r:id="rId9"/>
    <p:sldId id="289" r:id="rId10"/>
    <p:sldId id="264" r:id="rId11"/>
    <p:sldId id="291" r:id="rId12"/>
    <p:sldId id="292" r:id="rId13"/>
    <p:sldId id="293" r:id="rId14"/>
    <p:sldId id="294" r:id="rId15"/>
    <p:sldId id="295" r:id="rId16"/>
    <p:sldId id="297" r:id="rId17"/>
    <p:sldId id="296" r:id="rId18"/>
    <p:sldId id="298" r:id="rId19"/>
    <p:sldId id="303" r:id="rId20"/>
    <p:sldId id="299" r:id="rId21"/>
    <p:sldId id="281" r:id="rId22"/>
    <p:sldId id="300" r:id="rId23"/>
    <p:sldId id="301" r:id="rId24"/>
    <p:sldId id="302" r:id="rId25"/>
    <p:sldId id="269" r:id="rId2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29" autoAdjust="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6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4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758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540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393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0852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772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5147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518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163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1208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5088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961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3226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6726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7304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347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540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779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683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151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700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387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253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124744"/>
            <a:ext cx="8265984" cy="1826363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2</a:t>
            </a:r>
            <a:r>
              <a:rPr lang="en-GB" sz="3100" baseline="30000" dirty="0" smtClean="0"/>
              <a:t>nd</a:t>
            </a:r>
            <a:r>
              <a:rPr lang="en-GB" sz="3100" dirty="0" smtClean="0"/>
              <a:t> International Review of the HL-LHC 11 T Dipole for DS Collimation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Powering of the MB circuit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Hugues THIESEN TE-EPC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Trim Power Converter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/>
          <a:lstStyle/>
          <a:p>
            <a:r>
              <a:rPr lang="en-US" dirty="0" smtClean="0"/>
              <a:t>Common Mode Voltage (V to earth)</a:t>
            </a:r>
          </a:p>
          <a:p>
            <a:pPr lvl="1"/>
            <a:r>
              <a:rPr lang="en-US" dirty="0" smtClean="0"/>
              <a:t>Worst case: 1</a:t>
            </a:r>
            <a:r>
              <a:rPr lang="en-US" baseline="30000" dirty="0" smtClean="0"/>
              <a:t>st</a:t>
            </a:r>
            <a:r>
              <a:rPr lang="en-US" dirty="0" smtClean="0"/>
              <a:t> magnet </a:t>
            </a:r>
          </a:p>
          <a:p>
            <a:pPr lvl="1"/>
            <a:r>
              <a:rPr lang="en-US" dirty="0" smtClean="0"/>
              <a:t>Quench + Earth fault: 1200 V</a:t>
            </a:r>
          </a:p>
        </p:txBody>
      </p:sp>
      <p:sp>
        <p:nvSpPr>
          <p:cNvPr id="18" name="Oval 17"/>
          <p:cNvSpPr/>
          <p:nvPr/>
        </p:nvSpPr>
        <p:spPr>
          <a:xfrm>
            <a:off x="323528" y="4221088"/>
            <a:ext cx="648072" cy="648072"/>
          </a:xfrm>
          <a:prstGeom prst="ellipse">
            <a:avLst/>
          </a:prstGeom>
          <a:noFill/>
          <a:ln w="1270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647564" y="4869160"/>
            <a:ext cx="0" cy="43204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47564" y="3717032"/>
            <a:ext cx="0" cy="50405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8" idx="0"/>
          </p:cNvCxnSpPr>
          <p:nvPr/>
        </p:nvCxnSpPr>
        <p:spPr>
          <a:xfrm flipV="1">
            <a:off x="647564" y="4221088"/>
            <a:ext cx="0" cy="648072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50464" y="5301208"/>
            <a:ext cx="46515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28" idx="1"/>
          </p:cNvCxnSpPr>
          <p:nvPr/>
        </p:nvCxnSpPr>
        <p:spPr>
          <a:xfrm>
            <a:off x="647564" y="3717032"/>
            <a:ext cx="205222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699792" y="3645024"/>
            <a:ext cx="4752528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60000"/>
                <a:satMod val="300000"/>
                <a:alpha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699792" y="5229200"/>
            <a:ext cx="4752528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60000"/>
                <a:satMod val="300000"/>
                <a:alpha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/>
          <p:cNvGrpSpPr/>
          <p:nvPr/>
        </p:nvGrpSpPr>
        <p:grpSpPr>
          <a:xfrm>
            <a:off x="1121416" y="4941168"/>
            <a:ext cx="1722392" cy="792088"/>
            <a:chOff x="3026728" y="5301208"/>
            <a:chExt cx="1722392" cy="792088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3026728" y="5661248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3491880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602792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3707904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818816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3923928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034840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4139952" y="5673278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275856" y="5445224"/>
              <a:ext cx="0" cy="2160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355976" y="5445224"/>
              <a:ext cx="0" cy="2160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3275856" y="5445224"/>
              <a:ext cx="27148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4084496" y="5448498"/>
              <a:ext cx="27148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3519608" y="5301208"/>
              <a:ext cx="620344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4519232" y="6021288"/>
              <a:ext cx="229888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4600818" y="6093296"/>
              <a:ext cx="957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Straight Connector 77"/>
          <p:cNvCxnSpPr/>
          <p:nvPr/>
        </p:nvCxnSpPr>
        <p:spPr>
          <a:xfrm flipH="1">
            <a:off x="7452320" y="3717032"/>
            <a:ext cx="46515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7452320" y="5294352"/>
            <a:ext cx="46515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 rot="5400000">
            <a:off x="7233396" y="4257092"/>
            <a:ext cx="1584176" cy="504056"/>
            <a:chOff x="3026728" y="5301208"/>
            <a:chExt cx="1578376" cy="504056"/>
          </a:xfrm>
        </p:grpSpPr>
        <p:cxnSp>
          <p:nvCxnSpPr>
            <p:cNvPr id="81" name="Straight Connector 80"/>
            <p:cNvCxnSpPr/>
            <p:nvPr/>
          </p:nvCxnSpPr>
          <p:spPr>
            <a:xfrm flipH="1">
              <a:off x="3026728" y="5661248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 flipV="1">
              <a:off x="3491880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3602792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 flipV="1">
              <a:off x="3707904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3818816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 flipV="1">
              <a:off x="3923928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034840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139952" y="5673278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275856" y="5445224"/>
              <a:ext cx="0" cy="2160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4355976" y="5445224"/>
              <a:ext cx="0" cy="2160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3275856" y="5445224"/>
              <a:ext cx="27148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4084496" y="5448498"/>
              <a:ext cx="27148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3519608" y="5301208"/>
              <a:ext cx="620344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Straight Arrow Connector 97"/>
          <p:cNvCxnSpPr/>
          <p:nvPr/>
        </p:nvCxnSpPr>
        <p:spPr>
          <a:xfrm flipV="1">
            <a:off x="1043608" y="4149080"/>
            <a:ext cx="0" cy="72008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043608" y="4355812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±200 V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2483768" y="4365104"/>
            <a:ext cx="229888" cy="72008"/>
            <a:chOff x="1941128" y="5309592"/>
            <a:chExt cx="229888" cy="72008"/>
          </a:xfrm>
        </p:grpSpPr>
        <p:cxnSp>
          <p:nvCxnSpPr>
            <p:cNvPr id="101" name="Straight Connector 100"/>
            <p:cNvCxnSpPr/>
            <p:nvPr/>
          </p:nvCxnSpPr>
          <p:spPr>
            <a:xfrm flipH="1">
              <a:off x="1941128" y="5309592"/>
              <a:ext cx="229888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2022714" y="5381600"/>
              <a:ext cx="9574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" name="Straight Arrow Connector 103"/>
          <p:cNvCxnSpPr/>
          <p:nvPr/>
        </p:nvCxnSpPr>
        <p:spPr>
          <a:xfrm flipV="1">
            <a:off x="2598712" y="3815385"/>
            <a:ext cx="0" cy="476892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2603856" y="3928011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-1000V ±200 V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14" name="Group 113"/>
          <p:cNvGrpSpPr/>
          <p:nvPr/>
        </p:nvGrpSpPr>
        <p:grpSpPr>
          <a:xfrm rot="16200000">
            <a:off x="2851191" y="3284984"/>
            <a:ext cx="324036" cy="302248"/>
            <a:chOff x="5004048" y="4169133"/>
            <a:chExt cx="324036" cy="302248"/>
          </a:xfrm>
        </p:grpSpPr>
        <p:sp>
          <p:nvSpPr>
            <p:cNvPr id="110" name="Oval 109"/>
            <p:cNvSpPr/>
            <p:nvPr/>
          </p:nvSpPr>
          <p:spPr>
            <a:xfrm>
              <a:off x="5004048" y="4169133"/>
              <a:ext cx="324036" cy="302248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1" name="Straight Connector 110"/>
            <p:cNvCxnSpPr>
              <a:endCxn id="110" idx="0"/>
            </p:cNvCxnSpPr>
            <p:nvPr/>
          </p:nvCxnSpPr>
          <p:spPr>
            <a:xfrm flipV="1">
              <a:off x="5166066" y="4169133"/>
              <a:ext cx="0" cy="302248"/>
            </a:xfrm>
            <a:prstGeom prst="line">
              <a:avLst/>
            </a:prstGeom>
            <a:ln>
              <a:solidFill>
                <a:srgbClr val="000000"/>
              </a:solidFill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Straight Connector 114"/>
          <p:cNvCxnSpPr>
            <a:endCxn id="110" idx="0"/>
          </p:cNvCxnSpPr>
          <p:nvPr/>
        </p:nvCxnSpPr>
        <p:spPr>
          <a:xfrm>
            <a:off x="2780938" y="3436108"/>
            <a:ext cx="811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2771800" y="3433764"/>
            <a:ext cx="0" cy="2112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V="1">
            <a:off x="3275856" y="3433763"/>
            <a:ext cx="0" cy="2112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3175227" y="3436108"/>
            <a:ext cx="811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331640" y="5877272"/>
            <a:ext cx="1211362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475656" y="586798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1000 V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8460432" y="4053831"/>
            <a:ext cx="0" cy="98837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 rot="16200000">
            <a:off x="8259289" y="435022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1000 V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Lightning Bolt 3"/>
          <p:cNvSpPr/>
          <p:nvPr/>
        </p:nvSpPr>
        <p:spPr>
          <a:xfrm>
            <a:off x="2513942" y="5373216"/>
            <a:ext cx="257858" cy="175374"/>
          </a:xfrm>
          <a:prstGeom prst="lightningBolt">
            <a:avLst/>
          </a:prstGeom>
          <a:solidFill>
            <a:srgbClr val="FFFF00"/>
          </a:solidFill>
          <a:ln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519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Trim Power Converter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Control</a:t>
            </a:r>
          </a:p>
          <a:p>
            <a:pPr lvl="1"/>
            <a:r>
              <a:rPr lang="en-US" dirty="0" smtClean="0"/>
              <a:t>The RB power converter and the Trim power converters are coupled</a:t>
            </a:r>
          </a:p>
          <a:p>
            <a:pPr lvl="1"/>
            <a:r>
              <a:rPr lang="en-US" dirty="0" smtClean="0"/>
              <a:t>Decoupling control is not requested because the coupling effect is low (coupling impedance is 15.54 H)</a:t>
            </a:r>
          </a:p>
          <a:p>
            <a:pPr lvl="1"/>
            <a:r>
              <a:rPr lang="en-US" dirty="0" smtClean="0"/>
              <a:t>The current control of the Trim Power Converters will be based on FGC3 (digital RST current loop)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220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Circuit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Interlock Controller (PIC)</a:t>
            </a:r>
          </a:p>
          <a:p>
            <a:pPr lvl="1"/>
            <a:r>
              <a:rPr lang="en-US" dirty="0" smtClean="0"/>
              <a:t>All the LHC power converters are connected to the PIC for the protection of the circuit (Quench, Powering failure, etc…)</a:t>
            </a:r>
          </a:p>
          <a:p>
            <a:pPr lvl="1"/>
            <a:r>
              <a:rPr lang="en-US" dirty="0" smtClean="0"/>
              <a:t>As the RB power converter, the </a:t>
            </a:r>
            <a:r>
              <a:rPr lang="en-US" dirty="0"/>
              <a:t>t</a:t>
            </a:r>
            <a:r>
              <a:rPr lang="en-US" dirty="0" smtClean="0"/>
              <a:t>rim power converters have to be connected to the PIC</a:t>
            </a:r>
          </a:p>
          <a:p>
            <a:pPr lvl="2"/>
            <a:r>
              <a:rPr lang="en-US" dirty="0" smtClean="0"/>
              <a:t>Same PIC = no problem</a:t>
            </a:r>
          </a:p>
          <a:p>
            <a:pPr lvl="2"/>
            <a:r>
              <a:rPr lang="en-US" dirty="0" smtClean="0"/>
              <a:t>Different PIC = need communication between the PICs</a:t>
            </a:r>
          </a:p>
        </p:txBody>
      </p:sp>
    </p:spTree>
    <p:extLst>
      <p:ext uri="{BB962C8B-B14F-4D97-AF65-F5344CB8AC3E}">
        <p14:creationId xmlns:p14="http://schemas.microsoft.com/office/powerpoint/2010/main" val="31638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Circuit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75" y="1320048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Trim Power Converter Failure</a:t>
            </a:r>
          </a:p>
          <a:p>
            <a:pPr lvl="1"/>
            <a:r>
              <a:rPr lang="en-US" dirty="0" smtClean="0"/>
              <a:t>The LHC power converters are voltage sources (low impedance)</a:t>
            </a:r>
          </a:p>
          <a:p>
            <a:pPr lvl="1"/>
            <a:r>
              <a:rPr lang="en-US" dirty="0" smtClean="0"/>
              <a:t>In case of Trim power converter failure the main current can pass trough the trim circuit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123728" y="4221088"/>
            <a:ext cx="4320480" cy="1766381"/>
            <a:chOff x="2123728" y="4221088"/>
            <a:chExt cx="4320480" cy="1766381"/>
          </a:xfrm>
        </p:grpSpPr>
        <p:sp>
          <p:nvSpPr>
            <p:cNvPr id="4" name="Rectangle 3"/>
            <p:cNvSpPr/>
            <p:nvPr/>
          </p:nvSpPr>
          <p:spPr>
            <a:xfrm>
              <a:off x="3275856" y="5085184"/>
              <a:ext cx="1080120" cy="36004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60032" y="5085184"/>
              <a:ext cx="1080120" cy="36004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>
              <a:stCxn id="4" idx="3"/>
              <a:endCxn id="5" idx="1"/>
            </p:cNvCxnSpPr>
            <p:nvPr/>
          </p:nvCxnSpPr>
          <p:spPr>
            <a:xfrm>
              <a:off x="4355976" y="526520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940152" y="526520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771800" y="526520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267744" y="527375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023828" y="4437112"/>
              <a:ext cx="0" cy="139935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4427984" y="4221088"/>
              <a:ext cx="396044" cy="432048"/>
            </a:xfrm>
            <a:prstGeom prst="ellipse">
              <a:avLst/>
            </a:prstGeom>
            <a:noFill/>
            <a:ln w="19050">
              <a:solidFill>
                <a:srgbClr val="00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427984" y="4437112"/>
              <a:ext cx="387043" cy="0"/>
            </a:xfrm>
            <a:prstGeom prst="line">
              <a:avLst/>
            </a:prstGeom>
            <a:ln>
              <a:solidFill>
                <a:srgbClr val="000000"/>
              </a:solidFill>
              <a:headEnd type="triangle" w="med" len="med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023828" y="4437112"/>
              <a:ext cx="14041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156176" y="4445662"/>
              <a:ext cx="0" cy="138382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860032" y="4437112"/>
              <a:ext cx="129614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479926" y="5089862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RBH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64102" y="5089862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RBH</a:t>
              </a:r>
              <a:endParaRPr lang="en-GB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3275856" y="4437112"/>
              <a:ext cx="415257" cy="0"/>
            </a:xfrm>
            <a:prstGeom prst="line">
              <a:avLst/>
            </a:prstGeom>
            <a:ln>
              <a:solidFill>
                <a:srgbClr val="000000"/>
              </a:solidFill>
              <a:headEnd type="triangle" w="med" len="med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123728" y="490973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r>
                <a:rPr lang="en-US" sz="1000" b="1" dirty="0" smtClean="0"/>
                <a:t>_RB</a:t>
              </a:r>
              <a:endParaRPr lang="en-GB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15313" y="4433088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r>
                <a:rPr lang="en-US" sz="1000" b="1" dirty="0" smtClean="0"/>
                <a:t>_TRIM</a:t>
              </a:r>
              <a:r>
                <a:rPr lang="en-US" dirty="0" smtClean="0"/>
                <a:t> &lt; 0</a:t>
              </a:r>
              <a:endParaRPr lang="en-GB" dirty="0"/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4481990" y="5721471"/>
              <a:ext cx="288032" cy="216024"/>
            </a:xfrm>
            <a:prstGeom prst="triangle">
              <a:avLst/>
            </a:prstGeom>
            <a:solidFill>
              <a:srgbClr val="000000"/>
            </a:solidFill>
            <a:ln>
              <a:solidFill>
                <a:srgbClr val="00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H="1" flipV="1">
              <a:off x="4734018" y="5685467"/>
              <a:ext cx="4403" cy="30200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023828" y="5829483"/>
              <a:ext cx="3132348" cy="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87754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Circuit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75" y="1320048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Trim Power Converter Failure</a:t>
            </a:r>
          </a:p>
          <a:p>
            <a:pPr lvl="1"/>
            <a:r>
              <a:rPr lang="en-US" dirty="0" smtClean="0"/>
              <a:t>Additional resistance</a:t>
            </a:r>
          </a:p>
          <a:p>
            <a:pPr lvl="2"/>
            <a:r>
              <a:rPr lang="en-US" dirty="0" smtClean="0"/>
              <a:t>If </a:t>
            </a:r>
            <a:r>
              <a:rPr lang="en-US" dirty="0" err="1" smtClean="0"/>
              <a:t>R_series</a:t>
            </a:r>
            <a:r>
              <a:rPr lang="en-US" dirty="0" smtClean="0"/>
              <a:t> &lt;&lt;, Then high over current</a:t>
            </a:r>
          </a:p>
          <a:p>
            <a:pPr lvl="2"/>
            <a:r>
              <a:rPr lang="en-US" dirty="0" smtClean="0"/>
              <a:t>If </a:t>
            </a:r>
            <a:r>
              <a:rPr lang="en-US" dirty="0" err="1" smtClean="0"/>
              <a:t>R_series</a:t>
            </a:r>
            <a:r>
              <a:rPr lang="en-US" dirty="0" smtClean="0"/>
              <a:t> &gt;&gt;, Then turn on of Diode (6V)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123728" y="4221088"/>
            <a:ext cx="4320480" cy="1766381"/>
            <a:chOff x="2123728" y="4221088"/>
            <a:chExt cx="4320480" cy="1766381"/>
          </a:xfrm>
        </p:grpSpPr>
        <p:sp>
          <p:nvSpPr>
            <p:cNvPr id="4" name="Rectangle 3"/>
            <p:cNvSpPr/>
            <p:nvPr/>
          </p:nvSpPr>
          <p:spPr>
            <a:xfrm>
              <a:off x="3275856" y="5085184"/>
              <a:ext cx="1080120" cy="36004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60032" y="5085184"/>
              <a:ext cx="1080120" cy="36004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>
              <a:stCxn id="4" idx="3"/>
              <a:endCxn id="5" idx="1"/>
            </p:cNvCxnSpPr>
            <p:nvPr/>
          </p:nvCxnSpPr>
          <p:spPr>
            <a:xfrm>
              <a:off x="4355976" y="526520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940152" y="526520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771800" y="526520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267744" y="527375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023828" y="4437112"/>
              <a:ext cx="0" cy="139935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4427984" y="4221088"/>
              <a:ext cx="396044" cy="432048"/>
            </a:xfrm>
            <a:prstGeom prst="ellipse">
              <a:avLst/>
            </a:prstGeom>
            <a:noFill/>
            <a:ln w="19050">
              <a:solidFill>
                <a:srgbClr val="00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427984" y="4437112"/>
              <a:ext cx="387043" cy="0"/>
            </a:xfrm>
            <a:prstGeom prst="line">
              <a:avLst/>
            </a:prstGeom>
            <a:ln>
              <a:solidFill>
                <a:srgbClr val="000000"/>
              </a:solidFill>
              <a:headEnd type="triangle" w="med" len="med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023828" y="4437112"/>
              <a:ext cx="14041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156176" y="4445662"/>
              <a:ext cx="0" cy="138382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860032" y="4437112"/>
              <a:ext cx="129614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479926" y="5089862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RBH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64102" y="5089862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RBH</a:t>
              </a:r>
              <a:endParaRPr lang="en-GB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3536885" y="4437112"/>
              <a:ext cx="387043" cy="0"/>
            </a:xfrm>
            <a:prstGeom prst="line">
              <a:avLst/>
            </a:prstGeom>
            <a:ln>
              <a:solidFill>
                <a:srgbClr val="000000"/>
              </a:solidFill>
              <a:headEnd type="triangle" w="med" len="med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123728" y="490973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r>
                <a:rPr lang="en-US" sz="1000" b="1" dirty="0" smtClean="0"/>
                <a:t>_RB</a:t>
              </a:r>
              <a:endParaRPr lang="en-GB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20639" y="4433088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r>
                <a:rPr lang="en-US" sz="1000" b="1" dirty="0" smtClean="0"/>
                <a:t>_TRIM</a:t>
              </a:r>
              <a:r>
                <a:rPr lang="en-US" dirty="0" smtClean="0"/>
                <a:t> &lt; 0</a:t>
              </a:r>
              <a:endParaRPr lang="en-GB" dirty="0"/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4481990" y="5721471"/>
              <a:ext cx="288032" cy="216024"/>
            </a:xfrm>
            <a:prstGeom prst="triangle">
              <a:avLst/>
            </a:prstGeom>
            <a:solidFill>
              <a:srgbClr val="000000"/>
            </a:solidFill>
            <a:ln>
              <a:solidFill>
                <a:srgbClr val="00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H="1" flipV="1">
              <a:off x="4734018" y="5685467"/>
              <a:ext cx="4403" cy="30200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023828" y="5829483"/>
              <a:ext cx="3132348" cy="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/>
          <p:cNvSpPr/>
          <p:nvPr/>
        </p:nvSpPr>
        <p:spPr>
          <a:xfrm>
            <a:off x="5364088" y="4403204"/>
            <a:ext cx="288032" cy="720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shade val="60000"/>
                <a:satMod val="300000"/>
                <a:alpha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292080" y="406778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sz="1000" b="1" dirty="0" err="1" smtClean="0"/>
              <a:t>_series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17455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Circuit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75" y="1320048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Trim Power Converter Failure</a:t>
            </a:r>
          </a:p>
          <a:p>
            <a:pPr lvl="1"/>
            <a:r>
              <a:rPr lang="en-US" dirty="0" smtClean="0"/>
              <a:t>No protection problem with I</a:t>
            </a:r>
            <a:r>
              <a:rPr lang="en-US" sz="1200" dirty="0" smtClean="0"/>
              <a:t>_TRIM</a:t>
            </a:r>
            <a:r>
              <a:rPr lang="en-US" dirty="0" smtClean="0"/>
              <a:t> &gt; 0</a:t>
            </a:r>
          </a:p>
          <a:p>
            <a:pPr lvl="2"/>
            <a:r>
              <a:rPr lang="en-US" dirty="0" smtClean="0"/>
              <a:t>Diode in series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051720" y="3356992"/>
            <a:ext cx="4392488" cy="1766381"/>
            <a:chOff x="2051720" y="3356992"/>
            <a:chExt cx="4392488" cy="1766381"/>
          </a:xfrm>
        </p:grpSpPr>
        <p:sp>
          <p:nvSpPr>
            <p:cNvPr id="4" name="Rectangle 3"/>
            <p:cNvSpPr/>
            <p:nvPr/>
          </p:nvSpPr>
          <p:spPr>
            <a:xfrm>
              <a:off x="3275856" y="4221088"/>
              <a:ext cx="1080120" cy="36004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60032" y="4221088"/>
              <a:ext cx="1080120" cy="36004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>
              <a:stCxn id="4" idx="3"/>
              <a:endCxn id="5" idx="1"/>
            </p:cNvCxnSpPr>
            <p:nvPr/>
          </p:nvCxnSpPr>
          <p:spPr>
            <a:xfrm>
              <a:off x="4355976" y="4401108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940152" y="4401108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771800" y="4401108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267744" y="4409658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023828" y="3573016"/>
              <a:ext cx="0" cy="139935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4427984" y="3356992"/>
              <a:ext cx="396044" cy="432048"/>
            </a:xfrm>
            <a:prstGeom prst="ellipse">
              <a:avLst/>
            </a:prstGeom>
            <a:noFill/>
            <a:ln w="19050">
              <a:solidFill>
                <a:srgbClr val="00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427984" y="3573016"/>
              <a:ext cx="387043" cy="0"/>
            </a:xfrm>
            <a:prstGeom prst="line">
              <a:avLst/>
            </a:prstGeom>
            <a:ln>
              <a:solidFill>
                <a:srgbClr val="000000"/>
              </a:solidFill>
              <a:headEnd type="triangle" w="med" len="med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023828" y="3573016"/>
              <a:ext cx="14041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156176" y="3581566"/>
              <a:ext cx="0" cy="138382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860032" y="3573016"/>
              <a:ext cx="129614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479926" y="4225766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RBH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64102" y="4225766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RBH</a:t>
              </a:r>
              <a:endParaRPr lang="en-GB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3536885" y="3573016"/>
              <a:ext cx="387043" cy="0"/>
            </a:xfrm>
            <a:prstGeom prst="line">
              <a:avLst/>
            </a:prstGeom>
            <a:ln>
              <a:solidFill>
                <a:srgbClr val="000000"/>
              </a:solidFill>
              <a:headEnd type="triangle" w="med" len="med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123728" y="4045634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r>
                <a:rPr lang="en-US" sz="1000" b="1" dirty="0" smtClean="0"/>
                <a:t>_RB</a:t>
              </a:r>
              <a:endParaRPr lang="en-GB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20639" y="3568992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r>
                <a:rPr lang="en-US" sz="1000" b="1" dirty="0" smtClean="0"/>
                <a:t>_TRIM</a:t>
              </a:r>
              <a:r>
                <a:rPr lang="en-US" dirty="0" smtClean="0"/>
                <a:t> &gt; 0</a:t>
              </a:r>
              <a:endParaRPr lang="en-GB" dirty="0"/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4481990" y="4857375"/>
              <a:ext cx="288032" cy="216024"/>
            </a:xfrm>
            <a:prstGeom prst="triangle">
              <a:avLst/>
            </a:prstGeom>
            <a:solidFill>
              <a:srgbClr val="000000"/>
            </a:solidFill>
            <a:ln>
              <a:solidFill>
                <a:srgbClr val="00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H="1" flipV="1">
              <a:off x="4734018" y="4821371"/>
              <a:ext cx="4403" cy="30200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023828" y="4965387"/>
              <a:ext cx="3132348" cy="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 rot="5400000">
              <a:off x="2907456" y="3815857"/>
              <a:ext cx="220427" cy="302002"/>
              <a:chOff x="4670394" y="4973771"/>
              <a:chExt cx="220427" cy="302002"/>
            </a:xfrm>
          </p:grpSpPr>
          <p:sp>
            <p:nvSpPr>
              <p:cNvPr id="30" name="Isosceles Triangle 29"/>
              <p:cNvSpPr/>
              <p:nvPr/>
            </p:nvSpPr>
            <p:spPr>
              <a:xfrm rot="5400000">
                <a:off x="4634390" y="5009775"/>
                <a:ext cx="288032" cy="216024"/>
              </a:xfrm>
              <a:prstGeom prst="triangle">
                <a:avLst/>
              </a:prstGeom>
              <a:solidFill>
                <a:srgbClr val="000000"/>
              </a:solidFill>
              <a:ln>
                <a:solidFill>
                  <a:srgbClr val="000000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4886418" y="4973771"/>
                <a:ext cx="4403" cy="30200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2051720" y="3707740"/>
              <a:ext cx="788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D</a:t>
              </a:r>
              <a:r>
                <a:rPr lang="en-US" sz="1000" b="1" dirty="0" err="1" smtClean="0"/>
                <a:t>_series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20174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Circuit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75" y="1320048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Open </a:t>
            </a:r>
            <a:r>
              <a:rPr lang="en-US" dirty="0" smtClean="0"/>
              <a:t>issue</a:t>
            </a:r>
            <a:endParaRPr lang="en-US" dirty="0" smtClean="0"/>
          </a:p>
          <a:p>
            <a:pPr lvl="1"/>
            <a:r>
              <a:rPr lang="en-US" dirty="0" smtClean="0"/>
              <a:t>Interaction Voltage ripple </a:t>
            </a:r>
            <a:r>
              <a:rPr lang="en-US" dirty="0" smtClean="0"/>
              <a:t>(0.1 V – 0.5 V) and </a:t>
            </a:r>
            <a:r>
              <a:rPr lang="en-US" dirty="0" smtClean="0"/>
              <a:t>QPS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267744" y="3212976"/>
            <a:ext cx="4320480" cy="1766381"/>
            <a:chOff x="2123728" y="4221088"/>
            <a:chExt cx="4320480" cy="1766381"/>
          </a:xfrm>
        </p:grpSpPr>
        <p:sp>
          <p:nvSpPr>
            <p:cNvPr id="35" name="Rectangle 34"/>
            <p:cNvSpPr/>
            <p:nvPr/>
          </p:nvSpPr>
          <p:spPr>
            <a:xfrm>
              <a:off x="3275856" y="5085184"/>
              <a:ext cx="1080120" cy="36004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860032" y="5085184"/>
              <a:ext cx="1080120" cy="36004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>
              <a:stCxn id="35" idx="3"/>
              <a:endCxn id="36" idx="1"/>
            </p:cNvCxnSpPr>
            <p:nvPr/>
          </p:nvCxnSpPr>
          <p:spPr>
            <a:xfrm>
              <a:off x="4355976" y="526520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940152" y="526520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771800" y="526520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267744" y="5273754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3023828" y="4437112"/>
              <a:ext cx="0" cy="139935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/>
          </p:nvSpPr>
          <p:spPr>
            <a:xfrm>
              <a:off x="4427984" y="4221088"/>
              <a:ext cx="396044" cy="432048"/>
            </a:xfrm>
            <a:prstGeom prst="ellipse">
              <a:avLst/>
            </a:prstGeom>
            <a:noFill/>
            <a:ln w="19050">
              <a:solidFill>
                <a:srgbClr val="00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4427984" y="4437112"/>
              <a:ext cx="387043" cy="0"/>
            </a:xfrm>
            <a:prstGeom prst="line">
              <a:avLst/>
            </a:prstGeom>
            <a:ln>
              <a:solidFill>
                <a:srgbClr val="000000"/>
              </a:solidFill>
              <a:headEnd type="triangle" w="med" len="med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023828" y="4437112"/>
              <a:ext cx="14041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156176" y="4445662"/>
              <a:ext cx="0" cy="138382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860032" y="4437112"/>
              <a:ext cx="129614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3479926" y="5089862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RBH</a:t>
              </a:r>
              <a:endParaRPr lang="en-GB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064102" y="5089862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RBH</a:t>
              </a:r>
              <a:endParaRPr lang="en-GB" dirty="0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>
              <a:off x="3275856" y="4437112"/>
              <a:ext cx="415257" cy="0"/>
            </a:xfrm>
            <a:prstGeom prst="line">
              <a:avLst/>
            </a:prstGeom>
            <a:ln>
              <a:solidFill>
                <a:srgbClr val="000000"/>
              </a:solidFill>
              <a:headEnd type="triangle" w="med" len="med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2123728" y="490973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r>
                <a:rPr lang="en-US" sz="1000" b="1" dirty="0" smtClean="0"/>
                <a:t>_RB</a:t>
              </a:r>
              <a:endParaRPr lang="en-GB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15313" y="4433088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r>
                <a:rPr lang="en-US" sz="1000" b="1" dirty="0" smtClean="0"/>
                <a:t>_TRIM</a:t>
              </a:r>
              <a:r>
                <a:rPr lang="en-US" dirty="0" smtClean="0"/>
                <a:t> &lt; 0</a:t>
              </a:r>
              <a:endParaRPr lang="en-GB" dirty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4481990" y="5721471"/>
              <a:ext cx="288032" cy="216024"/>
            </a:xfrm>
            <a:prstGeom prst="triangle">
              <a:avLst/>
            </a:prstGeom>
            <a:solidFill>
              <a:srgbClr val="000000"/>
            </a:solidFill>
            <a:ln>
              <a:solidFill>
                <a:srgbClr val="00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 flipV="1">
              <a:off x="4734018" y="5685467"/>
              <a:ext cx="4403" cy="30200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023828" y="5829483"/>
              <a:ext cx="3132348" cy="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43410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75" y="1320048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The Trim Power Converter will be based on an existing power converter</a:t>
            </a:r>
          </a:p>
          <a:p>
            <a:pPr lvl="1"/>
            <a:r>
              <a:rPr lang="en-US" dirty="0" smtClean="0"/>
              <a:t>COMET PC [±</a:t>
            </a:r>
            <a:r>
              <a:rPr lang="en-US" dirty="0" smtClean="0"/>
              <a:t>250A/±</a:t>
            </a:r>
            <a:r>
              <a:rPr lang="en-US" dirty="0" smtClean="0"/>
              <a:t>120V]</a:t>
            </a:r>
          </a:p>
          <a:p>
            <a:pPr lvl="1"/>
            <a:r>
              <a:rPr lang="en-US" dirty="0" err="1" smtClean="0"/>
              <a:t>LxDxH</a:t>
            </a:r>
            <a:r>
              <a:rPr lang="en-US" dirty="0" smtClean="0"/>
              <a:t>: 0.8 m x 0.9 m x 2.3 m</a:t>
            </a:r>
          </a:p>
          <a:p>
            <a:pPr lvl="1"/>
            <a:r>
              <a:rPr lang="en-US" dirty="0" smtClean="0"/>
              <a:t>Total: 14 </a:t>
            </a:r>
            <a:r>
              <a:rPr lang="en-US" dirty="0" smtClean="0"/>
              <a:t>PCs </a:t>
            </a:r>
            <a:r>
              <a:rPr lang="en-US" dirty="0" smtClean="0"/>
              <a:t>+ spares</a:t>
            </a:r>
            <a:endParaRPr lang="en-US" dirty="0" smtClean="0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00200"/>
            <a:ext cx="2388095" cy="501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852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for LS2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Concerned Magnets in LS2</a:t>
            </a:r>
          </a:p>
          <a:p>
            <a:pPr lvl="1"/>
            <a:r>
              <a:rPr lang="en-US" dirty="0" smtClean="0"/>
              <a:t>Two options</a:t>
            </a:r>
          </a:p>
          <a:p>
            <a:pPr lvl="2"/>
            <a:r>
              <a:rPr lang="en-US" dirty="0" smtClean="0"/>
              <a:t>2 magnets </a:t>
            </a:r>
            <a:r>
              <a:rPr lang="en-US" dirty="0" smtClean="0"/>
              <a:t>in </a:t>
            </a:r>
            <a:r>
              <a:rPr lang="en-US" dirty="0" smtClean="0"/>
              <a:t>point LHC-2 (sector S12 and S23)</a:t>
            </a:r>
          </a:p>
          <a:p>
            <a:pPr lvl="3"/>
            <a:r>
              <a:rPr lang="en-US" dirty="0" smtClean="0"/>
              <a:t>MBB.A10.L2 and MBA.A10.R2</a:t>
            </a:r>
          </a:p>
          <a:p>
            <a:pPr lvl="2"/>
            <a:r>
              <a:rPr lang="en-US" dirty="0" smtClean="0"/>
              <a:t>4 magnets in point LHC-7 (sector 67 and 78)</a:t>
            </a:r>
          </a:p>
          <a:p>
            <a:pPr lvl="3"/>
            <a:r>
              <a:rPr lang="en-US" dirty="0" smtClean="0"/>
              <a:t> MBA.B8.L7</a:t>
            </a:r>
            <a:r>
              <a:rPr lang="en-US" dirty="0"/>
              <a:t>, </a:t>
            </a:r>
            <a:r>
              <a:rPr lang="en-US" dirty="0" smtClean="0"/>
              <a:t>MBA.B10.L7 and MBB.B8.R7</a:t>
            </a:r>
            <a:r>
              <a:rPr lang="en-US" dirty="0"/>
              <a:t>, </a:t>
            </a:r>
            <a:r>
              <a:rPr lang="en-US" dirty="0" smtClean="0"/>
              <a:t>MBB.B10.R7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5079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for LS2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Point LHC-2</a:t>
            </a:r>
          </a:p>
          <a:p>
            <a:pPr lvl="1"/>
            <a:r>
              <a:rPr lang="en-US" dirty="0" smtClean="0"/>
              <a:t>The Trim Power converters can be installed in the UAs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852936"/>
            <a:ext cx="9073008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20210" y="4546838"/>
            <a:ext cx="216024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60000"/>
                <a:satMod val="300000"/>
                <a:alpha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926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Trim Power Converter</a:t>
            </a:r>
          </a:p>
          <a:p>
            <a:r>
              <a:rPr lang="en-GB" dirty="0" smtClean="0"/>
              <a:t>Circuit protection</a:t>
            </a:r>
          </a:p>
          <a:p>
            <a:r>
              <a:rPr lang="en-GB" dirty="0" smtClean="0"/>
              <a:t>Proposal</a:t>
            </a:r>
          </a:p>
          <a:p>
            <a:r>
              <a:rPr lang="en-GB" dirty="0" smtClean="0"/>
              <a:t>LS2</a:t>
            </a:r>
          </a:p>
          <a:p>
            <a:r>
              <a:rPr lang="en-GB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for LS2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Point LHC-7</a:t>
            </a:r>
          </a:p>
          <a:p>
            <a:pPr lvl="1"/>
            <a:r>
              <a:rPr lang="en-US" dirty="0" smtClean="0"/>
              <a:t>The Trim Power converters can be installed in the TZ76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48072" y="2852936"/>
            <a:ext cx="8028384" cy="3276600"/>
            <a:chOff x="683568" y="2924944"/>
            <a:chExt cx="8028384" cy="32766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924944"/>
              <a:ext cx="8028384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3203848" y="5635057"/>
              <a:ext cx="648072" cy="170207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chemeClr val="accent1">
                  <a:shade val="60000"/>
                  <a:satMod val="30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5457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proposal for the trim power converter is based on COMET power converter [±</a:t>
            </a:r>
            <a:r>
              <a:rPr lang="en-US" dirty="0"/>
              <a:t>250A</a:t>
            </a:r>
            <a:r>
              <a:rPr lang="en-US" dirty="0" smtClean="0"/>
              <a:t>/±120V]</a:t>
            </a:r>
          </a:p>
          <a:p>
            <a:pPr lvl="1"/>
            <a:r>
              <a:rPr lang="en-US" dirty="0" smtClean="0"/>
              <a:t>Adaptation of the output voltage (&lt; 40 V)</a:t>
            </a:r>
          </a:p>
          <a:p>
            <a:pPr lvl="1"/>
            <a:r>
              <a:rPr lang="en-US" dirty="0" smtClean="0"/>
              <a:t>Adaptation of the CM voltage (&lt; 1500 V)</a:t>
            </a:r>
          </a:p>
          <a:p>
            <a:r>
              <a:rPr lang="en-US" dirty="0" smtClean="0"/>
              <a:t>Open issues</a:t>
            </a:r>
          </a:p>
          <a:p>
            <a:pPr lvl="1"/>
            <a:r>
              <a:rPr lang="en-US" dirty="0" smtClean="0"/>
              <a:t>Protection of the circuit (</a:t>
            </a:r>
            <a:r>
              <a:rPr lang="en-US" dirty="0" err="1" smtClean="0"/>
              <a:t>R</a:t>
            </a:r>
            <a:r>
              <a:rPr lang="en-US" sz="1200" b="1" dirty="0" err="1" smtClean="0"/>
              <a:t>_series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Interaction QPS and </a:t>
            </a:r>
            <a:r>
              <a:rPr lang="en-US" dirty="0" err="1" smtClean="0"/>
              <a:t>V</a:t>
            </a:r>
            <a:r>
              <a:rPr lang="en-US" sz="1200" b="1" dirty="0" err="1" smtClean="0"/>
              <a:t>_ripple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24693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Needs</a:t>
            </a:r>
          </a:p>
          <a:p>
            <a:pPr lvl="1"/>
            <a:r>
              <a:rPr lang="en-US" dirty="0" smtClean="0"/>
              <a:t>3 (2+1) power converters in LS2 (or 5)</a:t>
            </a:r>
            <a:endParaRPr lang="en-US" b="1" dirty="0"/>
          </a:p>
          <a:p>
            <a:pPr lvl="1"/>
            <a:r>
              <a:rPr lang="en-US" dirty="0" smtClean="0"/>
              <a:t>15 (12+3) power converters in LS3 (or 13)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Specification of the Trim power converters</a:t>
            </a:r>
          </a:p>
          <a:p>
            <a:pPr lvl="1"/>
            <a:r>
              <a:rPr lang="en-US" dirty="0" smtClean="0"/>
              <a:t>Design of the Trim power converters</a:t>
            </a:r>
          </a:p>
          <a:p>
            <a:pPr lvl="1"/>
            <a:r>
              <a:rPr lang="en-US" dirty="0" smtClean="0"/>
              <a:t>Production of the 1</a:t>
            </a:r>
            <a:r>
              <a:rPr lang="en-US" baseline="30000" dirty="0" smtClean="0"/>
              <a:t>st</a:t>
            </a:r>
            <a:r>
              <a:rPr lang="en-US" dirty="0" smtClean="0"/>
              <a:t> batch</a:t>
            </a:r>
          </a:p>
          <a:p>
            <a:pPr marL="448056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44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 of the project:</a:t>
            </a:r>
          </a:p>
          <a:p>
            <a:pPr lvl="1"/>
            <a:r>
              <a:rPr lang="en-US" dirty="0" smtClean="0"/>
              <a:t>Replacement of few MB </a:t>
            </a:r>
            <a:r>
              <a:rPr lang="en-US" dirty="0" smtClean="0"/>
              <a:t>magnets by 11 T assemblies (2 x 11 T dipoles and additional collimators) 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553414" y="3861048"/>
            <a:ext cx="3690994" cy="2863584"/>
            <a:chOff x="3638333" y="3806700"/>
            <a:chExt cx="3690994" cy="2863584"/>
          </a:xfrm>
        </p:grpSpPr>
        <p:sp>
          <p:nvSpPr>
            <p:cNvPr id="5" name="Rectangle 4"/>
            <p:cNvSpPr/>
            <p:nvPr/>
          </p:nvSpPr>
          <p:spPr>
            <a:xfrm>
              <a:off x="3638333" y="3806700"/>
              <a:ext cx="3690994" cy="28635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7666" y="4148636"/>
              <a:ext cx="3312368" cy="25216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 rot="16200000">
              <a:off x="3320298" y="5288864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r>
                <a:rPr lang="en-US" sz="1000" b="1" dirty="0" smtClean="0"/>
                <a:t>_TRIM</a:t>
              </a:r>
              <a:r>
                <a:rPr lang="en-US" dirty="0" smtClean="0"/>
                <a:t> (A)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31802" y="380670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</a:t>
              </a:r>
              <a:r>
                <a:rPr lang="en-US" sz="1000" b="1" dirty="0" smtClean="0"/>
                <a:t>_RB</a:t>
              </a:r>
              <a:r>
                <a:rPr lang="en-US" dirty="0" smtClean="0"/>
                <a:t> (kA)</a:t>
              </a:r>
              <a:endParaRPr lang="en-GB" dirty="0"/>
            </a:p>
          </p:txBody>
        </p:sp>
      </p:grp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62" y="3238152"/>
            <a:ext cx="7660774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48412"/>
              </p:ext>
            </p:extLst>
          </p:nvPr>
        </p:nvGraphicFramePr>
        <p:xfrm>
          <a:off x="1043608" y="4221088"/>
          <a:ext cx="319825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056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Magnet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mH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MB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MBH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 ( = 2 x 66)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642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/>
          <a:lstStyle/>
          <a:p>
            <a:r>
              <a:rPr lang="en-US" dirty="0" smtClean="0"/>
              <a:t>The Main dipole circuit</a:t>
            </a:r>
          </a:p>
          <a:p>
            <a:pPr lvl="1"/>
            <a:r>
              <a:rPr lang="en-US" dirty="0" smtClean="0"/>
              <a:t>The 154 MB magnets are connected in series</a:t>
            </a:r>
          </a:p>
          <a:p>
            <a:pPr lvl="1"/>
            <a:r>
              <a:rPr lang="en-US" dirty="0" smtClean="0"/>
              <a:t>Half of the magnets are connected on the positive line, half of magnet are connected on the negative line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717032"/>
            <a:ext cx="9000999" cy="1293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-163177" y="3365631"/>
            <a:ext cx="141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RB</a:t>
            </a:r>
          </a:p>
          <a:p>
            <a:r>
              <a:rPr lang="en-US" sz="1600" dirty="0" smtClean="0"/>
              <a:t>[13kA/±200V]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82905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17032"/>
            <a:ext cx="9001000" cy="1565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Trim Power Converter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/>
          <a:lstStyle/>
          <a:p>
            <a:r>
              <a:rPr lang="en-US" dirty="0" smtClean="0"/>
              <a:t>Each pair of 11 T dipoles needs a trim power converter</a:t>
            </a:r>
          </a:p>
          <a:p>
            <a:r>
              <a:rPr lang="en-US" dirty="0" smtClean="0"/>
              <a:t>The pairs of 11 T dipoles are always connected to the positive line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63177" y="3365631"/>
            <a:ext cx="141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RB</a:t>
            </a:r>
          </a:p>
          <a:p>
            <a:r>
              <a:rPr lang="en-US" sz="1600" dirty="0" smtClean="0"/>
              <a:t>[13kA/±200V]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5322694"/>
            <a:ext cx="851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RTBH</a:t>
            </a:r>
            <a:r>
              <a:rPr lang="en-GB" sz="1600" dirty="0" smtClean="0"/>
              <a:t>1</a:t>
            </a:r>
            <a:endParaRPr lang="en-U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072926" y="5322694"/>
            <a:ext cx="851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RTBH</a:t>
            </a:r>
            <a:r>
              <a:rPr lang="en-GB" sz="1600" dirty="0" smtClean="0"/>
              <a:t>2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360806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17032"/>
            <a:ext cx="9001000" cy="1565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Trim Power Converter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/>
          <a:lstStyle/>
          <a:p>
            <a:r>
              <a:rPr lang="en-US" dirty="0" smtClean="0"/>
              <a:t>Electrical Characteristics</a:t>
            </a:r>
          </a:p>
          <a:p>
            <a:pPr lvl="1"/>
            <a:r>
              <a:rPr lang="en-US" dirty="0" smtClean="0"/>
              <a:t>Current rating: 0 to -250A</a:t>
            </a:r>
          </a:p>
          <a:p>
            <a:pPr lvl="1"/>
            <a:r>
              <a:rPr lang="en-US" dirty="0" smtClean="0"/>
              <a:t>Voltage rating: </a:t>
            </a:r>
            <a:r>
              <a:rPr lang="en-US" dirty="0" smtClean="0"/>
              <a:t>±1.5 </a:t>
            </a:r>
            <a:r>
              <a:rPr lang="en-US" dirty="0" smtClean="0"/>
              <a:t>V + </a:t>
            </a:r>
            <a:r>
              <a:rPr lang="en-US" dirty="0" err="1" smtClean="0"/>
              <a:t>V</a:t>
            </a:r>
            <a:r>
              <a:rPr lang="en-US" sz="1400" b="1" dirty="0" err="1" smtClean="0"/>
              <a:t>_cable</a:t>
            </a:r>
            <a:r>
              <a:rPr lang="en-US" dirty="0" smtClean="0"/>
              <a:t> (&lt; </a:t>
            </a:r>
            <a:r>
              <a:rPr lang="en-US" dirty="0" smtClean="0"/>
              <a:t>±40 </a:t>
            </a:r>
            <a:r>
              <a:rPr lang="en-US" dirty="0" smtClean="0"/>
              <a:t>V)</a:t>
            </a:r>
          </a:p>
          <a:p>
            <a:pPr lvl="1"/>
            <a:r>
              <a:rPr lang="en-US" dirty="0" smtClean="0"/>
              <a:t>Accuracy: 40 ppm (12 mA)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724128" y="4869160"/>
            <a:ext cx="3002850" cy="1800200"/>
            <a:chOff x="5724128" y="4869160"/>
            <a:chExt cx="3002850" cy="1800200"/>
          </a:xfrm>
        </p:grpSpPr>
        <p:grpSp>
          <p:nvGrpSpPr>
            <p:cNvPr id="6" name="Group 5"/>
            <p:cNvGrpSpPr/>
            <p:nvPr/>
          </p:nvGrpSpPr>
          <p:grpSpPr>
            <a:xfrm>
              <a:off x="5724128" y="4869160"/>
              <a:ext cx="3002850" cy="1800200"/>
              <a:chOff x="5868144" y="4365104"/>
              <a:chExt cx="3002850" cy="18002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308304" y="4941168"/>
                <a:ext cx="1296144" cy="1080120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994422" y="4923963"/>
                <a:ext cx="1313882" cy="109732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 flipV="1">
                <a:off x="7308304" y="4509120"/>
                <a:ext cx="0" cy="165618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5868144" y="4941168"/>
                <a:ext cx="295232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7347550" y="4365104"/>
                <a:ext cx="2487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</a:t>
                </a:r>
                <a:endParaRPr lang="en-GB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532440" y="4517504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V</a:t>
                </a:r>
                <a:endParaRPr lang="en-GB" dirty="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7452320" y="5823014"/>
              <a:ext cx="725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 &lt; 0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22744" y="5805264"/>
              <a:ext cx="725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 &gt; 0</a:t>
              </a:r>
              <a:endParaRPr lang="en-GB" dirty="0"/>
            </a:p>
          </p:txBody>
        </p:sp>
      </p:grpSp>
      <p:sp>
        <p:nvSpPr>
          <p:cNvPr id="15" name="TextBox 14"/>
          <p:cNvSpPr txBox="1"/>
          <p:nvPr/>
        </p:nvSpPr>
        <p:spPr>
          <a:xfrm rot="16200000">
            <a:off x="-163177" y="3365631"/>
            <a:ext cx="141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RB</a:t>
            </a:r>
          </a:p>
          <a:p>
            <a:r>
              <a:rPr lang="en-US" sz="1600" dirty="0" smtClean="0"/>
              <a:t>[13kA/±200V]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979712" y="5322694"/>
            <a:ext cx="851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RTBH</a:t>
            </a:r>
            <a:r>
              <a:rPr lang="en-GB" sz="1600" dirty="0" smtClean="0"/>
              <a:t>1</a:t>
            </a:r>
            <a:endParaRPr lang="en-US" sz="16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072926" y="5322694"/>
            <a:ext cx="851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RTBH</a:t>
            </a:r>
            <a:r>
              <a:rPr lang="en-GB" sz="1600" dirty="0" smtClean="0"/>
              <a:t>2</a:t>
            </a:r>
            <a:endParaRPr lang="en-US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8191"/>
            <a:ext cx="2601207" cy="2020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88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 Power Converter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Mode voltage (V to earth)</a:t>
            </a:r>
          </a:p>
          <a:p>
            <a:pPr lvl="1"/>
            <a:r>
              <a:rPr lang="en-US" dirty="0" smtClean="0"/>
              <a:t>Important constraint for the trim PC</a:t>
            </a:r>
          </a:p>
          <a:p>
            <a:pPr lvl="1"/>
            <a:r>
              <a:rPr lang="en-US" dirty="0" smtClean="0"/>
              <a:t>The RB circuit is connected to the earth at the mid point of the negative EE system</a:t>
            </a:r>
          </a:p>
          <a:p>
            <a:pPr lvl="1"/>
            <a:r>
              <a:rPr lang="en-US" dirty="0" smtClean="0"/>
              <a:t>The Trim power converter have to be </a:t>
            </a:r>
            <a:r>
              <a:rPr lang="en-US" dirty="0" smtClean="0"/>
              <a:t>floating. The common </a:t>
            </a:r>
            <a:r>
              <a:rPr lang="en-US" dirty="0" smtClean="0"/>
              <a:t>mode voltage </a:t>
            </a:r>
            <a:r>
              <a:rPr lang="en-US" dirty="0" smtClean="0"/>
              <a:t>od the PC depends </a:t>
            </a:r>
            <a:r>
              <a:rPr lang="en-US" dirty="0" smtClean="0"/>
              <a:t>of the position of the 11 T dipole assembly.</a:t>
            </a:r>
          </a:p>
          <a:p>
            <a:pPr lvl="1"/>
            <a:r>
              <a:rPr lang="en-US" dirty="0" smtClean="0"/>
              <a:t>Worst case is for the 1</a:t>
            </a:r>
            <a:r>
              <a:rPr lang="en-US" baseline="30000" dirty="0" smtClean="0"/>
              <a:t>st</a:t>
            </a:r>
            <a:r>
              <a:rPr lang="en-US" dirty="0" smtClean="0"/>
              <a:t> magnet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013176"/>
            <a:ext cx="5472608" cy="1745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787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Trim Power Converter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/>
          <a:lstStyle/>
          <a:p>
            <a:r>
              <a:rPr lang="en-US" dirty="0" smtClean="0"/>
              <a:t>Common Mode Voltage (V to earth)</a:t>
            </a:r>
          </a:p>
          <a:p>
            <a:pPr lvl="1"/>
            <a:r>
              <a:rPr lang="en-US" dirty="0" smtClean="0"/>
              <a:t>Worst case: 1</a:t>
            </a:r>
            <a:r>
              <a:rPr lang="en-US" baseline="30000" dirty="0" smtClean="0"/>
              <a:t>st</a:t>
            </a:r>
            <a:r>
              <a:rPr lang="en-US" dirty="0" smtClean="0"/>
              <a:t> magnet </a:t>
            </a:r>
          </a:p>
          <a:p>
            <a:pPr lvl="1"/>
            <a:r>
              <a:rPr lang="en-US" dirty="0" smtClean="0"/>
              <a:t>Normal Operation (EE switches closed): 200 V</a:t>
            </a:r>
          </a:p>
        </p:txBody>
      </p:sp>
      <p:grpSp>
        <p:nvGrpSpPr>
          <p:cNvPr id="129" name="Group 128"/>
          <p:cNvGrpSpPr/>
          <p:nvPr/>
        </p:nvGrpSpPr>
        <p:grpSpPr>
          <a:xfrm>
            <a:off x="323528" y="3274090"/>
            <a:ext cx="7953984" cy="2459166"/>
            <a:chOff x="323528" y="2770034"/>
            <a:chExt cx="7953984" cy="2459166"/>
          </a:xfrm>
        </p:grpSpPr>
        <p:sp>
          <p:nvSpPr>
            <p:cNvPr id="18" name="Oval 17"/>
            <p:cNvSpPr/>
            <p:nvPr/>
          </p:nvSpPr>
          <p:spPr>
            <a:xfrm>
              <a:off x="323528" y="3717032"/>
              <a:ext cx="648072" cy="648072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647564" y="4365104"/>
              <a:ext cx="0" cy="43204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47564" y="3212976"/>
              <a:ext cx="0" cy="50405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18" idx="0"/>
            </p:cNvCxnSpPr>
            <p:nvPr/>
          </p:nvCxnSpPr>
          <p:spPr>
            <a:xfrm flipV="1">
              <a:off x="647564" y="3717032"/>
              <a:ext cx="0" cy="648072"/>
            </a:xfrm>
            <a:prstGeom prst="line">
              <a:avLst/>
            </a:prstGeom>
            <a:ln>
              <a:solidFill>
                <a:srgbClr val="000000"/>
              </a:solidFill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650464" y="4797152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endCxn id="28" idx="1"/>
            </p:cNvCxnSpPr>
            <p:nvPr/>
          </p:nvCxnSpPr>
          <p:spPr>
            <a:xfrm>
              <a:off x="647564" y="3212976"/>
              <a:ext cx="2052228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699792" y="3140968"/>
              <a:ext cx="4752528" cy="14401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1">
                  <a:shade val="60000"/>
                  <a:satMod val="30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99792" y="4725144"/>
              <a:ext cx="4752528" cy="14401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1">
                  <a:shade val="60000"/>
                  <a:satMod val="30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1121416" y="4437112"/>
              <a:ext cx="1578376" cy="792088"/>
              <a:chOff x="3026728" y="5301208"/>
              <a:chExt cx="1578376" cy="792088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 flipH="1">
                <a:off x="3026728" y="5661248"/>
                <a:ext cx="465152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 flipV="1">
                <a:off x="3491880" y="5661248"/>
                <a:ext cx="1109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3602792" y="5661248"/>
                <a:ext cx="1051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 flipV="1">
                <a:off x="3707904" y="5661248"/>
                <a:ext cx="1109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3818816" y="5661248"/>
                <a:ext cx="1051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 flipV="1">
                <a:off x="3923928" y="5661248"/>
                <a:ext cx="1109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4034840" y="5661248"/>
                <a:ext cx="1051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4139952" y="5673278"/>
                <a:ext cx="465152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3275856" y="5445224"/>
                <a:ext cx="0" cy="21602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4355976" y="5445224"/>
                <a:ext cx="0" cy="21602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3275856" y="5445224"/>
                <a:ext cx="27148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H="1">
                <a:off x="4084496" y="5448498"/>
                <a:ext cx="27148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3519608" y="5301208"/>
                <a:ext cx="620344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3823306" y="5805264"/>
                <a:ext cx="0" cy="21602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>
                <a:off x="3694040" y="6021288"/>
                <a:ext cx="229888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>
                <a:off x="3775626" y="6093296"/>
                <a:ext cx="95746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/>
            <p:cNvCxnSpPr/>
            <p:nvPr/>
          </p:nvCxnSpPr>
          <p:spPr>
            <a:xfrm flipH="1">
              <a:off x="7452320" y="3212976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7452320" y="4790296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 rot="5400000">
              <a:off x="7233396" y="3753036"/>
              <a:ext cx="1584176" cy="504056"/>
              <a:chOff x="3026728" y="5301208"/>
              <a:chExt cx="1578376" cy="504056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 flipH="1">
                <a:off x="3026728" y="5661248"/>
                <a:ext cx="465152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H="1" flipV="1">
                <a:off x="3491880" y="5661248"/>
                <a:ext cx="1109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3602792" y="5661248"/>
                <a:ext cx="1051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H="1" flipV="1">
                <a:off x="3707904" y="5661248"/>
                <a:ext cx="1109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3818816" y="5661248"/>
                <a:ext cx="1051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 flipV="1">
                <a:off x="3923928" y="5661248"/>
                <a:ext cx="1109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4034840" y="5661248"/>
                <a:ext cx="105112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H="1">
                <a:off x="4139952" y="5673278"/>
                <a:ext cx="465152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275856" y="5445224"/>
                <a:ext cx="0" cy="21602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4355976" y="5445224"/>
                <a:ext cx="0" cy="21602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H="1">
                <a:off x="3275856" y="5445224"/>
                <a:ext cx="27148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H="1">
                <a:off x="4084496" y="5448498"/>
                <a:ext cx="27148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H="1">
                <a:off x="3519608" y="5301208"/>
                <a:ext cx="620344" cy="14401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Straight Arrow Connector 97"/>
            <p:cNvCxnSpPr/>
            <p:nvPr/>
          </p:nvCxnSpPr>
          <p:spPr>
            <a:xfrm flipV="1">
              <a:off x="1144712" y="3658939"/>
              <a:ext cx="0" cy="7200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1141925" y="3823309"/>
              <a:ext cx="914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±200 V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2483768" y="3861048"/>
              <a:ext cx="229888" cy="72008"/>
              <a:chOff x="1941128" y="5309592"/>
              <a:chExt cx="229888" cy="72008"/>
            </a:xfrm>
          </p:grpSpPr>
          <p:cxnSp>
            <p:nvCxnSpPr>
              <p:cNvPr id="101" name="Straight Connector 100"/>
              <p:cNvCxnSpPr/>
              <p:nvPr/>
            </p:nvCxnSpPr>
            <p:spPr>
              <a:xfrm flipH="1">
                <a:off x="1941128" y="5309592"/>
                <a:ext cx="229888" cy="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H="1">
                <a:off x="2022714" y="5381600"/>
                <a:ext cx="95746" cy="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Arrow Connector 103"/>
            <p:cNvCxnSpPr/>
            <p:nvPr/>
          </p:nvCxnSpPr>
          <p:spPr>
            <a:xfrm flipV="1">
              <a:off x="2598712" y="3311329"/>
              <a:ext cx="0" cy="476892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2603856" y="3423955"/>
              <a:ext cx="914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±200 V</a:t>
              </a:r>
              <a:endParaRPr lang="en-GB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14" name="Group 113"/>
            <p:cNvGrpSpPr/>
            <p:nvPr/>
          </p:nvGrpSpPr>
          <p:grpSpPr>
            <a:xfrm rot="16200000">
              <a:off x="2851191" y="2780928"/>
              <a:ext cx="324036" cy="302248"/>
              <a:chOff x="5004048" y="4169133"/>
              <a:chExt cx="324036" cy="302248"/>
            </a:xfrm>
          </p:grpSpPr>
          <p:sp>
            <p:nvSpPr>
              <p:cNvPr id="110" name="Oval 109"/>
              <p:cNvSpPr/>
              <p:nvPr/>
            </p:nvSpPr>
            <p:spPr>
              <a:xfrm>
                <a:off x="5004048" y="4169133"/>
                <a:ext cx="324036" cy="302248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1" name="Straight Connector 110"/>
              <p:cNvCxnSpPr>
                <a:endCxn id="110" idx="0"/>
              </p:cNvCxnSpPr>
              <p:nvPr/>
            </p:nvCxnSpPr>
            <p:spPr>
              <a:xfrm flipV="1">
                <a:off x="5166066" y="4169133"/>
                <a:ext cx="0" cy="302248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none" w="med" len="med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5" name="Straight Connector 114"/>
            <p:cNvCxnSpPr>
              <a:endCxn id="110" idx="0"/>
            </p:cNvCxnSpPr>
            <p:nvPr/>
          </p:nvCxnSpPr>
          <p:spPr>
            <a:xfrm>
              <a:off x="2780938" y="2932052"/>
              <a:ext cx="8114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2771800" y="2929708"/>
              <a:ext cx="0" cy="2112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3275856" y="2929707"/>
              <a:ext cx="0" cy="2112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3175227" y="2932052"/>
              <a:ext cx="8114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7404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Trim Power Converter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/>
          <a:lstStyle/>
          <a:p>
            <a:r>
              <a:rPr lang="en-US" dirty="0" smtClean="0"/>
              <a:t>Common Mode Voltage (V to earth)</a:t>
            </a:r>
          </a:p>
          <a:p>
            <a:pPr lvl="1"/>
            <a:r>
              <a:rPr lang="en-US" dirty="0" smtClean="0"/>
              <a:t>Worst case: 1</a:t>
            </a:r>
            <a:r>
              <a:rPr lang="en-US" baseline="30000" dirty="0" smtClean="0"/>
              <a:t>st</a:t>
            </a:r>
            <a:r>
              <a:rPr lang="en-US" dirty="0" smtClean="0"/>
              <a:t> magnet </a:t>
            </a:r>
          </a:p>
          <a:p>
            <a:pPr lvl="1"/>
            <a:r>
              <a:rPr lang="en-US" dirty="0" smtClean="0"/>
              <a:t>Quench (EE switches opened): 700 V</a:t>
            </a:r>
          </a:p>
        </p:txBody>
      </p:sp>
      <p:sp>
        <p:nvSpPr>
          <p:cNvPr id="18" name="Oval 17"/>
          <p:cNvSpPr/>
          <p:nvPr/>
        </p:nvSpPr>
        <p:spPr>
          <a:xfrm>
            <a:off x="323528" y="4221088"/>
            <a:ext cx="648072" cy="648072"/>
          </a:xfrm>
          <a:prstGeom prst="ellipse">
            <a:avLst/>
          </a:prstGeom>
          <a:noFill/>
          <a:ln w="1270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647564" y="4869160"/>
            <a:ext cx="0" cy="43204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47564" y="3717032"/>
            <a:ext cx="0" cy="50405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8" idx="0"/>
          </p:cNvCxnSpPr>
          <p:nvPr/>
        </p:nvCxnSpPr>
        <p:spPr>
          <a:xfrm flipV="1">
            <a:off x="647564" y="4221088"/>
            <a:ext cx="0" cy="648072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50464" y="5301208"/>
            <a:ext cx="46515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28" idx="1"/>
          </p:cNvCxnSpPr>
          <p:nvPr/>
        </p:nvCxnSpPr>
        <p:spPr>
          <a:xfrm>
            <a:off x="647564" y="3717032"/>
            <a:ext cx="205222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699792" y="3645024"/>
            <a:ext cx="4752528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60000"/>
                <a:satMod val="300000"/>
                <a:alpha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699792" y="5229200"/>
            <a:ext cx="4752528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60000"/>
                <a:satMod val="300000"/>
                <a:alpha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/>
          <p:cNvGrpSpPr/>
          <p:nvPr/>
        </p:nvGrpSpPr>
        <p:grpSpPr>
          <a:xfrm>
            <a:off x="1121416" y="4941168"/>
            <a:ext cx="1578376" cy="792088"/>
            <a:chOff x="3026728" y="5301208"/>
            <a:chExt cx="1578376" cy="792088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3026728" y="5661248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3491880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602792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3707904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818816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3923928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034840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4139952" y="5673278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275856" y="5445224"/>
              <a:ext cx="0" cy="2160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355976" y="5445224"/>
              <a:ext cx="0" cy="2160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3275856" y="5445224"/>
              <a:ext cx="27148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4084496" y="5448498"/>
              <a:ext cx="27148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3519608" y="5301208"/>
              <a:ext cx="620344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823306" y="5805264"/>
              <a:ext cx="0" cy="2160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3694040" y="6021288"/>
              <a:ext cx="229888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3775626" y="6093296"/>
              <a:ext cx="957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Straight Connector 77"/>
          <p:cNvCxnSpPr/>
          <p:nvPr/>
        </p:nvCxnSpPr>
        <p:spPr>
          <a:xfrm flipH="1">
            <a:off x="7452320" y="3717032"/>
            <a:ext cx="46515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7452320" y="5294352"/>
            <a:ext cx="46515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 rot="5400000">
            <a:off x="7233396" y="4257092"/>
            <a:ext cx="1584176" cy="504056"/>
            <a:chOff x="3026728" y="5301208"/>
            <a:chExt cx="1578376" cy="504056"/>
          </a:xfrm>
        </p:grpSpPr>
        <p:cxnSp>
          <p:nvCxnSpPr>
            <p:cNvPr id="81" name="Straight Connector 80"/>
            <p:cNvCxnSpPr/>
            <p:nvPr/>
          </p:nvCxnSpPr>
          <p:spPr>
            <a:xfrm flipH="1">
              <a:off x="3026728" y="5661248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 flipV="1">
              <a:off x="3491880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3602792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 flipV="1">
              <a:off x="3707904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3818816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 flipV="1">
              <a:off x="3923928" y="5661248"/>
              <a:ext cx="1109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034840" y="5661248"/>
              <a:ext cx="105112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139952" y="5673278"/>
              <a:ext cx="4651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275856" y="5445224"/>
              <a:ext cx="0" cy="2160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4355976" y="5445224"/>
              <a:ext cx="0" cy="2160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3275856" y="5445224"/>
              <a:ext cx="27148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4084496" y="5448498"/>
              <a:ext cx="27148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3519608" y="5301208"/>
              <a:ext cx="620344" cy="1440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Straight Arrow Connector 97"/>
          <p:cNvCxnSpPr/>
          <p:nvPr/>
        </p:nvCxnSpPr>
        <p:spPr>
          <a:xfrm flipV="1">
            <a:off x="1043608" y="4149080"/>
            <a:ext cx="0" cy="72008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043608" y="4355812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±200 V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2483768" y="4365104"/>
            <a:ext cx="229888" cy="72008"/>
            <a:chOff x="1941128" y="5309592"/>
            <a:chExt cx="229888" cy="72008"/>
          </a:xfrm>
        </p:grpSpPr>
        <p:cxnSp>
          <p:nvCxnSpPr>
            <p:cNvPr id="101" name="Straight Connector 100"/>
            <p:cNvCxnSpPr/>
            <p:nvPr/>
          </p:nvCxnSpPr>
          <p:spPr>
            <a:xfrm flipH="1">
              <a:off x="1941128" y="5309592"/>
              <a:ext cx="229888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2022714" y="5381600"/>
              <a:ext cx="95746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" name="Straight Arrow Connector 103"/>
          <p:cNvCxnSpPr/>
          <p:nvPr/>
        </p:nvCxnSpPr>
        <p:spPr>
          <a:xfrm flipV="1">
            <a:off x="2598712" y="3815385"/>
            <a:ext cx="0" cy="476892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2603856" y="3928011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-500V ±200 V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14" name="Group 113"/>
          <p:cNvGrpSpPr/>
          <p:nvPr/>
        </p:nvGrpSpPr>
        <p:grpSpPr>
          <a:xfrm rot="16200000">
            <a:off x="2851191" y="3284984"/>
            <a:ext cx="324036" cy="302248"/>
            <a:chOff x="5004048" y="4169133"/>
            <a:chExt cx="324036" cy="302248"/>
          </a:xfrm>
        </p:grpSpPr>
        <p:sp>
          <p:nvSpPr>
            <p:cNvPr id="110" name="Oval 109"/>
            <p:cNvSpPr/>
            <p:nvPr/>
          </p:nvSpPr>
          <p:spPr>
            <a:xfrm>
              <a:off x="5004048" y="4169133"/>
              <a:ext cx="324036" cy="302248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1" name="Straight Connector 110"/>
            <p:cNvCxnSpPr>
              <a:endCxn id="110" idx="0"/>
            </p:cNvCxnSpPr>
            <p:nvPr/>
          </p:nvCxnSpPr>
          <p:spPr>
            <a:xfrm flipV="1">
              <a:off x="5166066" y="4169133"/>
              <a:ext cx="0" cy="302248"/>
            </a:xfrm>
            <a:prstGeom prst="line">
              <a:avLst/>
            </a:prstGeom>
            <a:ln>
              <a:solidFill>
                <a:srgbClr val="000000"/>
              </a:solidFill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Straight Connector 114"/>
          <p:cNvCxnSpPr>
            <a:endCxn id="110" idx="0"/>
          </p:cNvCxnSpPr>
          <p:nvPr/>
        </p:nvCxnSpPr>
        <p:spPr>
          <a:xfrm>
            <a:off x="2780938" y="3436108"/>
            <a:ext cx="811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2771800" y="3433764"/>
            <a:ext cx="0" cy="2112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V="1">
            <a:off x="3275856" y="3433763"/>
            <a:ext cx="0" cy="2112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3175227" y="3436108"/>
            <a:ext cx="811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331640" y="5877272"/>
            <a:ext cx="1211362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475656" y="586798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1000 V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8460432" y="4053831"/>
            <a:ext cx="0" cy="98837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 rot="16200000">
            <a:off x="8259289" y="435022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1000 V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54028"/>
      </p:ext>
    </p:extLst>
  </p:cSld>
  <p:clrMapOvr>
    <a:masterClrMapping/>
  </p:clrMapOvr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rgbClr val="92D050"/>
        </a:solidFill>
        <a:ln>
          <a:solidFill>
            <a:schemeClr val="accent1">
              <a:shade val="60000"/>
              <a:satMod val="300000"/>
              <a:alpha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671</TotalTime>
  <Words>827</Words>
  <Application>Microsoft Office PowerPoint</Application>
  <PresentationFormat>On-screen Show (4:3)</PresentationFormat>
  <Paragraphs>174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ppt</vt:lpstr>
      <vt:lpstr>2nd International Review of the HL-LHC 11 T Dipole for DS Collimation  Powering of the MB circuit</vt:lpstr>
      <vt:lpstr>Outline</vt:lpstr>
      <vt:lpstr>Introduction</vt:lpstr>
      <vt:lpstr>Introduction</vt:lpstr>
      <vt:lpstr>Trim Power Converter</vt:lpstr>
      <vt:lpstr>Trim Power Converter</vt:lpstr>
      <vt:lpstr>Trim Power Converter</vt:lpstr>
      <vt:lpstr>Trim Power Converter</vt:lpstr>
      <vt:lpstr>Trim Power Converter</vt:lpstr>
      <vt:lpstr>Trim Power Converter</vt:lpstr>
      <vt:lpstr>Trim Power Converter</vt:lpstr>
      <vt:lpstr>Circuit protection</vt:lpstr>
      <vt:lpstr>Circuit protection</vt:lpstr>
      <vt:lpstr>Circuit protection</vt:lpstr>
      <vt:lpstr>Circuit protection</vt:lpstr>
      <vt:lpstr>Circuit protection</vt:lpstr>
      <vt:lpstr>Proposal</vt:lpstr>
      <vt:lpstr>Integration for LS2</vt:lpstr>
      <vt:lpstr>Integration for LS2</vt:lpstr>
      <vt:lpstr>Integration for LS2</vt:lpstr>
      <vt:lpstr>Conclusion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Hugues Thiesen</cp:lastModifiedBy>
  <cp:revision>67</cp:revision>
  <cp:lastPrinted>2014-12-08T12:02:29Z</cp:lastPrinted>
  <dcterms:created xsi:type="dcterms:W3CDTF">2013-06-24T08:34:31Z</dcterms:created>
  <dcterms:modified xsi:type="dcterms:W3CDTF">2014-12-08T12:25:39Z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