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0"/>
  </p:notesMasterIdLst>
  <p:sldIdLst>
    <p:sldId id="265" r:id="rId5"/>
    <p:sldId id="280" r:id="rId6"/>
    <p:sldId id="295" r:id="rId7"/>
    <p:sldId id="296" r:id="rId8"/>
    <p:sldId id="262"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C1E6"/>
    <a:srgbClr val="0089B5"/>
    <a:srgbClr val="005872"/>
    <a:srgbClr val="284579"/>
    <a:srgbClr val="9CB0D5"/>
    <a:srgbClr val="3861A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7" autoAdjust="0"/>
    <p:restoredTop sz="86379" autoAdjust="0"/>
  </p:normalViewPr>
  <p:slideViewPr>
    <p:cSldViewPr snapToGrid="0" snapToObjects="1">
      <p:cViewPr varScale="1">
        <p:scale>
          <a:sx n="48" d="100"/>
          <a:sy n="48" d="100"/>
        </p:scale>
        <p:origin x="720" y="4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513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2CD457-2C93-4605-B86D-F519940C8090}" type="datetimeFigureOut">
              <a:rPr lang="en-GB" smtClean="0"/>
              <a:t>08/12/2014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AD5AE1-8DAA-4720-851B-5749129BDBE5}" type="slidenum">
              <a:rPr lang="en-GB" smtClean="0"/>
              <a:t>‹#›</a:t>
            </a:fld>
            <a:endParaRPr lang="en-GB"/>
          </a:p>
        </p:txBody>
      </p:sp>
    </p:spTree>
    <p:extLst>
      <p:ext uri="{BB962C8B-B14F-4D97-AF65-F5344CB8AC3E}">
        <p14:creationId xmlns:p14="http://schemas.microsoft.com/office/powerpoint/2010/main" val="11363027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AAD5AE1-8DAA-4720-851B-5749129BDBE5}" type="slidenum">
              <a:rPr lang="en-GB" smtClean="0"/>
              <a:t>1</a:t>
            </a:fld>
            <a:endParaRPr lang="en-GB"/>
          </a:p>
        </p:txBody>
      </p:sp>
    </p:spTree>
    <p:extLst>
      <p:ext uri="{BB962C8B-B14F-4D97-AF65-F5344CB8AC3E}">
        <p14:creationId xmlns:p14="http://schemas.microsoft.com/office/powerpoint/2010/main" val="24891045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AAD5AE1-8DAA-4720-851B-5749129BDBE5}" type="slidenum">
              <a:rPr lang="en-GB" smtClean="0"/>
              <a:t>4</a:t>
            </a:fld>
            <a:endParaRPr lang="en-GB"/>
          </a:p>
        </p:txBody>
      </p:sp>
    </p:spTree>
    <p:extLst>
      <p:ext uri="{BB962C8B-B14F-4D97-AF65-F5344CB8AC3E}">
        <p14:creationId xmlns:p14="http://schemas.microsoft.com/office/powerpoint/2010/main" val="21151536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5.jp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5.jpg"/><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4708310" y="1608069"/>
            <a:ext cx="3978489" cy="2506731"/>
          </a:xfrm>
        </p:spPr>
        <p:txBody>
          <a:bodyPr/>
          <a:lstStyle>
            <a:lvl1pPr algn="l">
              <a:lnSpc>
                <a:spcPct val="100000"/>
              </a:lnSpc>
              <a:defRPr b="1" i="0">
                <a:solidFill>
                  <a:srgbClr val="005872"/>
                </a:solidFill>
                <a:effectLst/>
                <a:latin typeface="Calibri" pitchFamily="34" charset="0"/>
              </a:defRPr>
            </a:lvl1pPr>
          </a:lstStyle>
          <a:p>
            <a:endParaRPr lang="en-US" dirty="0"/>
          </a:p>
        </p:txBody>
      </p:sp>
      <p:sp>
        <p:nvSpPr>
          <p:cNvPr id="3" name="Subtitle 2"/>
          <p:cNvSpPr>
            <a:spLocks noGrp="1"/>
          </p:cNvSpPr>
          <p:nvPr>
            <p:ph type="subTitle" idx="1"/>
          </p:nvPr>
        </p:nvSpPr>
        <p:spPr>
          <a:xfrm>
            <a:off x="457200" y="4114800"/>
            <a:ext cx="8229600" cy="1828800"/>
          </a:xfrm>
        </p:spPr>
        <p:txBody>
          <a:bodyPr lIns="0" rIns="0">
            <a:normAutofit/>
          </a:bodyPr>
          <a:lstStyle>
            <a:lvl1pPr marL="0" indent="0" algn="ctr">
              <a:lnSpc>
                <a:spcPct val="100000"/>
              </a:lnSpc>
              <a:spcBef>
                <a:spcPts val="0"/>
              </a:spcBef>
              <a:buNone/>
              <a:defRPr sz="2500" b="1">
                <a:solidFill>
                  <a:schemeClr val="bg1">
                    <a:lumMod val="50000"/>
                  </a:schemeClr>
                </a:solidFill>
                <a:effectLst/>
                <a:latin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7" name="Straight Connector 6"/>
          <p:cNvCxnSpPr/>
          <p:nvPr userDrawn="1"/>
        </p:nvCxnSpPr>
        <p:spPr>
          <a:xfrm>
            <a:off x="4561279" y="1967225"/>
            <a:ext cx="0" cy="1786759"/>
          </a:xfrm>
          <a:prstGeom prst="line">
            <a:avLst/>
          </a:prstGeom>
          <a:ln>
            <a:solidFill>
              <a:srgbClr val="5BC1E6"/>
            </a:solidFill>
          </a:ln>
          <a:effectLst/>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92447" y="6117173"/>
            <a:ext cx="7683622" cy="461665"/>
          </a:xfrm>
          <a:prstGeom prst="rect">
            <a:avLst/>
          </a:prstGeom>
          <a:noFill/>
        </p:spPr>
        <p:txBody>
          <a:bodyPr wrap="square" rtlCol="0">
            <a:spAutoFit/>
          </a:bodyPr>
          <a:lstStyle/>
          <a:p>
            <a:pPr algn="ctr"/>
            <a:r>
              <a:rPr lang="en-US" sz="1200" dirty="0" smtClean="0">
                <a:solidFill>
                  <a:schemeClr val="accent5">
                    <a:lumMod val="75000"/>
                  </a:schemeClr>
                </a:solidFill>
              </a:rPr>
              <a:t>The </a:t>
            </a:r>
            <a:r>
              <a:rPr lang="en-US" sz="1200" dirty="0" err="1" smtClean="0">
                <a:solidFill>
                  <a:schemeClr val="accent5">
                    <a:lumMod val="75000"/>
                  </a:schemeClr>
                </a:solidFill>
              </a:rPr>
              <a:t>HiLumi</a:t>
            </a:r>
            <a:r>
              <a:rPr lang="en-US" sz="1200" dirty="0" smtClean="0">
                <a:solidFill>
                  <a:schemeClr val="accent5">
                    <a:lumMod val="75000"/>
                  </a:schemeClr>
                </a:solidFill>
              </a:rPr>
              <a:t> LHC Design Study is included in the High Luminosity LHC project and is partly funded by the European Commission within the Framework </a:t>
            </a:r>
            <a:r>
              <a:rPr lang="en-US" sz="1200" dirty="0" err="1" smtClean="0">
                <a:solidFill>
                  <a:schemeClr val="accent5">
                    <a:lumMod val="75000"/>
                  </a:schemeClr>
                </a:solidFill>
              </a:rPr>
              <a:t>Programme</a:t>
            </a:r>
            <a:r>
              <a:rPr lang="en-US" sz="1200" dirty="0" smtClean="0">
                <a:solidFill>
                  <a:schemeClr val="accent5">
                    <a:lumMod val="75000"/>
                  </a:schemeClr>
                </a:solidFill>
              </a:rPr>
              <a:t> 7 Capacities Specific </a:t>
            </a:r>
            <a:r>
              <a:rPr lang="en-US" sz="1200" dirty="0" err="1" smtClean="0">
                <a:solidFill>
                  <a:schemeClr val="accent5">
                    <a:lumMod val="75000"/>
                  </a:schemeClr>
                </a:solidFill>
              </a:rPr>
              <a:t>Programme</a:t>
            </a:r>
            <a:r>
              <a:rPr lang="en-US" sz="1200" dirty="0" smtClean="0">
                <a:solidFill>
                  <a:schemeClr val="accent5">
                    <a:lumMod val="75000"/>
                  </a:schemeClr>
                </a:solidFill>
              </a:rPr>
              <a:t>, Grant Agreement 284404. </a:t>
            </a:r>
            <a:endParaRPr lang="en-GB" sz="1200" dirty="0">
              <a:solidFill>
                <a:schemeClr val="accent5">
                  <a:lumMod val="75000"/>
                </a:schemeClr>
              </a:solidFill>
            </a:endParaRP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460290" y="6168005"/>
            <a:ext cx="417381" cy="281731"/>
          </a:xfrm>
          <a:prstGeom prst="rect">
            <a:avLst/>
          </a:prstGeom>
        </p:spPr>
      </p:pic>
      <p:pic>
        <p:nvPicPr>
          <p:cNvPr id="12" name="Picture 11"/>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250847" y="6128871"/>
            <a:ext cx="441600" cy="360000"/>
          </a:xfrm>
          <a:prstGeom prst="rect">
            <a:avLst/>
          </a:prstGeom>
        </p:spPr>
      </p:pic>
      <p:pic>
        <p:nvPicPr>
          <p:cNvPr id="5" name="Picture 4"/>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37239" y="1802165"/>
            <a:ext cx="4313433" cy="2079801"/>
          </a:xfrm>
          <a:prstGeom prst="rect">
            <a:avLst/>
          </a:prstGeom>
        </p:spPr>
      </p:pic>
    </p:spTree>
    <p:extLst>
      <p:ext uri="{BB962C8B-B14F-4D97-AF65-F5344CB8AC3E}">
        <p14:creationId xmlns:p14="http://schemas.microsoft.com/office/powerpoint/2010/main" val="354287930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r>
              <a:rPr lang="en-US" smtClean="0"/>
              <a:t>LRossi@11 T REview</a:t>
            </a:r>
            <a:endParaRPr lang="en-GB" dirty="0"/>
          </a:p>
        </p:txBody>
      </p:sp>
    </p:spTree>
    <p:extLst>
      <p:ext uri="{BB962C8B-B14F-4D97-AF65-F5344CB8AC3E}">
        <p14:creationId xmlns:p14="http://schemas.microsoft.com/office/powerpoint/2010/main" val="355785618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7" name="Content Placeholder 6"/>
          <p:cNvSpPr>
            <a:spLocks noGrp="1"/>
          </p:cNvSpPr>
          <p:nvPr>
            <p:ph sz="quarter" idx="13"/>
          </p:nvPr>
        </p:nvSpPr>
        <p:spPr>
          <a:xfrm>
            <a:off x="457200" y="1189037"/>
            <a:ext cx="8229600" cy="5349240"/>
          </a:xfrm>
        </p:spPr>
        <p:txBody>
          <a:bodyPr anchor="ctr" anchorCtr="1">
            <a:noAutofit/>
          </a:bodyPr>
          <a:lstStyle>
            <a:lvl1pPr marL="0" indent="0">
              <a:buFontTx/>
              <a:buNone/>
              <a:defRPr sz="4000" baseline="0">
                <a:solidFill>
                  <a:srgbClr val="005872"/>
                </a:solidFill>
                <a:effectLst/>
                <a:latin typeface="Calibri" pitchFamily="34" charset="0"/>
              </a:defRPr>
            </a:lvl1pPr>
          </a:lstStyle>
          <a:p>
            <a:pPr lvl="0"/>
            <a:r>
              <a:rPr lang="en-US" dirty="0" smtClean="0"/>
              <a:t>Click to edit Master text styles</a:t>
            </a:r>
          </a:p>
        </p:txBody>
      </p:sp>
      <p:sp>
        <p:nvSpPr>
          <p:cNvPr id="6"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r>
              <a:rPr lang="en-US" smtClean="0"/>
              <a:t>LRossi@11 T REview</a:t>
            </a:r>
            <a:endParaRPr lang="en-GB" dirty="0"/>
          </a:p>
        </p:txBody>
      </p:sp>
    </p:spTree>
    <p:extLst>
      <p:ext uri="{BB962C8B-B14F-4D97-AF65-F5344CB8AC3E}">
        <p14:creationId xmlns:p14="http://schemas.microsoft.com/office/powerpoint/2010/main" val="363812662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189038"/>
            <a:ext cx="4038600" cy="5348922"/>
          </a:xfrm>
        </p:spPr>
        <p:txBody>
          <a:bodyPr/>
          <a:lstStyle>
            <a:lvl1pPr>
              <a:defRPr sz="3200">
                <a:latin typeface="Calibri" pitchFamily="34" charset="0"/>
              </a:defRPr>
            </a:lvl1pPr>
            <a:lvl2pPr marL="346075" indent="-228600">
              <a:defRPr sz="3200">
                <a:latin typeface="Calibri" pitchFamily="34" charset="0"/>
              </a:defRPr>
            </a:lvl2pPr>
            <a:lvl3pPr marL="452438" indent="-228600">
              <a:defRPr sz="2800">
                <a:latin typeface="Calibri" pitchFamily="34" charset="0"/>
              </a:defRPr>
            </a:lvl3pPr>
            <a:lvl4pPr marL="569913" indent="-228600">
              <a:defRPr sz="2800">
                <a:latin typeface="Calibri" pitchFamily="34" charset="0"/>
              </a:defRPr>
            </a:lvl4pPr>
            <a:lvl5pPr marL="685800" indent="-228600">
              <a:defRPr sz="2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189038"/>
            <a:ext cx="4038600" cy="5348922"/>
          </a:xfrm>
        </p:spPr>
        <p:txBody>
          <a:bodyPr/>
          <a:lstStyle>
            <a:lvl1pPr>
              <a:defRPr sz="3200">
                <a:latin typeface="Calibri" pitchFamily="34" charset="0"/>
              </a:defRPr>
            </a:lvl1pPr>
            <a:lvl2pPr marL="346075" indent="-228600">
              <a:defRPr sz="3200">
                <a:latin typeface="Calibri" pitchFamily="34" charset="0"/>
              </a:defRPr>
            </a:lvl2pPr>
            <a:lvl3pPr marL="452438" indent="-228600">
              <a:defRPr sz="2800">
                <a:latin typeface="Calibri" pitchFamily="34" charset="0"/>
              </a:defRPr>
            </a:lvl3pPr>
            <a:lvl4pPr marL="569913" indent="-228600">
              <a:defRPr sz="2800">
                <a:latin typeface="Calibri" pitchFamily="34" charset="0"/>
              </a:defRPr>
            </a:lvl4pPr>
            <a:lvl5pPr marL="685800" indent="-228600">
              <a:defRPr sz="2800">
                <a:latin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r>
              <a:rPr lang="en-US" smtClean="0"/>
              <a:t>LRossi@11 T REview</a:t>
            </a:r>
            <a:endParaRPr lang="en-GB" dirty="0"/>
          </a:p>
        </p:txBody>
      </p:sp>
    </p:spTree>
    <p:extLst>
      <p:ext uri="{BB962C8B-B14F-4D97-AF65-F5344CB8AC3E}">
        <p14:creationId xmlns:p14="http://schemas.microsoft.com/office/powerpoint/2010/main" val="72914462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6"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r>
              <a:rPr lang="en-US" smtClean="0"/>
              <a:t>LRossi@11 T REview</a:t>
            </a:r>
            <a:endParaRPr lang="en-GB" dirty="0"/>
          </a:p>
        </p:txBody>
      </p:sp>
    </p:spTree>
    <p:extLst>
      <p:ext uri="{BB962C8B-B14F-4D97-AF65-F5344CB8AC3E}">
        <p14:creationId xmlns:p14="http://schemas.microsoft.com/office/powerpoint/2010/main" val="9277959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7" name="Content Placeholder 6"/>
          <p:cNvSpPr>
            <a:spLocks noGrp="1"/>
          </p:cNvSpPr>
          <p:nvPr>
            <p:ph sz="quarter" idx="13"/>
          </p:nvPr>
        </p:nvSpPr>
        <p:spPr>
          <a:xfrm>
            <a:off x="457200" y="274638"/>
            <a:ext cx="8229600" cy="6263639"/>
          </a:xfrm>
        </p:spPr>
        <p:txBody>
          <a:bodyPr anchor="ctr" anchorCtr="1">
            <a:noAutofit/>
          </a:bodyPr>
          <a:lstStyle>
            <a:lvl1pPr marL="0" indent="0">
              <a:buFontTx/>
              <a:buNone/>
              <a:defRPr sz="4000" baseline="0">
                <a:solidFill>
                  <a:srgbClr val="005872"/>
                </a:solidFill>
                <a:effectLst/>
                <a:latin typeface="Calibri" pitchFamily="34" charset="0"/>
              </a:defRPr>
            </a:lvl1pPr>
          </a:lstStyle>
          <a:p>
            <a:pPr lvl="0"/>
            <a:r>
              <a:rPr lang="en-US" dirty="0" smtClean="0"/>
              <a:t>Click to edit Master text styles</a:t>
            </a:r>
          </a:p>
        </p:txBody>
      </p:sp>
      <p:sp>
        <p:nvSpPr>
          <p:cNvPr id="6"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r>
              <a:rPr lang="en-US" smtClean="0"/>
              <a:t>LRossi@11 T REview</a:t>
            </a:r>
            <a:endParaRPr lang="en-GB" dirty="0"/>
          </a:p>
        </p:txBody>
      </p:sp>
    </p:spTree>
    <p:extLst>
      <p:ext uri="{BB962C8B-B14F-4D97-AF65-F5344CB8AC3E}">
        <p14:creationId xmlns:p14="http://schemas.microsoft.com/office/powerpoint/2010/main" val="278579476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FA004B2-1541-5046-B6F2-22AF56585712}" type="slidenum">
              <a:rPr lang="en-US" smtClean="0"/>
              <a:t>‹#›</a:t>
            </a:fld>
            <a:endParaRPr lang="en-US"/>
          </a:p>
        </p:txBody>
      </p:sp>
      <p:sp>
        <p:nvSpPr>
          <p:cNvPr id="5"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r>
              <a:rPr lang="en-US" smtClean="0"/>
              <a:t>LRossi@11 T REview</a:t>
            </a:r>
            <a:endParaRPr lang="en-GB" dirty="0"/>
          </a:p>
        </p:txBody>
      </p:sp>
    </p:spTree>
    <p:extLst>
      <p:ext uri="{BB962C8B-B14F-4D97-AF65-F5344CB8AC3E}">
        <p14:creationId xmlns:p14="http://schemas.microsoft.com/office/powerpoint/2010/main" val="378845133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Final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extBox 3"/>
          <p:cNvSpPr txBox="1"/>
          <p:nvPr userDrawn="1"/>
        </p:nvSpPr>
        <p:spPr>
          <a:xfrm>
            <a:off x="692447" y="6117173"/>
            <a:ext cx="7683622" cy="461665"/>
          </a:xfrm>
          <a:prstGeom prst="rect">
            <a:avLst/>
          </a:prstGeom>
          <a:noFill/>
        </p:spPr>
        <p:txBody>
          <a:bodyPr wrap="square" rtlCol="0">
            <a:spAutoFit/>
          </a:bodyPr>
          <a:lstStyle/>
          <a:p>
            <a:pPr algn="ctr"/>
            <a:r>
              <a:rPr lang="en-US" sz="1200" dirty="0" smtClean="0">
                <a:solidFill>
                  <a:schemeClr val="accent5">
                    <a:lumMod val="75000"/>
                  </a:schemeClr>
                </a:solidFill>
              </a:rPr>
              <a:t>The </a:t>
            </a:r>
            <a:r>
              <a:rPr lang="en-US" sz="1200" dirty="0" err="1" smtClean="0">
                <a:solidFill>
                  <a:schemeClr val="accent5">
                    <a:lumMod val="75000"/>
                  </a:schemeClr>
                </a:solidFill>
              </a:rPr>
              <a:t>HiLumi</a:t>
            </a:r>
            <a:r>
              <a:rPr lang="en-US" sz="1200" dirty="0" smtClean="0">
                <a:solidFill>
                  <a:schemeClr val="accent5">
                    <a:lumMod val="75000"/>
                  </a:schemeClr>
                </a:solidFill>
              </a:rPr>
              <a:t> LHC Design Study is included in the High Luminosity LHC project and is partly funded by the European Commission within the Framework </a:t>
            </a:r>
            <a:r>
              <a:rPr lang="en-US" sz="1200" dirty="0" err="1" smtClean="0">
                <a:solidFill>
                  <a:schemeClr val="accent5">
                    <a:lumMod val="75000"/>
                  </a:schemeClr>
                </a:solidFill>
              </a:rPr>
              <a:t>Programme</a:t>
            </a:r>
            <a:r>
              <a:rPr lang="en-US" sz="1200" dirty="0" smtClean="0">
                <a:solidFill>
                  <a:schemeClr val="accent5">
                    <a:lumMod val="75000"/>
                  </a:schemeClr>
                </a:solidFill>
              </a:rPr>
              <a:t> 7 Capacities Specific </a:t>
            </a:r>
            <a:r>
              <a:rPr lang="en-US" sz="1200" dirty="0" err="1" smtClean="0">
                <a:solidFill>
                  <a:schemeClr val="accent5">
                    <a:lumMod val="75000"/>
                  </a:schemeClr>
                </a:solidFill>
              </a:rPr>
              <a:t>Programme</a:t>
            </a:r>
            <a:r>
              <a:rPr lang="en-US" sz="1200" dirty="0" smtClean="0">
                <a:solidFill>
                  <a:schemeClr val="accent5">
                    <a:lumMod val="75000"/>
                  </a:schemeClr>
                </a:solidFill>
              </a:rPr>
              <a:t>, Grant Agreement 284404. </a:t>
            </a:r>
            <a:endParaRPr lang="en-GB" sz="1200" dirty="0">
              <a:solidFill>
                <a:schemeClr val="accent5">
                  <a:lumMod val="75000"/>
                </a:schemeClr>
              </a:solidFill>
            </a:endParaRP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460290" y="6168005"/>
            <a:ext cx="417381" cy="281731"/>
          </a:xfrm>
          <a:prstGeom prst="rect">
            <a:avLst/>
          </a:prstGeom>
        </p:spPr>
      </p:pic>
      <p:pic>
        <p:nvPicPr>
          <p:cNvPr id="7" name="Picture 6"/>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250847" y="6128871"/>
            <a:ext cx="441600" cy="360000"/>
          </a:xfrm>
          <a:prstGeom prst="rect">
            <a:avLst/>
          </a:prstGeom>
        </p:spPr>
      </p:pic>
      <p:pic>
        <p:nvPicPr>
          <p:cNvPr id="3" name="Picture 2"/>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2625292" y="2108488"/>
            <a:ext cx="3817931" cy="1840885"/>
          </a:xfrm>
          <a:prstGeom prst="rect">
            <a:avLst/>
          </a:prstGeom>
        </p:spPr>
      </p:pic>
    </p:spTree>
    <p:extLst>
      <p:ext uri="{BB962C8B-B14F-4D97-AF65-F5344CB8AC3E}">
        <p14:creationId xmlns:p14="http://schemas.microsoft.com/office/powerpoint/2010/main" val="39835898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g"/><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Slide Number Placeholder 5"/>
          <p:cNvSpPr>
            <a:spLocks noGrp="1"/>
          </p:cNvSpPr>
          <p:nvPr>
            <p:ph type="sldNum" sz="quarter" idx="4"/>
          </p:nvPr>
        </p:nvSpPr>
        <p:spPr>
          <a:xfrm>
            <a:off x="8686800" y="6537960"/>
            <a:ext cx="457200" cy="320040"/>
          </a:xfrm>
          <a:prstGeom prst="rect">
            <a:avLst/>
          </a:prstGeom>
        </p:spPr>
        <p:txBody>
          <a:bodyPr vert="horz" lIns="91440" tIns="0" rIns="91440" bIns="0" rtlCol="0" anchor="ctr" anchorCtr="0"/>
          <a:lstStyle>
            <a:lvl1pPr algn="r">
              <a:defRPr sz="1200" b="1" baseline="0">
                <a:solidFill>
                  <a:schemeClr val="tx1"/>
                </a:solidFill>
              </a:defRPr>
            </a:lvl1pPr>
          </a:lstStyle>
          <a:p>
            <a:fld id="{0FA004B2-1541-5046-B6F2-22AF56585712}" type="slidenum">
              <a:rPr lang="en-US" smtClean="0"/>
              <a:pPr/>
              <a:t>‹#›</a:t>
            </a:fld>
            <a:endParaRPr lang="en-US" dirty="0"/>
          </a:p>
        </p:txBody>
      </p:sp>
      <p:sp>
        <p:nvSpPr>
          <p:cNvPr id="2" name="Title Placeholder 1"/>
          <p:cNvSpPr>
            <a:spLocks noGrp="1"/>
          </p:cNvSpPr>
          <p:nvPr>
            <p:ph type="title"/>
          </p:nvPr>
        </p:nvSpPr>
        <p:spPr>
          <a:xfrm>
            <a:off x="457200" y="274638"/>
            <a:ext cx="8229600" cy="914400"/>
          </a:xfrm>
          <a:prstGeom prst="rect">
            <a:avLst/>
          </a:prstGeom>
        </p:spPr>
        <p:txBody>
          <a:bodyPr vert="horz" lIns="36000" tIns="0" rIns="36000" bIns="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188719"/>
            <a:ext cx="8229600" cy="5349240"/>
          </a:xfrm>
          <a:prstGeom prst="rect">
            <a:avLst/>
          </a:prstGeom>
        </p:spPr>
        <p:txBody>
          <a:bodyPr vert="horz" lIns="91440" tIns="0" rIns="9144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2011-10-04_logoHiLumi561px.jpg"/>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68275" y="6163009"/>
            <a:ext cx="777850" cy="374952"/>
          </a:xfrm>
          <a:prstGeom prst="rect">
            <a:avLst/>
          </a:prstGeom>
        </p:spPr>
      </p:pic>
      <p:sp>
        <p:nvSpPr>
          <p:cNvPr id="5" name="Footer Placeholder 4"/>
          <p:cNvSpPr>
            <a:spLocks noGrp="1"/>
          </p:cNvSpPr>
          <p:nvPr>
            <p:ph type="ftr" sz="quarter" idx="3"/>
          </p:nvPr>
        </p:nvSpPr>
        <p:spPr>
          <a:xfrm>
            <a:off x="3124200" y="6311960"/>
            <a:ext cx="2895600" cy="365125"/>
          </a:xfrm>
          <a:prstGeom prst="rect">
            <a:avLst/>
          </a:prstGeom>
        </p:spPr>
        <p:txBody>
          <a:bodyPr vert="horz" lIns="91440" tIns="45720" rIns="91440" bIns="45720" rtlCol="0" anchor="ctr"/>
          <a:lstStyle>
            <a:lvl1pPr algn="ctr">
              <a:defRPr sz="1200">
                <a:solidFill>
                  <a:schemeClr val="tx1"/>
                </a:solidFill>
              </a:defRPr>
            </a:lvl1pPr>
          </a:lstStyle>
          <a:p>
            <a:r>
              <a:rPr lang="en-US" smtClean="0"/>
              <a:t>LRossi@11 T REview</a:t>
            </a:r>
            <a:endParaRPr lang="en-GB" dirty="0"/>
          </a:p>
        </p:txBody>
      </p:sp>
    </p:spTree>
    <p:extLst>
      <p:ext uri="{BB962C8B-B14F-4D97-AF65-F5344CB8AC3E}">
        <p14:creationId xmlns:p14="http://schemas.microsoft.com/office/powerpoint/2010/main" val="3049953712"/>
      </p:ext>
    </p:extLst>
  </p:cSld>
  <p:clrMap bg1="lt1" tx1="dk1" bg2="lt2" tx2="dk2" accent1="accent1" accent2="accent2" accent3="accent3" accent4="accent4" accent5="accent5" accent6="accent6" hlink="hlink" folHlink="folHlink"/>
  <p:sldLayoutIdLst>
    <p:sldLayoutId id="2147483656" r:id="rId1"/>
    <p:sldLayoutId id="2147483650" r:id="rId2"/>
    <p:sldLayoutId id="2147483659" r:id="rId3"/>
    <p:sldLayoutId id="2147483657" r:id="rId4"/>
    <p:sldLayoutId id="2147483654" r:id="rId5"/>
    <p:sldLayoutId id="2147483658" r:id="rId6"/>
    <p:sldLayoutId id="2147483655" r:id="rId7"/>
    <p:sldLayoutId id="2147483660" r:id="rId8"/>
  </p:sldLayoutIdLst>
  <p:timing>
    <p:tnLst>
      <p:par>
        <p:cTn id="1" dur="indefinite" restart="never" nodeType="tmRoot"/>
      </p:par>
    </p:tnLst>
  </p:timing>
  <p:hf hdr="0"/>
  <p:txStyles>
    <p:title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p:titleStyle>
    <p:body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fr-CH" dirty="0" err="1" smtClean="0"/>
              <a:t>Wecome</a:t>
            </a:r>
            <a:r>
              <a:rPr lang="fr-CH" dirty="0" smtClean="0"/>
              <a:t> to 11 T Int. </a:t>
            </a:r>
            <a:r>
              <a:rPr lang="fr-CH" dirty="0" err="1" smtClean="0"/>
              <a:t>Review</a:t>
            </a:r>
            <a:endParaRPr lang="en-GB" dirty="0"/>
          </a:p>
        </p:txBody>
      </p:sp>
      <p:sp>
        <p:nvSpPr>
          <p:cNvPr id="3" name="Subtitle 2"/>
          <p:cNvSpPr>
            <a:spLocks noGrp="1"/>
          </p:cNvSpPr>
          <p:nvPr>
            <p:ph type="subTitle" idx="1"/>
          </p:nvPr>
        </p:nvSpPr>
        <p:spPr/>
        <p:txBody>
          <a:bodyPr anchor="ctr"/>
          <a:lstStyle/>
          <a:p>
            <a:r>
              <a:rPr lang="fr-CH" sz="3200" dirty="0" smtClean="0"/>
              <a:t>L. Bottura - L</a:t>
            </a:r>
            <a:r>
              <a:rPr lang="fr-CH" sz="3200" dirty="0" smtClean="0"/>
              <a:t>. </a:t>
            </a:r>
            <a:r>
              <a:rPr lang="fr-CH" sz="3200" dirty="0" smtClean="0"/>
              <a:t>Rossi</a:t>
            </a:r>
            <a:endParaRPr lang="fr-CH" sz="2400" dirty="0"/>
          </a:p>
          <a:p>
            <a:endParaRPr lang="en-GB" sz="2400" dirty="0"/>
          </a:p>
        </p:txBody>
      </p:sp>
    </p:spTree>
    <p:extLst>
      <p:ext uri="{BB962C8B-B14F-4D97-AF65-F5344CB8AC3E}">
        <p14:creationId xmlns:p14="http://schemas.microsoft.com/office/powerpoint/2010/main" val="39787073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a:t>
            </a:fld>
            <a:endParaRPr lang="en-US"/>
          </a:p>
        </p:txBody>
      </p:sp>
      <p:sp>
        <p:nvSpPr>
          <p:cNvPr id="3" name="Title 2"/>
          <p:cNvSpPr>
            <a:spLocks noGrp="1"/>
          </p:cNvSpPr>
          <p:nvPr>
            <p:ph type="title"/>
          </p:nvPr>
        </p:nvSpPr>
        <p:spPr/>
        <p:txBody>
          <a:bodyPr/>
          <a:lstStyle/>
          <a:p>
            <a:r>
              <a:rPr lang="fr-CH" dirty="0" smtClean="0"/>
              <a:t>Scope and </a:t>
            </a:r>
            <a:r>
              <a:rPr lang="fr-CH" dirty="0" err="1" smtClean="0"/>
              <a:t>purpose</a:t>
            </a:r>
            <a:endParaRPr lang="en-GB" dirty="0"/>
          </a:p>
        </p:txBody>
      </p:sp>
      <p:sp>
        <p:nvSpPr>
          <p:cNvPr id="6" name="Content Placeholder 5"/>
          <p:cNvSpPr>
            <a:spLocks noGrp="1"/>
          </p:cNvSpPr>
          <p:nvPr>
            <p:ph idx="1"/>
          </p:nvPr>
        </p:nvSpPr>
        <p:spPr/>
        <p:txBody>
          <a:bodyPr>
            <a:normAutofit fontScale="70000" lnSpcReduction="20000"/>
          </a:bodyPr>
          <a:lstStyle/>
          <a:p>
            <a:r>
              <a:rPr lang="en-GB" dirty="0"/>
              <a:t>To review the basic design of the 11 T dipole, taking into account magnetic, mechanical and thermal operating conditions in the LHC P2: is the design meeting the targets with sufficient margin? Does the experience of the first R&amp;D phase at </a:t>
            </a:r>
            <a:r>
              <a:rPr lang="en-GB" dirty="0" err="1"/>
              <a:t>Fermilab</a:t>
            </a:r>
            <a:r>
              <a:rPr lang="en-GB" dirty="0"/>
              <a:t> and CERN (and of ten years of LARP &amp; USA magnet basic programs) support the chosen specifications and the feasibility of meeting them with adequate margin?</a:t>
            </a:r>
          </a:p>
          <a:p>
            <a:r>
              <a:rPr lang="en-GB" dirty="0"/>
              <a:t>2. Is the engineering design including the 3D interfaces to other systems, namely the cold-warm-cold by-pass lodging the collimation system, sufficiently developed to assess that there be no show stoppers in the construction of the magnetic part, the cold mass assembly, the </a:t>
            </a:r>
            <a:r>
              <a:rPr lang="en-GB" dirty="0" err="1"/>
              <a:t>cryostating</a:t>
            </a:r>
            <a:r>
              <a:rPr lang="en-GB" dirty="0"/>
              <a:t>, and the installation and integration in the machine? Is the protection and circuit integration sufficiently analysed</a:t>
            </a:r>
            <a:r>
              <a:rPr lang="en-GB" dirty="0" smtClean="0"/>
              <a:t>?</a:t>
            </a:r>
            <a:endParaRPr lang="en-GB" dirty="0"/>
          </a:p>
        </p:txBody>
      </p:sp>
      <p:sp>
        <p:nvSpPr>
          <p:cNvPr id="5" name="Footer Placeholder 4"/>
          <p:cNvSpPr>
            <a:spLocks noGrp="1"/>
          </p:cNvSpPr>
          <p:nvPr>
            <p:ph type="ftr" sz="quarter" idx="3"/>
          </p:nvPr>
        </p:nvSpPr>
        <p:spPr/>
        <p:txBody>
          <a:bodyPr/>
          <a:lstStyle/>
          <a:p>
            <a:r>
              <a:rPr lang="en-US" smtClean="0"/>
              <a:t>LRossi@11 T REview</a:t>
            </a:r>
            <a:endParaRPr lang="en-GB" dirty="0"/>
          </a:p>
        </p:txBody>
      </p:sp>
    </p:spTree>
    <p:extLst>
      <p:ext uri="{BB962C8B-B14F-4D97-AF65-F5344CB8AC3E}">
        <p14:creationId xmlns:p14="http://schemas.microsoft.com/office/powerpoint/2010/main" val="4063955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3</a:t>
            </a:fld>
            <a:endParaRPr lang="en-US"/>
          </a:p>
        </p:txBody>
      </p:sp>
      <p:sp>
        <p:nvSpPr>
          <p:cNvPr id="3" name="Title 2"/>
          <p:cNvSpPr>
            <a:spLocks noGrp="1"/>
          </p:cNvSpPr>
          <p:nvPr>
            <p:ph type="title"/>
          </p:nvPr>
        </p:nvSpPr>
        <p:spPr/>
        <p:txBody>
          <a:bodyPr/>
          <a:lstStyle/>
          <a:p>
            <a:endParaRPr lang="en-GB"/>
          </a:p>
        </p:txBody>
      </p:sp>
      <p:sp>
        <p:nvSpPr>
          <p:cNvPr id="4" name="Content Placeholder 3"/>
          <p:cNvSpPr>
            <a:spLocks noGrp="1"/>
          </p:cNvSpPr>
          <p:nvPr>
            <p:ph idx="1"/>
          </p:nvPr>
        </p:nvSpPr>
        <p:spPr/>
        <p:txBody>
          <a:bodyPr>
            <a:normAutofit fontScale="85000" lnSpcReduction="20000"/>
          </a:bodyPr>
          <a:lstStyle/>
          <a:p>
            <a:r>
              <a:rPr lang="en-GB" dirty="0"/>
              <a:t>3. Is the final design taking stock of the best features demonstrated in the two development lines, i.e. FNAL and CERN?</a:t>
            </a:r>
          </a:p>
          <a:p>
            <a:r>
              <a:rPr lang="en-GB" dirty="0"/>
              <a:t>4. Is the plan for models and prototypes well thought? Is the preliminary construction plan credible?</a:t>
            </a:r>
          </a:p>
          <a:p>
            <a:r>
              <a:rPr lang="en-GB" dirty="0"/>
              <a:t>5. Are the design and manufacturing plans sufficiently well developed to engage in the upcoming significant procurements, i.e. Nb3Sn strand and cable procurement and production, and magnet components procurement (collars, yoke, shells, etc.)?</a:t>
            </a:r>
          </a:p>
          <a:p>
            <a:r>
              <a:rPr lang="en-GB" dirty="0"/>
              <a:t>6. Is there any specific area in which the project is running important technical or managerial risks?</a:t>
            </a:r>
          </a:p>
          <a:p>
            <a:endParaRPr lang="en-GB" dirty="0"/>
          </a:p>
        </p:txBody>
      </p:sp>
      <p:sp>
        <p:nvSpPr>
          <p:cNvPr id="5" name="Footer Placeholder 4"/>
          <p:cNvSpPr>
            <a:spLocks noGrp="1"/>
          </p:cNvSpPr>
          <p:nvPr>
            <p:ph type="ftr" sz="quarter" idx="3"/>
          </p:nvPr>
        </p:nvSpPr>
        <p:spPr/>
        <p:txBody>
          <a:bodyPr/>
          <a:lstStyle/>
          <a:p>
            <a:r>
              <a:rPr lang="en-US" smtClean="0"/>
              <a:t>LRossi@11 T REview</a:t>
            </a:r>
            <a:endParaRPr lang="en-GB" dirty="0"/>
          </a:p>
        </p:txBody>
      </p:sp>
    </p:spTree>
    <p:extLst>
      <p:ext uri="{BB962C8B-B14F-4D97-AF65-F5344CB8AC3E}">
        <p14:creationId xmlns:p14="http://schemas.microsoft.com/office/powerpoint/2010/main" val="12379184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4</a:t>
            </a:fld>
            <a:endParaRPr lang="en-US"/>
          </a:p>
        </p:txBody>
      </p:sp>
      <p:sp>
        <p:nvSpPr>
          <p:cNvPr id="3" name="Title 2"/>
          <p:cNvSpPr>
            <a:spLocks noGrp="1"/>
          </p:cNvSpPr>
          <p:nvPr>
            <p:ph type="title"/>
          </p:nvPr>
        </p:nvSpPr>
        <p:spPr/>
        <p:txBody>
          <a:bodyPr/>
          <a:lstStyle/>
          <a:p>
            <a:r>
              <a:rPr lang="fr-CH" dirty="0" smtClean="0"/>
              <a:t>2 full </a:t>
            </a:r>
            <a:r>
              <a:rPr lang="fr-CH" dirty="0" err="1" smtClean="0"/>
              <a:t>cryo-assembly</a:t>
            </a:r>
            <a:r>
              <a:rPr lang="fr-CH" dirty="0" smtClean="0"/>
              <a:t> 11 T–11 m + </a:t>
            </a:r>
            <a:r>
              <a:rPr lang="fr-CH" dirty="0" err="1" smtClean="0"/>
              <a:t>spare</a:t>
            </a:r>
            <a:r>
              <a:rPr lang="fr-CH" dirty="0" smtClean="0"/>
              <a:t> </a:t>
            </a:r>
            <a:br>
              <a:rPr lang="fr-CH" dirty="0" smtClean="0"/>
            </a:br>
            <a:r>
              <a:rPr lang="fr-CH" dirty="0" err="1" smtClean="0"/>
              <a:t>ready</a:t>
            </a:r>
            <a:r>
              <a:rPr lang="fr-CH" dirty="0" smtClean="0"/>
              <a:t> by </a:t>
            </a:r>
            <a:r>
              <a:rPr lang="fr-CH" dirty="0" err="1" smtClean="0"/>
              <a:t>early</a:t>
            </a:r>
            <a:r>
              <a:rPr lang="fr-CH" dirty="0" smtClean="0"/>
              <a:t> 2019 for tunnel</a:t>
            </a:r>
            <a:endParaRPr lang="en-GB" dirty="0"/>
          </a:p>
        </p:txBody>
      </p:sp>
      <p:sp>
        <p:nvSpPr>
          <p:cNvPr id="4" name="Footer Placeholder 3"/>
          <p:cNvSpPr>
            <a:spLocks noGrp="1"/>
          </p:cNvSpPr>
          <p:nvPr>
            <p:ph type="ftr" sz="quarter" idx="3"/>
          </p:nvPr>
        </p:nvSpPr>
        <p:spPr/>
        <p:txBody>
          <a:bodyPr/>
          <a:lstStyle/>
          <a:p>
            <a:r>
              <a:rPr lang="en-US" smtClean="0"/>
              <a:t>LRossi@11 T REview</a:t>
            </a:r>
            <a:endParaRPr lang="en-GB" dirty="0"/>
          </a:p>
        </p:txBody>
      </p:sp>
      <p:pic>
        <p:nvPicPr>
          <p:cNvPr id="5" name="Picture 4"/>
          <p:cNvPicPr>
            <a:picLocks noChangeAspect="1"/>
          </p:cNvPicPr>
          <p:nvPr/>
        </p:nvPicPr>
        <p:blipFill>
          <a:blip r:embed="rId3"/>
          <a:stretch>
            <a:fillRect/>
          </a:stretch>
        </p:blipFill>
        <p:spPr>
          <a:xfrm>
            <a:off x="0" y="1977570"/>
            <a:ext cx="9028586" cy="3415703"/>
          </a:xfrm>
          <a:prstGeom prst="rect">
            <a:avLst/>
          </a:prstGeom>
        </p:spPr>
      </p:pic>
      <p:sp>
        <p:nvSpPr>
          <p:cNvPr id="6" name="TextBox 5"/>
          <p:cNvSpPr txBox="1"/>
          <p:nvPr/>
        </p:nvSpPr>
        <p:spPr>
          <a:xfrm>
            <a:off x="1536031" y="5658585"/>
            <a:ext cx="6482865" cy="523220"/>
          </a:xfrm>
          <a:prstGeom prst="rect">
            <a:avLst/>
          </a:prstGeom>
        </p:spPr>
        <p:style>
          <a:lnRef idx="3">
            <a:schemeClr val="lt1"/>
          </a:lnRef>
          <a:fillRef idx="1">
            <a:schemeClr val="dk1"/>
          </a:fillRef>
          <a:effectRef idx="1">
            <a:schemeClr val="dk1"/>
          </a:effectRef>
          <a:fontRef idx="minor">
            <a:schemeClr val="lt1"/>
          </a:fontRef>
        </p:style>
        <p:txBody>
          <a:bodyPr wrap="none" rtlCol="0">
            <a:spAutoFit/>
          </a:bodyPr>
          <a:lstStyle/>
          <a:p>
            <a:r>
              <a:rPr lang="fr-CH" sz="2800" dirty="0" err="1" smtClean="0"/>
              <a:t>We</a:t>
            </a:r>
            <a:r>
              <a:rPr lang="fr-CH" sz="2800" dirty="0" smtClean="0"/>
              <a:t> look for </a:t>
            </a:r>
            <a:r>
              <a:rPr lang="fr-CH" sz="2800" dirty="0" err="1" smtClean="0"/>
              <a:t>your</a:t>
            </a:r>
            <a:r>
              <a:rPr lang="fr-CH" sz="2800" dirty="0" smtClean="0"/>
              <a:t> </a:t>
            </a:r>
            <a:r>
              <a:rPr lang="fr-CH" sz="2800" dirty="0" err="1" smtClean="0"/>
              <a:t>much</a:t>
            </a:r>
            <a:r>
              <a:rPr lang="fr-CH" sz="2800" dirty="0" smtClean="0"/>
              <a:t> </a:t>
            </a:r>
            <a:r>
              <a:rPr lang="fr-CH" sz="2800" dirty="0" err="1" smtClean="0"/>
              <a:t>appreciate</a:t>
            </a:r>
            <a:r>
              <a:rPr lang="fr-CH" sz="2800" dirty="0" smtClean="0"/>
              <a:t> </a:t>
            </a:r>
            <a:r>
              <a:rPr lang="fr-CH" sz="2800" dirty="0" err="1" smtClean="0"/>
              <a:t>wisdom</a:t>
            </a:r>
            <a:r>
              <a:rPr lang="fr-CH" sz="2800" dirty="0" smtClean="0"/>
              <a:t>!</a:t>
            </a:r>
            <a:endParaRPr lang="en-GB" sz="2800" dirty="0"/>
          </a:p>
        </p:txBody>
      </p:sp>
    </p:spTree>
    <p:extLst>
      <p:ext uri="{BB962C8B-B14F-4D97-AF65-F5344CB8AC3E}">
        <p14:creationId xmlns:p14="http://schemas.microsoft.com/office/powerpoint/2010/main" val="2185683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0183985"/>
      </p:ext>
    </p:extLst>
  </p:cSld>
  <p:clrMapOvr>
    <a:masterClrMapping/>
  </p:clrMapOvr>
  <p:timing>
    <p:tnLst>
      <p:par>
        <p:cTn id="1" dur="indefinite" restart="never" nodeType="tmRoot"/>
      </p:par>
    </p:tnLst>
  </p:timing>
</p:sld>
</file>

<file path=ppt/theme/theme1.xml><?xml version="1.0" encoding="utf-8"?>
<a:theme xmlns:a="http://schemas.openxmlformats.org/drawingml/2006/main" name="HiLumiLHC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65F00B9AFF9D4DB8D423D62D364FE5" ma:contentTypeVersion="0" ma:contentTypeDescription="Create a new document." ma:contentTypeScope="" ma:versionID="1f5c5222447e6795847028ce554a3f6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82125E1-CCB4-4909-BE88-A72A822A6F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3D553D58-F42B-43B9-BDA1-90638D0CBA0D}">
  <ds:schemaRefs>
    <ds:schemaRef ds:uri="http://www.w3.org/XML/1998/namespace"/>
    <ds:schemaRef ds:uri="http://schemas.microsoft.com/office/2006/documentManagement/types"/>
    <ds:schemaRef ds:uri="http://schemas.microsoft.com/office/2006/metadata/properties"/>
    <ds:schemaRef ds:uri="http://purl.org/dc/terms/"/>
    <ds:schemaRef ds:uri="http://schemas.microsoft.com/office/infopath/2007/PartnerControls"/>
    <ds:schemaRef ds:uri="http://purl.org/dc/elements/1.1/"/>
    <ds:schemaRef ds:uri="http://purl.org/dc/dcmitype/"/>
    <ds:schemaRef ds:uri="http://schemas.openxmlformats.org/package/2006/metadata/core-properties"/>
  </ds:schemaRefs>
</ds:datastoreItem>
</file>

<file path=customXml/itemProps3.xml><?xml version="1.0" encoding="utf-8"?>
<ds:datastoreItem xmlns:ds="http://schemas.openxmlformats.org/officeDocument/2006/customXml" ds:itemID="{8A7ED259-6AEE-4E24-A95A-9729541A612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HiLumiLHC_PresentationTemplate</Template>
  <TotalTime>2057</TotalTime>
  <Words>294</Words>
  <Application>Microsoft Office PowerPoint</Application>
  <PresentationFormat>On-screen Show (4:3)</PresentationFormat>
  <Paragraphs>19</Paragraphs>
  <Slides>5</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HiLumiLHC_PresentationTemplate</vt:lpstr>
      <vt:lpstr>Wecome to 11 T Int. Review</vt:lpstr>
      <vt:lpstr>Scope and purpose</vt:lpstr>
      <vt:lpstr>PowerPoint Presentation</vt:lpstr>
      <vt:lpstr>2 full cryo-assembly 11 T–11 m + spare  ready by early 2019 for tunnel</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for HiLumi collaborators</dc:title>
  <dc:creator>Cecile Noels</dc:creator>
  <cp:lastModifiedBy>Lucio Rossi</cp:lastModifiedBy>
  <cp:revision>68</cp:revision>
  <dcterms:created xsi:type="dcterms:W3CDTF">2011-12-13T14:40:13Z</dcterms:created>
  <dcterms:modified xsi:type="dcterms:W3CDTF">2014-12-08T07:54:00Z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0x0101003D65F00B9AFF9D4DB8D423D62D364FE5</vt:lpwstr>
  </property>
</Properties>
</file>