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6"/>
  </p:notesMasterIdLst>
  <p:handoutMasterIdLst>
    <p:handoutMasterId r:id="rId37"/>
  </p:handoutMasterIdLst>
  <p:sldIdLst>
    <p:sldId id="256" r:id="rId5"/>
    <p:sldId id="257" r:id="rId6"/>
    <p:sldId id="321" r:id="rId7"/>
    <p:sldId id="301" r:id="rId8"/>
    <p:sldId id="305" r:id="rId9"/>
    <p:sldId id="31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4" r:id="rId19"/>
    <p:sldId id="258" r:id="rId20"/>
    <p:sldId id="279" r:id="rId21"/>
    <p:sldId id="293" r:id="rId22"/>
    <p:sldId id="278" r:id="rId23"/>
    <p:sldId id="303" r:id="rId24"/>
    <p:sldId id="304" r:id="rId25"/>
    <p:sldId id="281" r:id="rId26"/>
    <p:sldId id="295" r:id="rId27"/>
    <p:sldId id="325" r:id="rId28"/>
    <p:sldId id="291" r:id="rId29"/>
    <p:sldId id="318" r:id="rId30"/>
    <p:sldId id="326" r:id="rId31"/>
    <p:sldId id="322" r:id="rId32"/>
    <p:sldId id="271" r:id="rId33"/>
    <p:sldId id="324" r:id="rId34"/>
    <p:sldId id="30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8040"/>
    <a:srgbClr val="800080"/>
    <a:srgbClr val="800000"/>
    <a:srgbClr val="00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3" autoAdjust="0"/>
    <p:restoredTop sz="94729" autoAdjust="0"/>
  </p:normalViewPr>
  <p:slideViewPr>
    <p:cSldViewPr>
      <p:cViewPr>
        <p:scale>
          <a:sx n="112" d="100"/>
          <a:sy n="112" d="100"/>
        </p:scale>
        <p:origin x="-160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DS1:Users:dsmekens:Library:Containers:com.apple.mail:Data:Library:Mail%20Downloads:5E6CDBB2-A9F5-462A-89FF-7D0BE62F34CC:11T_heads-Modulu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baseline="0"/>
              <a:t>Coil Lead End Stiffness</a:t>
            </a:r>
            <a:endParaRPr lang="en-US" sz="120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Stiffness with Steel Saddle/SB</c:v>
          </c:tx>
          <c:spPr>
            <a:ln w="19050" cmpd="sng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Sheet1!$A$4:$A$13</c:f>
              <c:numCache>
                <c:formatCode>0.0</c:formatCode>
                <c:ptCount val="10"/>
                <c:pt idx="0">
                  <c:v>0.0</c:v>
                </c:pt>
                <c:pt idx="1">
                  <c:v>160.0</c:v>
                </c:pt>
                <c:pt idx="2">
                  <c:v>178.0</c:v>
                </c:pt>
                <c:pt idx="3">
                  <c:v>222.0</c:v>
                </c:pt>
                <c:pt idx="4">
                  <c:v>240.0</c:v>
                </c:pt>
                <c:pt idx="5">
                  <c:v>261.0</c:v>
                </c:pt>
                <c:pt idx="6">
                  <c:v>289.0</c:v>
                </c:pt>
                <c:pt idx="7">
                  <c:v>304.0</c:v>
                </c:pt>
                <c:pt idx="8">
                  <c:v>329.0</c:v>
                </c:pt>
                <c:pt idx="9">
                  <c:v>449.0</c:v>
                </c:pt>
              </c:numCache>
            </c:numRef>
          </c:xVal>
          <c:yVal>
            <c:numRef>
              <c:f>Sheet1!$D$4:$D$13</c:f>
              <c:numCache>
                <c:formatCode>0.0</c:formatCode>
                <c:ptCount val="10"/>
                <c:pt idx="0">
                  <c:v>74.87595560619322</c:v>
                </c:pt>
                <c:pt idx="1">
                  <c:v>83.27036414307285</c:v>
                </c:pt>
                <c:pt idx="2">
                  <c:v>93.83380384222868</c:v>
                </c:pt>
                <c:pt idx="3">
                  <c:v>95.82034406009122</c:v>
                </c:pt>
                <c:pt idx="4">
                  <c:v>116.8600334238051</c:v>
                </c:pt>
                <c:pt idx="5">
                  <c:v>130.5923952734194</c:v>
                </c:pt>
                <c:pt idx="6">
                  <c:v>95.66671535632879</c:v>
                </c:pt>
                <c:pt idx="7">
                  <c:v>111.063885510144</c:v>
                </c:pt>
                <c:pt idx="8">
                  <c:v>186.6109292094664</c:v>
                </c:pt>
                <c:pt idx="9">
                  <c:v>186.6109292094664</c:v>
                </c:pt>
              </c:numCache>
            </c:numRef>
          </c:yVal>
          <c:smooth val="0"/>
        </c:ser>
        <c:ser>
          <c:idx val="0"/>
          <c:order val="1"/>
          <c:tx>
            <c:v>Stiffness with G11 Saddle/SB</c:v>
          </c:tx>
          <c:spPr>
            <a:ln w="19050" cmpd="sng"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xVal>
            <c:numRef>
              <c:f>Sheet1!$A$18:$A$27</c:f>
              <c:numCache>
                <c:formatCode>0.0</c:formatCode>
                <c:ptCount val="10"/>
                <c:pt idx="0">
                  <c:v>0.0</c:v>
                </c:pt>
                <c:pt idx="1">
                  <c:v>160.0</c:v>
                </c:pt>
                <c:pt idx="2">
                  <c:v>178.0</c:v>
                </c:pt>
                <c:pt idx="3">
                  <c:v>222.0</c:v>
                </c:pt>
                <c:pt idx="4">
                  <c:v>240.0</c:v>
                </c:pt>
                <c:pt idx="5">
                  <c:v>261.0</c:v>
                </c:pt>
                <c:pt idx="6">
                  <c:v>289.0</c:v>
                </c:pt>
                <c:pt idx="7">
                  <c:v>304.0</c:v>
                </c:pt>
                <c:pt idx="8">
                  <c:v>329.0</c:v>
                </c:pt>
                <c:pt idx="9">
                  <c:v>449.0</c:v>
                </c:pt>
              </c:numCache>
            </c:numRef>
          </c:xVal>
          <c:yVal>
            <c:numRef>
              <c:f>Sheet1!$D$18:$D$27</c:f>
              <c:numCache>
                <c:formatCode>0.0</c:formatCode>
                <c:ptCount val="10"/>
                <c:pt idx="0">
                  <c:v>74.87595560619322</c:v>
                </c:pt>
                <c:pt idx="1">
                  <c:v>83.27036414307285</c:v>
                </c:pt>
                <c:pt idx="2">
                  <c:v>93.83380384222868</c:v>
                </c:pt>
                <c:pt idx="3">
                  <c:v>95.46917339693387</c:v>
                </c:pt>
                <c:pt idx="4">
                  <c:v>114.8181154200183</c:v>
                </c:pt>
                <c:pt idx="5">
                  <c:v>123.1770718430859</c:v>
                </c:pt>
                <c:pt idx="6">
                  <c:v>68.11020590660878</c:v>
                </c:pt>
                <c:pt idx="7">
                  <c:v>60.5763256358105</c:v>
                </c:pt>
                <c:pt idx="8">
                  <c:v>26.05557844384197</c:v>
                </c:pt>
                <c:pt idx="9">
                  <c:v>26.05557844384197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1416792"/>
        <c:axId val="-2091412024"/>
      </c:scatterChart>
      <c:valAx>
        <c:axId val="-2091416792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crossAx val="-2091412024"/>
        <c:crosses val="autoZero"/>
        <c:crossBetween val="midCat"/>
      </c:valAx>
      <c:valAx>
        <c:axId val="-209141202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-20914167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tiff"/><Relationship Id="rId3" Type="http://schemas.openxmlformats.org/officeDocument/2006/relationships/image" Target="../media/image35.tiff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tiff"/><Relationship Id="rId3" Type="http://schemas.openxmlformats.org/officeDocument/2006/relationships/image" Target="../media/image3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jpeg"/><Relationship Id="rId3" Type="http://schemas.openxmlformats.org/officeDocument/2006/relationships/image" Target="../media/image59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tiff"/><Relationship Id="rId3" Type="http://schemas.openxmlformats.org/officeDocument/2006/relationships/image" Target="../media/image35.tiff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tiff"/><Relationship Id="rId3" Type="http://schemas.openxmlformats.org/officeDocument/2006/relationships/image" Target="../media/image3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jpeg"/><Relationship Id="rId3" Type="http://schemas.openxmlformats.org/officeDocument/2006/relationships/image" Target="../media/image5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15AA5-1D61-B449-9091-9ED7D00AEE97}" type="doc">
      <dgm:prSet loTypeId="urn:microsoft.com/office/officeart/2005/8/layout/hProcess10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B801FB2-C27C-7C4C-A420-EBB26D0F5E54}">
      <dgm:prSet phldrT="[Text]" custT="1"/>
      <dgm:spPr/>
      <dgm:t>
        <a:bodyPr/>
        <a:lstStyle/>
        <a:p>
          <a:r>
            <a:rPr lang="en-US" sz="1800" dirty="0" smtClean="0"/>
            <a:t>Cable Insulation</a:t>
          </a:r>
          <a:endParaRPr lang="en-US" sz="1800" dirty="0"/>
        </a:p>
      </dgm:t>
    </dgm:pt>
    <dgm:pt modelId="{449B5AB3-8723-D449-8B85-6C7FD59F719F}" type="parTrans" cxnId="{DEC35A30-5F6F-B640-AE80-DF9A7BC0562D}">
      <dgm:prSet/>
      <dgm:spPr/>
      <dgm:t>
        <a:bodyPr/>
        <a:lstStyle/>
        <a:p>
          <a:endParaRPr lang="en-US"/>
        </a:p>
      </dgm:t>
    </dgm:pt>
    <dgm:pt modelId="{E581C23A-063A-484B-B83C-6FB1E14E5A23}" type="sibTrans" cxnId="{DEC35A30-5F6F-B640-AE80-DF9A7BC0562D}">
      <dgm:prSet/>
      <dgm:spPr/>
      <dgm:t>
        <a:bodyPr/>
        <a:lstStyle/>
        <a:p>
          <a:endParaRPr lang="en-US"/>
        </a:p>
      </dgm:t>
    </dgm:pt>
    <dgm:pt modelId="{5A8E16A4-3BD7-C34E-9734-F4835739C591}">
      <dgm:prSet phldrT="[Text]" custT="1"/>
      <dgm:spPr/>
      <dgm:t>
        <a:bodyPr/>
        <a:lstStyle/>
        <a:p>
          <a:r>
            <a:rPr lang="en-US" sz="1400" dirty="0" smtClean="0"/>
            <a:t>May-Pole </a:t>
          </a:r>
          <a:r>
            <a:rPr lang="en-US" sz="1400" dirty="0" err="1" smtClean="0"/>
            <a:t>Overbraider</a:t>
          </a:r>
          <a:endParaRPr lang="en-US" sz="1400" dirty="0"/>
        </a:p>
      </dgm:t>
    </dgm:pt>
    <dgm:pt modelId="{B8E5DEAC-17C5-624D-BAE1-B4037D1F589B}" type="parTrans" cxnId="{2AC0444C-9666-A541-9D4A-F29677CA827D}">
      <dgm:prSet/>
      <dgm:spPr/>
      <dgm:t>
        <a:bodyPr/>
        <a:lstStyle/>
        <a:p>
          <a:endParaRPr lang="en-US"/>
        </a:p>
      </dgm:t>
    </dgm:pt>
    <dgm:pt modelId="{EA44926C-CE9D-BE43-990D-3C600CEB25C2}" type="sibTrans" cxnId="{2AC0444C-9666-A541-9D4A-F29677CA827D}">
      <dgm:prSet/>
      <dgm:spPr/>
      <dgm:t>
        <a:bodyPr/>
        <a:lstStyle/>
        <a:p>
          <a:endParaRPr lang="en-US"/>
        </a:p>
      </dgm:t>
    </dgm:pt>
    <dgm:pt modelId="{6D6A5714-32E0-CB46-A85F-81223AA9B7B0}">
      <dgm:prSet phldrT="[Text]" custT="1"/>
      <dgm:spPr/>
      <dgm:t>
        <a:bodyPr/>
        <a:lstStyle/>
        <a:p>
          <a:r>
            <a:rPr lang="en-US" sz="1400" dirty="0" smtClean="0"/>
            <a:t>Mica Foil insert</a:t>
          </a:r>
          <a:endParaRPr lang="en-US" sz="1400" dirty="0"/>
        </a:p>
      </dgm:t>
    </dgm:pt>
    <dgm:pt modelId="{A5A480BB-E92F-264F-8790-CD32606B69BB}" type="parTrans" cxnId="{6E1E31C0-B041-C249-A3DC-BDD89A059FA3}">
      <dgm:prSet/>
      <dgm:spPr/>
      <dgm:t>
        <a:bodyPr/>
        <a:lstStyle/>
        <a:p>
          <a:endParaRPr lang="en-US"/>
        </a:p>
      </dgm:t>
    </dgm:pt>
    <dgm:pt modelId="{343490AC-9CE7-B74F-8FE2-61696402A4EB}" type="sibTrans" cxnId="{6E1E31C0-B041-C249-A3DC-BDD89A059FA3}">
      <dgm:prSet/>
      <dgm:spPr/>
      <dgm:t>
        <a:bodyPr/>
        <a:lstStyle/>
        <a:p>
          <a:endParaRPr lang="en-US"/>
        </a:p>
      </dgm:t>
    </dgm:pt>
    <dgm:pt modelId="{3EF2465A-2ADE-1B4D-B154-8AD899526A5A}">
      <dgm:prSet phldrT="[Text]" custT="1"/>
      <dgm:spPr/>
      <dgm:t>
        <a:bodyPr/>
        <a:lstStyle/>
        <a:p>
          <a:r>
            <a:rPr lang="en-US" sz="1800" dirty="0" smtClean="0"/>
            <a:t>Winding-Curing</a:t>
          </a:r>
        </a:p>
      </dgm:t>
    </dgm:pt>
    <dgm:pt modelId="{614E838B-3079-1640-8508-6AC631818727}" type="parTrans" cxnId="{BAD93902-378A-2F4B-9AD8-CC4FFEE607CE}">
      <dgm:prSet/>
      <dgm:spPr/>
      <dgm:t>
        <a:bodyPr/>
        <a:lstStyle/>
        <a:p>
          <a:endParaRPr lang="en-US"/>
        </a:p>
      </dgm:t>
    </dgm:pt>
    <dgm:pt modelId="{3C37B2AA-DF8F-9046-8777-0626FA1EBA80}" type="sibTrans" cxnId="{BAD93902-378A-2F4B-9AD8-CC4FFEE607CE}">
      <dgm:prSet/>
      <dgm:spPr/>
      <dgm:t>
        <a:bodyPr/>
        <a:lstStyle/>
        <a:p>
          <a:endParaRPr lang="en-US"/>
        </a:p>
      </dgm:t>
    </dgm:pt>
    <dgm:pt modelId="{4FC94D10-C9A8-9E49-9367-175E6C6869B1}">
      <dgm:prSet phldrT="[Text]" custT="1"/>
      <dgm:spPr/>
      <dgm:t>
        <a:bodyPr/>
        <a:lstStyle/>
        <a:p>
          <a:r>
            <a:rPr lang="en-US" sz="1800" dirty="0" smtClean="0"/>
            <a:t>Reaction</a:t>
          </a:r>
          <a:endParaRPr lang="en-US" sz="1800" dirty="0"/>
        </a:p>
      </dgm:t>
    </dgm:pt>
    <dgm:pt modelId="{51DD966D-D7DE-574C-BC60-A231C978D122}" type="parTrans" cxnId="{891AE8F4-238D-8742-9A6C-1442B67F666F}">
      <dgm:prSet/>
      <dgm:spPr/>
      <dgm:t>
        <a:bodyPr/>
        <a:lstStyle/>
        <a:p>
          <a:endParaRPr lang="en-US"/>
        </a:p>
      </dgm:t>
    </dgm:pt>
    <dgm:pt modelId="{DDFEB2E4-569E-F14C-B419-680CB5072C2F}" type="sibTrans" cxnId="{891AE8F4-238D-8742-9A6C-1442B67F666F}">
      <dgm:prSet/>
      <dgm:spPr/>
      <dgm:t>
        <a:bodyPr/>
        <a:lstStyle/>
        <a:p>
          <a:endParaRPr lang="en-US"/>
        </a:p>
      </dgm:t>
    </dgm:pt>
    <dgm:pt modelId="{6C5A2486-EFF7-4E49-9AF7-A65F0A280AAE}">
      <dgm:prSet phldrT="[Text]" custT="1"/>
      <dgm:spPr/>
      <dgm:t>
        <a:bodyPr/>
        <a:lstStyle/>
        <a:p>
          <a:r>
            <a:rPr lang="en-US" sz="1400" dirty="0" smtClean="0"/>
            <a:t>Coil installed in Specific Tool</a:t>
          </a:r>
          <a:endParaRPr lang="en-US" sz="1400" dirty="0"/>
        </a:p>
      </dgm:t>
    </dgm:pt>
    <dgm:pt modelId="{4E0637A8-0FD4-424A-B6AB-C0A052462CAC}" type="parTrans" cxnId="{D8D45AB3-BD13-6244-A8CD-772A7478F8FC}">
      <dgm:prSet/>
      <dgm:spPr/>
      <dgm:t>
        <a:bodyPr/>
        <a:lstStyle/>
        <a:p>
          <a:endParaRPr lang="en-US"/>
        </a:p>
      </dgm:t>
    </dgm:pt>
    <dgm:pt modelId="{0BB255AC-3F78-A64E-A9FD-C4FF6B127E0A}" type="sibTrans" cxnId="{D8D45AB3-BD13-6244-A8CD-772A7478F8FC}">
      <dgm:prSet/>
      <dgm:spPr/>
      <dgm:t>
        <a:bodyPr/>
        <a:lstStyle/>
        <a:p>
          <a:endParaRPr lang="en-US"/>
        </a:p>
      </dgm:t>
    </dgm:pt>
    <dgm:pt modelId="{707386C8-0444-7D4A-974C-150207E23A36}">
      <dgm:prSet phldrT="[Text]" custT="1"/>
      <dgm:spPr/>
      <dgm:t>
        <a:bodyPr/>
        <a:lstStyle/>
        <a:p>
          <a:r>
            <a:rPr lang="en-US" sz="1400" dirty="0" smtClean="0"/>
            <a:t>Reaction under Argon</a:t>
          </a:r>
          <a:endParaRPr lang="en-US" sz="1400" dirty="0"/>
        </a:p>
      </dgm:t>
    </dgm:pt>
    <dgm:pt modelId="{381E8FB6-4AC6-904A-94F9-893729964209}" type="parTrans" cxnId="{6723C410-EDEA-4A46-9C75-6A4EBB63BD17}">
      <dgm:prSet/>
      <dgm:spPr/>
      <dgm:t>
        <a:bodyPr/>
        <a:lstStyle/>
        <a:p>
          <a:endParaRPr lang="en-US"/>
        </a:p>
      </dgm:t>
    </dgm:pt>
    <dgm:pt modelId="{C1FB700C-6E8F-BA4A-8AB2-02240D60A288}" type="sibTrans" cxnId="{6723C410-EDEA-4A46-9C75-6A4EBB63BD17}">
      <dgm:prSet/>
      <dgm:spPr/>
      <dgm:t>
        <a:bodyPr/>
        <a:lstStyle/>
        <a:p>
          <a:endParaRPr lang="en-US"/>
        </a:p>
      </dgm:t>
    </dgm:pt>
    <dgm:pt modelId="{AED1E813-CD6D-9D44-8AC1-70D388FD24FF}">
      <dgm:prSet phldrT="[Text]" custT="1"/>
      <dgm:spPr/>
      <dgm:t>
        <a:bodyPr/>
        <a:lstStyle/>
        <a:p>
          <a:r>
            <a:rPr lang="en-US" sz="1400" dirty="0" smtClean="0"/>
            <a:t>S-Glass </a:t>
          </a:r>
          <a:r>
            <a:rPr lang="en-US" sz="1400" dirty="0" err="1" smtClean="0"/>
            <a:t>overbraiding</a:t>
          </a:r>
          <a:endParaRPr lang="en-US" sz="1400" dirty="0"/>
        </a:p>
      </dgm:t>
    </dgm:pt>
    <dgm:pt modelId="{81A5937F-7D6C-2B40-A6BA-AC797781692F}" type="parTrans" cxnId="{55706554-9E97-9848-A588-5ACAC4ECF724}">
      <dgm:prSet/>
      <dgm:spPr/>
      <dgm:t>
        <a:bodyPr/>
        <a:lstStyle/>
        <a:p>
          <a:endParaRPr lang="en-US"/>
        </a:p>
      </dgm:t>
    </dgm:pt>
    <dgm:pt modelId="{A7616A26-A6B1-DD48-B316-EF4EC9BD1DF2}" type="sibTrans" cxnId="{55706554-9E97-9848-A588-5ACAC4ECF724}">
      <dgm:prSet/>
      <dgm:spPr/>
      <dgm:t>
        <a:bodyPr/>
        <a:lstStyle/>
        <a:p>
          <a:endParaRPr lang="en-US"/>
        </a:p>
      </dgm:t>
    </dgm:pt>
    <dgm:pt modelId="{93F24A12-056B-394B-A1DF-983FB4ED643B}">
      <dgm:prSet phldrT="[Text]" custT="1"/>
      <dgm:spPr/>
      <dgm:t>
        <a:bodyPr/>
        <a:lstStyle/>
        <a:p>
          <a:r>
            <a:rPr lang="en-US" sz="1400" dirty="0" smtClean="0"/>
            <a:t>Specific poles</a:t>
          </a:r>
          <a:endParaRPr lang="en-US" sz="1400" dirty="0"/>
        </a:p>
      </dgm:t>
    </dgm:pt>
    <dgm:pt modelId="{FBC980DB-A54A-CB4E-807E-F049CABCB9FC}" type="parTrans" cxnId="{BC1CE89C-E7B4-6444-A859-91A93CA8893A}">
      <dgm:prSet/>
      <dgm:spPr/>
      <dgm:t>
        <a:bodyPr/>
        <a:lstStyle/>
        <a:p>
          <a:endParaRPr lang="en-US"/>
        </a:p>
      </dgm:t>
    </dgm:pt>
    <dgm:pt modelId="{0981B059-7A11-D349-A5E3-C939AF356C4B}" type="sibTrans" cxnId="{BC1CE89C-E7B4-6444-A859-91A93CA8893A}">
      <dgm:prSet/>
      <dgm:spPr/>
      <dgm:t>
        <a:bodyPr/>
        <a:lstStyle/>
        <a:p>
          <a:endParaRPr lang="en-US"/>
        </a:p>
      </dgm:t>
    </dgm:pt>
    <dgm:pt modelId="{384740F8-7A62-1D4D-96D5-B6154AA940BA}">
      <dgm:prSet phldrT="[Text]"/>
      <dgm:spPr/>
      <dgm:t>
        <a:bodyPr/>
        <a:lstStyle/>
        <a:p>
          <a:endParaRPr lang="en-US" sz="1300" dirty="0"/>
        </a:p>
      </dgm:t>
    </dgm:pt>
    <dgm:pt modelId="{4FAF91EF-9E3D-B143-9560-539DE3DF44A7}" type="parTrans" cxnId="{562CF9CC-4763-F943-AACF-F0025AEEC4AE}">
      <dgm:prSet/>
      <dgm:spPr/>
      <dgm:t>
        <a:bodyPr/>
        <a:lstStyle/>
        <a:p>
          <a:endParaRPr lang="en-US"/>
        </a:p>
      </dgm:t>
    </dgm:pt>
    <dgm:pt modelId="{A3D69294-A6FC-694C-8D76-8D2D39F506B1}" type="sibTrans" cxnId="{562CF9CC-4763-F943-AACF-F0025AEEC4AE}">
      <dgm:prSet/>
      <dgm:spPr/>
      <dgm:t>
        <a:bodyPr/>
        <a:lstStyle/>
        <a:p>
          <a:endParaRPr lang="en-US"/>
        </a:p>
      </dgm:t>
    </dgm:pt>
    <dgm:pt modelId="{8D1C40DE-5A43-1D4D-9081-557B4DF4A5C8}">
      <dgm:prSet phldrT="[Text]" custT="1"/>
      <dgm:spPr/>
      <dgm:t>
        <a:bodyPr/>
        <a:lstStyle/>
        <a:p>
          <a:r>
            <a:rPr lang="en-US" sz="1400" dirty="0" smtClean="0"/>
            <a:t>Wind IL</a:t>
          </a:r>
          <a:endParaRPr lang="en-US" sz="1400" dirty="0"/>
        </a:p>
      </dgm:t>
    </dgm:pt>
    <dgm:pt modelId="{2BBD82D7-4AEA-E546-8D2C-65548FC2E9BD}" type="sibTrans" cxnId="{FD27FF60-5864-D441-A944-3FFB02C94E1C}">
      <dgm:prSet/>
      <dgm:spPr/>
      <dgm:t>
        <a:bodyPr/>
        <a:lstStyle/>
        <a:p>
          <a:endParaRPr lang="en-US"/>
        </a:p>
      </dgm:t>
    </dgm:pt>
    <dgm:pt modelId="{4A70594A-24D4-E346-A265-ADA43C0FBF74}" type="parTrans" cxnId="{FD27FF60-5864-D441-A944-3FFB02C94E1C}">
      <dgm:prSet/>
      <dgm:spPr/>
      <dgm:t>
        <a:bodyPr/>
        <a:lstStyle/>
        <a:p>
          <a:endParaRPr lang="en-US"/>
        </a:p>
      </dgm:t>
    </dgm:pt>
    <dgm:pt modelId="{522A5C40-E8AB-364D-AA1B-666CE735E351}">
      <dgm:prSet phldrT="[Text]" custT="1"/>
      <dgm:spPr/>
      <dgm:t>
        <a:bodyPr/>
        <a:lstStyle/>
        <a:p>
          <a:r>
            <a:rPr lang="en-US" sz="1400" dirty="0" smtClean="0"/>
            <a:t>Cure IL (CB)</a:t>
          </a:r>
          <a:endParaRPr lang="en-US" sz="1400" dirty="0"/>
        </a:p>
      </dgm:t>
    </dgm:pt>
    <dgm:pt modelId="{3805CE12-0AFF-9849-966A-549B658D7700}" type="parTrans" cxnId="{CB4C7F05-E90E-1B47-9B95-103BA3FC920F}">
      <dgm:prSet/>
      <dgm:spPr/>
      <dgm:t>
        <a:bodyPr/>
        <a:lstStyle/>
        <a:p>
          <a:endParaRPr lang="en-US"/>
        </a:p>
      </dgm:t>
    </dgm:pt>
    <dgm:pt modelId="{E4F14F5F-86BE-6544-AE75-AC26DC82365C}" type="sibTrans" cxnId="{CB4C7F05-E90E-1B47-9B95-103BA3FC920F}">
      <dgm:prSet/>
      <dgm:spPr/>
      <dgm:t>
        <a:bodyPr/>
        <a:lstStyle/>
        <a:p>
          <a:endParaRPr lang="en-US"/>
        </a:p>
      </dgm:t>
    </dgm:pt>
    <dgm:pt modelId="{3252C1F4-98BA-2B49-BECF-E0F0850EE796}">
      <dgm:prSet phldrT="[Text]" custT="1"/>
      <dgm:spPr/>
      <dgm:t>
        <a:bodyPr/>
        <a:lstStyle/>
        <a:p>
          <a:r>
            <a:rPr lang="en-US" sz="1400" dirty="0" smtClean="0"/>
            <a:t>Place Inter-layer</a:t>
          </a:r>
          <a:endParaRPr lang="en-US" sz="1400" dirty="0"/>
        </a:p>
      </dgm:t>
    </dgm:pt>
    <dgm:pt modelId="{5012D433-C538-A447-86B1-3C670D8E280A}" type="parTrans" cxnId="{ABB948BD-DB57-1E45-88C2-BDFF9F3A83F2}">
      <dgm:prSet/>
      <dgm:spPr/>
      <dgm:t>
        <a:bodyPr/>
        <a:lstStyle/>
        <a:p>
          <a:endParaRPr lang="en-US"/>
        </a:p>
      </dgm:t>
    </dgm:pt>
    <dgm:pt modelId="{7A18DE0F-428E-8D46-AC81-9FAEC5D1E849}" type="sibTrans" cxnId="{ABB948BD-DB57-1E45-88C2-BDFF9F3A83F2}">
      <dgm:prSet/>
      <dgm:spPr/>
      <dgm:t>
        <a:bodyPr/>
        <a:lstStyle/>
        <a:p>
          <a:endParaRPr lang="en-US"/>
        </a:p>
      </dgm:t>
    </dgm:pt>
    <dgm:pt modelId="{9FC61976-965F-6242-97A8-E50AE9BCBC89}">
      <dgm:prSet phldrT="[Text]" custT="1"/>
      <dgm:spPr/>
      <dgm:t>
        <a:bodyPr/>
        <a:lstStyle/>
        <a:p>
          <a:r>
            <a:rPr lang="en-US" sz="1400" dirty="0" smtClean="0"/>
            <a:t>Wind OL</a:t>
          </a:r>
          <a:endParaRPr lang="en-US" sz="1400" dirty="0"/>
        </a:p>
      </dgm:t>
    </dgm:pt>
    <dgm:pt modelId="{E01FB0A6-B9A5-1345-8FE1-EC5CC0B73168}" type="parTrans" cxnId="{440A97D1-7855-164A-B83A-38FEC5195B14}">
      <dgm:prSet/>
      <dgm:spPr/>
      <dgm:t>
        <a:bodyPr/>
        <a:lstStyle/>
        <a:p>
          <a:endParaRPr lang="en-US"/>
        </a:p>
      </dgm:t>
    </dgm:pt>
    <dgm:pt modelId="{CCA63FE6-9762-AF47-AE55-4529DEB4617E}" type="sibTrans" cxnId="{440A97D1-7855-164A-B83A-38FEC5195B14}">
      <dgm:prSet/>
      <dgm:spPr/>
      <dgm:t>
        <a:bodyPr/>
        <a:lstStyle/>
        <a:p>
          <a:endParaRPr lang="en-US"/>
        </a:p>
      </dgm:t>
    </dgm:pt>
    <dgm:pt modelId="{0210668C-B81D-B940-9732-D34C19DBB1D2}">
      <dgm:prSet phldrT="[Text]" custT="1"/>
      <dgm:spPr/>
      <dgm:t>
        <a:bodyPr/>
        <a:lstStyle/>
        <a:p>
          <a:r>
            <a:rPr lang="en-US" sz="1400" dirty="0" smtClean="0"/>
            <a:t>Cure OL (CB)</a:t>
          </a:r>
          <a:endParaRPr lang="en-US" sz="1400" dirty="0"/>
        </a:p>
      </dgm:t>
    </dgm:pt>
    <dgm:pt modelId="{9F177C48-77CA-3E48-A4E3-C03CAC0949B9}" type="parTrans" cxnId="{61CB7AD9-791B-6843-A701-E18EECEAF91F}">
      <dgm:prSet/>
      <dgm:spPr/>
      <dgm:t>
        <a:bodyPr/>
        <a:lstStyle/>
        <a:p>
          <a:endParaRPr lang="en-US"/>
        </a:p>
      </dgm:t>
    </dgm:pt>
    <dgm:pt modelId="{EE8CBC93-4E8F-8543-8656-4656682699E2}" type="sibTrans" cxnId="{61CB7AD9-791B-6843-A701-E18EECEAF91F}">
      <dgm:prSet/>
      <dgm:spPr/>
      <dgm:t>
        <a:bodyPr/>
        <a:lstStyle/>
        <a:p>
          <a:endParaRPr lang="en-US"/>
        </a:p>
      </dgm:t>
    </dgm:pt>
    <dgm:pt modelId="{F09472D8-2E08-104F-9E5B-2117445C1560}" type="pres">
      <dgm:prSet presAssocID="{9AB15AA5-1D61-B449-9091-9ED7D00AEE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359CA2-41C5-6044-AD74-9467829A6D7A}" type="pres">
      <dgm:prSet presAssocID="{DB801FB2-C27C-7C4C-A420-EBB26D0F5E54}" presName="composite" presStyleCnt="0"/>
      <dgm:spPr/>
    </dgm:pt>
    <dgm:pt modelId="{1B0B59A1-1F5E-4949-A8C2-5AE9BFC26D0C}" type="pres">
      <dgm:prSet presAssocID="{DB801FB2-C27C-7C4C-A420-EBB26D0F5E54}" presName="imagSh" presStyleLbl="bgImgPlace1" presStyleIdx="0" presStyleCnt="3"/>
      <dgm:spPr>
        <a:blipFill>
          <a:blip xmlns:r="http://schemas.openxmlformats.org/officeDocument/2006/relationships" r:embed="rId1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FAF5B30-2836-9B4F-9F6D-1DF1EE8F6087}" type="pres">
      <dgm:prSet presAssocID="{DB801FB2-C27C-7C4C-A420-EBB26D0F5E5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6AB34F-0F5E-1B41-A0A4-58E777074FEE}" type="pres">
      <dgm:prSet presAssocID="{E581C23A-063A-484B-B83C-6FB1E14E5A2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4B3D13C-CCD8-804B-8BE4-C94666597DBD}" type="pres">
      <dgm:prSet presAssocID="{E581C23A-063A-484B-B83C-6FB1E14E5A23}" presName="connTx" presStyleLbl="sibTrans2D1" presStyleIdx="0" presStyleCnt="2"/>
      <dgm:spPr/>
      <dgm:t>
        <a:bodyPr/>
        <a:lstStyle/>
        <a:p>
          <a:endParaRPr lang="en-US"/>
        </a:p>
      </dgm:t>
    </dgm:pt>
    <dgm:pt modelId="{381D0CE5-DBF1-5841-923E-B9145883DE47}" type="pres">
      <dgm:prSet presAssocID="{3EF2465A-2ADE-1B4D-B154-8AD899526A5A}" presName="composite" presStyleCnt="0"/>
      <dgm:spPr/>
    </dgm:pt>
    <dgm:pt modelId="{D5B9ECB9-0974-A843-B630-A9EBBF4001A1}" type="pres">
      <dgm:prSet presAssocID="{3EF2465A-2ADE-1B4D-B154-8AD899526A5A}" presName="imagSh" presStyleLbl="bgImgPlace1" presStyleIdx="1" presStyleCnt="3" custLinFactNeighborY="3664"/>
      <dgm:spPr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573" t="-3689" r="-9520" b="8843"/>
          </a:stretch>
        </a:blipFill>
      </dgm:spPr>
      <dgm:t>
        <a:bodyPr/>
        <a:lstStyle/>
        <a:p>
          <a:endParaRPr lang="en-US"/>
        </a:p>
      </dgm:t>
    </dgm:pt>
    <dgm:pt modelId="{E0997081-E784-2040-A50D-B718FB3B6366}" type="pres">
      <dgm:prSet presAssocID="{3EF2465A-2ADE-1B4D-B154-8AD899526A5A}" presName="txNode" presStyleLbl="node1" presStyleIdx="1" presStyleCnt="3" custLinFactNeighborY="3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35361A-3E87-4744-8FFB-E338EE65924F}" type="pres">
      <dgm:prSet presAssocID="{3C37B2AA-DF8F-9046-8777-0626FA1EBA8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D4BC80D-CEED-C94A-A829-503AB4326EB4}" type="pres">
      <dgm:prSet presAssocID="{3C37B2AA-DF8F-9046-8777-0626FA1EBA80}" presName="connTx" presStyleLbl="sibTrans2D1" presStyleIdx="1" presStyleCnt="2"/>
      <dgm:spPr/>
      <dgm:t>
        <a:bodyPr/>
        <a:lstStyle/>
        <a:p>
          <a:endParaRPr lang="en-US"/>
        </a:p>
      </dgm:t>
    </dgm:pt>
    <dgm:pt modelId="{3DF1E276-AF5F-0F45-93D9-D6F49347CC11}" type="pres">
      <dgm:prSet presAssocID="{4FC94D10-C9A8-9E49-9367-175E6C6869B1}" presName="composite" presStyleCnt="0"/>
      <dgm:spPr/>
    </dgm:pt>
    <dgm:pt modelId="{C181C207-6D3C-6E4A-8303-699A00000D43}" type="pres">
      <dgm:prSet presAssocID="{4FC94D10-C9A8-9E49-9367-175E6C6869B1}" presName="imagSh" presStyleLbl="bgImgPlace1" presStyleIdx="2" presStyleCnt="3"/>
      <dgm:spPr>
        <a:blipFill dpi="0" rotWithShape="1">
          <a:blip xmlns:r="http://schemas.openxmlformats.org/officeDocument/2006/relationships" r:embed="rId3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748" t="-10451" r="-13252" b="10451"/>
          </a:stretch>
        </a:blipFill>
      </dgm:spPr>
      <dgm:t>
        <a:bodyPr/>
        <a:lstStyle/>
        <a:p>
          <a:endParaRPr lang="en-US"/>
        </a:p>
      </dgm:t>
    </dgm:pt>
    <dgm:pt modelId="{3F206F3C-47C3-564A-9B69-4F48041CF375}" type="pres">
      <dgm:prSet presAssocID="{4FC94D10-C9A8-9E49-9367-175E6C6869B1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4C7F05-E90E-1B47-9B95-103BA3FC920F}" srcId="{3EF2465A-2ADE-1B4D-B154-8AD899526A5A}" destId="{522A5C40-E8AB-364D-AA1B-666CE735E351}" srcOrd="1" destOrd="0" parTransId="{3805CE12-0AFF-9849-966A-549B658D7700}" sibTransId="{E4F14F5F-86BE-6544-AE75-AC26DC82365C}"/>
    <dgm:cxn modelId="{946F483C-28CC-9841-BE9B-8F854A2572D3}" type="presOf" srcId="{3C37B2AA-DF8F-9046-8777-0626FA1EBA80}" destId="{3D4BC80D-CEED-C94A-A829-503AB4326EB4}" srcOrd="1" destOrd="0" presId="urn:microsoft.com/office/officeart/2005/8/layout/hProcess10"/>
    <dgm:cxn modelId="{331E5603-D43E-C846-9D8C-F6AF04B382AA}" type="presOf" srcId="{707386C8-0444-7D4A-974C-150207E23A36}" destId="{3F206F3C-47C3-564A-9B69-4F48041CF375}" srcOrd="0" destOrd="3" presId="urn:microsoft.com/office/officeart/2005/8/layout/hProcess10"/>
    <dgm:cxn modelId="{90F852EB-3B5A-CD47-91CD-FF3F26A00299}" type="presOf" srcId="{9FC61976-965F-6242-97A8-E50AE9BCBC89}" destId="{E0997081-E784-2040-A50D-B718FB3B6366}" srcOrd="0" destOrd="4" presId="urn:microsoft.com/office/officeart/2005/8/layout/hProcess10"/>
    <dgm:cxn modelId="{FD27FF60-5864-D441-A944-3FFB02C94E1C}" srcId="{3EF2465A-2ADE-1B4D-B154-8AD899526A5A}" destId="{8D1C40DE-5A43-1D4D-9081-557B4DF4A5C8}" srcOrd="0" destOrd="0" parTransId="{4A70594A-24D4-E346-A265-ADA43C0FBF74}" sibTransId="{2BBD82D7-4AEA-E546-8D2C-65548FC2E9BD}"/>
    <dgm:cxn modelId="{7028EA57-2C5A-EC48-8278-FEB04892C029}" type="presOf" srcId="{DB801FB2-C27C-7C4C-A420-EBB26D0F5E54}" destId="{3FAF5B30-2836-9B4F-9F6D-1DF1EE8F6087}" srcOrd="0" destOrd="0" presId="urn:microsoft.com/office/officeart/2005/8/layout/hProcess10"/>
    <dgm:cxn modelId="{1F2DFFB0-24C4-BA4C-A25D-822C79DB9592}" type="presOf" srcId="{6C5A2486-EFF7-4E49-9AF7-A65F0A280AAE}" destId="{3F206F3C-47C3-564A-9B69-4F48041CF375}" srcOrd="0" destOrd="1" presId="urn:microsoft.com/office/officeart/2005/8/layout/hProcess10"/>
    <dgm:cxn modelId="{A06731FE-D5D4-6442-AF1C-1ED289387996}" type="presOf" srcId="{3EF2465A-2ADE-1B4D-B154-8AD899526A5A}" destId="{E0997081-E784-2040-A50D-B718FB3B6366}" srcOrd="0" destOrd="0" presId="urn:microsoft.com/office/officeart/2005/8/layout/hProcess10"/>
    <dgm:cxn modelId="{D2153E17-C5A1-2A41-B468-649984F704B5}" type="presOf" srcId="{384740F8-7A62-1D4D-96D5-B6154AA940BA}" destId="{E0997081-E784-2040-A50D-B718FB3B6366}" srcOrd="0" destOrd="6" presId="urn:microsoft.com/office/officeart/2005/8/layout/hProcess10"/>
    <dgm:cxn modelId="{B94B3A87-02EC-1044-842A-FE90E4129B2A}" type="presOf" srcId="{0210668C-B81D-B940-9732-D34C19DBB1D2}" destId="{E0997081-E784-2040-A50D-B718FB3B6366}" srcOrd="0" destOrd="5" presId="urn:microsoft.com/office/officeart/2005/8/layout/hProcess10"/>
    <dgm:cxn modelId="{440A97D1-7855-164A-B83A-38FEC5195B14}" srcId="{3EF2465A-2ADE-1B4D-B154-8AD899526A5A}" destId="{9FC61976-965F-6242-97A8-E50AE9BCBC89}" srcOrd="3" destOrd="0" parTransId="{E01FB0A6-B9A5-1345-8FE1-EC5CC0B73168}" sibTransId="{CCA63FE6-9762-AF47-AE55-4529DEB4617E}"/>
    <dgm:cxn modelId="{80A40FC6-2F9D-4D4E-AF4C-66E6A9DE54B3}" type="presOf" srcId="{6D6A5714-32E0-CB46-A85F-81223AA9B7B0}" destId="{3FAF5B30-2836-9B4F-9F6D-1DF1EE8F6087}" srcOrd="0" destOrd="2" presId="urn:microsoft.com/office/officeart/2005/8/layout/hProcess10"/>
    <dgm:cxn modelId="{25E389B7-A875-054E-8386-A0A26208A60E}" type="presOf" srcId="{AED1E813-CD6D-9D44-8AC1-70D388FD24FF}" destId="{3FAF5B30-2836-9B4F-9F6D-1DF1EE8F6087}" srcOrd="0" destOrd="3" presId="urn:microsoft.com/office/officeart/2005/8/layout/hProcess10"/>
    <dgm:cxn modelId="{D8D45AB3-BD13-6244-A8CD-772A7478F8FC}" srcId="{4FC94D10-C9A8-9E49-9367-175E6C6869B1}" destId="{6C5A2486-EFF7-4E49-9AF7-A65F0A280AAE}" srcOrd="0" destOrd="0" parTransId="{4E0637A8-0FD4-424A-B6AB-C0A052462CAC}" sibTransId="{0BB255AC-3F78-A64E-A9FD-C4FF6B127E0A}"/>
    <dgm:cxn modelId="{BC1CE89C-E7B4-6444-A859-91A93CA8893A}" srcId="{4FC94D10-C9A8-9E49-9367-175E6C6869B1}" destId="{93F24A12-056B-394B-A1DF-983FB4ED643B}" srcOrd="1" destOrd="0" parTransId="{FBC980DB-A54A-CB4E-807E-F049CABCB9FC}" sibTransId="{0981B059-7A11-D349-A5E3-C939AF356C4B}"/>
    <dgm:cxn modelId="{F21E86A8-21BE-3446-9CDE-BD50BE3FDB9B}" type="presOf" srcId="{3252C1F4-98BA-2B49-BECF-E0F0850EE796}" destId="{E0997081-E784-2040-A50D-B718FB3B6366}" srcOrd="0" destOrd="3" presId="urn:microsoft.com/office/officeart/2005/8/layout/hProcess10"/>
    <dgm:cxn modelId="{6E1E31C0-B041-C249-A3DC-BDD89A059FA3}" srcId="{DB801FB2-C27C-7C4C-A420-EBB26D0F5E54}" destId="{6D6A5714-32E0-CB46-A85F-81223AA9B7B0}" srcOrd="1" destOrd="0" parTransId="{A5A480BB-E92F-264F-8790-CD32606B69BB}" sibTransId="{343490AC-9CE7-B74F-8FE2-61696402A4EB}"/>
    <dgm:cxn modelId="{55706554-9E97-9848-A588-5ACAC4ECF724}" srcId="{DB801FB2-C27C-7C4C-A420-EBB26D0F5E54}" destId="{AED1E813-CD6D-9D44-8AC1-70D388FD24FF}" srcOrd="2" destOrd="0" parTransId="{81A5937F-7D6C-2B40-A6BA-AC797781692F}" sibTransId="{A7616A26-A6B1-DD48-B316-EF4EC9BD1DF2}"/>
    <dgm:cxn modelId="{F8BE2F20-405A-0742-ACFA-BE9D3AA088B8}" type="presOf" srcId="{E581C23A-063A-484B-B83C-6FB1E14E5A23}" destId="{84B3D13C-CCD8-804B-8BE4-C94666597DBD}" srcOrd="1" destOrd="0" presId="urn:microsoft.com/office/officeart/2005/8/layout/hProcess10"/>
    <dgm:cxn modelId="{6723C410-EDEA-4A46-9C75-6A4EBB63BD17}" srcId="{4FC94D10-C9A8-9E49-9367-175E6C6869B1}" destId="{707386C8-0444-7D4A-974C-150207E23A36}" srcOrd="2" destOrd="0" parTransId="{381E8FB6-4AC6-904A-94F9-893729964209}" sibTransId="{C1FB700C-6E8F-BA4A-8AB2-02240D60A288}"/>
    <dgm:cxn modelId="{1DB2CE73-08CF-704B-99DB-F7C977EF4DE4}" type="presOf" srcId="{4FC94D10-C9A8-9E49-9367-175E6C6869B1}" destId="{3F206F3C-47C3-564A-9B69-4F48041CF375}" srcOrd="0" destOrd="0" presId="urn:microsoft.com/office/officeart/2005/8/layout/hProcess10"/>
    <dgm:cxn modelId="{C3F2C41B-48E3-BB4E-83E5-DA7751865559}" type="presOf" srcId="{9AB15AA5-1D61-B449-9091-9ED7D00AEE97}" destId="{F09472D8-2E08-104F-9E5B-2117445C1560}" srcOrd="0" destOrd="0" presId="urn:microsoft.com/office/officeart/2005/8/layout/hProcess10"/>
    <dgm:cxn modelId="{0A0B9038-1683-8842-8164-4B60247236C6}" type="presOf" srcId="{522A5C40-E8AB-364D-AA1B-666CE735E351}" destId="{E0997081-E784-2040-A50D-B718FB3B6366}" srcOrd="0" destOrd="2" presId="urn:microsoft.com/office/officeart/2005/8/layout/hProcess10"/>
    <dgm:cxn modelId="{F2605710-CDF4-F642-AA0E-328A507BB7AF}" type="presOf" srcId="{8D1C40DE-5A43-1D4D-9081-557B4DF4A5C8}" destId="{E0997081-E784-2040-A50D-B718FB3B6366}" srcOrd="0" destOrd="1" presId="urn:microsoft.com/office/officeart/2005/8/layout/hProcess10"/>
    <dgm:cxn modelId="{BAD93902-378A-2F4B-9AD8-CC4FFEE607CE}" srcId="{9AB15AA5-1D61-B449-9091-9ED7D00AEE97}" destId="{3EF2465A-2ADE-1B4D-B154-8AD899526A5A}" srcOrd="1" destOrd="0" parTransId="{614E838B-3079-1640-8508-6AC631818727}" sibTransId="{3C37B2AA-DF8F-9046-8777-0626FA1EBA80}"/>
    <dgm:cxn modelId="{2AC0444C-9666-A541-9D4A-F29677CA827D}" srcId="{DB801FB2-C27C-7C4C-A420-EBB26D0F5E54}" destId="{5A8E16A4-3BD7-C34E-9734-F4835739C591}" srcOrd="0" destOrd="0" parTransId="{B8E5DEAC-17C5-624D-BAE1-B4037D1F589B}" sibTransId="{EA44926C-CE9D-BE43-990D-3C600CEB25C2}"/>
    <dgm:cxn modelId="{61CB7AD9-791B-6843-A701-E18EECEAF91F}" srcId="{3EF2465A-2ADE-1B4D-B154-8AD899526A5A}" destId="{0210668C-B81D-B940-9732-D34C19DBB1D2}" srcOrd="4" destOrd="0" parTransId="{9F177C48-77CA-3E48-A4E3-C03CAC0949B9}" sibTransId="{EE8CBC93-4E8F-8543-8656-4656682699E2}"/>
    <dgm:cxn modelId="{95393CA3-8D37-2143-9469-4847C9BA039F}" type="presOf" srcId="{E581C23A-063A-484B-B83C-6FB1E14E5A23}" destId="{896AB34F-0F5E-1B41-A0A4-58E777074FEE}" srcOrd="0" destOrd="0" presId="urn:microsoft.com/office/officeart/2005/8/layout/hProcess10"/>
    <dgm:cxn modelId="{ABB948BD-DB57-1E45-88C2-BDFF9F3A83F2}" srcId="{3EF2465A-2ADE-1B4D-B154-8AD899526A5A}" destId="{3252C1F4-98BA-2B49-BECF-E0F0850EE796}" srcOrd="2" destOrd="0" parTransId="{5012D433-C538-A447-86B1-3C670D8E280A}" sibTransId="{7A18DE0F-428E-8D46-AC81-9FAEC5D1E849}"/>
    <dgm:cxn modelId="{DEC35A30-5F6F-B640-AE80-DF9A7BC0562D}" srcId="{9AB15AA5-1D61-B449-9091-9ED7D00AEE97}" destId="{DB801FB2-C27C-7C4C-A420-EBB26D0F5E54}" srcOrd="0" destOrd="0" parTransId="{449B5AB3-8723-D449-8B85-6C7FD59F719F}" sibTransId="{E581C23A-063A-484B-B83C-6FB1E14E5A23}"/>
    <dgm:cxn modelId="{562CF9CC-4763-F943-AACF-F0025AEEC4AE}" srcId="{3EF2465A-2ADE-1B4D-B154-8AD899526A5A}" destId="{384740F8-7A62-1D4D-96D5-B6154AA940BA}" srcOrd="5" destOrd="0" parTransId="{4FAF91EF-9E3D-B143-9560-539DE3DF44A7}" sibTransId="{A3D69294-A6FC-694C-8D76-8D2D39F506B1}"/>
    <dgm:cxn modelId="{1FF6ABB8-4CBA-D84A-82A4-077C12F165EB}" type="presOf" srcId="{3C37B2AA-DF8F-9046-8777-0626FA1EBA80}" destId="{7B35361A-3E87-4744-8FFB-E338EE65924F}" srcOrd="0" destOrd="0" presId="urn:microsoft.com/office/officeart/2005/8/layout/hProcess10"/>
    <dgm:cxn modelId="{069AEA3A-FA9B-0B4F-917E-CC140B67FDEA}" type="presOf" srcId="{5A8E16A4-3BD7-C34E-9734-F4835739C591}" destId="{3FAF5B30-2836-9B4F-9F6D-1DF1EE8F6087}" srcOrd="0" destOrd="1" presId="urn:microsoft.com/office/officeart/2005/8/layout/hProcess10"/>
    <dgm:cxn modelId="{891AE8F4-238D-8742-9A6C-1442B67F666F}" srcId="{9AB15AA5-1D61-B449-9091-9ED7D00AEE97}" destId="{4FC94D10-C9A8-9E49-9367-175E6C6869B1}" srcOrd="2" destOrd="0" parTransId="{51DD966D-D7DE-574C-BC60-A231C978D122}" sibTransId="{DDFEB2E4-569E-F14C-B419-680CB5072C2F}"/>
    <dgm:cxn modelId="{6C6355DB-4D4A-F843-9A4B-206E4AFC25A5}" type="presOf" srcId="{93F24A12-056B-394B-A1DF-983FB4ED643B}" destId="{3F206F3C-47C3-564A-9B69-4F48041CF375}" srcOrd="0" destOrd="2" presId="urn:microsoft.com/office/officeart/2005/8/layout/hProcess10"/>
    <dgm:cxn modelId="{30A31BE8-C534-A54F-B079-8AA8C8889A3B}" type="presParOf" srcId="{F09472D8-2E08-104F-9E5B-2117445C1560}" destId="{A8359CA2-41C5-6044-AD74-9467829A6D7A}" srcOrd="0" destOrd="0" presId="urn:microsoft.com/office/officeart/2005/8/layout/hProcess10"/>
    <dgm:cxn modelId="{D440C2BD-9D95-6B42-8E8E-F7D70D132E46}" type="presParOf" srcId="{A8359CA2-41C5-6044-AD74-9467829A6D7A}" destId="{1B0B59A1-1F5E-4949-A8C2-5AE9BFC26D0C}" srcOrd="0" destOrd="0" presId="urn:microsoft.com/office/officeart/2005/8/layout/hProcess10"/>
    <dgm:cxn modelId="{1BAFE597-4136-D74F-91D8-CA22C5C34AC5}" type="presParOf" srcId="{A8359CA2-41C5-6044-AD74-9467829A6D7A}" destId="{3FAF5B30-2836-9B4F-9F6D-1DF1EE8F6087}" srcOrd="1" destOrd="0" presId="urn:microsoft.com/office/officeart/2005/8/layout/hProcess10"/>
    <dgm:cxn modelId="{870CB5A0-11B7-0A4D-97FA-F0A38FF414FF}" type="presParOf" srcId="{F09472D8-2E08-104F-9E5B-2117445C1560}" destId="{896AB34F-0F5E-1B41-A0A4-58E777074FEE}" srcOrd="1" destOrd="0" presId="urn:microsoft.com/office/officeart/2005/8/layout/hProcess10"/>
    <dgm:cxn modelId="{87665B7C-2743-444C-87E6-36A2F07B2164}" type="presParOf" srcId="{896AB34F-0F5E-1B41-A0A4-58E777074FEE}" destId="{84B3D13C-CCD8-804B-8BE4-C94666597DBD}" srcOrd="0" destOrd="0" presId="urn:microsoft.com/office/officeart/2005/8/layout/hProcess10"/>
    <dgm:cxn modelId="{FFDF84E4-D115-B248-AE47-12CD2E228641}" type="presParOf" srcId="{F09472D8-2E08-104F-9E5B-2117445C1560}" destId="{381D0CE5-DBF1-5841-923E-B9145883DE47}" srcOrd="2" destOrd="0" presId="urn:microsoft.com/office/officeart/2005/8/layout/hProcess10"/>
    <dgm:cxn modelId="{4B45B99D-9493-5546-85CE-4780CA61643C}" type="presParOf" srcId="{381D0CE5-DBF1-5841-923E-B9145883DE47}" destId="{D5B9ECB9-0974-A843-B630-A9EBBF4001A1}" srcOrd="0" destOrd="0" presId="urn:microsoft.com/office/officeart/2005/8/layout/hProcess10"/>
    <dgm:cxn modelId="{AB882CBE-2857-7946-94E1-78CA197D9F65}" type="presParOf" srcId="{381D0CE5-DBF1-5841-923E-B9145883DE47}" destId="{E0997081-E784-2040-A50D-B718FB3B6366}" srcOrd="1" destOrd="0" presId="urn:microsoft.com/office/officeart/2005/8/layout/hProcess10"/>
    <dgm:cxn modelId="{B038B033-7FCB-7147-B07B-EF71E85FF9A4}" type="presParOf" srcId="{F09472D8-2E08-104F-9E5B-2117445C1560}" destId="{7B35361A-3E87-4744-8FFB-E338EE65924F}" srcOrd="3" destOrd="0" presId="urn:microsoft.com/office/officeart/2005/8/layout/hProcess10"/>
    <dgm:cxn modelId="{D03B4FE2-E22F-2748-8329-3F0C4DC4D30F}" type="presParOf" srcId="{7B35361A-3E87-4744-8FFB-E338EE65924F}" destId="{3D4BC80D-CEED-C94A-A829-503AB4326EB4}" srcOrd="0" destOrd="0" presId="urn:microsoft.com/office/officeart/2005/8/layout/hProcess10"/>
    <dgm:cxn modelId="{EE23E986-5D2B-EF46-8FCD-4EFB653ED12D}" type="presParOf" srcId="{F09472D8-2E08-104F-9E5B-2117445C1560}" destId="{3DF1E276-AF5F-0F45-93D9-D6F49347CC11}" srcOrd="4" destOrd="0" presId="urn:microsoft.com/office/officeart/2005/8/layout/hProcess10"/>
    <dgm:cxn modelId="{8DEC0241-1AC0-4A4A-B8EE-DF85A03D7FA2}" type="presParOf" srcId="{3DF1E276-AF5F-0F45-93D9-D6F49347CC11}" destId="{C181C207-6D3C-6E4A-8303-699A00000D43}" srcOrd="0" destOrd="0" presId="urn:microsoft.com/office/officeart/2005/8/layout/hProcess10"/>
    <dgm:cxn modelId="{FB3E1056-C84C-8748-9361-E3A299D2DAB1}" type="presParOf" srcId="{3DF1E276-AF5F-0F45-93D9-D6F49347CC11}" destId="{3F206F3C-47C3-564A-9B69-4F48041CF37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15AA5-1D61-B449-9091-9ED7D00AEE97}" type="doc">
      <dgm:prSet loTypeId="urn:microsoft.com/office/officeart/2005/8/layout/hProcess10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B801FB2-C27C-7C4C-A420-EBB26D0F5E54}">
      <dgm:prSet phldrT="[Text]" custT="1"/>
      <dgm:spPr/>
      <dgm:t>
        <a:bodyPr/>
        <a:lstStyle/>
        <a:p>
          <a:r>
            <a:rPr lang="en-US" sz="1800" dirty="0" smtClean="0"/>
            <a:t>Leads Splicing</a:t>
          </a:r>
          <a:endParaRPr lang="en-US" sz="1800" dirty="0"/>
        </a:p>
      </dgm:t>
    </dgm:pt>
    <dgm:pt modelId="{449B5AB3-8723-D449-8B85-6C7FD59F719F}" type="parTrans" cxnId="{DEC35A30-5F6F-B640-AE80-DF9A7BC0562D}">
      <dgm:prSet/>
      <dgm:spPr/>
      <dgm:t>
        <a:bodyPr/>
        <a:lstStyle/>
        <a:p>
          <a:endParaRPr lang="en-US"/>
        </a:p>
      </dgm:t>
    </dgm:pt>
    <dgm:pt modelId="{E581C23A-063A-484B-B83C-6FB1E14E5A23}" type="sibTrans" cxnId="{DEC35A30-5F6F-B640-AE80-DF9A7BC0562D}">
      <dgm:prSet/>
      <dgm:spPr/>
      <dgm:t>
        <a:bodyPr/>
        <a:lstStyle/>
        <a:p>
          <a:endParaRPr lang="en-US"/>
        </a:p>
      </dgm:t>
    </dgm:pt>
    <dgm:pt modelId="{5A8E16A4-3BD7-C34E-9734-F4835739C591}">
      <dgm:prSet phldrT="[Text]" custT="1"/>
      <dgm:spPr/>
      <dgm:t>
        <a:bodyPr/>
        <a:lstStyle/>
        <a:p>
          <a:r>
            <a:rPr lang="en-US" sz="1400" dirty="0" smtClean="0"/>
            <a:t>Remove metallic spacer</a:t>
          </a:r>
          <a:endParaRPr lang="en-US" sz="1400" dirty="0"/>
        </a:p>
      </dgm:t>
    </dgm:pt>
    <dgm:pt modelId="{B8E5DEAC-17C5-624D-BAE1-B4037D1F589B}" type="parTrans" cxnId="{2AC0444C-9666-A541-9D4A-F29677CA827D}">
      <dgm:prSet/>
      <dgm:spPr/>
      <dgm:t>
        <a:bodyPr/>
        <a:lstStyle/>
        <a:p>
          <a:endParaRPr lang="en-US"/>
        </a:p>
      </dgm:t>
    </dgm:pt>
    <dgm:pt modelId="{EA44926C-CE9D-BE43-990D-3C600CEB25C2}" type="sibTrans" cxnId="{2AC0444C-9666-A541-9D4A-F29677CA827D}">
      <dgm:prSet/>
      <dgm:spPr/>
      <dgm:t>
        <a:bodyPr/>
        <a:lstStyle/>
        <a:p>
          <a:endParaRPr lang="en-US"/>
        </a:p>
      </dgm:t>
    </dgm:pt>
    <dgm:pt modelId="{3EF2465A-2ADE-1B4D-B154-8AD899526A5A}">
      <dgm:prSet phldrT="[Text]" custT="1"/>
      <dgm:spPr/>
      <dgm:t>
        <a:bodyPr/>
        <a:lstStyle/>
        <a:p>
          <a:r>
            <a:rPr lang="en-US" sz="1800" dirty="0" err="1" smtClean="0"/>
            <a:t>Impreg</a:t>
          </a:r>
          <a:r>
            <a:rPr lang="en-US" sz="1800" dirty="0" smtClean="0"/>
            <a:t>. Prep.</a:t>
          </a:r>
          <a:endParaRPr lang="en-US" sz="1800" dirty="0"/>
        </a:p>
      </dgm:t>
    </dgm:pt>
    <dgm:pt modelId="{614E838B-3079-1640-8508-6AC631818727}" type="parTrans" cxnId="{BAD93902-378A-2F4B-9AD8-CC4FFEE607CE}">
      <dgm:prSet/>
      <dgm:spPr/>
      <dgm:t>
        <a:bodyPr/>
        <a:lstStyle/>
        <a:p>
          <a:endParaRPr lang="en-US"/>
        </a:p>
      </dgm:t>
    </dgm:pt>
    <dgm:pt modelId="{3C37B2AA-DF8F-9046-8777-0626FA1EBA80}" type="sibTrans" cxnId="{BAD93902-378A-2F4B-9AD8-CC4FFEE607CE}">
      <dgm:prSet/>
      <dgm:spPr/>
      <dgm:t>
        <a:bodyPr/>
        <a:lstStyle/>
        <a:p>
          <a:endParaRPr lang="en-US"/>
        </a:p>
      </dgm:t>
    </dgm:pt>
    <dgm:pt modelId="{CAC9C9F6-7D0C-3342-8ECA-A2B3B10F76B7}">
      <dgm:prSet phldrT="[Text]" custT="1"/>
      <dgm:spPr/>
      <dgm:t>
        <a:bodyPr/>
        <a:lstStyle/>
        <a:p>
          <a:r>
            <a:rPr lang="en-US" sz="1400" dirty="0" smtClean="0"/>
            <a:t>Specific Tool and poles</a:t>
          </a:r>
          <a:endParaRPr lang="en-US" sz="1400" dirty="0"/>
        </a:p>
      </dgm:t>
    </dgm:pt>
    <dgm:pt modelId="{7B493AFE-7073-7A43-83E8-21A5BF194254}" type="parTrans" cxnId="{7C787B18-750D-D84A-B359-20DAD14AC398}">
      <dgm:prSet/>
      <dgm:spPr/>
      <dgm:t>
        <a:bodyPr/>
        <a:lstStyle/>
        <a:p>
          <a:endParaRPr lang="en-US"/>
        </a:p>
      </dgm:t>
    </dgm:pt>
    <dgm:pt modelId="{56593AEC-985C-5940-AC0E-AD057A569CA9}" type="sibTrans" cxnId="{7C787B18-750D-D84A-B359-20DAD14AC398}">
      <dgm:prSet/>
      <dgm:spPr/>
      <dgm:t>
        <a:bodyPr/>
        <a:lstStyle/>
        <a:p>
          <a:endParaRPr lang="en-US"/>
        </a:p>
      </dgm:t>
    </dgm:pt>
    <dgm:pt modelId="{4FC94D10-C9A8-9E49-9367-175E6C6869B1}">
      <dgm:prSet phldrT="[Text]" custT="1"/>
      <dgm:spPr/>
      <dgm:t>
        <a:bodyPr/>
        <a:lstStyle/>
        <a:p>
          <a:r>
            <a:rPr lang="en-US" sz="1800" dirty="0" smtClean="0"/>
            <a:t>Impregnation</a:t>
          </a:r>
          <a:endParaRPr lang="en-US" sz="1800" dirty="0"/>
        </a:p>
      </dgm:t>
    </dgm:pt>
    <dgm:pt modelId="{51DD966D-D7DE-574C-BC60-A231C978D122}" type="parTrans" cxnId="{891AE8F4-238D-8742-9A6C-1442B67F666F}">
      <dgm:prSet/>
      <dgm:spPr/>
      <dgm:t>
        <a:bodyPr/>
        <a:lstStyle/>
        <a:p>
          <a:endParaRPr lang="en-US"/>
        </a:p>
      </dgm:t>
    </dgm:pt>
    <dgm:pt modelId="{DDFEB2E4-569E-F14C-B419-680CB5072C2F}" type="sibTrans" cxnId="{891AE8F4-238D-8742-9A6C-1442B67F666F}">
      <dgm:prSet/>
      <dgm:spPr/>
      <dgm:t>
        <a:bodyPr/>
        <a:lstStyle/>
        <a:p>
          <a:endParaRPr lang="en-US"/>
        </a:p>
      </dgm:t>
    </dgm:pt>
    <dgm:pt modelId="{8D1C40DE-5A43-1D4D-9081-557B4DF4A5C8}">
      <dgm:prSet phldrT="[Text]" custT="1"/>
      <dgm:spPr/>
      <dgm:t>
        <a:bodyPr/>
        <a:lstStyle/>
        <a:p>
          <a:r>
            <a:rPr lang="en-US" sz="1400" dirty="0" smtClean="0"/>
            <a:t>Loading Plates</a:t>
          </a:r>
          <a:endParaRPr lang="en-US" sz="1400" dirty="0"/>
        </a:p>
      </dgm:t>
    </dgm:pt>
    <dgm:pt modelId="{4A70594A-24D4-E346-A265-ADA43C0FBF74}" type="parTrans" cxnId="{FD27FF60-5864-D441-A944-3FFB02C94E1C}">
      <dgm:prSet/>
      <dgm:spPr/>
      <dgm:t>
        <a:bodyPr/>
        <a:lstStyle/>
        <a:p>
          <a:endParaRPr lang="en-US"/>
        </a:p>
      </dgm:t>
    </dgm:pt>
    <dgm:pt modelId="{2BBD82D7-4AEA-E546-8D2C-65548FC2E9BD}" type="sibTrans" cxnId="{FD27FF60-5864-D441-A944-3FFB02C94E1C}">
      <dgm:prSet/>
      <dgm:spPr/>
      <dgm:t>
        <a:bodyPr/>
        <a:lstStyle/>
        <a:p>
          <a:endParaRPr lang="en-US"/>
        </a:p>
      </dgm:t>
    </dgm:pt>
    <dgm:pt modelId="{6CFF1C23-2DBF-A946-8A43-51B18D46117A}">
      <dgm:prSet phldrT="[Text]" custT="1"/>
      <dgm:spPr/>
      <dgm:t>
        <a:bodyPr/>
        <a:lstStyle/>
        <a:p>
          <a:r>
            <a:rPr lang="en-US" sz="1400" dirty="0" smtClean="0"/>
            <a:t>Splice </a:t>
          </a:r>
          <a:r>
            <a:rPr lang="en-US" sz="1400" dirty="0" err="1" smtClean="0"/>
            <a:t>Nb</a:t>
          </a:r>
          <a:r>
            <a:rPr lang="en-US" sz="1400" dirty="0" smtClean="0"/>
            <a:t>-Ti leads</a:t>
          </a:r>
          <a:endParaRPr lang="en-US" sz="1400" dirty="0"/>
        </a:p>
      </dgm:t>
    </dgm:pt>
    <dgm:pt modelId="{C6FE11F1-514E-0047-89BB-76447A539054}" type="parTrans" cxnId="{12AC5E53-3E9E-C748-98B6-EB7C5AEC3FC3}">
      <dgm:prSet/>
      <dgm:spPr/>
      <dgm:t>
        <a:bodyPr/>
        <a:lstStyle/>
        <a:p>
          <a:endParaRPr lang="en-US"/>
        </a:p>
      </dgm:t>
    </dgm:pt>
    <dgm:pt modelId="{E59E35FD-6EA7-E047-8F7D-77A80802C40A}" type="sibTrans" cxnId="{12AC5E53-3E9E-C748-98B6-EB7C5AEC3FC3}">
      <dgm:prSet/>
      <dgm:spPr/>
      <dgm:t>
        <a:bodyPr/>
        <a:lstStyle/>
        <a:p>
          <a:endParaRPr lang="en-US"/>
        </a:p>
      </dgm:t>
    </dgm:pt>
    <dgm:pt modelId="{2EF70FB2-FAE1-F04E-BF70-E8A1659FF3E2}">
      <dgm:prSet phldrT="[Text]" custT="1"/>
      <dgm:spPr/>
      <dgm:t>
        <a:bodyPr/>
        <a:lstStyle/>
        <a:p>
          <a:r>
            <a:rPr lang="en-US" sz="1400" dirty="0" smtClean="0"/>
            <a:t>Install G-11 Saddles</a:t>
          </a:r>
          <a:endParaRPr lang="en-US" sz="1400" dirty="0"/>
        </a:p>
      </dgm:t>
    </dgm:pt>
    <dgm:pt modelId="{77616AF1-E9AF-154E-A408-89FF07238582}" type="parTrans" cxnId="{D43E7B48-5AA1-D143-B119-BA6386CEE6FB}">
      <dgm:prSet/>
      <dgm:spPr/>
      <dgm:t>
        <a:bodyPr/>
        <a:lstStyle/>
        <a:p>
          <a:endParaRPr lang="en-US"/>
        </a:p>
      </dgm:t>
    </dgm:pt>
    <dgm:pt modelId="{F666AC28-D4C4-BB40-88CA-E0C9CDA99CC2}" type="sibTrans" cxnId="{D43E7B48-5AA1-D143-B119-BA6386CEE6FB}">
      <dgm:prSet/>
      <dgm:spPr/>
      <dgm:t>
        <a:bodyPr/>
        <a:lstStyle/>
        <a:p>
          <a:endParaRPr lang="en-US"/>
        </a:p>
      </dgm:t>
    </dgm:pt>
    <dgm:pt modelId="{6C5A2486-EFF7-4E49-9AF7-A65F0A280AAE}">
      <dgm:prSet phldrT="[Text]" custT="1"/>
      <dgm:spPr/>
      <dgm:t>
        <a:bodyPr/>
        <a:lstStyle/>
        <a:p>
          <a:r>
            <a:rPr lang="en-US" sz="1400" dirty="0" smtClean="0"/>
            <a:t>Vacuum impregnation</a:t>
          </a:r>
          <a:endParaRPr lang="en-US" sz="1400" dirty="0"/>
        </a:p>
      </dgm:t>
    </dgm:pt>
    <dgm:pt modelId="{0BB255AC-3F78-A64E-A9FD-C4FF6B127E0A}" type="sibTrans" cxnId="{D8D45AB3-BD13-6244-A8CD-772A7478F8FC}">
      <dgm:prSet/>
      <dgm:spPr/>
      <dgm:t>
        <a:bodyPr/>
        <a:lstStyle/>
        <a:p>
          <a:endParaRPr lang="en-US"/>
        </a:p>
      </dgm:t>
    </dgm:pt>
    <dgm:pt modelId="{4E0637A8-0FD4-424A-B6AB-C0A052462CAC}" type="parTrans" cxnId="{D8D45AB3-BD13-6244-A8CD-772A7478F8FC}">
      <dgm:prSet/>
      <dgm:spPr/>
      <dgm:t>
        <a:bodyPr/>
        <a:lstStyle/>
        <a:p>
          <a:endParaRPr lang="en-US"/>
        </a:p>
      </dgm:t>
    </dgm:pt>
    <dgm:pt modelId="{707386C8-0444-7D4A-974C-150207E23A36}">
      <dgm:prSet phldrT="[Text]" custT="1"/>
      <dgm:spPr/>
      <dgm:t>
        <a:bodyPr/>
        <a:lstStyle/>
        <a:p>
          <a:r>
            <a:rPr lang="en-US" sz="1400" dirty="0" smtClean="0"/>
            <a:t>Epoxy</a:t>
          </a:r>
          <a:endParaRPr lang="en-US" sz="1400" dirty="0"/>
        </a:p>
      </dgm:t>
    </dgm:pt>
    <dgm:pt modelId="{C1FB700C-6E8F-BA4A-8AB2-02240D60A288}" type="sibTrans" cxnId="{6723C410-EDEA-4A46-9C75-6A4EBB63BD17}">
      <dgm:prSet/>
      <dgm:spPr/>
      <dgm:t>
        <a:bodyPr/>
        <a:lstStyle/>
        <a:p>
          <a:endParaRPr lang="en-US"/>
        </a:p>
      </dgm:t>
    </dgm:pt>
    <dgm:pt modelId="{381E8FB6-4AC6-904A-94F9-893729964209}" type="parTrans" cxnId="{6723C410-EDEA-4A46-9C75-6A4EBB63BD17}">
      <dgm:prSet/>
      <dgm:spPr/>
      <dgm:t>
        <a:bodyPr/>
        <a:lstStyle/>
        <a:p>
          <a:endParaRPr lang="en-US"/>
        </a:p>
      </dgm:t>
    </dgm:pt>
    <dgm:pt modelId="{3661E02D-BCC8-7742-9B51-06C786E80345}">
      <dgm:prSet phldrT="[Text]" custT="1"/>
      <dgm:spPr/>
      <dgm:t>
        <a:bodyPr/>
        <a:lstStyle/>
        <a:p>
          <a:r>
            <a:rPr lang="en-US" sz="1400" dirty="0" smtClean="0"/>
            <a:t>E-Glass ground wrap</a:t>
          </a:r>
          <a:endParaRPr lang="en-US" sz="1400" dirty="0"/>
        </a:p>
      </dgm:t>
    </dgm:pt>
    <dgm:pt modelId="{90C448DD-A869-BC41-9953-64203885F4D8}" type="parTrans" cxnId="{294E9FAC-B8EC-D94D-ADB8-BB828010058B}">
      <dgm:prSet/>
      <dgm:spPr/>
      <dgm:t>
        <a:bodyPr/>
        <a:lstStyle/>
        <a:p>
          <a:endParaRPr lang="en-US"/>
        </a:p>
      </dgm:t>
    </dgm:pt>
    <dgm:pt modelId="{DE37DCCE-F8AC-A94B-9F00-3FD00D782207}" type="sibTrans" cxnId="{294E9FAC-B8EC-D94D-ADB8-BB828010058B}">
      <dgm:prSet/>
      <dgm:spPr/>
      <dgm:t>
        <a:bodyPr/>
        <a:lstStyle/>
        <a:p>
          <a:endParaRPr lang="en-US"/>
        </a:p>
      </dgm:t>
    </dgm:pt>
    <dgm:pt modelId="{F09472D8-2E08-104F-9E5B-2117445C1560}" type="pres">
      <dgm:prSet presAssocID="{9AB15AA5-1D61-B449-9091-9ED7D00AEE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359CA2-41C5-6044-AD74-9467829A6D7A}" type="pres">
      <dgm:prSet presAssocID="{DB801FB2-C27C-7C4C-A420-EBB26D0F5E54}" presName="composite" presStyleCnt="0"/>
      <dgm:spPr/>
    </dgm:pt>
    <dgm:pt modelId="{1B0B59A1-1F5E-4949-A8C2-5AE9BFC26D0C}" type="pres">
      <dgm:prSet presAssocID="{DB801FB2-C27C-7C4C-A420-EBB26D0F5E54}" presName="imagSh" presStyleLbl="bgImgPlace1" presStyleIdx="0" presStyleCnt="3"/>
      <dgm:spPr>
        <a:blipFill dpi="0" rotWithShape="1">
          <a:blip xmlns:r="http://schemas.openxmlformats.org/officeDocument/2006/relationships" r:embed="rId1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518" t="-6277" r="-10130" b="26073"/>
          </a:stretch>
        </a:blipFill>
      </dgm:spPr>
      <dgm:t>
        <a:bodyPr/>
        <a:lstStyle/>
        <a:p>
          <a:endParaRPr lang="en-US"/>
        </a:p>
      </dgm:t>
    </dgm:pt>
    <dgm:pt modelId="{3FAF5B30-2836-9B4F-9F6D-1DF1EE8F6087}" type="pres">
      <dgm:prSet presAssocID="{DB801FB2-C27C-7C4C-A420-EBB26D0F5E5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6AB34F-0F5E-1B41-A0A4-58E777074FEE}" type="pres">
      <dgm:prSet presAssocID="{E581C23A-063A-484B-B83C-6FB1E14E5A2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4B3D13C-CCD8-804B-8BE4-C94666597DBD}" type="pres">
      <dgm:prSet presAssocID="{E581C23A-063A-484B-B83C-6FB1E14E5A23}" presName="connTx" presStyleLbl="sibTrans2D1" presStyleIdx="0" presStyleCnt="2"/>
      <dgm:spPr/>
      <dgm:t>
        <a:bodyPr/>
        <a:lstStyle/>
        <a:p>
          <a:endParaRPr lang="en-US"/>
        </a:p>
      </dgm:t>
    </dgm:pt>
    <dgm:pt modelId="{381D0CE5-DBF1-5841-923E-B9145883DE47}" type="pres">
      <dgm:prSet presAssocID="{3EF2465A-2ADE-1B4D-B154-8AD899526A5A}" presName="composite" presStyleCnt="0"/>
      <dgm:spPr/>
    </dgm:pt>
    <dgm:pt modelId="{D5B9ECB9-0974-A843-B630-A9EBBF4001A1}" type="pres">
      <dgm:prSet presAssocID="{3EF2465A-2ADE-1B4D-B154-8AD899526A5A}" presName="imagSh" presStyleLbl="bgImgPlace1" presStyleIdx="1" presStyleCnt="3"/>
      <dgm:spPr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417" t="-8602" r="-18203" b="22250"/>
          </a:stretch>
        </a:blipFill>
      </dgm:spPr>
      <dgm:t>
        <a:bodyPr/>
        <a:lstStyle/>
        <a:p>
          <a:endParaRPr lang="en-US"/>
        </a:p>
      </dgm:t>
    </dgm:pt>
    <dgm:pt modelId="{E0997081-E784-2040-A50D-B718FB3B6366}" type="pres">
      <dgm:prSet presAssocID="{3EF2465A-2ADE-1B4D-B154-8AD899526A5A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35361A-3E87-4744-8FFB-E338EE65924F}" type="pres">
      <dgm:prSet presAssocID="{3C37B2AA-DF8F-9046-8777-0626FA1EBA8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D4BC80D-CEED-C94A-A829-503AB4326EB4}" type="pres">
      <dgm:prSet presAssocID="{3C37B2AA-DF8F-9046-8777-0626FA1EBA80}" presName="connTx" presStyleLbl="sibTrans2D1" presStyleIdx="1" presStyleCnt="2"/>
      <dgm:spPr/>
      <dgm:t>
        <a:bodyPr/>
        <a:lstStyle/>
        <a:p>
          <a:endParaRPr lang="en-US"/>
        </a:p>
      </dgm:t>
    </dgm:pt>
    <dgm:pt modelId="{3DF1E276-AF5F-0F45-93D9-D6F49347CC11}" type="pres">
      <dgm:prSet presAssocID="{4FC94D10-C9A8-9E49-9367-175E6C6869B1}" presName="composite" presStyleCnt="0"/>
      <dgm:spPr/>
    </dgm:pt>
    <dgm:pt modelId="{C181C207-6D3C-6E4A-8303-699A00000D43}" type="pres">
      <dgm:prSet presAssocID="{4FC94D10-C9A8-9E49-9367-175E6C6869B1}" presName="imagSh" presStyleLbl="bgImgPlace1" presStyleIdx="2" presStyleCnt="3"/>
      <dgm:spPr>
        <a:blipFill dpi="0" rotWithShape="1">
          <a:blip xmlns:r="http://schemas.openxmlformats.org/officeDocument/2006/relationships" r:embed="rId3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146" b="9957"/>
          </a:stretch>
        </a:blipFill>
      </dgm:spPr>
      <dgm:t>
        <a:bodyPr/>
        <a:lstStyle/>
        <a:p>
          <a:endParaRPr lang="en-US"/>
        </a:p>
      </dgm:t>
    </dgm:pt>
    <dgm:pt modelId="{3F206F3C-47C3-564A-9B69-4F48041CF375}" type="pres">
      <dgm:prSet presAssocID="{4FC94D10-C9A8-9E49-9367-175E6C6869B1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8E0A8A-E901-CB43-A88B-8F86C8127209}" type="presOf" srcId="{2EF70FB2-FAE1-F04E-BF70-E8A1659FF3E2}" destId="{3FAF5B30-2836-9B4F-9F6D-1DF1EE8F6087}" srcOrd="0" destOrd="3" presId="urn:microsoft.com/office/officeart/2005/8/layout/hProcess10"/>
    <dgm:cxn modelId="{A5CFB4AA-8B3C-0249-99D5-B9C86F4C709F}" type="presOf" srcId="{6C5A2486-EFF7-4E49-9AF7-A65F0A280AAE}" destId="{3F206F3C-47C3-564A-9B69-4F48041CF375}" srcOrd="0" destOrd="1" presId="urn:microsoft.com/office/officeart/2005/8/layout/hProcess10"/>
    <dgm:cxn modelId="{12AC5E53-3E9E-C748-98B6-EB7C5AEC3FC3}" srcId="{DB801FB2-C27C-7C4C-A420-EBB26D0F5E54}" destId="{6CFF1C23-2DBF-A946-8A43-51B18D46117A}" srcOrd="1" destOrd="0" parTransId="{C6FE11F1-514E-0047-89BB-76447A539054}" sibTransId="{E59E35FD-6EA7-E047-8F7D-77A80802C40A}"/>
    <dgm:cxn modelId="{294E9FAC-B8EC-D94D-ADB8-BB828010058B}" srcId="{3EF2465A-2ADE-1B4D-B154-8AD899526A5A}" destId="{3661E02D-BCC8-7742-9B51-06C786E80345}" srcOrd="2" destOrd="0" parTransId="{90C448DD-A869-BC41-9953-64203885F4D8}" sibTransId="{DE37DCCE-F8AC-A94B-9F00-3FD00D782207}"/>
    <dgm:cxn modelId="{4A80CFF6-B10D-0D4F-BD65-77471D35BE8A}" type="presOf" srcId="{9AB15AA5-1D61-B449-9091-9ED7D00AEE97}" destId="{F09472D8-2E08-104F-9E5B-2117445C1560}" srcOrd="0" destOrd="0" presId="urn:microsoft.com/office/officeart/2005/8/layout/hProcess10"/>
    <dgm:cxn modelId="{0D1838AF-D872-9942-B198-67B8ECA0433B}" type="presOf" srcId="{5A8E16A4-3BD7-C34E-9734-F4835739C591}" destId="{3FAF5B30-2836-9B4F-9F6D-1DF1EE8F6087}" srcOrd="0" destOrd="1" presId="urn:microsoft.com/office/officeart/2005/8/layout/hProcess10"/>
    <dgm:cxn modelId="{D43E7B48-5AA1-D143-B119-BA6386CEE6FB}" srcId="{DB801FB2-C27C-7C4C-A420-EBB26D0F5E54}" destId="{2EF70FB2-FAE1-F04E-BF70-E8A1659FF3E2}" srcOrd="2" destOrd="0" parTransId="{77616AF1-E9AF-154E-A408-89FF07238582}" sibTransId="{F666AC28-D4C4-BB40-88CA-E0C9CDA99CC2}"/>
    <dgm:cxn modelId="{F1A4F3B4-CF58-124B-9098-697739333A42}" type="presOf" srcId="{3EF2465A-2ADE-1B4D-B154-8AD899526A5A}" destId="{E0997081-E784-2040-A50D-B718FB3B6366}" srcOrd="0" destOrd="0" presId="urn:microsoft.com/office/officeart/2005/8/layout/hProcess10"/>
    <dgm:cxn modelId="{CA97FD9C-F7B7-3F48-A2E9-AADDC17E51FE}" type="presOf" srcId="{8D1C40DE-5A43-1D4D-9081-557B4DF4A5C8}" destId="{E0997081-E784-2040-A50D-B718FB3B6366}" srcOrd="0" destOrd="2" presId="urn:microsoft.com/office/officeart/2005/8/layout/hProcess10"/>
    <dgm:cxn modelId="{0C520FF2-2ADC-DD41-A185-E6E21923A419}" type="presOf" srcId="{3661E02D-BCC8-7742-9B51-06C786E80345}" destId="{E0997081-E784-2040-A50D-B718FB3B6366}" srcOrd="0" destOrd="3" presId="urn:microsoft.com/office/officeart/2005/8/layout/hProcess10"/>
    <dgm:cxn modelId="{6723C410-EDEA-4A46-9C75-6A4EBB63BD17}" srcId="{4FC94D10-C9A8-9E49-9367-175E6C6869B1}" destId="{707386C8-0444-7D4A-974C-150207E23A36}" srcOrd="1" destOrd="0" parTransId="{381E8FB6-4AC6-904A-94F9-893729964209}" sibTransId="{C1FB700C-6E8F-BA4A-8AB2-02240D60A288}"/>
    <dgm:cxn modelId="{7B2FB189-4594-A846-91FF-2B39339DA5F0}" type="presOf" srcId="{E581C23A-063A-484B-B83C-6FB1E14E5A23}" destId="{896AB34F-0F5E-1B41-A0A4-58E777074FEE}" srcOrd="0" destOrd="0" presId="urn:microsoft.com/office/officeart/2005/8/layout/hProcess10"/>
    <dgm:cxn modelId="{97EDC8A3-1B7D-FE4D-8B98-380D6FED6330}" type="presOf" srcId="{DB801FB2-C27C-7C4C-A420-EBB26D0F5E54}" destId="{3FAF5B30-2836-9B4F-9F6D-1DF1EE8F6087}" srcOrd="0" destOrd="0" presId="urn:microsoft.com/office/officeart/2005/8/layout/hProcess10"/>
    <dgm:cxn modelId="{7B694CB2-25BA-FD4B-ACAB-AE60767DEF7C}" type="presOf" srcId="{4FC94D10-C9A8-9E49-9367-175E6C6869B1}" destId="{3F206F3C-47C3-564A-9B69-4F48041CF375}" srcOrd="0" destOrd="0" presId="urn:microsoft.com/office/officeart/2005/8/layout/hProcess10"/>
    <dgm:cxn modelId="{D8D45AB3-BD13-6244-A8CD-772A7478F8FC}" srcId="{4FC94D10-C9A8-9E49-9367-175E6C6869B1}" destId="{6C5A2486-EFF7-4E49-9AF7-A65F0A280AAE}" srcOrd="0" destOrd="0" parTransId="{4E0637A8-0FD4-424A-B6AB-C0A052462CAC}" sibTransId="{0BB255AC-3F78-A64E-A9FD-C4FF6B127E0A}"/>
    <dgm:cxn modelId="{E5E320C3-0916-F643-8B8C-549C6A977DE7}" type="presOf" srcId="{3C37B2AA-DF8F-9046-8777-0626FA1EBA80}" destId="{3D4BC80D-CEED-C94A-A829-503AB4326EB4}" srcOrd="1" destOrd="0" presId="urn:microsoft.com/office/officeart/2005/8/layout/hProcess10"/>
    <dgm:cxn modelId="{856BB900-322C-D54D-AFAD-8822AFFA2F4B}" type="presOf" srcId="{707386C8-0444-7D4A-974C-150207E23A36}" destId="{3F206F3C-47C3-564A-9B69-4F48041CF375}" srcOrd="0" destOrd="2" presId="urn:microsoft.com/office/officeart/2005/8/layout/hProcess10"/>
    <dgm:cxn modelId="{1D43106C-61F8-4048-8CE3-1B5FEC85DD5A}" type="presOf" srcId="{6CFF1C23-2DBF-A946-8A43-51B18D46117A}" destId="{3FAF5B30-2836-9B4F-9F6D-1DF1EE8F6087}" srcOrd="0" destOrd="2" presId="urn:microsoft.com/office/officeart/2005/8/layout/hProcess10"/>
    <dgm:cxn modelId="{2AC0444C-9666-A541-9D4A-F29677CA827D}" srcId="{DB801FB2-C27C-7C4C-A420-EBB26D0F5E54}" destId="{5A8E16A4-3BD7-C34E-9734-F4835739C591}" srcOrd="0" destOrd="0" parTransId="{B8E5DEAC-17C5-624D-BAE1-B4037D1F589B}" sibTransId="{EA44926C-CE9D-BE43-990D-3C600CEB25C2}"/>
    <dgm:cxn modelId="{D7D03A82-818C-914E-A1EB-E81A120DCB9E}" type="presOf" srcId="{3C37B2AA-DF8F-9046-8777-0626FA1EBA80}" destId="{7B35361A-3E87-4744-8FFB-E338EE65924F}" srcOrd="0" destOrd="0" presId="urn:microsoft.com/office/officeart/2005/8/layout/hProcess10"/>
    <dgm:cxn modelId="{DEC35A30-5F6F-B640-AE80-DF9A7BC0562D}" srcId="{9AB15AA5-1D61-B449-9091-9ED7D00AEE97}" destId="{DB801FB2-C27C-7C4C-A420-EBB26D0F5E54}" srcOrd="0" destOrd="0" parTransId="{449B5AB3-8723-D449-8B85-6C7FD59F719F}" sibTransId="{E581C23A-063A-484B-B83C-6FB1E14E5A23}"/>
    <dgm:cxn modelId="{891AE8F4-238D-8742-9A6C-1442B67F666F}" srcId="{9AB15AA5-1D61-B449-9091-9ED7D00AEE97}" destId="{4FC94D10-C9A8-9E49-9367-175E6C6869B1}" srcOrd="2" destOrd="0" parTransId="{51DD966D-D7DE-574C-BC60-A231C978D122}" sibTransId="{DDFEB2E4-569E-F14C-B419-680CB5072C2F}"/>
    <dgm:cxn modelId="{34F586D5-34E7-F74A-8B63-020D34E84768}" type="presOf" srcId="{CAC9C9F6-7D0C-3342-8ECA-A2B3B10F76B7}" destId="{E0997081-E784-2040-A50D-B718FB3B6366}" srcOrd="0" destOrd="1" presId="urn:microsoft.com/office/officeart/2005/8/layout/hProcess10"/>
    <dgm:cxn modelId="{4ACA11F4-8A96-C74D-92A4-ED77D904D48E}" type="presOf" srcId="{E581C23A-063A-484B-B83C-6FB1E14E5A23}" destId="{84B3D13C-CCD8-804B-8BE4-C94666597DBD}" srcOrd="1" destOrd="0" presId="urn:microsoft.com/office/officeart/2005/8/layout/hProcess10"/>
    <dgm:cxn modelId="{FD27FF60-5864-D441-A944-3FFB02C94E1C}" srcId="{3EF2465A-2ADE-1B4D-B154-8AD899526A5A}" destId="{8D1C40DE-5A43-1D4D-9081-557B4DF4A5C8}" srcOrd="1" destOrd="0" parTransId="{4A70594A-24D4-E346-A265-ADA43C0FBF74}" sibTransId="{2BBD82D7-4AEA-E546-8D2C-65548FC2E9BD}"/>
    <dgm:cxn modelId="{7C787B18-750D-D84A-B359-20DAD14AC398}" srcId="{3EF2465A-2ADE-1B4D-B154-8AD899526A5A}" destId="{CAC9C9F6-7D0C-3342-8ECA-A2B3B10F76B7}" srcOrd="0" destOrd="0" parTransId="{7B493AFE-7073-7A43-83E8-21A5BF194254}" sibTransId="{56593AEC-985C-5940-AC0E-AD057A569CA9}"/>
    <dgm:cxn modelId="{BAD93902-378A-2F4B-9AD8-CC4FFEE607CE}" srcId="{9AB15AA5-1D61-B449-9091-9ED7D00AEE97}" destId="{3EF2465A-2ADE-1B4D-B154-8AD899526A5A}" srcOrd="1" destOrd="0" parTransId="{614E838B-3079-1640-8508-6AC631818727}" sibTransId="{3C37B2AA-DF8F-9046-8777-0626FA1EBA80}"/>
    <dgm:cxn modelId="{405CE46E-C7C4-694B-B8C0-DCD062AC02DE}" type="presParOf" srcId="{F09472D8-2E08-104F-9E5B-2117445C1560}" destId="{A8359CA2-41C5-6044-AD74-9467829A6D7A}" srcOrd="0" destOrd="0" presId="urn:microsoft.com/office/officeart/2005/8/layout/hProcess10"/>
    <dgm:cxn modelId="{F7055B92-0C26-4744-8CF6-082885D02DF8}" type="presParOf" srcId="{A8359CA2-41C5-6044-AD74-9467829A6D7A}" destId="{1B0B59A1-1F5E-4949-A8C2-5AE9BFC26D0C}" srcOrd="0" destOrd="0" presId="urn:microsoft.com/office/officeart/2005/8/layout/hProcess10"/>
    <dgm:cxn modelId="{12E310E6-9B42-A441-9530-9DEC575F7418}" type="presParOf" srcId="{A8359CA2-41C5-6044-AD74-9467829A6D7A}" destId="{3FAF5B30-2836-9B4F-9F6D-1DF1EE8F6087}" srcOrd="1" destOrd="0" presId="urn:microsoft.com/office/officeart/2005/8/layout/hProcess10"/>
    <dgm:cxn modelId="{2E52AEF2-B860-B54B-9E34-564732475D32}" type="presParOf" srcId="{F09472D8-2E08-104F-9E5B-2117445C1560}" destId="{896AB34F-0F5E-1B41-A0A4-58E777074FEE}" srcOrd="1" destOrd="0" presId="urn:microsoft.com/office/officeart/2005/8/layout/hProcess10"/>
    <dgm:cxn modelId="{E2A03989-675C-E343-9552-178FC47DD61F}" type="presParOf" srcId="{896AB34F-0F5E-1B41-A0A4-58E777074FEE}" destId="{84B3D13C-CCD8-804B-8BE4-C94666597DBD}" srcOrd="0" destOrd="0" presId="urn:microsoft.com/office/officeart/2005/8/layout/hProcess10"/>
    <dgm:cxn modelId="{D185EC3B-5920-8E47-9FA8-F11EB1732E76}" type="presParOf" srcId="{F09472D8-2E08-104F-9E5B-2117445C1560}" destId="{381D0CE5-DBF1-5841-923E-B9145883DE47}" srcOrd="2" destOrd="0" presId="urn:microsoft.com/office/officeart/2005/8/layout/hProcess10"/>
    <dgm:cxn modelId="{696D3944-B64B-5B4C-8DDB-CF91FE90EE30}" type="presParOf" srcId="{381D0CE5-DBF1-5841-923E-B9145883DE47}" destId="{D5B9ECB9-0974-A843-B630-A9EBBF4001A1}" srcOrd="0" destOrd="0" presId="urn:microsoft.com/office/officeart/2005/8/layout/hProcess10"/>
    <dgm:cxn modelId="{C99A6A99-7EFD-C445-859D-12E23A1FF59B}" type="presParOf" srcId="{381D0CE5-DBF1-5841-923E-B9145883DE47}" destId="{E0997081-E784-2040-A50D-B718FB3B6366}" srcOrd="1" destOrd="0" presId="urn:microsoft.com/office/officeart/2005/8/layout/hProcess10"/>
    <dgm:cxn modelId="{EE6F89C1-074B-9246-9535-1E74E2AE51D3}" type="presParOf" srcId="{F09472D8-2E08-104F-9E5B-2117445C1560}" destId="{7B35361A-3E87-4744-8FFB-E338EE65924F}" srcOrd="3" destOrd="0" presId="urn:microsoft.com/office/officeart/2005/8/layout/hProcess10"/>
    <dgm:cxn modelId="{C87B0962-594D-EC42-88A8-66D28719D8A5}" type="presParOf" srcId="{7B35361A-3E87-4744-8FFB-E338EE65924F}" destId="{3D4BC80D-CEED-C94A-A829-503AB4326EB4}" srcOrd="0" destOrd="0" presId="urn:microsoft.com/office/officeart/2005/8/layout/hProcess10"/>
    <dgm:cxn modelId="{D6AEF97D-BBEA-3E43-A4F0-1EDFCAE581E2}" type="presParOf" srcId="{F09472D8-2E08-104F-9E5B-2117445C1560}" destId="{3DF1E276-AF5F-0F45-93D9-D6F49347CC11}" srcOrd="4" destOrd="0" presId="urn:microsoft.com/office/officeart/2005/8/layout/hProcess10"/>
    <dgm:cxn modelId="{DABFA3F4-9228-2944-8B58-89833BC9A005}" type="presParOf" srcId="{3DF1E276-AF5F-0F45-93D9-D6F49347CC11}" destId="{C181C207-6D3C-6E4A-8303-699A00000D43}" srcOrd="0" destOrd="0" presId="urn:microsoft.com/office/officeart/2005/8/layout/hProcess10"/>
    <dgm:cxn modelId="{2AB8E0B1-E52A-5149-A595-68060E725620}" type="presParOf" srcId="{3DF1E276-AF5F-0F45-93D9-D6F49347CC11}" destId="{3F206F3C-47C3-564A-9B69-4F48041CF37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B15AA5-1D61-B449-9091-9ED7D00AEE97}" type="doc">
      <dgm:prSet loTypeId="urn:microsoft.com/office/officeart/2005/8/layout/hProcess10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B801FB2-C27C-7C4C-A420-EBB26D0F5E54}">
      <dgm:prSet phldrT="[Text]" custT="1"/>
      <dgm:spPr/>
      <dgm:t>
        <a:bodyPr/>
        <a:lstStyle/>
        <a:p>
          <a:r>
            <a:rPr lang="en-US" sz="1800" dirty="0" smtClean="0"/>
            <a:t>Coil Metrology</a:t>
          </a:r>
          <a:endParaRPr lang="en-US" sz="1800" dirty="0"/>
        </a:p>
      </dgm:t>
    </dgm:pt>
    <dgm:pt modelId="{449B5AB3-8723-D449-8B85-6C7FD59F719F}" type="parTrans" cxnId="{DEC35A30-5F6F-B640-AE80-DF9A7BC0562D}">
      <dgm:prSet/>
      <dgm:spPr/>
      <dgm:t>
        <a:bodyPr/>
        <a:lstStyle/>
        <a:p>
          <a:endParaRPr lang="en-US"/>
        </a:p>
      </dgm:t>
    </dgm:pt>
    <dgm:pt modelId="{E581C23A-063A-484B-B83C-6FB1E14E5A23}" type="sibTrans" cxnId="{DEC35A30-5F6F-B640-AE80-DF9A7BC0562D}">
      <dgm:prSet/>
      <dgm:spPr/>
      <dgm:t>
        <a:bodyPr/>
        <a:lstStyle/>
        <a:p>
          <a:endParaRPr lang="en-US"/>
        </a:p>
      </dgm:t>
    </dgm:pt>
    <dgm:pt modelId="{5A8E16A4-3BD7-C34E-9734-F4835739C591}">
      <dgm:prSet phldrT="[Text]" custT="1"/>
      <dgm:spPr/>
      <dgm:t>
        <a:bodyPr/>
        <a:lstStyle/>
        <a:p>
          <a:r>
            <a:rPr lang="en-US" sz="1400" dirty="0" smtClean="0"/>
            <a:t>Goal: defining shimming</a:t>
          </a:r>
          <a:endParaRPr lang="en-US" sz="1400" dirty="0"/>
        </a:p>
      </dgm:t>
    </dgm:pt>
    <dgm:pt modelId="{B8E5DEAC-17C5-624D-BAE1-B4037D1F589B}" type="parTrans" cxnId="{2AC0444C-9666-A541-9D4A-F29677CA827D}">
      <dgm:prSet/>
      <dgm:spPr/>
      <dgm:t>
        <a:bodyPr/>
        <a:lstStyle/>
        <a:p>
          <a:endParaRPr lang="en-US"/>
        </a:p>
      </dgm:t>
    </dgm:pt>
    <dgm:pt modelId="{EA44926C-CE9D-BE43-990D-3C600CEB25C2}" type="sibTrans" cxnId="{2AC0444C-9666-A541-9D4A-F29677CA827D}">
      <dgm:prSet/>
      <dgm:spPr/>
      <dgm:t>
        <a:bodyPr/>
        <a:lstStyle/>
        <a:p>
          <a:endParaRPr lang="en-US"/>
        </a:p>
      </dgm:t>
    </dgm:pt>
    <dgm:pt modelId="{3EF2465A-2ADE-1B4D-B154-8AD899526A5A}">
      <dgm:prSet phldrT="[Text]" custT="1"/>
      <dgm:spPr/>
      <dgm:t>
        <a:bodyPr/>
        <a:lstStyle/>
        <a:p>
          <a:r>
            <a:rPr lang="en-US" sz="1800" dirty="0" smtClean="0"/>
            <a:t>Extern. Heaters</a:t>
          </a:r>
        </a:p>
      </dgm:t>
    </dgm:pt>
    <dgm:pt modelId="{614E838B-3079-1640-8508-6AC631818727}" type="parTrans" cxnId="{BAD93902-378A-2F4B-9AD8-CC4FFEE607CE}">
      <dgm:prSet/>
      <dgm:spPr/>
      <dgm:t>
        <a:bodyPr/>
        <a:lstStyle/>
        <a:p>
          <a:endParaRPr lang="en-US"/>
        </a:p>
      </dgm:t>
    </dgm:pt>
    <dgm:pt modelId="{3C37B2AA-DF8F-9046-8777-0626FA1EBA80}" type="sibTrans" cxnId="{BAD93902-378A-2F4B-9AD8-CC4FFEE607CE}">
      <dgm:prSet/>
      <dgm:spPr/>
      <dgm:t>
        <a:bodyPr/>
        <a:lstStyle/>
        <a:p>
          <a:endParaRPr lang="en-US"/>
        </a:p>
      </dgm:t>
    </dgm:pt>
    <dgm:pt modelId="{4FC94D10-C9A8-9E49-9367-175E6C6869B1}">
      <dgm:prSet phldrT="[Text]" custT="1"/>
      <dgm:spPr/>
      <dgm:t>
        <a:bodyPr/>
        <a:lstStyle/>
        <a:p>
          <a:r>
            <a:rPr lang="en-US" sz="1800" dirty="0" smtClean="0"/>
            <a:t>Final Coil ELQA</a:t>
          </a:r>
          <a:endParaRPr lang="en-US" sz="1800" dirty="0"/>
        </a:p>
      </dgm:t>
    </dgm:pt>
    <dgm:pt modelId="{51DD966D-D7DE-574C-BC60-A231C978D122}" type="parTrans" cxnId="{891AE8F4-238D-8742-9A6C-1442B67F666F}">
      <dgm:prSet/>
      <dgm:spPr/>
      <dgm:t>
        <a:bodyPr/>
        <a:lstStyle/>
        <a:p>
          <a:endParaRPr lang="en-US"/>
        </a:p>
      </dgm:t>
    </dgm:pt>
    <dgm:pt modelId="{DDFEB2E4-569E-F14C-B419-680CB5072C2F}" type="sibTrans" cxnId="{891AE8F4-238D-8742-9A6C-1442B67F666F}">
      <dgm:prSet/>
      <dgm:spPr/>
      <dgm:t>
        <a:bodyPr/>
        <a:lstStyle/>
        <a:p>
          <a:endParaRPr lang="en-US"/>
        </a:p>
      </dgm:t>
    </dgm:pt>
    <dgm:pt modelId="{6C5A2486-EFF7-4E49-9AF7-A65F0A280AAE}">
      <dgm:prSet phldrT="[Text]" custT="1"/>
      <dgm:spPr/>
      <dgm:t>
        <a:bodyPr/>
        <a:lstStyle/>
        <a:p>
          <a:r>
            <a:rPr lang="en-US" sz="1400" dirty="0" smtClean="0"/>
            <a:t>R,L. meas.</a:t>
          </a:r>
          <a:endParaRPr lang="en-US" sz="1400" dirty="0"/>
        </a:p>
      </dgm:t>
    </dgm:pt>
    <dgm:pt modelId="{4E0637A8-0FD4-424A-B6AB-C0A052462CAC}" type="parTrans" cxnId="{D8D45AB3-BD13-6244-A8CD-772A7478F8FC}">
      <dgm:prSet/>
      <dgm:spPr/>
      <dgm:t>
        <a:bodyPr/>
        <a:lstStyle/>
        <a:p>
          <a:endParaRPr lang="en-US"/>
        </a:p>
      </dgm:t>
    </dgm:pt>
    <dgm:pt modelId="{0BB255AC-3F78-A64E-A9FD-C4FF6B127E0A}" type="sibTrans" cxnId="{D8D45AB3-BD13-6244-A8CD-772A7478F8FC}">
      <dgm:prSet/>
      <dgm:spPr/>
      <dgm:t>
        <a:bodyPr/>
        <a:lstStyle/>
        <a:p>
          <a:endParaRPr lang="en-US"/>
        </a:p>
      </dgm:t>
    </dgm:pt>
    <dgm:pt modelId="{384740F8-7A62-1D4D-96D5-B6154AA940BA}">
      <dgm:prSet phldrT="[Text]"/>
      <dgm:spPr/>
      <dgm:t>
        <a:bodyPr/>
        <a:lstStyle/>
        <a:p>
          <a:endParaRPr lang="en-US" sz="1300" dirty="0"/>
        </a:p>
      </dgm:t>
    </dgm:pt>
    <dgm:pt modelId="{4FAF91EF-9E3D-B143-9560-539DE3DF44A7}" type="parTrans" cxnId="{562CF9CC-4763-F943-AACF-F0025AEEC4AE}">
      <dgm:prSet/>
      <dgm:spPr/>
      <dgm:t>
        <a:bodyPr/>
        <a:lstStyle/>
        <a:p>
          <a:endParaRPr lang="en-US"/>
        </a:p>
      </dgm:t>
    </dgm:pt>
    <dgm:pt modelId="{A3D69294-A6FC-694C-8D76-8D2D39F506B1}" type="sibTrans" cxnId="{562CF9CC-4763-F943-AACF-F0025AEEC4AE}">
      <dgm:prSet/>
      <dgm:spPr/>
      <dgm:t>
        <a:bodyPr/>
        <a:lstStyle/>
        <a:p>
          <a:endParaRPr lang="en-US"/>
        </a:p>
      </dgm:t>
    </dgm:pt>
    <dgm:pt modelId="{8D1C40DE-5A43-1D4D-9081-557B4DF4A5C8}">
      <dgm:prSet phldrT="[Text]" custT="1"/>
      <dgm:spPr/>
      <dgm:t>
        <a:bodyPr/>
        <a:lstStyle/>
        <a:p>
          <a:r>
            <a:rPr lang="en-US" sz="1400" dirty="0" smtClean="0"/>
            <a:t>QH + VTs on flexible PCB</a:t>
          </a:r>
          <a:endParaRPr lang="en-US" sz="1400" dirty="0"/>
        </a:p>
      </dgm:t>
    </dgm:pt>
    <dgm:pt modelId="{2BBD82D7-4AEA-E546-8D2C-65548FC2E9BD}" type="sibTrans" cxnId="{FD27FF60-5864-D441-A944-3FFB02C94E1C}">
      <dgm:prSet/>
      <dgm:spPr/>
      <dgm:t>
        <a:bodyPr/>
        <a:lstStyle/>
        <a:p>
          <a:endParaRPr lang="en-US"/>
        </a:p>
      </dgm:t>
    </dgm:pt>
    <dgm:pt modelId="{4A70594A-24D4-E346-A265-ADA43C0FBF74}" type="parTrans" cxnId="{FD27FF60-5864-D441-A944-3FFB02C94E1C}">
      <dgm:prSet/>
      <dgm:spPr/>
      <dgm:t>
        <a:bodyPr/>
        <a:lstStyle/>
        <a:p>
          <a:endParaRPr lang="en-US"/>
        </a:p>
      </dgm:t>
    </dgm:pt>
    <dgm:pt modelId="{3252C1F4-98BA-2B49-BECF-E0F0850EE796}">
      <dgm:prSet phldrT="[Text]" custT="1"/>
      <dgm:spPr/>
      <dgm:t>
        <a:bodyPr/>
        <a:lstStyle/>
        <a:p>
          <a:r>
            <a:rPr lang="en-US" sz="1400" dirty="0" smtClean="0"/>
            <a:t>Glued on coil OD</a:t>
          </a:r>
          <a:endParaRPr lang="en-US" sz="1400" dirty="0"/>
        </a:p>
      </dgm:t>
    </dgm:pt>
    <dgm:pt modelId="{5012D433-C538-A447-86B1-3C670D8E280A}" type="parTrans" cxnId="{ABB948BD-DB57-1E45-88C2-BDFF9F3A83F2}">
      <dgm:prSet/>
      <dgm:spPr/>
      <dgm:t>
        <a:bodyPr/>
        <a:lstStyle/>
        <a:p>
          <a:endParaRPr lang="en-US"/>
        </a:p>
      </dgm:t>
    </dgm:pt>
    <dgm:pt modelId="{7A18DE0F-428E-8D46-AC81-9FAEC5D1E849}" type="sibTrans" cxnId="{ABB948BD-DB57-1E45-88C2-BDFF9F3A83F2}">
      <dgm:prSet/>
      <dgm:spPr/>
      <dgm:t>
        <a:bodyPr/>
        <a:lstStyle/>
        <a:p>
          <a:endParaRPr lang="en-US"/>
        </a:p>
      </dgm:t>
    </dgm:pt>
    <dgm:pt modelId="{9FC61976-965F-6242-97A8-E50AE9BCBC89}">
      <dgm:prSet phldrT="[Text]" custT="1"/>
      <dgm:spPr/>
      <dgm:t>
        <a:bodyPr/>
        <a:lstStyle/>
        <a:p>
          <a:r>
            <a:rPr lang="en-US" sz="1400" dirty="0" smtClean="0"/>
            <a:t>VTs wired by local melt down to reach conductor</a:t>
          </a:r>
          <a:endParaRPr lang="en-US" sz="1400" dirty="0"/>
        </a:p>
      </dgm:t>
    </dgm:pt>
    <dgm:pt modelId="{E01FB0A6-B9A5-1345-8FE1-EC5CC0B73168}" type="parTrans" cxnId="{440A97D1-7855-164A-B83A-38FEC5195B14}">
      <dgm:prSet/>
      <dgm:spPr/>
      <dgm:t>
        <a:bodyPr/>
        <a:lstStyle/>
        <a:p>
          <a:endParaRPr lang="en-US"/>
        </a:p>
      </dgm:t>
    </dgm:pt>
    <dgm:pt modelId="{CCA63FE6-9762-AF47-AE55-4529DEB4617E}" type="sibTrans" cxnId="{440A97D1-7855-164A-B83A-38FEC5195B14}">
      <dgm:prSet/>
      <dgm:spPr/>
      <dgm:t>
        <a:bodyPr/>
        <a:lstStyle/>
        <a:p>
          <a:endParaRPr lang="en-US"/>
        </a:p>
      </dgm:t>
    </dgm:pt>
    <dgm:pt modelId="{3B598308-DE97-524F-9F47-D02038A3AB8D}">
      <dgm:prSet phldrT="[Text]" custT="1"/>
      <dgm:spPr/>
      <dgm:t>
        <a:bodyPr/>
        <a:lstStyle/>
        <a:p>
          <a:r>
            <a:rPr lang="en-US" sz="1400" dirty="0" smtClean="0"/>
            <a:t>Using 3D-measurement arm</a:t>
          </a:r>
          <a:endParaRPr lang="en-US" sz="1400" dirty="0"/>
        </a:p>
      </dgm:t>
    </dgm:pt>
    <dgm:pt modelId="{756D0115-FCA9-3C45-8397-38428F67B28D}" type="parTrans" cxnId="{DBCEF9F0-480F-4248-8EC6-DB6703CF5350}">
      <dgm:prSet/>
      <dgm:spPr/>
      <dgm:t>
        <a:bodyPr/>
        <a:lstStyle/>
        <a:p>
          <a:endParaRPr lang="en-US"/>
        </a:p>
      </dgm:t>
    </dgm:pt>
    <dgm:pt modelId="{97905041-1E6A-AA4D-9F7B-C6EC9566A890}" type="sibTrans" cxnId="{DBCEF9F0-480F-4248-8EC6-DB6703CF5350}">
      <dgm:prSet/>
      <dgm:spPr/>
      <dgm:t>
        <a:bodyPr/>
        <a:lstStyle/>
        <a:p>
          <a:endParaRPr lang="en-US"/>
        </a:p>
      </dgm:t>
    </dgm:pt>
    <dgm:pt modelId="{E9799A1F-270D-4EE1-8754-D21A61356F4E}">
      <dgm:prSet phldrT="[Text]" custT="1"/>
      <dgm:spPr/>
      <dgm:t>
        <a:bodyPr/>
        <a:lstStyle/>
        <a:p>
          <a:r>
            <a:rPr lang="en-GB" sz="1400" dirty="0" smtClean="0"/>
            <a:t>Assess the geometry of coils</a:t>
          </a:r>
          <a:endParaRPr lang="en-US" sz="1400" dirty="0"/>
        </a:p>
      </dgm:t>
    </dgm:pt>
    <dgm:pt modelId="{6D721A5D-A973-4B80-8466-08533596F4E0}" type="parTrans" cxnId="{8E41733F-1915-478B-9F5F-B259BA5E5B64}">
      <dgm:prSet/>
      <dgm:spPr/>
      <dgm:t>
        <a:bodyPr/>
        <a:lstStyle/>
        <a:p>
          <a:endParaRPr lang="en-GB"/>
        </a:p>
      </dgm:t>
    </dgm:pt>
    <dgm:pt modelId="{9CE22C9B-154F-4BCC-9505-104F5F25B414}" type="sibTrans" cxnId="{8E41733F-1915-478B-9F5F-B259BA5E5B64}">
      <dgm:prSet/>
      <dgm:spPr/>
      <dgm:t>
        <a:bodyPr/>
        <a:lstStyle/>
        <a:p>
          <a:endParaRPr lang="en-GB"/>
        </a:p>
      </dgm:t>
    </dgm:pt>
    <dgm:pt modelId="{8463CB70-6960-2744-B036-A21116394CCA}">
      <dgm:prSet phldrT="[Text]" custT="1"/>
      <dgm:spPr/>
      <dgm:t>
        <a:bodyPr/>
        <a:lstStyle/>
        <a:p>
          <a:r>
            <a:rPr lang="en-US" sz="1400" dirty="0" smtClean="0"/>
            <a:t>Coil-to-ground</a:t>
          </a:r>
          <a:endParaRPr lang="en-US" sz="1400" dirty="0"/>
        </a:p>
      </dgm:t>
    </dgm:pt>
    <dgm:pt modelId="{B15A28B7-3CD1-EB42-840E-0BA79E786E87}" type="parTrans" cxnId="{EF26314C-A103-7E43-8594-A14B5853F1C4}">
      <dgm:prSet/>
      <dgm:spPr/>
      <dgm:t>
        <a:bodyPr/>
        <a:lstStyle/>
        <a:p>
          <a:endParaRPr lang="en-US"/>
        </a:p>
      </dgm:t>
    </dgm:pt>
    <dgm:pt modelId="{C91A29E4-257D-334E-96B3-8CD4A0ADF124}" type="sibTrans" cxnId="{EF26314C-A103-7E43-8594-A14B5853F1C4}">
      <dgm:prSet/>
      <dgm:spPr/>
      <dgm:t>
        <a:bodyPr/>
        <a:lstStyle/>
        <a:p>
          <a:endParaRPr lang="en-US"/>
        </a:p>
      </dgm:t>
    </dgm:pt>
    <dgm:pt modelId="{C59EF16A-194B-9943-A4AA-814C3CB78E74}">
      <dgm:prSet phldrT="[Text]" custT="1"/>
      <dgm:spPr/>
      <dgm:t>
        <a:bodyPr/>
        <a:lstStyle/>
        <a:p>
          <a:endParaRPr lang="en-US" sz="1400" dirty="0"/>
        </a:p>
      </dgm:t>
    </dgm:pt>
    <dgm:pt modelId="{65EC5C6B-CB1D-F74C-A86E-526C33561F81}" type="parTrans" cxnId="{CECAF37F-DD11-0A4A-BE4F-59B48A492BD5}">
      <dgm:prSet/>
      <dgm:spPr/>
      <dgm:t>
        <a:bodyPr/>
        <a:lstStyle/>
        <a:p>
          <a:endParaRPr lang="en-US"/>
        </a:p>
      </dgm:t>
    </dgm:pt>
    <dgm:pt modelId="{1DC7A314-28B2-D344-B283-BC4308FEA067}" type="sibTrans" cxnId="{CECAF37F-DD11-0A4A-BE4F-59B48A492BD5}">
      <dgm:prSet/>
      <dgm:spPr/>
      <dgm:t>
        <a:bodyPr/>
        <a:lstStyle/>
        <a:p>
          <a:endParaRPr lang="en-US"/>
        </a:p>
      </dgm:t>
    </dgm:pt>
    <dgm:pt modelId="{0D98FF0E-F238-1145-B4FC-08E83558DA09}">
      <dgm:prSet phldrT="[Text]" custT="1"/>
      <dgm:spPr/>
      <dgm:t>
        <a:bodyPr/>
        <a:lstStyle/>
        <a:p>
          <a:r>
            <a:rPr lang="en-US" sz="1400" dirty="0" smtClean="0"/>
            <a:t>QH-to-coil</a:t>
          </a:r>
          <a:endParaRPr lang="en-US" sz="1400" dirty="0"/>
        </a:p>
      </dgm:t>
    </dgm:pt>
    <dgm:pt modelId="{4232E604-419A-E249-BF4B-D0271A5B4F04}" type="parTrans" cxnId="{284BBB33-1634-AF45-8D7C-9E1057DE67A3}">
      <dgm:prSet/>
      <dgm:spPr/>
      <dgm:t>
        <a:bodyPr/>
        <a:lstStyle/>
        <a:p>
          <a:endParaRPr lang="en-US"/>
        </a:p>
      </dgm:t>
    </dgm:pt>
    <dgm:pt modelId="{3BDB007A-41B5-5E41-ADF8-AF425942FD32}" type="sibTrans" cxnId="{284BBB33-1634-AF45-8D7C-9E1057DE67A3}">
      <dgm:prSet/>
      <dgm:spPr/>
      <dgm:t>
        <a:bodyPr/>
        <a:lstStyle/>
        <a:p>
          <a:endParaRPr lang="en-US"/>
        </a:p>
      </dgm:t>
    </dgm:pt>
    <dgm:pt modelId="{A22C004B-318D-DF4F-A56F-CB985F0A54CA}">
      <dgm:prSet phldrT="[Text]" custT="1"/>
      <dgm:spPr/>
      <dgm:t>
        <a:bodyPr/>
        <a:lstStyle/>
        <a:p>
          <a:r>
            <a:rPr lang="en-US" sz="1400" dirty="0" smtClean="0"/>
            <a:t>Inter-Turn Testing</a:t>
          </a:r>
          <a:endParaRPr lang="en-US" sz="1400" dirty="0"/>
        </a:p>
      </dgm:t>
    </dgm:pt>
    <dgm:pt modelId="{41805EC6-69EB-8442-A0C0-381E29E07B79}" type="parTrans" cxnId="{639A511F-C6C3-3749-AAFC-CC5B71640584}">
      <dgm:prSet/>
      <dgm:spPr/>
      <dgm:t>
        <a:bodyPr/>
        <a:lstStyle/>
        <a:p>
          <a:endParaRPr lang="en-US"/>
        </a:p>
      </dgm:t>
    </dgm:pt>
    <dgm:pt modelId="{A65E9BC6-FCB6-1F4C-BC92-68EA37A1ABAE}" type="sibTrans" cxnId="{639A511F-C6C3-3749-AAFC-CC5B71640584}">
      <dgm:prSet/>
      <dgm:spPr/>
      <dgm:t>
        <a:bodyPr/>
        <a:lstStyle/>
        <a:p>
          <a:endParaRPr lang="en-US"/>
        </a:p>
      </dgm:t>
    </dgm:pt>
    <dgm:pt modelId="{F09472D8-2E08-104F-9E5B-2117445C1560}" type="pres">
      <dgm:prSet presAssocID="{9AB15AA5-1D61-B449-9091-9ED7D00AEE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359CA2-41C5-6044-AD74-9467829A6D7A}" type="pres">
      <dgm:prSet presAssocID="{DB801FB2-C27C-7C4C-A420-EBB26D0F5E54}" presName="composite" presStyleCnt="0"/>
      <dgm:spPr/>
    </dgm:pt>
    <dgm:pt modelId="{1B0B59A1-1F5E-4949-A8C2-5AE9BFC26D0C}" type="pres">
      <dgm:prSet presAssocID="{DB801FB2-C27C-7C4C-A420-EBB26D0F5E54}" presName="imagSh" presStyleLbl="bgImgPlace1" presStyleIdx="0" presStyleCnt="3"/>
      <dgm:spPr>
        <a:blipFill dpi="0" rotWithShape="1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 t="-342" b="342"/>
          </a:stretch>
        </a:blipFill>
      </dgm:spPr>
      <dgm:t>
        <a:bodyPr/>
        <a:lstStyle/>
        <a:p>
          <a:endParaRPr lang="en-GB"/>
        </a:p>
      </dgm:t>
    </dgm:pt>
    <dgm:pt modelId="{3FAF5B30-2836-9B4F-9F6D-1DF1EE8F6087}" type="pres">
      <dgm:prSet presAssocID="{DB801FB2-C27C-7C4C-A420-EBB26D0F5E5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6AB34F-0F5E-1B41-A0A4-58E777074FEE}" type="pres">
      <dgm:prSet presAssocID="{E581C23A-063A-484B-B83C-6FB1E14E5A2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4B3D13C-CCD8-804B-8BE4-C94666597DBD}" type="pres">
      <dgm:prSet presAssocID="{E581C23A-063A-484B-B83C-6FB1E14E5A23}" presName="connTx" presStyleLbl="sibTrans2D1" presStyleIdx="0" presStyleCnt="2"/>
      <dgm:spPr/>
      <dgm:t>
        <a:bodyPr/>
        <a:lstStyle/>
        <a:p>
          <a:endParaRPr lang="en-US"/>
        </a:p>
      </dgm:t>
    </dgm:pt>
    <dgm:pt modelId="{381D0CE5-DBF1-5841-923E-B9145883DE47}" type="pres">
      <dgm:prSet presAssocID="{3EF2465A-2ADE-1B4D-B154-8AD899526A5A}" presName="composite" presStyleCnt="0"/>
      <dgm:spPr/>
    </dgm:pt>
    <dgm:pt modelId="{D5B9ECB9-0974-A843-B630-A9EBBF4001A1}" type="pres">
      <dgm:prSet presAssocID="{3EF2465A-2ADE-1B4D-B154-8AD899526A5A}" presName="imagSh" presStyleLbl="bgImgPlace1" presStyleIdx="1" presStyleCnt="3"/>
      <dgm:spPr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8" t="-5111" r="-125200" b="31995"/>
          </a:stretch>
        </a:blipFill>
      </dgm:spPr>
      <dgm:t>
        <a:bodyPr/>
        <a:lstStyle/>
        <a:p>
          <a:endParaRPr lang="en-US"/>
        </a:p>
      </dgm:t>
    </dgm:pt>
    <dgm:pt modelId="{E0997081-E784-2040-A50D-B718FB3B6366}" type="pres">
      <dgm:prSet presAssocID="{3EF2465A-2ADE-1B4D-B154-8AD899526A5A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35361A-3E87-4744-8FFB-E338EE65924F}" type="pres">
      <dgm:prSet presAssocID="{3C37B2AA-DF8F-9046-8777-0626FA1EBA8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D4BC80D-CEED-C94A-A829-503AB4326EB4}" type="pres">
      <dgm:prSet presAssocID="{3C37B2AA-DF8F-9046-8777-0626FA1EBA80}" presName="connTx" presStyleLbl="sibTrans2D1" presStyleIdx="1" presStyleCnt="2"/>
      <dgm:spPr/>
      <dgm:t>
        <a:bodyPr/>
        <a:lstStyle/>
        <a:p>
          <a:endParaRPr lang="en-US"/>
        </a:p>
      </dgm:t>
    </dgm:pt>
    <dgm:pt modelId="{3DF1E276-AF5F-0F45-93D9-D6F49347CC11}" type="pres">
      <dgm:prSet presAssocID="{4FC94D10-C9A8-9E49-9367-175E6C6869B1}" presName="composite" presStyleCnt="0"/>
      <dgm:spPr/>
    </dgm:pt>
    <dgm:pt modelId="{C181C207-6D3C-6E4A-8303-699A00000D43}" type="pres">
      <dgm:prSet presAssocID="{4FC94D10-C9A8-9E49-9367-175E6C6869B1}" presName="imagSh" presStyleLbl="bgImgPlace1" presStyleIdx="2" presStyleCnt="3"/>
      <dgm:spPr>
        <a:blipFill dpi="0" rotWithShape="1">
          <a:blip xmlns:r="http://schemas.openxmlformats.org/officeDocument/2006/relationships" r:embed="rId3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07" t="3786" r="-6049" b="23791"/>
          </a:stretch>
        </a:blipFill>
      </dgm:spPr>
      <dgm:t>
        <a:bodyPr/>
        <a:lstStyle/>
        <a:p>
          <a:endParaRPr lang="en-US"/>
        </a:p>
      </dgm:t>
    </dgm:pt>
    <dgm:pt modelId="{3F206F3C-47C3-564A-9B69-4F48041CF375}" type="pres">
      <dgm:prSet presAssocID="{4FC94D10-C9A8-9E49-9367-175E6C6869B1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B5F65A-7640-AD4A-BBAD-4BDAE9AB06D5}" type="presOf" srcId="{384740F8-7A62-1D4D-96D5-B6154AA940BA}" destId="{E0997081-E784-2040-A50D-B718FB3B6366}" srcOrd="0" destOrd="4" presId="urn:microsoft.com/office/officeart/2005/8/layout/hProcess10"/>
    <dgm:cxn modelId="{CC1E8B8F-FAD9-524E-9361-EAC7D3624FB8}" type="presOf" srcId="{3C37B2AA-DF8F-9046-8777-0626FA1EBA80}" destId="{3D4BC80D-CEED-C94A-A829-503AB4326EB4}" srcOrd="1" destOrd="0" presId="urn:microsoft.com/office/officeart/2005/8/layout/hProcess10"/>
    <dgm:cxn modelId="{FD27FF60-5864-D441-A944-3FFB02C94E1C}" srcId="{3EF2465A-2ADE-1B4D-B154-8AD899526A5A}" destId="{8D1C40DE-5A43-1D4D-9081-557B4DF4A5C8}" srcOrd="0" destOrd="0" parTransId="{4A70594A-24D4-E346-A265-ADA43C0FBF74}" sibTransId="{2BBD82D7-4AEA-E546-8D2C-65548FC2E9BD}"/>
    <dgm:cxn modelId="{1408B586-FE2F-7848-890F-A63F2B611F61}" type="presOf" srcId="{3252C1F4-98BA-2B49-BECF-E0F0850EE796}" destId="{E0997081-E784-2040-A50D-B718FB3B6366}" srcOrd="0" destOrd="2" presId="urn:microsoft.com/office/officeart/2005/8/layout/hProcess10"/>
    <dgm:cxn modelId="{316F9984-12A8-FF4B-ACE0-3548E2081927}" type="presOf" srcId="{3C37B2AA-DF8F-9046-8777-0626FA1EBA80}" destId="{7B35361A-3E87-4744-8FFB-E338EE65924F}" srcOrd="0" destOrd="0" presId="urn:microsoft.com/office/officeart/2005/8/layout/hProcess10"/>
    <dgm:cxn modelId="{8E41733F-1915-478B-9F5F-B259BA5E5B64}" srcId="{DB801FB2-C27C-7C4C-A420-EBB26D0F5E54}" destId="{E9799A1F-270D-4EE1-8754-D21A61356F4E}" srcOrd="1" destOrd="0" parTransId="{6D721A5D-A973-4B80-8466-08533596F4E0}" sibTransId="{9CE22C9B-154F-4BCC-9505-104F5F25B414}"/>
    <dgm:cxn modelId="{76290860-7400-CD47-8A64-BCD0D58C5F26}" type="presOf" srcId="{9AB15AA5-1D61-B449-9091-9ED7D00AEE97}" destId="{F09472D8-2E08-104F-9E5B-2117445C1560}" srcOrd="0" destOrd="0" presId="urn:microsoft.com/office/officeart/2005/8/layout/hProcess10"/>
    <dgm:cxn modelId="{82CEA877-0B7E-B747-A1A9-F1C48797781D}" type="presOf" srcId="{E9799A1F-270D-4EE1-8754-D21A61356F4E}" destId="{3FAF5B30-2836-9B4F-9F6D-1DF1EE8F6087}" srcOrd="0" destOrd="2" presId="urn:microsoft.com/office/officeart/2005/8/layout/hProcess10"/>
    <dgm:cxn modelId="{440A97D1-7855-164A-B83A-38FEC5195B14}" srcId="{3EF2465A-2ADE-1B4D-B154-8AD899526A5A}" destId="{9FC61976-965F-6242-97A8-E50AE9BCBC89}" srcOrd="2" destOrd="0" parTransId="{E01FB0A6-B9A5-1345-8FE1-EC5CC0B73168}" sibTransId="{CCA63FE6-9762-AF47-AE55-4529DEB4617E}"/>
    <dgm:cxn modelId="{A60B2088-8A0B-C649-BD09-406045665554}" type="presOf" srcId="{C59EF16A-194B-9943-A4AA-814C3CB78E74}" destId="{3F206F3C-47C3-564A-9B69-4F48041CF375}" srcOrd="0" destOrd="5" presId="urn:microsoft.com/office/officeart/2005/8/layout/hProcess10"/>
    <dgm:cxn modelId="{5F7FBEA6-6407-094E-852F-E8033B009157}" type="presOf" srcId="{E581C23A-063A-484B-B83C-6FB1E14E5A23}" destId="{896AB34F-0F5E-1B41-A0A4-58E777074FEE}" srcOrd="0" destOrd="0" presId="urn:microsoft.com/office/officeart/2005/8/layout/hProcess10"/>
    <dgm:cxn modelId="{091CDA3E-08FF-3846-BF47-268FD08F7AF1}" type="presOf" srcId="{DB801FB2-C27C-7C4C-A420-EBB26D0F5E54}" destId="{3FAF5B30-2836-9B4F-9F6D-1DF1EE8F6087}" srcOrd="0" destOrd="0" presId="urn:microsoft.com/office/officeart/2005/8/layout/hProcess10"/>
    <dgm:cxn modelId="{D8D45AB3-BD13-6244-A8CD-772A7478F8FC}" srcId="{4FC94D10-C9A8-9E49-9367-175E6C6869B1}" destId="{6C5A2486-EFF7-4E49-9AF7-A65F0A280AAE}" srcOrd="0" destOrd="0" parTransId="{4E0637A8-0FD4-424A-B6AB-C0A052462CAC}" sibTransId="{0BB255AC-3F78-A64E-A9FD-C4FF6B127E0A}"/>
    <dgm:cxn modelId="{ED8F9E4F-FD74-744C-B3A3-48E072E07961}" type="presOf" srcId="{0D98FF0E-F238-1145-B4FC-08E83558DA09}" destId="{3F206F3C-47C3-564A-9B69-4F48041CF375}" srcOrd="0" destOrd="4" presId="urn:microsoft.com/office/officeart/2005/8/layout/hProcess10"/>
    <dgm:cxn modelId="{34CE6F92-A03F-624F-B3DE-F22995DEED92}" type="presOf" srcId="{3EF2465A-2ADE-1B4D-B154-8AD899526A5A}" destId="{E0997081-E784-2040-A50D-B718FB3B6366}" srcOrd="0" destOrd="0" presId="urn:microsoft.com/office/officeart/2005/8/layout/hProcess10"/>
    <dgm:cxn modelId="{F4460671-F977-CD42-97AC-20D0F6BD8A91}" type="presOf" srcId="{A22C004B-318D-DF4F-A56F-CB985F0A54CA}" destId="{3F206F3C-47C3-564A-9B69-4F48041CF375}" srcOrd="0" destOrd="2" presId="urn:microsoft.com/office/officeart/2005/8/layout/hProcess10"/>
    <dgm:cxn modelId="{100EEBFB-626E-8645-9364-030C24B33248}" type="presOf" srcId="{5A8E16A4-3BD7-C34E-9734-F4835739C591}" destId="{3FAF5B30-2836-9B4F-9F6D-1DF1EE8F6087}" srcOrd="0" destOrd="1" presId="urn:microsoft.com/office/officeart/2005/8/layout/hProcess10"/>
    <dgm:cxn modelId="{049705CE-216E-8C49-80C6-076E21EE47A1}" type="presOf" srcId="{9FC61976-965F-6242-97A8-E50AE9BCBC89}" destId="{E0997081-E784-2040-A50D-B718FB3B6366}" srcOrd="0" destOrd="3" presId="urn:microsoft.com/office/officeart/2005/8/layout/hProcess10"/>
    <dgm:cxn modelId="{EF26314C-A103-7E43-8594-A14B5853F1C4}" srcId="{4FC94D10-C9A8-9E49-9367-175E6C6869B1}" destId="{8463CB70-6960-2744-B036-A21116394CCA}" srcOrd="2" destOrd="0" parTransId="{B15A28B7-3CD1-EB42-840E-0BA79E786E87}" sibTransId="{C91A29E4-257D-334E-96B3-8CD4A0ADF124}"/>
    <dgm:cxn modelId="{C9CE7777-2630-184F-96E1-2925085B3517}" type="presOf" srcId="{8463CB70-6960-2744-B036-A21116394CCA}" destId="{3F206F3C-47C3-564A-9B69-4F48041CF375}" srcOrd="0" destOrd="3" presId="urn:microsoft.com/office/officeart/2005/8/layout/hProcess10"/>
    <dgm:cxn modelId="{BAD93902-378A-2F4B-9AD8-CC4FFEE607CE}" srcId="{9AB15AA5-1D61-B449-9091-9ED7D00AEE97}" destId="{3EF2465A-2ADE-1B4D-B154-8AD899526A5A}" srcOrd="1" destOrd="0" parTransId="{614E838B-3079-1640-8508-6AC631818727}" sibTransId="{3C37B2AA-DF8F-9046-8777-0626FA1EBA80}"/>
    <dgm:cxn modelId="{DBEB761B-F301-BA43-BF23-4A0B75266061}" type="presOf" srcId="{E581C23A-063A-484B-B83C-6FB1E14E5A23}" destId="{84B3D13C-CCD8-804B-8BE4-C94666597DBD}" srcOrd="1" destOrd="0" presId="urn:microsoft.com/office/officeart/2005/8/layout/hProcess10"/>
    <dgm:cxn modelId="{2AC0444C-9666-A541-9D4A-F29677CA827D}" srcId="{DB801FB2-C27C-7C4C-A420-EBB26D0F5E54}" destId="{5A8E16A4-3BD7-C34E-9734-F4835739C591}" srcOrd="0" destOrd="0" parTransId="{B8E5DEAC-17C5-624D-BAE1-B4037D1F589B}" sibTransId="{EA44926C-CE9D-BE43-990D-3C600CEB25C2}"/>
    <dgm:cxn modelId="{CECAF37F-DD11-0A4A-BE4F-59B48A492BD5}" srcId="{4FC94D10-C9A8-9E49-9367-175E6C6869B1}" destId="{C59EF16A-194B-9943-A4AA-814C3CB78E74}" srcOrd="4" destOrd="0" parTransId="{65EC5C6B-CB1D-F74C-A86E-526C33561F81}" sibTransId="{1DC7A314-28B2-D344-B283-BC4308FEA067}"/>
    <dgm:cxn modelId="{DEC35A30-5F6F-B640-AE80-DF9A7BC0562D}" srcId="{9AB15AA5-1D61-B449-9091-9ED7D00AEE97}" destId="{DB801FB2-C27C-7C4C-A420-EBB26D0F5E54}" srcOrd="0" destOrd="0" parTransId="{449B5AB3-8723-D449-8B85-6C7FD59F719F}" sibTransId="{E581C23A-063A-484B-B83C-6FB1E14E5A23}"/>
    <dgm:cxn modelId="{ABB948BD-DB57-1E45-88C2-BDFF9F3A83F2}" srcId="{3EF2465A-2ADE-1B4D-B154-8AD899526A5A}" destId="{3252C1F4-98BA-2B49-BECF-E0F0850EE796}" srcOrd="1" destOrd="0" parTransId="{5012D433-C538-A447-86B1-3C670D8E280A}" sibTransId="{7A18DE0F-428E-8D46-AC81-9FAEC5D1E849}"/>
    <dgm:cxn modelId="{562CF9CC-4763-F943-AACF-F0025AEEC4AE}" srcId="{3EF2465A-2ADE-1B4D-B154-8AD899526A5A}" destId="{384740F8-7A62-1D4D-96D5-B6154AA940BA}" srcOrd="3" destOrd="0" parTransId="{4FAF91EF-9E3D-B143-9560-539DE3DF44A7}" sibTransId="{A3D69294-A6FC-694C-8D76-8D2D39F506B1}"/>
    <dgm:cxn modelId="{DBCEF9F0-480F-4248-8EC6-DB6703CF5350}" srcId="{DB801FB2-C27C-7C4C-A420-EBB26D0F5E54}" destId="{3B598308-DE97-524F-9F47-D02038A3AB8D}" srcOrd="2" destOrd="0" parTransId="{756D0115-FCA9-3C45-8397-38428F67B28D}" sibTransId="{97905041-1E6A-AA4D-9F7B-C6EC9566A890}"/>
    <dgm:cxn modelId="{284BBB33-1634-AF45-8D7C-9E1057DE67A3}" srcId="{4FC94D10-C9A8-9E49-9367-175E6C6869B1}" destId="{0D98FF0E-F238-1145-B4FC-08E83558DA09}" srcOrd="3" destOrd="0" parTransId="{4232E604-419A-E249-BF4B-D0271A5B4F04}" sibTransId="{3BDB007A-41B5-5E41-ADF8-AF425942FD32}"/>
    <dgm:cxn modelId="{4515698E-D81D-A646-8F74-C3BA0B6FDC92}" type="presOf" srcId="{8D1C40DE-5A43-1D4D-9081-557B4DF4A5C8}" destId="{E0997081-E784-2040-A50D-B718FB3B6366}" srcOrd="0" destOrd="1" presId="urn:microsoft.com/office/officeart/2005/8/layout/hProcess10"/>
    <dgm:cxn modelId="{639A511F-C6C3-3749-AAFC-CC5B71640584}" srcId="{4FC94D10-C9A8-9E49-9367-175E6C6869B1}" destId="{A22C004B-318D-DF4F-A56F-CB985F0A54CA}" srcOrd="1" destOrd="0" parTransId="{41805EC6-69EB-8442-A0C0-381E29E07B79}" sibTransId="{A65E9BC6-FCB6-1F4C-BC92-68EA37A1ABAE}"/>
    <dgm:cxn modelId="{00E19D5D-50DC-8849-81E7-FDC621F22ED6}" type="presOf" srcId="{3B598308-DE97-524F-9F47-D02038A3AB8D}" destId="{3FAF5B30-2836-9B4F-9F6D-1DF1EE8F6087}" srcOrd="0" destOrd="3" presId="urn:microsoft.com/office/officeart/2005/8/layout/hProcess10"/>
    <dgm:cxn modelId="{9B21FFF9-5CE3-804F-9C92-28BDC9B1790A}" type="presOf" srcId="{4FC94D10-C9A8-9E49-9367-175E6C6869B1}" destId="{3F206F3C-47C3-564A-9B69-4F48041CF375}" srcOrd="0" destOrd="0" presId="urn:microsoft.com/office/officeart/2005/8/layout/hProcess10"/>
    <dgm:cxn modelId="{891AE8F4-238D-8742-9A6C-1442B67F666F}" srcId="{9AB15AA5-1D61-B449-9091-9ED7D00AEE97}" destId="{4FC94D10-C9A8-9E49-9367-175E6C6869B1}" srcOrd="2" destOrd="0" parTransId="{51DD966D-D7DE-574C-BC60-A231C978D122}" sibTransId="{DDFEB2E4-569E-F14C-B419-680CB5072C2F}"/>
    <dgm:cxn modelId="{0B3989BA-8609-5E41-9F3A-47F19FBEB68E}" type="presOf" srcId="{6C5A2486-EFF7-4E49-9AF7-A65F0A280AAE}" destId="{3F206F3C-47C3-564A-9B69-4F48041CF375}" srcOrd="0" destOrd="1" presId="urn:microsoft.com/office/officeart/2005/8/layout/hProcess10"/>
    <dgm:cxn modelId="{E5114BA1-3A49-F142-BE0D-BEEBEBB0AD29}" type="presParOf" srcId="{F09472D8-2E08-104F-9E5B-2117445C1560}" destId="{A8359CA2-41C5-6044-AD74-9467829A6D7A}" srcOrd="0" destOrd="0" presId="urn:microsoft.com/office/officeart/2005/8/layout/hProcess10"/>
    <dgm:cxn modelId="{47516CC6-CA72-9148-9319-A4D6C5614BA9}" type="presParOf" srcId="{A8359CA2-41C5-6044-AD74-9467829A6D7A}" destId="{1B0B59A1-1F5E-4949-A8C2-5AE9BFC26D0C}" srcOrd="0" destOrd="0" presId="urn:microsoft.com/office/officeart/2005/8/layout/hProcess10"/>
    <dgm:cxn modelId="{1345CFED-8D15-D940-A713-697148F4D653}" type="presParOf" srcId="{A8359CA2-41C5-6044-AD74-9467829A6D7A}" destId="{3FAF5B30-2836-9B4F-9F6D-1DF1EE8F6087}" srcOrd="1" destOrd="0" presId="urn:microsoft.com/office/officeart/2005/8/layout/hProcess10"/>
    <dgm:cxn modelId="{8697CE00-F539-5041-9BD1-DB86AE715BA5}" type="presParOf" srcId="{F09472D8-2E08-104F-9E5B-2117445C1560}" destId="{896AB34F-0F5E-1B41-A0A4-58E777074FEE}" srcOrd="1" destOrd="0" presId="urn:microsoft.com/office/officeart/2005/8/layout/hProcess10"/>
    <dgm:cxn modelId="{347F53B8-7D58-AB40-9298-E481D4C306B7}" type="presParOf" srcId="{896AB34F-0F5E-1B41-A0A4-58E777074FEE}" destId="{84B3D13C-CCD8-804B-8BE4-C94666597DBD}" srcOrd="0" destOrd="0" presId="urn:microsoft.com/office/officeart/2005/8/layout/hProcess10"/>
    <dgm:cxn modelId="{A0661684-68FC-9E40-AEDB-676E6BFBCD69}" type="presParOf" srcId="{F09472D8-2E08-104F-9E5B-2117445C1560}" destId="{381D0CE5-DBF1-5841-923E-B9145883DE47}" srcOrd="2" destOrd="0" presId="urn:microsoft.com/office/officeart/2005/8/layout/hProcess10"/>
    <dgm:cxn modelId="{76CF4222-967B-6548-A3F3-6675F8B66A77}" type="presParOf" srcId="{381D0CE5-DBF1-5841-923E-B9145883DE47}" destId="{D5B9ECB9-0974-A843-B630-A9EBBF4001A1}" srcOrd="0" destOrd="0" presId="urn:microsoft.com/office/officeart/2005/8/layout/hProcess10"/>
    <dgm:cxn modelId="{EA8A2070-C37D-E642-851B-073686E99195}" type="presParOf" srcId="{381D0CE5-DBF1-5841-923E-B9145883DE47}" destId="{E0997081-E784-2040-A50D-B718FB3B6366}" srcOrd="1" destOrd="0" presId="urn:microsoft.com/office/officeart/2005/8/layout/hProcess10"/>
    <dgm:cxn modelId="{4ECE4973-2CDF-D340-AAE3-10E3DA0E4AF5}" type="presParOf" srcId="{F09472D8-2E08-104F-9E5B-2117445C1560}" destId="{7B35361A-3E87-4744-8FFB-E338EE65924F}" srcOrd="3" destOrd="0" presId="urn:microsoft.com/office/officeart/2005/8/layout/hProcess10"/>
    <dgm:cxn modelId="{E143D34B-B7F0-1B4B-8576-3A010CE64A3C}" type="presParOf" srcId="{7B35361A-3E87-4744-8FFB-E338EE65924F}" destId="{3D4BC80D-CEED-C94A-A829-503AB4326EB4}" srcOrd="0" destOrd="0" presId="urn:microsoft.com/office/officeart/2005/8/layout/hProcess10"/>
    <dgm:cxn modelId="{1379ED56-FBD6-D74A-8ED2-6630F1E22A85}" type="presParOf" srcId="{F09472D8-2E08-104F-9E5B-2117445C1560}" destId="{3DF1E276-AF5F-0F45-93D9-D6F49347CC11}" srcOrd="4" destOrd="0" presId="urn:microsoft.com/office/officeart/2005/8/layout/hProcess10"/>
    <dgm:cxn modelId="{E9290AA4-6B6F-B148-A41A-0BBC49257759}" type="presParOf" srcId="{3DF1E276-AF5F-0F45-93D9-D6F49347CC11}" destId="{C181C207-6D3C-6E4A-8303-699A00000D43}" srcOrd="0" destOrd="0" presId="urn:microsoft.com/office/officeart/2005/8/layout/hProcess10"/>
    <dgm:cxn modelId="{2C55BD46-FEF2-8148-8E60-7BA797C3877B}" type="presParOf" srcId="{3DF1E276-AF5F-0F45-93D9-D6F49347CC11}" destId="{3F206F3C-47C3-564A-9B69-4F48041CF37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B59A1-1F5E-4949-A8C2-5AE9BFC26D0C}">
      <dsp:nvSpPr>
        <dsp:cNvPr id="0" name=""/>
        <dsp:cNvSpPr/>
      </dsp:nvSpPr>
      <dsp:spPr>
        <a:xfrm>
          <a:off x="4091" y="0"/>
          <a:ext cx="1927686" cy="179632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F5B30-2836-9B4F-9F6D-1DF1EE8F6087}">
      <dsp:nvSpPr>
        <dsp:cNvPr id="0" name=""/>
        <dsp:cNvSpPr/>
      </dsp:nvSpPr>
      <dsp:spPr>
        <a:xfrm>
          <a:off x="317901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Cable Insulation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May-Pole </a:t>
          </a:r>
          <a:r>
            <a:rPr lang="en-US" sz="1400" kern="1200" dirty="0" err="1" smtClean="0"/>
            <a:t>Overbraider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Mica Foil insert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S-Glass </a:t>
          </a:r>
          <a:r>
            <a:rPr lang="en-US" sz="1400" kern="1200" dirty="0" err="1" smtClean="0"/>
            <a:t>overbraiding</a:t>
          </a:r>
          <a:endParaRPr lang="en-US" sz="1400" kern="1200" dirty="0"/>
        </a:p>
      </dsp:txBody>
      <dsp:txXfrm>
        <a:off x="370514" y="1130408"/>
        <a:ext cx="1822460" cy="1691099"/>
      </dsp:txXfrm>
    </dsp:sp>
    <dsp:sp modelId="{896AB34F-0F5E-1B41-A0A4-58E777074FEE}">
      <dsp:nvSpPr>
        <dsp:cNvPr id="0" name=""/>
        <dsp:cNvSpPr/>
      </dsp:nvSpPr>
      <dsp:spPr>
        <a:xfrm rot="75697">
          <a:off x="2303048" y="700057"/>
          <a:ext cx="37140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03062" y="791469"/>
        <a:ext cx="259984" cy="277918"/>
      </dsp:txXfrm>
    </dsp:sp>
    <dsp:sp modelId="{D5B9ECB9-0974-A843-B630-A9EBBF4001A1}">
      <dsp:nvSpPr>
        <dsp:cNvPr id="0" name=""/>
        <dsp:cNvSpPr/>
      </dsp:nvSpPr>
      <dsp:spPr>
        <a:xfrm>
          <a:off x="2992678" y="65817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573" t="-3689" r="-9520" b="8843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97081-E784-2040-A50D-B718FB3B6366}">
      <dsp:nvSpPr>
        <dsp:cNvPr id="0" name=""/>
        <dsp:cNvSpPr/>
      </dsp:nvSpPr>
      <dsp:spPr>
        <a:xfrm>
          <a:off x="3306488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Winding-Curing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Wind IL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Cure IL (CB)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Place Inter-layer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Wind OL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Cure OL (CB)</a:t>
          </a:r>
          <a:endParaRPr lang="en-US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>
        <a:off x="3359101" y="1130408"/>
        <a:ext cx="1822460" cy="1691099"/>
      </dsp:txXfrm>
    </dsp:sp>
    <dsp:sp modelId="{7B35361A-3E87-4744-8FFB-E338EE65924F}">
      <dsp:nvSpPr>
        <dsp:cNvPr id="0" name=""/>
        <dsp:cNvSpPr/>
      </dsp:nvSpPr>
      <dsp:spPr>
        <a:xfrm rot="21524303">
          <a:off x="5291635" y="698889"/>
          <a:ext cx="37140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91649" y="792755"/>
        <a:ext cx="259984" cy="277918"/>
      </dsp:txXfrm>
    </dsp:sp>
    <dsp:sp modelId="{C181C207-6D3C-6E4A-8303-699A00000D43}">
      <dsp:nvSpPr>
        <dsp:cNvPr id="0" name=""/>
        <dsp:cNvSpPr/>
      </dsp:nvSpPr>
      <dsp:spPr>
        <a:xfrm>
          <a:off x="5981265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748" t="-10451" r="-13252" b="10451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206F3C-47C3-564A-9B69-4F48041CF375}">
      <dsp:nvSpPr>
        <dsp:cNvPr id="0" name=""/>
        <dsp:cNvSpPr/>
      </dsp:nvSpPr>
      <dsp:spPr>
        <a:xfrm>
          <a:off x="6295075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Reaction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Coil installed in Specific Tool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Specific poles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Reaction under Argon</a:t>
          </a:r>
          <a:endParaRPr lang="en-US" sz="1400" kern="1200" dirty="0"/>
        </a:p>
      </dsp:txBody>
      <dsp:txXfrm>
        <a:off x="6347688" y="1130408"/>
        <a:ext cx="1822460" cy="1691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B59A1-1F5E-4949-A8C2-5AE9BFC26D0C}">
      <dsp:nvSpPr>
        <dsp:cNvPr id="0" name=""/>
        <dsp:cNvSpPr/>
      </dsp:nvSpPr>
      <dsp:spPr>
        <a:xfrm>
          <a:off x="4091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518" t="-6277" r="-10130" b="26073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F5B30-2836-9B4F-9F6D-1DF1EE8F6087}">
      <dsp:nvSpPr>
        <dsp:cNvPr id="0" name=""/>
        <dsp:cNvSpPr/>
      </dsp:nvSpPr>
      <dsp:spPr>
        <a:xfrm>
          <a:off x="317901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Leads Splicing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Remove metallic spacer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Splice </a:t>
          </a:r>
          <a:r>
            <a:rPr lang="en-US" sz="1400" kern="1200" dirty="0" err="1" smtClean="0"/>
            <a:t>Nb</a:t>
          </a:r>
          <a:r>
            <a:rPr lang="en-US" sz="1400" kern="1200" dirty="0" smtClean="0"/>
            <a:t>-Ti leads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Install G-11 Saddles</a:t>
          </a:r>
          <a:endParaRPr lang="en-US" sz="1400" kern="1200" dirty="0"/>
        </a:p>
      </dsp:txBody>
      <dsp:txXfrm>
        <a:off x="370514" y="1130408"/>
        <a:ext cx="1822460" cy="1691099"/>
      </dsp:txXfrm>
    </dsp:sp>
    <dsp:sp modelId="{896AB34F-0F5E-1B41-A0A4-58E777074FEE}">
      <dsp:nvSpPr>
        <dsp:cNvPr id="0" name=""/>
        <dsp:cNvSpPr/>
      </dsp:nvSpPr>
      <dsp:spPr>
        <a:xfrm>
          <a:off x="2303093" y="666564"/>
          <a:ext cx="37131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03093" y="759203"/>
        <a:ext cx="259921" cy="277918"/>
      </dsp:txXfrm>
    </dsp:sp>
    <dsp:sp modelId="{D5B9ECB9-0974-A843-B630-A9EBBF4001A1}">
      <dsp:nvSpPr>
        <dsp:cNvPr id="0" name=""/>
        <dsp:cNvSpPr/>
      </dsp:nvSpPr>
      <dsp:spPr>
        <a:xfrm>
          <a:off x="2992678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417" t="-8602" r="-18203" b="22250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97081-E784-2040-A50D-B718FB3B6366}">
      <dsp:nvSpPr>
        <dsp:cNvPr id="0" name=""/>
        <dsp:cNvSpPr/>
      </dsp:nvSpPr>
      <dsp:spPr>
        <a:xfrm>
          <a:off x="3306488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Impreg</a:t>
          </a:r>
          <a:r>
            <a:rPr lang="en-US" sz="1800" kern="1200" dirty="0" smtClean="0"/>
            <a:t>. Prep.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Specific Tool and poles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Loading Plates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E-Glass ground wrap</a:t>
          </a:r>
          <a:endParaRPr lang="en-US" sz="1400" kern="1200" dirty="0"/>
        </a:p>
      </dsp:txBody>
      <dsp:txXfrm>
        <a:off x="3359101" y="1130408"/>
        <a:ext cx="1822460" cy="1691099"/>
      </dsp:txXfrm>
    </dsp:sp>
    <dsp:sp modelId="{7B35361A-3E87-4744-8FFB-E338EE65924F}">
      <dsp:nvSpPr>
        <dsp:cNvPr id="0" name=""/>
        <dsp:cNvSpPr/>
      </dsp:nvSpPr>
      <dsp:spPr>
        <a:xfrm>
          <a:off x="5291680" y="666564"/>
          <a:ext cx="37131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91680" y="759203"/>
        <a:ext cx="259921" cy="277918"/>
      </dsp:txXfrm>
    </dsp:sp>
    <dsp:sp modelId="{C181C207-6D3C-6E4A-8303-699A00000D43}">
      <dsp:nvSpPr>
        <dsp:cNvPr id="0" name=""/>
        <dsp:cNvSpPr/>
      </dsp:nvSpPr>
      <dsp:spPr>
        <a:xfrm>
          <a:off x="5981265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1146" b="9957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206F3C-47C3-564A-9B69-4F48041CF375}">
      <dsp:nvSpPr>
        <dsp:cNvPr id="0" name=""/>
        <dsp:cNvSpPr/>
      </dsp:nvSpPr>
      <dsp:spPr>
        <a:xfrm>
          <a:off x="6295075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Impregnation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Vacuum impregnation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Epoxy</a:t>
          </a:r>
          <a:endParaRPr lang="en-US" sz="1400" kern="1200" dirty="0"/>
        </a:p>
      </dsp:txBody>
      <dsp:txXfrm>
        <a:off x="6347688" y="1130408"/>
        <a:ext cx="1822460" cy="1691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B59A1-1F5E-4949-A8C2-5AE9BFC26D0C}">
      <dsp:nvSpPr>
        <dsp:cNvPr id="0" name=""/>
        <dsp:cNvSpPr/>
      </dsp:nvSpPr>
      <dsp:spPr>
        <a:xfrm>
          <a:off x="4091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 t="-342" b="342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F5B30-2836-9B4F-9F6D-1DF1EE8F6087}">
      <dsp:nvSpPr>
        <dsp:cNvPr id="0" name=""/>
        <dsp:cNvSpPr/>
      </dsp:nvSpPr>
      <dsp:spPr>
        <a:xfrm>
          <a:off x="317901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Coil Metrology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Goal: defining shimming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Assess the geometry of coils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Using 3D-measurement arm</a:t>
          </a:r>
          <a:endParaRPr lang="en-US" sz="1400" kern="1200" dirty="0"/>
        </a:p>
      </dsp:txBody>
      <dsp:txXfrm>
        <a:off x="370514" y="1130408"/>
        <a:ext cx="1822460" cy="1691099"/>
      </dsp:txXfrm>
    </dsp:sp>
    <dsp:sp modelId="{896AB34F-0F5E-1B41-A0A4-58E777074FEE}">
      <dsp:nvSpPr>
        <dsp:cNvPr id="0" name=""/>
        <dsp:cNvSpPr/>
      </dsp:nvSpPr>
      <dsp:spPr>
        <a:xfrm>
          <a:off x="2303093" y="666564"/>
          <a:ext cx="37131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03093" y="759203"/>
        <a:ext cx="259921" cy="277918"/>
      </dsp:txXfrm>
    </dsp:sp>
    <dsp:sp modelId="{D5B9ECB9-0974-A843-B630-A9EBBF4001A1}">
      <dsp:nvSpPr>
        <dsp:cNvPr id="0" name=""/>
        <dsp:cNvSpPr/>
      </dsp:nvSpPr>
      <dsp:spPr>
        <a:xfrm>
          <a:off x="2992678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8" t="-5111" r="-125200" b="31995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97081-E784-2040-A50D-B718FB3B6366}">
      <dsp:nvSpPr>
        <dsp:cNvPr id="0" name=""/>
        <dsp:cNvSpPr/>
      </dsp:nvSpPr>
      <dsp:spPr>
        <a:xfrm>
          <a:off x="3306488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Extern. Heaters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QH + VTs on flexible PCB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Glued on coil OD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VTs wired by local melt down to reach conductor</a:t>
          </a:r>
          <a:endParaRPr lang="en-US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>
        <a:off x="3359101" y="1130408"/>
        <a:ext cx="1822460" cy="1691099"/>
      </dsp:txXfrm>
    </dsp:sp>
    <dsp:sp modelId="{7B35361A-3E87-4744-8FFB-E338EE65924F}">
      <dsp:nvSpPr>
        <dsp:cNvPr id="0" name=""/>
        <dsp:cNvSpPr/>
      </dsp:nvSpPr>
      <dsp:spPr>
        <a:xfrm>
          <a:off x="5291680" y="666564"/>
          <a:ext cx="371315" cy="4631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91680" y="759203"/>
        <a:ext cx="259921" cy="277918"/>
      </dsp:txXfrm>
    </dsp:sp>
    <dsp:sp modelId="{C181C207-6D3C-6E4A-8303-699A00000D43}">
      <dsp:nvSpPr>
        <dsp:cNvPr id="0" name=""/>
        <dsp:cNvSpPr/>
      </dsp:nvSpPr>
      <dsp:spPr>
        <a:xfrm>
          <a:off x="5981265" y="0"/>
          <a:ext cx="1927686" cy="179632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07" t="3786" r="-6049" b="23791"/>
          </a:stretch>
        </a:blipFill>
        <a:ln>
          <a:noFill/>
        </a:ln>
        <a:effectLst>
          <a:glow rad="70000">
            <a:schemeClr val="dk2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206F3C-47C3-564A-9B69-4F48041CF375}">
      <dsp:nvSpPr>
        <dsp:cNvPr id="0" name=""/>
        <dsp:cNvSpPr/>
      </dsp:nvSpPr>
      <dsp:spPr>
        <a:xfrm>
          <a:off x="6295075" y="1077795"/>
          <a:ext cx="1927686" cy="1796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Final Coil ELQA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R,L. meas.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Inter-Turn Testing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Coil-to-ground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QH-to-coil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6347688" y="1130408"/>
        <a:ext cx="1822460" cy="1691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07/12/14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07/12/14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2B27A-A733-0147-88E3-6994D1E49FE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98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574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07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61C31A-235B-9046-8205-6DBFF82E32C8}" type="datetime1">
              <a:rPr lang="en-US" smtClean="0"/>
              <a:t>07/12/14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CB2B00-AE42-6C4C-BE37-7A7BECB40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6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microsoft.com/office/2007/relationships/hdphoto" Target="../media/hdphoto3.wdp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5" Type="http://schemas.openxmlformats.org/officeDocument/2006/relationships/image" Target="../media/image1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chart" Target="../charts/chart1.xml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microsoft.com/office/2007/relationships/hdphoto" Target="../media/hdphoto4.wdp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16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microsoft.com/office/2007/relationships/hdphoto" Target="../media/hdphoto5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jpeg"/><Relationship Id="rId3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International review of the HL-LHC 11T Dipole for DS Collimation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Models production data – CERN</a:t>
            </a:r>
            <a:br>
              <a:rPr lang="en-GB" dirty="0" smtClean="0"/>
            </a:br>
            <a:r>
              <a:rPr lang="en-GB" sz="3600" dirty="0" smtClean="0"/>
              <a:t> Part I - </a:t>
            </a:r>
            <a:r>
              <a:rPr lang="en-GB" sz="3600" dirty="0" smtClean="0"/>
              <a:t>Coil Technology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D. Smekens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Coil Spacers: Laser Sintered + Flex Legs</a:t>
            </a:r>
            <a:endParaRPr lang="en-US" sz="36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4752528" cy="554461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SLS Spacers</a:t>
            </a:r>
          </a:p>
          <a:p>
            <a:pPr lvl="1"/>
            <a:r>
              <a:rPr lang="en-US" sz="1400" dirty="0" smtClean="0"/>
              <a:t>Coil End optimization much facilitated, not possible with conventional machining, short lead time to supply</a:t>
            </a:r>
          </a:p>
          <a:p>
            <a:pPr lvl="1"/>
            <a:r>
              <a:rPr lang="en-US" sz="1400" dirty="0" smtClean="0"/>
              <a:t>Flex-Hinge spacers fitting both winding geometry (loose) and cured geometry (compacted)</a:t>
            </a:r>
            <a:endParaRPr lang="en-US" sz="1400" dirty="0"/>
          </a:p>
          <a:p>
            <a:r>
              <a:rPr lang="en-US" sz="1800" dirty="0" smtClean="0"/>
              <a:t>Insulation of spacers: </a:t>
            </a:r>
          </a:p>
          <a:p>
            <a:pPr lvl="1"/>
            <a:r>
              <a:rPr lang="en-US" sz="1400" dirty="0" smtClean="0"/>
              <a:t>Al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 by plasma coating does not withstand the reaction (peels off)</a:t>
            </a:r>
          </a:p>
          <a:p>
            <a:pPr lvl="1"/>
            <a:r>
              <a:rPr lang="en-US" sz="1400" dirty="0" smtClean="0"/>
              <a:t>Vitreous Enamels: no R&amp;D available </a:t>
            </a:r>
          </a:p>
          <a:p>
            <a:pPr lvl="1"/>
            <a:r>
              <a:rPr lang="en-US" sz="1400" dirty="0" smtClean="0"/>
              <a:t>Al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</a:t>
            </a:r>
            <a:r>
              <a:rPr lang="en-US" sz="1400" baseline="-25000" dirty="0" smtClean="0"/>
              <a:t>3 </a:t>
            </a:r>
            <a:r>
              <a:rPr lang="en-US" sz="1400" dirty="0" smtClean="0"/>
              <a:t>by PVD coating gives promising results, currently under development with the Danish Technological Institute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997146"/>
            <a:ext cx="4211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SLS technology implemented </a:t>
            </a:r>
            <a:r>
              <a:rPr lang="en-US" sz="1400" dirty="0" smtClean="0"/>
              <a:t>since </a:t>
            </a:r>
            <a:r>
              <a:rPr lang="en-US" sz="1400" dirty="0" smtClean="0"/>
              <a:t>coil101</a:t>
            </a:r>
            <a:r>
              <a:rPr lang="en-US" sz="1400" dirty="0" smtClean="0"/>
              <a:t>, </a:t>
            </a:r>
            <a:endParaRPr lang="en-US" sz="1400" dirty="0" smtClean="0"/>
          </a:p>
          <a:p>
            <a:r>
              <a:rPr lang="en-US" sz="1400" dirty="0" smtClean="0"/>
              <a:t>Flex </a:t>
            </a:r>
            <a:r>
              <a:rPr lang="en-US" sz="1400" dirty="0" smtClean="0"/>
              <a:t>legs since coil </a:t>
            </a:r>
            <a:r>
              <a:rPr lang="en-US" sz="1400" dirty="0" smtClean="0"/>
              <a:t>104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63" b="98450" l="0" r="98889">
                        <a14:foregroundMark x1="68333" y1="62403" x2="87778" y2="82171"/>
                        <a14:foregroundMark x1="41667" y1="65504" x2="64074" y2="87209"/>
                        <a14:foregroundMark x1="11852" y1="3876" x2="8889" y2="3101"/>
                        <a14:foregroundMark x1="6852" y1="4651" x2="8148" y2="2326"/>
                        <a14:foregroundMark x1="2963" y1="18217" x2="2963" y2="27132"/>
                        <a14:backgroundMark x1="2778" y1="11240" x2="2778" y2="11240"/>
                        <a14:backgroundMark x1="2037" y1="6977" x2="2037" y2="310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93064" flipH="1">
            <a:off x="717331" y="4112662"/>
            <a:ext cx="3645802" cy="1741883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3353867"/>
            <a:ext cx="4158190" cy="187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628800"/>
            <a:ext cx="4156336" cy="167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2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Loading Plate, Keys and Filler wedge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908720"/>
            <a:ext cx="3320198" cy="1962170"/>
          </a:xfrm>
          <a:prstGeom prst="rect">
            <a:avLst/>
          </a:prstGeom>
        </p:spPr>
      </p:pic>
      <p:pic>
        <p:nvPicPr>
          <p:cNvPr id="3" name="Picture 2" descr="layer jump5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7069" y1="70892" x2="18866" y2="70892"/>
                        <a14:foregroundMark x1="23638" y1="46362" x2="10500" y2="58451"/>
                        <a14:foregroundMark x1="10668" y1="63850" x2="9938" y2="59155"/>
                        <a14:foregroundMark x1="11342" y1="61737" x2="11342" y2="61737"/>
                        <a14:foregroundMark x1="5334" y1="66197" x2="5334" y2="66197"/>
                        <a14:foregroundMark x1="11454" y1="59977" x2="10949" y2="63146"/>
                        <a14:foregroundMark x1="2134" y1="74531" x2="7412" y2="81103"/>
                        <a14:foregroundMark x1="6850" y1="81690" x2="14992" y2="73005"/>
                        <a14:foregroundMark x1="14037" y1="75469" x2="16058" y2="79577"/>
                        <a14:foregroundMark x1="16058" y1="80164" x2="17406" y2="92488"/>
                        <a14:foregroundMark x1="23133" y1="98709" x2="17574" y2="93075"/>
                        <a14:foregroundMark x1="23470" y1="98709" x2="99382" y2="23709"/>
                        <a14:foregroundMark x1="81640" y1="1056" x2="84222" y2="4695"/>
                        <a14:foregroundMark x1="77260" y1="12559" x2="84391" y2="5399"/>
                        <a14:foregroundMark x1="74060" y1="5986" x2="81527" y2="704"/>
                        <a14:foregroundMark x1="81246" y1="33099" x2="96800" y2="18075"/>
                        <a14:foregroundMark x1="97136" y1="17606" x2="99551" y2="23005"/>
                        <a14:foregroundMark x1="77597" y1="14319" x2="81527" y2="30282"/>
                        <a14:foregroundMark x1="68669" y1="704" x2="63784" y2="3521"/>
                        <a14:foregroundMark x1="63335" y1="4108" x2="3818" y2="62559"/>
                        <a14:foregroundMark x1="3088" y1="63850" x2="1404" y2="75352"/>
                        <a14:backgroundMark x1="14879" y1="81808" x2="14879" y2="81808"/>
                        <a14:backgroundMark x1="12914" y1="77934" x2="12914" y2="77934"/>
                        <a14:backgroundMark x1="13195" y1="76643" x2="13195" y2="76643"/>
                        <a14:backgroundMark x1="4885" y1="91197" x2="4885" y2="91197"/>
                        <a14:backgroundMark x1="1179" y1="76174" x2="7299" y2="86150"/>
                        <a14:backgroundMark x1="10331" y1="86737" x2="17967" y2="96831"/>
                        <a14:backgroundMark x1="18810" y1="98122" x2="21336" y2="98474"/>
                        <a14:backgroundMark x1="98484" y1="33451" x2="35654" y2="92136"/>
                        <a14:backgroundMark x1="34194" y1="91549" x2="24368" y2="98826"/>
                        <a14:backgroundMark x1="98428" y1="27113" x2="96968" y2="31573"/>
                        <a14:backgroundMark x1="99326" y1="24648" x2="98877" y2="27817"/>
                        <a14:backgroundMark x1="82875" y1="19366" x2="97361" y2="4108"/>
                        <a14:backgroundMark x1="79674" y1="15258" x2="83043" y2="25587"/>
                        <a14:backgroundMark x1="77765" y1="13615" x2="82426" y2="29460"/>
                        <a14:backgroundMark x1="2021" y1="59272" x2="58843" y2="939"/>
                        <a14:backgroundMark x1="59573" y1="2230" x2="63841" y2="704"/>
                        <a14:backgroundMark x1="64402" y1="939" x2="66985" y2="7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2409" y="692696"/>
            <a:ext cx="5508103" cy="2632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43" y="2708920"/>
            <a:ext cx="4381265" cy="3631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1. Filler </a:t>
            </a:r>
            <a:r>
              <a:rPr lang="en-US" u="sng" dirty="0"/>
              <a:t>Wedge</a:t>
            </a:r>
          </a:p>
          <a:p>
            <a:pPr lvl="1"/>
            <a:r>
              <a:rPr lang="en-US" sz="1400" dirty="0"/>
              <a:t>Aligns the outer layer with the inner layer</a:t>
            </a:r>
          </a:p>
          <a:p>
            <a:pPr lvl="1"/>
            <a:r>
              <a:rPr lang="en-US" sz="1400" dirty="0"/>
              <a:t> Encase the layer-jump</a:t>
            </a:r>
          </a:p>
          <a:p>
            <a:r>
              <a:rPr lang="en-US" u="sng" dirty="0" smtClean="0"/>
              <a:t>2. Loading </a:t>
            </a:r>
            <a:r>
              <a:rPr lang="en-US" u="sng" dirty="0"/>
              <a:t>Plate</a:t>
            </a:r>
          </a:p>
          <a:p>
            <a:pPr lvl="1"/>
            <a:r>
              <a:rPr lang="en-US" sz="1400" dirty="0"/>
              <a:t>Protects the turns of the inner layer’s last block</a:t>
            </a:r>
          </a:p>
          <a:p>
            <a:pPr lvl="1"/>
            <a:r>
              <a:rPr lang="en-US" sz="1400" dirty="0"/>
              <a:t>Distribute the azimuthal stress between both layers and minimize shear during collaring</a:t>
            </a:r>
          </a:p>
          <a:p>
            <a:pPr lvl="1"/>
            <a:r>
              <a:rPr lang="en-US" sz="1400" dirty="0"/>
              <a:t>Protects the layer </a:t>
            </a:r>
            <a:r>
              <a:rPr lang="en-US" sz="1400" dirty="0" smtClean="0"/>
              <a:t>jump</a:t>
            </a:r>
            <a:endParaRPr lang="en-US" sz="1400" dirty="0"/>
          </a:p>
          <a:p>
            <a:r>
              <a:rPr lang="en-US" u="sng" dirty="0" smtClean="0"/>
              <a:t>3. Keys</a:t>
            </a:r>
            <a:endParaRPr lang="en-US" u="sng" dirty="0"/>
          </a:p>
          <a:p>
            <a:pPr lvl="1"/>
            <a:r>
              <a:rPr lang="en-US" sz="1400" dirty="0" smtClean="0"/>
              <a:t>Makes the transition between the straight section (compression by shimming the poles) </a:t>
            </a:r>
            <a:br>
              <a:rPr lang="en-US" sz="1400" dirty="0" smtClean="0"/>
            </a:br>
            <a:r>
              <a:rPr lang="en-US" sz="1400" dirty="0" smtClean="0"/>
              <a:t>and the coil ends (shimming at mid-plane or radially)</a:t>
            </a:r>
          </a:p>
          <a:p>
            <a:pPr lvl="1"/>
            <a:endParaRPr lang="en-US" u="sng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24889" b="12727"/>
          <a:stretch/>
        </p:blipFill>
        <p:spPr>
          <a:xfrm flipH="1">
            <a:off x="4644008" y="3717032"/>
            <a:ext cx="4389611" cy="202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4008" y="5733256"/>
            <a:ext cx="4392488" cy="6480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Coil 106 (view from inside bottom, inner layer) </a:t>
            </a:r>
          </a:p>
          <a:p>
            <a:r>
              <a:rPr lang="en-US" sz="1200" dirty="0" smtClean="0"/>
              <a:t>The mid plane shimming of the coil end starts gradually at the end of the straight  section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4050107" y="2075622"/>
            <a:ext cx="211965" cy="240411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80312" y="220486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4338194" y="1916832"/>
            <a:ext cx="233806" cy="28803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11961" y="1700808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583286" y="1905076"/>
            <a:ext cx="1869034" cy="51581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51920" y="184482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253290" y="2420888"/>
            <a:ext cx="199030" cy="223224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596336" y="3429000"/>
            <a:ext cx="216024" cy="64807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96336" y="2708920"/>
            <a:ext cx="165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Midplane</a:t>
            </a:r>
            <a:r>
              <a:rPr lang="en-US" sz="1200" dirty="0" smtClean="0"/>
              <a:t> shimming 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f coil ends</a:t>
            </a:r>
          </a:p>
          <a:p>
            <a:r>
              <a:rPr lang="en-US" sz="1200" dirty="0" smtClean="0"/>
              <a:t>(polyimide)</a:t>
            </a:r>
            <a:endParaRPr lang="en-US" sz="1200" dirty="0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7812360" y="3429000"/>
            <a:ext cx="216024" cy="151216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42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5881985" y="2564904"/>
            <a:ext cx="2940802" cy="2709658"/>
            <a:chOff x="5564842" y="3155822"/>
            <a:chExt cx="3350179" cy="3086858"/>
          </a:xfrm>
        </p:grpSpPr>
        <p:grpSp>
          <p:nvGrpSpPr>
            <p:cNvPr id="22" name="Group 21"/>
            <p:cNvGrpSpPr/>
            <p:nvPr/>
          </p:nvGrpSpPr>
          <p:grpSpPr>
            <a:xfrm>
              <a:off x="5564842" y="3155822"/>
              <a:ext cx="3216371" cy="2793458"/>
              <a:chOff x="5564842" y="3057166"/>
              <a:chExt cx="3216371" cy="2793458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18" t="18786" r="40171" b="14804"/>
              <a:stretch/>
            </p:blipFill>
            <p:spPr bwMode="auto">
              <a:xfrm>
                <a:off x="5564842" y="3057166"/>
                <a:ext cx="3216371" cy="27934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" name="5-Point Star 16"/>
              <p:cNvSpPr>
                <a:spLocks noChangeAspect="1"/>
              </p:cNvSpPr>
              <p:nvPr/>
            </p:nvSpPr>
            <p:spPr>
              <a:xfrm>
                <a:off x="5816221" y="4161469"/>
                <a:ext cx="86124" cy="8612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5-Point Star 17"/>
              <p:cNvSpPr>
                <a:spLocks noChangeAspect="1"/>
              </p:cNvSpPr>
              <p:nvPr/>
            </p:nvSpPr>
            <p:spPr>
              <a:xfrm>
                <a:off x="7690740" y="4378729"/>
                <a:ext cx="86124" cy="86124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Footer Placeholder 7"/>
            <p:cNvSpPr txBox="1">
              <a:spLocks/>
            </p:cNvSpPr>
            <p:nvPr/>
          </p:nvSpPr>
          <p:spPr>
            <a:xfrm>
              <a:off x="6547740" y="5876920"/>
              <a:ext cx="2367281" cy="365760"/>
            </a:xfrm>
            <a:prstGeom prst="rect">
              <a:avLst/>
            </a:prstGeom>
          </p:spPr>
          <p:txBody>
            <a:bodyPr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b="1" i="1" smtClean="0">
                  <a:solidFill>
                    <a:schemeClr val="accent4">
                      <a:lumMod val="75000"/>
                    </a:schemeClr>
                  </a:solidFill>
                </a:rPr>
                <a:t>EN Division-Materials and Metrology</a:t>
              </a:r>
              <a:endParaRPr lang="en-GB" smtClean="0">
                <a:solidFill>
                  <a:schemeClr val="accent4">
                    <a:lumMod val="75000"/>
                  </a:schemeClr>
                </a:solidFill>
              </a:endParaRPr>
            </a:p>
            <a:p>
              <a:pPr>
                <a:defRPr/>
              </a:pPr>
              <a:r>
                <a:rPr lang="en-GB" b="1" i="1" smtClean="0">
                  <a:solidFill>
                    <a:schemeClr val="accent4">
                      <a:lumMod val="75000"/>
                    </a:schemeClr>
                  </a:solidFill>
                </a:rPr>
                <a:t>CERN/EN/MME-MM/NJ-EDMS1216580</a:t>
              </a:r>
              <a:endParaRPr lang="en-GB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t="40061"/>
          <a:stretch/>
        </p:blipFill>
        <p:spPr>
          <a:xfrm>
            <a:off x="5148064" y="1402760"/>
            <a:ext cx="1462913" cy="58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ODS Wedges</a:t>
            </a:r>
            <a:endParaRPr lang="en-US" sz="36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5192" y="620688"/>
            <a:ext cx="4690864" cy="5544616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800" dirty="0" smtClean="0"/>
              <a:t>Searching for suitable material: </a:t>
            </a:r>
          </a:p>
          <a:p>
            <a:r>
              <a:rPr lang="en-US" sz="1500" dirty="0" smtClean="0"/>
              <a:t>extrusion process</a:t>
            </a:r>
          </a:p>
          <a:p>
            <a:r>
              <a:rPr lang="en-US" sz="1500" dirty="0" smtClean="0"/>
              <a:t>accepting </a:t>
            </a:r>
            <a:r>
              <a:rPr lang="en-US" sz="1500" dirty="0" smtClean="0"/>
              <a:t>reaction treatment without showing unacceptable grain growth, </a:t>
            </a:r>
            <a:r>
              <a:rPr lang="en-US" sz="1500" dirty="0" smtClean="0"/>
              <a:t>precipitation and annealing phenomena</a:t>
            </a:r>
            <a:endParaRPr lang="en-US" sz="1500" dirty="0" smtClean="0"/>
          </a:p>
          <a:p>
            <a:pPr marL="36576" indent="0">
              <a:buNone/>
            </a:pPr>
            <a:r>
              <a:rPr lang="en-US" sz="1800" dirty="0"/>
              <a:t>C</a:t>
            </a:r>
            <a:r>
              <a:rPr lang="en-US" sz="1800" dirty="0" smtClean="0"/>
              <a:t>andidates</a:t>
            </a:r>
            <a:r>
              <a:rPr lang="en-US" sz="1800" dirty="0" smtClean="0"/>
              <a:t>: </a:t>
            </a:r>
            <a:endParaRPr lang="en-US" sz="1800" dirty="0" smtClean="0"/>
          </a:p>
          <a:p>
            <a:r>
              <a:rPr lang="en-US" sz="1500" dirty="0" err="1" smtClean="0"/>
              <a:t>Superalloys</a:t>
            </a:r>
            <a:r>
              <a:rPr lang="en-US" sz="1500" dirty="0" smtClean="0"/>
              <a:t>;</a:t>
            </a:r>
          </a:p>
          <a:p>
            <a:r>
              <a:rPr lang="en-US" sz="1500" dirty="0" smtClean="0"/>
              <a:t>ODS copper alloys UNSC15715 (</a:t>
            </a:r>
            <a:r>
              <a:rPr lang="en-US" sz="1500" dirty="0" err="1" smtClean="0"/>
              <a:t>GlidCop</a:t>
            </a:r>
            <a:r>
              <a:rPr lang="en-US" sz="1500" dirty="0" smtClean="0"/>
              <a:t>, </a:t>
            </a:r>
            <a:r>
              <a:rPr lang="en-US" sz="1500" dirty="0" err="1" smtClean="0"/>
              <a:t>Discup</a:t>
            </a:r>
            <a:r>
              <a:rPr lang="en-US" sz="1500" dirty="0" smtClean="0"/>
              <a:t>)</a:t>
            </a:r>
          </a:p>
          <a:p>
            <a:pPr marL="36576" indent="0">
              <a:buNone/>
            </a:pPr>
            <a:r>
              <a:rPr lang="en-US" sz="1800" dirty="0" smtClean="0"/>
              <a:t>Development with </a:t>
            </a:r>
            <a:r>
              <a:rPr lang="en-US" sz="1800" dirty="0" err="1" smtClean="0"/>
              <a:t>Luvata</a:t>
            </a:r>
            <a:endParaRPr lang="en-US" sz="1800" dirty="0" smtClean="0"/>
          </a:p>
          <a:p>
            <a:r>
              <a:rPr lang="en-US" sz="1500" dirty="0" smtClean="0"/>
              <a:t>HOGANAS (</a:t>
            </a:r>
            <a:r>
              <a:rPr lang="en-US" sz="1500" dirty="0" err="1" smtClean="0"/>
              <a:t>Glidcop</a:t>
            </a:r>
            <a:r>
              <a:rPr lang="en-US" sz="1500" dirty="0" smtClean="0"/>
              <a:t>) not interested</a:t>
            </a:r>
          </a:p>
          <a:p>
            <a:r>
              <a:rPr lang="en-US" sz="1500" dirty="0" err="1" smtClean="0"/>
              <a:t>Luvata</a:t>
            </a:r>
            <a:r>
              <a:rPr lang="en-US" sz="1500" dirty="0" smtClean="0"/>
              <a:t> </a:t>
            </a:r>
            <a:r>
              <a:rPr lang="en-US" sz="1500" dirty="0" smtClean="0"/>
              <a:t>did</a:t>
            </a:r>
            <a:r>
              <a:rPr lang="en-US" sz="1500" dirty="0" smtClean="0"/>
              <a:t>…</a:t>
            </a:r>
          </a:p>
          <a:p>
            <a:pPr marL="36576" indent="0">
              <a:buNone/>
            </a:pPr>
            <a:r>
              <a:rPr lang="en-US" sz="1800" dirty="0" smtClean="0"/>
              <a:t>Status</a:t>
            </a:r>
            <a:r>
              <a:rPr lang="en-US" sz="1800" dirty="0" smtClean="0"/>
              <a:t>:</a:t>
            </a:r>
          </a:p>
          <a:p>
            <a:r>
              <a:rPr lang="en-US" sz="1500" dirty="0"/>
              <a:t>Process now industrialized</a:t>
            </a:r>
          </a:p>
          <a:p>
            <a:r>
              <a:rPr lang="en-US" sz="1500" dirty="0" smtClean="0"/>
              <a:t>Non </a:t>
            </a:r>
            <a:r>
              <a:rPr lang="en-US" sz="1500" dirty="0" err="1" smtClean="0"/>
              <a:t>annealable</a:t>
            </a:r>
            <a:r>
              <a:rPr lang="en-US" sz="1500" dirty="0" smtClean="0"/>
              <a:t>, No </a:t>
            </a:r>
            <a:r>
              <a:rPr lang="en-US" sz="1500" dirty="0"/>
              <a:t>grain growth</a:t>
            </a:r>
          </a:p>
          <a:p>
            <a:r>
              <a:rPr lang="en-US" sz="1500" dirty="0" err="1"/>
              <a:t>Extrudable</a:t>
            </a:r>
            <a:r>
              <a:rPr lang="en-US" sz="1500" dirty="0"/>
              <a:t> in long profiles</a:t>
            </a:r>
          </a:p>
          <a:p>
            <a:r>
              <a:rPr lang="en-US" sz="1500" dirty="0"/>
              <a:t>Match </a:t>
            </a:r>
            <a:r>
              <a:rPr lang="en-US" sz="1500" dirty="0" err="1"/>
              <a:t>thermocontraction</a:t>
            </a:r>
            <a:r>
              <a:rPr lang="en-US" sz="1500" dirty="0"/>
              <a:t> and high </a:t>
            </a:r>
            <a:r>
              <a:rPr lang="en-US" sz="1500" dirty="0" err="1" smtClean="0"/>
              <a:t>thermaconductivity</a:t>
            </a:r>
            <a:r>
              <a:rPr lang="en-US" sz="1500" dirty="0" smtClean="0"/>
              <a:t> of copper</a:t>
            </a:r>
          </a:p>
          <a:p>
            <a:r>
              <a:rPr lang="en-US" sz="1500" dirty="0" smtClean="0"/>
              <a:t>Good geometry</a:t>
            </a:r>
            <a:endParaRPr lang="en-US" sz="1500" dirty="0"/>
          </a:p>
          <a:p>
            <a:pPr marL="36576" indent="0">
              <a:buNone/>
            </a:pPr>
            <a:r>
              <a:rPr lang="en-US" sz="1800" dirty="0" smtClean="0"/>
              <a:t>Remaining Issues</a:t>
            </a:r>
            <a:endParaRPr lang="en-US" sz="1800" dirty="0" smtClean="0"/>
          </a:p>
          <a:p>
            <a:r>
              <a:rPr lang="en-US" sz="1500" dirty="0" smtClean="0"/>
              <a:t>Internal Stress (being improved </a:t>
            </a:r>
            <a:r>
              <a:rPr lang="en-US" sz="1500" dirty="0" smtClean="0"/>
              <a:t>by 2-pass cold </a:t>
            </a:r>
            <a:r>
              <a:rPr lang="en-US" sz="1500" dirty="0" smtClean="0"/>
              <a:t>drawing)</a:t>
            </a:r>
            <a:endParaRPr lang="en-US" sz="1500" dirty="0" smtClean="0"/>
          </a:p>
          <a:p>
            <a:r>
              <a:rPr lang="en-US" sz="1500" dirty="0" smtClean="0"/>
              <a:t>Strong </a:t>
            </a:r>
            <a:r>
              <a:rPr lang="en-US" sz="1500" dirty="0" smtClean="0"/>
              <a:t>superficial oxidation difficult to remove </a:t>
            </a:r>
            <a:r>
              <a:rPr lang="en-US" sz="1500" dirty="0" smtClean="0"/>
              <a:t>by </a:t>
            </a:r>
            <a:r>
              <a:rPr lang="en-US" sz="1500" dirty="0" smtClean="0"/>
              <a:t>pickling</a:t>
            </a:r>
            <a:endParaRPr lang="en-US" sz="15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843808" y="6309320"/>
            <a:ext cx="3212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Implemented as from coil </a:t>
            </a:r>
            <a:r>
              <a:rPr lang="en-US" dirty="0" smtClean="0"/>
              <a:t>104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4187" y="2329135"/>
            <a:ext cx="331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Hardness Meas. on </a:t>
            </a:r>
            <a:r>
              <a:rPr lang="en-US" sz="1400" u="sng" dirty="0" err="1" smtClean="0"/>
              <a:t>Preseries</a:t>
            </a:r>
            <a:r>
              <a:rPr lang="en-US" sz="1400" u="sng" dirty="0" smtClean="0"/>
              <a:t> Wedge 3</a:t>
            </a:r>
            <a:endParaRPr lang="en-US" sz="1400" u="sng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433944"/>
              </p:ext>
            </p:extLst>
          </p:nvPr>
        </p:nvGraphicFramePr>
        <p:xfrm>
          <a:off x="4932040" y="5181168"/>
          <a:ext cx="3888432" cy="11281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/>
                <a:gridCol w="1008112"/>
                <a:gridCol w="1008112"/>
              </a:tblGrid>
              <a:tr h="305192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HV5</a:t>
                      </a:r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Test Location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b="1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Before Heat</a:t>
                      </a:r>
                      <a:r>
                        <a:rPr lang="en-US" sz="1200" baseline="0" dirty="0" smtClean="0"/>
                        <a:t> Treatment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137.2±2.8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147.2±3.3</a:t>
                      </a:r>
                      <a:endParaRPr lang="en-US" sz="12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After Heat Treatment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124.3±5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125.8±6.3</a:t>
                      </a:r>
                      <a:endParaRPr lang="en-US" sz="12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oup 7"/>
          <p:cNvGrpSpPr>
            <a:grpSpLocks noChangeAspect="1"/>
          </p:cNvGrpSpPr>
          <p:nvPr/>
        </p:nvGrpSpPr>
        <p:grpSpPr>
          <a:xfrm rot="5400000">
            <a:off x="5508100" y="4584321"/>
            <a:ext cx="582213" cy="1151891"/>
            <a:chOff x="1497561" y="4343400"/>
            <a:chExt cx="899367" cy="1779367"/>
          </a:xfrm>
        </p:grpSpPr>
        <p:pic>
          <p:nvPicPr>
            <p:cNvPr id="9" name="Picture 8" descr="\\cern.ch\dfs\Users\n\njimenez\Desktop\documentos\Others\Glidcop characterisation\cross section discup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2" t="14587" r="6232" b="31175"/>
            <a:stretch/>
          </p:blipFill>
          <p:spPr bwMode="auto">
            <a:xfrm rot="16200000">
              <a:off x="1141079" y="4815438"/>
              <a:ext cx="1727887" cy="783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1883437" y="4693840"/>
              <a:ext cx="317287" cy="262829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47178" y="5520488"/>
              <a:ext cx="307095" cy="272255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503505" y="4877837"/>
              <a:ext cx="463547" cy="47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635763" y="5649929"/>
              <a:ext cx="470241" cy="475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B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61" t="-1388" r="-1156" b="3036"/>
          <a:stretch/>
        </p:blipFill>
        <p:spPr>
          <a:xfrm>
            <a:off x="6876256" y="188640"/>
            <a:ext cx="1991911" cy="212476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t="28512"/>
          <a:stretch/>
        </p:blipFill>
        <p:spPr>
          <a:xfrm>
            <a:off x="5076056" y="260648"/>
            <a:ext cx="1604686" cy="94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4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Single piece G11 Saddles</a:t>
            </a:r>
            <a:endParaRPr lang="en-US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692696"/>
            <a:ext cx="3096344" cy="46085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u="sng" dirty="0" smtClean="0"/>
              <a:t>Single Piece G11 Saddles</a:t>
            </a:r>
          </a:p>
          <a:p>
            <a:pPr marL="379476" indent="-342900">
              <a:buClrTx/>
              <a:buFont typeface="+mj-lt"/>
              <a:buAutoNum type="arabicPeriod"/>
            </a:pPr>
            <a:r>
              <a:rPr lang="en-US" sz="1600" dirty="0" smtClean="0"/>
              <a:t>After reaction, temporary metallic saddle is removed: full access for splicing the leads and to decontaminate the flux before inserting the G11 single piece saddle.</a:t>
            </a:r>
            <a:endParaRPr lang="en-US" sz="1600" dirty="0"/>
          </a:p>
          <a:p>
            <a:pPr marL="379476" indent="-342900">
              <a:buClrTx/>
              <a:buFont typeface="+mj-lt"/>
              <a:buAutoNum type="arabicPeriod"/>
            </a:pPr>
            <a:r>
              <a:rPr lang="en-US" sz="1600" dirty="0" smtClean="0"/>
              <a:t>allow perfect coil length trimming</a:t>
            </a:r>
          </a:p>
          <a:p>
            <a:pPr marL="379476" indent="-342900">
              <a:buClrTx/>
              <a:buFont typeface="+mj-lt"/>
              <a:buAutoNum type="arabicPeriod"/>
            </a:pPr>
            <a:r>
              <a:rPr lang="en-US" sz="1600" dirty="0" smtClean="0"/>
              <a:t>non </a:t>
            </a:r>
            <a:r>
              <a:rPr lang="en-US" sz="1600" dirty="0"/>
              <a:t>conductive, insulate the splice </a:t>
            </a:r>
            <a:r>
              <a:rPr lang="en-US" sz="1600" dirty="0" smtClean="0"/>
              <a:t>area</a:t>
            </a:r>
          </a:p>
          <a:p>
            <a:pPr marL="379476" indent="-342900">
              <a:buClrTx/>
              <a:buFont typeface="+mj-lt"/>
              <a:buAutoNum type="arabicPeriod"/>
            </a:pPr>
            <a:r>
              <a:rPr lang="en-US" sz="1600" dirty="0"/>
              <a:t>Avoid large increase of modulus in the ends</a:t>
            </a:r>
          </a:p>
          <a:p>
            <a:pPr marL="379476" indent="-342900">
              <a:buClrTx/>
              <a:buFont typeface="+mj-lt"/>
              <a:buAutoNum type="arabicPeriod"/>
            </a:pPr>
            <a:endParaRPr lang="en-US" sz="1600" dirty="0"/>
          </a:p>
          <a:p>
            <a:pPr marL="379476" indent="-342900">
              <a:buClrTx/>
              <a:buFont typeface="+mj-lt"/>
              <a:buAutoNum type="arabicPeriod"/>
            </a:pPr>
            <a:endParaRPr lang="en-US" sz="1600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73785" y="2708920"/>
            <a:ext cx="1762711" cy="1351607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47864" y="692696"/>
            <a:ext cx="2808312" cy="16864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352650" y="2420888"/>
            <a:ext cx="2803526" cy="165326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265673" y="692696"/>
            <a:ext cx="2804744" cy="1800200"/>
            <a:chOff x="4355976" y="908720"/>
            <a:chExt cx="2804744" cy="1800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55976" y="908720"/>
              <a:ext cx="2804744" cy="1800200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5652120" y="1988840"/>
              <a:ext cx="288032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7777841" y="1988840"/>
            <a:ext cx="288032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620688"/>
            <a:ext cx="2892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chemeClr val="bg1"/>
                </a:solidFill>
              </a:rPr>
              <a:t>Coil 101-&gt;105: conventional</a:t>
            </a:r>
            <a:endParaRPr lang="en-US" sz="1600" b="1" u="sng" dirty="0">
              <a:solidFill>
                <a:schemeClr val="bg1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901746"/>
              </p:ext>
            </p:extLst>
          </p:nvPr>
        </p:nvGraphicFramePr>
        <p:xfrm>
          <a:off x="395536" y="4293096"/>
          <a:ext cx="4869954" cy="2048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256765"/>
            <a:ext cx="2952328" cy="25698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44008" y="3717032"/>
            <a:ext cx="1541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chemeClr val="bg1"/>
                </a:solidFill>
              </a:rPr>
              <a:t>Since coil 106</a:t>
            </a:r>
            <a:endParaRPr lang="en-US" sz="16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17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706538"/>
              </p:ext>
            </p:extLst>
          </p:nvPr>
        </p:nvGraphicFramePr>
        <p:xfrm>
          <a:off x="0" y="764704"/>
          <a:ext cx="9144004" cy="5979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608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ID 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54/61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132/169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132/169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Insul</a:t>
                      </a:r>
                      <a:r>
                        <a:rPr lang="en-US" sz="1200" dirty="0" smtClean="0"/>
                        <a:t>.</a:t>
                      </a:r>
                    </a:p>
                    <a:p>
                      <a:pPr algn="r"/>
                      <a:r>
                        <a:rPr lang="en-US" sz="1200" dirty="0" smtClean="0"/>
                        <a:t>Thick.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 only</a:t>
                      </a:r>
                    </a:p>
                    <a:p>
                      <a:pPr algn="ctr"/>
                      <a:r>
                        <a:rPr lang="en-US" sz="1200" dirty="0" smtClean="0"/>
                        <a:t>~ 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&gt;0.15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&gt;0.15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u="sng" dirty="0" smtClean="0"/>
                        <a:t>0.107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u="sng" dirty="0" smtClean="0"/>
                        <a:t>0.107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Spacers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Saddles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Wedges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316L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316L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316L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ODS-Cu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ODS-Cu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Inter_layer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Nextel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Mica-QH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Binder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Splice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/>
                        <a:t>Gr.Wr</a:t>
                      </a:r>
                      <a:r>
                        <a:rPr lang="en-US" sz="1200" baseline="0" dirty="0" smtClean="0"/>
                        <a:t>. OD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Gr. </a:t>
                      </a:r>
                      <a:r>
                        <a:rPr lang="en-US" sz="1200" baseline="0" dirty="0" err="1" smtClean="0"/>
                        <a:t>Wr</a:t>
                      </a:r>
                      <a:r>
                        <a:rPr lang="en-US" sz="1200" baseline="0" dirty="0" smtClean="0"/>
                        <a:t>. 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  <a:p>
                      <a:pPr algn="ctr"/>
                      <a:r>
                        <a:rPr lang="en-US" sz="1200" u="sng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Epoxy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Impreg</a:t>
                      </a:r>
                      <a:r>
                        <a:rPr lang="en-US" sz="1200" baseline="0" dirty="0" smtClean="0"/>
                        <a:t>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Remark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spacers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spacers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smtClean="0"/>
                        <a:t>Splicing difficult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Insulation</a:t>
                      </a:r>
                      <a:r>
                        <a:rPr lang="en-US" sz="1200" baseline="0" dirty="0" smtClean="0"/>
                        <a:t> oversized-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Disposed after curing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Insulation</a:t>
                      </a:r>
                      <a:r>
                        <a:rPr lang="en-US" sz="1200" baseline="0" dirty="0" smtClean="0"/>
                        <a:t> oversized-</a:t>
                      </a:r>
                    </a:p>
                    <a:p>
                      <a:pPr algn="ctr"/>
                      <a:r>
                        <a:rPr lang="en-US" sz="1200" dirty="0" smtClean="0"/>
                        <a:t>Splicing</a:t>
                      </a:r>
                      <a:r>
                        <a:rPr lang="en-US" sz="1200" baseline="0" dirty="0" smtClean="0"/>
                        <a:t> difficult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saddle,</a:t>
                      </a:r>
                    </a:p>
                    <a:p>
                      <a:pPr algn="ctr"/>
                      <a:r>
                        <a:rPr lang="en-US" sz="1200" dirty="0" smtClean="0"/>
                        <a:t>Popped Strand,</a:t>
                      </a:r>
                    </a:p>
                    <a:p>
                      <a:pPr algn="ctr"/>
                      <a:r>
                        <a:rPr lang="en-US" sz="1200" baseline="0" dirty="0" err="1" smtClean="0"/>
                        <a:t>Azim</a:t>
                      </a:r>
                      <a:r>
                        <a:rPr lang="en-US" sz="1200" baseline="0" dirty="0" smtClean="0"/>
                        <a:t>. Oversized</a:t>
                      </a:r>
                    </a:p>
                    <a:p>
                      <a:pPr algn="ctr"/>
                      <a:endParaRPr lang="en-US" sz="1200" baseline="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OK (no ground wrap)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smtClean="0"/>
                        <a:t>Dry spots after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impreg</a:t>
                      </a:r>
                      <a:r>
                        <a:rPr lang="en-US" sz="1200" baseline="0" dirty="0" smtClean="0"/>
                        <a:t>.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err="1" smtClean="0"/>
                        <a:t>Impregn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defects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r>
                        <a:rPr lang="en-US" sz="1200" baseline="0" dirty="0" smtClean="0"/>
                        <a:t> binder in ends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(In progress)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Implementation of Features, timeline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014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028700" indent="-1028700">
              <a:buFont typeface="+mj-lt"/>
              <a:buAutoNum type="romanUcPeriod" startAt="3"/>
            </a:pPr>
            <a:r>
              <a:rPr lang="en-US" dirty="0" smtClean="0"/>
              <a:t>Tooling and Process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Models Production Data – Coil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0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Coil Production flow chart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977867"/>
              </p:ext>
            </p:extLst>
          </p:nvPr>
        </p:nvGraphicFramePr>
        <p:xfrm>
          <a:off x="456501" y="332656"/>
          <a:ext cx="8226854" cy="2874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050465"/>
              </p:ext>
            </p:extLst>
          </p:nvPr>
        </p:nvGraphicFramePr>
        <p:xfrm>
          <a:off x="467544" y="3278785"/>
          <a:ext cx="8226854" cy="2874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7504" y="3926857"/>
            <a:ext cx="371315" cy="463196"/>
            <a:chOff x="5291680" y="666564"/>
            <a:chExt cx="371315" cy="463196"/>
          </a:xfrm>
        </p:grpSpPr>
        <p:sp>
          <p:nvSpPr>
            <p:cNvPr id="9" name="Right Arrow 8"/>
            <p:cNvSpPr/>
            <p:nvPr/>
          </p:nvSpPr>
          <p:spPr>
            <a:xfrm>
              <a:off x="5291680" y="666564"/>
              <a:ext cx="371315" cy="4631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>
              <a:off x="5291680" y="759203"/>
              <a:ext cx="259921" cy="277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-897705" y="22882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1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Tooling: Winding - Curing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620688"/>
            <a:ext cx="1585813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229" y1="91683" x2="95411" y2="29901"/>
                        <a14:foregroundMark x1="3095" y1="92277" x2="3308" y2="88317"/>
                        <a14:foregroundMark x1="4055" y1="84752" x2="95731" y2="23168"/>
                        <a14:foregroundMark x1="9072" y1="75050" x2="9072" y2="75050"/>
                        <a14:foregroundMark x1="25614" y1="43366" x2="83351" y2="5743"/>
                        <a14:foregroundMark x1="42903" y1="29703" x2="65422" y2="14455"/>
                        <a14:foregroundMark x1="21238" y1="49505" x2="23479" y2="49505"/>
                        <a14:foregroundMark x1="18677" y1="62178" x2="18677" y2="64158"/>
                        <a14:foregroundMark x1="67556" y1="58416" x2="74600" y2="58020"/>
                        <a14:foregroundMark x1="79616" y1="51881" x2="83244" y2="49307"/>
                        <a14:foregroundMark x1="79936" y1="53267" x2="83351" y2="50693"/>
                        <a14:foregroundMark x1="24120" y1="90693" x2="29029" y2="87129"/>
                        <a14:foregroundMark x1="17396" y1="92871" x2="20598" y2="92475"/>
                        <a14:foregroundMark x1="90502" y1="20000" x2="93276" y2="16436"/>
                        <a14:foregroundMark x1="40235" y1="44158" x2="68090" y2="25347"/>
                        <a14:foregroundMark x1="37033" y1="40000" x2="37353" y2="40198"/>
                        <a14:foregroundMark x1="20384" y1="56634" x2="20704" y2="57624"/>
                        <a14:foregroundMark x1="16542" y1="61386" x2="20277" y2="58812"/>
                        <a14:foregroundMark x1="94023" y1="15842" x2="94877" y2="18020"/>
                        <a14:foregroundMark x1="81644" y1="2574" x2="82711" y2="3366"/>
                        <a14:foregroundMark x1="79082" y1="1782" x2="79616" y2="1980"/>
                        <a14:foregroundMark x1="28815" y1="34851" x2="29349" y2="35050"/>
                        <a14:foregroundMark x1="31270" y1="33465" x2="31804" y2="33663"/>
                        <a14:foregroundMark x1="31163" y1="35842" x2="31163" y2="35842"/>
                        <a14:foregroundMark x1="96158" y1="24752" x2="96158" y2="24752"/>
                        <a14:foregroundMark x1="83991" y1="48119" x2="83991" y2="48119"/>
                        <a14:foregroundMark x1="72145" y1="2574" x2="71718" y2="3564"/>
                        <a14:foregroundMark x1="72892" y1="8713" x2="77054" y2="5941"/>
                        <a14:foregroundMark x1="72359" y1="4752" x2="72359" y2="4752"/>
                        <a14:foregroundMark x1="43863" y1="34455" x2="43863" y2="34455"/>
                        <a14:foregroundMark x1="40768" y1="36832" x2="58271" y2="25743"/>
                        <a14:foregroundMark x1="64461" y1="20594" x2="60085" y2="23762"/>
                        <a14:foregroundMark x1="66169" y1="21980" x2="41089" y2="39406"/>
                        <a14:foregroundMark x1="59552" y1="24554" x2="59552" y2="24554"/>
                        <a14:foregroundMark x1="75987" y1="4752" x2="25507" y2="39604"/>
                        <a14:foregroundMark x1="81003" y1="1584" x2="81003" y2="1584"/>
                        <a14:foregroundMark x1="81857" y1="792" x2="81857" y2="792"/>
                        <a14:foregroundMark x1="83244" y1="1782" x2="83244" y2="1782"/>
                        <a14:foregroundMark x1="88794" y1="17426" x2="93810" y2="14653"/>
                        <a14:foregroundMark x1="88367" y1="18020" x2="88367" y2="18020"/>
                        <a14:foregroundMark x1="87513" y1="17426" x2="87513" y2="17426"/>
                        <a14:foregroundMark x1="95091" y1="15050" x2="95091" y2="15050"/>
                        <a14:foregroundMark x1="94023" y1="15050" x2="96158" y2="16040"/>
                        <a14:foregroundMark x1="96905" y1="25545" x2="96905" y2="35644"/>
                        <a14:foregroundMark x1="95411" y1="34455" x2="81217" y2="43762"/>
                        <a14:foregroundMark x1="83351" y1="53069" x2="79082" y2="55842"/>
                        <a14:foregroundMark x1="84418" y1="49901" x2="83778" y2="52673"/>
                        <a14:foregroundMark x1="65101" y1="55644" x2="64781" y2="61980"/>
                        <a14:foregroundMark x1="65848" y1="63564" x2="74600" y2="69505"/>
                        <a14:foregroundMark x1="61900" y1="58416" x2="28175" y2="80792"/>
                        <a14:foregroundMark x1="29989" y1="87921" x2="29989" y2="87921"/>
                        <a14:foregroundMark x1="19104" y1="98416" x2="19104" y2="98416"/>
                        <a14:foregroundMark x1="16969" y1="97030" x2="16969" y2="97030"/>
                        <a14:foregroundMark x1="15475" y1="93663" x2="15475" y2="93663"/>
                        <a14:foregroundMark x1="16115" y1="90891" x2="16115" y2="90891"/>
                        <a14:foregroundMark x1="16542" y1="88317" x2="16115" y2="94653"/>
                        <a14:foregroundMark x1="5336" y1="96040" x2="15048" y2="89703"/>
                        <a14:foregroundMark x1="961" y1="95248" x2="2134" y2="99406"/>
                        <a14:foregroundMark x1="1601" y1="86535" x2="1387" y2="91485"/>
                        <a14:foregroundMark x1="1601" y1="84158" x2="1601" y2="85545"/>
                        <a14:foregroundMark x1="11740" y1="69307" x2="5977" y2="73069"/>
                        <a14:foregroundMark x1="4909" y1="73861" x2="3308" y2="75050"/>
                        <a14:foregroundMark x1="3202" y1="81584" x2="3522" y2="75842"/>
                        <a14:foregroundMark x1="1921" y1="82970" x2="3735" y2="76040"/>
                        <a14:foregroundMark x1="3202" y1="82970" x2="3202" y2="82970"/>
                        <a14:foregroundMark x1="3202" y1="82970" x2="3202" y2="82970"/>
                        <a14:foregroundMark x1="21665" y1="52673" x2="21665" y2="52673"/>
                        <a14:foregroundMark x1="20277" y1="52277" x2="20277" y2="52277"/>
                        <a14:foregroundMark x1="19851" y1="50693" x2="19851" y2="50693"/>
                        <a14:backgroundMark x1="33298" y1="13861" x2="33298" y2="13861"/>
                        <a14:backgroundMark x1="31057" y1="21386" x2="31057" y2="21386"/>
                        <a14:backgroundMark x1="16115" y1="90495" x2="5763" y2="97426"/>
                        <a14:backgroundMark x1="961" y1="90495" x2="4162" y2="9901"/>
                        <a14:backgroundMark x1="73426" y1="3564" x2="75560" y2="1386"/>
                        <a14:backgroundMark x1="56564" y1="66931" x2="76307" y2="83762"/>
                        <a14:backgroundMark x1="90502" y1="3762" x2="96158" y2="11089"/>
                        <a14:backgroundMark x1="42369" y1="37030" x2="64995" y2="22178"/>
                        <a14:backgroundMark x1="80896" y1="792" x2="80896" y2="792"/>
                        <a14:backgroundMark x1="78442" y1="3564" x2="78442" y2="2970"/>
                        <a14:backgroundMark x1="30309" y1="36040" x2="30309" y2="35248"/>
                        <a14:backgroundMark x1="31697" y1="35446" x2="32337" y2="35248"/>
                        <a14:backgroundMark x1="73106" y1="8515" x2="72145" y2="4752"/>
                        <a14:backgroundMark x1="41302" y1="38416" x2="65101" y2="23564"/>
                        <a14:backgroundMark x1="38954" y1="22376" x2="38954" y2="22376"/>
                        <a14:backgroundMark x1="41622" y1="18614" x2="41622" y2="18614"/>
                        <a14:backgroundMark x1="41942" y1="22970" x2="41942" y2="22970"/>
                        <a14:backgroundMark x1="45678" y1="13465" x2="45678" y2="13465"/>
                        <a14:backgroundMark x1="42796" y1="24158" x2="68837" y2="3168"/>
                        <a14:backgroundMark x1="70758" y1="6139" x2="64888" y2="11485"/>
                        <a14:backgroundMark x1="62540" y1="12871" x2="62540" y2="12871"/>
                        <a14:backgroundMark x1="88794" y1="11089" x2="88794" y2="11089"/>
                        <a14:backgroundMark x1="90075" y1="9505" x2="90075" y2="9505"/>
                        <a14:backgroundMark x1="98292" y1="18020" x2="98292" y2="18020"/>
                        <a14:backgroundMark x1="98826" y1="26733" x2="98826" y2="26733"/>
                        <a14:backgroundMark x1="90181" y1="41782" x2="90181" y2="41782"/>
                        <a14:backgroundMark x1="94664" y1="41782" x2="94664" y2="41782"/>
                        <a14:backgroundMark x1="96905" y1="37426" x2="96905" y2="37426"/>
                        <a14:backgroundMark x1="85592" y1="44554" x2="85592" y2="44554"/>
                        <a14:backgroundMark x1="75454" y1="73465" x2="75454" y2="73465"/>
                        <a14:backgroundMark x1="81537" y1="79208" x2="81857" y2="79208"/>
                        <a14:backgroundMark x1="48346" y1="85941" x2="48346" y2="85941"/>
                        <a14:backgroundMark x1="32337" y1="92871" x2="51334" y2="89109"/>
                        <a14:backgroundMark x1="3629" y1="75644" x2="2668" y2="83366"/>
                        <a14:backgroundMark x1="90395" y1="74653" x2="90395" y2="74653"/>
                        <a14:backgroundMark x1="91035" y1="84158" x2="91035" y2="841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85193">
            <a:off x="1566622" y="744024"/>
            <a:ext cx="4073457" cy="2197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140968"/>
            <a:ext cx="5153807" cy="27863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8640"/>
            <a:ext cx="2425003" cy="2634859"/>
          </a:xfrm>
          <a:prstGeom prst="rect">
            <a:avLst/>
          </a:prstGeom>
        </p:spPr>
      </p:pic>
      <p:pic>
        <p:nvPicPr>
          <p:cNvPr id="17" name="Picture Placeholder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0152" y="2996952"/>
            <a:ext cx="2906551" cy="290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99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548680"/>
            <a:ext cx="5472608" cy="496855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Winding Characteristics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Cable Tension IL: 350 N / OL : 250N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Cable </a:t>
            </a:r>
            <a:r>
              <a:rPr lang="en-US" sz="1400" dirty="0" err="1" smtClean="0">
                <a:solidFill>
                  <a:srgbClr val="0C377B"/>
                </a:solidFill>
              </a:rPr>
              <a:t>behaviour</a:t>
            </a:r>
            <a:r>
              <a:rPr lang="en-US" sz="1400" dirty="0" smtClean="0">
                <a:solidFill>
                  <a:srgbClr val="0C377B"/>
                </a:solidFill>
              </a:rPr>
              <a:t>: RRP Stable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Use of binder to stabilize the cable no longer necessary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Respect of Coil Overall Length: OK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Curing process: OK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Electrical integrity: solved with SLS Flex</a:t>
            </a:r>
          </a:p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Remaining </a:t>
            </a:r>
            <a:r>
              <a:rPr lang="en-US" sz="1800" u="sng" dirty="0" smtClean="0">
                <a:solidFill>
                  <a:srgbClr val="0C377B"/>
                </a:solidFill>
              </a:rPr>
              <a:t>Issues</a:t>
            </a:r>
            <a:endParaRPr lang="en-US" sz="1800" u="sng" dirty="0" smtClean="0">
              <a:solidFill>
                <a:srgbClr val="0C377B"/>
              </a:solidFill>
            </a:endParaRPr>
          </a:p>
          <a:p>
            <a:r>
              <a:rPr lang="en-US" sz="1500" u="sng" dirty="0" smtClean="0">
                <a:solidFill>
                  <a:srgbClr val="0C377B"/>
                </a:solidFill>
              </a:rPr>
              <a:t>Missing autopsy from 5 first coils </a:t>
            </a:r>
            <a:br>
              <a:rPr lang="en-US" sz="1500" u="sng" dirty="0" smtClean="0">
                <a:solidFill>
                  <a:srgbClr val="0C377B"/>
                </a:solidFill>
              </a:rPr>
            </a:br>
            <a:r>
              <a:rPr lang="en-US" sz="1500" u="sng" dirty="0" smtClean="0">
                <a:solidFill>
                  <a:srgbClr val="0C377B"/>
                </a:solidFill>
              </a:rPr>
              <a:t>(coil end </a:t>
            </a:r>
            <a:r>
              <a:rPr lang="en-US" sz="1500" u="sng" dirty="0" smtClean="0">
                <a:solidFill>
                  <a:srgbClr val="0C377B"/>
                </a:solidFill>
              </a:rPr>
              <a:t>section, </a:t>
            </a:r>
            <a:r>
              <a:rPr lang="en-US" sz="1500" u="sng" dirty="0" smtClean="0">
                <a:solidFill>
                  <a:srgbClr val="0C377B"/>
                </a:solidFill>
              </a:rPr>
              <a:t>from last week only)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Mid-Plane: sensitive to damage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inter-layer with quench heaters under development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Possible issue w/ Layer jump </a:t>
            </a:r>
            <a:br>
              <a:rPr lang="en-US" sz="1500" dirty="0" smtClean="0">
                <a:solidFill>
                  <a:srgbClr val="0C377B"/>
                </a:solidFill>
              </a:rPr>
            </a:br>
            <a:r>
              <a:rPr lang="en-US" sz="1500" dirty="0" smtClean="0">
                <a:solidFill>
                  <a:srgbClr val="0C377B"/>
                </a:solidFill>
              </a:rPr>
              <a:t>(from test data coil 107)</a:t>
            </a:r>
          </a:p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Schedule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to produce a cured coil: 3 weeks</a:t>
            </a:r>
            <a:endParaRPr lang="en-US" sz="1400" dirty="0">
              <a:solidFill>
                <a:srgbClr val="0C377B"/>
              </a:solidFill>
            </a:endParaRP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332656"/>
            <a:ext cx="3290197" cy="194444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Winding – Curing: Characteristics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8382"/>
          <a:stretch/>
        </p:blipFill>
        <p:spPr>
          <a:xfrm>
            <a:off x="4865127" y="4797152"/>
            <a:ext cx="4294511" cy="11784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204864"/>
            <a:ext cx="3240360" cy="16480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47786" t="1476" r="3295" b="56822"/>
          <a:stretch/>
        </p:blipFill>
        <p:spPr>
          <a:xfrm flipH="1">
            <a:off x="4977399" y="3861048"/>
            <a:ext cx="4103457" cy="9179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0032" y="594928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Nota: Correct position of the turns in the ends is now achieved (since coil 108</a:t>
            </a:r>
            <a:r>
              <a:rPr lang="en-US" sz="1200" dirty="0" smtClean="0"/>
              <a:t>)</a:t>
            </a:r>
            <a:endParaRPr lang="en-US" sz="1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227543" y="6617054"/>
            <a:ext cx="3916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Photographs :courtesy of X. </a:t>
            </a:r>
            <a:r>
              <a:rPr lang="en-US" sz="1000" dirty="0" err="1"/>
              <a:t>Sarasola</a:t>
            </a:r>
            <a:r>
              <a:rPr lang="en-US" sz="1000" dirty="0"/>
              <a:t> Martin, N </a:t>
            </a:r>
            <a:r>
              <a:rPr lang="en-US" sz="1000" dirty="0" err="1"/>
              <a:t>Peray</a:t>
            </a:r>
            <a:r>
              <a:rPr lang="en-US" sz="1000" dirty="0"/>
              <a:t>, L. </a:t>
            </a:r>
            <a:r>
              <a:rPr lang="en-US" sz="1000" dirty="0" smtClean="0"/>
              <a:t>Lambert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7276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692695"/>
            <a:ext cx="3672408" cy="2665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429000"/>
            <a:ext cx="3631897" cy="24286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80660" y1="4622" x2="81958" y2="92450"/>
                        <a14:foregroundMark x1="75943" y1="13405" x2="75943" y2="13405"/>
                        <a14:foregroundMark x1="76297" y1="15408" x2="76297" y2="15408"/>
                        <a14:foregroundMark x1="23703" y1="13097" x2="23703" y2="13097"/>
                        <a14:foregroundMark x1="20047" y1="12789" x2="20047" y2="12789"/>
                        <a14:foregroundMark x1="18042" y1="14792" x2="18042" y2="14792"/>
                        <a14:foregroundMark x1="17807" y1="4622" x2="21816" y2="6317"/>
                        <a14:foregroundMark x1="14858" y1="12018" x2="25236" y2="11710"/>
                        <a14:foregroundMark x1="18278" y1="18182" x2="18278" y2="18182"/>
                        <a14:foregroundMark x1="27830" y1="17720" x2="73113" y2="18028"/>
                        <a14:foregroundMark x1="24410" y1="4931" x2="24410" y2="4931"/>
                        <a14:foregroundMark x1="85967" y1="13097" x2="81840" y2="130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992" y="620688"/>
            <a:ext cx="3600400" cy="27554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Reaction Fixture</a:t>
            </a:r>
            <a:endParaRPr lang="en-US" sz="3600" dirty="0"/>
          </a:p>
        </p:txBody>
      </p:sp>
      <p:sp>
        <p:nvSpPr>
          <p:cNvPr id="36" name="Content Placeholder 2"/>
          <p:cNvSpPr>
            <a:spLocks noGrp="1"/>
          </p:cNvSpPr>
          <p:nvPr>
            <p:ph sz="half" idx="1"/>
          </p:nvPr>
        </p:nvSpPr>
        <p:spPr>
          <a:xfrm>
            <a:off x="4139952" y="3429000"/>
            <a:ext cx="4824536" cy="28803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Tooling Characteristics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Modular tool, cavity inner radius adaptable from 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Nominal R60.6 to R60.95 mm for oversized coils 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FNAL/LARP based design</a:t>
            </a:r>
          </a:p>
          <a:p>
            <a:pPr marL="36576" indent="0">
              <a:buNone/>
            </a:pPr>
            <a:r>
              <a:rPr lang="en-US" sz="1800" u="sng" dirty="0">
                <a:solidFill>
                  <a:srgbClr val="0C377B"/>
                </a:solidFill>
              </a:rPr>
              <a:t>Remaining Critical Points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Limited Argon flow circulating in the coil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No variation of coil length during reaction </a:t>
            </a:r>
            <a:r>
              <a:rPr lang="en-US" sz="1400" i="1" dirty="0" smtClean="0">
                <a:solidFill>
                  <a:srgbClr val="0C377B"/>
                </a:solidFill>
              </a:rPr>
              <a:t>(cf. extra slides)</a:t>
            </a:r>
          </a:p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Schedule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to prepare a cured coil for reaction: 1 week</a:t>
            </a:r>
            <a:endParaRPr lang="en-US" sz="1400" dirty="0">
              <a:solidFill>
                <a:srgbClr val="0C377B"/>
              </a:solidFill>
            </a:endParaRP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9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Models Production Data - Coil Technology</a:t>
            </a:r>
            <a:br>
              <a:rPr lang="en-GB" dirty="0" smtClean="0"/>
            </a:br>
            <a:endParaRPr lang="en-GB" dirty="0" smtClean="0"/>
          </a:p>
          <a:p>
            <a:pPr marL="1019556" lvl="1" indent="-571500">
              <a:buClrTx/>
              <a:buFont typeface="+mj-lt"/>
              <a:buAutoNum type="romanUcPeriod"/>
            </a:pPr>
            <a:r>
              <a:rPr lang="en-GB" dirty="0" smtClean="0"/>
              <a:t>Status of Coil Production</a:t>
            </a:r>
            <a:br>
              <a:rPr lang="en-GB" dirty="0" smtClean="0"/>
            </a:br>
            <a:r>
              <a:rPr lang="en-GB" sz="1100" dirty="0"/>
              <a:t> </a:t>
            </a:r>
            <a:endParaRPr lang="en-GB" sz="1100" dirty="0" smtClean="0"/>
          </a:p>
          <a:p>
            <a:pPr marL="1019556" lvl="1" indent="-571500">
              <a:buClrTx/>
              <a:buFont typeface="+mj-lt"/>
              <a:buAutoNum type="romanUcPeriod"/>
            </a:pPr>
            <a:r>
              <a:rPr lang="en-GB" dirty="0"/>
              <a:t>Inside Coils : </a:t>
            </a:r>
            <a:r>
              <a:rPr lang="en-GB" dirty="0" smtClean="0"/>
              <a:t>Best features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100" dirty="0" smtClean="0"/>
              <a:t>   </a:t>
            </a:r>
          </a:p>
          <a:p>
            <a:pPr marL="1019556" lvl="1" indent="-571500">
              <a:buClrTx/>
              <a:buFont typeface="+mj-lt"/>
              <a:buAutoNum type="romanUcPeriod"/>
            </a:pPr>
            <a:r>
              <a:rPr lang="en-GB" dirty="0" smtClean="0"/>
              <a:t>Tooling and Process</a:t>
            </a:r>
            <a:br>
              <a:rPr lang="en-GB" dirty="0" smtClean="0"/>
            </a:br>
            <a:r>
              <a:rPr lang="en-GB" sz="1100" dirty="0" smtClean="0"/>
              <a:t> </a:t>
            </a:r>
          </a:p>
          <a:p>
            <a:pPr marL="1019556" lvl="1" indent="-571500">
              <a:buClrTx/>
              <a:buFont typeface="+mj-lt"/>
              <a:buAutoNum type="romanUcPeriod"/>
            </a:pPr>
            <a:r>
              <a:rPr lang="en-GB" dirty="0" smtClean="0"/>
              <a:t>3 coils tested, so far…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3429000"/>
            <a:ext cx="4464496" cy="2664296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Remaining </a:t>
            </a:r>
            <a:r>
              <a:rPr lang="en-US" sz="1800" u="sng" dirty="0" smtClean="0">
                <a:solidFill>
                  <a:srgbClr val="0C377B"/>
                </a:solidFill>
              </a:rPr>
              <a:t>Issues</a:t>
            </a:r>
          </a:p>
          <a:p>
            <a:pPr marL="36576" indent="0">
              <a:buNone/>
            </a:pPr>
            <a:r>
              <a:rPr lang="en-US" sz="1500" u="sng" dirty="0" smtClean="0">
                <a:solidFill>
                  <a:srgbClr val="0C377B"/>
                </a:solidFill>
              </a:rPr>
              <a:t>Still a young infrastructure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In rare cases, controller stopped during cycle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Repetitive failures of </a:t>
            </a:r>
            <a:r>
              <a:rPr lang="en-US" sz="1500" dirty="0" err="1" smtClean="0">
                <a:solidFill>
                  <a:srgbClr val="0C377B"/>
                </a:solidFill>
              </a:rPr>
              <a:t>homogeneisation</a:t>
            </a:r>
            <a:r>
              <a:rPr lang="en-US" sz="1500" dirty="0" smtClean="0">
                <a:solidFill>
                  <a:srgbClr val="0C377B"/>
                </a:solidFill>
              </a:rPr>
              <a:t> fan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Repetitive failures of Oxygen monitoring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O</a:t>
            </a:r>
            <a:r>
              <a:rPr lang="en-US" sz="1500" baseline="-25000" dirty="0" smtClean="0">
                <a:solidFill>
                  <a:srgbClr val="0C377B"/>
                </a:solidFill>
              </a:rPr>
              <a:t>2</a:t>
            </a:r>
            <a:r>
              <a:rPr lang="en-US" sz="1500" dirty="0" smtClean="0">
                <a:solidFill>
                  <a:srgbClr val="0C377B"/>
                </a:solidFill>
              </a:rPr>
              <a:t> level too </a:t>
            </a:r>
            <a:r>
              <a:rPr lang="en-US" sz="1500" dirty="0" smtClean="0">
                <a:solidFill>
                  <a:srgbClr val="0C377B"/>
                </a:solidFill>
              </a:rPr>
              <a:t>high (</a:t>
            </a:r>
            <a:r>
              <a:rPr lang="en-US" sz="1500" dirty="0" smtClean="0">
                <a:solidFill>
                  <a:srgbClr val="0C377B"/>
                </a:solidFill>
              </a:rPr>
              <a:t>Ti </a:t>
            </a:r>
            <a:r>
              <a:rPr lang="en-US" sz="1500" dirty="0" smtClean="0">
                <a:solidFill>
                  <a:srgbClr val="0C377B"/>
                </a:solidFill>
              </a:rPr>
              <a:t>witness </a:t>
            </a:r>
            <a:r>
              <a:rPr lang="en-US" sz="1500" dirty="0" smtClean="0">
                <a:solidFill>
                  <a:srgbClr val="0C377B"/>
                </a:solidFill>
              </a:rPr>
              <a:t>brittle</a:t>
            </a:r>
            <a:r>
              <a:rPr lang="en-US" sz="1500" dirty="0" smtClean="0">
                <a:solidFill>
                  <a:srgbClr val="0C377B"/>
                </a:solidFill>
              </a:rPr>
              <a:t>)</a:t>
            </a:r>
          </a:p>
          <a:p>
            <a:r>
              <a:rPr lang="en-US" sz="1500" dirty="0" smtClean="0">
                <a:solidFill>
                  <a:srgbClr val="0C377B"/>
                </a:solidFill>
              </a:rPr>
              <a:t>Sensor calibration (operator training + equipment)</a:t>
            </a:r>
            <a:endParaRPr lang="en-US" sz="1500" dirty="0" smtClean="0">
              <a:solidFill>
                <a:srgbClr val="0C377B"/>
              </a:solidFill>
            </a:endParaRPr>
          </a:p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Schedule</a:t>
            </a:r>
            <a:endParaRPr lang="en-US" sz="1800" u="sng" dirty="0" smtClean="0">
              <a:solidFill>
                <a:srgbClr val="0C377B"/>
              </a:solidFill>
            </a:endParaRP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To react a coil: 3 weeks</a:t>
            </a:r>
            <a:endParaRPr lang="en-US" sz="1400" dirty="0">
              <a:solidFill>
                <a:srgbClr val="0C377B"/>
              </a:solidFill>
            </a:endParaRP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Reaction Oven: Characteristics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692696"/>
            <a:ext cx="4031439" cy="26642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428999"/>
            <a:ext cx="4032448" cy="285547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1325"/>
              </p:ext>
            </p:extLst>
          </p:nvPr>
        </p:nvGraphicFramePr>
        <p:xfrm>
          <a:off x="107504" y="968897"/>
          <a:ext cx="4392488" cy="224407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76264"/>
                <a:gridCol w="2016224"/>
              </a:tblGrid>
              <a:tr h="4488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C377B"/>
                          </a:solidFill>
                          <a:latin typeface="Calibri"/>
                        </a:rPr>
                        <a:t>GERO 2500</a:t>
                      </a:r>
                      <a:endParaRPr lang="en-US" sz="18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8676" marR="8676" marT="8676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76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Retort </a:t>
                      </a:r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(</a:t>
                      </a:r>
                      <a:r>
                        <a:rPr lang="en-US" sz="1200" u="none" strike="noStrike" dirty="0" err="1" smtClean="0">
                          <a:solidFill>
                            <a:srgbClr val="0C377B"/>
                          </a:solidFill>
                        </a:rPr>
                        <a:t>Lxlxh</a:t>
                      </a:r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2.5m x 0.6m x 0.5m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Max. operating </a:t>
                      </a:r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temperature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1000 </a:t>
                      </a:r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⁰C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Temperature </a:t>
                      </a:r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uniformity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± 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3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 °C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  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 (25 ⁰C - 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75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0 ⁰C) </a:t>
                      </a:r>
                      <a:endParaRPr lang="pl-PL" sz="1200" b="0" i="0" u="none" strike="noStrike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b="0" i="0" u="none" strike="noStrike" dirty="0" smtClean="0">
                          <a:solidFill>
                            <a:srgbClr val="0C377B"/>
                          </a:solidFill>
                          <a:latin typeface="Calibri"/>
                        </a:rPr>
                        <a:t>Max. temperature ramp up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70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 °C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/h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   (20 ⁰C 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-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 </a:t>
                      </a:r>
                      <a:r>
                        <a:rPr lang="fr-CH" sz="1200" u="none" strike="noStrike" dirty="0" smtClean="0">
                          <a:solidFill>
                            <a:srgbClr val="0C377B"/>
                          </a:solidFill>
                        </a:rPr>
                        <a:t>900 </a:t>
                      </a:r>
                      <a:r>
                        <a:rPr lang="pl-PL" sz="1200" u="none" strike="noStrike" dirty="0" smtClean="0">
                          <a:solidFill>
                            <a:srgbClr val="0C377B"/>
                          </a:solidFill>
                        </a:rPr>
                        <a:t>⁰C) </a:t>
                      </a:r>
                      <a:endParaRPr lang="pl-PL" sz="1200" b="0" i="0" u="none" strike="noStrike" dirty="0" smtClean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Maximum load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6</a:t>
                      </a:r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00 </a:t>
                      </a:r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kg/m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>
                          <a:solidFill>
                            <a:srgbClr val="0C377B"/>
                          </a:solidFill>
                        </a:rPr>
                        <a:t>Inert gas atmosphere 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Argon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72000" marR="8676" marT="8676" marB="0" anchor="ctr"/>
                </a:tc>
              </a:tr>
              <a:tr h="256466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Powe</a:t>
                      </a:r>
                      <a:r>
                        <a:rPr lang="en-US" sz="1200" b="0" i="0" u="none" strike="noStrike" dirty="0">
                          <a:solidFill>
                            <a:srgbClr val="0C377B"/>
                          </a:solidFill>
                          <a:latin typeface="Calibri"/>
                        </a:rPr>
                        <a:t>r</a:t>
                      </a:r>
                      <a:endParaRPr lang="en-US" sz="1200" u="none" strike="noStrike" dirty="0" smtClean="0">
                        <a:solidFill>
                          <a:srgbClr val="0C377B"/>
                        </a:solidFill>
                      </a:endParaRPr>
                    </a:p>
                  </a:txBody>
                  <a:tcPr marL="144000" marR="8676" marT="8676" marB="0" anchor="ctr"/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1200" u="none" strike="noStrike" dirty="0" smtClean="0">
                          <a:solidFill>
                            <a:srgbClr val="0C377B"/>
                          </a:solidFill>
                        </a:rPr>
                        <a:t>165</a:t>
                      </a:r>
                      <a:r>
                        <a:rPr lang="en-US" sz="1200" u="none" strike="noStrike" baseline="0" dirty="0" smtClean="0">
                          <a:solidFill>
                            <a:srgbClr val="0C377B"/>
                          </a:solidFill>
                        </a:rPr>
                        <a:t> kW</a:t>
                      </a:r>
                      <a:endParaRPr lang="en-US" sz="1200" b="0" i="0" u="none" strike="noStrike" dirty="0">
                        <a:solidFill>
                          <a:srgbClr val="0C377B"/>
                        </a:solidFill>
                        <a:latin typeface="Calibri"/>
                      </a:endParaRPr>
                    </a:p>
                  </a:txBody>
                  <a:tcPr marL="72000" marR="8676" marT="86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124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824536" cy="496855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To be completed</a:t>
            </a:r>
            <a:endParaRPr lang="en-US" sz="1400" dirty="0">
              <a:solidFill>
                <a:srgbClr val="0C377B"/>
              </a:solidFill>
            </a:endParaRP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Reaction </a:t>
            </a:r>
            <a:r>
              <a:rPr lang="en-US" sz="3200" dirty="0" smtClean="0"/>
              <a:t>Cycle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0"/>
            <a:ext cx="9144000" cy="55654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30"/>
          <a:stretch/>
        </p:blipFill>
        <p:spPr>
          <a:xfrm>
            <a:off x="1259632" y="4797152"/>
            <a:ext cx="3960440" cy="9289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1896776"/>
            <a:ext cx="3816424" cy="956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6325"/>
            <a:ext cx="3563888" cy="11068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692696"/>
            <a:ext cx="3035243" cy="95410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Coil 105 </a:t>
            </a:r>
          </a:p>
          <a:p>
            <a:r>
              <a:rPr lang="en-US" sz="1400" dirty="0" smtClean="0"/>
              <a:t>OST RRP108/127</a:t>
            </a:r>
          </a:p>
          <a:p>
            <a:r>
              <a:rPr lang="en-US" sz="1400" dirty="0" smtClean="0"/>
              <a:t>48h 210</a:t>
            </a:r>
            <a:r>
              <a:rPr lang="en-US" sz="1400" dirty="0"/>
              <a:t>°</a:t>
            </a:r>
            <a:r>
              <a:rPr lang="en-US" sz="1400" dirty="0" smtClean="0"/>
              <a:t>C / 48h 400</a:t>
            </a:r>
            <a:r>
              <a:rPr lang="en-US" sz="1400" dirty="0"/>
              <a:t>°</a:t>
            </a:r>
            <a:r>
              <a:rPr lang="en-US" sz="1400" dirty="0" smtClean="0"/>
              <a:t>C / 48h 640°C</a:t>
            </a:r>
          </a:p>
          <a:p>
            <a:r>
              <a:rPr lang="en-US" sz="1400" dirty="0"/>
              <a:t>Reaction date coil 105: Oct 2013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2224" y="2996952"/>
            <a:ext cx="2592288" cy="116955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Dwell duration</a:t>
            </a:r>
          </a:p>
          <a:p>
            <a:r>
              <a:rPr lang="en-US" sz="1400" dirty="0" smtClean="0"/>
              <a:t>corrected to compensate </a:t>
            </a:r>
            <a:r>
              <a:rPr lang="en-US" sz="1400" dirty="0" smtClean="0"/>
              <a:t>for the inertia of the oven</a:t>
            </a:r>
          </a:p>
          <a:p>
            <a:r>
              <a:rPr lang="en-US" sz="1400" dirty="0" smtClean="0"/>
              <a:t>71h </a:t>
            </a:r>
            <a:r>
              <a:rPr lang="en-US" sz="1400" dirty="0"/>
              <a:t>210°C / </a:t>
            </a:r>
            <a:r>
              <a:rPr lang="en-US" sz="1400" dirty="0" smtClean="0"/>
              <a:t>57h </a:t>
            </a:r>
            <a:r>
              <a:rPr lang="en-US" sz="1400" dirty="0"/>
              <a:t>400°C / </a:t>
            </a:r>
            <a:r>
              <a:rPr lang="en-US" sz="1400" dirty="0" smtClean="0"/>
              <a:t>54h </a:t>
            </a:r>
            <a:r>
              <a:rPr lang="en-US" sz="1400" dirty="0"/>
              <a:t>640°</a:t>
            </a:r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522920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Green curve: Gas T in retort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1" name="Straight Arrow Connector 10"/>
          <p:cNvCxnSpPr>
            <a:stCxn id="14" idx="1"/>
          </p:cNvCxnSpPr>
          <p:nvPr/>
        </p:nvCxnSpPr>
        <p:spPr>
          <a:xfrm flipH="1" flipV="1">
            <a:off x="4139952" y="5085184"/>
            <a:ext cx="1008112" cy="297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1"/>
          </p:cNvCxnSpPr>
          <p:nvPr/>
        </p:nvCxnSpPr>
        <p:spPr>
          <a:xfrm flipH="1" flipV="1">
            <a:off x="5148064" y="4653138"/>
            <a:ext cx="288032" cy="2979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6096" y="479715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[ppm] (log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 scale)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3068960"/>
            <a:ext cx="3528392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Sensor Calibration: </a:t>
            </a:r>
          </a:p>
          <a:p>
            <a:r>
              <a:rPr lang="en-US" sz="1400" dirty="0" smtClean="0"/>
              <a:t>Previous </a:t>
            </a:r>
            <a:r>
              <a:rPr lang="en-US" sz="1400" dirty="0" err="1" smtClean="0"/>
              <a:t>calib</a:t>
            </a:r>
            <a:r>
              <a:rPr lang="en-US" sz="1400" dirty="0" smtClean="0"/>
              <a:t>. date: 	Sept.2012</a:t>
            </a:r>
          </a:p>
          <a:p>
            <a:r>
              <a:rPr lang="en-US" sz="1400" dirty="0" smtClean="0"/>
              <a:t>Latest calibration: 	Nov. 2014 measured calibration drift at 640C : </a:t>
            </a:r>
            <a:r>
              <a:rPr lang="en-US" sz="1400" u="sng" dirty="0" smtClean="0"/>
              <a:t>+6C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101637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Tooling: Impregnation</a:t>
            </a:r>
            <a:endParaRPr lang="en-US" sz="36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0" y="1196753"/>
            <a:ext cx="5088565" cy="381642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7917" y="1196752"/>
            <a:ext cx="440801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76941"/>
            <a:ext cx="6624736" cy="551635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900" u="sng" dirty="0" smtClean="0">
                <a:solidFill>
                  <a:srgbClr val="0C377B"/>
                </a:solidFill>
              </a:rPr>
              <a:t>Impregnation Characteristics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Epoxy: CTD-101K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Nitrogen dry-out for min. 3h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Coil degassing at 60C for 48h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Coil temperature: 60+/-1C ; resin 57.5 +/-2.5C</a:t>
            </a:r>
          </a:p>
          <a:p>
            <a:r>
              <a:rPr lang="en-US" sz="1400" dirty="0">
                <a:solidFill>
                  <a:srgbClr val="0C377B"/>
                </a:solidFill>
              </a:rPr>
              <a:t>Very slow filling: </a:t>
            </a:r>
            <a:r>
              <a:rPr lang="en-US" sz="1400" dirty="0" smtClean="0">
                <a:solidFill>
                  <a:srgbClr val="0C377B"/>
                </a:solidFill>
              </a:rPr>
              <a:t>4 hours (target), (coil 106: 1h40, 107: 2h45, 108: 5h15)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Curing: 6h at 110C followed by 16h at 125C and slow cooling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1900" u="sng" dirty="0" smtClean="0">
                <a:solidFill>
                  <a:srgbClr val="0C377B"/>
                </a:solidFill>
              </a:rPr>
              <a:t>Remaining Issues</a:t>
            </a:r>
          </a:p>
          <a:p>
            <a:r>
              <a:rPr lang="en-US" sz="1800" dirty="0" smtClean="0">
                <a:solidFill>
                  <a:srgbClr val="0C377B"/>
                </a:solidFill>
              </a:rPr>
              <a:t>Cable </a:t>
            </a:r>
            <a:r>
              <a:rPr lang="en-US" sz="1800" dirty="0">
                <a:solidFill>
                  <a:srgbClr val="0C377B"/>
                </a:solidFill>
              </a:rPr>
              <a:t>insulation </a:t>
            </a:r>
            <a:r>
              <a:rPr lang="en-US" sz="1800" dirty="0" smtClean="0">
                <a:solidFill>
                  <a:srgbClr val="0C377B"/>
                </a:solidFill>
              </a:rPr>
              <a:t>still oversized</a:t>
            </a:r>
          </a:p>
          <a:p>
            <a:pPr lvl="1"/>
            <a:r>
              <a:rPr lang="en-US" sz="1400" dirty="0" smtClean="0">
                <a:solidFill>
                  <a:srgbClr val="0C377B"/>
                </a:solidFill>
              </a:rPr>
              <a:t>improved to reach </a:t>
            </a:r>
            <a:r>
              <a:rPr lang="en-US" sz="1400" dirty="0">
                <a:solidFill>
                  <a:srgbClr val="0C377B"/>
                </a:solidFill>
              </a:rPr>
              <a:t>0.107 mm </a:t>
            </a:r>
            <a:r>
              <a:rPr lang="en-US" sz="1400" dirty="0" smtClean="0">
                <a:solidFill>
                  <a:srgbClr val="0C377B"/>
                </a:solidFill>
              </a:rPr>
              <a:t>(@ </a:t>
            </a:r>
            <a:r>
              <a:rPr lang="en-US" sz="1400" dirty="0">
                <a:solidFill>
                  <a:srgbClr val="0C377B"/>
                </a:solidFill>
              </a:rPr>
              <a:t>30MPa), </a:t>
            </a:r>
            <a:r>
              <a:rPr lang="en-US" sz="1400" dirty="0" smtClean="0">
                <a:solidFill>
                  <a:srgbClr val="0C377B"/>
                </a:solidFill>
                <a:sym typeface="Wingdings"/>
              </a:rPr>
              <a:t></a:t>
            </a:r>
            <a:r>
              <a:rPr lang="en-US" sz="1400" dirty="0" smtClean="0">
                <a:solidFill>
                  <a:srgbClr val="0C377B"/>
                </a:solidFill>
              </a:rPr>
              <a:t>minimum reached; in discussion with the supplier to have a new mica tape developed</a:t>
            </a:r>
          </a:p>
          <a:p>
            <a:pPr lvl="1"/>
            <a:r>
              <a:rPr lang="en-US" sz="1400" dirty="0" smtClean="0">
                <a:solidFill>
                  <a:srgbClr val="0C377B"/>
                </a:solidFill>
              </a:rPr>
              <a:t>over-compression inside the tool with dry spots, </a:t>
            </a:r>
          </a:p>
          <a:p>
            <a:pPr lvl="1"/>
            <a:r>
              <a:rPr lang="en-US" sz="1400" dirty="0" smtClean="0">
                <a:solidFill>
                  <a:srgbClr val="0C377B"/>
                </a:solidFill>
              </a:rPr>
              <a:t>Or tool not </a:t>
            </a:r>
            <a:r>
              <a:rPr lang="en-US" sz="1400" dirty="0">
                <a:solidFill>
                  <a:srgbClr val="0C377B"/>
                </a:solidFill>
              </a:rPr>
              <a:t>fully </a:t>
            </a:r>
            <a:r>
              <a:rPr lang="en-US" sz="1400" dirty="0" smtClean="0">
                <a:solidFill>
                  <a:srgbClr val="0C377B"/>
                </a:solidFill>
              </a:rPr>
              <a:t>closed, and coil oversized</a:t>
            </a:r>
          </a:p>
          <a:p>
            <a:pPr marL="36576" indent="0">
              <a:buNone/>
            </a:pPr>
            <a:r>
              <a:rPr lang="en-US" sz="1900" u="sng" dirty="0" smtClean="0">
                <a:solidFill>
                  <a:srgbClr val="0C377B"/>
                </a:solidFill>
              </a:rPr>
              <a:t>2 solutions for the future</a:t>
            </a:r>
            <a:endParaRPr lang="en-US" sz="1900" dirty="0" smtClean="0">
              <a:solidFill>
                <a:srgbClr val="0C377B"/>
              </a:solidFill>
            </a:endParaRPr>
          </a:p>
          <a:p>
            <a:r>
              <a:rPr lang="en-US" sz="1400" dirty="0" smtClean="0">
                <a:solidFill>
                  <a:srgbClr val="0C377B"/>
                </a:solidFill>
              </a:rPr>
              <a:t>removing the Ground wrap, will help impregnation and reduce quench heater delay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removing material from wedges 1&amp;5 and spacer and keys, would give more room to the cables 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Coil full X-section re-optimization, </a:t>
            </a:r>
            <a:r>
              <a:rPr lang="en-US" sz="1400" dirty="0" smtClean="0">
                <a:solidFill>
                  <a:srgbClr val="0C377B"/>
                </a:solidFill>
                <a:sym typeface="Wingdings"/>
              </a:rPr>
              <a:t></a:t>
            </a:r>
            <a:r>
              <a:rPr lang="en-US" sz="1400" dirty="0" smtClean="0">
                <a:solidFill>
                  <a:srgbClr val="0C377B"/>
                </a:solidFill>
              </a:rPr>
              <a:t> too long</a:t>
            </a:r>
          </a:p>
          <a:p>
            <a:pPr marL="36576" indent="0">
              <a:buNone/>
            </a:pPr>
            <a:r>
              <a:rPr lang="en-US" sz="2000" u="sng" dirty="0">
                <a:solidFill>
                  <a:srgbClr val="0C377B"/>
                </a:solidFill>
              </a:rPr>
              <a:t>Schedule</a:t>
            </a:r>
          </a:p>
          <a:p>
            <a:pPr marL="36576" indent="0">
              <a:buNone/>
            </a:pPr>
            <a:r>
              <a:rPr lang="en-US" sz="1600" dirty="0" smtClean="0">
                <a:solidFill>
                  <a:srgbClr val="0C377B"/>
                </a:solidFill>
              </a:rPr>
              <a:t>Splicing, preparing, potting, de-molding a </a:t>
            </a:r>
            <a:r>
              <a:rPr lang="en-US" sz="1600" dirty="0">
                <a:solidFill>
                  <a:srgbClr val="0C377B"/>
                </a:solidFill>
              </a:rPr>
              <a:t>coil: 3</a:t>
            </a:r>
            <a:r>
              <a:rPr lang="en-US" sz="1600" dirty="0" smtClean="0">
                <a:solidFill>
                  <a:srgbClr val="0C377B"/>
                </a:solidFill>
              </a:rPr>
              <a:t> </a:t>
            </a:r>
            <a:r>
              <a:rPr lang="en-US" sz="1600" dirty="0">
                <a:solidFill>
                  <a:srgbClr val="0C377B"/>
                </a:solidFill>
              </a:rPr>
              <a:t>weeks</a:t>
            </a:r>
          </a:p>
          <a:p>
            <a:endParaRPr lang="en-US" sz="1500" dirty="0" smtClean="0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6047990" y="548680"/>
            <a:ext cx="3059832" cy="3226475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7704174" y="3573016"/>
            <a:ext cx="360040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8496262" y="3573016"/>
            <a:ext cx="360040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37735" y="3861048"/>
            <a:ext cx="946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34*0.007*2</a:t>
            </a:r>
          </a:p>
          <a:p>
            <a:pPr algn="ctr"/>
            <a:r>
              <a:rPr lang="en-US" sz="1200" b="1" u="sng" dirty="0" smtClean="0"/>
              <a:t>0.48 mm</a:t>
            </a:r>
          </a:p>
          <a:p>
            <a:pPr algn="ctr"/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308304" y="3861048"/>
            <a:ext cx="946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22*0.007*2</a:t>
            </a:r>
          </a:p>
          <a:p>
            <a:pPr algn="ctr"/>
            <a:r>
              <a:rPr lang="en-US" sz="1200" b="1" u="sng" dirty="0" smtClean="0"/>
              <a:t>0.3 mm</a:t>
            </a:r>
          </a:p>
          <a:p>
            <a:pPr algn="ctr"/>
            <a:endParaRPr lang="en-US" sz="1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Impregnation: Characteristics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092280" y="436510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Insulation wall thickness 0.107 mm</a:t>
            </a:r>
          </a:p>
          <a:p>
            <a:pPr algn="ctr"/>
            <a:r>
              <a:rPr lang="en-US" sz="1200" dirty="0" smtClean="0"/>
              <a:t>design target: 0.1mm</a:t>
            </a:r>
          </a:p>
        </p:txBody>
      </p:sp>
    </p:spTree>
    <p:extLst>
      <p:ext uri="{BB962C8B-B14F-4D97-AF65-F5344CB8AC3E}">
        <p14:creationId xmlns:p14="http://schemas.microsoft.com/office/powerpoint/2010/main" val="9275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Final steps: CMM and Instrumentation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18380"/>
              </p:ext>
            </p:extLst>
          </p:nvPr>
        </p:nvGraphicFramePr>
        <p:xfrm>
          <a:off x="456501" y="626887"/>
          <a:ext cx="8226854" cy="2874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7504" y="1268760"/>
            <a:ext cx="371315" cy="463196"/>
            <a:chOff x="5291680" y="666564"/>
            <a:chExt cx="371315" cy="463196"/>
          </a:xfrm>
        </p:grpSpPr>
        <p:sp>
          <p:nvSpPr>
            <p:cNvPr id="9" name="Right Arrow 8"/>
            <p:cNvSpPr/>
            <p:nvPr/>
          </p:nvSpPr>
          <p:spPr>
            <a:xfrm>
              <a:off x="5291680" y="666564"/>
              <a:ext cx="371315" cy="46319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>
              <a:off x="5291680" y="759203"/>
              <a:ext cx="259921" cy="277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3573016"/>
            <a:ext cx="35638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3d</a:t>
            </a:r>
            <a:r>
              <a:rPr lang="en-GB" u="sng" dirty="0"/>
              <a:t>-measurement arm</a:t>
            </a:r>
          </a:p>
          <a:p>
            <a:pPr lvl="1"/>
            <a:r>
              <a:rPr lang="en-GB" sz="1400" dirty="0" smtClean="0"/>
              <a:t>Tactile </a:t>
            </a:r>
            <a:r>
              <a:rPr lang="en-GB" sz="1400" dirty="0"/>
              <a:t>probe (accuracy </a:t>
            </a:r>
            <a:r>
              <a:rPr lang="en-GB" sz="1400" dirty="0" smtClean="0"/>
              <a:t>5µm)</a:t>
            </a:r>
          </a:p>
          <a:p>
            <a:pPr lvl="1"/>
            <a:r>
              <a:rPr lang="en-GB" sz="1400" dirty="0" smtClean="0"/>
              <a:t>Laser </a:t>
            </a:r>
            <a:r>
              <a:rPr lang="en-GB" sz="1400" dirty="0"/>
              <a:t>scanner </a:t>
            </a:r>
            <a:r>
              <a:rPr lang="en-GB" sz="1400" dirty="0" smtClean="0"/>
              <a:t>(40µm)</a:t>
            </a:r>
            <a:br>
              <a:rPr lang="en-GB" sz="1400" dirty="0" smtClean="0"/>
            </a:br>
            <a:endParaRPr lang="en-GB" sz="1400" dirty="0"/>
          </a:p>
          <a:p>
            <a:r>
              <a:rPr lang="en-US" u="sng" dirty="0" smtClean="0"/>
              <a:t>Remaining Issues</a:t>
            </a:r>
          </a:p>
          <a:p>
            <a:r>
              <a:rPr lang="en-US" sz="1400" dirty="0" smtClean="0"/>
              <a:t>Operator’s influence on the measurement</a:t>
            </a:r>
          </a:p>
          <a:p>
            <a:r>
              <a:rPr lang="en-US" sz="1400" dirty="0" smtClean="0"/>
              <a:t>Laser scanner not usable for coil</a:t>
            </a:r>
            <a:br>
              <a:rPr lang="en-US" sz="1400" dirty="0" smtClean="0"/>
            </a:br>
            <a:r>
              <a:rPr lang="en-US" u="sng" dirty="0" smtClean="0"/>
              <a:t> Schedule </a:t>
            </a:r>
          </a:p>
          <a:p>
            <a:r>
              <a:rPr lang="en-US" sz="1400" dirty="0" smtClean="0"/>
              <a:t>CMM 1 coil: 3 days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3808" y="5184120"/>
            <a:ext cx="2016224" cy="1673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18912"/>
          <a:stretch/>
        </p:blipFill>
        <p:spPr>
          <a:xfrm>
            <a:off x="4868983" y="5171142"/>
            <a:ext cx="4283968" cy="168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5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028700" indent="-1028700">
              <a:buFont typeface="+mj-lt"/>
              <a:buAutoNum type="romanUcPeriod" startAt="4"/>
            </a:pPr>
            <a:r>
              <a:rPr lang="en-GB" dirty="0" smtClean="0"/>
              <a:t>3 coils tested, so far…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Models Production Data – Coil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2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yer jump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76672"/>
            <a:ext cx="4236969" cy="3332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764704"/>
            <a:ext cx="432048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Tests with 105, 106 and 107 gives confidence that coil production manage:</a:t>
            </a:r>
          </a:p>
          <a:p>
            <a:r>
              <a:rPr lang="en-US" dirty="0" smtClean="0"/>
              <a:t>-&gt; no damage to mid plane</a:t>
            </a:r>
          </a:p>
          <a:p>
            <a:r>
              <a:rPr lang="en-US" dirty="0" smtClean="0"/>
              <a:t>-&gt; good splice</a:t>
            </a:r>
          </a:p>
          <a:p>
            <a:r>
              <a:rPr lang="en-US" dirty="0" smtClean="0"/>
              <a:t>-&gt; 105 excellent performance for 1st trial</a:t>
            </a:r>
          </a:p>
          <a:p>
            <a:r>
              <a:rPr lang="en-US" dirty="0"/>
              <a:t>-&gt; 106 </a:t>
            </a:r>
            <a:r>
              <a:rPr lang="en-US" dirty="0" smtClean="0"/>
              <a:t>above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</a:t>
            </a:r>
            <a:r>
              <a:rPr lang="en-US" dirty="0"/>
              <a:t>in 4 </a:t>
            </a:r>
            <a:r>
              <a:rPr lang="en-US" dirty="0" smtClean="0"/>
              <a:t>quenches</a:t>
            </a:r>
          </a:p>
          <a:p>
            <a:r>
              <a:rPr lang="en-US" dirty="0" smtClean="0"/>
              <a:t>-&gt; 107 shows degradation in the layer jump region, and limitations in the coil ends</a:t>
            </a:r>
            <a:endParaRPr lang="en-US" u="sng" dirty="0" smtClean="0"/>
          </a:p>
          <a:p>
            <a:r>
              <a:rPr lang="en-US" u="sng" dirty="0" smtClean="0"/>
              <a:t>Actions:</a:t>
            </a:r>
            <a:endParaRPr lang="en-US" u="sng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Layer jump/Key are regions currently being improved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Cable insulation thickness </a:t>
            </a:r>
            <a:r>
              <a:rPr lang="en-US" dirty="0" smtClean="0">
                <a:sym typeface="Wingdings"/>
              </a:rPr>
              <a:t> </a:t>
            </a:r>
            <a:r>
              <a:rPr lang="en-US" dirty="0" smtClean="0"/>
              <a:t>tooling</a:t>
            </a:r>
            <a:r>
              <a:rPr lang="en-US" dirty="0"/>
              <a:t>/coil </a:t>
            </a:r>
            <a:r>
              <a:rPr lang="en-US" dirty="0" smtClean="0"/>
              <a:t>size mismatch</a:t>
            </a:r>
          </a:p>
          <a:p>
            <a:pPr lvl="1"/>
            <a:r>
              <a:rPr lang="en-US" sz="1400" dirty="0"/>
              <a:t>-&gt; remove totally ground </a:t>
            </a:r>
            <a:r>
              <a:rPr lang="en-US" sz="1400" dirty="0" smtClean="0"/>
              <a:t>wrap to leave room radially to the azimuthal oversizing (as for coil 106)</a:t>
            </a:r>
            <a:endParaRPr lang="en-US" sz="1400" dirty="0"/>
          </a:p>
          <a:p>
            <a:pPr lvl="1"/>
            <a:r>
              <a:rPr lang="en-US" sz="1400" dirty="0"/>
              <a:t>-&gt; </a:t>
            </a:r>
            <a:r>
              <a:rPr lang="en-US" sz="1400" dirty="0" smtClean="0"/>
              <a:t>rework wedges 1 and 5, OL keys and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IL spacer to leave more room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	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Inputs from testing at cold coils 105/106/107</a:t>
            </a:r>
            <a:endParaRPr lang="en-US" sz="3200" dirty="0"/>
          </a:p>
        </p:txBody>
      </p:sp>
      <p:pic>
        <p:nvPicPr>
          <p:cNvPr id="7" name="Picture 6" descr="top view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5754220" y="2822843"/>
            <a:ext cx="2160240" cy="42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50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405211"/>
              </p:ext>
            </p:extLst>
          </p:nvPr>
        </p:nvGraphicFramePr>
        <p:xfrm>
          <a:off x="9" y="548680"/>
          <a:ext cx="9143991" cy="56114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602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ID 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</a:t>
                      </a:r>
                      <a:endParaRPr lang="en-US" sz="1400" dirty="0"/>
                    </a:p>
                  </a:txBody>
                  <a:tcPr/>
                </a:tc>
              </a:tr>
              <a:tr h="709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WST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54/61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PIT</a:t>
                      </a:r>
                    </a:p>
                    <a:p>
                      <a:pPr algn="ctr"/>
                      <a:r>
                        <a:rPr lang="en-US" sz="1100" dirty="0" smtClean="0"/>
                        <a:t>114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 </a:t>
                      </a:r>
                    </a:p>
                    <a:p>
                      <a:pPr algn="ctr"/>
                      <a:r>
                        <a:rPr lang="en-US" sz="1400" dirty="0" smtClean="0"/>
                        <a:t>Start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2011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Oct 2011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2012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Aug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2104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 smtClean="0">
                        <a:solidFill>
                          <a:srgbClr val="FF66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Curing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 smtClean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End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Aug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April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Assembly (pairing)</a:t>
                      </a:r>
                      <a:endParaRPr lang="en-US" sz="1400" dirty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106</a:t>
                      </a:r>
                    </a:p>
                    <a:p>
                      <a:pPr algn="ctr"/>
                      <a:r>
                        <a:rPr lang="en-US" sz="1200" dirty="0" smtClean="0"/>
                        <a:t>107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106</a:t>
                      </a:r>
                    </a:p>
                    <a:p>
                      <a:pPr algn="ctr"/>
                      <a:r>
                        <a:rPr lang="en-US" sz="1200" dirty="0" smtClean="0"/>
                        <a:t>107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Cold Tests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Jul14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Nov14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Nov14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Autopsy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Mar-13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going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MBH</a:t>
                      </a:r>
                    </a:p>
                    <a:p>
                      <a:pPr algn="ctr"/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MBHSP101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67544" y="-5454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Analysis of Timeline Coil Prod. </a:t>
            </a:r>
            <a:r>
              <a:rPr lang="en-US" sz="3600" dirty="0"/>
              <a:t>i</a:t>
            </a:r>
            <a:r>
              <a:rPr lang="en-US" sz="3600" dirty="0" smtClean="0"/>
              <a:t>n 927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3400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61662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2200" dirty="0">
                <a:sym typeface="Wingdings"/>
              </a:rPr>
              <a:t>Not yet meeting the LHC requirements, but getting close</a:t>
            </a:r>
          </a:p>
          <a:p>
            <a:pPr marL="36576" indent="0" algn="ctr">
              <a:buNone/>
            </a:pPr>
            <a:r>
              <a:rPr lang="en-US" sz="2200" dirty="0"/>
              <a:t>“Best (Preferred) Features” are in, to meet those requirements</a:t>
            </a:r>
          </a:p>
          <a:p>
            <a:pPr marL="36576" indent="0">
              <a:buNone/>
            </a:pPr>
            <a:endParaRPr lang="en-US" sz="2200" dirty="0" smtClean="0">
              <a:sym typeface="Wingdings"/>
            </a:endParaRPr>
          </a:p>
          <a:p>
            <a:pPr marL="36576" indent="0">
              <a:buNone/>
            </a:pPr>
            <a:r>
              <a:rPr lang="en-US" sz="1800" dirty="0" smtClean="0">
                <a:sym typeface="Wingdings"/>
              </a:rPr>
              <a:t>Process </a:t>
            </a:r>
            <a:r>
              <a:rPr lang="en-US" sz="1800" dirty="0">
                <a:sym typeface="Wingdings"/>
              </a:rPr>
              <a:t>is not yet fully </a:t>
            </a:r>
            <a:r>
              <a:rPr lang="en-US" sz="1800" dirty="0" smtClean="0">
                <a:sym typeface="Wingdings"/>
              </a:rPr>
              <a:t>mastered, some issues remain on the way,</a:t>
            </a:r>
            <a:endParaRPr lang="en-US" sz="1800" dirty="0">
              <a:sym typeface="Wingdings"/>
            </a:endParaRPr>
          </a:p>
          <a:p>
            <a:r>
              <a:rPr lang="en-US" sz="1400" dirty="0">
                <a:sym typeface="Wingdings"/>
              </a:rPr>
              <a:t>Aperture #1’s performance is limited by c</a:t>
            </a:r>
            <a:r>
              <a:rPr lang="en-US" sz="1400" dirty="0"/>
              <a:t>oil 107, showing signs of degradation</a:t>
            </a:r>
            <a:r>
              <a:rPr lang="en-US" sz="1400" dirty="0">
                <a:sym typeface="Wingdings"/>
              </a:rPr>
              <a:t>.</a:t>
            </a:r>
          </a:p>
          <a:p>
            <a:r>
              <a:rPr lang="en-US" sz="1400" dirty="0" smtClean="0">
                <a:sym typeface="Wingdings"/>
              </a:rPr>
              <a:t>Coil </a:t>
            </a:r>
            <a:r>
              <a:rPr lang="en-US" sz="1400" dirty="0">
                <a:sym typeface="Wingdings"/>
              </a:rPr>
              <a:t>108, reaction cycle was incomplete. </a:t>
            </a:r>
            <a:endParaRPr lang="en-US" sz="1400" dirty="0" smtClean="0">
              <a:sym typeface="Wingdings"/>
            </a:endParaRPr>
          </a:p>
          <a:p>
            <a:pPr marL="36576" indent="0">
              <a:buNone/>
            </a:pPr>
            <a:endParaRPr lang="en-US" sz="2000" dirty="0" smtClean="0"/>
          </a:p>
          <a:p>
            <a:pPr marL="36576" indent="0" algn="ctr">
              <a:buNone/>
            </a:pPr>
            <a:r>
              <a:rPr lang="en-US" sz="2200" dirty="0" smtClean="0"/>
              <a:t>The first two CERN </a:t>
            </a:r>
            <a:r>
              <a:rPr lang="en-US" sz="2200" dirty="0" err="1" smtClean="0"/>
              <a:t>cosTheta</a:t>
            </a:r>
            <a:r>
              <a:rPr lang="en-US" sz="2200" dirty="0" smtClean="0"/>
              <a:t> Nb3Sn models (single coil 105, and 1-in-1 model with coils 106/107) are working honorably </a:t>
            </a:r>
          </a:p>
          <a:p>
            <a:pPr marL="36576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Thanks to the very Successful collaboration with FNAL</a:t>
            </a:r>
            <a:r>
              <a:rPr lang="en-US" sz="1800" smtClean="0"/>
              <a:t>,  </a:t>
            </a:r>
            <a:endParaRPr lang="en-US" sz="1400" smtClean="0"/>
          </a:p>
          <a:p>
            <a:pPr lvl="1"/>
            <a:r>
              <a:rPr lang="en-US" sz="1400" smtClean="0"/>
              <a:t>FNAL </a:t>
            </a:r>
            <a:r>
              <a:rPr lang="en-US" sz="1400" dirty="0" smtClean="0"/>
              <a:t>ready much sooner</a:t>
            </a:r>
          </a:p>
          <a:p>
            <a:pPr lvl="1"/>
            <a:r>
              <a:rPr lang="en-US" sz="1400" dirty="0" smtClean="0"/>
              <a:t>Made all the important tool design</a:t>
            </a:r>
          </a:p>
          <a:p>
            <a:pPr lvl="1"/>
            <a:r>
              <a:rPr lang="en-US" sz="1400" dirty="0" smtClean="0"/>
              <a:t>Winding </a:t>
            </a:r>
            <a:r>
              <a:rPr lang="en-US" sz="1400" dirty="0"/>
              <a:t>coils as we were developing our own tools</a:t>
            </a:r>
          </a:p>
          <a:p>
            <a:pPr lvl="1"/>
            <a:r>
              <a:rPr lang="en-US" sz="1400" dirty="0" smtClean="0"/>
              <a:t>Testing coil ends optimizations extensively </a:t>
            </a:r>
          </a:p>
          <a:p>
            <a:pPr lvl="1"/>
            <a:r>
              <a:rPr lang="en-US" sz="1400" dirty="0" smtClean="0"/>
              <a:t>Teaching and helping for every step</a:t>
            </a:r>
          </a:p>
          <a:p>
            <a:pPr lvl="1"/>
            <a:r>
              <a:rPr lang="en-US" sz="1400" dirty="0" smtClean="0"/>
              <a:t>Building and testing the first 11T FNAL model magnets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Conclusions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56509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Acronyms</a:t>
            </a:r>
            <a:endParaRPr lang="en-US" sz="36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half" idx="1"/>
          </p:nvPr>
        </p:nvSpPr>
        <p:spPr>
          <a:xfrm>
            <a:off x="107504" y="692696"/>
            <a:ext cx="4464496" cy="4745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CB: ceramic binder</a:t>
            </a:r>
          </a:p>
          <a:p>
            <a:r>
              <a:rPr lang="en-US" sz="1400" dirty="0" smtClean="0"/>
              <a:t>CEA: Commissariat </a:t>
            </a:r>
            <a:r>
              <a:rPr lang="en-US" sz="1400" dirty="0" err="1" smtClean="0"/>
              <a:t>à</a:t>
            </a:r>
            <a:r>
              <a:rPr lang="en-US" sz="1400" dirty="0" smtClean="0"/>
              <a:t> </a:t>
            </a:r>
            <a:r>
              <a:rPr lang="en-US" sz="1400" dirty="0" err="1" smtClean="0"/>
              <a:t>l’Energie</a:t>
            </a:r>
            <a:r>
              <a:rPr lang="en-US" sz="1400" dirty="0" smtClean="0"/>
              <a:t> </a:t>
            </a:r>
            <a:r>
              <a:rPr lang="en-US" sz="1400" dirty="0" err="1" smtClean="0"/>
              <a:t>Atomique</a:t>
            </a:r>
            <a:endParaRPr lang="en-US" sz="1400" dirty="0" smtClean="0"/>
          </a:p>
          <a:p>
            <a:r>
              <a:rPr lang="en-US" sz="1400" dirty="0" smtClean="0"/>
              <a:t>CMM: coordinate meas. </a:t>
            </a:r>
            <a:r>
              <a:rPr lang="en-US" sz="1400" dirty="0"/>
              <a:t>m</a:t>
            </a:r>
            <a:r>
              <a:rPr lang="en-US" sz="1400" dirty="0" smtClean="0"/>
              <a:t>achine</a:t>
            </a:r>
          </a:p>
          <a:p>
            <a:r>
              <a:rPr lang="en-US" sz="1400" dirty="0" smtClean="0"/>
              <a:t>CTD: Composite Technology Development, Inc.</a:t>
            </a:r>
          </a:p>
          <a:p>
            <a:r>
              <a:rPr lang="en-US" sz="1400" dirty="0" smtClean="0"/>
              <a:t>DS: Dispersion Suppressor</a:t>
            </a:r>
          </a:p>
          <a:p>
            <a:r>
              <a:rPr lang="en-US" sz="1400" dirty="0" smtClean="0"/>
              <a:t>ELQA: electrical quality assurance</a:t>
            </a:r>
          </a:p>
          <a:p>
            <a:r>
              <a:rPr lang="en-US" sz="1400" dirty="0" smtClean="0"/>
              <a:t>FNAL</a:t>
            </a:r>
            <a:r>
              <a:rPr lang="en-US" sz="1400" dirty="0" smtClean="0"/>
              <a:t>: Fermi National Laboratory, USA (</a:t>
            </a:r>
            <a:r>
              <a:rPr lang="en-US" sz="1400" dirty="0" err="1" smtClean="0"/>
              <a:t>Fermilab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G11: NEMA Grade for </a:t>
            </a:r>
            <a:r>
              <a:rPr lang="en-US" sz="1400" dirty="0" err="1" smtClean="0"/>
              <a:t>fibreglass</a:t>
            </a:r>
            <a:r>
              <a:rPr lang="en-US" sz="1400" dirty="0" smtClean="0"/>
              <a:t> reinforced epoxy laminates</a:t>
            </a:r>
          </a:p>
          <a:p>
            <a:r>
              <a:rPr lang="en-US" sz="1400" dirty="0" smtClean="0"/>
              <a:t>ID</a:t>
            </a:r>
            <a:r>
              <a:rPr lang="en-US" sz="1400" dirty="0" smtClean="0"/>
              <a:t>: inner diameter</a:t>
            </a:r>
          </a:p>
          <a:p>
            <a:r>
              <a:rPr lang="en-US" sz="1400" dirty="0" smtClean="0"/>
              <a:t>IL: coil inner layer (22 turns)</a:t>
            </a:r>
          </a:p>
          <a:p>
            <a:r>
              <a:rPr lang="en-US" sz="1400" dirty="0" smtClean="0"/>
              <a:t>LARP: U.S. LHC Accelerator Research Program</a:t>
            </a:r>
          </a:p>
          <a:p>
            <a:r>
              <a:rPr lang="en-US" sz="1400" dirty="0" smtClean="0"/>
              <a:t>LBNL: Lawrence Berkeley National Laboratory, USA</a:t>
            </a:r>
          </a:p>
          <a:p>
            <a:r>
              <a:rPr lang="en-US" sz="1400" dirty="0" smtClean="0"/>
              <a:t>LE: Coil lead end</a:t>
            </a:r>
          </a:p>
          <a:p>
            <a:r>
              <a:rPr lang="en-US" sz="1400" dirty="0" smtClean="0"/>
              <a:t>MSUT: 11T Nb3Sn dipole model magnet, University of </a:t>
            </a:r>
            <a:r>
              <a:rPr lang="en-US" sz="1400" dirty="0" err="1" smtClean="0"/>
              <a:t>Twente</a:t>
            </a:r>
            <a:r>
              <a:rPr lang="en-US" sz="1400" dirty="0" smtClean="0"/>
              <a:t>, </a:t>
            </a:r>
            <a:r>
              <a:rPr lang="en-US" sz="1400" dirty="0" smtClean="0"/>
              <a:t>1992</a:t>
            </a:r>
            <a:endParaRPr lang="en-US" sz="1400" dirty="0" smtClean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788024" y="620688"/>
            <a:ext cx="4248472" cy="57369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NED: Next European Dipole (Research Program)</a:t>
            </a:r>
          </a:p>
          <a:p>
            <a:r>
              <a:rPr lang="en-US" sz="1400" dirty="0" smtClean="0"/>
              <a:t>OL: coil outer layer (32 turns)</a:t>
            </a:r>
          </a:p>
          <a:p>
            <a:r>
              <a:rPr lang="en-US" sz="1400" dirty="0" smtClean="0"/>
              <a:t>OD: outer diameter</a:t>
            </a:r>
          </a:p>
          <a:p>
            <a:r>
              <a:rPr lang="en-US" sz="1400" dirty="0" smtClean="0"/>
              <a:t>ODS: Oxide Dispersion Strengthened</a:t>
            </a:r>
          </a:p>
          <a:p>
            <a:r>
              <a:rPr lang="en-US" sz="1400" dirty="0" smtClean="0"/>
              <a:t>OST: Oxford Superconducting Tech.</a:t>
            </a:r>
          </a:p>
          <a:p>
            <a:r>
              <a:rPr lang="en-US" sz="1400" dirty="0" smtClean="0"/>
              <a:t>PIT: Powder in Tube</a:t>
            </a:r>
          </a:p>
          <a:p>
            <a:r>
              <a:rPr lang="en-US" sz="1400" dirty="0" smtClean="0"/>
              <a:t>PVD: Physical Vapor Deposition</a:t>
            </a:r>
          </a:p>
          <a:p>
            <a:r>
              <a:rPr lang="en-US" sz="1400" dirty="0" smtClean="0"/>
              <a:t>QH</a:t>
            </a:r>
            <a:r>
              <a:rPr lang="en-US" sz="1400" dirty="0" smtClean="0"/>
              <a:t>: quench heaters</a:t>
            </a:r>
          </a:p>
          <a:p>
            <a:r>
              <a:rPr lang="en-US" sz="1400" dirty="0" smtClean="0"/>
              <a:t>RAL: Rutherford Appleton Laboratory (RAL), also STFC/RAL Science &amp; Technology Facilities Council</a:t>
            </a:r>
          </a:p>
          <a:p>
            <a:r>
              <a:rPr lang="en-US" sz="1400" dirty="0" smtClean="0"/>
              <a:t>RE: Coil return end</a:t>
            </a:r>
          </a:p>
          <a:p>
            <a:r>
              <a:rPr lang="en-US" sz="1400" dirty="0" smtClean="0"/>
              <a:t>REX: Return of Experience</a:t>
            </a:r>
          </a:p>
          <a:p>
            <a:r>
              <a:rPr lang="en-US" sz="1400" dirty="0" smtClean="0"/>
              <a:t>RRP: Rod Restack Process</a:t>
            </a:r>
          </a:p>
          <a:p>
            <a:r>
              <a:rPr lang="en-US" sz="1400" dirty="0" smtClean="0"/>
              <a:t>S Glass: grade of </a:t>
            </a:r>
            <a:r>
              <a:rPr lang="en-US" sz="1400" dirty="0" err="1" smtClean="0"/>
              <a:t>fibreglass</a:t>
            </a:r>
            <a:r>
              <a:rPr lang="en-US" sz="1400" dirty="0" smtClean="0"/>
              <a:t> with enhanced performance compared to E-Glass</a:t>
            </a:r>
          </a:p>
          <a:p>
            <a:r>
              <a:rPr lang="en-US" sz="1400" dirty="0" smtClean="0"/>
              <a:t>S-2 Glass: trademark of the S-Glass product line at AGY</a:t>
            </a:r>
            <a:endParaRPr lang="en-US" sz="1400" dirty="0" smtClean="0"/>
          </a:p>
          <a:p>
            <a:r>
              <a:rPr lang="en-US" sz="1400" dirty="0" smtClean="0"/>
              <a:t>SLS: Selective Laser Sintering</a:t>
            </a:r>
          </a:p>
          <a:p>
            <a:r>
              <a:rPr lang="en-US" sz="1400" dirty="0" smtClean="0"/>
              <a:t>UL</a:t>
            </a:r>
            <a:r>
              <a:rPr lang="en-US" sz="1400" dirty="0" smtClean="0"/>
              <a:t>: unit length of cable (~235 m for a 2m long 11T coil </a:t>
            </a:r>
            <a:r>
              <a:rPr lang="en-US" sz="1400" dirty="0" err="1" smtClean="0"/>
              <a:t>shortmodel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VT, VTs: Voltage Tap(s)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584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028700" indent="-1028700">
              <a:buFont typeface="+mj-lt"/>
              <a:buAutoNum type="romanUcPeriod"/>
            </a:pPr>
            <a:r>
              <a:rPr lang="en-GB" dirty="0" smtClean="0"/>
              <a:t>Status of coil production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Models Production Data – Coil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5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6854" cy="138331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Expected Coil length variation after reaction, ratio: 0.997</a:t>
            </a:r>
          </a:p>
          <a:p>
            <a:r>
              <a:rPr lang="en-US" sz="1800" dirty="0" smtClean="0"/>
              <a:t>Measured ratio on coils 106,107,108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30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267744" y="1283921"/>
            <a:ext cx="4663256" cy="1285111"/>
            <a:chOff x="2847999" y="2636912"/>
            <a:chExt cx="4663256" cy="12851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7999" y="2636912"/>
              <a:ext cx="4663256" cy="108012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4211960" y="3789040"/>
              <a:ext cx="18722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739221" y="3645024"/>
              <a:ext cx="62486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err="1" smtClean="0"/>
                <a:t>L</a:t>
              </a:r>
              <a:r>
                <a:rPr lang="en-US" baseline="-25000" dirty="0" err="1" smtClean="0"/>
                <a:t>straight</a:t>
              </a:r>
              <a:endParaRPr lang="en-US" dirty="0"/>
            </a:p>
          </p:txBody>
        </p:sp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83096"/>
              </p:ext>
            </p:extLst>
          </p:nvPr>
        </p:nvGraphicFramePr>
        <p:xfrm>
          <a:off x="611560" y="2652073"/>
          <a:ext cx="7632849" cy="26720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795999"/>
                <a:gridCol w="1224614"/>
                <a:gridCol w="1224614"/>
                <a:gridCol w="1224614"/>
                <a:gridCol w="1347074"/>
                <a:gridCol w="18159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Coil 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straight</a:t>
                      </a:r>
                      <a:endParaRPr lang="en-US" baseline="-25000" dirty="0" smtClean="0"/>
                    </a:p>
                    <a:p>
                      <a:pPr algn="ctr"/>
                      <a:r>
                        <a:rPr lang="en-US" dirty="0" smtClean="0"/>
                        <a:t>theoretical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r>
                        <a:rPr lang="en-US" sz="1400" i="1" baseline="-250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straight</a:t>
                      </a:r>
                      <a:endParaRPr lang="en-US" sz="1400" i="1" baseline="-250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(Inner Layer only) </a:t>
                      </a:r>
                    </a:p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After curing IL</a:t>
                      </a:r>
                      <a:endParaRPr lang="en-US" sz="14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straight</a:t>
                      </a:r>
                      <a:endParaRPr lang="en-US" baseline="-25000" dirty="0" smtClean="0"/>
                    </a:p>
                    <a:p>
                      <a:pPr algn="ctr"/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curing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straight</a:t>
                      </a:r>
                      <a:endParaRPr lang="en-US" baseline="-25000" dirty="0" smtClean="0"/>
                    </a:p>
                    <a:p>
                      <a:pPr algn="ctr"/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reaction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Measured Ratio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1499.35</a:t>
                      </a:r>
                      <a:endParaRPr lang="en-US" sz="14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1499.58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107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1499.61</a:t>
                      </a:r>
                      <a:endParaRPr lang="en-US" sz="14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1499.52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1.0001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1499.49</a:t>
                      </a:r>
                      <a:endParaRPr lang="en-US" sz="14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1499.28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0.9998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1499.45</a:t>
                      </a:r>
                      <a:endParaRPr lang="en-US" sz="14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1499.7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data yet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Variation of coil length during reaction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624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435280" cy="747241"/>
          </a:xfrm>
        </p:spPr>
        <p:txBody>
          <a:bodyPr>
            <a:noAutofit/>
          </a:bodyPr>
          <a:lstStyle/>
          <a:p>
            <a:r>
              <a:rPr lang="en-US" sz="3200" dirty="0" smtClean="0"/>
              <a:t>Coil End Design (slide from review Sept2012)</a:t>
            </a:r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75528" y="787962"/>
            <a:ext cx="9053903" cy="3093481"/>
            <a:chOff x="90097" y="832883"/>
            <a:chExt cx="9053903" cy="3093481"/>
          </a:xfrm>
        </p:grpSpPr>
        <p:grpSp>
          <p:nvGrpSpPr>
            <p:cNvPr id="8" name="Group 7"/>
            <p:cNvGrpSpPr/>
            <p:nvPr/>
          </p:nvGrpSpPr>
          <p:grpSpPr>
            <a:xfrm>
              <a:off x="2972434" y="1000956"/>
              <a:ext cx="6171566" cy="2925408"/>
              <a:chOff x="3031966" y="1417638"/>
              <a:chExt cx="6171566" cy="2925408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1966" y="1417638"/>
                <a:ext cx="6092190" cy="16002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4675" y="2070907"/>
                <a:ext cx="6029325" cy="1594485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77052" y="2725701"/>
                <a:ext cx="6126480" cy="1617345"/>
              </a:xfrm>
              <a:prstGeom prst="rect">
                <a:avLst/>
              </a:prstGeom>
            </p:spPr>
          </p:pic>
        </p:grp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90097" y="832883"/>
              <a:ext cx="3084817" cy="28667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u="sng" dirty="0" smtClean="0">
                  <a:sym typeface="Wingdings"/>
                </a:rPr>
                <a:t>Initial Design Approach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Min. </a:t>
              </a:r>
              <a:r>
                <a:rPr lang="en-US" sz="1800" dirty="0" err="1">
                  <a:sym typeface="Wingdings"/>
                </a:rPr>
                <a:t>h</a:t>
              </a:r>
              <a:r>
                <a:rPr lang="en-US" sz="1800" dirty="0" err="1" smtClean="0">
                  <a:sym typeface="Wingdings"/>
                </a:rPr>
                <a:t>ardway</a:t>
              </a:r>
              <a:r>
                <a:rPr lang="en-US" sz="1800" dirty="0" smtClean="0">
                  <a:sym typeface="Wingdings"/>
                </a:rPr>
                <a:t> bend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(practice coils)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More upright cables to minimize the gaps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(practice coils)</a:t>
              </a:r>
            </a:p>
            <a:p>
              <a:pPr>
                <a:buFont typeface="+mj-lt"/>
                <a:buAutoNum type="arabicPeriod"/>
              </a:pPr>
              <a:r>
                <a:rPr lang="en-US" sz="1800" dirty="0" smtClean="0">
                  <a:sym typeface="Wingdings"/>
                </a:rPr>
                <a:t>Reduced torsion, </a:t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incr. </a:t>
              </a:r>
              <a:r>
                <a:rPr lang="en-US" sz="1800" dirty="0" err="1" smtClean="0">
                  <a:sym typeface="Wingdings"/>
                </a:rPr>
                <a:t>hardway</a:t>
              </a:r>
              <a:r>
                <a:rPr lang="en-US" sz="1800" dirty="0" smtClean="0">
                  <a:sym typeface="Wingdings"/>
                </a:rPr>
                <a:t/>
              </a:r>
              <a:br>
                <a:rPr lang="en-US" sz="1800" dirty="0" smtClean="0">
                  <a:sym typeface="Wingdings"/>
                </a:rPr>
              </a:br>
              <a:r>
                <a:rPr lang="en-US" sz="1800" dirty="0" smtClean="0">
                  <a:sym typeface="Wingdings"/>
                </a:rPr>
                <a:t>(FNAL MBH coils, CERN practice coil 01)</a:t>
              </a: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75528" y="3465987"/>
            <a:ext cx="3084817" cy="2441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 smtClean="0">
                <a:sym typeface="Wingdings"/>
              </a:rPr>
              <a:t>REX from FNAL MBH coils</a:t>
            </a:r>
          </a:p>
          <a:p>
            <a:pPr>
              <a:buFont typeface="+mj-lt"/>
              <a:buAutoNum type="arabicPeriod" startAt="4"/>
            </a:pPr>
            <a:r>
              <a:rPr lang="en-US" sz="1800" dirty="0" smtClean="0">
                <a:sym typeface="Wingdings"/>
              </a:rPr>
              <a:t>“As built” (ver.3)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(CERN Practice coil #2 HCMBHSP003_002)</a:t>
            </a:r>
          </a:p>
          <a:p>
            <a:pPr>
              <a:buFont typeface="+mj-lt"/>
              <a:buAutoNum type="arabicPeriod" startAt="4"/>
            </a:pPr>
            <a:r>
              <a:rPr lang="en-US" sz="1800" dirty="0" smtClean="0">
                <a:sym typeface="Wingdings"/>
              </a:rPr>
              <a:t>After </a:t>
            </a:r>
            <a:r>
              <a:rPr lang="en-US" sz="1800" dirty="0" err="1" smtClean="0">
                <a:sym typeface="Wingdings"/>
              </a:rPr>
              <a:t>reoptimization</a:t>
            </a:r>
            <a:r>
              <a:rPr lang="en-US" sz="1800" dirty="0" smtClean="0">
                <a:sym typeface="Wingdings"/>
              </a:rPr>
              <a:t> of block position for field quality (future CERN Coil HCMBHSP003_003)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6601" y="3999995"/>
            <a:ext cx="6092190" cy="16116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2951" y="4836715"/>
            <a:ext cx="6097905" cy="160020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6693187" y="4064807"/>
            <a:ext cx="851596" cy="409864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778943" y="4466730"/>
            <a:ext cx="221298" cy="39974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338968" y="4866478"/>
            <a:ext cx="851596" cy="409864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835102" y="1237809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8765526" y="4076830"/>
            <a:ext cx="343685" cy="59291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8910394" y="4186728"/>
            <a:ext cx="198817" cy="3968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flipH="1">
            <a:off x="5476504" y="5434532"/>
            <a:ext cx="367324" cy="39684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843828" y="5520163"/>
            <a:ext cx="3206227" cy="30777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Layer jump moves to keep overall length</a:t>
            </a:r>
            <a:endParaRPr lang="en-US" sz="1400" dirty="0"/>
          </a:p>
        </p:txBody>
      </p:sp>
      <p:sp>
        <p:nvSpPr>
          <p:cNvPr id="22" name="Oval 21"/>
          <p:cNvSpPr/>
          <p:nvPr/>
        </p:nvSpPr>
        <p:spPr>
          <a:xfrm>
            <a:off x="7733502" y="953028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01706" y="1237809"/>
            <a:ext cx="774178" cy="15802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/>
            </a:ex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97785" y="6301938"/>
            <a:ext cx="1388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(B. </a:t>
            </a:r>
            <a:r>
              <a:rPr lang="en-US" sz="1400" dirty="0" err="1" smtClean="0"/>
              <a:t>Auchmann</a:t>
            </a:r>
            <a:r>
              <a:rPr lang="en-US" sz="1400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B2B00-AE42-6C4C-BE37-7A7BECB407E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64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82720"/>
              </p:ext>
            </p:extLst>
          </p:nvPr>
        </p:nvGraphicFramePr>
        <p:xfrm>
          <a:off x="9" y="548680"/>
          <a:ext cx="9143991" cy="56114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602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ID 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201</a:t>
                      </a:r>
                      <a:endParaRPr lang="en-US" sz="1400" dirty="0"/>
                    </a:p>
                  </a:txBody>
                  <a:tcPr/>
                </a:tc>
              </a:tr>
              <a:tr h="709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WST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54/61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PIT</a:t>
                      </a:r>
                    </a:p>
                    <a:p>
                      <a:pPr algn="ctr"/>
                      <a:r>
                        <a:rPr lang="en-US" sz="1100" dirty="0" smtClean="0"/>
                        <a:t>114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 </a:t>
                      </a:r>
                    </a:p>
                    <a:p>
                      <a:pPr algn="ctr"/>
                      <a:r>
                        <a:rPr lang="en-US" sz="1400" dirty="0" smtClean="0"/>
                        <a:t>Start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2011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Oct 2011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2012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Aug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2104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 smtClean="0">
                        <a:solidFill>
                          <a:srgbClr val="FF66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Curing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 smtClean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End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Aug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April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Assembly (pairing)</a:t>
                      </a:r>
                      <a:endParaRPr lang="en-US" sz="1400" dirty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106</a:t>
                      </a:r>
                    </a:p>
                    <a:p>
                      <a:pPr algn="ctr"/>
                      <a:r>
                        <a:rPr lang="en-US" sz="1200" dirty="0" smtClean="0"/>
                        <a:t>107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106</a:t>
                      </a:r>
                    </a:p>
                    <a:p>
                      <a:pPr algn="ctr"/>
                      <a:r>
                        <a:rPr lang="en-US" sz="1200" dirty="0" smtClean="0"/>
                        <a:t>107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Cold Tests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Jul14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Nov14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Nov14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Autopsy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Mar-13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going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MBH</a:t>
                      </a:r>
                    </a:p>
                    <a:p>
                      <a:pPr algn="ctr"/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MBHSP101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Coil Production Status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0378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028700" indent="-1028700">
              <a:buFont typeface="+mj-lt"/>
              <a:buAutoNum type="romanUcPeriod" startAt="2"/>
            </a:pPr>
            <a:r>
              <a:rPr lang="en-GB" dirty="0"/>
              <a:t>Inside </a:t>
            </a:r>
            <a:r>
              <a:rPr lang="en-GB" dirty="0" smtClean="0"/>
              <a:t>coils </a:t>
            </a:r>
            <a:r>
              <a:rPr lang="en-GB" dirty="0"/>
              <a:t>: </a:t>
            </a:r>
            <a:r>
              <a:rPr lang="en-GB" dirty="0" smtClean="0"/>
              <a:t>Best Features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Models Production Data – Coil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88024" y="4149080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 smtClean="0"/>
              <a:t>Mid</a:t>
            </a:r>
            <a:r>
              <a:rPr lang="en-US" dirty="0"/>
              <a:t>-Plane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Filler </a:t>
            </a:r>
            <a:r>
              <a:rPr lang="en-US" dirty="0" smtClean="0"/>
              <a:t>Wedge</a:t>
            </a:r>
          </a:p>
          <a:p>
            <a:pPr marL="342900" indent="-342900">
              <a:buAutoNum type="arabicPeriod"/>
            </a:pPr>
            <a:r>
              <a:rPr lang="en-US" dirty="0" smtClean="0"/>
              <a:t>Loading Plate</a:t>
            </a:r>
          </a:p>
          <a:p>
            <a:pPr marL="342900" indent="-342900">
              <a:buAutoNum type="arabicPeriod"/>
            </a:pPr>
            <a:r>
              <a:rPr lang="en-US" dirty="0" smtClean="0"/>
              <a:t>Key</a:t>
            </a:r>
          </a:p>
          <a:p>
            <a:pPr marL="342900" indent="-342900">
              <a:buAutoNum type="arabicPeriod"/>
            </a:pPr>
            <a:r>
              <a:rPr lang="en-US" dirty="0" smtClean="0"/>
              <a:t>SLS Spacer w/Flex Legs</a:t>
            </a:r>
          </a:p>
          <a:p>
            <a:pPr marL="342900" indent="-342900">
              <a:buAutoNum type="arabicPeriod"/>
            </a:pPr>
            <a:r>
              <a:rPr lang="en-US" dirty="0" smtClean="0"/>
              <a:t>Saddle with integrated splice </a:t>
            </a:r>
            <a:r>
              <a:rPr lang="en-US" dirty="0" smtClean="0"/>
              <a:t>block</a:t>
            </a:r>
          </a:p>
          <a:p>
            <a:pPr marL="342900" indent="-342900">
              <a:buAutoNum type="arabicPeriod"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/ </a:t>
            </a:r>
            <a:r>
              <a:rPr lang="en-US" dirty="0" err="1" smtClean="0"/>
              <a:t>Nb</a:t>
            </a:r>
            <a:r>
              <a:rPr lang="en-US" dirty="0" smtClean="0"/>
              <a:t>-Ti Splice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6051622" y="548680"/>
            <a:ext cx="3059832" cy="3226475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H="1">
            <a:off x="7164288" y="3284984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8264" y="3212976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812360" y="54868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164288" y="692696"/>
            <a:ext cx="648072" cy="36004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156176" y="1412776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40152" y="134076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cxnSp>
        <p:nvCxnSpPr>
          <p:cNvPr id="46" name="Straight Connector 45"/>
          <p:cNvCxnSpPr>
            <a:endCxn id="47" idx="3"/>
          </p:cNvCxnSpPr>
          <p:nvPr/>
        </p:nvCxnSpPr>
        <p:spPr>
          <a:xfrm flipH="1">
            <a:off x="6858475" y="1916832"/>
            <a:ext cx="737861" cy="642556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88224" y="242088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6937769" y="2585896"/>
            <a:ext cx="233806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732240" y="270892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8028384" y="1052736"/>
            <a:ext cx="360040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16416" y="836712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</a:t>
            </a:r>
            <a:endParaRPr lang="en-US" sz="1200" dirty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Naming conventions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5285" y="1167597"/>
            <a:ext cx="4557642" cy="4709675"/>
            <a:chOff x="125285" y="1167597"/>
            <a:chExt cx="4557642" cy="4709675"/>
          </a:xfrm>
        </p:grpSpPr>
        <p:pic>
          <p:nvPicPr>
            <p:cNvPr id="3" name="Picture 2" descr="Coil cut1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285" y="1167597"/>
              <a:ext cx="4216752" cy="470967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2339752" y="2276872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55776" y="206084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3077613" y="3501008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293637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3365645" y="3903901"/>
              <a:ext cx="360040" cy="432048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653677" y="36878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3797693" y="4191933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013717" y="397590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2717573" y="2895789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933597" y="267976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301749" y="5062504"/>
              <a:ext cx="198243" cy="42853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412676" y="492586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888252" y="3102980"/>
              <a:ext cx="36004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83568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</a:t>
              </a:r>
              <a:endParaRPr lang="en-US" sz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07904" y="692696"/>
            <a:ext cx="259228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Insulated cable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Filler Wedge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Loading plate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Inter-layer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Inner ground wrap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Outer ground wrap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88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Technological choices: Overview</a:t>
            </a:r>
            <a:endParaRPr lang="en-US" sz="36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0" y="661316"/>
            <a:ext cx="9144000" cy="5143948"/>
            <a:chOff x="0" y="661316"/>
            <a:chExt cx="9144000" cy="5143948"/>
          </a:xfrm>
        </p:grpSpPr>
        <p:pic>
          <p:nvPicPr>
            <p:cNvPr id="4" name="Picture 2" descr="M:\Nobrega\11-Tesla\11T_short_coil_white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61316"/>
              <a:ext cx="9144000" cy="5143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563888" y="692696"/>
              <a:ext cx="2016224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Loading plate</a:t>
              </a:r>
            </a:p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2 mm 316LN</a:t>
              </a:r>
              <a:endParaRPr lang="en-US" sz="1600" dirty="0">
                <a:solidFill>
                  <a:srgbClr val="0C377B"/>
                </a:solidFill>
              </a:endParaRPr>
            </a:p>
          </p:txBody>
        </p:sp>
        <p:cxnSp>
          <p:nvCxnSpPr>
            <p:cNvPr id="6" name="Straight Arrow Connector 5"/>
            <p:cNvCxnSpPr>
              <a:stCxn id="5" idx="3"/>
            </p:cNvCxnSpPr>
            <p:nvPr/>
          </p:nvCxnSpPr>
          <p:spPr bwMode="auto">
            <a:xfrm>
              <a:off x="5580112" y="985084"/>
              <a:ext cx="1080120" cy="49711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179512" y="692696"/>
              <a:ext cx="2520280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SLS End Spacers</a:t>
              </a:r>
            </a:p>
            <a:p>
              <a:pPr algn="ctr"/>
              <a:r>
                <a:rPr lang="en-US" sz="1600" dirty="0">
                  <a:solidFill>
                    <a:srgbClr val="0C377B"/>
                  </a:solidFill>
                </a:rPr>
                <a:t>w</a:t>
              </a:r>
              <a:r>
                <a:rPr lang="en-US" sz="1600" dirty="0" smtClean="0">
                  <a:solidFill>
                    <a:srgbClr val="0C377B"/>
                  </a:solidFill>
                </a:rPr>
                <a:t>ith “springy legs”</a:t>
              </a:r>
              <a:endParaRPr lang="en-US" sz="1600" dirty="0">
                <a:solidFill>
                  <a:srgbClr val="0C377B"/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7" idx="3"/>
            </p:cNvCxnSpPr>
            <p:nvPr/>
          </p:nvCxnSpPr>
          <p:spPr bwMode="auto">
            <a:xfrm>
              <a:off x="2699792" y="985084"/>
              <a:ext cx="2592288" cy="280395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79513" y="1340768"/>
              <a:ext cx="2520279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Braided 11-TEX S2-glass</a:t>
              </a:r>
            </a:p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on “open-C” Mica sleeve</a:t>
              </a:r>
              <a:endParaRPr lang="en-US" sz="1600" dirty="0">
                <a:solidFill>
                  <a:srgbClr val="0C377B"/>
                </a:solidFill>
              </a:endParaRPr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 bwMode="auto">
            <a:xfrm>
              <a:off x="1439653" y="1925544"/>
              <a:ext cx="2052227" cy="229554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6732241" y="4052978"/>
              <a:ext cx="2016224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ODS Cu-alloy </a:t>
              </a:r>
            </a:p>
            <a:p>
              <a:pPr algn="ctr"/>
              <a:r>
                <a:rPr lang="en-US" sz="1600" dirty="0" smtClean="0">
                  <a:solidFill>
                    <a:srgbClr val="0C377B"/>
                  </a:solidFill>
                </a:rPr>
                <a:t>Wedges </a:t>
              </a:r>
              <a:endParaRPr lang="en-US" sz="1600" dirty="0">
                <a:solidFill>
                  <a:srgbClr val="0C377B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 bwMode="auto">
            <a:xfrm flipH="1" flipV="1">
              <a:off x="6753117" y="2204488"/>
              <a:ext cx="987236" cy="184849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13" name="Straight Arrow Connector 12"/>
            <p:cNvCxnSpPr>
              <a:stCxn id="11" idx="0"/>
            </p:cNvCxnSpPr>
            <p:nvPr/>
          </p:nvCxnSpPr>
          <p:spPr bwMode="auto">
            <a:xfrm flipH="1" flipV="1">
              <a:off x="7524329" y="2276872"/>
              <a:ext cx="216024" cy="177610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14" name="Straight Arrow Connector 13"/>
            <p:cNvCxnSpPr>
              <a:stCxn id="11" idx="0"/>
            </p:cNvCxnSpPr>
            <p:nvPr/>
          </p:nvCxnSpPr>
          <p:spPr bwMode="auto">
            <a:xfrm flipH="1" flipV="1">
              <a:off x="6350201" y="2007220"/>
              <a:ext cx="1390152" cy="2045758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15" name="Straight Arrow Connector 14"/>
            <p:cNvCxnSpPr>
              <a:stCxn id="11" idx="0"/>
            </p:cNvCxnSpPr>
            <p:nvPr/>
          </p:nvCxnSpPr>
          <p:spPr bwMode="auto">
            <a:xfrm flipH="1" flipV="1">
              <a:off x="6934203" y="1464780"/>
              <a:ext cx="806150" cy="2588198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7094967" y="5479286"/>
              <a:ext cx="20490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Courtesy of D. Mitchell, FNAL</a:t>
              </a:r>
              <a:endParaRPr lang="en-US" sz="1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2240" y="4725144"/>
              <a:ext cx="2047027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8000"/>
                  </a:solidFill>
                </a:rPr>
                <a:t>Interlayer protection </a:t>
              </a:r>
            </a:p>
            <a:p>
              <a:r>
                <a:rPr lang="en-US" sz="1600" i="1" dirty="0">
                  <a:solidFill>
                    <a:srgbClr val="008000"/>
                  </a:solidFill>
                </a:rPr>
                <a:t>h</a:t>
              </a:r>
              <a:r>
                <a:rPr lang="en-US" sz="1600" i="1" dirty="0" smtClean="0">
                  <a:solidFill>
                    <a:srgbClr val="008000"/>
                  </a:solidFill>
                </a:rPr>
                <a:t>eater R&amp;D</a:t>
              </a:r>
              <a:endParaRPr lang="en-US" sz="1600" i="1" dirty="0">
                <a:solidFill>
                  <a:srgbClr val="008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9512" y="4725144"/>
              <a:ext cx="2520280" cy="584776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C377B"/>
                  </a:solidFill>
                </a:rPr>
                <a:t>Saddle-Splice Block: Single </a:t>
              </a:r>
              <a:r>
                <a:rPr lang="en-US" sz="1600" dirty="0" smtClean="0">
                  <a:solidFill>
                    <a:srgbClr val="0C377B"/>
                  </a:solidFill>
                </a:rPr>
                <a:t>Piece </a:t>
              </a:r>
              <a:r>
                <a:rPr lang="en-US" sz="1600" dirty="0" smtClean="0">
                  <a:solidFill>
                    <a:srgbClr val="0C377B"/>
                  </a:solidFill>
                </a:rPr>
                <a:t>G</a:t>
              </a:r>
              <a:r>
                <a:rPr lang="en-US" sz="1600" dirty="0" smtClean="0">
                  <a:solidFill>
                    <a:srgbClr val="0C377B"/>
                  </a:solidFill>
                </a:rPr>
                <a:t>-11</a:t>
              </a:r>
              <a:endParaRPr lang="en-US" sz="1600" dirty="0">
                <a:solidFill>
                  <a:srgbClr val="0C377B"/>
                </a:solidFill>
              </a:endParaRPr>
            </a:p>
          </p:txBody>
        </p:sp>
        <p:cxnSp>
          <p:nvCxnSpPr>
            <p:cNvPr id="19" name="Straight Arrow Connector 18"/>
            <p:cNvCxnSpPr>
              <a:stCxn id="18" idx="3"/>
            </p:cNvCxnSpPr>
            <p:nvPr/>
          </p:nvCxnSpPr>
          <p:spPr bwMode="auto">
            <a:xfrm>
              <a:off x="2699792" y="5017532"/>
              <a:ext cx="504056" cy="499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8" name="Straight Arrow Connector 27"/>
            <p:cNvCxnSpPr>
              <a:stCxn id="11" idx="0"/>
            </p:cNvCxnSpPr>
            <p:nvPr/>
          </p:nvCxnSpPr>
          <p:spPr bwMode="auto">
            <a:xfrm flipH="1" flipV="1">
              <a:off x="7072039" y="2708920"/>
              <a:ext cx="668314" cy="1344058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6113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/>
              <a:t>Cable </a:t>
            </a:r>
            <a:r>
              <a:rPr lang="en-US" sz="3600" dirty="0" smtClean="0"/>
              <a:t>Insulation</a:t>
            </a:r>
            <a:endParaRPr lang="en-US" sz="3600" dirty="0"/>
          </a:p>
        </p:txBody>
      </p:sp>
      <p:pic>
        <p:nvPicPr>
          <p:cNvPr id="18" name="Image 2" descr="\\Srv5_div\SHORTMOD\Develop\USERS\Jacky\11T\Tissage_CGP\P104041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5296"/>
            <a:ext cx="9144000" cy="54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797039"/>
            <a:ext cx="3166033" cy="12632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4399" y="799313"/>
            <a:ext cx="3164105" cy="126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5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539552" y="4581128"/>
            <a:ext cx="2699792" cy="1032806"/>
            <a:chOff x="6264696" y="1556792"/>
            <a:chExt cx="2699792" cy="1032806"/>
          </a:xfrm>
        </p:grpSpPr>
        <p:grpSp>
          <p:nvGrpSpPr>
            <p:cNvPr id="40" name="Group 39"/>
            <p:cNvGrpSpPr/>
            <p:nvPr/>
          </p:nvGrpSpPr>
          <p:grpSpPr>
            <a:xfrm>
              <a:off x="6264696" y="1556792"/>
              <a:ext cx="2699792" cy="1032806"/>
              <a:chOff x="6012160" y="1628800"/>
              <a:chExt cx="2699792" cy="1032806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12160" y="1628800"/>
                <a:ext cx="2699792" cy="1032806"/>
              </a:xfrm>
              <a:prstGeom prst="rect">
                <a:avLst/>
              </a:prstGeom>
            </p:spPr>
          </p:pic>
          <p:cxnSp>
            <p:nvCxnSpPr>
              <p:cNvPr id="15" name="Straight Connector 14"/>
              <p:cNvCxnSpPr/>
              <p:nvPr/>
            </p:nvCxnSpPr>
            <p:spPr>
              <a:xfrm>
                <a:off x="7737706" y="2113902"/>
                <a:ext cx="475253" cy="0"/>
              </a:xfrm>
              <a:prstGeom prst="line">
                <a:avLst/>
              </a:prstGeom>
              <a:ln w="28575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228184" y="2132856"/>
                <a:ext cx="475253" cy="0"/>
              </a:xfrm>
              <a:prstGeom prst="line">
                <a:avLst/>
              </a:prstGeom>
              <a:ln w="28575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6232293" y="2143512"/>
                <a:ext cx="0" cy="179659"/>
              </a:xfrm>
              <a:prstGeom prst="line">
                <a:avLst/>
              </a:prstGeom>
              <a:ln w="28575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8207238" y="2120186"/>
                <a:ext cx="0" cy="217388"/>
              </a:xfrm>
              <a:prstGeom prst="line">
                <a:avLst/>
              </a:prstGeom>
              <a:ln w="28575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219902" y="2354146"/>
                <a:ext cx="2031061" cy="35766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6207512" y="2099093"/>
                <a:ext cx="558" cy="267444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8242074" y="2090839"/>
                <a:ext cx="0" cy="289344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6195122" y="2087756"/>
                <a:ext cx="2050585" cy="18585"/>
              </a:xfrm>
              <a:prstGeom prst="line">
                <a:avLst/>
              </a:prstGeom>
              <a:ln w="25400"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6480432" y="2258600"/>
              <a:ext cx="1980000" cy="27714"/>
            </a:xfrm>
            <a:prstGeom prst="line">
              <a:avLst/>
            </a:prstGeom>
            <a:ln w="28575"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Cable </a:t>
            </a:r>
            <a:r>
              <a:rPr lang="en-US" sz="3600" dirty="0" smtClean="0"/>
              <a:t>Insulation</a:t>
            </a:r>
            <a:endParaRPr lang="en-US" sz="36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7920880" cy="129614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11T is designed with the following insulation system:</a:t>
            </a:r>
          </a:p>
          <a:p>
            <a:pPr lvl="1"/>
            <a:r>
              <a:rPr lang="en-US" sz="1400" dirty="0" smtClean="0"/>
              <a:t>A mica layer provides the main dielectric barrier (C shape MICA tape, MSUT)</a:t>
            </a:r>
          </a:p>
          <a:p>
            <a:pPr lvl="1"/>
            <a:r>
              <a:rPr lang="en-US" sz="1400" dirty="0" smtClean="0"/>
              <a:t>Glass </a:t>
            </a:r>
            <a:r>
              <a:rPr lang="en-US" sz="1400" dirty="0" err="1" smtClean="0"/>
              <a:t>overbraiding</a:t>
            </a:r>
            <a:r>
              <a:rPr lang="en-US" sz="1400" dirty="0" smtClean="0"/>
              <a:t> protects during production, later is a filler for the impregnation</a:t>
            </a:r>
          </a:p>
          <a:p>
            <a:pPr lvl="1"/>
            <a:r>
              <a:rPr lang="en-US" sz="1400" dirty="0" smtClean="0"/>
              <a:t>Epoxy bonds the components, impregnate the mica and reinforce the dielectric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241874" y="2266212"/>
            <a:ext cx="2642980" cy="1656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84849" y="2267679"/>
            <a:ext cx="2644163" cy="1654439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935088" y="5445224"/>
            <a:ext cx="2202658" cy="421015"/>
            <a:chOff x="6660232" y="2564904"/>
            <a:chExt cx="2202658" cy="421015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660232" y="2708920"/>
              <a:ext cx="475253" cy="0"/>
            </a:xfrm>
            <a:prstGeom prst="line">
              <a:avLst/>
            </a:prstGeom>
            <a:ln w="28575"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660232" y="2852936"/>
              <a:ext cx="475253" cy="0"/>
            </a:xfrm>
            <a:prstGeom prst="line">
              <a:avLst/>
            </a:prstGeom>
            <a:ln w="254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164288" y="2564904"/>
              <a:ext cx="9574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FIROX 80μ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64288" y="2708920"/>
              <a:ext cx="16986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S2 Glass </a:t>
              </a:r>
              <a:r>
                <a:rPr lang="en-US" sz="1200" dirty="0" err="1" smtClean="0"/>
                <a:t>Overbraided</a:t>
              </a:r>
              <a:endParaRPr lang="en-US" sz="1200" dirty="0"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772816"/>
            <a:ext cx="5238495" cy="266429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4509120"/>
            <a:ext cx="5220072" cy="167977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707904" y="1700808"/>
            <a:ext cx="311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chemeClr val="bg1"/>
                </a:solidFill>
              </a:rPr>
              <a:t>Coil 104 (54/61) after impregnation</a:t>
            </a:r>
            <a:endParaRPr lang="en-US" sz="1400" b="1" u="sng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7904" y="6217567"/>
            <a:ext cx="52824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Coil 54/61 after impregnation. All turns are fully impregnated.</a:t>
            </a:r>
          </a:p>
          <a:p>
            <a:r>
              <a:rPr lang="en-US" sz="1200" dirty="0" smtClean="0"/>
              <a:t>Defects in the inter-layer and ground wrap. (Courtesy of X. </a:t>
            </a:r>
            <a:r>
              <a:rPr lang="en-US" sz="1200" dirty="0" err="1" smtClean="0"/>
              <a:t>Sarasola</a:t>
            </a:r>
            <a:r>
              <a:rPr lang="en-US" sz="1200" dirty="0" smtClean="0"/>
              <a:t> Martin)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747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6118</TotalTime>
  <Words>2695</Words>
  <Application>Microsoft Macintosh PowerPoint</Application>
  <PresentationFormat>On-screen Show (4:3)</PresentationFormat>
  <Paragraphs>889</Paragraphs>
  <Slides>31</Slides>
  <Notes>10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ppt</vt:lpstr>
      <vt:lpstr>International review of the HL-LHC 11T Dipole for DS Collimation  Models production data – CERN  Part I - Coil Technology</vt:lpstr>
      <vt:lpstr>Outline</vt:lpstr>
      <vt:lpstr>Status of coil production</vt:lpstr>
      <vt:lpstr>PowerPoint Presentation</vt:lpstr>
      <vt:lpstr>Inside coils : Best Features</vt:lpstr>
      <vt:lpstr>PowerPoint Presentation</vt:lpstr>
      <vt:lpstr>PowerPoint Presentation</vt:lpstr>
      <vt:lpstr>Cable Insulation</vt:lpstr>
      <vt:lpstr>Cable Insulation</vt:lpstr>
      <vt:lpstr>Coil Spacers: Laser Sintered + Flex Legs</vt:lpstr>
      <vt:lpstr>Loading Plate, Keys and Filler wedge</vt:lpstr>
      <vt:lpstr>ODS Wedges</vt:lpstr>
      <vt:lpstr>Single piece G11 Saddles</vt:lpstr>
      <vt:lpstr>PowerPoint Presentation</vt:lpstr>
      <vt:lpstr>Tooling and Process</vt:lpstr>
      <vt:lpstr>Coil Production flow chart</vt:lpstr>
      <vt:lpstr>Tooling: Winding - Curing</vt:lpstr>
      <vt:lpstr>PowerPoint Presentation</vt:lpstr>
      <vt:lpstr>Reaction Fixture</vt:lpstr>
      <vt:lpstr>PowerPoint Presentation</vt:lpstr>
      <vt:lpstr>PowerPoint Presentation</vt:lpstr>
      <vt:lpstr>Tooling: Impregnation</vt:lpstr>
      <vt:lpstr>PowerPoint Presentation</vt:lpstr>
      <vt:lpstr>Final steps: CMM and Instrumentation</vt:lpstr>
      <vt:lpstr>3 coils tested, so far…</vt:lpstr>
      <vt:lpstr>PowerPoint Presentation</vt:lpstr>
      <vt:lpstr>PowerPoint Presentation</vt:lpstr>
      <vt:lpstr>PowerPoint Presentation</vt:lpstr>
      <vt:lpstr>Acronyms</vt:lpstr>
      <vt:lpstr>PowerPoint Presentation</vt:lpstr>
      <vt:lpstr>Coil End Design (slide from review Sept2012)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David SMEKENS</cp:lastModifiedBy>
  <cp:revision>208</cp:revision>
  <cp:lastPrinted>2014-12-01T06:28:05Z</cp:lastPrinted>
  <dcterms:created xsi:type="dcterms:W3CDTF">2013-06-24T08:34:31Z</dcterms:created>
  <dcterms:modified xsi:type="dcterms:W3CDTF">2014-12-07T09:32:15Z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