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8" r:id="rId6"/>
    <p:sldId id="260" r:id="rId7"/>
    <p:sldId id="261" r:id="rId8"/>
    <p:sldId id="263" r:id="rId9"/>
    <p:sldId id="285" r:id="rId10"/>
    <p:sldId id="289" r:id="rId11"/>
    <p:sldId id="288" r:id="rId12"/>
    <p:sldId id="286" r:id="rId13"/>
    <p:sldId id="287" r:id="rId14"/>
    <p:sldId id="290" r:id="rId15"/>
    <p:sldId id="271" r:id="rId16"/>
    <p:sldId id="282" r:id="rId17"/>
    <p:sldId id="274" r:id="rId18"/>
    <p:sldId id="275" r:id="rId19"/>
    <p:sldId id="291" r:id="rId20"/>
    <p:sldId id="279" r:id="rId21"/>
    <p:sldId id="292" r:id="rId22"/>
    <p:sldId id="281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6" autoAdjust="0"/>
  </p:normalViewPr>
  <p:slideViewPr>
    <p:cSldViewPr>
      <p:cViewPr varScale="1">
        <p:scale>
          <a:sx n="99" d="100"/>
          <a:sy n="99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12/9/14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12/9/14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US" sz="2400" smtClean="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1600" smtClean="0"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1800" b="1" smtClean="0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800"/>
              </a:lnSpc>
            </a:pPr>
            <a:endParaRPr lang="en-US" sz="6000">
              <a:solidFill>
                <a:srgbClr val="0000FF"/>
              </a:solidFill>
              <a:latin typeface="FermiLgo" pitchFamily="2" charset="0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/>
        </p:nvGraphicFramePr>
        <p:xfrm>
          <a:off x="304800" y="1524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Bitmap Image" r:id="rId3" imgW="866896" imgH="819048" progId="Paint.Picture">
                  <p:embed/>
                </p:oleObj>
              </mc:Choice>
              <mc:Fallback>
                <p:oleObj name="Bitmap Image" r:id="rId3" imgW="866896" imgH="8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24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49480" cy="685800"/>
          </a:xfrm>
        </p:spPr>
        <p:txBody>
          <a:bodyPr>
            <a:normAutofit/>
          </a:bodyPr>
          <a:lstStyle>
            <a:lvl1pPr>
              <a:defRPr sz="3600" b="1" i="0" u="none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87680" cy="5638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2819400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LARP/HiLumi CM22, 7-9 May 2014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4419600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91400" y="6553200"/>
            <a:ext cx="1447800" cy="30480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‹#›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1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47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9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24744"/>
            <a:ext cx="8265984" cy="1826363"/>
          </a:xfrm>
        </p:spPr>
        <p:txBody>
          <a:bodyPr/>
          <a:lstStyle/>
          <a:p>
            <a:pPr algn="r"/>
            <a:r>
              <a:rPr lang="en-US" dirty="0"/>
              <a:t>Summary of </a:t>
            </a:r>
            <a:r>
              <a:rPr lang="en-US" dirty="0" smtClean="0"/>
              <a:t>test </a:t>
            </a:r>
            <a:r>
              <a:rPr lang="en-US" dirty="0"/>
              <a:t>results at FNAL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275856" y="2996952"/>
            <a:ext cx="5445974" cy="432048"/>
          </a:xfrm>
        </p:spPr>
        <p:txBody>
          <a:bodyPr>
            <a:normAutofit/>
          </a:bodyPr>
          <a:lstStyle/>
          <a:p>
            <a:r>
              <a:rPr lang="en-GB" dirty="0" smtClean="0"/>
              <a:t>A.V. </a:t>
            </a:r>
            <a:r>
              <a:rPr lang="en-GB" dirty="0" err="1" smtClean="0"/>
              <a:t>Zlobin</a:t>
            </a:r>
            <a:r>
              <a:rPr lang="en-GB" dirty="0" smtClean="0"/>
              <a:t>, </a:t>
            </a:r>
            <a:r>
              <a:rPr lang="en-GB" dirty="0" err="1" smtClean="0"/>
              <a:t>Fermilab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6705062" cy="3993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origin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800" y="6553200"/>
            <a:ext cx="4419600" cy="3048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10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89991"/>
            <a:ext cx="3476151" cy="336334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>
            <a:off x="7596336" y="3573016"/>
            <a:ext cx="144016" cy="360040"/>
          </a:xfrm>
          <a:prstGeom prst="downArrow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7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60848"/>
            <a:ext cx="8587680" cy="367240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b="1" dirty="0" smtClean="0"/>
              <a:t>Field Quality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Transfer function B/I and field harmonics a</a:t>
            </a:r>
            <a:r>
              <a:rPr lang="en-US" sz="2200" baseline="-25000" dirty="0" smtClean="0">
                <a:solidFill>
                  <a:srgbClr val="800000"/>
                </a:solidFill>
              </a:rPr>
              <a:t>n</a:t>
            </a:r>
            <a:r>
              <a:rPr lang="en-US" sz="2200" dirty="0" smtClean="0">
                <a:solidFill>
                  <a:srgbClr val="800000"/>
                </a:solidFill>
              </a:rPr>
              <a:t>, </a:t>
            </a:r>
            <a:r>
              <a:rPr lang="en-US" sz="2200" dirty="0" err="1" smtClean="0">
                <a:solidFill>
                  <a:srgbClr val="800000"/>
                </a:solidFill>
              </a:rPr>
              <a:t>b</a:t>
            </a:r>
            <a:r>
              <a:rPr lang="en-US" sz="2200" baseline="-25000" dirty="0" err="1" smtClean="0">
                <a:solidFill>
                  <a:srgbClr val="800000"/>
                </a:solidFill>
              </a:rPr>
              <a:t>n</a:t>
            </a:r>
            <a:endParaRPr lang="en-US" sz="2200" baseline="-25000" dirty="0" smtClean="0">
              <a:solidFill>
                <a:srgbClr val="800000"/>
              </a:solidFill>
            </a:endParaRPr>
          </a:p>
          <a:p>
            <a:pPr marL="36576" indent="0" algn="ctr">
              <a:buNone/>
            </a:pPr>
            <a:endParaRPr lang="en-US" sz="2200" dirty="0" smtClean="0">
              <a:solidFill>
                <a:srgbClr val="800000"/>
              </a:solidFill>
            </a:endParaRPr>
          </a:p>
          <a:p>
            <a:pPr marL="36576" indent="0" algn="ctr">
              <a:buNone/>
            </a:pPr>
            <a:endParaRPr lang="en-US" sz="2200" dirty="0">
              <a:solidFill>
                <a:srgbClr val="800000"/>
              </a:solidFill>
            </a:endParaRP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Coil magnetization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Iron saturation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Decay and “snap-back”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Geometrical harmonics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11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28955"/>
            <a:ext cx="3096344" cy="688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15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Magnetic measurements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 of test results at FNAL</a:t>
            </a:r>
            <a:endParaRPr lang="en-US" dirty="0"/>
          </a:p>
        </p:txBody>
      </p:sp>
      <p:sp>
        <p:nvSpPr>
          <p:cNvPr id="348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7DA7CBCC-0559-47D0-BBBD-8F874E4391AB}" type="slidenum">
              <a:rPr lang="en-US" sz="1200" smtClean="0"/>
              <a:pPr/>
              <a:t>12</a:t>
            </a:fld>
            <a:endParaRPr lang="en-US" smtClean="0"/>
          </a:p>
          <a:p>
            <a:endParaRPr lang="en-US" sz="1200" smtClean="0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Times New Roman" charset="0"/>
              <a:ea typeface="MS PGothic" charset="0"/>
              <a:cs typeface="MS PGothic" charset="0"/>
            </a:endParaRPr>
          </a:p>
        </p:txBody>
      </p:sp>
      <p:grpSp>
        <p:nvGrpSpPr>
          <p:cNvPr id="34824" name="Group 12"/>
          <p:cNvGrpSpPr>
            <a:grpSpLocks/>
          </p:cNvGrpSpPr>
          <p:nvPr/>
        </p:nvGrpSpPr>
        <p:grpSpPr bwMode="auto">
          <a:xfrm>
            <a:off x="0" y="2204865"/>
            <a:ext cx="9164638" cy="2160240"/>
            <a:chOff x="0" y="880018"/>
            <a:chExt cx="9164782" cy="2160477"/>
          </a:xfrm>
        </p:grpSpPr>
        <p:grpSp>
          <p:nvGrpSpPr>
            <p:cNvPr id="34832" name="Group 10"/>
            <p:cNvGrpSpPr>
              <a:grpSpLocks/>
            </p:cNvGrpSpPr>
            <p:nvPr/>
          </p:nvGrpSpPr>
          <p:grpSpPr bwMode="auto">
            <a:xfrm>
              <a:off x="0" y="1143000"/>
              <a:ext cx="9164782" cy="1897495"/>
              <a:chOff x="0" y="896505"/>
              <a:chExt cx="9164782" cy="1897495"/>
            </a:xfrm>
          </p:grpSpPr>
          <p:pic>
            <p:nvPicPr>
              <p:cNvPr id="34834" name="Chart 1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14400"/>
                <a:ext cx="3162300" cy="187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835" name="Chart 1"/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2636" y="914400"/>
                <a:ext cx="3089564" cy="1800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836" name="Picture 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2200" y="896505"/>
                <a:ext cx="2992582" cy="1873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833" name="Rectangle 18"/>
            <p:cNvSpPr>
              <a:spLocks noChangeArrowheads="1"/>
            </p:cNvSpPr>
            <p:nvPr/>
          </p:nvSpPr>
          <p:spPr bwMode="auto">
            <a:xfrm>
              <a:off x="3851981" y="880018"/>
              <a:ext cx="103265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charset="0"/>
                  <a:cs typeface="Arial" charset="0"/>
                </a:rPr>
                <a:t>MBHSP01</a:t>
              </a:r>
            </a:p>
          </p:txBody>
        </p:sp>
      </p:grpSp>
      <p:grpSp>
        <p:nvGrpSpPr>
          <p:cNvPr id="34825" name="Group 11"/>
          <p:cNvGrpSpPr>
            <a:grpSpLocks/>
          </p:cNvGrpSpPr>
          <p:nvPr/>
        </p:nvGrpSpPr>
        <p:grpSpPr bwMode="auto">
          <a:xfrm>
            <a:off x="129158" y="4293096"/>
            <a:ext cx="8907338" cy="2160240"/>
            <a:chOff x="57150" y="3251749"/>
            <a:chExt cx="9105900" cy="2160356"/>
          </a:xfrm>
        </p:grpSpPr>
        <p:grpSp>
          <p:nvGrpSpPr>
            <p:cNvPr id="34827" name="Group 9"/>
            <p:cNvGrpSpPr>
              <a:grpSpLocks/>
            </p:cNvGrpSpPr>
            <p:nvPr/>
          </p:nvGrpSpPr>
          <p:grpSpPr bwMode="auto">
            <a:xfrm>
              <a:off x="57150" y="3505200"/>
              <a:ext cx="9105900" cy="1906905"/>
              <a:chOff x="38100" y="2971800"/>
              <a:chExt cx="9105900" cy="1906905"/>
            </a:xfrm>
          </p:grpSpPr>
          <p:pic>
            <p:nvPicPr>
              <p:cNvPr id="33804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8100" y="2972015"/>
                <a:ext cx="3124200" cy="18955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34830" name="Picture 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0" y="2971800"/>
                <a:ext cx="3124200" cy="19069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831" name="Picture 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2200" y="2971800"/>
                <a:ext cx="2971800" cy="1895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828" name="Rectangle 19"/>
            <p:cNvSpPr>
              <a:spLocks noChangeArrowheads="1"/>
            </p:cNvSpPr>
            <p:nvPr/>
          </p:nvSpPr>
          <p:spPr bwMode="auto">
            <a:xfrm>
              <a:off x="3779912" y="3251749"/>
              <a:ext cx="1660055" cy="369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charset="0"/>
                  <a:cs typeface="Arial" charset="0"/>
                </a:rPr>
                <a:t>MBHSP02, 03</a:t>
              </a:r>
              <a:endParaRPr lang="en-US" b="1" dirty="0">
                <a:latin typeface="Arial" charset="0"/>
                <a:cs typeface="Arial" charset="0"/>
              </a:endParaRPr>
            </a:p>
          </p:txBody>
        </p:sp>
      </p:grp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2592288" cy="137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8064" y="764704"/>
            <a:ext cx="2684025" cy="164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43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93496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magnetization &amp; iron saturation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334A0CB4-0542-4E30-BE70-383758A28408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Summary of test results at FNAL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35597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80728"/>
            <a:ext cx="4320480" cy="2730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07504" y="3861048"/>
            <a:ext cx="4464496" cy="26642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262626"/>
                </a:solidFill>
              </a:rPr>
              <a:t>SC magnetization effect is large but understood</a:t>
            </a:r>
          </a:p>
          <a:p>
            <a:pPr lvl="1"/>
            <a:r>
              <a:rPr lang="en-US" i="1" dirty="0"/>
              <a:t>r</a:t>
            </a:r>
            <a:r>
              <a:rPr lang="en-US" i="1" dirty="0" smtClean="0"/>
              <a:t>eset current</a:t>
            </a:r>
            <a:endParaRPr lang="en-US" i="1" dirty="0"/>
          </a:p>
          <a:p>
            <a:pPr lvl="1"/>
            <a:r>
              <a:rPr lang="en-US" i="1" dirty="0" smtClean="0"/>
              <a:t>passive correction</a:t>
            </a:r>
          </a:p>
          <a:p>
            <a:r>
              <a:rPr lang="en-US" dirty="0" smtClean="0">
                <a:solidFill>
                  <a:srgbClr val="262626"/>
                </a:solidFill>
              </a:rPr>
              <a:t>Eddy current effect is large</a:t>
            </a:r>
          </a:p>
          <a:p>
            <a:pPr lvl="1"/>
            <a:r>
              <a:rPr lang="en-US" i="1" dirty="0" smtClean="0"/>
              <a:t>cored cable </a:t>
            </a:r>
          </a:p>
          <a:p>
            <a:r>
              <a:rPr lang="en-US" dirty="0" smtClean="0">
                <a:solidFill>
                  <a:srgbClr val="262626"/>
                </a:solidFill>
              </a:rPr>
              <a:t>Iron saturation effect</a:t>
            </a:r>
          </a:p>
          <a:p>
            <a:pPr lvl="1"/>
            <a:r>
              <a:rPr lang="en-US" i="1" dirty="0" smtClean="0"/>
              <a:t>Need better understanding</a:t>
            </a:r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3789040"/>
            <a:ext cx="4392488" cy="251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18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" indent="0"/>
            <a:r>
              <a:rPr lang="en-US" dirty="0">
                <a:solidFill>
                  <a:srgbClr val="000090"/>
                </a:solidFill>
              </a:rPr>
              <a:t>Decay and “snap-back”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4499992" cy="5486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LHC current profile: </a:t>
            </a:r>
          </a:p>
          <a:p>
            <a:r>
              <a:rPr lang="en-US" sz="2400" dirty="0" smtClean="0"/>
              <a:t>injection </a:t>
            </a:r>
            <a:r>
              <a:rPr lang="en-US" sz="2400" dirty="0"/>
              <a:t>current of 0.76 </a:t>
            </a:r>
            <a:r>
              <a:rPr lang="en-US" sz="2400" dirty="0" smtClean="0"/>
              <a:t>kA </a:t>
            </a:r>
          </a:p>
          <a:p>
            <a:r>
              <a:rPr lang="en-US" sz="2400" dirty="0" smtClean="0"/>
              <a:t>injection </a:t>
            </a:r>
            <a:r>
              <a:rPr lang="en-US" sz="2400" dirty="0"/>
              <a:t>plateau ~1000 s</a:t>
            </a:r>
          </a:p>
          <a:p>
            <a:r>
              <a:rPr lang="en-US" sz="2400" dirty="0" smtClean="0"/>
              <a:t>non</a:t>
            </a:r>
            <a:r>
              <a:rPr lang="en-US" sz="2400" dirty="0"/>
              <a:t>-linear </a:t>
            </a:r>
            <a:r>
              <a:rPr lang="en-US" sz="2400" dirty="0" smtClean="0"/>
              <a:t>ramp to the nominal </a:t>
            </a:r>
            <a:r>
              <a:rPr lang="en-US" sz="2400" dirty="0"/>
              <a:t>current of 11.85 kA 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262626"/>
                </a:solidFill>
              </a:rPr>
              <a:t>MBHSP01: </a:t>
            </a:r>
          </a:p>
          <a:p>
            <a:r>
              <a:rPr lang="en-US" sz="2400" i="1" dirty="0" smtClean="0"/>
              <a:t>b</a:t>
            </a:r>
            <a:r>
              <a:rPr lang="en-US" sz="2400" i="1" baseline="-25000" dirty="0" smtClean="0"/>
              <a:t>3</a:t>
            </a:r>
            <a:r>
              <a:rPr lang="en-US" sz="2400" dirty="0" smtClean="0"/>
              <a:t> decay is </a:t>
            </a:r>
            <a:r>
              <a:rPr lang="en-US" sz="2400" dirty="0" smtClean="0">
                <a:solidFill>
                  <a:srgbClr val="A50021"/>
                </a:solidFill>
              </a:rPr>
              <a:t>small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800000"/>
                </a:solidFill>
              </a:rPr>
              <a:t>&lt;2 units</a:t>
            </a:r>
            <a:endParaRPr lang="en-US" sz="2400" dirty="0" smtClean="0"/>
          </a:p>
          <a:p>
            <a:pPr marL="36576" indent="0">
              <a:buNone/>
            </a:pPr>
            <a:r>
              <a:rPr lang="en-US" dirty="0" smtClean="0">
                <a:solidFill>
                  <a:srgbClr val="262626"/>
                </a:solidFill>
              </a:rPr>
              <a:t>MBHSP02-03: </a:t>
            </a:r>
          </a:p>
          <a:p>
            <a:r>
              <a:rPr lang="en-US" sz="2400" i="1" dirty="0" smtClean="0"/>
              <a:t>b</a:t>
            </a:r>
            <a:r>
              <a:rPr lang="en-US" sz="2400" i="1" baseline="-25000" dirty="0" smtClean="0"/>
              <a:t>3</a:t>
            </a:r>
            <a:r>
              <a:rPr lang="en-US" sz="2400" dirty="0" smtClean="0"/>
              <a:t> decay at injection porch is </a:t>
            </a:r>
            <a:r>
              <a:rPr lang="en-US" sz="2400" dirty="0" smtClean="0">
                <a:solidFill>
                  <a:srgbClr val="800000"/>
                </a:solidFill>
              </a:rPr>
              <a:t>large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800000"/>
                </a:solidFill>
              </a:rPr>
              <a:t>5-6 units </a:t>
            </a:r>
          </a:p>
          <a:p>
            <a:r>
              <a:rPr lang="en-US" sz="2400" dirty="0" smtClean="0"/>
              <a:t>High repeatability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 of test results at FNAL</a:t>
            </a:r>
            <a:endParaRPr lang="en-US"/>
          </a:p>
        </p:txBody>
      </p:sp>
      <p:sp>
        <p:nvSpPr>
          <p:cNvPr id="378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BFAAC330-DEE4-46F4-B882-0477C4C59D2E}" type="slidenum">
              <a:rPr lang="en-US" sz="1200" smtClean="0"/>
              <a:pPr/>
              <a:t>14</a:t>
            </a:fld>
            <a:endParaRPr lang="en-US" smtClean="0"/>
          </a:p>
          <a:p>
            <a:endParaRPr lang="en-US" sz="1200" smtClean="0"/>
          </a:p>
        </p:txBody>
      </p:sp>
      <p:grpSp>
        <p:nvGrpSpPr>
          <p:cNvPr id="37895" name="Group 11"/>
          <p:cNvGrpSpPr>
            <a:grpSpLocks/>
          </p:cNvGrpSpPr>
          <p:nvPr/>
        </p:nvGrpSpPr>
        <p:grpSpPr bwMode="auto">
          <a:xfrm>
            <a:off x="4427984" y="1052736"/>
            <a:ext cx="4464496" cy="2664296"/>
            <a:chOff x="5725391" y="761365"/>
            <a:chExt cx="3178175" cy="1914525"/>
          </a:xfrm>
        </p:grpSpPr>
        <p:pic>
          <p:nvPicPr>
            <p:cNvPr id="3790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5391" y="761365"/>
              <a:ext cx="3178175" cy="191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Rectangle 8"/>
            <p:cNvSpPr>
              <a:spLocks noChangeArrowheads="1"/>
            </p:cNvSpPr>
            <p:nvPr/>
          </p:nvSpPr>
          <p:spPr bwMode="auto">
            <a:xfrm>
              <a:off x="6934200" y="1981200"/>
              <a:ext cx="9733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MBHSP01</a:t>
              </a:r>
            </a:p>
          </p:txBody>
        </p:sp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266" y="3717032"/>
            <a:ext cx="4462080" cy="25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372200" y="3933056"/>
            <a:ext cx="16473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 smtClean="0"/>
              <a:t>MBHSP02, 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79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Geometrical harmonics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899592" y="4869160"/>
            <a:ext cx="6984776" cy="16840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262626"/>
                </a:solidFill>
              </a:rPr>
              <a:t>Some improvement in MBHSP02,03 </a:t>
            </a:r>
            <a:r>
              <a:rPr lang="en-US" dirty="0" err="1" smtClean="0">
                <a:solidFill>
                  <a:srgbClr val="262626"/>
                </a:solidFill>
              </a:rPr>
              <a:t>wrt</a:t>
            </a:r>
            <a:r>
              <a:rPr lang="en-US" dirty="0" smtClean="0">
                <a:solidFill>
                  <a:srgbClr val="262626"/>
                </a:solidFill>
              </a:rPr>
              <a:t> MBHSP01  </a:t>
            </a:r>
          </a:p>
          <a:p>
            <a:r>
              <a:rPr lang="en-US" dirty="0" smtClean="0">
                <a:solidFill>
                  <a:srgbClr val="262626"/>
                </a:solidFill>
              </a:rPr>
              <a:t>Still large values of </a:t>
            </a:r>
            <a:r>
              <a:rPr lang="en-US" i="1" dirty="0" smtClean="0">
                <a:solidFill>
                  <a:srgbClr val="262626"/>
                </a:solidFill>
              </a:rPr>
              <a:t>b</a:t>
            </a:r>
            <a:r>
              <a:rPr lang="en-US" i="1" baseline="-25000" dirty="0" smtClean="0">
                <a:solidFill>
                  <a:srgbClr val="262626"/>
                </a:solidFill>
              </a:rPr>
              <a:t>3</a:t>
            </a:r>
            <a:r>
              <a:rPr lang="en-US" dirty="0" smtClean="0">
                <a:solidFill>
                  <a:srgbClr val="262626"/>
                </a:solidFill>
              </a:rPr>
              <a:t>, </a:t>
            </a:r>
            <a:r>
              <a:rPr lang="en-US" i="1" dirty="0" smtClean="0">
                <a:solidFill>
                  <a:srgbClr val="262626"/>
                </a:solidFill>
              </a:rPr>
              <a:t>a</a:t>
            </a:r>
            <a:r>
              <a:rPr lang="en-US" i="1" baseline="-25000" dirty="0" smtClean="0">
                <a:solidFill>
                  <a:srgbClr val="262626"/>
                </a:solidFill>
              </a:rPr>
              <a:t>3</a:t>
            </a:r>
            <a:r>
              <a:rPr lang="en-US" dirty="0" smtClean="0">
                <a:solidFill>
                  <a:srgbClr val="262626"/>
                </a:solidFill>
              </a:rPr>
              <a:t> and </a:t>
            </a:r>
            <a:r>
              <a:rPr lang="en-US" i="1" dirty="0" smtClean="0">
                <a:solidFill>
                  <a:srgbClr val="262626"/>
                </a:solidFill>
              </a:rPr>
              <a:t>b</a:t>
            </a:r>
            <a:r>
              <a:rPr lang="en-US" i="1" baseline="-25000" dirty="0" smtClean="0">
                <a:solidFill>
                  <a:srgbClr val="262626"/>
                </a:solidFill>
              </a:rPr>
              <a:t>2</a:t>
            </a:r>
            <a:endParaRPr lang="en-US" dirty="0" smtClean="0">
              <a:solidFill>
                <a:srgbClr val="262626"/>
              </a:solidFill>
            </a:endParaRPr>
          </a:p>
          <a:p>
            <a:pPr lvl="1"/>
            <a:r>
              <a:rPr lang="en-US" dirty="0" smtClean="0"/>
              <a:t>coil shimming used to achieve the required coil pre-stress</a:t>
            </a:r>
          </a:p>
          <a:p>
            <a:pPr lvl="1"/>
            <a:r>
              <a:rPr lang="en-US" dirty="0" smtClean="0"/>
              <a:t>coil cross-section deformations during magnet assembly </a:t>
            </a:r>
          </a:p>
          <a:p>
            <a:pPr lvl="1"/>
            <a:r>
              <a:rPr lang="en-US" dirty="0" smtClean="0"/>
              <a:t>coil azimuthal misalignment inside the collar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 of test results at FNAL</a:t>
            </a:r>
            <a:endParaRPr lang="en-US"/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FC22A087-9F4B-4FAA-9BA0-364A7E3093B5}" type="slidenum">
              <a:rPr lang="en-US" sz="1200" smtClean="0"/>
              <a:pPr/>
              <a:t>15</a:t>
            </a:fld>
            <a:endParaRPr lang="en-US" smtClean="0"/>
          </a:p>
          <a:p>
            <a:endParaRPr lang="en-US" sz="120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1259632" y="908720"/>
            <a:ext cx="6480720" cy="3672408"/>
            <a:chOff x="278260" y="3733800"/>
            <a:chExt cx="5234680" cy="2724581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60" y="3733800"/>
              <a:ext cx="5234680" cy="27245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ounded Rectangle 10"/>
            <p:cNvSpPr/>
            <p:nvPr/>
          </p:nvSpPr>
          <p:spPr>
            <a:xfrm>
              <a:off x="533400" y="4592705"/>
              <a:ext cx="4876800" cy="43649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60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587680" cy="208823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b="1" dirty="0" smtClean="0"/>
              <a:t>Quench Protection</a:t>
            </a:r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Protection heater study</a:t>
            </a:r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Quench propagation</a:t>
            </a:r>
          </a:p>
          <a:p>
            <a:pPr marL="36576" indent="0" algn="ctr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Coil quench temperature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16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699792" y="4437112"/>
            <a:ext cx="4036601" cy="850900"/>
            <a:chOff x="2590800" y="920884"/>
            <a:chExt cx="4036601" cy="8509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920884"/>
              <a:ext cx="2665001" cy="850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3" t="25827" r="5083"/>
            <a:stretch/>
          </p:blipFill>
          <p:spPr bwMode="auto">
            <a:xfrm>
              <a:off x="2590800" y="928560"/>
              <a:ext cx="1263819" cy="670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461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heater studies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17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15" y="1052736"/>
            <a:ext cx="402286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0" r="68930"/>
          <a:stretch/>
        </p:blipFill>
        <p:spPr bwMode="auto">
          <a:xfrm>
            <a:off x="5724128" y="908720"/>
            <a:ext cx="2156518" cy="150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20888"/>
            <a:ext cx="288404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827926" cy="242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07" y="4077072"/>
            <a:ext cx="3998361" cy="245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309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propagation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18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244214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3384376" cy="211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21" y="4509120"/>
            <a:ext cx="330639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509120"/>
            <a:ext cx="339506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0" r="35067"/>
          <a:stretch/>
        </p:blipFill>
        <p:spPr bwMode="auto">
          <a:xfrm>
            <a:off x="3995936" y="908720"/>
            <a:ext cx="409609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3294231" cy="2021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525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2698"/>
            <a:ext cx="7571184" cy="898187"/>
          </a:xfrm>
        </p:spPr>
        <p:txBody>
          <a:bodyPr/>
          <a:lstStyle/>
          <a:p>
            <a:r>
              <a:rPr lang="en-US" dirty="0" smtClean="0"/>
              <a:t>Coil quench temperature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334A0CB4-0542-4E30-BE70-383758A28408}" type="slidenum">
              <a:rPr lang="en-US" smtClean="0"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mtClean="0"/>
              <a:t>Summary of test results at FNAL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49" t="7330"/>
          <a:stretch/>
        </p:blipFill>
        <p:spPr bwMode="auto">
          <a:xfrm>
            <a:off x="5364088" y="1052736"/>
            <a:ext cx="3298482" cy="2164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980728"/>
            <a:ext cx="453650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21124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4499992" cy="283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45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Outline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/>
          <a:lstStyle/>
          <a:p>
            <a:r>
              <a:rPr lang="en-US" dirty="0"/>
              <a:t>11 T Dipole R&amp;D Program at FNAL</a:t>
            </a:r>
          </a:p>
          <a:p>
            <a:r>
              <a:rPr lang="en-US" dirty="0"/>
              <a:t>Magnet Design and Parameters</a:t>
            </a:r>
          </a:p>
          <a:p>
            <a:r>
              <a:rPr lang="en-US" dirty="0"/>
              <a:t>Model Magnet Design Features</a:t>
            </a:r>
          </a:p>
          <a:p>
            <a:r>
              <a:rPr lang="en-US" dirty="0"/>
              <a:t>11 T Dipole </a:t>
            </a:r>
            <a:r>
              <a:rPr lang="en-US" dirty="0" smtClean="0"/>
              <a:t>Basic Instrumentation &amp; Test </a:t>
            </a:r>
            <a:r>
              <a:rPr lang="en-US" dirty="0"/>
              <a:t>Plan</a:t>
            </a:r>
          </a:p>
          <a:p>
            <a:r>
              <a:rPr lang="en-US" dirty="0"/>
              <a:t>Quench Performance</a:t>
            </a:r>
          </a:p>
          <a:p>
            <a:r>
              <a:rPr lang="en-US" dirty="0"/>
              <a:t>Magnetic Measurements</a:t>
            </a:r>
          </a:p>
          <a:p>
            <a:r>
              <a:rPr lang="en-US" dirty="0" smtClean="0"/>
              <a:t>Quench </a:t>
            </a:r>
            <a:r>
              <a:rPr lang="en-US" dirty="0"/>
              <a:t>Protection Studies</a:t>
            </a:r>
          </a:p>
          <a:p>
            <a:r>
              <a:rPr lang="en-US" dirty="0" smtClean="0"/>
              <a:t>Next </a:t>
            </a:r>
            <a:r>
              <a:rPr lang="en-US" dirty="0"/>
              <a:t>Steps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Summary of test results at FNAL</a:t>
            </a:r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ACD71B8F-B0FB-4325-A3B6-47DA9613E33E}" type="slidenum">
              <a:rPr lang="en-US" sz="1200" smtClean="0"/>
              <a:pPr/>
              <a:t>2</a:t>
            </a:fld>
            <a:endParaRPr lang="en-US" smtClean="0"/>
          </a:p>
          <a:p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81621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784976" cy="576064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Successful FNAL/CERN collaboration. </a:t>
            </a:r>
          </a:p>
          <a:p>
            <a:pPr lvl="1"/>
            <a:r>
              <a:rPr lang="en-US" dirty="0"/>
              <a:t>2-m long 11 T dipole demonstrator was developed, fabricated and tested by FNAL/CERN collaboration</a:t>
            </a:r>
          </a:p>
          <a:p>
            <a:pPr lvl="1"/>
            <a:r>
              <a:rPr lang="en-US" dirty="0"/>
              <a:t>technology transfer to CERN </a:t>
            </a:r>
          </a:p>
          <a:p>
            <a:pPr lvl="1"/>
            <a:r>
              <a:rPr lang="en-US" dirty="0"/>
              <a:t>established coordinated fabrication and test procedures</a:t>
            </a:r>
          </a:p>
          <a:p>
            <a:r>
              <a:rPr lang="en-US" dirty="0">
                <a:solidFill>
                  <a:srgbClr val="262626"/>
                </a:solidFill>
              </a:rPr>
              <a:t>9/10 1 m long coils were fabricated since 2012. </a:t>
            </a:r>
          </a:p>
          <a:p>
            <a:pPr lvl="1"/>
            <a:r>
              <a:rPr lang="en-US" dirty="0"/>
              <a:t>RRP108/127 and RRP150/169 strand, cored cable, end parts</a:t>
            </a:r>
          </a:p>
          <a:p>
            <a:r>
              <a:rPr lang="en-US" dirty="0">
                <a:solidFill>
                  <a:srgbClr val="262626"/>
                </a:solidFill>
              </a:rPr>
              <a:t>Four coils were assembled in two collared coil assemblies and tested in a single-aperture configuration. </a:t>
            </a:r>
          </a:p>
          <a:p>
            <a:pPr lvl="1"/>
            <a:r>
              <a:rPr lang="en-US" dirty="0"/>
              <a:t>both collared coils were trained to ~11.6 T at 1.9 K, or 97% of the dipole design field of 12 T </a:t>
            </a:r>
          </a:p>
          <a:p>
            <a:pPr lvl="1"/>
            <a:r>
              <a:rPr lang="en-US" dirty="0"/>
              <a:t>data on magnet quench performance, field quality and quench protection. </a:t>
            </a:r>
          </a:p>
          <a:p>
            <a:r>
              <a:rPr lang="en-US" dirty="0">
                <a:solidFill>
                  <a:srgbClr val="262626"/>
                </a:solidFill>
              </a:rPr>
              <a:t>One 1 m long coil was tested in the dipole mirror configuration 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role of coil pre-load 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coil quench protection parameters </a:t>
            </a:r>
            <a:r>
              <a:rPr lang="en-US" dirty="0">
                <a:solidFill>
                  <a:srgbClr val="262626"/>
                </a:solidFill>
              </a:rPr>
              <a:t> </a:t>
            </a:r>
          </a:p>
          <a:p>
            <a:r>
              <a:rPr lang="en-US" dirty="0">
                <a:solidFill>
                  <a:srgbClr val="262626"/>
                </a:solidFill>
              </a:rPr>
              <a:t>Assembly of the first twin-aperture 11 T dipole model is almost finished. Model test is planned in January 2015.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20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9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11 T dipole R&amp;D program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839200" cy="5832648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>
                <a:solidFill>
                  <a:srgbClr val="262626"/>
                </a:solidFill>
              </a:rPr>
              <a:t>The original FNAL-CERN plan for FY11-14: </a:t>
            </a:r>
          </a:p>
          <a:p>
            <a:pPr lvl="1"/>
            <a:r>
              <a:rPr lang="en-US" u="sng" dirty="0" smtClean="0"/>
              <a:t>Phase 1</a:t>
            </a:r>
            <a:r>
              <a:rPr lang="en-US" dirty="0" smtClean="0"/>
              <a:t> (FY11-12): </a:t>
            </a:r>
            <a:r>
              <a:rPr lang="en-US" dirty="0" smtClean="0">
                <a:solidFill>
                  <a:srgbClr val="FF0000"/>
                </a:solidFill>
              </a:rPr>
              <a:t>a single-aperture 2-m long dipole demonstrator</a:t>
            </a:r>
          </a:p>
          <a:p>
            <a:pPr lvl="2"/>
            <a:r>
              <a:rPr lang="en-US" sz="2300" dirty="0" smtClean="0"/>
              <a:t>11 T at 11.85 kA and 1.9 K in a 60 mm bore with 20% margin </a:t>
            </a:r>
          </a:p>
          <a:p>
            <a:pPr lvl="1"/>
            <a:r>
              <a:rPr lang="en-US" u="sng" dirty="0" smtClean="0"/>
              <a:t>Phase 2</a:t>
            </a:r>
            <a:r>
              <a:rPr lang="en-US" dirty="0" smtClean="0"/>
              <a:t> (FY13-14): </a:t>
            </a:r>
            <a:r>
              <a:rPr lang="en-US" dirty="0" smtClean="0">
                <a:solidFill>
                  <a:srgbClr val="FF0000"/>
                </a:solidFill>
              </a:rPr>
              <a:t>two 2-m long, 2-in1 dipole models</a:t>
            </a:r>
          </a:p>
          <a:p>
            <a:pPr lvl="2"/>
            <a:r>
              <a:rPr lang="en-US" sz="2300" dirty="0" smtClean="0"/>
              <a:t>confirm the final magnet design, demonstrate the magnet performance parameters and their reproducibility </a:t>
            </a:r>
          </a:p>
          <a:p>
            <a:pPr lvl="1"/>
            <a:r>
              <a:rPr lang="en-US" u="sng" dirty="0" smtClean="0"/>
              <a:t>Phase 3</a:t>
            </a:r>
            <a:r>
              <a:rPr lang="en-US" dirty="0" smtClean="0"/>
              <a:t> (FY14-15): </a:t>
            </a:r>
            <a:r>
              <a:rPr lang="en-US" dirty="0" smtClean="0">
                <a:solidFill>
                  <a:srgbClr val="FF0000"/>
                </a:solidFill>
              </a:rPr>
              <a:t>a 5.5-m long 2-in-1 dipole prototype</a:t>
            </a:r>
          </a:p>
          <a:p>
            <a:pPr lvl="2"/>
            <a:r>
              <a:rPr lang="en-US" sz="2300" dirty="0" smtClean="0">
                <a:solidFill>
                  <a:srgbClr val="000090"/>
                </a:solidFill>
              </a:rPr>
              <a:t>technology </a:t>
            </a:r>
            <a:r>
              <a:rPr lang="en-US" sz="2300" dirty="0">
                <a:solidFill>
                  <a:srgbClr val="000090"/>
                </a:solidFill>
              </a:rPr>
              <a:t>scale up </a:t>
            </a:r>
            <a:endParaRPr lang="en-US" dirty="0" smtClean="0"/>
          </a:p>
          <a:p>
            <a:r>
              <a:rPr lang="en-US" sz="3100" dirty="0" smtClean="0">
                <a:solidFill>
                  <a:srgbClr val="262626"/>
                </a:solidFill>
              </a:rPr>
              <a:t>In FY13 the FNAL plan was modified to take into account the reduction of the HFM budget as well as CERN priorities and schedule for U.S. contributions to HL-LHC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the 3</a:t>
            </a:r>
            <a:r>
              <a:rPr lang="en-US" baseline="30000" dirty="0" smtClean="0">
                <a:solidFill>
                  <a:srgbClr val="800000"/>
                </a:solidFill>
              </a:rPr>
              <a:t>rd</a:t>
            </a:r>
            <a:r>
              <a:rPr lang="en-US" dirty="0" smtClean="0">
                <a:solidFill>
                  <a:srgbClr val="800000"/>
                </a:solidFill>
              </a:rPr>
              <a:t> phase of the program has been cancelled 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the scope of the 2</a:t>
            </a:r>
            <a:r>
              <a:rPr lang="en-US" baseline="30000" dirty="0" smtClean="0">
                <a:solidFill>
                  <a:srgbClr val="800000"/>
                </a:solidFill>
              </a:rPr>
              <a:t>nd</a:t>
            </a:r>
            <a:r>
              <a:rPr lang="en-US" dirty="0" smtClean="0">
                <a:solidFill>
                  <a:srgbClr val="800000"/>
                </a:solidFill>
              </a:rPr>
              <a:t> phase has been optimized </a:t>
            </a:r>
          </a:p>
          <a:p>
            <a:pPr lvl="2"/>
            <a:r>
              <a:rPr lang="en-US" sz="2300" dirty="0" smtClean="0">
                <a:solidFill>
                  <a:srgbClr val="0000FF"/>
                </a:solidFill>
              </a:rPr>
              <a:t>the model length has been reduced from 2-m to 1-m to cut the cost of Nb</a:t>
            </a:r>
            <a:r>
              <a:rPr lang="en-US" sz="2300" baseline="-25000" dirty="0" smtClean="0">
                <a:solidFill>
                  <a:srgbClr val="0000FF"/>
                </a:solidFill>
              </a:rPr>
              <a:t>3</a:t>
            </a:r>
            <a:r>
              <a:rPr lang="en-US" sz="2300" dirty="0" smtClean="0">
                <a:solidFill>
                  <a:srgbClr val="0000FF"/>
                </a:solidFill>
              </a:rPr>
              <a:t>Sn cable and magnet parts (mainly collar and yoke)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 of test results at FNAL</a:t>
            </a:r>
            <a:endParaRPr lang="en-US"/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2FC8D56B-3073-4496-B78C-8D9C22C0494B}" type="slidenum">
              <a:rPr lang="en-US" sz="1200" smtClean="0"/>
              <a:pPr/>
              <a:t>3</a:t>
            </a:fld>
            <a:endParaRPr lang="en-US" smtClean="0"/>
          </a:p>
          <a:p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231942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Magnet design and parameters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 of test results at FNAL</a:t>
            </a:r>
            <a:endParaRPr lang="en-US"/>
          </a:p>
        </p:txBody>
      </p:sp>
      <p:sp>
        <p:nvSpPr>
          <p:cNvPr id="245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45B6F7F7-7F04-433D-819E-8C840C1A9E1E}" type="slidenum">
              <a:rPr lang="en-US" sz="1200" smtClean="0"/>
              <a:pPr/>
              <a:t>4</a:t>
            </a:fld>
            <a:endParaRPr lang="en-US" smtClean="0"/>
          </a:p>
          <a:p>
            <a:endParaRPr lang="en-US" sz="1200" smtClean="0"/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052736"/>
            <a:ext cx="7488832" cy="537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784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Model design </a:t>
            </a:r>
            <a:r>
              <a:rPr lang="en-US" dirty="0">
                <a:latin typeface="Arial" charset="0"/>
              </a:rPr>
              <a:t>f</a:t>
            </a:r>
            <a:r>
              <a:rPr lang="en-US" dirty="0" smtClean="0">
                <a:latin typeface="Arial" charset="0"/>
              </a:rPr>
              <a:t>eatures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5400600" cy="5328592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MBHSP01: 2-m dipole demonstrator </a:t>
            </a:r>
          </a:p>
          <a:p>
            <a:pPr lvl="1"/>
            <a:r>
              <a:rPr lang="en-US" sz="1900" dirty="0" smtClean="0"/>
              <a:t>RRP108/127 </a:t>
            </a:r>
          </a:p>
          <a:p>
            <a:pPr lvl="1"/>
            <a:r>
              <a:rPr lang="en-US" sz="1900" dirty="0" smtClean="0">
                <a:solidFill>
                  <a:srgbClr val="C00000"/>
                </a:solidFill>
              </a:rPr>
              <a:t>Cable w/o core</a:t>
            </a:r>
          </a:p>
          <a:p>
            <a:pPr lvl="1"/>
            <a:r>
              <a:rPr lang="en-US" sz="1900" dirty="0" smtClean="0"/>
              <a:t>Coils #2, 3</a:t>
            </a:r>
          </a:p>
          <a:p>
            <a:r>
              <a:rPr lang="en-US" sz="2200" dirty="0" smtClean="0"/>
              <a:t>MBHSP02: 1-m dipole model </a:t>
            </a:r>
          </a:p>
          <a:p>
            <a:pPr lvl="1"/>
            <a:r>
              <a:rPr lang="en-US" sz="1900" dirty="0" smtClean="0">
                <a:solidFill>
                  <a:srgbClr val="C00000"/>
                </a:solidFill>
              </a:rPr>
              <a:t>RRP150/169 </a:t>
            </a:r>
          </a:p>
          <a:p>
            <a:pPr lvl="1"/>
            <a:r>
              <a:rPr lang="en-US" sz="1900" dirty="0" smtClean="0">
                <a:solidFill>
                  <a:srgbClr val="C00000"/>
                </a:solidFill>
              </a:rPr>
              <a:t>Cable with 11.5 mm core</a:t>
            </a:r>
          </a:p>
          <a:p>
            <a:pPr lvl="1"/>
            <a:r>
              <a:rPr lang="en-US" sz="1900" dirty="0" smtClean="0"/>
              <a:t>Coils #5, 7</a:t>
            </a:r>
          </a:p>
          <a:p>
            <a:r>
              <a:rPr lang="en-US" sz="2200" dirty="0" smtClean="0"/>
              <a:t>MBHSM01: 1-m dipole mirror</a:t>
            </a:r>
          </a:p>
          <a:p>
            <a:pPr lvl="1"/>
            <a:r>
              <a:rPr lang="en-US" sz="1900" dirty="0" smtClean="0"/>
              <a:t>RRP108/127 (114/127)</a:t>
            </a:r>
          </a:p>
          <a:p>
            <a:pPr lvl="1"/>
            <a:r>
              <a:rPr lang="en-US" sz="1900" dirty="0" smtClean="0"/>
              <a:t>Cable with 11 mm core </a:t>
            </a:r>
          </a:p>
          <a:p>
            <a:pPr lvl="1"/>
            <a:r>
              <a:rPr lang="en-US" sz="1900" dirty="0" smtClean="0"/>
              <a:t>Coil #8</a:t>
            </a:r>
          </a:p>
          <a:p>
            <a:pPr lvl="1"/>
            <a:r>
              <a:rPr lang="en-US" sz="1900" dirty="0" smtClean="0">
                <a:solidFill>
                  <a:srgbClr val="C00000"/>
                </a:solidFill>
              </a:rPr>
              <a:t>Optimized pre-load</a:t>
            </a:r>
          </a:p>
          <a:p>
            <a:r>
              <a:rPr lang="en-US" sz="2200" dirty="0" smtClean="0"/>
              <a:t>MBHSP03: 1-m dipole model </a:t>
            </a:r>
          </a:p>
          <a:p>
            <a:pPr lvl="1"/>
            <a:r>
              <a:rPr lang="en-US" sz="1900" dirty="0" smtClean="0"/>
              <a:t>RRP108/127 </a:t>
            </a:r>
          </a:p>
          <a:p>
            <a:pPr lvl="1"/>
            <a:r>
              <a:rPr lang="en-US" sz="1900" dirty="0" smtClean="0"/>
              <a:t>Cable with 11 mm core</a:t>
            </a:r>
          </a:p>
          <a:p>
            <a:pPr lvl="1"/>
            <a:r>
              <a:rPr lang="en-US" sz="1900" dirty="0" smtClean="0"/>
              <a:t>Coils #9, 10 – </a:t>
            </a:r>
            <a:r>
              <a:rPr lang="en-US" sz="1900" dirty="0" smtClean="0">
                <a:solidFill>
                  <a:srgbClr val="C00000"/>
                </a:solidFill>
              </a:rPr>
              <a:t>modified end parts (FNAL)</a:t>
            </a:r>
          </a:p>
          <a:p>
            <a:pPr lvl="1"/>
            <a:r>
              <a:rPr lang="en-US" sz="1900" dirty="0" smtClean="0">
                <a:solidFill>
                  <a:srgbClr val="C00000"/>
                </a:solidFill>
              </a:rPr>
              <a:t>Optimized pre-load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 of test results at FNAL</a:t>
            </a:r>
            <a:endParaRPr lang="en-US"/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1200" smtClean="0"/>
              <a:t>                           </a:t>
            </a:r>
            <a:fld id="{D693719F-A57C-4BEB-89C7-52E7288CAD2F}" type="slidenum">
              <a:rPr lang="en-US" sz="1200" smtClean="0"/>
              <a:pPr/>
              <a:t>5</a:t>
            </a:fld>
            <a:endParaRPr lang="en-US" smtClean="0"/>
          </a:p>
          <a:p>
            <a:endParaRPr lang="en-US" sz="1200" smtClean="0"/>
          </a:p>
        </p:txBody>
      </p:sp>
      <p:grpSp>
        <p:nvGrpSpPr>
          <p:cNvPr id="26631" name="Group 6"/>
          <p:cNvGrpSpPr>
            <a:grpSpLocks noChangeAspect="1"/>
          </p:cNvGrpSpPr>
          <p:nvPr/>
        </p:nvGrpSpPr>
        <p:grpSpPr bwMode="auto">
          <a:xfrm>
            <a:off x="5898976" y="838200"/>
            <a:ext cx="2057400" cy="5818188"/>
            <a:chOff x="5737516" y="-834623"/>
            <a:chExt cx="1778219" cy="5028282"/>
          </a:xfrm>
        </p:grpSpPr>
        <p:pic>
          <p:nvPicPr>
            <p:cNvPr id="26632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45911" y="2666652"/>
              <a:ext cx="1630034" cy="1322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6633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96840" y="-834623"/>
              <a:ext cx="1292502" cy="1291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6634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7516" y="761682"/>
              <a:ext cx="1608568" cy="156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5" name="Rectangle 10"/>
            <p:cNvSpPr>
              <a:spLocks noChangeArrowheads="1"/>
            </p:cNvSpPr>
            <p:nvPr/>
          </p:nvSpPr>
          <p:spPr bwMode="auto">
            <a:xfrm>
              <a:off x="6183799" y="380682"/>
              <a:ext cx="103265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latin typeface="Arial" charset="0"/>
                  <a:cs typeface="Arial" charset="0"/>
                </a:rPr>
                <a:t>MBHSP01</a:t>
              </a:r>
            </a:p>
          </p:txBody>
        </p:sp>
        <p:sp>
          <p:nvSpPr>
            <p:cNvPr id="26636" name="Rectangle 11"/>
            <p:cNvSpPr>
              <a:spLocks noChangeArrowheads="1"/>
            </p:cNvSpPr>
            <p:nvPr/>
          </p:nvSpPr>
          <p:spPr bwMode="auto">
            <a:xfrm>
              <a:off x="5804388" y="2282705"/>
              <a:ext cx="1711347" cy="26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MBHSP02, MBHSP03</a:t>
              </a:r>
            </a:p>
          </p:txBody>
        </p:sp>
        <p:sp>
          <p:nvSpPr>
            <p:cNvPr id="26637" name="Rectangle 12"/>
            <p:cNvSpPr>
              <a:spLocks noChangeArrowheads="1"/>
            </p:cNvSpPr>
            <p:nvPr/>
          </p:nvSpPr>
          <p:spPr bwMode="auto">
            <a:xfrm>
              <a:off x="6150162" y="3885882"/>
              <a:ext cx="10631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MBHSM01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829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 and test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845" y="1124744"/>
            <a:ext cx="3132371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buFontTx/>
              <a:buNone/>
              <a:defRPr/>
            </a:pPr>
            <a:r>
              <a:rPr lang="en-US" sz="2600" dirty="0" smtClean="0"/>
              <a:t>Instrumentation</a:t>
            </a:r>
          </a:p>
          <a:p>
            <a:pPr marL="274320">
              <a:defRPr/>
            </a:pPr>
            <a:r>
              <a:rPr lang="en-US" sz="2300" dirty="0" smtClean="0">
                <a:solidFill>
                  <a:srgbClr val="800000"/>
                </a:solidFill>
              </a:rPr>
              <a:t>Voltage taps</a:t>
            </a:r>
          </a:p>
          <a:p>
            <a:pPr marL="274320">
              <a:defRPr/>
            </a:pPr>
            <a:r>
              <a:rPr lang="en-US" sz="2300" dirty="0" smtClean="0">
                <a:solidFill>
                  <a:srgbClr val="800000"/>
                </a:solidFill>
              </a:rPr>
              <a:t>Strain gauges</a:t>
            </a:r>
          </a:p>
          <a:p>
            <a:pPr marL="274320">
              <a:defRPr/>
            </a:pPr>
            <a:r>
              <a:rPr lang="en-US" sz="2300" dirty="0" smtClean="0">
                <a:solidFill>
                  <a:srgbClr val="800000"/>
                </a:solidFill>
              </a:rPr>
              <a:t>Temperature sensors</a:t>
            </a:r>
          </a:p>
          <a:p>
            <a:pPr marL="274320">
              <a:defRPr/>
            </a:pPr>
            <a:r>
              <a:rPr lang="en-US" sz="2300" dirty="0" smtClean="0">
                <a:solidFill>
                  <a:srgbClr val="800000"/>
                </a:solidFill>
              </a:rPr>
              <a:t>Quench antenna</a:t>
            </a:r>
          </a:p>
          <a:p>
            <a:pPr marL="274320">
              <a:defRPr/>
            </a:pPr>
            <a:r>
              <a:rPr lang="en-US" sz="2300" dirty="0" smtClean="0">
                <a:solidFill>
                  <a:srgbClr val="800000"/>
                </a:solidFill>
              </a:rPr>
              <a:t>Rotating probes</a:t>
            </a:r>
          </a:p>
          <a:p>
            <a:pPr marL="0" indent="0">
              <a:buFontTx/>
              <a:buNone/>
              <a:defRPr/>
            </a:pPr>
            <a:r>
              <a:rPr lang="en-US" sz="2600" dirty="0" smtClean="0"/>
              <a:t>Vertical Magnet Test Facility (FNAL)</a:t>
            </a:r>
          </a:p>
          <a:p>
            <a:pPr>
              <a:defRPr/>
            </a:pPr>
            <a:r>
              <a:rPr lang="en-US" sz="2300" dirty="0" smtClean="0">
                <a:solidFill>
                  <a:srgbClr val="800000"/>
                </a:solidFill>
                <a:ea typeface="ＭＳ Ｐゴシック" charset="0"/>
              </a:rPr>
              <a:t>Temperature range </a:t>
            </a: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1.9-4.6 K</a:t>
            </a:r>
          </a:p>
          <a:p>
            <a:pPr marL="36576" indent="0">
              <a:buNone/>
            </a:pPr>
            <a:r>
              <a:rPr lang="en-US" sz="2600" dirty="0" smtClean="0"/>
              <a:t>Coordinated </a:t>
            </a:r>
            <a:r>
              <a:rPr lang="en-US" sz="2600" dirty="0"/>
              <a:t>with CERN</a:t>
            </a:r>
          </a:p>
          <a:p>
            <a:pPr marL="36576" indent="0">
              <a:buNone/>
              <a:defRPr/>
            </a:pPr>
            <a:r>
              <a:rPr lang="en-US" sz="2600" dirty="0" smtClean="0"/>
              <a:t>Test </a:t>
            </a:r>
            <a:r>
              <a:rPr lang="en-US" sz="2600" dirty="0"/>
              <a:t>plan and </a:t>
            </a:r>
            <a:r>
              <a:rPr lang="en-US" sz="2600" dirty="0" smtClean="0"/>
              <a:t>procedures</a:t>
            </a:r>
          </a:p>
          <a:p>
            <a:pPr>
              <a:defRPr/>
            </a:pPr>
            <a:r>
              <a:rPr lang="en-US" sz="2300" dirty="0" smtClean="0">
                <a:solidFill>
                  <a:srgbClr val="800000"/>
                </a:solidFill>
                <a:ea typeface="ＭＳ Ｐゴシック" charset="0"/>
              </a:rPr>
              <a:t>Quench </a:t>
            </a: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performance</a:t>
            </a:r>
          </a:p>
          <a:p>
            <a:pPr>
              <a:defRPr/>
            </a:pP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Magnetic measurements</a:t>
            </a:r>
          </a:p>
          <a:p>
            <a:pPr>
              <a:defRPr/>
            </a:pP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Heater study</a:t>
            </a:r>
          </a:p>
          <a:p>
            <a:pPr>
              <a:defRPr/>
            </a:pP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Splice resistance </a:t>
            </a:r>
          </a:p>
          <a:p>
            <a:pPr>
              <a:defRPr/>
            </a:pPr>
            <a:r>
              <a:rPr lang="en-US" sz="2300" dirty="0">
                <a:solidFill>
                  <a:srgbClr val="800000"/>
                </a:solidFill>
                <a:ea typeface="ＭＳ Ｐゴシック" charset="0"/>
              </a:rPr>
              <a:t>Coil RRR</a:t>
            </a:r>
          </a:p>
          <a:p>
            <a:pPr marL="36576" indent="0">
              <a:buNone/>
            </a:pPr>
            <a:endParaRPr lang="en-US" sz="2400" dirty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347864" y="6553200"/>
            <a:ext cx="28194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262626"/>
                </a:solidFill>
                <a:latin typeface="Arial" charset="0"/>
              </a:rPr>
              <a:t>Summary of test results at FNAL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DF63AB87-2061-415B-BD8E-C1812DDDC6BF}" type="slidenum">
              <a:rPr lang="en-US" sz="1200" smtClean="0">
                <a:solidFill>
                  <a:srgbClr val="FFFFFF"/>
                </a:solidFill>
                <a:latin typeface="Arial" charset="0"/>
              </a:rPr>
              <a:pPr eaLnBrk="1" hangingPunct="1"/>
              <a:t>6</a:t>
            </a:fld>
            <a:endParaRPr lang="en-US" sz="12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1266" name="Picture 2" descr="S:\Run Support\VMTF\LIST_of_MAGNETS\MBHSP02\Pictures\IB1\Feb12\DSCF03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4" r="16463"/>
          <a:stretch/>
        </p:blipFill>
        <p:spPr bwMode="auto">
          <a:xfrm>
            <a:off x="6509536" y="1124744"/>
            <a:ext cx="2526960" cy="489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07504" y="980728"/>
            <a:ext cx="3240360" cy="5374828"/>
            <a:chOff x="3059832" y="1052736"/>
            <a:chExt cx="3240360" cy="5374828"/>
          </a:xfrm>
        </p:grpSpPr>
        <p:pic>
          <p:nvPicPr>
            <p:cNvPr id="3380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1052736"/>
              <a:ext cx="3240360" cy="144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636912"/>
              <a:ext cx="2486238" cy="15655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365104"/>
              <a:ext cx="2532689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5805264"/>
              <a:ext cx="2657959" cy="622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05241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36912"/>
            <a:ext cx="8587680" cy="2304256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b="1" dirty="0" smtClean="0"/>
              <a:t>Quench performance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Training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Ramp rate dependence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Temperature dependence</a:t>
            </a:r>
          </a:p>
          <a:p>
            <a:pPr marL="36576" indent="0" algn="ctr">
              <a:buNone/>
            </a:pPr>
            <a:r>
              <a:rPr lang="en-US" sz="2200" dirty="0" smtClean="0">
                <a:solidFill>
                  <a:srgbClr val="800000"/>
                </a:solidFill>
              </a:rPr>
              <a:t>Plateau quenches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7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8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2-m long 11 T demonstrator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Summary of test results at FNAL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            </a:t>
            </a:r>
            <a:fld id="{DB1824D2-3B05-4158-9164-B288DA6D170D}" type="slidenum">
              <a:rPr lang="en-US" smtClean="0"/>
              <a:pPr>
                <a:defRPr/>
              </a:pPr>
              <a:t>8</a:t>
            </a:fld>
            <a:endParaRPr lang="en-US" smtClean="0"/>
          </a:p>
          <a:p>
            <a:pPr>
              <a:defRPr/>
            </a:pP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812360" y="260648"/>
            <a:ext cx="790426" cy="894110"/>
            <a:chOff x="7812360" y="260648"/>
            <a:chExt cx="790426" cy="894110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84368" y="260648"/>
              <a:ext cx="652463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7812360" y="908720"/>
              <a:ext cx="790426" cy="246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charset="0"/>
                  <a:cs typeface="Arial" charset="0"/>
                </a:rPr>
                <a:t>MBHSP01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5" y="3573016"/>
            <a:ext cx="4194335" cy="25202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573016"/>
            <a:ext cx="4392488" cy="25729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1052736"/>
            <a:ext cx="4191738" cy="24482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980727"/>
            <a:ext cx="4392488" cy="25202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39752" y="2420888"/>
            <a:ext cx="4608512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2400" b="1" dirty="0">
                <a:solidFill>
                  <a:srgbClr val="262626"/>
                </a:solidFill>
              </a:rPr>
              <a:t>MBHSP01: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/>
              <a:t>B</a:t>
            </a:r>
            <a:r>
              <a:rPr lang="en-US" sz="2400" baseline="-25000" dirty="0" err="1"/>
              <a:t>max</a:t>
            </a:r>
            <a:r>
              <a:rPr lang="en-US" sz="2400" dirty="0"/>
              <a:t>=10.4 T at 1.9 K, 50A/s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78% of SSL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strong ramp rate sensitivity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holding quenches</a:t>
            </a:r>
          </a:p>
        </p:txBody>
      </p:sp>
    </p:spTree>
    <p:extLst>
      <p:ext uri="{BB962C8B-B14F-4D97-AF65-F5344CB8AC3E}">
        <p14:creationId xmlns:p14="http://schemas.microsoft.com/office/powerpoint/2010/main" val="7228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1-m long 11 T models</a:t>
            </a:r>
          </a:p>
        </p:txBody>
      </p:sp>
      <p:sp>
        <p:nvSpPr>
          <p:cNvPr id="3482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48744" y="6553200"/>
            <a:ext cx="28194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mtClean="0"/>
              <a:t>Summary of test results at FNAL</a:t>
            </a:r>
            <a:endParaRPr lang="en-US" dirty="0" smtClean="0"/>
          </a:p>
        </p:txBody>
      </p:sp>
      <p:sp>
        <p:nvSpPr>
          <p:cNvPr id="3482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98C28DB4-2FB9-4661-A2AC-3062EDC9497B}" type="slidenum">
              <a:rPr lang="en-US" sz="1200" smtClean="0">
                <a:solidFill>
                  <a:srgbClr val="FFFFFF"/>
                </a:solidFill>
                <a:latin typeface="Arial" charset="0"/>
              </a:rPr>
              <a:pPr eaLnBrk="1" hangingPunct="1"/>
              <a:t>9</a:t>
            </a:fld>
            <a:endParaRPr lang="en-US" sz="12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6519863" y="27432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  <a:latin typeface="Arial" charset="0"/>
              </a:rPr>
              <a:t>I</a:t>
            </a:r>
            <a:r>
              <a:rPr lang="en-US" sz="1200" baseline="-25000">
                <a:solidFill>
                  <a:schemeClr val="bg1"/>
                </a:solidFill>
                <a:latin typeface="Arial" charset="0"/>
              </a:rPr>
              <a:t>SSL</a:t>
            </a:r>
            <a:r>
              <a:rPr lang="en-US" sz="1200">
                <a:solidFill>
                  <a:schemeClr val="bg1"/>
                </a:solidFill>
                <a:latin typeface="Arial" charset="0"/>
              </a:rPr>
              <a:t>=14.3/16.0 kA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73624"/>
            <a:ext cx="4320480" cy="265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96752"/>
            <a:ext cx="446449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52043"/>
            <a:ext cx="4104456" cy="2636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61048"/>
            <a:ext cx="407073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55776" y="1196752"/>
            <a:ext cx="3919736" cy="4746848"/>
          </a:xfrm>
          <a:solidFill>
            <a:srgbClr val="FFFFFF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800" b="1" dirty="0" smtClean="0"/>
              <a:t>MBHSP02: </a:t>
            </a:r>
          </a:p>
          <a:p>
            <a:pPr lvl="1"/>
            <a:r>
              <a:rPr lang="en-US" sz="1600" dirty="0" err="1" smtClean="0">
                <a:solidFill>
                  <a:srgbClr val="008000"/>
                </a:solidFill>
              </a:rPr>
              <a:t>B</a:t>
            </a:r>
            <a:r>
              <a:rPr lang="en-US" sz="1600" baseline="-25000" dirty="0" err="1" smtClean="0">
                <a:solidFill>
                  <a:srgbClr val="008000"/>
                </a:solidFill>
              </a:rPr>
              <a:t>max</a:t>
            </a:r>
            <a:r>
              <a:rPr lang="en-US" sz="1600" dirty="0" smtClean="0">
                <a:solidFill>
                  <a:srgbClr val="008000"/>
                </a:solidFill>
              </a:rPr>
              <a:t>=11.7 T at 1.9 K </a:t>
            </a:r>
          </a:p>
          <a:p>
            <a:pPr lvl="1"/>
            <a:r>
              <a:rPr lang="en-US" sz="1600" dirty="0" smtClean="0"/>
              <a:t>97.5% of </a:t>
            </a:r>
            <a:r>
              <a:rPr lang="en-US" sz="1600" dirty="0" err="1" smtClean="0"/>
              <a:t>B</a:t>
            </a:r>
            <a:r>
              <a:rPr lang="en-US" sz="1600" baseline="-25000" dirty="0" err="1" smtClean="0"/>
              <a:t>des</a:t>
            </a:r>
            <a:r>
              <a:rPr lang="en-US" sz="1600" dirty="0" smtClean="0"/>
              <a:t>=12 T</a:t>
            </a:r>
          </a:p>
          <a:p>
            <a:pPr lvl="1"/>
            <a:r>
              <a:rPr lang="en-US" sz="1600" dirty="0" smtClean="0">
                <a:solidFill>
                  <a:srgbClr val="008000"/>
                </a:solidFill>
              </a:rPr>
              <a:t>low ramp rate sensitivity</a:t>
            </a:r>
          </a:p>
          <a:p>
            <a:pPr lvl="1"/>
            <a:r>
              <a:rPr lang="en-US" sz="1600" dirty="0" smtClean="0"/>
              <a:t>holding quenches</a:t>
            </a:r>
          </a:p>
          <a:p>
            <a:pPr marL="36576" indent="0">
              <a:buNone/>
            </a:pPr>
            <a:r>
              <a:rPr lang="en-US" sz="1800" b="1" dirty="0" smtClean="0"/>
              <a:t>MBHSM01:</a:t>
            </a:r>
          </a:p>
          <a:p>
            <a:pPr marL="697230" lvl="1" indent="-285750"/>
            <a:r>
              <a:rPr lang="en-US" sz="1600" dirty="0" err="1" smtClean="0"/>
              <a:t>B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=12.5 T at 1.9 K </a:t>
            </a:r>
          </a:p>
          <a:p>
            <a:pPr marL="697230" lvl="1" indent="-285750"/>
            <a:r>
              <a:rPr lang="en-US" sz="1600" dirty="0" smtClean="0"/>
              <a:t>~100 (97)% at 4.5 (1.9) K of SSL</a:t>
            </a:r>
          </a:p>
          <a:p>
            <a:pPr marL="697230" lvl="1" indent="-285750"/>
            <a:r>
              <a:rPr lang="en-US" sz="1600" dirty="0" smtClean="0"/>
              <a:t>low ramp rate sensitivity </a:t>
            </a:r>
          </a:p>
          <a:p>
            <a:pPr marL="697230" lvl="1" indent="-285750"/>
            <a:r>
              <a:rPr lang="en-US" sz="1600" dirty="0" smtClean="0"/>
              <a:t>no holding quenches</a:t>
            </a:r>
          </a:p>
          <a:p>
            <a:pPr marL="36576" indent="0">
              <a:buNone/>
            </a:pPr>
            <a:r>
              <a:rPr lang="en-US" sz="1800" b="1" dirty="0" smtClean="0"/>
              <a:t>MBHSP03:</a:t>
            </a:r>
          </a:p>
          <a:p>
            <a:pPr lvl="1"/>
            <a:r>
              <a:rPr lang="en-US" sz="1600" dirty="0" err="1" smtClean="0">
                <a:solidFill>
                  <a:srgbClr val="008000"/>
                </a:solidFill>
              </a:rPr>
              <a:t>B</a:t>
            </a:r>
            <a:r>
              <a:rPr lang="en-US" sz="1600" baseline="-25000" dirty="0" err="1" smtClean="0">
                <a:solidFill>
                  <a:srgbClr val="008000"/>
                </a:solidFill>
              </a:rPr>
              <a:t>max</a:t>
            </a:r>
            <a:r>
              <a:rPr lang="en-US" sz="1600" dirty="0">
                <a:solidFill>
                  <a:srgbClr val="008000"/>
                </a:solidFill>
              </a:rPr>
              <a:t>=11.7 T at 1.9 </a:t>
            </a:r>
            <a:r>
              <a:rPr lang="en-US" sz="1600" dirty="0" smtClean="0">
                <a:solidFill>
                  <a:srgbClr val="008000"/>
                </a:solidFill>
              </a:rPr>
              <a:t>K </a:t>
            </a:r>
          </a:p>
          <a:p>
            <a:pPr lvl="1"/>
            <a:r>
              <a:rPr lang="en-US" sz="1600" dirty="0" smtClean="0"/>
              <a:t>97.5</a:t>
            </a:r>
            <a:r>
              <a:rPr lang="en-US" sz="1600" dirty="0"/>
              <a:t>% of </a:t>
            </a:r>
            <a:r>
              <a:rPr lang="en-US" sz="1600" dirty="0" err="1"/>
              <a:t>B</a:t>
            </a:r>
            <a:r>
              <a:rPr lang="en-US" sz="1600" baseline="-25000" dirty="0" err="1"/>
              <a:t>des</a:t>
            </a:r>
            <a:r>
              <a:rPr lang="en-US" sz="1600" dirty="0"/>
              <a:t>=12 T</a:t>
            </a:r>
          </a:p>
          <a:p>
            <a:pPr lvl="1"/>
            <a:r>
              <a:rPr lang="en-US" sz="1600" dirty="0">
                <a:solidFill>
                  <a:srgbClr val="008000"/>
                </a:solidFill>
              </a:rPr>
              <a:t>low ramp rate sensitivity</a:t>
            </a:r>
          </a:p>
          <a:p>
            <a:pPr lvl="1"/>
            <a:r>
              <a:rPr lang="en-US" sz="1600" dirty="0"/>
              <a:t>n</a:t>
            </a:r>
            <a:r>
              <a:rPr lang="en-US" sz="1600" dirty="0" smtClean="0"/>
              <a:t>o holding quenches</a:t>
            </a:r>
            <a:endParaRPr lang="en-US" sz="1600" dirty="0"/>
          </a:p>
        </p:txBody>
      </p:sp>
      <p:grpSp>
        <p:nvGrpSpPr>
          <p:cNvPr id="16" name="Group 6"/>
          <p:cNvGrpSpPr>
            <a:grpSpLocks noChangeAspect="1"/>
          </p:cNvGrpSpPr>
          <p:nvPr/>
        </p:nvGrpSpPr>
        <p:grpSpPr bwMode="auto">
          <a:xfrm>
            <a:off x="7164288" y="116632"/>
            <a:ext cx="1828800" cy="1038225"/>
            <a:chOff x="5630459" y="761682"/>
            <a:chExt cx="3615691" cy="2053260"/>
          </a:xfrm>
        </p:grpSpPr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17207" y="887264"/>
              <a:ext cx="1628943" cy="1321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8" name="Pictur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7516" y="761682"/>
              <a:ext cx="1608568" cy="156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5630459" y="2267539"/>
              <a:ext cx="2089185" cy="547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  <a:cs typeface="Arial" charset="0"/>
                </a:rPr>
                <a:t>MBHSP02</a:t>
              </a:r>
              <a:r>
                <a:rPr lang="en-US" sz="1200" b="1">
                  <a:latin typeface="Arial" charset="0"/>
                  <a:cs typeface="Arial" charset="0"/>
                </a:rPr>
                <a:t>, </a:t>
              </a:r>
              <a:r>
                <a:rPr lang="en-US" sz="1000" b="1">
                  <a:latin typeface="Arial" charset="0"/>
                  <a:cs typeface="Arial" charset="0"/>
                </a:rPr>
                <a:t>03</a:t>
              </a: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638696" y="2316689"/>
              <a:ext cx="1607454" cy="486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charset="0"/>
                  <a:cs typeface="Arial" charset="0"/>
                </a:rPr>
                <a:t>MBHSM01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826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</p:bld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6428</TotalTime>
  <Words>1015</Words>
  <Application>Microsoft Macintosh PowerPoint</Application>
  <PresentationFormat>On-screen Show (4:3)</PresentationFormat>
  <Paragraphs>191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ppt</vt:lpstr>
      <vt:lpstr>Bitmap Image</vt:lpstr>
      <vt:lpstr>Summary of test results at FNAL </vt:lpstr>
      <vt:lpstr>Outline</vt:lpstr>
      <vt:lpstr>11 T dipole R&amp;D program</vt:lpstr>
      <vt:lpstr>Magnet design and parameters</vt:lpstr>
      <vt:lpstr>Model design features</vt:lpstr>
      <vt:lpstr>Instrumentation and test plan</vt:lpstr>
      <vt:lpstr>PowerPoint Presentation</vt:lpstr>
      <vt:lpstr>2-m long 11 T demonstrator</vt:lpstr>
      <vt:lpstr>1-m long 11 T models</vt:lpstr>
      <vt:lpstr>Quench origin</vt:lpstr>
      <vt:lpstr>PowerPoint Presentation</vt:lpstr>
      <vt:lpstr>Magnetic measurements</vt:lpstr>
      <vt:lpstr>Coil magnetization &amp; iron saturation</vt:lpstr>
      <vt:lpstr>Decay and “snap-back”</vt:lpstr>
      <vt:lpstr>Geometrical harmonics</vt:lpstr>
      <vt:lpstr>PowerPoint Presentation</vt:lpstr>
      <vt:lpstr>Protection heater studies</vt:lpstr>
      <vt:lpstr>Quench propagation</vt:lpstr>
      <vt:lpstr>Coil quench temperature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Alexander Zlobin</cp:lastModifiedBy>
  <cp:revision>63</cp:revision>
  <dcterms:created xsi:type="dcterms:W3CDTF">2013-06-24T08:34:31Z</dcterms:created>
  <dcterms:modified xsi:type="dcterms:W3CDTF">2014-12-09T13:11:33Z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