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7" r:id="rId6"/>
    <p:sldId id="259" r:id="rId7"/>
    <p:sldId id="288" r:id="rId8"/>
    <p:sldId id="260" r:id="rId9"/>
    <p:sldId id="265" r:id="rId10"/>
    <p:sldId id="266" r:id="rId11"/>
    <p:sldId id="286" r:id="rId12"/>
    <p:sldId id="275" r:id="rId13"/>
    <p:sldId id="276" r:id="rId14"/>
    <p:sldId id="278" r:id="rId15"/>
    <p:sldId id="280" r:id="rId16"/>
    <p:sldId id="287" r:id="rId17"/>
    <p:sldId id="261" r:id="rId18"/>
    <p:sldId id="289" r:id="rId19"/>
    <p:sldId id="290" r:id="rId20"/>
    <p:sldId id="258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672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07/12/14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07/12/14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184482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186075"/>
            <a:ext cx="3528392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400" dirty="0" smtClean="0"/>
              <a:t>M. Giovannozzi – HL-LHC 11 T dipole review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  <p:sldLayoutId id="2147483676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124744"/>
            <a:ext cx="8265984" cy="3888000"/>
          </a:xfrm>
        </p:spPr>
        <p:txBody>
          <a:bodyPr>
            <a:normAutofit/>
          </a:bodyPr>
          <a:lstStyle/>
          <a:p>
            <a:r>
              <a:rPr lang="en-GB" dirty="0"/>
              <a:t>Beam Dynamics </a:t>
            </a:r>
            <a:r>
              <a:rPr lang="en-GB" dirty="0" smtClean="0"/>
              <a:t>targets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sz="2800" dirty="0" smtClean="0"/>
              <a:t>Massimo Giovannozzi and Riccardo De Maria</a:t>
            </a:r>
            <a:br>
              <a:rPr lang="en-GB" sz="2800" dirty="0" smtClean="0"/>
            </a:br>
            <a:r>
              <a:rPr lang="en-GB" sz="2800" dirty="0" smtClean="0"/>
              <a:t>CERN</a:t>
            </a:r>
            <a:endParaRPr lang="en-GB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31640" y="5085184"/>
            <a:ext cx="4968552" cy="1656184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Acknowledgements: G. </a:t>
            </a:r>
            <a:r>
              <a:rPr lang="en-GB" dirty="0" err="1"/>
              <a:t>Arduini</a:t>
            </a:r>
            <a:r>
              <a:rPr lang="en-GB" dirty="0"/>
              <a:t>, </a:t>
            </a:r>
            <a:r>
              <a:rPr lang="en-GB" dirty="0" smtClean="0"/>
              <a:t>R. Bruce, B</a:t>
            </a:r>
            <a:r>
              <a:rPr lang="en-GB" dirty="0"/>
              <a:t>. </a:t>
            </a:r>
            <a:r>
              <a:rPr lang="en-GB" dirty="0" err="1" smtClean="0"/>
              <a:t>Holzer</a:t>
            </a:r>
            <a:r>
              <a:rPr lang="en-GB" dirty="0"/>
              <a:t>, </a:t>
            </a:r>
            <a:r>
              <a:rPr lang="en-GB" dirty="0" smtClean="0"/>
              <a:t>S. </a:t>
            </a:r>
            <a:r>
              <a:rPr lang="en-GB" dirty="0" err="1"/>
              <a:t>Izquierdo</a:t>
            </a:r>
            <a:r>
              <a:rPr lang="en-GB" dirty="0"/>
              <a:t> </a:t>
            </a:r>
            <a:r>
              <a:rPr lang="en-GB" dirty="0" smtClean="0"/>
              <a:t>Bermudez, J. Jowett, M. </a:t>
            </a:r>
            <a:r>
              <a:rPr lang="en-GB" dirty="0" err="1" smtClean="0"/>
              <a:t>Karppinen</a:t>
            </a:r>
            <a:r>
              <a:rPr lang="en-GB" dirty="0" smtClean="0"/>
              <a:t>, S. </a:t>
            </a:r>
            <a:r>
              <a:rPr lang="en-GB" dirty="0" err="1" smtClean="0"/>
              <a:t>Redaelli</a:t>
            </a:r>
            <a:r>
              <a:rPr lang="en-GB" dirty="0" smtClean="0"/>
              <a:t>, F. </a:t>
            </a:r>
            <a:r>
              <a:rPr lang="en-GB" dirty="0" err="1" smtClean="0"/>
              <a:t>Savary</a:t>
            </a:r>
            <a:r>
              <a:rPr lang="en-GB" dirty="0" smtClean="0"/>
              <a:t>, M. </a:t>
            </a:r>
            <a:r>
              <a:rPr lang="en-GB" dirty="0" err="1" smtClean="0"/>
              <a:t>Schaumann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809991"/>
            <a:ext cx="9144000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11 T dipoles have a different transfer function with respect to main dipoles. Solutions:</a:t>
            </a:r>
          </a:p>
          <a:p>
            <a:pPr marL="174625" indent="-174625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Use closed orbit correctors nearby</a:t>
            </a:r>
          </a:p>
          <a:p>
            <a:pPr marL="365125" lvl="1" indent="-203200">
              <a:buFont typeface="Arial"/>
              <a:buChar char="•"/>
            </a:pPr>
            <a:r>
              <a:rPr lang="en-US" sz="1600" b="1" dirty="0" smtClean="0">
                <a:solidFill>
                  <a:srgbClr val="FF6600"/>
                </a:solidFill>
              </a:rPr>
              <a:t>Possible impact on beam aperture at </a:t>
            </a:r>
          </a:p>
          <a:p>
            <a:pPr marL="369888" lvl="1"/>
            <a:r>
              <a:rPr lang="en-US" sz="1600" b="1" dirty="0" smtClean="0">
                <a:solidFill>
                  <a:srgbClr val="FF6600"/>
                </a:solidFill>
              </a:rPr>
              <a:t>injection</a:t>
            </a:r>
          </a:p>
          <a:p>
            <a:pPr marL="365125" lvl="1" indent="-203200">
              <a:buFont typeface="Arial"/>
              <a:buChar char="•"/>
            </a:pPr>
            <a:r>
              <a:rPr lang="en-US" sz="1600" b="1" dirty="0" smtClean="0">
                <a:solidFill>
                  <a:srgbClr val="FF6600"/>
                </a:solidFill>
              </a:rPr>
              <a:t>Possible impact on corrector strength </a:t>
            </a:r>
          </a:p>
          <a:p>
            <a:pPr marL="369888" lvl="1"/>
            <a:r>
              <a:rPr lang="en-US" sz="1600" b="1" dirty="0" smtClean="0">
                <a:solidFill>
                  <a:srgbClr val="FF6600"/>
                </a:solidFill>
              </a:rPr>
              <a:t>at top energy</a:t>
            </a:r>
          </a:p>
          <a:p>
            <a:pPr marL="365125" lvl="1" indent="-203200">
              <a:buFont typeface="Arial"/>
              <a:buChar char="•"/>
            </a:pPr>
            <a:r>
              <a:rPr lang="en-US" sz="1600" b="1" dirty="0" smtClean="0">
                <a:solidFill>
                  <a:srgbClr val="FF6600"/>
                </a:solidFill>
              </a:rPr>
              <a:t>Possible impact on operation and on </a:t>
            </a:r>
          </a:p>
          <a:p>
            <a:pPr marL="369888" lvl="1"/>
            <a:r>
              <a:rPr lang="en-US" sz="1600" b="1" dirty="0" smtClean="0">
                <a:solidFill>
                  <a:srgbClr val="FF6600"/>
                </a:solidFill>
              </a:rPr>
              <a:t>machine protection (failure of orbit </a:t>
            </a:r>
          </a:p>
          <a:p>
            <a:pPr marL="369888" lvl="1"/>
            <a:r>
              <a:rPr lang="en-US" sz="1600" b="1" dirty="0" smtClean="0">
                <a:solidFill>
                  <a:srgbClr val="FF6600"/>
                </a:solidFill>
              </a:rPr>
              <a:t>correctors might prevent running the </a:t>
            </a:r>
          </a:p>
          <a:p>
            <a:pPr marL="369888" lvl="1"/>
            <a:r>
              <a:rPr lang="en-US" sz="1600" b="1" dirty="0" smtClean="0">
                <a:solidFill>
                  <a:srgbClr val="FF6600"/>
                </a:solidFill>
              </a:rPr>
              <a:t>LHC)</a:t>
            </a:r>
          </a:p>
          <a:p>
            <a:pPr marL="260350" indent="-260350"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Use trim power converter</a:t>
            </a:r>
          </a:p>
          <a:p>
            <a:pPr marL="717550" lvl="1" indent="-260350">
              <a:buFont typeface="Arial"/>
              <a:buChar char="•"/>
            </a:pPr>
            <a:r>
              <a:rPr lang="en-US" sz="1600" b="1" dirty="0" smtClean="0">
                <a:solidFill>
                  <a:srgbClr val="008000"/>
                </a:solidFill>
              </a:rPr>
              <a:t>Simpler and better solution </a:t>
            </a:r>
          </a:p>
          <a:p>
            <a:pPr marL="717550" lvl="1"/>
            <a:r>
              <a:rPr lang="en-US" sz="1600" b="1" dirty="0" smtClean="0">
                <a:solidFill>
                  <a:srgbClr val="008000"/>
                </a:solidFill>
              </a:rPr>
              <a:t>(from beam dynamics stand </a:t>
            </a:r>
          </a:p>
          <a:p>
            <a:pPr marL="717550" lvl="1"/>
            <a:r>
              <a:rPr lang="en-US" sz="1600" b="1" dirty="0" smtClean="0">
                <a:solidFill>
                  <a:srgbClr val="008000"/>
                </a:solidFill>
              </a:rPr>
              <a:t>point)</a:t>
            </a:r>
          </a:p>
          <a:p>
            <a:pPr marL="285750" indent="-285750">
              <a:buFont typeface="Arial"/>
              <a:buChar char="•"/>
            </a:pPr>
            <a:endParaRPr lang="en-US" sz="1600" dirty="0" smtClean="0"/>
          </a:p>
          <a:p>
            <a:r>
              <a:rPr lang="en-US" sz="2000" dirty="0" smtClean="0"/>
              <a:t>Assumptions (for each MBH error):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~50 µrad at 0.45-3.5TeV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~15 µrad at 6 </a:t>
            </a:r>
            <a:r>
              <a:rPr lang="en-US" b="1" dirty="0" err="1" smtClean="0">
                <a:solidFill>
                  <a:srgbClr val="0000FF"/>
                </a:solidFill>
              </a:rPr>
              <a:t>TeV</a:t>
            </a:r>
            <a:endParaRPr lang="en-US" b="1" dirty="0" smtClean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~0 </a:t>
            </a:r>
            <a:r>
              <a:rPr lang="en-US" b="1" dirty="0">
                <a:solidFill>
                  <a:srgbClr val="0000FF"/>
                </a:solidFill>
              </a:rPr>
              <a:t>µrad at </a:t>
            </a:r>
            <a:r>
              <a:rPr lang="en-US" b="1" dirty="0" smtClean="0">
                <a:solidFill>
                  <a:srgbClr val="0000FF"/>
                </a:solidFill>
              </a:rPr>
              <a:t>7 </a:t>
            </a:r>
            <a:r>
              <a:rPr lang="en-US" b="1" dirty="0" err="1" smtClean="0">
                <a:solidFill>
                  <a:srgbClr val="0000FF"/>
                </a:solidFill>
              </a:rPr>
              <a:t>TeV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" name="Picture 9" descr="TF_Diff_B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267" y="1773216"/>
            <a:ext cx="4975245" cy="3600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94044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Transfer function</a:t>
            </a:r>
            <a:endParaRPr lang="en-US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4328" y="5445224"/>
            <a:ext cx="1646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M. Karppinen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69103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1514528"/>
              </p:ext>
            </p:extLst>
          </p:nvPr>
        </p:nvGraphicFramePr>
        <p:xfrm>
          <a:off x="179516" y="1078736"/>
          <a:ext cx="8712964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2396"/>
                <a:gridCol w="883377"/>
                <a:gridCol w="883377"/>
                <a:gridCol w="883377"/>
                <a:gridCol w="1368152"/>
                <a:gridCol w="864095"/>
                <a:gridCol w="864095"/>
                <a:gridCol w="86409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Q12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Q11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Q10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Q10 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HL-LHC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Q9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Q8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Q7</a:t>
                      </a:r>
                      <a:endParaRPr 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TYPE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MCB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MCB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MCBC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MCB IR1,5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MCBC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MCBC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MCBC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Max</a:t>
                      </a:r>
                      <a:r>
                        <a:rPr lang="en-US" b="1" baseline="0" dirty="0" smtClean="0"/>
                        <a:t> [Tm]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Max [µrad@7TeV]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Used</a:t>
                      </a:r>
                      <a:r>
                        <a:rPr lang="en-US" b="1" baseline="0" dirty="0" smtClean="0"/>
                        <a:t> in OP (</a:t>
                      </a:r>
                      <a:r>
                        <a:rPr lang="en-US" b="1" baseline="0" dirty="0" err="1" smtClean="0"/>
                        <a:t>e.g</a:t>
                      </a:r>
                      <a:r>
                        <a:rPr lang="en-US" b="1" baseline="0" dirty="0" smtClean="0"/>
                        <a:t> fill 3375)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ATS</a:t>
                      </a:r>
                      <a:r>
                        <a:rPr lang="en-US" b="1" baseline="0" dirty="0" smtClean="0"/>
                        <a:t> </a:t>
                      </a:r>
                      <a:r>
                        <a:rPr lang="en-US" b="1" baseline="0" dirty="0" err="1" smtClean="0"/>
                        <a:t>disp</a:t>
                      </a:r>
                      <a:r>
                        <a:rPr lang="en-US" b="1" baseline="0" dirty="0" smtClean="0"/>
                        <a:t> corr.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Strength</a:t>
                      </a:r>
                      <a:r>
                        <a:rPr lang="en-US" b="1" baseline="0" dirty="0" smtClean="0">
                          <a:solidFill>
                            <a:srgbClr val="0000FF"/>
                          </a:solidFill>
                        </a:rPr>
                        <a:t> required for bumps correction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 smtClean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b="1" dirty="0" smtClean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IR7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23%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63%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b="1" dirty="0" smtClean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70%</a:t>
                      </a:r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87%</a:t>
                      </a:r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46%</a:t>
                      </a:r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IR2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45%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US" b="1" dirty="0" smtClean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70%</a:t>
                      </a:r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6600"/>
                          </a:solidFill>
                        </a:rPr>
                        <a:t>19%</a:t>
                      </a:r>
                      <a:endParaRPr lang="en-US" b="1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112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%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496" y="44624"/>
            <a:ext cx="8226854" cy="940443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Orbit corrector budget</a:t>
            </a:r>
            <a:endParaRPr lang="en-US" dirty="0">
              <a:latin typeface="+mj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9512" y="5169966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NB: Strength issues could be mitigated by using more correctors, but this would extend the bump over a longer section of the ring, with potential negative impact on aperture.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861048"/>
            <a:ext cx="9144000" cy="1368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07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\\cern.ch\dfs\Users\r\rdemaria\Desktop\11fig\orb_ir7b2_corr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84000"/>
            <a:ext cx="3839999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35487" y="3429000"/>
            <a:ext cx="460851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\\cern.ch\dfs\Users\r\rdemaria\Desktop\11fig\orb_ir2b1_corr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684000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-99392"/>
            <a:ext cx="8507288" cy="940443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Aperture with bumps at injection</a:t>
            </a:r>
            <a:endParaRPr lang="en-US" dirty="0">
              <a:latin typeface="+mj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008" y="3429384"/>
            <a:ext cx="4608000" cy="34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44408" y="1628800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IR7B2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1628800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IR2B1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2807864" y="5760000"/>
            <a:ext cx="540000" cy="900000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72360" y="5760000"/>
            <a:ext cx="540000" cy="900000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203848" y="2132856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Typical shape of the closed orbit bumps in IR2 and IR7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43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184576"/>
          </a:xfrm>
        </p:spPr>
        <p:txBody>
          <a:bodyPr>
            <a:noAutofit/>
          </a:bodyPr>
          <a:lstStyle/>
          <a:p>
            <a:r>
              <a:rPr lang="en-US" sz="2600" b="1" dirty="0">
                <a:solidFill>
                  <a:srgbClr val="FF6600"/>
                </a:solidFill>
                <a:latin typeface="+mn-lt"/>
              </a:rPr>
              <a:t>An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error 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of 50 µrad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for each MBH starts 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to degrade aperture at injection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at some locations.</a:t>
            </a:r>
            <a:endParaRPr lang="en-US" sz="2600" b="1" dirty="0">
              <a:solidFill>
                <a:srgbClr val="FF6600"/>
              </a:solidFill>
              <a:latin typeface="+mn-lt"/>
            </a:endParaRPr>
          </a:p>
          <a:p>
            <a:r>
              <a:rPr lang="en-US" sz="2600" b="1" dirty="0">
                <a:solidFill>
                  <a:srgbClr val="FF6600"/>
                </a:solidFill>
                <a:latin typeface="+mn-lt"/>
              </a:rPr>
              <a:t>An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error 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of 50 µrad is tolerable up to 3.5 </a:t>
            </a:r>
            <a:r>
              <a:rPr lang="en-US" sz="2600" b="1" dirty="0" err="1">
                <a:solidFill>
                  <a:srgbClr val="FF6600"/>
                </a:solidFill>
                <a:latin typeface="+mn-lt"/>
              </a:rPr>
              <a:t>TeV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in terms of 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orbit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correctors’ strengths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. The error has to decrease linearly with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energy 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to 7 </a:t>
            </a:r>
            <a:r>
              <a:rPr lang="en-US" sz="2600" b="1" dirty="0" err="1" smtClean="0">
                <a:solidFill>
                  <a:srgbClr val="FF6600"/>
                </a:solidFill>
                <a:latin typeface="+mn-lt"/>
              </a:rPr>
              <a:t>TeV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.</a:t>
            </a:r>
          </a:p>
          <a:p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Any 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residual orbit at collision energy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&lt; 7 </a:t>
            </a:r>
            <a:r>
              <a:rPr lang="en-US" sz="2600" b="1" dirty="0" err="1" smtClean="0">
                <a:solidFill>
                  <a:srgbClr val="FF6600"/>
                </a:solidFill>
                <a:latin typeface="+mn-lt"/>
              </a:rPr>
              <a:t>TeV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 </a:t>
            </a:r>
            <a:r>
              <a:rPr lang="en-US" sz="2600" b="1" dirty="0">
                <a:solidFill>
                  <a:srgbClr val="FF6600"/>
                </a:solidFill>
                <a:latin typeface="+mn-lt"/>
              </a:rPr>
              <a:t>needs to be </a:t>
            </a:r>
            <a:r>
              <a:rPr lang="en-US" sz="2600" b="1" dirty="0" smtClean="0">
                <a:solidFill>
                  <a:srgbClr val="FF6600"/>
                </a:solidFill>
                <a:latin typeface="+mn-lt"/>
              </a:rPr>
              <a:t>carefully evaluated.</a:t>
            </a:r>
            <a:endParaRPr lang="en-US" sz="2600" b="1" dirty="0">
              <a:solidFill>
                <a:srgbClr val="FF6600"/>
              </a:solidFill>
              <a:latin typeface="+mn-lt"/>
            </a:endParaRPr>
          </a:p>
          <a:p>
            <a:r>
              <a:rPr lang="en-US" sz="2600" dirty="0" smtClean="0">
                <a:latin typeface="+mn-lt"/>
              </a:rPr>
              <a:t>This conclusion holds for both nominal LHC and HL-LHC.</a:t>
            </a:r>
          </a:p>
          <a:p>
            <a:endParaRPr lang="en-US" sz="1200" b="1" dirty="0" smtClean="0">
              <a:solidFill>
                <a:srgbClr val="008000"/>
              </a:solidFill>
              <a:latin typeface="+mn-lt"/>
            </a:endParaRPr>
          </a:p>
          <a:p>
            <a:pPr marL="36576" indent="0" algn="ctr">
              <a:buNone/>
            </a:pPr>
            <a:r>
              <a:rPr lang="en-US" sz="2800" b="1" dirty="0" smtClean="0">
                <a:solidFill>
                  <a:srgbClr val="008000"/>
                </a:solidFill>
                <a:latin typeface="+mn-lt"/>
              </a:rPr>
              <a:t>The trim power convert solves all these issues.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Summary: transfer function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0426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-6" r="50981"/>
          <a:stretch/>
        </p:blipFill>
        <p:spPr>
          <a:xfrm>
            <a:off x="7042306" y="36000"/>
            <a:ext cx="2138206" cy="21599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quality -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040560"/>
          </a:xfrm>
        </p:spPr>
        <p:txBody>
          <a:bodyPr>
            <a:normAutofit lnSpcReduction="10000"/>
          </a:bodyPr>
          <a:lstStyle/>
          <a:p>
            <a:pPr marL="260350" indent="-223838"/>
            <a:r>
              <a:rPr lang="en-US" sz="2600" dirty="0" smtClean="0"/>
              <a:t>Impact of magnets’ field quality is customarily </a:t>
            </a:r>
          </a:p>
          <a:p>
            <a:pPr marL="260350" indent="0">
              <a:buNone/>
            </a:pPr>
            <a:r>
              <a:rPr lang="en-US" sz="2600" dirty="0" smtClean="0"/>
              <a:t>evaluated using numerical simulations to </a:t>
            </a:r>
          </a:p>
          <a:p>
            <a:pPr marL="260350" indent="0">
              <a:buNone/>
            </a:pPr>
            <a:r>
              <a:rPr lang="en-US" sz="2600" dirty="0" smtClean="0"/>
              <a:t>compute the results dynamic aperture (DA) of the LHC ring.</a:t>
            </a:r>
          </a:p>
          <a:p>
            <a:pPr marL="260350" indent="-223838"/>
            <a:r>
              <a:rPr lang="en-US" sz="2600" dirty="0" smtClean="0"/>
              <a:t>Potential field quality issues:</a:t>
            </a:r>
          </a:p>
          <a:p>
            <a:pPr marL="544513" lvl="1" indent="-265113"/>
            <a:r>
              <a:rPr lang="en-US" sz="2200" dirty="0" smtClean="0">
                <a:solidFill>
                  <a:srgbClr val="FF0000"/>
                </a:solidFill>
              </a:rPr>
              <a:t>b</a:t>
            </a:r>
            <a:r>
              <a:rPr lang="en-US" sz="2200" baseline="-25000" dirty="0" smtClean="0">
                <a:solidFill>
                  <a:srgbClr val="FF0000"/>
                </a:solidFill>
              </a:rPr>
              <a:t>3</a:t>
            </a:r>
            <a:r>
              <a:rPr lang="en-US" sz="2200" dirty="0" smtClean="0">
                <a:solidFill>
                  <a:srgbClr val="FF0000"/>
                </a:solidFill>
              </a:rPr>
              <a:t> of about 108 units at injection energy (geometric and persistent current effects): direct impact on DA.</a:t>
            </a:r>
          </a:p>
          <a:p>
            <a:pPr marL="544513" lvl="1" indent="-265113"/>
            <a:r>
              <a:rPr lang="en-US" sz="2200" dirty="0" smtClean="0">
                <a:solidFill>
                  <a:srgbClr val="FF6600"/>
                </a:solidFill>
              </a:rPr>
              <a:t>b</a:t>
            </a:r>
            <a:r>
              <a:rPr lang="en-US" sz="2200" baseline="-25000" dirty="0" smtClean="0">
                <a:solidFill>
                  <a:srgbClr val="FF6600"/>
                </a:solidFill>
              </a:rPr>
              <a:t>2</a:t>
            </a:r>
            <a:r>
              <a:rPr lang="en-US" sz="2200" dirty="0" smtClean="0">
                <a:solidFill>
                  <a:srgbClr val="FF6600"/>
                </a:solidFill>
              </a:rPr>
              <a:t> of about 12 units at collision energy: direct impact on beta-beating.</a:t>
            </a:r>
          </a:p>
          <a:p>
            <a:pPr marL="133033" indent="-265113"/>
            <a:r>
              <a:rPr lang="en-US" sz="2600" dirty="0" smtClean="0">
                <a:solidFill>
                  <a:srgbClr val="0000FF"/>
                </a:solidFill>
              </a:rPr>
              <a:t>Configurations to be studied:</a:t>
            </a:r>
          </a:p>
          <a:p>
            <a:pPr marL="544513" lvl="1" indent="-265113"/>
            <a:r>
              <a:rPr lang="en-US" sz="2200" dirty="0" smtClean="0"/>
              <a:t>Energy: </a:t>
            </a:r>
            <a:r>
              <a:rPr lang="en-US" sz="2200" dirty="0" smtClean="0">
                <a:solidFill>
                  <a:srgbClr val="FF0000"/>
                </a:solidFill>
              </a:rPr>
              <a:t>injection</a:t>
            </a:r>
            <a:r>
              <a:rPr lang="en-US" sz="2200" dirty="0" smtClean="0"/>
              <a:t>/collision</a:t>
            </a:r>
          </a:p>
          <a:p>
            <a:pPr marL="544513" lvl="1" indent="-265113"/>
            <a:r>
              <a:rPr lang="en-US" sz="2200" dirty="0" smtClean="0"/>
              <a:t>Optics: nominal/ATS</a:t>
            </a:r>
          </a:p>
          <a:p>
            <a:pPr marL="544513" lvl="1" indent="-265113"/>
            <a:r>
              <a:rPr lang="en-US" sz="2200" dirty="0" smtClean="0"/>
              <a:t>Scenarios for TCLD installation: </a:t>
            </a:r>
            <a:r>
              <a:rPr lang="en-US" sz="2200" dirty="0" smtClean="0">
                <a:solidFill>
                  <a:srgbClr val="FF0000"/>
                </a:solidFill>
              </a:rPr>
              <a:t>number</a:t>
            </a:r>
            <a:r>
              <a:rPr lang="en-US" sz="2200" dirty="0" smtClean="0"/>
              <a:t> of MBHs installed in the ring</a:t>
            </a:r>
          </a:p>
          <a:p>
            <a:pPr lvl="1"/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4377878"/>
            <a:ext cx="4139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NB: the studies reflect assumptions that have been superseded. New studies are in progress.</a:t>
            </a:r>
            <a:endParaRPr lang="en-US" b="1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016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000"/>
            <a:ext cx="8226854" cy="940443"/>
          </a:xfrm>
        </p:spPr>
        <p:txBody>
          <a:bodyPr/>
          <a:lstStyle/>
          <a:p>
            <a:r>
              <a:rPr lang="en-US" dirty="0" smtClean="0"/>
              <a:t>Field quality - II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201" r="7243"/>
          <a:stretch/>
        </p:blipFill>
        <p:spPr>
          <a:xfrm>
            <a:off x="3000936" y="1013439"/>
            <a:ext cx="6179576" cy="2987998"/>
          </a:xfrm>
        </p:spPr>
      </p:pic>
      <p:sp>
        <p:nvSpPr>
          <p:cNvPr id="5" name="TextBox 4"/>
          <p:cNvSpPr txBox="1"/>
          <p:nvPr/>
        </p:nvSpPr>
        <p:spPr>
          <a:xfrm>
            <a:off x="7308304" y="2348880"/>
            <a:ext cx="1835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Minimum DA over 60 seeds vs. angles in physical space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268760"/>
            <a:ext cx="29158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Injection case, nominal optics: clear impact of b</a:t>
            </a:r>
            <a:r>
              <a:rPr lang="en-US" b="1" baseline="-25000" dirty="0" smtClean="0">
                <a:solidFill>
                  <a:srgbClr val="0000FF"/>
                </a:solidFill>
              </a:rPr>
              <a:t>3</a:t>
            </a:r>
            <a:r>
              <a:rPr lang="en-US" b="1" dirty="0" smtClean="0">
                <a:solidFill>
                  <a:srgbClr val="0000FF"/>
                </a:solidFill>
              </a:rPr>
              <a:t> on DA.</a:t>
            </a:r>
          </a:p>
          <a:p>
            <a:r>
              <a:rPr lang="en-US" b="1" dirty="0">
                <a:solidFill>
                  <a:srgbClr val="008000"/>
                </a:solidFill>
              </a:rPr>
              <a:t>b</a:t>
            </a:r>
            <a:r>
              <a:rPr lang="en-US" b="1" baseline="-25000" dirty="0">
                <a:solidFill>
                  <a:srgbClr val="008000"/>
                </a:solidFill>
              </a:rPr>
              <a:t>3</a:t>
            </a:r>
            <a:r>
              <a:rPr lang="en-US" b="1" dirty="0" smtClean="0">
                <a:solidFill>
                  <a:srgbClr val="008000"/>
                </a:solidFill>
              </a:rPr>
              <a:t> about 27 units </a:t>
            </a:r>
            <a:r>
              <a:rPr lang="en-US" b="1" dirty="0" smtClean="0">
                <a:solidFill>
                  <a:srgbClr val="0000FF"/>
                </a:solidFill>
              </a:rPr>
              <a:t>is the upper value to have negligible impact on DA if </a:t>
            </a:r>
            <a:r>
              <a:rPr lang="en-US" b="1" dirty="0" smtClean="0">
                <a:solidFill>
                  <a:srgbClr val="008000"/>
                </a:solidFill>
              </a:rPr>
              <a:t>IR2/7</a:t>
            </a:r>
            <a:r>
              <a:rPr lang="en-US" b="1" dirty="0" smtClean="0">
                <a:solidFill>
                  <a:srgbClr val="0000FF"/>
                </a:solidFill>
              </a:rPr>
              <a:t> are considered.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9905" y="3825384"/>
            <a:ext cx="6280607" cy="306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08304" y="5589240"/>
            <a:ext cx="1835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Minimum DA over 60 seeds vs. angles in physical space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008" y="3978929"/>
            <a:ext cx="291581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Injection case, nominal optics: clear impact of b</a:t>
            </a:r>
            <a:r>
              <a:rPr lang="en-US" b="1" baseline="-25000" dirty="0" smtClean="0">
                <a:solidFill>
                  <a:srgbClr val="0000FF"/>
                </a:solidFill>
              </a:rPr>
              <a:t>3</a:t>
            </a:r>
            <a:r>
              <a:rPr lang="en-US" b="1" dirty="0" smtClean="0">
                <a:solidFill>
                  <a:srgbClr val="0000FF"/>
                </a:solidFill>
              </a:rPr>
              <a:t> on DA.</a:t>
            </a:r>
          </a:p>
          <a:p>
            <a:r>
              <a:rPr lang="en-US" b="1" dirty="0">
                <a:solidFill>
                  <a:srgbClr val="FF6600"/>
                </a:solidFill>
              </a:rPr>
              <a:t>b</a:t>
            </a:r>
            <a:r>
              <a:rPr lang="en-US" b="1" baseline="-25000" dirty="0">
                <a:solidFill>
                  <a:srgbClr val="FF6600"/>
                </a:solidFill>
              </a:rPr>
              <a:t>3</a:t>
            </a:r>
            <a:r>
              <a:rPr lang="en-US" b="1" dirty="0" smtClean="0">
                <a:solidFill>
                  <a:srgbClr val="FF6600"/>
                </a:solidFill>
              </a:rPr>
              <a:t> about 27 units </a:t>
            </a:r>
            <a:r>
              <a:rPr lang="en-US" b="1" dirty="0" smtClean="0">
                <a:solidFill>
                  <a:srgbClr val="0000FF"/>
                </a:solidFill>
              </a:rPr>
              <a:t>is affecting the DA if </a:t>
            </a:r>
            <a:r>
              <a:rPr lang="en-US" b="1" dirty="0" smtClean="0">
                <a:solidFill>
                  <a:srgbClr val="FF6600"/>
                </a:solidFill>
              </a:rPr>
              <a:t>IR1/2/5 </a:t>
            </a:r>
            <a:r>
              <a:rPr lang="en-US" b="1" dirty="0" smtClean="0">
                <a:solidFill>
                  <a:srgbClr val="0000FF"/>
                </a:solidFill>
              </a:rPr>
              <a:t>are considered.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47350" y="3573016"/>
            <a:ext cx="118509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B. </a:t>
            </a:r>
            <a:r>
              <a:rPr lang="en-US" b="1" dirty="0" err="1" smtClean="0"/>
              <a:t>Holzer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31523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84576"/>
          </a:xfrm>
        </p:spPr>
        <p:txBody>
          <a:bodyPr>
            <a:noAutofit/>
          </a:bodyPr>
          <a:lstStyle/>
          <a:p>
            <a:r>
              <a:rPr lang="en-US" sz="2400" b="1" dirty="0" smtClean="0">
                <a:solidFill>
                  <a:srgbClr val="FF6600"/>
                </a:solidFill>
                <a:latin typeface="+mn-lt"/>
              </a:rPr>
              <a:t>b</a:t>
            </a:r>
            <a:r>
              <a:rPr lang="en-US" sz="2400" b="1" baseline="-25000" dirty="0" smtClean="0">
                <a:solidFill>
                  <a:srgbClr val="FF6600"/>
                </a:solidFill>
                <a:latin typeface="+mn-lt"/>
              </a:rPr>
              <a:t>3</a:t>
            </a:r>
            <a:r>
              <a:rPr lang="en-US" sz="2400" b="1" dirty="0" smtClean="0">
                <a:solidFill>
                  <a:srgbClr val="FF6600"/>
                </a:solidFill>
                <a:latin typeface="+mn-lt"/>
              </a:rPr>
              <a:t> is the main MBH </a:t>
            </a:r>
            <a:r>
              <a:rPr lang="en-US" sz="2400" b="1" dirty="0" err="1" smtClean="0">
                <a:solidFill>
                  <a:srgbClr val="FF6600"/>
                </a:solidFill>
                <a:latin typeface="+mn-lt"/>
              </a:rPr>
              <a:t>multipole</a:t>
            </a:r>
            <a:r>
              <a:rPr lang="en-US" sz="2400" b="1" dirty="0" smtClean="0">
                <a:solidFill>
                  <a:srgbClr val="FF6600"/>
                </a:solidFill>
                <a:latin typeface="+mn-lt"/>
              </a:rPr>
              <a:t> affecting DA at injection (nominal or ATS optics).</a:t>
            </a:r>
            <a:endParaRPr lang="en-US" sz="2400" b="1" dirty="0">
              <a:solidFill>
                <a:srgbClr val="FF6600"/>
              </a:solidFill>
              <a:latin typeface="+mn-lt"/>
            </a:endParaRPr>
          </a:p>
          <a:p>
            <a:r>
              <a:rPr lang="en-US" sz="2400" b="1" dirty="0" smtClean="0">
                <a:solidFill>
                  <a:srgbClr val="008000"/>
                </a:solidFill>
                <a:latin typeface="+mn-lt"/>
              </a:rPr>
              <a:t>b</a:t>
            </a:r>
            <a:r>
              <a:rPr lang="en-US" sz="2400" b="1" baseline="-25000" dirty="0" smtClean="0">
                <a:solidFill>
                  <a:srgbClr val="008000"/>
                </a:solidFill>
                <a:latin typeface="+mn-lt"/>
              </a:rPr>
              <a:t>3</a:t>
            </a:r>
            <a:r>
              <a:rPr lang="en-US" sz="2400" b="1" dirty="0" smtClean="0">
                <a:solidFill>
                  <a:srgbClr val="008000"/>
                </a:solidFill>
                <a:latin typeface="+mn-lt"/>
              </a:rPr>
              <a:t> of about 27 units allows preserving DA at injection when TCLDs are installed in IR2/7.</a:t>
            </a:r>
          </a:p>
          <a:p>
            <a:r>
              <a:rPr lang="en-US" sz="2400" b="1" dirty="0">
                <a:solidFill>
                  <a:srgbClr val="FF6600"/>
                </a:solidFill>
                <a:latin typeface="+mn-lt"/>
              </a:rPr>
              <a:t>b</a:t>
            </a:r>
            <a:r>
              <a:rPr lang="en-US" sz="2400" b="1" baseline="-25000" dirty="0">
                <a:solidFill>
                  <a:srgbClr val="FF6600"/>
                </a:solidFill>
                <a:latin typeface="+mn-lt"/>
              </a:rPr>
              <a:t>3</a:t>
            </a:r>
            <a:r>
              <a:rPr lang="en-US" sz="2400" b="1" dirty="0">
                <a:solidFill>
                  <a:srgbClr val="FF6600"/>
                </a:solidFill>
                <a:latin typeface="+mn-lt"/>
              </a:rPr>
              <a:t> of about 27 units </a:t>
            </a:r>
            <a:r>
              <a:rPr lang="en-US" sz="2400" b="1" dirty="0" smtClean="0">
                <a:solidFill>
                  <a:srgbClr val="FF6600"/>
                </a:solidFill>
                <a:latin typeface="+mn-lt"/>
              </a:rPr>
              <a:t>does not allow </a:t>
            </a:r>
            <a:r>
              <a:rPr lang="en-US" sz="2400" b="1" dirty="0">
                <a:solidFill>
                  <a:srgbClr val="FF6600"/>
                </a:solidFill>
                <a:latin typeface="+mn-lt"/>
              </a:rPr>
              <a:t>preserving DA at injection when TCLDs are installed in </a:t>
            </a:r>
            <a:r>
              <a:rPr lang="en-US" sz="2400" b="1" dirty="0" smtClean="0">
                <a:solidFill>
                  <a:srgbClr val="FF6600"/>
                </a:solidFill>
                <a:latin typeface="+mn-lt"/>
              </a:rPr>
              <a:t>IR1/2/5.</a:t>
            </a:r>
            <a:endParaRPr lang="en-US" sz="2400" b="1" dirty="0">
              <a:solidFill>
                <a:srgbClr val="FF6600"/>
              </a:solidFill>
              <a:latin typeface="+mn-lt"/>
            </a:endParaRPr>
          </a:p>
          <a:p>
            <a:r>
              <a:rPr lang="en-US" sz="2400" b="1" dirty="0" smtClean="0">
                <a:solidFill>
                  <a:srgbClr val="008000"/>
                </a:solidFill>
                <a:latin typeface="+mn-lt"/>
              </a:rPr>
              <a:t>At collision energy the field quality of MBHs has a negligible impact on DA (nominal or ATS optics).</a:t>
            </a:r>
          </a:p>
          <a:p>
            <a:r>
              <a:rPr lang="en-US" sz="2400" b="1" dirty="0" smtClean="0">
                <a:solidFill>
                  <a:srgbClr val="008000"/>
                </a:solidFill>
                <a:latin typeface="+mn-lt"/>
              </a:rPr>
              <a:t>One b</a:t>
            </a:r>
            <a:r>
              <a:rPr lang="en-US" sz="2400" b="1" baseline="-25000" dirty="0" smtClean="0">
                <a:solidFill>
                  <a:srgbClr val="008000"/>
                </a:solidFill>
                <a:latin typeface="+mn-lt"/>
              </a:rPr>
              <a:t>3</a:t>
            </a:r>
            <a:r>
              <a:rPr lang="en-US" sz="2400" b="1" dirty="0" smtClean="0">
                <a:solidFill>
                  <a:srgbClr val="008000"/>
                </a:solidFill>
                <a:latin typeface="+mn-lt"/>
              </a:rPr>
              <a:t> spool piece (for each TCLD, i.e., two MBHs) helps in preserving DA.</a:t>
            </a:r>
          </a:p>
          <a:p>
            <a:pPr marL="36576" indent="0" algn="ctr">
              <a:buNone/>
            </a:pPr>
            <a:r>
              <a:rPr lang="en-US" sz="2600" b="1" dirty="0" smtClean="0">
                <a:solidFill>
                  <a:srgbClr val="0000FF"/>
                </a:solidFill>
                <a:latin typeface="+mn-lt"/>
              </a:rPr>
              <a:t>New field quality estimates and installation scenarios available: studies will be pursued for these new situations.</a:t>
            </a:r>
            <a:endParaRPr lang="en-US" sz="2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Summary: field quality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61272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602" y="-99392"/>
            <a:ext cx="8226854" cy="940443"/>
          </a:xfrm>
        </p:spPr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984" y="756000"/>
            <a:ext cx="9035520" cy="5580000"/>
          </a:xfrm>
        </p:spPr>
        <p:txBody>
          <a:bodyPr>
            <a:normAutofit fontScale="70000" lnSpcReduction="20000"/>
          </a:bodyPr>
          <a:lstStyle/>
          <a:p>
            <a:pPr marL="350838" indent="-314325"/>
            <a:r>
              <a:rPr lang="en-US" sz="3100" dirty="0" smtClean="0"/>
              <a:t>Mechanical aperture</a:t>
            </a:r>
          </a:p>
          <a:p>
            <a:pPr marL="450850" lvl="1" indent="-271463"/>
            <a:r>
              <a:rPr lang="en-US" sz="2900" dirty="0" smtClean="0"/>
              <a:t>Standard beam screen (</a:t>
            </a:r>
            <a:r>
              <a:rPr lang="en-US" sz="2900" b="1" dirty="0" smtClean="0">
                <a:solidFill>
                  <a:srgbClr val="0000FF"/>
                </a:solidFill>
              </a:rPr>
              <a:t>baseline solution</a:t>
            </a:r>
            <a:r>
              <a:rPr lang="en-US" sz="2900" dirty="0" smtClean="0"/>
              <a:t>) provides enough beam aperture, </a:t>
            </a:r>
            <a:r>
              <a:rPr lang="en-US" sz="2900" b="1" dirty="0" smtClean="0">
                <a:solidFill>
                  <a:srgbClr val="0000FF"/>
                </a:solidFill>
              </a:rPr>
              <a:t>assuming that mechanical tolerances are the same as those of the main dipoles</a:t>
            </a:r>
            <a:r>
              <a:rPr lang="en-US" sz="2900" dirty="0" smtClean="0"/>
              <a:t>.</a:t>
            </a:r>
          </a:p>
          <a:p>
            <a:pPr marL="350838" indent="-314325"/>
            <a:r>
              <a:rPr lang="en-US" sz="3100" dirty="0" smtClean="0"/>
              <a:t>Transfer function</a:t>
            </a:r>
          </a:p>
          <a:p>
            <a:pPr marL="450850" lvl="1" indent="-271463"/>
            <a:r>
              <a:rPr lang="en-US" sz="2900" dirty="0"/>
              <a:t>A</a:t>
            </a:r>
            <a:r>
              <a:rPr lang="en-US" sz="2900" dirty="0" smtClean="0"/>
              <a:t> trim power converter (</a:t>
            </a:r>
            <a:r>
              <a:rPr lang="en-US" sz="2900" b="1" dirty="0" smtClean="0">
                <a:solidFill>
                  <a:srgbClr val="0000FF"/>
                </a:solidFill>
              </a:rPr>
              <a:t>baseline solution</a:t>
            </a:r>
            <a:r>
              <a:rPr lang="en-US" sz="2900" dirty="0" smtClean="0"/>
              <a:t>) is essential to preserve mechanical aperture, strength margin of nearby orbit correctors, and reduce operational complexity.</a:t>
            </a:r>
          </a:p>
          <a:p>
            <a:pPr marL="350838" indent="-314325"/>
            <a:r>
              <a:rPr lang="en-US" sz="3100" dirty="0" smtClean="0"/>
              <a:t>Field quality</a:t>
            </a:r>
          </a:p>
          <a:p>
            <a:pPr marL="450850" lvl="1" indent="-271463"/>
            <a:r>
              <a:rPr lang="en-US" sz="2900" dirty="0" err="1" smtClean="0"/>
              <a:t>Sextupolar</a:t>
            </a:r>
            <a:r>
              <a:rPr lang="en-US" sz="2900" dirty="0" smtClean="0"/>
              <a:t> component at injection has the strongest impact on DA.</a:t>
            </a:r>
          </a:p>
          <a:p>
            <a:pPr marL="450850" lvl="1" indent="-271463"/>
            <a:r>
              <a:rPr lang="en-US" sz="2900" dirty="0" smtClean="0"/>
              <a:t>The presence of spool pieces (</a:t>
            </a:r>
            <a:r>
              <a:rPr lang="en-US" sz="2900" b="1" dirty="0" smtClean="0">
                <a:solidFill>
                  <a:srgbClr val="0000FF"/>
                </a:solidFill>
              </a:rPr>
              <a:t>baseline solution</a:t>
            </a:r>
            <a:r>
              <a:rPr lang="en-US" sz="2900" dirty="0" smtClean="0"/>
              <a:t>) is essential for preserving DA.</a:t>
            </a:r>
          </a:p>
          <a:p>
            <a:pPr marL="450850" lvl="1" indent="-271463"/>
            <a:r>
              <a:rPr lang="en-US" sz="2900" dirty="0" err="1" smtClean="0"/>
              <a:t>Prioritisation</a:t>
            </a:r>
            <a:r>
              <a:rPr lang="en-US" sz="2900" dirty="0" smtClean="0"/>
              <a:t> of spool pieces possible:</a:t>
            </a:r>
          </a:p>
          <a:p>
            <a:pPr marL="719138" lvl="2" indent="-236538"/>
            <a:r>
              <a:rPr lang="en-US" sz="2600" b="1" dirty="0" err="1" smtClean="0"/>
              <a:t>Sextupolar</a:t>
            </a:r>
            <a:r>
              <a:rPr lang="en-US" sz="2600" b="1" dirty="0" smtClean="0"/>
              <a:t> and </a:t>
            </a:r>
            <a:r>
              <a:rPr lang="en-US" sz="2600" b="1" dirty="0" err="1" smtClean="0"/>
              <a:t>decapolar</a:t>
            </a:r>
            <a:endParaRPr lang="en-US" sz="2600" b="1" dirty="0" smtClean="0"/>
          </a:p>
          <a:p>
            <a:pPr marL="719138" lvl="2" indent="-236538"/>
            <a:r>
              <a:rPr lang="en-US" sz="2600" b="1" dirty="0" err="1" smtClean="0"/>
              <a:t>Octupolar</a:t>
            </a:r>
            <a:endParaRPr lang="en-US" sz="2600" b="1" dirty="0" smtClean="0"/>
          </a:p>
          <a:p>
            <a:pPr marL="450850" lvl="1" indent="-271463"/>
            <a:r>
              <a:rPr lang="en-US" sz="2900" dirty="0"/>
              <a:t>Currently expected field quality seems to preserve DA</a:t>
            </a:r>
            <a:r>
              <a:rPr lang="en-US" sz="2900" dirty="0" smtClean="0"/>
              <a:t>.</a:t>
            </a:r>
            <a:endParaRPr lang="en-US" dirty="0" smtClean="0"/>
          </a:p>
          <a:p>
            <a:pPr marL="448056" lvl="1" indent="0" algn="ctr">
              <a:buNone/>
            </a:pPr>
            <a:r>
              <a:rPr lang="en-US" sz="3400" b="1" dirty="0" smtClean="0">
                <a:solidFill>
                  <a:srgbClr val="0000FF"/>
                </a:solidFill>
              </a:rPr>
              <a:t>Follow up on field quality (</a:t>
            </a:r>
            <a:r>
              <a:rPr lang="en-US" sz="3400" b="1" dirty="0" smtClean="0">
                <a:solidFill>
                  <a:srgbClr val="FF6600"/>
                </a:solidFill>
              </a:rPr>
              <a:t>magnetic measurements and beam dynamics simulations</a:t>
            </a:r>
            <a:r>
              <a:rPr lang="en-US" sz="3400" b="1" dirty="0" smtClean="0">
                <a:solidFill>
                  <a:srgbClr val="0000FF"/>
                </a:solidFill>
              </a:rPr>
              <a:t>) is essential to ensure the required HL-LHC performance. </a:t>
            </a:r>
            <a:endParaRPr lang="en-US" sz="3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558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Analysis of specific points</a:t>
            </a:r>
          </a:p>
          <a:p>
            <a:pPr lvl="1"/>
            <a:r>
              <a:rPr lang="en-GB" dirty="0" smtClean="0"/>
              <a:t>Mechanical aperture</a:t>
            </a:r>
          </a:p>
          <a:p>
            <a:pPr lvl="1"/>
            <a:r>
              <a:rPr lang="en-GB" dirty="0" smtClean="0"/>
              <a:t>Transfer function</a:t>
            </a:r>
          </a:p>
          <a:p>
            <a:pPr lvl="1"/>
            <a:r>
              <a:rPr lang="en-GB" dirty="0" smtClean="0"/>
              <a:t>Field quality</a:t>
            </a:r>
          </a:p>
          <a:p>
            <a:r>
              <a:rPr lang="en-GB" dirty="0" smtClean="0"/>
              <a:t>Conclusions and outlook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800" dirty="0" smtClean="0"/>
              <a:t>11 T </a:t>
            </a:r>
            <a:r>
              <a:rPr lang="en-US" sz="2800" dirty="0"/>
              <a:t>dipoles (MBH) will allow </a:t>
            </a:r>
            <a:r>
              <a:rPr lang="en-US" sz="2800" dirty="0" smtClean="0"/>
              <a:t>mitigating </a:t>
            </a:r>
            <a:r>
              <a:rPr lang="en-US" sz="2800" dirty="0"/>
              <a:t>diffractive losses originated at the IP or at the collimators and being intercepted by the first dispersive aperture </a:t>
            </a:r>
            <a:r>
              <a:rPr lang="en-US" sz="2800" dirty="0" smtClean="0"/>
              <a:t>bottlenecks.</a:t>
            </a:r>
            <a:endParaRPr lang="en-US" sz="2800" dirty="0"/>
          </a:p>
          <a:p>
            <a:pPr marL="260350" indent="-223838"/>
            <a:r>
              <a:rPr lang="en-US" sz="2600" b="1" dirty="0" smtClean="0">
                <a:solidFill>
                  <a:srgbClr val="0000FF"/>
                </a:solidFill>
              </a:rPr>
              <a:t>Post</a:t>
            </a:r>
            <a:r>
              <a:rPr lang="en-US" sz="2600" b="1" dirty="0">
                <a:solidFill>
                  <a:srgbClr val="0000FF"/>
                </a:solidFill>
              </a:rPr>
              <a:t>-LS2</a:t>
            </a:r>
          </a:p>
          <a:p>
            <a:pPr marL="452438" lvl="1" indent="-179388"/>
            <a:r>
              <a:rPr lang="en-US" sz="2400" dirty="0" smtClean="0"/>
              <a:t>One </a:t>
            </a:r>
            <a:r>
              <a:rPr lang="en-US" sz="2400" dirty="0"/>
              <a:t>TCLD/</a:t>
            </a:r>
            <a:r>
              <a:rPr lang="en-US" sz="2400" dirty="0" smtClean="0"/>
              <a:t>11 T </a:t>
            </a:r>
          </a:p>
          <a:p>
            <a:pPr marL="447675" lvl="1" indent="0">
              <a:buNone/>
            </a:pPr>
            <a:r>
              <a:rPr lang="en-US" sz="2400" dirty="0" smtClean="0"/>
              <a:t>dipole </a:t>
            </a:r>
            <a:r>
              <a:rPr lang="en-US" sz="2400" dirty="0"/>
              <a:t>unit </a:t>
            </a:r>
            <a:r>
              <a:rPr lang="en-US" sz="2400" dirty="0" smtClean="0"/>
              <a:t>in</a:t>
            </a:r>
            <a:r>
              <a:rPr lang="en-US" sz="2400" dirty="0"/>
              <a:t> </a:t>
            </a:r>
            <a:r>
              <a:rPr lang="en-US" sz="2400" dirty="0" smtClean="0"/>
              <a:t>DSs </a:t>
            </a:r>
          </a:p>
          <a:p>
            <a:pPr marL="447675" lvl="1" indent="0">
              <a:buNone/>
            </a:pPr>
            <a:r>
              <a:rPr lang="en-US" sz="2400" dirty="0" smtClean="0"/>
              <a:t>of </a:t>
            </a:r>
            <a:r>
              <a:rPr lang="en-US" sz="2400" dirty="0"/>
              <a:t>IR2 </a:t>
            </a:r>
            <a:r>
              <a:rPr lang="en-US" sz="2400" dirty="0" smtClean="0"/>
              <a:t>(</a:t>
            </a:r>
            <a:r>
              <a:rPr lang="en-US" sz="2400" dirty="0"/>
              <a:t>MB.A10)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2564904"/>
            <a:ext cx="6156176" cy="41130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/>
          <a:lstStyle/>
          <a:p>
            <a:r>
              <a:rPr lang="en-US" dirty="0" smtClean="0"/>
              <a:t>Introduction - 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6488668"/>
            <a:ext cx="29295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J</a:t>
            </a:r>
            <a:r>
              <a:rPr lang="en-US" b="1" dirty="0" smtClean="0"/>
              <a:t>. Jowett, M. </a:t>
            </a:r>
            <a:r>
              <a:rPr lang="en-US" b="1" dirty="0" err="1" smtClean="0"/>
              <a:t>Schaumann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020272" y="4026550"/>
            <a:ext cx="15752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TCLD location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77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33786"/>
            <a:ext cx="9144000" cy="6296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260350" indent="-225425"/>
            <a:r>
              <a:rPr lang="en-US" sz="2600" b="1" dirty="0" smtClean="0">
                <a:solidFill>
                  <a:srgbClr val="0000FF"/>
                </a:solidFill>
              </a:rPr>
              <a:t>Post</a:t>
            </a:r>
            <a:r>
              <a:rPr lang="en-US" sz="2600" b="1" dirty="0">
                <a:solidFill>
                  <a:srgbClr val="0000FF"/>
                </a:solidFill>
              </a:rPr>
              <a:t>-LS3 </a:t>
            </a:r>
            <a:r>
              <a:rPr lang="en-US" sz="2600" b="1" dirty="0" smtClean="0">
                <a:solidFill>
                  <a:srgbClr val="0000FF"/>
                </a:solidFill>
              </a:rPr>
              <a:t>– </a:t>
            </a:r>
            <a:r>
              <a:rPr lang="en-US" sz="2600" b="1" dirty="0">
                <a:solidFill>
                  <a:srgbClr val="0000FF"/>
                </a:solidFill>
              </a:rPr>
              <a:t>A</a:t>
            </a:r>
          </a:p>
          <a:p>
            <a:pPr marL="457200" lvl="1" indent="-265113"/>
            <a:r>
              <a:rPr lang="en-US" sz="2200" dirty="0" smtClean="0"/>
              <a:t>Two </a:t>
            </a:r>
            <a:r>
              <a:rPr lang="en-US" sz="2200" dirty="0"/>
              <a:t>TCLD/</a:t>
            </a:r>
            <a:r>
              <a:rPr lang="en-US" sz="2200" dirty="0" smtClean="0"/>
              <a:t>11 T </a:t>
            </a:r>
            <a:r>
              <a:rPr lang="en-US" sz="2200" dirty="0"/>
              <a:t>dipole units in </a:t>
            </a:r>
            <a:r>
              <a:rPr lang="en-US" sz="2200" dirty="0" smtClean="0"/>
              <a:t>DSs </a:t>
            </a:r>
            <a:r>
              <a:rPr lang="en-US" sz="2200" dirty="0"/>
              <a:t>of IR7 (MB.B8, MB.B10)</a:t>
            </a:r>
          </a:p>
          <a:p>
            <a:pPr marL="260350" indent="-223838"/>
            <a:r>
              <a:rPr lang="en-US" sz="2600" b="1" dirty="0" smtClean="0">
                <a:solidFill>
                  <a:srgbClr val="0000FF"/>
                </a:solidFill>
              </a:rPr>
              <a:t>Post</a:t>
            </a:r>
            <a:r>
              <a:rPr lang="en-US" sz="2600" b="1" dirty="0">
                <a:solidFill>
                  <a:srgbClr val="0000FF"/>
                </a:solidFill>
              </a:rPr>
              <a:t>-LS3 </a:t>
            </a:r>
            <a:r>
              <a:rPr lang="en-US" sz="2600" b="1" dirty="0" smtClean="0">
                <a:solidFill>
                  <a:srgbClr val="0000FF"/>
                </a:solidFill>
              </a:rPr>
              <a:t>– </a:t>
            </a:r>
            <a:r>
              <a:rPr lang="en-US" sz="2600" b="1" dirty="0">
                <a:solidFill>
                  <a:srgbClr val="0000FF"/>
                </a:solidFill>
              </a:rPr>
              <a:t>B</a:t>
            </a:r>
          </a:p>
          <a:p>
            <a:pPr marL="452438" lvl="1" indent="-265113"/>
            <a:r>
              <a:rPr lang="en-US" sz="2200" dirty="0" smtClean="0"/>
              <a:t>Two </a:t>
            </a:r>
            <a:r>
              <a:rPr lang="en-US" sz="2200" dirty="0"/>
              <a:t>TCLD/</a:t>
            </a:r>
            <a:r>
              <a:rPr lang="en-US" sz="2200" dirty="0" smtClean="0"/>
              <a:t>11 T </a:t>
            </a:r>
            <a:r>
              <a:rPr lang="en-US" sz="2200" dirty="0"/>
              <a:t>dipole units in </a:t>
            </a:r>
            <a:r>
              <a:rPr lang="en-US" sz="2200" dirty="0" smtClean="0"/>
              <a:t>DSs </a:t>
            </a:r>
            <a:r>
              <a:rPr lang="en-US" sz="2200" dirty="0"/>
              <a:t>of IR7 (MB.B8, MB.B10)</a:t>
            </a:r>
          </a:p>
          <a:p>
            <a:pPr marL="452438" lvl="1" indent="-265113"/>
            <a:r>
              <a:rPr lang="en-US" sz="2200" dirty="0" smtClean="0"/>
              <a:t>One </a:t>
            </a:r>
            <a:r>
              <a:rPr lang="en-US" sz="2200" dirty="0"/>
              <a:t>TCLD/</a:t>
            </a:r>
            <a:r>
              <a:rPr lang="en-US" sz="2200" dirty="0" smtClean="0"/>
              <a:t>11 T </a:t>
            </a:r>
            <a:r>
              <a:rPr lang="en-US" sz="2200" dirty="0"/>
              <a:t>dipole units in </a:t>
            </a:r>
            <a:r>
              <a:rPr lang="en-US" sz="2200" dirty="0" smtClean="0"/>
              <a:t>DSs </a:t>
            </a:r>
            <a:r>
              <a:rPr lang="en-US" sz="2200" dirty="0"/>
              <a:t>of IR1/5 (</a:t>
            </a:r>
            <a:r>
              <a:rPr lang="en-US" sz="2200" dirty="0" smtClean="0"/>
              <a:t>MB.B9)</a:t>
            </a:r>
          </a:p>
          <a:p>
            <a:pPr marL="265113" indent="-265113"/>
            <a:endParaRPr lang="en-US" sz="2600" dirty="0" smtClean="0"/>
          </a:p>
          <a:p>
            <a:pPr marL="265113" indent="-265113"/>
            <a:endParaRPr lang="en-US" sz="2600" dirty="0"/>
          </a:p>
          <a:p>
            <a:pPr marL="265113" indent="-265113"/>
            <a:endParaRPr lang="en-US" sz="2600" dirty="0" smtClean="0"/>
          </a:p>
          <a:p>
            <a:pPr marL="265113" indent="-265113"/>
            <a:endParaRPr lang="en-US" sz="2600" dirty="0"/>
          </a:p>
          <a:p>
            <a:pPr marL="265113" indent="-265113"/>
            <a:endParaRPr lang="en-US" sz="2600" dirty="0" smtClean="0"/>
          </a:p>
          <a:p>
            <a:pPr marL="265113" indent="-265113"/>
            <a:endParaRPr lang="en-US" sz="2600" dirty="0" smtClean="0"/>
          </a:p>
          <a:p>
            <a:pPr marL="265113" indent="-265113"/>
            <a:r>
              <a:rPr lang="en-US" sz="2600" dirty="0" smtClean="0"/>
              <a:t>NB: LHC optics will be different for post-LS2 and post-LS3 runs. For the latter the so-called </a:t>
            </a:r>
            <a:r>
              <a:rPr lang="en-US" sz="2600" b="1" dirty="0" smtClean="0">
                <a:solidFill>
                  <a:srgbClr val="0000FF"/>
                </a:solidFill>
              </a:rPr>
              <a:t>Achromatic Telescopic Squeezing </a:t>
            </a:r>
            <a:r>
              <a:rPr lang="en-US" sz="2600" dirty="0" smtClean="0"/>
              <a:t>(ATS) optics by S. </a:t>
            </a:r>
            <a:r>
              <a:rPr lang="en-US" sz="2600" dirty="0" err="1" smtClean="0"/>
              <a:t>Fartoukh</a:t>
            </a:r>
            <a:r>
              <a:rPr lang="en-US" sz="2600" dirty="0" smtClean="0"/>
              <a:t> will be used.</a:t>
            </a:r>
            <a:endParaRPr lang="en-US" sz="2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250" b="1250"/>
          <a:stretch/>
        </p:blipFill>
        <p:spPr>
          <a:xfrm>
            <a:off x="409236" y="2853248"/>
            <a:ext cx="8339228" cy="280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/>
          <a:lstStyle/>
          <a:p>
            <a:r>
              <a:rPr lang="en-US" dirty="0" smtClean="0"/>
              <a:t>Introduction - II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740352" y="2492896"/>
            <a:ext cx="1352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S. </a:t>
            </a:r>
            <a:r>
              <a:rPr lang="en-US" b="1" dirty="0" err="1" smtClean="0"/>
              <a:t>Redaelli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796136" y="4674622"/>
            <a:ext cx="16893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FF"/>
                </a:solidFill>
              </a:rPr>
              <a:t>TCLD locations</a:t>
            </a:r>
            <a:endParaRPr lang="en-US" sz="1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201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4301"/>
            <a:ext cx="8226854" cy="940443"/>
          </a:xfrm>
        </p:spPr>
        <p:txBody>
          <a:bodyPr>
            <a:noAutofit/>
          </a:bodyPr>
          <a:lstStyle/>
          <a:p>
            <a:r>
              <a:rPr lang="en-US" dirty="0" smtClean="0"/>
              <a:t>Mechanical aperture and transfer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4911706"/>
          </a:xfrm>
        </p:spPr>
        <p:txBody>
          <a:bodyPr>
            <a:normAutofit fontScale="85000" lnSpcReduction="10000"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Beam aperture</a:t>
            </a:r>
            <a:r>
              <a:rPr lang="en-US" sz="2800" dirty="0"/>
              <a:t>: </a:t>
            </a:r>
            <a:r>
              <a:rPr lang="en-US" sz="2800" dirty="0" smtClean="0"/>
              <a:t>MBHs feature a straight geometry</a:t>
            </a:r>
            <a:r>
              <a:rPr lang="en-US" sz="2800" dirty="0" smtClean="0"/>
              <a:t>, with coil aperture of 60 mm (main dipoles have 56 mm coil aperture) </a:t>
            </a:r>
            <a:r>
              <a:rPr lang="en-US" sz="2800" dirty="0" smtClean="0"/>
              <a:t>hence with a potential loss of beam aperture. </a:t>
            </a:r>
          </a:p>
          <a:p>
            <a:pPr marL="36576" indent="0" algn="ctr">
              <a:buNone/>
            </a:pPr>
            <a:r>
              <a:rPr lang="en-US" sz="2800" b="1" dirty="0" smtClean="0">
                <a:solidFill>
                  <a:srgbClr val="0000FF"/>
                </a:solidFill>
              </a:rPr>
              <a:t>Is a standard LHC beam screen adequate?</a:t>
            </a:r>
          </a:p>
          <a:p>
            <a:r>
              <a:rPr lang="en-US" sz="2800" b="1" dirty="0" smtClean="0">
                <a:solidFill>
                  <a:srgbClr val="0000FF"/>
                </a:solidFill>
              </a:rPr>
              <a:t>Transfer </a:t>
            </a:r>
            <a:r>
              <a:rPr lang="en-US" sz="2800" b="1" dirty="0">
                <a:solidFill>
                  <a:srgbClr val="0000FF"/>
                </a:solidFill>
              </a:rPr>
              <a:t>function</a:t>
            </a:r>
            <a:r>
              <a:rPr lang="en-US" sz="2800" dirty="0"/>
              <a:t>: </a:t>
            </a:r>
            <a:r>
              <a:rPr lang="en-US" sz="2800" dirty="0" smtClean="0"/>
              <a:t>MBHs and main dipoles do </a:t>
            </a:r>
            <a:r>
              <a:rPr lang="en-US" sz="2800" dirty="0"/>
              <a:t>not </a:t>
            </a:r>
            <a:r>
              <a:rPr lang="en-US" sz="2800" dirty="0" smtClean="0"/>
              <a:t>generate </a:t>
            </a:r>
            <a:r>
              <a:rPr lang="en-US" sz="2800" dirty="0"/>
              <a:t>the </a:t>
            </a:r>
            <a:r>
              <a:rPr lang="en-US" sz="2800" dirty="0" smtClean="0"/>
              <a:t>same </a:t>
            </a:r>
            <a:r>
              <a:rPr lang="en-US" sz="2800" dirty="0"/>
              <a:t>field for the same </a:t>
            </a:r>
            <a:r>
              <a:rPr lang="en-US" sz="2800" dirty="0" smtClean="0"/>
              <a:t>current. Possible solutions:</a:t>
            </a:r>
            <a:endParaRPr lang="en-US" sz="2800" dirty="0"/>
          </a:p>
          <a:p>
            <a:pPr lvl="1"/>
            <a:r>
              <a:rPr lang="en-US" dirty="0"/>
              <a:t>A) install a trim power </a:t>
            </a:r>
            <a:r>
              <a:rPr lang="en-US" dirty="0" smtClean="0"/>
              <a:t>converter</a:t>
            </a:r>
            <a:endParaRPr lang="en-US" dirty="0"/>
          </a:p>
          <a:p>
            <a:pPr lvl="1"/>
            <a:r>
              <a:rPr lang="en-US" dirty="0"/>
              <a:t>B) implement orbit bumps in the neighborhood of the replaced </a:t>
            </a:r>
            <a:r>
              <a:rPr lang="en-US" dirty="0" smtClean="0"/>
              <a:t>dipoles</a:t>
            </a:r>
            <a:endParaRPr lang="en-US" dirty="0"/>
          </a:p>
          <a:p>
            <a:r>
              <a:rPr lang="en-US" dirty="0" smtClean="0"/>
              <a:t>Aspects to be considered: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Aperture </a:t>
            </a:r>
            <a:r>
              <a:rPr lang="en-US" b="1" dirty="0">
                <a:solidFill>
                  <a:srgbClr val="0000FF"/>
                </a:solidFill>
              </a:rPr>
              <a:t>loss for the circulating beam at </a:t>
            </a:r>
            <a:r>
              <a:rPr lang="en-US" b="1" dirty="0" smtClean="0">
                <a:solidFill>
                  <a:srgbClr val="0000FF"/>
                </a:solidFill>
              </a:rPr>
              <a:t>injection and collision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Orbit </a:t>
            </a:r>
            <a:r>
              <a:rPr lang="en-US" b="1" dirty="0">
                <a:solidFill>
                  <a:srgbClr val="0000FF"/>
                </a:solidFill>
              </a:rPr>
              <a:t>corrector strength reduction at top energy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567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6480" y="1104096"/>
            <a:ext cx="8676000" cy="5241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dirty="0" smtClean="0">
                <a:latin typeface="+mn-lt"/>
              </a:rPr>
              <a:t>MBH Beam screens parallel on the MBH central </a:t>
            </a:r>
          </a:p>
          <a:p>
            <a:pPr marL="0" indent="0">
              <a:buNone/>
            </a:pPr>
            <a:r>
              <a:rPr lang="en-US" sz="3100" dirty="0" smtClean="0">
                <a:latin typeface="+mn-lt"/>
              </a:rPr>
              <a:t>reference orbit:</a:t>
            </a:r>
          </a:p>
          <a:p>
            <a:r>
              <a:rPr lang="en-US" sz="2800" dirty="0" smtClean="0">
                <a:latin typeface="+mn-lt"/>
              </a:rPr>
              <a:t>Straight nominal MB type (22 mm radius,17.15 mm </a:t>
            </a:r>
            <a:r>
              <a:rPr lang="en-US" sz="2800" dirty="0" smtClean="0">
                <a:latin typeface="+mn-lt"/>
              </a:rPr>
              <a:t>half gap</a:t>
            </a:r>
            <a:r>
              <a:rPr lang="en-US" sz="2800" dirty="0" smtClean="0">
                <a:latin typeface="+mn-lt"/>
              </a:rPr>
              <a:t>)</a:t>
            </a:r>
          </a:p>
          <a:p>
            <a:r>
              <a:rPr lang="en-US" sz="2800" dirty="0" err="1" smtClean="0">
                <a:latin typeface="+mn-lt"/>
              </a:rPr>
              <a:t>Optimised</a:t>
            </a:r>
            <a:r>
              <a:rPr lang="en-US" sz="2800" dirty="0" smtClean="0">
                <a:latin typeface="+mn-lt"/>
              </a:rPr>
              <a:t> transverse positioning, by sharing </a:t>
            </a:r>
            <a:r>
              <a:rPr lang="en-US" sz="2800" dirty="0" err="1" smtClean="0">
                <a:latin typeface="+mn-lt"/>
              </a:rPr>
              <a:t>sagitta</a:t>
            </a:r>
            <a:r>
              <a:rPr lang="en-US" sz="2800" dirty="0" smtClean="0">
                <a:latin typeface="+mn-lt"/>
              </a:rPr>
              <a:t> (1.6 </a:t>
            </a:r>
            <a:r>
              <a:rPr lang="en-US" sz="2800" dirty="0">
                <a:latin typeface="+mn-lt"/>
              </a:rPr>
              <a:t>mm</a:t>
            </a:r>
            <a:r>
              <a:rPr lang="en-US" sz="2800" dirty="0" smtClean="0">
                <a:latin typeface="+mn-lt"/>
              </a:rPr>
              <a:t>). </a:t>
            </a:r>
          </a:p>
          <a:p>
            <a:pPr marL="0" indent="0">
              <a:buNone/>
            </a:pPr>
            <a:endParaRPr lang="en-US" dirty="0" smtClean="0">
              <a:latin typeface="+mn-lt"/>
            </a:endParaRPr>
          </a:p>
          <a:p>
            <a:pPr marL="0" indent="0">
              <a:buNone/>
            </a:pPr>
            <a:r>
              <a:rPr lang="en-US" sz="3100" dirty="0" smtClean="0">
                <a:latin typeface="+mn-lt"/>
              </a:rPr>
              <a:t>Aperture margin estimates for circulating beam:</a:t>
            </a:r>
          </a:p>
          <a:p>
            <a:r>
              <a:rPr lang="en-US" sz="2800" dirty="0" smtClean="0">
                <a:latin typeface="+mn-lt"/>
              </a:rPr>
              <a:t>At injection the parameters are being reviewed. In this study beam aperture is computed using standard parameters: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  <a:latin typeface="+mn-lt"/>
              </a:rPr>
              <a:t>Beta-beating</a:t>
            </a:r>
            <a:r>
              <a:rPr lang="en-US" dirty="0" smtClean="0">
                <a:latin typeface="+mn-lt"/>
              </a:rPr>
              <a:t>: 20%; 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closed orbit</a:t>
            </a:r>
            <a:r>
              <a:rPr lang="en-US" dirty="0" smtClean="0">
                <a:latin typeface="+mn-lt"/>
              </a:rPr>
              <a:t>: 4 mm; 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momentum off set</a:t>
            </a:r>
            <a:r>
              <a:rPr lang="en-US" dirty="0" smtClean="0">
                <a:latin typeface="+mn-lt"/>
              </a:rPr>
              <a:t>: 1.5 10</a:t>
            </a:r>
            <a:r>
              <a:rPr lang="en-US" baseline="30000" dirty="0" smtClean="0">
                <a:latin typeface="+mn-lt"/>
              </a:rPr>
              <a:t>-3</a:t>
            </a:r>
            <a:r>
              <a:rPr lang="en-US" dirty="0" smtClean="0">
                <a:latin typeface="+mn-lt"/>
              </a:rPr>
              <a:t>; 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spurious dispersion</a:t>
            </a:r>
            <a:r>
              <a:rPr lang="en-US" dirty="0" smtClean="0">
                <a:latin typeface="+mn-lt"/>
              </a:rPr>
              <a:t>: 27cm;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normalised</a:t>
            </a:r>
            <a:r>
              <a:rPr lang="en-US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+mn-lt"/>
              </a:rPr>
              <a:t>emittance</a:t>
            </a:r>
            <a:r>
              <a:rPr lang="en-US" dirty="0" smtClean="0">
                <a:latin typeface="+mn-lt"/>
              </a:rPr>
              <a:t>: 3.75 µm;  </a:t>
            </a:r>
          </a:p>
          <a:p>
            <a:pPr lvl="1"/>
            <a:endParaRPr lang="en-US" sz="2800" b="1" dirty="0">
              <a:solidFill>
                <a:srgbClr val="0000FF"/>
              </a:solidFill>
              <a:latin typeface="+mn-lt"/>
            </a:endParaRPr>
          </a:p>
          <a:p>
            <a:pPr lvl="1"/>
            <a:r>
              <a:rPr lang="en-US" sz="2800" b="1" dirty="0" smtClean="0">
                <a:solidFill>
                  <a:srgbClr val="0000FF"/>
                </a:solidFill>
                <a:latin typeface="+mn-lt"/>
              </a:rPr>
              <a:t>At collision energy aperture for the circulating beam is generally available even with ATS, however for scattered particles new bottlenecks may introduced.</a:t>
            </a:r>
          </a:p>
          <a:p>
            <a:pPr algn="ctr"/>
            <a:endParaRPr lang="en-US" sz="3100" b="1" baseline="30000" dirty="0">
              <a:solidFill>
                <a:srgbClr val="FF6600"/>
              </a:solidFill>
              <a:latin typeface="+mn-lt"/>
            </a:endParaRPr>
          </a:p>
          <a:p>
            <a:pPr marL="36576" indent="0" algn="ctr">
              <a:buNone/>
            </a:pPr>
            <a:r>
              <a:rPr lang="en-US" sz="3100" b="1" dirty="0">
                <a:solidFill>
                  <a:srgbClr val="FF6600"/>
                </a:solidFill>
                <a:latin typeface="+mn-lt"/>
              </a:rPr>
              <a:t>The target aperture is 7 </a:t>
            </a:r>
            <a:r>
              <a:rPr lang="en-US" sz="3100" b="1" dirty="0" smtClean="0">
                <a:solidFill>
                  <a:srgbClr val="FF6600"/>
                </a:solidFill>
                <a:latin typeface="+mn-lt"/>
              </a:rPr>
              <a:t>sigma at injection.</a:t>
            </a:r>
            <a:endParaRPr lang="en-US" sz="3100" b="1" dirty="0">
              <a:solidFill>
                <a:srgbClr val="FF6600"/>
              </a:solidFill>
              <a:latin typeface="+mn-lt"/>
            </a:endParaRPr>
          </a:p>
          <a:p>
            <a:endParaRPr lang="en-US" sz="2800" b="1" baseline="30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Aperture model</a:t>
            </a:r>
            <a:endParaRPr lang="en-US" dirty="0">
              <a:latin typeface="+mj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028625" y="116632"/>
            <a:ext cx="2007871" cy="2110857"/>
            <a:chOff x="6660232" y="742079"/>
            <a:chExt cx="2007871" cy="2110857"/>
          </a:xfrm>
        </p:grpSpPr>
        <p:grpSp>
          <p:nvGrpSpPr>
            <p:cNvPr id="7" name="Group 6"/>
            <p:cNvGrpSpPr/>
            <p:nvPr/>
          </p:nvGrpSpPr>
          <p:grpSpPr>
            <a:xfrm>
              <a:off x="6660232" y="742079"/>
              <a:ext cx="2007871" cy="2110857"/>
              <a:chOff x="6660232" y="736550"/>
              <a:chExt cx="2007871" cy="2110857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6660232" y="736550"/>
                <a:ext cx="2007871" cy="1684338"/>
                <a:chOff x="6678929" y="745093"/>
                <a:chExt cx="2007871" cy="1684338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7221855" y="1440418"/>
                  <a:ext cx="647700" cy="303211"/>
                </a:xfrm>
                <a:prstGeom prst="rect">
                  <a:avLst/>
                </a:prstGeom>
                <a:solidFill>
                  <a:srgbClr val="CCEC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Arc 18"/>
                <p:cNvSpPr/>
                <p:nvPr/>
              </p:nvSpPr>
              <p:spPr>
                <a:xfrm rot="18900000">
                  <a:off x="7078980" y="1515031"/>
                  <a:ext cx="914400" cy="914400"/>
                </a:xfrm>
                <a:prstGeom prst="arc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7221855" y="1865867"/>
                  <a:ext cx="647700" cy="303211"/>
                </a:xfrm>
                <a:prstGeom prst="rect">
                  <a:avLst/>
                </a:prstGeom>
                <a:solidFill>
                  <a:srgbClr val="CCECFF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6678930" y="1572181"/>
                  <a:ext cx="1581150" cy="0"/>
                </a:xfrm>
                <a:prstGeom prst="line">
                  <a:avLst/>
                </a:prstGeom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6678929" y="1991281"/>
                  <a:ext cx="1581151" cy="0"/>
                </a:xfrm>
                <a:prstGeom prst="line">
                  <a:avLst/>
                </a:prstGeom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sp>
              <p:nvSpPr>
                <p:cNvPr id="31" name="Rectangle 30"/>
                <p:cNvSpPr/>
                <p:nvPr/>
              </p:nvSpPr>
              <p:spPr>
                <a:xfrm>
                  <a:off x="7136130" y="1202293"/>
                  <a:ext cx="809625" cy="1187915"/>
                </a:xfrm>
                <a:prstGeom prst="rect">
                  <a:avLst/>
                </a:prstGeom>
                <a:noFill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7210612" y="745093"/>
                  <a:ext cx="65114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MBH</a:t>
                  </a:r>
                  <a:endParaRPr lang="en-US" dirty="0"/>
                </a:p>
              </p:txBody>
            </p:sp>
            <p:cxnSp>
              <p:nvCxnSpPr>
                <p:cNvPr id="34" name="Straight Connector 33"/>
                <p:cNvCxnSpPr/>
                <p:nvPr/>
              </p:nvCxnSpPr>
              <p:spPr>
                <a:xfrm flipH="1">
                  <a:off x="6927097" y="1578143"/>
                  <a:ext cx="323288" cy="216925"/>
                </a:xfrm>
                <a:prstGeom prst="line">
                  <a:avLst/>
                </a:pr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 flipH="1" flipV="1">
                  <a:off x="7834297" y="1565335"/>
                  <a:ext cx="312362" cy="216925"/>
                </a:xfrm>
                <a:prstGeom prst="line">
                  <a:avLst/>
                </a:prstGeom>
                <a:ln>
                  <a:solidFill>
                    <a:srgbClr val="0000FF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rot="21360000" flipH="1">
                  <a:off x="6934297" y="2067743"/>
                  <a:ext cx="323288" cy="2169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 flipH="1" flipV="1">
                  <a:off x="7861752" y="2060615"/>
                  <a:ext cx="312362" cy="216925"/>
                </a:xfrm>
                <a:prstGeom prst="line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/>
                <p:cNvSpPr txBox="1"/>
                <p:nvPr/>
              </p:nvSpPr>
              <p:spPr>
                <a:xfrm>
                  <a:off x="8244840" y="1407357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B1</a:t>
                  </a:r>
                  <a:endParaRPr lang="en-US" dirty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260080" y="2059028"/>
                  <a:ext cx="42672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B2</a:t>
                  </a:r>
                  <a:endParaRPr lang="en-US" dirty="0"/>
                </a:p>
              </p:txBody>
            </p:sp>
          </p:grpSp>
          <p:sp>
            <p:nvSpPr>
              <p:cNvPr id="20" name="Arc 19"/>
              <p:cNvSpPr/>
              <p:nvPr/>
            </p:nvSpPr>
            <p:spPr>
              <a:xfrm rot="18900000">
                <a:off x="7087945" y="1933007"/>
                <a:ext cx="914400" cy="914400"/>
              </a:xfrm>
              <a:prstGeom prst="arc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3" name="Arc 22"/>
            <p:cNvSpPr/>
            <p:nvPr/>
          </p:nvSpPr>
          <p:spPr>
            <a:xfrm rot="18900000">
              <a:off x="7065635" y="1458139"/>
              <a:ext cx="914400" cy="914400"/>
            </a:xfrm>
            <a:prstGeom prst="arc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7389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24" y="620688"/>
            <a:ext cx="4353600" cy="32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52" y="620688"/>
            <a:ext cx="4327524" cy="324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Impact on aperture at injection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5521" r="22467" b="1085"/>
          <a:stretch/>
        </p:blipFill>
        <p:spPr bwMode="auto">
          <a:xfrm>
            <a:off x="35496" y="3837600"/>
            <a:ext cx="3355200" cy="303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4" r="19669" b="1843"/>
          <a:stretch/>
        </p:blipFill>
        <p:spPr bwMode="auto">
          <a:xfrm>
            <a:off x="4781216" y="3801600"/>
            <a:ext cx="35352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755576" y="2268000"/>
            <a:ext cx="540000" cy="900000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760192" y="4581128"/>
            <a:ext cx="540000" cy="900000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47864" y="2406367"/>
            <a:ext cx="20162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IR7: no impact on aperture.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NB: no optics difference between nominal and ATS in IR7</a:t>
            </a:r>
            <a:endParaRPr lang="en-US" sz="2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52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548680"/>
            <a:ext cx="4400551" cy="330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Impact on aperture at injection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496" y="620688"/>
            <a:ext cx="4327524" cy="324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6631" r="20804" b="1306"/>
          <a:stretch/>
        </p:blipFill>
        <p:spPr bwMode="auto">
          <a:xfrm>
            <a:off x="35496" y="3855600"/>
            <a:ext cx="3427200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63" r="21305" b="1067"/>
          <a:stretch/>
        </p:blipFill>
        <p:spPr bwMode="auto">
          <a:xfrm>
            <a:off x="4716016" y="3744000"/>
            <a:ext cx="3463200" cy="312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1187624" y="1988840"/>
            <a:ext cx="540000" cy="900000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75856" y="2406367"/>
            <a:ext cx="20162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IR2: no impact on aperture.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NB: optics differences between nominal and ATS in IR2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696296" y="4761248"/>
            <a:ext cx="540000" cy="900000"/>
          </a:xfrm>
          <a:prstGeom prst="ellipse">
            <a:avLst/>
          </a:prstGeom>
          <a:noFill/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75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8000"/>
                </a:solidFill>
                <a:latin typeface="+mn-lt"/>
              </a:rPr>
              <a:t>A</a:t>
            </a:r>
            <a:r>
              <a:rPr lang="en-US" b="1" dirty="0" smtClean="0">
                <a:solidFill>
                  <a:srgbClr val="008000"/>
                </a:solidFill>
                <a:latin typeface="+mn-lt"/>
              </a:rPr>
              <a:t> straight nominal beam screen </a:t>
            </a:r>
            <a:r>
              <a:rPr lang="en-US" b="1" dirty="0" smtClean="0">
                <a:solidFill>
                  <a:srgbClr val="008000"/>
                </a:solidFill>
                <a:latin typeface="+mn-lt"/>
              </a:rPr>
              <a:t>(22 mm radius, 17.15 mm half gap) </a:t>
            </a:r>
            <a:r>
              <a:rPr lang="en-US" b="1" dirty="0" smtClean="0">
                <a:solidFill>
                  <a:srgbClr val="008000"/>
                </a:solidFill>
                <a:latin typeface="+mn-lt"/>
              </a:rPr>
              <a:t>is compatible with aperture requirements, </a:t>
            </a:r>
            <a:r>
              <a:rPr lang="en-US" dirty="0" smtClean="0">
                <a:latin typeface="+mn-lt"/>
              </a:rPr>
              <a:t>provided: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+mn-lt"/>
              </a:rPr>
              <a:t>The cold mass is shifted horizontally by half the </a:t>
            </a:r>
            <a:r>
              <a:rPr lang="en-US" b="1" dirty="0" err="1" smtClean="0">
                <a:solidFill>
                  <a:srgbClr val="0000FF"/>
                </a:solidFill>
                <a:latin typeface="+mn-lt"/>
              </a:rPr>
              <a:t>sagitta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.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+mn-lt"/>
              </a:rPr>
              <a:t>No 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orbit bump is present (see next slides</a:t>
            </a:r>
            <a:r>
              <a:rPr lang="en-US" b="1" dirty="0" smtClean="0">
                <a:solidFill>
                  <a:srgbClr val="0000FF"/>
                </a:solidFill>
                <a:latin typeface="+mn-lt"/>
              </a:rPr>
              <a:t>).</a:t>
            </a:r>
            <a:endParaRPr lang="en-US" b="1" dirty="0" smtClean="0">
              <a:solidFill>
                <a:srgbClr val="0000FF"/>
              </a:solidFill>
              <a:latin typeface="+mn-lt"/>
            </a:endParaRPr>
          </a:p>
          <a:p>
            <a:pPr lvl="1"/>
            <a:r>
              <a:rPr lang="en-US" b="1" dirty="0" smtClean="0">
                <a:solidFill>
                  <a:srgbClr val="0000FF"/>
                </a:solidFill>
                <a:latin typeface="+mn-lt"/>
              </a:rPr>
              <a:t>Mechanical tolerances of the beam screen for MBHs are the same as for the main dipoles.</a:t>
            </a:r>
          </a:p>
          <a:p>
            <a:r>
              <a:rPr lang="en-US" dirty="0" smtClean="0">
                <a:latin typeface="+mn-lt"/>
              </a:rPr>
              <a:t>This conclusion holds for both nominal LHC and HL-LHC.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+mj-lt"/>
              </a:rPr>
              <a:t>Summary: mechanical aperture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9350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3123</TotalTime>
  <Words>1400</Words>
  <Application>Microsoft Macintosh PowerPoint</Application>
  <PresentationFormat>On-screen Show (4:3)</PresentationFormat>
  <Paragraphs>203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ppt</vt:lpstr>
      <vt:lpstr>Beam Dynamics targets   Massimo Giovannozzi and Riccardo De Maria CERN</vt:lpstr>
      <vt:lpstr>Outline</vt:lpstr>
      <vt:lpstr>Introduction - I</vt:lpstr>
      <vt:lpstr>Introduction - II</vt:lpstr>
      <vt:lpstr>Mechanical aperture and transfer function</vt:lpstr>
      <vt:lpstr>Aperture model</vt:lpstr>
      <vt:lpstr>Impact on aperture at injection</vt:lpstr>
      <vt:lpstr>Impact on aperture at injection</vt:lpstr>
      <vt:lpstr>Summary: mechanical aperture</vt:lpstr>
      <vt:lpstr>Transfer function</vt:lpstr>
      <vt:lpstr>Orbit corrector budget</vt:lpstr>
      <vt:lpstr>Aperture with bumps at injection</vt:lpstr>
      <vt:lpstr>Summary: transfer function</vt:lpstr>
      <vt:lpstr>Field quality - I</vt:lpstr>
      <vt:lpstr>Field quality - II</vt:lpstr>
      <vt:lpstr>Summary: field quality</vt:lpstr>
      <vt:lpstr>Conclusions and outlook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Frederic Savary</dc:creator>
  <cp:lastModifiedBy>Massimo Giovannozzi</cp:lastModifiedBy>
  <cp:revision>226</cp:revision>
  <dcterms:created xsi:type="dcterms:W3CDTF">2013-06-24T08:34:31Z</dcterms:created>
  <dcterms:modified xsi:type="dcterms:W3CDTF">2014-12-07T21:30:46Z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