
<file path=[Content_Types].xml><?xml version="1.0" encoding="utf-8"?>
<Types xmlns="http://schemas.openxmlformats.org/package/2006/content-types">
  <Default Extension="png" ContentType="image/png"/>
  <Default Extension="tmp" ContentType="image/png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34"/>
  </p:notesMasterIdLst>
  <p:handoutMasterIdLst>
    <p:handoutMasterId r:id="rId35"/>
  </p:handoutMasterIdLst>
  <p:sldIdLst>
    <p:sldId id="256" r:id="rId5"/>
    <p:sldId id="257" r:id="rId6"/>
    <p:sldId id="351" r:id="rId7"/>
    <p:sldId id="320" r:id="rId8"/>
    <p:sldId id="312" r:id="rId9"/>
    <p:sldId id="278" r:id="rId10"/>
    <p:sldId id="318" r:id="rId11"/>
    <p:sldId id="313" r:id="rId12"/>
    <p:sldId id="303" r:id="rId13"/>
    <p:sldId id="316" r:id="rId14"/>
    <p:sldId id="286" r:id="rId15"/>
    <p:sldId id="348" r:id="rId16"/>
    <p:sldId id="345" r:id="rId17"/>
    <p:sldId id="296" r:id="rId18"/>
    <p:sldId id="299" r:id="rId19"/>
    <p:sldId id="295" r:id="rId20"/>
    <p:sldId id="280" r:id="rId21"/>
    <p:sldId id="305" r:id="rId22"/>
    <p:sldId id="310" r:id="rId23"/>
    <p:sldId id="288" r:id="rId24"/>
    <p:sldId id="307" r:id="rId25"/>
    <p:sldId id="308" r:id="rId26"/>
    <p:sldId id="282" r:id="rId27"/>
    <p:sldId id="350" r:id="rId28"/>
    <p:sldId id="353" r:id="rId29"/>
    <p:sldId id="289" r:id="rId30"/>
    <p:sldId id="302" r:id="rId31"/>
    <p:sldId id="304" r:id="rId32"/>
    <p:sldId id="317" r:id="rId33"/>
  </p:sldIdLst>
  <p:sldSz cx="9144000" cy="6858000" type="screen4x3"/>
  <p:notesSz cx="6950075" cy="92360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202B0CA-FC54-4496-8BCA-5EF66A818D29}" styleName="Dark Styl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 horzBarState="maximized"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260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11699" cy="461804"/>
          </a:xfrm>
          <a:prstGeom prst="rect">
            <a:avLst/>
          </a:prstGeom>
        </p:spPr>
        <p:txBody>
          <a:bodyPr vert="horz" lIns="92492" tIns="46246" rIns="92492" bIns="46246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36768" y="0"/>
            <a:ext cx="3011699" cy="461804"/>
          </a:xfrm>
          <a:prstGeom prst="rect">
            <a:avLst/>
          </a:prstGeom>
        </p:spPr>
        <p:txBody>
          <a:bodyPr vert="horz" lIns="92492" tIns="46246" rIns="92492" bIns="46246" rtlCol="0"/>
          <a:lstStyle>
            <a:lvl1pPr algn="r">
              <a:defRPr sz="1200"/>
            </a:lvl1pPr>
          </a:lstStyle>
          <a:p>
            <a:fld id="{8F0C4B69-06FF-42E0-BEC5-2640ABA3B422}" type="datetimeFigureOut">
              <a:rPr lang="en-GB" smtClean="0"/>
              <a:t>08/12/2014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772668"/>
            <a:ext cx="3011699" cy="461804"/>
          </a:xfrm>
          <a:prstGeom prst="rect">
            <a:avLst/>
          </a:prstGeom>
        </p:spPr>
        <p:txBody>
          <a:bodyPr vert="horz" lIns="92492" tIns="46246" rIns="92492" bIns="46246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36768" y="8772668"/>
            <a:ext cx="3011699" cy="461804"/>
          </a:xfrm>
          <a:prstGeom prst="rect">
            <a:avLst/>
          </a:prstGeom>
        </p:spPr>
        <p:txBody>
          <a:bodyPr vert="horz" lIns="92492" tIns="46246" rIns="92492" bIns="46246" rtlCol="0" anchor="b"/>
          <a:lstStyle>
            <a:lvl1pPr algn="r">
              <a:defRPr sz="1200"/>
            </a:lvl1pPr>
          </a:lstStyle>
          <a:p>
            <a:fld id="{2E2F08CD-5F1C-4A25-83EF-56CCABC83AF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99369125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11699" cy="461804"/>
          </a:xfrm>
          <a:prstGeom prst="rect">
            <a:avLst/>
          </a:prstGeom>
        </p:spPr>
        <p:txBody>
          <a:bodyPr vert="horz" lIns="92492" tIns="46246" rIns="92492" bIns="46246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36768" y="0"/>
            <a:ext cx="3011699" cy="461804"/>
          </a:xfrm>
          <a:prstGeom prst="rect">
            <a:avLst/>
          </a:prstGeom>
        </p:spPr>
        <p:txBody>
          <a:bodyPr vert="horz" lIns="92492" tIns="46246" rIns="92492" bIns="46246" rtlCol="0"/>
          <a:lstStyle>
            <a:lvl1pPr algn="r">
              <a:defRPr sz="1200"/>
            </a:lvl1pPr>
          </a:lstStyle>
          <a:p>
            <a:fld id="{76814A36-84F8-4ADE-AED2-6077B79D62FD}" type="datetimeFigureOut">
              <a:rPr lang="en-GB" smtClean="0"/>
              <a:t>08/12/2014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65225" y="692150"/>
            <a:ext cx="4619625" cy="34639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492" tIns="46246" rIns="92492" bIns="46246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95008" y="4387136"/>
            <a:ext cx="5560060" cy="4156234"/>
          </a:xfrm>
          <a:prstGeom prst="rect">
            <a:avLst/>
          </a:prstGeom>
        </p:spPr>
        <p:txBody>
          <a:bodyPr vert="horz" lIns="92492" tIns="46246" rIns="92492" bIns="46246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772668"/>
            <a:ext cx="3011699" cy="461804"/>
          </a:xfrm>
          <a:prstGeom prst="rect">
            <a:avLst/>
          </a:prstGeom>
        </p:spPr>
        <p:txBody>
          <a:bodyPr vert="horz" lIns="92492" tIns="46246" rIns="92492" bIns="46246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36768" y="8772668"/>
            <a:ext cx="3011699" cy="461804"/>
          </a:xfrm>
          <a:prstGeom prst="rect">
            <a:avLst/>
          </a:prstGeom>
        </p:spPr>
        <p:txBody>
          <a:bodyPr vert="horz" lIns="92492" tIns="46246" rIns="92492" bIns="46246" rtlCol="0" anchor="b"/>
          <a:lstStyle>
            <a:lvl1pPr algn="r">
              <a:defRPr sz="1200"/>
            </a:lvl1pPr>
          </a:lstStyle>
          <a:p>
            <a:fld id="{585EA8DC-45FA-42FB-B291-2E84CFDFCED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24166888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tiff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tiff"/><Relationship Id="rId2" Type="http://schemas.openxmlformats.org/officeDocument/2006/relationships/image" Target="../media/image8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>
            <a:spLocks noGrp="1"/>
          </p:cNvSpPr>
          <p:nvPr>
            <p:ph type="title"/>
          </p:nvPr>
        </p:nvSpPr>
        <p:spPr>
          <a:xfrm>
            <a:off x="431800" y="404664"/>
            <a:ext cx="8265984" cy="1826363"/>
          </a:xfrm>
        </p:spPr>
        <p:txBody>
          <a:bodyPr tIns="0" bIns="0" anchor="t"/>
          <a:lstStyle>
            <a:lvl1pPr algn="l">
              <a:buNone/>
              <a:defRPr kumimoji="0" lang="en-US" sz="4600" b="0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5" name="Espace réservé du texte 2"/>
          <p:cNvSpPr>
            <a:spLocks noGrp="1"/>
          </p:cNvSpPr>
          <p:nvPr>
            <p:ph type="body" idx="1"/>
          </p:nvPr>
        </p:nvSpPr>
        <p:spPr>
          <a:xfrm>
            <a:off x="1187624" y="5534988"/>
            <a:ext cx="5445974" cy="1066688"/>
          </a:xfrm>
        </p:spPr>
        <p:txBody>
          <a:bodyPr lIns="45720" tIns="0" rIns="45720" bIns="0"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dirty="0" smtClean="0"/>
              <a:t>Click to edit Master text styles</a:t>
            </a:r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88025" y="5238238"/>
            <a:ext cx="2213333" cy="14400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2488" y="5886150"/>
            <a:ext cx="721200" cy="7200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>
          <a:blip r:embed="rId4" cstate="print">
            <a:duotone>
              <a:srgbClr val="073E87">
                <a:shade val="45000"/>
                <a:satMod val="135000"/>
              </a:srgb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848" y="5877272"/>
            <a:ext cx="733752" cy="7223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4/24/2013   F. Nobrega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11 T Coil Design, Tooling, &amp; Fabrication Rvw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733465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4/24/2013   F. Nobrega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11 T Coil Design, Tooling, &amp; Fabrication Rvw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28794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31800" y="2515818"/>
            <a:ext cx="8265984" cy="1826363"/>
          </a:xfrm>
        </p:spPr>
        <p:txBody>
          <a:bodyPr tIns="0" bIns="0" anchor="t"/>
          <a:lstStyle>
            <a:lvl1pPr algn="l">
              <a:buNone/>
              <a:defRPr kumimoji="0" lang="en-US" sz="4600" b="1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31800" y="1329869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2440" y="2999945"/>
            <a:ext cx="1102596" cy="1091515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 userDrawn="1"/>
        </p:nvPicPr>
        <p:blipFill>
          <a:blip r:embed="rId3" cstate="print">
            <a:duotone>
              <a:srgbClr val="073E87">
                <a:shade val="45000"/>
                <a:satMod val="135000"/>
              </a:srgb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7199" y="2878268"/>
            <a:ext cx="1290824" cy="1270811"/>
          </a:xfrm>
          <a:prstGeom prst="rect">
            <a:avLst/>
          </a:prstGeom>
        </p:spPr>
      </p:pic>
      <p:sp>
        <p:nvSpPr>
          <p:cNvPr id="2" name="TextBox 1"/>
          <p:cNvSpPr txBox="1"/>
          <p:nvPr userDrawn="1"/>
        </p:nvSpPr>
        <p:spPr>
          <a:xfrm>
            <a:off x="3779912" y="4149080"/>
            <a:ext cx="1611148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www.fnal.gov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126423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tiff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1785" y="6135082"/>
            <a:ext cx="1280015" cy="625679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1159"/>
          <a:stretch/>
        </p:blipFill>
        <p:spPr>
          <a:xfrm>
            <a:off x="843713" y="6134721"/>
            <a:ext cx="660247" cy="6264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699792" y="6293796"/>
            <a:ext cx="5544616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GB" sz="1400" dirty="0" smtClean="0"/>
              <a:t>9 Dec 2014  </a:t>
            </a:r>
            <a:r>
              <a:rPr lang="en-GB" sz="1400" baseline="0" dirty="0" smtClean="0"/>
              <a:t>   Model Design &amp; Fabrication – FNAL     Fred Nobrega</a:t>
            </a:r>
            <a:endParaRPr lang="en-GB" sz="1400" dirty="0"/>
          </a:p>
        </p:txBody>
      </p:sp>
      <p:sp>
        <p:nvSpPr>
          <p:cNvPr id="10" name="TextBox 9"/>
          <p:cNvSpPr txBox="1"/>
          <p:nvPr/>
        </p:nvSpPr>
        <p:spPr>
          <a:xfrm>
            <a:off x="8388424" y="6276041"/>
            <a:ext cx="432048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fld id="{3F9F3250-7C3C-4A6B-A05C-EE1E8B023A2D}" type="slidenum">
              <a:rPr lang="en-GB" sz="1400" smtClean="0"/>
              <a:t>‹#›</a:t>
            </a:fld>
            <a:endParaRPr lang="en-GB" sz="1400" dirty="0"/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19" cstate="print">
            <a:duotone>
              <a:srgbClr val="073E87">
                <a:shade val="45000"/>
                <a:satMod val="135000"/>
              </a:srgb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7649" y="6217270"/>
            <a:ext cx="532352" cy="524098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63" r:id="rId2"/>
    <p:sldLayoutId id="2147483661" r:id="rId3"/>
    <p:sldLayoutId id="2147483673" r:id="rId4"/>
    <p:sldLayoutId id="2147483662" r:id="rId5"/>
    <p:sldLayoutId id="2147483666" r:id="rId6"/>
    <p:sldLayoutId id="2147483667" r:id="rId7"/>
    <p:sldLayoutId id="2147483664" r:id="rId8"/>
    <p:sldLayoutId id="2147483665" r:id="rId9"/>
    <p:sldLayoutId id="2147483668" r:id="rId10"/>
    <p:sldLayoutId id="2147483669" r:id="rId11"/>
    <p:sldLayoutId id="2147483670" r:id="rId12"/>
    <p:sldLayoutId id="2147483671" r:id="rId13"/>
    <p:sldLayoutId id="2147483677" r:id="rId14"/>
    <p:sldLayoutId id="2147483678" r:id="rId15"/>
  </p:sldLayoutIdLst>
  <p:timing>
    <p:tnLst>
      <p:par>
        <p:cTn id="1" dur="indefinite" restart="never" nodeType="tmRoot"/>
      </p:par>
    </p:tnLst>
  </p:timing>
  <p:hf hdr="0" dt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 panose="020B0604020202020204" pitchFamily="34" charset="0"/>
        <a:buChar char="‒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0000"/>
        <a:buFont typeface="Arial" panose="020B0604020202020204" pitchFamily="34" charset="0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70000"/>
        <a:buFont typeface="Arial" panose="020B0604020202020204" pitchFamily="34" charset="0"/>
        <a:buChar char="›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70000"/>
        <a:buFont typeface="Arial" panose="020B0604020202020204" pitchFamily="34" charset="0"/>
        <a:buChar char="‒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wmf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0.jpeg"/><Relationship Id="rId4" Type="http://schemas.openxmlformats.org/officeDocument/2006/relationships/image" Target="../media/image39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jpg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48.jpeg"/><Relationship Id="rId4" Type="http://schemas.openxmlformats.org/officeDocument/2006/relationships/image" Target="../media/image47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1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4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jpeg"/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58.jpeg"/><Relationship Id="rId4" Type="http://schemas.openxmlformats.org/officeDocument/2006/relationships/image" Target="../media/image57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jpeg"/><Relationship Id="rId2" Type="http://schemas.openxmlformats.org/officeDocument/2006/relationships/image" Target="../media/image61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63.jpe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jpeg"/><Relationship Id="rId2" Type="http://schemas.openxmlformats.org/officeDocument/2006/relationships/image" Target="../media/image64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67.jpeg"/><Relationship Id="rId4" Type="http://schemas.openxmlformats.org/officeDocument/2006/relationships/image" Target="../media/image66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69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tmp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7" Type="http://schemas.openxmlformats.org/officeDocument/2006/relationships/image" Target="../media/image23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31800" y="1260000"/>
            <a:ext cx="8265984" cy="1826363"/>
          </a:xfrm>
        </p:spPr>
        <p:txBody>
          <a:bodyPr>
            <a:normAutofit fontScale="90000"/>
          </a:bodyPr>
          <a:lstStyle/>
          <a:p>
            <a:pPr algn="ctr"/>
            <a:r>
              <a:rPr lang="en-GB" dirty="0"/>
              <a:t>International review of the HL-LHC 11T Dipole for DS Collimation</a:t>
            </a:r>
            <a:br>
              <a:rPr lang="en-GB" dirty="0"/>
            </a:b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>11T  Design &amp; Fabrication – FNAL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Fred Nobrega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62905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Content Placeholder 2"/>
          <p:cNvSpPr txBox="1">
            <a:spLocks/>
          </p:cNvSpPr>
          <p:nvPr/>
        </p:nvSpPr>
        <p:spPr>
          <a:xfrm>
            <a:off x="35496" y="1052736"/>
            <a:ext cx="4906888" cy="4667421"/>
          </a:xfrm>
          <a:prstGeom prst="rect">
            <a:avLst/>
          </a:prstGeom>
        </p:spPr>
        <p:txBody>
          <a:bodyPr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 panose="020B0604020202020204" pitchFamily="34" charset="0"/>
              <a:buChar char="‒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70000"/>
              <a:buFont typeface="Arial" panose="020B0604020202020204" pitchFamily="34" charset="0"/>
              <a:buChar char="›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70000"/>
              <a:buFont typeface="Arial" panose="020B0604020202020204" pitchFamily="34" charset="0"/>
              <a:buChar char="‒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en-US" sz="1800" dirty="0" smtClean="0"/>
              <a:t>MBHDP01: 1-m twin aperture</a:t>
            </a:r>
          </a:p>
          <a:p>
            <a:pPr lvl="1"/>
            <a:r>
              <a:rPr lang="en-US" altLang="en-US" sz="1600" dirty="0"/>
              <a:t>MBHSP02: 1-m dipole model </a:t>
            </a:r>
          </a:p>
          <a:p>
            <a:pPr lvl="2"/>
            <a:r>
              <a:rPr lang="en-US" altLang="en-US" sz="1600" dirty="0"/>
              <a:t>RRP150/169 </a:t>
            </a:r>
          </a:p>
          <a:p>
            <a:pPr lvl="2"/>
            <a:r>
              <a:rPr lang="en-US" altLang="en-US" sz="1600" dirty="0"/>
              <a:t>Cable with 11.5 mm </a:t>
            </a:r>
            <a:r>
              <a:rPr lang="en-US" altLang="en-US" sz="1600" dirty="0" smtClean="0"/>
              <a:t>SS core</a:t>
            </a:r>
            <a:endParaRPr lang="en-US" altLang="en-US" sz="1600" dirty="0"/>
          </a:p>
          <a:p>
            <a:pPr lvl="2"/>
            <a:r>
              <a:rPr lang="en-US" altLang="en-US" sz="1600" dirty="0"/>
              <a:t>Coils #5, </a:t>
            </a:r>
            <a:r>
              <a:rPr lang="en-US" altLang="en-US" sz="1600" dirty="0" smtClean="0"/>
              <a:t>7</a:t>
            </a:r>
          </a:p>
          <a:p>
            <a:pPr lvl="1"/>
            <a:r>
              <a:rPr lang="en-US" altLang="en-US" sz="1600" dirty="0"/>
              <a:t>MBHSP03: 1-m dipole model </a:t>
            </a:r>
          </a:p>
          <a:p>
            <a:pPr lvl="2"/>
            <a:r>
              <a:rPr lang="en-US" altLang="en-US" sz="1600" dirty="0"/>
              <a:t>RRP108/127 </a:t>
            </a:r>
          </a:p>
          <a:p>
            <a:pPr lvl="2"/>
            <a:r>
              <a:rPr lang="en-US" altLang="en-US" sz="1600" dirty="0"/>
              <a:t>Cable with 11 mm </a:t>
            </a:r>
            <a:r>
              <a:rPr lang="en-US" altLang="en-US" sz="1600" dirty="0" smtClean="0"/>
              <a:t>SS core</a:t>
            </a:r>
            <a:endParaRPr lang="en-US" altLang="en-US" sz="1600" dirty="0"/>
          </a:p>
          <a:p>
            <a:pPr lvl="2"/>
            <a:r>
              <a:rPr lang="en-US" altLang="en-US" sz="1600" dirty="0"/>
              <a:t>Coils #9, 10 – modified coil end parts (FNAL)</a:t>
            </a:r>
          </a:p>
          <a:p>
            <a:pPr lvl="2"/>
            <a:r>
              <a:rPr lang="en-US" altLang="en-US" sz="1600" dirty="0"/>
              <a:t>Modified collar, thicker protection shoe</a:t>
            </a:r>
          </a:p>
          <a:p>
            <a:pPr lvl="2"/>
            <a:r>
              <a:rPr lang="en-US" altLang="en-US" sz="1600" dirty="0"/>
              <a:t>Optimized pre-stress</a:t>
            </a:r>
          </a:p>
          <a:p>
            <a:pPr lvl="2"/>
            <a:r>
              <a:rPr lang="en-US" altLang="en-US" sz="1600" b="1" dirty="0" smtClean="0">
                <a:solidFill>
                  <a:srgbClr val="C00000"/>
                </a:solidFill>
              </a:rPr>
              <a:t>Collared coil prestress increased using radial shims</a:t>
            </a:r>
            <a:r>
              <a:rPr lang="en-US" altLang="en-US" sz="1600" dirty="0" smtClean="0">
                <a:solidFill>
                  <a:srgbClr val="C00000"/>
                </a:solidFill>
              </a:rPr>
              <a:t>.</a:t>
            </a:r>
            <a:endParaRPr lang="en-US" altLang="en-US" sz="1600" dirty="0">
              <a:solidFill>
                <a:srgbClr val="C00000"/>
              </a:solidFill>
            </a:endParaRPr>
          </a:p>
        </p:txBody>
      </p:sp>
      <p:grpSp>
        <p:nvGrpSpPr>
          <p:cNvPr id="17" name="Group 16"/>
          <p:cNvGrpSpPr/>
          <p:nvPr/>
        </p:nvGrpSpPr>
        <p:grpSpPr>
          <a:xfrm>
            <a:off x="5940152" y="188640"/>
            <a:ext cx="1708150" cy="1962689"/>
            <a:chOff x="6179330" y="1013042"/>
            <a:chExt cx="1708150" cy="1962689"/>
          </a:xfrm>
        </p:grpSpPr>
        <p:pic>
          <p:nvPicPr>
            <p:cNvPr id="13" name="Picture 2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6179330" y="1013042"/>
              <a:ext cx="1708150" cy="1701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pic>
        <p:sp>
          <p:nvSpPr>
            <p:cNvPr id="16" name="Rectangle 10"/>
            <p:cNvSpPr>
              <a:spLocks noChangeArrowheads="1"/>
            </p:cNvSpPr>
            <p:nvPr/>
          </p:nvSpPr>
          <p:spPr bwMode="auto">
            <a:xfrm>
              <a:off x="6389639" y="2637177"/>
              <a:ext cx="1287533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rgbClr val="3333FF"/>
                </a:buClr>
                <a:buFont typeface="Wingdings" pitchFamily="2" charset="2"/>
                <a:buChar char="v"/>
                <a:defRPr sz="2000" b="1">
                  <a:solidFill>
                    <a:srgbClr val="3333FF"/>
                  </a:solidFill>
                  <a:latin typeface="Bookman Old Style" pitchFamily="18" charset="0"/>
                  <a:ea typeface="MS PGothic" pitchFamily="34" charset="-128"/>
                </a:defRPr>
              </a:lvl1pPr>
              <a:lvl2pPr marL="742950" indent="-285750">
                <a:spcBef>
                  <a:spcPct val="20000"/>
                </a:spcBef>
                <a:buChar char="o"/>
                <a:defRPr b="1">
                  <a:solidFill>
                    <a:schemeClr val="tx1"/>
                  </a:solidFill>
                  <a:latin typeface="Bookman Old Style" pitchFamily="18" charset="0"/>
                  <a:ea typeface="MS PGothic" pitchFamily="34" charset="-128"/>
                </a:defRPr>
              </a:lvl2pPr>
              <a:lvl3pPr marL="1143000" indent="-22860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rgbClr val="008000"/>
                  </a:solidFill>
                  <a:latin typeface="Bookman Old Style" pitchFamily="18" charset="0"/>
                  <a:ea typeface="MS PGothic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1600" i="1">
                  <a:solidFill>
                    <a:schemeClr val="tx2"/>
                  </a:solidFill>
                  <a:latin typeface="Bookman Old Style" pitchFamily="18" charset="0"/>
                  <a:ea typeface="MS PGothic" pitchFamily="34" charset="-128"/>
                </a:defRPr>
              </a:lvl4pPr>
              <a:lvl5pPr marL="2057400" indent="-228600">
                <a:spcBef>
                  <a:spcPct val="20000"/>
                </a:spcBef>
                <a:buChar char="•"/>
                <a:defRPr sz="1600">
                  <a:solidFill>
                    <a:schemeClr val="tx1"/>
                  </a:solidFill>
                  <a:latin typeface="Bookman Old Style" pitchFamily="18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1600">
                  <a:solidFill>
                    <a:schemeClr val="tx1"/>
                  </a:solidFill>
                  <a:latin typeface="Bookman Old Style" pitchFamily="18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1600">
                  <a:solidFill>
                    <a:schemeClr val="tx1"/>
                  </a:solidFill>
                  <a:latin typeface="Bookman Old Style" pitchFamily="18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1600">
                  <a:solidFill>
                    <a:schemeClr val="tx1"/>
                  </a:solidFill>
                  <a:latin typeface="Bookman Old Style" pitchFamily="18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1600">
                  <a:solidFill>
                    <a:schemeClr val="tx1"/>
                  </a:solidFill>
                  <a:latin typeface="Bookman Old Style" pitchFamily="18" charset="0"/>
                  <a:ea typeface="MS PGothic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ClrTx/>
                <a:buFontTx/>
                <a:buNone/>
              </a:pPr>
              <a:r>
                <a:rPr lang="en-US" altLang="en-US" sz="1600" b="0" dirty="0" smtClean="0">
                  <a:solidFill>
                    <a:schemeClr val="tx1"/>
                  </a:solidFill>
                  <a:latin typeface="Arial" charset="0"/>
                  <a:cs typeface="Arial" charset="0"/>
                </a:rPr>
                <a:t>MBHDSP01</a:t>
              </a:r>
              <a:endParaRPr lang="en-US" altLang="en-US" sz="1600" b="0" dirty="0">
                <a:solidFill>
                  <a:schemeClr val="tx1"/>
                </a:solidFill>
                <a:latin typeface="Arial" charset="0"/>
                <a:cs typeface="Arial" charset="0"/>
              </a:endParaRPr>
            </a:p>
          </p:txBody>
        </p:sp>
      </p:grpSp>
      <p:grpSp>
        <p:nvGrpSpPr>
          <p:cNvPr id="19" name="Group 18"/>
          <p:cNvGrpSpPr>
            <a:grpSpLocks noChangeAspect="1"/>
          </p:cNvGrpSpPr>
          <p:nvPr/>
        </p:nvGrpSpPr>
        <p:grpSpPr>
          <a:xfrm>
            <a:off x="4744768" y="2276873"/>
            <a:ext cx="4329517" cy="4392488"/>
            <a:chOff x="5542323" y="1846535"/>
            <a:chExt cx="3710197" cy="3764160"/>
          </a:xfrm>
        </p:grpSpPr>
        <p:pic>
          <p:nvPicPr>
            <p:cNvPr id="4" name="Picture 2"/>
            <p:cNvPicPr>
              <a:picLocks noChangeAspect="1" noChangeArrowheads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7283516" y="2132856"/>
              <a:ext cx="1969004" cy="12106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5" name="TextBox 4"/>
            <p:cNvSpPr txBox="1"/>
            <p:nvPr/>
          </p:nvSpPr>
          <p:spPr>
            <a:xfrm>
              <a:off x="7283516" y="1846535"/>
              <a:ext cx="1969004" cy="33855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 smtClean="0"/>
                <a:t>MBHSP03</a:t>
              </a:r>
              <a:endParaRPr lang="en-US" dirty="0"/>
            </a:p>
          </p:txBody>
        </p:sp>
        <p:pic>
          <p:nvPicPr>
            <p:cNvPr id="7" name="Picture 3" descr="Q:\HFM\LHCD-11T\MBH Coil &amp; Magnet info &amp; pictures\MBHSP02\FINAL\DSC06674.JPG"/>
            <p:cNvPicPr>
              <a:picLocks noChangeAspect="1" noChangeArrowheads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5580112" y="2146296"/>
              <a:ext cx="1533987" cy="121069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8" name="TextBox 7"/>
            <p:cNvSpPr txBox="1"/>
            <p:nvPr/>
          </p:nvSpPr>
          <p:spPr>
            <a:xfrm>
              <a:off x="5542323" y="1846535"/>
              <a:ext cx="1571775" cy="33855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 smtClean="0"/>
                <a:t>MBHSP02</a:t>
              </a:r>
              <a:endParaRPr lang="en-US" dirty="0"/>
            </a:p>
          </p:txBody>
        </p:sp>
        <p:pic>
          <p:nvPicPr>
            <p:cNvPr id="9" name="Picture 2"/>
            <p:cNvPicPr>
              <a:picLocks noChangeAspect="1" noChangeArrowheads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3524" t="25611" r="18114" b="16027"/>
            <a:stretch/>
          </p:blipFill>
          <p:spPr bwMode="auto">
            <a:xfrm>
              <a:off x="6303307" y="3576070"/>
              <a:ext cx="2267023" cy="17002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" name="Bent Arrow 9"/>
            <p:cNvSpPr/>
            <p:nvPr/>
          </p:nvSpPr>
          <p:spPr>
            <a:xfrm rot="10800000">
              <a:off x="8609345" y="3429000"/>
              <a:ext cx="432048" cy="1089264"/>
            </a:xfrm>
            <a:prstGeom prst="bentArrow">
              <a:avLst>
                <a:gd name="adj1" fmla="val 27228"/>
                <a:gd name="adj2" fmla="val 23886"/>
                <a:gd name="adj3" fmla="val 50000"/>
                <a:gd name="adj4" fmla="val 43750"/>
              </a:avLst>
            </a:prstGeom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6303307" y="5241363"/>
              <a:ext cx="2267023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/>
                <a:t>MBHDP01</a:t>
              </a:r>
              <a:endParaRPr lang="en-US" dirty="0"/>
            </a:p>
          </p:txBody>
        </p:sp>
        <p:sp>
          <p:nvSpPr>
            <p:cNvPr id="18" name="Bent Arrow 17"/>
            <p:cNvSpPr/>
            <p:nvPr/>
          </p:nvSpPr>
          <p:spPr>
            <a:xfrm rot="10800000" flipH="1">
              <a:off x="5796137" y="3429000"/>
              <a:ext cx="429768" cy="1089265"/>
            </a:xfrm>
            <a:prstGeom prst="bentArrow">
              <a:avLst>
                <a:gd name="adj1" fmla="val 27228"/>
                <a:gd name="adj2" fmla="val 23886"/>
                <a:gd name="adj3" fmla="val 50000"/>
                <a:gd name="adj4" fmla="val 43750"/>
              </a:avLst>
            </a:prstGeom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sp>
        <p:nvSpPr>
          <p:cNvPr id="20" name="Title 19"/>
          <p:cNvSpPr>
            <a:spLocks noGrp="1"/>
          </p:cNvSpPr>
          <p:nvPr>
            <p:ph type="title"/>
          </p:nvPr>
        </p:nvSpPr>
        <p:spPr>
          <a:xfrm>
            <a:off x="457200" y="-27384"/>
            <a:ext cx="7470648" cy="922432"/>
          </a:xfrm>
        </p:spPr>
        <p:txBody>
          <a:bodyPr/>
          <a:lstStyle/>
          <a:p>
            <a:r>
              <a:rPr lang="en-US" dirty="0" smtClean="0"/>
              <a:t>Model Design, </a:t>
            </a:r>
            <a:r>
              <a:rPr lang="en-US" dirty="0" err="1" smtClean="0"/>
              <a:t>con’t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916235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Magnet-Coil </a:t>
            </a:r>
            <a:r>
              <a:rPr lang="en-US" dirty="0"/>
              <a:t>History</a:t>
            </a: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2063828"/>
              </p:ext>
            </p:extLst>
          </p:nvPr>
        </p:nvGraphicFramePr>
        <p:xfrm>
          <a:off x="76201" y="1608584"/>
          <a:ext cx="8991599" cy="4483662"/>
        </p:xfrm>
        <a:graphic>
          <a:graphicData uri="http://schemas.openxmlformats.org/drawingml/2006/table">
            <a:tbl>
              <a:tblPr/>
              <a:tblGrid>
                <a:gridCol w="1427014"/>
                <a:gridCol w="1512917"/>
                <a:gridCol w="1512917"/>
                <a:gridCol w="1512917"/>
                <a:gridCol w="1512917"/>
                <a:gridCol w="1512917"/>
              </a:tblGrid>
              <a:tr h="234681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FABRICATION</a:t>
                      </a:r>
                    </a:p>
                  </a:txBody>
                  <a:tcPr marL="6753" marR="6753" marT="67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MBHSP01</a:t>
                      </a:r>
                    </a:p>
                  </a:txBody>
                  <a:tcPr marL="6753" marR="6753" marT="67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MBHSP02</a:t>
                      </a:r>
                    </a:p>
                  </a:txBody>
                  <a:tcPr marL="6753" marR="6753" marT="67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MBHSM01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53" marR="6753" marT="67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MBHSP03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53" marR="6753" marT="67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MBHDP01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53" marR="6753" marT="67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  <a:tr h="273482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Coil Winding &amp; Curing</a:t>
                      </a:r>
                    </a:p>
                  </a:txBody>
                  <a:tcPr marL="6753" marR="6753" marT="67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6753" marR="6753" marT="67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6753" marR="6753" marT="67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6753" marR="6753" marT="67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6753" marR="6753" marT="67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6753" marR="6753" marT="67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  <a:tr h="166460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Coil(s) </a:t>
                      </a: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used </a:t>
                      </a:r>
                    </a:p>
                  </a:txBody>
                  <a:tcPr marL="6753" marR="6753" marT="67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MBH02 &amp; 03 (2m long)</a:t>
                      </a:r>
                    </a:p>
                  </a:txBody>
                  <a:tcPr marL="6753" marR="6753" marT="67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MBH05 &amp; 07 (1m long)</a:t>
                      </a:r>
                    </a:p>
                  </a:txBody>
                  <a:tcPr marL="6753" marR="6753" marT="67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MBH08 </a:t>
                      </a: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(1m long)</a:t>
                      </a:r>
                    </a:p>
                  </a:txBody>
                  <a:tcPr marL="6753" marR="6753" marT="67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MBH09 &amp; 10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53" marR="6753" marT="67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MBH05,07,09,10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53" marR="6753" marT="67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  <a:tr h="166460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cable</a:t>
                      </a:r>
                    </a:p>
                  </a:txBody>
                  <a:tcPr marL="6753" marR="6753" marT="67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RRP 108/127</a:t>
                      </a:r>
                    </a:p>
                  </a:txBody>
                  <a:tcPr marL="6753" marR="6753" marT="67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RRP 150/169, with SS core</a:t>
                      </a:r>
                    </a:p>
                  </a:txBody>
                  <a:tcPr marL="6753" marR="6753" marT="67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RRP 108/127, with SS core</a:t>
                      </a:r>
                    </a:p>
                  </a:txBody>
                  <a:tcPr marL="6753" marR="6753" marT="67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RRP 108/127, with SS core</a:t>
                      </a:r>
                    </a:p>
                  </a:txBody>
                  <a:tcPr marL="6753" marR="6753" marT="67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RRP 108/127 &amp; RRP150/169</a:t>
                      </a:r>
                    </a:p>
                  </a:txBody>
                  <a:tcPr marL="6753" marR="6753" marT="67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  <a:tr h="487525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end parts</a:t>
                      </a:r>
                    </a:p>
                  </a:txBody>
                  <a:tcPr marL="6753" marR="6753" marT="67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6753" marR="6753" marT="67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Shortened </a:t>
                      </a:r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leg </a:t>
                      </a: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length &amp; saddle </a:t>
                      </a:r>
                      <a:r>
                        <a:rPr lang="en-US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midplane</a:t>
                      </a: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reducing gap between current block and L2 coil spacer </a:t>
                      </a:r>
                    </a:p>
                  </a:txBody>
                  <a:tcPr marL="6753" marR="6753" marT="67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Shortened legs</a:t>
                      </a:r>
                      <a:r>
                        <a:rPr lang="en-US" sz="1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 to an angle and extended wedge to match 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753" marR="6753" marT="67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Shortened legs</a:t>
                      </a:r>
                      <a:r>
                        <a:rPr lang="en-US" sz="1200" b="0" i="0" u="none" strike="noStrike" kern="1200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to an angle and extended wedge to match </a:t>
                      </a:r>
                      <a:endParaRPr lang="en-US" sz="1200" b="0" i="0" u="none" strike="noStrike" kern="1200" dirty="0" smtClean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753" marR="6753" marT="67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b="0" i="0" u="none" strike="noStrike" kern="1200" dirty="0" smtClean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753" marR="6753" marT="67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  <a:tr h="166460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curing shim in/out, mm</a:t>
                      </a:r>
                    </a:p>
                  </a:txBody>
                  <a:tcPr marL="6753" marR="6753" marT="67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1.0/1.0 (between saddles)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53" marR="6753" marT="67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1.0/1.5 (modified saddles)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53" marR="6753" marT="67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0.8/1.3 (modified saddles)</a:t>
                      </a:r>
                    </a:p>
                  </a:txBody>
                  <a:tcPr marL="6753" marR="6753" marT="67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0.8/1.3 (modified saddles)</a:t>
                      </a:r>
                    </a:p>
                  </a:txBody>
                  <a:tcPr marL="6753" marR="6753" marT="67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753" marR="6753" marT="67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  <a:tr h="273482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Coil Reaction</a:t>
                      </a:r>
                    </a:p>
                  </a:txBody>
                  <a:tcPr marL="6753" marR="6753" marT="67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6753" marR="6753" marT="67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6753" marR="6753" marT="67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6753" marR="6753" marT="67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6753" marR="6753" marT="67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6753" marR="6753" marT="67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  <a:tr h="166460"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HT cycle</a:t>
                      </a:r>
                    </a:p>
                  </a:txBody>
                  <a:tcPr marL="6753" marR="6753" marT="67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72 h at 210C, 48 h at 400C, 48 h at 640C</a:t>
                      </a:r>
                    </a:p>
                  </a:txBody>
                  <a:tcPr marL="6753" marR="6753" marT="67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72 h at 210C, 50 h at 400C, 50 h at 665C</a:t>
                      </a:r>
                    </a:p>
                  </a:txBody>
                  <a:tcPr marL="6753" marR="6753" marT="67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72 h at 210C, 48 h at 400C, 48 h at 640C</a:t>
                      </a:r>
                    </a:p>
                  </a:txBody>
                  <a:tcPr marL="6753" marR="6753" marT="67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72 h at 210C, 48 h at 400C, 48 h at 645C</a:t>
                      </a:r>
                    </a:p>
                  </a:txBody>
                  <a:tcPr marL="6753" marR="6753" marT="67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753" marR="6753" marT="67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  <a:tr h="166460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mandrel shim, mm</a:t>
                      </a:r>
                    </a:p>
                  </a:txBody>
                  <a:tcPr marL="6753" marR="6753" marT="67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6753" marR="6753" marT="67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6753" marR="6753" marT="67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0.2</a:t>
                      </a:r>
                    </a:p>
                  </a:txBody>
                  <a:tcPr marL="6753" marR="6753" marT="67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0.2</a:t>
                      </a:r>
                    </a:p>
                  </a:txBody>
                  <a:tcPr marL="6753" marR="6753" marT="67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53" marR="6753" marT="67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  <a:tr h="166460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form block shim, mm</a:t>
                      </a:r>
                    </a:p>
                  </a:txBody>
                  <a:tcPr marL="6753" marR="6753" marT="67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6753" marR="6753" marT="67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6753" marR="6753" marT="67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0.2</a:t>
                      </a:r>
                    </a:p>
                  </a:txBody>
                  <a:tcPr marL="6753" marR="6753" marT="67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0.2</a:t>
                      </a:r>
                    </a:p>
                  </a:txBody>
                  <a:tcPr marL="6753" marR="6753" marT="67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53" marR="6753" marT="67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  <a:tr h="273482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Coil Impregnation</a:t>
                      </a:r>
                    </a:p>
                  </a:txBody>
                  <a:tcPr marL="6753" marR="6753" marT="67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6753" marR="6753" marT="67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6753" marR="6753" marT="67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6753" marR="6753" marT="67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6753" marR="6753" marT="67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6753" marR="6753" marT="67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  <a:tr h="166460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mandrel shim</a:t>
                      </a:r>
                    </a:p>
                  </a:txBody>
                  <a:tcPr marL="6753" marR="6753" marT="67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6753" marR="6753" marT="67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6753" marR="6753" marT="67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0.2</a:t>
                      </a:r>
                    </a:p>
                  </a:txBody>
                  <a:tcPr marL="6753" marR="6753" marT="67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0.2</a:t>
                      </a:r>
                    </a:p>
                  </a:txBody>
                  <a:tcPr marL="6753" marR="6753" marT="67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53" marR="6753" marT="67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  <a:tr h="166460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form block shim</a:t>
                      </a:r>
                    </a:p>
                  </a:txBody>
                  <a:tcPr marL="6753" marR="6753" marT="67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6753" marR="6753" marT="67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6753" marR="6753" marT="67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0.2</a:t>
                      </a:r>
                    </a:p>
                  </a:txBody>
                  <a:tcPr marL="6753" marR="6753" marT="67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0.2</a:t>
                      </a:r>
                    </a:p>
                  </a:txBody>
                  <a:tcPr marL="6753" marR="6753" marT="67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53" marR="6753" marT="67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  <a:tr h="166460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Radial material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53" marR="6753" marT="67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53" marR="6753" marT="67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53" marR="6753" marT="67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53" marR="6753" marT="67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53" marR="6753" marT="67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53" marR="6753" marT="67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1828800" y="1906070"/>
            <a:ext cx="838200" cy="369332"/>
          </a:xfrm>
          <a:prstGeom prst="rect">
            <a:avLst/>
          </a:prstGeom>
          <a:gradFill rotWithShape="1">
            <a:gsLst>
              <a:gs pos="0">
                <a:srgbClr val="9BBB59">
                  <a:tint val="50000"/>
                  <a:satMod val="300000"/>
                </a:srgbClr>
              </a:gs>
              <a:gs pos="35000">
                <a:srgbClr val="9BBB59">
                  <a:tint val="37000"/>
                  <a:satMod val="300000"/>
                </a:srgbClr>
              </a:gs>
              <a:gs pos="100000">
                <a:srgbClr val="9BBB59">
                  <a:tint val="15000"/>
                  <a:satMod val="350000"/>
                </a:srgbClr>
              </a:gs>
            </a:gsLst>
            <a:lin ang="16200000" scaled="1"/>
          </a:gradFill>
          <a:ln w="9525" cap="flat" cmpd="sng" algn="ctr">
            <a:solidFill>
              <a:srgbClr val="9BBB59">
                <a:shade val="95000"/>
                <a:satMod val="105000"/>
              </a:srgb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Tested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352800" y="1913384"/>
            <a:ext cx="838200" cy="369332"/>
          </a:xfrm>
          <a:prstGeom prst="rect">
            <a:avLst/>
          </a:prstGeom>
          <a:gradFill rotWithShape="1">
            <a:gsLst>
              <a:gs pos="0">
                <a:srgbClr val="9BBB59">
                  <a:tint val="50000"/>
                  <a:satMod val="300000"/>
                </a:srgbClr>
              </a:gs>
              <a:gs pos="35000">
                <a:srgbClr val="9BBB59">
                  <a:tint val="37000"/>
                  <a:satMod val="300000"/>
                </a:srgbClr>
              </a:gs>
              <a:gs pos="100000">
                <a:srgbClr val="9BBB59">
                  <a:tint val="15000"/>
                  <a:satMod val="350000"/>
                </a:srgbClr>
              </a:gs>
            </a:gsLst>
            <a:lin ang="16200000" scaled="1"/>
          </a:gradFill>
          <a:ln w="9525" cap="flat" cmpd="sng" algn="ctr">
            <a:solidFill>
              <a:srgbClr val="9BBB59">
                <a:shade val="95000"/>
                <a:satMod val="105000"/>
              </a:srgb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Tested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7740352" y="1907540"/>
            <a:ext cx="1143000" cy="369332"/>
          </a:xfrm>
          <a:prstGeom prst="rect">
            <a:avLst/>
          </a:prstGeom>
          <a:gradFill rotWithShape="1">
            <a:gsLst>
              <a:gs pos="0">
                <a:srgbClr val="9BBB59">
                  <a:tint val="50000"/>
                  <a:satMod val="300000"/>
                </a:srgbClr>
              </a:gs>
              <a:gs pos="35000">
                <a:srgbClr val="9BBB59">
                  <a:tint val="37000"/>
                  <a:satMod val="300000"/>
                </a:srgbClr>
              </a:gs>
              <a:gs pos="100000">
                <a:srgbClr val="9BBB59">
                  <a:tint val="15000"/>
                  <a:satMod val="350000"/>
                </a:srgbClr>
              </a:gs>
            </a:gsLst>
            <a:lin ang="16200000" scaled="1"/>
          </a:gradFill>
          <a:ln w="9525" cap="flat" cmpd="sng" algn="ctr">
            <a:solidFill>
              <a:srgbClr val="9BBB59">
                <a:shade val="95000"/>
                <a:satMod val="105000"/>
              </a:srgb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Assembly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788024" y="1913384"/>
            <a:ext cx="838200" cy="369332"/>
          </a:xfrm>
          <a:prstGeom prst="rect">
            <a:avLst/>
          </a:prstGeom>
          <a:gradFill rotWithShape="1">
            <a:gsLst>
              <a:gs pos="0">
                <a:srgbClr val="9BBB59">
                  <a:tint val="50000"/>
                  <a:satMod val="300000"/>
                </a:srgbClr>
              </a:gs>
              <a:gs pos="35000">
                <a:srgbClr val="9BBB59">
                  <a:tint val="37000"/>
                  <a:satMod val="300000"/>
                </a:srgbClr>
              </a:gs>
              <a:gs pos="100000">
                <a:srgbClr val="9BBB59">
                  <a:tint val="15000"/>
                  <a:satMod val="350000"/>
                </a:srgbClr>
              </a:gs>
            </a:gsLst>
            <a:lin ang="16200000" scaled="1"/>
          </a:gradFill>
          <a:ln w="9525" cap="flat" cmpd="sng" algn="ctr">
            <a:solidFill>
              <a:srgbClr val="9BBB59">
                <a:shade val="95000"/>
                <a:satMod val="105000"/>
              </a:srgb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Tested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6372200" y="1915170"/>
            <a:ext cx="838200" cy="369332"/>
          </a:xfrm>
          <a:prstGeom prst="rect">
            <a:avLst/>
          </a:prstGeom>
          <a:gradFill rotWithShape="1">
            <a:gsLst>
              <a:gs pos="0">
                <a:srgbClr val="9BBB59">
                  <a:tint val="50000"/>
                  <a:satMod val="300000"/>
                </a:srgbClr>
              </a:gs>
              <a:gs pos="35000">
                <a:srgbClr val="9BBB59">
                  <a:tint val="37000"/>
                  <a:satMod val="300000"/>
                </a:srgbClr>
              </a:gs>
              <a:gs pos="100000">
                <a:srgbClr val="9BBB59">
                  <a:tint val="15000"/>
                  <a:satMod val="350000"/>
                </a:srgbClr>
              </a:gs>
            </a:gsLst>
            <a:lin ang="16200000" scaled="1"/>
          </a:gradFill>
          <a:ln w="9525" cap="flat" cmpd="sng" algn="ctr">
            <a:solidFill>
              <a:srgbClr val="9BBB59">
                <a:shade val="95000"/>
                <a:satMod val="105000"/>
              </a:srgb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Tested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7884368" y="1196752"/>
            <a:ext cx="864096" cy="369332"/>
          </a:xfrm>
          <a:prstGeom prst="rect">
            <a:avLst/>
          </a:prstGeom>
          <a:gradFill rotWithShape="1">
            <a:gsLst>
              <a:gs pos="0">
                <a:srgbClr val="9BBB59">
                  <a:tint val="50000"/>
                  <a:satMod val="300000"/>
                </a:srgbClr>
              </a:gs>
              <a:gs pos="35000">
                <a:srgbClr val="9BBB59">
                  <a:tint val="37000"/>
                  <a:satMod val="300000"/>
                </a:srgbClr>
              </a:gs>
              <a:gs pos="100000">
                <a:srgbClr val="9BBB59">
                  <a:tint val="15000"/>
                  <a:satMod val="350000"/>
                </a:srgbClr>
              </a:gs>
            </a:gsLst>
            <a:lin ang="16200000" scaled="1"/>
          </a:gradFill>
          <a:ln w="9525" cap="flat" cmpd="sng" algn="ctr">
            <a:solidFill>
              <a:srgbClr val="9BBB59">
                <a:shade val="95000"/>
                <a:satMod val="105000"/>
              </a:srgb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2-in-1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788024" y="1196752"/>
            <a:ext cx="864096" cy="369332"/>
          </a:xfrm>
          <a:prstGeom prst="rect">
            <a:avLst/>
          </a:prstGeom>
          <a:gradFill rotWithShape="1">
            <a:gsLst>
              <a:gs pos="0">
                <a:srgbClr val="9BBB59">
                  <a:tint val="50000"/>
                  <a:satMod val="300000"/>
                </a:srgbClr>
              </a:gs>
              <a:gs pos="35000">
                <a:srgbClr val="9BBB59">
                  <a:tint val="37000"/>
                  <a:satMod val="300000"/>
                </a:srgbClr>
              </a:gs>
              <a:gs pos="100000">
                <a:srgbClr val="9BBB59">
                  <a:tint val="15000"/>
                  <a:satMod val="350000"/>
                </a:srgbClr>
              </a:gs>
            </a:gsLst>
            <a:lin ang="16200000" scaled="1"/>
          </a:gradFill>
          <a:ln w="9525" cap="flat" cmpd="sng" algn="ctr">
            <a:solidFill>
              <a:srgbClr val="9BBB59">
                <a:shade val="95000"/>
                <a:satMod val="105000"/>
              </a:srgb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mirror</a:t>
            </a:r>
          </a:p>
        </p:txBody>
      </p:sp>
      <p:sp>
        <p:nvSpPr>
          <p:cNvPr id="16" name="TextBox 15"/>
          <p:cNvSpPr txBox="1"/>
          <p:nvPr/>
        </p:nvSpPr>
        <p:spPr>
          <a:xfrm rot="18187014">
            <a:off x="7291512" y="3839780"/>
            <a:ext cx="2040680" cy="369332"/>
          </a:xfrm>
          <a:prstGeom prst="rect">
            <a:avLst/>
          </a:prstGeom>
          <a:gradFill rotWithShape="1">
            <a:gsLst>
              <a:gs pos="0">
                <a:srgbClr val="9BBB59">
                  <a:tint val="50000"/>
                  <a:satMod val="300000"/>
                </a:srgbClr>
              </a:gs>
              <a:gs pos="35000">
                <a:srgbClr val="9BBB59">
                  <a:tint val="37000"/>
                  <a:satMod val="300000"/>
                </a:srgbClr>
              </a:gs>
              <a:gs pos="100000">
                <a:srgbClr val="9BBB59">
                  <a:tint val="15000"/>
                  <a:satMod val="350000"/>
                </a:srgbClr>
              </a:gs>
            </a:gsLst>
            <a:lin ang="16200000" scaled="1"/>
          </a:gradFill>
          <a:ln w="9525" cap="flat" cmpd="sng" algn="ctr">
            <a:solidFill>
              <a:srgbClr val="9BBB59">
                <a:shade val="95000"/>
                <a:satMod val="105000"/>
              </a:srgb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Test,</a:t>
            </a:r>
            <a:r>
              <a:rPr kumimoji="0" lang="en-US" sz="1800" b="0" i="0" u="none" strike="noStrike" kern="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Jan, 2015</a:t>
            </a:r>
            <a:endParaRPr kumimoji="0" lang="en-US" sz="18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6718023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Magnet-Coil History, </a:t>
            </a:r>
            <a:r>
              <a:rPr lang="en-US" dirty="0" err="1" smtClean="0"/>
              <a:t>con’t</a:t>
            </a:r>
            <a:endParaRPr lang="en-US" dirty="0"/>
          </a:p>
        </p:txBody>
      </p:sp>
      <p:graphicFrame>
        <p:nvGraphicFramePr>
          <p:cNvPr id="17" name="Table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56697822"/>
              </p:ext>
            </p:extLst>
          </p:nvPr>
        </p:nvGraphicFramePr>
        <p:xfrm>
          <a:off x="72008" y="1628800"/>
          <a:ext cx="9036496" cy="3737860"/>
        </p:xfrm>
        <a:graphic>
          <a:graphicData uri="http://schemas.openxmlformats.org/drawingml/2006/table">
            <a:tbl>
              <a:tblPr/>
              <a:tblGrid>
                <a:gridCol w="2086559"/>
                <a:gridCol w="2699876"/>
                <a:gridCol w="2504500"/>
                <a:gridCol w="1745561"/>
              </a:tblGrid>
              <a:tr h="259600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rtl="0" fontAlgn="ctr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FABRICATION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53" marR="6753" marT="67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rtl="0" fontAlgn="ctr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MBHSP01</a:t>
                      </a:r>
                    </a:p>
                  </a:txBody>
                  <a:tcPr marL="6753" marR="6753" marT="67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8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rtl="0" fontAlgn="ctr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MBHSP02</a:t>
                      </a:r>
                    </a:p>
                  </a:txBody>
                  <a:tcPr marL="6753" marR="6753" marT="67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8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rtl="0" fontAlgn="ctr"/>
                      <a:r>
                        <a:rPr lang="en-US" sz="1600" b="1" i="0" u="none" strike="noStrike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MBHSP03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53" marR="6753" marT="67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85000"/>
                      </a:sysClr>
                    </a:solidFill>
                  </a:tcPr>
                </a:tc>
              </a:tr>
              <a:tr h="496350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rtl="0" fontAlgn="ctr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Collared </a:t>
                      </a:r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Coil Assembly</a:t>
                      </a:r>
                    </a:p>
                  </a:txBody>
                  <a:tcPr marL="6753" marR="6753" marT="67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6753" marR="6753" marT="67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6753" marR="6753" marT="67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6753" marR="6753" marT="67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</a:tr>
              <a:tr h="196450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rtl="0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collars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53" marR="6753" marT="67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laser cut</a:t>
                      </a:r>
                    </a:p>
                  </a:txBody>
                  <a:tcPr marL="6753" marR="6753" marT="67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laser cut, reworked at midplane</a:t>
                      </a:r>
                    </a:p>
                  </a:txBody>
                  <a:tcPr marL="6753" marR="6753" marT="67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stamped, larger ID</a:t>
                      </a:r>
                    </a:p>
                  </a:txBody>
                  <a:tcPr marL="6753" marR="6753" marT="67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96450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rtl="0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collar </a:t>
                      </a: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shoe </a:t>
                      </a:r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thickness, mm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53" marR="6753" marT="67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rtl="0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0.5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53" marR="6753" marT="67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rtl="0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0.5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53" marR="6753" marT="67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rtl="0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 layer;</a:t>
                      </a:r>
                      <a:r>
                        <a:rPr lang="en-US" sz="1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0.8+0.4=1.2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53" marR="6753" marT="67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85902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rtl="0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quench heater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53" marR="6753" marT="67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0.025 mm S.S. + 0.125 mm Kapton</a:t>
                      </a:r>
                    </a:p>
                    <a:p>
                      <a:pPr algn="ctr" rtl="0" fontAlgn="ctr"/>
                      <a:r>
                        <a:rPr lang="en-US" sz="1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&amp; </a:t>
                      </a:r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0.025 mm S.S. </a:t>
                      </a:r>
                      <a:r>
                        <a:rPr lang="en-US" sz="1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+ 0.25 mm Kapton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53" marR="6753" marT="67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rtl="0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0.025 mm S.S. + 0.125 mm Kapton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753" marR="6753" marT="67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0.025 mm S.S. + 0.125 mm Kapton</a:t>
                      </a:r>
                    </a:p>
                  </a:txBody>
                  <a:tcPr marL="6753" marR="6753" marT="67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85902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collared coil shim plan, mm</a:t>
                      </a:r>
                    </a:p>
                  </a:txBody>
                  <a:tcPr marL="6753" marR="6753" marT="67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0.22 MP, 0.18 radial</a:t>
                      </a:r>
                    </a:p>
                  </a:txBody>
                  <a:tcPr marL="6753" marR="6753" marT="67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0.45 MP, 0.25 Radial w/ tapered ends</a:t>
                      </a:r>
                    </a:p>
                  </a:txBody>
                  <a:tcPr marL="6753" marR="6753" marT="67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0.23 MP, -0.15</a:t>
                      </a:r>
                      <a:r>
                        <a:rPr lang="en-US" sz="1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Radial</a:t>
                      </a:r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6753" marR="6753" marT="67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22752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rtl="0" fontAlgn="ctr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Clamped </a:t>
                      </a:r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Yoke Assembly</a:t>
                      </a:r>
                    </a:p>
                  </a:txBody>
                  <a:tcPr marL="6753" marR="6753" marT="67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6753" marR="6753" marT="67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6753" marR="6753" marT="67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6753" marR="6753" marT="67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</a:tr>
              <a:tr h="196450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rtl="0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Collar-Yoke </a:t>
                      </a: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shim plan, mm</a:t>
                      </a:r>
                    </a:p>
                  </a:txBody>
                  <a:tcPr marL="6753" marR="6753" marT="67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Graded: 0.24 MP --&gt; 0.16 --&gt; 0.19</a:t>
                      </a:r>
                    </a:p>
                  </a:txBody>
                  <a:tcPr marL="6753" marR="6753" marT="67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0.216 w/ tapered ends</a:t>
                      </a:r>
                    </a:p>
                  </a:txBody>
                  <a:tcPr marL="6753" marR="6753" marT="67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.01</a:t>
                      </a:r>
                      <a:r>
                        <a:rPr lang="en-US" sz="1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mm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753" marR="6753" marT="67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22752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rtl="0" fontAlgn="ctr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Final </a:t>
                      </a:r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Assembly</a:t>
                      </a:r>
                    </a:p>
                  </a:txBody>
                  <a:tcPr marL="6753" marR="6753" marT="67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6753" marR="6753" marT="67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6753" marR="6753" marT="67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6753" marR="6753" marT="67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</a:tr>
              <a:tr h="196450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rtl="0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Shell </a:t>
                      </a: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type</a:t>
                      </a:r>
                    </a:p>
                  </a:txBody>
                  <a:tcPr marL="6753" marR="6753" marT="67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welded</a:t>
                      </a:r>
                    </a:p>
                  </a:txBody>
                  <a:tcPr marL="6753" marR="6753" marT="67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bolt on</a:t>
                      </a:r>
                    </a:p>
                  </a:txBody>
                  <a:tcPr marL="6753" marR="6753" marT="67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bolt on</a:t>
                      </a:r>
                    </a:p>
                  </a:txBody>
                  <a:tcPr marL="6753" marR="6753" marT="67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96450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rtl="0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Lead </a:t>
                      </a: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length, mm</a:t>
                      </a:r>
                    </a:p>
                  </a:txBody>
                  <a:tcPr marL="6753" marR="6753" marT="67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1000 &amp; 500</a:t>
                      </a:r>
                    </a:p>
                  </a:txBody>
                  <a:tcPr marL="6753" marR="6753" marT="67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1000 &amp; 1000</a:t>
                      </a:r>
                    </a:p>
                  </a:txBody>
                  <a:tcPr marL="6753" marR="6753" marT="67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1000 &amp; 1000</a:t>
                      </a:r>
                    </a:p>
                  </a:txBody>
                  <a:tcPr marL="6753" marR="6753" marT="67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96450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coil stress (MP/Pole), MPa</a:t>
                      </a:r>
                    </a:p>
                  </a:txBody>
                  <a:tcPr marL="6753" marR="6753" marT="67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-42/-62</a:t>
                      </a:r>
                    </a:p>
                  </a:txBody>
                  <a:tcPr marL="6753" marR="6753" marT="67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-57/-60</a:t>
                      </a:r>
                    </a:p>
                  </a:txBody>
                  <a:tcPr marL="6753" marR="6753" marT="67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rtl="0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-55/-25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53" marR="6753" marT="67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85902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rtl="0" fontAlgn="ctr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Fabrication </a:t>
                      </a:r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Time</a:t>
                      </a:r>
                    </a:p>
                  </a:txBody>
                  <a:tcPr marL="6753" marR="6753" marT="67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9/16/11-5/22/12 (8+ months)</a:t>
                      </a:r>
                    </a:p>
                  </a:txBody>
                  <a:tcPr marL="6753" marR="6753" marT="67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7/25/12-2/4/13 (6+ months)</a:t>
                      </a:r>
                    </a:p>
                  </a:txBody>
                  <a:tcPr marL="6753" marR="6753" marT="67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rtl="0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3/8/13-4/10/14</a:t>
                      </a:r>
                      <a:r>
                        <a:rPr lang="en-US" sz="1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(1+ </a:t>
                      </a:r>
                      <a:r>
                        <a:rPr lang="en-US" sz="12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yr</a:t>
                      </a:r>
                      <a:r>
                        <a:rPr lang="en-US" sz="1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)*</a:t>
                      </a:r>
                    </a:p>
                    <a:p>
                      <a:pPr algn="ctr" rtl="0" fontAlgn="ctr"/>
                      <a:r>
                        <a:rPr lang="en-US" sz="1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*</a:t>
                      </a:r>
                      <a:r>
                        <a:rPr lang="en-US" sz="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Includes mirror magnet </a:t>
                      </a:r>
                      <a:r>
                        <a:rPr lang="en-US" sz="8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assy</a:t>
                      </a:r>
                      <a:r>
                        <a:rPr lang="en-US" sz="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&amp; test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53" marR="6753" marT="67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3059832" y="1943410"/>
            <a:ext cx="838200" cy="369332"/>
          </a:xfrm>
          <a:prstGeom prst="rect">
            <a:avLst/>
          </a:prstGeom>
          <a:gradFill rotWithShape="1">
            <a:gsLst>
              <a:gs pos="0">
                <a:srgbClr val="9BBB59">
                  <a:tint val="50000"/>
                  <a:satMod val="300000"/>
                </a:srgbClr>
              </a:gs>
              <a:gs pos="35000">
                <a:srgbClr val="9BBB59">
                  <a:tint val="37000"/>
                  <a:satMod val="300000"/>
                </a:srgbClr>
              </a:gs>
              <a:gs pos="100000">
                <a:srgbClr val="9BBB59">
                  <a:tint val="15000"/>
                  <a:satMod val="350000"/>
                </a:srgbClr>
              </a:gs>
            </a:gsLst>
            <a:lin ang="16200000" scaled="1"/>
          </a:gradFill>
          <a:ln w="9525" cap="flat" cmpd="sng" algn="ctr">
            <a:solidFill>
              <a:srgbClr val="9BBB59">
                <a:shade val="95000"/>
                <a:satMod val="105000"/>
              </a:srgb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Tested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652120" y="1933880"/>
            <a:ext cx="838200" cy="369332"/>
          </a:xfrm>
          <a:prstGeom prst="rect">
            <a:avLst/>
          </a:prstGeom>
          <a:gradFill rotWithShape="1">
            <a:gsLst>
              <a:gs pos="0">
                <a:srgbClr val="9BBB59">
                  <a:tint val="50000"/>
                  <a:satMod val="300000"/>
                </a:srgbClr>
              </a:gs>
              <a:gs pos="35000">
                <a:srgbClr val="9BBB59">
                  <a:tint val="37000"/>
                  <a:satMod val="300000"/>
                </a:srgbClr>
              </a:gs>
              <a:gs pos="100000">
                <a:srgbClr val="9BBB59">
                  <a:tint val="15000"/>
                  <a:satMod val="350000"/>
                </a:srgbClr>
              </a:gs>
            </a:gsLst>
            <a:lin ang="16200000" scaled="1"/>
          </a:gradFill>
          <a:ln w="9525" cap="flat" cmpd="sng" algn="ctr">
            <a:solidFill>
              <a:srgbClr val="9BBB59">
                <a:shade val="95000"/>
                <a:satMod val="105000"/>
              </a:srgb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Tested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7812360" y="1933880"/>
            <a:ext cx="838200" cy="369332"/>
          </a:xfrm>
          <a:prstGeom prst="rect">
            <a:avLst/>
          </a:prstGeom>
          <a:gradFill rotWithShape="1">
            <a:gsLst>
              <a:gs pos="0">
                <a:srgbClr val="9BBB59">
                  <a:tint val="50000"/>
                  <a:satMod val="300000"/>
                </a:srgbClr>
              </a:gs>
              <a:gs pos="35000">
                <a:srgbClr val="9BBB59">
                  <a:tint val="37000"/>
                  <a:satMod val="300000"/>
                </a:srgbClr>
              </a:gs>
              <a:gs pos="100000">
                <a:srgbClr val="9BBB59">
                  <a:tint val="15000"/>
                  <a:satMod val="350000"/>
                </a:srgbClr>
              </a:gs>
            </a:gsLst>
            <a:lin ang="16200000" scaled="1"/>
          </a:gradFill>
          <a:ln w="9525" cap="flat" cmpd="sng" algn="ctr">
            <a:solidFill>
              <a:srgbClr val="9BBB59">
                <a:shade val="95000"/>
                <a:satMod val="105000"/>
              </a:srgb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Tested</a:t>
            </a:r>
          </a:p>
        </p:txBody>
      </p:sp>
    </p:spTree>
    <p:extLst>
      <p:ext uri="{BB962C8B-B14F-4D97-AF65-F5344CB8AC3E}">
        <p14:creationId xmlns:p14="http://schemas.microsoft.com/office/powerpoint/2010/main" val="295756373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Coil </a:t>
            </a:r>
            <a:r>
              <a:rPr lang="en-US" dirty="0" smtClean="0"/>
              <a:t>CMM, used for coil shimming</a:t>
            </a:r>
            <a:endParaRPr lang="en-US" dirty="0"/>
          </a:p>
        </p:txBody>
      </p:sp>
      <p:pic>
        <p:nvPicPr>
          <p:cNvPr id="6" name="Picture 5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396" t="17471" r="16765" b="9970"/>
          <a:stretch/>
        </p:blipFill>
        <p:spPr bwMode="auto">
          <a:xfrm rot="10800000">
            <a:off x="48559" y="3835616"/>
            <a:ext cx="2971800" cy="17504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68" t="9983" r="5981" b="8566"/>
          <a:stretch/>
        </p:blipFill>
        <p:spPr bwMode="auto">
          <a:xfrm>
            <a:off x="35496" y="2226506"/>
            <a:ext cx="2971800" cy="15464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797496" y="1752382"/>
            <a:ext cx="140166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 smtClean="0"/>
              <a:t>MBH02</a:t>
            </a:r>
          </a:p>
          <a:p>
            <a:pPr algn="ctr"/>
            <a:r>
              <a:rPr lang="en-US" sz="1400" dirty="0" smtClean="0"/>
              <a:t>445 mm from RE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843630" y="5517232"/>
            <a:ext cx="140166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 smtClean="0"/>
              <a:t>MBH03</a:t>
            </a:r>
          </a:p>
          <a:p>
            <a:pPr algn="ctr"/>
            <a:r>
              <a:rPr lang="en-US" sz="1400" dirty="0" smtClean="0"/>
              <a:t>435 mm from RE</a:t>
            </a: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96" t="11783" r="5170" b="9667"/>
          <a:stretch/>
        </p:blipFill>
        <p:spPr bwMode="auto">
          <a:xfrm>
            <a:off x="3823723" y="2254859"/>
            <a:ext cx="2830287" cy="15698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3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24" t="7279" r="6363" b="6979"/>
          <a:stretch/>
        </p:blipFill>
        <p:spPr bwMode="auto">
          <a:xfrm>
            <a:off x="3823723" y="3835616"/>
            <a:ext cx="2917373" cy="16134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4509522" y="1753652"/>
            <a:ext cx="140166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 smtClean="0"/>
              <a:t>MBH05</a:t>
            </a:r>
          </a:p>
          <a:p>
            <a:pPr algn="ctr"/>
            <a:r>
              <a:rPr lang="en-US" sz="1400" dirty="0" smtClean="0"/>
              <a:t>467 mm from RE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509971" y="5518502"/>
            <a:ext cx="149303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 smtClean="0"/>
              <a:t>MBH07</a:t>
            </a:r>
          </a:p>
          <a:p>
            <a:pPr algn="ctr"/>
            <a:r>
              <a:rPr lang="en-US" sz="1400" dirty="0" smtClean="0"/>
              <a:t>4467 mm from RE</a:t>
            </a:r>
          </a:p>
        </p:txBody>
      </p:sp>
      <p:sp>
        <p:nvSpPr>
          <p:cNvPr id="14" name="Rectangle 13"/>
          <p:cNvSpPr/>
          <p:nvPr/>
        </p:nvSpPr>
        <p:spPr>
          <a:xfrm>
            <a:off x="2427400" y="5013176"/>
            <a:ext cx="1951496" cy="36933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n-US" dirty="0"/>
              <a:t>(1 box = 101.6 </a:t>
            </a:r>
            <a:r>
              <a:rPr lang="en-US" dirty="0">
                <a:latin typeface="Symbol" pitchFamily="18" charset="2"/>
              </a:rPr>
              <a:t>m</a:t>
            </a:r>
            <a:r>
              <a:rPr lang="en-US" dirty="0"/>
              <a:t>m)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14350" y="1197667"/>
            <a:ext cx="1713050" cy="46166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400" b="1" dirty="0" smtClean="0"/>
              <a:t>MBHSP01</a:t>
            </a:r>
            <a:endParaRPr lang="en-US" sz="2400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4435502" y="1239143"/>
            <a:ext cx="1689098" cy="46166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400" b="1" dirty="0" smtClean="0"/>
              <a:t>MBHSP02</a:t>
            </a:r>
            <a:endParaRPr lang="en-US" sz="2400" b="1" dirty="0"/>
          </a:p>
        </p:txBody>
      </p:sp>
      <p:grpSp>
        <p:nvGrpSpPr>
          <p:cNvPr id="17" name="Group 16"/>
          <p:cNvGrpSpPr>
            <a:grpSpLocks noChangeAspect="1"/>
          </p:cNvGrpSpPr>
          <p:nvPr/>
        </p:nvGrpSpPr>
        <p:grpSpPr>
          <a:xfrm>
            <a:off x="6960096" y="2432720"/>
            <a:ext cx="2076400" cy="2076400"/>
            <a:chOff x="3055398" y="2133600"/>
            <a:chExt cx="3657600" cy="3657600"/>
          </a:xfrm>
        </p:grpSpPr>
        <p:sp>
          <p:nvSpPr>
            <p:cNvPr id="18" name="Block Arc 17"/>
            <p:cNvSpPr/>
            <p:nvPr/>
          </p:nvSpPr>
          <p:spPr>
            <a:xfrm>
              <a:off x="3055398" y="2133600"/>
              <a:ext cx="3657600" cy="3657600"/>
            </a:xfrm>
            <a:prstGeom prst="blockArc">
              <a:avLst>
                <a:gd name="adj1" fmla="val 10788626"/>
                <a:gd name="adj2" fmla="val 75092"/>
                <a:gd name="adj3" fmla="val 1687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9" name="Block Arc 18"/>
            <p:cNvSpPr>
              <a:spLocks noChangeAspect="1"/>
            </p:cNvSpPr>
            <p:nvPr/>
          </p:nvSpPr>
          <p:spPr>
            <a:xfrm>
              <a:off x="3276599" y="2161176"/>
              <a:ext cx="3200400" cy="3200400"/>
            </a:xfrm>
            <a:prstGeom prst="blockArc">
              <a:avLst>
                <a:gd name="adj1" fmla="val 10800000"/>
                <a:gd name="adj2" fmla="val 31627"/>
                <a:gd name="adj3" fmla="val 1003"/>
              </a:avLst>
            </a:prstGeom>
            <a:solidFill>
              <a:schemeClr val="accent2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20" name="Group 19"/>
          <p:cNvGrpSpPr>
            <a:grpSpLocks noChangeAspect="1"/>
          </p:cNvGrpSpPr>
          <p:nvPr/>
        </p:nvGrpSpPr>
        <p:grpSpPr>
          <a:xfrm>
            <a:off x="6973696" y="3886480"/>
            <a:ext cx="1990792" cy="1990792"/>
            <a:chOff x="-446843" y="762000"/>
            <a:chExt cx="3657600" cy="3657600"/>
          </a:xfrm>
        </p:grpSpPr>
        <p:sp>
          <p:nvSpPr>
            <p:cNvPr id="21" name="Block Arc 20"/>
            <p:cNvSpPr/>
            <p:nvPr/>
          </p:nvSpPr>
          <p:spPr>
            <a:xfrm>
              <a:off x="-446843" y="762000"/>
              <a:ext cx="3657600" cy="3657600"/>
            </a:xfrm>
            <a:prstGeom prst="blockArc">
              <a:avLst>
                <a:gd name="adj1" fmla="val 10830125"/>
                <a:gd name="adj2" fmla="val 2"/>
                <a:gd name="adj3" fmla="val 1699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22" name="Block Arc 21"/>
            <p:cNvSpPr>
              <a:spLocks noChangeAspect="1"/>
            </p:cNvSpPr>
            <p:nvPr/>
          </p:nvSpPr>
          <p:spPr>
            <a:xfrm>
              <a:off x="-228600" y="990600"/>
              <a:ext cx="3200400" cy="3200400"/>
            </a:xfrm>
            <a:prstGeom prst="blockArc">
              <a:avLst>
                <a:gd name="adj1" fmla="val 10800000"/>
                <a:gd name="adj2" fmla="val 31627"/>
                <a:gd name="adj3" fmla="val 1003"/>
              </a:avLst>
            </a:prstGeom>
            <a:solidFill>
              <a:schemeClr val="accent2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432074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2817424"/>
            <a:ext cx="4572000" cy="32686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ctangle 2"/>
          <p:cNvSpPr/>
          <p:nvPr/>
        </p:nvSpPr>
        <p:spPr>
          <a:xfrm>
            <a:off x="1691680" y="44624"/>
            <a:ext cx="565323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/>
              <a:t>Cross Section #4 at 447.026mm from RETURN END</a:t>
            </a: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572000" y="2817424"/>
            <a:ext cx="4572000" cy="34872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2657" y="3046024"/>
            <a:ext cx="990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MBH08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8153400" y="3071299"/>
            <a:ext cx="990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MBH09</a:t>
            </a:r>
            <a:endParaRPr lang="en-US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209800" y="517187"/>
            <a:ext cx="4572000" cy="2920659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4038600" y="2201560"/>
            <a:ext cx="990600" cy="369332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MBH10</a:t>
            </a:r>
            <a:endParaRPr lang="en-US" dirty="0"/>
          </a:p>
        </p:txBody>
      </p:sp>
      <p:sp>
        <p:nvSpPr>
          <p:cNvPr id="9" name="Right Arrow 8"/>
          <p:cNvSpPr/>
          <p:nvPr/>
        </p:nvSpPr>
        <p:spPr>
          <a:xfrm>
            <a:off x="152400" y="754200"/>
            <a:ext cx="1905000" cy="1618132"/>
          </a:xfrm>
          <a:prstGeom prst="rightArrow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228600" y="1123092"/>
            <a:ext cx="163830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75 </a:t>
            </a:r>
            <a:r>
              <a:rPr lang="en-US" sz="1600" dirty="0">
                <a:latin typeface="Symbol"/>
              </a:rPr>
              <a:t>m</a:t>
            </a:r>
            <a:r>
              <a:rPr lang="en-US" sz="1600" dirty="0" smtClean="0"/>
              <a:t>m removed from OD during potting</a:t>
            </a:r>
            <a:endParaRPr lang="en-US" sz="1600" dirty="0"/>
          </a:p>
        </p:txBody>
      </p:sp>
      <p:sp>
        <p:nvSpPr>
          <p:cNvPr id="11" name="Rectangle 10"/>
          <p:cNvSpPr/>
          <p:nvPr/>
        </p:nvSpPr>
        <p:spPr>
          <a:xfrm>
            <a:off x="7010400" y="1378600"/>
            <a:ext cx="1951496" cy="36933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n-US" dirty="0"/>
              <a:t>(1 box = 101.6 </a:t>
            </a:r>
            <a:r>
              <a:rPr lang="en-US" dirty="0">
                <a:latin typeface="Symbol" pitchFamily="18" charset="2"/>
              </a:rPr>
              <a:t>m</a:t>
            </a:r>
            <a:r>
              <a:rPr lang="en-US" dirty="0"/>
              <a:t>m)</a:t>
            </a:r>
          </a:p>
        </p:txBody>
      </p:sp>
    </p:spTree>
    <p:extLst>
      <p:ext uri="{BB962C8B-B14F-4D97-AF65-F5344CB8AC3E}">
        <p14:creationId xmlns:p14="http://schemas.microsoft.com/office/powerpoint/2010/main" val="282213454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Coil Parameters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457200" y="1052736"/>
            <a:ext cx="8613902" cy="2376264"/>
          </a:xfrm>
        </p:spPr>
        <p:txBody>
          <a:bodyPr>
            <a:normAutofit fontScale="62500" lnSpcReduction="20000"/>
          </a:bodyPr>
          <a:lstStyle/>
          <a:p>
            <a:r>
              <a:rPr lang="en-US" dirty="0"/>
              <a:t>The coil has:</a:t>
            </a:r>
          </a:p>
          <a:p>
            <a:pPr lvl="1"/>
            <a:r>
              <a:rPr lang="en-US" dirty="0"/>
              <a:t>56 total turns, 22 inner, 34 outer</a:t>
            </a:r>
          </a:p>
          <a:p>
            <a:pPr lvl="1"/>
            <a:r>
              <a:rPr lang="en-US" dirty="0"/>
              <a:t>3 </a:t>
            </a:r>
            <a:r>
              <a:rPr lang="en-US" dirty="0" smtClean="0"/>
              <a:t>inner layer wedges and 1 outer layer wedge, copper</a:t>
            </a:r>
            <a:endParaRPr lang="en-US" dirty="0"/>
          </a:p>
          <a:p>
            <a:pPr lvl="1"/>
            <a:r>
              <a:rPr lang="en-US" dirty="0" smtClean="0"/>
              <a:t>SLS end parts, SS, provided by CERN</a:t>
            </a:r>
            <a:endParaRPr lang="en-US" dirty="0"/>
          </a:p>
          <a:p>
            <a:pPr lvl="1"/>
            <a:r>
              <a:rPr lang="en-US" dirty="0"/>
              <a:t>Splice-less layer jump transitions between the inner and outer coils.</a:t>
            </a:r>
          </a:p>
          <a:p>
            <a:pPr lvl="1"/>
            <a:r>
              <a:rPr lang="en-US" dirty="0" smtClean="0"/>
              <a:t>Cable &amp; wedge </a:t>
            </a:r>
            <a:r>
              <a:rPr lang="en-US" dirty="0"/>
              <a:t>insulation half lap </a:t>
            </a:r>
            <a:r>
              <a:rPr lang="en-US" dirty="0" smtClean="0"/>
              <a:t>using 75 </a:t>
            </a:r>
            <a:r>
              <a:rPr lang="en-US" dirty="0">
                <a:latin typeface="Symbol" pitchFamily="18" charset="2"/>
              </a:rPr>
              <a:t>m</a:t>
            </a:r>
            <a:r>
              <a:rPr lang="en-US" dirty="0"/>
              <a:t>m thick E-glass</a:t>
            </a:r>
          </a:p>
          <a:p>
            <a:r>
              <a:rPr lang="en-US" dirty="0"/>
              <a:t>Alignment notch in L2 pole pieces</a:t>
            </a:r>
          </a:p>
          <a:p>
            <a:r>
              <a:rPr lang="en-GB" dirty="0"/>
              <a:t>Nb</a:t>
            </a:r>
            <a:r>
              <a:rPr lang="en-GB" baseline="-25000" dirty="0"/>
              <a:t>3</a:t>
            </a:r>
            <a:r>
              <a:rPr lang="en-GB" dirty="0"/>
              <a:t>Sn cable expansion </a:t>
            </a:r>
            <a:r>
              <a:rPr lang="en-GB" dirty="0" smtClean="0"/>
              <a:t>from phase transformation ~3</a:t>
            </a:r>
            <a:r>
              <a:rPr lang="en-GB" dirty="0"/>
              <a:t>% </a:t>
            </a:r>
            <a:r>
              <a:rPr lang="en-GB" dirty="0" smtClean="0"/>
              <a:t>thickness </a:t>
            </a:r>
            <a:r>
              <a:rPr lang="en-GB" dirty="0"/>
              <a:t>&amp; ~1% </a:t>
            </a:r>
            <a:r>
              <a:rPr lang="en-GB" dirty="0" smtClean="0"/>
              <a:t>width </a:t>
            </a:r>
            <a:endParaRPr lang="en-GB" dirty="0"/>
          </a:p>
        </p:txBody>
      </p:sp>
      <p:sp>
        <p:nvSpPr>
          <p:cNvPr id="9" name="Rectangle 8"/>
          <p:cNvSpPr/>
          <p:nvPr/>
        </p:nvSpPr>
        <p:spPr>
          <a:xfrm>
            <a:off x="1475656" y="5943600"/>
            <a:ext cx="6786090" cy="914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" name="Group 1"/>
          <p:cNvGrpSpPr>
            <a:grpSpLocks noChangeAspect="1"/>
          </p:cNvGrpSpPr>
          <p:nvPr/>
        </p:nvGrpSpPr>
        <p:grpSpPr>
          <a:xfrm>
            <a:off x="1720919" y="3031060"/>
            <a:ext cx="6049766" cy="3769418"/>
            <a:chOff x="0" y="150607"/>
            <a:chExt cx="9326880" cy="5593978"/>
          </a:xfrm>
          <a:solidFill>
            <a:schemeClr val="bg1"/>
          </a:solidFill>
        </p:grpSpPr>
        <p:pic>
          <p:nvPicPr>
            <p:cNvPr id="3" name="Picture 4" descr="Q:\HFM\LHCD-11T\MBH Coil &amp; Magnet info &amp; pictures\PC02\Pictures for PC02\Coil Section Ends\DSC07636.JPG"/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rot="10800000">
              <a:off x="1391617" y="1467656"/>
              <a:ext cx="7485406" cy="3708984"/>
            </a:xfrm>
            <a:prstGeom prst="rect">
              <a:avLst/>
            </a:prstGeom>
            <a:grpFill/>
          </p:spPr>
        </p:pic>
        <p:sp>
          <p:nvSpPr>
            <p:cNvPr id="4" name="Chord 8"/>
            <p:cNvSpPr/>
            <p:nvPr/>
          </p:nvSpPr>
          <p:spPr>
            <a:xfrm rot="5400000">
              <a:off x="4267198" y="2362201"/>
              <a:ext cx="1752601" cy="3581399"/>
            </a:xfrm>
            <a:custGeom>
              <a:avLst/>
              <a:gdLst>
                <a:gd name="connsiteX0" fmla="*/ 2302809 w 4494147"/>
                <a:gd name="connsiteY0" fmla="*/ 4479576 h 4480265"/>
                <a:gd name="connsiteX1" fmla="*/ 316861 w 4494147"/>
                <a:gd name="connsiteY1" fmla="*/ 3387066 h 4480265"/>
                <a:gd name="connsiteX2" fmla="*/ 302323 w 4494147"/>
                <a:gd name="connsiteY2" fmla="*/ 1117870 h 4480265"/>
                <a:gd name="connsiteX3" fmla="*/ 2274243 w 4494147"/>
                <a:gd name="connsiteY3" fmla="*/ 162 h 4480265"/>
                <a:gd name="connsiteX4" fmla="*/ 2302809 w 4494147"/>
                <a:gd name="connsiteY4" fmla="*/ 4479576 h 4480265"/>
                <a:gd name="connsiteX0" fmla="*/ 2294842 w 2294842"/>
                <a:gd name="connsiteY0" fmla="*/ 4479610 h 4480151"/>
                <a:gd name="connsiteX1" fmla="*/ 308894 w 2294842"/>
                <a:gd name="connsiteY1" fmla="*/ 3387100 h 4480151"/>
                <a:gd name="connsiteX2" fmla="*/ 258845 w 2294842"/>
                <a:gd name="connsiteY2" fmla="*/ 1046883 h 4480151"/>
                <a:gd name="connsiteX3" fmla="*/ 2266276 w 2294842"/>
                <a:gd name="connsiteY3" fmla="*/ 196 h 4480151"/>
                <a:gd name="connsiteX4" fmla="*/ 2294842 w 2294842"/>
                <a:gd name="connsiteY4" fmla="*/ 4479610 h 4480151"/>
                <a:gd name="connsiteX0" fmla="*/ 2294842 w 2294842"/>
                <a:gd name="connsiteY0" fmla="*/ 4461865 h 4462406"/>
                <a:gd name="connsiteX1" fmla="*/ 308894 w 2294842"/>
                <a:gd name="connsiteY1" fmla="*/ 3369355 h 4462406"/>
                <a:gd name="connsiteX2" fmla="*/ 258845 w 2294842"/>
                <a:gd name="connsiteY2" fmla="*/ 1029138 h 4462406"/>
                <a:gd name="connsiteX3" fmla="*/ 2204133 w 2294842"/>
                <a:gd name="connsiteY3" fmla="*/ 207 h 4462406"/>
                <a:gd name="connsiteX4" fmla="*/ 2294842 w 2294842"/>
                <a:gd name="connsiteY4" fmla="*/ 4461865 h 4462406"/>
                <a:gd name="connsiteX0" fmla="*/ 2238664 w 2238664"/>
                <a:gd name="connsiteY0" fmla="*/ 4444109 h 4444665"/>
                <a:gd name="connsiteX1" fmla="*/ 305982 w 2238664"/>
                <a:gd name="connsiteY1" fmla="*/ 3369355 h 4444665"/>
                <a:gd name="connsiteX2" fmla="*/ 255933 w 2238664"/>
                <a:gd name="connsiteY2" fmla="*/ 1029138 h 4444665"/>
                <a:gd name="connsiteX3" fmla="*/ 2201221 w 2238664"/>
                <a:gd name="connsiteY3" fmla="*/ 207 h 4444665"/>
                <a:gd name="connsiteX4" fmla="*/ 2238664 w 2238664"/>
                <a:gd name="connsiteY4" fmla="*/ 4444109 h 4444665"/>
                <a:gd name="connsiteX0" fmla="*/ 2250665 w 2250665"/>
                <a:gd name="connsiteY0" fmla="*/ 4444109 h 4444685"/>
                <a:gd name="connsiteX1" fmla="*/ 289798 w 2250665"/>
                <a:gd name="connsiteY1" fmla="*/ 3388147 h 4444685"/>
                <a:gd name="connsiteX2" fmla="*/ 267934 w 2250665"/>
                <a:gd name="connsiteY2" fmla="*/ 1029138 h 4444685"/>
                <a:gd name="connsiteX3" fmla="*/ 2213222 w 2250665"/>
                <a:gd name="connsiteY3" fmla="*/ 207 h 4444685"/>
                <a:gd name="connsiteX4" fmla="*/ 2250665 w 2250665"/>
                <a:gd name="connsiteY4" fmla="*/ 4444109 h 4444685"/>
                <a:gd name="connsiteX0" fmla="*/ 2289973 w 2289973"/>
                <a:gd name="connsiteY0" fmla="*/ 4444109 h 4444642"/>
                <a:gd name="connsiteX1" fmla="*/ 329106 w 2289973"/>
                <a:gd name="connsiteY1" fmla="*/ 3388147 h 4444642"/>
                <a:gd name="connsiteX2" fmla="*/ 307242 w 2289973"/>
                <a:gd name="connsiteY2" fmla="*/ 1029138 h 4444642"/>
                <a:gd name="connsiteX3" fmla="*/ 2252530 w 2289973"/>
                <a:gd name="connsiteY3" fmla="*/ 207 h 4444642"/>
                <a:gd name="connsiteX4" fmla="*/ 2289973 w 2289973"/>
                <a:gd name="connsiteY4" fmla="*/ 4444109 h 4444642"/>
                <a:gd name="connsiteX0" fmla="*/ 2275304 w 2275304"/>
                <a:gd name="connsiteY0" fmla="*/ 4444109 h 4444665"/>
                <a:gd name="connsiteX1" fmla="*/ 314437 w 2275304"/>
                <a:gd name="connsiteY1" fmla="*/ 3388147 h 4444665"/>
                <a:gd name="connsiteX2" fmla="*/ 292573 w 2275304"/>
                <a:gd name="connsiteY2" fmla="*/ 1029138 h 4444665"/>
                <a:gd name="connsiteX3" fmla="*/ 2237861 w 2275304"/>
                <a:gd name="connsiteY3" fmla="*/ 207 h 4444665"/>
                <a:gd name="connsiteX4" fmla="*/ 2275304 w 2275304"/>
                <a:gd name="connsiteY4" fmla="*/ 4444109 h 4444665"/>
                <a:gd name="connsiteX0" fmla="*/ 2290879 w 2290879"/>
                <a:gd name="connsiteY0" fmla="*/ 4444109 h 4444665"/>
                <a:gd name="connsiteX1" fmla="*/ 330012 w 2290879"/>
                <a:gd name="connsiteY1" fmla="*/ 3388147 h 4444665"/>
                <a:gd name="connsiteX2" fmla="*/ 308148 w 2290879"/>
                <a:gd name="connsiteY2" fmla="*/ 1029138 h 4444665"/>
                <a:gd name="connsiteX3" fmla="*/ 2253436 w 2290879"/>
                <a:gd name="connsiteY3" fmla="*/ 207 h 4444665"/>
                <a:gd name="connsiteX4" fmla="*/ 2290879 w 2290879"/>
                <a:gd name="connsiteY4" fmla="*/ 4444109 h 4444665"/>
                <a:gd name="connsiteX0" fmla="*/ 2281758 w 2281758"/>
                <a:gd name="connsiteY0" fmla="*/ 4444109 h 4444665"/>
                <a:gd name="connsiteX1" fmla="*/ 320891 w 2281758"/>
                <a:gd name="connsiteY1" fmla="*/ 3388147 h 4444665"/>
                <a:gd name="connsiteX2" fmla="*/ 299027 w 2281758"/>
                <a:gd name="connsiteY2" fmla="*/ 1029138 h 4444665"/>
                <a:gd name="connsiteX3" fmla="*/ 2244315 w 2281758"/>
                <a:gd name="connsiteY3" fmla="*/ 207 h 4444665"/>
                <a:gd name="connsiteX4" fmla="*/ 2281758 w 2281758"/>
                <a:gd name="connsiteY4" fmla="*/ 4444109 h 4444665"/>
                <a:gd name="connsiteX0" fmla="*/ 2246847 w 2246847"/>
                <a:gd name="connsiteY0" fmla="*/ 4434134 h 4434719"/>
                <a:gd name="connsiteX1" fmla="*/ 295953 w 2246847"/>
                <a:gd name="connsiteY1" fmla="*/ 3388147 h 4434719"/>
                <a:gd name="connsiteX2" fmla="*/ 274089 w 2246847"/>
                <a:gd name="connsiteY2" fmla="*/ 1029138 h 4434719"/>
                <a:gd name="connsiteX3" fmla="*/ 2219377 w 2246847"/>
                <a:gd name="connsiteY3" fmla="*/ 207 h 4434719"/>
                <a:gd name="connsiteX4" fmla="*/ 2246847 w 2246847"/>
                <a:gd name="connsiteY4" fmla="*/ 4434134 h 4434719"/>
                <a:gd name="connsiteX0" fmla="*/ 2246847 w 2246847"/>
                <a:gd name="connsiteY0" fmla="*/ 4434134 h 4446784"/>
                <a:gd name="connsiteX1" fmla="*/ 295953 w 2246847"/>
                <a:gd name="connsiteY1" fmla="*/ 3388147 h 4446784"/>
                <a:gd name="connsiteX2" fmla="*/ 274089 w 2246847"/>
                <a:gd name="connsiteY2" fmla="*/ 1029138 h 4446784"/>
                <a:gd name="connsiteX3" fmla="*/ 2219377 w 2246847"/>
                <a:gd name="connsiteY3" fmla="*/ 207 h 4446784"/>
                <a:gd name="connsiteX4" fmla="*/ 2246847 w 2246847"/>
                <a:gd name="connsiteY4" fmla="*/ 4434134 h 4446784"/>
                <a:gd name="connsiteX0" fmla="*/ 2246847 w 2246847"/>
                <a:gd name="connsiteY0" fmla="*/ 4434134 h 4442445"/>
                <a:gd name="connsiteX1" fmla="*/ 295953 w 2246847"/>
                <a:gd name="connsiteY1" fmla="*/ 3388147 h 4442445"/>
                <a:gd name="connsiteX2" fmla="*/ 274089 w 2246847"/>
                <a:gd name="connsiteY2" fmla="*/ 1029138 h 4442445"/>
                <a:gd name="connsiteX3" fmla="*/ 2219377 w 2246847"/>
                <a:gd name="connsiteY3" fmla="*/ 207 h 4442445"/>
                <a:gd name="connsiteX4" fmla="*/ 2246847 w 2246847"/>
                <a:gd name="connsiteY4" fmla="*/ 4434134 h 4442445"/>
                <a:gd name="connsiteX0" fmla="*/ 2246847 w 2246847"/>
                <a:gd name="connsiteY0" fmla="*/ 4498109 h 4506420"/>
                <a:gd name="connsiteX1" fmla="*/ 295953 w 2246847"/>
                <a:gd name="connsiteY1" fmla="*/ 3452122 h 4506420"/>
                <a:gd name="connsiteX2" fmla="*/ 274089 w 2246847"/>
                <a:gd name="connsiteY2" fmla="*/ 1093113 h 4506420"/>
                <a:gd name="connsiteX3" fmla="*/ 2214805 w 2246847"/>
                <a:gd name="connsiteY3" fmla="*/ 174 h 4506420"/>
                <a:gd name="connsiteX4" fmla="*/ 2246847 w 2246847"/>
                <a:gd name="connsiteY4" fmla="*/ 4498109 h 4506420"/>
                <a:gd name="connsiteX0" fmla="*/ 2261779 w 2261779"/>
                <a:gd name="connsiteY0" fmla="*/ 4498109 h 4506420"/>
                <a:gd name="connsiteX1" fmla="*/ 310885 w 2261779"/>
                <a:gd name="connsiteY1" fmla="*/ 3452122 h 4506420"/>
                <a:gd name="connsiteX2" fmla="*/ 289021 w 2261779"/>
                <a:gd name="connsiteY2" fmla="*/ 1093113 h 4506420"/>
                <a:gd name="connsiteX3" fmla="*/ 2229737 w 2261779"/>
                <a:gd name="connsiteY3" fmla="*/ 174 h 4506420"/>
                <a:gd name="connsiteX4" fmla="*/ 2261779 w 2261779"/>
                <a:gd name="connsiteY4" fmla="*/ 4498109 h 4506420"/>
                <a:gd name="connsiteX0" fmla="*/ 2291590 w 2291590"/>
                <a:gd name="connsiteY0" fmla="*/ 4498109 h 4505804"/>
                <a:gd name="connsiteX1" fmla="*/ 340696 w 2291590"/>
                <a:gd name="connsiteY1" fmla="*/ 3452122 h 4505804"/>
                <a:gd name="connsiteX2" fmla="*/ 318832 w 2291590"/>
                <a:gd name="connsiteY2" fmla="*/ 1093113 h 4505804"/>
                <a:gd name="connsiteX3" fmla="*/ 2259548 w 2291590"/>
                <a:gd name="connsiteY3" fmla="*/ 174 h 4505804"/>
                <a:gd name="connsiteX4" fmla="*/ 2291590 w 2291590"/>
                <a:gd name="connsiteY4" fmla="*/ 4498109 h 4505804"/>
                <a:gd name="connsiteX0" fmla="*/ 2272855 w 2272855"/>
                <a:gd name="connsiteY0" fmla="*/ 4498109 h 4505901"/>
                <a:gd name="connsiteX1" fmla="*/ 321961 w 2272855"/>
                <a:gd name="connsiteY1" fmla="*/ 3452122 h 4505901"/>
                <a:gd name="connsiteX2" fmla="*/ 300097 w 2272855"/>
                <a:gd name="connsiteY2" fmla="*/ 1093113 h 4505901"/>
                <a:gd name="connsiteX3" fmla="*/ 2240813 w 2272855"/>
                <a:gd name="connsiteY3" fmla="*/ 174 h 4505901"/>
                <a:gd name="connsiteX4" fmla="*/ 2272855 w 2272855"/>
                <a:gd name="connsiteY4" fmla="*/ 4498109 h 45059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72855" h="4505901">
                  <a:moveTo>
                    <a:pt x="2272855" y="4498109"/>
                  </a:moveTo>
                  <a:cubicBezTo>
                    <a:pt x="1440765" y="4581769"/>
                    <a:pt x="657414" y="3975721"/>
                    <a:pt x="321961" y="3452122"/>
                  </a:cubicBezTo>
                  <a:cubicBezTo>
                    <a:pt x="-39841" y="2887395"/>
                    <a:pt x="-161341" y="1716800"/>
                    <a:pt x="300097" y="1093113"/>
                  </a:cubicBezTo>
                  <a:cubicBezTo>
                    <a:pt x="706696" y="392870"/>
                    <a:pt x="1429265" y="-9609"/>
                    <a:pt x="2240813" y="174"/>
                  </a:cubicBezTo>
                  <a:lnTo>
                    <a:pt x="2272855" y="4498109"/>
                  </a:lnTo>
                  <a:close/>
                </a:path>
              </a:pathLst>
            </a:cu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" name="Rectangle 4"/>
            <p:cNvSpPr/>
            <p:nvPr/>
          </p:nvSpPr>
          <p:spPr>
            <a:xfrm>
              <a:off x="1391616" y="5029200"/>
              <a:ext cx="7485407" cy="147441"/>
            </a:xfrm>
            <a:prstGeom prst="rect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6" name="Picture 3" descr="C:\FERMI_SCRATCH\COIL_ASSEMBLY.cgm"/>
            <p:cNvPicPr>
              <a:picLocks noChangeAspect="1" noChangeArrowheads="1"/>
            </p:cNvPicPr>
            <p:nvPr/>
          </p:nvPicPr>
          <p:blipFill rotWithShape="1">
            <a:blip r:embed="rId3" cstate="screen">
              <a:lum bright="-100000" contrast="-10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1503" t="2247" r="6488" b="14331"/>
            <a:stretch/>
          </p:blipFill>
          <p:spPr bwMode="auto">
            <a:xfrm>
              <a:off x="0" y="150607"/>
              <a:ext cx="9326880" cy="5593978"/>
            </a:xfrm>
            <a:prstGeom prst="rect">
              <a:avLst/>
            </a:prstGeom>
            <a:noFill/>
          </p:spPr>
        </p:pic>
      </p:grpSp>
      <p:grpSp>
        <p:nvGrpSpPr>
          <p:cNvPr id="10" name="Group 9"/>
          <p:cNvGrpSpPr/>
          <p:nvPr/>
        </p:nvGrpSpPr>
        <p:grpSpPr>
          <a:xfrm>
            <a:off x="6386936" y="1015100"/>
            <a:ext cx="2721568" cy="887789"/>
            <a:chOff x="1482626" y="1896245"/>
            <a:chExt cx="2901053" cy="927702"/>
          </a:xfrm>
        </p:grpSpPr>
        <p:sp>
          <p:nvSpPr>
            <p:cNvPr id="11" name="Can 10"/>
            <p:cNvSpPr/>
            <p:nvPr/>
          </p:nvSpPr>
          <p:spPr>
            <a:xfrm rot="15956380">
              <a:off x="2237775" y="1953204"/>
              <a:ext cx="20023" cy="866565"/>
            </a:xfrm>
            <a:prstGeom prst="can">
              <a:avLst>
                <a:gd name="adj" fmla="val 50822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Cube 11"/>
            <p:cNvSpPr/>
            <p:nvPr/>
          </p:nvSpPr>
          <p:spPr>
            <a:xfrm rot="21281884" flipH="1">
              <a:off x="1832154" y="2310984"/>
              <a:ext cx="2278524" cy="328372"/>
            </a:xfrm>
            <a:prstGeom prst="cube">
              <a:avLst>
                <a:gd name="adj" fmla="val 1029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3" name="Group 87"/>
            <p:cNvGrpSpPr/>
            <p:nvPr/>
          </p:nvGrpSpPr>
          <p:grpSpPr>
            <a:xfrm>
              <a:off x="1816873" y="2207574"/>
              <a:ext cx="2278968" cy="545244"/>
              <a:chOff x="989806" y="1524000"/>
              <a:chExt cx="7239794" cy="1600994"/>
            </a:xfrm>
            <a:solidFill>
              <a:schemeClr val="accent1">
                <a:lumMod val="40000"/>
                <a:lumOff val="60000"/>
              </a:schemeClr>
            </a:solidFill>
          </p:grpSpPr>
          <p:grpSp>
            <p:nvGrpSpPr>
              <p:cNvPr id="71" name="Group 27"/>
              <p:cNvGrpSpPr/>
              <p:nvPr/>
            </p:nvGrpSpPr>
            <p:grpSpPr>
              <a:xfrm>
                <a:off x="990600" y="2133600"/>
                <a:ext cx="152400" cy="228600"/>
                <a:chOff x="990600" y="2133600"/>
                <a:chExt cx="152400" cy="228600"/>
              </a:xfrm>
              <a:grpFill/>
            </p:grpSpPr>
            <p:sp>
              <p:nvSpPr>
                <p:cNvPr id="111" name="Oval 110"/>
                <p:cNvSpPr/>
                <p:nvPr/>
              </p:nvSpPr>
              <p:spPr>
                <a:xfrm>
                  <a:off x="990600" y="2133600"/>
                  <a:ext cx="76200" cy="76200"/>
                </a:xfrm>
                <a:prstGeom prst="ellipse">
                  <a:avLst/>
                </a:prstGeom>
                <a:grpFill/>
                <a:ln w="12700">
                  <a:solidFill>
                    <a:schemeClr val="accent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Oval 111"/>
                <p:cNvSpPr/>
                <p:nvPr/>
              </p:nvSpPr>
              <p:spPr>
                <a:xfrm>
                  <a:off x="1066800" y="2209800"/>
                  <a:ext cx="76200" cy="76200"/>
                </a:xfrm>
                <a:prstGeom prst="ellipse">
                  <a:avLst/>
                </a:prstGeom>
                <a:grpFill/>
                <a:ln w="12700">
                  <a:solidFill>
                    <a:schemeClr val="accent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3" name="Oval 112"/>
                <p:cNvSpPr/>
                <p:nvPr/>
              </p:nvSpPr>
              <p:spPr>
                <a:xfrm>
                  <a:off x="990600" y="2209800"/>
                  <a:ext cx="76200" cy="76200"/>
                </a:xfrm>
                <a:prstGeom prst="ellipse">
                  <a:avLst/>
                </a:prstGeom>
                <a:grpFill/>
                <a:ln w="12700">
                  <a:solidFill>
                    <a:schemeClr val="accent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Oval 113"/>
                <p:cNvSpPr/>
                <p:nvPr/>
              </p:nvSpPr>
              <p:spPr>
                <a:xfrm>
                  <a:off x="1066800" y="2286000"/>
                  <a:ext cx="76200" cy="76200"/>
                </a:xfrm>
                <a:prstGeom prst="ellipse">
                  <a:avLst/>
                </a:prstGeom>
                <a:grpFill/>
                <a:ln w="12700">
                  <a:solidFill>
                    <a:schemeClr val="accent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2" name="Group 28"/>
              <p:cNvGrpSpPr/>
              <p:nvPr/>
            </p:nvGrpSpPr>
            <p:grpSpPr>
              <a:xfrm>
                <a:off x="990600" y="2209800"/>
                <a:ext cx="152400" cy="228600"/>
                <a:chOff x="990600" y="2133600"/>
                <a:chExt cx="152400" cy="228600"/>
              </a:xfrm>
              <a:grpFill/>
            </p:grpSpPr>
            <p:sp>
              <p:nvSpPr>
                <p:cNvPr id="107" name="Oval 106"/>
                <p:cNvSpPr/>
                <p:nvPr/>
              </p:nvSpPr>
              <p:spPr>
                <a:xfrm>
                  <a:off x="990600" y="2133600"/>
                  <a:ext cx="76200" cy="76200"/>
                </a:xfrm>
                <a:prstGeom prst="ellipse">
                  <a:avLst/>
                </a:prstGeom>
                <a:grpFill/>
                <a:ln w="12700">
                  <a:solidFill>
                    <a:schemeClr val="accent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Oval 107"/>
                <p:cNvSpPr/>
                <p:nvPr/>
              </p:nvSpPr>
              <p:spPr>
                <a:xfrm>
                  <a:off x="1066800" y="2209800"/>
                  <a:ext cx="76200" cy="76200"/>
                </a:xfrm>
                <a:prstGeom prst="ellipse">
                  <a:avLst/>
                </a:prstGeom>
                <a:grpFill/>
                <a:ln w="12700">
                  <a:solidFill>
                    <a:schemeClr val="accent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Oval 108"/>
                <p:cNvSpPr/>
                <p:nvPr/>
              </p:nvSpPr>
              <p:spPr>
                <a:xfrm>
                  <a:off x="990600" y="2209800"/>
                  <a:ext cx="76200" cy="76200"/>
                </a:xfrm>
                <a:prstGeom prst="ellipse">
                  <a:avLst/>
                </a:prstGeom>
                <a:grpFill/>
                <a:ln w="12700">
                  <a:solidFill>
                    <a:schemeClr val="accent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0" name="Oval 109"/>
                <p:cNvSpPr/>
                <p:nvPr/>
              </p:nvSpPr>
              <p:spPr>
                <a:xfrm>
                  <a:off x="1066800" y="2286000"/>
                  <a:ext cx="76200" cy="76200"/>
                </a:xfrm>
                <a:prstGeom prst="ellipse">
                  <a:avLst/>
                </a:prstGeom>
                <a:grpFill/>
                <a:ln w="12700">
                  <a:solidFill>
                    <a:schemeClr val="accent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33"/>
              <p:cNvGrpSpPr/>
              <p:nvPr/>
            </p:nvGrpSpPr>
            <p:grpSpPr>
              <a:xfrm>
                <a:off x="990600" y="2362200"/>
                <a:ext cx="152400" cy="228600"/>
                <a:chOff x="990600" y="2133600"/>
                <a:chExt cx="152400" cy="228600"/>
              </a:xfrm>
              <a:grpFill/>
            </p:grpSpPr>
            <p:sp>
              <p:nvSpPr>
                <p:cNvPr id="103" name="Oval 102"/>
                <p:cNvSpPr/>
                <p:nvPr/>
              </p:nvSpPr>
              <p:spPr>
                <a:xfrm>
                  <a:off x="990600" y="2133600"/>
                  <a:ext cx="76200" cy="76200"/>
                </a:xfrm>
                <a:prstGeom prst="ellipse">
                  <a:avLst/>
                </a:prstGeom>
                <a:grpFill/>
                <a:ln w="12700">
                  <a:solidFill>
                    <a:schemeClr val="accent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4" name="Oval 103"/>
                <p:cNvSpPr/>
                <p:nvPr/>
              </p:nvSpPr>
              <p:spPr>
                <a:xfrm>
                  <a:off x="1066800" y="2209800"/>
                  <a:ext cx="76200" cy="76200"/>
                </a:xfrm>
                <a:prstGeom prst="ellipse">
                  <a:avLst/>
                </a:prstGeom>
                <a:grpFill/>
                <a:ln w="12700">
                  <a:solidFill>
                    <a:schemeClr val="accent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5" name="Oval 104"/>
                <p:cNvSpPr/>
                <p:nvPr/>
              </p:nvSpPr>
              <p:spPr>
                <a:xfrm>
                  <a:off x="990600" y="2209800"/>
                  <a:ext cx="76200" cy="76200"/>
                </a:xfrm>
                <a:prstGeom prst="ellipse">
                  <a:avLst/>
                </a:prstGeom>
                <a:grpFill/>
                <a:ln w="12700">
                  <a:solidFill>
                    <a:schemeClr val="accent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6" name="Oval 105"/>
                <p:cNvSpPr/>
                <p:nvPr/>
              </p:nvSpPr>
              <p:spPr>
                <a:xfrm>
                  <a:off x="1066800" y="2286000"/>
                  <a:ext cx="76200" cy="76200"/>
                </a:xfrm>
                <a:prstGeom prst="ellipse">
                  <a:avLst/>
                </a:prstGeom>
                <a:grpFill/>
                <a:ln w="12700">
                  <a:solidFill>
                    <a:schemeClr val="accent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38"/>
              <p:cNvGrpSpPr/>
              <p:nvPr/>
            </p:nvGrpSpPr>
            <p:grpSpPr>
              <a:xfrm>
                <a:off x="990600" y="2438400"/>
                <a:ext cx="152400" cy="228600"/>
                <a:chOff x="990600" y="2133600"/>
                <a:chExt cx="152400" cy="228600"/>
              </a:xfrm>
              <a:grpFill/>
            </p:grpSpPr>
            <p:sp>
              <p:nvSpPr>
                <p:cNvPr id="99" name="Oval 98"/>
                <p:cNvSpPr/>
                <p:nvPr/>
              </p:nvSpPr>
              <p:spPr>
                <a:xfrm>
                  <a:off x="990600" y="2133600"/>
                  <a:ext cx="76200" cy="76200"/>
                </a:xfrm>
                <a:prstGeom prst="ellipse">
                  <a:avLst/>
                </a:prstGeom>
                <a:grpFill/>
                <a:ln w="12700">
                  <a:solidFill>
                    <a:schemeClr val="accent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0" name="Oval 99"/>
                <p:cNvSpPr/>
                <p:nvPr/>
              </p:nvSpPr>
              <p:spPr>
                <a:xfrm>
                  <a:off x="1066800" y="2209800"/>
                  <a:ext cx="76200" cy="76200"/>
                </a:xfrm>
                <a:prstGeom prst="ellipse">
                  <a:avLst/>
                </a:prstGeom>
                <a:grpFill/>
                <a:ln w="12700">
                  <a:solidFill>
                    <a:schemeClr val="accent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1" name="Oval 100"/>
                <p:cNvSpPr/>
                <p:nvPr/>
              </p:nvSpPr>
              <p:spPr>
                <a:xfrm>
                  <a:off x="990600" y="2209800"/>
                  <a:ext cx="76200" cy="76200"/>
                </a:xfrm>
                <a:prstGeom prst="ellipse">
                  <a:avLst/>
                </a:prstGeom>
                <a:grpFill/>
                <a:ln w="12700">
                  <a:solidFill>
                    <a:schemeClr val="accent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2" name="Oval 101"/>
                <p:cNvSpPr/>
                <p:nvPr/>
              </p:nvSpPr>
              <p:spPr>
                <a:xfrm>
                  <a:off x="1066800" y="2286000"/>
                  <a:ext cx="76200" cy="76200"/>
                </a:xfrm>
                <a:prstGeom prst="ellipse">
                  <a:avLst/>
                </a:prstGeom>
                <a:grpFill/>
                <a:ln w="12700">
                  <a:solidFill>
                    <a:schemeClr val="accent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5" name="Group 43"/>
              <p:cNvGrpSpPr/>
              <p:nvPr/>
            </p:nvGrpSpPr>
            <p:grpSpPr>
              <a:xfrm>
                <a:off x="990600" y="2590800"/>
                <a:ext cx="152400" cy="228600"/>
                <a:chOff x="990600" y="2133600"/>
                <a:chExt cx="152400" cy="228600"/>
              </a:xfrm>
              <a:grpFill/>
            </p:grpSpPr>
            <p:sp>
              <p:nvSpPr>
                <p:cNvPr id="95" name="Oval 94"/>
                <p:cNvSpPr/>
                <p:nvPr/>
              </p:nvSpPr>
              <p:spPr>
                <a:xfrm>
                  <a:off x="990600" y="2133600"/>
                  <a:ext cx="76200" cy="76200"/>
                </a:xfrm>
                <a:prstGeom prst="ellipse">
                  <a:avLst/>
                </a:prstGeom>
                <a:grpFill/>
                <a:ln w="12700">
                  <a:solidFill>
                    <a:schemeClr val="accent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6" name="Oval 45"/>
                <p:cNvSpPr/>
                <p:nvPr/>
              </p:nvSpPr>
              <p:spPr>
                <a:xfrm>
                  <a:off x="1066800" y="2209800"/>
                  <a:ext cx="76200" cy="76200"/>
                </a:xfrm>
                <a:prstGeom prst="ellipse">
                  <a:avLst/>
                </a:prstGeom>
                <a:grpFill/>
                <a:ln w="12700">
                  <a:solidFill>
                    <a:schemeClr val="accent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7" name="Oval 46"/>
                <p:cNvSpPr/>
                <p:nvPr/>
              </p:nvSpPr>
              <p:spPr>
                <a:xfrm>
                  <a:off x="990600" y="2209800"/>
                  <a:ext cx="76200" cy="76200"/>
                </a:xfrm>
                <a:prstGeom prst="ellipse">
                  <a:avLst/>
                </a:prstGeom>
                <a:grpFill/>
                <a:ln w="12700">
                  <a:solidFill>
                    <a:schemeClr val="accent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8" name="Oval 47"/>
                <p:cNvSpPr/>
                <p:nvPr/>
              </p:nvSpPr>
              <p:spPr>
                <a:xfrm>
                  <a:off x="1066800" y="2286000"/>
                  <a:ext cx="76200" cy="76200"/>
                </a:xfrm>
                <a:prstGeom prst="ellipse">
                  <a:avLst/>
                </a:prstGeom>
                <a:grpFill/>
                <a:ln w="12700">
                  <a:solidFill>
                    <a:schemeClr val="accent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48"/>
              <p:cNvGrpSpPr/>
              <p:nvPr/>
            </p:nvGrpSpPr>
            <p:grpSpPr>
              <a:xfrm>
                <a:off x="990600" y="2743200"/>
                <a:ext cx="152400" cy="228600"/>
                <a:chOff x="990600" y="2133600"/>
                <a:chExt cx="152400" cy="228600"/>
              </a:xfrm>
              <a:grpFill/>
            </p:grpSpPr>
            <p:sp>
              <p:nvSpPr>
                <p:cNvPr id="91" name="Oval 90"/>
                <p:cNvSpPr/>
                <p:nvPr/>
              </p:nvSpPr>
              <p:spPr>
                <a:xfrm>
                  <a:off x="990600" y="2133600"/>
                  <a:ext cx="76200" cy="76200"/>
                </a:xfrm>
                <a:prstGeom prst="ellipse">
                  <a:avLst/>
                </a:prstGeom>
                <a:grpFill/>
                <a:ln w="12700">
                  <a:solidFill>
                    <a:schemeClr val="accent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2" name="Oval 91"/>
                <p:cNvSpPr/>
                <p:nvPr/>
              </p:nvSpPr>
              <p:spPr>
                <a:xfrm>
                  <a:off x="1066800" y="2209800"/>
                  <a:ext cx="76200" cy="76200"/>
                </a:xfrm>
                <a:prstGeom prst="ellipse">
                  <a:avLst/>
                </a:prstGeom>
                <a:grpFill/>
                <a:ln w="12700">
                  <a:solidFill>
                    <a:schemeClr val="accent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3" name="Oval 92"/>
                <p:cNvSpPr/>
                <p:nvPr/>
              </p:nvSpPr>
              <p:spPr>
                <a:xfrm>
                  <a:off x="990600" y="2209800"/>
                  <a:ext cx="76200" cy="76200"/>
                </a:xfrm>
                <a:prstGeom prst="ellipse">
                  <a:avLst/>
                </a:prstGeom>
                <a:grpFill/>
                <a:ln w="12700">
                  <a:solidFill>
                    <a:schemeClr val="accent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4" name="Oval 93"/>
                <p:cNvSpPr/>
                <p:nvPr/>
              </p:nvSpPr>
              <p:spPr>
                <a:xfrm>
                  <a:off x="1066800" y="2286000"/>
                  <a:ext cx="76200" cy="76200"/>
                </a:xfrm>
                <a:prstGeom prst="ellipse">
                  <a:avLst/>
                </a:prstGeom>
                <a:grpFill/>
                <a:ln w="12700">
                  <a:solidFill>
                    <a:schemeClr val="accent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53"/>
              <p:cNvGrpSpPr/>
              <p:nvPr/>
            </p:nvGrpSpPr>
            <p:grpSpPr>
              <a:xfrm>
                <a:off x="990600" y="2895600"/>
                <a:ext cx="152400" cy="228600"/>
                <a:chOff x="990600" y="2133600"/>
                <a:chExt cx="152400" cy="228600"/>
              </a:xfrm>
              <a:grpFill/>
            </p:grpSpPr>
            <p:sp>
              <p:nvSpPr>
                <p:cNvPr id="87" name="Oval 86"/>
                <p:cNvSpPr/>
                <p:nvPr/>
              </p:nvSpPr>
              <p:spPr>
                <a:xfrm>
                  <a:off x="990600" y="2133600"/>
                  <a:ext cx="76200" cy="76200"/>
                </a:xfrm>
                <a:prstGeom prst="ellipse">
                  <a:avLst/>
                </a:prstGeom>
                <a:grpFill/>
                <a:ln w="12700">
                  <a:solidFill>
                    <a:schemeClr val="accent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Oval 87"/>
                <p:cNvSpPr/>
                <p:nvPr/>
              </p:nvSpPr>
              <p:spPr>
                <a:xfrm>
                  <a:off x="1066800" y="2209800"/>
                  <a:ext cx="76200" cy="76200"/>
                </a:xfrm>
                <a:prstGeom prst="ellipse">
                  <a:avLst/>
                </a:prstGeom>
                <a:grpFill/>
                <a:ln w="12700">
                  <a:solidFill>
                    <a:schemeClr val="accent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Oval 88"/>
                <p:cNvSpPr/>
                <p:nvPr/>
              </p:nvSpPr>
              <p:spPr>
                <a:xfrm>
                  <a:off x="990600" y="2209800"/>
                  <a:ext cx="76200" cy="76200"/>
                </a:xfrm>
                <a:prstGeom prst="ellipse">
                  <a:avLst/>
                </a:prstGeom>
                <a:grpFill/>
                <a:ln w="12700">
                  <a:solidFill>
                    <a:schemeClr val="accent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0" name="Oval 89"/>
                <p:cNvSpPr/>
                <p:nvPr/>
              </p:nvSpPr>
              <p:spPr>
                <a:xfrm>
                  <a:off x="1066800" y="2286000"/>
                  <a:ext cx="76200" cy="76200"/>
                </a:xfrm>
                <a:prstGeom prst="ellipse">
                  <a:avLst/>
                </a:prstGeom>
                <a:grpFill/>
                <a:ln w="12700">
                  <a:solidFill>
                    <a:schemeClr val="accent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cxnSp>
            <p:nvCxnSpPr>
              <p:cNvPr id="78" name="Straight Connector 77"/>
              <p:cNvCxnSpPr>
                <a:stCxn id="111" idx="1"/>
              </p:cNvCxnSpPr>
              <p:nvPr/>
            </p:nvCxnSpPr>
            <p:spPr>
              <a:xfrm rot="16200000" flipH="1">
                <a:off x="1039858" y="2106659"/>
                <a:ext cx="65041" cy="141241"/>
              </a:xfrm>
              <a:prstGeom prst="line">
                <a:avLst/>
              </a:prstGeom>
              <a:grpFill/>
              <a:ln w="12700">
                <a:solidFill>
                  <a:schemeClr val="accent1">
                    <a:lumMod val="75000"/>
                  </a:schemeClr>
                </a:solidFill>
                <a:tailEnd type="none" w="med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9" name="Straight Connector 78"/>
              <p:cNvCxnSpPr/>
              <p:nvPr/>
            </p:nvCxnSpPr>
            <p:spPr>
              <a:xfrm rot="5400000">
                <a:off x="685006" y="2667000"/>
                <a:ext cx="915194" cy="794"/>
              </a:xfrm>
              <a:prstGeom prst="line">
                <a:avLst/>
              </a:prstGeom>
              <a:grpFill/>
              <a:ln w="12700">
                <a:solidFill>
                  <a:schemeClr val="accent1">
                    <a:lumMod val="75000"/>
                  </a:schemeClr>
                </a:solidFill>
                <a:tailEnd type="none" w="med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0" name="Straight Connector 79"/>
              <p:cNvCxnSpPr/>
              <p:nvPr/>
            </p:nvCxnSpPr>
            <p:spPr>
              <a:xfrm rot="10800000">
                <a:off x="990600" y="3048000"/>
                <a:ext cx="152400" cy="76200"/>
              </a:xfrm>
              <a:prstGeom prst="line">
                <a:avLst/>
              </a:prstGeom>
              <a:grpFill/>
              <a:ln w="12700">
                <a:solidFill>
                  <a:schemeClr val="accent1">
                    <a:lumMod val="75000"/>
                  </a:schemeClr>
                </a:solidFill>
                <a:tailEnd type="none" w="med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1" name="Straight Connector 80"/>
              <p:cNvCxnSpPr/>
              <p:nvPr/>
            </p:nvCxnSpPr>
            <p:spPr>
              <a:xfrm rot="5400000" flipH="1" flipV="1">
                <a:off x="532606" y="2590800"/>
                <a:ext cx="915194" cy="794"/>
              </a:xfrm>
              <a:prstGeom prst="line">
                <a:avLst/>
              </a:prstGeom>
              <a:grpFill/>
              <a:ln w="12700">
                <a:solidFill>
                  <a:schemeClr val="accent1">
                    <a:lumMod val="75000"/>
                  </a:schemeClr>
                </a:solidFill>
                <a:tailEnd type="none" w="med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2" name="Straight Connector 81"/>
              <p:cNvCxnSpPr/>
              <p:nvPr/>
            </p:nvCxnSpPr>
            <p:spPr>
              <a:xfrm flipV="1">
                <a:off x="1143000" y="1600200"/>
                <a:ext cx="7086600" cy="609600"/>
              </a:xfrm>
              <a:prstGeom prst="line">
                <a:avLst/>
              </a:prstGeom>
              <a:grpFill/>
              <a:ln w="12700">
                <a:solidFill>
                  <a:schemeClr val="accent1">
                    <a:lumMod val="75000"/>
                  </a:schemeClr>
                </a:solidFill>
                <a:tailEnd type="none" w="med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3" name="Straight Connector 82"/>
              <p:cNvCxnSpPr/>
              <p:nvPr/>
            </p:nvCxnSpPr>
            <p:spPr>
              <a:xfrm flipV="1">
                <a:off x="990600" y="1524000"/>
                <a:ext cx="7086600" cy="609600"/>
              </a:xfrm>
              <a:prstGeom prst="line">
                <a:avLst/>
              </a:prstGeom>
              <a:grpFill/>
              <a:ln w="12700">
                <a:solidFill>
                  <a:schemeClr val="accent1">
                    <a:lumMod val="75000"/>
                  </a:schemeClr>
                </a:solidFill>
                <a:tailEnd type="none" w="med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4" name="Straight Connector 75"/>
              <p:cNvCxnSpPr/>
              <p:nvPr/>
            </p:nvCxnSpPr>
            <p:spPr>
              <a:xfrm flipV="1">
                <a:off x="1143000" y="2438400"/>
                <a:ext cx="7086600" cy="685800"/>
              </a:xfrm>
              <a:prstGeom prst="line">
                <a:avLst/>
              </a:prstGeom>
              <a:grpFill/>
              <a:ln w="12700">
                <a:solidFill>
                  <a:schemeClr val="accent1">
                    <a:lumMod val="75000"/>
                  </a:schemeClr>
                </a:solidFill>
                <a:tailEnd type="none" w="med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5" name="Straight Connector 76"/>
              <p:cNvCxnSpPr/>
              <p:nvPr/>
            </p:nvCxnSpPr>
            <p:spPr>
              <a:xfrm rot="16200000" flipH="1">
                <a:off x="8115300" y="1485900"/>
                <a:ext cx="65041" cy="141241"/>
              </a:xfrm>
              <a:prstGeom prst="line">
                <a:avLst/>
              </a:prstGeom>
              <a:grpFill/>
              <a:ln w="12700">
                <a:solidFill>
                  <a:schemeClr val="accent1">
                    <a:lumMod val="75000"/>
                  </a:schemeClr>
                </a:solidFill>
                <a:tailEnd type="none" w="med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6" name="Straight Connector 85"/>
              <p:cNvCxnSpPr/>
              <p:nvPr/>
            </p:nvCxnSpPr>
            <p:spPr>
              <a:xfrm rot="5400000">
                <a:off x="7809706" y="2019300"/>
                <a:ext cx="838200" cy="1588"/>
              </a:xfrm>
              <a:prstGeom prst="line">
                <a:avLst/>
              </a:prstGeom>
              <a:grpFill/>
              <a:ln w="12700">
                <a:solidFill>
                  <a:schemeClr val="accent1">
                    <a:lumMod val="75000"/>
                  </a:schemeClr>
                </a:solidFill>
                <a:tailEnd type="none" w="med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4" name="Straight Connector 13"/>
            <p:cNvCxnSpPr>
              <a:cxnSpLocks noChangeAspect="1"/>
            </p:cNvCxnSpPr>
            <p:nvPr/>
          </p:nvCxnSpPr>
          <p:spPr>
            <a:xfrm flipV="1">
              <a:off x="1865096" y="2401883"/>
              <a:ext cx="455744" cy="117105"/>
            </a:xfrm>
            <a:prstGeom prst="line">
              <a:avLst/>
            </a:prstGeom>
            <a:ln w="6350">
              <a:solidFill>
                <a:schemeClr val="tx1"/>
              </a:solidFill>
              <a:tailEnd type="non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>
              <a:cxnSpLocks noChangeAspect="1"/>
            </p:cNvCxnSpPr>
            <p:nvPr/>
          </p:nvCxnSpPr>
          <p:spPr>
            <a:xfrm flipV="1">
              <a:off x="1865096" y="2430105"/>
              <a:ext cx="143919" cy="36980"/>
            </a:xfrm>
            <a:prstGeom prst="line">
              <a:avLst/>
            </a:prstGeom>
            <a:ln w="6350">
              <a:solidFill>
                <a:schemeClr val="tx1"/>
              </a:solidFill>
              <a:tailEnd type="non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>
              <a:cxnSpLocks noChangeAspect="1"/>
            </p:cNvCxnSpPr>
            <p:nvPr/>
          </p:nvCxnSpPr>
          <p:spPr>
            <a:xfrm flipV="1">
              <a:off x="1865096" y="2384691"/>
              <a:ext cx="623649" cy="160248"/>
            </a:xfrm>
            <a:prstGeom prst="line">
              <a:avLst/>
            </a:prstGeom>
            <a:ln w="6350">
              <a:solidFill>
                <a:schemeClr val="tx1"/>
              </a:solidFill>
              <a:tailEnd type="non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>
              <a:cxnSpLocks noChangeAspect="1"/>
            </p:cNvCxnSpPr>
            <p:nvPr/>
          </p:nvCxnSpPr>
          <p:spPr>
            <a:xfrm flipV="1">
              <a:off x="1865096" y="2363281"/>
              <a:ext cx="807967" cy="207609"/>
            </a:xfrm>
            <a:prstGeom prst="line">
              <a:avLst/>
            </a:prstGeom>
            <a:ln w="6350">
              <a:solidFill>
                <a:schemeClr val="tx1"/>
              </a:solidFill>
              <a:tailEnd type="non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>
              <a:cxnSpLocks noChangeAspect="1"/>
            </p:cNvCxnSpPr>
            <p:nvPr/>
          </p:nvCxnSpPr>
          <p:spPr>
            <a:xfrm flipV="1">
              <a:off x="1865096" y="2356468"/>
              <a:ext cx="935474" cy="240373"/>
            </a:xfrm>
            <a:prstGeom prst="line">
              <a:avLst/>
            </a:prstGeom>
            <a:ln w="6350">
              <a:solidFill>
                <a:schemeClr val="tx1"/>
              </a:solidFill>
              <a:tailEnd type="non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>
              <a:cxnSpLocks noChangeAspect="1"/>
            </p:cNvCxnSpPr>
            <p:nvPr/>
          </p:nvCxnSpPr>
          <p:spPr>
            <a:xfrm flipV="1">
              <a:off x="1865096" y="2328247"/>
              <a:ext cx="1247298" cy="320497"/>
            </a:xfrm>
            <a:prstGeom prst="line">
              <a:avLst/>
            </a:prstGeom>
            <a:ln w="6350">
              <a:solidFill>
                <a:schemeClr val="tx1"/>
              </a:solidFill>
              <a:tailEnd type="non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>
              <a:cxnSpLocks noChangeAspect="1"/>
            </p:cNvCxnSpPr>
            <p:nvPr/>
          </p:nvCxnSpPr>
          <p:spPr>
            <a:xfrm flipV="1">
              <a:off x="1865096" y="2337330"/>
              <a:ext cx="1110954" cy="285463"/>
            </a:xfrm>
            <a:prstGeom prst="line">
              <a:avLst/>
            </a:prstGeom>
            <a:ln w="6350">
              <a:solidFill>
                <a:schemeClr val="tx1"/>
              </a:solidFill>
              <a:tailEnd type="non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>
              <a:cxnSpLocks noChangeAspect="1"/>
            </p:cNvCxnSpPr>
            <p:nvPr/>
          </p:nvCxnSpPr>
          <p:spPr>
            <a:xfrm flipV="1">
              <a:off x="1865096" y="2313389"/>
              <a:ext cx="1402138" cy="361306"/>
            </a:xfrm>
            <a:prstGeom prst="line">
              <a:avLst/>
            </a:prstGeom>
            <a:ln w="6350">
              <a:solidFill>
                <a:schemeClr val="tx1"/>
              </a:solidFill>
              <a:tailEnd type="non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>
              <a:cxnSpLocks noChangeAspect="1"/>
            </p:cNvCxnSpPr>
            <p:nvPr/>
          </p:nvCxnSpPr>
          <p:spPr>
            <a:xfrm flipV="1">
              <a:off x="1865096" y="2293861"/>
              <a:ext cx="1583110" cy="406785"/>
            </a:xfrm>
            <a:prstGeom prst="line">
              <a:avLst/>
            </a:prstGeom>
            <a:ln w="6350">
              <a:solidFill>
                <a:schemeClr val="tx1"/>
              </a:solidFill>
              <a:tailEnd type="non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>
              <a:cxnSpLocks noChangeAspect="1"/>
            </p:cNvCxnSpPr>
            <p:nvPr/>
          </p:nvCxnSpPr>
          <p:spPr>
            <a:xfrm flipV="1">
              <a:off x="1865096" y="2282832"/>
              <a:ext cx="1727029" cy="443765"/>
            </a:xfrm>
            <a:prstGeom prst="line">
              <a:avLst/>
            </a:prstGeom>
            <a:ln w="6350">
              <a:solidFill>
                <a:schemeClr val="tx1"/>
              </a:solidFill>
              <a:tailEnd type="non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>
              <a:cxnSpLocks noChangeAspect="1"/>
            </p:cNvCxnSpPr>
            <p:nvPr/>
          </p:nvCxnSpPr>
          <p:spPr>
            <a:xfrm flipV="1">
              <a:off x="1865096" y="2265640"/>
              <a:ext cx="1894934" cy="486910"/>
            </a:xfrm>
            <a:prstGeom prst="line">
              <a:avLst/>
            </a:prstGeom>
            <a:ln w="6350">
              <a:solidFill>
                <a:schemeClr val="tx1"/>
              </a:solidFill>
              <a:tailEnd type="non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>
              <a:cxnSpLocks noChangeAspect="1"/>
            </p:cNvCxnSpPr>
            <p:nvPr/>
          </p:nvCxnSpPr>
          <p:spPr>
            <a:xfrm flipV="1">
              <a:off x="1865096" y="2415183"/>
              <a:ext cx="302987" cy="77854"/>
            </a:xfrm>
            <a:prstGeom prst="line">
              <a:avLst/>
            </a:prstGeom>
            <a:ln w="6350">
              <a:solidFill>
                <a:schemeClr val="tx1"/>
              </a:solidFill>
              <a:tailEnd type="non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>
              <a:cxnSpLocks noChangeAspect="1"/>
            </p:cNvCxnSpPr>
            <p:nvPr/>
          </p:nvCxnSpPr>
          <p:spPr>
            <a:xfrm flipV="1">
              <a:off x="2320839" y="2251041"/>
              <a:ext cx="1775002" cy="456092"/>
            </a:xfrm>
            <a:prstGeom prst="line">
              <a:avLst/>
            </a:prstGeom>
            <a:ln w="6350">
              <a:solidFill>
                <a:schemeClr val="tx1"/>
              </a:solidFill>
              <a:tailEnd type="non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>
              <a:cxnSpLocks noChangeAspect="1"/>
            </p:cNvCxnSpPr>
            <p:nvPr/>
          </p:nvCxnSpPr>
          <p:spPr>
            <a:xfrm flipV="1">
              <a:off x="2033001" y="2259477"/>
              <a:ext cx="1846961" cy="474581"/>
            </a:xfrm>
            <a:prstGeom prst="line">
              <a:avLst/>
            </a:prstGeom>
            <a:ln w="6350">
              <a:solidFill>
                <a:schemeClr val="tx1"/>
              </a:solidFill>
              <a:tailEnd type="non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>
              <a:cxnSpLocks noChangeAspect="1"/>
            </p:cNvCxnSpPr>
            <p:nvPr/>
          </p:nvCxnSpPr>
          <p:spPr>
            <a:xfrm flipV="1">
              <a:off x="2512731" y="2276994"/>
              <a:ext cx="1583110" cy="406784"/>
            </a:xfrm>
            <a:prstGeom prst="line">
              <a:avLst/>
            </a:prstGeom>
            <a:ln w="6350">
              <a:solidFill>
                <a:schemeClr val="tx1"/>
              </a:solidFill>
              <a:tailEnd type="non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>
              <a:cxnSpLocks noChangeAspect="1"/>
            </p:cNvCxnSpPr>
            <p:nvPr/>
          </p:nvCxnSpPr>
          <p:spPr>
            <a:xfrm flipV="1">
              <a:off x="2680637" y="2302945"/>
              <a:ext cx="1415204" cy="363640"/>
            </a:xfrm>
            <a:prstGeom prst="line">
              <a:avLst/>
            </a:prstGeom>
            <a:ln w="6350">
              <a:solidFill>
                <a:schemeClr val="tx1"/>
              </a:solidFill>
              <a:tailEnd type="non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>
              <a:cxnSpLocks noChangeAspect="1"/>
            </p:cNvCxnSpPr>
            <p:nvPr/>
          </p:nvCxnSpPr>
          <p:spPr>
            <a:xfrm flipV="1">
              <a:off x="2851067" y="2328895"/>
              <a:ext cx="1244774" cy="319849"/>
            </a:xfrm>
            <a:prstGeom prst="line">
              <a:avLst/>
            </a:prstGeom>
            <a:ln w="6350">
              <a:solidFill>
                <a:schemeClr val="tx1"/>
              </a:solidFill>
              <a:tailEnd type="non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>
              <a:cxnSpLocks noChangeAspect="1"/>
            </p:cNvCxnSpPr>
            <p:nvPr/>
          </p:nvCxnSpPr>
          <p:spPr>
            <a:xfrm flipV="1">
              <a:off x="3208340" y="2380798"/>
              <a:ext cx="887501" cy="228046"/>
            </a:xfrm>
            <a:prstGeom prst="line">
              <a:avLst/>
            </a:prstGeom>
            <a:ln w="6350">
              <a:solidFill>
                <a:schemeClr val="tx1"/>
              </a:solidFill>
              <a:tailEnd type="non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>
              <a:cxnSpLocks noChangeAspect="1"/>
            </p:cNvCxnSpPr>
            <p:nvPr/>
          </p:nvCxnSpPr>
          <p:spPr>
            <a:xfrm flipV="1">
              <a:off x="3016448" y="2354846"/>
              <a:ext cx="1079393" cy="277353"/>
            </a:xfrm>
            <a:prstGeom prst="line">
              <a:avLst/>
            </a:prstGeom>
            <a:ln w="6350">
              <a:solidFill>
                <a:schemeClr val="tx1"/>
              </a:solidFill>
              <a:tailEnd type="non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>
              <a:cxnSpLocks noChangeAspect="1"/>
            </p:cNvCxnSpPr>
            <p:nvPr/>
          </p:nvCxnSpPr>
          <p:spPr>
            <a:xfrm flipV="1">
              <a:off x="3352259" y="2406748"/>
              <a:ext cx="743582" cy="191065"/>
            </a:xfrm>
            <a:prstGeom prst="line">
              <a:avLst/>
            </a:prstGeom>
            <a:ln w="6350">
              <a:solidFill>
                <a:schemeClr val="tx1"/>
              </a:solidFill>
              <a:tailEnd type="non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>
              <a:cxnSpLocks noChangeAspect="1"/>
            </p:cNvCxnSpPr>
            <p:nvPr/>
          </p:nvCxnSpPr>
          <p:spPr>
            <a:xfrm flipV="1">
              <a:off x="3520165" y="2432700"/>
              <a:ext cx="575676" cy="147922"/>
            </a:xfrm>
            <a:prstGeom prst="line">
              <a:avLst/>
            </a:prstGeom>
            <a:ln w="6350">
              <a:solidFill>
                <a:schemeClr val="tx1"/>
              </a:solidFill>
              <a:tailEnd type="non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>
              <a:cxnSpLocks noChangeAspect="1"/>
            </p:cNvCxnSpPr>
            <p:nvPr/>
          </p:nvCxnSpPr>
          <p:spPr>
            <a:xfrm flipV="1">
              <a:off x="3712057" y="2458651"/>
              <a:ext cx="383784" cy="98614"/>
            </a:xfrm>
            <a:prstGeom prst="line">
              <a:avLst/>
            </a:prstGeom>
            <a:ln w="6350">
              <a:solidFill>
                <a:schemeClr val="tx1"/>
              </a:solidFill>
              <a:tailEnd type="non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>
              <a:cxnSpLocks noChangeAspect="1"/>
            </p:cNvCxnSpPr>
            <p:nvPr/>
          </p:nvCxnSpPr>
          <p:spPr>
            <a:xfrm flipV="1">
              <a:off x="3861024" y="2484602"/>
              <a:ext cx="234817" cy="60336"/>
            </a:xfrm>
            <a:prstGeom prst="line">
              <a:avLst/>
            </a:prstGeom>
            <a:ln w="6350">
              <a:solidFill>
                <a:schemeClr val="tx1"/>
              </a:solidFill>
              <a:tailEnd type="non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>
              <a:cxnSpLocks noChangeAspect="1"/>
            </p:cNvCxnSpPr>
            <p:nvPr/>
          </p:nvCxnSpPr>
          <p:spPr>
            <a:xfrm flipV="1">
              <a:off x="2152934" y="2243579"/>
              <a:ext cx="1870948" cy="480748"/>
            </a:xfrm>
            <a:prstGeom prst="line">
              <a:avLst/>
            </a:prstGeom>
            <a:ln w="6350">
              <a:solidFill>
                <a:schemeClr val="tx1"/>
              </a:solidFill>
              <a:tailEnd type="non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>
              <a:cxnSpLocks noChangeAspect="1"/>
            </p:cNvCxnSpPr>
            <p:nvPr/>
          </p:nvCxnSpPr>
          <p:spPr>
            <a:xfrm flipV="1">
              <a:off x="4047868" y="2510553"/>
              <a:ext cx="47973" cy="12327"/>
            </a:xfrm>
            <a:prstGeom prst="line">
              <a:avLst/>
            </a:prstGeom>
            <a:ln w="6350">
              <a:solidFill>
                <a:schemeClr val="tx1"/>
              </a:solidFill>
              <a:tailEnd type="non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>
              <a:cxnSpLocks noChangeAspect="1"/>
            </p:cNvCxnSpPr>
            <p:nvPr/>
          </p:nvCxnSpPr>
          <p:spPr>
            <a:xfrm flipV="1">
              <a:off x="2009015" y="2389232"/>
              <a:ext cx="71960" cy="36981"/>
            </a:xfrm>
            <a:prstGeom prst="line">
              <a:avLst/>
            </a:prstGeom>
            <a:ln w="6350">
              <a:solidFill>
                <a:schemeClr val="tx1"/>
              </a:solidFill>
              <a:tailEnd type="non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>
              <a:cxnSpLocks noChangeAspect="1"/>
            </p:cNvCxnSpPr>
            <p:nvPr/>
          </p:nvCxnSpPr>
          <p:spPr>
            <a:xfrm flipV="1">
              <a:off x="2152934" y="2378202"/>
              <a:ext cx="71960" cy="36981"/>
            </a:xfrm>
            <a:prstGeom prst="line">
              <a:avLst/>
            </a:prstGeom>
            <a:ln w="6350">
              <a:solidFill>
                <a:schemeClr val="tx1"/>
              </a:solidFill>
              <a:tailEnd type="non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>
              <a:cxnSpLocks noChangeAspect="1"/>
            </p:cNvCxnSpPr>
            <p:nvPr/>
          </p:nvCxnSpPr>
          <p:spPr>
            <a:xfrm flipV="1">
              <a:off x="2320839" y="2363281"/>
              <a:ext cx="71960" cy="36981"/>
            </a:xfrm>
            <a:prstGeom prst="line">
              <a:avLst/>
            </a:prstGeom>
            <a:ln w="6350">
              <a:solidFill>
                <a:schemeClr val="tx1"/>
              </a:solidFill>
              <a:tailEnd type="non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>
              <a:cxnSpLocks noChangeAspect="1"/>
            </p:cNvCxnSpPr>
            <p:nvPr/>
          </p:nvCxnSpPr>
          <p:spPr>
            <a:xfrm flipV="1">
              <a:off x="2656650" y="2326300"/>
              <a:ext cx="71960" cy="36981"/>
            </a:xfrm>
            <a:prstGeom prst="line">
              <a:avLst/>
            </a:prstGeom>
            <a:ln w="6350">
              <a:solidFill>
                <a:schemeClr val="tx1"/>
              </a:solidFill>
              <a:tailEnd type="non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>
              <a:cxnSpLocks noChangeAspect="1"/>
            </p:cNvCxnSpPr>
            <p:nvPr/>
          </p:nvCxnSpPr>
          <p:spPr>
            <a:xfrm flipV="1">
              <a:off x="3424219" y="2259476"/>
              <a:ext cx="71960" cy="36981"/>
            </a:xfrm>
            <a:prstGeom prst="line">
              <a:avLst/>
            </a:prstGeom>
            <a:ln w="6350">
              <a:solidFill>
                <a:schemeClr val="tx1"/>
              </a:solidFill>
              <a:tailEnd type="non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>
              <a:cxnSpLocks noChangeAspect="1"/>
            </p:cNvCxnSpPr>
            <p:nvPr/>
          </p:nvCxnSpPr>
          <p:spPr>
            <a:xfrm flipV="1">
              <a:off x="3616111" y="2245852"/>
              <a:ext cx="47973" cy="24654"/>
            </a:xfrm>
            <a:prstGeom prst="line">
              <a:avLst/>
            </a:prstGeom>
            <a:ln w="6350">
              <a:solidFill>
                <a:schemeClr val="tx1"/>
              </a:solidFill>
              <a:tailEnd type="non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>
              <a:cxnSpLocks noChangeAspect="1"/>
            </p:cNvCxnSpPr>
            <p:nvPr/>
          </p:nvCxnSpPr>
          <p:spPr>
            <a:xfrm flipV="1">
              <a:off x="2824556" y="2311379"/>
              <a:ext cx="71960" cy="36981"/>
            </a:xfrm>
            <a:prstGeom prst="line">
              <a:avLst/>
            </a:prstGeom>
            <a:ln w="6350">
              <a:solidFill>
                <a:schemeClr val="tx1"/>
              </a:solidFill>
              <a:tailEnd type="non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/>
            <p:cNvCxnSpPr>
              <a:cxnSpLocks noChangeAspect="1"/>
            </p:cNvCxnSpPr>
            <p:nvPr/>
          </p:nvCxnSpPr>
          <p:spPr>
            <a:xfrm flipV="1">
              <a:off x="3112394" y="2285427"/>
              <a:ext cx="71960" cy="36981"/>
            </a:xfrm>
            <a:prstGeom prst="line">
              <a:avLst/>
            </a:prstGeom>
            <a:ln w="6350">
              <a:solidFill>
                <a:schemeClr val="tx1"/>
              </a:solidFill>
              <a:tailEnd type="non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/>
            <p:cNvCxnSpPr>
              <a:cxnSpLocks noChangeAspect="1"/>
            </p:cNvCxnSpPr>
            <p:nvPr/>
          </p:nvCxnSpPr>
          <p:spPr>
            <a:xfrm rot="10800000" flipH="1">
              <a:off x="3302309" y="2274398"/>
              <a:ext cx="49950" cy="23368"/>
            </a:xfrm>
            <a:prstGeom prst="line">
              <a:avLst/>
            </a:prstGeom>
            <a:ln w="6350">
              <a:solidFill>
                <a:schemeClr val="tx1"/>
              </a:solidFill>
              <a:tailEnd type="non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/>
            <p:cNvCxnSpPr>
              <a:cxnSpLocks noChangeAspect="1"/>
            </p:cNvCxnSpPr>
            <p:nvPr/>
          </p:nvCxnSpPr>
          <p:spPr>
            <a:xfrm flipV="1">
              <a:off x="2968475" y="2300349"/>
              <a:ext cx="71960" cy="36981"/>
            </a:xfrm>
            <a:prstGeom prst="line">
              <a:avLst/>
            </a:prstGeom>
            <a:ln w="6350">
              <a:solidFill>
                <a:schemeClr val="tx1"/>
              </a:solidFill>
              <a:tailEnd type="non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/>
            <p:cNvCxnSpPr>
              <a:cxnSpLocks noChangeAspect="1"/>
            </p:cNvCxnSpPr>
            <p:nvPr/>
          </p:nvCxnSpPr>
          <p:spPr>
            <a:xfrm flipV="1">
              <a:off x="2464758" y="2352251"/>
              <a:ext cx="71960" cy="36981"/>
            </a:xfrm>
            <a:prstGeom prst="line">
              <a:avLst/>
            </a:prstGeom>
            <a:ln w="6350">
              <a:solidFill>
                <a:schemeClr val="tx1"/>
              </a:solidFill>
              <a:tailEnd type="non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/>
            <p:cNvCxnSpPr>
              <a:cxnSpLocks noChangeAspect="1"/>
            </p:cNvCxnSpPr>
            <p:nvPr/>
          </p:nvCxnSpPr>
          <p:spPr>
            <a:xfrm rot="5400000" flipH="1" flipV="1">
              <a:off x="1900529" y="2392615"/>
              <a:ext cx="37073" cy="59966"/>
            </a:xfrm>
            <a:prstGeom prst="line">
              <a:avLst/>
            </a:prstGeom>
            <a:ln w="6350">
              <a:solidFill>
                <a:schemeClr val="tx1"/>
              </a:solidFill>
              <a:tailEnd type="non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/>
            <p:cNvCxnSpPr>
              <a:cxnSpLocks noChangeAspect="1"/>
            </p:cNvCxnSpPr>
            <p:nvPr/>
          </p:nvCxnSpPr>
          <p:spPr>
            <a:xfrm flipV="1">
              <a:off x="3760030" y="2233525"/>
              <a:ext cx="47973" cy="24654"/>
            </a:xfrm>
            <a:prstGeom prst="line">
              <a:avLst/>
            </a:prstGeom>
            <a:ln w="6350">
              <a:solidFill>
                <a:schemeClr val="tx1"/>
              </a:solidFill>
              <a:tailEnd type="non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/>
            <p:cNvCxnSpPr>
              <a:cxnSpLocks noChangeAspect="1"/>
            </p:cNvCxnSpPr>
            <p:nvPr/>
          </p:nvCxnSpPr>
          <p:spPr>
            <a:xfrm flipV="1">
              <a:off x="3855976" y="2222496"/>
              <a:ext cx="71960" cy="36980"/>
            </a:xfrm>
            <a:prstGeom prst="line">
              <a:avLst/>
            </a:prstGeom>
            <a:ln w="6350">
              <a:solidFill>
                <a:schemeClr val="tx1"/>
              </a:solidFill>
              <a:tailEnd type="non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/>
            <p:cNvCxnSpPr>
              <a:cxnSpLocks noChangeAspect="1"/>
            </p:cNvCxnSpPr>
            <p:nvPr/>
          </p:nvCxnSpPr>
          <p:spPr>
            <a:xfrm flipV="1">
              <a:off x="3999895" y="2219901"/>
              <a:ext cx="47973" cy="24654"/>
            </a:xfrm>
            <a:prstGeom prst="line">
              <a:avLst/>
            </a:prstGeom>
            <a:ln w="6350">
              <a:solidFill>
                <a:schemeClr val="tx1"/>
              </a:solidFill>
              <a:tailEnd type="non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4" name="Parallelogram 53"/>
            <p:cNvSpPr/>
            <p:nvPr/>
          </p:nvSpPr>
          <p:spPr>
            <a:xfrm rot="21332609" flipV="1">
              <a:off x="3889692" y="2234851"/>
              <a:ext cx="470508" cy="290750"/>
            </a:xfrm>
            <a:prstGeom prst="parallelogram">
              <a:avLst>
                <a:gd name="adj" fmla="val 91873"/>
              </a:avLst>
            </a:prstGeom>
            <a:solidFill>
              <a:srgbClr val="A39C69">
                <a:alpha val="69000"/>
              </a:srgb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Parallelogram 54"/>
            <p:cNvSpPr/>
            <p:nvPr/>
          </p:nvSpPr>
          <p:spPr>
            <a:xfrm rot="10448108" flipV="1">
              <a:off x="3830229" y="2222294"/>
              <a:ext cx="267373" cy="22461"/>
            </a:xfrm>
            <a:prstGeom prst="parallelogram">
              <a:avLst>
                <a:gd name="adj" fmla="val 261204"/>
              </a:avLst>
            </a:prstGeom>
            <a:solidFill>
              <a:srgbClr val="A39C69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56" name="Straight Connector 55"/>
            <p:cNvCxnSpPr/>
            <p:nvPr/>
          </p:nvCxnSpPr>
          <p:spPr>
            <a:xfrm rot="10800000">
              <a:off x="3831990" y="2233525"/>
              <a:ext cx="47973" cy="25951"/>
            </a:xfrm>
            <a:prstGeom prst="line">
              <a:avLst/>
            </a:prstGeom>
            <a:ln w="3175">
              <a:solidFill>
                <a:schemeClr val="tx1"/>
              </a:solidFill>
              <a:tailEnd type="non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/>
            <p:cNvCxnSpPr>
              <a:cxnSpLocks noChangeAspect="1"/>
            </p:cNvCxnSpPr>
            <p:nvPr/>
          </p:nvCxnSpPr>
          <p:spPr>
            <a:xfrm rot="10800000">
              <a:off x="4047868" y="2206633"/>
              <a:ext cx="47973" cy="26892"/>
            </a:xfrm>
            <a:prstGeom prst="line">
              <a:avLst/>
            </a:prstGeom>
            <a:ln w="3175">
              <a:solidFill>
                <a:schemeClr val="tx1"/>
              </a:solidFill>
              <a:tailEnd type="non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8" name="Rectangle 57"/>
            <p:cNvSpPr/>
            <p:nvPr/>
          </p:nvSpPr>
          <p:spPr>
            <a:xfrm>
              <a:off x="4095841" y="2181623"/>
              <a:ext cx="287838" cy="36331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59" name="Straight Connector 58"/>
            <p:cNvCxnSpPr>
              <a:cxnSpLocks noChangeAspect="1"/>
            </p:cNvCxnSpPr>
            <p:nvPr/>
          </p:nvCxnSpPr>
          <p:spPr>
            <a:xfrm flipV="1">
              <a:off x="3831989" y="2207574"/>
              <a:ext cx="194314" cy="21824"/>
            </a:xfrm>
            <a:prstGeom prst="line">
              <a:avLst/>
            </a:prstGeom>
            <a:ln w="0">
              <a:solidFill>
                <a:schemeClr val="tx1"/>
              </a:solidFill>
              <a:tailEnd type="non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0" name="Rectangle 59"/>
            <p:cNvSpPr/>
            <p:nvPr/>
          </p:nvSpPr>
          <p:spPr>
            <a:xfrm rot="5067568">
              <a:off x="2930627" y="1554455"/>
              <a:ext cx="197688" cy="234129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61" name="Straight Connector 60"/>
            <p:cNvCxnSpPr>
              <a:cxnSpLocks noChangeAspect="1"/>
            </p:cNvCxnSpPr>
            <p:nvPr/>
          </p:nvCxnSpPr>
          <p:spPr>
            <a:xfrm flipV="1">
              <a:off x="1865096" y="2513854"/>
              <a:ext cx="2230745" cy="238694"/>
            </a:xfrm>
            <a:prstGeom prst="line">
              <a:avLst/>
            </a:prstGeom>
            <a:ln w="3175">
              <a:solidFill>
                <a:schemeClr val="tx1"/>
              </a:solidFill>
              <a:tailEnd type="non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 rot="5400000" flipH="1" flipV="1">
              <a:off x="3955955" y="2373411"/>
              <a:ext cx="280272" cy="500"/>
            </a:xfrm>
            <a:prstGeom prst="line">
              <a:avLst/>
            </a:prstGeom>
            <a:ln w="3175">
              <a:solidFill>
                <a:schemeClr val="tx1"/>
              </a:solidFill>
              <a:tailEnd type="non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3" name="Rectangle 62"/>
            <p:cNvSpPr/>
            <p:nvPr/>
          </p:nvSpPr>
          <p:spPr>
            <a:xfrm rot="18089734">
              <a:off x="4140967" y="2039668"/>
              <a:ext cx="77853" cy="33581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Parallelogram 63"/>
            <p:cNvSpPr/>
            <p:nvPr/>
          </p:nvSpPr>
          <p:spPr>
            <a:xfrm rot="21332609" flipV="1">
              <a:off x="3603145" y="2221501"/>
              <a:ext cx="764704" cy="313402"/>
            </a:xfrm>
            <a:prstGeom prst="parallelogram">
              <a:avLst>
                <a:gd name="adj" fmla="val 91873"/>
              </a:avLst>
            </a:prstGeom>
            <a:solidFill>
              <a:srgbClr val="A39C69">
                <a:alpha val="69000"/>
              </a:srgb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Parallelogram 64"/>
            <p:cNvSpPr/>
            <p:nvPr/>
          </p:nvSpPr>
          <p:spPr>
            <a:xfrm rot="21332609" flipV="1">
              <a:off x="3319340" y="2243799"/>
              <a:ext cx="764704" cy="320523"/>
            </a:xfrm>
            <a:prstGeom prst="parallelogram">
              <a:avLst>
                <a:gd name="adj" fmla="val 91873"/>
              </a:avLst>
            </a:prstGeom>
            <a:solidFill>
              <a:srgbClr val="A39C69">
                <a:alpha val="69000"/>
              </a:srgb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Parallelogram 65"/>
            <p:cNvSpPr/>
            <p:nvPr/>
          </p:nvSpPr>
          <p:spPr>
            <a:xfrm rot="21332609" flipV="1">
              <a:off x="3054182" y="2265905"/>
              <a:ext cx="764704" cy="310191"/>
            </a:xfrm>
            <a:prstGeom prst="parallelogram">
              <a:avLst>
                <a:gd name="adj" fmla="val 91873"/>
              </a:avLst>
            </a:prstGeom>
            <a:solidFill>
              <a:srgbClr val="A39C69">
                <a:alpha val="69000"/>
              </a:srgb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Parallelogram 66"/>
            <p:cNvSpPr/>
            <p:nvPr/>
          </p:nvSpPr>
          <p:spPr>
            <a:xfrm rot="21332609" flipV="1">
              <a:off x="2766023" y="2292242"/>
              <a:ext cx="764704" cy="324734"/>
            </a:xfrm>
            <a:prstGeom prst="parallelogram">
              <a:avLst>
                <a:gd name="adj" fmla="val 91873"/>
              </a:avLst>
            </a:prstGeom>
            <a:solidFill>
              <a:srgbClr val="A39C69">
                <a:alpha val="69000"/>
              </a:srgb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Parallelogram 67"/>
            <p:cNvSpPr/>
            <p:nvPr/>
          </p:nvSpPr>
          <p:spPr>
            <a:xfrm rot="21332609" flipV="1">
              <a:off x="2515421" y="2316164"/>
              <a:ext cx="764704" cy="323687"/>
            </a:xfrm>
            <a:prstGeom prst="parallelogram">
              <a:avLst>
                <a:gd name="adj" fmla="val 91873"/>
              </a:avLst>
            </a:prstGeom>
            <a:solidFill>
              <a:srgbClr val="A39C69">
                <a:alpha val="69000"/>
              </a:srgb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Parallelogram 68"/>
            <p:cNvSpPr/>
            <p:nvPr/>
          </p:nvSpPr>
          <p:spPr>
            <a:xfrm rot="21332609" flipV="1">
              <a:off x="2195821" y="2342572"/>
              <a:ext cx="764704" cy="319944"/>
            </a:xfrm>
            <a:prstGeom prst="parallelogram">
              <a:avLst>
                <a:gd name="adj" fmla="val 91873"/>
              </a:avLst>
            </a:prstGeom>
            <a:solidFill>
              <a:srgbClr val="A39C69">
                <a:alpha val="69000"/>
              </a:srgb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Parallelogram 69"/>
            <p:cNvSpPr/>
            <p:nvPr/>
          </p:nvSpPr>
          <p:spPr>
            <a:xfrm rot="21264337" flipV="1">
              <a:off x="1482626" y="1896245"/>
              <a:ext cx="1220684" cy="830266"/>
            </a:xfrm>
            <a:prstGeom prst="parallelogram">
              <a:avLst>
                <a:gd name="adj" fmla="val 91873"/>
              </a:avLst>
            </a:prstGeom>
            <a:solidFill>
              <a:srgbClr val="A39C69">
                <a:alpha val="69000"/>
              </a:srgb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18401657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le 9"/>
          <p:cNvSpPr txBox="1">
            <a:spLocks/>
          </p:cNvSpPr>
          <p:nvPr/>
        </p:nvSpPr>
        <p:spPr>
          <a:xfrm>
            <a:off x="533400" y="274638"/>
            <a:ext cx="8001000" cy="1143000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dirty="0" smtClean="0"/>
              <a:t>            Coil Technology</a:t>
            </a:r>
            <a:endParaRPr lang="en-US" dirty="0"/>
          </a:p>
        </p:txBody>
      </p:sp>
      <p:pic>
        <p:nvPicPr>
          <p:cNvPr id="19" name="Picture 3" descr="Q:\HFM\LHCD-11T\CERN visit Cu coil winding\DSC_3045doc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200" y="76200"/>
            <a:ext cx="3087583" cy="1981200"/>
          </a:xfrm>
          <a:prstGeom prst="rect">
            <a:avLst/>
          </a:prstGeom>
          <a:noFill/>
        </p:spPr>
      </p:pic>
      <p:pic>
        <p:nvPicPr>
          <p:cNvPr id="20" name="Picture 19" descr="M:\Nobrega\11 Tesla Dipole Fabrication\DSC05096 crop doc mold cavity.jpg"/>
          <p:cNvPicPr preferRelativeResize="0"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801727" y="1371600"/>
            <a:ext cx="2266073" cy="2247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" name="Picture 24" descr="Picture1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12590" y="4114800"/>
            <a:ext cx="2555210" cy="2133600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22" name="Content Placeholder 7"/>
          <p:cNvSpPr txBox="1">
            <a:spLocks/>
          </p:cNvSpPr>
          <p:nvPr/>
        </p:nvSpPr>
        <p:spPr>
          <a:xfrm>
            <a:off x="0" y="4229100"/>
            <a:ext cx="2647123" cy="1905000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>
            <a:normAutofit fontScale="475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10000"/>
              </a:lnSpc>
            </a:pPr>
            <a:r>
              <a:rPr lang="en-US" dirty="0"/>
              <a:t>Reaction cycle is in an argon atmosphere and at  210° C for 72 hours, 400° C for 48 hours and 640° C for 48 hours. The heat treatment lasts about 9 days including ramp up and cool down.</a:t>
            </a:r>
          </a:p>
        </p:txBody>
      </p:sp>
      <p:sp>
        <p:nvSpPr>
          <p:cNvPr id="23" name="Content Placeholder 7"/>
          <p:cNvSpPr txBox="1">
            <a:spLocks/>
          </p:cNvSpPr>
          <p:nvPr/>
        </p:nvSpPr>
        <p:spPr>
          <a:xfrm>
            <a:off x="4566558" y="1371600"/>
            <a:ext cx="2235170" cy="2514600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>
            <a:normAutofit fontScale="475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Cure cycle is 150° C for 30 min. at ~27MPa.</a:t>
            </a:r>
          </a:p>
          <a:p>
            <a:r>
              <a:rPr lang="en-US" b="1" dirty="0" smtClean="0"/>
              <a:t>Coil</a:t>
            </a:r>
            <a:r>
              <a:rPr lang="en-US" dirty="0" smtClean="0"/>
              <a:t> is compressed with 1 mm curing shim. Shim size is approximate sum of cable expansion during reaction and used to pre-compress insulation with binder.</a:t>
            </a:r>
            <a:endParaRPr lang="en-US" dirty="0"/>
          </a:p>
        </p:txBody>
      </p:sp>
      <p:sp>
        <p:nvSpPr>
          <p:cNvPr id="24" name="Content Placeholder 7"/>
          <p:cNvSpPr txBox="1">
            <a:spLocks/>
          </p:cNvSpPr>
          <p:nvPr/>
        </p:nvSpPr>
        <p:spPr>
          <a:xfrm>
            <a:off x="0" y="1828799"/>
            <a:ext cx="4139952" cy="2400301"/>
          </a:xfrm>
          <a:prstGeom prst="rect">
            <a:avLst/>
          </a:prstGeom>
          <a:solidFill>
            <a:schemeClr val="bg1"/>
          </a:solidFill>
        </p:spPr>
        <p:txBody>
          <a:bodyPr vert="horz">
            <a:normAutofit lnSpcReduction="10000"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90000"/>
              </a:lnSpc>
              <a:buClr>
                <a:schemeClr val="tx1"/>
              </a:buClr>
              <a:buSzPct val="100000"/>
            </a:pPr>
            <a:r>
              <a:rPr lang="en-US" sz="1500" dirty="0" smtClean="0"/>
              <a:t>Coil winding tensions is ~156 N.</a:t>
            </a:r>
          </a:p>
          <a:p>
            <a:pPr>
              <a:lnSpc>
                <a:spcPct val="90000"/>
              </a:lnSpc>
              <a:buClr>
                <a:schemeClr val="tx1"/>
              </a:buClr>
              <a:buSzPct val="100000"/>
            </a:pPr>
            <a:r>
              <a:rPr lang="en-US" sz="1500" dirty="0" smtClean="0"/>
              <a:t>Pole gap is maintained during winding and curing. Stored coil winding tension is near zero prior to reaction.</a:t>
            </a:r>
          </a:p>
          <a:p>
            <a:pPr>
              <a:lnSpc>
                <a:spcPct val="90000"/>
              </a:lnSpc>
              <a:buClr>
                <a:schemeClr val="tx1"/>
              </a:buClr>
              <a:buSzPct val="100000"/>
            </a:pPr>
            <a:r>
              <a:rPr lang="en-US" sz="1500" b="1" dirty="0" smtClean="0"/>
              <a:t>CTD-1202X</a:t>
            </a:r>
            <a:r>
              <a:rPr lang="en-US" sz="1500" dirty="0" smtClean="0"/>
              <a:t> ceramic binder used during winding of end turns to support cable to help prevent popped strands and cable collapse. Binder applied to entire coil prior to curing. </a:t>
            </a:r>
          </a:p>
          <a:p>
            <a:pPr>
              <a:lnSpc>
                <a:spcPct val="90000"/>
              </a:lnSpc>
              <a:buClr>
                <a:schemeClr val="tx1"/>
              </a:buClr>
              <a:buSzPct val="100000"/>
            </a:pPr>
            <a:r>
              <a:rPr lang="en-US" sz="1600" dirty="0"/>
              <a:t>Modify end parts to shorten legs, adjust wedges to match</a:t>
            </a:r>
          </a:p>
          <a:p>
            <a:pPr>
              <a:lnSpc>
                <a:spcPct val="90000"/>
              </a:lnSpc>
              <a:buClr>
                <a:schemeClr val="tx1"/>
              </a:buClr>
              <a:buSzPct val="100000"/>
            </a:pPr>
            <a:endParaRPr lang="en-US" sz="1500" dirty="0" smtClean="0"/>
          </a:p>
        </p:txBody>
      </p:sp>
      <p:pic>
        <p:nvPicPr>
          <p:cNvPr id="25" name="Picture 24" descr="Q:\HFM\CosTheta_Dipole\LM-02\Pictures\2007-08-01-0716-31\DSC03087cropsm.jp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644985" y="4043258"/>
            <a:ext cx="1638983" cy="226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" name="Content Placeholder 7"/>
          <p:cNvSpPr txBox="1">
            <a:spLocks/>
          </p:cNvSpPr>
          <p:nvPr/>
        </p:nvSpPr>
        <p:spPr>
          <a:xfrm>
            <a:off x="4515394" y="3886201"/>
            <a:ext cx="2057400" cy="2590800"/>
          </a:xfrm>
          <a:prstGeom prst="rect">
            <a:avLst/>
          </a:prstGeom>
          <a:noFill/>
        </p:spPr>
        <p:txBody>
          <a:bodyPr vert="horz" lIns="91440" tIns="45720" rIns="91440" bIns="45720" rtlCol="0">
            <a:normAutofit fontScale="475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Impregnation is with CTD101K and is done in the IB2 vacuum oven at 30-50 </a:t>
            </a:r>
            <a:r>
              <a:rPr lang="en-US" dirty="0">
                <a:latin typeface="Symbol" pitchFamily="18" charset="2"/>
              </a:rPr>
              <a:t>m</a:t>
            </a:r>
            <a:r>
              <a:rPr lang="en-US" dirty="0"/>
              <a:t>m Hg with epoxy temperature of 60</a:t>
            </a:r>
            <a:r>
              <a:rPr lang="en-US" dirty="0">
                <a:latin typeface="Symbol" pitchFamily="18" charset="2"/>
              </a:rPr>
              <a:t>° </a:t>
            </a:r>
            <a:r>
              <a:rPr lang="en-US" dirty="0"/>
              <a:t>C.</a:t>
            </a:r>
          </a:p>
          <a:p>
            <a:r>
              <a:rPr lang="en-US" dirty="0"/>
              <a:t>Curing is done in a different oven at 125</a:t>
            </a:r>
            <a:r>
              <a:rPr lang="en-US" dirty="0">
                <a:latin typeface="Symbol" pitchFamily="18" charset="2"/>
              </a:rPr>
              <a:t>° </a:t>
            </a:r>
            <a:r>
              <a:rPr lang="en-US" dirty="0"/>
              <a:t>C for 21 hours.</a:t>
            </a:r>
          </a:p>
        </p:txBody>
      </p:sp>
    </p:spTree>
    <p:extLst>
      <p:ext uri="{BB962C8B-B14F-4D97-AF65-F5344CB8AC3E}">
        <p14:creationId xmlns:p14="http://schemas.microsoft.com/office/powerpoint/2010/main" val="309022281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000" dirty="0"/>
              <a:t>Coil Development with MATRIMID</a:t>
            </a:r>
            <a:br>
              <a:rPr lang="en-US" sz="4000" dirty="0"/>
            </a:br>
            <a:r>
              <a:rPr lang="en-US" sz="3200" dirty="0"/>
              <a:t>(soluble thermoplastic polyimide)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25606"/>
            <a:ext cx="5410944" cy="4623674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Technology </a:t>
            </a:r>
            <a:r>
              <a:rPr lang="en-US" dirty="0"/>
              <a:t>scale up</a:t>
            </a:r>
          </a:p>
          <a:p>
            <a:pPr lvl="1"/>
            <a:r>
              <a:rPr lang="en-US" dirty="0"/>
              <a:t>2-m long 11T dipole coil </a:t>
            </a:r>
            <a:r>
              <a:rPr lang="en-US" dirty="0" smtClean="0"/>
              <a:t>was </a:t>
            </a:r>
          </a:p>
          <a:p>
            <a:pPr marL="457200" lvl="1" indent="0">
              <a:buNone/>
            </a:pPr>
            <a:r>
              <a:rPr lang="en-US" dirty="0" smtClean="0"/>
              <a:t>      successfully potted with</a:t>
            </a:r>
          </a:p>
          <a:p>
            <a:pPr marL="457200" lvl="1" indent="0">
              <a:buNone/>
            </a:pPr>
            <a:r>
              <a:rPr lang="en-US" dirty="0" smtClean="0"/>
              <a:t>      MATRIMID at Fermilab</a:t>
            </a:r>
          </a:p>
          <a:p>
            <a:pPr marL="457200" lvl="1" indent="0">
              <a:buNone/>
            </a:pPr>
            <a:endParaRPr lang="en-US" dirty="0" smtClean="0"/>
          </a:p>
          <a:p>
            <a:r>
              <a:rPr lang="en-US" dirty="0" smtClean="0"/>
              <a:t>Cable </a:t>
            </a:r>
            <a:r>
              <a:rPr lang="en-US" dirty="0"/>
              <a:t>test stack program</a:t>
            </a:r>
          </a:p>
          <a:p>
            <a:pPr lvl="1"/>
            <a:r>
              <a:rPr lang="en-US" dirty="0"/>
              <a:t>mechanical, thermal and electrical </a:t>
            </a:r>
            <a:r>
              <a:rPr lang="en-US" dirty="0" smtClean="0"/>
              <a:t>testing of </a:t>
            </a:r>
            <a:r>
              <a:rPr lang="en-US" dirty="0"/>
              <a:t>stacks at room temperature and 4.5 </a:t>
            </a:r>
            <a:r>
              <a:rPr lang="en-US" dirty="0" smtClean="0"/>
              <a:t>K using </a:t>
            </a:r>
            <a:r>
              <a:rPr lang="en-US" dirty="0"/>
              <a:t>cables of various types </a:t>
            </a:r>
            <a:endParaRPr lang="en-US" dirty="0" smtClean="0"/>
          </a:p>
          <a:p>
            <a:pPr lvl="1"/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46717" y="1124744"/>
            <a:ext cx="3810000" cy="2143125"/>
          </a:xfrm>
          <a:prstGeom prst="rect">
            <a:avLst/>
          </a:prstGeom>
        </p:spPr>
      </p:pic>
      <p:grpSp>
        <p:nvGrpSpPr>
          <p:cNvPr id="8" name="Group 7"/>
          <p:cNvGrpSpPr/>
          <p:nvPr/>
        </p:nvGrpSpPr>
        <p:grpSpPr>
          <a:xfrm>
            <a:off x="5998094" y="3789040"/>
            <a:ext cx="2887962" cy="1728192"/>
            <a:chOff x="6156176" y="2780928"/>
            <a:chExt cx="2887962" cy="1728192"/>
          </a:xfrm>
        </p:grpSpPr>
        <p:pic>
          <p:nvPicPr>
            <p:cNvPr id="4" name="Picture 6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56176" y="2780928"/>
              <a:ext cx="2887962" cy="144303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sp>
          <p:nvSpPr>
            <p:cNvPr id="6" name="Rectangle 5"/>
            <p:cNvSpPr>
              <a:spLocks noChangeArrowheads="1"/>
            </p:cNvSpPr>
            <p:nvPr/>
          </p:nvSpPr>
          <p:spPr bwMode="auto">
            <a:xfrm>
              <a:off x="6156176" y="4232121"/>
              <a:ext cx="2887962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r>
                <a:rPr lang="en-US" sz="1200" i="1" dirty="0" smtClean="0">
                  <a:solidFill>
                    <a:schemeClr val="accent6">
                      <a:lumMod val="50000"/>
                    </a:schemeClr>
                  </a:solidFill>
                </a:rPr>
                <a:t>R.C Bossert et </a:t>
              </a:r>
              <a:r>
                <a:rPr lang="en-US" sz="1200" i="1" dirty="0">
                  <a:solidFill>
                    <a:schemeClr val="accent6">
                      <a:lumMod val="50000"/>
                    </a:schemeClr>
                  </a:solidFill>
                </a:rPr>
                <a:t>al., ASC2012, Sept 2012</a:t>
              </a:r>
              <a:endParaRPr lang="en-US" sz="1200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</p:grpSp>
      <p:sp>
        <p:nvSpPr>
          <p:cNvPr id="9" name="TextBox 8"/>
          <p:cNvSpPr txBox="1"/>
          <p:nvPr/>
        </p:nvSpPr>
        <p:spPr>
          <a:xfrm>
            <a:off x="7442075" y="2565638"/>
            <a:ext cx="9541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MBH04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223161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57200" y="-27384"/>
            <a:ext cx="7470648" cy="778416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MBHSP01 Autopsy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67460" y="908720"/>
            <a:ext cx="1323349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MBH03</a:t>
            </a:r>
          </a:p>
          <a:p>
            <a:r>
              <a:rPr lang="en-US" dirty="0" smtClean="0"/>
              <a:t>Used in MBHSP01.</a:t>
            </a:r>
          </a:p>
          <a:p>
            <a:r>
              <a:rPr lang="en-US" dirty="0" smtClean="0"/>
              <a:t>Strand spacing observed in MBH04.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35496" y="3573016"/>
            <a:ext cx="1690078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Reacted </a:t>
            </a:r>
          </a:p>
          <a:p>
            <a:r>
              <a:rPr lang="en-US" sz="2000" dirty="0" smtClean="0"/>
              <a:t>MBH04</a:t>
            </a:r>
          </a:p>
          <a:p>
            <a:r>
              <a:rPr lang="en-US" sz="2000" dirty="0" smtClean="0"/>
              <a:t>(scrapped)</a:t>
            </a:r>
          </a:p>
          <a:p>
            <a:endParaRPr lang="en-US" sz="800" dirty="0" smtClean="0"/>
          </a:p>
          <a:p>
            <a:r>
              <a:rPr lang="en-US" sz="2000" dirty="0" smtClean="0"/>
              <a:t>Later potted</a:t>
            </a:r>
          </a:p>
          <a:p>
            <a:r>
              <a:rPr lang="en-US" sz="2000" dirty="0" smtClean="0"/>
              <a:t>w/MATRIMID</a:t>
            </a:r>
            <a:endParaRPr lang="en-US" sz="2000" dirty="0"/>
          </a:p>
        </p:txBody>
      </p:sp>
      <p:pic>
        <p:nvPicPr>
          <p:cNvPr id="9" name="Picture 8" descr="MBHSP01_autopsy.jpe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32" t="16168" r="10956"/>
          <a:stretch/>
        </p:blipFill>
        <p:spPr>
          <a:xfrm>
            <a:off x="1612319" y="771271"/>
            <a:ext cx="7268568" cy="2456586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2514600" y="2515150"/>
            <a:ext cx="15971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Cable width!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730554" y="1572400"/>
            <a:ext cx="19621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Strand spacing!</a:t>
            </a:r>
            <a:endParaRPr lang="en-US" dirty="0">
              <a:solidFill>
                <a:srgbClr val="FFFF00"/>
              </a:solidFill>
            </a:endParaRPr>
          </a:p>
        </p:txBody>
      </p:sp>
      <p:cxnSp>
        <p:nvCxnSpPr>
          <p:cNvPr id="12" name="Straight Arrow Connector 11"/>
          <p:cNvCxnSpPr/>
          <p:nvPr/>
        </p:nvCxnSpPr>
        <p:spPr bwMode="auto">
          <a:xfrm>
            <a:off x="4513964" y="2362706"/>
            <a:ext cx="0" cy="689122"/>
          </a:xfrm>
          <a:prstGeom prst="straightConnector1">
            <a:avLst/>
          </a:prstGeom>
          <a:noFill/>
          <a:ln w="38100" cap="flat" cmpd="sng" algn="ctr">
            <a:solidFill>
              <a:srgbClr val="0000FF"/>
            </a:solidFill>
            <a:prstDash val="solid"/>
            <a:round/>
            <a:headEnd type="arrow"/>
            <a:tailEnd type="arrow"/>
          </a:ln>
          <a:effectLst/>
        </p:spPr>
      </p:cxnSp>
      <p:cxnSp>
        <p:nvCxnSpPr>
          <p:cNvPr id="13" name="Straight Arrow Connector 12"/>
          <p:cNvCxnSpPr>
            <a:stCxn id="11" idx="2"/>
          </p:cNvCxnSpPr>
          <p:nvPr/>
        </p:nvCxnSpPr>
        <p:spPr bwMode="auto">
          <a:xfrm flipH="1">
            <a:off x="5533166" y="1941732"/>
            <a:ext cx="178449" cy="420974"/>
          </a:xfrm>
          <a:prstGeom prst="straightConnector1">
            <a:avLst/>
          </a:prstGeom>
          <a:noFill/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arrow"/>
          </a:ln>
          <a:effectLst/>
        </p:spPr>
      </p:cxnSp>
      <p:pic>
        <p:nvPicPr>
          <p:cNvPr id="6" name="Content Placeholder 5" descr="DSC03005.JPG"/>
          <p:cNvPicPr>
            <a:picLocks noChangeAspect="1"/>
          </p:cNvPicPr>
          <p:nvPr/>
        </p:nvPicPr>
        <p:blipFill rotWithShape="1">
          <a:blip r:embed="rId3" cstate="print"/>
          <a:srcRect t="18996" b="19011"/>
          <a:stretch/>
        </p:blipFill>
        <p:spPr>
          <a:xfrm>
            <a:off x="1612319" y="3484097"/>
            <a:ext cx="7275813" cy="2537191"/>
          </a:xfrm>
          <a:prstGeom prst="rect">
            <a:avLst/>
          </a:prstGeom>
        </p:spPr>
      </p:pic>
      <p:cxnSp>
        <p:nvCxnSpPr>
          <p:cNvPr id="15" name="Straight Arrow Connector 14"/>
          <p:cNvCxnSpPr/>
          <p:nvPr/>
        </p:nvCxnSpPr>
        <p:spPr bwMode="auto">
          <a:xfrm flipH="1">
            <a:off x="4152493" y="4581128"/>
            <a:ext cx="178449" cy="420974"/>
          </a:xfrm>
          <a:prstGeom prst="straightConnector1">
            <a:avLst/>
          </a:prstGeom>
          <a:noFill/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val="173389786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3851920" y="6237312"/>
            <a:ext cx="5292080" cy="62068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Coil Fabrication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25606"/>
            <a:ext cx="4546848" cy="4667421"/>
          </a:xfrm>
        </p:spPr>
        <p:txBody>
          <a:bodyPr>
            <a:normAutofit fontScale="85000" lnSpcReduction="20000"/>
          </a:bodyPr>
          <a:lstStyle/>
          <a:p>
            <a:r>
              <a:rPr lang="en-US" dirty="0"/>
              <a:t>MBH04 (2m) with 3mm gap, used end stopper during reaction, spacer not modified</a:t>
            </a:r>
          </a:p>
          <a:p>
            <a:r>
              <a:rPr lang="en-US" dirty="0"/>
              <a:t>MBH05,07 &amp; 08 (1m) Spacer legs shortened, saddles modified (1 mm removed from inner saddle parting plane, 1.5 mm from outer saddle), no reaction end stopper.</a:t>
            </a:r>
          </a:p>
          <a:p>
            <a:r>
              <a:rPr lang="en-US" dirty="0"/>
              <a:t>MBH09 spacer legs shortened to an angle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463" r="36548" b="16775"/>
          <a:stretch/>
        </p:blipFill>
        <p:spPr bwMode="auto">
          <a:xfrm>
            <a:off x="5712207" y="2066495"/>
            <a:ext cx="3396297" cy="18657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2207" y="44624"/>
            <a:ext cx="3396297" cy="180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Rectangle 5"/>
          <p:cNvSpPr/>
          <p:nvPr/>
        </p:nvSpPr>
        <p:spPr>
          <a:xfrm>
            <a:off x="5820824" y="116632"/>
            <a:ext cx="970384" cy="36933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dirty="0" smtClean="0"/>
              <a:t>MBH04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5820824" y="2132856"/>
            <a:ext cx="970384" cy="36933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dirty="0" smtClean="0"/>
              <a:t>MBH05</a:t>
            </a:r>
            <a:endParaRPr lang="en-US" dirty="0"/>
          </a:p>
        </p:txBody>
      </p:sp>
      <p:pic>
        <p:nvPicPr>
          <p:cNvPr id="8" name="Picture 4" descr="Q:\HFM\LHCD-11T\MBH Coil &amp; Magnet info &amp; pictures\MBH02\AFTER EPOXY IMPREGNATION\DSC00194 crop doc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533" r="19784"/>
          <a:stretch/>
        </p:blipFill>
        <p:spPr bwMode="auto">
          <a:xfrm>
            <a:off x="6967608" y="4149080"/>
            <a:ext cx="2150971" cy="1991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4" descr="Q:\HFM\LHCD-11T\MBH Coil &amp; Magnet info &amp; pictures\MBH02\SPLICE EPOXY IMPREG\DSC09428 rot crop doc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4970122" y="4149080"/>
            <a:ext cx="1950223" cy="1993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4970120" y="6093296"/>
            <a:ext cx="4173879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Gaps between cable and end parts filled with S2-glass.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58788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Outline</a:t>
            </a:r>
            <a:endParaRPr lang="en-GB" dirty="0"/>
          </a:p>
        </p:txBody>
      </p:sp>
      <p:sp>
        <p:nvSpPr>
          <p:cNvPr id="12" name="Content Placeholder 1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Background</a:t>
            </a:r>
          </a:p>
          <a:p>
            <a:r>
              <a:rPr lang="en-GB" dirty="0" smtClean="0"/>
              <a:t>Mechanical Design</a:t>
            </a:r>
          </a:p>
          <a:p>
            <a:r>
              <a:rPr lang="en-GB" dirty="0" smtClean="0"/>
              <a:t>Model Magnet Features</a:t>
            </a:r>
          </a:p>
          <a:p>
            <a:r>
              <a:rPr lang="en-GB" dirty="0" smtClean="0"/>
              <a:t>Coil Technology </a:t>
            </a:r>
            <a:r>
              <a:rPr lang="en-GB" dirty="0"/>
              <a:t>and Fabrication</a:t>
            </a:r>
            <a:endParaRPr lang="en-GB" dirty="0" smtClean="0"/>
          </a:p>
          <a:p>
            <a:r>
              <a:rPr lang="en-GB" dirty="0" smtClean="0"/>
              <a:t>11T Dipole Plans</a:t>
            </a:r>
          </a:p>
          <a:p>
            <a:r>
              <a:rPr lang="en-GB" dirty="0" smtClean="0"/>
              <a:t>Summary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97438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Q:\HFM\LHCD-11T\MBH Coil &amp; Magnet info &amp; pictures\MBH08\SPLICE EPOXY IMPREGNATION\DSC08197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64496" y="3717032"/>
            <a:ext cx="4572000" cy="2571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4" descr="Q:\HFM\LHCD-11T\MBH Coil &amp; Magnet info &amp; pictures\MBH08\SPLICE EPOXY IMPREGNATION\DSC08189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5657" y="1524000"/>
            <a:ext cx="4572000" cy="2571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030057" y="4876800"/>
            <a:ext cx="21267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Stress Concentration</a:t>
            </a:r>
            <a:endParaRPr lang="en-US" dirty="0"/>
          </a:p>
        </p:txBody>
      </p:sp>
      <p:cxnSp>
        <p:nvCxnSpPr>
          <p:cNvPr id="5" name="Straight Arrow Connector 4"/>
          <p:cNvCxnSpPr>
            <a:stCxn id="4" idx="0"/>
          </p:cNvCxnSpPr>
          <p:nvPr/>
        </p:nvCxnSpPr>
        <p:spPr>
          <a:xfrm flipH="1" flipV="1">
            <a:off x="1868257" y="3200400"/>
            <a:ext cx="225168" cy="1676400"/>
          </a:xfrm>
          <a:prstGeom prst="straightConnector1">
            <a:avLst/>
          </a:prstGeom>
          <a:ln w="38100">
            <a:solidFill>
              <a:schemeClr val="tx1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4" descr="Q:\HFM\LHCD-11T\MBH Coil &amp; Magnet info &amp; pictures\MBH08\SPLICE EPOXY IMPREGNATION\DSC08189.JPG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916255" y="1524000"/>
            <a:ext cx="3112129" cy="19489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7" name="Straight Arrow Connector 6"/>
          <p:cNvCxnSpPr>
            <a:stCxn id="4" idx="0"/>
          </p:cNvCxnSpPr>
          <p:nvPr/>
        </p:nvCxnSpPr>
        <p:spPr>
          <a:xfrm flipV="1">
            <a:off x="2093425" y="2634754"/>
            <a:ext cx="3584832" cy="2242046"/>
          </a:xfrm>
          <a:prstGeom prst="straightConnector1">
            <a:avLst/>
          </a:prstGeom>
          <a:ln w="38100">
            <a:solidFill>
              <a:schemeClr val="tx1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Coil Fabrication, MBH08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530801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Q:\HFM\LHCD-11T\MBH Coil &amp; Magnet info &amp; pictures\MBH08\Popped Strands Pictures\DSC06740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52400" y="1257301"/>
            <a:ext cx="4343400" cy="2443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Oval 6"/>
          <p:cNvSpPr/>
          <p:nvPr/>
        </p:nvSpPr>
        <p:spPr>
          <a:xfrm>
            <a:off x="533400" y="1752600"/>
            <a:ext cx="1676400" cy="1143000"/>
          </a:xfrm>
          <a:prstGeom prst="ellipse">
            <a:avLst/>
          </a:prstGeom>
          <a:noFill/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1524000" y="2895600"/>
            <a:ext cx="304800" cy="955830"/>
          </a:xfrm>
          <a:prstGeom prst="straightConnector1">
            <a:avLst/>
          </a:prstGeom>
          <a:ln w="38100">
            <a:solidFill>
              <a:schemeClr val="accent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457200" y="274320"/>
            <a:ext cx="86868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Cable Mechanical Stability, MBH08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899592" y="5943600"/>
            <a:ext cx="3024336" cy="914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3" descr="Q:\HFM\LHCD-11T\MBH Coil &amp; Magnet info &amp; pictures\MBH08\Popped Strands Pictures\DSC06740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241" r="58985" b="34155"/>
          <a:stretch/>
        </p:blipFill>
        <p:spPr bwMode="auto">
          <a:xfrm>
            <a:off x="152400" y="3851430"/>
            <a:ext cx="4343400" cy="2597384"/>
          </a:xfrm>
          <a:prstGeom prst="ellipse">
            <a:avLst/>
          </a:prstGeom>
          <a:ln w="63500" cap="rnd">
            <a:solidFill>
              <a:schemeClr val="accent6"/>
            </a:solidFill>
          </a:ln>
          <a:effectLst/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11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810" t="17497" r="17541" b="11457"/>
          <a:stretch/>
        </p:blipFill>
        <p:spPr bwMode="auto">
          <a:xfrm>
            <a:off x="9189739" y="1341491"/>
            <a:ext cx="3130268" cy="23622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Picture 2" descr="Q:\HFM\LHCD-11T\MBH Coil &amp; Magnet info &amp; pictures\MBH01\Cable Insulation\2011-08-17-0913-31\DSC06357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51739" y="3802083"/>
            <a:ext cx="2397125" cy="2674917"/>
          </a:xfrm>
          <a:prstGeom prst="ellipse">
            <a:avLst/>
          </a:prstGeom>
          <a:ln w="38100" cap="rnd">
            <a:solidFill>
              <a:schemeClr val="accent6">
                <a:lumMod val="75000"/>
              </a:schemeClr>
            </a:solidFill>
          </a:ln>
          <a:effectLst/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Oval 12"/>
          <p:cNvSpPr/>
          <p:nvPr/>
        </p:nvSpPr>
        <p:spPr>
          <a:xfrm>
            <a:off x="9826290" y="1874891"/>
            <a:ext cx="582649" cy="647700"/>
          </a:xfrm>
          <a:prstGeom prst="ellipse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Arrow Connector 13"/>
          <p:cNvCxnSpPr>
            <a:stCxn id="13" idx="5"/>
          </p:cNvCxnSpPr>
          <p:nvPr/>
        </p:nvCxnSpPr>
        <p:spPr>
          <a:xfrm>
            <a:off x="10323612" y="2427738"/>
            <a:ext cx="466327" cy="1428353"/>
          </a:xfrm>
          <a:prstGeom prst="straightConnector1">
            <a:avLst/>
          </a:prstGeom>
          <a:ln w="28575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5" name="Group 14"/>
          <p:cNvGrpSpPr>
            <a:grpSpLocks noChangeAspect="1"/>
          </p:cNvGrpSpPr>
          <p:nvPr/>
        </p:nvGrpSpPr>
        <p:grpSpPr>
          <a:xfrm>
            <a:off x="4716016" y="2036056"/>
            <a:ext cx="4238560" cy="2674917"/>
            <a:chOff x="4860032" y="975779"/>
            <a:chExt cx="4238560" cy="2674917"/>
          </a:xfrm>
        </p:grpSpPr>
        <p:pic>
          <p:nvPicPr>
            <p:cNvPr id="16" name="Picture 11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9856" t="17497" r="17541" b="11457"/>
            <a:stretch/>
          </p:blipFill>
          <p:spPr bwMode="auto">
            <a:xfrm>
              <a:off x="4860032" y="1006532"/>
              <a:ext cx="3068767" cy="26134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7" name="Picture 2" descr="Q:\HFM\LHCD-11T\MBH Coil &amp; Magnet info &amp; pictures\MBH01\Cable Insulation\2011-08-17-0913-31\DSC06357.JPG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701467" y="975779"/>
              <a:ext cx="2397125" cy="2674917"/>
            </a:xfrm>
            <a:prstGeom prst="ellipse">
              <a:avLst/>
            </a:prstGeom>
            <a:ln w="38100" cap="rnd">
              <a:solidFill>
                <a:schemeClr val="accent6">
                  <a:lumMod val="75000"/>
                </a:schemeClr>
              </a:solidFill>
            </a:ln>
            <a:effectLst/>
            <a:scene3d>
              <a:camera prst="orthographicFront"/>
              <a:lightRig rig="contrasting" dir="t">
                <a:rot lat="0" lon="0" rev="3000000"/>
              </a:lightRig>
            </a:scene3d>
            <a:sp3d contourW="7620">
              <a:bevelT w="95250" h="31750"/>
              <a:contourClr>
                <a:srgbClr val="333333"/>
              </a:contourClr>
            </a:sp3d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00549377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915816" y="5943600"/>
            <a:ext cx="3024336" cy="914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Coil Leads, MBH08</a:t>
            </a:r>
            <a:endParaRPr lang="en-US" dirty="0"/>
          </a:p>
        </p:txBody>
      </p:sp>
      <p:pic>
        <p:nvPicPr>
          <p:cNvPr id="3" name="Picture 2" descr="Q:\HFM\LHCD-11T\MBH Coil &amp; Magnet info &amp; pictures\MBH08\SPLICE EPOXY IMPREGNATION\DSC0793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4211116"/>
            <a:ext cx="4572000" cy="2571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 descr="Q:\HFM\LHCD-11T\MBH Coil &amp; Magnet info &amp; pictures\MBH08\SPLICE EPOXY IMPREGNATION\DSC0794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1202" y="1593676"/>
            <a:ext cx="4572000" cy="2571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Q:\HFM\LHCD-11T\MBH Coil &amp; Magnet info &amp; pictures\MBH08\SPLICE EPOXY IMPREGNATION\DSC07939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582" t="45250" r="18204" b="28170"/>
          <a:stretch/>
        </p:blipFill>
        <p:spPr bwMode="auto">
          <a:xfrm>
            <a:off x="5013664" y="4664561"/>
            <a:ext cx="3767408" cy="21488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3" descr="Q:\HFM\LHCD-11T\MBH Coil &amp; Magnet info &amp; pictures\MBH08\SPLICE EPOXY IMPREGNATION\DSC07942.JP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669" t="41403" r="15447" b="35469"/>
          <a:stretch/>
        </p:blipFill>
        <p:spPr bwMode="auto">
          <a:xfrm>
            <a:off x="5004046" y="2108027"/>
            <a:ext cx="3777026" cy="2057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4194496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33492"/>
            <a:ext cx="8582000" cy="940443"/>
          </a:xfrm>
        </p:spPr>
        <p:txBody>
          <a:bodyPr>
            <a:normAutofit/>
          </a:bodyPr>
          <a:lstStyle/>
          <a:p>
            <a:r>
              <a:rPr lang="en-US" dirty="0" smtClean="0"/>
              <a:t>Mirror MBHMP01, Coil MBH08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25606"/>
            <a:ext cx="5410944" cy="4839698"/>
          </a:xfrm>
        </p:spPr>
        <p:txBody>
          <a:bodyPr>
            <a:normAutofit lnSpcReduction="10000"/>
          </a:bodyPr>
          <a:lstStyle/>
          <a:p>
            <a:r>
              <a:rPr lang="en-US" dirty="0"/>
              <a:t>Modified </a:t>
            </a:r>
            <a:r>
              <a:rPr lang="en-US" dirty="0" smtClean="0"/>
              <a:t>dipole, single coil, </a:t>
            </a:r>
            <a:r>
              <a:rPr lang="en-US" dirty="0"/>
              <a:t>mirror </a:t>
            </a:r>
            <a:r>
              <a:rPr lang="en-US" dirty="0" smtClean="0"/>
              <a:t>structure, </a:t>
            </a:r>
            <a:r>
              <a:rPr lang="en-US" dirty="0"/>
              <a:t>test </a:t>
            </a:r>
            <a:r>
              <a:rPr lang="en-US" dirty="0" smtClean="0"/>
              <a:t>Dec 2013</a:t>
            </a:r>
          </a:p>
          <a:p>
            <a:r>
              <a:rPr lang="en-US" dirty="0" smtClean="0"/>
              <a:t>Coil MBH08: </a:t>
            </a:r>
            <a:r>
              <a:rPr lang="en-US" dirty="0"/>
              <a:t>RRP-108/127, SS core, end part </a:t>
            </a:r>
            <a:r>
              <a:rPr lang="en-US" dirty="0" smtClean="0"/>
              <a:t>mismatch </a:t>
            </a:r>
          </a:p>
          <a:p>
            <a:r>
              <a:rPr lang="en-US" dirty="0" smtClean="0"/>
              <a:t>Optimized </a:t>
            </a:r>
            <a:r>
              <a:rPr lang="en-US" dirty="0"/>
              <a:t>coil preload </a:t>
            </a:r>
          </a:p>
          <a:p>
            <a:pPr lvl="1"/>
            <a:r>
              <a:rPr lang="en-US" dirty="0">
                <a:solidFill>
                  <a:srgbClr val="00B050"/>
                </a:solidFill>
              </a:rPr>
              <a:t>reduce end load and coil </a:t>
            </a:r>
            <a:r>
              <a:rPr lang="en-US" dirty="0" smtClean="0">
                <a:solidFill>
                  <a:srgbClr val="00B050"/>
                </a:solidFill>
              </a:rPr>
              <a:t>bending</a:t>
            </a:r>
          </a:p>
          <a:p>
            <a:r>
              <a:rPr lang="en-US" dirty="0" smtClean="0"/>
              <a:t>Improved performance</a:t>
            </a:r>
          </a:p>
          <a:p>
            <a:pPr lvl="1"/>
            <a:r>
              <a:rPr lang="en-US" altLang="en-US" dirty="0" err="1"/>
              <a:t>B</a:t>
            </a:r>
            <a:r>
              <a:rPr lang="en-US" altLang="en-US" baseline="-25000" dirty="0" err="1"/>
              <a:t>max</a:t>
            </a:r>
            <a:r>
              <a:rPr lang="en-US" altLang="en-US" dirty="0"/>
              <a:t>=12.5 T at 1.9 K </a:t>
            </a:r>
          </a:p>
          <a:p>
            <a:pPr lvl="1"/>
            <a:endParaRPr lang="en-US" dirty="0" smtClean="0"/>
          </a:p>
          <a:p>
            <a:endParaRPr lang="en-US" dirty="0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>
          <a:xfrm>
            <a:off x="5332894" y="4149080"/>
            <a:ext cx="3706306" cy="2088232"/>
            <a:chOff x="6156651" y="1240541"/>
            <a:chExt cx="2667000" cy="1502659"/>
          </a:xfrm>
        </p:grpSpPr>
        <p:pic>
          <p:nvPicPr>
            <p:cNvPr id="10" name="Picture 5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56651" y="1240541"/>
              <a:ext cx="2667000" cy="150265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1" name="Oval 10"/>
            <p:cNvSpPr/>
            <p:nvPr/>
          </p:nvSpPr>
          <p:spPr>
            <a:xfrm>
              <a:off x="6461451" y="1828800"/>
              <a:ext cx="1905000" cy="685800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7" name="Picture 13"/>
          <p:cNvPicPr>
            <a:picLocks noChangeAspect="1" noChangeArrowheads="1"/>
          </p:cNvPicPr>
          <p:nvPr/>
        </p:nvPicPr>
        <p:blipFill rotWithShape="1">
          <a:blip r:embed="rId3" cstate="print"/>
          <a:srcRect r="38295"/>
          <a:stretch/>
        </p:blipFill>
        <p:spPr bwMode="auto">
          <a:xfrm>
            <a:off x="6258568" y="1196752"/>
            <a:ext cx="2777928" cy="286423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1494243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Magnet MBHSP03, Coils #9 &amp; 10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25606"/>
            <a:ext cx="5266928" cy="4667421"/>
          </a:xfrm>
        </p:spPr>
        <p:txBody>
          <a:bodyPr/>
          <a:lstStyle/>
          <a:p>
            <a:r>
              <a:rPr lang="en-US" dirty="0" smtClean="0"/>
              <a:t>Modified coil end parts and wedges in coils #9 &amp; 10</a:t>
            </a:r>
          </a:p>
          <a:p>
            <a:r>
              <a:rPr lang="en-US" dirty="0" smtClean="0"/>
              <a:t>Optimized &amp; lowered per-stress</a:t>
            </a:r>
          </a:p>
          <a:p>
            <a:r>
              <a:rPr lang="en-US" dirty="0" smtClean="0"/>
              <a:t>Similar approach to mirror MBHSM01</a:t>
            </a:r>
          </a:p>
          <a:p>
            <a:r>
              <a:rPr lang="en-US" dirty="0" smtClean="0">
                <a:solidFill>
                  <a:srgbClr val="00B050"/>
                </a:solidFill>
              </a:rPr>
              <a:t>Faster training than MBHSP01 &amp; 02</a:t>
            </a:r>
            <a:endParaRPr lang="en-US" dirty="0">
              <a:solidFill>
                <a:srgbClr val="00B050"/>
              </a:solidFill>
            </a:endParaRPr>
          </a:p>
        </p:txBody>
      </p:sp>
      <p:pic>
        <p:nvPicPr>
          <p:cNvPr id="4" name="Picture 3" descr="Q:\HFM\LHCD-11T\MBH Coil &amp; Magnet info &amp; pictures\MBH09\L2 Winding Pictures\DSC08068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00192" y="1124744"/>
            <a:ext cx="2286000" cy="1285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Q:\HFM\LHCD-11T\MBH Coil &amp; Magnet info &amp; pictures\MBH09\L2 Winding Pictures\DSC08106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74999"/>
          <a:stretch/>
        </p:blipFill>
        <p:spPr bwMode="auto">
          <a:xfrm>
            <a:off x="6300192" y="3068960"/>
            <a:ext cx="2286000" cy="805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Q:\HFM\LHCD-11T\MBH Coil &amp; Magnet info &amp; pictures\MBH09\L1 Winding Pictures\DSC07386.JPG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300190" y="4274534"/>
            <a:ext cx="2286000" cy="1284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4053102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Coil Fabrication </a:t>
            </a:r>
            <a:r>
              <a:rPr lang="en-US" dirty="0" smtClean="0"/>
              <a:t>MBH11-12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Use </a:t>
            </a:r>
            <a:r>
              <a:rPr lang="en-US" dirty="0"/>
              <a:t>tooling end saddles for curing</a:t>
            </a:r>
            <a:r>
              <a:rPr lang="en-US" dirty="0">
                <a:solidFill>
                  <a:srgbClr val="00B050"/>
                </a:solidFill>
                <a:sym typeface="Wingdings" pitchFamily="2" charset="2"/>
              </a:rPr>
              <a:t> 		    </a:t>
            </a:r>
            <a:r>
              <a:rPr lang="en-US" dirty="0" smtClean="0">
                <a:solidFill>
                  <a:srgbClr val="00B050"/>
                </a:solidFill>
                <a:sym typeface="Wingdings" pitchFamily="2" charset="2"/>
              </a:rPr>
              <a:t> 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>
                <a:sym typeface="Wingdings" pitchFamily="2" charset="2"/>
              </a:rPr>
              <a:t>use nominal design saddle for reaction</a:t>
            </a:r>
            <a:endParaRPr lang="en-US" dirty="0"/>
          </a:p>
          <a:p>
            <a:r>
              <a:rPr lang="en-US" dirty="0"/>
              <a:t>Add ceramic binder for each end turn 		       </a:t>
            </a:r>
            <a:r>
              <a:rPr lang="en-US" dirty="0">
                <a:solidFill>
                  <a:srgbClr val="00B050"/>
                </a:solidFill>
                <a:sym typeface="Wingdings" pitchFamily="2" charset="2"/>
              </a:rPr>
              <a:t></a:t>
            </a:r>
            <a:r>
              <a:rPr lang="en-US" dirty="0">
                <a:sym typeface="Wingdings" pitchFamily="2" charset="2"/>
              </a:rPr>
              <a:t> </a:t>
            </a:r>
            <a:r>
              <a:rPr lang="en-US" dirty="0"/>
              <a:t>added cable stability</a:t>
            </a:r>
          </a:p>
          <a:p>
            <a:r>
              <a:rPr lang="en-US" dirty="0"/>
              <a:t>Use flexible leg end parts with holes              	      </a:t>
            </a:r>
            <a:r>
              <a:rPr lang="en-US" dirty="0">
                <a:solidFill>
                  <a:srgbClr val="00B050"/>
                </a:solidFill>
                <a:sym typeface="Wingdings" pitchFamily="2" charset="2"/>
              </a:rPr>
              <a:t></a:t>
            </a:r>
            <a:r>
              <a:rPr lang="en-US" dirty="0">
                <a:sym typeface="Wingdings" pitchFamily="2" charset="2"/>
              </a:rPr>
              <a:t> minimizes end part modifications</a:t>
            </a:r>
          </a:p>
          <a:p>
            <a:pPr marL="0" indent="0">
              <a:buNone/>
            </a:pPr>
            <a:r>
              <a:rPr lang="en-US" dirty="0">
                <a:sym typeface="Wingdings" pitchFamily="2" charset="2"/>
              </a:rPr>
              <a:t>    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smtClean="0">
                <a:solidFill>
                  <a:srgbClr val="00B050"/>
                </a:solidFill>
                <a:sym typeface="Wingdings" pitchFamily="2" charset="2"/>
              </a:rPr>
              <a:t>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>
                <a:sym typeface="Wingdings" pitchFamily="2" charset="2"/>
              </a:rPr>
              <a:t>improved cable support</a:t>
            </a:r>
          </a:p>
          <a:p>
            <a:pPr marL="0" indent="0">
              <a:buNone/>
            </a:pPr>
            <a:r>
              <a:rPr lang="en-US" dirty="0">
                <a:solidFill>
                  <a:srgbClr val="00B050"/>
                </a:solidFill>
                <a:sym typeface="Wingdings" pitchFamily="2" charset="2"/>
              </a:rPr>
              <a:t>   </a:t>
            </a:r>
            <a:r>
              <a:rPr lang="en-US" dirty="0" smtClean="0">
                <a:solidFill>
                  <a:srgbClr val="00B050"/>
                </a:solidFill>
                <a:sym typeface="Wingdings" pitchFamily="2" charset="2"/>
              </a:rPr>
              <a:t>  </a:t>
            </a:r>
            <a:r>
              <a:rPr lang="en-US" dirty="0">
                <a:solidFill>
                  <a:srgbClr val="00B050"/>
                </a:solidFill>
                <a:sym typeface="Wingdings" pitchFamily="2" charset="2"/>
              </a:rPr>
              <a:t> </a:t>
            </a:r>
            <a:r>
              <a:rPr lang="en-US" dirty="0">
                <a:sym typeface="Wingdings" pitchFamily="2" charset="2"/>
              </a:rPr>
              <a:t>lower effective end part modulus </a:t>
            </a:r>
            <a:endParaRPr lang="en-US" dirty="0"/>
          </a:p>
          <a:p>
            <a:r>
              <a:rPr lang="en-US" dirty="0"/>
              <a:t>Increase impregnation radial space by 75 </a:t>
            </a:r>
            <a:r>
              <a:rPr lang="en-US" dirty="0">
                <a:latin typeface="Symbol"/>
              </a:rPr>
              <a:t>m</a:t>
            </a:r>
            <a:r>
              <a:rPr lang="en-US" dirty="0"/>
              <a:t>m                </a:t>
            </a:r>
            <a:r>
              <a:rPr lang="en-US" dirty="0">
                <a:solidFill>
                  <a:srgbClr val="00B050"/>
                </a:solidFill>
                <a:sym typeface="Wingdings" pitchFamily="2" charset="2"/>
              </a:rPr>
              <a:t></a:t>
            </a:r>
            <a:r>
              <a:rPr lang="en-US" dirty="0">
                <a:sym typeface="Wingdings" pitchFamily="2" charset="2"/>
              </a:rPr>
              <a:t> increased coil radius by ~60 </a:t>
            </a:r>
            <a:r>
              <a:rPr lang="en-US" dirty="0">
                <a:latin typeface="Symbol"/>
              </a:rPr>
              <a:t>m</a:t>
            </a:r>
            <a:r>
              <a:rPr lang="en-US" dirty="0"/>
              <a:t>m</a:t>
            </a:r>
          </a:p>
          <a:p>
            <a:r>
              <a:rPr lang="en-US" dirty="0"/>
              <a:t>Continue with shimming react/</a:t>
            </a:r>
            <a:r>
              <a:rPr lang="en-US" dirty="0" err="1"/>
              <a:t>impreg</a:t>
            </a:r>
            <a:r>
              <a:rPr lang="en-US" dirty="0"/>
              <a:t> tooling   	       </a:t>
            </a:r>
            <a:r>
              <a:rPr lang="en-US" dirty="0">
                <a:solidFill>
                  <a:srgbClr val="00B050"/>
                </a:solidFill>
                <a:sym typeface="Wingdings" pitchFamily="2" charset="2"/>
              </a:rPr>
              <a:t></a:t>
            </a:r>
            <a:r>
              <a:rPr lang="en-US" dirty="0">
                <a:sym typeface="Wingdings" pitchFamily="2" charset="2"/>
              </a:rPr>
              <a:t> increases tooling volume for </a:t>
            </a:r>
            <a:r>
              <a:rPr lang="en-US" dirty="0" smtClean="0">
                <a:sym typeface="Wingdings" pitchFamily="2" charset="2"/>
              </a:rPr>
              <a:t>coil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678144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P:\nobrega\11 Tesla Dipole\end parts\spacer flex leg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62000" y="3429000"/>
            <a:ext cx="3887611" cy="20381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4" name="Group 3"/>
          <p:cNvGrpSpPr/>
          <p:nvPr/>
        </p:nvGrpSpPr>
        <p:grpSpPr>
          <a:xfrm>
            <a:off x="1227098" y="1447800"/>
            <a:ext cx="6351551" cy="1463041"/>
            <a:chOff x="2074126" y="4876800"/>
            <a:chExt cx="6351551" cy="1463041"/>
          </a:xfrm>
        </p:grpSpPr>
        <p:pic>
          <p:nvPicPr>
            <p:cNvPr id="5" name="Picture 4" descr="https://vector-onsite.fnal.gov/VectorFiles/VectorExtras/1373/6/64875.jpg"/>
            <p:cNvPicPr>
              <a:picLocks noChangeAspect="1" noChangeArrowheads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5105400" y="4876800"/>
              <a:ext cx="3320277" cy="146304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" name="Picture 6" descr="https://vector-onsite.fnal.gov/VectorFiles/VectorExtras/1373/6/64874.jpg"/>
            <p:cNvPicPr>
              <a:picLocks noChangeAspect="1" noChangeArrowheads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2074126" y="4876801"/>
              <a:ext cx="2880597" cy="146304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7" name="Picture 5" descr="Q:\HFM\LHCD-11T\MBH Coil &amp; Magnet info &amp; pictures\MBH11\L1 and L2 Pre-Winding End Parts Pictures\Pictures for Fred N\DSC00125.JPG"/>
          <p:cNvPicPr>
            <a:picLocks noChangeAspect="1" noChangeArrowheads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16200000">
            <a:off x="5214762" y="3146998"/>
            <a:ext cx="2701159" cy="31127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5008960" y="4448082"/>
            <a:ext cx="15563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MBH11-15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762000" y="5467165"/>
            <a:ext cx="33456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CERN’s Flexible Leg Design</a:t>
            </a:r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End Part </a:t>
            </a:r>
            <a:r>
              <a:rPr lang="en-US" dirty="0" smtClean="0"/>
              <a:t>Designs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018429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524" t="25611" r="18114" b="16027"/>
          <a:stretch/>
        </p:blipFill>
        <p:spPr bwMode="auto">
          <a:xfrm>
            <a:off x="5593100" y="1480363"/>
            <a:ext cx="2972634" cy="2229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859216" cy="1143000"/>
          </a:xfrm>
        </p:spPr>
        <p:txBody>
          <a:bodyPr>
            <a:noAutofit/>
          </a:bodyPr>
          <a:lstStyle/>
          <a:p>
            <a:r>
              <a:rPr lang="en-US" altLang="en-US" sz="3600" dirty="0">
                <a:latin typeface="Arial" charset="0"/>
              </a:rPr>
              <a:t>11 T Dipole Plan for </a:t>
            </a:r>
            <a:r>
              <a:rPr lang="en-US" altLang="en-US" sz="3600" dirty="0" smtClean="0">
                <a:latin typeface="Arial" charset="0"/>
              </a:rPr>
              <a:t>FY15, FNAL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199" y="1600200"/>
            <a:ext cx="4729163" cy="4525963"/>
          </a:xfrm>
        </p:spPr>
        <p:txBody>
          <a:bodyPr>
            <a:normAutofit lnSpcReduction="10000"/>
          </a:bodyPr>
          <a:lstStyle/>
          <a:p>
            <a:r>
              <a:rPr lang="en-US" altLang="en-US" dirty="0"/>
              <a:t>Steps to be done in </a:t>
            </a:r>
            <a:r>
              <a:rPr lang="en-US" altLang="en-US" dirty="0" smtClean="0"/>
              <a:t>FY15</a:t>
            </a:r>
            <a:endParaRPr lang="en-US" altLang="en-US" dirty="0"/>
          </a:p>
          <a:p>
            <a:pPr lvl="1"/>
            <a:r>
              <a:rPr lang="en-US" altLang="en-US" dirty="0" smtClean="0"/>
              <a:t>Assemble </a:t>
            </a:r>
            <a:r>
              <a:rPr lang="en-US" altLang="en-US" dirty="0"/>
              <a:t>and test the </a:t>
            </a:r>
            <a:r>
              <a:rPr lang="en-US" altLang="en-US" dirty="0">
                <a:solidFill>
                  <a:srgbClr val="C00000"/>
                </a:solidFill>
              </a:rPr>
              <a:t>1</a:t>
            </a:r>
            <a:r>
              <a:rPr lang="en-US" altLang="en-US" baseline="30000" dirty="0">
                <a:solidFill>
                  <a:srgbClr val="C00000"/>
                </a:solidFill>
              </a:rPr>
              <a:t>st</a:t>
            </a:r>
            <a:r>
              <a:rPr lang="en-US" altLang="en-US" dirty="0">
                <a:solidFill>
                  <a:srgbClr val="C00000"/>
                </a:solidFill>
              </a:rPr>
              <a:t> twin-aperture</a:t>
            </a:r>
            <a:r>
              <a:rPr lang="en-US" altLang="en-US" dirty="0"/>
              <a:t> dipole model </a:t>
            </a:r>
            <a:r>
              <a:rPr lang="en-US" altLang="en-US" dirty="0" smtClean="0"/>
              <a:t>MBHDP01, Jan 2015.</a:t>
            </a:r>
            <a:endParaRPr lang="en-US" altLang="en-US" dirty="0"/>
          </a:p>
          <a:p>
            <a:pPr lvl="1"/>
            <a:r>
              <a:rPr lang="en-US" altLang="en-US" dirty="0" smtClean="0"/>
              <a:t>Instrument new coils </a:t>
            </a:r>
            <a:r>
              <a:rPr lang="en-US" altLang="en-US" dirty="0"/>
              <a:t>MBH11 and </a:t>
            </a:r>
            <a:r>
              <a:rPr lang="en-US" altLang="en-US" dirty="0" smtClean="0"/>
              <a:t>MBH12</a:t>
            </a:r>
            <a:endParaRPr lang="en-US" altLang="en-US" dirty="0"/>
          </a:p>
          <a:p>
            <a:r>
              <a:rPr lang="en-US" altLang="en-US" dirty="0"/>
              <a:t>Steps to conclude the 11 T dipole program in FY15</a:t>
            </a:r>
          </a:p>
          <a:p>
            <a:pPr lvl="1"/>
            <a:r>
              <a:rPr lang="en-US" altLang="en-US" dirty="0" smtClean="0"/>
              <a:t>Assemble </a:t>
            </a:r>
            <a:r>
              <a:rPr lang="en-US" altLang="en-US" dirty="0"/>
              <a:t>and test </a:t>
            </a:r>
            <a:r>
              <a:rPr lang="en-US" altLang="en-US" dirty="0">
                <a:solidFill>
                  <a:srgbClr val="C00000"/>
                </a:solidFill>
              </a:rPr>
              <a:t>mirror </a:t>
            </a:r>
            <a:r>
              <a:rPr lang="en-US" altLang="en-US" dirty="0"/>
              <a:t>MBHSM01b or </a:t>
            </a:r>
            <a:r>
              <a:rPr lang="en-US" altLang="en-US" dirty="0">
                <a:solidFill>
                  <a:srgbClr val="C00000"/>
                </a:solidFill>
              </a:rPr>
              <a:t>dipole</a:t>
            </a:r>
            <a:r>
              <a:rPr lang="en-US" altLang="en-US" dirty="0"/>
              <a:t> MBHSP04 w/o collar</a:t>
            </a:r>
          </a:p>
          <a:p>
            <a:pPr lvl="2"/>
            <a:r>
              <a:rPr lang="en-US" altLang="en-US" b="1" dirty="0"/>
              <a:t>QP study, important for LARP QXF</a:t>
            </a:r>
          </a:p>
          <a:p>
            <a:endParaRPr lang="en-US" altLang="en-US" dirty="0"/>
          </a:p>
          <a:p>
            <a:endParaRPr lang="en-US" dirty="0"/>
          </a:p>
        </p:txBody>
      </p:sp>
      <p:pic>
        <p:nvPicPr>
          <p:cNvPr id="7" name="Picture 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60032" y="4076055"/>
            <a:ext cx="2042298" cy="16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8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018282" y="4076054"/>
            <a:ext cx="2018214" cy="16572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11" name="Rectangle 20"/>
          <p:cNvSpPr>
            <a:spLocks noChangeArrowheads="1"/>
          </p:cNvSpPr>
          <p:nvPr/>
        </p:nvSpPr>
        <p:spPr bwMode="auto">
          <a:xfrm>
            <a:off x="5295393" y="5748407"/>
            <a:ext cx="117157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rgbClr val="3333FF"/>
              </a:buClr>
              <a:buFont typeface="Wingdings" pitchFamily="2" charset="2"/>
              <a:buChar char="v"/>
              <a:defRPr sz="2000" b="1">
                <a:solidFill>
                  <a:srgbClr val="3333FF"/>
                </a:solidFill>
                <a:latin typeface="Bookman Old Style" pitchFamily="18" charset="0"/>
                <a:ea typeface="MS PGothic" pitchFamily="34" charset="-128"/>
              </a:defRPr>
            </a:lvl1pPr>
            <a:lvl2pPr marL="742950" indent="-285750">
              <a:spcBef>
                <a:spcPct val="20000"/>
              </a:spcBef>
              <a:buChar char="o"/>
              <a:defRPr b="1">
                <a:solidFill>
                  <a:schemeClr val="tx1"/>
                </a:solidFill>
                <a:latin typeface="Bookman Old Style" pitchFamily="18" charset="0"/>
                <a:ea typeface="MS PGothic" pitchFamily="34" charset="-128"/>
              </a:defRPr>
            </a:lvl2pPr>
            <a:lvl3pPr marL="1143000" indent="-228600">
              <a:spcBef>
                <a:spcPct val="20000"/>
              </a:spcBef>
              <a:buFont typeface="Wingdings" pitchFamily="2" charset="2"/>
              <a:buChar char="§"/>
              <a:defRPr sz="1600">
                <a:solidFill>
                  <a:srgbClr val="008000"/>
                </a:solidFill>
                <a:latin typeface="Bookman Old Style" pitchFamily="18" charset="0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1600" i="1">
                <a:solidFill>
                  <a:schemeClr val="tx2"/>
                </a:solidFill>
                <a:latin typeface="Bookman Old Style" pitchFamily="18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Bookman Old Style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Bookman Old Style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Bookman Old Style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Bookman Old Style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Bookman Old Style" pitchFamily="18" charset="0"/>
                <a:ea typeface="MS PGothic" pitchFamily="34" charset="-128"/>
              </a:defRPr>
            </a:lvl9pPr>
          </a:lstStyle>
          <a:p>
            <a:pPr algn="ctr">
              <a:spcBef>
                <a:spcPct val="0"/>
              </a:spcBef>
              <a:buClrTx/>
              <a:buFontTx/>
              <a:buNone/>
            </a:pPr>
            <a:r>
              <a:rPr lang="en-US" altLang="en-US" sz="1400" dirty="0">
                <a:solidFill>
                  <a:schemeClr val="tx1"/>
                </a:solidFill>
                <a:latin typeface="Arial" charset="0"/>
                <a:cs typeface="Arial" charset="0"/>
              </a:rPr>
              <a:t>MBHSM01b</a:t>
            </a:r>
          </a:p>
        </p:txBody>
      </p:sp>
      <p:sp>
        <p:nvSpPr>
          <p:cNvPr id="12" name="Rectangle 21"/>
          <p:cNvSpPr>
            <a:spLocks noChangeArrowheads="1"/>
          </p:cNvSpPr>
          <p:nvPr/>
        </p:nvSpPr>
        <p:spPr bwMode="auto">
          <a:xfrm>
            <a:off x="7507010" y="5757950"/>
            <a:ext cx="1033463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rgbClr val="3333FF"/>
              </a:buClr>
              <a:buFont typeface="Wingdings" pitchFamily="2" charset="2"/>
              <a:buChar char="v"/>
              <a:defRPr sz="2000" b="1">
                <a:solidFill>
                  <a:srgbClr val="3333FF"/>
                </a:solidFill>
                <a:latin typeface="Bookman Old Style" pitchFamily="18" charset="0"/>
                <a:ea typeface="MS PGothic" pitchFamily="34" charset="-128"/>
              </a:defRPr>
            </a:lvl1pPr>
            <a:lvl2pPr marL="742950" indent="-285750">
              <a:spcBef>
                <a:spcPct val="20000"/>
              </a:spcBef>
              <a:buChar char="o"/>
              <a:defRPr b="1">
                <a:solidFill>
                  <a:schemeClr val="tx1"/>
                </a:solidFill>
                <a:latin typeface="Bookman Old Style" pitchFamily="18" charset="0"/>
                <a:ea typeface="MS PGothic" pitchFamily="34" charset="-128"/>
              </a:defRPr>
            </a:lvl2pPr>
            <a:lvl3pPr marL="1143000" indent="-228600">
              <a:spcBef>
                <a:spcPct val="20000"/>
              </a:spcBef>
              <a:buFont typeface="Wingdings" pitchFamily="2" charset="2"/>
              <a:buChar char="§"/>
              <a:defRPr sz="1600">
                <a:solidFill>
                  <a:srgbClr val="008000"/>
                </a:solidFill>
                <a:latin typeface="Bookman Old Style" pitchFamily="18" charset="0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1600" i="1">
                <a:solidFill>
                  <a:schemeClr val="tx2"/>
                </a:solidFill>
                <a:latin typeface="Bookman Old Style" pitchFamily="18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Bookman Old Style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Bookman Old Style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Bookman Old Style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Bookman Old Style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Bookman Old Style" pitchFamily="18" charset="0"/>
                <a:ea typeface="MS PGothic" pitchFamily="34" charset="-128"/>
              </a:defRPr>
            </a:lvl9pPr>
          </a:lstStyle>
          <a:p>
            <a:pPr algn="ctr">
              <a:spcBef>
                <a:spcPct val="0"/>
              </a:spcBef>
              <a:buClrTx/>
              <a:buFontTx/>
              <a:buNone/>
            </a:pPr>
            <a:r>
              <a:rPr lang="en-US" altLang="en-US" sz="1400" dirty="0">
                <a:solidFill>
                  <a:schemeClr val="tx1"/>
                </a:solidFill>
                <a:latin typeface="Arial" charset="0"/>
                <a:cs typeface="Arial" charset="0"/>
              </a:rPr>
              <a:t>MBHSP04</a:t>
            </a:r>
          </a:p>
        </p:txBody>
      </p:sp>
      <p:sp>
        <p:nvSpPr>
          <p:cNvPr id="13" name="Rectangle 22"/>
          <p:cNvSpPr>
            <a:spLocks noChangeArrowheads="1"/>
          </p:cNvSpPr>
          <p:nvPr/>
        </p:nvSpPr>
        <p:spPr bwMode="auto">
          <a:xfrm>
            <a:off x="6300192" y="3026807"/>
            <a:ext cx="1723550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rgbClr val="3333FF"/>
              </a:buClr>
              <a:buFont typeface="Wingdings" pitchFamily="2" charset="2"/>
              <a:buChar char="v"/>
              <a:defRPr sz="2000" b="1">
                <a:solidFill>
                  <a:srgbClr val="3333FF"/>
                </a:solidFill>
                <a:latin typeface="Bookman Old Style" pitchFamily="18" charset="0"/>
                <a:ea typeface="MS PGothic" pitchFamily="34" charset="-128"/>
              </a:defRPr>
            </a:lvl1pPr>
            <a:lvl2pPr marL="742950" indent="-285750">
              <a:spcBef>
                <a:spcPct val="20000"/>
              </a:spcBef>
              <a:buChar char="o"/>
              <a:defRPr b="1">
                <a:solidFill>
                  <a:schemeClr val="tx1"/>
                </a:solidFill>
                <a:latin typeface="Bookman Old Style" pitchFamily="18" charset="0"/>
                <a:ea typeface="MS PGothic" pitchFamily="34" charset="-128"/>
              </a:defRPr>
            </a:lvl2pPr>
            <a:lvl3pPr marL="1143000" indent="-228600">
              <a:spcBef>
                <a:spcPct val="20000"/>
              </a:spcBef>
              <a:buFont typeface="Wingdings" pitchFamily="2" charset="2"/>
              <a:buChar char="§"/>
              <a:defRPr sz="1600">
                <a:solidFill>
                  <a:srgbClr val="008000"/>
                </a:solidFill>
                <a:latin typeface="Bookman Old Style" pitchFamily="18" charset="0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1600" i="1">
                <a:solidFill>
                  <a:schemeClr val="tx2"/>
                </a:solidFill>
                <a:latin typeface="Bookman Old Style" pitchFamily="18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Bookman Old Style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Bookman Old Style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Bookman Old Style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Bookman Old Style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Bookman Old Style" pitchFamily="18" charset="0"/>
                <a:ea typeface="MS PGothic" pitchFamily="34" charset="-128"/>
              </a:defRPr>
            </a:lvl9pPr>
          </a:lstStyle>
          <a:p>
            <a:pPr algn="ctr">
              <a:spcBef>
                <a:spcPct val="0"/>
              </a:spcBef>
              <a:buClrTx/>
              <a:buFontTx/>
              <a:buNone/>
            </a:pPr>
            <a:r>
              <a:rPr lang="en-US" altLang="en-US" sz="1400" dirty="0">
                <a:solidFill>
                  <a:schemeClr val="bg1"/>
                </a:solidFill>
                <a:latin typeface="Arial" charset="0"/>
                <a:cs typeface="Arial" charset="0"/>
              </a:rPr>
              <a:t>MBHDP01</a:t>
            </a:r>
          </a:p>
          <a:p>
            <a:pPr algn="ctr">
              <a:spcBef>
                <a:spcPct val="0"/>
              </a:spcBef>
              <a:buClrTx/>
              <a:buFontTx/>
              <a:buNone/>
            </a:pPr>
            <a:r>
              <a:rPr lang="en-US" altLang="en-US" sz="1200" dirty="0" smtClean="0">
                <a:solidFill>
                  <a:schemeClr val="bg1"/>
                </a:solidFill>
                <a:latin typeface="Arial" charset="0"/>
                <a:cs typeface="Arial" charset="0"/>
              </a:rPr>
              <a:t>MBHSP02+MBHSP03</a:t>
            </a:r>
            <a:endParaRPr lang="en-US" altLang="en-US" sz="1200" dirty="0">
              <a:solidFill>
                <a:schemeClr val="bg1"/>
              </a:solidFill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10410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25606"/>
            <a:ext cx="8435280" cy="4667421"/>
          </a:xfrm>
        </p:spPr>
        <p:txBody>
          <a:bodyPr>
            <a:normAutofit fontScale="92500"/>
          </a:bodyPr>
          <a:lstStyle/>
          <a:p>
            <a:r>
              <a:rPr lang="en-US" altLang="en-US" sz="2400" dirty="0" smtClean="0"/>
              <a:t>10 magnet coils </a:t>
            </a:r>
            <a:r>
              <a:rPr lang="en-US" altLang="en-US" sz="2400" dirty="0"/>
              <a:t>have been </a:t>
            </a:r>
            <a:r>
              <a:rPr lang="en-US" altLang="en-US" sz="2400" dirty="0" smtClean="0"/>
              <a:t>fabricated (2x 2 m, 8x 1 m)</a:t>
            </a:r>
            <a:endParaRPr lang="en-US" altLang="en-US" sz="2400" dirty="0"/>
          </a:p>
          <a:p>
            <a:pPr lvl="1"/>
            <a:r>
              <a:rPr lang="en-US" altLang="en-US" sz="2000" dirty="0"/>
              <a:t>2 </a:t>
            </a:r>
            <a:r>
              <a:rPr lang="en-US" altLang="en-US" sz="2000" dirty="0" smtClean="0"/>
              <a:t>untested coils are epoxy impregnated, </a:t>
            </a:r>
            <a:r>
              <a:rPr lang="en-US" altLang="en-US" sz="1900" dirty="0" smtClean="0"/>
              <a:t>need instrumentation added</a:t>
            </a:r>
            <a:endParaRPr lang="en-US" altLang="en-US" sz="1900" dirty="0"/>
          </a:p>
          <a:p>
            <a:pPr lvl="1"/>
            <a:r>
              <a:rPr lang="en-US" altLang="en-US" sz="2000" dirty="0"/>
              <a:t>cable and </a:t>
            </a:r>
            <a:r>
              <a:rPr lang="en-US" altLang="en-US" sz="2000" dirty="0" smtClean="0"/>
              <a:t>parts available for more </a:t>
            </a:r>
            <a:r>
              <a:rPr lang="en-US" altLang="en-US" sz="2000" dirty="0"/>
              <a:t>2 coils</a:t>
            </a:r>
          </a:p>
          <a:p>
            <a:r>
              <a:rPr lang="en-US" altLang="en-US" sz="2400" dirty="0"/>
              <a:t>3 short dipoles and 1 mirror have been fabricated and </a:t>
            </a:r>
            <a:r>
              <a:rPr lang="en-US" altLang="en-US" sz="2400" dirty="0" smtClean="0"/>
              <a:t>tested</a:t>
            </a:r>
          </a:p>
          <a:p>
            <a:pPr lvl="1"/>
            <a:r>
              <a:rPr lang="en-US" altLang="en-US" sz="2000" dirty="0" smtClean="0"/>
              <a:t>Coil fabrication improvements</a:t>
            </a:r>
          </a:p>
          <a:p>
            <a:pPr lvl="2"/>
            <a:r>
              <a:rPr lang="en-US" altLang="en-US" sz="1800" dirty="0" smtClean="0"/>
              <a:t>Process</a:t>
            </a:r>
          </a:p>
          <a:p>
            <a:pPr lvl="2"/>
            <a:r>
              <a:rPr lang="en-US" altLang="en-US" sz="1800" dirty="0" smtClean="0"/>
              <a:t>End parts</a:t>
            </a:r>
            <a:endParaRPr lang="en-US" altLang="en-US" sz="1800" dirty="0"/>
          </a:p>
          <a:p>
            <a:r>
              <a:rPr lang="en-US" altLang="en-US" sz="2400" dirty="0" smtClean="0"/>
              <a:t>All fabrication technologies &amp; results shared with our collaboration partners</a:t>
            </a:r>
            <a:endParaRPr lang="en-US" altLang="en-US" sz="2400" dirty="0"/>
          </a:p>
          <a:p>
            <a:r>
              <a:rPr lang="en-US" altLang="en-US" sz="2400" dirty="0"/>
              <a:t>Next steps</a:t>
            </a:r>
          </a:p>
          <a:p>
            <a:pPr lvl="1"/>
            <a:r>
              <a:rPr lang="en-US" altLang="en-US" sz="2000" dirty="0"/>
              <a:t>Fabrication and test of the first 2-in-1 dipole </a:t>
            </a:r>
            <a:r>
              <a:rPr lang="en-US" altLang="en-US" sz="2000" dirty="0" smtClean="0"/>
              <a:t>model</a:t>
            </a:r>
          </a:p>
          <a:p>
            <a:pPr lvl="1"/>
            <a:r>
              <a:rPr lang="en-US" altLang="en-US" sz="2000" dirty="0" smtClean="0"/>
              <a:t>Fabricate and test mirror and/or dipole magnet with iron next to coils</a:t>
            </a:r>
            <a:endParaRPr lang="en-US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20080360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929412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Background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25607"/>
            <a:ext cx="8226854" cy="4047609"/>
          </a:xfrm>
        </p:spPr>
        <p:txBody>
          <a:bodyPr>
            <a:normAutofit fontScale="92500"/>
          </a:bodyPr>
          <a:lstStyle/>
          <a:p>
            <a:r>
              <a:rPr lang="en-US" sz="2400" dirty="0" smtClean="0"/>
              <a:t>Joint </a:t>
            </a:r>
            <a:r>
              <a:rPr lang="en-US" sz="2400" dirty="0"/>
              <a:t>development program began in October </a:t>
            </a:r>
            <a:r>
              <a:rPr lang="en-US" sz="2400" dirty="0" smtClean="0"/>
              <a:t>2010</a:t>
            </a:r>
          </a:p>
          <a:p>
            <a:r>
              <a:rPr lang="en-US" sz="2400" dirty="0" smtClean="0"/>
              <a:t>Goal: </a:t>
            </a:r>
            <a:r>
              <a:rPr lang="en-US" sz="2400" dirty="0"/>
              <a:t>to demonstrate feasibility and build a twin-aperture 11 T, 5.5 m long Nb</a:t>
            </a:r>
            <a:r>
              <a:rPr lang="en-US" sz="2400" baseline="-25000" dirty="0"/>
              <a:t>3</a:t>
            </a:r>
            <a:r>
              <a:rPr lang="en-US" sz="2400" dirty="0"/>
              <a:t>Sn dipole prototype by </a:t>
            </a:r>
            <a:r>
              <a:rPr lang="en-US" sz="2400" dirty="0" smtClean="0"/>
              <a:t>2016</a:t>
            </a:r>
          </a:p>
          <a:p>
            <a:pPr lvl="1"/>
            <a:r>
              <a:rPr lang="en-US" sz="2000" dirty="0" smtClean="0"/>
              <a:t>11 T dipole </a:t>
            </a:r>
            <a:r>
              <a:rPr lang="en-US" sz="2000" dirty="0"/>
              <a:t>magnet must be compatible with the LHC lattice and main </a:t>
            </a:r>
            <a:r>
              <a:rPr lang="en-US" sz="2000" dirty="0" smtClean="0"/>
              <a:t>systems</a:t>
            </a:r>
          </a:p>
          <a:p>
            <a:pPr lvl="1"/>
            <a:r>
              <a:rPr lang="en-US" sz="2000" dirty="0" smtClean="0"/>
              <a:t>Synergy </a:t>
            </a:r>
            <a:r>
              <a:rPr lang="en-US" sz="2000" dirty="0"/>
              <a:t>of FNAL HFM program goals and LHC needs</a:t>
            </a:r>
            <a:endParaRPr lang="en-US" sz="2000" dirty="0" smtClean="0"/>
          </a:p>
          <a:p>
            <a:r>
              <a:rPr lang="en-US" sz="2400" dirty="0" smtClean="0"/>
              <a:t>The FNAL plan </a:t>
            </a:r>
            <a:r>
              <a:rPr lang="en-US" sz="2400" dirty="0"/>
              <a:t>was modified to account for the reduction of the HFM budget due to shifting U.S. priorities to LHC upgrades.</a:t>
            </a:r>
            <a:endParaRPr lang="en-US" sz="2400" dirty="0" smtClean="0"/>
          </a:p>
          <a:p>
            <a:pPr lvl="1"/>
            <a:r>
              <a:rPr lang="en-US" sz="1800" dirty="0" smtClean="0"/>
              <a:t>Model magnet length </a:t>
            </a:r>
            <a:r>
              <a:rPr lang="en-US" sz="2000" dirty="0" smtClean="0"/>
              <a:t>reduced </a:t>
            </a:r>
            <a:r>
              <a:rPr lang="en-US" sz="2000" dirty="0"/>
              <a:t>from 2 m to 1 m to cut conductor cost and magnet </a:t>
            </a:r>
            <a:r>
              <a:rPr lang="en-US" sz="2000" dirty="0" smtClean="0"/>
              <a:t>parts</a:t>
            </a:r>
            <a:endParaRPr lang="en-US" sz="2000" dirty="0"/>
          </a:p>
          <a:p>
            <a:pPr lvl="1"/>
            <a:endParaRPr lang="en-US" sz="2200" dirty="0" smtClean="0"/>
          </a:p>
          <a:p>
            <a:endParaRPr lang="en-US" dirty="0" smtClean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4990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6876256" y="6281936"/>
            <a:ext cx="2232248" cy="57606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640080"/>
          </a:xfrm>
        </p:spPr>
        <p:txBody>
          <a:bodyPr>
            <a:normAutofit fontScale="90000"/>
          </a:bodyPr>
          <a:lstStyle/>
          <a:p>
            <a:r>
              <a:rPr lang="en-US" dirty="0"/>
              <a:t>Magnet Design </a:t>
            </a:r>
            <a:r>
              <a:rPr lang="en-US" dirty="0" smtClean="0"/>
              <a:t>&amp; Parameters</a:t>
            </a:r>
            <a:endParaRPr lang="en-US" dirty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 rotWithShape="1">
          <a:blip r:embed="rId2"/>
          <a:srcRect l="1745" t="1977" r="2026" b="4805"/>
          <a:stretch/>
        </p:blipFill>
        <p:spPr bwMode="auto">
          <a:xfrm>
            <a:off x="14618" y="1044647"/>
            <a:ext cx="6995782" cy="4905163"/>
          </a:xfrm>
          <a:prstGeom prst="rect">
            <a:avLst/>
          </a:prstGeom>
          <a:noFill/>
          <a:ln w="9207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051104" y="2420888"/>
            <a:ext cx="1981200" cy="219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010400" y="3140968"/>
            <a:ext cx="2046044" cy="12379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</p:pic>
      <p:pic>
        <p:nvPicPr>
          <p:cNvPr id="7" name="Picture 8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524328" y="409426"/>
            <a:ext cx="1289050" cy="1290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</p:pic>
      <p:sp>
        <p:nvSpPr>
          <p:cNvPr id="8" name="TextBox 1"/>
          <p:cNvSpPr txBox="1">
            <a:spLocks noChangeArrowheads="1"/>
          </p:cNvSpPr>
          <p:nvPr/>
        </p:nvSpPr>
        <p:spPr bwMode="auto">
          <a:xfrm>
            <a:off x="7349008" y="1700064"/>
            <a:ext cx="175949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SzPct val="80000"/>
              <a:buFont typeface="Wingdings" pitchFamily="2" charset="2"/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SzPct val="80000"/>
              <a:buFont typeface="Wingdings" pitchFamily="2" charset="2"/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SzPct val="80000"/>
              <a:buFont typeface="Wingdings" pitchFamily="2" charset="2"/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SzPct val="80000"/>
              <a:buFont typeface="Wingdings" pitchFamily="2" charset="2"/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algn="ctr" eaLnBrk="1" hangingPunct="1"/>
            <a:r>
              <a:rPr lang="en-US" sz="1200" dirty="0"/>
              <a:t>0.7 mm RRP-108/127</a:t>
            </a:r>
          </a:p>
          <a:p>
            <a:pPr algn="ctr" eaLnBrk="1" hangingPunct="1"/>
            <a:r>
              <a:rPr lang="en-US" sz="1200" dirty="0"/>
              <a:t>Nb</a:t>
            </a:r>
            <a:r>
              <a:rPr lang="en-US" sz="1200" baseline="-25000" dirty="0"/>
              <a:t>3</a:t>
            </a:r>
            <a:r>
              <a:rPr lang="en-US" sz="1200" dirty="0"/>
              <a:t>Sn strand</a:t>
            </a:r>
          </a:p>
        </p:txBody>
      </p:sp>
      <p:sp>
        <p:nvSpPr>
          <p:cNvPr id="9" name="TextBox 11"/>
          <p:cNvSpPr txBox="1">
            <a:spLocks noChangeArrowheads="1"/>
          </p:cNvSpPr>
          <p:nvPr/>
        </p:nvSpPr>
        <p:spPr bwMode="auto">
          <a:xfrm>
            <a:off x="7051104" y="2604393"/>
            <a:ext cx="19812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SzPct val="80000"/>
              <a:buFont typeface="Wingdings" pitchFamily="2" charset="2"/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SzPct val="80000"/>
              <a:buFont typeface="Wingdings" pitchFamily="2" charset="2"/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SzPct val="80000"/>
              <a:buFont typeface="Wingdings" pitchFamily="2" charset="2"/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SzPct val="80000"/>
              <a:buFont typeface="Wingdings" pitchFamily="2" charset="2"/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algn="ctr" eaLnBrk="1" hangingPunct="1"/>
            <a:r>
              <a:rPr lang="en-US" sz="1200" dirty="0"/>
              <a:t>40-strand </a:t>
            </a:r>
            <a:r>
              <a:rPr lang="en-US" sz="1200" dirty="0" smtClean="0"/>
              <a:t>cable, SS core</a:t>
            </a:r>
            <a:endParaRPr lang="en-US" sz="1200" dirty="0"/>
          </a:p>
        </p:txBody>
      </p:sp>
      <p:sp>
        <p:nvSpPr>
          <p:cNvPr id="10" name="TextBox 12"/>
          <p:cNvSpPr txBox="1">
            <a:spLocks noChangeArrowheads="1"/>
          </p:cNvSpPr>
          <p:nvPr/>
        </p:nvSpPr>
        <p:spPr bwMode="auto">
          <a:xfrm>
            <a:off x="7010400" y="4339208"/>
            <a:ext cx="20574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SzPct val="80000"/>
              <a:buFont typeface="Wingdings" pitchFamily="2" charset="2"/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SzPct val="80000"/>
              <a:buFont typeface="Wingdings" pitchFamily="2" charset="2"/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SzPct val="80000"/>
              <a:buFont typeface="Wingdings" pitchFamily="2" charset="2"/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SzPct val="80000"/>
              <a:buFont typeface="Wingdings" pitchFamily="2" charset="2"/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algn="ctr" eaLnBrk="1" hangingPunct="1"/>
            <a:r>
              <a:rPr lang="en-US" sz="1200" dirty="0"/>
              <a:t>60-mm 2-layer 6-block coil</a:t>
            </a:r>
          </a:p>
        </p:txBody>
      </p:sp>
      <p:sp>
        <p:nvSpPr>
          <p:cNvPr id="11" name="TextBox 13"/>
          <p:cNvSpPr txBox="1">
            <a:spLocks noChangeArrowheads="1"/>
          </p:cNvSpPr>
          <p:nvPr/>
        </p:nvSpPr>
        <p:spPr bwMode="auto">
          <a:xfrm>
            <a:off x="6819319" y="6535139"/>
            <a:ext cx="2271722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SzPct val="80000"/>
              <a:buFont typeface="Wingdings" pitchFamily="2" charset="2"/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SzPct val="80000"/>
              <a:buFont typeface="Wingdings" pitchFamily="2" charset="2"/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SzPct val="80000"/>
              <a:buFont typeface="Wingdings" pitchFamily="2" charset="2"/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SzPct val="80000"/>
              <a:buFont typeface="Wingdings" pitchFamily="2" charset="2"/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algn="ctr" eaLnBrk="1" hangingPunct="1"/>
            <a:r>
              <a:rPr lang="en-US" sz="1200" dirty="0"/>
              <a:t>Stainless steel collar</a:t>
            </a:r>
          </a:p>
        </p:txBody>
      </p:sp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109841" y="4792838"/>
            <a:ext cx="1787525" cy="18221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5417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Mechanical Structure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5220072" y="1207219"/>
            <a:ext cx="3744416" cy="3157885"/>
          </a:xfrm>
        </p:spPr>
        <p:txBody>
          <a:bodyPr>
            <a:normAutofit lnSpcReduction="10000"/>
          </a:bodyPr>
          <a:lstStyle/>
          <a:p>
            <a:pPr>
              <a:buClr>
                <a:schemeClr val="tx1"/>
              </a:buClr>
              <a:buSzPct val="100000"/>
            </a:pPr>
            <a:r>
              <a:rPr lang="en-GB" altLang="en-US" sz="1900" dirty="0">
                <a:latin typeface="Arial" charset="0"/>
                <a:cs typeface="Arial" charset="0"/>
              </a:rPr>
              <a:t>Slightly elliptical stainless steel collar, 25 mm wide near mid-plane. </a:t>
            </a:r>
            <a:endParaRPr lang="en-US" altLang="en-US" sz="1900" dirty="0">
              <a:latin typeface="Arial" charset="0"/>
              <a:cs typeface="Arial" charset="0"/>
            </a:endParaRPr>
          </a:p>
          <a:p>
            <a:pPr>
              <a:buClr>
                <a:schemeClr val="tx1"/>
              </a:buClr>
              <a:buSzPct val="100000"/>
            </a:pPr>
            <a:r>
              <a:rPr lang="en-GB" altLang="en-US" sz="1900" dirty="0">
                <a:latin typeface="Arial" charset="0"/>
                <a:cs typeface="Arial" charset="0"/>
              </a:rPr>
              <a:t>400 mm vertically split iron yoke.</a:t>
            </a:r>
          </a:p>
          <a:p>
            <a:pPr>
              <a:buClr>
                <a:schemeClr val="tx1"/>
              </a:buClr>
              <a:buSzPct val="100000"/>
            </a:pPr>
            <a:r>
              <a:rPr lang="en-GB" altLang="en-US" sz="1900" dirty="0">
                <a:latin typeface="Arial" charset="0"/>
                <a:cs typeface="Arial" charset="0"/>
              </a:rPr>
              <a:t>Al clamps to control yoke position. </a:t>
            </a:r>
          </a:p>
          <a:p>
            <a:pPr>
              <a:buClr>
                <a:schemeClr val="tx1"/>
              </a:buClr>
              <a:buSzPct val="100000"/>
            </a:pPr>
            <a:r>
              <a:rPr lang="en-GB" altLang="en-US" sz="1900" dirty="0">
                <a:latin typeface="Arial" charset="0"/>
                <a:cs typeface="Arial" charset="0"/>
              </a:rPr>
              <a:t>12 mm thick stainless steel skin. </a:t>
            </a:r>
          </a:p>
          <a:p>
            <a:pPr>
              <a:buClr>
                <a:schemeClr val="tx1"/>
              </a:buClr>
              <a:buSzPct val="100000"/>
            </a:pPr>
            <a:r>
              <a:rPr lang="en-GB" altLang="en-US" sz="1900" dirty="0">
                <a:latin typeface="Arial" charset="0"/>
                <a:cs typeface="Arial" charset="0"/>
              </a:rPr>
              <a:t>50-mm thick end plates.</a:t>
            </a:r>
          </a:p>
          <a:p>
            <a:pPr>
              <a:buClr>
                <a:schemeClr val="tx1"/>
              </a:buClr>
              <a:buSzPct val="100000"/>
            </a:pPr>
            <a:endParaRPr lang="en-GB" altLang="en-US" sz="3600" dirty="0">
              <a:latin typeface="Arial" charset="0"/>
              <a:cs typeface="Arial" charset="0"/>
            </a:endParaRPr>
          </a:p>
          <a:p>
            <a:endParaRPr lang="en-US" altLang="en-US" dirty="0"/>
          </a:p>
          <a:p>
            <a:endParaRPr lang="en-US" dirty="0"/>
          </a:p>
        </p:txBody>
      </p:sp>
      <p:pic>
        <p:nvPicPr>
          <p:cNvPr id="10" name="Picture 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7408" y="1068883"/>
            <a:ext cx="3276600" cy="3224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Content Placeholder 3"/>
          <p:cNvSpPr txBox="1">
            <a:spLocks/>
          </p:cNvSpPr>
          <p:nvPr/>
        </p:nvSpPr>
        <p:spPr>
          <a:xfrm>
            <a:off x="179512" y="4365104"/>
            <a:ext cx="8504542" cy="1728192"/>
          </a:xfrm>
          <a:prstGeom prst="rect">
            <a:avLst/>
          </a:prstGeom>
        </p:spPr>
        <p:txBody>
          <a:bodyPr vert="horz">
            <a:normAutofit fontScale="62500" lnSpcReduction="20000"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chemeClr val="tx1"/>
              </a:buClr>
              <a:buSzPct val="100000"/>
            </a:pPr>
            <a:r>
              <a:rPr lang="en-US" dirty="0" smtClean="0"/>
              <a:t>The coil pre-stress is created in three steps – during collaring, skin welding, and cooling-down to operation temperature.</a:t>
            </a:r>
          </a:p>
          <a:p>
            <a:pPr>
              <a:buClr>
                <a:schemeClr val="tx1"/>
              </a:buClr>
              <a:buSzPct val="100000"/>
            </a:pPr>
            <a:r>
              <a:rPr lang="en-US" dirty="0" smtClean="0"/>
              <a:t>The coil pre-stress during assembly has to be:</a:t>
            </a:r>
          </a:p>
          <a:p>
            <a:pPr lvl="1">
              <a:buClr>
                <a:schemeClr val="tx1"/>
              </a:buClr>
              <a:buFont typeface="Arial" panose="020B0604020202020204" pitchFamily="34" charset="0"/>
              <a:buChar char="‒"/>
            </a:pPr>
            <a:r>
              <a:rPr lang="en-US" dirty="0" smtClean="0"/>
              <a:t>sufficient to compensate for the difference in the coil and structure thermal contractions during cool-down, and Lorentz forces during magnet excitation</a:t>
            </a:r>
          </a:p>
          <a:p>
            <a:pPr lvl="1">
              <a:buClr>
                <a:schemeClr val="tx1"/>
              </a:buClr>
              <a:buFont typeface="Arial" panose="020B0604020202020204" pitchFamily="34" charset="0"/>
              <a:buChar char="‒"/>
            </a:pPr>
            <a:r>
              <a:rPr lang="en-US" dirty="0" smtClean="0"/>
              <a:t>Safe for brittle Nb</a:t>
            </a:r>
            <a:r>
              <a:rPr lang="en-US" baseline="-25000" dirty="0" smtClean="0"/>
              <a:t>3</a:t>
            </a:r>
            <a:r>
              <a:rPr lang="en-US" dirty="0" smtClean="0"/>
              <a:t>Sn coils </a:t>
            </a:r>
          </a:p>
          <a:p>
            <a:pPr>
              <a:buClr>
                <a:schemeClr val="tx1"/>
              </a:buClr>
              <a:buFont typeface="Arial" panose="020B0604020202020204" pitchFamily="34" charset="0"/>
              <a:buChar char="‒"/>
            </a:pP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9513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Mechanical Design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Coil pre-stress </a:t>
            </a:r>
          </a:p>
          <a:p>
            <a:pPr lvl="1"/>
            <a:r>
              <a:rPr lang="en-US" dirty="0"/>
              <a:t>Within 0..-165 MPa at all times</a:t>
            </a:r>
          </a:p>
          <a:p>
            <a:r>
              <a:rPr lang="en-US" dirty="0"/>
              <a:t>Separate collared coils</a:t>
            </a:r>
          </a:p>
          <a:p>
            <a:pPr lvl="1"/>
            <a:r>
              <a:rPr lang="en-US" dirty="0"/>
              <a:t>Most of the coil pre-stress obtained by collaring </a:t>
            </a:r>
          </a:p>
          <a:p>
            <a:pPr lvl="1"/>
            <a:r>
              <a:rPr lang="en-US" dirty="0"/>
              <a:t>Testing of collared coils in 1-in-1 structure</a:t>
            </a:r>
          </a:p>
          <a:p>
            <a:r>
              <a:rPr lang="en-US" dirty="0"/>
              <a:t>Vertically split yoke </a:t>
            </a:r>
          </a:p>
          <a:p>
            <a:pPr lvl="1"/>
            <a:r>
              <a:rPr lang="en-US" dirty="0"/>
              <a:t>Assembly process less influenced by friction (vs. horizontal split)</a:t>
            </a:r>
          </a:p>
          <a:p>
            <a:r>
              <a:rPr lang="en-US" dirty="0" smtClean="0"/>
              <a:t>Welded </a:t>
            </a:r>
            <a:r>
              <a:rPr lang="en-US" dirty="0" smtClean="0"/>
              <a:t>SS skin for the 1.8 m model MBHSP01</a:t>
            </a:r>
          </a:p>
          <a:p>
            <a:r>
              <a:rPr lang="en-US" dirty="0" smtClean="0"/>
              <a:t>Bolt on skin for MBHSP02-03 and MBHMP01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624042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MBHSP03_design_features.pdf - Adobe Acrobat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839" t="30883" r="16452" b="7873"/>
          <a:stretch/>
        </p:blipFill>
        <p:spPr>
          <a:xfrm>
            <a:off x="0" y="783382"/>
            <a:ext cx="9144000" cy="5122930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57200" y="44624"/>
            <a:ext cx="8075240" cy="73875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Coil Stress Distribution, </a:t>
            </a:r>
            <a:r>
              <a:rPr lang="en-US" dirty="0"/>
              <a:t>MBHSP03 </a:t>
            </a:r>
          </a:p>
        </p:txBody>
      </p:sp>
    </p:spTree>
    <p:extLst>
      <p:ext uri="{BB962C8B-B14F-4D97-AF65-F5344CB8AC3E}">
        <p14:creationId xmlns:p14="http://schemas.microsoft.com/office/powerpoint/2010/main" val="146371662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latin typeface="Arial" charset="0"/>
                <a:cs typeface="Arial" charset="0"/>
              </a:rPr>
              <a:t>Quench Protection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32040" y="1143000"/>
            <a:ext cx="3752014" cy="4850027"/>
          </a:xfrm>
        </p:spPr>
        <p:txBody>
          <a:bodyPr>
            <a:normAutofit fontScale="92500" lnSpcReduction="10000"/>
          </a:bodyPr>
          <a:lstStyle/>
          <a:p>
            <a:r>
              <a:rPr lang="en-US" altLang="en-US" dirty="0" smtClean="0">
                <a:latin typeface="Arial" charset="0"/>
                <a:cs typeface="Arial" charset="0"/>
              </a:rPr>
              <a:t>Quench heaters are 0.025 </a:t>
            </a:r>
            <a:r>
              <a:rPr lang="en-US" altLang="en-US" dirty="0">
                <a:latin typeface="Arial" charset="0"/>
                <a:cs typeface="Arial" charset="0"/>
              </a:rPr>
              <a:t>mm thick stainless steel strips </a:t>
            </a:r>
            <a:r>
              <a:rPr lang="en-US" altLang="en-US" dirty="0" smtClean="0">
                <a:latin typeface="Arial" charset="0"/>
                <a:cs typeface="Arial" charset="0"/>
              </a:rPr>
              <a:t>placed </a:t>
            </a:r>
            <a:r>
              <a:rPr lang="en-US" altLang="en-US" dirty="0">
                <a:latin typeface="Arial" charset="0"/>
                <a:cs typeface="Arial" charset="0"/>
              </a:rPr>
              <a:t>between the </a:t>
            </a:r>
            <a:r>
              <a:rPr lang="en-US" altLang="en-US" dirty="0" smtClean="0">
                <a:latin typeface="Arial" charset="0"/>
                <a:cs typeface="Arial" charset="0"/>
              </a:rPr>
              <a:t>layers </a:t>
            </a:r>
            <a:r>
              <a:rPr lang="en-US" altLang="en-US" dirty="0">
                <a:latin typeface="Arial" charset="0"/>
                <a:cs typeface="Arial" charset="0"/>
              </a:rPr>
              <a:t>of ground insulation.</a:t>
            </a:r>
          </a:p>
          <a:p>
            <a:r>
              <a:rPr lang="en-US" altLang="en-US" dirty="0" smtClean="0">
                <a:latin typeface="Arial" charset="0"/>
                <a:cs typeface="Arial" charset="0"/>
              </a:rPr>
              <a:t>Quench </a:t>
            </a:r>
            <a:r>
              <a:rPr lang="en-US" altLang="en-US" dirty="0">
                <a:latin typeface="Arial" charset="0"/>
                <a:cs typeface="Arial" charset="0"/>
              </a:rPr>
              <a:t>heater studies </a:t>
            </a:r>
            <a:r>
              <a:rPr lang="en-US" altLang="en-US" dirty="0" smtClean="0">
                <a:latin typeface="Arial" charset="0"/>
                <a:cs typeface="Arial" charset="0"/>
              </a:rPr>
              <a:t>included positioning heaters closer to the coil. </a:t>
            </a:r>
            <a:endParaRPr lang="en-US" altLang="en-US" dirty="0"/>
          </a:p>
          <a:p>
            <a:endParaRPr lang="en-US" altLang="en-US" sz="3600" dirty="0">
              <a:latin typeface="Arial" charset="0"/>
              <a:cs typeface="Arial" charset="0"/>
            </a:endParaRPr>
          </a:p>
        </p:txBody>
      </p:sp>
      <p:pic>
        <p:nvPicPr>
          <p:cNvPr id="4" name="Picture 1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221" y="1178094"/>
            <a:ext cx="3997771" cy="30429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1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5406" y="4326264"/>
            <a:ext cx="3234506" cy="18459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7117954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4624"/>
            <a:ext cx="7470648" cy="850424"/>
          </a:xfrm>
        </p:spPr>
        <p:txBody>
          <a:bodyPr>
            <a:normAutofit/>
          </a:bodyPr>
          <a:lstStyle/>
          <a:p>
            <a:r>
              <a:rPr lang="en-US" altLang="en-US" dirty="0">
                <a:latin typeface="Arial" charset="0"/>
              </a:rPr>
              <a:t>Model Design </a:t>
            </a:r>
            <a:r>
              <a:rPr lang="en-US" altLang="en-US" dirty="0" smtClean="0">
                <a:latin typeface="Arial" charset="0"/>
              </a:rPr>
              <a:t>Features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395536" y="1124744"/>
            <a:ext cx="4906963" cy="5112568"/>
          </a:xfrm>
        </p:spPr>
        <p:txBody>
          <a:bodyPr>
            <a:normAutofit fontScale="92500" lnSpcReduction="10000"/>
          </a:bodyPr>
          <a:lstStyle/>
          <a:p>
            <a:r>
              <a:rPr lang="en-US" altLang="en-US" sz="1800" dirty="0"/>
              <a:t>MBHSP01: 2-m dipole demonstrator </a:t>
            </a:r>
          </a:p>
          <a:p>
            <a:pPr lvl="1"/>
            <a:r>
              <a:rPr lang="en-US" altLang="en-US" sz="1600" dirty="0"/>
              <a:t>RRP108/127 </a:t>
            </a:r>
          </a:p>
          <a:p>
            <a:pPr lvl="1"/>
            <a:r>
              <a:rPr lang="en-US" altLang="en-US" sz="1600" dirty="0">
                <a:solidFill>
                  <a:srgbClr val="C00000"/>
                </a:solidFill>
              </a:rPr>
              <a:t>Cable w/o core</a:t>
            </a:r>
          </a:p>
          <a:p>
            <a:pPr lvl="1"/>
            <a:r>
              <a:rPr lang="en-US" altLang="en-US" sz="1600" dirty="0"/>
              <a:t>Coils #2, 3</a:t>
            </a:r>
          </a:p>
          <a:p>
            <a:r>
              <a:rPr lang="en-US" altLang="en-US" sz="1800" dirty="0"/>
              <a:t>MBHSP02: 1-m dipole model </a:t>
            </a:r>
          </a:p>
          <a:p>
            <a:pPr lvl="1"/>
            <a:r>
              <a:rPr lang="en-US" altLang="en-US" sz="1600" dirty="0">
                <a:solidFill>
                  <a:srgbClr val="C00000"/>
                </a:solidFill>
              </a:rPr>
              <a:t>RRP150/169 </a:t>
            </a:r>
          </a:p>
          <a:p>
            <a:pPr lvl="1"/>
            <a:r>
              <a:rPr lang="en-US" altLang="en-US" sz="1600" dirty="0">
                <a:solidFill>
                  <a:srgbClr val="C00000"/>
                </a:solidFill>
              </a:rPr>
              <a:t>Cable with 11.5 </a:t>
            </a:r>
            <a:r>
              <a:rPr lang="en-US" altLang="en-US" sz="1600" dirty="0" smtClean="0">
                <a:solidFill>
                  <a:srgbClr val="C00000"/>
                </a:solidFill>
              </a:rPr>
              <a:t>mm SS </a:t>
            </a:r>
            <a:r>
              <a:rPr lang="en-US" altLang="en-US" sz="1600" dirty="0">
                <a:solidFill>
                  <a:srgbClr val="C00000"/>
                </a:solidFill>
              </a:rPr>
              <a:t>core</a:t>
            </a:r>
          </a:p>
          <a:p>
            <a:pPr lvl="1"/>
            <a:r>
              <a:rPr lang="en-US" altLang="en-US" sz="1600" dirty="0"/>
              <a:t>Coils #5, 7</a:t>
            </a:r>
          </a:p>
          <a:p>
            <a:r>
              <a:rPr lang="en-US" altLang="en-US" sz="1800" dirty="0"/>
              <a:t>MBHSM01: 1-m dipole mirror</a:t>
            </a:r>
          </a:p>
          <a:p>
            <a:pPr lvl="1"/>
            <a:r>
              <a:rPr lang="en-US" altLang="en-US" sz="1600" dirty="0"/>
              <a:t>RRP108/127 (114/127)</a:t>
            </a:r>
          </a:p>
          <a:p>
            <a:pPr lvl="1"/>
            <a:r>
              <a:rPr lang="en-US" altLang="en-US" sz="1600" dirty="0"/>
              <a:t>Cable with 11 </a:t>
            </a:r>
            <a:r>
              <a:rPr lang="en-US" altLang="en-US" sz="1600" dirty="0" smtClean="0"/>
              <a:t>mm SS </a:t>
            </a:r>
            <a:r>
              <a:rPr lang="en-US" altLang="en-US" sz="1600" dirty="0"/>
              <a:t>core </a:t>
            </a:r>
          </a:p>
          <a:p>
            <a:pPr lvl="1"/>
            <a:r>
              <a:rPr lang="en-US" altLang="en-US" sz="1600" dirty="0"/>
              <a:t>Coil #8</a:t>
            </a:r>
          </a:p>
          <a:p>
            <a:pPr lvl="1"/>
            <a:r>
              <a:rPr lang="en-US" altLang="en-US" sz="1600" dirty="0">
                <a:solidFill>
                  <a:srgbClr val="C00000"/>
                </a:solidFill>
              </a:rPr>
              <a:t>Optimized pre-stress</a:t>
            </a:r>
          </a:p>
          <a:p>
            <a:r>
              <a:rPr lang="en-US" altLang="en-US" sz="1800" dirty="0"/>
              <a:t>MBHSP03: 1-m dipole model </a:t>
            </a:r>
          </a:p>
          <a:p>
            <a:pPr lvl="1"/>
            <a:r>
              <a:rPr lang="en-US" altLang="en-US" sz="1600" dirty="0"/>
              <a:t>RRP108/127 </a:t>
            </a:r>
          </a:p>
          <a:p>
            <a:pPr lvl="1"/>
            <a:r>
              <a:rPr lang="en-US" altLang="en-US" sz="1600" dirty="0"/>
              <a:t>Cable with 11 mm </a:t>
            </a:r>
            <a:r>
              <a:rPr lang="en-US" altLang="en-US" sz="1600" dirty="0" smtClean="0"/>
              <a:t> SS core</a:t>
            </a:r>
            <a:endParaRPr lang="en-US" altLang="en-US" sz="1600" dirty="0"/>
          </a:p>
          <a:p>
            <a:pPr lvl="1"/>
            <a:r>
              <a:rPr lang="en-US" altLang="en-US" sz="1600" dirty="0"/>
              <a:t>Coils #9, 10 – </a:t>
            </a:r>
            <a:r>
              <a:rPr lang="en-US" altLang="en-US" sz="1600" dirty="0">
                <a:solidFill>
                  <a:srgbClr val="C00000"/>
                </a:solidFill>
              </a:rPr>
              <a:t>modified coil end parts (FNAL)</a:t>
            </a:r>
          </a:p>
          <a:p>
            <a:pPr lvl="1"/>
            <a:r>
              <a:rPr lang="en-US" altLang="en-US" sz="1600" dirty="0">
                <a:solidFill>
                  <a:srgbClr val="C00000"/>
                </a:solidFill>
              </a:rPr>
              <a:t>Modified collar, thicker protection shoe</a:t>
            </a:r>
          </a:p>
          <a:p>
            <a:pPr lvl="1"/>
            <a:r>
              <a:rPr lang="en-US" altLang="en-US" sz="1600" dirty="0">
                <a:solidFill>
                  <a:srgbClr val="C00000"/>
                </a:solidFill>
              </a:rPr>
              <a:t>Optimized pre-stress</a:t>
            </a:r>
          </a:p>
          <a:p>
            <a:endParaRPr lang="en-US" altLang="en-US" dirty="0"/>
          </a:p>
          <a:p>
            <a:endParaRPr lang="en-US" dirty="0"/>
          </a:p>
        </p:txBody>
      </p:sp>
      <p:sp>
        <p:nvSpPr>
          <p:cNvPr id="11" name="Rounded Rectangle 10"/>
          <p:cNvSpPr/>
          <p:nvPr/>
        </p:nvSpPr>
        <p:spPr>
          <a:xfrm>
            <a:off x="6660232" y="6237312"/>
            <a:ext cx="2483768" cy="620688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glow rad="70000">
              <a:schemeClr val="accent1">
                <a:tint val="30000"/>
                <a:shade val="95000"/>
                <a:satMod val="300000"/>
                <a:alpha val="50000"/>
              </a:scheme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" name="Group 6"/>
          <p:cNvGrpSpPr>
            <a:grpSpLocks noChangeAspect="1"/>
          </p:cNvGrpSpPr>
          <p:nvPr/>
        </p:nvGrpSpPr>
        <p:grpSpPr bwMode="auto">
          <a:xfrm>
            <a:off x="6804247" y="147945"/>
            <a:ext cx="2304257" cy="6613167"/>
            <a:chOff x="5737516" y="-834623"/>
            <a:chExt cx="1738429" cy="4988855"/>
          </a:xfrm>
        </p:grpSpPr>
        <p:pic>
          <p:nvPicPr>
            <p:cNvPr id="5" name="Picture 9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5845911" y="2666652"/>
              <a:ext cx="1630034" cy="132258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pic>
        <p:pic>
          <p:nvPicPr>
            <p:cNvPr id="6" name="Picture 9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5996840" y="-834623"/>
              <a:ext cx="1292502" cy="12910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pic>
        <p:pic>
          <p:nvPicPr>
            <p:cNvPr id="7" name="Picture 9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37516" y="761682"/>
              <a:ext cx="1608568" cy="15653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Rectangle 10"/>
            <p:cNvSpPr>
              <a:spLocks noChangeArrowheads="1"/>
            </p:cNvSpPr>
            <p:nvPr/>
          </p:nvSpPr>
          <p:spPr bwMode="auto">
            <a:xfrm>
              <a:off x="6310587" y="380682"/>
              <a:ext cx="779078" cy="2321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rgbClr val="3333FF"/>
                </a:buClr>
                <a:buFont typeface="Wingdings" pitchFamily="2" charset="2"/>
                <a:buChar char="v"/>
                <a:defRPr sz="2000" b="1">
                  <a:solidFill>
                    <a:srgbClr val="3333FF"/>
                  </a:solidFill>
                  <a:latin typeface="Bookman Old Style" pitchFamily="18" charset="0"/>
                  <a:ea typeface="MS PGothic" pitchFamily="34" charset="-128"/>
                </a:defRPr>
              </a:lvl1pPr>
              <a:lvl2pPr marL="742950" indent="-285750">
                <a:spcBef>
                  <a:spcPct val="20000"/>
                </a:spcBef>
                <a:buChar char="o"/>
                <a:defRPr b="1">
                  <a:solidFill>
                    <a:schemeClr val="tx1"/>
                  </a:solidFill>
                  <a:latin typeface="Bookman Old Style" pitchFamily="18" charset="0"/>
                  <a:ea typeface="MS PGothic" pitchFamily="34" charset="-128"/>
                </a:defRPr>
              </a:lvl2pPr>
              <a:lvl3pPr marL="1143000" indent="-22860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rgbClr val="008000"/>
                  </a:solidFill>
                  <a:latin typeface="Bookman Old Style" pitchFamily="18" charset="0"/>
                  <a:ea typeface="MS PGothic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1600" i="1">
                  <a:solidFill>
                    <a:schemeClr val="tx2"/>
                  </a:solidFill>
                  <a:latin typeface="Bookman Old Style" pitchFamily="18" charset="0"/>
                  <a:ea typeface="MS PGothic" pitchFamily="34" charset="-128"/>
                </a:defRPr>
              </a:lvl4pPr>
              <a:lvl5pPr marL="2057400" indent="-228600">
                <a:spcBef>
                  <a:spcPct val="20000"/>
                </a:spcBef>
                <a:buChar char="•"/>
                <a:defRPr sz="1600">
                  <a:solidFill>
                    <a:schemeClr val="tx1"/>
                  </a:solidFill>
                  <a:latin typeface="Bookman Old Style" pitchFamily="18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1600">
                  <a:solidFill>
                    <a:schemeClr val="tx1"/>
                  </a:solidFill>
                  <a:latin typeface="Bookman Old Style" pitchFamily="18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1600">
                  <a:solidFill>
                    <a:schemeClr val="tx1"/>
                  </a:solidFill>
                  <a:latin typeface="Bookman Old Style" pitchFamily="18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1600">
                  <a:solidFill>
                    <a:schemeClr val="tx1"/>
                  </a:solidFill>
                  <a:latin typeface="Bookman Old Style" pitchFamily="18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1600">
                  <a:solidFill>
                    <a:schemeClr val="tx1"/>
                  </a:solidFill>
                  <a:latin typeface="Bookman Old Style" pitchFamily="18" charset="0"/>
                  <a:ea typeface="MS PGothic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ClrTx/>
                <a:buFontTx/>
                <a:buNone/>
              </a:pPr>
              <a:r>
                <a:rPr lang="en-US" altLang="en-US" sz="1400" dirty="0">
                  <a:solidFill>
                    <a:schemeClr val="tx1"/>
                  </a:solidFill>
                  <a:latin typeface="Arial" charset="0"/>
                  <a:cs typeface="Arial" charset="0"/>
                </a:rPr>
                <a:t>MBHSP01</a:t>
              </a:r>
            </a:p>
          </p:txBody>
        </p:sp>
        <p:sp>
          <p:nvSpPr>
            <p:cNvPr id="9" name="Rectangle 11"/>
            <p:cNvSpPr>
              <a:spLocks noChangeArrowheads="1"/>
            </p:cNvSpPr>
            <p:nvPr/>
          </p:nvSpPr>
          <p:spPr bwMode="auto">
            <a:xfrm>
              <a:off x="6237895" y="2282705"/>
              <a:ext cx="1004022" cy="2321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rgbClr val="3333FF"/>
                </a:buClr>
                <a:buFont typeface="Wingdings" pitchFamily="2" charset="2"/>
                <a:buChar char="v"/>
                <a:defRPr sz="2000" b="1">
                  <a:solidFill>
                    <a:srgbClr val="3333FF"/>
                  </a:solidFill>
                  <a:latin typeface="Bookman Old Style" pitchFamily="18" charset="0"/>
                  <a:ea typeface="MS PGothic" pitchFamily="34" charset="-128"/>
                </a:defRPr>
              </a:lvl1pPr>
              <a:lvl2pPr marL="742950" indent="-285750">
                <a:spcBef>
                  <a:spcPct val="20000"/>
                </a:spcBef>
                <a:buChar char="o"/>
                <a:defRPr b="1">
                  <a:solidFill>
                    <a:schemeClr val="tx1"/>
                  </a:solidFill>
                  <a:latin typeface="Bookman Old Style" pitchFamily="18" charset="0"/>
                  <a:ea typeface="MS PGothic" pitchFamily="34" charset="-128"/>
                </a:defRPr>
              </a:lvl2pPr>
              <a:lvl3pPr marL="1143000" indent="-22860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rgbClr val="008000"/>
                  </a:solidFill>
                  <a:latin typeface="Bookman Old Style" pitchFamily="18" charset="0"/>
                  <a:ea typeface="MS PGothic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1600" i="1">
                  <a:solidFill>
                    <a:schemeClr val="tx2"/>
                  </a:solidFill>
                  <a:latin typeface="Bookman Old Style" pitchFamily="18" charset="0"/>
                  <a:ea typeface="MS PGothic" pitchFamily="34" charset="-128"/>
                </a:defRPr>
              </a:lvl4pPr>
              <a:lvl5pPr marL="2057400" indent="-228600">
                <a:spcBef>
                  <a:spcPct val="20000"/>
                </a:spcBef>
                <a:buChar char="•"/>
                <a:defRPr sz="1600">
                  <a:solidFill>
                    <a:schemeClr val="tx1"/>
                  </a:solidFill>
                  <a:latin typeface="Bookman Old Style" pitchFamily="18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1600">
                  <a:solidFill>
                    <a:schemeClr val="tx1"/>
                  </a:solidFill>
                  <a:latin typeface="Bookman Old Style" pitchFamily="18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1600">
                  <a:solidFill>
                    <a:schemeClr val="tx1"/>
                  </a:solidFill>
                  <a:latin typeface="Bookman Old Style" pitchFamily="18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1600">
                  <a:solidFill>
                    <a:schemeClr val="tx1"/>
                  </a:solidFill>
                  <a:latin typeface="Bookman Old Style" pitchFamily="18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1600">
                  <a:solidFill>
                    <a:schemeClr val="tx1"/>
                  </a:solidFill>
                  <a:latin typeface="Bookman Old Style" pitchFamily="18" charset="0"/>
                  <a:ea typeface="MS PGothic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ClrTx/>
                <a:buFontTx/>
                <a:buNone/>
              </a:pPr>
              <a:r>
                <a:rPr lang="en-US" altLang="en-US" sz="1400" dirty="0">
                  <a:solidFill>
                    <a:schemeClr val="tx1"/>
                  </a:solidFill>
                  <a:latin typeface="Arial" charset="0"/>
                  <a:cs typeface="Arial" charset="0"/>
                </a:rPr>
                <a:t>MBHSP02, 03</a:t>
              </a:r>
            </a:p>
          </p:txBody>
        </p:sp>
        <p:sp>
          <p:nvSpPr>
            <p:cNvPr id="10" name="Rectangle 12"/>
            <p:cNvSpPr>
              <a:spLocks noChangeArrowheads="1"/>
            </p:cNvSpPr>
            <p:nvPr/>
          </p:nvSpPr>
          <p:spPr bwMode="auto">
            <a:xfrm>
              <a:off x="6281294" y="3922051"/>
              <a:ext cx="800847" cy="2321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rgbClr val="3333FF"/>
                </a:buClr>
                <a:buFont typeface="Wingdings" pitchFamily="2" charset="2"/>
                <a:buChar char="v"/>
                <a:defRPr sz="2000" b="1">
                  <a:solidFill>
                    <a:srgbClr val="3333FF"/>
                  </a:solidFill>
                  <a:latin typeface="Bookman Old Style" pitchFamily="18" charset="0"/>
                  <a:ea typeface="MS PGothic" pitchFamily="34" charset="-128"/>
                </a:defRPr>
              </a:lvl1pPr>
              <a:lvl2pPr marL="742950" indent="-285750">
                <a:spcBef>
                  <a:spcPct val="20000"/>
                </a:spcBef>
                <a:buChar char="o"/>
                <a:defRPr b="1">
                  <a:solidFill>
                    <a:schemeClr val="tx1"/>
                  </a:solidFill>
                  <a:latin typeface="Bookman Old Style" pitchFamily="18" charset="0"/>
                  <a:ea typeface="MS PGothic" pitchFamily="34" charset="-128"/>
                </a:defRPr>
              </a:lvl2pPr>
              <a:lvl3pPr marL="1143000" indent="-22860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rgbClr val="008000"/>
                  </a:solidFill>
                  <a:latin typeface="Bookman Old Style" pitchFamily="18" charset="0"/>
                  <a:ea typeface="MS PGothic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1600" i="1">
                  <a:solidFill>
                    <a:schemeClr val="tx2"/>
                  </a:solidFill>
                  <a:latin typeface="Bookman Old Style" pitchFamily="18" charset="0"/>
                  <a:ea typeface="MS PGothic" pitchFamily="34" charset="-128"/>
                </a:defRPr>
              </a:lvl4pPr>
              <a:lvl5pPr marL="2057400" indent="-228600">
                <a:spcBef>
                  <a:spcPct val="20000"/>
                </a:spcBef>
                <a:buChar char="•"/>
                <a:defRPr sz="1600">
                  <a:solidFill>
                    <a:schemeClr val="tx1"/>
                  </a:solidFill>
                  <a:latin typeface="Bookman Old Style" pitchFamily="18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1600">
                  <a:solidFill>
                    <a:schemeClr val="tx1"/>
                  </a:solidFill>
                  <a:latin typeface="Bookman Old Style" pitchFamily="18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1600">
                  <a:solidFill>
                    <a:schemeClr val="tx1"/>
                  </a:solidFill>
                  <a:latin typeface="Bookman Old Style" pitchFamily="18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1600">
                  <a:solidFill>
                    <a:schemeClr val="tx1"/>
                  </a:solidFill>
                  <a:latin typeface="Bookman Old Style" pitchFamily="18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1600">
                  <a:solidFill>
                    <a:schemeClr val="tx1"/>
                  </a:solidFill>
                  <a:latin typeface="Bookman Old Style" pitchFamily="18" charset="0"/>
                  <a:ea typeface="MS PGothic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ClrTx/>
                <a:buFontTx/>
                <a:buNone/>
              </a:pPr>
              <a:r>
                <a:rPr lang="en-US" altLang="en-US" sz="1400" dirty="0">
                  <a:solidFill>
                    <a:schemeClr val="tx1"/>
                  </a:solidFill>
                  <a:latin typeface="Arial" charset="0"/>
                  <a:cs typeface="Arial" charset="0"/>
                </a:rPr>
                <a:t>MBHSM01</a:t>
              </a: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4799726" y="1039295"/>
            <a:ext cx="2076530" cy="1037145"/>
            <a:chOff x="4797940" y="875682"/>
            <a:chExt cx="2076530" cy="1037145"/>
          </a:xfrm>
        </p:grpSpPr>
        <p:pic>
          <p:nvPicPr>
            <p:cNvPr id="14" name="Picture 6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4961184" y="1094783"/>
              <a:ext cx="1771055" cy="81804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</p:pic>
        <p:sp>
          <p:nvSpPr>
            <p:cNvPr id="15" name="TextBox 2"/>
            <p:cNvSpPr txBox="1">
              <a:spLocks noChangeArrowheads="1"/>
            </p:cNvSpPr>
            <p:nvPr/>
          </p:nvSpPr>
          <p:spPr bwMode="auto">
            <a:xfrm>
              <a:off x="4797940" y="875682"/>
              <a:ext cx="2076530" cy="264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5pPr>
              <a:lvl6pPr marL="25146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FF00"/>
                </a:buClr>
                <a:buSzPct val="80000"/>
                <a:buFont typeface="Wingdings" pitchFamily="2" charset="2"/>
                <a:defRPr sz="2400"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6pPr>
              <a:lvl7pPr marL="29718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FF00"/>
                </a:buClr>
                <a:buSzPct val="80000"/>
                <a:buFont typeface="Wingdings" pitchFamily="2" charset="2"/>
                <a:defRPr sz="2400"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7pPr>
              <a:lvl8pPr marL="34290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FF00"/>
                </a:buClr>
                <a:buSzPct val="80000"/>
                <a:buFont typeface="Wingdings" pitchFamily="2" charset="2"/>
                <a:defRPr sz="2400"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8pPr>
              <a:lvl9pPr marL="38862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FF00"/>
                </a:buClr>
                <a:buSzPct val="80000"/>
                <a:buFont typeface="Wingdings" pitchFamily="2" charset="2"/>
                <a:defRPr sz="2400"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9pPr>
            </a:lstStyle>
            <a:p>
              <a:pPr eaLnBrk="1" hangingPunct="1"/>
              <a:r>
                <a:rPr lang="en-US" sz="1050" dirty="0"/>
                <a:t>RRP 108/127    RRP150/169 </a:t>
              </a: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3794584" y="4074855"/>
            <a:ext cx="3009663" cy="993949"/>
            <a:chOff x="3778272" y="3510069"/>
            <a:chExt cx="3169440" cy="1054680"/>
          </a:xfrm>
        </p:grpSpPr>
        <p:pic>
          <p:nvPicPr>
            <p:cNvPr id="12" name="Picture 4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3778272" y="3510069"/>
              <a:ext cx="3169440" cy="105468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</p:pic>
        <p:sp>
          <p:nvSpPr>
            <p:cNvPr id="16" name="TextBox 3"/>
            <p:cNvSpPr txBox="1">
              <a:spLocks noChangeArrowheads="1"/>
            </p:cNvSpPr>
            <p:nvPr/>
          </p:nvSpPr>
          <p:spPr bwMode="auto">
            <a:xfrm>
              <a:off x="4503851" y="3803282"/>
              <a:ext cx="1897695" cy="3204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5pPr>
              <a:lvl6pPr marL="25146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FF00"/>
                </a:buClr>
                <a:buSzPct val="80000"/>
                <a:buFont typeface="Wingdings" pitchFamily="2" charset="2"/>
                <a:defRPr sz="2400"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6pPr>
              <a:lvl7pPr marL="29718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FF00"/>
                </a:buClr>
                <a:buSzPct val="80000"/>
                <a:buFont typeface="Wingdings" pitchFamily="2" charset="2"/>
                <a:defRPr sz="2400"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7pPr>
              <a:lvl8pPr marL="34290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FF00"/>
                </a:buClr>
                <a:buSzPct val="80000"/>
                <a:buFont typeface="Wingdings" pitchFamily="2" charset="2"/>
                <a:defRPr sz="2400"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8pPr>
              <a:lvl9pPr marL="38862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FF00"/>
                </a:buClr>
                <a:buSzPct val="80000"/>
                <a:buFont typeface="Wingdings" pitchFamily="2" charset="2"/>
                <a:defRPr sz="2400"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9pPr>
            </a:lstStyle>
            <a:p>
              <a:pPr eaLnBrk="1" hangingPunct="1"/>
              <a:r>
                <a:rPr lang="en-US" sz="1400" dirty="0">
                  <a:solidFill>
                    <a:schemeClr val="bg1"/>
                  </a:solidFill>
                </a:rPr>
                <a:t>Optimized end parts</a:t>
              </a: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3887517" y="2420746"/>
            <a:ext cx="2881960" cy="837626"/>
            <a:chOff x="3759719" y="2492896"/>
            <a:chExt cx="2881960" cy="837626"/>
          </a:xfrm>
        </p:grpSpPr>
        <p:pic>
          <p:nvPicPr>
            <p:cNvPr id="13" name="Picture 5"/>
            <p:cNvPicPr>
              <a:picLocks noChangeAspect="1" noChangeArrowheads="1"/>
            </p:cNvPicPr>
            <p:nvPr/>
          </p:nvPicPr>
          <p:blipFill rotWithShape="1">
            <a:blip r:embed="rId7"/>
            <a:srcRect t="10563"/>
            <a:stretch/>
          </p:blipFill>
          <p:spPr bwMode="auto">
            <a:xfrm>
              <a:off x="3759719" y="2767933"/>
              <a:ext cx="2881960" cy="56258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</p:pic>
        <p:sp>
          <p:nvSpPr>
            <p:cNvPr id="17" name="TextBox 1"/>
            <p:cNvSpPr txBox="1">
              <a:spLocks noChangeArrowheads="1"/>
            </p:cNvSpPr>
            <p:nvPr/>
          </p:nvSpPr>
          <p:spPr bwMode="auto">
            <a:xfrm>
              <a:off x="3778272" y="2492896"/>
              <a:ext cx="2863407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5pPr>
              <a:lvl6pPr marL="25146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FF00"/>
                </a:buClr>
                <a:buSzPct val="80000"/>
                <a:buFont typeface="Wingdings" pitchFamily="2" charset="2"/>
                <a:defRPr sz="2400"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6pPr>
              <a:lvl7pPr marL="29718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FF00"/>
                </a:buClr>
                <a:buSzPct val="80000"/>
                <a:buFont typeface="Wingdings" pitchFamily="2" charset="2"/>
                <a:defRPr sz="2400"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7pPr>
              <a:lvl8pPr marL="34290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FF00"/>
                </a:buClr>
                <a:buSzPct val="80000"/>
                <a:buFont typeface="Wingdings" pitchFamily="2" charset="2"/>
                <a:defRPr sz="2400"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8pPr>
              <a:lvl9pPr marL="3886200" indent="-228600" algn="r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FF00"/>
                </a:buClr>
                <a:buSzPct val="80000"/>
                <a:buFont typeface="Wingdings" pitchFamily="2" charset="2"/>
                <a:defRPr sz="2400"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9pPr>
            </a:lstStyle>
            <a:p>
              <a:pPr algn="ctr" eaLnBrk="1" hangingPunct="1"/>
              <a:r>
                <a:rPr lang="en-US" sz="1200" dirty="0"/>
                <a:t>40-strand cored cable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913264418"/>
      </p:ext>
    </p:extLst>
  </p:cSld>
  <p:clrMapOvr>
    <a:masterClrMapping/>
  </p:clrMapOvr>
</p:sld>
</file>

<file path=ppt/theme/theme1.xml><?xml version="1.0" encoding="utf-8"?>
<a:theme xmlns:a="http://schemas.openxmlformats.org/drawingml/2006/main" name="ppt">
  <a:themeElements>
    <a:clrScheme name="Colors CERN">
      <a:dk1>
        <a:srgbClr val="0C377B"/>
      </a:dk1>
      <a:lt1>
        <a:srgbClr val="FFFFFF"/>
      </a:lt1>
      <a:dk2>
        <a:srgbClr val="0C377B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D65F00B9AFF9D4DB8D423D62D364FE5" ma:contentTypeVersion="0" ma:contentTypeDescription="Create a new document." ma:contentTypeScope="" ma:versionID="1f5c5222447e6795847028ce554a3f68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C548BCBC-7AC7-467D-B241-6172C898C1C1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C77683AE-03F1-403D-ABC2-E4F67B7F875E}">
  <ds:schemaRefs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purl.org/dc/dcmitype/"/>
    <ds:schemaRef ds:uri="http://purl.org/dc/terms/"/>
    <ds:schemaRef ds:uri="http://schemas.openxmlformats.org/package/2006/metadata/core-properties"/>
    <ds:schemaRef ds:uri="http://www.w3.org/XML/1998/namespace"/>
    <ds:schemaRef ds:uri="http://purl.org/dc/elements/1.1/"/>
  </ds:schemaRefs>
</ds:datastoreItem>
</file>

<file path=customXml/itemProps3.xml><?xml version="1.0" encoding="utf-8"?>
<ds:datastoreItem xmlns:ds="http://schemas.openxmlformats.org/officeDocument/2006/customXml" ds:itemID="{7002BD6F-41D2-4FEB-A1E2-F6CA5DDB61F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ppt</Template>
  <TotalTime>4726</TotalTime>
  <Words>1689</Words>
  <Application>Microsoft Office PowerPoint</Application>
  <PresentationFormat>On-screen Show (4:3)</PresentationFormat>
  <Paragraphs>346</Paragraphs>
  <Slides>29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0" baseType="lpstr">
      <vt:lpstr>ppt</vt:lpstr>
      <vt:lpstr>International review of the HL-LHC 11T Dipole for DS Collimation  11T  Design &amp; Fabrication – FNAL</vt:lpstr>
      <vt:lpstr>Outline</vt:lpstr>
      <vt:lpstr>Background</vt:lpstr>
      <vt:lpstr>Magnet Design &amp; Parameters</vt:lpstr>
      <vt:lpstr>Mechanical Structure</vt:lpstr>
      <vt:lpstr>Mechanical Design</vt:lpstr>
      <vt:lpstr>Coil Stress Distribution, MBHSP03 </vt:lpstr>
      <vt:lpstr>Quench Protection</vt:lpstr>
      <vt:lpstr>Model Design Features</vt:lpstr>
      <vt:lpstr>Model Design, con’t</vt:lpstr>
      <vt:lpstr>Magnet-Coil History</vt:lpstr>
      <vt:lpstr>Magnet-Coil History, con’t</vt:lpstr>
      <vt:lpstr>Coil CMM, used for coil shimming</vt:lpstr>
      <vt:lpstr>PowerPoint Presentation</vt:lpstr>
      <vt:lpstr>Coil Parameters</vt:lpstr>
      <vt:lpstr>PowerPoint Presentation</vt:lpstr>
      <vt:lpstr>Coil Development with MATRIMID (soluble thermoplastic polyimide)</vt:lpstr>
      <vt:lpstr>MBHSP01 Autopsy</vt:lpstr>
      <vt:lpstr>Coil Fabrication</vt:lpstr>
      <vt:lpstr>Coil Fabrication, MBH08</vt:lpstr>
      <vt:lpstr>Cable Mechanical Stability, MBH08</vt:lpstr>
      <vt:lpstr>Coil Leads, MBH08</vt:lpstr>
      <vt:lpstr>Mirror MBHMP01, Coil MBH08</vt:lpstr>
      <vt:lpstr>Magnet MBHSP03, Coils #9 &amp; 10</vt:lpstr>
      <vt:lpstr>Coil Fabrication MBH11-12</vt:lpstr>
      <vt:lpstr>End Part Designs</vt:lpstr>
      <vt:lpstr>11 T Dipole Plan for FY15, FNAL</vt:lpstr>
      <vt:lpstr>Summary</vt:lpstr>
      <vt:lpstr>PowerPoint Presentation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Template for CERN users for presentations at CERN</dc:title>
  <dc:creator>Fred Nobrega</dc:creator>
  <cp:lastModifiedBy>Alfred R. Nobrega x4271 10629N</cp:lastModifiedBy>
  <cp:revision>143</cp:revision>
  <cp:lastPrinted>2014-12-05T22:26:04Z</cp:lastPrinted>
  <dcterms:created xsi:type="dcterms:W3CDTF">2013-06-24T08:34:31Z</dcterms:created>
  <dcterms:modified xsi:type="dcterms:W3CDTF">2014-12-08T17:37:55Z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0x0101003D65F00B9AFF9D4DB8D423D62D364FE5</vt:lpwstr>
  </property>
</Properties>
</file>