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256" r:id="rId5"/>
    <p:sldId id="264" r:id="rId6"/>
    <p:sldId id="273" r:id="rId7"/>
    <p:sldId id="293" r:id="rId8"/>
    <p:sldId id="272" r:id="rId9"/>
    <p:sldId id="286" r:id="rId10"/>
    <p:sldId id="287" r:id="rId11"/>
    <p:sldId id="276" r:id="rId12"/>
    <p:sldId id="288" r:id="rId13"/>
    <p:sldId id="274" r:id="rId14"/>
    <p:sldId id="277" r:id="rId15"/>
    <p:sldId id="299" r:id="rId16"/>
    <p:sldId id="281" r:id="rId17"/>
    <p:sldId id="289" r:id="rId18"/>
    <p:sldId id="279" r:id="rId19"/>
    <p:sldId id="284" r:id="rId20"/>
    <p:sldId id="292" r:id="rId21"/>
    <p:sldId id="295" r:id="rId22"/>
    <p:sldId id="259" r:id="rId23"/>
    <p:sldId id="290" r:id="rId24"/>
    <p:sldId id="297" r:id="rId25"/>
    <p:sldId id="280" r:id="rId26"/>
    <p:sldId id="296" r:id="rId27"/>
    <p:sldId id="298" r:id="rId2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6FF"/>
    <a:srgbClr val="F0F4F4"/>
    <a:srgbClr val="F2EEF6"/>
    <a:srgbClr val="E5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653" y="-1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lackner\AppData\Local\Microsoft\Windows\Temporary%20Internet%20Files\Content.Outlook\XJ71KJ1Z\Model%20Result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flackner\AppData\Local\Microsoft\Windows\Temporary%20Internet%20Files\Content.Outlook\XJ71KJ1Z\Model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94239781310627"/>
          <c:y val="7.8677961976229019E-2"/>
          <c:w val="0.6241507829455798"/>
          <c:h val="0.75078610467592855"/>
        </c:manualLayout>
      </c:layout>
      <c:lineChart>
        <c:grouping val="standard"/>
        <c:varyColors val="0"/>
        <c:ser>
          <c:idx val="1"/>
          <c:order val="0"/>
          <c:tx>
            <c:strRef>
              <c:f>Plots!$C$8</c:f>
              <c:strCache>
                <c:ptCount val="1"/>
                <c:pt idx="0">
                  <c:v>12mm frictionless 190MPa 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Plots!$C$9:$C$15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175</c:v>
                </c:pt>
                <c:pt idx="3">
                  <c:v>189.69513599999999</c:v>
                </c:pt>
                <c:pt idx="4">
                  <c:v>370.89094699999998</c:v>
                </c:pt>
                <c:pt idx="5">
                  <c:v>374.57262200000002</c:v>
                </c:pt>
                <c:pt idx="6">
                  <c:v>375.13780300000002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Plots!$D$8</c:f>
              <c:strCache>
                <c:ptCount val="1"/>
                <c:pt idx="0">
                  <c:v>12mm bonded 190MPa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Plots!$D$9:$D$15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175</c:v>
                </c:pt>
                <c:pt idx="3">
                  <c:v>190.31215599999999</c:v>
                </c:pt>
                <c:pt idx="4">
                  <c:v>369.89559000000003</c:v>
                </c:pt>
                <c:pt idx="5">
                  <c:v>367.87802099999999</c:v>
                </c:pt>
                <c:pt idx="6">
                  <c:v>367.74540999999999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Plots!$E$8</c:f>
              <c:strCache>
                <c:ptCount val="1"/>
                <c:pt idx="0">
                  <c:v>12mm frictionless 140MPa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Plots!$E$9:$E$15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120</c:v>
                </c:pt>
                <c:pt idx="3">
                  <c:v>137.49005</c:v>
                </c:pt>
                <c:pt idx="4">
                  <c:v>309.66562699999997</c:v>
                </c:pt>
                <c:pt idx="5">
                  <c:v>313.17395800000003</c:v>
                </c:pt>
                <c:pt idx="6">
                  <c:v>313.87403899999998</c:v>
                </c:pt>
              </c:numCache>
            </c:numRef>
          </c:val>
          <c:smooth val="0"/>
        </c:ser>
        <c:ser>
          <c:idx val="4"/>
          <c:order val="3"/>
          <c:tx>
            <c:strRef>
              <c:f>Plots!$F$8</c:f>
              <c:strCache>
                <c:ptCount val="1"/>
                <c:pt idx="0">
                  <c:v>12mm bonded 140MPa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Plots!$F$9:$F$15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120</c:v>
                </c:pt>
                <c:pt idx="3">
                  <c:v>140.28046900000001</c:v>
                </c:pt>
                <c:pt idx="4">
                  <c:v>308.93383</c:v>
                </c:pt>
                <c:pt idx="5">
                  <c:v>306.919667</c:v>
                </c:pt>
                <c:pt idx="6">
                  <c:v>307.00273299999998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0444824"/>
        <c:axId val="136553544"/>
      </c:lineChart>
      <c:catAx>
        <c:axId val="13044482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Load steps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6553544"/>
        <c:crosses val="autoZero"/>
        <c:auto val="1"/>
        <c:lblAlgn val="ctr"/>
        <c:lblOffset val="100"/>
        <c:noMultiLvlLbl val="0"/>
      </c:catAx>
      <c:valAx>
        <c:axId val="1365535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l-GR" sz="1600" b="1" i="0" baseline="0">
                    <a:effectLst/>
                  </a:rPr>
                  <a:t>σ</a:t>
                </a:r>
                <a:r>
                  <a:rPr lang="en-GB" sz="1600" b="1" i="0" baseline="-25000">
                    <a:effectLst/>
                  </a:rPr>
                  <a:t>avg</a:t>
                </a:r>
                <a:r>
                  <a:rPr lang="en-GB" sz="1600" b="1" i="0" baseline="0">
                    <a:effectLst/>
                  </a:rPr>
                  <a:t> (MPa)</a:t>
                </a:r>
                <a:endParaRPr lang="en-GB" sz="1600">
                  <a:effectLst/>
                </a:endParaRPr>
              </a:p>
            </c:rich>
          </c:tx>
          <c:layout>
            <c:manualLayout>
              <c:xMode val="edge"/>
              <c:yMode val="edge"/>
              <c:x val="1.1216313990415738E-3"/>
              <c:y val="0.35900145888851337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04448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4716328222130113"/>
          <c:y val="0.33538631355323489"/>
          <c:w val="0.20605309204770456"/>
          <c:h val="0.1915324417648693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77594545603868E-2"/>
          <c:y val="8.5512837725775753E-2"/>
          <c:w val="0.67449359554967914"/>
          <c:h val="0.75317852218275838"/>
        </c:manualLayout>
      </c:layout>
      <c:lineChart>
        <c:grouping val="standard"/>
        <c:varyColors val="0"/>
        <c:ser>
          <c:idx val="0"/>
          <c:order val="0"/>
          <c:tx>
            <c:strRef>
              <c:f>Plots!$G$8</c:f>
              <c:strCache>
                <c:ptCount val="1"/>
                <c:pt idx="0">
                  <c:v>15mm frictionless 190MPa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Plots!$G$9:$G$15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175</c:v>
                </c:pt>
                <c:pt idx="3">
                  <c:v>188.38852499999999</c:v>
                </c:pt>
                <c:pt idx="4">
                  <c:v>367.64050400000002</c:v>
                </c:pt>
                <c:pt idx="5">
                  <c:v>371.31991900000003</c:v>
                </c:pt>
                <c:pt idx="6">
                  <c:v>371.84867700000001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Plots!$H$8</c:f>
              <c:strCache>
                <c:ptCount val="1"/>
                <c:pt idx="0">
                  <c:v>15mm bonded 190MPa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Plots!$H$9:$H$15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175</c:v>
                </c:pt>
                <c:pt idx="3">
                  <c:v>189.23513500000001</c:v>
                </c:pt>
                <c:pt idx="4">
                  <c:v>366.09084899999999</c:v>
                </c:pt>
                <c:pt idx="5">
                  <c:v>364.38606399999998</c:v>
                </c:pt>
                <c:pt idx="6">
                  <c:v>364.16551900000002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Plots!$I$8</c:f>
              <c:strCache>
                <c:ptCount val="1"/>
                <c:pt idx="0">
                  <c:v>15mm frictionless 115MPa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Plots!$I$9:$I$15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95</c:v>
                </c:pt>
                <c:pt idx="3">
                  <c:v>112.10311400000001</c:v>
                </c:pt>
                <c:pt idx="4">
                  <c:v>278.34489400000001</c:v>
                </c:pt>
                <c:pt idx="5">
                  <c:v>281.94680799999998</c:v>
                </c:pt>
                <c:pt idx="6">
                  <c:v>282.53755799999999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Plots!$J$8</c:f>
              <c:strCache>
                <c:ptCount val="1"/>
                <c:pt idx="0">
                  <c:v>15mm bonded 115MPa</c:v>
                </c:pt>
              </c:strCache>
            </c:strRef>
          </c:tx>
          <c:marker>
            <c:symbol val="none"/>
          </c:marker>
          <c:cat>
            <c:strRef>
              <c:f>Plots!$B$9:$B$15</c:f>
              <c:strCache>
                <c:ptCount val="7"/>
                <c:pt idx="0">
                  <c:v>0. Assembly at RT</c:v>
                </c:pt>
                <c:pt idx="1">
                  <c:v>1. Cradle loading 375 t/m</c:v>
                </c:pt>
                <c:pt idx="2">
                  <c:v>2. Welding contraction</c:v>
                </c:pt>
                <c:pt idx="3">
                  <c:v>3. After welding</c:v>
                </c:pt>
                <c:pt idx="4">
                  <c:v>4. Cryo</c:v>
                </c:pt>
                <c:pt idx="5">
                  <c:v>5. 11-T</c:v>
                </c:pt>
                <c:pt idx="6">
                  <c:v>6. 12-T</c:v>
                </c:pt>
              </c:strCache>
            </c:strRef>
          </c:cat>
          <c:val>
            <c:numRef>
              <c:f>Plots!$J$9:$J$15</c:f>
              <c:numCache>
                <c:formatCode>0.0</c:formatCode>
                <c:ptCount val="7"/>
                <c:pt idx="0">
                  <c:v>0</c:v>
                </c:pt>
                <c:pt idx="1">
                  <c:v>0</c:v>
                </c:pt>
                <c:pt idx="2">
                  <c:v>95</c:v>
                </c:pt>
                <c:pt idx="3">
                  <c:v>114.475551</c:v>
                </c:pt>
                <c:pt idx="4">
                  <c:v>277.40253200000001</c:v>
                </c:pt>
                <c:pt idx="5">
                  <c:v>275.68150100000003</c:v>
                </c:pt>
                <c:pt idx="6">
                  <c:v>275.53229599999997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6305408"/>
        <c:axId val="136377040"/>
      </c:lineChart>
      <c:catAx>
        <c:axId val="136305408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Load steps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6377040"/>
        <c:crosses val="autoZero"/>
        <c:auto val="1"/>
        <c:lblAlgn val="ctr"/>
        <c:lblOffset val="100"/>
        <c:noMultiLvlLbl val="0"/>
      </c:catAx>
      <c:valAx>
        <c:axId val="1363770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l-GR" sz="1600" b="1" i="0" baseline="0">
                    <a:effectLst/>
                  </a:rPr>
                  <a:t>σ</a:t>
                </a:r>
                <a:r>
                  <a:rPr lang="en-GB" sz="1600" b="1" i="0" baseline="-25000">
                    <a:effectLst/>
                  </a:rPr>
                  <a:t>avg</a:t>
                </a:r>
                <a:r>
                  <a:rPr lang="en-GB" sz="1600" b="1" i="0" baseline="0">
                    <a:effectLst/>
                  </a:rPr>
                  <a:t> (MPa)</a:t>
                </a:r>
                <a:endParaRPr lang="en-GB" sz="1600">
                  <a:effectLst/>
                </a:endParaRPr>
              </a:p>
            </c:rich>
          </c:tx>
          <c:layout>
            <c:manualLayout>
              <c:xMode val="edge"/>
              <c:yMode val="edge"/>
              <c:x val="5.3007247265456363E-4"/>
              <c:y val="0.35551827198709479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36305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15742928961672"/>
          <c:y val="0.39227170970510833"/>
          <c:w val="0.20373474366582339"/>
          <c:h val="0.1805169958088219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0.12146</cdr:x>
      <cdr:y>0.28075</cdr:y>
    </cdr:from>
    <cdr:to>
      <cdr:x>0.44534</cdr:x>
      <cdr:y>0.3514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75766" y="1346532"/>
          <a:ext cx="2868706" cy="338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400" b="1" dirty="0">
              <a:solidFill>
                <a:srgbClr val="C00000"/>
              </a:solidFill>
            </a:rPr>
            <a:t>Gap closed through all load </a:t>
          </a:r>
          <a:r>
            <a:rPr lang="en-GB" sz="1400" b="1" dirty="0" smtClean="0">
              <a:solidFill>
                <a:srgbClr val="C00000"/>
              </a:solidFill>
            </a:rPr>
            <a:t>steps ! </a:t>
          </a:r>
          <a:endParaRPr lang="en-GB" sz="14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0.7459</cdr:x>
      <cdr:y>0.54738</cdr:y>
    </cdr:from>
    <cdr:to>
      <cdr:x>0.98349</cdr:x>
      <cdr:y>0.83438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6479485" y="2625297"/>
          <a:ext cx="2063879" cy="13764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b="1" dirty="0">
              <a:solidFill>
                <a:schemeClr val="tx1"/>
              </a:solidFill>
            </a:rPr>
            <a:t>Weld shrinkages (mm):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100" b="1" dirty="0">
              <a:effectLst/>
            </a:rPr>
            <a:t>(Applied </a:t>
          </a:r>
          <a:r>
            <a:rPr lang="en-GB" sz="1100" b="1" dirty="0" err="1">
              <a:effectLst/>
            </a:rPr>
            <a:t>displ</a:t>
          </a:r>
          <a:r>
            <a:rPr lang="en-GB" sz="1100" b="1" baseline="0" dirty="0">
              <a:effectLst/>
            </a:rPr>
            <a:t> constraints)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GB" sz="1200" dirty="0">
            <a:solidFill>
              <a:schemeClr val="tx1"/>
            </a:solidFill>
          </a:endParaRPr>
        </a:p>
        <a:p xmlns:a="http://schemas.openxmlformats.org/drawingml/2006/main">
          <a:r>
            <a:rPr lang="en-GB" sz="1200" dirty="0">
              <a:solidFill>
                <a:schemeClr val="tx1"/>
              </a:solidFill>
            </a:rPr>
            <a:t>Frictionless 190MPa:  0.46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dirty="0">
              <a:effectLst/>
              <a:latin typeface="+mn-lt"/>
              <a:ea typeface="+mn-ea"/>
              <a:cs typeface="+mn-cs"/>
            </a:rPr>
            <a:t>      Bonded 190MPa:  0.34</a:t>
          </a:r>
          <a:endParaRPr lang="en-GB" sz="1200" dirty="0">
            <a:effectLst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dirty="0">
              <a:effectLst/>
              <a:latin typeface="+mn-lt"/>
              <a:ea typeface="+mn-ea"/>
              <a:cs typeface="+mn-cs"/>
            </a:rPr>
            <a:t>Frictionless 140MPa:  0.33</a:t>
          </a:r>
          <a:endParaRPr lang="en-GB" sz="1200" dirty="0">
            <a:effectLst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dirty="0">
              <a:effectLst/>
              <a:latin typeface="+mn-lt"/>
              <a:ea typeface="+mn-ea"/>
              <a:cs typeface="+mn-cs"/>
            </a:rPr>
            <a:t>      Bonded 140MPa:  0.26</a:t>
          </a:r>
          <a:endParaRPr lang="en-GB" sz="1200" dirty="0">
            <a:effectLst/>
          </a:endParaRPr>
        </a:p>
        <a:p xmlns:a="http://schemas.openxmlformats.org/drawingml/2006/main">
          <a:endParaRPr lang="en-GB" sz="1200" dirty="0">
            <a:solidFill>
              <a:schemeClr val="tx1"/>
            </a:solidFill>
          </a:endParaRPr>
        </a:p>
        <a:p xmlns:a="http://schemas.openxmlformats.org/drawingml/2006/main">
          <a:endParaRPr lang="en-GB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0.69327</cdr:x>
      <cdr:y>0.07396</cdr:y>
    </cdr:from>
    <cdr:to>
      <cdr:x>0.94519</cdr:x>
      <cdr:y>0.18916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264732" y="360047"/>
          <a:ext cx="2276464" cy="5608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 smtClean="0"/>
            <a:t>Max. achievable based on MIG technology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0.69213</cdr:x>
      <cdr:y>0.19521</cdr:y>
    </cdr:from>
    <cdr:to>
      <cdr:x>0.98381</cdr:x>
      <cdr:y>0.29159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6130247" y="936243"/>
          <a:ext cx="2583448" cy="4622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/>
            <a:t>T</a:t>
          </a:r>
          <a:r>
            <a:rPr lang="en-GB" sz="1400" b="1" baseline="0" dirty="0" smtClean="0"/>
            <a:t>he </a:t>
          </a:r>
          <a:r>
            <a:rPr lang="en-GB" sz="1400" b="1" baseline="0" dirty="0"/>
            <a:t>minimum </a:t>
          </a:r>
          <a:r>
            <a:rPr lang="en-GB" sz="1400" b="1" baseline="0" dirty="0" smtClean="0"/>
            <a:t>required to keep</a:t>
          </a:r>
          <a:br>
            <a:rPr lang="en-GB" sz="1400" b="1" baseline="0" dirty="0" smtClean="0"/>
          </a:br>
          <a:r>
            <a:rPr lang="en-GB" sz="1400" b="1" baseline="0" dirty="0" smtClean="0"/>
            <a:t>the </a:t>
          </a:r>
          <a:r>
            <a:rPr lang="en-GB" sz="1400" b="1" baseline="0" dirty="0"/>
            <a:t>gap closed after welding</a:t>
          </a:r>
          <a:endParaRPr lang="en-GB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0.10386</cdr:x>
      <cdr:y>0.28473</cdr:y>
    </cdr:from>
    <cdr:to>
      <cdr:x>0.48349</cdr:x>
      <cdr:y>0.34529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906229" y="1379559"/>
          <a:ext cx="3312368" cy="2934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rgbClr val="C00000"/>
              </a:solidFill>
            </a:rPr>
            <a:t>Gap closed through all load </a:t>
          </a:r>
          <a:r>
            <a:rPr lang="en-GB" sz="1400" b="1" dirty="0" smtClean="0">
              <a:solidFill>
                <a:srgbClr val="C00000"/>
              </a:solidFill>
            </a:rPr>
            <a:t>steps</a:t>
          </a:r>
          <a:endParaRPr lang="en-GB" sz="14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0.77578</cdr:x>
      <cdr:y>0.57798</cdr:y>
    </cdr:from>
    <cdr:to>
      <cdr:x>0.99472</cdr:x>
      <cdr:y>0.86256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6706465" y="2941226"/>
          <a:ext cx="1892686" cy="14481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200" b="1" dirty="0">
              <a:solidFill>
                <a:schemeClr val="tx1"/>
              </a:solidFill>
            </a:rPr>
            <a:t>Weld shrinkages (mm):</a:t>
          </a:r>
        </a:p>
        <a:p xmlns:a="http://schemas.openxmlformats.org/drawingml/2006/main">
          <a:r>
            <a:rPr lang="en-GB" sz="1200" b="1" dirty="0">
              <a:solidFill>
                <a:schemeClr val="tx1"/>
              </a:solidFill>
            </a:rPr>
            <a:t>(Applied </a:t>
          </a:r>
          <a:r>
            <a:rPr lang="en-GB" sz="1200" b="1" dirty="0" err="1">
              <a:solidFill>
                <a:schemeClr val="tx1"/>
              </a:solidFill>
            </a:rPr>
            <a:t>displ</a:t>
          </a:r>
          <a:r>
            <a:rPr lang="en-GB" sz="1200" b="1" baseline="0" dirty="0">
              <a:solidFill>
                <a:schemeClr val="tx1"/>
              </a:solidFill>
            </a:rPr>
            <a:t> constraints)</a:t>
          </a:r>
        </a:p>
        <a:p xmlns:a="http://schemas.openxmlformats.org/drawingml/2006/main">
          <a:endParaRPr lang="en-GB" sz="1200" dirty="0">
            <a:solidFill>
              <a:schemeClr val="tx1"/>
            </a:solidFill>
          </a:endParaRPr>
        </a:p>
        <a:p xmlns:a="http://schemas.openxmlformats.org/drawingml/2006/main">
          <a:r>
            <a:rPr lang="en-GB" sz="1200" dirty="0">
              <a:solidFill>
                <a:schemeClr val="tx1"/>
              </a:solidFill>
            </a:rPr>
            <a:t>Frictionless 190MPa:  0.47</a:t>
          </a: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dirty="0">
              <a:effectLst/>
              <a:latin typeface="+mn-lt"/>
              <a:ea typeface="+mn-ea"/>
              <a:cs typeface="+mn-cs"/>
            </a:rPr>
            <a:t>      Bonded 190MPa:  0.35</a:t>
          </a:r>
          <a:endParaRPr lang="en-GB" sz="1200" dirty="0">
            <a:effectLst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dirty="0">
              <a:effectLst/>
              <a:latin typeface="+mn-lt"/>
              <a:ea typeface="+mn-ea"/>
              <a:cs typeface="+mn-cs"/>
            </a:rPr>
            <a:t>Frictionless 115MPa:  0.28</a:t>
          </a:r>
          <a:endParaRPr lang="en-GB" sz="1200" dirty="0">
            <a:effectLst/>
          </a:endParaRPr>
        </a:p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dirty="0">
              <a:effectLst/>
              <a:latin typeface="+mn-lt"/>
              <a:ea typeface="+mn-ea"/>
              <a:cs typeface="+mn-cs"/>
            </a:rPr>
            <a:t>      Bonded 115MPa:  0.23</a:t>
          </a:r>
          <a:endParaRPr lang="en-GB" sz="1200" dirty="0">
            <a:effectLst/>
          </a:endParaRPr>
        </a:p>
        <a:p xmlns:a="http://schemas.openxmlformats.org/drawingml/2006/main">
          <a:endParaRPr lang="en-GB" sz="1200" dirty="0">
            <a:solidFill>
              <a:schemeClr val="tx1"/>
            </a:solidFill>
          </a:endParaRPr>
        </a:p>
        <a:p xmlns:a="http://schemas.openxmlformats.org/drawingml/2006/main">
          <a:endParaRPr lang="en-GB" sz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0.72458</cdr:x>
      <cdr:y>0.09091</cdr:y>
    </cdr:from>
    <cdr:to>
      <cdr:x>0.96215</cdr:x>
      <cdr:y>0.21212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322087" y="440472"/>
          <a:ext cx="2072886" cy="5872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400" b="1" dirty="0"/>
        </a:p>
      </cdr:txBody>
    </cdr:sp>
  </cdr:relSizeAnchor>
  <cdr:relSizeAnchor xmlns:cdr="http://schemas.openxmlformats.org/drawingml/2006/chartDrawing">
    <cdr:from>
      <cdr:x>0.72239</cdr:x>
      <cdr:y>0.24203</cdr:y>
    </cdr:from>
    <cdr:to>
      <cdr:x>0.97385</cdr:x>
      <cdr:y>0.37331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6303036" y="1172655"/>
          <a:ext cx="2194008" cy="63610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 smtClean="0"/>
            <a:t>T</a:t>
          </a:r>
          <a:r>
            <a:rPr lang="en-GB" sz="1400" b="1" baseline="0" dirty="0" smtClean="0"/>
            <a:t>he </a:t>
          </a:r>
          <a:r>
            <a:rPr lang="en-GB" sz="1400" b="1" baseline="0" dirty="0"/>
            <a:t>minimum </a:t>
          </a:r>
          <a:r>
            <a:rPr lang="en-GB" sz="1400" b="1" baseline="0" dirty="0" smtClean="0"/>
            <a:t>required</a:t>
          </a:r>
        </a:p>
        <a:p xmlns:a="http://schemas.openxmlformats.org/drawingml/2006/main">
          <a:r>
            <a:rPr lang="en-GB" sz="1400" b="1" baseline="0" dirty="0" smtClean="0"/>
            <a:t>to keep the </a:t>
          </a:r>
          <a:r>
            <a:rPr lang="en-GB" sz="1400" b="1" baseline="0" dirty="0"/>
            <a:t>gap closed </a:t>
          </a:r>
          <a:endParaRPr lang="en-GB" sz="1400" b="1" baseline="0" dirty="0" smtClean="0"/>
        </a:p>
        <a:p xmlns:a="http://schemas.openxmlformats.org/drawingml/2006/main">
          <a:r>
            <a:rPr lang="en-GB" sz="1400" b="1" baseline="0" dirty="0" smtClean="0"/>
            <a:t>after </a:t>
          </a:r>
          <a:r>
            <a:rPr lang="en-GB" sz="1400" b="1" baseline="0" dirty="0"/>
            <a:t>welding</a:t>
          </a:r>
          <a:endParaRPr lang="en-GB" sz="14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08/12/2014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525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018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205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93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347864" y="6261711"/>
            <a:ext cx="20882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F. Lackner</a:t>
            </a:r>
            <a:endParaRPr lang="en-US" sz="1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emf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260000"/>
            <a:ext cx="8265984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International review of the HL-LHC 11T Dipole for DS Collimation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Mechanical design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200" i="1" dirty="0" smtClean="0"/>
              <a:t/>
            </a:r>
            <a:br>
              <a:rPr lang="en-GB" sz="2200" i="1" dirty="0" smtClean="0"/>
            </a:br>
            <a:r>
              <a:rPr lang="en-GB" sz="2200" i="1" dirty="0" smtClean="0"/>
              <a:t>(TE – MSC – Large Magnet Facility)</a:t>
            </a:r>
            <a:endParaRPr lang="en-GB" sz="2200" i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971600" y="5065160"/>
            <a:ext cx="5832648" cy="1536516"/>
          </a:xfrm>
        </p:spPr>
        <p:txBody>
          <a:bodyPr>
            <a:normAutofit/>
          </a:bodyPr>
          <a:lstStyle/>
          <a:p>
            <a:pPr algn="ctr"/>
            <a:r>
              <a:rPr lang="en-US" b="1" i="1" dirty="0" smtClean="0"/>
              <a:t>F. Lackner, a summary of work performed by:</a:t>
            </a:r>
          </a:p>
          <a:p>
            <a:pPr algn="ctr"/>
            <a:r>
              <a:rPr lang="en-US" i="1" dirty="0" smtClean="0"/>
              <a:t>M. Karppinen, B. Auchmann, </a:t>
            </a:r>
            <a:r>
              <a:rPr lang="en-US" i="1" dirty="0"/>
              <a:t>C. </a:t>
            </a:r>
            <a:r>
              <a:rPr lang="en-US" i="1" dirty="0" smtClean="0"/>
              <a:t>Kokkinos, </a:t>
            </a:r>
          </a:p>
          <a:p>
            <a:pPr algn="ctr"/>
            <a:r>
              <a:rPr lang="en-US" i="1" dirty="0" smtClean="0"/>
              <a:t>J</a:t>
            </a:r>
            <a:r>
              <a:rPr lang="en-US" i="1" dirty="0"/>
              <a:t>. </a:t>
            </a:r>
            <a:r>
              <a:rPr lang="en-US" i="1" dirty="0" smtClean="0"/>
              <a:t>Murtomaki, </a:t>
            </a:r>
            <a:r>
              <a:rPr lang="en-US" i="1" dirty="0"/>
              <a:t>T. </a:t>
            </a:r>
            <a:r>
              <a:rPr lang="en-US" i="1" dirty="0" smtClean="0"/>
              <a:t>Lyon, D. Smekens, C. </a:t>
            </a:r>
            <a:r>
              <a:rPr lang="en-US" i="1" dirty="0" err="1" smtClean="0"/>
              <a:t>Loeffler</a:t>
            </a:r>
            <a:r>
              <a:rPr lang="en-US" i="1" dirty="0" smtClean="0"/>
              <a:t>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15 MEP collared coil avec palonnier"/>
          <p:cNvPicPr>
            <a:picLocks noGrp="1" noChangeAspect="1"/>
          </p:cNvPicPr>
          <p:nvPr isPhoto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3" r="14928"/>
          <a:stretch/>
        </p:blipFill>
        <p:spPr>
          <a:xfrm>
            <a:off x="395536" y="1986912"/>
            <a:ext cx="3529554" cy="345686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0" y="997183"/>
            <a:ext cx="9165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Assembly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process less influenced by friction (vs. horizontal split)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Closed gap at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and up to 12 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providing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rigid support for the collared coil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Better controlled (collared) coil deformation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175" y="1909727"/>
            <a:ext cx="2233086" cy="167481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Vertically split yoke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175" y="3954602"/>
            <a:ext cx="2227569" cy="16706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829" y="1909727"/>
            <a:ext cx="2233087" cy="16748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977" y="5372028"/>
            <a:ext cx="3842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Short model welding press (LMF), assembly in 90° rotation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4108174" y="3584542"/>
            <a:ext cx="2227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MBHSP101 assembly 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518828" y="3584542"/>
            <a:ext cx="2233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Collared coil shimming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108175" y="5637475"/>
            <a:ext cx="22275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Top yoke assembly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518828" y="5632914"/>
            <a:ext cx="2233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Prior insertion to welding press</a:t>
            </a:r>
            <a:endParaRPr lang="en-US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827" y="3954602"/>
            <a:ext cx="2227569" cy="167067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7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FEA Coil pre-stress and peak </a:t>
            </a:r>
            <a:r>
              <a:rPr lang="en-GB" sz="3200" dirty="0" smtClean="0"/>
              <a:t>stress 1</a:t>
            </a:r>
            <a:endParaRPr lang="en-GB" sz="3200" dirty="0"/>
          </a:p>
        </p:txBody>
      </p:sp>
      <p:sp>
        <p:nvSpPr>
          <p:cNvPr id="23" name="Rectangle 22"/>
          <p:cNvSpPr/>
          <p:nvPr/>
        </p:nvSpPr>
        <p:spPr>
          <a:xfrm>
            <a:off x="0" y="1028283"/>
            <a:ext cx="87469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Keep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coils under compression at all stages, especially at cold/12T, and avoid excessive stresses during collaring (lower than 150 MPa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Minimal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elliptic deformation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Minimal stress gradient in the coils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Easy tuning of pre-loading by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shimming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90" t="23715" r="19394" b="6444"/>
          <a:stretch/>
        </p:blipFill>
        <p:spPr>
          <a:xfrm>
            <a:off x="3178380" y="2877248"/>
            <a:ext cx="2910284" cy="24611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248"/>
          <a:stretch/>
        </p:blipFill>
        <p:spPr>
          <a:xfrm>
            <a:off x="6196252" y="2877248"/>
            <a:ext cx="2550706" cy="236548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23816" y="5489961"/>
            <a:ext cx="4164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Boundary conditions for the collared coil assembly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431" y="2877248"/>
            <a:ext cx="2499807" cy="245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FEA Coil pre-stress and peak </a:t>
            </a:r>
            <a:r>
              <a:rPr lang="en-GB" sz="3200" dirty="0" smtClean="0"/>
              <a:t>stress 2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680" y="3429000"/>
            <a:ext cx="3255114" cy="244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90" y="917382"/>
            <a:ext cx="3255113" cy="244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680" y="917382"/>
            <a:ext cx="3255114" cy="244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89" y="3433331"/>
            <a:ext cx="3255114" cy="244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75960" y="5972707"/>
            <a:ext cx="183255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H. Kokkinos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39589" y="2845359"/>
            <a:ext cx="488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064679" y="287409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 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6342" y="5361308"/>
            <a:ext cx="945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11.22 </a:t>
            </a:r>
            <a:r>
              <a:rPr lang="en-US" dirty="0"/>
              <a:t>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54369" y="5395283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</a:t>
            </a:r>
            <a:r>
              <a:rPr lang="en-US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94014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Welded stainless steel skin</a:t>
            </a:r>
            <a:endParaRPr lang="en-GB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152" t="41813" r="13158" b="31427"/>
          <a:stretch/>
        </p:blipFill>
        <p:spPr>
          <a:xfrm>
            <a:off x="145108" y="4498071"/>
            <a:ext cx="4631444" cy="1235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641" t="15579" r="22103" b="2369"/>
          <a:stretch/>
        </p:blipFill>
        <p:spPr>
          <a:xfrm>
            <a:off x="4315850" y="1082449"/>
            <a:ext cx="4538614" cy="50317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5108" y="897783"/>
            <a:ext cx="418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MIG welding tests, FEA on shell stress: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640" t="27231" r="16462" b="4830"/>
          <a:stretch/>
        </p:blipFill>
        <p:spPr>
          <a:xfrm>
            <a:off x="233201" y="1344911"/>
            <a:ext cx="3407508" cy="25884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3781" y="3128589"/>
            <a:ext cx="1232534" cy="120963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Oval 13"/>
          <p:cNvSpPr/>
          <p:nvPr/>
        </p:nvSpPr>
        <p:spPr>
          <a:xfrm>
            <a:off x="714375" y="1504950"/>
            <a:ext cx="390525" cy="414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14" idx="6"/>
          </p:cNvCxnSpPr>
          <p:nvPr/>
        </p:nvCxnSpPr>
        <p:spPr>
          <a:xfrm>
            <a:off x="1104900" y="1712088"/>
            <a:ext cx="1895475" cy="178869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99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639" y="741941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3973603" y="1197986"/>
            <a:ext cx="5001783" cy="4462027"/>
          </a:xfrm>
        </p:spPr>
        <p:txBody>
          <a:bodyPr>
            <a:normAutofit/>
          </a:bodyPr>
          <a:lstStyle/>
          <a:p>
            <a:pPr marL="36576" indent="0">
              <a:buClrTx/>
              <a:buNone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Separate collared coils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Most of the coil pre-stress obtained by collaring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Symmetric loading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Better control of pre-stress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Testing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of collared coils in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1in1 structure</a:t>
            </a:r>
          </a:p>
          <a:p>
            <a:pPr marL="36576" indent="0">
              <a:buClrTx/>
              <a:buNone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Vertically split yoke 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Assembly process less influenced by friction (vs. horizontal split)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Closed gap at RT and up to 12 T to provide rigid support for the collared coil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Better controlled (collared) coil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deformation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" indent="0">
              <a:buClrTx/>
              <a:buNone/>
            </a:pP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Rigid inner yoke</a:t>
            </a:r>
          </a:p>
          <a:p>
            <a:pPr marL="493776" lvl="2" indent="-457200">
              <a:buClrTx/>
              <a:buSzPct val="80000"/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Symmetric loading of collared coil</a:t>
            </a:r>
          </a:p>
          <a:p>
            <a:pPr marL="36576" indent="0">
              <a:buClrTx/>
              <a:buNone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Welded stainless steel shell</a:t>
            </a:r>
          </a:p>
          <a:p>
            <a:pPr marL="36576" indent="0">
              <a:buClrTx/>
              <a:buNone/>
            </a:pP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6576" indent="0">
              <a:buClrTx/>
              <a:buNone/>
            </a:pP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2in1_Assy.jpg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3" r="18124"/>
          <a:stretch/>
        </p:blipFill>
        <p:spPr>
          <a:xfrm>
            <a:off x="234264" y="1916832"/>
            <a:ext cx="3215170" cy="320373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Design features – 2in1</a:t>
            </a:r>
            <a:endParaRPr lang="en-GB" sz="32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r="17929"/>
          <a:stretch>
            <a:fillRect/>
          </a:stretch>
        </p:blipFill>
        <p:spPr bwMode="auto">
          <a:xfrm>
            <a:off x="8305800" y="87095"/>
            <a:ext cx="669586" cy="66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Elbow Connector 2"/>
          <p:cNvCxnSpPr/>
          <p:nvPr/>
        </p:nvCxnSpPr>
        <p:spPr>
          <a:xfrm flipV="1">
            <a:off x="3079262" y="2820838"/>
            <a:ext cx="894341" cy="608162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/>
          <p:nvPr/>
        </p:nvCxnSpPr>
        <p:spPr>
          <a:xfrm flipV="1">
            <a:off x="1386392" y="1358463"/>
            <a:ext cx="2587211" cy="1748352"/>
          </a:xfrm>
          <a:prstGeom prst="bentConnector3">
            <a:avLst>
              <a:gd name="adj1" fmla="val 32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>
            <a:off x="2630737" y="4824277"/>
            <a:ext cx="1342866" cy="234284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/>
          <p:nvPr/>
        </p:nvCxnSpPr>
        <p:spPr>
          <a:xfrm>
            <a:off x="1841849" y="4077072"/>
            <a:ext cx="2131754" cy="392001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76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5"/>
          <p:cNvSpPr txBox="1">
            <a:spLocks noChangeArrowheads="1"/>
          </p:cNvSpPr>
          <p:nvPr/>
        </p:nvSpPr>
        <p:spPr>
          <a:xfrm>
            <a:off x="-1" y="988550"/>
            <a:ext cx="8305800" cy="23232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00" indent="-304800">
              <a:spcBef>
                <a:spcPct val="0"/>
              </a:spcBef>
              <a:buFont typeface="Wingdings" charset="0"/>
              <a:buChar char="v"/>
              <a:defRPr/>
            </a:pPr>
            <a:endParaRPr lang="en-US" sz="1800" dirty="0" smtClean="0">
              <a:sym typeface="Bookman Old Style" charset="0"/>
            </a:endParaRP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Pole shim 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Collar/yoke shim (default: 0.4 mm)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Pole adjustment shim (default: 0.2 mm)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Gap closing @ room temperature</a:t>
            </a:r>
            <a:b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</a:b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remaining closed to 12 T.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Stainless-steel shell</a:t>
            </a:r>
          </a:p>
        </p:txBody>
      </p:sp>
      <p:sp>
        <p:nvSpPr>
          <p:cNvPr id="29" name="Rectangle 28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Design features – 2in1</a:t>
            </a:r>
            <a:endParaRPr lang="en-GB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378566" y="3731792"/>
            <a:ext cx="5579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SzPct val="99000"/>
              <a:buNone/>
              <a:defRPr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(3) is an optional knob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. </a:t>
            </a:r>
            <a:endParaRPr lang="en-US" i="1" dirty="0">
              <a:solidFill>
                <a:schemeClr val="accent6">
                  <a:lumMod val="50000"/>
                </a:schemeClr>
              </a:solidFill>
              <a:sym typeface="Bookman Old Style" charset="0"/>
            </a:endParaRPr>
          </a:p>
          <a:p>
            <a:pPr marL="36576" indent="0">
              <a:buSzPct val="99000"/>
              <a:buNone/>
              <a:defRPr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(2) and (4) must be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controlled in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order to close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the yoke gap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at RT.</a:t>
            </a:r>
          </a:p>
          <a:p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057" y="1234538"/>
            <a:ext cx="2210879" cy="438892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938468" y="29516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6204914" y="2984091"/>
            <a:ext cx="1044947" cy="165338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6204914" y="3681954"/>
            <a:ext cx="409753" cy="61255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934534" y="357748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204915" y="3824873"/>
            <a:ext cx="959373" cy="32726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946298" y="39881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936776" y="46558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 flipV="1">
            <a:off x="6260162" y="5554502"/>
            <a:ext cx="354505" cy="3292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946298" y="53731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5</a:t>
            </a:r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6280010" y="4913927"/>
            <a:ext cx="232978" cy="273566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r="17929"/>
          <a:stretch>
            <a:fillRect/>
          </a:stretch>
        </p:blipFill>
        <p:spPr bwMode="auto">
          <a:xfrm>
            <a:off x="8305800" y="87095"/>
            <a:ext cx="669586" cy="66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14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 descr="Coil_Legend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/>
          <a:stretch/>
        </p:blipFill>
        <p:spPr>
          <a:xfrm>
            <a:off x="2973325" y="2068285"/>
            <a:ext cx="794177" cy="2916298"/>
          </a:xfrm>
          <a:prstGeom prst="rect">
            <a:avLst/>
          </a:prstGeom>
        </p:spPr>
      </p:pic>
      <p:pic>
        <p:nvPicPr>
          <p:cNvPr id="14" name="Picture 13" descr="Coil_12T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49137"/>
            <a:ext cx="2556000" cy="1025905"/>
          </a:xfrm>
          <a:prstGeom prst="rect">
            <a:avLst/>
          </a:prstGeom>
        </p:spPr>
      </p:pic>
      <p:pic>
        <p:nvPicPr>
          <p:cNvPr id="15" name="Picture 14" descr="Coil_Cryo_Assy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43" y="4749362"/>
            <a:ext cx="2556000" cy="1085374"/>
          </a:xfrm>
          <a:prstGeom prst="rect">
            <a:avLst/>
          </a:prstGeom>
        </p:spPr>
      </p:pic>
      <p:pic>
        <p:nvPicPr>
          <p:cNvPr id="16" name="Picture 15" descr="Coil_RT_Assy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49" y="3482647"/>
            <a:ext cx="2556000" cy="11237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52797" y="4390992"/>
            <a:ext cx="15343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After CM assembly</a:t>
            </a:r>
          </a:p>
          <a:p>
            <a:pPr algn="ctr"/>
            <a:r>
              <a:rPr lang="en-US" sz="1100" dirty="0" smtClean="0"/>
              <a:t> at 293 K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1096535" y="5544518"/>
            <a:ext cx="13085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At 1.9 K, I = 0 A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5409249" y="1806319"/>
            <a:ext cx="906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</a:t>
            </a:r>
            <a:r>
              <a:rPr lang="en-US" sz="1100" baseline="-25000" dirty="0" smtClean="0"/>
              <a:t>0</a:t>
            </a:r>
            <a:r>
              <a:rPr lang="en-US" sz="1100" dirty="0" smtClean="0"/>
              <a:t> = 12 T</a:t>
            </a:r>
            <a:endParaRPr lang="en-US" sz="1100" dirty="0"/>
          </a:p>
        </p:txBody>
      </p:sp>
      <p:pic>
        <p:nvPicPr>
          <p:cNvPr id="20" name="Picture 19" descr="Coil_Press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51" y="1049137"/>
            <a:ext cx="2556000" cy="107410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71887" y="1858795"/>
            <a:ext cx="13578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Under collaring</a:t>
            </a:r>
          </a:p>
          <a:p>
            <a:pPr algn="ctr"/>
            <a:r>
              <a:rPr lang="en-US" sz="1100" dirty="0" smtClean="0"/>
              <a:t>press</a:t>
            </a:r>
          </a:p>
        </p:txBody>
      </p:sp>
      <p:pic>
        <p:nvPicPr>
          <p:cNvPr id="22" name="Picture 21" descr="Coil_Collared.PN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22" y="2223452"/>
            <a:ext cx="2556734" cy="10800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47147" y="3087096"/>
            <a:ext cx="1207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After collaring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353439" y="1685116"/>
            <a:ext cx="84991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-138 </a:t>
            </a:r>
            <a:r>
              <a:rPr lang="en-US" sz="1200" b="1" dirty="0" err="1" smtClean="0">
                <a:solidFill>
                  <a:srgbClr val="0000FF"/>
                </a:solidFill>
              </a:rPr>
              <a:t>MPa</a:t>
            </a:r>
            <a:endParaRPr lang="en-US" sz="1200" b="1" dirty="0">
              <a:solidFill>
                <a:srgbClr val="0000FF"/>
              </a:solidFill>
            </a:endParaRP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 bwMode="auto">
          <a:xfrm flipH="1">
            <a:off x="6979074" y="1823616"/>
            <a:ext cx="374365" cy="148209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1719948" y="3791727"/>
            <a:ext cx="261252" cy="279619"/>
          </a:xfrm>
          <a:prstGeom prst="straightConnector1">
            <a:avLst/>
          </a:prstGeom>
          <a:noFill/>
          <a:ln w="15875" cap="flat" cmpd="sng" algn="ctr">
            <a:solidFill>
              <a:srgbClr val="2D2DB9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973324" y="1859591"/>
            <a:ext cx="724890" cy="369332"/>
          </a:xfrm>
          <a:prstGeom prst="rect">
            <a:avLst/>
          </a:prstGeom>
          <a:solidFill>
            <a:srgbClr val="EBF6FF">
              <a:alpha val="9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-140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212180" y="4749362"/>
            <a:ext cx="327809" cy="369332"/>
          </a:xfrm>
          <a:prstGeom prst="rect">
            <a:avLst/>
          </a:prstGeom>
          <a:solidFill>
            <a:srgbClr val="EBF6FF">
              <a:alpha val="9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287033" y="4085385"/>
            <a:ext cx="84991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-138 </a:t>
            </a:r>
            <a:r>
              <a:rPr lang="en-US" sz="1200" b="1" dirty="0" err="1" smtClean="0">
                <a:solidFill>
                  <a:srgbClr val="0000FF"/>
                </a:solidFill>
              </a:rPr>
              <a:t>MPa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FEA Coil pre-stress and peak stress</a:t>
            </a:r>
            <a:endParaRPr lang="en-GB" sz="32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r="17929"/>
          <a:stretch>
            <a:fillRect/>
          </a:stretch>
        </p:blipFill>
        <p:spPr bwMode="auto">
          <a:xfrm>
            <a:off x="8305800" y="87095"/>
            <a:ext cx="669586" cy="66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Screen Shot 2012-01-12 at 16.59.36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627" y="2251194"/>
            <a:ext cx="5266504" cy="3506448"/>
          </a:xfrm>
          <a:prstGeom prst="rect">
            <a:avLst/>
          </a:prstGeom>
          <a:noFill/>
          <a:ln w="9525">
            <a:solidFill>
              <a:schemeClr val="tx1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31463" y="5449884"/>
            <a:ext cx="2800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 of B. Auchmann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Shell stress</a:t>
            </a:r>
            <a:endParaRPr lang="en-GB" sz="32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r="17929"/>
          <a:stretch>
            <a:fillRect/>
          </a:stretch>
        </p:blipFill>
        <p:spPr bwMode="auto">
          <a:xfrm>
            <a:off x="8305800" y="87095"/>
            <a:ext cx="669586" cy="66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58650"/>
              </p:ext>
            </p:extLst>
          </p:nvPr>
        </p:nvGraphicFramePr>
        <p:xfrm>
          <a:off x="108688" y="1081155"/>
          <a:ext cx="9036496" cy="486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Rectangle 13"/>
          <p:cNvSpPr/>
          <p:nvPr/>
        </p:nvSpPr>
        <p:spPr>
          <a:xfrm>
            <a:off x="539552" y="836711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Stress in the shell (average), 12 mm </a:t>
            </a:r>
            <a:r>
              <a:rPr lang="en-US" dirty="0" smtClean="0"/>
              <a:t>thickness: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9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-1" y="845434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Shell stress</a:t>
            </a:r>
            <a:endParaRPr lang="en-GB" sz="32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r="17929"/>
          <a:stretch>
            <a:fillRect/>
          </a:stretch>
        </p:blipFill>
        <p:spPr bwMode="auto">
          <a:xfrm>
            <a:off x="8305800" y="87095"/>
            <a:ext cx="669586" cy="66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405645"/>
              </p:ext>
            </p:extLst>
          </p:nvPr>
        </p:nvGraphicFramePr>
        <p:xfrm>
          <a:off x="209387" y="1038910"/>
          <a:ext cx="8725222" cy="4845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539552" y="827991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Stress in the shell (average), </a:t>
            </a:r>
            <a:r>
              <a:rPr lang="en-US" dirty="0" smtClean="0"/>
              <a:t>15 </a:t>
            </a:r>
            <a:r>
              <a:rPr lang="en-US" dirty="0"/>
              <a:t>mm </a:t>
            </a:r>
            <a:r>
              <a:rPr lang="en-US" dirty="0" smtClean="0"/>
              <a:t>thickness:</a:t>
            </a:r>
            <a:endParaRPr lang="en-US" dirty="0"/>
          </a:p>
        </p:txBody>
      </p:sp>
      <p:sp>
        <p:nvSpPr>
          <p:cNvPr id="11" name="TextBox 1"/>
          <p:cNvSpPr txBox="1"/>
          <p:nvPr/>
        </p:nvSpPr>
        <p:spPr>
          <a:xfrm>
            <a:off x="6567493" y="1516265"/>
            <a:ext cx="2276464" cy="56080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Max. achievable based on MIG technology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80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28600" y="1045029"/>
            <a:ext cx="8801100" cy="4796327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1800" b="1" dirty="0" smtClean="0"/>
              <a:t>Pole loading concept was successfully tested on the demonstrator and first short model assembly; Important engineering features were confirmed:</a:t>
            </a:r>
          </a:p>
          <a:p>
            <a:pPr lvl="1">
              <a:buClrTx/>
            </a:pPr>
            <a:r>
              <a:rPr lang="en-US" sz="1800" dirty="0" smtClean="0"/>
              <a:t>Efficient transfer of the collaring force into the coils;</a:t>
            </a:r>
          </a:p>
          <a:p>
            <a:pPr lvl="1">
              <a:buClrTx/>
            </a:pPr>
            <a:r>
              <a:rPr lang="en-US" sz="1800" dirty="0" smtClean="0"/>
              <a:t>Good control and easy adjustment of the assembly parameters;</a:t>
            </a:r>
          </a:p>
          <a:p>
            <a:pPr lvl="1">
              <a:buClrTx/>
            </a:pPr>
            <a:r>
              <a:rPr lang="en-US" sz="1800" dirty="0" smtClean="0"/>
              <a:t>Minimal bending of the coils;</a:t>
            </a:r>
          </a:p>
          <a:p>
            <a:pPr lvl="1">
              <a:buClrTx/>
            </a:pPr>
            <a:r>
              <a:rPr lang="en-US" sz="1800" dirty="0" smtClean="0"/>
              <a:t>FEA shows that pre-stress is below 150 MPa under all operating conditions.</a:t>
            </a:r>
          </a:p>
          <a:p>
            <a:pPr marL="36576" indent="0">
              <a:buClrTx/>
              <a:buNone/>
            </a:pPr>
            <a:r>
              <a:rPr lang="en-US" sz="2200" b="1" dirty="0" smtClean="0"/>
              <a:t>Further work:</a:t>
            </a:r>
          </a:p>
          <a:p>
            <a:pPr lvl="1">
              <a:buClrTx/>
            </a:pPr>
            <a:r>
              <a:rPr lang="en-US" sz="1800" dirty="0"/>
              <a:t>Improve understanding of required shimming based on metrological inspection of coils after short model tests and disassembly;</a:t>
            </a:r>
          </a:p>
          <a:p>
            <a:pPr lvl="1">
              <a:buClrTx/>
            </a:pPr>
            <a:r>
              <a:rPr lang="en-US" sz="1800" dirty="0" smtClean="0"/>
              <a:t>Iterating FEA with updated model from metrological inspection on coil;</a:t>
            </a:r>
          </a:p>
          <a:p>
            <a:pPr lvl="1">
              <a:buClrTx/>
            </a:pPr>
            <a:r>
              <a:rPr lang="en-US" sz="1800" dirty="0" smtClean="0"/>
              <a:t>Careful analysis and comparison of measured values required;</a:t>
            </a:r>
          </a:p>
          <a:p>
            <a:pPr lvl="1">
              <a:buClrTx/>
            </a:pPr>
            <a:r>
              <a:rPr lang="en-US" sz="1800" dirty="0" smtClean="0"/>
              <a:t>Refinement of previous models used to verify axial stresses on bullets and end plate;</a:t>
            </a:r>
          </a:p>
          <a:p>
            <a:pPr lvl="1">
              <a:buClrTx/>
            </a:pPr>
            <a:r>
              <a:rPr lang="en-US" sz="1800" dirty="0" smtClean="0"/>
              <a:t>Friction based FEA would allow another insight on the coil </a:t>
            </a:r>
            <a:r>
              <a:rPr lang="en-US" sz="1800" dirty="0" err="1" smtClean="0"/>
              <a:t>pre&amp;peak-stress</a:t>
            </a:r>
            <a:r>
              <a:rPr lang="en-US" sz="1800" dirty="0" smtClean="0"/>
              <a:t>.</a:t>
            </a:r>
          </a:p>
          <a:p>
            <a:pPr lvl="1">
              <a:buClrTx/>
            </a:pPr>
            <a:endParaRPr lang="en-US" sz="1400" b="1" dirty="0" smtClean="0"/>
          </a:p>
          <a:p>
            <a:pPr lvl="1">
              <a:buClrTx/>
            </a:pPr>
            <a:endParaRPr lang="en-US" sz="1400" b="1" dirty="0"/>
          </a:p>
          <a:p>
            <a:pPr>
              <a:buClrTx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1496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ontent Placeholder 11"/>
          <p:cNvSpPr txBox="1">
            <a:spLocks/>
          </p:cNvSpPr>
          <p:nvPr/>
        </p:nvSpPr>
        <p:spPr>
          <a:xfrm>
            <a:off x="323528" y="1412776"/>
            <a:ext cx="8568952" cy="4464496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Tx/>
              <a:buNone/>
            </a:pPr>
            <a:r>
              <a:rPr lang="en-GB" dirty="0" smtClean="0"/>
              <a:t>CERN 11T design</a:t>
            </a:r>
          </a:p>
          <a:p>
            <a:pPr lvl="1">
              <a:buClrTx/>
            </a:pPr>
            <a:r>
              <a:rPr lang="en-GB" dirty="0" smtClean="0"/>
              <a:t>Design criteria - key parameters</a:t>
            </a:r>
          </a:p>
          <a:p>
            <a:pPr lvl="1">
              <a:buClrTx/>
            </a:pPr>
            <a:r>
              <a:rPr lang="en-GB" dirty="0" smtClean="0"/>
              <a:t>Cross-section of the 1in1 and 2in1 magnet</a:t>
            </a:r>
          </a:p>
          <a:p>
            <a:pPr lvl="1">
              <a:buClrTx/>
            </a:pPr>
            <a:r>
              <a:rPr lang="en-GB" dirty="0" smtClean="0"/>
              <a:t>Shimming and mechanical concept</a:t>
            </a:r>
          </a:p>
          <a:p>
            <a:pPr marL="36576" indent="0">
              <a:buClrTx/>
              <a:buNone/>
            </a:pPr>
            <a:r>
              <a:rPr lang="en-GB" dirty="0" smtClean="0"/>
              <a:t>Overview of magnet assembly process</a:t>
            </a:r>
          </a:p>
          <a:p>
            <a:pPr marL="36576" indent="0">
              <a:buClrTx/>
              <a:buNone/>
            </a:pPr>
            <a:r>
              <a:rPr lang="en-GB" dirty="0" smtClean="0"/>
              <a:t>Structural analysis </a:t>
            </a:r>
          </a:p>
          <a:p>
            <a:pPr lvl="1">
              <a:buClrTx/>
            </a:pPr>
            <a:r>
              <a:rPr lang="en-GB" dirty="0" smtClean="0"/>
              <a:t>Mechanical model</a:t>
            </a:r>
          </a:p>
          <a:p>
            <a:pPr lvl="1">
              <a:buClrTx/>
            </a:pPr>
            <a:r>
              <a:rPr lang="en-GB" dirty="0" smtClean="0"/>
              <a:t>Boundary conditions </a:t>
            </a:r>
          </a:p>
          <a:p>
            <a:pPr lvl="1">
              <a:buClrTx/>
            </a:pPr>
            <a:r>
              <a:rPr lang="en-GB" dirty="0" smtClean="0"/>
              <a:t>FEA - Coil pre-stress and peek-stress</a:t>
            </a:r>
          </a:p>
          <a:p>
            <a:pPr lvl="2">
              <a:buClrTx/>
            </a:pPr>
            <a:r>
              <a:rPr lang="en-GB" dirty="0" smtClean="0"/>
              <a:t>Assembly – 1.9 K – 12 T</a:t>
            </a:r>
          </a:p>
          <a:p>
            <a:pPr>
              <a:buClrTx/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323528" y="0"/>
            <a:ext cx="8360526" cy="94044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42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References</a:t>
            </a:r>
            <a:endParaRPr lang="en-US" sz="360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251520" y="1325606"/>
            <a:ext cx="8640960" cy="4667421"/>
          </a:xfrm>
        </p:spPr>
        <p:txBody>
          <a:bodyPr>
            <a:noAutofit/>
          </a:bodyPr>
          <a:lstStyle/>
          <a:p>
            <a:pPr lvl="1">
              <a:buClrTx/>
            </a:pPr>
            <a:endParaRPr lang="en-US" sz="1400" b="1" dirty="0" smtClean="0"/>
          </a:p>
          <a:p>
            <a:pPr lvl="1">
              <a:buClrTx/>
            </a:pPr>
            <a:endParaRPr lang="en-US" sz="1400" b="1" dirty="0"/>
          </a:p>
          <a:p>
            <a:pPr>
              <a:buClrTx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" y="73298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848709" y="6814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0" y="1291749"/>
            <a:ext cx="9143999" cy="45538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 smtClean="0"/>
              <a:t>F. Savary et al., “Status of the 11 T </a:t>
            </a:r>
            <a:r>
              <a:rPr lang="en-GB" sz="1200" dirty="0" smtClean="0"/>
              <a:t>Nb</a:t>
            </a:r>
            <a:r>
              <a:rPr lang="en-GB" sz="1200" baseline="-25000" dirty="0" smtClean="0"/>
              <a:t>3</a:t>
            </a:r>
            <a:r>
              <a:rPr lang="en-GB" sz="1200" dirty="0" smtClean="0"/>
              <a:t>Sn </a:t>
            </a:r>
            <a:r>
              <a:rPr lang="en-US" sz="1200" dirty="0" smtClean="0"/>
              <a:t>Dipole Project for the LHC</a:t>
            </a:r>
            <a:r>
              <a:rPr lang="en-US" sz="1200" i="1" dirty="0" smtClean="0"/>
              <a:t>” This conference.</a:t>
            </a:r>
            <a:endParaRPr lang="en-GB" sz="1200" dirty="0" smtClean="0"/>
          </a:p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 smtClean="0"/>
              <a:t>M. </a:t>
            </a:r>
            <a:r>
              <a:rPr lang="en-US" sz="1200" dirty="0" err="1" smtClean="0"/>
              <a:t>Karppinen</a:t>
            </a:r>
            <a:r>
              <a:rPr lang="en-US" sz="1200" dirty="0" smtClean="0"/>
              <a:t> et al., “Design of 11 T Twin-Aperture Nb3Sn Dipole Demonstrator Magnet for LHC Upgrades”, IEEE Trans. on Appl. </a:t>
            </a:r>
            <a:r>
              <a:rPr lang="en-US" sz="1200" dirty="0" err="1" smtClean="0"/>
              <a:t>Supercond</a:t>
            </a:r>
            <a:r>
              <a:rPr lang="en-US" sz="1200" dirty="0" smtClean="0"/>
              <a:t>., v. 22, no. 3, June 2012, p. 4901504.,</a:t>
            </a:r>
            <a:endParaRPr lang="en-GB" sz="1200" dirty="0"/>
          </a:p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 smtClean="0"/>
              <a:t>A.V. </a:t>
            </a:r>
            <a:r>
              <a:rPr lang="en-US" sz="1200" dirty="0" err="1" smtClean="0"/>
              <a:t>Zlobin</a:t>
            </a:r>
            <a:r>
              <a:rPr lang="en-US" sz="1200" dirty="0" smtClean="0"/>
              <a:t> et al., “Status of the 11 T 2-in-1 </a:t>
            </a:r>
            <a:r>
              <a:rPr lang="en-GB" sz="1200" dirty="0" smtClean="0"/>
              <a:t>Nb</a:t>
            </a:r>
            <a:r>
              <a:rPr lang="en-GB" sz="1200" baseline="-25000" dirty="0" smtClean="0"/>
              <a:t>3</a:t>
            </a:r>
            <a:r>
              <a:rPr lang="en-GB" sz="1200" dirty="0" smtClean="0"/>
              <a:t>Sn</a:t>
            </a:r>
            <a:r>
              <a:rPr lang="en-US" sz="1200" dirty="0" smtClean="0"/>
              <a:t> Dipole Development for LHC”, IPAC’2014, Dresden, June 2014.,</a:t>
            </a:r>
          </a:p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200" dirty="0" smtClean="0"/>
              <a:t>A.V</a:t>
            </a:r>
            <a:r>
              <a:rPr lang="en-GB" sz="1200" dirty="0"/>
              <a:t>. </a:t>
            </a:r>
            <a:r>
              <a:rPr lang="en-GB" sz="1200" dirty="0" err="1"/>
              <a:t>Zlobin</a:t>
            </a:r>
            <a:r>
              <a:rPr lang="en-GB" sz="1200" dirty="0"/>
              <a:t> et al., “Development of Nb3Sn </a:t>
            </a:r>
            <a:r>
              <a:rPr lang="en-GB" sz="1200" dirty="0" smtClean="0"/>
              <a:t>11T </a:t>
            </a:r>
            <a:r>
              <a:rPr lang="pt-BR" sz="1200" dirty="0" smtClean="0"/>
              <a:t>Single </a:t>
            </a:r>
            <a:r>
              <a:rPr lang="pt-BR" sz="1200" dirty="0"/>
              <a:t>Aperture Demonstrator Dipole for </a:t>
            </a:r>
            <a:r>
              <a:rPr lang="pt-BR" sz="1200" dirty="0" smtClean="0"/>
              <a:t>LHC, </a:t>
            </a:r>
            <a:r>
              <a:rPr lang="en-GB" sz="1200" dirty="0" smtClean="0"/>
              <a:t>Upgrades</a:t>
            </a:r>
            <a:r>
              <a:rPr lang="en-GB" sz="1200" dirty="0"/>
              <a:t>”, </a:t>
            </a:r>
            <a:r>
              <a:rPr lang="en-GB" sz="1200" i="1" dirty="0"/>
              <a:t>Proc. of PAC’2011</a:t>
            </a:r>
            <a:r>
              <a:rPr lang="en-GB" sz="1200" dirty="0"/>
              <a:t>, NYC, 2011, p. </a:t>
            </a:r>
            <a:r>
              <a:rPr lang="en-GB" sz="1200" dirty="0" smtClean="0"/>
              <a:t>1460.,</a:t>
            </a:r>
          </a:p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200" dirty="0" smtClean="0"/>
              <a:t>A.V</a:t>
            </a:r>
            <a:r>
              <a:rPr lang="en-GB" sz="1200" dirty="0"/>
              <a:t>. </a:t>
            </a:r>
            <a:r>
              <a:rPr lang="en-GB" sz="1200" dirty="0" err="1"/>
              <a:t>Zlobin</a:t>
            </a:r>
            <a:r>
              <a:rPr lang="en-GB" sz="1200" dirty="0"/>
              <a:t> et al., “Design and Fabrication of </a:t>
            </a:r>
            <a:r>
              <a:rPr lang="en-GB" sz="1200" dirty="0" smtClean="0"/>
              <a:t>a </a:t>
            </a:r>
            <a:r>
              <a:rPr lang="it-IT" sz="1200" dirty="0" smtClean="0"/>
              <a:t>Single-Aperture </a:t>
            </a:r>
            <a:r>
              <a:rPr lang="it-IT" sz="1200" dirty="0"/>
              <a:t>11T Nb3Sn Dipole Model for </a:t>
            </a:r>
            <a:r>
              <a:rPr lang="it-IT" sz="1200" dirty="0" smtClean="0"/>
              <a:t>LHC </a:t>
            </a:r>
            <a:r>
              <a:rPr lang="en-US" sz="1200" dirty="0" smtClean="0"/>
              <a:t>Upgrades</a:t>
            </a:r>
            <a:r>
              <a:rPr lang="en-US" sz="1200" dirty="0"/>
              <a:t>”</a:t>
            </a:r>
            <a:r>
              <a:rPr lang="en-US" sz="1200" i="1" dirty="0"/>
              <a:t>, IEEE Trans. on Applied </a:t>
            </a:r>
            <a:r>
              <a:rPr lang="en-US" sz="1200" i="1" dirty="0" err="1"/>
              <a:t>Supercond</a:t>
            </a:r>
            <a:r>
              <a:rPr lang="en-US" sz="1200" i="1" dirty="0" smtClean="0"/>
              <a:t>.</a:t>
            </a:r>
            <a:r>
              <a:rPr lang="en-US" sz="1200" dirty="0" smtClean="0"/>
              <a:t>,</a:t>
            </a:r>
          </a:p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 smtClean="0"/>
              <a:t>A.V</a:t>
            </a:r>
            <a:r>
              <a:rPr lang="en-US" sz="1200" dirty="0"/>
              <a:t>. </a:t>
            </a:r>
            <a:r>
              <a:rPr lang="en-US" sz="1200" dirty="0" err="1"/>
              <a:t>Zlobin</a:t>
            </a:r>
            <a:r>
              <a:rPr lang="en-US" sz="1200" dirty="0"/>
              <a:t> et al., “Status of a Single-Aperture 11 </a:t>
            </a:r>
            <a:r>
              <a:rPr lang="en-US" sz="1200" dirty="0" smtClean="0"/>
              <a:t>T Nb3Sn </a:t>
            </a:r>
            <a:r>
              <a:rPr lang="en-US" sz="1200" dirty="0"/>
              <a:t>Demonstrator Dipole for LHC Upgrades”, </a:t>
            </a:r>
            <a:r>
              <a:rPr lang="en-US" sz="1200" i="1" dirty="0" smtClean="0"/>
              <a:t>this conference</a:t>
            </a:r>
            <a:r>
              <a:rPr lang="en-US" sz="1200" dirty="0" smtClean="0"/>
              <a:t>., 2012,</a:t>
            </a:r>
          </a:p>
          <a:p>
            <a:pPr marL="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/>
              <a:t>Karppinen</a:t>
            </a:r>
            <a:r>
              <a:rPr lang="en-US" sz="1200" dirty="0"/>
              <a:t> et al., “Design of 11 T </a:t>
            </a:r>
            <a:r>
              <a:rPr lang="en-US" sz="1200" dirty="0" smtClean="0"/>
              <a:t>Twin-Aperture Nb3Sn </a:t>
            </a:r>
            <a:r>
              <a:rPr lang="en-US" sz="1200" dirty="0"/>
              <a:t>Dipole Demonstrator Magnet for </a:t>
            </a:r>
            <a:r>
              <a:rPr lang="en-US" sz="1200" dirty="0" smtClean="0"/>
              <a:t>LHC Upgrades</a:t>
            </a:r>
            <a:r>
              <a:rPr lang="en-US" sz="1200" dirty="0"/>
              <a:t>”, </a:t>
            </a:r>
            <a:r>
              <a:rPr lang="en-US" sz="1200" i="1" dirty="0"/>
              <a:t>IEEE Trans. on Applied </a:t>
            </a:r>
            <a:r>
              <a:rPr lang="en-US" sz="1200" i="1" dirty="0" err="1"/>
              <a:t>Supercond</a:t>
            </a:r>
            <a:r>
              <a:rPr lang="en-US" sz="1200" i="1" dirty="0" smtClean="0"/>
              <a:t>.</a:t>
            </a:r>
            <a:r>
              <a:rPr lang="en-US" sz="1200" dirty="0" smtClean="0"/>
              <a:t>, 2012,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 marL="457200">
              <a:lnSpc>
                <a:spcPct val="150000"/>
              </a:lnSpc>
              <a:buFont typeface="+mj-lt"/>
              <a:buAutoNum type="arabicPeriod"/>
            </a:pPr>
            <a:endParaRPr lang="en-GB" sz="1200" dirty="0" smtClean="0"/>
          </a:p>
          <a:p>
            <a:pPr marL="457200">
              <a:lnSpc>
                <a:spcPct val="150000"/>
              </a:lnSpc>
              <a:buFont typeface="+mj-lt"/>
              <a:buAutoNum type="arabicPeriod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0844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0314" y="1336431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Spare slides</a:t>
            </a:r>
            <a:endParaRPr lang="en-US" sz="32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07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18023" y="834641"/>
            <a:ext cx="9143999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9552" y="2852936"/>
            <a:ext cx="3744416" cy="289262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41974"/>
              </p:ext>
            </p:extLst>
          </p:nvPr>
        </p:nvGraphicFramePr>
        <p:xfrm>
          <a:off x="551497" y="1353931"/>
          <a:ext cx="3732471" cy="1447704"/>
        </p:xfrm>
        <a:graphic>
          <a:graphicData uri="http://schemas.openxmlformats.org/drawingml/2006/table">
            <a:tbl>
              <a:tblPr/>
              <a:tblGrid>
                <a:gridCol w="1039419"/>
                <a:gridCol w="673263"/>
                <a:gridCol w="673263"/>
                <a:gridCol w="673263"/>
                <a:gridCol w="673263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P1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P2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M1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M2</a:t>
                      </a:r>
                      <a:endParaRPr kumimoji="0" 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Under press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-82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Spring-back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-87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-45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-45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-73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Yoke assy.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-137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-48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-60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-110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Cool down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-111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-44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-55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-90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 T</a:t>
                      </a: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1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-10</a:t>
                      </a:r>
                    </a:p>
                  </a:txBody>
                  <a:tcPr marL="50803" marR="50803" marT="50792" marB="50792" anchor="ctr" horzOverflow="overflow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-37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126 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3333FF"/>
                        </a:buClr>
                        <a:buSzPct val="100000"/>
                        <a:buFont typeface="Wingding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charset="0"/>
                          <a:ea typeface="ヒラギノ明朝 ProN W6" charset="0"/>
                          <a:cs typeface="ヒラギノ明朝 ProN W6" charset="0"/>
                          <a:sym typeface="Bookman Old Style" charset="0"/>
                        </a:rPr>
                        <a:t>-139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charset="0"/>
                        <a:ea typeface="ヒラギノ明朝 ProN W6" charset="0"/>
                        <a:cs typeface="ヒラギノ明朝 ProN W6" charset="0"/>
                        <a:sym typeface="Bookman Old Style" charset="0"/>
                      </a:endParaRPr>
                    </a:p>
                  </a:txBody>
                  <a:tcPr marL="50803" marR="50803" marT="50792" marB="50792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AF4E9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Coil pre-stress and peak stress</a:t>
            </a:r>
            <a:endParaRPr lang="en-GB" sz="32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r="17929"/>
          <a:stretch>
            <a:fillRect/>
          </a:stretch>
        </p:blipFill>
        <p:spPr bwMode="auto">
          <a:xfrm>
            <a:off x="8305800" y="87095"/>
            <a:ext cx="669586" cy="66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489420" y="1015377"/>
            <a:ext cx="2111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ym typeface="Bookman Old Style" charset="0"/>
              </a:rPr>
              <a:t>Azimuthal </a:t>
            </a:r>
            <a:r>
              <a:rPr lang="en-US" sz="1600" dirty="0">
                <a:sym typeface="Bookman Old Style" charset="0"/>
              </a:rPr>
              <a:t>coil </a:t>
            </a:r>
            <a:r>
              <a:rPr lang="en-US" sz="1600" dirty="0" smtClean="0">
                <a:sym typeface="Bookman Old Style" charset="0"/>
              </a:rPr>
              <a:t>stress:</a:t>
            </a:r>
            <a:endParaRPr lang="en-US" sz="1600" dirty="0"/>
          </a:p>
        </p:txBody>
      </p:sp>
      <p:pic>
        <p:nvPicPr>
          <p:cNvPr id="46" name="Picture 1" descr="RTCoilMiesStress.png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 bwMode="auto">
          <a:xfrm>
            <a:off x="5327009" y="945906"/>
            <a:ext cx="3348933" cy="2483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" descr="RTCoilAziStress.png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55"/>
          <a:stretch/>
        </p:blipFill>
        <p:spPr bwMode="auto">
          <a:xfrm>
            <a:off x="5327009" y="3429001"/>
            <a:ext cx="334893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6376912" y="943772"/>
            <a:ext cx="124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Von Mises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013037" y="3440424"/>
            <a:ext cx="1877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Bookman Old Style" charset="0"/>
              </a:rPr>
              <a:t>Azimuthal </a:t>
            </a:r>
            <a:r>
              <a:rPr lang="en-US" dirty="0">
                <a:sym typeface="Bookman Old Style" charset="0"/>
              </a:rPr>
              <a:t>stress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41432"/>
          <a:stretch/>
        </p:blipFill>
        <p:spPr>
          <a:xfrm>
            <a:off x="1034127" y="2718633"/>
            <a:ext cx="3139776" cy="28745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3688" y="3064113"/>
            <a:ext cx="538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P1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2159126" y="375185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2088122" y="2872763"/>
            <a:ext cx="538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P2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2717653" y="375185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53590" y="3022629"/>
            <a:ext cx="209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Yoke assembly RT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6013037" y="5468684"/>
            <a:ext cx="209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Yoke assembly 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6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Comparison CERN - FNAL</a:t>
            </a:r>
            <a:endParaRPr lang="en-GB" sz="32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DEMOcollared_coil_assembly.jpg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1" r="8765" b="12059"/>
          <a:stretch/>
        </p:blipFill>
        <p:spPr>
          <a:xfrm>
            <a:off x="4572000" y="1198294"/>
            <a:ext cx="3970712" cy="39274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4512" y="5347355"/>
            <a:ext cx="2585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Pole loading </a:t>
            </a:r>
            <a:r>
              <a:rPr lang="en-US" sz="2000" dirty="0"/>
              <a:t>d</a:t>
            </a:r>
            <a:r>
              <a:rPr lang="en-US" sz="2000" dirty="0" smtClean="0"/>
              <a:t>esign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15593" y="5347355"/>
            <a:ext cx="2949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Integrated pole </a:t>
            </a:r>
            <a:r>
              <a:rPr lang="en-US" sz="2000" dirty="0"/>
              <a:t>d</a:t>
            </a:r>
            <a:r>
              <a:rPr lang="en-US" sz="2000" dirty="0" smtClean="0"/>
              <a:t>esign</a:t>
            </a:r>
            <a:endParaRPr lang="en-US" sz="2000" dirty="0"/>
          </a:p>
        </p:txBody>
      </p:sp>
      <p:pic>
        <p:nvPicPr>
          <p:cNvPr id="10" name="Picture 9" descr="CollaredCoilAssy.jpg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3" r="12390"/>
          <a:stretch/>
        </p:blipFill>
        <p:spPr>
          <a:xfrm>
            <a:off x="385264" y="1198294"/>
            <a:ext cx="4083211" cy="400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66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Comparison CERN - FNAL</a:t>
            </a:r>
            <a:endParaRPr lang="en-GB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44" y="809271"/>
            <a:ext cx="7780661" cy="413572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0397" y="905880"/>
            <a:ext cx="7969002" cy="5289621"/>
            <a:chOff x="839659" y="1568379"/>
            <a:chExt cx="7969002" cy="5289621"/>
          </a:xfrm>
        </p:grpSpPr>
        <p:grpSp>
          <p:nvGrpSpPr>
            <p:cNvPr id="9" name="Group 8"/>
            <p:cNvGrpSpPr/>
            <p:nvPr/>
          </p:nvGrpSpPr>
          <p:grpSpPr>
            <a:xfrm>
              <a:off x="839659" y="5630873"/>
              <a:ext cx="1783888" cy="786980"/>
              <a:chOff x="-133768" y="5447032"/>
              <a:chExt cx="1783888" cy="786980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-133768" y="5535093"/>
                <a:ext cx="1541140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St. Steel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Nr.15)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195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215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2.7/(1000*293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38" name="Elbow Connector 37"/>
              <p:cNvCxnSpPr>
                <a:endCxn id="37" idx="3"/>
              </p:cNvCxnSpPr>
              <p:nvPr/>
            </p:nvCxnSpPr>
            <p:spPr>
              <a:xfrm rot="5400000">
                <a:off x="1309986" y="5544419"/>
                <a:ext cx="437521" cy="242747"/>
              </a:xfrm>
              <a:prstGeom prst="bentConnector2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7405185" y="5632080"/>
              <a:ext cx="1403476" cy="969492"/>
              <a:chOff x="7589461" y="5501629"/>
              <a:chExt cx="1403476" cy="96949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7735098" y="5772202"/>
                <a:ext cx="1257839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err="1" smtClean="0"/>
                  <a:t>Kapton</a:t>
                </a:r>
                <a:r>
                  <a:rPr lang="en-GB" sz="800" b="1" u="sng" dirty="0" smtClean="0"/>
                  <a:t>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Nr.16)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2.5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2.5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</a:t>
                </a:r>
                <a:r>
                  <a:rPr lang="en-GB" sz="1000" dirty="0" smtClean="0"/>
                  <a:t>5.8</a:t>
                </a:r>
                <a:r>
                  <a:rPr lang="el-GR" sz="1000" dirty="0" smtClean="0"/>
                  <a:t>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36" name="Elbow Connector 35"/>
              <p:cNvCxnSpPr/>
              <p:nvPr/>
            </p:nvCxnSpPr>
            <p:spPr>
              <a:xfrm>
                <a:off x="7589461" y="5501629"/>
                <a:ext cx="425324" cy="224921"/>
              </a:xfrm>
              <a:prstGeom prst="bentConnector3">
                <a:avLst>
                  <a:gd name="adj1" fmla="val 50000"/>
                </a:avLst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1975845" y="2536790"/>
              <a:ext cx="1364528" cy="698919"/>
              <a:chOff x="1116718" y="1787628"/>
              <a:chExt cx="1364528" cy="698919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1116718" y="1787628"/>
                <a:ext cx="1052655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St. Steel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Nr.11)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195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215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2.</a:t>
                </a:r>
                <a:r>
                  <a:rPr lang="en-GB" sz="1000" dirty="0" smtClean="0"/>
                  <a:t>9</a:t>
                </a:r>
                <a:r>
                  <a:rPr lang="el-GR" sz="1000" dirty="0" smtClean="0"/>
                  <a:t>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34" name="Straight Arrow Connector 33"/>
              <p:cNvCxnSpPr>
                <a:endCxn id="33" idx="3"/>
              </p:cNvCxnSpPr>
              <p:nvPr/>
            </p:nvCxnSpPr>
            <p:spPr>
              <a:xfrm flipH="1" flipV="1">
                <a:off x="2169373" y="2137088"/>
                <a:ext cx="311873" cy="342204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4451017" y="2191289"/>
              <a:ext cx="1837376" cy="698919"/>
              <a:chOff x="4007418" y="1070758"/>
              <a:chExt cx="1837376" cy="698919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4007418" y="1070758"/>
                <a:ext cx="1374602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Nippon St. Steel</a:t>
                </a:r>
                <a:r>
                  <a:rPr lang="en-GB" sz="800" b="1" u="sng" dirty="0" smtClean="0"/>
                  <a:t>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Nr.5)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195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215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2.7/(1000*293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32" name="Straight Arrow Connector 31"/>
              <p:cNvCxnSpPr>
                <a:endCxn id="31" idx="3"/>
              </p:cNvCxnSpPr>
              <p:nvPr/>
            </p:nvCxnSpPr>
            <p:spPr>
              <a:xfrm flipH="1" flipV="1">
                <a:off x="5382020" y="1420218"/>
                <a:ext cx="462774" cy="19678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4095383" y="3555769"/>
              <a:ext cx="1949900" cy="698919"/>
              <a:chOff x="3702142" y="2590152"/>
              <a:chExt cx="1949900" cy="698919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702142" y="2590152"/>
                <a:ext cx="1595725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Titanium alloy</a:t>
                </a:r>
                <a:r>
                  <a:rPr lang="en-GB" sz="1200" i="1" dirty="0">
                    <a:solidFill>
                      <a:srgbClr val="FF0000"/>
                    </a:solidFill>
                  </a:rPr>
                  <a:t>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Nr.19)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115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125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</a:t>
                </a:r>
                <a:r>
                  <a:rPr lang="en-GB" sz="1000" dirty="0" smtClean="0"/>
                  <a:t>1</a:t>
                </a:r>
                <a:r>
                  <a:rPr lang="el-GR" sz="1000" dirty="0" smtClean="0"/>
                  <a:t>.7/(1000*293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>
                <a:off x="5195527" y="2636069"/>
                <a:ext cx="456515" cy="22860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6637626" y="1568379"/>
              <a:ext cx="1645801" cy="698919"/>
              <a:chOff x="6901338" y="304800"/>
              <a:chExt cx="1645801" cy="698919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901338" y="304800"/>
                <a:ext cx="1118379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Steel</a:t>
                </a:r>
                <a:r>
                  <a:rPr lang="en-GB" sz="800" b="1" u="sng" dirty="0" smtClean="0"/>
                  <a:t>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Nr.7)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210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225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2.</a:t>
                </a:r>
                <a:r>
                  <a:rPr lang="en-GB" sz="1000" dirty="0" smtClean="0"/>
                  <a:t>05</a:t>
                </a:r>
                <a:r>
                  <a:rPr lang="el-GR" sz="1000" dirty="0" smtClean="0"/>
                  <a:t>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28" name="Straight Arrow Connector 27"/>
              <p:cNvCxnSpPr/>
              <p:nvPr/>
            </p:nvCxnSpPr>
            <p:spPr>
              <a:xfrm flipH="1">
                <a:off x="7923393" y="672961"/>
                <a:ext cx="623746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2790013" y="5436210"/>
              <a:ext cx="2153469" cy="1421790"/>
              <a:chOff x="1964621" y="5280759"/>
              <a:chExt cx="2153469" cy="1421790"/>
            </a:xfrm>
          </p:grpSpPr>
          <p:cxnSp>
            <p:nvCxnSpPr>
              <p:cNvPr id="25" name="Elbow Connector 24"/>
              <p:cNvCxnSpPr/>
              <p:nvPr/>
            </p:nvCxnSpPr>
            <p:spPr>
              <a:xfrm rot="16200000" flipH="1">
                <a:off x="2333974" y="5403885"/>
                <a:ext cx="523560" cy="277308"/>
              </a:xfrm>
              <a:prstGeom prst="bentConnector3">
                <a:avLst>
                  <a:gd name="adj1" fmla="val 50000"/>
                </a:avLst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1964621" y="5880519"/>
                <a:ext cx="2153469" cy="82203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Insulation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Nr.18)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28 </a:t>
                </a:r>
                <a:r>
                  <a:rPr lang="en-GB" sz="1000" dirty="0" err="1" smtClean="0"/>
                  <a:t>Gpa</a:t>
                </a:r>
                <a:r>
                  <a:rPr lang="en-GB" sz="1000" dirty="0" smtClean="0"/>
                  <a:t> (x)/34 </a:t>
                </a:r>
                <a:r>
                  <a:rPr lang="en-GB" sz="1000" dirty="0" err="1" smtClean="0"/>
                  <a:t>Gpa</a:t>
                </a:r>
                <a:r>
                  <a:rPr lang="en-GB" sz="1000" dirty="0" smtClean="0"/>
                  <a:t> (y)</a:t>
                </a:r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14 </a:t>
                </a:r>
                <a:r>
                  <a:rPr lang="en-GB" sz="1000" dirty="0" err="1" smtClean="0"/>
                  <a:t>Gpa</a:t>
                </a:r>
                <a:r>
                  <a:rPr lang="en-GB" sz="1000" dirty="0" smtClean="0"/>
                  <a:t> (x)/23 </a:t>
                </a:r>
                <a:r>
                  <a:rPr lang="en-GB" sz="1000" dirty="0" err="1" smtClean="0"/>
                  <a:t>Gpa</a:t>
                </a:r>
                <a:r>
                  <a:rPr lang="en-GB" sz="1000" dirty="0"/>
                  <a:t> </a:t>
                </a:r>
                <a:r>
                  <a:rPr lang="en-GB" sz="1000" dirty="0" smtClean="0"/>
                  <a:t>(y)</a:t>
                </a:r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x= </a:t>
                </a:r>
                <a:r>
                  <a:rPr lang="el-GR" sz="1000" dirty="0" smtClean="0"/>
                  <a:t> </a:t>
                </a:r>
                <a:r>
                  <a:rPr lang="en-GB" sz="1000" dirty="0" smtClean="0"/>
                  <a:t>8.31e-6</a:t>
                </a:r>
                <a:endParaRPr lang="en-GB" sz="12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y= </a:t>
                </a:r>
                <a:r>
                  <a:rPr lang="el-GR" sz="1000" dirty="0" smtClean="0"/>
                  <a:t> </a:t>
                </a:r>
                <a:r>
                  <a:rPr lang="en-GB" sz="1000" dirty="0" smtClean="0"/>
                  <a:t>2.42e-5</a:t>
                </a:r>
                <a:endParaRPr lang="en-GB" sz="1000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841093" y="4439557"/>
              <a:ext cx="1254290" cy="698919"/>
              <a:chOff x="2295426" y="3971260"/>
              <a:chExt cx="1254290" cy="698919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295426" y="3971260"/>
                <a:ext cx="1118379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St. Steel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Nr.21)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190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210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2.</a:t>
                </a:r>
                <a:r>
                  <a:rPr lang="en-GB" sz="1000" dirty="0" smtClean="0"/>
                  <a:t>64</a:t>
                </a:r>
                <a:r>
                  <a:rPr lang="el-GR" sz="1000" dirty="0" smtClean="0"/>
                  <a:t>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>
                <a:off x="3237844" y="4021991"/>
                <a:ext cx="311872" cy="156446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7634661" y="3905228"/>
              <a:ext cx="1118379" cy="1091503"/>
              <a:chOff x="8099399" y="4743290"/>
              <a:chExt cx="1118379" cy="109150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8099399" y="4743290"/>
                <a:ext cx="1118379" cy="69891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St. Steel </a:t>
                </a:r>
                <a:r>
                  <a:rPr lang="en-GB" sz="800" i="1" dirty="0">
                    <a:solidFill>
                      <a:srgbClr val="FF0000"/>
                    </a:solidFill>
                  </a:rPr>
                  <a:t>(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Nr.6)</a:t>
                </a:r>
                <a:endParaRPr lang="en-GB" sz="800" b="1" u="sng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190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210 </a:t>
                </a:r>
                <a:r>
                  <a:rPr lang="en-GB" sz="1000" dirty="0" err="1" smtClean="0"/>
                  <a:t>Gpa</a:t>
                </a:r>
                <a:endParaRPr lang="en-GB" sz="10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2.</a:t>
                </a:r>
                <a:r>
                  <a:rPr lang="en-GB" sz="1000" dirty="0" smtClean="0"/>
                  <a:t>64</a:t>
                </a:r>
                <a:r>
                  <a:rPr lang="el-GR" sz="1000" dirty="0" smtClean="0"/>
                  <a:t>/(1000*293</a:t>
                </a:r>
                <a:r>
                  <a:rPr lang="el-GR" sz="1200" dirty="0" smtClean="0"/>
                  <a:t>)</a:t>
                </a:r>
                <a:endParaRPr lang="en-GB" sz="1200" dirty="0"/>
              </a:p>
            </p:txBody>
          </p:sp>
          <p:cxnSp>
            <p:nvCxnSpPr>
              <p:cNvPr id="22" name="Elbow Connector 21"/>
              <p:cNvCxnSpPr/>
              <p:nvPr/>
            </p:nvCxnSpPr>
            <p:spPr>
              <a:xfrm rot="5400000" flipH="1" flipV="1">
                <a:off x="8751491" y="5483232"/>
                <a:ext cx="470807" cy="232316"/>
              </a:xfrm>
              <a:prstGeom prst="bentConnector3">
                <a:avLst>
                  <a:gd name="adj1" fmla="val 50000"/>
                </a:avLst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5253876" y="5621179"/>
              <a:ext cx="1986552" cy="990600"/>
              <a:chOff x="5050275" y="5386946"/>
              <a:chExt cx="1986552" cy="99060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5050275" y="5493961"/>
                <a:ext cx="1986552" cy="883585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lIns="18000" tIns="10800" rIns="18000" bIns="10800" rtlCol="0">
                <a:spAutoFit/>
              </a:bodyPr>
              <a:lstStyle/>
              <a:p>
                <a:pPr algn="ctr"/>
                <a:r>
                  <a:rPr lang="en-GB" sz="1200" b="1" u="sng" dirty="0" smtClean="0"/>
                  <a:t>Cable </a:t>
                </a:r>
                <a:r>
                  <a:rPr lang="en-GB" sz="800" i="1" dirty="0" smtClean="0">
                    <a:solidFill>
                      <a:srgbClr val="FF0000"/>
                    </a:solidFill>
                  </a:rPr>
                  <a:t>(Nr.13)</a:t>
                </a:r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293K</a:t>
                </a:r>
                <a:r>
                  <a:rPr lang="en-GB" sz="1000" dirty="0" smtClean="0"/>
                  <a:t>) = 40 </a:t>
                </a:r>
                <a:r>
                  <a:rPr lang="en-GB" sz="1000" dirty="0" err="1" smtClean="0"/>
                  <a:t>Gpa</a:t>
                </a:r>
                <a:r>
                  <a:rPr lang="en-GB" sz="1000" dirty="0" smtClean="0"/>
                  <a:t> (r)/40 </a:t>
                </a:r>
                <a:r>
                  <a:rPr lang="en-GB" sz="1000" dirty="0" err="1" smtClean="0"/>
                  <a:t>Gpa</a:t>
                </a:r>
                <a:r>
                  <a:rPr lang="en-GB" sz="1000" dirty="0" smtClean="0"/>
                  <a:t> (</a:t>
                </a:r>
                <a:r>
                  <a:rPr lang="el-GR" sz="1000" dirty="0" smtClean="0"/>
                  <a:t>θ</a:t>
                </a:r>
                <a:r>
                  <a:rPr lang="en-GB" sz="1000" dirty="0" smtClean="0"/>
                  <a:t>)</a:t>
                </a:r>
              </a:p>
              <a:p>
                <a:pPr algn="ctr"/>
                <a:r>
                  <a:rPr lang="en-GB" sz="1000" dirty="0" smtClean="0"/>
                  <a:t>E(</a:t>
                </a:r>
                <a:r>
                  <a:rPr lang="en-GB" sz="1000" b="1" dirty="0" smtClean="0"/>
                  <a:t>4.2K</a:t>
                </a:r>
                <a:r>
                  <a:rPr lang="en-GB" sz="1000" dirty="0" smtClean="0"/>
                  <a:t>) = 45 </a:t>
                </a:r>
                <a:r>
                  <a:rPr lang="en-GB" sz="1000" dirty="0" err="1" smtClean="0"/>
                  <a:t>Gpa</a:t>
                </a:r>
                <a:r>
                  <a:rPr lang="en-GB" sz="1000" dirty="0" smtClean="0"/>
                  <a:t> (r)/40 </a:t>
                </a:r>
                <a:r>
                  <a:rPr lang="en-GB" sz="1000" dirty="0" err="1" smtClean="0"/>
                  <a:t>Gpa</a:t>
                </a:r>
                <a:r>
                  <a:rPr lang="en-GB" sz="1000" dirty="0"/>
                  <a:t> </a:t>
                </a:r>
                <a:r>
                  <a:rPr lang="en-GB" sz="1000" dirty="0" smtClean="0"/>
                  <a:t>(</a:t>
                </a:r>
                <a:r>
                  <a:rPr lang="el-GR" sz="1000" dirty="0" smtClean="0"/>
                  <a:t>θ</a:t>
                </a:r>
                <a:r>
                  <a:rPr lang="en-GB" sz="1000" dirty="0" smtClean="0"/>
                  <a:t>)</a:t>
                </a:r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n-GB" sz="1000" dirty="0"/>
                  <a:t>r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</a:t>
                </a:r>
                <a:r>
                  <a:rPr lang="en-GB" sz="1000" dirty="0" smtClean="0"/>
                  <a:t>2.9</a:t>
                </a:r>
                <a:r>
                  <a:rPr lang="el-GR" sz="1000" dirty="0" smtClean="0"/>
                  <a:t>/(1000*293</a:t>
                </a:r>
                <a:r>
                  <a:rPr lang="el-GR" sz="1200" dirty="0" smtClean="0"/>
                  <a:t>)</a:t>
                </a:r>
                <a:endParaRPr lang="en-GB" sz="1200" dirty="0" smtClean="0"/>
              </a:p>
              <a:p>
                <a:pPr algn="ctr"/>
                <a:r>
                  <a:rPr lang="el-GR" sz="1000" dirty="0" smtClean="0"/>
                  <a:t>α</a:t>
                </a:r>
                <a:r>
                  <a:rPr lang="el-GR" sz="1000" dirty="0"/>
                  <a:t>θ</a:t>
                </a:r>
                <a:r>
                  <a:rPr lang="en-GB" sz="1000" dirty="0" smtClean="0"/>
                  <a:t>= </a:t>
                </a:r>
                <a:r>
                  <a:rPr lang="el-GR" sz="1000" dirty="0" smtClean="0"/>
                  <a:t> </a:t>
                </a:r>
                <a:r>
                  <a:rPr lang="en-GB" sz="1000" dirty="0" smtClean="0"/>
                  <a:t>3.3</a:t>
                </a:r>
                <a:r>
                  <a:rPr lang="el-GR" sz="1000" dirty="0" smtClean="0"/>
                  <a:t>/(</a:t>
                </a:r>
                <a:r>
                  <a:rPr lang="el-GR" sz="1000" dirty="0"/>
                  <a:t>1000*293</a:t>
                </a:r>
                <a:r>
                  <a:rPr lang="el-GR" sz="1000" dirty="0" smtClean="0"/>
                  <a:t>)</a:t>
                </a:r>
                <a:endParaRPr lang="en-GB" sz="1000" dirty="0"/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>
                <a:off x="6370817" y="5386946"/>
                <a:ext cx="403120" cy="22860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TextBox 38"/>
          <p:cNvSpPr txBox="1"/>
          <p:nvPr/>
        </p:nvSpPr>
        <p:spPr>
          <a:xfrm>
            <a:off x="7663455" y="5949280"/>
            <a:ext cx="941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err="1" smtClean="0"/>
              <a:t>Haris</a:t>
            </a:r>
            <a:r>
              <a:rPr lang="en-GB" sz="1000" dirty="0" smtClean="0"/>
              <a:t> Kokkinos</a:t>
            </a:r>
            <a:endParaRPr lang="en-GB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6950459" y="5994932"/>
            <a:ext cx="183255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of H. Kokkinos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91537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11763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2800" dirty="0" smtClean="0"/>
              <a:t>Mechanical design </a:t>
            </a:r>
            <a:r>
              <a:rPr lang="en-GB" sz="2800" dirty="0"/>
              <a:t>criteria's - key parameters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48132"/>
            <a:ext cx="3456384" cy="20359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10808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1in1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94395" y="10808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2in1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812918"/>
              </p:ext>
            </p:extLst>
          </p:nvPr>
        </p:nvGraphicFramePr>
        <p:xfrm>
          <a:off x="611561" y="3584120"/>
          <a:ext cx="756083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923"/>
                <a:gridCol w="1872208"/>
                <a:gridCol w="1800708"/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Main mechanical parameters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1-1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2-1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Aperture [mm]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60</a:t>
                      </a: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Yoke</a:t>
                      </a:r>
                      <a:r>
                        <a:rPr lang="en-US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outer diameter [mm]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510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550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Magnetic length [mm]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1690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1690/5300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Shell thickness [mm]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Horizontal EM-force 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</a:t>
                      </a:r>
                      <a:r>
                        <a:rPr lang="en-GB" sz="14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 side at 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[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kN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/m]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6.22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6.23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Vertical EM-force 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</a:t>
                      </a:r>
                      <a:r>
                        <a:rPr lang="en-GB" sz="14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 coil at 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[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kN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/m]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3.18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3.15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Longitudinal EM-force 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</a:t>
                      </a:r>
                      <a:r>
                        <a:rPr lang="en-GB" sz="14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z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per coil at 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GB" sz="14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[</a:t>
                      </a:r>
                      <a:r>
                        <a:rPr lang="en-GB" sz="14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kN</a:t>
                      </a: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472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474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Stored energy at </a:t>
                      </a:r>
                      <a:r>
                        <a:rPr lang="en-US" sz="1400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US" sz="14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</a:t>
                      </a:r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[kJ/m]</a:t>
                      </a:r>
                      <a:endParaRPr lang="en-US" sz="1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445</a:t>
                      </a:r>
                      <a:endParaRPr lang="en-US" sz="1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897</a:t>
                      </a:r>
                      <a:endParaRPr lang="en-US" sz="1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Nominal current </a:t>
                      </a:r>
                      <a:r>
                        <a:rPr lang="en-GB" sz="1400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</a:t>
                      </a:r>
                      <a:r>
                        <a:rPr lang="en-GB" sz="14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</a:t>
                      </a:r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[kA]</a:t>
                      </a:r>
                      <a:endParaRPr lang="en-US" sz="1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10800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11.85</a:t>
                      </a:r>
                      <a:endParaRPr lang="en-US" sz="1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11.85</a:t>
                      </a:r>
                      <a:endParaRPr lang="en-US" sz="14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30404" y="1086467"/>
            <a:ext cx="4309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presentation is focusing on the CERN design, not including comparison to other designs or concepts.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2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769560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401" y="903864"/>
            <a:ext cx="1599452" cy="4978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5853" y="1832416"/>
            <a:ext cx="6781800" cy="34163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The mechanical design of the magnet has to provide rigid </a:t>
            </a:r>
            <a:r>
              <a:rPr lang="en-GB" dirty="0" smtClean="0"/>
              <a:t>support (clamping) </a:t>
            </a:r>
            <a:r>
              <a:rPr lang="en-GB" dirty="0"/>
              <a:t>of </a:t>
            </a:r>
            <a:r>
              <a:rPr lang="en-GB" dirty="0" smtClean="0"/>
              <a:t>the Nb</a:t>
            </a:r>
            <a:r>
              <a:rPr lang="en-GB" baseline="-25000" dirty="0" smtClean="0"/>
              <a:t>3</a:t>
            </a:r>
            <a:r>
              <a:rPr lang="en-GB" dirty="0" smtClean="0"/>
              <a:t>Sn coil.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It </a:t>
            </a:r>
            <a:r>
              <a:rPr lang="en-GB" dirty="0"/>
              <a:t>is essential to </a:t>
            </a:r>
            <a:r>
              <a:rPr lang="en-GB" dirty="0" smtClean="0"/>
              <a:t>accommodate </a:t>
            </a:r>
            <a:r>
              <a:rPr lang="en-GB" dirty="0"/>
              <a:t>the coil with minimum distortion </a:t>
            </a:r>
            <a:r>
              <a:rPr lang="en-GB" dirty="0" smtClean="0"/>
              <a:t>of </a:t>
            </a:r>
            <a:r>
              <a:rPr lang="en-US" dirty="0" smtClean="0"/>
              <a:t>the </a:t>
            </a:r>
            <a:r>
              <a:rPr lang="en-US" dirty="0"/>
              <a:t>conductor positioning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The intention is to </a:t>
            </a:r>
            <a:r>
              <a:rPr lang="en-GB" dirty="0" smtClean="0"/>
              <a:t>clamp </a:t>
            </a:r>
            <a:r>
              <a:rPr lang="en-GB" dirty="0"/>
              <a:t>the magnet </a:t>
            </a:r>
            <a:r>
              <a:rPr lang="en-GB" dirty="0" smtClean="0"/>
              <a:t>assembly </a:t>
            </a:r>
            <a:r>
              <a:rPr lang="en-GB" dirty="0"/>
              <a:t>by using thermal </a:t>
            </a:r>
            <a:r>
              <a:rPr lang="en-GB" dirty="0" smtClean="0"/>
              <a:t>contraction in the </a:t>
            </a:r>
            <a:r>
              <a:rPr lang="en-US" dirty="0" smtClean="0"/>
              <a:t>welding shells.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The half yoke assembly interface shall mechanically protect the collared coil assembly during operation (Yoke gap shall remain closed</a:t>
            </a:r>
            <a:r>
              <a:rPr lang="en-GB" dirty="0" smtClean="0"/>
              <a:t>). Providing rigid assembly.</a:t>
            </a:r>
            <a:endParaRPr lang="en-GB" dirty="0" smtClean="0"/>
          </a:p>
        </p:txBody>
      </p:sp>
      <p:sp>
        <p:nvSpPr>
          <p:cNvPr id="8" name="Rectangle 7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Mechanical design criteria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693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Design: Separate collared coils</a:t>
            </a:r>
            <a:endParaRPr lang="en-GB" sz="3200" dirty="0"/>
          </a:p>
        </p:txBody>
      </p:sp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8259" r="52877"/>
          <a:stretch/>
        </p:blipFill>
        <p:spPr>
          <a:xfrm>
            <a:off x="4706775" y="2161666"/>
            <a:ext cx="3968747" cy="3169573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403" y="2274140"/>
            <a:ext cx="4395597" cy="2944623"/>
          </a:xfrm>
          <a:prstGeom prst="rect">
            <a:avLst/>
          </a:prstGeom>
        </p:spPr>
      </p:pic>
      <p:sp>
        <p:nvSpPr>
          <p:cNvPr id="103" name="Rectangle 102"/>
          <p:cNvSpPr/>
          <p:nvPr/>
        </p:nvSpPr>
        <p:spPr>
          <a:xfrm>
            <a:off x="-1" y="1174293"/>
            <a:ext cx="8415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Interchangeability of coils - testing of collared coils in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 1in1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structure</a:t>
            </a:r>
          </a:p>
        </p:txBody>
      </p:sp>
    </p:spTree>
    <p:extLst>
      <p:ext uri="{BB962C8B-B14F-4D97-AF65-F5344CB8AC3E}">
        <p14:creationId xmlns:p14="http://schemas.microsoft.com/office/powerpoint/2010/main" val="385114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27501" y="2008989"/>
            <a:ext cx="4862836" cy="3427372"/>
            <a:chOff x="2022592" y="1476963"/>
            <a:chExt cx="6753508" cy="4979800"/>
          </a:xfrm>
        </p:grpSpPr>
        <p:pic>
          <p:nvPicPr>
            <p:cNvPr id="6" name="Picture 5" descr="Coil_Section_Detail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2592" y="1476963"/>
              <a:ext cx="6723502" cy="4979800"/>
            </a:xfrm>
            <a:prstGeom prst="rect">
              <a:avLst/>
            </a:prstGeom>
            <a:ln w="34925">
              <a:solidFill>
                <a:schemeClr val="tx2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219505" y="3510988"/>
              <a:ext cx="1556595" cy="447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Pole wedge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86568" y="1567804"/>
              <a:ext cx="824159" cy="447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Shim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22592" y="3131543"/>
              <a:ext cx="988901" cy="7602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Filler</a:t>
              </a:r>
            </a:p>
            <a:p>
              <a:r>
                <a:rPr lang="en-US" sz="1400" dirty="0" smtClean="0"/>
                <a:t>wedge</a:t>
              </a:r>
              <a:endParaRPr lang="en-US" sz="1400" dirty="0"/>
            </a:p>
          </p:txBody>
        </p:sp>
        <p:cxnSp>
          <p:nvCxnSpPr>
            <p:cNvPr id="10" name="Straight Arrow Connector 9"/>
            <p:cNvCxnSpPr>
              <a:stCxn id="8" idx="2"/>
            </p:cNvCxnSpPr>
            <p:nvPr/>
          </p:nvCxnSpPr>
          <p:spPr bwMode="auto">
            <a:xfrm flipH="1">
              <a:off x="4475606" y="2014989"/>
              <a:ext cx="923041" cy="176103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5405223" y="1968495"/>
              <a:ext cx="736138" cy="1807531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H="1">
              <a:off x="5306071" y="1958542"/>
              <a:ext cx="89236" cy="174781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>
              <a:stCxn id="16" idx="2"/>
            </p:cNvCxnSpPr>
            <p:nvPr/>
          </p:nvCxnSpPr>
          <p:spPr bwMode="auto">
            <a:xfrm flipH="1">
              <a:off x="6141364" y="2006303"/>
              <a:ext cx="1661955" cy="1925281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>
              <a:stCxn id="7" idx="1"/>
            </p:cNvCxnSpPr>
            <p:nvPr/>
          </p:nvCxnSpPr>
          <p:spPr bwMode="auto">
            <a:xfrm flipH="1">
              <a:off x="5675348" y="3734581"/>
              <a:ext cx="1544157" cy="479362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>
              <a:stCxn id="9" idx="3"/>
            </p:cNvCxnSpPr>
            <p:nvPr/>
          </p:nvCxnSpPr>
          <p:spPr bwMode="auto">
            <a:xfrm>
              <a:off x="3011493" y="3511649"/>
              <a:ext cx="978267" cy="562954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6929293" y="1559119"/>
              <a:ext cx="1748052" cy="4471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Loading plate</a:t>
              </a:r>
              <a:endParaRPr lang="en-US" sz="1400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-1" y="1018456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Most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of the coil pre-stress obtained by collaring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Symmetric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loading - low bending stress in the coil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Better control of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pre-stress - “sliding cinematic” on pole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The concept of pole loading</a:t>
            </a:r>
            <a:endParaRPr lang="en-GB" sz="32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2542" y="2257029"/>
            <a:ext cx="3770828" cy="3174831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415317" y="548962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Collared coil assembly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775622" y="2486489"/>
            <a:ext cx="803189" cy="57386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212227" y="2763795"/>
            <a:ext cx="337752" cy="24713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6656173" y="3211527"/>
            <a:ext cx="955589" cy="4653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6549082" y="3493506"/>
            <a:ext cx="1062680" cy="1434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602881" y="3771307"/>
            <a:ext cx="288070" cy="4572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890951" y="3771307"/>
            <a:ext cx="687860" cy="10113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7455245" y="4187689"/>
            <a:ext cx="123566" cy="855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6746916" y="4790303"/>
            <a:ext cx="864846" cy="2078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3" name="Picture 5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1355461" y="5527472"/>
            <a:ext cx="280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Courtesy of M. </a:t>
            </a:r>
            <a:r>
              <a:rPr lang="en-US" dirty="0" err="1" smtClean="0"/>
              <a:t>Karppinen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38" t="21487" r="23333" b="3847"/>
          <a:stretch/>
        </p:blipFill>
        <p:spPr>
          <a:xfrm>
            <a:off x="60012" y="1497306"/>
            <a:ext cx="4511988" cy="36857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359" t="13282" r="15230" b="11559"/>
          <a:stretch/>
        </p:blipFill>
        <p:spPr>
          <a:xfrm>
            <a:off x="4509131" y="1509217"/>
            <a:ext cx="4454874" cy="39928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A Close up of the magnet intersection</a:t>
            </a:r>
            <a:endParaRPr lang="en-GB" sz="3200" dirty="0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27304" y="626827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02800" y="5195855"/>
            <a:ext cx="2595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Overview: J. </a:t>
            </a:r>
            <a:r>
              <a:rPr lang="en-US" dirty="0" err="1" smtClean="0"/>
              <a:t>Murtomaki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0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87"/>
          <a:stretch/>
        </p:blipFill>
        <p:spPr bwMode="auto">
          <a:xfrm>
            <a:off x="6226550" y="1052896"/>
            <a:ext cx="2320403" cy="475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 txBox="1">
            <a:spLocks noChangeArrowheads="1"/>
          </p:cNvSpPr>
          <p:nvPr/>
        </p:nvSpPr>
        <p:spPr>
          <a:xfrm>
            <a:off x="-7097" y="1167313"/>
            <a:ext cx="8655496" cy="26226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ClrTx/>
              <a:buSzPct val="99000"/>
              <a:buNone/>
              <a:defRPr/>
            </a:pPr>
            <a:endParaRPr lang="en-US" sz="1800" dirty="0" smtClean="0">
              <a:solidFill>
                <a:schemeClr val="accent6">
                  <a:lumMod val="50000"/>
                </a:schemeClr>
              </a:solidFill>
              <a:sym typeface="Bookman Old Style" charset="0"/>
            </a:endParaRP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Pole shim 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Collar/yoke shim (default: 0.4 mm)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Pole adjustment shim (default: 0.2 mm)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Gap closing @ room temperature</a:t>
            </a:r>
            <a:b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</a:b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remaining closed to 12 T.</a:t>
            </a:r>
          </a:p>
          <a:p>
            <a:pPr lvl="1">
              <a:buClrTx/>
              <a:buSzPct val="99000"/>
              <a:buFont typeface="+mj-lt"/>
              <a:buAutoNum type="arabicPeriod"/>
              <a:defRPr/>
            </a:pP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Stainless-steel shell</a:t>
            </a: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rot="10800000">
            <a:off x="6226550" y="1353271"/>
            <a:ext cx="4078" cy="1240304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3" name="Group 17"/>
          <p:cNvGrpSpPr>
            <a:grpSpLocks/>
          </p:cNvGrpSpPr>
          <p:nvPr/>
        </p:nvGrpSpPr>
        <p:grpSpPr bwMode="auto">
          <a:xfrm>
            <a:off x="6271265" y="2913982"/>
            <a:ext cx="733425" cy="1020763"/>
            <a:chOff x="0" y="0"/>
            <a:chExt cx="462" cy="642"/>
          </a:xfrm>
        </p:grpSpPr>
        <p:sp>
          <p:nvSpPr>
            <p:cNvPr id="14" name="Line 13"/>
            <p:cNvSpPr>
              <a:spLocks noChangeShapeType="1"/>
            </p:cNvSpPr>
            <p:nvPr/>
          </p:nvSpPr>
          <p:spPr bwMode="auto">
            <a:xfrm rot="10800000" flipH="1">
              <a:off x="0" y="12"/>
              <a:ext cx="44" cy="155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42" y="0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10800000" flipH="1">
              <a:off x="342" y="341"/>
              <a:ext cx="120" cy="301"/>
            </a:xfrm>
            <a:custGeom>
              <a:avLst/>
              <a:gdLst>
                <a:gd name="T0" fmla="*/ 1 w 21600"/>
                <a:gd name="T1" fmla="*/ 4 h 21600"/>
                <a:gd name="T2" fmla="*/ 0 w 21600"/>
                <a:gd name="T3" fmla="*/ 2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21600"/>
                    <a:pt x="20563" y="14283"/>
                    <a:pt x="14880" y="9175"/>
                  </a:cubicBezTo>
                  <a:cubicBezTo>
                    <a:pt x="10380" y="5130"/>
                    <a:pt x="0" y="0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E6578D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6" y="477"/>
              <a:ext cx="44" cy="154"/>
            </a:xfrm>
            <a:prstGeom prst="line">
              <a:avLst/>
            </a:prstGeom>
            <a:noFill/>
            <a:ln w="57150">
              <a:solidFill>
                <a:srgbClr val="D90B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8" name="Line 11"/>
          <p:cNvSpPr>
            <a:spLocks noChangeShapeType="1"/>
          </p:cNvSpPr>
          <p:nvPr/>
        </p:nvSpPr>
        <p:spPr bwMode="auto">
          <a:xfrm rot="10800000" flipH="1">
            <a:off x="6226550" y="4239697"/>
            <a:ext cx="3175" cy="1218030"/>
          </a:xfrm>
          <a:prstGeom prst="line">
            <a:avLst/>
          </a:prstGeom>
          <a:noFill/>
          <a:ln w="38100">
            <a:solidFill>
              <a:srgbClr val="AE0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rot="10800000" flipH="1">
            <a:off x="6199828" y="3922045"/>
            <a:ext cx="71437" cy="0"/>
          </a:xfrm>
          <a:prstGeom prst="line">
            <a:avLst/>
          </a:prstGeom>
          <a:noFill/>
          <a:ln w="57150">
            <a:solidFill>
              <a:srgbClr val="84D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rot="10800000" flipH="1">
            <a:off x="6199828" y="2985420"/>
            <a:ext cx="71437" cy="0"/>
          </a:xfrm>
          <a:prstGeom prst="line">
            <a:avLst/>
          </a:prstGeom>
          <a:noFill/>
          <a:ln w="57150">
            <a:solidFill>
              <a:srgbClr val="84DDF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Rectangle 19"/>
          <p:cNvSpPr>
            <a:spLocks/>
          </p:cNvSpPr>
          <p:nvPr/>
        </p:nvSpPr>
        <p:spPr bwMode="auto">
          <a:xfrm>
            <a:off x="6126803" y="3147345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en-US" sz="1800" b="1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  <a:sym typeface="Bookman Old Style" panose="02050604050505020204" pitchFamily="18" charset="0"/>
              </a:rPr>
              <a:t>1.</a:t>
            </a:r>
          </a:p>
        </p:txBody>
      </p:sp>
      <p:sp>
        <p:nvSpPr>
          <p:cNvPr id="22" name="Rectangle 20"/>
          <p:cNvSpPr>
            <a:spLocks/>
          </p:cNvSpPr>
          <p:nvPr/>
        </p:nvSpPr>
        <p:spPr bwMode="auto">
          <a:xfrm>
            <a:off x="7034853" y="3058445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en-US" sz="1800" b="1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  <a:sym typeface="Bookman Old Style" panose="02050604050505020204" pitchFamily="18" charset="0"/>
              </a:rPr>
              <a:t>2.</a:t>
            </a:r>
          </a:p>
        </p:txBody>
      </p:sp>
      <p:sp>
        <p:nvSpPr>
          <p:cNvPr id="23" name="Rectangle 21"/>
          <p:cNvSpPr>
            <a:spLocks/>
          </p:cNvSpPr>
          <p:nvPr/>
        </p:nvSpPr>
        <p:spPr bwMode="auto">
          <a:xfrm>
            <a:off x="5903892" y="2759895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en-US" sz="1800" b="1" dirty="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  <a:sym typeface="Bookman Old Style" panose="02050604050505020204" pitchFamily="18" charset="0"/>
              </a:rPr>
              <a:t>3.</a:t>
            </a:r>
          </a:p>
        </p:txBody>
      </p:sp>
      <p:sp>
        <p:nvSpPr>
          <p:cNvPr id="24" name="Rectangle 22"/>
          <p:cNvSpPr>
            <a:spLocks/>
          </p:cNvSpPr>
          <p:nvPr/>
        </p:nvSpPr>
        <p:spPr bwMode="auto">
          <a:xfrm>
            <a:off x="5910903" y="1761457"/>
            <a:ext cx="3175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en-US" sz="1800" b="1" dirty="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  <a:sym typeface="Bookman Old Style" panose="02050604050505020204" pitchFamily="18" charset="0"/>
              </a:rPr>
              <a:t>4.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dirty="0" smtClean="0"/>
              <a:t>Design features – 1in1</a:t>
            </a:r>
            <a:endParaRPr lang="en-GB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476234" y="4152140"/>
            <a:ext cx="5579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SzPct val="99000"/>
              <a:buNone/>
              <a:defRPr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(3) is an optional knob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. </a:t>
            </a:r>
            <a:endParaRPr lang="en-US" i="1" dirty="0">
              <a:solidFill>
                <a:schemeClr val="accent6">
                  <a:lumMod val="50000"/>
                </a:schemeClr>
              </a:solidFill>
              <a:sym typeface="Bookman Old Style" charset="0"/>
            </a:endParaRPr>
          </a:p>
          <a:p>
            <a:pPr marL="36576" indent="0">
              <a:buSzPct val="99000"/>
              <a:buNone/>
              <a:defRPr/>
            </a:pP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(2) and (4) must be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controlled in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order to close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the yoke gap </a:t>
            </a:r>
            <a:r>
              <a:rPr lang="en-US" i="1" dirty="0">
                <a:solidFill>
                  <a:schemeClr val="accent6">
                    <a:lumMod val="50000"/>
                  </a:schemeClr>
                </a:solidFill>
                <a:sym typeface="Bookman Old Style" charset="0"/>
              </a:rPr>
              <a:t>at RT.</a:t>
            </a:r>
          </a:p>
          <a:p>
            <a:endParaRPr lang="en-US" i="1" dirty="0"/>
          </a:p>
        </p:txBody>
      </p:sp>
      <p:sp>
        <p:nvSpPr>
          <p:cNvPr id="27" name="Rectangle 22"/>
          <p:cNvSpPr>
            <a:spLocks/>
          </p:cNvSpPr>
          <p:nvPr/>
        </p:nvSpPr>
        <p:spPr bwMode="auto">
          <a:xfrm>
            <a:off x="7884368" y="5457728"/>
            <a:ext cx="2308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en-US" sz="1800" b="1" dirty="0" smtClean="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  <a:sym typeface="Bookman Old Style" panose="02050604050505020204" pitchFamily="18" charset="0"/>
              </a:rPr>
              <a:t>5.</a:t>
            </a:r>
            <a:endParaRPr lang="en-US" altLang="en-US" sz="1800" b="1" dirty="0">
              <a:solidFill>
                <a:schemeClr val="tx1"/>
              </a:solidFill>
              <a:latin typeface="Bookman Old Style" panose="02050604050505020204" pitchFamily="18" charset="0"/>
              <a:ea typeface="MS PGothic" panose="020B0600070205080204" pitchFamily="34" charset="-128"/>
              <a:sym typeface="Bookman Old Style" panose="02050604050505020204" pitchFamily="18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7524328" y="5589240"/>
            <a:ext cx="360040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7386751" y="5373216"/>
            <a:ext cx="137577" cy="223011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069653" y="2038987"/>
            <a:ext cx="165893" cy="27569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20" idx="1"/>
          </p:cNvCxnSpPr>
          <p:nvPr/>
        </p:nvCxnSpPr>
        <p:spPr>
          <a:xfrm>
            <a:off x="6126803" y="2887530"/>
            <a:ext cx="144462" cy="97889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10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" y="836712"/>
            <a:ext cx="9143998" cy="5112568"/>
          </a:xfrm>
          <a:prstGeom prst="rect">
            <a:avLst/>
          </a:prstGeom>
          <a:solidFill>
            <a:srgbClr val="EBF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 w="762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2828" t="11616" r="14647" b="6445"/>
          <a:stretch/>
        </p:blipFill>
        <p:spPr>
          <a:xfrm>
            <a:off x="392229" y="1101179"/>
            <a:ext cx="4717158" cy="33309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095" y="1018372"/>
            <a:ext cx="2722032" cy="20415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" y="11763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Tx/>
            </a:pPr>
            <a:r>
              <a:rPr lang="en-GB" sz="3200" smtClean="0"/>
              <a:t>Close up on magnet assembly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22909" y="4723187"/>
            <a:ext cx="51133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Original design foresees a welded end 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Bolt pre-stress applied from end-ring to end-plate </a:t>
            </a:r>
          </a:p>
          <a:p>
            <a:endParaRPr lang="en-US" sz="1600" dirty="0" smtClean="0"/>
          </a:p>
          <a:p>
            <a:r>
              <a:rPr lang="en-US" sz="1600" dirty="0" smtClean="0"/>
              <a:t>Final design welded end plates (simplifying assembly)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8" r="24045"/>
          <a:stretch>
            <a:fillRect/>
          </a:stretch>
        </p:blipFill>
        <p:spPr bwMode="auto">
          <a:xfrm>
            <a:off x="8415531" y="86397"/>
            <a:ext cx="602999" cy="61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37" y="3655485"/>
            <a:ext cx="3039206" cy="2426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5458707" y="4868823"/>
            <a:ext cx="290624" cy="157549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33420" y="4584688"/>
            <a:ext cx="1092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Welding shell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8937" y="4264086"/>
            <a:ext cx="426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Rod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 flipH="1" flipV="1">
            <a:off x="5692329" y="4541085"/>
            <a:ext cx="470880" cy="44756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90387" y="5755785"/>
            <a:ext cx="472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Yoke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042836" y="5286040"/>
            <a:ext cx="89980" cy="54700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00540" y="3782027"/>
            <a:ext cx="769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Yoke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End Plate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6741007" y="4034895"/>
            <a:ext cx="864353" cy="59797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155430" y="4480794"/>
            <a:ext cx="769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End Plate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891873" y="4402586"/>
            <a:ext cx="287370" cy="21670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661987" y="5246753"/>
            <a:ext cx="590649" cy="31279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065395" y="5410440"/>
            <a:ext cx="7698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Coil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End Plate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605360" y="5223446"/>
            <a:ext cx="550070" cy="45720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04545" y="5676181"/>
            <a:ext cx="790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Dummy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Coil Block</a:t>
            </a:r>
            <a:endParaRPr lang="en-GB" sz="1200" dirty="0">
              <a:solidFill>
                <a:schemeClr val="tx2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851343" y="5642344"/>
            <a:ext cx="287370" cy="21670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206141" y="3129380"/>
            <a:ext cx="22441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Welded </a:t>
            </a:r>
            <a:r>
              <a:rPr lang="en-US" dirty="0"/>
              <a:t>end </a:t>
            </a:r>
            <a:r>
              <a:rPr lang="en-US" dirty="0" smtClean="0"/>
              <a:t>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61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7683AE-03F1-403D-ABC2-E4F67B7F875E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4751</TotalTime>
  <Words>1644</Words>
  <Application>Microsoft Office PowerPoint</Application>
  <PresentationFormat>On-screen Show (4:3)</PresentationFormat>
  <Paragraphs>317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MS PGothic</vt:lpstr>
      <vt:lpstr>Arial</vt:lpstr>
      <vt:lpstr>Bookman Old Style</vt:lpstr>
      <vt:lpstr>Calibri</vt:lpstr>
      <vt:lpstr>Wingdings</vt:lpstr>
      <vt:lpstr>ヒラギノ明朝 ProN W6</vt:lpstr>
      <vt:lpstr>ppt</vt:lpstr>
      <vt:lpstr>International review of the HL-LHC 11T Dipole for DS Collimation  Mechanical design   (TE – MSC – Large Magnet Facility)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References</vt:lpstr>
      <vt:lpstr>Spare slides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Friedrich Lackner</cp:lastModifiedBy>
  <cp:revision>149</cp:revision>
  <cp:lastPrinted>2014-12-02T09:22:18Z</cp:lastPrinted>
  <dcterms:created xsi:type="dcterms:W3CDTF">2013-06-24T08:34:31Z</dcterms:created>
  <dcterms:modified xsi:type="dcterms:W3CDTF">2014-12-08T09:32:16Z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