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7.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37"/>
  </p:notesMasterIdLst>
  <p:handoutMasterIdLst>
    <p:handoutMasterId r:id="rId38"/>
  </p:handoutMasterIdLst>
  <p:sldIdLst>
    <p:sldId id="256" r:id="rId2"/>
    <p:sldId id="358" r:id="rId3"/>
    <p:sldId id="368" r:id="rId4"/>
    <p:sldId id="385" r:id="rId5"/>
    <p:sldId id="386" r:id="rId6"/>
    <p:sldId id="404" r:id="rId7"/>
    <p:sldId id="406" r:id="rId8"/>
    <p:sldId id="407" r:id="rId9"/>
    <p:sldId id="408" r:id="rId10"/>
    <p:sldId id="403" r:id="rId11"/>
    <p:sldId id="353" r:id="rId12"/>
    <p:sldId id="405" r:id="rId13"/>
    <p:sldId id="409" r:id="rId14"/>
    <p:sldId id="410" r:id="rId15"/>
    <p:sldId id="411" r:id="rId16"/>
    <p:sldId id="412" r:id="rId17"/>
    <p:sldId id="365" r:id="rId18"/>
    <p:sldId id="387" r:id="rId19"/>
    <p:sldId id="415" r:id="rId20"/>
    <p:sldId id="416" r:id="rId21"/>
    <p:sldId id="417" r:id="rId22"/>
    <p:sldId id="418" r:id="rId23"/>
    <p:sldId id="419" r:id="rId24"/>
    <p:sldId id="420" r:id="rId25"/>
    <p:sldId id="388" r:id="rId26"/>
    <p:sldId id="389" r:id="rId27"/>
    <p:sldId id="390" r:id="rId28"/>
    <p:sldId id="393" r:id="rId29"/>
    <p:sldId id="398" r:id="rId30"/>
    <p:sldId id="397" r:id="rId31"/>
    <p:sldId id="421" r:id="rId32"/>
    <p:sldId id="402" r:id="rId33"/>
    <p:sldId id="395" r:id="rId34"/>
    <p:sldId id="413" r:id="rId35"/>
    <p:sldId id="345" r:id="rId36"/>
  </p:sldIdLst>
  <p:sldSz cx="9144000" cy="6858000" type="screen4x3"/>
  <p:notesSz cx="6645275" cy="97758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pitchFamily="64"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pitchFamily="64"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pitchFamily="64"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pitchFamily="6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FF"/>
    <a:srgbClr val="FFE800"/>
    <a:srgbClr val="FFCB01"/>
    <a:srgbClr val="FFCC66"/>
    <a:srgbClr val="FFFF00"/>
    <a:srgbClr val="66CCFF"/>
    <a:srgbClr val="E16667"/>
    <a:srgbClr val="FC2C37"/>
    <a:srgbClr val="FC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94660"/>
  </p:normalViewPr>
  <p:slideViewPr>
    <p:cSldViewPr snapToGrid="0">
      <p:cViewPr>
        <p:scale>
          <a:sx n="100" d="100"/>
          <a:sy n="100" d="100"/>
        </p:scale>
        <p:origin x="-1104" y="-80"/>
      </p:cViewPr>
      <p:guideLst>
        <p:guide orient="horz" pos="1773"/>
        <p:guide pos="28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0" d="100"/>
          <a:sy n="70" d="100"/>
        </p:scale>
        <p:origin x="-3067" y="-82"/>
      </p:cViewPr>
      <p:guideLst>
        <p:guide orient="horz" pos="3081"/>
        <p:guide pos="2093"/>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Lion%20:Users:Bernardo:Desktop:C:Magnets:11%20T:Critical%20Current%20with%20OST%20Nominal%20438A:Critical%20Current%2011%20T.xlsx" TargetMode="External"/><Relationship Id="rId3"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C:\Users\Manu\Desktop\for%20EB\From%20Vito\169_Cable_Studies.xlsx" TargetMode="External"/><Relationship Id="rId3"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Manu\Desktop\for%20EB\From%20Vito\169_Cable_Studies.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Manu\Desktop\for%20EB\From%20Vito\169_Cable_Studi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2712900906297"/>
          <c:y val="0.0632398950131233"/>
          <c:w val="0.801046323304933"/>
          <c:h val="0.77161343832021"/>
        </c:manualLayout>
      </c:layout>
      <c:scatterChart>
        <c:scatterStyle val="smoothMarker"/>
        <c:varyColors val="0"/>
        <c:ser>
          <c:idx val="0"/>
          <c:order val="0"/>
          <c:tx>
            <c:v>Ic(4.22 K)</c:v>
          </c:tx>
          <c:spPr>
            <a:ln>
              <a:solidFill>
                <a:srgbClr val="C00000"/>
              </a:solidFill>
              <a:prstDash val="dashDot"/>
            </a:ln>
          </c:spPr>
          <c:marker>
            <c:symbol val="none"/>
          </c:marker>
          <c:xVal>
            <c:numRef>
              <c:f>Sheet1!$L$35:$L$41</c:f>
              <c:numCache>
                <c:formatCode>0.00</c:formatCode>
                <c:ptCount val="7"/>
                <c:pt idx="0">
                  <c:v>16.0</c:v>
                </c:pt>
                <c:pt idx="1">
                  <c:v>15.0</c:v>
                </c:pt>
                <c:pt idx="2">
                  <c:v>14.0</c:v>
                </c:pt>
                <c:pt idx="3">
                  <c:v>13.0</c:v>
                </c:pt>
                <c:pt idx="4">
                  <c:v>12.26</c:v>
                </c:pt>
                <c:pt idx="5">
                  <c:v>11.0</c:v>
                </c:pt>
                <c:pt idx="6">
                  <c:v>10.0</c:v>
                </c:pt>
              </c:numCache>
            </c:numRef>
          </c:xVal>
          <c:yVal>
            <c:numRef>
              <c:f>Sheet1!$O$35:$O$41</c:f>
              <c:numCache>
                <c:formatCode>0.00</c:formatCode>
                <c:ptCount val="7"/>
                <c:pt idx="0">
                  <c:v>167.0020886925842</c:v>
                </c:pt>
                <c:pt idx="1">
                  <c:v>223.2932107590122</c:v>
                </c:pt>
                <c:pt idx="2">
                  <c:v>290.5093333053314</c:v>
                </c:pt>
                <c:pt idx="3">
                  <c:v>370.1333781453671</c:v>
                </c:pt>
                <c:pt idx="4">
                  <c:v>438.1228880703875</c:v>
                </c:pt>
                <c:pt idx="5">
                  <c:v>574.605473669487</c:v>
                </c:pt>
                <c:pt idx="6">
                  <c:v>705.003925156453</c:v>
                </c:pt>
              </c:numCache>
            </c:numRef>
          </c:yVal>
          <c:smooth val="1"/>
        </c:ser>
        <c:ser>
          <c:idx val="1"/>
          <c:order val="1"/>
          <c:tx>
            <c:v>Ic(1.9 K)</c:v>
          </c:tx>
          <c:spPr>
            <a:ln>
              <a:solidFill>
                <a:schemeClr val="tx2"/>
              </a:solidFill>
              <a:prstDash val="lgDash"/>
            </a:ln>
          </c:spPr>
          <c:marker>
            <c:symbol val="none"/>
          </c:marker>
          <c:xVal>
            <c:numRef>
              <c:f>Sheet1!$L$44:$L$50</c:f>
              <c:numCache>
                <c:formatCode>0.00</c:formatCode>
                <c:ptCount val="7"/>
                <c:pt idx="0">
                  <c:v>16.0</c:v>
                </c:pt>
                <c:pt idx="1">
                  <c:v>15.0</c:v>
                </c:pt>
                <c:pt idx="2">
                  <c:v>14.0</c:v>
                </c:pt>
                <c:pt idx="3">
                  <c:v>13.0</c:v>
                </c:pt>
                <c:pt idx="4">
                  <c:v>12.26</c:v>
                </c:pt>
                <c:pt idx="5">
                  <c:v>11.0</c:v>
                </c:pt>
                <c:pt idx="6">
                  <c:v>9.0</c:v>
                </c:pt>
              </c:numCache>
            </c:numRef>
          </c:xVal>
          <c:yVal>
            <c:numRef>
              <c:f>Sheet1!$O$44:$O$50</c:f>
              <c:numCache>
                <c:formatCode>0.00</c:formatCode>
                <c:ptCount val="7"/>
                <c:pt idx="0">
                  <c:v>265.1418723426049</c:v>
                </c:pt>
                <c:pt idx="1">
                  <c:v>333.9581487546027</c:v>
                </c:pt>
                <c:pt idx="2">
                  <c:v>414.0812433527358</c:v>
                </c:pt>
                <c:pt idx="3">
                  <c:v>507.0999503426894</c:v>
                </c:pt>
                <c:pt idx="4">
                  <c:v>585.394777645297</c:v>
                </c:pt>
                <c:pt idx="5">
                  <c:v>740.41873704376</c:v>
                </c:pt>
                <c:pt idx="6">
                  <c:v>1058.454381929438</c:v>
                </c:pt>
              </c:numCache>
            </c:numRef>
          </c:yVal>
          <c:smooth val="1"/>
        </c:ser>
        <c:ser>
          <c:idx val="4"/>
          <c:order val="2"/>
          <c:tx>
            <c:v>Ic (1.9 K) assuming 5% Degrad.</c:v>
          </c:tx>
          <c:spPr>
            <a:ln w="22225">
              <a:solidFill>
                <a:schemeClr val="tx1"/>
              </a:solidFill>
              <a:prstDash val="sysDash"/>
            </a:ln>
          </c:spPr>
          <c:marker>
            <c:symbol val="none"/>
          </c:marker>
          <c:xVal>
            <c:numRef>
              <c:f>Sheet1!$L$44:$L$50</c:f>
              <c:numCache>
                <c:formatCode>0.00</c:formatCode>
                <c:ptCount val="7"/>
                <c:pt idx="0">
                  <c:v>16.0</c:v>
                </c:pt>
                <c:pt idx="1">
                  <c:v>15.0</c:v>
                </c:pt>
                <c:pt idx="2">
                  <c:v>14.0</c:v>
                </c:pt>
                <c:pt idx="3">
                  <c:v>13.0</c:v>
                </c:pt>
                <c:pt idx="4">
                  <c:v>12.26</c:v>
                </c:pt>
                <c:pt idx="5">
                  <c:v>11.0</c:v>
                </c:pt>
                <c:pt idx="6">
                  <c:v>9.0</c:v>
                </c:pt>
              </c:numCache>
            </c:numRef>
          </c:xVal>
          <c:yVal>
            <c:numRef>
              <c:f>Sheet1!$P$44:$P$50</c:f>
              <c:numCache>
                <c:formatCode>0.00</c:formatCode>
                <c:ptCount val="7"/>
                <c:pt idx="0">
                  <c:v>251.8847787254746</c:v>
                </c:pt>
                <c:pt idx="1">
                  <c:v>317.2602413168731</c:v>
                </c:pt>
                <c:pt idx="2">
                  <c:v>393.377181185099</c:v>
                </c:pt>
                <c:pt idx="3">
                  <c:v>481.7449528255555</c:v>
                </c:pt>
                <c:pt idx="4">
                  <c:v>556.125038763032</c:v>
                </c:pt>
                <c:pt idx="5">
                  <c:v>703.3978001915721</c:v>
                </c:pt>
                <c:pt idx="6">
                  <c:v>1005.531662832966</c:v>
                </c:pt>
              </c:numCache>
            </c:numRef>
          </c:yVal>
          <c:smooth val="1"/>
        </c:ser>
        <c:ser>
          <c:idx val="7"/>
          <c:order val="3"/>
          <c:tx>
            <c:v>Ic (6.33 K) assuming 5% Degrad.</c:v>
          </c:tx>
          <c:spPr>
            <a:ln>
              <a:solidFill>
                <a:schemeClr val="accent6">
                  <a:lumMod val="75000"/>
                </a:schemeClr>
              </a:solidFill>
              <a:prstDash val="dash"/>
            </a:ln>
          </c:spPr>
          <c:marker>
            <c:symbol val="none"/>
          </c:marker>
          <c:xVal>
            <c:numRef>
              <c:f>Sheet1!$L$54:$L$60</c:f>
              <c:numCache>
                <c:formatCode>0.00</c:formatCode>
                <c:ptCount val="7"/>
                <c:pt idx="0">
                  <c:v>16.0</c:v>
                </c:pt>
                <c:pt idx="1">
                  <c:v>15.0</c:v>
                </c:pt>
                <c:pt idx="2">
                  <c:v>14.0</c:v>
                </c:pt>
                <c:pt idx="3">
                  <c:v>13.0</c:v>
                </c:pt>
                <c:pt idx="4">
                  <c:v>11.75</c:v>
                </c:pt>
                <c:pt idx="5">
                  <c:v>11.0</c:v>
                </c:pt>
                <c:pt idx="6">
                  <c:v>10.0</c:v>
                </c:pt>
              </c:numCache>
            </c:numRef>
          </c:xVal>
          <c:yVal>
            <c:numRef>
              <c:f>Sheet1!$P$54:$P$60</c:f>
              <c:numCache>
                <c:formatCode>0.00</c:formatCode>
                <c:ptCount val="7"/>
                <c:pt idx="0">
                  <c:v>66.22287289627934</c:v>
                </c:pt>
                <c:pt idx="1">
                  <c:v>102.7327138928997</c:v>
                </c:pt>
                <c:pt idx="2">
                  <c:v>149.0869887295771</c:v>
                </c:pt>
                <c:pt idx="3">
                  <c:v>206.554410848399</c:v>
                </c:pt>
                <c:pt idx="4">
                  <c:v>296.4829261540582</c:v>
                </c:pt>
                <c:pt idx="5">
                  <c:v>361.645347779256</c:v>
                </c:pt>
                <c:pt idx="6">
                  <c:v>463.9792588998106</c:v>
                </c:pt>
              </c:numCache>
            </c:numRef>
          </c:yVal>
          <c:smooth val="1"/>
        </c:ser>
        <c:ser>
          <c:idx val="2"/>
          <c:order val="4"/>
          <c:tx>
            <c:v>Magnet Load Line</c:v>
          </c:tx>
          <c:spPr>
            <a:ln>
              <a:solidFill>
                <a:sysClr val="windowText" lastClr="000000"/>
              </a:solidFill>
            </a:ln>
          </c:spPr>
          <c:marker>
            <c:symbol val="none"/>
          </c:marker>
          <c:xVal>
            <c:numRef>
              <c:f>Sheet1!$Z$42:$Z$47</c:f>
              <c:numCache>
                <c:formatCode>0.00</c:formatCode>
                <c:ptCount val="6"/>
                <c:pt idx="0">
                  <c:v>9.023300000000001</c:v>
                </c:pt>
                <c:pt idx="1">
                  <c:v>10.669</c:v>
                </c:pt>
                <c:pt idx="2">
                  <c:v>12.287</c:v>
                </c:pt>
                <c:pt idx="3">
                  <c:v>13.89</c:v>
                </c:pt>
                <c:pt idx="4">
                  <c:v>15.484</c:v>
                </c:pt>
                <c:pt idx="5">
                  <c:v>17.072</c:v>
                </c:pt>
              </c:numCache>
            </c:numRef>
          </c:xVal>
          <c:yVal>
            <c:numRef>
              <c:f>Sheet1!$AD$42:$AD$47</c:f>
              <c:numCache>
                <c:formatCode>0.00</c:formatCode>
                <c:ptCount val="6"/>
                <c:pt idx="0">
                  <c:v>222.2025</c:v>
                </c:pt>
                <c:pt idx="1">
                  <c:v>266.625</c:v>
                </c:pt>
                <c:pt idx="2">
                  <c:v>311.075</c:v>
                </c:pt>
                <c:pt idx="3">
                  <c:v>355.5</c:v>
                </c:pt>
                <c:pt idx="4">
                  <c:v>399.95</c:v>
                </c:pt>
                <c:pt idx="5">
                  <c:v>444.375</c:v>
                </c:pt>
              </c:numCache>
            </c:numRef>
          </c:yVal>
          <c:smooth val="1"/>
        </c:ser>
        <c:ser>
          <c:idx val="3"/>
          <c:order val="5"/>
          <c:tx>
            <c:v>Magnet Operating Point</c:v>
          </c:tx>
          <c:spPr>
            <a:ln>
              <a:noFill/>
            </a:ln>
          </c:spPr>
          <c:marker>
            <c:symbol val="circle"/>
            <c:size val="12"/>
            <c:spPr>
              <a:noFill/>
              <a:ln w="31750">
                <a:solidFill>
                  <a:schemeClr val="tx1"/>
                </a:solidFill>
              </a:ln>
            </c:spPr>
          </c:marker>
          <c:xVal>
            <c:numRef>
              <c:f>Sheet1!$W$35</c:f>
              <c:numCache>
                <c:formatCode>0.00</c:formatCode>
                <c:ptCount val="1"/>
                <c:pt idx="0">
                  <c:v>11.75</c:v>
                </c:pt>
              </c:numCache>
            </c:numRef>
          </c:xVal>
          <c:yVal>
            <c:numRef>
              <c:f>Sheet1!$U$37</c:f>
              <c:numCache>
                <c:formatCode>0.00</c:formatCode>
                <c:ptCount val="1"/>
                <c:pt idx="0">
                  <c:v>296.25</c:v>
                </c:pt>
              </c:numCache>
            </c:numRef>
          </c:yVal>
          <c:smooth val="1"/>
        </c:ser>
        <c:ser>
          <c:idx val="5"/>
          <c:order val="6"/>
          <c:tx>
            <c:v>Magnet Ic @ 1.9 K</c:v>
          </c:tx>
          <c:spPr>
            <a:ln>
              <a:noFill/>
            </a:ln>
          </c:spPr>
          <c:marker>
            <c:symbol val="x"/>
            <c:size val="18"/>
            <c:spPr>
              <a:ln w="31750">
                <a:solidFill>
                  <a:schemeClr val="tx1"/>
                </a:solidFill>
              </a:ln>
            </c:spPr>
          </c:marker>
          <c:xVal>
            <c:numRef>
              <c:f>Sheet1!$W$40</c:f>
              <c:numCache>
                <c:formatCode>0.00</c:formatCode>
                <c:ptCount val="1"/>
                <c:pt idx="0">
                  <c:v>14.32</c:v>
                </c:pt>
              </c:numCache>
            </c:numRef>
          </c:xVal>
          <c:yVal>
            <c:numRef>
              <c:f>Sheet1!$U$40</c:f>
              <c:numCache>
                <c:formatCode>0.00</c:formatCode>
                <c:ptCount val="1"/>
                <c:pt idx="0">
                  <c:v>367.5</c:v>
                </c:pt>
              </c:numCache>
            </c:numRef>
          </c:yVal>
          <c:smooth val="1"/>
        </c:ser>
        <c:ser>
          <c:idx val="6"/>
          <c:order val="7"/>
          <c:tx>
            <c:v>Wire Specs (4.22 K)</c:v>
          </c:tx>
          <c:spPr>
            <a:ln>
              <a:noFill/>
            </a:ln>
          </c:spPr>
          <c:marker>
            <c:symbol val="diamond"/>
            <c:size val="17"/>
            <c:spPr>
              <a:solidFill>
                <a:srgbClr val="FF0000"/>
              </a:solidFill>
              <a:ln>
                <a:solidFill>
                  <a:schemeClr val="tx1"/>
                </a:solidFill>
              </a:ln>
            </c:spPr>
          </c:marker>
          <c:xVal>
            <c:numRef>
              <c:f>Sheet1!$W$43</c:f>
              <c:numCache>
                <c:formatCode>0.00</c:formatCode>
                <c:ptCount val="1"/>
                <c:pt idx="0">
                  <c:v>12.26</c:v>
                </c:pt>
              </c:numCache>
            </c:numRef>
          </c:xVal>
          <c:yVal>
            <c:numRef>
              <c:f>Sheet1!$U$43</c:f>
              <c:numCache>
                <c:formatCode>0.00</c:formatCode>
                <c:ptCount val="1"/>
                <c:pt idx="0">
                  <c:v>438.0</c:v>
                </c:pt>
              </c:numCache>
            </c:numRef>
          </c:yVal>
          <c:smooth val="1"/>
        </c:ser>
        <c:dLbls>
          <c:showLegendKey val="0"/>
          <c:showVal val="0"/>
          <c:showCatName val="0"/>
          <c:showSerName val="0"/>
          <c:showPercent val="0"/>
          <c:showBubbleSize val="0"/>
        </c:dLbls>
        <c:axId val="-2124922920"/>
        <c:axId val="-2069669640"/>
      </c:scatterChart>
      <c:valAx>
        <c:axId val="-2124922920"/>
        <c:scaling>
          <c:orientation val="minMax"/>
          <c:max val="15.0"/>
          <c:min val="11.0"/>
        </c:scaling>
        <c:delete val="0"/>
        <c:axPos val="b"/>
        <c:title>
          <c:tx>
            <c:rich>
              <a:bodyPr/>
              <a:lstStyle/>
              <a:p>
                <a:pPr>
                  <a:defRPr sz="2000">
                    <a:latin typeface="Times New Roman" pitchFamily="18" charset="0"/>
                    <a:cs typeface="Times New Roman" pitchFamily="18" charset="0"/>
                  </a:defRPr>
                </a:pPr>
                <a:r>
                  <a:rPr lang="en-US" sz="2000">
                    <a:latin typeface="Times New Roman" pitchFamily="18" charset="0"/>
                    <a:cs typeface="Times New Roman" pitchFamily="18" charset="0"/>
                  </a:rPr>
                  <a:t>Peak</a:t>
                </a:r>
                <a:r>
                  <a:rPr lang="en-US" sz="2000" baseline="0">
                    <a:latin typeface="Times New Roman" pitchFamily="18" charset="0"/>
                    <a:cs typeface="Times New Roman" pitchFamily="18" charset="0"/>
                  </a:rPr>
                  <a:t> Field, (T)</a:t>
                </a:r>
                <a:endParaRPr lang="en-US" sz="2000">
                  <a:latin typeface="Times New Roman" pitchFamily="18" charset="0"/>
                  <a:cs typeface="Times New Roman" pitchFamily="18" charset="0"/>
                </a:endParaRPr>
              </a:p>
            </c:rich>
          </c:tx>
          <c:layout>
            <c:manualLayout>
              <c:xMode val="edge"/>
              <c:yMode val="edge"/>
              <c:x val="0.440034098301815"/>
              <c:y val="0.928942572178478"/>
            </c:manualLayout>
          </c:layout>
          <c:overlay val="0"/>
        </c:title>
        <c:numFmt formatCode="0.0" sourceLinked="0"/>
        <c:majorTickMark val="out"/>
        <c:minorTickMark val="out"/>
        <c:tickLblPos val="nextTo"/>
        <c:txPr>
          <a:bodyPr/>
          <a:lstStyle/>
          <a:p>
            <a:pPr>
              <a:defRPr sz="1800">
                <a:latin typeface="Times New Roman" pitchFamily="18" charset="0"/>
                <a:cs typeface="Times New Roman" pitchFamily="18" charset="0"/>
              </a:defRPr>
            </a:pPr>
            <a:endParaRPr lang="en-US"/>
          </a:p>
        </c:txPr>
        <c:crossAx val="-2069669640"/>
        <c:crosses val="autoZero"/>
        <c:crossBetween val="midCat"/>
        <c:majorUnit val="0.5"/>
      </c:valAx>
      <c:valAx>
        <c:axId val="-2069669640"/>
        <c:scaling>
          <c:orientation val="minMax"/>
          <c:max val="800.0"/>
          <c:min val="200.0"/>
        </c:scaling>
        <c:delete val="0"/>
        <c:axPos val="l"/>
        <c:title>
          <c:tx>
            <c:rich>
              <a:bodyPr rot="-5400000" vert="horz"/>
              <a:lstStyle/>
              <a:p>
                <a:pPr>
                  <a:defRPr sz="2000">
                    <a:latin typeface="Times New Roman" pitchFamily="18" charset="0"/>
                    <a:cs typeface="Times New Roman" pitchFamily="18" charset="0"/>
                  </a:defRPr>
                </a:pPr>
                <a:r>
                  <a:rPr lang="en-US" sz="2000" baseline="0">
                    <a:latin typeface="Times New Roman" pitchFamily="18" charset="0"/>
                    <a:cs typeface="Times New Roman" pitchFamily="18" charset="0"/>
                  </a:rPr>
                  <a:t>Strand Critical Current , (A)</a:t>
                </a:r>
                <a:endParaRPr lang="en-US" sz="2000">
                  <a:latin typeface="Times New Roman" pitchFamily="18" charset="0"/>
                  <a:cs typeface="Times New Roman" pitchFamily="18" charset="0"/>
                </a:endParaRPr>
              </a:p>
            </c:rich>
          </c:tx>
          <c:layout>
            <c:manualLayout>
              <c:xMode val="edge"/>
              <c:yMode val="edge"/>
              <c:x val="0.000119575152785335"/>
              <c:y val="0.160275222089034"/>
            </c:manualLayout>
          </c:layout>
          <c:overlay val="0"/>
        </c:title>
        <c:numFmt formatCode="0" sourceLinked="0"/>
        <c:majorTickMark val="out"/>
        <c:minorTickMark val="out"/>
        <c:tickLblPos val="nextTo"/>
        <c:txPr>
          <a:bodyPr/>
          <a:lstStyle/>
          <a:p>
            <a:pPr>
              <a:defRPr sz="1800">
                <a:latin typeface="Times New Roman" pitchFamily="18" charset="0"/>
                <a:cs typeface="Times New Roman" pitchFamily="18" charset="0"/>
              </a:defRPr>
            </a:pPr>
            <a:endParaRPr lang="en-US"/>
          </a:p>
        </c:txPr>
        <c:crossAx val="-2124922920"/>
        <c:crosses val="autoZero"/>
        <c:crossBetween val="midCat"/>
      </c:valAx>
    </c:plotArea>
    <c:legend>
      <c:legendPos val="r"/>
      <c:layout>
        <c:manualLayout>
          <c:xMode val="edge"/>
          <c:yMode val="edge"/>
          <c:x val="0.602077013797519"/>
          <c:y val="0.0148878586860591"/>
          <c:w val="0.395693867525529"/>
          <c:h val="0.349220101595115"/>
        </c:manualLayout>
      </c:layout>
      <c:overlay val="0"/>
      <c:spPr>
        <a:solidFill>
          <a:schemeClr val="bg1"/>
        </a:solidFill>
      </c:spPr>
      <c:txPr>
        <a:bodyPr/>
        <a:lstStyle/>
        <a:p>
          <a:pPr>
            <a:defRPr sz="1400">
              <a:latin typeface="Times New Roman" pitchFamily="18" charset="0"/>
              <a:cs typeface="Times New Roman" pitchFamily="18" charset="0"/>
            </a:defRPr>
          </a:pPr>
          <a:endParaRPr lang="en-US"/>
        </a:p>
      </c:txPr>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1834802623402"/>
          <c:y val="0.107690288713911"/>
          <c:w val="0.816956570357556"/>
          <c:h val="0.737428089345975"/>
        </c:manualLayout>
      </c:layout>
      <c:scatterChart>
        <c:scatterStyle val="lineMarker"/>
        <c:varyColors val="0"/>
        <c:ser>
          <c:idx val="2"/>
          <c:order val="0"/>
          <c:tx>
            <c:v>108/127 Annealed</c:v>
          </c:tx>
          <c:marker>
            <c:symbol val="triangle"/>
            <c:size val="9"/>
          </c:marker>
          <c:xVal>
            <c:numRef>
              <c:f>Summary_HT281!$B$37:$B$39</c:f>
              <c:numCache>
                <c:formatCode>General</c:formatCode>
                <c:ptCount val="3"/>
                <c:pt idx="0">
                  <c:v>1.27</c:v>
                </c:pt>
                <c:pt idx="1">
                  <c:v>1.256</c:v>
                </c:pt>
                <c:pt idx="2">
                  <c:v>1.23</c:v>
                </c:pt>
              </c:numCache>
            </c:numRef>
          </c:xVal>
          <c:yVal>
            <c:numRef>
              <c:f>Summary_HT281!$C$37:$C$39</c:f>
              <c:numCache>
                <c:formatCode>0.0%</c:formatCode>
                <c:ptCount val="3"/>
                <c:pt idx="0">
                  <c:v>1.0</c:v>
                </c:pt>
                <c:pt idx="1">
                  <c:v>0.98</c:v>
                </c:pt>
                <c:pt idx="2">
                  <c:v>0.924</c:v>
                </c:pt>
              </c:numCache>
            </c:numRef>
          </c:yVal>
          <c:smooth val="0"/>
        </c:ser>
        <c:dLbls>
          <c:showLegendKey val="0"/>
          <c:showVal val="0"/>
          <c:showCatName val="0"/>
          <c:showSerName val="0"/>
          <c:showPercent val="0"/>
          <c:showBubbleSize val="0"/>
        </c:dLbls>
        <c:axId val="-1975129032"/>
        <c:axId val="-2113851272"/>
      </c:scatterChart>
      <c:valAx>
        <c:axId val="-1975129032"/>
        <c:scaling>
          <c:orientation val="minMax"/>
        </c:scaling>
        <c:delete val="0"/>
        <c:axPos val="b"/>
        <c:title>
          <c:tx>
            <c:rich>
              <a:bodyPr/>
              <a:lstStyle/>
              <a:p>
                <a:pPr>
                  <a:defRPr sz="1400"/>
                </a:pPr>
                <a:r>
                  <a:rPr lang="en-US" sz="1400"/>
                  <a:t>Average  Cable Thickness (mm)</a:t>
                </a:r>
              </a:p>
            </c:rich>
          </c:tx>
          <c:layout/>
          <c:overlay val="0"/>
        </c:title>
        <c:numFmt formatCode="General" sourceLinked="1"/>
        <c:majorTickMark val="out"/>
        <c:minorTickMark val="none"/>
        <c:tickLblPos val="nextTo"/>
        <c:txPr>
          <a:bodyPr/>
          <a:lstStyle/>
          <a:p>
            <a:pPr>
              <a:defRPr sz="1200" b="1"/>
            </a:pPr>
            <a:endParaRPr lang="en-US"/>
          </a:p>
        </c:txPr>
        <c:crossAx val="-2113851272"/>
        <c:crosses val="autoZero"/>
        <c:crossBetween val="midCat"/>
        <c:majorUnit val="0.01"/>
      </c:valAx>
      <c:valAx>
        <c:axId val="-2113851272"/>
        <c:scaling>
          <c:orientation val="minMax"/>
          <c:max val="1.05"/>
          <c:min val="0.8"/>
        </c:scaling>
        <c:delete val="0"/>
        <c:axPos val="l"/>
        <c:title>
          <c:tx>
            <c:rich>
              <a:bodyPr rot="-5400000" vert="horz"/>
              <a:lstStyle/>
              <a:p>
                <a:pPr>
                  <a:defRPr sz="1400"/>
                </a:pPr>
                <a:r>
                  <a:rPr lang="en-US" sz="1400"/>
                  <a:t>Ic_Extracted/ Ic_Round @ 12 T</a:t>
                </a:r>
              </a:p>
            </c:rich>
          </c:tx>
          <c:layout/>
          <c:overlay val="0"/>
        </c:title>
        <c:numFmt formatCode="0%" sourceLinked="0"/>
        <c:majorTickMark val="out"/>
        <c:minorTickMark val="none"/>
        <c:tickLblPos val="nextTo"/>
        <c:txPr>
          <a:bodyPr/>
          <a:lstStyle/>
          <a:p>
            <a:pPr>
              <a:defRPr sz="1200" b="1"/>
            </a:pPr>
            <a:endParaRPr lang="en-US"/>
          </a:p>
        </c:txPr>
        <c:crossAx val="-1975129032"/>
        <c:crosses val="autoZero"/>
        <c:crossBetween val="midCat"/>
      </c:valAx>
      <c:spPr>
        <a:ln>
          <a:solidFill>
            <a:schemeClr val="tx1"/>
          </a:solidFill>
        </a:ln>
      </c:spPr>
    </c:plotArea>
    <c:legend>
      <c:legendPos val="r"/>
      <c:layout>
        <c:manualLayout>
          <c:xMode val="edge"/>
          <c:yMode val="edge"/>
          <c:x val="0.537995505487497"/>
          <c:y val="0.715379506133162"/>
          <c:w val="0.403224545082573"/>
          <c:h val="0.11164390165515"/>
        </c:manualLayout>
      </c:layout>
      <c:overlay val="0"/>
      <c:txPr>
        <a:bodyPr/>
        <a:lstStyle/>
        <a:p>
          <a:pPr>
            <a:defRPr sz="1600" b="1"/>
          </a:pPr>
          <a:endParaRPr lang="en-US"/>
        </a:p>
      </c:txPr>
    </c:legend>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4307314846514"/>
          <c:y val="0.0362618334700207"/>
          <c:w val="0.789085885585372"/>
          <c:h val="0.795251206502414"/>
        </c:manualLayout>
      </c:layout>
      <c:scatterChart>
        <c:scatterStyle val="lineMarker"/>
        <c:varyColors val="0"/>
        <c:ser>
          <c:idx val="1"/>
          <c:order val="1"/>
          <c:tx>
            <c:strRef>
              <c:f>'[169_Cable_Studies.xlsx]Summary_HT281'!$B$28</c:f>
              <c:strCache>
                <c:ptCount val="1"/>
                <c:pt idx="0">
                  <c:v>150/169 Annealed w/core</c:v>
                </c:pt>
              </c:strCache>
            </c:strRef>
          </c:tx>
          <c:spPr>
            <a:ln w="12700"/>
          </c:spPr>
          <c:marker>
            <c:symbol val="square"/>
            <c:size val="7"/>
          </c:marker>
          <c:xVal>
            <c:numRef>
              <c:f>'[169_Cable_Studies.xlsx]Summary_HT281'!$B$29:$B$31</c:f>
              <c:numCache>
                <c:formatCode>General</c:formatCode>
                <c:ptCount val="3"/>
                <c:pt idx="0">
                  <c:v>1.27</c:v>
                </c:pt>
                <c:pt idx="1">
                  <c:v>1.251</c:v>
                </c:pt>
                <c:pt idx="2">
                  <c:v>1.232</c:v>
                </c:pt>
              </c:numCache>
            </c:numRef>
          </c:xVal>
          <c:yVal>
            <c:numRef>
              <c:f>'[169_Cable_Studies.xlsx]Summary_HT281'!$C$29:$C$31</c:f>
              <c:numCache>
                <c:formatCode>0.0%</c:formatCode>
                <c:ptCount val="3"/>
                <c:pt idx="0">
                  <c:v>1.0</c:v>
                </c:pt>
                <c:pt idx="1">
                  <c:v>1.0</c:v>
                </c:pt>
                <c:pt idx="2">
                  <c:v>0.968571428571429</c:v>
                </c:pt>
              </c:numCache>
            </c:numRef>
          </c:yVal>
          <c:smooth val="0"/>
        </c:ser>
        <c:ser>
          <c:idx val="0"/>
          <c:order val="0"/>
          <c:tx>
            <c:strRef>
              <c:f>'[169_Cable_Studies.xlsx]Summary_HT281'!$B$33</c:f>
              <c:strCache>
                <c:ptCount val="1"/>
                <c:pt idx="0">
                  <c:v>150/169 Non annealed w/core</c:v>
                </c:pt>
              </c:strCache>
            </c:strRef>
          </c:tx>
          <c:spPr>
            <a:ln w="12700"/>
          </c:spPr>
          <c:marker>
            <c:symbol val="diamond"/>
            <c:size val="9"/>
          </c:marker>
          <c:xVal>
            <c:numRef>
              <c:f>'[169_Cable_Studies.xlsx]Summary_HT281'!$B$34:$B$36</c:f>
              <c:numCache>
                <c:formatCode>General</c:formatCode>
                <c:ptCount val="3"/>
                <c:pt idx="0">
                  <c:v>1.27</c:v>
                </c:pt>
                <c:pt idx="1">
                  <c:v>1.253</c:v>
                </c:pt>
                <c:pt idx="2">
                  <c:v>1.23</c:v>
                </c:pt>
              </c:numCache>
            </c:numRef>
          </c:xVal>
          <c:yVal>
            <c:numRef>
              <c:f>'[169_Cable_Studies.xlsx]Summary_HT281'!$C$34:$C$36</c:f>
              <c:numCache>
                <c:formatCode>0.0%</c:formatCode>
                <c:ptCount val="3"/>
                <c:pt idx="0">
                  <c:v>1.0</c:v>
                </c:pt>
                <c:pt idx="1">
                  <c:v>0.94167032967033</c:v>
                </c:pt>
                <c:pt idx="2">
                  <c:v>0.868131868131868</c:v>
                </c:pt>
              </c:numCache>
            </c:numRef>
          </c:yVal>
          <c:smooth val="0"/>
        </c:ser>
        <c:dLbls>
          <c:showLegendKey val="0"/>
          <c:showVal val="0"/>
          <c:showCatName val="0"/>
          <c:showSerName val="0"/>
          <c:showPercent val="0"/>
          <c:showBubbleSize val="0"/>
        </c:dLbls>
        <c:axId val="-1973248504"/>
        <c:axId val="-1973243016"/>
      </c:scatterChart>
      <c:valAx>
        <c:axId val="-1973248504"/>
        <c:scaling>
          <c:orientation val="minMax"/>
        </c:scaling>
        <c:delete val="0"/>
        <c:axPos val="b"/>
        <c:title>
          <c:tx>
            <c:rich>
              <a:bodyPr/>
              <a:lstStyle/>
              <a:p>
                <a:pPr>
                  <a:defRPr sz="1400"/>
                </a:pPr>
                <a:r>
                  <a:rPr lang="en-US" sz="1400"/>
                  <a:t>Average  Cable Thickness (mm)</a:t>
                </a:r>
              </a:p>
            </c:rich>
          </c:tx>
          <c:layout/>
          <c:overlay val="0"/>
        </c:title>
        <c:numFmt formatCode="General" sourceLinked="1"/>
        <c:majorTickMark val="out"/>
        <c:minorTickMark val="none"/>
        <c:tickLblPos val="nextTo"/>
        <c:txPr>
          <a:bodyPr/>
          <a:lstStyle/>
          <a:p>
            <a:pPr>
              <a:defRPr sz="1200" b="1"/>
            </a:pPr>
            <a:endParaRPr lang="en-US"/>
          </a:p>
        </c:txPr>
        <c:crossAx val="-1973243016"/>
        <c:crosses val="autoZero"/>
        <c:crossBetween val="midCat"/>
        <c:majorUnit val="0.01"/>
      </c:valAx>
      <c:valAx>
        <c:axId val="-1973243016"/>
        <c:scaling>
          <c:orientation val="minMax"/>
          <c:max val="1.05"/>
          <c:min val="0.8"/>
        </c:scaling>
        <c:delete val="0"/>
        <c:axPos val="l"/>
        <c:title>
          <c:tx>
            <c:rich>
              <a:bodyPr rot="-5400000" vert="horz"/>
              <a:lstStyle/>
              <a:p>
                <a:pPr>
                  <a:defRPr sz="1400"/>
                </a:pPr>
                <a:r>
                  <a:rPr lang="en-US" sz="1400"/>
                  <a:t>Ic_Extracted / Ic_Round @ 12 T</a:t>
                </a:r>
              </a:p>
            </c:rich>
          </c:tx>
          <c:layout/>
          <c:overlay val="0"/>
        </c:title>
        <c:numFmt formatCode="0%" sourceLinked="0"/>
        <c:majorTickMark val="out"/>
        <c:minorTickMark val="none"/>
        <c:tickLblPos val="nextTo"/>
        <c:txPr>
          <a:bodyPr/>
          <a:lstStyle/>
          <a:p>
            <a:pPr>
              <a:defRPr sz="1200" b="1"/>
            </a:pPr>
            <a:endParaRPr lang="en-US"/>
          </a:p>
        </c:txPr>
        <c:crossAx val="-1973248504"/>
        <c:crosses val="autoZero"/>
        <c:crossBetween val="midCat"/>
      </c:valAx>
      <c:spPr>
        <a:ln>
          <a:solidFill>
            <a:schemeClr val="tx1"/>
          </a:solidFill>
        </a:ln>
      </c:spPr>
    </c:plotArea>
    <c:legend>
      <c:legendPos val="r"/>
      <c:layout>
        <c:manualLayout>
          <c:xMode val="edge"/>
          <c:yMode val="edge"/>
          <c:x val="0.364629473573328"/>
          <c:y val="0.628555167571895"/>
          <c:w val="0.577361326907715"/>
          <c:h val="0.194594861663093"/>
        </c:manualLayout>
      </c:layout>
      <c:overlay val="0"/>
      <c:txPr>
        <a:bodyPr/>
        <a:lstStyle/>
        <a:p>
          <a:pPr>
            <a:defRPr sz="1400" b="1"/>
          </a:pPr>
          <a:endParaRPr lang="en-US"/>
        </a:p>
      </c:txPr>
    </c:legend>
    <c:plotVisOnly val="1"/>
    <c:dispBlanksAs val="gap"/>
    <c:showDLblsOverMax val="0"/>
  </c:chart>
  <c:spPr>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2565814563446"/>
          <c:y val="0.0362618334700207"/>
          <c:w val="0.816956570357556"/>
          <c:h val="0.795251206502414"/>
        </c:manualLayout>
      </c:layout>
      <c:scatterChart>
        <c:scatterStyle val="lineMarker"/>
        <c:varyColors val="0"/>
        <c:ser>
          <c:idx val="1"/>
          <c:order val="1"/>
          <c:tx>
            <c:strRef>
              <c:f>'[169_Cable_Studies.xlsx]Summary_HT281'!$B$28</c:f>
              <c:strCache>
                <c:ptCount val="1"/>
                <c:pt idx="0">
                  <c:v>150/169 Annealed w/core</c:v>
                </c:pt>
              </c:strCache>
            </c:strRef>
          </c:tx>
          <c:spPr>
            <a:ln w="12700"/>
          </c:spPr>
          <c:marker>
            <c:symbol val="square"/>
            <c:size val="7"/>
          </c:marker>
          <c:xVal>
            <c:numRef>
              <c:f>'[169_Cable_Studies.xlsx]Summary_HT281'!$B$29:$B$31</c:f>
              <c:numCache>
                <c:formatCode>General</c:formatCode>
                <c:ptCount val="3"/>
                <c:pt idx="0">
                  <c:v>1.27</c:v>
                </c:pt>
                <c:pt idx="1">
                  <c:v>1.251</c:v>
                </c:pt>
                <c:pt idx="2">
                  <c:v>1.232</c:v>
                </c:pt>
              </c:numCache>
            </c:numRef>
          </c:xVal>
          <c:yVal>
            <c:numRef>
              <c:f>'[169_Cable_Studies.xlsx]Summary_HT281'!$G$29:$G$31</c:f>
              <c:numCache>
                <c:formatCode>General</c:formatCode>
                <c:ptCount val="3"/>
                <c:pt idx="0">
                  <c:v>171.0</c:v>
                </c:pt>
                <c:pt idx="1">
                  <c:v>165.0</c:v>
                </c:pt>
                <c:pt idx="2">
                  <c:v>125.0</c:v>
                </c:pt>
              </c:numCache>
            </c:numRef>
          </c:yVal>
          <c:smooth val="0"/>
        </c:ser>
        <c:ser>
          <c:idx val="0"/>
          <c:order val="0"/>
          <c:tx>
            <c:strRef>
              <c:f>'[169_Cable_Studies.xlsx]Summary_HT281'!$B$33</c:f>
              <c:strCache>
                <c:ptCount val="1"/>
                <c:pt idx="0">
                  <c:v>150/169 Non annealed w/core</c:v>
                </c:pt>
              </c:strCache>
            </c:strRef>
          </c:tx>
          <c:spPr>
            <a:ln w="12700"/>
          </c:spPr>
          <c:marker>
            <c:symbol val="diamond"/>
            <c:size val="9"/>
          </c:marker>
          <c:xVal>
            <c:numRef>
              <c:f>'[169_Cable_Studies.xlsx]Summary_HT281'!$B$34:$B$36</c:f>
              <c:numCache>
                <c:formatCode>General</c:formatCode>
                <c:ptCount val="3"/>
                <c:pt idx="0">
                  <c:v>1.27</c:v>
                </c:pt>
                <c:pt idx="1">
                  <c:v>1.253</c:v>
                </c:pt>
                <c:pt idx="2">
                  <c:v>1.23</c:v>
                </c:pt>
              </c:numCache>
            </c:numRef>
          </c:xVal>
          <c:yVal>
            <c:numRef>
              <c:f>'[169_Cable_Studies.xlsx]Summary_HT281'!$G$34:$G$36</c:f>
              <c:numCache>
                <c:formatCode>General</c:formatCode>
                <c:ptCount val="3"/>
                <c:pt idx="0">
                  <c:v>171.0</c:v>
                </c:pt>
                <c:pt idx="1">
                  <c:v>149.0</c:v>
                </c:pt>
                <c:pt idx="2">
                  <c:v>117.0</c:v>
                </c:pt>
              </c:numCache>
            </c:numRef>
          </c:yVal>
          <c:smooth val="0"/>
        </c:ser>
        <c:dLbls>
          <c:showLegendKey val="0"/>
          <c:showVal val="0"/>
          <c:showCatName val="0"/>
          <c:showSerName val="0"/>
          <c:showPercent val="0"/>
          <c:showBubbleSize val="0"/>
        </c:dLbls>
        <c:axId val="-2122224824"/>
        <c:axId val="1832821832"/>
      </c:scatterChart>
      <c:valAx>
        <c:axId val="-2122224824"/>
        <c:scaling>
          <c:orientation val="minMax"/>
        </c:scaling>
        <c:delete val="0"/>
        <c:axPos val="b"/>
        <c:title>
          <c:tx>
            <c:rich>
              <a:bodyPr/>
              <a:lstStyle/>
              <a:p>
                <a:pPr>
                  <a:defRPr sz="1400"/>
                </a:pPr>
                <a:r>
                  <a:rPr lang="en-US" sz="1400"/>
                  <a:t>Average  Cable Thickness (mm)</a:t>
                </a:r>
              </a:p>
            </c:rich>
          </c:tx>
          <c:layout/>
          <c:overlay val="0"/>
        </c:title>
        <c:numFmt formatCode="General" sourceLinked="1"/>
        <c:majorTickMark val="out"/>
        <c:minorTickMark val="none"/>
        <c:tickLblPos val="nextTo"/>
        <c:txPr>
          <a:bodyPr/>
          <a:lstStyle/>
          <a:p>
            <a:pPr>
              <a:defRPr sz="1200" b="1"/>
            </a:pPr>
            <a:endParaRPr lang="en-US"/>
          </a:p>
        </c:txPr>
        <c:crossAx val="1832821832"/>
        <c:crosses val="autoZero"/>
        <c:crossBetween val="midCat"/>
        <c:majorUnit val="0.01"/>
      </c:valAx>
      <c:valAx>
        <c:axId val="1832821832"/>
        <c:scaling>
          <c:orientation val="minMax"/>
          <c:max val="180.0"/>
          <c:min val="80.0"/>
        </c:scaling>
        <c:delete val="0"/>
        <c:axPos val="l"/>
        <c:title>
          <c:tx>
            <c:rich>
              <a:bodyPr rot="-5400000" vert="horz"/>
              <a:lstStyle/>
              <a:p>
                <a:pPr>
                  <a:defRPr sz="1400"/>
                </a:pPr>
                <a:r>
                  <a:rPr lang="en-US" sz="1400"/>
                  <a:t>RRR</a:t>
                </a:r>
              </a:p>
            </c:rich>
          </c:tx>
          <c:layout/>
          <c:overlay val="0"/>
        </c:title>
        <c:numFmt formatCode="General" sourceLinked="0"/>
        <c:majorTickMark val="out"/>
        <c:minorTickMark val="none"/>
        <c:tickLblPos val="nextTo"/>
        <c:txPr>
          <a:bodyPr/>
          <a:lstStyle/>
          <a:p>
            <a:pPr>
              <a:defRPr sz="1200" b="1"/>
            </a:pPr>
            <a:endParaRPr lang="en-US"/>
          </a:p>
        </c:txPr>
        <c:crossAx val="-2122224824"/>
        <c:crosses val="autoZero"/>
        <c:crossBetween val="midCat"/>
        <c:majorUnit val="20.0"/>
      </c:valAx>
      <c:spPr>
        <a:ln>
          <a:solidFill>
            <a:schemeClr val="tx1"/>
          </a:solidFill>
        </a:ln>
      </c:spPr>
    </c:plotArea>
    <c:legend>
      <c:legendPos val="r"/>
      <c:layout>
        <c:manualLayout>
          <c:xMode val="edge"/>
          <c:yMode val="edge"/>
          <c:x val="0.309448455197379"/>
          <c:y val="0.632428573127777"/>
          <c:w val="0.648928542000891"/>
          <c:h val="0.194594861663093"/>
        </c:manualLayout>
      </c:layout>
      <c:overlay val="0"/>
      <c:txPr>
        <a:bodyPr/>
        <a:lstStyle/>
        <a:p>
          <a:pPr>
            <a:defRPr sz="1400" b="1"/>
          </a:pPr>
          <a:endParaRPr lang="en-US"/>
        </a:p>
      </c:txPr>
    </c:legend>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0.22181</cdr:x>
      <cdr:y>0.7349</cdr:y>
    </cdr:from>
    <cdr:to>
      <cdr:x>0.35956</cdr:x>
      <cdr:y>0.8231</cdr:y>
    </cdr:to>
    <cdr:sp macro="" textlink="">
      <cdr:nvSpPr>
        <cdr:cNvPr id="3" name="TextBox 2"/>
        <cdr:cNvSpPr txBox="1"/>
      </cdr:nvSpPr>
      <cdr:spPr>
        <a:xfrm xmlns:a="http://schemas.openxmlformats.org/drawingml/2006/main">
          <a:off x="1678771" y="3728807"/>
          <a:ext cx="1042556" cy="44751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800" b="1"/>
            <a:t>296.25</a:t>
          </a:r>
          <a:r>
            <a:rPr lang="en-US" sz="1800" b="1" baseline="0"/>
            <a:t> A</a:t>
          </a:r>
          <a:endParaRPr lang="en-US" sz="1800" b="1"/>
        </a:p>
      </cdr:txBody>
    </cdr:sp>
  </cdr:relSizeAnchor>
  <cdr:relSizeAnchor xmlns:cdr="http://schemas.openxmlformats.org/drawingml/2006/chartDrawing">
    <cdr:from>
      <cdr:x>0.76435</cdr:x>
      <cdr:y>0.65516</cdr:y>
    </cdr:from>
    <cdr:to>
      <cdr:x>0.90882</cdr:x>
      <cdr:y>0.73327</cdr:y>
    </cdr:to>
    <cdr:sp macro="" textlink="">
      <cdr:nvSpPr>
        <cdr:cNvPr id="4" name="TextBox 3"/>
        <cdr:cNvSpPr txBox="1"/>
      </cdr:nvSpPr>
      <cdr:spPr>
        <a:xfrm xmlns:a="http://schemas.openxmlformats.org/drawingml/2006/main">
          <a:off x="5778500" y="3302000"/>
          <a:ext cx="1092200" cy="393700"/>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800" b="1"/>
            <a:t>367.5</a:t>
          </a:r>
          <a:r>
            <a:rPr lang="en-US" sz="1800" b="1" baseline="0"/>
            <a:t> A</a:t>
          </a:r>
          <a:endParaRPr lang="en-US" sz="1800" b="1"/>
        </a:p>
      </cdr:txBody>
    </cdr:sp>
  </cdr:relSizeAnchor>
  <cdr:relSizeAnchor xmlns:cdr="http://schemas.openxmlformats.org/drawingml/2006/chartDrawing">
    <cdr:from>
      <cdr:x>0.30683</cdr:x>
      <cdr:y>0.556</cdr:y>
    </cdr:from>
    <cdr:to>
      <cdr:x>0.40763</cdr:x>
      <cdr:y>0.63411</cdr:y>
    </cdr:to>
    <cdr:sp macro="" textlink="">
      <cdr:nvSpPr>
        <cdr:cNvPr id="6" name="TextBox 5"/>
        <cdr:cNvSpPr txBox="1"/>
      </cdr:nvSpPr>
      <cdr:spPr>
        <a:xfrm xmlns:a="http://schemas.openxmlformats.org/drawingml/2006/main">
          <a:off x="2322237" y="2821094"/>
          <a:ext cx="762901" cy="396319"/>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800" b="1"/>
            <a:t>438</a:t>
          </a:r>
          <a:r>
            <a:rPr lang="en-US" sz="1800" b="1" baseline="0"/>
            <a:t> A</a:t>
          </a:r>
          <a:endParaRPr lang="en-US" sz="1800" b="1"/>
        </a:p>
      </cdr:txBody>
    </cdr:sp>
  </cdr:relSizeAnchor>
</c:userShapes>
</file>

<file path=ppt/drawings/drawing2.xml><?xml version="1.0" encoding="utf-8"?>
<c:userShapes xmlns:c="http://schemas.openxmlformats.org/drawingml/2006/chart">
  <cdr:relSizeAnchor xmlns:cdr="http://schemas.openxmlformats.org/drawingml/2006/chartDrawing">
    <cdr:from>
      <cdr:x>0.13706</cdr:x>
      <cdr:y>0.53844</cdr:y>
    </cdr:from>
    <cdr:to>
      <cdr:x>0.91135</cdr:x>
      <cdr:y>0.53844</cdr:y>
    </cdr:to>
    <cdr:cxnSp macro="">
      <cdr:nvCxnSpPr>
        <cdr:cNvPr id="3" name="Straight Arrow Connector 2"/>
        <cdr:cNvCxnSpPr/>
      </cdr:nvCxnSpPr>
      <cdr:spPr bwMode="auto">
        <a:xfrm xmlns:a="http://schemas.openxmlformats.org/drawingml/2006/main">
          <a:off x="755333" y="2010433"/>
          <a:ext cx="4267240" cy="0"/>
        </a:xfrm>
        <a:prstGeom xmlns:a="http://schemas.openxmlformats.org/drawingml/2006/main" prst="straightConnector1">
          <a:avLst/>
        </a:prstGeom>
        <a:noFill xmlns:a="http://schemas.openxmlformats.org/drawingml/2006/main"/>
        <a:ln xmlns:a="http://schemas.openxmlformats.org/drawingml/2006/main" w="9525" cap="flat" cmpd="sng" algn="ctr">
          <a:solidFill>
            <a:schemeClr val="tx1"/>
          </a:solidFill>
          <a:prstDash val="solid"/>
          <a:round/>
          <a:headEnd type="triangle" w="med" len="med"/>
          <a:tailEnd type="none"/>
        </a:ln>
        <a:effectLst xmlns:a="http://schemas.openxmlformats.org/drawingml/2006/main"/>
      </cdr:spPr>
    </cdr:cxnSp>
  </cdr:relSizeAnchor>
  <cdr:relSizeAnchor xmlns:cdr="http://schemas.openxmlformats.org/drawingml/2006/chartDrawing">
    <cdr:from>
      <cdr:x>0.41479</cdr:x>
      <cdr:y>0.40816</cdr:y>
    </cdr:from>
    <cdr:to>
      <cdr:x>0.92637</cdr:x>
      <cdr:y>0.5102</cdr:y>
    </cdr:to>
    <cdr:sp macro="" textlink="">
      <cdr:nvSpPr>
        <cdr:cNvPr id="5" name="TextBox 4"/>
        <cdr:cNvSpPr txBox="1"/>
      </cdr:nvSpPr>
      <cdr:spPr>
        <a:xfrm xmlns:a="http://schemas.openxmlformats.org/drawingml/2006/main">
          <a:off x="2286000" y="1524000"/>
          <a:ext cx="28194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t>Specs for </a:t>
          </a:r>
          <a:r>
            <a:rPr lang="en-US" sz="2000" b="1" dirty="0" err="1" smtClean="0"/>
            <a:t>I</a:t>
          </a:r>
          <a:r>
            <a:rPr lang="en-US" sz="2000" b="1" baseline="-25000" dirty="0" err="1" smtClean="0"/>
            <a:t>c</a:t>
          </a:r>
          <a:r>
            <a:rPr lang="en-US" sz="2000" b="1" dirty="0" smtClean="0"/>
            <a:t> Degradation</a:t>
          </a:r>
          <a:endParaRPr lang="en-US"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0.16388</cdr:x>
      <cdr:y>0.50037</cdr:y>
    </cdr:from>
    <cdr:to>
      <cdr:x>0.96237</cdr:x>
      <cdr:y>0.50037</cdr:y>
    </cdr:to>
    <cdr:cxnSp macro="">
      <cdr:nvCxnSpPr>
        <cdr:cNvPr id="2" name="Straight Arrow Connector 1"/>
        <cdr:cNvCxnSpPr/>
      </cdr:nvCxnSpPr>
      <cdr:spPr bwMode="auto">
        <a:xfrm xmlns:a="http://schemas.openxmlformats.org/drawingml/2006/main">
          <a:off x="746759" y="1526243"/>
          <a:ext cx="3638550" cy="0"/>
        </a:xfrm>
        <a:prstGeom xmlns:a="http://schemas.openxmlformats.org/drawingml/2006/main" prst="straightConnector1">
          <a:avLst/>
        </a:prstGeom>
        <a:noFill xmlns:a="http://schemas.openxmlformats.org/drawingml/2006/main"/>
        <a:ln xmlns:a="http://schemas.openxmlformats.org/drawingml/2006/main" w="9525" cap="flat" cmpd="sng" algn="ctr">
          <a:solidFill>
            <a:schemeClr val="tx1"/>
          </a:solidFill>
          <a:prstDash val="solid"/>
          <a:round/>
          <a:headEnd type="triangle" w="med" len="med"/>
          <a:tailEnd type="none"/>
        </a:ln>
        <a:effectLst xmlns:a="http://schemas.openxmlformats.org/drawingml/2006/main"/>
      </cdr:spPr>
    </cdr:cxnSp>
  </cdr:relSizeAnchor>
  <cdr:relSizeAnchor xmlns:cdr="http://schemas.openxmlformats.org/drawingml/2006/chartDrawing">
    <cdr:from>
      <cdr:x>0.76171</cdr:x>
      <cdr:y>0.40044</cdr:y>
    </cdr:from>
    <cdr:to>
      <cdr:x>0.96237</cdr:x>
      <cdr:y>0.52536</cdr:y>
    </cdr:to>
    <cdr:sp macro="" textlink="">
      <cdr:nvSpPr>
        <cdr:cNvPr id="4" name="TextBox 1"/>
        <cdr:cNvSpPr txBox="1"/>
      </cdr:nvSpPr>
      <cdr:spPr>
        <a:xfrm xmlns:a="http://schemas.openxmlformats.org/drawingml/2006/main">
          <a:off x="3470909" y="1221443"/>
          <a:ext cx="914400" cy="38101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smtClean="0"/>
            <a:t>  Specs</a:t>
          </a:r>
          <a:endParaRPr lang="en-US" sz="16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78465" cy="489762"/>
          </a:xfrm>
          <a:prstGeom prst="rect">
            <a:avLst/>
          </a:prstGeom>
          <a:noFill/>
          <a:ln w="9525">
            <a:noFill/>
            <a:miter lim="800000"/>
            <a:headEnd/>
            <a:tailEnd/>
          </a:ln>
          <a:effectLst/>
        </p:spPr>
        <p:txBody>
          <a:bodyPr vert="horz" wrap="square" lIns="94262" tIns="47133" rIns="94262" bIns="47133" numCol="1" anchor="t" anchorCtr="0" compatLnSpc="1">
            <a:prstTxWarp prst="textNoShape">
              <a:avLst/>
            </a:prstTxWarp>
          </a:bodyPr>
          <a:lstStyle>
            <a:lvl1pPr defTabSz="942975" eaLnBrk="1" hangingPunct="1">
              <a:defRPr sz="1400">
                <a:latin typeface="Arial" charset="0"/>
                <a:ea typeface="ＭＳ Ｐゴシック" pitchFamily="-111" charset="-128"/>
              </a:defRPr>
            </a:lvl1pPr>
          </a:lstStyle>
          <a:p>
            <a:pPr>
              <a:defRPr/>
            </a:pPr>
            <a:endParaRPr lang="it-IT"/>
          </a:p>
        </p:txBody>
      </p:sp>
      <p:sp>
        <p:nvSpPr>
          <p:cNvPr id="4099" name="Rectangle 3"/>
          <p:cNvSpPr>
            <a:spLocks noGrp="1" noChangeArrowheads="1"/>
          </p:cNvSpPr>
          <p:nvPr>
            <p:ph type="dt" sz="quarter" idx="1"/>
          </p:nvPr>
        </p:nvSpPr>
        <p:spPr bwMode="auto">
          <a:xfrm>
            <a:off x="3763926" y="0"/>
            <a:ext cx="2878465" cy="489762"/>
          </a:xfrm>
          <a:prstGeom prst="rect">
            <a:avLst/>
          </a:prstGeom>
          <a:noFill/>
          <a:ln w="9525">
            <a:noFill/>
            <a:miter lim="800000"/>
            <a:headEnd/>
            <a:tailEnd/>
          </a:ln>
          <a:effectLst/>
        </p:spPr>
        <p:txBody>
          <a:bodyPr vert="horz" wrap="square" lIns="94262" tIns="47133" rIns="94262" bIns="47133" numCol="1" anchor="t" anchorCtr="0" compatLnSpc="1">
            <a:prstTxWarp prst="textNoShape">
              <a:avLst/>
            </a:prstTxWarp>
          </a:bodyPr>
          <a:lstStyle>
            <a:lvl1pPr algn="r" defTabSz="942975" eaLnBrk="1" hangingPunct="1">
              <a:defRPr sz="1400">
                <a:latin typeface="Arial" charset="0"/>
                <a:ea typeface="ＭＳ Ｐゴシック" pitchFamily="-111" charset="-128"/>
              </a:defRPr>
            </a:lvl1pPr>
          </a:lstStyle>
          <a:p>
            <a:pPr>
              <a:defRPr/>
            </a:pPr>
            <a:endParaRPr lang="it-IT"/>
          </a:p>
        </p:txBody>
      </p:sp>
      <p:sp>
        <p:nvSpPr>
          <p:cNvPr id="4100" name="Rectangle 4"/>
          <p:cNvSpPr>
            <a:spLocks noGrp="1" noChangeArrowheads="1"/>
          </p:cNvSpPr>
          <p:nvPr>
            <p:ph type="ftr" sz="quarter" idx="2"/>
          </p:nvPr>
        </p:nvSpPr>
        <p:spPr bwMode="auto">
          <a:xfrm>
            <a:off x="0" y="9286065"/>
            <a:ext cx="2878465" cy="486528"/>
          </a:xfrm>
          <a:prstGeom prst="rect">
            <a:avLst/>
          </a:prstGeom>
          <a:noFill/>
          <a:ln w="9525">
            <a:noFill/>
            <a:miter lim="800000"/>
            <a:headEnd/>
            <a:tailEnd/>
          </a:ln>
          <a:effectLst/>
        </p:spPr>
        <p:txBody>
          <a:bodyPr vert="horz" wrap="square" lIns="94262" tIns="47133" rIns="94262" bIns="47133" numCol="1" anchor="b" anchorCtr="0" compatLnSpc="1">
            <a:prstTxWarp prst="textNoShape">
              <a:avLst/>
            </a:prstTxWarp>
          </a:bodyPr>
          <a:lstStyle>
            <a:lvl1pPr defTabSz="942975" eaLnBrk="1" hangingPunct="1">
              <a:defRPr sz="1400">
                <a:latin typeface="Arial" charset="0"/>
                <a:ea typeface="ＭＳ Ｐゴシック" pitchFamily="-111" charset="-128"/>
              </a:defRPr>
            </a:lvl1pPr>
          </a:lstStyle>
          <a:p>
            <a:pPr>
              <a:defRPr/>
            </a:pPr>
            <a:endParaRPr lang="it-IT"/>
          </a:p>
        </p:txBody>
      </p:sp>
      <p:sp>
        <p:nvSpPr>
          <p:cNvPr id="4101" name="Rectangle 5"/>
          <p:cNvSpPr>
            <a:spLocks noGrp="1" noChangeArrowheads="1"/>
          </p:cNvSpPr>
          <p:nvPr>
            <p:ph type="sldNum" sz="quarter" idx="3"/>
          </p:nvPr>
        </p:nvSpPr>
        <p:spPr bwMode="auto">
          <a:xfrm>
            <a:off x="3763926" y="9286065"/>
            <a:ext cx="2878465" cy="486528"/>
          </a:xfrm>
          <a:prstGeom prst="rect">
            <a:avLst/>
          </a:prstGeom>
          <a:noFill/>
          <a:ln w="9525">
            <a:noFill/>
            <a:miter lim="800000"/>
            <a:headEnd/>
            <a:tailEnd/>
          </a:ln>
          <a:effectLst/>
        </p:spPr>
        <p:txBody>
          <a:bodyPr vert="horz" wrap="square" lIns="94262" tIns="47133" rIns="94262" bIns="47133" numCol="1" anchor="b" anchorCtr="0" compatLnSpc="1">
            <a:prstTxWarp prst="textNoShape">
              <a:avLst/>
            </a:prstTxWarp>
          </a:bodyPr>
          <a:lstStyle>
            <a:lvl1pPr algn="r" defTabSz="942975" eaLnBrk="1" hangingPunct="1">
              <a:defRPr sz="1400">
                <a:latin typeface="Arial" charset="0"/>
                <a:ea typeface="ＭＳ Ｐゴシック" pitchFamily="-111" charset="-128"/>
              </a:defRPr>
            </a:lvl1pPr>
          </a:lstStyle>
          <a:p>
            <a:pPr>
              <a:defRPr/>
            </a:pPr>
            <a:fld id="{42210F4D-CE2D-4A92-865C-86FCB0AE8B45}" type="slidenum">
              <a:rPr lang="en-US"/>
              <a:pPr>
                <a:defRPr/>
              </a:pPr>
              <a:t>‹#›</a:t>
            </a:fld>
            <a:endParaRPr lang="en-US" dirty="0"/>
          </a:p>
        </p:txBody>
      </p:sp>
    </p:spTree>
    <p:extLst>
      <p:ext uri="{BB962C8B-B14F-4D97-AF65-F5344CB8AC3E}">
        <p14:creationId xmlns:p14="http://schemas.microsoft.com/office/powerpoint/2010/main" val="21228049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78465" cy="489762"/>
          </a:xfrm>
          <a:prstGeom prst="rect">
            <a:avLst/>
          </a:prstGeom>
          <a:noFill/>
          <a:ln w="9525">
            <a:noFill/>
            <a:miter lim="800000"/>
            <a:headEnd/>
            <a:tailEnd/>
          </a:ln>
          <a:effectLst/>
        </p:spPr>
        <p:txBody>
          <a:bodyPr vert="horz" wrap="square" lIns="94262" tIns="47133" rIns="94262" bIns="47133" numCol="1" anchor="t" anchorCtr="0" compatLnSpc="1">
            <a:prstTxWarp prst="textNoShape">
              <a:avLst/>
            </a:prstTxWarp>
          </a:bodyPr>
          <a:lstStyle>
            <a:lvl1pPr defTabSz="942975" eaLnBrk="1" hangingPunct="1">
              <a:defRPr sz="1400">
                <a:latin typeface="Arial" charset="0"/>
                <a:ea typeface="ＭＳ Ｐゴシック" pitchFamily="-111" charset="-128"/>
              </a:defRPr>
            </a:lvl1pPr>
          </a:lstStyle>
          <a:p>
            <a:pPr>
              <a:defRPr/>
            </a:pPr>
            <a:endParaRPr lang="it-IT"/>
          </a:p>
        </p:txBody>
      </p:sp>
      <p:sp>
        <p:nvSpPr>
          <p:cNvPr id="6147" name="Rectangle 3"/>
          <p:cNvSpPr>
            <a:spLocks noGrp="1" noChangeArrowheads="1"/>
          </p:cNvSpPr>
          <p:nvPr>
            <p:ph type="dt" idx="1"/>
          </p:nvPr>
        </p:nvSpPr>
        <p:spPr bwMode="auto">
          <a:xfrm>
            <a:off x="3763926" y="0"/>
            <a:ext cx="2878465" cy="489762"/>
          </a:xfrm>
          <a:prstGeom prst="rect">
            <a:avLst/>
          </a:prstGeom>
          <a:noFill/>
          <a:ln w="9525">
            <a:noFill/>
            <a:miter lim="800000"/>
            <a:headEnd/>
            <a:tailEnd/>
          </a:ln>
          <a:effectLst/>
        </p:spPr>
        <p:txBody>
          <a:bodyPr vert="horz" wrap="square" lIns="94262" tIns="47133" rIns="94262" bIns="47133" numCol="1" anchor="t" anchorCtr="0" compatLnSpc="1">
            <a:prstTxWarp prst="textNoShape">
              <a:avLst/>
            </a:prstTxWarp>
          </a:bodyPr>
          <a:lstStyle>
            <a:lvl1pPr algn="r" defTabSz="942975" eaLnBrk="1" hangingPunct="1">
              <a:defRPr sz="1400">
                <a:latin typeface="Arial" charset="0"/>
                <a:ea typeface="ＭＳ Ｐゴシック" pitchFamily="-111" charset="-128"/>
              </a:defRPr>
            </a:lvl1pPr>
          </a:lstStyle>
          <a:p>
            <a:pPr>
              <a:defRPr/>
            </a:pPr>
            <a:endParaRPr lang="it-IT"/>
          </a:p>
        </p:txBody>
      </p:sp>
      <p:sp>
        <p:nvSpPr>
          <p:cNvPr id="10244" name="Rectangle 4"/>
          <p:cNvSpPr>
            <a:spLocks noGrp="1" noRot="1" noChangeAspect="1" noChangeArrowheads="1" noTextEdit="1"/>
          </p:cNvSpPr>
          <p:nvPr>
            <p:ph type="sldImg" idx="2"/>
          </p:nvPr>
        </p:nvSpPr>
        <p:spPr bwMode="auto">
          <a:xfrm>
            <a:off x="879475" y="731838"/>
            <a:ext cx="4886325" cy="3665537"/>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66258" y="4645456"/>
            <a:ext cx="5312759" cy="4398152"/>
          </a:xfrm>
          <a:prstGeom prst="rect">
            <a:avLst/>
          </a:prstGeom>
          <a:noFill/>
          <a:ln w="9525">
            <a:noFill/>
            <a:miter lim="800000"/>
            <a:headEnd/>
            <a:tailEnd/>
          </a:ln>
          <a:effectLst/>
        </p:spPr>
        <p:txBody>
          <a:bodyPr vert="horz" wrap="square" lIns="94262" tIns="47133" rIns="94262" bIns="471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9286065"/>
            <a:ext cx="2878465" cy="486528"/>
          </a:xfrm>
          <a:prstGeom prst="rect">
            <a:avLst/>
          </a:prstGeom>
          <a:noFill/>
          <a:ln w="9525">
            <a:noFill/>
            <a:miter lim="800000"/>
            <a:headEnd/>
            <a:tailEnd/>
          </a:ln>
          <a:effectLst/>
        </p:spPr>
        <p:txBody>
          <a:bodyPr vert="horz" wrap="square" lIns="94262" tIns="47133" rIns="94262" bIns="47133" numCol="1" anchor="b" anchorCtr="0" compatLnSpc="1">
            <a:prstTxWarp prst="textNoShape">
              <a:avLst/>
            </a:prstTxWarp>
          </a:bodyPr>
          <a:lstStyle>
            <a:lvl1pPr defTabSz="942975" eaLnBrk="1" hangingPunct="1">
              <a:defRPr sz="1400">
                <a:latin typeface="Arial" charset="0"/>
                <a:ea typeface="ＭＳ Ｐゴシック" pitchFamily="-111" charset="-128"/>
              </a:defRPr>
            </a:lvl1pPr>
          </a:lstStyle>
          <a:p>
            <a:pPr>
              <a:defRPr/>
            </a:pPr>
            <a:endParaRPr lang="it-IT"/>
          </a:p>
        </p:txBody>
      </p:sp>
      <p:sp>
        <p:nvSpPr>
          <p:cNvPr id="6151" name="Rectangle 7"/>
          <p:cNvSpPr>
            <a:spLocks noGrp="1" noChangeArrowheads="1"/>
          </p:cNvSpPr>
          <p:nvPr>
            <p:ph type="sldNum" sz="quarter" idx="5"/>
          </p:nvPr>
        </p:nvSpPr>
        <p:spPr bwMode="auto">
          <a:xfrm>
            <a:off x="3763926" y="9286065"/>
            <a:ext cx="2878465" cy="486528"/>
          </a:xfrm>
          <a:prstGeom prst="rect">
            <a:avLst/>
          </a:prstGeom>
          <a:noFill/>
          <a:ln w="9525">
            <a:noFill/>
            <a:miter lim="800000"/>
            <a:headEnd/>
            <a:tailEnd/>
          </a:ln>
          <a:effectLst/>
        </p:spPr>
        <p:txBody>
          <a:bodyPr vert="horz" wrap="square" lIns="94262" tIns="47133" rIns="94262" bIns="47133" numCol="1" anchor="b" anchorCtr="0" compatLnSpc="1">
            <a:prstTxWarp prst="textNoShape">
              <a:avLst/>
            </a:prstTxWarp>
          </a:bodyPr>
          <a:lstStyle>
            <a:lvl1pPr algn="r" defTabSz="942975" eaLnBrk="1" hangingPunct="1">
              <a:defRPr sz="1400">
                <a:latin typeface="Arial" charset="0"/>
                <a:ea typeface="ＭＳ Ｐゴシック" pitchFamily="-111" charset="-128"/>
              </a:defRPr>
            </a:lvl1pPr>
          </a:lstStyle>
          <a:p>
            <a:pPr>
              <a:defRPr/>
            </a:pPr>
            <a:fld id="{BAF184FA-2CE7-4B86-BCC9-6EF78E0CB151}" type="slidenum">
              <a:rPr lang="en-US"/>
              <a:pPr>
                <a:defRPr/>
              </a:pPr>
              <a:t>‹#›</a:t>
            </a:fld>
            <a:endParaRPr lang="en-US" dirty="0"/>
          </a:p>
        </p:txBody>
      </p:sp>
    </p:spTree>
    <p:extLst>
      <p:ext uri="{BB962C8B-B14F-4D97-AF65-F5344CB8AC3E}">
        <p14:creationId xmlns:p14="http://schemas.microsoft.com/office/powerpoint/2010/main" val="217430158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EE14192C-FA14-4CFD-9FF8-4DC9F6579FD7}" type="slidenum">
              <a:rPr lang="en-US" smtClean="0">
                <a:ea typeface="ＭＳ Ｐゴシック" pitchFamily="64" charset="-128"/>
              </a:rPr>
              <a:pPr/>
              <a:t>1</a:t>
            </a:fld>
            <a:endParaRPr lang="en-US" dirty="0" smtClean="0">
              <a:ea typeface="ＭＳ Ｐゴシック" pitchFamily="64" charset="-128"/>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it-IT" smtClean="0">
              <a:ea typeface="ＭＳ Ｐゴシック" pitchFamily="6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F184FA-2CE7-4B86-BCC9-6EF78E0CB151}" type="slidenum">
              <a:rPr lang="en-US" smtClean="0"/>
              <a:pPr>
                <a:defRPr/>
              </a:pPr>
              <a:t>2</a:t>
            </a:fld>
            <a:endParaRPr lang="en-US" dirty="0"/>
          </a:p>
        </p:txBody>
      </p:sp>
    </p:spTree>
    <p:extLst>
      <p:ext uri="{BB962C8B-B14F-4D97-AF65-F5344CB8AC3E}">
        <p14:creationId xmlns:p14="http://schemas.microsoft.com/office/powerpoint/2010/main" val="682665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F184FA-2CE7-4B86-BCC9-6EF78E0CB151}" type="slidenum">
              <a:rPr lang="en-US" smtClean="0"/>
              <a:pPr>
                <a:defRPr/>
              </a:pPr>
              <a:t>15</a:t>
            </a:fld>
            <a:endParaRPr lang="en-US" dirty="0"/>
          </a:p>
        </p:txBody>
      </p:sp>
    </p:spTree>
    <p:extLst>
      <p:ext uri="{BB962C8B-B14F-4D97-AF65-F5344CB8AC3E}">
        <p14:creationId xmlns:p14="http://schemas.microsoft.com/office/powerpoint/2010/main" val="1327098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F184FA-2CE7-4B86-BCC9-6EF78E0CB151}" type="slidenum">
              <a:rPr lang="en-US" smtClean="0"/>
              <a:pPr>
                <a:defRPr/>
              </a:pPr>
              <a:t>16</a:t>
            </a:fld>
            <a:endParaRPr lang="en-US" dirty="0"/>
          </a:p>
        </p:txBody>
      </p:sp>
    </p:spTree>
    <p:extLst>
      <p:ext uri="{BB962C8B-B14F-4D97-AF65-F5344CB8AC3E}">
        <p14:creationId xmlns:p14="http://schemas.microsoft.com/office/powerpoint/2010/main" val="1327098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19</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86E13A-E0F4-42AB-8C16-F8EB88CE5242}" type="slidenum">
              <a:rPr lang="en-US" smtClean="0"/>
              <a:pPr/>
              <a:t>20</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86E13A-E0F4-42AB-8C16-F8EB88CE5242}" type="slidenum">
              <a:rPr lang="en-US" smtClean="0"/>
              <a:t>22</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90851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7080" y="2130425"/>
            <a:ext cx="7772400" cy="1470025"/>
          </a:xfrm>
        </p:spPr>
        <p:txBody>
          <a:bodyPr/>
          <a:lstStyle/>
          <a:p>
            <a:r>
              <a:rPr lang="en-US" dirty="0" smtClean="0"/>
              <a:t>Click to edit Master title style</a:t>
            </a:r>
            <a:endParaRPr lang="it-IT"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it-IT" dirty="0"/>
          </a:p>
        </p:txBody>
      </p:sp>
      <p:sp>
        <p:nvSpPr>
          <p:cNvPr id="8" name="Rectangle 6"/>
          <p:cNvSpPr>
            <a:spLocks noGrp="1" noChangeArrowheads="1"/>
          </p:cNvSpPr>
          <p:nvPr>
            <p:ph type="sldNum" sz="quarter" idx="4"/>
          </p:nvPr>
        </p:nvSpPr>
        <p:spPr>
          <a:xfrm>
            <a:off x="8625840" y="6593840"/>
            <a:ext cx="568960" cy="294640"/>
          </a:xfrm>
          <a:prstGeom prst="rect">
            <a:avLst/>
          </a:prstGeom>
          <a:ln/>
        </p:spPr>
        <p:txBody>
          <a:bodyPr/>
          <a:lstStyle>
            <a:lvl1pPr>
              <a:defRPr sz="1200" b="0" i="1" baseline="0">
                <a:solidFill>
                  <a:srgbClr val="000099"/>
                </a:solidFill>
              </a:defRPr>
            </a:lvl1pPr>
          </a:lstStyle>
          <a:p>
            <a:pPr>
              <a:defRPr/>
            </a:pPr>
            <a:fld id="{1D1B80E4-C5D5-4EED-B463-4001E2E4D565}" type="slidenum">
              <a:rPr lang="en-US" smtClean="0">
                <a:latin typeface="Tahoma"/>
              </a:rPr>
              <a:pPr>
                <a:defRPr/>
              </a:pPr>
              <a:t>‹#›</a:t>
            </a:fld>
            <a:endParaRPr lang="en-US" dirty="0">
              <a:latin typeface="Tahom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quarter" idx="12"/>
          </p:nvPr>
        </p:nvSpPr>
        <p:spPr>
          <a:xfrm>
            <a:off x="244475" y="1533842"/>
            <a:ext cx="8635365" cy="479583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noChangeArrowheads="1"/>
          </p:cNvSpPr>
          <p:nvPr>
            <p:ph type="ftr" sz="quarter" idx="3"/>
          </p:nvPr>
        </p:nvSpPr>
        <p:spPr bwMode="auto">
          <a:xfrm>
            <a:off x="-114300" y="6427152"/>
            <a:ext cx="9144000" cy="329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i="1">
                <a:solidFill>
                  <a:srgbClr val="CC0000"/>
                </a:solidFill>
                <a:effectLst/>
                <a:latin typeface="Tahoma"/>
                <a:ea typeface="ＭＳ Ｐゴシック" pitchFamily="-111" charset="-128"/>
              </a:defRPr>
            </a:lvl1p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7" name="Slide Number Placeholder 6"/>
          <p:cNvSpPr>
            <a:spLocks noGrp="1" noChangeArrowheads="1"/>
          </p:cNvSpPr>
          <p:nvPr>
            <p:ph type="sldNum" sz="quarter" idx="4"/>
          </p:nvPr>
        </p:nvSpPr>
        <p:spPr>
          <a:xfrm>
            <a:off x="8625840" y="6593840"/>
            <a:ext cx="568960" cy="294640"/>
          </a:xfrm>
          <a:prstGeom prst="rect">
            <a:avLst/>
          </a:prstGeom>
          <a:ln/>
        </p:spPr>
        <p:txBody>
          <a:bodyPr/>
          <a:lstStyle>
            <a:lvl1pPr>
              <a:defRPr sz="1200" b="0" i="1" baseline="0">
                <a:solidFill>
                  <a:srgbClr val="000099"/>
                </a:solidFill>
              </a:defRPr>
            </a:lvl1pPr>
          </a:lstStyle>
          <a:p>
            <a:pPr>
              <a:defRPr/>
            </a:pPr>
            <a:fld id="{1D1B80E4-C5D5-4EED-B463-4001E2E4D565}" type="slidenum">
              <a:rPr lang="en-US" smtClean="0">
                <a:latin typeface="Tahoma"/>
              </a:rPr>
              <a:pPr>
                <a:defRPr/>
              </a:pPr>
              <a:t>‹#›</a:t>
            </a:fld>
            <a:endParaRPr lang="en-US" dirty="0">
              <a:latin typeface="Tahoma"/>
            </a:endParaRPr>
          </a:p>
        </p:txBody>
      </p:sp>
      <p:sp>
        <p:nvSpPr>
          <p:cNvPr id="8" name="Footer Placeholder 5"/>
          <p:cNvSpPr txBox="1">
            <a:spLocks noChangeArrowheads="1"/>
          </p:cNvSpPr>
          <p:nvPr userDrawn="1"/>
        </p:nvSpPr>
        <p:spPr bwMode="auto">
          <a:xfrm>
            <a:off x="-152400" y="6427152"/>
            <a:ext cx="2184400" cy="329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defRPr sz="1200" i="1" kern="1200">
                <a:solidFill>
                  <a:srgbClr val="CC0000"/>
                </a:solidFill>
                <a:effectLst/>
                <a:latin typeface="Tahoma"/>
                <a:ea typeface="ＭＳ Ｐゴシック" pitchFamily="-111" charset="-128"/>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ＭＳ Ｐゴシック" pitchFamily="64"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pitchFamily="64"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pitchFamily="64"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pitchFamily="64"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pitchFamily="64" charset="-128"/>
                <a:cs typeface="+mn-cs"/>
              </a:defRPr>
            </a:lvl9pPr>
          </a:lstStyle>
          <a:p>
            <a:pPr>
              <a:defRPr/>
            </a:pPr>
            <a:r>
              <a:rPr lang="en-US" baseline="0" dirty="0" smtClean="0"/>
              <a:t>CERN – 8</a:t>
            </a:r>
            <a:r>
              <a:rPr lang="en-US" baseline="30000" dirty="0" smtClean="0"/>
              <a:t>th</a:t>
            </a:r>
            <a:r>
              <a:rPr lang="en-US" baseline="0" dirty="0" smtClean="0"/>
              <a:t> December 2014</a:t>
            </a:r>
            <a:endParaRPr lang="en-US" dirty="0"/>
          </a:p>
        </p:txBody>
      </p:sp>
      <p:sp>
        <p:nvSpPr>
          <p:cNvPr id="9" name="Line 33"/>
          <p:cNvSpPr>
            <a:spLocks noChangeShapeType="1"/>
          </p:cNvSpPr>
          <p:nvPr userDrawn="1"/>
        </p:nvSpPr>
        <p:spPr bwMode="auto">
          <a:xfrm>
            <a:off x="152400" y="6324600"/>
            <a:ext cx="8813800" cy="0"/>
          </a:xfrm>
          <a:prstGeom prst="line">
            <a:avLst/>
          </a:prstGeom>
          <a:noFill/>
          <a:ln w="22225">
            <a:solidFill>
              <a:srgbClr val="1034BB"/>
            </a:solidFill>
            <a:round/>
            <a:headEnd/>
            <a:tailEnd/>
          </a:ln>
          <a:effectLst/>
        </p:spPr>
        <p:txBody>
          <a:bodyPr wrap="none" anchor="ctr"/>
          <a:lstStyle/>
          <a:p>
            <a:pPr>
              <a:defRPr/>
            </a:pPr>
            <a:endParaRPr lang="it-IT">
              <a:solidFill>
                <a:srgbClr val="000000"/>
              </a:solidFill>
            </a:endParaRPr>
          </a:p>
        </p:txBody>
      </p:sp>
      <p:pic>
        <p:nvPicPr>
          <p:cNvPr id="10" name="Picture 9" descr="HiLumi180px.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56400" y="6336720"/>
            <a:ext cx="1080000" cy="521280"/>
          </a:xfrm>
          <a:prstGeom prst="rect">
            <a:avLst/>
          </a:prstGeom>
        </p:spPr>
      </p:pic>
      <p:grpSp>
        <p:nvGrpSpPr>
          <p:cNvPr id="12" name="Group 2"/>
          <p:cNvGrpSpPr>
            <a:grpSpLocks noChangeAspect="1"/>
          </p:cNvGrpSpPr>
          <p:nvPr userDrawn="1"/>
        </p:nvGrpSpPr>
        <p:grpSpPr bwMode="auto">
          <a:xfrm>
            <a:off x="7747000" y="6346800"/>
            <a:ext cx="775891" cy="511200"/>
            <a:chOff x="1143000" y="6324600"/>
            <a:chExt cx="609600" cy="401638"/>
          </a:xfrm>
        </p:grpSpPr>
        <p:pic>
          <p:nvPicPr>
            <p:cNvPr id="13" name="Picture 30" descr="USLARP"/>
            <p:cNvPicPr>
              <a:picLocks noChangeAspect="1" noChangeArrowheads="1"/>
            </p:cNvPicPr>
            <p:nvPr userDrawn="1"/>
          </p:nvPicPr>
          <p:blipFill>
            <a:blip r:embed="rId3">
              <a:extLst>
                <a:ext uri="{28A0092B-C50C-407E-A947-70E740481C1C}">
                  <a14:useLocalDpi xmlns:a14="http://schemas.microsoft.com/office/drawing/2010/main" val="0"/>
                </a:ext>
              </a:extLst>
            </a:blip>
            <a:srcRect r="87083" b="79202"/>
            <a:stretch>
              <a:fillRect/>
            </a:stretch>
          </p:blipFill>
          <p:spPr bwMode="auto">
            <a:xfrm>
              <a:off x="1298575" y="6324600"/>
              <a:ext cx="2667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1" descr="USLARP"/>
            <p:cNvPicPr>
              <a:picLocks noChangeAspect="1" noChangeArrowheads="1"/>
            </p:cNvPicPr>
            <p:nvPr userDrawn="1"/>
          </p:nvPicPr>
          <p:blipFill>
            <a:blip r:embed="rId4">
              <a:extLst>
                <a:ext uri="{28A0092B-C50C-407E-A947-70E740481C1C}">
                  <a14:useLocalDpi xmlns:a14="http://schemas.microsoft.com/office/drawing/2010/main" val="0"/>
                </a:ext>
              </a:extLst>
            </a:blip>
            <a:srcRect l="12811" r="34460" b="79202"/>
            <a:stretch>
              <a:fillRect/>
            </a:stretch>
          </p:blipFill>
          <p:spPr bwMode="auto">
            <a:xfrm>
              <a:off x="1143000" y="6575425"/>
              <a:ext cx="609600"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787B698-2AE3-4884-AB08-FB2A216753AB}" type="datetime1">
              <a:rPr lang="en-US" smtClean="0"/>
              <a:pPr/>
              <a:t>09/12/14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96588A55-E35B-491B-B71A-E441E0224D3A}" type="slidenum">
              <a:rPr lang="en-US" smtClean="0"/>
              <a:pPr/>
              <a:t>‹#›</a:t>
            </a:fld>
            <a:endParaRPr lang="en-US"/>
          </a:p>
        </p:txBody>
      </p:sp>
    </p:spTree>
    <p:extLst>
      <p:ext uri="{BB962C8B-B14F-4D97-AF65-F5344CB8AC3E}">
        <p14:creationId xmlns:p14="http://schemas.microsoft.com/office/powerpoint/2010/main" val="36904875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22220" y="169863"/>
            <a:ext cx="4663440" cy="981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0727" name="Text Box 7"/>
          <p:cNvSpPr txBox="1">
            <a:spLocks noChangeArrowheads="1"/>
          </p:cNvSpPr>
          <p:nvPr/>
        </p:nvSpPr>
        <p:spPr bwMode="auto">
          <a:xfrm>
            <a:off x="395288" y="188913"/>
            <a:ext cx="863600" cy="366712"/>
          </a:xfrm>
          <a:prstGeom prst="rect">
            <a:avLst/>
          </a:prstGeom>
          <a:noFill/>
          <a:ln w="9525">
            <a:noFill/>
            <a:miter lim="800000"/>
            <a:headEnd/>
            <a:tailEnd/>
          </a:ln>
          <a:effectLst/>
        </p:spPr>
        <p:txBody>
          <a:bodyPr>
            <a:spAutoFit/>
          </a:bodyPr>
          <a:lstStyle/>
          <a:p>
            <a:pPr eaLnBrk="1" hangingPunct="1">
              <a:spcBef>
                <a:spcPct val="50000"/>
              </a:spcBef>
              <a:defRPr/>
            </a:pPr>
            <a:endParaRPr lang="it-IT" sz="1800">
              <a:solidFill>
                <a:srgbClr val="000000"/>
              </a:solidFill>
              <a:latin typeface="Arial" charset="0"/>
              <a:ea typeface="ＭＳ Ｐゴシック" pitchFamily="-111" charset="-128"/>
            </a:endParaRPr>
          </a:p>
        </p:txBody>
      </p:sp>
      <p:sp>
        <p:nvSpPr>
          <p:cNvPr id="30753" name="Line 33"/>
          <p:cNvSpPr>
            <a:spLocks noChangeShapeType="1"/>
          </p:cNvSpPr>
          <p:nvPr/>
        </p:nvSpPr>
        <p:spPr bwMode="auto">
          <a:xfrm>
            <a:off x="1263650" y="101600"/>
            <a:ext cx="5792788" cy="0"/>
          </a:xfrm>
          <a:prstGeom prst="line">
            <a:avLst/>
          </a:prstGeom>
          <a:noFill/>
          <a:ln w="22225">
            <a:solidFill>
              <a:srgbClr val="1034BB"/>
            </a:solidFill>
            <a:round/>
            <a:headEnd/>
            <a:tailEnd/>
          </a:ln>
          <a:effectLst/>
        </p:spPr>
        <p:txBody>
          <a:bodyPr wrap="none" anchor="ctr"/>
          <a:lstStyle/>
          <a:p>
            <a:pPr>
              <a:defRPr/>
            </a:pPr>
            <a:endParaRPr lang="it-IT">
              <a:solidFill>
                <a:srgbClr val="000000"/>
              </a:solidFill>
            </a:endParaRPr>
          </a:p>
        </p:txBody>
      </p:sp>
      <p:sp>
        <p:nvSpPr>
          <p:cNvPr id="19" name="Rectangle 6"/>
          <p:cNvSpPr>
            <a:spLocks noGrp="1" noChangeArrowheads="1"/>
          </p:cNvSpPr>
          <p:nvPr>
            <p:ph type="sldNum" sz="quarter" idx="4"/>
          </p:nvPr>
        </p:nvSpPr>
        <p:spPr>
          <a:xfrm>
            <a:off x="8625840" y="6593840"/>
            <a:ext cx="568960" cy="294640"/>
          </a:xfrm>
          <a:prstGeom prst="rect">
            <a:avLst/>
          </a:prstGeom>
          <a:ln/>
        </p:spPr>
        <p:txBody>
          <a:bodyPr/>
          <a:lstStyle>
            <a:lvl1pPr>
              <a:defRPr sz="1200" b="0" i="1" baseline="0">
                <a:solidFill>
                  <a:srgbClr val="000099"/>
                </a:solidFill>
              </a:defRPr>
            </a:lvl1pPr>
          </a:lstStyle>
          <a:p>
            <a:pPr>
              <a:defRPr/>
            </a:pPr>
            <a:fld id="{1D1B80E4-C5D5-4EED-B463-4001E2E4D565}" type="slidenum">
              <a:rPr lang="en-US" smtClean="0">
                <a:latin typeface="Tahoma"/>
              </a:rPr>
              <a:pPr>
                <a:defRPr/>
              </a:pPr>
              <a:t>‹#›</a:t>
            </a:fld>
            <a:endParaRPr lang="en-US" dirty="0">
              <a:latin typeface="Tahoma"/>
            </a:endParaRPr>
          </a:p>
        </p:txBody>
      </p:sp>
      <p:sp>
        <p:nvSpPr>
          <p:cNvPr id="21" name="Text Placeholder 20"/>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3" name="Picture 2"/>
          <p:cNvPicPr>
            <a:picLocks noChangeAspect="1"/>
          </p:cNvPicPr>
          <p:nvPr userDrawn="1"/>
        </p:nvPicPr>
        <p:blipFill>
          <a:blip r:embed="rId5"/>
          <a:stretch>
            <a:fillRect/>
          </a:stretch>
        </p:blipFill>
        <p:spPr>
          <a:xfrm>
            <a:off x="63500" y="73025"/>
            <a:ext cx="1044000" cy="1044000"/>
          </a:xfrm>
          <a:prstGeom prst="rect">
            <a:avLst/>
          </a:prstGeom>
        </p:spPr>
      </p:pic>
      <p:sp>
        <p:nvSpPr>
          <p:cNvPr id="14" name="Line 33"/>
          <p:cNvSpPr>
            <a:spLocks noChangeShapeType="1"/>
          </p:cNvSpPr>
          <p:nvPr userDrawn="1"/>
        </p:nvSpPr>
        <p:spPr bwMode="auto">
          <a:xfrm>
            <a:off x="92074" y="1003300"/>
            <a:ext cx="9525" cy="2755900"/>
          </a:xfrm>
          <a:prstGeom prst="line">
            <a:avLst/>
          </a:prstGeom>
          <a:noFill/>
          <a:ln w="22225">
            <a:solidFill>
              <a:srgbClr val="1034BB"/>
            </a:solidFill>
            <a:round/>
            <a:headEnd/>
            <a:tailEnd/>
          </a:ln>
          <a:effectLst/>
        </p:spPr>
        <p:txBody>
          <a:bodyPr wrap="none" anchor="ctr"/>
          <a:lstStyle/>
          <a:p>
            <a:pPr>
              <a:defRPr/>
            </a:pPr>
            <a:endParaRPr lang="it-IT">
              <a:solidFill>
                <a:srgbClr val="000000"/>
              </a:solidFill>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hf hdr="0" dt="0"/>
  <p:txStyles>
    <p:titleStyle>
      <a:lvl1pPr algn="ctr" rtl="0" eaLnBrk="0" fontAlgn="base" hangingPunct="0">
        <a:spcBef>
          <a:spcPct val="0"/>
        </a:spcBef>
        <a:spcAft>
          <a:spcPct val="0"/>
        </a:spcAft>
        <a:defRPr sz="3200" baseline="0">
          <a:solidFill>
            <a:srgbClr val="C00000"/>
          </a:solidFill>
          <a:latin typeface="Tahoma" pitchFamily="34" charset="0"/>
          <a:ea typeface="ＭＳ Ｐゴシック" pitchFamily="-65" charset="-128"/>
          <a:cs typeface="ＭＳ Ｐゴシック" pitchFamily="-65" charset="-128"/>
        </a:defRPr>
      </a:lvl1pPr>
      <a:lvl2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2pPr>
      <a:lvl3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3pPr>
      <a:lvl4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4pPr>
      <a:lvl5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5pPr>
      <a:lvl6pPr marL="457200" algn="ctr" rtl="0" fontAlgn="base">
        <a:spcBef>
          <a:spcPct val="0"/>
        </a:spcBef>
        <a:spcAft>
          <a:spcPct val="0"/>
        </a:spcAft>
        <a:defRPr sz="3200">
          <a:solidFill>
            <a:srgbClr val="000066"/>
          </a:solidFill>
          <a:latin typeface="Times New Roman" pitchFamily="18" charset="0"/>
        </a:defRPr>
      </a:lvl6pPr>
      <a:lvl7pPr marL="914400" algn="ctr" rtl="0" fontAlgn="base">
        <a:spcBef>
          <a:spcPct val="0"/>
        </a:spcBef>
        <a:spcAft>
          <a:spcPct val="0"/>
        </a:spcAft>
        <a:defRPr sz="3200">
          <a:solidFill>
            <a:srgbClr val="000066"/>
          </a:solidFill>
          <a:latin typeface="Times New Roman" pitchFamily="18" charset="0"/>
        </a:defRPr>
      </a:lvl7pPr>
      <a:lvl8pPr marL="1371600" algn="ctr" rtl="0" fontAlgn="base">
        <a:spcBef>
          <a:spcPct val="0"/>
        </a:spcBef>
        <a:spcAft>
          <a:spcPct val="0"/>
        </a:spcAft>
        <a:defRPr sz="3200">
          <a:solidFill>
            <a:srgbClr val="000066"/>
          </a:solidFill>
          <a:latin typeface="Times New Roman" pitchFamily="18" charset="0"/>
        </a:defRPr>
      </a:lvl8pPr>
      <a:lvl9pPr marL="1828800" algn="ctr" rtl="0" fontAlgn="base">
        <a:spcBef>
          <a:spcPct val="0"/>
        </a:spcBef>
        <a:spcAft>
          <a:spcPct val="0"/>
        </a:spcAft>
        <a:defRPr sz="3200">
          <a:solidFill>
            <a:srgbClr val="000066"/>
          </a:solidFill>
          <a:latin typeface="Times New Roman" pitchFamily="18" charset="0"/>
        </a:defRPr>
      </a:lvl9pPr>
    </p:titleStyle>
    <p:body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6"/>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 Id="rId3"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24.em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5.emf"/><Relationship Id="rId5" Type="http://schemas.openxmlformats.org/officeDocument/2006/relationships/image" Target="../media/image26.emf"/><Relationship Id="rId6"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9.jpeg"/><Relationship Id="rId5"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xml"/><Relationship Id="rId3" Type="http://schemas.openxmlformats.org/officeDocument/2006/relationships/chart" Target="../charts/char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5.emf"/><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7.emf"/><Relationship Id="rId1" Type="http://schemas.openxmlformats.org/officeDocument/2006/relationships/slideLayout" Target="../slideLayouts/slideLayout2.xml"/><Relationship Id="rId2" Type="http://schemas.openxmlformats.org/officeDocument/2006/relationships/image" Target="../media/image36.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emf"/><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3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4" Type="http://schemas.openxmlformats.org/officeDocument/2006/relationships/image" Target="../media/image17.emf"/><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64"/>
          <p:cNvSpPr>
            <a:spLocks noChangeArrowheads="1"/>
          </p:cNvSpPr>
          <p:nvPr/>
        </p:nvSpPr>
        <p:spPr bwMode="auto">
          <a:xfrm>
            <a:off x="165100" y="1737021"/>
            <a:ext cx="8813800" cy="2682557"/>
          </a:xfrm>
          <a:prstGeom prst="rect">
            <a:avLst/>
          </a:prstGeom>
          <a:noFill/>
          <a:ln w="9525">
            <a:noFill/>
            <a:miter lim="800000"/>
            <a:headEnd/>
            <a:tailEnd/>
          </a:ln>
        </p:spPr>
        <p:txBody>
          <a:bodyPr anchor="ctr"/>
          <a:lstStyle/>
          <a:p>
            <a:pPr algn="ctr" eaLnBrk="1" hangingPunct="1">
              <a:lnSpc>
                <a:spcPct val="120000"/>
              </a:lnSpc>
            </a:pPr>
            <a:r>
              <a:rPr lang="en-US" sz="4000" i="1" dirty="0" smtClean="0">
                <a:solidFill>
                  <a:srgbClr val="C00000"/>
                </a:solidFill>
                <a:latin typeface="Tahoma" pitchFamily="34" charset="0"/>
              </a:rPr>
              <a:t>11 T </a:t>
            </a:r>
            <a:r>
              <a:rPr lang="en-US" sz="4000" i="1" dirty="0">
                <a:solidFill>
                  <a:srgbClr val="C00000"/>
                </a:solidFill>
                <a:latin typeface="Tahoma" pitchFamily="34" charset="0"/>
              </a:rPr>
              <a:t>cable development and procurement strategy at CERN</a:t>
            </a:r>
          </a:p>
        </p:txBody>
      </p:sp>
      <p:sp>
        <p:nvSpPr>
          <p:cNvPr id="6" name="TextBox 5"/>
          <p:cNvSpPr txBox="1"/>
          <p:nvPr/>
        </p:nvSpPr>
        <p:spPr>
          <a:xfrm>
            <a:off x="625685" y="4783702"/>
            <a:ext cx="8073815" cy="523220"/>
          </a:xfrm>
          <a:prstGeom prst="rect">
            <a:avLst/>
          </a:prstGeom>
          <a:noFill/>
        </p:spPr>
        <p:txBody>
          <a:bodyPr wrap="square" rtlCol="0">
            <a:spAutoFit/>
          </a:bodyPr>
          <a:lstStyle/>
          <a:p>
            <a:pPr algn="ctr"/>
            <a:r>
              <a:rPr lang="it-IT" sz="2800" u="sng" dirty="0" smtClean="0">
                <a:solidFill>
                  <a:srgbClr val="000099"/>
                </a:solidFill>
              </a:rPr>
              <a:t>B</a:t>
            </a:r>
            <a:r>
              <a:rPr lang="it-IT" sz="2800" u="sng" dirty="0">
                <a:solidFill>
                  <a:srgbClr val="000099"/>
                </a:solidFill>
              </a:rPr>
              <a:t>. Bordini</a:t>
            </a:r>
            <a:r>
              <a:rPr lang="it-IT" sz="2800" dirty="0">
                <a:solidFill>
                  <a:srgbClr val="000099"/>
                </a:solidFill>
              </a:rPr>
              <a:t>, A. Ballarino</a:t>
            </a:r>
            <a:r>
              <a:rPr lang="fr-CH" sz="2800" dirty="0">
                <a:solidFill>
                  <a:srgbClr val="000099"/>
                </a:solidFill>
              </a:rPr>
              <a:t>, </a:t>
            </a:r>
            <a:r>
              <a:rPr lang="fr-CH" sz="2800" dirty="0" smtClean="0">
                <a:solidFill>
                  <a:srgbClr val="000099"/>
                </a:solidFill>
              </a:rPr>
              <a:t>L. Oberli, D. Richter</a:t>
            </a:r>
            <a:endParaRPr lang="en-US" sz="2800" dirty="0" smtClean="0">
              <a:solidFill>
                <a:srgbClr val="000099"/>
              </a:solidFill>
            </a:endParaRPr>
          </a:p>
        </p:txBody>
      </p:sp>
      <p:sp>
        <p:nvSpPr>
          <p:cNvPr id="8" name="Rectangle 50"/>
          <p:cNvSpPr>
            <a:spLocks noChangeArrowheads="1"/>
          </p:cNvSpPr>
          <p:nvPr/>
        </p:nvSpPr>
        <p:spPr bwMode="auto">
          <a:xfrm>
            <a:off x="0" y="277201"/>
            <a:ext cx="9144000" cy="461665"/>
          </a:xfrm>
          <a:prstGeom prst="rect">
            <a:avLst/>
          </a:prstGeom>
          <a:noFill/>
          <a:ln w="9525">
            <a:noFill/>
            <a:miter lim="800000"/>
            <a:headEnd/>
            <a:tailEnd/>
          </a:ln>
        </p:spPr>
        <p:txBody>
          <a:bodyPr wrap="square" anchor="ctr">
            <a:spAutoFit/>
          </a:bodyPr>
          <a:lstStyle/>
          <a:p>
            <a:pPr algn="ctr" eaLnBrk="1" hangingPunct="1"/>
            <a:r>
              <a:rPr lang="en-US" altLang="ko-KR" b="1" i="1" dirty="0" smtClean="0">
                <a:solidFill>
                  <a:srgbClr val="000099"/>
                </a:solidFill>
                <a:latin typeface="+mn-lt"/>
                <a:ea typeface="굴림" pitchFamily="64" charset="-127"/>
                <a:cs typeface="Tahoma" pitchFamily="34" charset="0"/>
              </a:rPr>
              <a:t>CERN – </a:t>
            </a:r>
            <a:r>
              <a:rPr lang="en-US" altLang="ko-KR" b="1" i="1" dirty="0">
                <a:solidFill>
                  <a:srgbClr val="000099"/>
                </a:solidFill>
                <a:latin typeface="+mn-lt"/>
                <a:ea typeface="굴림" pitchFamily="64" charset="-127"/>
                <a:cs typeface="Tahoma" pitchFamily="34" charset="0"/>
              </a:rPr>
              <a:t>8</a:t>
            </a:r>
            <a:r>
              <a:rPr lang="en-US" altLang="ko-KR" b="1" i="1" baseline="30000" dirty="0" smtClean="0">
                <a:solidFill>
                  <a:srgbClr val="000099"/>
                </a:solidFill>
                <a:latin typeface="+mn-lt"/>
                <a:ea typeface="굴림" pitchFamily="64" charset="-127"/>
                <a:cs typeface="Tahoma" pitchFamily="34" charset="0"/>
              </a:rPr>
              <a:t>th</a:t>
            </a:r>
            <a:r>
              <a:rPr lang="en-US" altLang="ko-KR" b="1" i="1" dirty="0" smtClean="0">
                <a:solidFill>
                  <a:srgbClr val="000099"/>
                </a:solidFill>
                <a:latin typeface="+mn-lt"/>
                <a:ea typeface="굴림" pitchFamily="64" charset="-127"/>
                <a:cs typeface="Tahoma" pitchFamily="34" charset="0"/>
              </a:rPr>
              <a:t> December 2014</a:t>
            </a:r>
          </a:p>
        </p:txBody>
      </p:sp>
      <p:sp>
        <p:nvSpPr>
          <p:cNvPr id="9" name="Rectangle 50"/>
          <p:cNvSpPr>
            <a:spLocks noChangeArrowheads="1"/>
          </p:cNvSpPr>
          <p:nvPr/>
        </p:nvSpPr>
        <p:spPr bwMode="auto">
          <a:xfrm>
            <a:off x="0" y="5975341"/>
            <a:ext cx="9144000" cy="461665"/>
          </a:xfrm>
          <a:prstGeom prst="rect">
            <a:avLst/>
          </a:prstGeom>
          <a:noFill/>
          <a:ln w="9525">
            <a:noFill/>
            <a:miter lim="800000"/>
            <a:headEnd/>
            <a:tailEnd/>
          </a:ln>
        </p:spPr>
        <p:txBody>
          <a:bodyPr wrap="square" anchor="ctr">
            <a:spAutoFit/>
          </a:bodyPr>
          <a:lstStyle/>
          <a:p>
            <a:pPr algn="ctr" eaLnBrk="1" hangingPunct="1"/>
            <a:r>
              <a:rPr lang="en-US" altLang="ko-KR" i="1" dirty="0" smtClean="0">
                <a:solidFill>
                  <a:srgbClr val="000099"/>
                </a:solidFill>
                <a:latin typeface="+mn-lt"/>
                <a:ea typeface="굴림" pitchFamily="64" charset="-127"/>
                <a:cs typeface="Tahoma" pitchFamily="34" charset="0"/>
              </a:rPr>
              <a:t>2</a:t>
            </a:r>
            <a:r>
              <a:rPr lang="en-US" altLang="ko-KR" i="1" baseline="30000" dirty="0" smtClean="0">
                <a:solidFill>
                  <a:srgbClr val="000099"/>
                </a:solidFill>
                <a:latin typeface="+mn-lt"/>
                <a:ea typeface="굴림" pitchFamily="64" charset="-127"/>
                <a:cs typeface="Tahoma" pitchFamily="34" charset="0"/>
              </a:rPr>
              <a:t>nd </a:t>
            </a:r>
            <a:r>
              <a:rPr lang="en-US" altLang="ko-KR" i="1" dirty="0" smtClean="0">
                <a:solidFill>
                  <a:srgbClr val="000099"/>
                </a:solidFill>
                <a:latin typeface="+mn-lt"/>
                <a:ea typeface="굴림" pitchFamily="64" charset="-127"/>
                <a:cs typeface="Tahoma" pitchFamily="34" charset="0"/>
              </a:rPr>
              <a:t>International Review of the HL-LHC 11 T Dipole for DS Collimation   </a:t>
            </a:r>
            <a:endParaRPr lang="en-US" altLang="ko-KR" i="1" dirty="0">
              <a:solidFill>
                <a:srgbClr val="000099"/>
              </a:solidFill>
              <a:latin typeface="+mn-lt"/>
              <a:ea typeface="굴림" pitchFamily="64" charset="-127"/>
              <a:cs typeface="Tahoma" pitchFamily="34"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0667" y="190500"/>
            <a:ext cx="2213333" cy="1440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42900" y="1397000"/>
            <a:ext cx="8103870" cy="4869180"/>
          </a:xfrm>
          <a:prstGeom prst="rect">
            <a:avLst/>
          </a:prstGeom>
        </p:spPr>
      </p:pic>
      <p:sp>
        <p:nvSpPr>
          <p:cNvPr id="2" name="Title 1"/>
          <p:cNvSpPr>
            <a:spLocks noGrp="1"/>
          </p:cNvSpPr>
          <p:nvPr>
            <p:ph type="title"/>
          </p:nvPr>
        </p:nvSpPr>
        <p:spPr>
          <a:xfrm>
            <a:off x="1003300" y="169863"/>
            <a:ext cx="7658100" cy="981075"/>
          </a:xfrm>
        </p:spPr>
        <p:txBody>
          <a:bodyPr/>
          <a:lstStyle/>
          <a:p>
            <a:r>
              <a:rPr lang="en-US" dirty="0" smtClean="0"/>
              <a:t>0.7 mm </a:t>
            </a:r>
            <a:r>
              <a:rPr lang="en-US" dirty="0" smtClean="0"/>
              <a:t>169 restacks </a:t>
            </a:r>
            <a:r>
              <a:rPr lang="en-US" i="1" dirty="0" smtClean="0"/>
              <a:t>RRP </a:t>
            </a:r>
            <a:r>
              <a:rPr lang="en-US" dirty="0" smtClean="0"/>
              <a:t>Wire </a:t>
            </a:r>
            <a:r>
              <a:rPr lang="en-US" dirty="0"/>
              <a:t/>
            </a:r>
            <a:br>
              <a:rPr lang="en-US" dirty="0"/>
            </a:br>
            <a:r>
              <a:rPr lang="en-US" sz="2800" b="1" i="1" dirty="0" err="1" smtClean="0"/>
              <a:t>I</a:t>
            </a:r>
            <a:r>
              <a:rPr lang="en-US" sz="2800" b="1" i="1" baseline="-25000" dirty="0" err="1" smtClean="0"/>
              <a:t>c</a:t>
            </a:r>
            <a:r>
              <a:rPr lang="en-US" sz="2800" b="1" i="1" baseline="-25000" dirty="0" smtClean="0"/>
              <a:t>  </a:t>
            </a:r>
            <a:r>
              <a:rPr lang="en-US" sz="2800" b="1" dirty="0" smtClean="0"/>
              <a:t>@ 12 T, 4.22 K</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10</a:t>
            </a:fld>
            <a:endParaRPr lang="en-US" dirty="0">
              <a:latin typeface="Tahoma"/>
            </a:endParaRPr>
          </a:p>
        </p:txBody>
      </p:sp>
      <p:sp>
        <p:nvSpPr>
          <p:cNvPr id="16" name="TextBox 15"/>
          <p:cNvSpPr txBox="1"/>
          <p:nvPr/>
        </p:nvSpPr>
        <p:spPr>
          <a:xfrm>
            <a:off x="8381987" y="3625853"/>
            <a:ext cx="762013" cy="920747"/>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solidFill>
                  <a:srgbClr val="FF0000"/>
                </a:solidFill>
              </a:rPr>
              <a:t>Old Spec.</a:t>
            </a:r>
          </a:p>
          <a:p>
            <a:r>
              <a:rPr lang="en-US" sz="1800" b="1" dirty="0" smtClean="0">
                <a:solidFill>
                  <a:srgbClr val="FF0000"/>
                </a:solidFill>
              </a:rPr>
              <a:t>390 A</a:t>
            </a:r>
            <a:endParaRPr lang="en-US" sz="1800" b="1" dirty="0">
              <a:solidFill>
                <a:srgbClr val="FF0000"/>
              </a:solidFill>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cxnSp>
        <p:nvCxnSpPr>
          <p:cNvPr id="6" name="Straight Connector 5"/>
          <p:cNvCxnSpPr/>
          <p:nvPr/>
        </p:nvCxnSpPr>
        <p:spPr bwMode="auto">
          <a:xfrm>
            <a:off x="1219200" y="4279900"/>
            <a:ext cx="7188200" cy="25400"/>
          </a:xfrm>
          <a:prstGeom prst="line">
            <a:avLst/>
          </a:prstGeom>
          <a:solidFill>
            <a:srgbClr val="FFFFFF"/>
          </a:solidFill>
          <a:ln w="31750" cap="flat" cmpd="sng" algn="ctr">
            <a:solidFill>
              <a:schemeClr val="tx1"/>
            </a:solidFill>
            <a:prstDash val="solid"/>
            <a:round/>
            <a:headEnd type="none" w="med" len="med"/>
            <a:tailEnd type="none" w="med" len="med"/>
          </a:ln>
          <a:effectLst/>
        </p:spPr>
      </p:cxnSp>
      <p:graphicFrame>
        <p:nvGraphicFramePr>
          <p:cNvPr id="9" name="Table 8"/>
          <p:cNvGraphicFramePr>
            <a:graphicFrameLocks noGrp="1"/>
          </p:cNvGraphicFramePr>
          <p:nvPr>
            <p:extLst>
              <p:ext uri="{D42A27DB-BD31-4B8C-83A1-F6EECF244321}">
                <p14:modId xmlns:p14="http://schemas.microsoft.com/office/powerpoint/2010/main" val="3306865900"/>
              </p:ext>
            </p:extLst>
          </p:nvPr>
        </p:nvGraphicFramePr>
        <p:xfrm>
          <a:off x="4686300" y="1112362"/>
          <a:ext cx="2628900" cy="1059339"/>
        </p:xfrm>
        <a:graphic>
          <a:graphicData uri="http://schemas.openxmlformats.org/drawingml/2006/table">
            <a:tbl>
              <a:tblPr/>
              <a:tblGrid>
                <a:gridCol w="1504701"/>
                <a:gridCol w="1124199"/>
              </a:tblGrid>
              <a:tr h="353113">
                <a:tc>
                  <a:txBody>
                    <a:bodyPr/>
                    <a:lstStyle/>
                    <a:p>
                      <a:pPr algn="ctr" fontAlgn="b"/>
                      <a:r>
                        <a:rPr lang="en-US" sz="1600" b="1" i="1" dirty="0" err="1" smtClean="0"/>
                        <a:t>I</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New Spec</a:t>
                      </a:r>
                      <a:r>
                        <a:rPr lang="en-US" sz="1600" b="1" i="0" u="none" strike="noStrike" dirty="0">
                          <a:solidFill>
                            <a:srgbClr val="000000"/>
                          </a:solidFill>
                          <a:effectLst/>
                          <a:latin typeface="Calibri"/>
                        </a:rPr>
                        <a:t>., (A)</a:t>
                      </a:r>
                    </a:p>
                  </a:txBody>
                  <a:tcPr marL="12700" marR="12700" marT="18000" marB="1800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438</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bg1"/>
                    </a:solidFill>
                  </a:tcPr>
                </a:tc>
              </a:tr>
              <a:tr h="353113">
                <a:tc>
                  <a:txBody>
                    <a:bodyPr/>
                    <a:lstStyle/>
                    <a:p>
                      <a:pPr algn="ctr" fontAlgn="b"/>
                      <a:r>
                        <a:rPr lang="en-US" sz="1600" b="1" i="0" u="none" strike="noStrike" dirty="0" smtClean="0">
                          <a:solidFill>
                            <a:srgbClr val="000000"/>
                          </a:solidFill>
                          <a:effectLst/>
                          <a:latin typeface="Calibri"/>
                        </a:rPr>
                        <a:t> </a:t>
                      </a:r>
                      <a:r>
                        <a:rPr lang="en-US" sz="1600" b="1" i="1" dirty="0" err="1" smtClean="0"/>
                        <a:t>I</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Average</a:t>
                      </a:r>
                      <a:r>
                        <a:rPr lang="en-US" sz="1600" b="1" i="0" u="none" strike="noStrike" dirty="0">
                          <a:solidFill>
                            <a:srgbClr val="000000"/>
                          </a:solidFill>
                          <a:effectLst/>
                          <a:latin typeface="Calibri"/>
                        </a:rPr>
                        <a:t>, (A)</a:t>
                      </a:r>
                    </a:p>
                  </a:txBody>
                  <a:tcPr marL="12700" marR="12700" marT="18000" marB="1800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436.4</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353113">
                <a:tc>
                  <a:txBody>
                    <a:bodyPr/>
                    <a:lstStyle/>
                    <a:p>
                      <a:pPr algn="ctr" fontAlgn="b"/>
                      <a:r>
                        <a:rPr lang="en-US" sz="1600" b="1" i="0" u="none" strike="noStrike" dirty="0">
                          <a:solidFill>
                            <a:srgbClr val="000000"/>
                          </a:solidFill>
                          <a:effectLst/>
                          <a:latin typeface="Calibri"/>
                        </a:rPr>
                        <a:t>RMS, (A)</a:t>
                      </a:r>
                    </a:p>
                  </a:txBody>
                  <a:tcPr marL="12700" marR="12700" marT="18000" marB="6480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25.1</a:t>
                      </a:r>
                      <a:endParaRPr lang="en-US" sz="1600" b="1" i="0" u="none" strike="noStrike" dirty="0">
                        <a:solidFill>
                          <a:srgbClr val="000000"/>
                        </a:solidFill>
                        <a:effectLst/>
                        <a:latin typeface="Calibri"/>
                      </a:endParaRPr>
                    </a:p>
                  </a:txBody>
                  <a:tcPr marL="12700" marR="12700" marT="18000" marB="6480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r>
            </a:tbl>
          </a:graphicData>
        </a:graphic>
      </p:graphicFrame>
      <p:sp>
        <p:nvSpPr>
          <p:cNvPr id="11" name="Rectangle 10"/>
          <p:cNvSpPr/>
          <p:nvPr/>
        </p:nvSpPr>
        <p:spPr>
          <a:xfrm>
            <a:off x="152400" y="1190104"/>
            <a:ext cx="4013200" cy="400110"/>
          </a:xfrm>
          <a:prstGeom prst="rect">
            <a:avLst/>
          </a:prstGeom>
        </p:spPr>
        <p:txBody>
          <a:bodyPr wrap="square">
            <a:spAutoFit/>
          </a:bodyPr>
          <a:lstStyle/>
          <a:p>
            <a:r>
              <a:rPr lang="en-US" sz="2000" dirty="0" smtClean="0"/>
              <a:t>CERN has received 140 km of wire</a:t>
            </a:r>
            <a:endParaRPr lang="en-US" sz="2000" dirty="0"/>
          </a:p>
        </p:txBody>
      </p:sp>
      <p:cxnSp>
        <p:nvCxnSpPr>
          <p:cNvPr id="12" name="Straight Connector 11"/>
          <p:cNvCxnSpPr/>
          <p:nvPr/>
        </p:nvCxnSpPr>
        <p:spPr bwMode="auto">
          <a:xfrm flipH="1">
            <a:off x="2806700" y="1612900"/>
            <a:ext cx="12700" cy="3771900"/>
          </a:xfrm>
          <a:prstGeom prst="line">
            <a:avLst/>
          </a:prstGeom>
          <a:solidFill>
            <a:srgbClr val="FFFFFF"/>
          </a:solidFill>
          <a:ln w="15875" cap="flat" cmpd="sng" algn="ctr">
            <a:solidFill>
              <a:schemeClr val="tx1"/>
            </a:solidFill>
            <a:prstDash val="dash"/>
            <a:round/>
            <a:headEnd type="none" w="med" len="med"/>
            <a:tailEnd type="none" w="med" len="med"/>
          </a:ln>
          <a:effectLst/>
        </p:spPr>
      </p:cxnSp>
      <p:pic>
        <p:nvPicPr>
          <p:cNvPr id="15" name="Picture 18" descr="HO10S14163A01U.jpg"/>
          <p:cNvPicPr>
            <a:picLocks noChangeAspect="1"/>
          </p:cNvPicPr>
          <p:nvPr/>
        </p:nvPicPr>
        <p:blipFill>
          <a:blip r:embed="rId3"/>
          <a:srcRect b="28615"/>
          <a:stretch>
            <a:fillRect/>
          </a:stretch>
        </p:blipFill>
        <p:spPr>
          <a:xfrm>
            <a:off x="3009900" y="1562102"/>
            <a:ext cx="975360" cy="991475"/>
          </a:xfrm>
          <a:prstGeom prst="rect">
            <a:avLst/>
          </a:prstGeom>
          <a:noFill/>
          <a:ln>
            <a:noFill/>
          </a:ln>
        </p:spPr>
      </p:pic>
      <p:pic>
        <p:nvPicPr>
          <p:cNvPr id="17" name="Picture 16"/>
          <p:cNvPicPr>
            <a:picLocks noChangeAspect="1"/>
          </p:cNvPicPr>
          <p:nvPr/>
        </p:nvPicPr>
        <p:blipFill rotWithShape="1">
          <a:blip r:embed="rId4"/>
          <a:srcRect l="3929" r="8203"/>
          <a:stretch/>
        </p:blipFill>
        <p:spPr>
          <a:xfrm>
            <a:off x="1353200" y="1625600"/>
            <a:ext cx="972000" cy="832191"/>
          </a:xfrm>
          <a:prstGeom prst="rect">
            <a:avLst/>
          </a:prstGeom>
        </p:spPr>
      </p:pic>
      <p:sp>
        <p:nvSpPr>
          <p:cNvPr id="18" name="Rectangle 17"/>
          <p:cNvSpPr/>
          <p:nvPr/>
        </p:nvSpPr>
        <p:spPr>
          <a:xfrm>
            <a:off x="1435100" y="4631804"/>
            <a:ext cx="1041400" cy="400110"/>
          </a:xfrm>
          <a:prstGeom prst="rect">
            <a:avLst/>
          </a:prstGeom>
          <a:solidFill>
            <a:schemeClr val="bg1"/>
          </a:solidFill>
        </p:spPr>
        <p:txBody>
          <a:bodyPr wrap="square">
            <a:spAutoFit/>
          </a:bodyPr>
          <a:lstStyle/>
          <a:p>
            <a:r>
              <a:rPr lang="en-US" sz="2000" dirty="0" smtClean="0"/>
              <a:t>150/169</a:t>
            </a:r>
            <a:endParaRPr lang="en-US" sz="2000" dirty="0"/>
          </a:p>
        </p:txBody>
      </p:sp>
      <p:sp>
        <p:nvSpPr>
          <p:cNvPr id="19" name="Rectangle 18"/>
          <p:cNvSpPr/>
          <p:nvPr/>
        </p:nvSpPr>
        <p:spPr>
          <a:xfrm>
            <a:off x="5232400" y="4619104"/>
            <a:ext cx="1041400" cy="400110"/>
          </a:xfrm>
          <a:prstGeom prst="rect">
            <a:avLst/>
          </a:prstGeom>
          <a:solidFill>
            <a:schemeClr val="bg1"/>
          </a:solidFill>
        </p:spPr>
        <p:txBody>
          <a:bodyPr wrap="square">
            <a:spAutoFit/>
          </a:bodyPr>
          <a:lstStyle/>
          <a:p>
            <a:r>
              <a:rPr lang="en-US" sz="2000" dirty="0" smtClean="0"/>
              <a:t>132/169</a:t>
            </a:r>
            <a:endParaRPr lang="en-US" sz="2000" dirty="0"/>
          </a:p>
        </p:txBody>
      </p:sp>
    </p:spTree>
    <p:extLst>
      <p:ext uri="{BB962C8B-B14F-4D97-AF65-F5344CB8AC3E}">
        <p14:creationId xmlns:p14="http://schemas.microsoft.com/office/powerpoint/2010/main" val="32890873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11</a:t>
            </a:fld>
            <a:endParaRPr lang="en-US" dirty="0">
              <a:latin typeface="Tahoma"/>
            </a:endParaRPr>
          </a:p>
        </p:txBody>
      </p:sp>
      <p:sp>
        <p:nvSpPr>
          <p:cNvPr id="8" name="Title 1"/>
          <p:cNvSpPr>
            <a:spLocks noGrp="1"/>
          </p:cNvSpPr>
          <p:nvPr>
            <p:ph type="title"/>
          </p:nvPr>
        </p:nvSpPr>
        <p:spPr>
          <a:xfrm>
            <a:off x="1003300" y="119063"/>
            <a:ext cx="6654800" cy="981075"/>
          </a:xfrm>
        </p:spPr>
        <p:txBody>
          <a:bodyPr/>
          <a:lstStyle/>
          <a:p>
            <a:r>
              <a:rPr lang="en-US" dirty="0"/>
              <a:t>0.7 mm 169 restacks </a:t>
            </a:r>
            <a:r>
              <a:rPr lang="en-US" i="1" dirty="0"/>
              <a:t>RRP </a:t>
            </a:r>
            <a:r>
              <a:rPr lang="en-US" dirty="0"/>
              <a:t>Wire </a:t>
            </a:r>
            <a:r>
              <a:rPr lang="en-US" dirty="0"/>
              <a:t/>
            </a:r>
            <a:br>
              <a:rPr lang="en-US" dirty="0"/>
            </a:br>
            <a:r>
              <a:rPr lang="en-US" sz="2800" dirty="0" smtClean="0"/>
              <a:t> </a:t>
            </a:r>
            <a:r>
              <a:rPr lang="en-US" sz="2800" b="1" dirty="0" smtClean="0"/>
              <a:t>Residual Resistivity Ratio </a:t>
            </a:r>
            <a:r>
              <a:rPr lang="en-US" sz="2800" b="1" dirty="0"/>
              <a:t>(RRR)</a:t>
            </a:r>
          </a:p>
        </p:txBody>
      </p:sp>
      <p:sp>
        <p:nvSpPr>
          <p:cNvPr id="16" name="TextBox 15"/>
          <p:cNvSpPr txBox="1"/>
          <p:nvPr/>
        </p:nvSpPr>
        <p:spPr>
          <a:xfrm>
            <a:off x="8547093" y="4324353"/>
            <a:ext cx="762013" cy="590547"/>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solidFill>
                  <a:srgbClr val="FF0000"/>
                </a:solidFill>
              </a:rPr>
              <a:t>Old</a:t>
            </a:r>
          </a:p>
          <a:p>
            <a:r>
              <a:rPr lang="en-US" sz="1800" b="1" dirty="0" smtClean="0">
                <a:solidFill>
                  <a:srgbClr val="FF0000"/>
                </a:solidFill>
              </a:rPr>
              <a:t>Spec.</a:t>
            </a:r>
          </a:p>
          <a:p>
            <a:r>
              <a:rPr lang="en-US" sz="1800" b="1" dirty="0" smtClean="0">
                <a:solidFill>
                  <a:srgbClr val="FF0000"/>
                </a:solidFill>
              </a:rPr>
              <a:t>100</a:t>
            </a:r>
            <a:endParaRPr lang="en-US" sz="1800" b="1" dirty="0">
              <a:solidFill>
                <a:srgbClr val="FF0000"/>
              </a:solidFill>
            </a:endParaRPr>
          </a:p>
        </p:txBody>
      </p:sp>
      <p:sp>
        <p:nvSpPr>
          <p:cNvPr id="4" name="Footer Placeholder 3"/>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pic>
        <p:nvPicPr>
          <p:cNvPr id="2" name="Picture 1"/>
          <p:cNvPicPr>
            <a:picLocks noChangeAspect="1"/>
          </p:cNvPicPr>
          <p:nvPr/>
        </p:nvPicPr>
        <p:blipFill>
          <a:blip r:embed="rId2"/>
          <a:stretch>
            <a:fillRect/>
          </a:stretch>
        </p:blipFill>
        <p:spPr>
          <a:xfrm>
            <a:off x="520700" y="1435100"/>
            <a:ext cx="8103870" cy="4869180"/>
          </a:xfrm>
          <a:prstGeom prst="rect">
            <a:avLst/>
          </a:prstGeom>
        </p:spPr>
      </p:pic>
      <p:cxnSp>
        <p:nvCxnSpPr>
          <p:cNvPr id="17" name="Straight Connector 16"/>
          <p:cNvCxnSpPr/>
          <p:nvPr/>
        </p:nvCxnSpPr>
        <p:spPr bwMode="auto">
          <a:xfrm>
            <a:off x="1219200" y="4787900"/>
            <a:ext cx="7188200" cy="25400"/>
          </a:xfrm>
          <a:prstGeom prst="line">
            <a:avLst/>
          </a:prstGeom>
          <a:solidFill>
            <a:srgbClr val="FFFFFF"/>
          </a:solidFill>
          <a:ln w="31750" cap="flat" cmpd="sng" algn="ctr">
            <a:solidFill>
              <a:schemeClr val="tx1"/>
            </a:solidFill>
            <a:prstDash val="solid"/>
            <a:round/>
            <a:headEnd type="none" w="med" len="med"/>
            <a:tailEnd type="none" w="med" len="med"/>
          </a:ln>
          <a:effectLst/>
        </p:spPr>
      </p:cxnSp>
      <p:graphicFrame>
        <p:nvGraphicFramePr>
          <p:cNvPr id="18" name="Table 17"/>
          <p:cNvGraphicFramePr>
            <a:graphicFrameLocks noGrp="1"/>
          </p:cNvGraphicFramePr>
          <p:nvPr>
            <p:extLst>
              <p:ext uri="{D42A27DB-BD31-4B8C-83A1-F6EECF244321}">
                <p14:modId xmlns:p14="http://schemas.microsoft.com/office/powerpoint/2010/main" val="3368240094"/>
              </p:ext>
            </p:extLst>
          </p:nvPr>
        </p:nvGraphicFramePr>
        <p:xfrm>
          <a:off x="4800600" y="1315562"/>
          <a:ext cx="2628900" cy="1059339"/>
        </p:xfrm>
        <a:graphic>
          <a:graphicData uri="http://schemas.openxmlformats.org/drawingml/2006/table">
            <a:tbl>
              <a:tblPr/>
              <a:tblGrid>
                <a:gridCol w="1504701"/>
                <a:gridCol w="1124199"/>
              </a:tblGrid>
              <a:tr h="353113">
                <a:tc>
                  <a:txBody>
                    <a:bodyPr/>
                    <a:lstStyle/>
                    <a:p>
                      <a:pPr algn="ctr" fontAlgn="b"/>
                      <a:r>
                        <a:rPr lang="en-US" sz="1600" b="1" i="1" dirty="0" smtClean="0"/>
                        <a:t>RRR</a:t>
                      </a:r>
                      <a:r>
                        <a:rPr lang="en-US" sz="1600" b="1" i="1" baseline="-25000" dirty="0" smtClean="0"/>
                        <a:t> </a:t>
                      </a:r>
                      <a:r>
                        <a:rPr lang="en-US" sz="1600" b="1" i="0" u="none" strike="noStrike" dirty="0" smtClean="0">
                          <a:solidFill>
                            <a:srgbClr val="000000"/>
                          </a:solidFill>
                          <a:effectLst/>
                          <a:latin typeface="Calibri"/>
                        </a:rPr>
                        <a:t>New Spec.</a:t>
                      </a:r>
                      <a:endParaRPr lang="en-US" sz="1600" b="1" i="0" u="none" strike="noStrike" dirty="0">
                        <a:solidFill>
                          <a:srgbClr val="000000"/>
                        </a:solidFill>
                        <a:effectLst/>
                        <a:latin typeface="Calibri"/>
                      </a:endParaRPr>
                    </a:p>
                  </a:txBody>
                  <a:tcPr marL="12700" marR="12700" marT="18000" marB="1800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150</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bg1"/>
                    </a:solidFill>
                  </a:tcPr>
                </a:tc>
              </a:tr>
              <a:tr h="353113">
                <a:tc>
                  <a:txBody>
                    <a:bodyPr/>
                    <a:lstStyle/>
                    <a:p>
                      <a:pPr algn="ctr" fontAlgn="b"/>
                      <a:r>
                        <a:rPr lang="en-US" sz="1600" b="1" i="0" u="none" strike="noStrike" dirty="0" smtClean="0">
                          <a:solidFill>
                            <a:srgbClr val="000000"/>
                          </a:solidFill>
                          <a:effectLst/>
                          <a:latin typeface="Calibri"/>
                        </a:rPr>
                        <a:t> </a:t>
                      </a:r>
                      <a:r>
                        <a:rPr lang="en-US" sz="1600" b="1" i="1" u="none" strike="noStrike" dirty="0" smtClean="0">
                          <a:solidFill>
                            <a:schemeClr val="tx1"/>
                          </a:solidFill>
                          <a:effectLst/>
                          <a:latin typeface="+mn-lt"/>
                        </a:rPr>
                        <a:t>RRR</a:t>
                      </a:r>
                      <a:r>
                        <a:rPr lang="en-US" sz="1600" b="1" i="1" u="none" strike="noStrike" baseline="0" dirty="0" smtClean="0">
                          <a:solidFill>
                            <a:schemeClr val="tx1"/>
                          </a:solidFill>
                          <a:effectLst/>
                          <a:latin typeface="+mn-lt"/>
                        </a:rPr>
                        <a:t> </a:t>
                      </a:r>
                      <a:r>
                        <a:rPr lang="en-US" sz="1600" b="1" i="0" u="none" strike="noStrike" dirty="0" smtClean="0">
                          <a:solidFill>
                            <a:srgbClr val="000000"/>
                          </a:solidFill>
                          <a:effectLst/>
                          <a:latin typeface="Calibri"/>
                        </a:rPr>
                        <a:t>Average</a:t>
                      </a:r>
                      <a:endParaRPr lang="en-US" sz="1600" b="1" i="0" u="none" strike="noStrike" dirty="0">
                        <a:solidFill>
                          <a:srgbClr val="000000"/>
                        </a:solidFill>
                        <a:effectLst/>
                        <a:latin typeface="Calibri"/>
                      </a:endParaRPr>
                    </a:p>
                  </a:txBody>
                  <a:tcPr marL="12700" marR="12700" marT="18000" marB="1800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186</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353113">
                <a:tc>
                  <a:txBody>
                    <a:bodyPr/>
                    <a:lstStyle/>
                    <a:p>
                      <a:pPr algn="ctr" fontAlgn="b"/>
                      <a:r>
                        <a:rPr lang="en-US" sz="1600" b="1" i="0" u="none" strike="noStrike" dirty="0" smtClean="0">
                          <a:solidFill>
                            <a:srgbClr val="000000"/>
                          </a:solidFill>
                          <a:effectLst/>
                          <a:latin typeface="Calibri"/>
                        </a:rPr>
                        <a:t>RMS</a:t>
                      </a:r>
                      <a:endParaRPr lang="en-US" sz="1600" b="1" i="0" u="none" strike="noStrike" dirty="0">
                        <a:solidFill>
                          <a:srgbClr val="000000"/>
                        </a:solidFill>
                        <a:effectLst/>
                        <a:latin typeface="Calibri"/>
                      </a:endParaRPr>
                    </a:p>
                  </a:txBody>
                  <a:tcPr marL="12700" marR="12700" marT="18000" marB="6480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55</a:t>
                      </a:r>
                      <a:endParaRPr lang="en-US" sz="1600" b="1" i="0" u="none" strike="noStrike" dirty="0">
                        <a:solidFill>
                          <a:srgbClr val="000000"/>
                        </a:solidFill>
                        <a:effectLst/>
                        <a:latin typeface="Calibri"/>
                      </a:endParaRPr>
                    </a:p>
                  </a:txBody>
                  <a:tcPr marL="12700" marR="12700" marT="18000" marB="6480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r>
            </a:tbl>
          </a:graphicData>
        </a:graphic>
      </p:graphicFrame>
      <p:cxnSp>
        <p:nvCxnSpPr>
          <p:cNvPr id="10" name="Straight Connector 9"/>
          <p:cNvCxnSpPr/>
          <p:nvPr/>
        </p:nvCxnSpPr>
        <p:spPr bwMode="auto">
          <a:xfrm flipH="1">
            <a:off x="2806700" y="1612900"/>
            <a:ext cx="12700" cy="3771900"/>
          </a:xfrm>
          <a:prstGeom prst="line">
            <a:avLst/>
          </a:prstGeom>
          <a:solidFill>
            <a:srgbClr val="FFFFFF"/>
          </a:solidFill>
          <a:ln w="15875" cap="flat" cmpd="sng" algn="ctr">
            <a:solidFill>
              <a:schemeClr val="tx1"/>
            </a:solidFill>
            <a:prstDash val="dash"/>
            <a:round/>
            <a:headEnd type="none" w="med" len="med"/>
            <a:tailEnd type="none" w="med" len="med"/>
          </a:ln>
          <a:effectLst/>
        </p:spPr>
      </p:cxnSp>
      <p:pic>
        <p:nvPicPr>
          <p:cNvPr id="11" name="Picture 18" descr="HO10S14163A01U.jpg"/>
          <p:cNvPicPr>
            <a:picLocks noChangeAspect="1"/>
          </p:cNvPicPr>
          <p:nvPr/>
        </p:nvPicPr>
        <p:blipFill>
          <a:blip r:embed="rId3"/>
          <a:srcRect b="28615"/>
          <a:stretch>
            <a:fillRect/>
          </a:stretch>
        </p:blipFill>
        <p:spPr>
          <a:xfrm>
            <a:off x="3606800" y="1231902"/>
            <a:ext cx="975360" cy="991475"/>
          </a:xfrm>
          <a:prstGeom prst="rect">
            <a:avLst/>
          </a:prstGeom>
          <a:noFill/>
          <a:ln>
            <a:noFill/>
          </a:ln>
        </p:spPr>
      </p:pic>
      <p:pic>
        <p:nvPicPr>
          <p:cNvPr id="12" name="Picture 11"/>
          <p:cNvPicPr>
            <a:picLocks noChangeAspect="1"/>
          </p:cNvPicPr>
          <p:nvPr/>
        </p:nvPicPr>
        <p:blipFill rotWithShape="1">
          <a:blip r:embed="rId4"/>
          <a:srcRect l="3929" r="8203"/>
          <a:stretch/>
        </p:blipFill>
        <p:spPr>
          <a:xfrm>
            <a:off x="1353200" y="1295400"/>
            <a:ext cx="972000" cy="832191"/>
          </a:xfrm>
          <a:prstGeom prst="rect">
            <a:avLst/>
          </a:prstGeom>
        </p:spPr>
      </p:pic>
      <p:sp>
        <p:nvSpPr>
          <p:cNvPr id="13" name="Rectangle 12"/>
          <p:cNvSpPr/>
          <p:nvPr/>
        </p:nvSpPr>
        <p:spPr>
          <a:xfrm>
            <a:off x="1435100" y="4936604"/>
            <a:ext cx="1041400" cy="400110"/>
          </a:xfrm>
          <a:prstGeom prst="rect">
            <a:avLst/>
          </a:prstGeom>
          <a:solidFill>
            <a:schemeClr val="bg1"/>
          </a:solidFill>
        </p:spPr>
        <p:txBody>
          <a:bodyPr wrap="square">
            <a:spAutoFit/>
          </a:bodyPr>
          <a:lstStyle/>
          <a:p>
            <a:r>
              <a:rPr lang="en-US" sz="2000" dirty="0" smtClean="0"/>
              <a:t>150/169</a:t>
            </a:r>
            <a:endParaRPr lang="en-US" sz="2000" dirty="0"/>
          </a:p>
        </p:txBody>
      </p:sp>
      <p:sp>
        <p:nvSpPr>
          <p:cNvPr id="14" name="Rectangle 13"/>
          <p:cNvSpPr/>
          <p:nvPr/>
        </p:nvSpPr>
        <p:spPr>
          <a:xfrm>
            <a:off x="5232400" y="4923904"/>
            <a:ext cx="1041400" cy="400110"/>
          </a:xfrm>
          <a:prstGeom prst="rect">
            <a:avLst/>
          </a:prstGeom>
          <a:solidFill>
            <a:schemeClr val="bg1"/>
          </a:solidFill>
        </p:spPr>
        <p:txBody>
          <a:bodyPr wrap="square">
            <a:spAutoFit/>
          </a:bodyPr>
          <a:lstStyle/>
          <a:p>
            <a:r>
              <a:rPr lang="en-US" sz="2000" dirty="0" smtClean="0"/>
              <a:t>132/169</a:t>
            </a:r>
            <a:endParaRPr lang="en-US" sz="2000" dirty="0"/>
          </a:p>
        </p:txBody>
      </p:sp>
    </p:spTree>
    <p:extLst>
      <p:ext uri="{BB962C8B-B14F-4D97-AF65-F5344CB8AC3E}">
        <p14:creationId xmlns:p14="http://schemas.microsoft.com/office/powerpoint/2010/main" val="19193488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69863"/>
            <a:ext cx="6426200" cy="981075"/>
          </a:xfrm>
        </p:spPr>
        <p:txBody>
          <a:bodyPr/>
          <a:lstStyle/>
          <a:p>
            <a:r>
              <a:rPr lang="en-US" dirty="0" smtClean="0"/>
              <a:t>PIT Wire</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12</a:t>
            </a:fld>
            <a:endParaRPr lang="en-US" dirty="0">
              <a:latin typeface="Tahoma"/>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9" name="Content Placeholder 4"/>
          <p:cNvSpPr>
            <a:spLocks noGrp="1"/>
          </p:cNvSpPr>
          <p:nvPr>
            <p:ph sz="quarter" idx="12"/>
          </p:nvPr>
        </p:nvSpPr>
        <p:spPr>
          <a:xfrm>
            <a:off x="192050" y="1208722"/>
            <a:ext cx="8736050" cy="4976178"/>
          </a:xfrm>
        </p:spPr>
        <p:txBody>
          <a:bodyPr>
            <a:noAutofit/>
          </a:bodyPr>
          <a:lstStyle/>
          <a:p>
            <a:pPr>
              <a:spcBef>
                <a:spcPts val="1800"/>
              </a:spcBef>
              <a:spcAft>
                <a:spcPts val="1200"/>
              </a:spcAft>
            </a:pPr>
            <a:r>
              <a:rPr lang="en-US" dirty="0" smtClean="0">
                <a:solidFill>
                  <a:srgbClr val="000099"/>
                </a:solidFill>
              </a:rPr>
              <a:t>Received 25 + 50 km of wire</a:t>
            </a:r>
          </a:p>
          <a:p>
            <a:pPr>
              <a:spcBef>
                <a:spcPts val="1800"/>
              </a:spcBef>
              <a:spcAft>
                <a:spcPts val="1200"/>
              </a:spcAft>
            </a:pPr>
            <a:r>
              <a:rPr lang="en-US" dirty="0" smtClean="0">
                <a:solidFill>
                  <a:srgbClr val="000099"/>
                </a:solidFill>
              </a:rPr>
              <a:t>Other 100 km will be received in 2015</a:t>
            </a:r>
          </a:p>
          <a:p>
            <a:pPr>
              <a:spcBef>
                <a:spcPts val="1800"/>
              </a:spcBef>
              <a:spcAft>
                <a:spcPts val="1200"/>
              </a:spcAft>
            </a:pPr>
            <a:r>
              <a:rPr lang="en-US" dirty="0" smtClean="0">
                <a:solidFill>
                  <a:srgbClr val="FF0000"/>
                </a:solidFill>
              </a:rPr>
              <a:t>Today</a:t>
            </a:r>
            <a:r>
              <a:rPr lang="en-US" dirty="0" smtClean="0">
                <a:solidFill>
                  <a:srgbClr val="000099"/>
                </a:solidFill>
              </a:rPr>
              <a:t> the PIT wire has a </a:t>
            </a:r>
            <a:r>
              <a:rPr lang="en-US" dirty="0" smtClean="0">
                <a:solidFill>
                  <a:srgbClr val="FF0000"/>
                </a:solidFill>
              </a:rPr>
              <a:t>critical current </a:t>
            </a:r>
            <a:r>
              <a:rPr lang="en-US" dirty="0" smtClean="0">
                <a:solidFill>
                  <a:srgbClr val="000099"/>
                </a:solidFill>
              </a:rPr>
              <a:t>about </a:t>
            </a:r>
            <a:r>
              <a:rPr lang="en-US" dirty="0" smtClean="0">
                <a:solidFill>
                  <a:srgbClr val="FF0000"/>
                </a:solidFill>
              </a:rPr>
              <a:t>1-7 % lower </a:t>
            </a:r>
            <a:r>
              <a:rPr lang="en-US" dirty="0" smtClean="0">
                <a:solidFill>
                  <a:srgbClr val="000099"/>
                </a:solidFill>
              </a:rPr>
              <a:t>than </a:t>
            </a:r>
            <a:r>
              <a:rPr lang="en-US" dirty="0" smtClean="0">
                <a:solidFill>
                  <a:srgbClr val="FF0000"/>
                </a:solidFill>
              </a:rPr>
              <a:t>specs</a:t>
            </a:r>
            <a:r>
              <a:rPr lang="en-US" dirty="0" smtClean="0">
                <a:solidFill>
                  <a:srgbClr val="000099"/>
                </a:solidFill>
              </a:rPr>
              <a:t> with a </a:t>
            </a:r>
            <a:r>
              <a:rPr lang="en-US" dirty="0" smtClean="0">
                <a:solidFill>
                  <a:srgbClr val="FF0000"/>
                </a:solidFill>
              </a:rPr>
              <a:t>RRR</a:t>
            </a:r>
            <a:r>
              <a:rPr lang="en-US" dirty="0" smtClean="0">
                <a:solidFill>
                  <a:srgbClr val="000099"/>
                </a:solidFill>
              </a:rPr>
              <a:t> around </a:t>
            </a:r>
            <a:r>
              <a:rPr lang="en-US" dirty="0" smtClean="0">
                <a:solidFill>
                  <a:srgbClr val="FF0000"/>
                </a:solidFill>
              </a:rPr>
              <a:t>100</a:t>
            </a:r>
            <a:r>
              <a:rPr lang="en-US" dirty="0" smtClean="0">
                <a:solidFill>
                  <a:srgbClr val="000099"/>
                </a:solidFill>
              </a:rPr>
              <a:t> </a:t>
            </a:r>
          </a:p>
          <a:p>
            <a:pPr>
              <a:spcBef>
                <a:spcPts val="1800"/>
              </a:spcBef>
              <a:spcAft>
                <a:spcPts val="1200"/>
              </a:spcAft>
            </a:pPr>
            <a:r>
              <a:rPr lang="en-US" dirty="0" err="1" smtClean="0">
                <a:solidFill>
                  <a:srgbClr val="000099"/>
                </a:solidFill>
              </a:rPr>
              <a:t>Bruker</a:t>
            </a:r>
            <a:r>
              <a:rPr lang="en-US" dirty="0" smtClean="0">
                <a:solidFill>
                  <a:srgbClr val="000099"/>
                </a:solidFill>
              </a:rPr>
              <a:t>-EAS is collaborating with CERN to further improve the PIT conductor</a:t>
            </a:r>
          </a:p>
          <a:p>
            <a:pPr>
              <a:spcBef>
                <a:spcPts val="1800"/>
              </a:spcBef>
              <a:spcAft>
                <a:spcPts val="1200"/>
              </a:spcAft>
            </a:pPr>
            <a:r>
              <a:rPr lang="en-US" dirty="0" smtClean="0">
                <a:solidFill>
                  <a:srgbClr val="000099"/>
                </a:solidFill>
              </a:rPr>
              <a:t>A </a:t>
            </a:r>
            <a:r>
              <a:rPr lang="en-US" dirty="0" smtClean="0">
                <a:solidFill>
                  <a:srgbClr val="FF0000"/>
                </a:solidFill>
              </a:rPr>
              <a:t>modification</a:t>
            </a:r>
            <a:r>
              <a:rPr lang="en-US" dirty="0" smtClean="0">
                <a:solidFill>
                  <a:srgbClr val="000099"/>
                </a:solidFill>
              </a:rPr>
              <a:t>, which should bring the wire to specs with a </a:t>
            </a:r>
            <a:r>
              <a:rPr lang="en-US" dirty="0" smtClean="0">
                <a:solidFill>
                  <a:srgbClr val="FF0000"/>
                </a:solidFill>
              </a:rPr>
              <a:t>limited impact </a:t>
            </a:r>
            <a:r>
              <a:rPr lang="en-US" dirty="0" smtClean="0">
                <a:solidFill>
                  <a:srgbClr val="000099"/>
                </a:solidFill>
              </a:rPr>
              <a:t>to the wire </a:t>
            </a:r>
            <a:r>
              <a:rPr lang="en-US" dirty="0" smtClean="0">
                <a:solidFill>
                  <a:srgbClr val="FF0000"/>
                </a:solidFill>
              </a:rPr>
              <a:t>layout</a:t>
            </a:r>
            <a:r>
              <a:rPr lang="en-US" dirty="0" smtClean="0">
                <a:solidFill>
                  <a:srgbClr val="000099"/>
                </a:solidFill>
              </a:rPr>
              <a:t> and </a:t>
            </a:r>
            <a:r>
              <a:rPr lang="en-US" dirty="0" smtClean="0">
                <a:solidFill>
                  <a:srgbClr val="FF0000"/>
                </a:solidFill>
              </a:rPr>
              <a:t>production</a:t>
            </a:r>
            <a:r>
              <a:rPr lang="en-US" dirty="0" smtClean="0">
                <a:solidFill>
                  <a:srgbClr val="000099"/>
                </a:solidFill>
              </a:rPr>
              <a:t>, has been </a:t>
            </a:r>
            <a:r>
              <a:rPr lang="en-US" dirty="0" smtClean="0">
                <a:solidFill>
                  <a:srgbClr val="FF0000"/>
                </a:solidFill>
              </a:rPr>
              <a:t>identified</a:t>
            </a:r>
            <a:r>
              <a:rPr lang="en-US" dirty="0" smtClean="0">
                <a:solidFill>
                  <a:srgbClr val="000099"/>
                </a:solidFill>
              </a:rPr>
              <a:t> and it will be implemented in the next </a:t>
            </a:r>
            <a:r>
              <a:rPr lang="en-US" dirty="0" smtClean="0">
                <a:solidFill>
                  <a:srgbClr val="FF0000"/>
                </a:solidFill>
              </a:rPr>
              <a:t>months   </a:t>
            </a:r>
          </a:p>
          <a:p>
            <a:pPr lvl="1">
              <a:spcBef>
                <a:spcPts val="0"/>
              </a:spcBef>
              <a:spcAft>
                <a:spcPts val="1800"/>
              </a:spcAft>
            </a:pPr>
            <a:endParaRPr lang="en-US" sz="2400" dirty="0" smtClean="0">
              <a:solidFill>
                <a:srgbClr val="000099"/>
              </a:solidFill>
            </a:endParaRPr>
          </a:p>
          <a:p>
            <a:pPr lvl="1">
              <a:spcAft>
                <a:spcPts val="2400"/>
              </a:spcAft>
            </a:pPr>
            <a:endParaRPr lang="en-US" sz="2400" dirty="0" smtClean="0">
              <a:solidFill>
                <a:srgbClr val="000099"/>
              </a:solidFill>
            </a:endParaRPr>
          </a:p>
          <a:p>
            <a:pPr lvl="1">
              <a:spcAft>
                <a:spcPts val="2400"/>
              </a:spcAft>
            </a:pPr>
            <a:endParaRPr lang="en-US" dirty="0" smtClean="0">
              <a:solidFill>
                <a:srgbClr val="000099"/>
              </a:solidFill>
            </a:endParaRPr>
          </a:p>
        </p:txBody>
      </p:sp>
      <p:pic>
        <p:nvPicPr>
          <p:cNvPr id="7" name="Picture 22"/>
          <p:cNvPicPr>
            <a:picLocks noChangeAspect="1"/>
          </p:cNvPicPr>
          <p:nvPr/>
        </p:nvPicPr>
        <p:blipFill>
          <a:blip r:embed="rId2"/>
          <a:srcRect l="1847" r="1847"/>
          <a:stretch>
            <a:fillRect/>
          </a:stretch>
        </p:blipFill>
        <p:spPr>
          <a:xfrm>
            <a:off x="5918200" y="233157"/>
            <a:ext cx="1332000" cy="1284733"/>
          </a:xfrm>
          <a:prstGeom prst="rect">
            <a:avLst/>
          </a:prstGeom>
          <a:noFill/>
          <a:ln>
            <a:noFill/>
          </a:ln>
        </p:spPr>
      </p:pic>
      <p:pic>
        <p:nvPicPr>
          <p:cNvPr id="8" name="Picture 7"/>
          <p:cNvPicPr>
            <a:picLocks noChangeAspect="1"/>
          </p:cNvPicPr>
          <p:nvPr/>
        </p:nvPicPr>
        <p:blipFill>
          <a:blip r:embed="rId3"/>
          <a:stretch>
            <a:fillRect/>
          </a:stretch>
        </p:blipFill>
        <p:spPr>
          <a:xfrm>
            <a:off x="7632700" y="228600"/>
            <a:ext cx="1332000" cy="1332000"/>
          </a:xfrm>
          <a:prstGeom prst="rect">
            <a:avLst/>
          </a:prstGeom>
        </p:spPr>
      </p:pic>
    </p:spTree>
    <p:extLst>
      <p:ext uri="{BB962C8B-B14F-4D97-AF65-F5344CB8AC3E}">
        <p14:creationId xmlns:p14="http://schemas.microsoft.com/office/powerpoint/2010/main" val="315323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3" end="3"/>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400" y="1231900"/>
            <a:ext cx="9029700" cy="5219700"/>
          </a:xfrm>
          <a:prstGeom prst="rect">
            <a:avLst/>
          </a:prstGeom>
        </p:spPr>
      </p:pic>
      <p:sp>
        <p:nvSpPr>
          <p:cNvPr id="2" name="Title 1"/>
          <p:cNvSpPr>
            <a:spLocks noGrp="1"/>
          </p:cNvSpPr>
          <p:nvPr>
            <p:ph type="title"/>
          </p:nvPr>
        </p:nvSpPr>
        <p:spPr>
          <a:xfrm>
            <a:off x="914400" y="157163"/>
            <a:ext cx="7378700" cy="981075"/>
          </a:xfrm>
        </p:spPr>
        <p:txBody>
          <a:bodyPr/>
          <a:lstStyle/>
          <a:p>
            <a:r>
              <a:rPr lang="en-US" dirty="0" smtClean="0"/>
              <a:t/>
            </a:r>
            <a:br>
              <a:rPr lang="en-US" dirty="0" smtClean="0"/>
            </a:br>
            <a:r>
              <a:rPr lang="en-US" dirty="0" smtClean="0"/>
              <a:t>Magnetization of the 132/169 RRP wire</a:t>
            </a:r>
            <a:br>
              <a:rPr lang="en-US" dirty="0" smtClean="0"/>
            </a:b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13</a:t>
            </a:fld>
            <a:endParaRPr lang="en-US" dirty="0">
              <a:latin typeface="Tahoma"/>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8500" y="1241644"/>
            <a:ext cx="1080000" cy="1021913"/>
          </a:xfrm>
          <a:prstGeom prst="rect">
            <a:avLst/>
          </a:prstGeom>
        </p:spPr>
      </p:pic>
      <p:sp>
        <p:nvSpPr>
          <p:cNvPr id="8" name="Content Placeholder 4"/>
          <p:cNvSpPr>
            <a:spLocks noGrp="1"/>
          </p:cNvSpPr>
          <p:nvPr>
            <p:ph sz="quarter" idx="12"/>
          </p:nvPr>
        </p:nvSpPr>
        <p:spPr>
          <a:xfrm>
            <a:off x="3467100" y="5016500"/>
            <a:ext cx="5740400" cy="1358900"/>
          </a:xfrm>
        </p:spPr>
        <p:txBody>
          <a:bodyPr>
            <a:noAutofit/>
          </a:bodyPr>
          <a:lstStyle/>
          <a:p>
            <a:r>
              <a:rPr lang="en-US" sz="2000" dirty="0" smtClean="0">
                <a:solidFill>
                  <a:srgbClr val="000099"/>
                </a:solidFill>
              </a:rPr>
              <a:t>Quantify the magnetization of the wire at 1.9 K</a:t>
            </a:r>
          </a:p>
          <a:p>
            <a:r>
              <a:rPr lang="en-US" sz="2000" dirty="0" smtClean="0">
                <a:solidFill>
                  <a:srgbClr val="000099"/>
                </a:solidFill>
              </a:rPr>
              <a:t>Study the temperature dependence of the </a:t>
            </a:r>
            <a:r>
              <a:rPr lang="en-US" sz="2000" i="1" dirty="0" err="1" smtClean="0">
                <a:solidFill>
                  <a:srgbClr val="000099"/>
                </a:solidFill>
              </a:rPr>
              <a:t>J</a:t>
            </a:r>
            <a:r>
              <a:rPr lang="en-US" sz="2000" i="1" baseline="-25000" dirty="0" err="1" smtClean="0">
                <a:solidFill>
                  <a:srgbClr val="000099"/>
                </a:solidFill>
              </a:rPr>
              <a:t>c</a:t>
            </a:r>
            <a:r>
              <a:rPr lang="en-US" sz="2000" dirty="0" smtClean="0">
                <a:solidFill>
                  <a:srgbClr val="000099"/>
                </a:solidFill>
              </a:rPr>
              <a:t> </a:t>
            </a:r>
          </a:p>
          <a:p>
            <a:r>
              <a:rPr lang="en-US" sz="2000" dirty="0" smtClean="0">
                <a:solidFill>
                  <a:srgbClr val="000099"/>
                </a:solidFill>
              </a:rPr>
              <a:t>Study the flux jumps in the low field region</a:t>
            </a:r>
          </a:p>
        </p:txBody>
      </p:sp>
      <p:sp>
        <p:nvSpPr>
          <p:cNvPr id="9" name="TextBox 8"/>
          <p:cNvSpPr txBox="1"/>
          <p:nvPr/>
        </p:nvSpPr>
        <p:spPr>
          <a:xfrm>
            <a:off x="3256851" y="2028655"/>
            <a:ext cx="2915349" cy="56549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i="1" dirty="0" err="1" smtClean="0"/>
              <a:t>J</a:t>
            </a:r>
            <a:r>
              <a:rPr lang="en-US" sz="1600" i="1" baseline="-25000" dirty="0" err="1" smtClean="0"/>
              <a:t>c</a:t>
            </a:r>
            <a:r>
              <a:rPr lang="en-US" sz="1600" dirty="0" smtClean="0"/>
              <a:t>(12 T, 4.2 K) ≈2640 A/mm</a:t>
            </a:r>
            <a:r>
              <a:rPr lang="en-US" sz="1600" baseline="30000" dirty="0" smtClean="0"/>
              <a:t>2</a:t>
            </a:r>
          </a:p>
          <a:p>
            <a:pPr marL="177800" indent="-177800"/>
            <a:r>
              <a:rPr lang="en-US" sz="1600" dirty="0" smtClean="0"/>
              <a:t>RRR</a:t>
            </a:r>
            <a:r>
              <a:rPr lang="en-US" sz="1600" dirty="0"/>
              <a:t> </a:t>
            </a:r>
            <a:r>
              <a:rPr lang="en-US" sz="1600" dirty="0" smtClean="0"/>
              <a:t>≈ 200</a:t>
            </a:r>
            <a:endParaRPr lang="en-US" sz="1600" dirty="0"/>
          </a:p>
        </p:txBody>
      </p:sp>
      <p:sp>
        <p:nvSpPr>
          <p:cNvPr id="4" name="Rectangle 3"/>
          <p:cNvSpPr/>
          <p:nvPr/>
        </p:nvSpPr>
        <p:spPr>
          <a:xfrm>
            <a:off x="2946400" y="1362502"/>
            <a:ext cx="3238500" cy="584776"/>
          </a:xfrm>
          <a:prstGeom prst="rect">
            <a:avLst/>
          </a:prstGeom>
        </p:spPr>
        <p:txBody>
          <a:bodyPr wrap="square">
            <a:spAutoFit/>
          </a:bodyPr>
          <a:lstStyle/>
          <a:p>
            <a:r>
              <a:rPr lang="en-US" sz="1600" dirty="0"/>
              <a:t>B</a:t>
            </a:r>
            <a:r>
              <a:rPr lang="en-US" sz="1600" dirty="0" smtClean="0"/>
              <a:t>illet 16236 (A02)</a:t>
            </a:r>
          </a:p>
          <a:p>
            <a:r>
              <a:rPr lang="en-US" sz="1600" dirty="0"/>
              <a:t>r</a:t>
            </a:r>
            <a:r>
              <a:rPr lang="en-US" sz="1600" dirty="0" smtClean="0"/>
              <a:t>eacted </a:t>
            </a:r>
            <a:r>
              <a:rPr lang="en-US" sz="1600" dirty="0"/>
              <a:t>50 </a:t>
            </a:r>
            <a:r>
              <a:rPr lang="en-US" sz="1600" dirty="0" err="1"/>
              <a:t>hrs</a:t>
            </a:r>
            <a:r>
              <a:rPr lang="en-US" sz="1600" dirty="0"/>
              <a:t> at </a:t>
            </a:r>
            <a:r>
              <a:rPr lang="en-US" sz="1600" dirty="0" smtClean="0"/>
              <a:t>640 </a:t>
            </a:r>
            <a:r>
              <a:rPr lang="en-US" sz="1600" dirty="0"/>
              <a:t>C</a:t>
            </a:r>
          </a:p>
        </p:txBody>
      </p:sp>
      <p:sp>
        <p:nvSpPr>
          <p:cNvPr id="11" name="TextBox 27"/>
          <p:cNvSpPr txBox="1">
            <a:spLocks noChangeAspect="1"/>
          </p:cNvSpPr>
          <p:nvPr/>
        </p:nvSpPr>
        <p:spPr>
          <a:xfrm>
            <a:off x="5041900" y="2875504"/>
            <a:ext cx="3048000" cy="3385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600" i="0" u="none" strike="noStrike" kern="1200" cap="none" spc="0" baseline="0" dirty="0" smtClean="0">
                <a:uFillTx/>
                <a:latin typeface="+mj-lt"/>
                <a:cs typeface="Tahoma" pitchFamily="34"/>
              </a:rPr>
              <a:t>Measurements by D. Richter</a:t>
            </a:r>
          </a:p>
        </p:txBody>
      </p:sp>
      <p:sp>
        <p:nvSpPr>
          <p:cNvPr id="10" name="Footer Placeholder 9"/>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12" name="TextBox 27"/>
          <p:cNvSpPr txBox="1">
            <a:spLocks noChangeAspect="1"/>
          </p:cNvSpPr>
          <p:nvPr/>
        </p:nvSpPr>
        <p:spPr>
          <a:xfrm>
            <a:off x="6096000" y="894304"/>
            <a:ext cx="1854200" cy="369332"/>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i="0" u="none" strike="noStrike" kern="1200" cap="none" spc="0" baseline="0" dirty="0" smtClean="0">
                <a:uFillTx/>
                <a:latin typeface="+mj-lt"/>
                <a:cs typeface="Tahoma" pitchFamily="34"/>
              </a:rPr>
              <a:t>Mini-coil</a:t>
            </a:r>
            <a:r>
              <a:rPr lang="en-US" sz="1800" i="0" u="none" strike="noStrike" kern="1200" cap="none" spc="0" dirty="0" smtClean="0">
                <a:uFillTx/>
                <a:latin typeface="+mj-lt"/>
                <a:cs typeface="Tahoma" pitchFamily="34"/>
              </a:rPr>
              <a:t> Sample</a:t>
            </a:r>
            <a:endParaRPr lang="en-US" sz="1800" i="0" u="none" strike="noStrike" kern="1200" cap="none" spc="0" baseline="0" dirty="0" smtClean="0">
              <a:uFillTx/>
              <a:latin typeface="+mj-lt"/>
              <a:cs typeface="Tahoma" pitchFamily="34"/>
            </a:endParaRPr>
          </a:p>
        </p:txBody>
      </p:sp>
      <p:pic>
        <p:nvPicPr>
          <p:cNvPr id="13" name="Picture 18" descr="HO10S14163A01U.jpg"/>
          <p:cNvPicPr>
            <a:picLocks noChangeAspect="1"/>
          </p:cNvPicPr>
          <p:nvPr/>
        </p:nvPicPr>
        <p:blipFill>
          <a:blip r:embed="rId4"/>
          <a:srcRect b="28615"/>
          <a:stretch>
            <a:fillRect/>
          </a:stretch>
        </p:blipFill>
        <p:spPr>
          <a:xfrm>
            <a:off x="88900" y="5126750"/>
            <a:ext cx="1080000" cy="1097835"/>
          </a:xfrm>
          <a:prstGeom prst="rect">
            <a:avLst/>
          </a:prstGeom>
          <a:noFill/>
          <a:ln>
            <a:noFill/>
          </a:ln>
        </p:spPr>
      </p:pic>
    </p:spTree>
    <p:extLst>
      <p:ext uri="{BB962C8B-B14F-4D97-AF65-F5344CB8AC3E}">
        <p14:creationId xmlns:p14="http://schemas.microsoft.com/office/powerpoint/2010/main" val="394553306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800" y="1244600"/>
            <a:ext cx="9029700" cy="5219700"/>
          </a:xfrm>
          <a:prstGeom prst="rect">
            <a:avLst/>
          </a:prstGeom>
        </p:spPr>
      </p:pic>
      <p:sp>
        <p:nvSpPr>
          <p:cNvPr id="2" name="Title 1"/>
          <p:cNvSpPr>
            <a:spLocks noGrp="1"/>
          </p:cNvSpPr>
          <p:nvPr>
            <p:ph type="title"/>
          </p:nvPr>
        </p:nvSpPr>
        <p:spPr>
          <a:xfrm>
            <a:off x="914400" y="157163"/>
            <a:ext cx="7620000" cy="981075"/>
          </a:xfrm>
        </p:spPr>
        <p:txBody>
          <a:bodyPr/>
          <a:lstStyle/>
          <a:p>
            <a:r>
              <a:rPr lang="en-US" dirty="0" smtClean="0"/>
              <a:t/>
            </a:r>
            <a:br>
              <a:rPr lang="en-US" dirty="0" smtClean="0"/>
            </a:br>
            <a:r>
              <a:rPr lang="en-US" dirty="0" smtClean="0"/>
              <a:t>Magnetization of the 132/169 RRP wire</a:t>
            </a:r>
            <a:br>
              <a:rPr lang="en-US" dirty="0" smtClean="0"/>
            </a:br>
            <a:r>
              <a:rPr lang="en-US" sz="2800" b="1" dirty="0" smtClean="0"/>
              <a:t>Main Characteristics</a:t>
            </a:r>
            <a:br>
              <a:rPr lang="en-US" sz="2800" b="1" dirty="0" smtClean="0"/>
            </a:b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14</a:t>
            </a:fld>
            <a:endParaRPr lang="en-US" dirty="0">
              <a:latin typeface="Tahoma"/>
            </a:endParaRPr>
          </a:p>
        </p:txBody>
      </p:sp>
      <p:sp>
        <p:nvSpPr>
          <p:cNvPr id="6" name="Content Placeholder 4"/>
          <p:cNvSpPr>
            <a:spLocks noGrp="1"/>
          </p:cNvSpPr>
          <p:nvPr>
            <p:ph sz="quarter" idx="12"/>
          </p:nvPr>
        </p:nvSpPr>
        <p:spPr>
          <a:xfrm>
            <a:off x="3149600" y="1193800"/>
            <a:ext cx="5994400" cy="1854200"/>
          </a:xfrm>
        </p:spPr>
        <p:txBody>
          <a:bodyPr>
            <a:noAutofit/>
          </a:bodyPr>
          <a:lstStyle/>
          <a:p>
            <a:r>
              <a:rPr lang="en-US" sz="2000" dirty="0" smtClean="0">
                <a:solidFill>
                  <a:srgbClr val="000099"/>
                </a:solidFill>
              </a:rPr>
              <a:t>At </a:t>
            </a:r>
            <a:r>
              <a:rPr lang="en-US" sz="2000" dirty="0" smtClean="0">
                <a:solidFill>
                  <a:srgbClr val="FF0000"/>
                </a:solidFill>
              </a:rPr>
              <a:t>1.9 K</a:t>
            </a:r>
            <a:r>
              <a:rPr lang="en-US" sz="2000" dirty="0" smtClean="0">
                <a:solidFill>
                  <a:srgbClr val="000099"/>
                </a:solidFill>
              </a:rPr>
              <a:t>, </a:t>
            </a:r>
            <a:r>
              <a:rPr lang="en-US" sz="2000" dirty="0" smtClean="0">
                <a:solidFill>
                  <a:srgbClr val="FF0000"/>
                </a:solidFill>
              </a:rPr>
              <a:t>below 3 T </a:t>
            </a:r>
            <a:r>
              <a:rPr lang="en-US" sz="2000" dirty="0" smtClean="0">
                <a:solidFill>
                  <a:srgbClr val="000099"/>
                </a:solidFill>
              </a:rPr>
              <a:t>there are  </a:t>
            </a:r>
            <a:r>
              <a:rPr lang="en-US" sz="2000" dirty="0" smtClean="0">
                <a:solidFill>
                  <a:srgbClr val="FF0000"/>
                </a:solidFill>
              </a:rPr>
              <a:t>flux jumps</a:t>
            </a:r>
          </a:p>
          <a:p>
            <a:pPr marL="533400" lvl="1" indent="-266700"/>
            <a:r>
              <a:rPr lang="en-US" sz="1800" dirty="0" smtClean="0">
                <a:solidFill>
                  <a:srgbClr val="000099"/>
                </a:solidFill>
              </a:rPr>
              <a:t>They</a:t>
            </a:r>
            <a:r>
              <a:rPr lang="en-US" sz="1800" dirty="0" smtClean="0">
                <a:solidFill>
                  <a:srgbClr val="FF0000"/>
                </a:solidFill>
              </a:rPr>
              <a:t> limit </a:t>
            </a:r>
            <a:r>
              <a:rPr lang="en-US" sz="1800" dirty="0" smtClean="0">
                <a:solidFill>
                  <a:srgbClr val="000099"/>
                </a:solidFill>
              </a:rPr>
              <a:t>the conductor </a:t>
            </a:r>
            <a:r>
              <a:rPr lang="en-US" sz="1800" dirty="0" smtClean="0">
                <a:solidFill>
                  <a:srgbClr val="FF0000"/>
                </a:solidFill>
              </a:rPr>
              <a:t>magnetization</a:t>
            </a:r>
            <a:r>
              <a:rPr lang="en-US" sz="1800" dirty="0" smtClean="0">
                <a:solidFill>
                  <a:srgbClr val="000099"/>
                </a:solidFill>
              </a:rPr>
              <a:t>;</a:t>
            </a:r>
          </a:p>
          <a:p>
            <a:pPr marL="533400" lvl="1" indent="-266700"/>
            <a:r>
              <a:rPr lang="en-US" sz="1800" dirty="0" smtClean="0">
                <a:solidFill>
                  <a:srgbClr val="000099"/>
                </a:solidFill>
              </a:rPr>
              <a:t>The </a:t>
            </a:r>
            <a:r>
              <a:rPr lang="en-US" sz="1800" dirty="0">
                <a:solidFill>
                  <a:srgbClr val="000099"/>
                </a:solidFill>
              </a:rPr>
              <a:t>conductor is </a:t>
            </a:r>
            <a:r>
              <a:rPr lang="en-US" sz="1800" dirty="0">
                <a:solidFill>
                  <a:srgbClr val="FF0000"/>
                </a:solidFill>
              </a:rPr>
              <a:t>so unstable </a:t>
            </a:r>
            <a:r>
              <a:rPr lang="en-US" sz="1800" dirty="0">
                <a:solidFill>
                  <a:srgbClr val="000099"/>
                </a:solidFill>
              </a:rPr>
              <a:t>that the </a:t>
            </a:r>
            <a:r>
              <a:rPr lang="en-US" sz="1800" dirty="0">
                <a:solidFill>
                  <a:srgbClr val="FF0000"/>
                </a:solidFill>
              </a:rPr>
              <a:t>jumps</a:t>
            </a:r>
            <a:r>
              <a:rPr lang="en-US" sz="1800" dirty="0">
                <a:solidFill>
                  <a:srgbClr val="000099"/>
                </a:solidFill>
              </a:rPr>
              <a:t> are </a:t>
            </a:r>
            <a:r>
              <a:rPr lang="en-US" sz="1800" dirty="0">
                <a:solidFill>
                  <a:srgbClr val="FF0000"/>
                </a:solidFill>
              </a:rPr>
              <a:t>continuous</a:t>
            </a:r>
            <a:r>
              <a:rPr lang="en-US" sz="1800" dirty="0">
                <a:solidFill>
                  <a:srgbClr val="000099"/>
                </a:solidFill>
              </a:rPr>
              <a:t> and their </a:t>
            </a:r>
            <a:r>
              <a:rPr lang="en-US" sz="1800" dirty="0">
                <a:solidFill>
                  <a:srgbClr val="FF0000"/>
                </a:solidFill>
              </a:rPr>
              <a:t>amplitude</a:t>
            </a:r>
            <a:r>
              <a:rPr lang="en-US" sz="1800" dirty="0">
                <a:solidFill>
                  <a:srgbClr val="000099"/>
                </a:solidFill>
              </a:rPr>
              <a:t> </a:t>
            </a:r>
            <a:r>
              <a:rPr lang="en-US" sz="1800" dirty="0" smtClean="0">
                <a:solidFill>
                  <a:srgbClr val="000099"/>
                </a:solidFill>
              </a:rPr>
              <a:t>gets </a:t>
            </a:r>
            <a:r>
              <a:rPr lang="en-US" sz="1800" dirty="0" smtClean="0">
                <a:solidFill>
                  <a:srgbClr val="FF0000"/>
                </a:solidFill>
              </a:rPr>
              <a:t>smaller</a:t>
            </a:r>
            <a:r>
              <a:rPr lang="en-US" sz="1800" dirty="0" smtClean="0">
                <a:solidFill>
                  <a:srgbClr val="000099"/>
                </a:solidFill>
              </a:rPr>
              <a:t> and smaller when </a:t>
            </a:r>
            <a:r>
              <a:rPr lang="en-US" sz="1800" dirty="0" smtClean="0">
                <a:solidFill>
                  <a:srgbClr val="FF0000"/>
                </a:solidFill>
              </a:rPr>
              <a:t>reducing</a:t>
            </a:r>
            <a:r>
              <a:rPr lang="en-US" sz="1800" dirty="0" smtClean="0">
                <a:solidFill>
                  <a:srgbClr val="000099"/>
                </a:solidFill>
              </a:rPr>
              <a:t> the </a:t>
            </a:r>
            <a:r>
              <a:rPr lang="en-US" sz="1800" dirty="0" smtClean="0">
                <a:solidFill>
                  <a:srgbClr val="FF0000"/>
                </a:solidFill>
              </a:rPr>
              <a:t>field</a:t>
            </a:r>
            <a:endParaRPr lang="en-US" sz="1800" dirty="0">
              <a:solidFill>
                <a:srgbClr val="FF0000"/>
              </a:solidFill>
            </a:endParaRPr>
          </a:p>
          <a:p>
            <a:pPr lvl="1"/>
            <a:endParaRPr lang="en-US" sz="1600" dirty="0" smtClean="0">
              <a:solidFill>
                <a:srgbClr val="000099"/>
              </a:solidFill>
            </a:endParaRPr>
          </a:p>
        </p:txBody>
      </p:sp>
      <p:sp>
        <p:nvSpPr>
          <p:cNvPr id="7" name="Content Placeholder 4"/>
          <p:cNvSpPr txBox="1">
            <a:spLocks/>
          </p:cNvSpPr>
          <p:nvPr/>
        </p:nvSpPr>
        <p:spPr>
          <a:xfrm>
            <a:off x="3962400" y="5067300"/>
            <a:ext cx="5181600" cy="469900"/>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r>
              <a:rPr lang="en-US" sz="2000" dirty="0" smtClean="0">
                <a:solidFill>
                  <a:srgbClr val="000099"/>
                </a:solidFill>
              </a:rPr>
              <a:t>DM(1.9 K, 3 T)=228 </a:t>
            </a:r>
            <a:r>
              <a:rPr lang="en-US" sz="2000" dirty="0" err="1" smtClean="0">
                <a:solidFill>
                  <a:srgbClr val="000099"/>
                </a:solidFill>
              </a:rPr>
              <a:t>mT</a:t>
            </a:r>
            <a:endParaRPr lang="en-US" sz="2000" dirty="0" smtClean="0">
              <a:solidFill>
                <a:srgbClr val="000099"/>
              </a:solidFill>
            </a:endParaRPr>
          </a:p>
        </p:txBody>
      </p:sp>
      <p:sp>
        <p:nvSpPr>
          <p:cNvPr id="9" name="Footer Placeholder 8"/>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pic>
        <p:nvPicPr>
          <p:cNvPr id="8" name="Picture 18" descr="HO10S14163A01U.jpg"/>
          <p:cNvPicPr>
            <a:picLocks noChangeAspect="1"/>
          </p:cNvPicPr>
          <p:nvPr/>
        </p:nvPicPr>
        <p:blipFill>
          <a:blip r:embed="rId4"/>
          <a:srcRect b="28615"/>
          <a:stretch>
            <a:fillRect/>
          </a:stretch>
        </p:blipFill>
        <p:spPr>
          <a:xfrm>
            <a:off x="88900" y="5152150"/>
            <a:ext cx="1080000" cy="1097835"/>
          </a:xfrm>
          <a:prstGeom prst="rect">
            <a:avLst/>
          </a:prstGeom>
          <a:noFill/>
          <a:ln>
            <a:noFill/>
          </a:ln>
        </p:spPr>
      </p:pic>
    </p:spTree>
    <p:extLst>
      <p:ext uri="{BB962C8B-B14F-4D97-AF65-F5344CB8AC3E}">
        <p14:creationId xmlns:p14="http://schemas.microsoft.com/office/powerpoint/2010/main" val="27211443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4300" y="169863"/>
            <a:ext cx="6794500" cy="981075"/>
          </a:xfrm>
        </p:spPr>
        <p:txBody>
          <a:bodyPr/>
          <a:lstStyle/>
          <a:p>
            <a:r>
              <a:rPr lang="en-US" dirty="0" smtClean="0"/>
              <a:t/>
            </a:r>
            <a:br>
              <a:rPr lang="en-US" dirty="0" smtClean="0"/>
            </a:br>
            <a:r>
              <a:rPr lang="en-US" dirty="0" smtClean="0"/>
              <a:t>Magnetization of 132/169 RRP wire</a:t>
            </a:r>
            <a:br>
              <a:rPr lang="en-US" dirty="0" smtClean="0"/>
            </a:br>
            <a:r>
              <a:rPr lang="en-US" sz="2800" b="1" dirty="0" smtClean="0"/>
              <a:t>Reproducibility</a:t>
            </a:r>
            <a:br>
              <a:rPr lang="en-US" sz="2800" b="1" dirty="0" smtClean="0"/>
            </a:b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15</a:t>
            </a:fld>
            <a:endParaRPr lang="en-US" dirty="0">
              <a:latin typeface="Tahoma"/>
            </a:endParaRPr>
          </a:p>
        </p:txBody>
      </p:sp>
      <p:sp>
        <p:nvSpPr>
          <p:cNvPr id="11" name="Content Placeholder 4"/>
          <p:cNvSpPr txBox="1">
            <a:spLocks/>
          </p:cNvSpPr>
          <p:nvPr/>
        </p:nvSpPr>
        <p:spPr>
          <a:xfrm>
            <a:off x="-63500" y="5435600"/>
            <a:ext cx="9309100" cy="698500"/>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marL="0" indent="0" algn="ctr">
              <a:buNone/>
            </a:pPr>
            <a:r>
              <a:rPr lang="en-US" sz="1800" dirty="0" smtClean="0">
                <a:solidFill>
                  <a:srgbClr val="000099"/>
                </a:solidFill>
              </a:rPr>
              <a:t>In this type of conductor the variability of the magnetization values are expected to be correlated only to the critical current density and the copper to non-copper ratio </a:t>
            </a:r>
            <a:endParaRPr lang="en-US" sz="1800" dirty="0">
              <a:solidFill>
                <a:srgbClr val="000099"/>
              </a:solidFill>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grpSp>
        <p:nvGrpSpPr>
          <p:cNvPr id="4" name="Group 3"/>
          <p:cNvGrpSpPr/>
          <p:nvPr/>
        </p:nvGrpSpPr>
        <p:grpSpPr>
          <a:xfrm>
            <a:off x="203200" y="1181100"/>
            <a:ext cx="4330700" cy="3162300"/>
            <a:chOff x="203200" y="1181100"/>
            <a:chExt cx="4330700" cy="3162300"/>
          </a:xfrm>
        </p:grpSpPr>
        <p:pic>
          <p:nvPicPr>
            <p:cNvPr id="3" name="Picture 2"/>
            <p:cNvPicPr>
              <a:picLocks noChangeAspect="1"/>
            </p:cNvPicPr>
            <p:nvPr/>
          </p:nvPicPr>
          <p:blipFill>
            <a:blip r:embed="rId4"/>
            <a:stretch>
              <a:fillRect/>
            </a:stretch>
          </p:blipFill>
          <p:spPr>
            <a:xfrm>
              <a:off x="203200" y="1181100"/>
              <a:ext cx="4330700" cy="3162300"/>
            </a:xfrm>
            <a:prstGeom prst="rect">
              <a:avLst/>
            </a:prstGeom>
          </p:spPr>
        </p:pic>
        <p:sp>
          <p:nvSpPr>
            <p:cNvPr id="16" name="TextBox 1"/>
            <p:cNvSpPr txBox="1"/>
            <p:nvPr/>
          </p:nvSpPr>
          <p:spPr>
            <a:xfrm>
              <a:off x="3760499" y="3073778"/>
              <a:ext cx="760684" cy="326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200" dirty="0" smtClean="0"/>
                <a:t>Tesla</a:t>
              </a:r>
              <a:endParaRPr lang="en-GB" sz="1200" dirty="0"/>
            </a:p>
          </p:txBody>
        </p:sp>
      </p:grpSp>
      <p:sp>
        <p:nvSpPr>
          <p:cNvPr id="14" name="Rectangle 13"/>
          <p:cNvSpPr/>
          <p:nvPr/>
        </p:nvSpPr>
        <p:spPr>
          <a:xfrm>
            <a:off x="1905000" y="3699302"/>
            <a:ext cx="3238500" cy="1323439"/>
          </a:xfrm>
          <a:prstGeom prst="rect">
            <a:avLst/>
          </a:prstGeom>
        </p:spPr>
        <p:txBody>
          <a:bodyPr wrap="square">
            <a:spAutoFit/>
          </a:bodyPr>
          <a:lstStyle/>
          <a:p>
            <a:r>
              <a:rPr lang="en-US" sz="1600" dirty="0"/>
              <a:t>B</a:t>
            </a:r>
            <a:r>
              <a:rPr lang="en-US" sz="1600" dirty="0" smtClean="0"/>
              <a:t>illet 16236 (A02)</a:t>
            </a:r>
          </a:p>
          <a:p>
            <a:r>
              <a:rPr lang="en-US" sz="1600" dirty="0"/>
              <a:t>R</a:t>
            </a:r>
            <a:r>
              <a:rPr lang="en-US" sz="1600" dirty="0" smtClean="0"/>
              <a:t>eacted </a:t>
            </a:r>
            <a:r>
              <a:rPr lang="en-US" sz="1600" dirty="0"/>
              <a:t>50 </a:t>
            </a:r>
            <a:r>
              <a:rPr lang="en-US" sz="1600" dirty="0" err="1"/>
              <a:t>hrs</a:t>
            </a:r>
            <a:r>
              <a:rPr lang="en-US" sz="1600" dirty="0"/>
              <a:t> at </a:t>
            </a:r>
            <a:r>
              <a:rPr lang="en-US" sz="1600" dirty="0" smtClean="0"/>
              <a:t>640 C</a:t>
            </a:r>
          </a:p>
          <a:p>
            <a:r>
              <a:rPr lang="en-US" sz="1600" i="1" dirty="0" err="1"/>
              <a:t>J</a:t>
            </a:r>
            <a:r>
              <a:rPr lang="en-US" sz="1600" i="1" baseline="-25000" dirty="0" err="1"/>
              <a:t>c</a:t>
            </a:r>
            <a:r>
              <a:rPr lang="en-US" sz="1600" dirty="0"/>
              <a:t>(12 T, 4.2 K) ≈</a:t>
            </a:r>
            <a:r>
              <a:rPr lang="en-US" sz="1600" dirty="0" smtClean="0"/>
              <a:t>2640 </a:t>
            </a:r>
            <a:r>
              <a:rPr lang="en-US" sz="1600" dirty="0"/>
              <a:t>A/</a:t>
            </a:r>
            <a:r>
              <a:rPr lang="en-US" sz="1600" dirty="0" smtClean="0"/>
              <a:t>mm</a:t>
            </a:r>
            <a:r>
              <a:rPr lang="en-US" sz="1600" baseline="30000" dirty="0" smtClean="0"/>
              <a:t>2</a:t>
            </a:r>
          </a:p>
          <a:p>
            <a:r>
              <a:rPr lang="en-US" sz="1600" dirty="0" smtClean="0"/>
              <a:t>Non-Copper 44.5 %</a:t>
            </a:r>
          </a:p>
          <a:p>
            <a:r>
              <a:rPr lang="en-US" sz="1600" b="1" dirty="0">
                <a:solidFill>
                  <a:srgbClr val="000099"/>
                </a:solidFill>
              </a:rPr>
              <a:t>DM(1.9 K, 3 T)=</a:t>
            </a:r>
            <a:r>
              <a:rPr lang="en-US" sz="1600" b="1" dirty="0" smtClean="0">
                <a:solidFill>
                  <a:srgbClr val="000099"/>
                </a:solidFill>
              </a:rPr>
              <a:t>228 </a:t>
            </a:r>
            <a:r>
              <a:rPr lang="en-US" sz="1600" b="1" dirty="0" err="1" smtClean="0">
                <a:solidFill>
                  <a:srgbClr val="000099"/>
                </a:solidFill>
              </a:rPr>
              <a:t>mT</a:t>
            </a:r>
            <a:endParaRPr lang="en-US" sz="1600" b="1" dirty="0">
              <a:solidFill>
                <a:srgbClr val="000099"/>
              </a:solidFill>
            </a:endParaRPr>
          </a:p>
        </p:txBody>
      </p:sp>
      <p:sp>
        <p:nvSpPr>
          <p:cNvPr id="22" name="Rectangle 21"/>
          <p:cNvSpPr/>
          <p:nvPr/>
        </p:nvSpPr>
        <p:spPr>
          <a:xfrm>
            <a:off x="6629400" y="3686602"/>
            <a:ext cx="3238500" cy="1323439"/>
          </a:xfrm>
          <a:prstGeom prst="rect">
            <a:avLst/>
          </a:prstGeom>
        </p:spPr>
        <p:txBody>
          <a:bodyPr wrap="square">
            <a:spAutoFit/>
          </a:bodyPr>
          <a:lstStyle/>
          <a:p>
            <a:r>
              <a:rPr lang="en-US" sz="1600" dirty="0"/>
              <a:t>B</a:t>
            </a:r>
            <a:r>
              <a:rPr lang="en-US" sz="1600" dirty="0" smtClean="0"/>
              <a:t>illet 16314 (A01)</a:t>
            </a:r>
          </a:p>
          <a:p>
            <a:r>
              <a:rPr lang="en-US" sz="1600" dirty="0"/>
              <a:t>R</a:t>
            </a:r>
            <a:r>
              <a:rPr lang="en-US" sz="1600" dirty="0" smtClean="0"/>
              <a:t>eacted </a:t>
            </a:r>
            <a:r>
              <a:rPr lang="en-US" sz="1600" dirty="0"/>
              <a:t>50 </a:t>
            </a:r>
            <a:r>
              <a:rPr lang="en-US" sz="1600" dirty="0" err="1"/>
              <a:t>hrs</a:t>
            </a:r>
            <a:r>
              <a:rPr lang="en-US" sz="1600" dirty="0"/>
              <a:t> at </a:t>
            </a:r>
            <a:r>
              <a:rPr lang="en-US" sz="1600" dirty="0" smtClean="0"/>
              <a:t>640 C</a:t>
            </a:r>
          </a:p>
          <a:p>
            <a:r>
              <a:rPr lang="en-US" sz="1600" i="1" dirty="0" err="1"/>
              <a:t>J</a:t>
            </a:r>
            <a:r>
              <a:rPr lang="en-US" sz="1600" i="1" baseline="-25000" dirty="0" err="1"/>
              <a:t>c</a:t>
            </a:r>
            <a:r>
              <a:rPr lang="en-US" sz="1600" dirty="0"/>
              <a:t>(12 T, 4.2 K) ≈</a:t>
            </a:r>
            <a:r>
              <a:rPr lang="en-US" sz="1600" dirty="0" smtClean="0"/>
              <a:t>2360 </a:t>
            </a:r>
            <a:r>
              <a:rPr lang="en-US" sz="1600" dirty="0"/>
              <a:t>A/</a:t>
            </a:r>
            <a:r>
              <a:rPr lang="en-US" sz="1600" dirty="0" smtClean="0"/>
              <a:t>mm</a:t>
            </a:r>
            <a:r>
              <a:rPr lang="en-US" sz="1600" baseline="30000" dirty="0" smtClean="0"/>
              <a:t>2</a:t>
            </a:r>
          </a:p>
          <a:p>
            <a:r>
              <a:rPr lang="en-US" sz="1600" dirty="0"/>
              <a:t>Non-Copper </a:t>
            </a:r>
            <a:r>
              <a:rPr lang="en-US" sz="1600" dirty="0" smtClean="0"/>
              <a:t>43.7 %</a:t>
            </a:r>
          </a:p>
          <a:p>
            <a:r>
              <a:rPr lang="en-US" sz="1600" b="1" dirty="0">
                <a:solidFill>
                  <a:srgbClr val="000099"/>
                </a:solidFill>
              </a:rPr>
              <a:t>DM(1.9 K, 3 T)=</a:t>
            </a:r>
            <a:r>
              <a:rPr lang="en-US" sz="1600" b="1" dirty="0" smtClean="0">
                <a:solidFill>
                  <a:srgbClr val="000099"/>
                </a:solidFill>
              </a:rPr>
              <a:t>219 </a:t>
            </a:r>
            <a:r>
              <a:rPr lang="en-US" sz="1600" b="1" dirty="0" err="1" smtClean="0">
                <a:solidFill>
                  <a:srgbClr val="000099"/>
                </a:solidFill>
              </a:rPr>
              <a:t>mT</a:t>
            </a:r>
            <a:endParaRPr lang="en-US" sz="1600" dirty="0"/>
          </a:p>
        </p:txBody>
      </p:sp>
      <p:pic>
        <p:nvPicPr>
          <p:cNvPr id="7" name="Picture 6"/>
          <p:cNvPicPr>
            <a:picLocks noChangeAspect="1"/>
          </p:cNvPicPr>
          <p:nvPr/>
        </p:nvPicPr>
        <p:blipFill>
          <a:blip r:embed="rId5"/>
          <a:stretch>
            <a:fillRect/>
          </a:stretch>
        </p:blipFill>
        <p:spPr>
          <a:xfrm>
            <a:off x="4914900" y="1193800"/>
            <a:ext cx="4330700" cy="3162300"/>
          </a:xfrm>
          <a:prstGeom prst="rect">
            <a:avLst/>
          </a:prstGeom>
        </p:spPr>
      </p:pic>
      <p:pic>
        <p:nvPicPr>
          <p:cNvPr id="24" name="Picture 18" descr="HO10S14163A01U.jpg"/>
          <p:cNvPicPr>
            <a:picLocks noChangeAspect="1"/>
          </p:cNvPicPr>
          <p:nvPr/>
        </p:nvPicPr>
        <p:blipFill>
          <a:blip r:embed="rId6"/>
          <a:srcRect b="28615"/>
          <a:stretch>
            <a:fillRect/>
          </a:stretch>
        </p:blipFill>
        <p:spPr>
          <a:xfrm>
            <a:off x="8000500" y="72150"/>
            <a:ext cx="1080000" cy="1097835"/>
          </a:xfrm>
          <a:prstGeom prst="rect">
            <a:avLst/>
          </a:prstGeom>
          <a:noFill/>
          <a:ln>
            <a:noFill/>
          </a:ln>
        </p:spPr>
      </p:pic>
    </p:spTree>
    <p:extLst>
      <p:ext uri="{BB962C8B-B14F-4D97-AF65-F5344CB8AC3E}">
        <p14:creationId xmlns:p14="http://schemas.microsoft.com/office/powerpoint/2010/main" val="289566868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69863"/>
            <a:ext cx="6794500" cy="981075"/>
          </a:xfrm>
        </p:spPr>
        <p:txBody>
          <a:bodyPr/>
          <a:lstStyle/>
          <a:p>
            <a:r>
              <a:rPr lang="en-US" dirty="0" smtClean="0"/>
              <a:t/>
            </a:r>
            <a:br>
              <a:rPr lang="en-US" dirty="0" smtClean="0"/>
            </a:br>
            <a:r>
              <a:rPr lang="en-US" dirty="0" smtClean="0"/>
              <a:t>Magnetization </a:t>
            </a:r>
            <a:br>
              <a:rPr lang="en-US" dirty="0" smtClean="0"/>
            </a:br>
            <a:r>
              <a:rPr lang="en-US" sz="2800" b="1" dirty="0" smtClean="0"/>
              <a:t>RRP 132/169 </a:t>
            </a:r>
            <a:r>
              <a:rPr lang="en-US" sz="2800" b="1" dirty="0" err="1" smtClean="0"/>
              <a:t>vs</a:t>
            </a:r>
            <a:r>
              <a:rPr lang="en-US" sz="2800" b="1" dirty="0" smtClean="0"/>
              <a:t> PIT 120</a:t>
            </a:r>
            <a:br>
              <a:rPr lang="en-US" sz="2800" b="1" dirty="0" smtClean="0"/>
            </a:b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16</a:t>
            </a:fld>
            <a:endParaRPr lang="en-US" dirty="0">
              <a:latin typeface="Tahoma"/>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8" name="Rectangle 7"/>
          <p:cNvSpPr/>
          <p:nvPr/>
        </p:nvSpPr>
        <p:spPr>
          <a:xfrm>
            <a:off x="5003800" y="1819702"/>
            <a:ext cx="3238500" cy="1323439"/>
          </a:xfrm>
          <a:prstGeom prst="rect">
            <a:avLst/>
          </a:prstGeom>
        </p:spPr>
        <p:txBody>
          <a:bodyPr wrap="square">
            <a:spAutoFit/>
          </a:bodyPr>
          <a:lstStyle/>
          <a:p>
            <a:r>
              <a:rPr lang="en-US" sz="1600" dirty="0" smtClean="0"/>
              <a:t>RRP - Billet 16236 (A02)</a:t>
            </a:r>
          </a:p>
          <a:p>
            <a:r>
              <a:rPr lang="en-US" sz="1600" dirty="0"/>
              <a:t>R</a:t>
            </a:r>
            <a:r>
              <a:rPr lang="en-US" sz="1600" dirty="0" smtClean="0"/>
              <a:t>eacted </a:t>
            </a:r>
            <a:r>
              <a:rPr lang="en-US" sz="1600" dirty="0"/>
              <a:t>50 </a:t>
            </a:r>
            <a:r>
              <a:rPr lang="en-US" sz="1600" dirty="0" err="1"/>
              <a:t>hrs</a:t>
            </a:r>
            <a:r>
              <a:rPr lang="en-US" sz="1600" dirty="0"/>
              <a:t> at </a:t>
            </a:r>
            <a:r>
              <a:rPr lang="en-US" sz="1600" dirty="0" smtClean="0"/>
              <a:t>640 C</a:t>
            </a:r>
          </a:p>
          <a:p>
            <a:r>
              <a:rPr lang="en-US" sz="1600" i="1" dirty="0" err="1"/>
              <a:t>J</a:t>
            </a:r>
            <a:r>
              <a:rPr lang="en-US" sz="1600" i="1" baseline="-25000" dirty="0" err="1"/>
              <a:t>c</a:t>
            </a:r>
            <a:r>
              <a:rPr lang="en-US" sz="1600" dirty="0"/>
              <a:t>(12 T, 4.2 K) ≈</a:t>
            </a:r>
            <a:r>
              <a:rPr lang="en-US" sz="1600" dirty="0" smtClean="0"/>
              <a:t>2640 </a:t>
            </a:r>
            <a:r>
              <a:rPr lang="en-US" sz="1600" dirty="0"/>
              <a:t>A/</a:t>
            </a:r>
            <a:r>
              <a:rPr lang="en-US" sz="1600" dirty="0" smtClean="0"/>
              <a:t>mm</a:t>
            </a:r>
            <a:r>
              <a:rPr lang="en-US" sz="1600" baseline="30000" dirty="0" smtClean="0"/>
              <a:t>2</a:t>
            </a:r>
          </a:p>
          <a:p>
            <a:r>
              <a:rPr lang="en-US" sz="1600" dirty="0" smtClean="0"/>
              <a:t>Non-Copper 44.5 %</a:t>
            </a:r>
          </a:p>
          <a:p>
            <a:r>
              <a:rPr lang="en-US" sz="1600" b="1" dirty="0">
                <a:solidFill>
                  <a:srgbClr val="000099"/>
                </a:solidFill>
              </a:rPr>
              <a:t>DM(1.9 K, 3 T)=</a:t>
            </a:r>
            <a:r>
              <a:rPr lang="en-US" sz="1600" b="1" dirty="0" smtClean="0">
                <a:solidFill>
                  <a:srgbClr val="000099"/>
                </a:solidFill>
              </a:rPr>
              <a:t>228 </a:t>
            </a:r>
            <a:r>
              <a:rPr lang="en-US" sz="1600" b="1" dirty="0" err="1" smtClean="0">
                <a:solidFill>
                  <a:srgbClr val="000099"/>
                </a:solidFill>
              </a:rPr>
              <a:t>mT</a:t>
            </a:r>
            <a:endParaRPr lang="en-US" sz="1600" b="1" dirty="0">
              <a:solidFill>
                <a:srgbClr val="000099"/>
              </a:solidFill>
            </a:endParaRPr>
          </a:p>
        </p:txBody>
      </p:sp>
      <p:sp>
        <p:nvSpPr>
          <p:cNvPr id="9" name="Rectangle 8"/>
          <p:cNvSpPr/>
          <p:nvPr/>
        </p:nvSpPr>
        <p:spPr>
          <a:xfrm>
            <a:off x="5041900" y="4715302"/>
            <a:ext cx="3238500" cy="1323439"/>
          </a:xfrm>
          <a:prstGeom prst="rect">
            <a:avLst/>
          </a:prstGeom>
        </p:spPr>
        <p:txBody>
          <a:bodyPr wrap="square">
            <a:spAutoFit/>
          </a:bodyPr>
          <a:lstStyle/>
          <a:p>
            <a:r>
              <a:rPr lang="en-US" sz="1600" dirty="0" smtClean="0"/>
              <a:t>PIT – Billet 36521 (A07)</a:t>
            </a:r>
          </a:p>
          <a:p>
            <a:r>
              <a:rPr lang="en-US" sz="1600" dirty="0"/>
              <a:t>R</a:t>
            </a:r>
            <a:r>
              <a:rPr lang="en-US" sz="1600" dirty="0" smtClean="0"/>
              <a:t>eacted 240 </a:t>
            </a:r>
            <a:r>
              <a:rPr lang="en-US" sz="1600" dirty="0" err="1"/>
              <a:t>hrs</a:t>
            </a:r>
            <a:r>
              <a:rPr lang="en-US" sz="1600" dirty="0"/>
              <a:t> at </a:t>
            </a:r>
            <a:r>
              <a:rPr lang="en-US" sz="1600" dirty="0" smtClean="0"/>
              <a:t>620 C</a:t>
            </a:r>
          </a:p>
          <a:p>
            <a:r>
              <a:rPr lang="en-US" sz="1600" i="1" dirty="0" err="1"/>
              <a:t>J</a:t>
            </a:r>
            <a:r>
              <a:rPr lang="en-US" sz="1600" i="1" baseline="-25000" dirty="0" err="1"/>
              <a:t>c</a:t>
            </a:r>
            <a:r>
              <a:rPr lang="en-US" sz="1600" dirty="0"/>
              <a:t>(12 T, 4.2 K) ≈</a:t>
            </a:r>
            <a:r>
              <a:rPr lang="en-US" sz="1600" dirty="0" smtClean="0"/>
              <a:t>2330 </a:t>
            </a:r>
            <a:r>
              <a:rPr lang="en-US" sz="1600" dirty="0"/>
              <a:t>A/</a:t>
            </a:r>
            <a:r>
              <a:rPr lang="en-US" sz="1600" dirty="0" smtClean="0"/>
              <a:t>mm</a:t>
            </a:r>
            <a:r>
              <a:rPr lang="en-US" sz="1600" baseline="30000" dirty="0" smtClean="0"/>
              <a:t>2</a:t>
            </a:r>
          </a:p>
          <a:p>
            <a:r>
              <a:rPr lang="en-US" sz="1600" dirty="0" smtClean="0"/>
              <a:t>Non-Copper 45.6 %</a:t>
            </a:r>
          </a:p>
          <a:p>
            <a:r>
              <a:rPr lang="en-US" sz="1600" b="1" dirty="0">
                <a:solidFill>
                  <a:srgbClr val="000099"/>
                </a:solidFill>
              </a:rPr>
              <a:t>DM(1.9 K, 3 T)</a:t>
            </a:r>
            <a:r>
              <a:rPr lang="en-US" sz="1600" b="1" dirty="0" smtClean="0">
                <a:solidFill>
                  <a:srgbClr val="000099"/>
                </a:solidFill>
              </a:rPr>
              <a:t>=163 </a:t>
            </a:r>
            <a:r>
              <a:rPr lang="en-US" sz="1600" b="1" dirty="0" err="1" smtClean="0">
                <a:solidFill>
                  <a:srgbClr val="000099"/>
                </a:solidFill>
              </a:rPr>
              <a:t>mT</a:t>
            </a:r>
            <a:endParaRPr lang="en-US" sz="1600" b="1" dirty="0">
              <a:solidFill>
                <a:srgbClr val="000099"/>
              </a:solidFill>
            </a:endParaRPr>
          </a:p>
        </p:txBody>
      </p:sp>
      <p:grpSp>
        <p:nvGrpSpPr>
          <p:cNvPr id="7" name="Group 6"/>
          <p:cNvGrpSpPr/>
          <p:nvPr/>
        </p:nvGrpSpPr>
        <p:grpSpPr>
          <a:xfrm>
            <a:off x="254000" y="1257300"/>
            <a:ext cx="7346839" cy="4965700"/>
            <a:chOff x="254000" y="1257300"/>
            <a:chExt cx="7346839" cy="4965700"/>
          </a:xfrm>
        </p:grpSpPr>
        <p:pic>
          <p:nvPicPr>
            <p:cNvPr id="4" name="Picture 3"/>
            <p:cNvPicPr>
              <a:picLocks noChangeAspect="1"/>
            </p:cNvPicPr>
            <p:nvPr/>
          </p:nvPicPr>
          <p:blipFill>
            <a:blip r:embed="rId3"/>
            <a:stretch>
              <a:fillRect/>
            </a:stretch>
          </p:blipFill>
          <p:spPr>
            <a:xfrm>
              <a:off x="254000" y="1257300"/>
              <a:ext cx="7010400" cy="4965700"/>
            </a:xfrm>
            <a:prstGeom prst="rect">
              <a:avLst/>
            </a:prstGeom>
          </p:spPr>
        </p:pic>
        <p:sp>
          <p:nvSpPr>
            <p:cNvPr id="10" name="TextBox 1"/>
            <p:cNvSpPr txBox="1"/>
            <p:nvPr/>
          </p:nvSpPr>
          <p:spPr>
            <a:xfrm>
              <a:off x="2013418" y="1380937"/>
              <a:ext cx="678396" cy="43889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smtClean="0"/>
                <a:t>mT</a:t>
              </a:r>
              <a:endParaRPr lang="en-GB" sz="1600" b="1" dirty="0"/>
            </a:p>
          </p:txBody>
        </p:sp>
        <p:sp>
          <p:nvSpPr>
            <p:cNvPr id="11" name="TextBox 1"/>
            <p:cNvSpPr txBox="1"/>
            <p:nvPr/>
          </p:nvSpPr>
          <p:spPr>
            <a:xfrm>
              <a:off x="6840375" y="4167231"/>
              <a:ext cx="760464" cy="32591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smtClean="0"/>
                <a:t>Tesla</a:t>
              </a:r>
              <a:endParaRPr lang="en-GB" sz="1600" b="1" dirty="0"/>
            </a:p>
          </p:txBody>
        </p:sp>
      </p:grpSp>
      <p:pic>
        <p:nvPicPr>
          <p:cNvPr id="13" name="Picture 18" descr="HO10S14163A01U.jpg"/>
          <p:cNvPicPr>
            <a:picLocks noChangeAspect="1"/>
          </p:cNvPicPr>
          <p:nvPr/>
        </p:nvPicPr>
        <p:blipFill>
          <a:blip r:embed="rId4"/>
          <a:srcRect b="28615"/>
          <a:stretch>
            <a:fillRect/>
          </a:stretch>
        </p:blipFill>
        <p:spPr>
          <a:xfrm>
            <a:off x="7721600" y="1913650"/>
            <a:ext cx="1080000" cy="1097835"/>
          </a:xfrm>
          <a:prstGeom prst="rect">
            <a:avLst/>
          </a:prstGeom>
          <a:noFill/>
          <a:ln>
            <a:noFill/>
          </a:ln>
        </p:spPr>
      </p:pic>
      <p:pic>
        <p:nvPicPr>
          <p:cNvPr id="15" name="Picture 14"/>
          <p:cNvPicPr>
            <a:picLocks noChangeAspect="1"/>
          </p:cNvPicPr>
          <p:nvPr/>
        </p:nvPicPr>
        <p:blipFill>
          <a:blip r:embed="rId5"/>
          <a:stretch>
            <a:fillRect/>
          </a:stretch>
        </p:blipFill>
        <p:spPr>
          <a:xfrm>
            <a:off x="7670800" y="4826000"/>
            <a:ext cx="1080000" cy="1080000"/>
          </a:xfrm>
          <a:prstGeom prst="rect">
            <a:avLst/>
          </a:prstGeom>
        </p:spPr>
      </p:pic>
    </p:spTree>
    <p:extLst>
      <p:ext uri="{BB962C8B-B14F-4D97-AF65-F5344CB8AC3E}">
        <p14:creationId xmlns:p14="http://schemas.microsoft.com/office/powerpoint/2010/main" val="37103430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69863"/>
            <a:ext cx="6426200" cy="981075"/>
          </a:xfrm>
        </p:spPr>
        <p:txBody>
          <a:bodyPr/>
          <a:lstStyle/>
          <a:p>
            <a:r>
              <a:rPr lang="en-GB" dirty="0" smtClean="0"/>
              <a:t>Wire Procurement</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17</a:t>
            </a:fld>
            <a:endParaRPr lang="en-US" dirty="0">
              <a:latin typeface="Tahoma"/>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7" name="Content Placeholder 4"/>
          <p:cNvSpPr>
            <a:spLocks noGrp="1"/>
          </p:cNvSpPr>
          <p:nvPr>
            <p:ph sz="quarter" idx="12"/>
          </p:nvPr>
        </p:nvSpPr>
        <p:spPr>
          <a:xfrm>
            <a:off x="192050" y="1005522"/>
            <a:ext cx="8951950" cy="5319078"/>
          </a:xfrm>
        </p:spPr>
        <p:txBody>
          <a:bodyPr>
            <a:noAutofit/>
          </a:bodyPr>
          <a:lstStyle/>
          <a:p>
            <a:pPr>
              <a:spcBef>
                <a:spcPts val="1800"/>
              </a:spcBef>
              <a:spcAft>
                <a:spcPts val="1200"/>
              </a:spcAft>
            </a:pPr>
            <a:r>
              <a:rPr lang="en-US" dirty="0" smtClean="0">
                <a:solidFill>
                  <a:srgbClr val="FF0000"/>
                </a:solidFill>
              </a:rPr>
              <a:t>Sent out </a:t>
            </a:r>
            <a:r>
              <a:rPr lang="en-US" dirty="0">
                <a:solidFill>
                  <a:srgbClr val="000099"/>
                </a:solidFill>
              </a:rPr>
              <a:t>(December the 5</a:t>
            </a:r>
            <a:r>
              <a:rPr lang="en-US" baseline="30000" dirty="0">
                <a:solidFill>
                  <a:srgbClr val="000099"/>
                </a:solidFill>
              </a:rPr>
              <a:t>th</a:t>
            </a:r>
            <a:r>
              <a:rPr lang="en-US" dirty="0">
                <a:solidFill>
                  <a:srgbClr val="000099"/>
                </a:solidFill>
              </a:rPr>
              <a:t> </a:t>
            </a:r>
            <a:r>
              <a:rPr lang="en-US" dirty="0" smtClean="0">
                <a:solidFill>
                  <a:srgbClr val="000099"/>
                </a:solidFill>
              </a:rPr>
              <a:t>) the </a:t>
            </a:r>
            <a:r>
              <a:rPr lang="en-US" dirty="0" smtClean="0">
                <a:solidFill>
                  <a:srgbClr val="FF0000"/>
                </a:solidFill>
              </a:rPr>
              <a:t>invitation to tender </a:t>
            </a:r>
            <a:r>
              <a:rPr lang="en-US" dirty="0" smtClean="0">
                <a:solidFill>
                  <a:srgbClr val="000099"/>
                </a:solidFill>
              </a:rPr>
              <a:t>for the wire that will be used in the </a:t>
            </a:r>
            <a:r>
              <a:rPr lang="en-US" dirty="0" smtClean="0">
                <a:solidFill>
                  <a:srgbClr val="FF0000"/>
                </a:solidFill>
              </a:rPr>
              <a:t>magnet-series </a:t>
            </a:r>
            <a:r>
              <a:rPr lang="en-US" dirty="0" smtClean="0">
                <a:solidFill>
                  <a:srgbClr val="000090"/>
                </a:solidFill>
              </a:rPr>
              <a:t>for LS2</a:t>
            </a:r>
          </a:p>
          <a:p>
            <a:pPr>
              <a:spcBef>
                <a:spcPts val="1800"/>
              </a:spcBef>
              <a:spcAft>
                <a:spcPts val="1200"/>
              </a:spcAft>
            </a:pPr>
            <a:r>
              <a:rPr lang="en-US" dirty="0" smtClean="0">
                <a:solidFill>
                  <a:srgbClr val="000099"/>
                </a:solidFill>
              </a:rPr>
              <a:t>The invitation to tender concerns </a:t>
            </a:r>
            <a:r>
              <a:rPr lang="en-US" dirty="0" smtClean="0">
                <a:solidFill>
                  <a:srgbClr val="FF0000"/>
                </a:solidFill>
              </a:rPr>
              <a:t>1000 km of wire </a:t>
            </a:r>
            <a:r>
              <a:rPr lang="en-US" dirty="0" smtClean="0">
                <a:solidFill>
                  <a:srgbClr val="000099"/>
                </a:solidFill>
              </a:rPr>
              <a:t>with the following scheduling:</a:t>
            </a:r>
          </a:p>
          <a:p>
            <a:pPr lvl="1">
              <a:spcBef>
                <a:spcPts val="600"/>
              </a:spcBef>
              <a:spcAft>
                <a:spcPts val="1200"/>
              </a:spcAft>
            </a:pPr>
            <a:r>
              <a:rPr lang="en-US" dirty="0" smtClean="0">
                <a:solidFill>
                  <a:srgbClr val="000099"/>
                </a:solidFill>
              </a:rPr>
              <a:t>100 km by February 2016</a:t>
            </a:r>
          </a:p>
          <a:p>
            <a:pPr lvl="1">
              <a:spcBef>
                <a:spcPts val="600"/>
              </a:spcBef>
              <a:spcAft>
                <a:spcPts val="1200"/>
              </a:spcAft>
            </a:pPr>
            <a:r>
              <a:rPr lang="en-US" dirty="0" smtClean="0">
                <a:solidFill>
                  <a:srgbClr val="000099"/>
                </a:solidFill>
              </a:rPr>
              <a:t>Additional 100 km by April 2016</a:t>
            </a:r>
          </a:p>
          <a:p>
            <a:pPr lvl="1">
              <a:spcBef>
                <a:spcPts val="600"/>
              </a:spcBef>
              <a:spcAft>
                <a:spcPts val="1200"/>
              </a:spcAft>
            </a:pPr>
            <a:r>
              <a:rPr lang="en-US" dirty="0" smtClean="0">
                <a:solidFill>
                  <a:srgbClr val="000099"/>
                </a:solidFill>
              </a:rPr>
              <a:t>Additional 200 km every two months till completion of the contract     (</a:t>
            </a:r>
            <a:r>
              <a:rPr lang="en-US" dirty="0" smtClean="0">
                <a:solidFill>
                  <a:srgbClr val="FF0000"/>
                </a:solidFill>
              </a:rPr>
              <a:t>end 2016</a:t>
            </a:r>
            <a:r>
              <a:rPr lang="en-US" dirty="0" smtClean="0">
                <a:solidFill>
                  <a:srgbClr val="000099"/>
                </a:solidFill>
              </a:rPr>
              <a:t>)</a:t>
            </a:r>
          </a:p>
          <a:p>
            <a:pPr>
              <a:spcBef>
                <a:spcPts val="1800"/>
              </a:spcBef>
              <a:spcAft>
                <a:spcPts val="1200"/>
              </a:spcAft>
            </a:pPr>
            <a:r>
              <a:rPr lang="en-US" dirty="0" smtClean="0">
                <a:solidFill>
                  <a:srgbClr val="000099"/>
                </a:solidFill>
              </a:rPr>
              <a:t>The procurement is based on </a:t>
            </a:r>
            <a:r>
              <a:rPr lang="en-US" dirty="0" smtClean="0">
                <a:solidFill>
                  <a:srgbClr val="FF0000"/>
                </a:solidFill>
              </a:rPr>
              <a:t>double sourcing </a:t>
            </a:r>
            <a:r>
              <a:rPr lang="en-US" dirty="0" smtClean="0">
                <a:solidFill>
                  <a:srgbClr val="000099"/>
                </a:solidFill>
              </a:rPr>
              <a:t>(OST, </a:t>
            </a:r>
            <a:r>
              <a:rPr lang="en-US" dirty="0" err="1" smtClean="0">
                <a:solidFill>
                  <a:srgbClr val="000099"/>
                </a:solidFill>
              </a:rPr>
              <a:t>Bruker</a:t>
            </a:r>
            <a:r>
              <a:rPr lang="en-US" dirty="0" smtClean="0">
                <a:solidFill>
                  <a:srgbClr val="000099"/>
                </a:solidFill>
              </a:rPr>
              <a:t>-EAS) and it is </a:t>
            </a:r>
            <a:r>
              <a:rPr lang="en-US" dirty="0" smtClean="0">
                <a:solidFill>
                  <a:srgbClr val="FF0000"/>
                </a:solidFill>
              </a:rPr>
              <a:t>sufficient</a:t>
            </a:r>
            <a:r>
              <a:rPr lang="en-US" dirty="0" smtClean="0">
                <a:solidFill>
                  <a:srgbClr val="000099"/>
                </a:solidFill>
              </a:rPr>
              <a:t> to completely </a:t>
            </a:r>
            <a:r>
              <a:rPr lang="en-US" dirty="0" smtClean="0">
                <a:solidFill>
                  <a:srgbClr val="FF0000"/>
                </a:solidFill>
              </a:rPr>
              <a:t>fulfill the needs </a:t>
            </a:r>
            <a:r>
              <a:rPr lang="en-US" dirty="0" smtClean="0">
                <a:solidFill>
                  <a:srgbClr val="000099"/>
                </a:solidFill>
              </a:rPr>
              <a:t>of the magnet </a:t>
            </a:r>
            <a:r>
              <a:rPr lang="en-US" dirty="0" smtClean="0">
                <a:solidFill>
                  <a:srgbClr val="FF0000"/>
                </a:solidFill>
              </a:rPr>
              <a:t>series</a:t>
            </a:r>
            <a:r>
              <a:rPr lang="en-US" dirty="0" smtClean="0">
                <a:solidFill>
                  <a:srgbClr val="000099"/>
                </a:solidFill>
              </a:rPr>
              <a:t> (700 km including foreseen spare coils)</a:t>
            </a:r>
            <a:endParaRPr lang="en-US" sz="2400" dirty="0" smtClean="0">
              <a:solidFill>
                <a:srgbClr val="000099"/>
              </a:solidFill>
            </a:endParaRPr>
          </a:p>
          <a:p>
            <a:pPr lvl="1">
              <a:spcAft>
                <a:spcPts val="2400"/>
              </a:spcAft>
            </a:pPr>
            <a:endParaRPr lang="en-US" dirty="0" smtClean="0">
              <a:solidFill>
                <a:srgbClr val="000099"/>
              </a:solidFill>
            </a:endParaRPr>
          </a:p>
        </p:txBody>
      </p:sp>
    </p:spTree>
    <p:extLst>
      <p:ext uri="{BB962C8B-B14F-4D97-AF65-F5344CB8AC3E}">
        <p14:creationId xmlns:p14="http://schemas.microsoft.com/office/powerpoint/2010/main" val="1637404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1" end="1"/>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2" end="2"/>
                                            </p:txEl>
                                          </p:spTgt>
                                        </p:tgtEl>
                                        <p:attrNameLst>
                                          <p:attrName>ppt_c</p:attrName>
                                        </p:attrNameLst>
                                      </p:cBhvr>
                                      <p:to>
                                        <a:schemeClr val="bg2"/>
                                      </p:to>
                                    </p:animClr>
                                  </p:sub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3" end="3"/>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4" end="4"/>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6426200" cy="981075"/>
          </a:xfrm>
        </p:spPr>
        <p:txBody>
          <a:bodyPr/>
          <a:lstStyle/>
          <a:p>
            <a:r>
              <a:rPr lang="en-GB" dirty="0" smtClean="0"/>
              <a:t>Cable Parameters</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18</a:t>
            </a:fld>
            <a:endParaRPr lang="en-US" dirty="0">
              <a:latin typeface="Tahoma"/>
            </a:endParaRPr>
          </a:p>
        </p:txBody>
      </p:sp>
      <p:graphicFrame>
        <p:nvGraphicFramePr>
          <p:cNvPr id="6" name="Table 5"/>
          <p:cNvGraphicFramePr>
            <a:graphicFrameLocks noGrp="1"/>
          </p:cNvGraphicFramePr>
          <p:nvPr>
            <p:extLst>
              <p:ext uri="{D42A27DB-BD31-4B8C-83A1-F6EECF244321}">
                <p14:modId xmlns:p14="http://schemas.microsoft.com/office/powerpoint/2010/main" val="855299573"/>
              </p:ext>
            </p:extLst>
          </p:nvPr>
        </p:nvGraphicFramePr>
        <p:xfrm>
          <a:off x="927100" y="1016000"/>
          <a:ext cx="7391400" cy="4878183"/>
        </p:xfrm>
        <a:graphic>
          <a:graphicData uri="http://schemas.openxmlformats.org/drawingml/2006/table">
            <a:tbl>
              <a:tblPr firstRow="1" bandRow="1">
                <a:tableStyleId>{5C22544A-7EE6-4342-B048-85BDC9FD1C3A}</a:tableStyleId>
              </a:tblPr>
              <a:tblGrid>
                <a:gridCol w="3429000"/>
                <a:gridCol w="991058"/>
                <a:gridCol w="2971342"/>
              </a:tblGrid>
              <a:tr h="374864">
                <a:tc>
                  <a:txBody>
                    <a:bodyPr/>
                    <a:lstStyle/>
                    <a:p>
                      <a:pPr algn="l"/>
                      <a:r>
                        <a:rPr lang="en-GB" sz="2000" b="1" dirty="0" smtClean="0">
                          <a:solidFill>
                            <a:schemeClr val="tx1"/>
                          </a:solidFill>
                        </a:rPr>
                        <a:t>Strand diameter</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0.7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Number of strands </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40</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Cable width</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14.7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9176">
                <a:tc>
                  <a:txBody>
                    <a:bodyPr/>
                    <a:lstStyle/>
                    <a:p>
                      <a:pPr algn="l"/>
                      <a:r>
                        <a:rPr lang="en-GB" sz="2000" b="1" dirty="0" smtClean="0">
                          <a:solidFill>
                            <a:schemeClr val="tx1"/>
                          </a:solidFill>
                        </a:rPr>
                        <a:t>Cable mid thickness</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1.25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Keystone angle</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err="1" smtClean="0">
                          <a:solidFill>
                            <a:schemeClr val="tx1"/>
                          </a:solidFill>
                        </a:rPr>
                        <a:t>deg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0.79</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3285">
                <a:tc>
                  <a:txBody>
                    <a:bodyPr/>
                    <a:lstStyle/>
                    <a:p>
                      <a:pPr algn="l"/>
                      <a:r>
                        <a:rPr lang="en-GB" sz="2000" b="1" dirty="0" smtClean="0">
                          <a:solidFill>
                            <a:schemeClr val="tx1"/>
                          </a:solidFill>
                        </a:rPr>
                        <a:t>Cable</a:t>
                      </a:r>
                      <a:r>
                        <a:rPr lang="en-GB" sz="2000" b="1" baseline="0" dirty="0" smtClean="0">
                          <a:solidFill>
                            <a:schemeClr val="tx1"/>
                          </a:solidFill>
                        </a:rPr>
                        <a:t> transposition pitch</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100</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Aspect ratio</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11.76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Thin edge</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1.149</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pPr algn="l"/>
                      <a:r>
                        <a:rPr lang="en-GB" sz="2000" b="1" dirty="0" smtClean="0">
                          <a:solidFill>
                            <a:schemeClr val="tx1"/>
                          </a:solidFill>
                        </a:rPr>
                        <a:t>Thick edge</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mm</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1.351</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r>
                        <a:rPr lang="en-US" sz="2000" b="1" dirty="0" smtClean="0"/>
                        <a:t>t/2d   thin edge</a:t>
                      </a:r>
                      <a:endParaRPr lang="en-US" sz="20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0" dirty="0" smtClean="0"/>
                        <a:t>%</a:t>
                      </a:r>
                      <a:endParaRPr lang="en-US" sz="20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82.5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3977">
                <a:tc>
                  <a:txBody>
                    <a:bodyPr/>
                    <a:lstStyle/>
                    <a:p>
                      <a:r>
                        <a:rPr lang="en-US" sz="2000" b="1" dirty="0" smtClean="0"/>
                        <a:t>t/2d   thick</a:t>
                      </a:r>
                      <a:r>
                        <a:rPr lang="en-US" sz="2000" b="1" baseline="0" dirty="0" smtClean="0"/>
                        <a:t> edge</a:t>
                      </a:r>
                      <a:endParaRPr lang="en-US" sz="20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0" dirty="0" smtClean="0"/>
                        <a:t>%</a:t>
                      </a:r>
                      <a:endParaRPr lang="en-US" sz="20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96.5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9562">
                <a:tc>
                  <a:txBody>
                    <a:bodyPr/>
                    <a:lstStyle/>
                    <a:p>
                      <a:pPr algn="l"/>
                      <a:r>
                        <a:rPr lang="en-GB" sz="2000" b="1" baseline="0" dirty="0" smtClean="0">
                          <a:solidFill>
                            <a:schemeClr val="tx1"/>
                          </a:solidFill>
                        </a:rPr>
                        <a:t>Packing factor</a:t>
                      </a:r>
                      <a:endParaRPr lang="en-GB" sz="20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000" b="0" dirty="0" smtClean="0">
                          <a:solidFill>
                            <a:schemeClr val="tx1"/>
                          </a:solidFill>
                        </a:rPr>
                        <a:t>87.3</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bl>
          </a:graphicData>
        </a:graphic>
      </p:graphicFrame>
      <p:sp>
        <p:nvSpPr>
          <p:cNvPr id="7" name="TextBox 6"/>
          <p:cNvSpPr txBox="1"/>
          <p:nvPr/>
        </p:nvSpPr>
        <p:spPr>
          <a:xfrm>
            <a:off x="558800" y="5918200"/>
            <a:ext cx="7987058" cy="430887"/>
          </a:xfrm>
          <a:prstGeom prst="rect">
            <a:avLst/>
          </a:prstGeom>
          <a:noFill/>
          <a:ln w="25400">
            <a:solidFill>
              <a:schemeClr val="accent1"/>
            </a:solidFill>
          </a:ln>
        </p:spPr>
        <p:txBody>
          <a:bodyPr wrap="none" rtlCol="0">
            <a:spAutoFit/>
          </a:bodyPr>
          <a:lstStyle/>
          <a:p>
            <a:r>
              <a:rPr lang="en-GB" sz="2200" b="1" dirty="0" smtClean="0">
                <a:solidFill>
                  <a:schemeClr val="accent6"/>
                </a:solidFill>
              </a:rPr>
              <a:t>With stainless steel (316 L) core </a:t>
            </a:r>
            <a:r>
              <a:rPr lang="en-GB" sz="2200" dirty="0" smtClean="0"/>
              <a:t>- 12 mm width and 25 </a:t>
            </a:r>
            <a:r>
              <a:rPr lang="en-GB" sz="2200" dirty="0" smtClean="0">
                <a:sym typeface="Symbol"/>
              </a:rPr>
              <a:t>m thickness</a:t>
            </a:r>
            <a:endParaRPr lang="en-GB" sz="2200" dirty="0"/>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Tree>
    <p:extLst>
      <p:ext uri="{BB962C8B-B14F-4D97-AF65-F5344CB8AC3E}">
        <p14:creationId xmlns:p14="http://schemas.microsoft.com/office/powerpoint/2010/main" val="20161968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524875" y="6324600"/>
            <a:ext cx="514350" cy="533400"/>
          </a:xfrm>
          <a:prstGeom prst="rect">
            <a:avLst/>
          </a:prstGeom>
        </p:spPr>
        <p:txBody>
          <a:bodyPr/>
          <a:lstStyle/>
          <a:p>
            <a:fld id="{FC694828-7C99-4081-9B99-AEABC6A10D24}" type="slidenum">
              <a:rPr lang="en-US" sz="1600" smtClean="0"/>
              <a:pPr/>
              <a:t>19</a:t>
            </a:fld>
            <a:endParaRPr lang="en-US" sz="1600" dirty="0"/>
          </a:p>
        </p:txBody>
      </p:sp>
      <p:sp>
        <p:nvSpPr>
          <p:cNvPr id="4" name="TextBox 3"/>
          <p:cNvSpPr txBox="1"/>
          <p:nvPr/>
        </p:nvSpPr>
        <p:spPr>
          <a:xfrm>
            <a:off x="1320800" y="228600"/>
            <a:ext cx="7683500" cy="707886"/>
          </a:xfrm>
          <a:prstGeom prst="rect">
            <a:avLst/>
          </a:prstGeom>
          <a:noFill/>
        </p:spPr>
        <p:txBody>
          <a:bodyPr wrap="square" rtlCol="0">
            <a:spAutoFit/>
          </a:bodyPr>
          <a:lstStyle/>
          <a:p>
            <a:r>
              <a:rPr lang="en-US" sz="4000" b="1" kern="0" dirty="0" smtClean="0">
                <a:solidFill>
                  <a:srgbClr val="990033"/>
                </a:solidFill>
                <a:latin typeface="+mj-lt"/>
                <a:cs typeface="Arial" charset="0"/>
              </a:rPr>
              <a:t>Cable Requirements and Specs v.1</a:t>
            </a:r>
            <a:endParaRPr lang="en-US" sz="4000" b="1" dirty="0">
              <a:solidFill>
                <a:srgbClr val="990033"/>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0" y="1145666"/>
            <a:ext cx="4800600" cy="5712334"/>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000" b="1" kern="0" dirty="0" smtClean="0">
                <a:solidFill>
                  <a:srgbClr val="000066"/>
                </a:solidFill>
                <a:latin typeface="Arial" charset="0"/>
                <a:cs typeface="Arial" charset="0"/>
              </a:rPr>
              <a:t>Factors used in selecting the initial cable geometry:</a:t>
            </a:r>
          </a:p>
          <a:p>
            <a:pPr marL="742950" lvl="1" indent="-285750">
              <a:spcBef>
                <a:spcPct val="20000"/>
              </a:spcBef>
              <a:buFontTx/>
              <a:buChar char="o"/>
            </a:pPr>
            <a:r>
              <a:rPr lang="en-US" sz="1800" b="1" kern="0" dirty="0" smtClean="0">
                <a:solidFill>
                  <a:srgbClr val="000000"/>
                </a:solidFill>
                <a:latin typeface="Arial" charset="0"/>
                <a:cs typeface="Arial" charset="0"/>
              </a:rPr>
              <a:t>Max strand number </a:t>
            </a:r>
            <a:r>
              <a:rPr lang="en-US" sz="1800" b="1" kern="0" dirty="0">
                <a:latin typeface="Arial" charset="0"/>
                <a:cs typeface="Arial" charset="0"/>
              </a:rPr>
              <a:t>≤ </a:t>
            </a:r>
            <a:r>
              <a:rPr lang="en-US" sz="1800" b="1" kern="0" dirty="0" smtClean="0">
                <a:latin typeface="Arial" charset="0"/>
                <a:cs typeface="Arial" charset="0"/>
              </a:rPr>
              <a:t>40 </a:t>
            </a:r>
            <a:r>
              <a:rPr lang="en-US" sz="1800" b="1" kern="0" dirty="0" smtClean="0">
                <a:solidFill>
                  <a:srgbClr val="000000"/>
                </a:solidFill>
                <a:latin typeface="Arial" charset="0"/>
                <a:cs typeface="Arial" charset="0"/>
              </a:rPr>
              <a:t>limit of CERN cabling machine</a:t>
            </a:r>
            <a:endParaRPr lang="en-US" sz="1800" b="1" kern="0" dirty="0" smtClean="0">
              <a:latin typeface="Arial" charset="0"/>
              <a:cs typeface="Arial" charset="0"/>
            </a:endParaRPr>
          </a:p>
          <a:p>
            <a:pPr marL="742950" lvl="1" indent="-285750">
              <a:spcBef>
                <a:spcPct val="20000"/>
              </a:spcBef>
              <a:buFontTx/>
              <a:buChar char="o"/>
            </a:pPr>
            <a:r>
              <a:rPr lang="en-US" sz="1800" b="1" kern="0" dirty="0">
                <a:latin typeface="Arial" charset="0"/>
                <a:cs typeface="Arial" charset="0"/>
              </a:rPr>
              <a:t>Strand </a:t>
            </a:r>
            <a:r>
              <a:rPr lang="en-US" sz="1800" b="1" kern="0" dirty="0" smtClean="0">
                <a:latin typeface="Arial" charset="0"/>
                <a:cs typeface="Arial" charset="0"/>
              </a:rPr>
              <a:t>size 0.7 mm </a:t>
            </a:r>
            <a:r>
              <a:rPr lang="en-US" sz="1800" b="1" kern="0" dirty="0">
                <a:latin typeface="Arial" charset="0"/>
                <a:cs typeface="Arial" charset="0"/>
              </a:rPr>
              <a:t>t</a:t>
            </a:r>
            <a:r>
              <a:rPr lang="en-US" sz="1800" b="1" kern="0" dirty="0" smtClean="0">
                <a:latin typeface="Arial" charset="0"/>
                <a:cs typeface="Arial" charset="0"/>
              </a:rPr>
              <a:t>o achieve 11 T at 11.85 kA</a:t>
            </a:r>
          </a:p>
          <a:p>
            <a:pPr marL="742950" lvl="1" indent="-285750">
              <a:spcBef>
                <a:spcPct val="20000"/>
              </a:spcBef>
              <a:buFontTx/>
              <a:buChar char="o"/>
            </a:pPr>
            <a:r>
              <a:rPr lang="en-US" sz="1800" b="1" kern="0" dirty="0" smtClean="0">
                <a:latin typeface="Arial" charset="0"/>
                <a:cs typeface="Arial" charset="0"/>
              </a:rPr>
              <a:t>Critical </a:t>
            </a:r>
            <a:r>
              <a:rPr lang="en-US" sz="1800" b="1" kern="0" dirty="0">
                <a:latin typeface="Arial" charset="0"/>
                <a:cs typeface="Arial" charset="0"/>
              </a:rPr>
              <a:t>current degradation due to cabling &lt; 10</a:t>
            </a:r>
            <a:r>
              <a:rPr lang="en-US" sz="1800" b="1" kern="0" dirty="0" smtClean="0">
                <a:latin typeface="Arial" charset="0"/>
                <a:cs typeface="Arial" charset="0"/>
              </a:rPr>
              <a:t>%</a:t>
            </a:r>
          </a:p>
          <a:p>
            <a:pPr marL="742950" lvl="1" indent="-285750">
              <a:spcBef>
                <a:spcPct val="20000"/>
              </a:spcBef>
              <a:buFontTx/>
              <a:buChar char="o"/>
            </a:pPr>
            <a:r>
              <a:rPr lang="en-US" sz="1800" b="1" kern="0" dirty="0" smtClean="0">
                <a:solidFill>
                  <a:srgbClr val="000066"/>
                </a:solidFill>
                <a:latin typeface="Arial" charset="0"/>
                <a:cs typeface="Arial" charset="0"/>
              </a:rPr>
              <a:t>Cable expansion: </a:t>
            </a:r>
            <a:r>
              <a:rPr lang="en-US" sz="1800" b="1" kern="0" dirty="0">
                <a:solidFill>
                  <a:srgbClr val="000066"/>
                </a:solidFill>
                <a:latin typeface="Arial" charset="0"/>
                <a:cs typeface="Arial" charset="0"/>
              </a:rPr>
              <a:t>thickness</a:t>
            </a:r>
            <a:r>
              <a:rPr lang="en-US" sz="1800" b="1" kern="0" dirty="0" smtClean="0">
                <a:solidFill>
                  <a:srgbClr val="000066"/>
                </a:solidFill>
                <a:latin typeface="Arial" charset="0"/>
                <a:cs typeface="Arial" charset="0"/>
              </a:rPr>
              <a:t>3%, width 1%</a:t>
            </a:r>
            <a:endParaRPr lang="en-US" sz="1800" b="1" kern="0" dirty="0">
              <a:solidFill>
                <a:srgbClr val="000066"/>
              </a:solidFill>
              <a:latin typeface="Arial" charset="0"/>
              <a:cs typeface="Arial" charset="0"/>
            </a:endParaRPr>
          </a:p>
          <a:p>
            <a:pPr marL="342900" lvl="0" indent="-342900">
              <a:spcBef>
                <a:spcPct val="20000"/>
              </a:spcBef>
              <a:buClr>
                <a:srgbClr val="3333FF"/>
              </a:buClr>
              <a:buFont typeface="Wingdings" pitchFamily="2" charset="2"/>
              <a:buChar char="v"/>
            </a:pPr>
            <a:r>
              <a:rPr lang="en-US" sz="2000" b="1" kern="0" dirty="0" smtClean="0">
                <a:solidFill>
                  <a:srgbClr val="000066"/>
                </a:solidFill>
                <a:latin typeface="Arial" charset="0"/>
                <a:cs typeface="Arial" charset="0"/>
              </a:rPr>
              <a:t>Cable design constraints:</a:t>
            </a:r>
            <a:endParaRPr lang="en-US" sz="2000" b="1" kern="0" dirty="0">
              <a:solidFill>
                <a:srgbClr val="000066"/>
              </a:solidFill>
              <a:latin typeface="Arial" charset="0"/>
              <a:cs typeface="Arial" charset="0"/>
            </a:endParaRPr>
          </a:p>
          <a:p>
            <a:pPr marL="742950" lvl="1" indent="-285750">
              <a:spcBef>
                <a:spcPct val="20000"/>
              </a:spcBef>
              <a:buFontTx/>
              <a:buChar char="o"/>
            </a:pPr>
            <a:r>
              <a:rPr lang="en-US" sz="1800" b="1" kern="0" dirty="0">
                <a:solidFill>
                  <a:srgbClr val="000000"/>
                </a:solidFill>
                <a:latin typeface="Arial" charset="0"/>
                <a:cs typeface="Arial" charset="0"/>
              </a:rPr>
              <a:t>S</a:t>
            </a:r>
            <a:r>
              <a:rPr lang="en-US" sz="1800" b="1" kern="0" dirty="0" smtClean="0">
                <a:solidFill>
                  <a:srgbClr val="000000"/>
                </a:solidFill>
                <a:latin typeface="Arial" charset="0"/>
                <a:cs typeface="Arial" charset="0"/>
              </a:rPr>
              <a:t>mall edge deformation 1-h/2d </a:t>
            </a:r>
            <a:r>
              <a:rPr lang="en-US" sz="1800" b="1" kern="0" dirty="0" smtClean="0">
                <a:latin typeface="Arial" charset="0"/>
                <a:cs typeface="Arial" charset="0"/>
              </a:rPr>
              <a:t>≤ 20% </a:t>
            </a:r>
            <a:r>
              <a:rPr lang="en-US" sz="1800" b="1" kern="0" dirty="0">
                <a:solidFill>
                  <a:srgbClr val="000000"/>
                </a:solidFill>
                <a:latin typeface="Arial" charset="0"/>
                <a:cs typeface="Arial" charset="0"/>
              </a:rPr>
              <a:t>to minimize </a:t>
            </a:r>
            <a:r>
              <a:rPr lang="en-US" sz="1800" b="1" kern="0" dirty="0" err="1">
                <a:solidFill>
                  <a:srgbClr val="000000"/>
                </a:solidFill>
                <a:latin typeface="Arial" charset="0"/>
                <a:cs typeface="Arial" charset="0"/>
              </a:rPr>
              <a:t>Ic</a:t>
            </a:r>
            <a:r>
              <a:rPr lang="en-US" sz="1800" b="1" kern="0" dirty="0">
                <a:solidFill>
                  <a:srgbClr val="000000"/>
                </a:solidFill>
                <a:latin typeface="Arial" charset="0"/>
                <a:cs typeface="Arial" charset="0"/>
              </a:rPr>
              <a:t> degradation</a:t>
            </a:r>
            <a:endParaRPr lang="en-US" sz="1800" b="1" kern="0" dirty="0" smtClean="0">
              <a:latin typeface="Arial" charset="0"/>
              <a:cs typeface="Arial" charset="0"/>
            </a:endParaRPr>
          </a:p>
          <a:p>
            <a:pPr marL="742950" lvl="1" indent="-285750" eaLnBrk="0" fontAlgn="base" hangingPunct="0">
              <a:spcBef>
                <a:spcPct val="20000"/>
              </a:spcBef>
              <a:spcAft>
                <a:spcPct val="0"/>
              </a:spcAft>
              <a:buFontTx/>
              <a:buChar char="o"/>
            </a:pPr>
            <a:r>
              <a:rPr lang="en-US" sz="1800" b="1" kern="0" dirty="0" smtClean="0">
                <a:latin typeface="Arial" charset="0"/>
                <a:cs typeface="Arial" charset="0"/>
              </a:rPr>
              <a:t>Large edge compacted ~2% for mechanical stability</a:t>
            </a:r>
            <a:endParaRPr lang="en-US" sz="1800" b="1" kern="0" dirty="0" smtClean="0">
              <a:solidFill>
                <a:srgbClr val="3333FF"/>
              </a:solidFill>
              <a:latin typeface="Arial" charset="0"/>
              <a:cs typeface="Arial" charset="0"/>
            </a:endParaRPr>
          </a:p>
          <a:p>
            <a:pPr marL="742950" lvl="1" indent="-285750" eaLnBrk="0" fontAlgn="base" hangingPunct="0">
              <a:spcBef>
                <a:spcPct val="20000"/>
              </a:spcBef>
              <a:spcAft>
                <a:spcPct val="0"/>
              </a:spcAft>
              <a:buFontTx/>
              <a:buChar char="o"/>
            </a:pPr>
            <a:r>
              <a:rPr lang="en-US" sz="1800" b="1" kern="0" dirty="0" smtClean="0">
                <a:solidFill>
                  <a:srgbClr val="000000"/>
                </a:solidFill>
                <a:latin typeface="Arial" charset="0"/>
                <a:cs typeface="Arial" charset="0"/>
              </a:rPr>
              <a:t>Width compaction</a:t>
            </a:r>
            <a:r>
              <a:rPr lang="en-US" sz="1800" b="1" kern="0" dirty="0">
                <a:solidFill>
                  <a:srgbClr val="000000"/>
                </a:solidFill>
                <a:latin typeface="Arial" charset="0"/>
                <a:cs typeface="Arial" charset="0"/>
              </a:rPr>
              <a:t> </a:t>
            </a:r>
            <a:r>
              <a:rPr lang="en-US" sz="1800" b="1" kern="0" dirty="0" smtClean="0">
                <a:solidFill>
                  <a:srgbClr val="000000"/>
                </a:solidFill>
                <a:latin typeface="Arial" charset="0"/>
                <a:cs typeface="Arial" charset="0"/>
              </a:rPr>
              <a:t>&gt; 1 to minimize </a:t>
            </a:r>
            <a:r>
              <a:rPr lang="en-US" sz="1800" b="1" kern="0" dirty="0" err="1" smtClean="0">
                <a:solidFill>
                  <a:srgbClr val="000000"/>
                </a:solidFill>
                <a:latin typeface="Arial" charset="0"/>
                <a:cs typeface="Arial" charset="0"/>
              </a:rPr>
              <a:t>Ic</a:t>
            </a:r>
            <a:r>
              <a:rPr lang="en-US" sz="1800" b="1" kern="0" dirty="0" smtClean="0">
                <a:solidFill>
                  <a:srgbClr val="000000"/>
                </a:solidFill>
                <a:latin typeface="Arial" charset="0"/>
                <a:cs typeface="Arial" charset="0"/>
              </a:rPr>
              <a:t> degradation</a:t>
            </a:r>
          </a:p>
          <a:p>
            <a:pPr marL="342900" lvl="1" indent="-342900">
              <a:spcBef>
                <a:spcPct val="20000"/>
              </a:spcBef>
              <a:buFont typeface="Wingdings" charset="2"/>
              <a:buChar char="v"/>
            </a:pPr>
            <a:r>
              <a:rPr lang="en-US" sz="2000" b="1" kern="0" dirty="0">
                <a:solidFill>
                  <a:srgbClr val="000090"/>
                </a:solidFill>
                <a:latin typeface="Arial" charset="0"/>
                <a:cs typeface="Arial" charset="0"/>
              </a:rPr>
              <a:t>Cable packing factor ~ 86% </a:t>
            </a:r>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5825" y="1114628"/>
            <a:ext cx="4343400"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p:cNvGrpSpPr>
            <a:grpSpLocks noChangeAspect="1"/>
          </p:cNvGrpSpPr>
          <p:nvPr/>
        </p:nvGrpSpPr>
        <p:grpSpPr>
          <a:xfrm>
            <a:off x="5027493" y="3788056"/>
            <a:ext cx="3887907" cy="2816749"/>
            <a:chOff x="5029200" y="800100"/>
            <a:chExt cx="3733800" cy="2705100"/>
          </a:xfrm>
        </p:grpSpPr>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600200"/>
              <a:ext cx="37338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800100"/>
              <a:ext cx="37338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38103203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69863"/>
            <a:ext cx="6451600" cy="981075"/>
          </a:xfrm>
        </p:spPr>
        <p:txBody>
          <a:bodyPr/>
          <a:lstStyle/>
          <a:p>
            <a:r>
              <a:rPr lang="en-US" dirty="0" smtClean="0"/>
              <a:t>Outline</a:t>
            </a:r>
            <a:endParaRPr lang="en-US"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 name="Slide Number Placeholder 6"/>
          <p:cNvSpPr>
            <a:spLocks noGrp="1"/>
          </p:cNvSpPr>
          <p:nvPr>
            <p:ph type="sldNum" sz="quarter" idx="4"/>
          </p:nvPr>
        </p:nvSpPr>
        <p:spPr/>
        <p:txBody>
          <a:bodyPr/>
          <a:lstStyle/>
          <a:p>
            <a:pPr>
              <a:defRPr/>
            </a:pPr>
            <a:fld id="{1D1B80E4-C5D5-4EED-B463-4001E2E4D565}" type="slidenum">
              <a:rPr lang="en-US" smtClean="0">
                <a:latin typeface="Tahoma"/>
              </a:rPr>
              <a:pPr>
                <a:defRPr/>
              </a:pPr>
              <a:t>2</a:t>
            </a:fld>
            <a:endParaRPr lang="en-US" dirty="0">
              <a:latin typeface="Tahoma"/>
            </a:endParaRPr>
          </a:p>
        </p:txBody>
      </p:sp>
      <p:sp>
        <p:nvSpPr>
          <p:cNvPr id="10" name="Content Placeholder 4"/>
          <p:cNvSpPr>
            <a:spLocks noGrp="1"/>
          </p:cNvSpPr>
          <p:nvPr>
            <p:ph sz="quarter" idx="12"/>
          </p:nvPr>
        </p:nvSpPr>
        <p:spPr>
          <a:xfrm>
            <a:off x="192050" y="1005522"/>
            <a:ext cx="8736050" cy="5915978"/>
          </a:xfrm>
        </p:spPr>
        <p:txBody>
          <a:bodyPr>
            <a:noAutofit/>
          </a:bodyPr>
          <a:lstStyle/>
          <a:p>
            <a:pPr>
              <a:spcAft>
                <a:spcPts val="1200"/>
              </a:spcAft>
            </a:pPr>
            <a:r>
              <a:rPr lang="en-US" sz="2800" dirty="0" smtClean="0">
                <a:solidFill>
                  <a:srgbClr val="000099"/>
                </a:solidFill>
              </a:rPr>
              <a:t>Wire Specifications and Procurement </a:t>
            </a:r>
          </a:p>
          <a:p>
            <a:pPr lvl="1">
              <a:spcBef>
                <a:spcPts val="0"/>
              </a:spcBef>
              <a:spcAft>
                <a:spcPts val="600"/>
              </a:spcAft>
            </a:pPr>
            <a:r>
              <a:rPr lang="en-US" sz="2400" dirty="0" smtClean="0">
                <a:solidFill>
                  <a:srgbClr val="000099"/>
                </a:solidFill>
              </a:rPr>
              <a:t>specs and </a:t>
            </a:r>
            <a:r>
              <a:rPr lang="en-US" sz="2400" dirty="0">
                <a:solidFill>
                  <a:srgbClr val="000099"/>
                </a:solidFill>
              </a:rPr>
              <a:t>magnet </a:t>
            </a:r>
            <a:r>
              <a:rPr lang="en-US" sz="2400" dirty="0" smtClean="0">
                <a:solidFill>
                  <a:srgbClr val="000099"/>
                </a:solidFill>
              </a:rPr>
              <a:t>margin</a:t>
            </a:r>
            <a:endParaRPr lang="en-US" sz="2400" dirty="0">
              <a:solidFill>
                <a:srgbClr val="000099"/>
              </a:solidFill>
            </a:endParaRPr>
          </a:p>
          <a:p>
            <a:pPr lvl="1">
              <a:spcBef>
                <a:spcPts val="0"/>
              </a:spcBef>
              <a:spcAft>
                <a:spcPts val="600"/>
              </a:spcAft>
            </a:pPr>
            <a:r>
              <a:rPr lang="en-US" sz="2400" dirty="0" smtClean="0">
                <a:solidFill>
                  <a:srgbClr val="000099"/>
                </a:solidFill>
              </a:rPr>
              <a:t>material received so far</a:t>
            </a:r>
          </a:p>
          <a:p>
            <a:pPr lvl="1">
              <a:spcBef>
                <a:spcPts val="0"/>
              </a:spcBef>
              <a:spcAft>
                <a:spcPts val="600"/>
              </a:spcAft>
            </a:pPr>
            <a:r>
              <a:rPr lang="en-US" sz="2400" dirty="0" smtClean="0">
                <a:solidFill>
                  <a:srgbClr val="000099"/>
                </a:solidFill>
              </a:rPr>
              <a:t>procurement strategy</a:t>
            </a:r>
          </a:p>
          <a:p>
            <a:pPr>
              <a:spcBef>
                <a:spcPts val="2400"/>
              </a:spcBef>
              <a:spcAft>
                <a:spcPts val="1200"/>
              </a:spcAft>
            </a:pPr>
            <a:r>
              <a:rPr lang="en-US" sz="2800" dirty="0" smtClean="0">
                <a:solidFill>
                  <a:srgbClr val="000099"/>
                </a:solidFill>
              </a:rPr>
              <a:t>Cable Parameters and Performance</a:t>
            </a:r>
            <a:endParaRPr lang="en-US" sz="2400" dirty="0" smtClean="0">
              <a:solidFill>
                <a:srgbClr val="000099"/>
              </a:solidFill>
            </a:endParaRPr>
          </a:p>
          <a:p>
            <a:pPr lvl="1">
              <a:spcBef>
                <a:spcPts val="0"/>
              </a:spcBef>
              <a:spcAft>
                <a:spcPts val="600"/>
              </a:spcAft>
            </a:pPr>
            <a:r>
              <a:rPr lang="en-US" sz="2400" dirty="0" smtClean="0">
                <a:solidFill>
                  <a:srgbClr val="000099"/>
                </a:solidFill>
              </a:rPr>
              <a:t>Cable Development at FNAL (by E. </a:t>
            </a:r>
            <a:r>
              <a:rPr lang="en-US" sz="2400" dirty="0" err="1" smtClean="0">
                <a:solidFill>
                  <a:srgbClr val="000099"/>
                </a:solidFill>
              </a:rPr>
              <a:t>Barzi</a:t>
            </a:r>
            <a:r>
              <a:rPr lang="en-US" sz="2400" dirty="0" smtClean="0">
                <a:solidFill>
                  <a:srgbClr val="000099"/>
                </a:solidFill>
              </a:rPr>
              <a:t>, S. </a:t>
            </a:r>
            <a:r>
              <a:rPr lang="en-US" sz="2400" dirty="0" err="1" smtClean="0">
                <a:solidFill>
                  <a:srgbClr val="000099"/>
                </a:solidFill>
              </a:rPr>
              <a:t>Zlobin</a:t>
            </a:r>
            <a:r>
              <a:rPr lang="en-US" sz="2400" dirty="0" smtClean="0">
                <a:solidFill>
                  <a:srgbClr val="000099"/>
                </a:solidFill>
              </a:rPr>
              <a:t>)</a:t>
            </a:r>
          </a:p>
          <a:p>
            <a:pPr lvl="1">
              <a:spcBef>
                <a:spcPts val="0"/>
              </a:spcBef>
              <a:spcAft>
                <a:spcPts val="600"/>
              </a:spcAft>
            </a:pPr>
            <a:r>
              <a:rPr lang="en-US" sz="2400" dirty="0" smtClean="0">
                <a:solidFill>
                  <a:srgbClr val="000099"/>
                </a:solidFill>
              </a:rPr>
              <a:t>Unit lengths produced with the RRP 108/127</a:t>
            </a:r>
          </a:p>
          <a:p>
            <a:pPr lvl="1">
              <a:spcBef>
                <a:spcPts val="0"/>
              </a:spcBef>
              <a:spcAft>
                <a:spcPts val="600"/>
              </a:spcAft>
            </a:pPr>
            <a:r>
              <a:rPr lang="en-US" sz="2400" dirty="0">
                <a:solidFill>
                  <a:srgbClr val="000099"/>
                </a:solidFill>
              </a:rPr>
              <a:t>Unit lengths produced with the RRP </a:t>
            </a:r>
            <a:r>
              <a:rPr lang="en-US" sz="2400" dirty="0" smtClean="0">
                <a:solidFill>
                  <a:srgbClr val="000099"/>
                </a:solidFill>
              </a:rPr>
              <a:t>132/169</a:t>
            </a:r>
          </a:p>
          <a:p>
            <a:pPr lvl="1">
              <a:spcBef>
                <a:spcPts val="0"/>
              </a:spcBef>
              <a:spcAft>
                <a:spcPts val="600"/>
              </a:spcAft>
            </a:pPr>
            <a:r>
              <a:rPr lang="en-US" sz="2400" dirty="0" smtClean="0">
                <a:solidFill>
                  <a:srgbClr val="000099"/>
                </a:solidFill>
              </a:rPr>
              <a:t>Unit lengths produced with the PIT</a:t>
            </a:r>
          </a:p>
          <a:p>
            <a:pPr>
              <a:spcBef>
                <a:spcPts val="1800"/>
              </a:spcBef>
              <a:spcAft>
                <a:spcPts val="1800"/>
              </a:spcAft>
            </a:pPr>
            <a:r>
              <a:rPr lang="en-US" sz="2800" dirty="0" smtClean="0">
                <a:solidFill>
                  <a:srgbClr val="000099"/>
                </a:solidFill>
              </a:rPr>
              <a:t>Conclusions</a:t>
            </a:r>
            <a:endParaRPr lang="en-US" sz="2800" dirty="0">
              <a:solidFill>
                <a:srgbClr val="000099"/>
              </a:solidFill>
            </a:endParaRPr>
          </a:p>
          <a:p>
            <a:pPr lvl="1">
              <a:spcBef>
                <a:spcPts val="0"/>
              </a:spcBef>
              <a:spcAft>
                <a:spcPts val="1800"/>
              </a:spcAft>
            </a:pPr>
            <a:endParaRPr lang="en-US" sz="2400" dirty="0" smtClean="0">
              <a:solidFill>
                <a:srgbClr val="000099"/>
              </a:solidFill>
            </a:endParaRPr>
          </a:p>
          <a:p>
            <a:pPr lvl="1">
              <a:spcAft>
                <a:spcPts val="2400"/>
              </a:spcAft>
            </a:pPr>
            <a:endParaRPr lang="en-US" sz="2400" dirty="0" smtClean="0">
              <a:solidFill>
                <a:srgbClr val="000099"/>
              </a:solidFill>
            </a:endParaRPr>
          </a:p>
          <a:p>
            <a:pPr lvl="1">
              <a:spcAft>
                <a:spcPts val="2400"/>
              </a:spcAft>
            </a:pPr>
            <a:endParaRPr lang="en-US" dirty="0" smtClean="0">
              <a:solidFill>
                <a:srgbClr val="000099"/>
              </a:solidFill>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Tree>
    <p:extLst>
      <p:ext uri="{BB962C8B-B14F-4D97-AF65-F5344CB8AC3E}">
        <p14:creationId xmlns:p14="http://schemas.microsoft.com/office/powerpoint/2010/main" val="2622877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3" end="3"/>
                                            </p:txEl>
                                          </p:spTgt>
                                        </p:tgtEl>
                                        <p:attrNameLst>
                                          <p:attrName>ppt_c</p:attrName>
                                        </p:attrNameLst>
                                      </p:cBhvr>
                                      <p:to>
                                        <a:schemeClr val="bg2"/>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4" end="4"/>
                                            </p:txEl>
                                          </p:spTgt>
                                        </p:tgtEl>
                                        <p:attrNameLst>
                                          <p:attrName>ppt_c</p:attrName>
                                        </p:attrNameLst>
                                      </p:cBhvr>
                                      <p:to>
                                        <a:schemeClr val="bg2"/>
                                      </p:to>
                                    </p:animClr>
                                  </p:subTnLst>
                                </p:cTn>
                              </p:par>
                              <p:par>
                                <p:cTn id="17" presetID="1" presetClass="entr" presetSubtype="0" fill="hold" grpId="0" nodeType="with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5" end="5"/>
                                            </p:txEl>
                                          </p:spTgt>
                                        </p:tgtEl>
                                        <p:attrNameLst>
                                          <p:attrName>ppt_c</p:attrName>
                                        </p:attrNameLst>
                                      </p:cBhvr>
                                      <p:to>
                                        <a:schemeClr val="bg2"/>
                                      </p:to>
                                    </p:animClr>
                                  </p:subTnLst>
                                </p:cTn>
                              </p:par>
                              <p:par>
                                <p:cTn id="19" presetID="1" presetClass="entr" presetSubtype="0" fill="hold" grpId="0" nodeType="with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6" end="6"/>
                                            </p:txEl>
                                          </p:spTgt>
                                        </p:tgtEl>
                                        <p:attrNameLst>
                                          <p:attrName>ppt_c</p:attrName>
                                        </p:attrNameLst>
                                      </p:cBhvr>
                                      <p:to>
                                        <a:schemeClr val="bg2"/>
                                      </p:to>
                                    </p:animClr>
                                  </p:subTnLst>
                                </p:cTn>
                              </p:par>
                              <p:par>
                                <p:cTn id="21" presetID="1" presetClass="entr" presetSubtype="0" fill="hold" grpId="0" nodeType="withEffect">
                                  <p:stCondLst>
                                    <p:cond delay="0"/>
                                  </p:stCondLst>
                                  <p:childTnLst>
                                    <p:set>
                                      <p:cBhvr>
                                        <p:cTn id="22" dur="1" fill="hold">
                                          <p:stCondLst>
                                            <p:cond delay="0"/>
                                          </p:stCondLst>
                                        </p:cTn>
                                        <p:tgtEl>
                                          <p:spTgt spid="10">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7" end="7"/>
                                            </p:txEl>
                                          </p:spTgt>
                                        </p:tgtEl>
                                        <p:attrNameLst>
                                          <p:attrName>ppt_c</p:attrName>
                                        </p:attrNameLst>
                                      </p:cBhvr>
                                      <p:to>
                                        <a:schemeClr val="bg2"/>
                                      </p:to>
                                    </p:animClr>
                                  </p:subTnLst>
                                </p:cTn>
                              </p:par>
                              <p:par>
                                <p:cTn id="23" presetID="1" presetClass="entr" presetSubtype="0" fill="hold" grpId="0" nodeType="withEffect">
                                  <p:stCondLst>
                                    <p:cond delay="0"/>
                                  </p:stCondLst>
                                  <p:childTnLst>
                                    <p:set>
                                      <p:cBhvr>
                                        <p:cTn id="24" dur="1" fill="hold">
                                          <p:stCondLst>
                                            <p:cond delay="0"/>
                                          </p:stCondLst>
                                        </p:cTn>
                                        <p:tgtEl>
                                          <p:spTgt spid="10">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8" end="8"/>
                                            </p:txEl>
                                          </p:spTgt>
                                        </p:tgtEl>
                                        <p:attrNameLst>
                                          <p:attrName>ppt_c</p:attrName>
                                        </p:attrNameLst>
                                      </p:cBhvr>
                                      <p:to>
                                        <a:schemeClr val="bg2"/>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FC694828-7C99-4081-9B99-AEABC6A10D24}" type="slidenum">
              <a:rPr lang="en-US" sz="1600" smtClean="0"/>
              <a:pPr/>
              <a:t>20</a:t>
            </a:fld>
            <a:endParaRPr lang="en-US" sz="1600" dirty="0"/>
          </a:p>
        </p:txBody>
      </p:sp>
      <p:sp>
        <p:nvSpPr>
          <p:cNvPr id="3" name="Rectangle 2"/>
          <p:cNvSpPr/>
          <p:nvPr/>
        </p:nvSpPr>
        <p:spPr>
          <a:xfrm>
            <a:off x="208479" y="1371600"/>
            <a:ext cx="8478321" cy="1348061"/>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b="1" kern="0" dirty="0" smtClean="0">
                <a:solidFill>
                  <a:srgbClr val="000066"/>
                </a:solidFill>
                <a:latin typeface="Arial" charset="0"/>
                <a:cs typeface="Arial" charset="0"/>
              </a:rPr>
              <a:t>RRP strand, 1-2 passes, intermediate annealing</a:t>
            </a:r>
          </a:p>
          <a:p>
            <a:pPr marL="342900" lvl="0" indent="-342900" eaLnBrk="0" fontAlgn="base" hangingPunct="0">
              <a:spcBef>
                <a:spcPct val="20000"/>
              </a:spcBef>
              <a:spcAft>
                <a:spcPct val="0"/>
              </a:spcAft>
              <a:buClr>
                <a:srgbClr val="3333FF"/>
              </a:buClr>
              <a:buFont typeface="Wingdings" pitchFamily="2" charset="2"/>
              <a:buChar char="v"/>
            </a:pPr>
            <a:r>
              <a:rPr lang="en-US" b="1" kern="0" dirty="0" smtClean="0">
                <a:solidFill>
                  <a:srgbClr val="000066"/>
                </a:solidFill>
                <a:latin typeface="Arial" charset="0"/>
                <a:cs typeface="Arial" charset="0"/>
              </a:rPr>
              <a:t>Cable </a:t>
            </a:r>
            <a:r>
              <a:rPr lang="en-US" b="1" kern="0" dirty="0" err="1" smtClean="0">
                <a:solidFill>
                  <a:srgbClr val="000066"/>
                </a:solidFill>
                <a:latin typeface="Arial" charset="0"/>
                <a:cs typeface="Arial" charset="0"/>
              </a:rPr>
              <a:t>Ic</a:t>
            </a:r>
            <a:r>
              <a:rPr lang="en-US" b="1" kern="0" dirty="0" smtClean="0">
                <a:solidFill>
                  <a:srgbClr val="000066"/>
                </a:solidFill>
                <a:latin typeface="Arial" charset="0"/>
                <a:cs typeface="Arial" charset="0"/>
              </a:rPr>
              <a:t> degradation is small for v.1</a:t>
            </a:r>
          </a:p>
          <a:p>
            <a:pPr marL="342900" lvl="0" indent="-342900" eaLnBrk="0" fontAlgn="base" hangingPunct="0">
              <a:spcBef>
                <a:spcPct val="20000"/>
              </a:spcBef>
              <a:spcAft>
                <a:spcPct val="0"/>
              </a:spcAft>
              <a:buClr>
                <a:srgbClr val="3333FF"/>
              </a:buClr>
              <a:buFont typeface="Wingdings" pitchFamily="2" charset="2"/>
              <a:buChar char="v"/>
            </a:pPr>
            <a:r>
              <a:rPr lang="en-US" b="1" kern="0" dirty="0" smtClean="0">
                <a:solidFill>
                  <a:srgbClr val="000066"/>
                </a:solidFill>
                <a:latin typeface="Arial" charset="0"/>
                <a:cs typeface="Arial" charset="0"/>
              </a:rPr>
              <a:t>C</a:t>
            </a:r>
            <a:r>
              <a:rPr lang="en-US" sz="2400" b="1" kern="0" dirty="0" smtClean="0">
                <a:solidFill>
                  <a:srgbClr val="000066"/>
                </a:solidFill>
                <a:latin typeface="Arial" charset="0"/>
                <a:cs typeface="Arial" charset="0"/>
              </a:rPr>
              <a:t>able mechanical stability needs improvement</a:t>
            </a:r>
            <a:endParaRPr lang="en-US" sz="2000" b="1" kern="0" dirty="0">
              <a:solidFill>
                <a:srgbClr val="000066"/>
              </a:solidFill>
              <a:latin typeface="Arial" charset="0"/>
              <a:cs typeface="Arial" charset="0"/>
            </a:endParaRPr>
          </a:p>
        </p:txBody>
      </p:sp>
      <p:sp>
        <p:nvSpPr>
          <p:cNvPr id="4" name="TextBox 3"/>
          <p:cNvSpPr txBox="1"/>
          <p:nvPr/>
        </p:nvSpPr>
        <p:spPr>
          <a:xfrm>
            <a:off x="1714500" y="0"/>
            <a:ext cx="7270214" cy="1323439"/>
          </a:xfrm>
          <a:prstGeom prst="rect">
            <a:avLst/>
          </a:prstGeom>
          <a:noFill/>
        </p:spPr>
        <p:txBody>
          <a:bodyPr wrap="square" rtlCol="0">
            <a:spAutoFit/>
          </a:bodyPr>
          <a:lstStyle/>
          <a:p>
            <a:pPr lvl="0"/>
            <a:r>
              <a:rPr lang="en-US" sz="4000" b="1" kern="0" dirty="0" smtClean="0">
                <a:solidFill>
                  <a:srgbClr val="A50021"/>
                </a:solidFill>
                <a:latin typeface="+mj-lt"/>
                <a:cs typeface="Arial" charset="0"/>
              </a:rPr>
              <a:t>Cable </a:t>
            </a:r>
            <a:r>
              <a:rPr lang="en-US" sz="4000" b="1" kern="0" dirty="0" err="1" smtClean="0">
                <a:solidFill>
                  <a:srgbClr val="A50021"/>
                </a:solidFill>
                <a:latin typeface="+mj-lt"/>
                <a:cs typeface="Arial" charset="0"/>
              </a:rPr>
              <a:t>Ic</a:t>
            </a:r>
            <a:r>
              <a:rPr lang="en-US" sz="4000" b="1" kern="0" dirty="0" smtClean="0">
                <a:solidFill>
                  <a:srgbClr val="A50021"/>
                </a:solidFill>
                <a:latin typeface="+mj-lt"/>
                <a:cs typeface="Arial" charset="0"/>
              </a:rPr>
              <a:t> degradation and mechanical stability</a:t>
            </a:r>
            <a:endParaRPr lang="en-US" sz="4000" b="1" dirty="0">
              <a:solidFill>
                <a:srgbClr val="C00000"/>
              </a:solidFill>
              <a:latin typeface="+mj-lt"/>
              <a:cs typeface="Arial" pitchFamily="34" charset="0"/>
            </a:endParaRPr>
          </a:p>
        </p:txBody>
      </p:sp>
      <p:sp>
        <p:nvSpPr>
          <p:cNvPr id="11" name="Rectangle 1"/>
          <p:cNvSpPr>
            <a:spLocks noChangeArrowheads="1"/>
          </p:cNvSpPr>
          <p:nvPr/>
        </p:nvSpPr>
        <p:spPr bwMode="auto">
          <a:xfrm>
            <a:off x="154305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660547185"/>
              </p:ext>
            </p:extLst>
          </p:nvPr>
        </p:nvGraphicFramePr>
        <p:xfrm>
          <a:off x="3359467" y="2673026"/>
          <a:ext cx="5511165"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p:cNvSpPr/>
          <p:nvPr/>
        </p:nvSpPr>
        <p:spPr>
          <a:xfrm>
            <a:off x="175161" y="2931855"/>
            <a:ext cx="3048000" cy="2554545"/>
          </a:xfrm>
          <a:prstGeom prst="rect">
            <a:avLst/>
          </a:prstGeom>
        </p:spPr>
        <p:txBody>
          <a:bodyPr wrap="square">
            <a:spAutoFit/>
          </a:bodyPr>
          <a:lstStyle/>
          <a:p>
            <a:pPr lvl="0" eaLnBrk="0" fontAlgn="base" hangingPunct="0">
              <a:spcBef>
                <a:spcPct val="20000"/>
              </a:spcBef>
              <a:spcAft>
                <a:spcPct val="0"/>
              </a:spcAft>
              <a:buClr>
                <a:srgbClr val="3333FF"/>
              </a:buClr>
            </a:pPr>
            <a:r>
              <a:rPr lang="en-US" sz="2000" b="1" kern="0" dirty="0">
                <a:solidFill>
                  <a:srgbClr val="990033"/>
                </a:solidFill>
                <a:latin typeface="Arial" charset="0"/>
                <a:cs typeface="Arial" charset="0"/>
              </a:rPr>
              <a:t>Reducing </a:t>
            </a:r>
            <a:r>
              <a:rPr lang="en-US" sz="2000" b="1" kern="0" dirty="0" err="1">
                <a:solidFill>
                  <a:srgbClr val="990033"/>
                </a:solidFill>
                <a:latin typeface="Arial" charset="0"/>
                <a:cs typeface="Arial" charset="0"/>
              </a:rPr>
              <a:t>keystoned</a:t>
            </a:r>
            <a:r>
              <a:rPr lang="en-US" sz="2000" b="1" kern="0" dirty="0">
                <a:solidFill>
                  <a:srgbClr val="990033"/>
                </a:solidFill>
                <a:latin typeface="Arial" charset="0"/>
                <a:cs typeface="Arial" charset="0"/>
              </a:rPr>
              <a:t> cable thickness </a:t>
            </a:r>
            <a:r>
              <a:rPr lang="en-US" sz="2000" b="1" kern="0" dirty="0" smtClean="0">
                <a:solidFill>
                  <a:srgbClr val="990033"/>
                </a:solidFill>
                <a:latin typeface="Arial" charset="0"/>
                <a:cs typeface="Arial" charset="0"/>
              </a:rPr>
              <a:t>of the cable from </a:t>
            </a:r>
            <a:r>
              <a:rPr lang="en-US" sz="2000" b="1" kern="0" dirty="0">
                <a:solidFill>
                  <a:srgbClr val="990033"/>
                </a:solidFill>
                <a:latin typeface="Arial" charset="0"/>
                <a:cs typeface="Arial" charset="0"/>
              </a:rPr>
              <a:t>1.27 mm to 1.25 mm </a:t>
            </a:r>
            <a:r>
              <a:rPr lang="en-US" sz="2000" b="1" kern="0" dirty="0" smtClean="0">
                <a:solidFill>
                  <a:srgbClr val="990033"/>
                </a:solidFill>
                <a:latin typeface="Arial" charset="0"/>
                <a:cs typeface="Arial" charset="0"/>
              </a:rPr>
              <a:t>improved </a:t>
            </a:r>
            <a:r>
              <a:rPr lang="en-US" sz="2000" b="1" kern="0" dirty="0">
                <a:solidFill>
                  <a:srgbClr val="990033"/>
                </a:solidFill>
                <a:latin typeface="Arial" charset="0"/>
                <a:cs typeface="Arial" charset="0"/>
              </a:rPr>
              <a:t>cable mechanical stability </a:t>
            </a:r>
            <a:r>
              <a:rPr lang="en-US" sz="2000" b="1" kern="0" dirty="0" smtClean="0">
                <a:solidFill>
                  <a:srgbClr val="990033"/>
                </a:solidFill>
                <a:latin typeface="Arial" charset="0"/>
                <a:cs typeface="Arial" charset="0"/>
              </a:rPr>
              <a:t>and </a:t>
            </a:r>
            <a:r>
              <a:rPr lang="en-US" sz="2000" b="1" kern="0" dirty="0" err="1" smtClean="0">
                <a:solidFill>
                  <a:srgbClr val="990033"/>
                </a:solidFill>
                <a:latin typeface="Arial" charset="0"/>
                <a:cs typeface="Arial" charset="0"/>
              </a:rPr>
              <a:t>I</a:t>
            </a:r>
            <a:r>
              <a:rPr lang="en-US" sz="2000" b="1" kern="0" baseline="-25000" dirty="0" err="1" smtClean="0">
                <a:solidFill>
                  <a:srgbClr val="990033"/>
                </a:solidFill>
                <a:latin typeface="Arial" charset="0"/>
                <a:cs typeface="Arial" charset="0"/>
              </a:rPr>
              <a:t>c</a:t>
            </a:r>
            <a:r>
              <a:rPr lang="en-US" sz="2000" b="1" kern="0" dirty="0" smtClean="0">
                <a:solidFill>
                  <a:srgbClr val="990033"/>
                </a:solidFill>
                <a:latin typeface="Arial" charset="0"/>
                <a:cs typeface="Arial" charset="0"/>
              </a:rPr>
              <a:t> degradation still within specs.</a:t>
            </a:r>
            <a:endParaRPr lang="en-US" sz="2000" b="1" kern="0" dirty="0">
              <a:solidFill>
                <a:srgbClr val="990033"/>
              </a:solidFill>
              <a:latin typeface="Arial" charset="0"/>
              <a:cs typeface="Arial" charset="0"/>
            </a:endParaRPr>
          </a:p>
        </p:txBody>
      </p:sp>
      <p:sp>
        <p:nvSpPr>
          <p:cNvPr id="8" name="TextBox 7"/>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41299523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3040" y="152400"/>
            <a:ext cx="8229600" cy="639762"/>
          </a:xfrm>
        </p:spPr>
        <p:txBody>
          <a:bodyPr>
            <a:normAutofit/>
          </a:bodyPr>
          <a:lstStyle/>
          <a:p>
            <a:r>
              <a:rPr lang="en-US" b="1" dirty="0" smtClean="0">
                <a:solidFill>
                  <a:srgbClr val="990033"/>
                </a:solidFill>
              </a:rPr>
              <a:t>Cable Expansion for Tooling Design</a:t>
            </a:r>
            <a:endParaRPr lang="en-US" b="1" dirty="0">
              <a:solidFill>
                <a:srgbClr val="990033"/>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381000" y="1255217"/>
            <a:ext cx="8325040" cy="4893647"/>
          </a:xfrm>
          <a:prstGeom prst="rect">
            <a:avLst/>
          </a:prstGeom>
        </p:spPr>
        <p:txBody>
          <a:bodyPr wrap="square">
            <a:spAutoFit/>
          </a:bodyPr>
          <a:lstStyle/>
          <a:p>
            <a:pPr marL="285750" indent="-285750">
              <a:buFont typeface="Arial" pitchFamily="34" charset="0"/>
              <a:buChar char="•"/>
            </a:pPr>
            <a:r>
              <a:rPr lang="en-US" b="1" dirty="0">
                <a:solidFill>
                  <a:srgbClr val="003399"/>
                </a:solidFill>
              </a:rPr>
              <a:t>The coil dimensions in the winding and curing tooling are determined by the unreacted cable cross section, whereas the coil dimensions in the reaction and impregnation tooling are based on the reacted cable cross </a:t>
            </a:r>
            <a:r>
              <a:rPr lang="en-US" b="1" dirty="0" smtClean="0">
                <a:solidFill>
                  <a:srgbClr val="003399"/>
                </a:solidFill>
              </a:rPr>
              <a:t>section.</a:t>
            </a:r>
          </a:p>
          <a:p>
            <a:pPr marL="285750" indent="-285750">
              <a:buFont typeface="Arial" pitchFamily="34" charset="0"/>
              <a:buChar char="•"/>
            </a:pPr>
            <a:r>
              <a:rPr lang="en-US" b="1" dirty="0" smtClean="0"/>
              <a:t>Experimental </a:t>
            </a:r>
            <a:r>
              <a:rPr lang="en-US" b="1" dirty="0"/>
              <a:t>data indicate that the Nb</a:t>
            </a:r>
            <a:r>
              <a:rPr lang="en-US" b="1" baseline="-25000" dirty="0"/>
              <a:t>3</a:t>
            </a:r>
            <a:r>
              <a:rPr lang="en-US" b="1" dirty="0"/>
              <a:t>Sn cable cross section expands </a:t>
            </a:r>
            <a:r>
              <a:rPr lang="en-US" b="1" dirty="0" err="1"/>
              <a:t>anisotropically</a:t>
            </a:r>
            <a:r>
              <a:rPr lang="en-US" b="1" dirty="0"/>
              <a:t> during </a:t>
            </a:r>
            <a:r>
              <a:rPr lang="en-US" b="1" dirty="0" smtClean="0"/>
              <a:t>reaction:</a:t>
            </a:r>
          </a:p>
          <a:p>
            <a:r>
              <a:rPr lang="en-US" b="1" dirty="0"/>
              <a:t>	</a:t>
            </a:r>
            <a:r>
              <a:rPr lang="en-US" b="1" dirty="0" smtClean="0"/>
              <a:t>- </a:t>
            </a:r>
            <a:r>
              <a:rPr lang="en-US" b="1" dirty="0" smtClean="0">
                <a:solidFill>
                  <a:srgbClr val="800000"/>
                </a:solidFill>
              </a:rPr>
              <a:t>The </a:t>
            </a:r>
            <a:r>
              <a:rPr lang="en-US" b="1" dirty="0">
                <a:solidFill>
                  <a:srgbClr val="800000"/>
                </a:solidFill>
              </a:rPr>
              <a:t>average width expansion was 2.6</a:t>
            </a:r>
            <a:r>
              <a:rPr lang="en-US" b="1" dirty="0" smtClean="0">
                <a:solidFill>
                  <a:srgbClr val="800000"/>
                </a:solidFill>
              </a:rPr>
              <a:t>%</a:t>
            </a:r>
          </a:p>
          <a:p>
            <a:r>
              <a:rPr lang="en-US" b="1" dirty="0">
                <a:solidFill>
                  <a:srgbClr val="800000"/>
                </a:solidFill>
              </a:rPr>
              <a:t>	</a:t>
            </a:r>
            <a:r>
              <a:rPr lang="en-US" b="1" dirty="0" smtClean="0">
                <a:solidFill>
                  <a:srgbClr val="800000"/>
                </a:solidFill>
              </a:rPr>
              <a:t>- The </a:t>
            </a:r>
            <a:r>
              <a:rPr lang="en-US" b="1" dirty="0">
                <a:solidFill>
                  <a:srgbClr val="800000"/>
                </a:solidFill>
              </a:rPr>
              <a:t>average mid-thickness expansion was 3.9</a:t>
            </a:r>
            <a:r>
              <a:rPr lang="en-US" b="1" dirty="0" smtClean="0">
                <a:solidFill>
                  <a:srgbClr val="800000"/>
                </a:solidFill>
              </a:rPr>
              <a:t>%</a:t>
            </a:r>
          </a:p>
          <a:p>
            <a:r>
              <a:rPr lang="en-US" b="1" dirty="0">
                <a:solidFill>
                  <a:srgbClr val="800000"/>
                </a:solidFill>
              </a:rPr>
              <a:t>	</a:t>
            </a:r>
            <a:r>
              <a:rPr lang="en-US" b="1" dirty="0" smtClean="0">
                <a:solidFill>
                  <a:srgbClr val="800000"/>
                </a:solidFill>
              </a:rPr>
              <a:t>- The </a:t>
            </a:r>
            <a:r>
              <a:rPr lang="en-US" b="1" dirty="0">
                <a:solidFill>
                  <a:srgbClr val="800000"/>
                </a:solidFill>
              </a:rPr>
              <a:t>average length decrease was 0.3</a:t>
            </a:r>
            <a:r>
              <a:rPr lang="en-US" b="1" dirty="0" smtClean="0">
                <a:solidFill>
                  <a:srgbClr val="800000"/>
                </a:solidFill>
              </a:rPr>
              <a:t>%</a:t>
            </a:r>
          </a:p>
          <a:p>
            <a:pPr marL="342900" indent="-342900">
              <a:buFont typeface="Arial"/>
              <a:buChar char="•"/>
            </a:pPr>
            <a:r>
              <a:rPr lang="en-US" b="1" dirty="0" smtClean="0"/>
              <a:t>These numbers are slightly </a:t>
            </a:r>
            <a:r>
              <a:rPr lang="en-US" b="1" dirty="0"/>
              <a:t>larger than it was </a:t>
            </a:r>
            <a:r>
              <a:rPr lang="en-US" b="1" dirty="0" smtClean="0"/>
              <a:t>expected in the specs</a:t>
            </a:r>
            <a:endParaRPr lang="en-US" b="1" dirty="0" smtClean="0">
              <a:solidFill>
                <a:srgbClr val="800000"/>
              </a:solidFill>
            </a:endParaRPr>
          </a:p>
        </p:txBody>
      </p:sp>
      <p:sp>
        <p:nvSpPr>
          <p:cNvPr id="4" name="Slide Number Placeholder 3"/>
          <p:cNvSpPr>
            <a:spLocks noGrp="1"/>
          </p:cNvSpPr>
          <p:nvPr>
            <p:ph type="sldNum" sz="quarter" idx="12"/>
          </p:nvPr>
        </p:nvSpPr>
        <p:spPr>
          <a:xfrm>
            <a:off x="6858000" y="6356350"/>
            <a:ext cx="2133600" cy="365125"/>
          </a:xfrm>
        </p:spPr>
        <p:txBody>
          <a:bodyPr/>
          <a:lstStyle/>
          <a:p>
            <a:fld id="{3658CCF5-175B-4441-B806-E30A073FE22E}" type="slidenum">
              <a:rPr lang="en-US" sz="1600" smtClean="0"/>
              <a:pPr/>
              <a:t>21</a:t>
            </a:fld>
            <a:endParaRPr lang="en-US" sz="1600" dirty="0"/>
          </a:p>
        </p:txBody>
      </p:sp>
      <p:sp>
        <p:nvSpPr>
          <p:cNvPr id="10" name="TextBox 9"/>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23893905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7010400" y="6488893"/>
            <a:ext cx="2133600" cy="365125"/>
          </a:xfrm>
          <a:prstGeom prst="rect">
            <a:avLst/>
          </a:prstGeom>
        </p:spPr>
        <p:txBody>
          <a:bodyPr/>
          <a:lstStyle/>
          <a:p>
            <a:fld id="{FC694828-7C99-4081-9B99-AEABC6A10D24}" type="slidenum">
              <a:rPr lang="en-US" sz="1600" smtClean="0"/>
              <a:t>22</a:t>
            </a:fld>
            <a:endParaRPr lang="en-US" sz="1600" dirty="0"/>
          </a:p>
        </p:txBody>
      </p:sp>
      <p:sp>
        <p:nvSpPr>
          <p:cNvPr id="9" name="TextBox 8"/>
          <p:cNvSpPr txBox="1"/>
          <p:nvPr/>
        </p:nvSpPr>
        <p:spPr>
          <a:xfrm>
            <a:off x="1549704" y="161963"/>
            <a:ext cx="8573558" cy="523220"/>
          </a:xfrm>
          <a:prstGeom prst="rect">
            <a:avLst/>
          </a:prstGeom>
          <a:noFill/>
        </p:spPr>
        <p:txBody>
          <a:bodyPr wrap="square" rtlCol="0">
            <a:spAutoFit/>
          </a:bodyPr>
          <a:lstStyle/>
          <a:p>
            <a:r>
              <a:rPr lang="en-US" sz="2800" b="1" kern="0" dirty="0" smtClean="0">
                <a:solidFill>
                  <a:srgbClr val="A50021"/>
                </a:solidFill>
                <a:latin typeface="Arial" charset="0"/>
                <a:ea typeface="+mj-ea"/>
                <a:cs typeface="Arial" charset="0"/>
              </a:rPr>
              <a:t>Development of Cored Cable Technology</a:t>
            </a:r>
            <a:endParaRPr lang="en-US" sz="2800" b="1" dirty="0">
              <a:solidFill>
                <a:srgbClr val="C00000"/>
              </a:solidFill>
              <a:latin typeface="Arial" pitchFamily="34" charset="0"/>
              <a:cs typeface="Arial" pitchFamily="34" charset="0"/>
            </a:endParaRPr>
          </a:p>
        </p:txBody>
      </p:sp>
      <p:pic>
        <p:nvPicPr>
          <p:cNvPr id="11" name="Picture 7"/>
          <p:cNvPicPr>
            <a:picLocks noChangeAspect="1" noChangeArrowheads="1"/>
          </p:cNvPicPr>
          <p:nvPr/>
        </p:nvPicPr>
        <p:blipFill>
          <a:blip r:embed="rId3" cstate="print"/>
          <a:srcRect r="628"/>
          <a:stretch>
            <a:fillRect/>
          </a:stretch>
        </p:blipFill>
        <p:spPr bwMode="auto">
          <a:xfrm>
            <a:off x="321825" y="1219200"/>
            <a:ext cx="8647758" cy="941835"/>
          </a:xfrm>
          <a:prstGeom prst="rect">
            <a:avLst/>
          </a:prstGeom>
          <a:noFill/>
          <a:ln w="9525">
            <a:noFill/>
            <a:miter lim="800000"/>
            <a:headEnd/>
            <a:tailEnd/>
          </a:ln>
          <a:effectLst/>
        </p:spPr>
      </p:pic>
      <p:sp>
        <p:nvSpPr>
          <p:cNvPr id="7" name="Rectangle 6"/>
          <p:cNvSpPr/>
          <p:nvPr/>
        </p:nvSpPr>
        <p:spPr>
          <a:xfrm>
            <a:off x="228600" y="2156752"/>
            <a:ext cx="8740983" cy="707886"/>
          </a:xfrm>
          <a:prstGeom prst="rect">
            <a:avLst/>
          </a:prstGeom>
          <a:ln>
            <a:noFill/>
          </a:ln>
        </p:spPr>
        <p:txBody>
          <a:bodyPr wrap="square">
            <a:spAutoFit/>
          </a:bodyPr>
          <a:lstStyle/>
          <a:p>
            <a:pPr marL="342900" indent="-342900">
              <a:buFont typeface="Arial"/>
              <a:buChar char="•"/>
            </a:pPr>
            <a:r>
              <a:rPr lang="en-US" sz="2000" b="1" dirty="0">
                <a:solidFill>
                  <a:srgbClr val="990033"/>
                </a:solidFill>
              </a:rPr>
              <a:t>S</a:t>
            </a:r>
            <a:r>
              <a:rPr lang="en-US" sz="2000" b="1" dirty="0" smtClean="0">
                <a:solidFill>
                  <a:srgbClr val="990033"/>
                </a:solidFill>
              </a:rPr>
              <a:t>tainless steel core 11 mm wide and 0.025 mm thick </a:t>
            </a:r>
          </a:p>
          <a:p>
            <a:pPr marL="342900" indent="-342900">
              <a:buFont typeface="Arial"/>
              <a:buChar char="•"/>
            </a:pPr>
            <a:r>
              <a:rPr lang="en-US" sz="2000" b="1" dirty="0" err="1" smtClean="0">
                <a:solidFill>
                  <a:srgbClr val="990033"/>
                </a:solidFill>
              </a:rPr>
              <a:t>Ic</a:t>
            </a:r>
            <a:r>
              <a:rPr lang="en-US" sz="2000" b="1" dirty="0" smtClean="0">
                <a:solidFill>
                  <a:srgbClr val="990033"/>
                </a:solidFill>
              </a:rPr>
              <a:t> degradation is within the specs for the same cable thickness</a:t>
            </a:r>
            <a:endParaRPr lang="en-US" sz="2000" b="1" dirty="0">
              <a:solidFill>
                <a:srgbClr val="990033"/>
              </a:solidFill>
            </a:endParaRPr>
          </a:p>
        </p:txBody>
      </p:sp>
      <p:sp>
        <p:nvSpPr>
          <p:cNvPr id="19" name="Rectangle 18"/>
          <p:cNvSpPr/>
          <p:nvPr/>
        </p:nvSpPr>
        <p:spPr>
          <a:xfrm>
            <a:off x="1700761" y="706405"/>
            <a:ext cx="7228261" cy="461665"/>
          </a:xfrm>
          <a:prstGeom prst="rect">
            <a:avLst/>
          </a:prstGeom>
        </p:spPr>
        <p:txBody>
          <a:bodyPr wrap="none">
            <a:spAutoFit/>
          </a:bodyPr>
          <a:lstStyle/>
          <a:p>
            <a:pPr lvl="0" eaLnBrk="0" fontAlgn="base" hangingPunct="0">
              <a:spcBef>
                <a:spcPct val="20000"/>
              </a:spcBef>
              <a:spcAft>
                <a:spcPct val="0"/>
              </a:spcAft>
              <a:buClr>
                <a:srgbClr val="3333FF"/>
              </a:buClr>
            </a:pPr>
            <a:r>
              <a:rPr lang="en-US" sz="2400" b="1" u="sng" kern="0" dirty="0" smtClean="0">
                <a:solidFill>
                  <a:srgbClr val="00B050"/>
                </a:solidFill>
                <a:latin typeface="Arial" charset="0"/>
                <a:cs typeface="Arial" charset="0"/>
              </a:rPr>
              <a:t>Better </a:t>
            </a:r>
            <a:r>
              <a:rPr lang="en-US" sz="2400" b="1" u="sng" kern="0" dirty="0">
                <a:solidFill>
                  <a:srgbClr val="00B050"/>
                </a:solidFill>
                <a:latin typeface="Arial" charset="0"/>
                <a:cs typeface="Arial" charset="0"/>
              </a:rPr>
              <a:t>field quality, better ramp rate dependence</a:t>
            </a:r>
          </a:p>
        </p:txBody>
      </p:sp>
      <p:pic>
        <p:nvPicPr>
          <p:cNvPr id="20" name="Picture 1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05927" y="2971800"/>
            <a:ext cx="5638800" cy="3733800"/>
          </a:xfrm>
          <a:prstGeom prst="rect">
            <a:avLst/>
          </a:prstGeom>
          <a:noFill/>
        </p:spPr>
      </p:pic>
      <p:sp>
        <p:nvSpPr>
          <p:cNvPr id="8" name="TextBox 7"/>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218462019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437641" y="190500"/>
            <a:ext cx="9128759" cy="838200"/>
          </a:xfrm>
        </p:spPr>
        <p:txBody>
          <a:bodyPr>
            <a:noAutofit/>
          </a:bodyPr>
          <a:lstStyle/>
          <a:p>
            <a:pPr algn="l"/>
            <a:r>
              <a:rPr lang="en-US" sz="3100" b="1" kern="0" dirty="0" err="1" smtClean="0">
                <a:solidFill>
                  <a:srgbClr val="990033"/>
                </a:solidFill>
                <a:ea typeface="+mn-ea"/>
                <a:cs typeface="Arial" charset="0"/>
              </a:rPr>
              <a:t>I</a:t>
            </a:r>
            <a:r>
              <a:rPr lang="en-US" sz="3100" b="1" kern="0" baseline="-25000" dirty="0" err="1" smtClean="0">
                <a:solidFill>
                  <a:srgbClr val="990033"/>
                </a:solidFill>
                <a:ea typeface="+mn-ea"/>
                <a:cs typeface="Arial" charset="0"/>
              </a:rPr>
              <a:t>c</a:t>
            </a:r>
            <a:r>
              <a:rPr lang="en-US" sz="3100" b="1" kern="0" dirty="0" smtClean="0">
                <a:solidFill>
                  <a:srgbClr val="990033"/>
                </a:solidFill>
                <a:ea typeface="+mn-ea"/>
                <a:cs typeface="Arial" charset="0"/>
              </a:rPr>
              <a:t> degradation and RRR </a:t>
            </a:r>
            <a:br>
              <a:rPr lang="en-US" sz="3100" b="1" kern="0" dirty="0" smtClean="0">
                <a:solidFill>
                  <a:srgbClr val="990033"/>
                </a:solidFill>
                <a:ea typeface="+mn-ea"/>
                <a:cs typeface="Arial" charset="0"/>
              </a:rPr>
            </a:br>
            <a:r>
              <a:rPr lang="en-US" sz="3100" b="1" kern="0" dirty="0" smtClean="0">
                <a:solidFill>
                  <a:srgbClr val="990033"/>
                </a:solidFill>
                <a:ea typeface="+mn-ea"/>
                <a:cs typeface="Arial" charset="0"/>
              </a:rPr>
              <a:t>for Cored Cable made of 150/169 RRP</a:t>
            </a:r>
            <a:endParaRPr lang="en-US" sz="3100" b="1" dirty="0">
              <a:solidFill>
                <a:srgbClr val="990033"/>
              </a:solidFill>
              <a:cs typeface="Arial" pitchFamily="34" charset="0"/>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23</a:t>
            </a:fld>
            <a:endParaRPr lang="en-US" dirty="0"/>
          </a:p>
        </p:txBody>
      </p:sp>
      <p:sp>
        <p:nvSpPr>
          <p:cNvPr id="17" name="Rectangle 16"/>
          <p:cNvSpPr/>
          <p:nvPr/>
        </p:nvSpPr>
        <p:spPr>
          <a:xfrm>
            <a:off x="167640" y="4570273"/>
            <a:ext cx="8770620" cy="1754327"/>
          </a:xfrm>
          <a:prstGeom prst="rect">
            <a:avLst/>
          </a:prstGeom>
        </p:spPr>
        <p:txBody>
          <a:bodyPr wrap="square">
            <a:spAutoFit/>
          </a:bodyPr>
          <a:lstStyle/>
          <a:p>
            <a:pPr marL="342900" lvl="0" indent="-342900" eaLnBrk="0" fontAlgn="base" hangingPunct="0">
              <a:spcBef>
                <a:spcPct val="20000"/>
              </a:spcBef>
              <a:spcAft>
                <a:spcPct val="0"/>
              </a:spcAft>
              <a:buClr>
                <a:srgbClr val="3333FF"/>
              </a:buClr>
              <a:buFont typeface="Wingdings" pitchFamily="2" charset="2"/>
              <a:buChar char="v"/>
            </a:pPr>
            <a:r>
              <a:rPr lang="en-US" sz="2000" b="1" kern="0" dirty="0" smtClean="0">
                <a:solidFill>
                  <a:srgbClr val="000066"/>
                </a:solidFill>
                <a:latin typeface="Arial" charset="0"/>
                <a:cs typeface="Arial" charset="0"/>
              </a:rPr>
              <a:t>A mid-thickness of 1.25 </a:t>
            </a:r>
            <a:r>
              <a:rPr lang="en-US" sz="2000" b="1" kern="0" dirty="0">
                <a:solidFill>
                  <a:srgbClr val="000066"/>
                </a:solidFill>
                <a:latin typeface="Arial" charset="0"/>
                <a:cs typeface="Arial" charset="0"/>
              </a:rPr>
              <a:t>mm </a:t>
            </a:r>
            <a:r>
              <a:rPr lang="en-US" sz="2000" b="1" kern="0" dirty="0" smtClean="0">
                <a:solidFill>
                  <a:srgbClr val="000066"/>
                </a:solidFill>
                <a:latin typeface="Arial" charset="0"/>
                <a:cs typeface="Arial" charset="0"/>
              </a:rPr>
              <a:t>meets the </a:t>
            </a:r>
            <a:r>
              <a:rPr lang="en-US" sz="2000" b="1" kern="0" dirty="0" err="1" smtClean="0">
                <a:solidFill>
                  <a:srgbClr val="000066"/>
                </a:solidFill>
                <a:latin typeface="Arial" charset="0"/>
                <a:cs typeface="Arial" charset="0"/>
              </a:rPr>
              <a:t>I</a:t>
            </a:r>
            <a:r>
              <a:rPr lang="en-US" sz="2000" b="1" kern="0" baseline="-25000" dirty="0" err="1" smtClean="0">
                <a:solidFill>
                  <a:srgbClr val="000066"/>
                </a:solidFill>
                <a:latin typeface="Arial" charset="0"/>
                <a:cs typeface="Arial" charset="0"/>
              </a:rPr>
              <a:t>c</a:t>
            </a:r>
            <a:r>
              <a:rPr lang="en-US" sz="2000" b="1" kern="0" dirty="0" smtClean="0">
                <a:solidFill>
                  <a:srgbClr val="000066"/>
                </a:solidFill>
                <a:latin typeface="Arial" charset="0"/>
                <a:cs typeface="Arial" charset="0"/>
              </a:rPr>
              <a:t> degradation requirements also in the case of a cored cable. </a:t>
            </a:r>
          </a:p>
          <a:p>
            <a:pPr marL="342900" lvl="0" indent="-342900" eaLnBrk="0" fontAlgn="base" hangingPunct="0">
              <a:spcBef>
                <a:spcPct val="20000"/>
              </a:spcBef>
              <a:spcAft>
                <a:spcPct val="0"/>
              </a:spcAft>
              <a:buClr>
                <a:srgbClr val="3333FF"/>
              </a:buClr>
              <a:buFont typeface="Wingdings" pitchFamily="2" charset="2"/>
              <a:buChar char="v"/>
            </a:pPr>
            <a:r>
              <a:rPr lang="en-US" sz="2000" b="1" kern="0" dirty="0" smtClean="0">
                <a:solidFill>
                  <a:srgbClr val="000066"/>
                </a:solidFill>
                <a:latin typeface="Arial" charset="0"/>
                <a:cs typeface="Arial" charset="0"/>
              </a:rPr>
              <a:t>Larger cable expansion can be absorbed by the cable insulation</a:t>
            </a:r>
          </a:p>
          <a:p>
            <a:pPr marL="342900" lvl="0" indent="-342900" eaLnBrk="0" fontAlgn="base" hangingPunct="0">
              <a:spcBef>
                <a:spcPct val="20000"/>
              </a:spcBef>
              <a:spcAft>
                <a:spcPct val="0"/>
              </a:spcAft>
              <a:buClr>
                <a:srgbClr val="3333FF"/>
              </a:buClr>
              <a:buFont typeface="Wingdings" pitchFamily="2" charset="2"/>
              <a:buChar char="v"/>
            </a:pPr>
            <a:r>
              <a:rPr lang="en-US" sz="2000" b="1" kern="0" dirty="0">
                <a:solidFill>
                  <a:srgbClr val="000066"/>
                </a:solidFill>
                <a:latin typeface="Arial" charset="0"/>
                <a:cs typeface="Arial" charset="0"/>
              </a:rPr>
              <a:t>T</a:t>
            </a:r>
            <a:r>
              <a:rPr lang="en-US" sz="2000" b="1" kern="0" dirty="0" smtClean="0">
                <a:solidFill>
                  <a:srgbClr val="000066"/>
                </a:solidFill>
                <a:latin typeface="Arial" charset="0"/>
                <a:cs typeface="Arial" charset="0"/>
              </a:rPr>
              <a:t>his allows preserving the same magnet design when using cored or </a:t>
            </a:r>
            <a:r>
              <a:rPr lang="en-US" sz="2000" b="1" kern="0" dirty="0" err="1" smtClean="0">
                <a:solidFill>
                  <a:srgbClr val="000066"/>
                </a:solidFill>
                <a:latin typeface="Arial" charset="0"/>
                <a:cs typeface="Arial" charset="0"/>
              </a:rPr>
              <a:t>uncored</a:t>
            </a:r>
            <a:r>
              <a:rPr lang="en-US" sz="2000" b="1" kern="0" dirty="0" smtClean="0">
                <a:solidFill>
                  <a:srgbClr val="000066"/>
                </a:solidFill>
                <a:latin typeface="Arial" charset="0"/>
                <a:cs typeface="Arial" charset="0"/>
              </a:rPr>
              <a:t> cable based on RRP strand.</a:t>
            </a:r>
            <a:endParaRPr lang="en-US" sz="2000" b="1" kern="0" dirty="0">
              <a:solidFill>
                <a:srgbClr val="000066"/>
              </a:solidFill>
              <a:latin typeface="Arial" charset="0"/>
              <a:cs typeface="Arial" charset="0"/>
            </a:endParaRPr>
          </a:p>
        </p:txBody>
      </p:sp>
      <p:graphicFrame>
        <p:nvGraphicFramePr>
          <p:cNvPr id="11" name="Chart 10"/>
          <p:cNvGraphicFramePr>
            <a:graphicFrameLocks/>
          </p:cNvGraphicFramePr>
          <p:nvPr>
            <p:extLst>
              <p:ext uri="{D42A27DB-BD31-4B8C-83A1-F6EECF244321}">
                <p14:modId xmlns:p14="http://schemas.microsoft.com/office/powerpoint/2010/main" val="1300218084"/>
              </p:ext>
            </p:extLst>
          </p:nvPr>
        </p:nvGraphicFramePr>
        <p:xfrm>
          <a:off x="167641" y="1371600"/>
          <a:ext cx="4556760" cy="30502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a:graphicFrameLocks/>
          </p:cNvGraphicFramePr>
          <p:nvPr>
            <p:extLst>
              <p:ext uri="{D42A27DB-BD31-4B8C-83A1-F6EECF244321}">
                <p14:modId xmlns:p14="http://schemas.microsoft.com/office/powerpoint/2010/main" val="2034101057"/>
              </p:ext>
            </p:extLst>
          </p:nvPr>
        </p:nvGraphicFramePr>
        <p:xfrm>
          <a:off x="4495801" y="1333705"/>
          <a:ext cx="4648199" cy="304331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79057358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997689310"/>
              </p:ext>
            </p:extLst>
          </p:nvPr>
        </p:nvGraphicFramePr>
        <p:xfrm>
          <a:off x="76200" y="1071562"/>
          <a:ext cx="8877299" cy="5637154"/>
        </p:xfrm>
        <a:graphic>
          <a:graphicData uri="http://schemas.openxmlformats.org/drawingml/2006/table">
            <a:tbl>
              <a:tblPr>
                <a:tableStyleId>{5C22544A-7EE6-4342-B048-85BDC9FD1C3A}</a:tableStyleId>
              </a:tblPr>
              <a:tblGrid>
                <a:gridCol w="770279"/>
                <a:gridCol w="1136499"/>
                <a:gridCol w="1369822"/>
                <a:gridCol w="914400"/>
                <a:gridCol w="944091"/>
                <a:gridCol w="1278148"/>
                <a:gridCol w="1435361"/>
                <a:gridCol w="1028699"/>
              </a:tblGrid>
              <a:tr h="237167">
                <a:tc>
                  <a:txBody>
                    <a:bodyPr/>
                    <a:lstStyle/>
                    <a:p>
                      <a:pPr algn="ctr" fontAlgn="b"/>
                      <a:r>
                        <a:rPr lang="en-US" sz="1200" b="1" u="none" strike="noStrike" dirty="0">
                          <a:effectLst/>
                        </a:rPr>
                        <a:t>Coil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Billets ID</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Nb3Sn Type</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Original cable length</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geometry</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Core geometry</a:t>
                      </a:r>
                      <a:endParaRPr lang="en-US" sz="1200" b="1" i="0" u="none" strike="noStrike" dirty="0">
                        <a:solidFill>
                          <a:srgbClr val="000000"/>
                        </a:solidFill>
                        <a:effectLst/>
                        <a:latin typeface="Calibri"/>
                      </a:endParaRPr>
                    </a:p>
                  </a:txBody>
                  <a:tcPr marL="9366" marR="9366" marT="9366" marB="0" anchor="ctr"/>
                </a:tc>
                <a:tc>
                  <a:txBody>
                    <a:bodyPr/>
                    <a:lstStyle/>
                    <a:p>
                      <a:pPr algn="ctr" fontAlgn="b"/>
                      <a:r>
                        <a:rPr lang="en-US" sz="1200" b="1" u="none" strike="noStrike" dirty="0">
                          <a:effectLst/>
                        </a:rPr>
                        <a:t>Cable fabrication</a:t>
                      </a:r>
                      <a:endParaRPr lang="en-US" sz="1200" b="1" i="0" u="none" strike="noStrike" dirty="0">
                        <a:solidFill>
                          <a:srgbClr val="000000"/>
                        </a:solidFill>
                        <a:effectLst/>
                        <a:latin typeface="Calibri"/>
                      </a:endParaRPr>
                    </a:p>
                  </a:txBody>
                  <a:tcPr marL="9366" marR="9366" marT="9366" marB="0" anchor="ctr"/>
                </a:tc>
              </a:tr>
              <a:tr h="688916">
                <a:tc>
                  <a:txBody>
                    <a:bodyPr/>
                    <a:lstStyle/>
                    <a:p>
                      <a:pPr algn="ctr" fontAlgn="ctr"/>
                      <a:r>
                        <a:rPr lang="en-US" sz="1200" b="1" u="none" strike="noStrike" dirty="0" smtClean="0">
                          <a:solidFill>
                            <a:srgbClr val="990033"/>
                          </a:solidFill>
                          <a:effectLst/>
                        </a:rPr>
                        <a:t>MBH02,</a:t>
                      </a:r>
                      <a:r>
                        <a:rPr lang="en-US" sz="1200" b="1" u="none" strike="noStrike" baseline="0" dirty="0" smtClean="0">
                          <a:solidFill>
                            <a:srgbClr val="990033"/>
                          </a:solidFill>
                          <a:effectLst/>
                        </a:rPr>
                        <a:t> MBH03</a:t>
                      </a:r>
                      <a:endParaRPr lang="en-US" sz="1200" b="1"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DM-CF-01-0</a:t>
                      </a:r>
                      <a:endParaRPr lang="en-US" sz="1200" b="0" i="0" u="none" strike="noStrike" dirty="0">
                        <a:solidFill>
                          <a:srgbClr val="990033"/>
                        </a:solidFill>
                        <a:effectLst/>
                        <a:latin typeface="+mn-lt"/>
                      </a:endParaRPr>
                    </a:p>
                  </a:txBody>
                  <a:tcPr marL="9366" marR="9366" marT="49952" marB="49952" anchor="ctr"/>
                </a:tc>
                <a:tc>
                  <a:txBody>
                    <a:bodyPr/>
                    <a:lstStyle/>
                    <a:p>
                      <a:pPr algn="ctr" fontAlgn="ctr"/>
                      <a:r>
                        <a:rPr lang="en-US" sz="1200" u="none" strike="noStrike" dirty="0" smtClean="0">
                          <a:solidFill>
                            <a:srgbClr val="990033"/>
                          </a:solidFill>
                          <a:effectLst/>
                        </a:rPr>
                        <a:t>12292, 12319, 12521-22, 13062-63, 13090</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108/127 (Ta)</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414 </a:t>
                      </a:r>
                      <a:r>
                        <a:rPr lang="en-US" sz="1200" u="none" strike="noStrike" dirty="0">
                          <a:solidFill>
                            <a:srgbClr val="990033"/>
                          </a:solidFill>
                          <a:effectLst/>
                        </a:rPr>
                        <a:t>m</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1.251±0.001 </a:t>
                      </a:r>
                      <a:r>
                        <a:rPr lang="en-US" sz="1200" u="none" strike="noStrike" dirty="0">
                          <a:solidFill>
                            <a:srgbClr val="990033"/>
                          </a:solidFill>
                          <a:effectLst/>
                        </a:rPr>
                        <a:t>x </a:t>
                      </a:r>
                      <a:r>
                        <a:rPr lang="en-US" sz="1200" u="none" strike="noStrike" dirty="0" smtClean="0">
                          <a:solidFill>
                            <a:srgbClr val="990033"/>
                          </a:solidFill>
                          <a:effectLst/>
                        </a:rPr>
                        <a:t>14.71±0.01 </a:t>
                      </a:r>
                      <a:r>
                        <a:rPr lang="en-US" sz="1200" u="none" strike="noStrike" dirty="0">
                          <a:solidFill>
                            <a:srgbClr val="990033"/>
                          </a:solidFill>
                          <a:effectLst/>
                        </a:rPr>
                        <a:t>mm2, </a:t>
                      </a:r>
                      <a:r>
                        <a:rPr lang="en-US" sz="1200" u="none" strike="noStrike" dirty="0" smtClean="0">
                          <a:solidFill>
                            <a:srgbClr val="990033"/>
                          </a:solidFill>
                          <a:effectLst/>
                        </a:rPr>
                        <a:t>15.0 </a:t>
                      </a:r>
                      <a:r>
                        <a:rPr lang="en-US" sz="1200" u="none" strike="noStrike" dirty="0" err="1">
                          <a:solidFill>
                            <a:srgbClr val="990033"/>
                          </a:solidFill>
                          <a:effectLst/>
                        </a:rPr>
                        <a:t>deg</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None</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Jul. 2011, </a:t>
                      </a:r>
                    </a:p>
                    <a:p>
                      <a:pPr algn="ctr" fontAlgn="ctr"/>
                      <a:r>
                        <a:rPr lang="en-US" sz="1200" u="none" strike="noStrike" dirty="0" smtClean="0">
                          <a:solidFill>
                            <a:srgbClr val="990033"/>
                          </a:solidFill>
                          <a:effectLst/>
                        </a:rPr>
                        <a:t>2-pass w/intermediate anneal</a:t>
                      </a:r>
                    </a:p>
                  </a:txBody>
                  <a:tcPr marL="9366" marR="9366" marT="9366" marB="0" anchor="ctr"/>
                </a:tc>
              </a:tr>
              <a:tr h="688916">
                <a:tc>
                  <a:txBody>
                    <a:bodyPr/>
                    <a:lstStyle/>
                    <a:p>
                      <a:pPr algn="ctr" fontAlgn="ctr"/>
                      <a:r>
                        <a:rPr lang="en-US" sz="1200" b="1" u="none" strike="noStrike" dirty="0" smtClean="0">
                          <a:solidFill>
                            <a:srgbClr val="990033"/>
                          </a:solidFill>
                          <a:effectLst/>
                        </a:rPr>
                        <a:t>MBH05,</a:t>
                      </a:r>
                      <a:r>
                        <a:rPr lang="en-US" sz="1200" b="1" u="none" strike="noStrike" baseline="0" dirty="0" smtClean="0">
                          <a:solidFill>
                            <a:srgbClr val="990033"/>
                          </a:solidFill>
                          <a:effectLst/>
                        </a:rPr>
                        <a:t> MBH07</a:t>
                      </a:r>
                      <a:endParaRPr lang="en-US" sz="1200" b="1" i="0" u="none" strike="noStrike" dirty="0">
                        <a:solidFill>
                          <a:srgbClr val="990033"/>
                        </a:solidFill>
                        <a:effectLst/>
                        <a:latin typeface="Calibri"/>
                      </a:endParaRPr>
                    </a:p>
                  </a:txBody>
                  <a:tcPr marL="9366" marR="9366" marT="49952" marB="49952" anchor="ctr"/>
                </a:tc>
                <a:tc>
                  <a:txBody>
                    <a:bodyPr/>
                    <a:lstStyle/>
                    <a:p>
                      <a:pPr algn="ctr" fontAlgn="ctr"/>
                      <a:r>
                        <a:rPr lang="en-US" sz="1200" u="none" strike="noStrike" dirty="0" smtClean="0">
                          <a:solidFill>
                            <a:srgbClr val="990033"/>
                          </a:solidFill>
                          <a:effectLst/>
                        </a:rPr>
                        <a:t>DM-CF-02-0B</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13548, 13613</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150/169 (Ta)</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120 m,</a:t>
                      </a:r>
                      <a:r>
                        <a:rPr lang="en-US" sz="1200" u="none" strike="noStrike" baseline="0" dirty="0" smtClean="0">
                          <a:solidFill>
                            <a:srgbClr val="990033"/>
                          </a:solidFill>
                          <a:effectLst/>
                        </a:rPr>
                        <a:t> 230</a:t>
                      </a:r>
                      <a:r>
                        <a:rPr lang="en-US" sz="1200" u="none" strike="noStrike" dirty="0" smtClean="0">
                          <a:solidFill>
                            <a:srgbClr val="990033"/>
                          </a:solidFill>
                          <a:effectLst/>
                        </a:rPr>
                        <a:t> </a:t>
                      </a:r>
                      <a:r>
                        <a:rPr lang="en-US" sz="1200" u="none" strike="noStrike" dirty="0">
                          <a:solidFill>
                            <a:srgbClr val="990033"/>
                          </a:solidFill>
                          <a:effectLst/>
                        </a:rPr>
                        <a:t>m</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1.251±0.002 </a:t>
                      </a:r>
                      <a:r>
                        <a:rPr lang="en-US" sz="1200" u="none" strike="noStrike" dirty="0">
                          <a:solidFill>
                            <a:srgbClr val="990033"/>
                          </a:solidFill>
                          <a:effectLst/>
                        </a:rPr>
                        <a:t>x </a:t>
                      </a:r>
                      <a:r>
                        <a:rPr lang="en-US" sz="1200" u="none" strike="noStrike" dirty="0" smtClean="0">
                          <a:solidFill>
                            <a:srgbClr val="990033"/>
                          </a:solidFill>
                          <a:effectLst/>
                        </a:rPr>
                        <a:t>14.69±0.01 </a:t>
                      </a:r>
                      <a:r>
                        <a:rPr lang="en-US" sz="1200" u="none" strike="noStrike" dirty="0">
                          <a:solidFill>
                            <a:srgbClr val="990033"/>
                          </a:solidFill>
                          <a:effectLst/>
                        </a:rPr>
                        <a:t>mm2, </a:t>
                      </a:r>
                      <a:r>
                        <a:rPr lang="en-US" sz="1200" u="none" strike="noStrike" dirty="0" smtClean="0">
                          <a:solidFill>
                            <a:srgbClr val="990033"/>
                          </a:solidFill>
                          <a:effectLst/>
                        </a:rPr>
                        <a:t>15.0 </a:t>
                      </a:r>
                      <a:r>
                        <a:rPr lang="en-US" sz="1200" u="none" strike="noStrike" dirty="0" err="1">
                          <a:solidFill>
                            <a:srgbClr val="990033"/>
                          </a:solidFill>
                          <a:effectLst/>
                        </a:rPr>
                        <a:t>deg</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a:solidFill>
                            <a:srgbClr val="990033"/>
                          </a:solidFill>
                          <a:effectLst/>
                        </a:rPr>
                        <a:t>11.0 mm x 25 </a:t>
                      </a:r>
                      <a:r>
                        <a:rPr lang="en-US" sz="1200" u="none" strike="noStrike" dirty="0">
                          <a:solidFill>
                            <a:srgbClr val="990033"/>
                          </a:solidFill>
                          <a:effectLst/>
                          <a:latin typeface="Symbol" panose="05050102010706020507" pitchFamily="18" charset="2"/>
                        </a:rPr>
                        <a:t>m</a:t>
                      </a:r>
                      <a:r>
                        <a:rPr lang="en-US" sz="1200" u="none" strike="noStrike" dirty="0">
                          <a:solidFill>
                            <a:srgbClr val="990033"/>
                          </a:solidFill>
                          <a:effectLst/>
                        </a:rPr>
                        <a:t>m SS</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u="none" strike="noStrike" dirty="0" smtClean="0">
                          <a:solidFill>
                            <a:srgbClr val="990033"/>
                          </a:solidFill>
                          <a:effectLst/>
                        </a:rPr>
                        <a:t>Sep. 2011, </a:t>
                      </a:r>
                    </a:p>
                    <a:p>
                      <a:pPr algn="ctr" fontAlgn="ctr"/>
                      <a:r>
                        <a:rPr lang="en-US" sz="1200" u="none" strike="noStrike" dirty="0" smtClean="0">
                          <a:solidFill>
                            <a:srgbClr val="990033"/>
                          </a:solidFill>
                          <a:effectLst/>
                        </a:rPr>
                        <a:t>2-pass w/intermediate anneal</a:t>
                      </a:r>
                    </a:p>
                  </a:txBody>
                  <a:tcPr marL="9366" marR="9366" marT="9366" marB="0" anchor="ctr"/>
                </a:tc>
              </a:tr>
              <a:tr h="688916">
                <a:tc>
                  <a:txBody>
                    <a:bodyPr/>
                    <a:lstStyle/>
                    <a:p>
                      <a:pPr algn="ctr" fontAlgn="ctr"/>
                      <a:r>
                        <a:rPr lang="en-US" sz="1200" b="1" u="none" strike="noStrike" dirty="0">
                          <a:solidFill>
                            <a:srgbClr val="CC0000"/>
                          </a:solidFill>
                          <a:effectLst/>
                        </a:rPr>
                        <a:t>MBH08</a:t>
                      </a:r>
                      <a:endParaRPr lang="en-US" sz="1200" b="1"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DM-CF-07-03-01</a:t>
                      </a:r>
                      <a:endParaRPr lang="en-US" sz="1200" b="0" i="0" u="none" strike="noStrike" dirty="0">
                        <a:solidFill>
                          <a:srgbClr val="CC0000"/>
                        </a:solidFill>
                        <a:effectLst/>
                        <a:latin typeface="+mn-lt"/>
                      </a:endParaRPr>
                    </a:p>
                  </a:txBody>
                  <a:tcPr marL="9366" marR="9366" marT="49952" marB="49952" anchor="ctr"/>
                </a:tc>
                <a:tc>
                  <a:txBody>
                    <a:bodyPr/>
                    <a:lstStyle/>
                    <a:p>
                      <a:pPr algn="ctr" fontAlgn="ctr"/>
                      <a:r>
                        <a:rPr lang="en-US" sz="1200" u="none" strike="noStrike" dirty="0">
                          <a:solidFill>
                            <a:srgbClr val="CC0000"/>
                          </a:solidFill>
                          <a:effectLst/>
                        </a:rPr>
                        <a:t>14144, 14145, 14194, 14195, 9772</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108/127 (Ta), </a:t>
                      </a:r>
                      <a:r>
                        <a:rPr lang="en-US" sz="1200" u="none" strike="noStrike" dirty="0">
                          <a:solidFill>
                            <a:srgbClr val="CC0000"/>
                          </a:solidFill>
                          <a:effectLst/>
                        </a:rPr>
                        <a:t>114/127</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138 m</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1.252±0.004 </a:t>
                      </a:r>
                      <a:r>
                        <a:rPr lang="en-US" sz="1200" u="none" strike="noStrike" dirty="0">
                          <a:solidFill>
                            <a:srgbClr val="CC0000"/>
                          </a:solidFill>
                          <a:effectLst/>
                        </a:rPr>
                        <a:t>x </a:t>
                      </a:r>
                      <a:r>
                        <a:rPr lang="en-US" sz="1200" u="none" strike="noStrike" dirty="0" smtClean="0">
                          <a:solidFill>
                            <a:srgbClr val="CC0000"/>
                          </a:solidFill>
                          <a:effectLst/>
                        </a:rPr>
                        <a:t>14.71±0.01 </a:t>
                      </a:r>
                      <a:r>
                        <a:rPr lang="en-US" sz="1200" u="none" strike="noStrike" dirty="0">
                          <a:solidFill>
                            <a:srgbClr val="CC0000"/>
                          </a:solidFill>
                          <a:effectLst/>
                        </a:rPr>
                        <a:t>mm2, </a:t>
                      </a:r>
                      <a:r>
                        <a:rPr lang="en-US" sz="1200" u="none" strike="noStrike" dirty="0" smtClean="0">
                          <a:solidFill>
                            <a:srgbClr val="CC0000"/>
                          </a:solidFill>
                          <a:effectLst/>
                        </a:rPr>
                        <a:t>14.0 </a:t>
                      </a:r>
                      <a:r>
                        <a:rPr lang="en-US" sz="1200" u="none" strike="noStrike" dirty="0" err="1">
                          <a:solidFill>
                            <a:srgbClr val="CC0000"/>
                          </a:solidFill>
                          <a:effectLst/>
                        </a:rPr>
                        <a:t>deg</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11.7 mm x 25 </a:t>
                      </a:r>
                      <a:r>
                        <a:rPr lang="en-US" sz="1200" u="none" strike="noStrike" dirty="0">
                          <a:solidFill>
                            <a:srgbClr val="CC0000"/>
                          </a:solidFill>
                          <a:effectLst/>
                          <a:latin typeface="Symbol" panose="05050102010706020507" pitchFamily="18" charset="2"/>
                        </a:rPr>
                        <a:t>m</a:t>
                      </a:r>
                      <a:r>
                        <a:rPr lang="en-US" sz="1200" u="none" strike="noStrike" dirty="0">
                          <a:solidFill>
                            <a:srgbClr val="CC0000"/>
                          </a:solidFill>
                          <a:effectLst/>
                        </a:rPr>
                        <a:t>m SS</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Nov. 2012</a:t>
                      </a:r>
                    </a:p>
                    <a:p>
                      <a:pPr algn="ctr" fontAlgn="ctr"/>
                      <a:r>
                        <a:rPr lang="en-US" sz="1200" u="none" strike="noStrike" dirty="0" smtClean="0">
                          <a:solidFill>
                            <a:srgbClr val="CC0000"/>
                          </a:solidFill>
                          <a:effectLst/>
                        </a:rPr>
                        <a:t>1-pass</a:t>
                      </a:r>
                      <a:endParaRPr lang="en-US" sz="1200" b="0" i="0" u="none" strike="noStrike" dirty="0">
                        <a:solidFill>
                          <a:srgbClr val="CC0000"/>
                        </a:solidFill>
                        <a:effectLst/>
                        <a:latin typeface="Calibri"/>
                      </a:endParaRPr>
                    </a:p>
                  </a:txBody>
                  <a:tcPr marL="9366" marR="9366" marT="9366" marB="0" anchor="ctr"/>
                </a:tc>
              </a:tr>
              <a:tr h="688916">
                <a:tc>
                  <a:txBody>
                    <a:bodyPr/>
                    <a:lstStyle/>
                    <a:p>
                      <a:pPr algn="ctr" fontAlgn="ctr"/>
                      <a:r>
                        <a:rPr lang="en-US" sz="1200" b="1" u="none" strike="noStrike" dirty="0">
                          <a:solidFill>
                            <a:srgbClr val="CC0000"/>
                          </a:solidFill>
                          <a:effectLst/>
                        </a:rPr>
                        <a:t>MBH09</a:t>
                      </a:r>
                      <a:endParaRPr lang="en-US" sz="1200" b="1" i="0" u="none" strike="noStrike" dirty="0">
                        <a:solidFill>
                          <a:srgbClr val="CC0000"/>
                        </a:solidFill>
                        <a:effectLst/>
                        <a:latin typeface="Calibri"/>
                      </a:endParaRPr>
                    </a:p>
                  </a:txBody>
                  <a:tcPr marL="9366" marR="9366" marT="49952" marB="49952" anchor="ctr"/>
                </a:tc>
                <a:tc>
                  <a:txBody>
                    <a:bodyPr/>
                    <a:lstStyle/>
                    <a:p>
                      <a:pPr algn="ctr" fontAlgn="ctr"/>
                      <a:r>
                        <a:rPr lang="en-US" sz="1200" u="none" strike="noStrike" dirty="0">
                          <a:solidFill>
                            <a:srgbClr val="CC0000"/>
                          </a:solidFill>
                          <a:effectLst/>
                        </a:rPr>
                        <a:t>DM-CF-07-03-01B</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14144, 14145, 14194, 14195, 14700</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108/127 (Ta)</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180 m</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1.249±0.002 </a:t>
                      </a:r>
                      <a:r>
                        <a:rPr lang="en-US" sz="1200" u="none" strike="noStrike" dirty="0">
                          <a:solidFill>
                            <a:srgbClr val="CC0000"/>
                          </a:solidFill>
                          <a:effectLst/>
                        </a:rPr>
                        <a:t>x </a:t>
                      </a:r>
                      <a:r>
                        <a:rPr lang="en-US" sz="1200" u="none" strike="noStrike" dirty="0" smtClean="0">
                          <a:solidFill>
                            <a:srgbClr val="CC0000"/>
                          </a:solidFill>
                          <a:effectLst/>
                        </a:rPr>
                        <a:t>14.70±0.01 </a:t>
                      </a:r>
                      <a:r>
                        <a:rPr lang="en-US" sz="1200" u="none" strike="noStrike" dirty="0">
                          <a:solidFill>
                            <a:srgbClr val="CC0000"/>
                          </a:solidFill>
                          <a:effectLst/>
                        </a:rPr>
                        <a:t>mm2, 14.8 </a:t>
                      </a:r>
                      <a:r>
                        <a:rPr lang="en-US" sz="1200" u="none" strike="noStrike" dirty="0" err="1">
                          <a:solidFill>
                            <a:srgbClr val="CC0000"/>
                          </a:solidFill>
                          <a:effectLst/>
                        </a:rPr>
                        <a:t>deg</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a:solidFill>
                            <a:srgbClr val="CC0000"/>
                          </a:solidFill>
                          <a:effectLst/>
                        </a:rPr>
                        <a:t>11.0 mm x 25 </a:t>
                      </a:r>
                      <a:r>
                        <a:rPr lang="en-US" sz="1200" u="none" strike="noStrike" dirty="0" smtClean="0">
                          <a:solidFill>
                            <a:srgbClr val="CC0000"/>
                          </a:solidFill>
                          <a:effectLst/>
                          <a:latin typeface="Symbol" panose="05050102010706020507" pitchFamily="18" charset="2"/>
                        </a:rPr>
                        <a:t>m</a:t>
                      </a:r>
                      <a:r>
                        <a:rPr lang="en-US" sz="1200" u="none" strike="noStrike" dirty="0" smtClean="0">
                          <a:solidFill>
                            <a:srgbClr val="CC0000"/>
                          </a:solidFill>
                          <a:effectLst/>
                        </a:rPr>
                        <a:t>m </a:t>
                      </a:r>
                      <a:r>
                        <a:rPr lang="en-US" sz="1200" u="none" strike="noStrike" dirty="0">
                          <a:solidFill>
                            <a:srgbClr val="CC0000"/>
                          </a:solidFill>
                          <a:effectLst/>
                        </a:rPr>
                        <a:t>SS</a:t>
                      </a:r>
                      <a:endParaRPr lang="en-US" sz="1200" b="0" i="0" u="none" strike="noStrike" dirty="0">
                        <a:solidFill>
                          <a:srgbClr val="CC0000"/>
                        </a:solidFill>
                        <a:effectLst/>
                        <a:latin typeface="Calibri"/>
                      </a:endParaRPr>
                    </a:p>
                  </a:txBody>
                  <a:tcPr marL="9366" marR="9366" marT="9366" marB="0" anchor="ctr"/>
                </a:tc>
                <a:tc>
                  <a:txBody>
                    <a:bodyPr/>
                    <a:lstStyle/>
                    <a:p>
                      <a:pPr algn="ctr" fontAlgn="ctr"/>
                      <a:r>
                        <a:rPr lang="en-US" sz="1200" u="none" strike="noStrike" dirty="0" smtClean="0">
                          <a:solidFill>
                            <a:srgbClr val="CC0000"/>
                          </a:solidFill>
                          <a:effectLst/>
                        </a:rPr>
                        <a:t>Nov. 2012</a:t>
                      </a:r>
                    </a:p>
                    <a:p>
                      <a:pPr algn="ctr" fontAlgn="ctr"/>
                      <a:r>
                        <a:rPr lang="en-US" sz="1200" u="none" strike="noStrike" dirty="0" smtClean="0">
                          <a:solidFill>
                            <a:srgbClr val="CC0000"/>
                          </a:solidFill>
                          <a:effectLst/>
                        </a:rPr>
                        <a:t>1-pass</a:t>
                      </a:r>
                      <a:endParaRPr lang="en-US" sz="1200" b="0" i="0" u="none" strike="noStrike" dirty="0">
                        <a:solidFill>
                          <a:srgbClr val="CC0000"/>
                        </a:solidFill>
                        <a:effectLst/>
                        <a:latin typeface="Calibri"/>
                      </a:endParaRPr>
                    </a:p>
                  </a:txBody>
                  <a:tcPr marL="9366" marR="9366" marT="9366" marB="0" anchor="ctr"/>
                </a:tc>
              </a:tr>
              <a:tr h="688916">
                <a:tc>
                  <a:txBody>
                    <a:bodyPr/>
                    <a:lstStyle/>
                    <a:p>
                      <a:pPr algn="ctr" fontAlgn="ctr"/>
                      <a:r>
                        <a:rPr lang="en-US" sz="1200" b="1" u="none" strike="noStrike" dirty="0" smtClean="0">
                          <a:solidFill>
                            <a:srgbClr val="00B050"/>
                          </a:solidFill>
                          <a:effectLst/>
                        </a:rPr>
                        <a:t>MBH10, MBH11</a:t>
                      </a:r>
                      <a:endParaRPr lang="en-US" sz="1200" b="1" i="0" u="none" strike="noStrike" dirty="0">
                        <a:solidFill>
                          <a:srgbClr val="00B050"/>
                        </a:solidFill>
                        <a:effectLst/>
                        <a:latin typeface="Calibri"/>
                      </a:endParaRPr>
                    </a:p>
                  </a:txBody>
                  <a:tcPr marL="9366" marR="9366" marT="49952" marB="49952" anchor="ctr"/>
                </a:tc>
                <a:tc>
                  <a:txBody>
                    <a:bodyPr/>
                    <a:lstStyle/>
                    <a:p>
                      <a:pPr algn="ctr" fontAlgn="ctr"/>
                      <a:r>
                        <a:rPr lang="en-US" sz="1200" u="none" strike="noStrike" dirty="0">
                          <a:solidFill>
                            <a:srgbClr val="00B050"/>
                          </a:solidFill>
                          <a:effectLst/>
                        </a:rPr>
                        <a:t>DM-CF-07-03-01C</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14144, 14145, 14194, 14195, 14700</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smtClean="0">
                          <a:solidFill>
                            <a:srgbClr val="00B050"/>
                          </a:solidFill>
                          <a:effectLst/>
                        </a:rPr>
                        <a:t>108/127 (Ta)</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220 m</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1.245 x 14.72 mm2, </a:t>
                      </a:r>
                      <a:r>
                        <a:rPr lang="en-US" sz="1200" u="none" strike="noStrike" dirty="0" smtClean="0">
                          <a:solidFill>
                            <a:srgbClr val="00B050"/>
                          </a:solidFill>
                          <a:effectLst/>
                        </a:rPr>
                        <a:t>15.0 </a:t>
                      </a:r>
                      <a:r>
                        <a:rPr lang="en-US" sz="1200" u="none" strike="noStrike" dirty="0" err="1">
                          <a:solidFill>
                            <a:srgbClr val="00B050"/>
                          </a:solidFill>
                          <a:effectLst/>
                        </a:rPr>
                        <a:t>deg</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a:solidFill>
                            <a:srgbClr val="00B050"/>
                          </a:solidFill>
                          <a:effectLst/>
                        </a:rPr>
                        <a:t>11.0 mm x 25 </a:t>
                      </a:r>
                      <a:r>
                        <a:rPr lang="en-US" sz="1200" u="none" strike="noStrike" dirty="0" smtClean="0">
                          <a:solidFill>
                            <a:srgbClr val="00B050"/>
                          </a:solidFill>
                          <a:effectLst/>
                          <a:latin typeface="Symbol" panose="05050102010706020507" pitchFamily="18" charset="2"/>
                        </a:rPr>
                        <a:t>m</a:t>
                      </a:r>
                      <a:r>
                        <a:rPr lang="en-US" sz="1200" u="none" strike="noStrike" dirty="0" smtClean="0">
                          <a:solidFill>
                            <a:srgbClr val="00B050"/>
                          </a:solidFill>
                          <a:effectLst/>
                        </a:rPr>
                        <a:t>m </a:t>
                      </a:r>
                      <a:r>
                        <a:rPr lang="en-US" sz="1200" u="none" strike="noStrike" dirty="0">
                          <a:solidFill>
                            <a:srgbClr val="00B050"/>
                          </a:solidFill>
                          <a:effectLst/>
                        </a:rPr>
                        <a:t>SS</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u="none" strike="noStrike" dirty="0" smtClean="0">
                          <a:solidFill>
                            <a:srgbClr val="00B050"/>
                          </a:solidFill>
                          <a:effectLst/>
                        </a:rPr>
                        <a:t>Nov. 2012</a:t>
                      </a:r>
                    </a:p>
                    <a:p>
                      <a:pPr algn="ctr" fontAlgn="ctr"/>
                      <a:r>
                        <a:rPr lang="en-US" sz="1200" u="none" strike="noStrike" dirty="0" smtClean="0">
                          <a:solidFill>
                            <a:srgbClr val="00B050"/>
                          </a:solidFill>
                          <a:effectLst/>
                        </a:rPr>
                        <a:t>2-pass </a:t>
                      </a:r>
                      <a:r>
                        <a:rPr lang="en-US" sz="1200" u="none" strike="noStrike" dirty="0">
                          <a:solidFill>
                            <a:srgbClr val="00B050"/>
                          </a:solidFill>
                          <a:effectLst/>
                        </a:rPr>
                        <a:t>w/intermediate anneal</a:t>
                      </a:r>
                      <a:endParaRPr lang="en-US" sz="1200" b="0" i="0" u="none" strike="noStrike" dirty="0">
                        <a:solidFill>
                          <a:srgbClr val="00B050"/>
                        </a:solidFill>
                        <a:effectLst/>
                        <a:latin typeface="Calibri"/>
                      </a:endParaRPr>
                    </a:p>
                  </a:txBody>
                  <a:tcPr marL="9366" marR="9366" marT="9366" marB="0" anchor="ctr"/>
                </a:tc>
              </a:tr>
              <a:tr h="415712">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1" i="0" u="none" strike="noStrike" dirty="0" smtClean="0">
                          <a:solidFill>
                            <a:srgbClr val="990033"/>
                          </a:solidFill>
                          <a:effectLst/>
                          <a:latin typeface="+mn-lt"/>
                        </a:rPr>
                        <a:t>1-pass successful commissioning</a:t>
                      </a:r>
                    </a:p>
                  </a:txBody>
                  <a:tcPr marL="9366" marR="9366" marT="49952" marB="49952"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DM_CF_08_01</a:t>
                      </a:r>
                    </a:p>
                  </a:txBody>
                  <a:tcPr marL="9366" marR="9366" marT="9366" marB="0" anchor="ctr"/>
                </a:tc>
                <a:tc>
                  <a:txBody>
                    <a:bodyPr/>
                    <a:lstStyle/>
                    <a:p>
                      <a:pPr algn="ctr" fontAlgn="ctr"/>
                      <a:r>
                        <a:rPr lang="en-US" sz="1200" b="0" i="0" u="none" strike="noStrike" dirty="0" smtClean="0">
                          <a:solidFill>
                            <a:srgbClr val="990033"/>
                          </a:solidFill>
                          <a:effectLst/>
                          <a:latin typeface="Calibri"/>
                        </a:rPr>
                        <a:t>11444</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132/169 (</a:t>
                      </a:r>
                      <a:r>
                        <a:rPr lang="en-US" sz="1200" b="0" i="0" u="none" strike="noStrike" dirty="0" err="1" smtClean="0">
                          <a:solidFill>
                            <a:srgbClr val="990033"/>
                          </a:solidFill>
                          <a:effectLst/>
                          <a:latin typeface="Calibri"/>
                        </a:rPr>
                        <a:t>Ti</a:t>
                      </a:r>
                      <a:r>
                        <a:rPr lang="en-US" sz="1200" b="0" i="0" u="none" strike="noStrike" dirty="0" smtClean="0">
                          <a:solidFill>
                            <a:srgbClr val="990033"/>
                          </a:solidFill>
                          <a:effectLst/>
                          <a:latin typeface="Calibri"/>
                        </a:rPr>
                        <a:t>)</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216 m</a:t>
                      </a:r>
                      <a:endParaRPr lang="en-US" sz="1200" b="0" i="0" u="none" strike="noStrike" dirty="0">
                        <a:solidFill>
                          <a:srgbClr val="990033"/>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1.251 x 14.73 mm2,</a:t>
                      </a:r>
                      <a:r>
                        <a:rPr lang="en-US" sz="1200" b="0" i="0" u="none" strike="noStrike" baseline="0" dirty="0" smtClean="0">
                          <a:solidFill>
                            <a:srgbClr val="990033"/>
                          </a:solidFill>
                          <a:effectLst/>
                          <a:latin typeface="+mn-lt"/>
                        </a:rPr>
                        <a:t> 15.6 </a:t>
                      </a:r>
                      <a:r>
                        <a:rPr lang="en-US" sz="1200" b="0" i="0" u="none" strike="noStrike" baseline="0" dirty="0" err="1" smtClean="0">
                          <a:solidFill>
                            <a:srgbClr val="990033"/>
                          </a:solidFill>
                          <a:effectLst/>
                          <a:latin typeface="+mn-lt"/>
                        </a:rPr>
                        <a:t>deg</a:t>
                      </a:r>
                      <a:endParaRPr lang="en-US" sz="1200" b="0" i="0" u="none" strike="noStrike" dirty="0" smtClean="0">
                        <a:solidFill>
                          <a:srgbClr val="990033"/>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9.5 mm x 25 </a:t>
                      </a:r>
                      <a:r>
                        <a:rPr lang="en-US" sz="1200" b="0" i="0" u="none" strike="noStrike" dirty="0" smtClean="0">
                          <a:solidFill>
                            <a:srgbClr val="990033"/>
                          </a:solidFill>
                          <a:effectLst/>
                          <a:latin typeface="Symbol" panose="05050102010706020507" pitchFamily="18" charset="2"/>
                        </a:rPr>
                        <a:t>m</a:t>
                      </a:r>
                      <a:r>
                        <a:rPr lang="en-US" sz="1200" b="0" i="0" u="none" strike="noStrike" dirty="0" smtClean="0">
                          <a:solidFill>
                            <a:srgbClr val="990033"/>
                          </a:solidFill>
                          <a:effectLst/>
                          <a:latin typeface="+mn-lt"/>
                        </a:rPr>
                        <a:t>m SS</a:t>
                      </a:r>
                    </a:p>
                  </a:txBody>
                  <a:tcPr marL="9366" marR="9366" marT="9366" marB="0" anchor="ctr"/>
                </a:tc>
                <a:tc>
                  <a:txBody>
                    <a:bodyPr/>
                    <a:lstStyle/>
                    <a:p>
                      <a:pPr algn="ctr" fontAlgn="ctr"/>
                      <a:r>
                        <a:rPr lang="en-US" sz="1200" b="0" i="0" u="none" strike="noStrike" dirty="0" smtClean="0">
                          <a:solidFill>
                            <a:srgbClr val="990033"/>
                          </a:solidFill>
                          <a:effectLst/>
                          <a:latin typeface="Calibri"/>
                        </a:rPr>
                        <a:t>Mar. 2013 </a:t>
                      </a:r>
                    </a:p>
                    <a:p>
                      <a:pPr algn="ctr" fontAlgn="ctr"/>
                      <a:r>
                        <a:rPr lang="en-US" sz="1200" b="0" i="0" u="none" strike="noStrike" dirty="0" smtClean="0">
                          <a:solidFill>
                            <a:srgbClr val="990033"/>
                          </a:solidFill>
                          <a:effectLst/>
                          <a:latin typeface="Calibri"/>
                        </a:rPr>
                        <a:t>1-pass</a:t>
                      </a:r>
                      <a:endParaRPr lang="en-US" sz="1200" b="0" i="0" u="none" strike="noStrike" dirty="0">
                        <a:solidFill>
                          <a:srgbClr val="990033"/>
                        </a:solidFill>
                        <a:effectLst/>
                        <a:latin typeface="Calibri"/>
                      </a:endParaRPr>
                    </a:p>
                  </a:txBody>
                  <a:tcPr marL="9366" marR="9366" marT="9366" marB="0" anchor="ctr"/>
                </a:tc>
              </a:tr>
              <a:tr h="556910">
                <a:tc vMerge="1">
                  <a:txBody>
                    <a:bodyPr/>
                    <a:lstStyle/>
                    <a:p>
                      <a:endParaRPr 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R&amp;D_CF_04_13</a:t>
                      </a:r>
                    </a:p>
                  </a:txBody>
                  <a:tcPr marL="9366" marR="9366" marT="9366" marB="0" anchor="ctr"/>
                </a:tc>
                <a:tc>
                  <a:txBody>
                    <a:bodyPr/>
                    <a:lstStyle/>
                    <a:p>
                      <a:pPr algn="ctr" fontAlgn="ctr"/>
                      <a:r>
                        <a:rPr lang="en-US" sz="1200" b="0" i="0" u="none" strike="noStrike" dirty="0" smtClean="0">
                          <a:solidFill>
                            <a:srgbClr val="990033"/>
                          </a:solidFill>
                          <a:effectLst/>
                          <a:latin typeface="Calibri"/>
                        </a:rPr>
                        <a:t>A101</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Hard Cu</a:t>
                      </a:r>
                      <a:endParaRPr lang="en-US" sz="1200" b="0" i="0" u="none" strike="noStrike" dirty="0">
                        <a:solidFill>
                          <a:srgbClr val="990033"/>
                        </a:solidFill>
                        <a:effectLst/>
                        <a:latin typeface="Calibri"/>
                      </a:endParaRPr>
                    </a:p>
                  </a:txBody>
                  <a:tcPr marL="9366" marR="9366" marT="9366" marB="0" anchor="ctr"/>
                </a:tc>
                <a:tc>
                  <a:txBody>
                    <a:bodyPr/>
                    <a:lstStyle/>
                    <a:p>
                      <a:pPr algn="ctr" fontAlgn="ctr"/>
                      <a:r>
                        <a:rPr lang="en-US" sz="1200" b="0" i="0" u="none" strike="noStrike" dirty="0" smtClean="0">
                          <a:solidFill>
                            <a:srgbClr val="990033"/>
                          </a:solidFill>
                          <a:effectLst/>
                          <a:latin typeface="Calibri"/>
                        </a:rPr>
                        <a:t>600 m</a:t>
                      </a:r>
                      <a:endParaRPr lang="en-US" sz="1200" b="0" i="0" u="none" strike="noStrike" dirty="0">
                        <a:solidFill>
                          <a:srgbClr val="990033"/>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1.250 x 14.71 mm2, 16.8</a:t>
                      </a:r>
                      <a:r>
                        <a:rPr lang="en-US" sz="1200" b="0" i="0" u="none" strike="noStrike" baseline="0" dirty="0" smtClean="0">
                          <a:solidFill>
                            <a:srgbClr val="990033"/>
                          </a:solidFill>
                          <a:effectLst/>
                          <a:latin typeface="+mn-lt"/>
                        </a:rPr>
                        <a:t> </a:t>
                      </a:r>
                      <a:r>
                        <a:rPr lang="en-US" sz="1200" b="0" i="0" u="none" strike="noStrike" baseline="0" dirty="0" err="1" smtClean="0">
                          <a:solidFill>
                            <a:srgbClr val="990033"/>
                          </a:solidFill>
                          <a:effectLst/>
                          <a:latin typeface="+mn-lt"/>
                        </a:rPr>
                        <a:t>deg</a:t>
                      </a:r>
                      <a:endParaRPr lang="en-US" sz="1200" b="0" i="0" u="none" strike="noStrike" dirty="0" smtClean="0">
                        <a:solidFill>
                          <a:srgbClr val="990033"/>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smtClean="0">
                          <a:solidFill>
                            <a:srgbClr val="990033"/>
                          </a:solidFill>
                          <a:effectLst/>
                          <a:latin typeface="+mn-lt"/>
                        </a:rPr>
                        <a:t>11 mm x 25 </a:t>
                      </a:r>
                      <a:r>
                        <a:rPr lang="en-US" sz="1200" b="0" i="0" u="none" strike="noStrike" dirty="0" smtClean="0">
                          <a:solidFill>
                            <a:srgbClr val="990033"/>
                          </a:solidFill>
                          <a:effectLst/>
                          <a:latin typeface="Symbol" panose="05050102010706020507" pitchFamily="18" charset="2"/>
                        </a:rPr>
                        <a:t>m</a:t>
                      </a:r>
                      <a:r>
                        <a:rPr lang="en-US" sz="1200" b="0" i="0" u="none" strike="noStrike" dirty="0" smtClean="0">
                          <a:solidFill>
                            <a:srgbClr val="990033"/>
                          </a:solidFill>
                          <a:effectLst/>
                          <a:latin typeface="+mn-lt"/>
                        </a:rPr>
                        <a:t>m SS</a:t>
                      </a:r>
                    </a:p>
                  </a:txBody>
                  <a:tcPr marL="9366" marR="9366" marT="9366" marB="0" anchor="ctr"/>
                </a:tc>
                <a:tc>
                  <a:txBody>
                    <a:bodyPr/>
                    <a:lstStyle/>
                    <a:p>
                      <a:pPr algn="ctr" fontAlgn="ctr"/>
                      <a:r>
                        <a:rPr lang="en-US" sz="1200" b="0" i="0" u="none" strike="noStrike" dirty="0" smtClean="0">
                          <a:solidFill>
                            <a:srgbClr val="990033"/>
                          </a:solidFill>
                          <a:effectLst/>
                          <a:latin typeface="+mn-lt"/>
                        </a:rPr>
                        <a:t>Oct. 2013 </a:t>
                      </a:r>
                    </a:p>
                    <a:p>
                      <a:pPr algn="ctr" fontAlgn="ctr"/>
                      <a:r>
                        <a:rPr lang="en-US" sz="1200" b="0" i="0" u="none" strike="noStrike" dirty="0" smtClean="0">
                          <a:solidFill>
                            <a:srgbClr val="990033"/>
                          </a:solidFill>
                          <a:effectLst/>
                          <a:latin typeface="+mn-lt"/>
                        </a:rPr>
                        <a:t>1-pass</a:t>
                      </a:r>
                    </a:p>
                  </a:txBody>
                  <a:tcPr marL="9366" marR="9366" marT="9366" marB="0" anchor="ctr"/>
                </a:tc>
              </a:tr>
              <a:tr h="68891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b="1" u="none" strike="noStrike" dirty="0" smtClean="0">
                          <a:solidFill>
                            <a:srgbClr val="00B050"/>
                          </a:solidFill>
                          <a:effectLst/>
                        </a:rPr>
                        <a:t>MBH12,</a:t>
                      </a:r>
                    </a:p>
                    <a:p>
                      <a:pPr marL="0" marR="0" indent="0" algn="ctr" defTabSz="914400" rtl="0" eaLnBrk="1" fontAlgn="ctr" latinLnBrk="0" hangingPunct="1">
                        <a:lnSpc>
                          <a:spcPct val="100000"/>
                        </a:lnSpc>
                        <a:spcBef>
                          <a:spcPts val="0"/>
                        </a:spcBef>
                        <a:spcAft>
                          <a:spcPts val="0"/>
                        </a:spcAft>
                        <a:buClrTx/>
                        <a:buSzTx/>
                        <a:buFontTx/>
                        <a:buNone/>
                        <a:tabLst/>
                        <a:defRPr/>
                      </a:pPr>
                      <a:r>
                        <a:rPr lang="en-US" sz="1200" b="1" u="none" strike="noStrike" dirty="0" smtClean="0">
                          <a:solidFill>
                            <a:srgbClr val="00B050"/>
                          </a:solidFill>
                          <a:effectLst/>
                        </a:rPr>
                        <a:t>MBH13, MBH14</a:t>
                      </a:r>
                      <a:endParaRPr lang="en-US" sz="1200" b="1" i="0" u="none" strike="noStrike" dirty="0" smtClean="0">
                        <a:solidFill>
                          <a:srgbClr val="00B050"/>
                        </a:solidFill>
                        <a:effectLst/>
                        <a:latin typeface="+mn-lt"/>
                      </a:endParaRPr>
                    </a:p>
                  </a:txBody>
                  <a:tcPr marL="9366" marR="9366" marT="49952" marB="49952"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DM-CF-07-13</a:t>
                      </a:r>
                      <a:endParaRPr lang="en-US" sz="1200" b="0" i="0" u="none" strike="noStrike" dirty="0" smtClean="0">
                        <a:solidFill>
                          <a:srgbClr val="00B050"/>
                        </a:solidFill>
                        <a:effectLst/>
                        <a:latin typeface="+mn-lt"/>
                      </a:endParaRPr>
                    </a:p>
                  </a:txBody>
                  <a:tcPr marL="9366" marR="9366" marT="9366" marB="0" anchor="ctr"/>
                </a:tc>
                <a:tc>
                  <a:txBody>
                    <a:bodyPr/>
                    <a:lstStyle/>
                    <a:p>
                      <a:pPr algn="ctr" fontAlgn="ctr"/>
                      <a:r>
                        <a:rPr lang="en-US" sz="1200" b="0" i="0" u="none" strike="noStrike" dirty="0" smtClean="0">
                          <a:solidFill>
                            <a:srgbClr val="00B050"/>
                          </a:solidFill>
                          <a:effectLst/>
                          <a:latin typeface="+mn-lt"/>
                        </a:rPr>
                        <a:t>15043, 15044</a:t>
                      </a:r>
                      <a:r>
                        <a:rPr lang="en-US" sz="1200" b="0" i="0" u="none" strike="noStrike" dirty="0" smtClean="0">
                          <a:solidFill>
                            <a:srgbClr val="00B050"/>
                          </a:solidFill>
                          <a:effectLst/>
                          <a:latin typeface="Calibri"/>
                        </a:rPr>
                        <a:t>, 15045, </a:t>
                      </a:r>
                    </a:p>
                    <a:p>
                      <a:pPr algn="ctr" fontAlgn="ctr"/>
                      <a:r>
                        <a:rPr lang="en-US" sz="1200" b="0" i="0" u="none" strike="noStrike" dirty="0" smtClean="0">
                          <a:solidFill>
                            <a:srgbClr val="00B050"/>
                          </a:solidFill>
                          <a:effectLst/>
                          <a:latin typeface="+mn-lt"/>
                        </a:rPr>
                        <a:t>15244, 15245</a:t>
                      </a:r>
                      <a:r>
                        <a:rPr lang="en-US" sz="1200" b="0" i="0" u="none" strike="noStrike" dirty="0" smtClean="0">
                          <a:solidFill>
                            <a:srgbClr val="00B050"/>
                          </a:solidFill>
                          <a:effectLst/>
                          <a:latin typeface="Calibri"/>
                        </a:rPr>
                        <a:t>, </a:t>
                      </a:r>
                    </a:p>
                    <a:p>
                      <a:pPr algn="ctr" fontAlgn="ctr"/>
                      <a:r>
                        <a:rPr lang="en-US" sz="1200" b="0" i="0" u="none" strike="noStrike" dirty="0" smtClean="0">
                          <a:solidFill>
                            <a:srgbClr val="00B050"/>
                          </a:solidFill>
                          <a:effectLst/>
                          <a:latin typeface="+mn-lt"/>
                        </a:rPr>
                        <a:t>15290</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108/127 (Ti)</a:t>
                      </a:r>
                      <a:endParaRPr lang="en-US" sz="1200" b="0" i="0" u="none" strike="noStrike" dirty="0">
                        <a:solidFill>
                          <a:srgbClr val="00B050"/>
                        </a:solidFill>
                        <a:effectLst/>
                        <a:latin typeface="Calibri"/>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374 m</a:t>
                      </a:r>
                      <a:endParaRPr lang="en-US" sz="1200" b="0" i="0" u="none" strike="noStrike" dirty="0">
                        <a:solidFill>
                          <a:srgbClr val="00B050"/>
                        </a:solidFill>
                        <a:effectLst/>
                        <a:latin typeface="Calibri"/>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1.251±0.001 x 14.71±0.01 mm2, 16.8 </a:t>
                      </a:r>
                      <a:r>
                        <a:rPr lang="en-US" sz="1200" u="none" strike="noStrike" dirty="0" err="1" smtClean="0">
                          <a:solidFill>
                            <a:srgbClr val="00B050"/>
                          </a:solidFill>
                          <a:effectLst/>
                        </a:rPr>
                        <a:t>deg</a:t>
                      </a:r>
                      <a:endParaRPr lang="en-US" sz="1200" b="0" i="0" u="none" strike="noStrike" dirty="0" smtClean="0">
                        <a:solidFill>
                          <a:srgbClr val="00B050"/>
                        </a:solidFill>
                        <a:effectLst/>
                        <a:latin typeface="+mn-lt"/>
                      </a:endParaRPr>
                    </a:p>
                  </a:txBody>
                  <a:tcPr marL="9366" marR="9366" marT="9366"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200" u="none" strike="noStrike" dirty="0" smtClean="0">
                          <a:solidFill>
                            <a:srgbClr val="00B050"/>
                          </a:solidFill>
                          <a:effectLst/>
                        </a:rPr>
                        <a:t>11.0 mm x 25 </a:t>
                      </a:r>
                      <a:r>
                        <a:rPr lang="en-US" sz="1200" u="none" strike="noStrike" dirty="0" smtClean="0">
                          <a:solidFill>
                            <a:srgbClr val="00B050"/>
                          </a:solidFill>
                          <a:effectLst/>
                          <a:latin typeface="Symbol" panose="05050102010706020507" pitchFamily="18" charset="2"/>
                        </a:rPr>
                        <a:t>m</a:t>
                      </a:r>
                      <a:r>
                        <a:rPr lang="en-US" sz="1200" u="none" strike="noStrike" dirty="0" smtClean="0">
                          <a:solidFill>
                            <a:srgbClr val="00B050"/>
                          </a:solidFill>
                          <a:effectLst/>
                        </a:rPr>
                        <a:t>m SS</a:t>
                      </a:r>
                      <a:endParaRPr lang="en-US" sz="1200" b="0" i="0" u="none" strike="noStrike" dirty="0" smtClean="0">
                        <a:solidFill>
                          <a:srgbClr val="00B050"/>
                        </a:solidFill>
                        <a:effectLst/>
                        <a:latin typeface="+mn-lt"/>
                      </a:endParaRPr>
                    </a:p>
                  </a:txBody>
                  <a:tcPr marL="9366" marR="9366" marT="9366" marB="0" anchor="ctr"/>
                </a:tc>
                <a:tc>
                  <a:txBody>
                    <a:bodyPr/>
                    <a:lstStyle/>
                    <a:p>
                      <a:pPr algn="ctr" fontAlgn="ctr"/>
                      <a:r>
                        <a:rPr lang="en-US" sz="1200" b="0" i="0" u="none" strike="noStrike" dirty="0" smtClean="0">
                          <a:solidFill>
                            <a:srgbClr val="00B050"/>
                          </a:solidFill>
                          <a:effectLst/>
                          <a:latin typeface="Calibri"/>
                        </a:rPr>
                        <a:t>Oct. 2013</a:t>
                      </a:r>
                    </a:p>
                    <a:p>
                      <a:pPr algn="ctr" fontAlgn="ctr"/>
                      <a:r>
                        <a:rPr lang="en-US" sz="1200" b="0" i="0" u="none" strike="noStrike" dirty="0" smtClean="0">
                          <a:solidFill>
                            <a:srgbClr val="00B050"/>
                          </a:solidFill>
                          <a:effectLst/>
                          <a:latin typeface="Calibri"/>
                        </a:rPr>
                        <a:t>1-pass</a:t>
                      </a:r>
                      <a:endParaRPr lang="en-US" sz="1200" b="0" i="0" u="none" strike="noStrike" dirty="0">
                        <a:solidFill>
                          <a:srgbClr val="00B050"/>
                        </a:solidFill>
                        <a:effectLst/>
                        <a:latin typeface="Calibri"/>
                      </a:endParaRPr>
                    </a:p>
                  </a:txBody>
                  <a:tcPr marL="9366" marR="9366" marT="9366" marB="0" anchor="ctr"/>
                </a:tc>
              </a:tr>
            </a:tbl>
          </a:graphicData>
        </a:graphic>
      </p:graphicFrame>
      <p:sp>
        <p:nvSpPr>
          <p:cNvPr id="6" name="Slide Number Placeholder 5"/>
          <p:cNvSpPr>
            <a:spLocks noGrp="1"/>
          </p:cNvSpPr>
          <p:nvPr>
            <p:ph type="sldNum" sz="quarter" idx="12"/>
          </p:nvPr>
        </p:nvSpPr>
        <p:spPr>
          <a:xfrm>
            <a:off x="6972300" y="6538912"/>
            <a:ext cx="2133600" cy="365125"/>
          </a:xfrm>
        </p:spPr>
        <p:txBody>
          <a:bodyPr/>
          <a:lstStyle/>
          <a:p>
            <a:fld id="{91AA77F4-E0BD-44B8-B9D0-4B058060D841}" type="slidenum">
              <a:rPr lang="en-US" smtClean="0"/>
              <a:pPr/>
              <a:t>24</a:t>
            </a:fld>
            <a:endParaRPr lang="en-US" dirty="0"/>
          </a:p>
        </p:txBody>
      </p:sp>
      <p:sp>
        <p:nvSpPr>
          <p:cNvPr id="7" name="Title 1"/>
          <p:cNvSpPr txBox="1">
            <a:spLocks/>
          </p:cNvSpPr>
          <p:nvPr/>
        </p:nvSpPr>
        <p:spPr>
          <a:xfrm>
            <a:off x="914400" y="152400"/>
            <a:ext cx="8458200" cy="8683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sz="3100" b="1" dirty="0" smtClean="0">
                <a:solidFill>
                  <a:srgbClr val="990033"/>
                </a:solidFill>
              </a:rPr>
              <a:t>Cable Fabrication at FNAL - ~2.5 km </a:t>
            </a:r>
            <a:endParaRPr lang="en-US" sz="3100" b="1" dirty="0">
              <a:solidFill>
                <a:srgbClr val="990033"/>
              </a:solidFill>
            </a:endParaRPr>
          </a:p>
        </p:txBody>
      </p:sp>
      <p:sp>
        <p:nvSpPr>
          <p:cNvPr id="5" name="TextBox 4"/>
          <p:cNvSpPr txBox="1"/>
          <p:nvPr/>
        </p:nvSpPr>
        <p:spPr>
          <a:xfrm>
            <a:off x="0" y="0"/>
            <a:ext cx="1371600" cy="1200328"/>
          </a:xfrm>
          <a:prstGeom prst="rect">
            <a:avLst/>
          </a:prstGeom>
          <a:solidFill>
            <a:schemeClr val="bg1"/>
          </a:solidFill>
        </p:spPr>
        <p:txBody>
          <a:bodyPr wrap="square" rtlCol="0">
            <a:spAutoFit/>
          </a:bodyPr>
          <a:lstStyle/>
          <a:p>
            <a:r>
              <a:rPr lang="en-US" b="1" dirty="0" smtClean="0">
                <a:solidFill>
                  <a:srgbClr val="FF6600"/>
                </a:solidFill>
              </a:rPr>
              <a:t>E. </a:t>
            </a:r>
            <a:r>
              <a:rPr lang="en-US" b="1" dirty="0" err="1" smtClean="0">
                <a:solidFill>
                  <a:srgbClr val="FF6600"/>
                </a:solidFill>
              </a:rPr>
              <a:t>Barzi</a:t>
            </a:r>
            <a:endParaRPr lang="en-US" b="1" dirty="0" smtClean="0">
              <a:solidFill>
                <a:srgbClr val="FF6600"/>
              </a:solidFill>
            </a:endParaRPr>
          </a:p>
          <a:p>
            <a:r>
              <a:rPr lang="en-US" b="1" dirty="0" smtClean="0">
                <a:solidFill>
                  <a:srgbClr val="FF6600"/>
                </a:solidFill>
              </a:rPr>
              <a:t>S. </a:t>
            </a:r>
            <a:r>
              <a:rPr lang="en-US" b="1" dirty="0" err="1" smtClean="0">
                <a:solidFill>
                  <a:srgbClr val="FF6600"/>
                </a:solidFill>
              </a:rPr>
              <a:t>Zlobin</a:t>
            </a:r>
            <a:endParaRPr lang="en-US" b="1" dirty="0" smtClean="0">
              <a:solidFill>
                <a:srgbClr val="FF6600"/>
              </a:solidFill>
            </a:endParaRPr>
          </a:p>
          <a:p>
            <a:endParaRPr lang="en-US" dirty="0"/>
          </a:p>
        </p:txBody>
      </p:sp>
    </p:spTree>
    <p:extLst>
      <p:ext uri="{BB962C8B-B14F-4D97-AF65-F5344CB8AC3E}">
        <p14:creationId xmlns:p14="http://schemas.microsoft.com/office/powerpoint/2010/main" val="332025438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353300" cy="981075"/>
          </a:xfrm>
        </p:spPr>
        <p:txBody>
          <a:bodyPr/>
          <a:lstStyle/>
          <a:p>
            <a:r>
              <a:rPr lang="en-GB" dirty="0" smtClean="0"/>
              <a:t>Cable Produced with the RRP 108/127</a:t>
            </a:r>
            <a:br>
              <a:rPr lang="en-GB" dirty="0" smtClean="0"/>
            </a:br>
            <a:r>
              <a:rPr lang="en-GB" sz="2800" b="1" dirty="0" smtClean="0"/>
              <a:t>Geometrical Parameters</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25</a:t>
            </a:fld>
            <a:endParaRPr lang="en-US" dirty="0">
              <a:latin typeface="Tahoma"/>
            </a:endParaRPr>
          </a:p>
        </p:txBody>
      </p:sp>
      <p:graphicFrame>
        <p:nvGraphicFramePr>
          <p:cNvPr id="9" name="Table 8"/>
          <p:cNvGraphicFramePr>
            <a:graphicFrameLocks noGrp="1"/>
          </p:cNvGraphicFramePr>
          <p:nvPr>
            <p:extLst>
              <p:ext uri="{D42A27DB-BD31-4B8C-83A1-F6EECF244321}">
                <p14:modId xmlns:p14="http://schemas.microsoft.com/office/powerpoint/2010/main" val="2589167649"/>
              </p:ext>
            </p:extLst>
          </p:nvPr>
        </p:nvGraphicFramePr>
        <p:xfrm>
          <a:off x="215900" y="2184400"/>
          <a:ext cx="8737600" cy="2697571"/>
        </p:xfrm>
        <a:graphic>
          <a:graphicData uri="http://schemas.openxmlformats.org/drawingml/2006/table">
            <a:tbl>
              <a:tblPr firstRow="1" firstCol="1" bandRow="1"/>
              <a:tblGrid>
                <a:gridCol w="1539046"/>
                <a:gridCol w="1048903"/>
                <a:gridCol w="926914"/>
                <a:gridCol w="1514337"/>
                <a:gridCol w="2238523"/>
                <a:gridCol w="1469877"/>
              </a:tblGrid>
              <a:tr h="804763">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Cable</a:t>
                      </a:r>
                      <a:r>
                        <a:rPr lang="fr-FR" sz="1600" dirty="0">
                          <a:effectLst/>
                        </a:rPr>
                        <a:t> ID</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Run</a:t>
                      </a:r>
                      <a:r>
                        <a:rPr lang="fr-FR" sz="1600" dirty="0">
                          <a:effectLst/>
                        </a:rPr>
                        <a:t> ID</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Length</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Width</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smtClean="0">
                          <a:effectLst/>
                        </a:rPr>
                        <a:t>Mid-thickness</a:t>
                      </a:r>
                      <a:r>
                        <a:rPr lang="fr-FR" sz="1600" dirty="0" smtClean="0">
                          <a:effectLst/>
                        </a:rPr>
                        <a:t> </a:t>
                      </a:r>
                    </a:p>
                    <a:p>
                      <a:pPr algn="ctr">
                        <a:lnSpc>
                          <a:spcPct val="115000"/>
                        </a:lnSpc>
                        <a:spcAft>
                          <a:spcPts val="0"/>
                        </a:spcAft>
                      </a:pPr>
                      <a:r>
                        <a:rPr lang="fr-FR" sz="1600" dirty="0" err="1" smtClean="0">
                          <a:effectLst/>
                        </a:rPr>
                        <a:t>at</a:t>
                      </a:r>
                      <a:r>
                        <a:rPr lang="fr-FR" sz="1600" dirty="0" smtClean="0">
                          <a:effectLst/>
                        </a:rPr>
                        <a:t> 50 </a:t>
                      </a:r>
                      <a:r>
                        <a:rPr lang="fr-FR" sz="1600" dirty="0" err="1" smtClean="0">
                          <a:effectLst/>
                        </a:rPr>
                        <a:t>MPa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Keystone</a:t>
                      </a:r>
                      <a:r>
                        <a:rPr lang="fr-FR" sz="1600" dirty="0">
                          <a:effectLst/>
                        </a:rPr>
                        <a:t> angle</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a:effectLst/>
                        </a:rPr>
                        <a:t>H15OC0127A</a:t>
                      </a:r>
                      <a:endParaRPr lang="fr-FR" sz="160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dirty="0">
                          <a:effectLst/>
                        </a:rPr>
                        <a:t>86A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dirty="0">
                          <a:effectLst/>
                        </a:rPr>
                        <a:t>237 m</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14.715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=0.0026)</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1.2498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0.0011)</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0.779°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=0.029)</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dirty="0">
                          <a:effectLst/>
                        </a:rPr>
                        <a:t>H15OC0127B</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a:effectLst/>
                        </a:rPr>
                        <a:t>86A</a:t>
                      </a:r>
                      <a:endParaRPr lang="fr-FR" sz="160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a:effectLst/>
                        </a:rPr>
                        <a:t>235 m</a:t>
                      </a:r>
                      <a:endParaRPr lang="fr-FR" sz="160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14.717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=0.0023)</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1.2491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0.0006)</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0.783°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=0.027)</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dirty="0">
                          <a:effectLst/>
                        </a:rPr>
                        <a:t>H15OC0137A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dirty="0">
                          <a:effectLst/>
                        </a:rPr>
                        <a:t>96A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dirty="0">
                          <a:effectLst/>
                        </a:rPr>
                        <a:t>218 m</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14.7065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=0.0030)</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1.2499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0.0029)</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0.784°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=0.015)</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11" name="Rectangle 10"/>
          <p:cNvSpPr/>
          <p:nvPr/>
        </p:nvSpPr>
        <p:spPr>
          <a:xfrm>
            <a:off x="179512" y="1631890"/>
            <a:ext cx="8964488" cy="400110"/>
          </a:xfrm>
          <a:prstGeom prst="rect">
            <a:avLst/>
          </a:prstGeom>
        </p:spPr>
        <p:txBody>
          <a:bodyPr wrap="square">
            <a:spAutoFit/>
          </a:bodyPr>
          <a:lstStyle/>
          <a:p>
            <a:r>
              <a:rPr lang="en-US" sz="2000" dirty="0" smtClean="0"/>
              <a:t>3 unit lengths for model program (1 mirror and 1 dipole) </a:t>
            </a:r>
            <a:endParaRPr lang="en-US" sz="2000" dirty="0"/>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8" name="Content Placeholder 4"/>
          <p:cNvSpPr>
            <a:spLocks noGrp="1"/>
          </p:cNvSpPr>
          <p:nvPr>
            <p:ph sz="quarter" idx="12"/>
          </p:nvPr>
        </p:nvSpPr>
        <p:spPr>
          <a:xfrm>
            <a:off x="268250" y="5130800"/>
            <a:ext cx="8736050" cy="469900"/>
          </a:xfrm>
        </p:spPr>
        <p:txBody>
          <a:bodyPr>
            <a:noAutofit/>
          </a:bodyPr>
          <a:lstStyle/>
          <a:p>
            <a:pPr>
              <a:spcBef>
                <a:spcPts val="0"/>
              </a:spcBef>
            </a:pPr>
            <a:r>
              <a:rPr lang="en-US" dirty="0" smtClean="0">
                <a:solidFill>
                  <a:srgbClr val="000099"/>
                </a:solidFill>
              </a:rPr>
              <a:t>Well controlled Geometry</a:t>
            </a:r>
          </a:p>
        </p:txBody>
      </p:sp>
    </p:spTree>
    <p:extLst>
      <p:ext uri="{BB962C8B-B14F-4D97-AF65-F5344CB8AC3E}">
        <p14:creationId xmlns:p14="http://schemas.microsoft.com/office/powerpoint/2010/main" val="8930687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353300" cy="981075"/>
          </a:xfrm>
        </p:spPr>
        <p:txBody>
          <a:bodyPr/>
          <a:lstStyle/>
          <a:p>
            <a:r>
              <a:rPr lang="en-GB" dirty="0" smtClean="0"/>
              <a:t>Cable Produced with the RRP 108/127</a:t>
            </a:r>
            <a:br>
              <a:rPr lang="en-GB" dirty="0" smtClean="0"/>
            </a:br>
            <a:r>
              <a:rPr lang="en-GB"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26</a:t>
            </a:fld>
            <a:endParaRPr lang="en-US" dirty="0">
              <a:latin typeface="Tahoma"/>
            </a:endParaRPr>
          </a:p>
        </p:txBody>
      </p:sp>
      <p:sp>
        <p:nvSpPr>
          <p:cNvPr id="4" name="Rectangle 3"/>
          <p:cNvSpPr/>
          <p:nvPr/>
        </p:nvSpPr>
        <p:spPr>
          <a:xfrm>
            <a:off x="4635500" y="5801668"/>
            <a:ext cx="4318000" cy="400110"/>
          </a:xfrm>
          <a:prstGeom prst="rect">
            <a:avLst/>
          </a:prstGeom>
        </p:spPr>
        <p:txBody>
          <a:bodyPr wrap="square">
            <a:spAutoFit/>
          </a:bodyPr>
          <a:lstStyle/>
          <a:p>
            <a:r>
              <a:rPr lang="en-GB" sz="2000" dirty="0" smtClean="0"/>
              <a:t>HT: 48h</a:t>
            </a:r>
            <a:r>
              <a:rPr lang="en-GB" sz="2000" dirty="0"/>
              <a:t>/210C + 48h/400C + 50h/</a:t>
            </a:r>
            <a:r>
              <a:rPr lang="en-GB" sz="2000" dirty="0" smtClean="0"/>
              <a:t>640C</a:t>
            </a:r>
            <a:endParaRPr lang="en-US" sz="2000" dirty="0"/>
          </a:p>
        </p:txBody>
      </p:sp>
      <p:sp>
        <p:nvSpPr>
          <p:cNvPr id="7" name="Footer Placeholder 6"/>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8" name="Content Placeholder 4"/>
          <p:cNvSpPr>
            <a:spLocks noGrp="1"/>
          </p:cNvSpPr>
          <p:nvPr>
            <p:ph sz="quarter" idx="12"/>
          </p:nvPr>
        </p:nvSpPr>
        <p:spPr>
          <a:xfrm>
            <a:off x="204750" y="1524000"/>
            <a:ext cx="8736050" cy="4292600"/>
          </a:xfrm>
        </p:spPr>
        <p:txBody>
          <a:bodyPr>
            <a:noAutofit/>
          </a:bodyPr>
          <a:lstStyle/>
          <a:p>
            <a:pPr>
              <a:spcBef>
                <a:spcPts val="0"/>
              </a:spcBef>
            </a:pPr>
            <a:r>
              <a:rPr lang="en-US" dirty="0" smtClean="0">
                <a:solidFill>
                  <a:srgbClr val="000099"/>
                </a:solidFill>
              </a:rPr>
              <a:t>Cable from Run 86A:</a:t>
            </a:r>
          </a:p>
          <a:p>
            <a:pPr marL="533400" lvl="1" indent="-266700">
              <a:spcBef>
                <a:spcPts val="0"/>
              </a:spcBef>
              <a:spcAft>
                <a:spcPts val="600"/>
              </a:spcAft>
            </a:pPr>
            <a:r>
              <a:rPr lang="en-US" sz="1800" dirty="0" smtClean="0">
                <a:solidFill>
                  <a:srgbClr val="000099"/>
                </a:solidFill>
              </a:rPr>
              <a:t>Average </a:t>
            </a:r>
            <a:r>
              <a:rPr lang="en-US" sz="1800" i="1" dirty="0" err="1">
                <a:solidFill>
                  <a:srgbClr val="FF0000"/>
                </a:solidFill>
              </a:rPr>
              <a:t>I</a:t>
            </a:r>
            <a:r>
              <a:rPr lang="en-US" sz="1800" i="1" baseline="-25000" dirty="0" err="1">
                <a:solidFill>
                  <a:srgbClr val="FF0000"/>
                </a:solidFill>
              </a:rPr>
              <a:t>c</a:t>
            </a:r>
            <a:r>
              <a:rPr lang="en-US" sz="1800" dirty="0">
                <a:solidFill>
                  <a:srgbClr val="FF0000"/>
                </a:solidFill>
              </a:rPr>
              <a:t> degradation </a:t>
            </a:r>
            <a:r>
              <a:rPr lang="en-US" sz="1800" dirty="0">
                <a:solidFill>
                  <a:srgbClr val="000099"/>
                </a:solidFill>
              </a:rPr>
              <a:t>(6 virgin and 6 extracted) : </a:t>
            </a:r>
            <a:r>
              <a:rPr lang="en-US" sz="1800" b="1" dirty="0">
                <a:solidFill>
                  <a:srgbClr val="FF0000"/>
                </a:solidFill>
              </a:rPr>
              <a:t>1.3 %</a:t>
            </a:r>
            <a:r>
              <a:rPr lang="en-US" sz="1800" dirty="0">
                <a:solidFill>
                  <a:srgbClr val="000099"/>
                </a:solidFill>
              </a:rPr>
              <a:t> (- 0.4% to </a:t>
            </a:r>
            <a:r>
              <a:rPr lang="en-US" sz="1800" b="1" dirty="0">
                <a:solidFill>
                  <a:srgbClr val="000099"/>
                </a:solidFill>
              </a:rPr>
              <a:t>4.9%</a:t>
            </a:r>
            <a:r>
              <a:rPr lang="en-US" sz="1800" dirty="0" smtClean="0">
                <a:solidFill>
                  <a:srgbClr val="000099"/>
                </a:solidFill>
              </a:rPr>
              <a:t>)</a:t>
            </a:r>
          </a:p>
          <a:p>
            <a:pPr marL="533400" lvl="1" indent="-266700">
              <a:spcBef>
                <a:spcPts val="0"/>
              </a:spcBef>
              <a:spcAft>
                <a:spcPts val="600"/>
              </a:spcAft>
            </a:pPr>
            <a:r>
              <a:rPr lang="en-US" sz="1800" dirty="0" smtClean="0">
                <a:solidFill>
                  <a:srgbClr val="000099"/>
                </a:solidFill>
              </a:rPr>
              <a:t>Average </a:t>
            </a:r>
            <a:r>
              <a:rPr lang="en-US" sz="1800" i="1" dirty="0" err="1">
                <a:solidFill>
                  <a:srgbClr val="000099"/>
                </a:solidFill>
              </a:rPr>
              <a:t>I</a:t>
            </a:r>
            <a:r>
              <a:rPr lang="en-US" sz="1800" i="1" baseline="-25000" dirty="0" err="1">
                <a:solidFill>
                  <a:srgbClr val="000099"/>
                </a:solidFill>
              </a:rPr>
              <a:t>c</a:t>
            </a:r>
            <a:r>
              <a:rPr lang="en-US" sz="1800" dirty="0">
                <a:solidFill>
                  <a:srgbClr val="000099"/>
                </a:solidFill>
              </a:rPr>
              <a:t> </a:t>
            </a:r>
            <a:r>
              <a:rPr lang="en-US" sz="1800" dirty="0" smtClean="0">
                <a:solidFill>
                  <a:srgbClr val="000099"/>
                </a:solidFill>
              </a:rPr>
              <a:t> </a:t>
            </a:r>
            <a:r>
              <a:rPr lang="en-US" sz="1800" dirty="0">
                <a:solidFill>
                  <a:srgbClr val="000099"/>
                </a:solidFill>
              </a:rPr>
              <a:t>extracted </a:t>
            </a:r>
            <a:r>
              <a:rPr lang="en-US" sz="1800" b="1" dirty="0">
                <a:solidFill>
                  <a:srgbClr val="000099"/>
                </a:solidFill>
              </a:rPr>
              <a:t>384 A</a:t>
            </a:r>
            <a:r>
              <a:rPr lang="en-US" sz="1800" dirty="0">
                <a:solidFill>
                  <a:srgbClr val="000099"/>
                </a:solidFill>
              </a:rPr>
              <a:t> at 12 T, 4.3 </a:t>
            </a:r>
            <a:r>
              <a:rPr lang="en-US" sz="1800" dirty="0" smtClean="0">
                <a:solidFill>
                  <a:srgbClr val="000099"/>
                </a:solidFill>
              </a:rPr>
              <a:t>K</a:t>
            </a:r>
          </a:p>
          <a:p>
            <a:pPr>
              <a:spcBef>
                <a:spcPts val="1800"/>
              </a:spcBef>
            </a:pPr>
            <a:r>
              <a:rPr lang="en-US" dirty="0" smtClean="0">
                <a:solidFill>
                  <a:srgbClr val="000099"/>
                </a:solidFill>
              </a:rPr>
              <a:t>Cable from Run 96A</a:t>
            </a:r>
            <a:r>
              <a:rPr lang="en-US" dirty="0">
                <a:solidFill>
                  <a:srgbClr val="000099"/>
                </a:solidFill>
              </a:rPr>
              <a:t>:</a:t>
            </a:r>
          </a:p>
          <a:p>
            <a:pPr marL="533400" lvl="1" indent="-266700">
              <a:spcBef>
                <a:spcPts val="0"/>
              </a:spcBef>
              <a:spcAft>
                <a:spcPts val="600"/>
              </a:spcAft>
            </a:pPr>
            <a:r>
              <a:rPr lang="en-US" sz="1800" dirty="0">
                <a:solidFill>
                  <a:srgbClr val="000099"/>
                </a:solidFill>
              </a:rPr>
              <a:t>Average </a:t>
            </a:r>
            <a:r>
              <a:rPr lang="en-US" sz="1800" i="1" dirty="0" err="1">
                <a:solidFill>
                  <a:srgbClr val="FF0000"/>
                </a:solidFill>
              </a:rPr>
              <a:t>I</a:t>
            </a:r>
            <a:r>
              <a:rPr lang="en-US" sz="1800" i="1" baseline="-25000" dirty="0" err="1">
                <a:solidFill>
                  <a:srgbClr val="FF0000"/>
                </a:solidFill>
              </a:rPr>
              <a:t>c</a:t>
            </a:r>
            <a:r>
              <a:rPr lang="en-US" sz="1800" dirty="0">
                <a:solidFill>
                  <a:srgbClr val="FF0000"/>
                </a:solidFill>
              </a:rPr>
              <a:t> degradation </a:t>
            </a:r>
            <a:r>
              <a:rPr lang="en-US" sz="1800" dirty="0" smtClean="0">
                <a:solidFill>
                  <a:srgbClr val="000099"/>
                </a:solidFill>
              </a:rPr>
              <a:t>(5 </a:t>
            </a:r>
            <a:r>
              <a:rPr lang="en-US" sz="1800" dirty="0">
                <a:solidFill>
                  <a:srgbClr val="000099"/>
                </a:solidFill>
              </a:rPr>
              <a:t>virgin and </a:t>
            </a:r>
            <a:r>
              <a:rPr lang="en-US" sz="1800" dirty="0" smtClean="0">
                <a:solidFill>
                  <a:srgbClr val="000099"/>
                </a:solidFill>
              </a:rPr>
              <a:t>5 </a:t>
            </a:r>
            <a:r>
              <a:rPr lang="en-US" sz="1800" dirty="0">
                <a:solidFill>
                  <a:srgbClr val="000099"/>
                </a:solidFill>
              </a:rPr>
              <a:t>extracted) : </a:t>
            </a:r>
            <a:r>
              <a:rPr lang="en-US" sz="1800" b="1" dirty="0" smtClean="0">
                <a:solidFill>
                  <a:srgbClr val="FF0000"/>
                </a:solidFill>
              </a:rPr>
              <a:t>1 </a:t>
            </a:r>
            <a:r>
              <a:rPr lang="en-US" sz="1800" b="1" dirty="0">
                <a:solidFill>
                  <a:srgbClr val="FF0000"/>
                </a:solidFill>
              </a:rPr>
              <a:t>%</a:t>
            </a:r>
            <a:r>
              <a:rPr lang="en-US" sz="1800" dirty="0">
                <a:solidFill>
                  <a:srgbClr val="000099"/>
                </a:solidFill>
              </a:rPr>
              <a:t> (- </a:t>
            </a:r>
            <a:r>
              <a:rPr lang="en-US" sz="1800" dirty="0" smtClean="0">
                <a:solidFill>
                  <a:srgbClr val="000099"/>
                </a:solidFill>
              </a:rPr>
              <a:t>0.6% </a:t>
            </a:r>
            <a:r>
              <a:rPr lang="en-US" sz="1800" dirty="0">
                <a:solidFill>
                  <a:srgbClr val="000099"/>
                </a:solidFill>
              </a:rPr>
              <a:t>to </a:t>
            </a:r>
            <a:r>
              <a:rPr lang="en-US" sz="1800" b="1" dirty="0" smtClean="0">
                <a:solidFill>
                  <a:srgbClr val="000099"/>
                </a:solidFill>
              </a:rPr>
              <a:t>3.1%</a:t>
            </a:r>
            <a:r>
              <a:rPr lang="en-US" sz="1800" dirty="0">
                <a:solidFill>
                  <a:srgbClr val="000099"/>
                </a:solidFill>
              </a:rPr>
              <a:t>)</a:t>
            </a:r>
          </a:p>
          <a:p>
            <a:pPr marL="533400" lvl="1" indent="-266700">
              <a:spcBef>
                <a:spcPts val="0"/>
              </a:spcBef>
              <a:spcAft>
                <a:spcPts val="600"/>
              </a:spcAft>
            </a:pPr>
            <a:r>
              <a:rPr lang="en-US" sz="1800" dirty="0">
                <a:solidFill>
                  <a:srgbClr val="000099"/>
                </a:solidFill>
              </a:rPr>
              <a:t>Average </a:t>
            </a:r>
            <a:r>
              <a:rPr lang="en-US" sz="1800" i="1" dirty="0" err="1">
                <a:solidFill>
                  <a:srgbClr val="000099"/>
                </a:solidFill>
              </a:rPr>
              <a:t>I</a:t>
            </a:r>
            <a:r>
              <a:rPr lang="en-US" sz="1800" i="1" baseline="-25000" dirty="0" err="1">
                <a:solidFill>
                  <a:srgbClr val="000099"/>
                </a:solidFill>
              </a:rPr>
              <a:t>c</a:t>
            </a:r>
            <a:r>
              <a:rPr lang="en-US" sz="1800" dirty="0">
                <a:solidFill>
                  <a:srgbClr val="000099"/>
                </a:solidFill>
              </a:rPr>
              <a:t>  extracted </a:t>
            </a:r>
            <a:r>
              <a:rPr lang="en-US" sz="1800" b="1" dirty="0" smtClean="0">
                <a:solidFill>
                  <a:srgbClr val="000099"/>
                </a:solidFill>
              </a:rPr>
              <a:t>425 </a:t>
            </a:r>
            <a:r>
              <a:rPr lang="en-US" sz="1800" b="1" dirty="0">
                <a:solidFill>
                  <a:srgbClr val="000099"/>
                </a:solidFill>
              </a:rPr>
              <a:t>A</a:t>
            </a:r>
            <a:r>
              <a:rPr lang="en-US" sz="1800" dirty="0">
                <a:solidFill>
                  <a:srgbClr val="000099"/>
                </a:solidFill>
              </a:rPr>
              <a:t> at 12 T, 4.3 K</a:t>
            </a:r>
          </a:p>
          <a:p>
            <a:pPr marL="266700" indent="-266700">
              <a:spcBef>
                <a:spcPts val="1200"/>
              </a:spcBef>
            </a:pPr>
            <a:r>
              <a:rPr lang="en-US" dirty="0" smtClean="0">
                <a:solidFill>
                  <a:srgbClr val="000099"/>
                </a:solidFill>
              </a:rPr>
              <a:t>For both cable runs: very </a:t>
            </a:r>
            <a:r>
              <a:rPr lang="en-US" dirty="0" smtClean="0">
                <a:solidFill>
                  <a:srgbClr val="FF0000"/>
                </a:solidFill>
              </a:rPr>
              <a:t>limited </a:t>
            </a:r>
            <a:r>
              <a:rPr lang="en-US" i="1" dirty="0" err="1" smtClean="0">
                <a:solidFill>
                  <a:srgbClr val="FF0000"/>
                </a:solidFill>
              </a:rPr>
              <a:t>I</a:t>
            </a:r>
            <a:r>
              <a:rPr lang="en-US" i="1" baseline="-25000" dirty="0" err="1" smtClean="0">
                <a:solidFill>
                  <a:srgbClr val="FF0000"/>
                </a:solidFill>
              </a:rPr>
              <a:t>c</a:t>
            </a:r>
            <a:r>
              <a:rPr lang="en-US" dirty="0" smtClean="0">
                <a:solidFill>
                  <a:srgbClr val="FF0000"/>
                </a:solidFill>
              </a:rPr>
              <a:t> degradation </a:t>
            </a:r>
            <a:r>
              <a:rPr lang="en-US" dirty="0" smtClean="0">
                <a:solidFill>
                  <a:srgbClr val="000099"/>
                </a:solidFill>
              </a:rPr>
              <a:t>nevertheless minimum </a:t>
            </a:r>
            <a:r>
              <a:rPr lang="en-US" dirty="0" smtClean="0">
                <a:solidFill>
                  <a:srgbClr val="FF0000"/>
                </a:solidFill>
              </a:rPr>
              <a:t>integral RRR </a:t>
            </a:r>
            <a:r>
              <a:rPr lang="en-US" dirty="0" smtClean="0">
                <a:solidFill>
                  <a:srgbClr val="000099"/>
                </a:solidFill>
              </a:rPr>
              <a:t>of extracted strand around </a:t>
            </a:r>
            <a:r>
              <a:rPr lang="en-US" dirty="0" smtClean="0">
                <a:solidFill>
                  <a:srgbClr val="FF0000"/>
                </a:solidFill>
              </a:rPr>
              <a:t>50 </a:t>
            </a:r>
          </a:p>
          <a:p>
            <a:pPr marL="746125" lvl="1" indent="-266700">
              <a:spcBef>
                <a:spcPts val="1200"/>
              </a:spcBef>
            </a:pPr>
            <a:r>
              <a:rPr lang="en-US" sz="1800" dirty="0" smtClean="0">
                <a:solidFill>
                  <a:srgbClr val="000099"/>
                </a:solidFill>
              </a:rPr>
              <a:t>Such a low RRR value is mainly due to the fact that for the 108/127 we accepted to use </a:t>
            </a:r>
            <a:r>
              <a:rPr lang="en-US" sz="1800" dirty="0" smtClean="0">
                <a:solidFill>
                  <a:srgbClr val="FF0000"/>
                </a:solidFill>
              </a:rPr>
              <a:t>round wires </a:t>
            </a:r>
            <a:r>
              <a:rPr lang="en-US" sz="1800" dirty="0" smtClean="0">
                <a:solidFill>
                  <a:srgbClr val="000099"/>
                </a:solidFill>
              </a:rPr>
              <a:t>with </a:t>
            </a:r>
            <a:r>
              <a:rPr lang="en-US" sz="1800" dirty="0" smtClean="0">
                <a:solidFill>
                  <a:srgbClr val="FF0000"/>
                </a:solidFill>
              </a:rPr>
              <a:t>RRR lower </a:t>
            </a:r>
            <a:r>
              <a:rPr lang="en-US" sz="1800" dirty="0" smtClean="0">
                <a:solidFill>
                  <a:srgbClr val="000099"/>
                </a:solidFill>
              </a:rPr>
              <a:t>than </a:t>
            </a:r>
            <a:r>
              <a:rPr lang="en-US" sz="1800" dirty="0" smtClean="0">
                <a:solidFill>
                  <a:srgbClr val="FF0000"/>
                </a:solidFill>
              </a:rPr>
              <a:t>100 </a:t>
            </a:r>
          </a:p>
          <a:p>
            <a:pPr lvl="1">
              <a:spcAft>
                <a:spcPts val="2400"/>
              </a:spcAft>
            </a:pPr>
            <a:endParaRPr lang="en-US" dirty="0" smtClean="0">
              <a:solidFill>
                <a:srgbClr val="000099"/>
              </a:solidFill>
            </a:endParaRPr>
          </a:p>
        </p:txBody>
      </p:sp>
    </p:spTree>
    <p:extLst>
      <p:ext uri="{BB962C8B-B14F-4D97-AF65-F5344CB8AC3E}">
        <p14:creationId xmlns:p14="http://schemas.microsoft.com/office/powerpoint/2010/main" val="3943415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3" end="3"/>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4" end="4"/>
                                            </p:txEl>
                                          </p:spTgt>
                                        </p:tgtEl>
                                        <p:attrNameLst>
                                          <p:attrName>ppt_c</p:attrName>
                                        </p:attrNameLst>
                                      </p:cBhvr>
                                      <p:to>
                                        <a:schemeClr val="bg2"/>
                                      </p:to>
                                    </p:animClr>
                                  </p:subTnLst>
                                </p:cTn>
                              </p:par>
                              <p:par>
                                <p:cTn id="17" presetID="1" presetClass="entr" presetSubtype="0" fill="hold" grpId="0"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5" end="5"/>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353300" cy="981075"/>
          </a:xfrm>
        </p:spPr>
        <p:txBody>
          <a:bodyPr/>
          <a:lstStyle/>
          <a:p>
            <a:r>
              <a:rPr lang="en-GB" dirty="0" smtClean="0"/>
              <a:t>Cable Produced with the RRP 132/169</a:t>
            </a:r>
            <a:br>
              <a:rPr lang="en-GB" dirty="0" smtClean="0"/>
            </a:br>
            <a:r>
              <a:rPr lang="en-GB" sz="2800" b="1" dirty="0" smtClean="0"/>
              <a:t>Geometrical Parameters</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27</a:t>
            </a:fld>
            <a:endParaRPr lang="en-US" dirty="0">
              <a:latin typeface="Tahoma"/>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259019809"/>
              </p:ext>
            </p:extLst>
          </p:nvPr>
        </p:nvGraphicFramePr>
        <p:xfrm>
          <a:off x="254000" y="1841500"/>
          <a:ext cx="8737600" cy="2697571"/>
        </p:xfrm>
        <a:graphic>
          <a:graphicData uri="http://schemas.openxmlformats.org/drawingml/2006/table">
            <a:tbl>
              <a:tblPr firstRow="1" firstCol="1" bandRow="1"/>
              <a:tblGrid>
                <a:gridCol w="1539046"/>
                <a:gridCol w="1048903"/>
                <a:gridCol w="926914"/>
                <a:gridCol w="1514337"/>
                <a:gridCol w="2238523"/>
                <a:gridCol w="1469877"/>
              </a:tblGrid>
              <a:tr h="804763">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Cable</a:t>
                      </a:r>
                      <a:r>
                        <a:rPr lang="fr-FR" sz="1600" dirty="0">
                          <a:effectLst/>
                        </a:rPr>
                        <a:t> ID</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Run</a:t>
                      </a:r>
                      <a:r>
                        <a:rPr lang="fr-FR" sz="1600" dirty="0">
                          <a:effectLst/>
                        </a:rPr>
                        <a:t> ID</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a:effectLst/>
                        </a:rPr>
                        <a:t>Length</a:t>
                      </a:r>
                      <a:endParaRPr lang="fr-FR" sz="160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Width</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smtClean="0">
                          <a:effectLst/>
                        </a:rPr>
                        <a:t>Mid-thickness</a:t>
                      </a:r>
                      <a:r>
                        <a:rPr lang="fr-FR" sz="1600" dirty="0" smtClean="0">
                          <a:effectLst/>
                        </a:rPr>
                        <a:t> </a:t>
                      </a:r>
                    </a:p>
                    <a:p>
                      <a:pPr algn="ctr">
                        <a:lnSpc>
                          <a:spcPct val="115000"/>
                        </a:lnSpc>
                        <a:spcAft>
                          <a:spcPts val="0"/>
                        </a:spcAft>
                      </a:pPr>
                      <a:r>
                        <a:rPr lang="fr-FR" sz="1600" dirty="0" err="1" smtClean="0">
                          <a:effectLst/>
                        </a:rPr>
                        <a:t>at</a:t>
                      </a:r>
                      <a:r>
                        <a:rPr lang="fr-FR" sz="1600" dirty="0" smtClean="0">
                          <a:effectLst/>
                        </a:rPr>
                        <a:t> 50 </a:t>
                      </a:r>
                      <a:r>
                        <a:rPr lang="fr-FR" sz="1600" dirty="0" err="1" smtClean="0">
                          <a:effectLst/>
                        </a:rPr>
                        <a:t>MPa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lnSpc>
                          <a:spcPct val="115000"/>
                        </a:lnSpc>
                        <a:spcAft>
                          <a:spcPts val="0"/>
                        </a:spcAft>
                      </a:pPr>
                      <a:r>
                        <a:rPr lang="fr-FR" sz="1600" dirty="0" err="1">
                          <a:effectLst/>
                        </a:rPr>
                        <a:t>Keystone</a:t>
                      </a:r>
                      <a:r>
                        <a:rPr lang="fr-FR" sz="1600" dirty="0">
                          <a:effectLst/>
                        </a:rPr>
                        <a:t> angle</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dirty="0" smtClean="0">
                          <a:effectLst/>
                        </a:rPr>
                        <a:t>H15OC0158A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dirty="0" smtClean="0">
                          <a:effectLst/>
                        </a:rPr>
                        <a:t>116</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dirty="0" smtClean="0">
                          <a:effectLst/>
                        </a:rPr>
                        <a:t>227 </a:t>
                      </a:r>
                      <a:r>
                        <a:rPr lang="fr-FR" sz="1600" dirty="0">
                          <a:effectLst/>
                        </a:rPr>
                        <a:t>m</a:t>
                      </a:r>
                      <a:endParaRPr lang="fr-FR" sz="1600" dirty="0">
                        <a:effectLst/>
                        <a:latin typeface="Calibri"/>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14.698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=0.0019)</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1.2460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0.0023)</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0.787°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=0.021)</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dirty="0" smtClean="0">
                          <a:effectLst/>
                        </a:rPr>
                        <a:t>H15OC0162A</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dirty="0" smtClean="0">
                          <a:effectLst/>
                          <a:latin typeface="+mn-lt"/>
                          <a:ea typeface="+mn-ea"/>
                          <a:cs typeface="+mn-cs"/>
                        </a:rPr>
                        <a:t>119</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dirty="0" smtClean="0">
                          <a:effectLst/>
                        </a:rPr>
                        <a:t>241 </a:t>
                      </a:r>
                      <a:r>
                        <a:rPr lang="fr-FR" sz="1600" dirty="0">
                          <a:effectLst/>
                        </a:rPr>
                        <a:t>m</a:t>
                      </a:r>
                      <a:endParaRPr lang="fr-FR" sz="1600" dirty="0">
                        <a:effectLst/>
                        <a:latin typeface="Calibri"/>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14.701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=0.0020)</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1.2498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0.0012)</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0.795°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=0.020)</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54454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nSpc>
                          <a:spcPct val="115000"/>
                        </a:lnSpc>
                        <a:spcAft>
                          <a:spcPts val="0"/>
                        </a:spcAft>
                      </a:pPr>
                      <a:r>
                        <a:rPr lang="fr-FR" sz="1600" dirty="0" smtClean="0">
                          <a:effectLst/>
                        </a:rPr>
                        <a:t>H15OC0162B</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fr-FR" sz="1600" dirty="0" smtClean="0">
                          <a:effectLst/>
                          <a:latin typeface="+mn-lt"/>
                          <a:ea typeface="+mn-ea"/>
                          <a:cs typeface="+mn-cs"/>
                        </a:rPr>
                        <a:t>119</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fr-FR" sz="1600" dirty="0" smtClean="0">
                          <a:effectLst/>
                        </a:rPr>
                        <a:t>235 </a:t>
                      </a:r>
                      <a:r>
                        <a:rPr lang="fr-FR" sz="1600" dirty="0">
                          <a:effectLst/>
                        </a:rPr>
                        <a:t>m</a:t>
                      </a:r>
                      <a:endParaRPr lang="fr-FR" sz="1600" dirty="0">
                        <a:effectLst/>
                        <a:latin typeface="Calibri"/>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nSpc>
                          <a:spcPct val="115000"/>
                        </a:lnSpc>
                        <a:spcAft>
                          <a:spcPts val="0"/>
                        </a:spcAft>
                      </a:pPr>
                      <a:r>
                        <a:rPr lang="en-US" sz="1800" b="1" kern="1200" dirty="0" smtClean="0">
                          <a:solidFill>
                            <a:schemeClr val="tx1"/>
                          </a:solidFill>
                          <a:effectLst/>
                          <a:latin typeface="+mn-lt"/>
                          <a:ea typeface="+mn-ea"/>
                          <a:cs typeface="+mn-cs"/>
                        </a:rPr>
                        <a:t>14.701 mm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=0.0021)</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1.2505 mm</a:t>
                      </a:r>
                    </a:p>
                    <a:p>
                      <a:pPr algn="ctr">
                        <a:lnSpc>
                          <a:spcPct val="115000"/>
                        </a:lnSpc>
                        <a:spcAft>
                          <a:spcPts val="0"/>
                        </a:spcAft>
                      </a:pPr>
                      <a:r>
                        <a:rPr lang="en-US" sz="1800" b="1"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a:t>
                      </a:r>
                      <a:r>
                        <a:rPr lang="en-US" sz="1800" kern="1200" dirty="0" smtClean="0">
                          <a:solidFill>
                            <a:schemeClr val="tx1"/>
                          </a:solidFill>
                          <a:effectLst/>
                          <a:latin typeface="+mn-lt"/>
                          <a:ea typeface="+mn-ea"/>
                          <a:cs typeface="+mn-cs"/>
                        </a:rPr>
                        <a:t> </a:t>
                      </a:r>
                      <a:r>
                        <a:rPr lang="en-US" sz="1800" b="1" kern="1200" dirty="0" smtClean="0">
                          <a:solidFill>
                            <a:schemeClr val="tx1"/>
                          </a:solidFill>
                          <a:effectLst/>
                          <a:latin typeface="+mn-lt"/>
                          <a:ea typeface="+mn-ea"/>
                          <a:cs typeface="+mn-cs"/>
                        </a:rPr>
                        <a:t>0.0008)</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lnSpc>
                          <a:spcPct val="115000"/>
                        </a:lnSpc>
                        <a:spcAft>
                          <a:spcPts val="0"/>
                        </a:spcAft>
                      </a:pPr>
                      <a:r>
                        <a:rPr lang="en-US" sz="1800" b="1" kern="1200" dirty="0" smtClean="0">
                          <a:solidFill>
                            <a:schemeClr val="tx1"/>
                          </a:solidFill>
                          <a:effectLst/>
                          <a:latin typeface="+mn-lt"/>
                          <a:ea typeface="+mn-ea"/>
                          <a:cs typeface="+mn-cs"/>
                        </a:rPr>
                        <a:t>0.805° (</a:t>
                      </a:r>
                      <a:r>
                        <a:rPr lang="en-US" sz="1800" b="1" kern="1200" dirty="0" smtClean="0">
                          <a:solidFill>
                            <a:schemeClr val="tx1"/>
                          </a:solidFill>
                          <a:effectLst/>
                          <a:latin typeface="+mn-lt"/>
                          <a:ea typeface="+mn-ea"/>
                          <a:cs typeface="+mn-cs"/>
                          <a:sym typeface="Symbol"/>
                        </a:rPr>
                        <a:t></a:t>
                      </a:r>
                      <a:r>
                        <a:rPr lang="en-US" sz="1800" b="1" kern="1200" dirty="0" smtClean="0">
                          <a:solidFill>
                            <a:schemeClr val="tx1"/>
                          </a:solidFill>
                          <a:effectLst/>
                          <a:latin typeface="+mn-lt"/>
                          <a:ea typeface="+mn-ea"/>
                          <a:cs typeface="+mn-cs"/>
                        </a:rPr>
                        <a:t>=0.017)</a:t>
                      </a:r>
                      <a:r>
                        <a:rPr lang="en-US" sz="1600" dirty="0" smtClean="0">
                          <a:effectLst/>
                        </a:rPr>
                        <a:t> </a:t>
                      </a:r>
                      <a:endParaRPr lang="fr-FR" sz="1600" dirty="0">
                        <a:effectLst/>
                        <a:latin typeface="Calibri"/>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8" name="Rectangle 7"/>
          <p:cNvSpPr/>
          <p:nvPr/>
        </p:nvSpPr>
        <p:spPr>
          <a:xfrm>
            <a:off x="179512" y="1276290"/>
            <a:ext cx="8964488" cy="400110"/>
          </a:xfrm>
          <a:prstGeom prst="rect">
            <a:avLst/>
          </a:prstGeom>
        </p:spPr>
        <p:txBody>
          <a:bodyPr wrap="square">
            <a:spAutoFit/>
          </a:bodyPr>
          <a:lstStyle/>
          <a:p>
            <a:r>
              <a:rPr lang="en-US" sz="2000" dirty="0" smtClean="0"/>
              <a:t>3 unit lengths for model program</a:t>
            </a:r>
            <a:endParaRPr lang="en-US" sz="2000" dirty="0"/>
          </a:p>
        </p:txBody>
      </p:sp>
      <p:sp>
        <p:nvSpPr>
          <p:cNvPr id="9" name="Content Placeholder 4"/>
          <p:cNvSpPr>
            <a:spLocks noGrp="1"/>
          </p:cNvSpPr>
          <p:nvPr>
            <p:ph sz="quarter" idx="12"/>
          </p:nvPr>
        </p:nvSpPr>
        <p:spPr>
          <a:xfrm>
            <a:off x="268250" y="4978400"/>
            <a:ext cx="8736050" cy="469900"/>
          </a:xfrm>
        </p:spPr>
        <p:txBody>
          <a:bodyPr>
            <a:noAutofit/>
          </a:bodyPr>
          <a:lstStyle/>
          <a:p>
            <a:pPr>
              <a:spcBef>
                <a:spcPts val="0"/>
              </a:spcBef>
            </a:pPr>
            <a:r>
              <a:rPr lang="en-US" dirty="0" smtClean="0">
                <a:solidFill>
                  <a:srgbClr val="000099"/>
                </a:solidFill>
              </a:rPr>
              <a:t>Well controlled Geometry</a:t>
            </a:r>
          </a:p>
        </p:txBody>
      </p:sp>
    </p:spTree>
    <p:extLst>
      <p:ext uri="{BB962C8B-B14F-4D97-AF65-F5344CB8AC3E}">
        <p14:creationId xmlns:p14="http://schemas.microsoft.com/office/powerpoint/2010/main" val="216140589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7800" y="2616200"/>
            <a:ext cx="4102100" cy="3670300"/>
          </a:xfrm>
          <a:prstGeom prst="rect">
            <a:avLst/>
          </a:prstGeom>
        </p:spPr>
      </p:pic>
      <p:sp>
        <p:nvSpPr>
          <p:cNvPr id="2" name="Title 1"/>
          <p:cNvSpPr>
            <a:spLocks noGrp="1"/>
          </p:cNvSpPr>
          <p:nvPr>
            <p:ph type="title"/>
          </p:nvPr>
        </p:nvSpPr>
        <p:spPr>
          <a:xfrm>
            <a:off x="1092200" y="144463"/>
            <a:ext cx="7353300" cy="981075"/>
          </a:xfrm>
        </p:spPr>
        <p:txBody>
          <a:bodyPr/>
          <a:lstStyle/>
          <a:p>
            <a:r>
              <a:rPr lang="en-GB" dirty="0" smtClean="0"/>
              <a:t>Cable Produced with the RRP 132/169</a:t>
            </a:r>
            <a:br>
              <a:rPr lang="en-GB" dirty="0" smtClean="0"/>
            </a:br>
            <a:r>
              <a:rPr lang="en-GB"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28</a:t>
            </a:fld>
            <a:endParaRPr lang="en-US" dirty="0">
              <a:latin typeface="Tahoma"/>
            </a:endParaRPr>
          </a:p>
        </p:txBody>
      </p:sp>
      <p:sp>
        <p:nvSpPr>
          <p:cNvPr id="4" name="Rectangle 3"/>
          <p:cNvSpPr/>
          <p:nvPr/>
        </p:nvSpPr>
        <p:spPr>
          <a:xfrm>
            <a:off x="4495800" y="5890568"/>
            <a:ext cx="4648200" cy="400110"/>
          </a:xfrm>
          <a:prstGeom prst="rect">
            <a:avLst/>
          </a:prstGeom>
        </p:spPr>
        <p:txBody>
          <a:bodyPr wrap="square">
            <a:spAutoFit/>
          </a:bodyPr>
          <a:lstStyle/>
          <a:p>
            <a:r>
              <a:rPr lang="en-GB" sz="2000" dirty="0"/>
              <a:t>48h/210C + 48h/400C + 50h/</a:t>
            </a:r>
            <a:r>
              <a:rPr lang="en-GB" sz="2000" dirty="0" smtClean="0"/>
              <a:t>640 C</a:t>
            </a:r>
            <a:endParaRPr lang="en-US" sz="2000" dirty="0"/>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7" name="Content Placeholder 4"/>
          <p:cNvSpPr>
            <a:spLocks noGrp="1"/>
          </p:cNvSpPr>
          <p:nvPr>
            <p:ph sz="quarter" idx="12"/>
          </p:nvPr>
        </p:nvSpPr>
        <p:spPr>
          <a:xfrm>
            <a:off x="192050" y="1168400"/>
            <a:ext cx="8951950" cy="1562100"/>
          </a:xfrm>
        </p:spPr>
        <p:txBody>
          <a:bodyPr>
            <a:noAutofit/>
          </a:bodyPr>
          <a:lstStyle/>
          <a:p>
            <a:pPr marL="266700" indent="-266700">
              <a:spcBef>
                <a:spcPts val="1200"/>
              </a:spcBef>
            </a:pPr>
            <a:r>
              <a:rPr lang="en-US" sz="2200" dirty="0" smtClean="0">
                <a:solidFill>
                  <a:srgbClr val="000099"/>
                </a:solidFill>
              </a:rPr>
              <a:t>For both cable runs: very limited </a:t>
            </a:r>
            <a:r>
              <a:rPr lang="en-US" sz="2200" i="1" dirty="0" err="1" smtClean="0">
                <a:solidFill>
                  <a:srgbClr val="FF0000"/>
                </a:solidFill>
              </a:rPr>
              <a:t>I</a:t>
            </a:r>
            <a:r>
              <a:rPr lang="en-US" sz="2200" i="1" baseline="-25000" dirty="0" err="1" smtClean="0">
                <a:solidFill>
                  <a:srgbClr val="FF0000"/>
                </a:solidFill>
              </a:rPr>
              <a:t>c</a:t>
            </a:r>
            <a:r>
              <a:rPr lang="en-US" sz="2200" dirty="0" smtClean="0">
                <a:solidFill>
                  <a:srgbClr val="FF0000"/>
                </a:solidFill>
              </a:rPr>
              <a:t> degradation </a:t>
            </a:r>
            <a:r>
              <a:rPr lang="en-US" sz="2200" dirty="0" smtClean="0">
                <a:solidFill>
                  <a:srgbClr val="000099"/>
                </a:solidFill>
              </a:rPr>
              <a:t>around </a:t>
            </a:r>
            <a:r>
              <a:rPr lang="en-US" sz="2200" dirty="0" smtClean="0">
                <a:solidFill>
                  <a:srgbClr val="FF0000"/>
                </a:solidFill>
              </a:rPr>
              <a:t>2 %</a:t>
            </a:r>
            <a:r>
              <a:rPr lang="en-US" sz="2200" dirty="0" smtClean="0">
                <a:solidFill>
                  <a:srgbClr val="000099"/>
                </a:solidFill>
              </a:rPr>
              <a:t> in average and </a:t>
            </a:r>
            <a:r>
              <a:rPr lang="en-US" sz="2200" dirty="0" smtClean="0">
                <a:solidFill>
                  <a:srgbClr val="FF0000"/>
                </a:solidFill>
              </a:rPr>
              <a:t>integral RRR </a:t>
            </a:r>
            <a:r>
              <a:rPr lang="en-US" sz="2200" dirty="0" smtClean="0">
                <a:solidFill>
                  <a:srgbClr val="000099"/>
                </a:solidFill>
              </a:rPr>
              <a:t>of extracted </a:t>
            </a:r>
            <a:r>
              <a:rPr lang="en-US" sz="2200" dirty="0" smtClean="0">
                <a:solidFill>
                  <a:srgbClr val="FF0000"/>
                </a:solidFill>
              </a:rPr>
              <a:t>above 100</a:t>
            </a:r>
          </a:p>
          <a:p>
            <a:pPr marL="266700" indent="-266700">
              <a:spcBef>
                <a:spcPts val="1200"/>
              </a:spcBef>
            </a:pPr>
            <a:r>
              <a:rPr lang="en-US" sz="2200" dirty="0" smtClean="0">
                <a:solidFill>
                  <a:srgbClr val="000099"/>
                </a:solidFill>
              </a:rPr>
              <a:t>Started a systematic investigation on </a:t>
            </a:r>
            <a:r>
              <a:rPr lang="en-US" sz="2200" dirty="0" smtClean="0">
                <a:solidFill>
                  <a:srgbClr val="FF0000"/>
                </a:solidFill>
              </a:rPr>
              <a:t>local RRR</a:t>
            </a:r>
          </a:p>
          <a:p>
            <a:pPr marL="266700" indent="-266700">
              <a:spcBef>
                <a:spcPts val="1200"/>
              </a:spcBef>
            </a:pPr>
            <a:endParaRPr lang="en-US" sz="2200" dirty="0" smtClean="0">
              <a:solidFill>
                <a:srgbClr val="000099"/>
              </a:solidFill>
            </a:endParaRPr>
          </a:p>
        </p:txBody>
      </p:sp>
      <p:sp>
        <p:nvSpPr>
          <p:cNvPr id="10" name="Content Placeholder 4"/>
          <p:cNvSpPr txBox="1">
            <a:spLocks/>
          </p:cNvSpPr>
          <p:nvPr/>
        </p:nvSpPr>
        <p:spPr>
          <a:xfrm>
            <a:off x="4432300" y="3228022"/>
            <a:ext cx="4711700" cy="2334578"/>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a:spcAft>
                <a:spcPts val="1200"/>
              </a:spcAft>
            </a:pPr>
            <a:r>
              <a:rPr lang="en-US" sz="2000" dirty="0" smtClean="0">
                <a:solidFill>
                  <a:srgbClr val="000099"/>
                </a:solidFill>
              </a:rPr>
              <a:t>RRR virgin wire ≈ 160</a:t>
            </a:r>
          </a:p>
          <a:p>
            <a:pPr>
              <a:spcAft>
                <a:spcPts val="1200"/>
              </a:spcAft>
            </a:pPr>
            <a:r>
              <a:rPr lang="en-US" sz="2000" dirty="0" smtClean="0">
                <a:solidFill>
                  <a:srgbClr val="000099"/>
                </a:solidFill>
              </a:rPr>
              <a:t>Max value local RRR compatible with virgin wire</a:t>
            </a:r>
          </a:p>
          <a:p>
            <a:pPr>
              <a:spcAft>
                <a:spcPts val="1200"/>
              </a:spcAft>
            </a:pPr>
            <a:r>
              <a:rPr lang="en-US" sz="2000" dirty="0" smtClean="0">
                <a:solidFill>
                  <a:srgbClr val="000099"/>
                </a:solidFill>
              </a:rPr>
              <a:t>Min value local RRR ≈ 100</a:t>
            </a:r>
          </a:p>
          <a:p>
            <a:pPr>
              <a:spcAft>
                <a:spcPts val="1200"/>
              </a:spcAft>
            </a:pPr>
            <a:r>
              <a:rPr lang="en-US" sz="2000" dirty="0" smtClean="0">
                <a:solidFill>
                  <a:srgbClr val="000099"/>
                </a:solidFill>
              </a:rPr>
              <a:t> We are collecting more statistics</a:t>
            </a:r>
          </a:p>
          <a:p>
            <a:pPr lvl="1">
              <a:spcAft>
                <a:spcPts val="2400"/>
              </a:spcAft>
            </a:pPr>
            <a:endParaRPr lang="en-US" sz="2400" dirty="0" smtClean="0">
              <a:solidFill>
                <a:srgbClr val="000099"/>
              </a:solidFill>
            </a:endParaRPr>
          </a:p>
          <a:p>
            <a:pPr lvl="1">
              <a:spcAft>
                <a:spcPts val="2400"/>
              </a:spcAft>
            </a:pPr>
            <a:endParaRPr lang="en-US" dirty="0" smtClean="0">
              <a:solidFill>
                <a:srgbClr val="000099"/>
              </a:solidFill>
            </a:endParaRPr>
          </a:p>
        </p:txBody>
      </p:sp>
      <p:sp>
        <p:nvSpPr>
          <p:cNvPr id="11" name="Rectangle 10"/>
          <p:cNvSpPr/>
          <p:nvPr/>
        </p:nvSpPr>
        <p:spPr>
          <a:xfrm>
            <a:off x="1397000" y="5249902"/>
            <a:ext cx="2882900" cy="400110"/>
          </a:xfrm>
          <a:prstGeom prst="rect">
            <a:avLst/>
          </a:prstGeom>
        </p:spPr>
        <p:txBody>
          <a:bodyPr wrap="square">
            <a:spAutoFit/>
          </a:bodyPr>
          <a:lstStyle/>
          <a:p>
            <a:r>
              <a:rPr lang="en-GB" sz="2000" dirty="0" smtClean="0">
                <a:sym typeface="Wingdings"/>
              </a:rPr>
              <a:t>Local RRR measurement</a:t>
            </a:r>
            <a:endParaRPr lang="en-GB" sz="2000" dirty="0">
              <a:sym typeface="Wingdings"/>
            </a:endParaRPr>
          </a:p>
        </p:txBody>
      </p:sp>
    </p:spTree>
    <p:extLst>
      <p:ext uri="{BB962C8B-B14F-4D97-AF65-F5344CB8AC3E}">
        <p14:creationId xmlns:p14="http://schemas.microsoft.com/office/powerpoint/2010/main" val="1769192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1" end="1"/>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353300" cy="981075"/>
          </a:xfrm>
        </p:spPr>
        <p:txBody>
          <a:bodyPr/>
          <a:lstStyle/>
          <a:p>
            <a:r>
              <a:rPr lang="en-GB" dirty="0" smtClean="0"/>
              <a:t>Cable Produced with the RRP 132/169</a:t>
            </a:r>
            <a:br>
              <a:rPr lang="en-GB" dirty="0" smtClean="0"/>
            </a:br>
            <a:r>
              <a:rPr lang="en-GB"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29</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10" name="Content Placeholder 4"/>
          <p:cNvSpPr txBox="1">
            <a:spLocks/>
          </p:cNvSpPr>
          <p:nvPr/>
        </p:nvSpPr>
        <p:spPr>
          <a:xfrm>
            <a:off x="215900" y="5196522"/>
            <a:ext cx="8712200" cy="1216978"/>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2"/>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a:spcAft>
                <a:spcPts val="1200"/>
              </a:spcAft>
            </a:pPr>
            <a:r>
              <a:rPr lang="en-US" sz="2000" dirty="0" smtClean="0">
                <a:solidFill>
                  <a:srgbClr val="000099"/>
                </a:solidFill>
              </a:rPr>
              <a:t>From the first local RRR measurements on the 11 T cable it seems that :</a:t>
            </a:r>
          </a:p>
          <a:p>
            <a:pPr marL="533400" lvl="1" indent="-266700">
              <a:spcBef>
                <a:spcPts val="0"/>
              </a:spcBef>
              <a:spcAft>
                <a:spcPts val="0"/>
              </a:spcAft>
            </a:pPr>
            <a:r>
              <a:rPr lang="en-US" sz="1800" dirty="0" smtClean="0">
                <a:solidFill>
                  <a:srgbClr val="000099"/>
                </a:solidFill>
              </a:rPr>
              <a:t>Starting from a </a:t>
            </a:r>
            <a:r>
              <a:rPr lang="en-US" sz="1800" dirty="0" smtClean="0">
                <a:solidFill>
                  <a:srgbClr val="FF0000"/>
                </a:solidFill>
              </a:rPr>
              <a:t>round</a:t>
            </a:r>
            <a:r>
              <a:rPr lang="en-US" sz="1800" dirty="0" smtClean="0">
                <a:solidFill>
                  <a:srgbClr val="000099"/>
                </a:solidFill>
              </a:rPr>
              <a:t> wire with a </a:t>
            </a:r>
            <a:r>
              <a:rPr lang="en-US" sz="1800" dirty="0" smtClean="0">
                <a:solidFill>
                  <a:srgbClr val="FF0000"/>
                </a:solidFill>
              </a:rPr>
              <a:t>RRR</a:t>
            </a:r>
            <a:r>
              <a:rPr lang="en-US" sz="1800" dirty="0" smtClean="0">
                <a:solidFill>
                  <a:srgbClr val="000099"/>
                </a:solidFill>
              </a:rPr>
              <a:t> significantly </a:t>
            </a:r>
            <a:r>
              <a:rPr lang="en-US" sz="1800" dirty="0" smtClean="0">
                <a:solidFill>
                  <a:srgbClr val="FF0000"/>
                </a:solidFill>
              </a:rPr>
              <a:t>larger</a:t>
            </a:r>
            <a:r>
              <a:rPr lang="en-US" sz="1800" dirty="0" smtClean="0">
                <a:solidFill>
                  <a:srgbClr val="000099"/>
                </a:solidFill>
              </a:rPr>
              <a:t> than </a:t>
            </a:r>
            <a:r>
              <a:rPr lang="en-US" sz="1800" dirty="0" smtClean="0">
                <a:solidFill>
                  <a:srgbClr val="FF0000"/>
                </a:solidFill>
              </a:rPr>
              <a:t>150 </a:t>
            </a:r>
            <a:r>
              <a:rPr lang="en-US" sz="1800" dirty="0" smtClean="0">
                <a:solidFill>
                  <a:srgbClr val="000099"/>
                </a:solidFill>
              </a:rPr>
              <a:t>does </a:t>
            </a:r>
            <a:r>
              <a:rPr lang="en-US" sz="1800" dirty="0" smtClean="0">
                <a:solidFill>
                  <a:srgbClr val="FF0000"/>
                </a:solidFill>
              </a:rPr>
              <a:t>not drastically</a:t>
            </a:r>
            <a:r>
              <a:rPr lang="en-US" sz="1800" dirty="0" smtClean="0">
                <a:solidFill>
                  <a:srgbClr val="000099"/>
                </a:solidFill>
              </a:rPr>
              <a:t> </a:t>
            </a:r>
            <a:r>
              <a:rPr lang="en-US" sz="1800" dirty="0" smtClean="0">
                <a:solidFill>
                  <a:srgbClr val="FF0000"/>
                </a:solidFill>
              </a:rPr>
              <a:t>improve</a:t>
            </a:r>
            <a:r>
              <a:rPr lang="en-US" sz="1800" dirty="0" smtClean="0">
                <a:solidFill>
                  <a:srgbClr val="000099"/>
                </a:solidFill>
              </a:rPr>
              <a:t> the minimum local RRR (110-120)</a:t>
            </a:r>
          </a:p>
          <a:p>
            <a:pPr lvl="1">
              <a:spcAft>
                <a:spcPts val="2400"/>
              </a:spcAft>
            </a:pPr>
            <a:endParaRPr lang="en-US" dirty="0" smtClean="0">
              <a:solidFill>
                <a:srgbClr val="000099"/>
              </a:solidFill>
            </a:endParaRPr>
          </a:p>
        </p:txBody>
      </p:sp>
      <p:pic>
        <p:nvPicPr>
          <p:cNvPr id="3" name="Picture 2"/>
          <p:cNvPicPr>
            <a:picLocks noChangeAspect="1"/>
          </p:cNvPicPr>
          <p:nvPr/>
        </p:nvPicPr>
        <p:blipFill>
          <a:blip r:embed="rId3"/>
          <a:stretch>
            <a:fillRect/>
          </a:stretch>
        </p:blipFill>
        <p:spPr>
          <a:xfrm>
            <a:off x="254000" y="1041400"/>
            <a:ext cx="3962400" cy="3962400"/>
          </a:xfrm>
          <a:prstGeom prst="rect">
            <a:avLst/>
          </a:prstGeom>
        </p:spPr>
      </p:pic>
      <p:pic>
        <p:nvPicPr>
          <p:cNvPr id="4" name="Picture 3"/>
          <p:cNvPicPr>
            <a:picLocks noChangeAspect="1"/>
          </p:cNvPicPr>
          <p:nvPr/>
        </p:nvPicPr>
        <p:blipFill>
          <a:blip r:embed="rId4"/>
          <a:stretch>
            <a:fillRect/>
          </a:stretch>
        </p:blipFill>
        <p:spPr>
          <a:xfrm>
            <a:off x="5016500" y="1168400"/>
            <a:ext cx="3962400" cy="3962400"/>
          </a:xfrm>
          <a:prstGeom prst="rect">
            <a:avLst/>
          </a:prstGeom>
        </p:spPr>
      </p:pic>
    </p:spTree>
    <p:extLst>
      <p:ext uri="{BB962C8B-B14F-4D97-AF65-F5344CB8AC3E}">
        <p14:creationId xmlns:p14="http://schemas.microsoft.com/office/powerpoint/2010/main" val="27390301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300" y="144463"/>
            <a:ext cx="8051800" cy="981075"/>
          </a:xfrm>
        </p:spPr>
        <p:txBody>
          <a:bodyPr/>
          <a:lstStyle/>
          <a:p>
            <a:r>
              <a:rPr lang="en-GB" dirty="0" smtClean="0"/>
              <a:t>Wire Specifications for the Magnet </a:t>
            </a:r>
            <a:r>
              <a:rPr lang="en-GB" dirty="0"/>
              <a:t>S</a:t>
            </a:r>
            <a:r>
              <a:rPr lang="en-GB" dirty="0" smtClean="0"/>
              <a:t>eries </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a:t>
            </a:fld>
            <a:endParaRPr lang="en-US" dirty="0">
              <a:latin typeface="Tahoma"/>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872096186"/>
              </p:ext>
            </p:extLst>
          </p:nvPr>
        </p:nvGraphicFramePr>
        <p:xfrm>
          <a:off x="1409700" y="1441450"/>
          <a:ext cx="6223000" cy="4076700"/>
        </p:xfrm>
        <a:graphic>
          <a:graphicData uri="http://schemas.openxmlformats.org/presentationml/2006/ole">
            <mc:AlternateContent xmlns:mc="http://schemas.openxmlformats.org/markup-compatibility/2006">
              <mc:Choice xmlns:v="urn:schemas-microsoft-com:vml" Requires="v">
                <p:oleObj spid="_x0000_s4496" name="Document" r:id="rId3" imgW="6223000" imgH="4076700" progId="Word.Document.12">
                  <p:embed/>
                </p:oleObj>
              </mc:Choice>
              <mc:Fallback>
                <p:oleObj name="Document" r:id="rId3" imgW="6223000" imgH="4076700" progId="Word.Document.12">
                  <p:embed/>
                  <p:pic>
                    <p:nvPicPr>
                      <p:cNvPr id="0" name=""/>
                      <p:cNvPicPr/>
                      <p:nvPr/>
                    </p:nvPicPr>
                    <p:blipFill>
                      <a:blip r:embed="rId4"/>
                      <a:stretch>
                        <a:fillRect/>
                      </a:stretch>
                    </p:blipFill>
                    <p:spPr>
                      <a:xfrm>
                        <a:off x="1409700" y="1441450"/>
                        <a:ext cx="6223000" cy="4076700"/>
                      </a:xfrm>
                      <a:prstGeom prst="rect">
                        <a:avLst/>
                      </a:prstGeom>
                    </p:spPr>
                  </p:pic>
                </p:oleObj>
              </mc:Fallback>
            </mc:AlternateContent>
          </a:graphicData>
        </a:graphic>
      </p:graphicFrame>
      <p:sp>
        <p:nvSpPr>
          <p:cNvPr id="7" name="Footer Placeholder 6"/>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8" name="TextBox 7"/>
          <p:cNvSpPr txBox="1"/>
          <p:nvPr/>
        </p:nvSpPr>
        <p:spPr>
          <a:xfrm>
            <a:off x="0" y="5632450"/>
            <a:ext cx="9017000" cy="488950"/>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400" dirty="0" smtClean="0"/>
              <a:t>For previous deliveries we accepted </a:t>
            </a:r>
            <a:r>
              <a:rPr lang="en-US" sz="2400" i="1" dirty="0" err="1" smtClean="0"/>
              <a:t>I</a:t>
            </a:r>
            <a:r>
              <a:rPr lang="en-US" sz="2400" i="1" baseline="-25000" dirty="0" err="1" smtClean="0"/>
              <a:t>c</a:t>
            </a:r>
            <a:r>
              <a:rPr lang="en-US" sz="2400" dirty="0" smtClean="0"/>
              <a:t>&gt; 390 A and RRR&gt;100 </a:t>
            </a:r>
          </a:p>
        </p:txBody>
      </p:sp>
    </p:spTree>
    <p:extLst>
      <p:ext uri="{BB962C8B-B14F-4D97-AF65-F5344CB8AC3E}">
        <p14:creationId xmlns:p14="http://schemas.microsoft.com/office/powerpoint/2010/main" val="289225200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749800" y="1130300"/>
            <a:ext cx="3975100" cy="3975100"/>
          </a:xfrm>
          <a:prstGeom prst="rect">
            <a:avLst/>
          </a:prstGeom>
        </p:spPr>
      </p:pic>
      <p:sp>
        <p:nvSpPr>
          <p:cNvPr id="2" name="Title 1"/>
          <p:cNvSpPr>
            <a:spLocks noGrp="1"/>
          </p:cNvSpPr>
          <p:nvPr>
            <p:ph type="title"/>
          </p:nvPr>
        </p:nvSpPr>
        <p:spPr>
          <a:xfrm>
            <a:off x="1092200" y="144463"/>
            <a:ext cx="7353300" cy="981075"/>
          </a:xfrm>
        </p:spPr>
        <p:txBody>
          <a:bodyPr/>
          <a:lstStyle/>
          <a:p>
            <a:r>
              <a:rPr lang="en-GB" dirty="0" smtClean="0"/>
              <a:t>Cable Produced with the RRP 132/169</a:t>
            </a:r>
            <a:br>
              <a:rPr lang="en-GB" dirty="0" smtClean="0"/>
            </a:br>
            <a:r>
              <a:rPr lang="en-GB"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30</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7" name="Content Placeholder 4"/>
          <p:cNvSpPr txBox="1">
            <a:spLocks/>
          </p:cNvSpPr>
          <p:nvPr/>
        </p:nvSpPr>
        <p:spPr>
          <a:xfrm>
            <a:off x="215900" y="5247322"/>
            <a:ext cx="8712200" cy="1216978"/>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a:spcAft>
                <a:spcPts val="1200"/>
              </a:spcAft>
            </a:pPr>
            <a:r>
              <a:rPr lang="en-US" sz="2000" dirty="0" smtClean="0">
                <a:solidFill>
                  <a:srgbClr val="000099"/>
                </a:solidFill>
              </a:rPr>
              <a:t>On the other hand it seems that </a:t>
            </a:r>
            <a:r>
              <a:rPr lang="en-US" sz="2000" dirty="0">
                <a:solidFill>
                  <a:srgbClr val="000099"/>
                </a:solidFill>
              </a:rPr>
              <a:t>s</a:t>
            </a:r>
            <a:r>
              <a:rPr lang="en-US" sz="2000" dirty="0" smtClean="0">
                <a:solidFill>
                  <a:srgbClr val="000099"/>
                </a:solidFill>
              </a:rPr>
              <a:t>tarting from a round wire with a </a:t>
            </a:r>
            <a:r>
              <a:rPr lang="en-US" sz="2000" dirty="0" smtClean="0">
                <a:solidFill>
                  <a:srgbClr val="FF0000"/>
                </a:solidFill>
              </a:rPr>
              <a:t>RRR</a:t>
            </a:r>
            <a:r>
              <a:rPr lang="en-US" sz="2000" dirty="0" smtClean="0">
                <a:solidFill>
                  <a:srgbClr val="000099"/>
                </a:solidFill>
              </a:rPr>
              <a:t> just </a:t>
            </a:r>
            <a:r>
              <a:rPr lang="en-US" sz="2000" dirty="0" smtClean="0">
                <a:solidFill>
                  <a:srgbClr val="FF0000"/>
                </a:solidFill>
              </a:rPr>
              <a:t>lower</a:t>
            </a:r>
            <a:r>
              <a:rPr lang="en-US" sz="2000" dirty="0" smtClean="0">
                <a:solidFill>
                  <a:srgbClr val="000099"/>
                </a:solidFill>
              </a:rPr>
              <a:t> than </a:t>
            </a:r>
            <a:r>
              <a:rPr lang="en-US" sz="2000" dirty="0" smtClean="0">
                <a:solidFill>
                  <a:srgbClr val="FF0000"/>
                </a:solidFill>
              </a:rPr>
              <a:t>150</a:t>
            </a:r>
            <a:r>
              <a:rPr lang="en-US" sz="2000" dirty="0" smtClean="0">
                <a:solidFill>
                  <a:srgbClr val="000099"/>
                </a:solidFill>
              </a:rPr>
              <a:t> might produce </a:t>
            </a:r>
            <a:r>
              <a:rPr lang="en-US" sz="2000" dirty="0" smtClean="0">
                <a:solidFill>
                  <a:srgbClr val="FF0000"/>
                </a:solidFill>
              </a:rPr>
              <a:t>local RRR </a:t>
            </a:r>
            <a:r>
              <a:rPr lang="en-US" sz="2000" dirty="0" smtClean="0">
                <a:solidFill>
                  <a:srgbClr val="000099"/>
                </a:solidFill>
              </a:rPr>
              <a:t>values </a:t>
            </a:r>
            <a:r>
              <a:rPr lang="en-US" sz="2000" dirty="0" smtClean="0">
                <a:solidFill>
                  <a:srgbClr val="FF0000"/>
                </a:solidFill>
              </a:rPr>
              <a:t>significantly lower </a:t>
            </a:r>
            <a:r>
              <a:rPr lang="en-US" sz="2000" dirty="0" smtClean="0">
                <a:solidFill>
                  <a:srgbClr val="000099"/>
                </a:solidFill>
              </a:rPr>
              <a:t>than </a:t>
            </a:r>
            <a:r>
              <a:rPr lang="en-US" sz="2000" dirty="0" smtClean="0">
                <a:solidFill>
                  <a:srgbClr val="FF0000"/>
                </a:solidFill>
              </a:rPr>
              <a:t>100</a:t>
            </a:r>
            <a:r>
              <a:rPr lang="en-US" sz="2000" dirty="0" smtClean="0">
                <a:solidFill>
                  <a:srgbClr val="000099"/>
                </a:solidFill>
              </a:rPr>
              <a:t> (70-80) – collecting more statistics  </a:t>
            </a:r>
          </a:p>
        </p:txBody>
      </p:sp>
      <p:grpSp>
        <p:nvGrpSpPr>
          <p:cNvPr id="11" name="Group 10"/>
          <p:cNvGrpSpPr/>
          <p:nvPr/>
        </p:nvGrpSpPr>
        <p:grpSpPr>
          <a:xfrm>
            <a:off x="5627812" y="1358900"/>
            <a:ext cx="2766888" cy="3111500"/>
            <a:chOff x="5627812" y="1358900"/>
            <a:chExt cx="2766888" cy="3111500"/>
          </a:xfrm>
        </p:grpSpPr>
        <p:cxnSp>
          <p:nvCxnSpPr>
            <p:cNvPr id="4" name="Straight Connector 3"/>
            <p:cNvCxnSpPr/>
            <p:nvPr/>
          </p:nvCxnSpPr>
          <p:spPr bwMode="auto">
            <a:xfrm>
              <a:off x="6972300" y="1358900"/>
              <a:ext cx="0" cy="3111500"/>
            </a:xfrm>
            <a:prstGeom prst="line">
              <a:avLst/>
            </a:prstGeom>
            <a:solidFill>
              <a:srgbClr val="FFFFFF"/>
            </a:solidFill>
            <a:ln w="9525" cap="flat" cmpd="sng" algn="ctr">
              <a:solidFill>
                <a:schemeClr val="tx1"/>
              </a:solidFill>
              <a:prstDash val="solid"/>
              <a:round/>
              <a:headEnd type="none" w="med" len="med"/>
              <a:tailEnd type="none" w="med" len="med"/>
            </a:ln>
            <a:effectLst/>
          </p:spPr>
        </p:cxnSp>
        <p:sp>
          <p:nvSpPr>
            <p:cNvPr id="16" name="Rectangle 15"/>
            <p:cNvSpPr/>
            <p:nvPr/>
          </p:nvSpPr>
          <p:spPr>
            <a:xfrm>
              <a:off x="7240712" y="3625790"/>
              <a:ext cx="1153988" cy="400110"/>
            </a:xfrm>
            <a:prstGeom prst="rect">
              <a:avLst/>
            </a:prstGeom>
            <a:solidFill>
              <a:schemeClr val="bg1"/>
            </a:solidFill>
          </p:spPr>
          <p:txBody>
            <a:bodyPr wrap="square">
              <a:spAutoFit/>
            </a:bodyPr>
            <a:lstStyle/>
            <a:p>
              <a:r>
                <a:rPr lang="en-US" sz="2000" dirty="0" smtClean="0"/>
                <a:t>Run 116</a:t>
              </a:r>
              <a:endParaRPr lang="en-US" sz="2000" dirty="0"/>
            </a:p>
          </p:txBody>
        </p:sp>
        <p:sp>
          <p:nvSpPr>
            <p:cNvPr id="18" name="Rectangle 17"/>
            <p:cNvSpPr/>
            <p:nvPr/>
          </p:nvSpPr>
          <p:spPr>
            <a:xfrm>
              <a:off x="5627812" y="1428690"/>
              <a:ext cx="1153988" cy="400110"/>
            </a:xfrm>
            <a:prstGeom prst="rect">
              <a:avLst/>
            </a:prstGeom>
            <a:solidFill>
              <a:schemeClr val="bg1"/>
            </a:solidFill>
          </p:spPr>
          <p:txBody>
            <a:bodyPr wrap="square">
              <a:spAutoFit/>
            </a:bodyPr>
            <a:lstStyle/>
            <a:p>
              <a:r>
                <a:rPr lang="en-US" sz="2000" dirty="0" smtClean="0"/>
                <a:t>Run 119</a:t>
              </a:r>
              <a:endParaRPr lang="en-US" sz="2000" dirty="0"/>
            </a:p>
          </p:txBody>
        </p:sp>
      </p:grpSp>
      <p:pic>
        <p:nvPicPr>
          <p:cNvPr id="3" name="Picture 2"/>
          <p:cNvPicPr>
            <a:picLocks noChangeAspect="1"/>
          </p:cNvPicPr>
          <p:nvPr/>
        </p:nvPicPr>
        <p:blipFill>
          <a:blip r:embed="rId4"/>
          <a:stretch>
            <a:fillRect/>
          </a:stretch>
        </p:blipFill>
        <p:spPr>
          <a:xfrm>
            <a:off x="127000" y="1193800"/>
            <a:ext cx="3975100" cy="3962400"/>
          </a:xfrm>
          <a:prstGeom prst="rect">
            <a:avLst/>
          </a:prstGeom>
        </p:spPr>
      </p:pic>
    </p:spTree>
    <p:extLst>
      <p:ext uri="{BB962C8B-B14F-4D97-AF65-F5344CB8AC3E}">
        <p14:creationId xmlns:p14="http://schemas.microsoft.com/office/powerpoint/2010/main" val="334902215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8051800" cy="981075"/>
          </a:xfrm>
        </p:spPr>
        <p:txBody>
          <a:bodyPr/>
          <a:lstStyle/>
          <a:p>
            <a:r>
              <a:rPr lang="en-GB" dirty="0" smtClean="0"/>
              <a:t>Effect of Core on the Ramp-Rate Dependence</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31</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pic>
        <p:nvPicPr>
          <p:cNvPr id="3" name="Picture 2"/>
          <p:cNvPicPr>
            <a:picLocks noChangeAspect="1"/>
          </p:cNvPicPr>
          <p:nvPr/>
        </p:nvPicPr>
        <p:blipFill>
          <a:blip r:embed="rId2"/>
          <a:stretch>
            <a:fillRect/>
          </a:stretch>
        </p:blipFill>
        <p:spPr>
          <a:xfrm>
            <a:off x="76200" y="1016000"/>
            <a:ext cx="5727700" cy="5410200"/>
          </a:xfrm>
          <a:prstGeom prst="rect">
            <a:avLst/>
          </a:prstGeom>
        </p:spPr>
      </p:pic>
      <p:sp>
        <p:nvSpPr>
          <p:cNvPr id="11" name="Content Placeholder 4"/>
          <p:cNvSpPr txBox="1">
            <a:spLocks/>
          </p:cNvSpPr>
          <p:nvPr/>
        </p:nvSpPr>
        <p:spPr>
          <a:xfrm>
            <a:off x="5435600" y="3035300"/>
            <a:ext cx="3708400" cy="2959100"/>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r>
              <a:rPr lang="en-US" sz="2000" dirty="0" smtClean="0">
                <a:solidFill>
                  <a:srgbClr val="000099"/>
                </a:solidFill>
              </a:rPr>
              <a:t>Without core there is a strong dependence of the quench current on the field ramp rate because of large inter-strand currents</a:t>
            </a:r>
          </a:p>
          <a:p>
            <a:r>
              <a:rPr lang="en-US" sz="2000" dirty="0" smtClean="0">
                <a:solidFill>
                  <a:srgbClr val="000099"/>
                </a:solidFill>
              </a:rPr>
              <a:t>Once the </a:t>
            </a:r>
            <a:r>
              <a:rPr lang="en-US" sz="2000" b="1" dirty="0" smtClean="0">
                <a:solidFill>
                  <a:srgbClr val="FF0000"/>
                </a:solidFill>
              </a:rPr>
              <a:t>core</a:t>
            </a:r>
            <a:r>
              <a:rPr lang="en-US" sz="2000" dirty="0" smtClean="0">
                <a:solidFill>
                  <a:srgbClr val="000099"/>
                </a:solidFill>
              </a:rPr>
              <a:t> was introduced this </a:t>
            </a:r>
            <a:r>
              <a:rPr lang="en-US" sz="2000" b="1" dirty="0" smtClean="0">
                <a:solidFill>
                  <a:srgbClr val="FF0000"/>
                </a:solidFill>
              </a:rPr>
              <a:t>ramp rate dependence </a:t>
            </a:r>
            <a:r>
              <a:rPr lang="en-US" sz="2000" dirty="0" smtClean="0">
                <a:solidFill>
                  <a:srgbClr val="000099"/>
                </a:solidFill>
              </a:rPr>
              <a:t>completely  </a:t>
            </a:r>
            <a:r>
              <a:rPr lang="en-US" sz="2000" b="1" dirty="0" smtClean="0">
                <a:solidFill>
                  <a:srgbClr val="FF0000"/>
                </a:solidFill>
              </a:rPr>
              <a:t>disappeared  </a:t>
            </a:r>
          </a:p>
        </p:txBody>
      </p:sp>
      <p:sp>
        <p:nvSpPr>
          <p:cNvPr id="12" name="Content Placeholder 4"/>
          <p:cNvSpPr txBox="1">
            <a:spLocks/>
          </p:cNvSpPr>
          <p:nvPr/>
        </p:nvSpPr>
        <p:spPr>
          <a:xfrm>
            <a:off x="5321300" y="1346200"/>
            <a:ext cx="3822700" cy="1257300"/>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3"/>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marL="0" indent="0">
              <a:buNone/>
            </a:pPr>
            <a:r>
              <a:rPr lang="en-US" sz="2000" dirty="0" smtClean="0">
                <a:solidFill>
                  <a:srgbClr val="000099"/>
                </a:solidFill>
              </a:rPr>
              <a:t>Cable measurement in FRESCA on a 11 T cable based on the RRP 108/127 </a:t>
            </a:r>
            <a:r>
              <a:rPr lang="en-US" sz="2000" b="1" dirty="0" smtClean="0">
                <a:solidFill>
                  <a:srgbClr val="FF0000"/>
                </a:solidFill>
              </a:rPr>
              <a:t>without core</a:t>
            </a:r>
          </a:p>
        </p:txBody>
      </p:sp>
    </p:spTree>
    <p:extLst>
      <p:ext uri="{BB962C8B-B14F-4D97-AF65-F5344CB8AC3E}">
        <p14:creationId xmlns:p14="http://schemas.microsoft.com/office/powerpoint/2010/main" val="43622578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353300" cy="981075"/>
          </a:xfrm>
        </p:spPr>
        <p:txBody>
          <a:bodyPr/>
          <a:lstStyle/>
          <a:p>
            <a:r>
              <a:rPr lang="en-GB" dirty="0" smtClean="0"/>
              <a:t>Cable Produced with the PIT wire </a:t>
            </a:r>
            <a:br>
              <a:rPr lang="en-GB" dirty="0" smtClean="0"/>
            </a:br>
            <a:r>
              <a:rPr lang="en-GB"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32</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7" name="Content Placeholder 4"/>
          <p:cNvSpPr>
            <a:spLocks noGrp="1"/>
          </p:cNvSpPr>
          <p:nvPr>
            <p:ph sz="quarter" idx="12"/>
          </p:nvPr>
        </p:nvSpPr>
        <p:spPr>
          <a:xfrm>
            <a:off x="141250" y="1907222"/>
            <a:ext cx="8736050" cy="2728278"/>
          </a:xfrm>
        </p:spPr>
        <p:txBody>
          <a:bodyPr>
            <a:noAutofit/>
          </a:bodyPr>
          <a:lstStyle/>
          <a:p>
            <a:pPr lvl="0">
              <a:spcAft>
                <a:spcPts val="1200"/>
              </a:spcAft>
            </a:pPr>
            <a:r>
              <a:rPr lang="en-US" dirty="0" smtClean="0">
                <a:solidFill>
                  <a:srgbClr val="000099"/>
                </a:solidFill>
              </a:rPr>
              <a:t>Baseline Cable</a:t>
            </a:r>
          </a:p>
          <a:p>
            <a:pPr lvl="1">
              <a:spcAft>
                <a:spcPts val="1200"/>
              </a:spcAft>
            </a:pPr>
            <a:r>
              <a:rPr lang="en-US" dirty="0" smtClean="0">
                <a:solidFill>
                  <a:srgbClr val="000099"/>
                </a:solidFill>
              </a:rPr>
              <a:t>Average</a:t>
            </a:r>
            <a:r>
              <a:rPr lang="en-US" i="1" dirty="0" smtClean="0">
                <a:solidFill>
                  <a:srgbClr val="000099"/>
                </a:solidFill>
              </a:rPr>
              <a:t> </a:t>
            </a:r>
            <a:r>
              <a:rPr lang="en-US" i="1" dirty="0" err="1" smtClean="0">
                <a:solidFill>
                  <a:srgbClr val="000099"/>
                </a:solidFill>
              </a:rPr>
              <a:t>I</a:t>
            </a:r>
            <a:r>
              <a:rPr lang="en-US" i="1" baseline="-25000" dirty="0" err="1" smtClean="0">
                <a:solidFill>
                  <a:srgbClr val="000099"/>
                </a:solidFill>
              </a:rPr>
              <a:t>c</a:t>
            </a:r>
            <a:r>
              <a:rPr lang="en-US" i="1" dirty="0" smtClean="0">
                <a:solidFill>
                  <a:srgbClr val="000099"/>
                </a:solidFill>
              </a:rPr>
              <a:t> </a:t>
            </a:r>
            <a:r>
              <a:rPr lang="en-US" dirty="0" smtClean="0">
                <a:solidFill>
                  <a:srgbClr val="000099"/>
                </a:solidFill>
              </a:rPr>
              <a:t>degradation of </a:t>
            </a:r>
            <a:r>
              <a:rPr lang="en-US" dirty="0" smtClean="0">
                <a:solidFill>
                  <a:srgbClr val="FC2A35"/>
                </a:solidFill>
              </a:rPr>
              <a:t>baseline cable</a:t>
            </a:r>
            <a:r>
              <a:rPr lang="en-US" dirty="0" smtClean="0">
                <a:solidFill>
                  <a:srgbClr val="000099"/>
                </a:solidFill>
              </a:rPr>
              <a:t> with </a:t>
            </a:r>
            <a:r>
              <a:rPr lang="en-US" b="1" dirty="0" smtClean="0">
                <a:solidFill>
                  <a:srgbClr val="FC2A35"/>
                </a:solidFill>
              </a:rPr>
              <a:t>PIT</a:t>
            </a:r>
            <a:r>
              <a:rPr lang="en-US" dirty="0" smtClean="0">
                <a:solidFill>
                  <a:srgbClr val="000099"/>
                </a:solidFill>
              </a:rPr>
              <a:t>: </a:t>
            </a:r>
            <a:r>
              <a:rPr lang="en-US" b="1" dirty="0" smtClean="0">
                <a:solidFill>
                  <a:srgbClr val="FC2A35"/>
                </a:solidFill>
              </a:rPr>
              <a:t>6.1 %</a:t>
            </a:r>
          </a:p>
          <a:p>
            <a:pPr lvl="1">
              <a:spcAft>
                <a:spcPts val="1200"/>
              </a:spcAft>
            </a:pPr>
            <a:r>
              <a:rPr lang="en-US" dirty="0" smtClean="0">
                <a:solidFill>
                  <a:srgbClr val="000090"/>
                </a:solidFill>
              </a:rPr>
              <a:t>Integral RRR down to 63</a:t>
            </a:r>
          </a:p>
          <a:p>
            <a:pPr marL="457200" lvl="1" indent="0">
              <a:spcAft>
                <a:spcPts val="1200"/>
              </a:spcAft>
              <a:buNone/>
            </a:pPr>
            <a:endParaRPr lang="en-US" dirty="0" smtClean="0">
              <a:solidFill>
                <a:srgbClr val="000090"/>
              </a:solidFill>
            </a:endParaRPr>
          </a:p>
          <a:p>
            <a:pPr lvl="0">
              <a:spcAft>
                <a:spcPts val="1200"/>
              </a:spcAft>
            </a:pPr>
            <a:r>
              <a:rPr lang="en-US" dirty="0" smtClean="0">
                <a:solidFill>
                  <a:srgbClr val="000099"/>
                </a:solidFill>
              </a:rPr>
              <a:t>By increasing </a:t>
            </a:r>
            <a:r>
              <a:rPr lang="en-US" dirty="0" smtClean="0">
                <a:solidFill>
                  <a:srgbClr val="FC2A35"/>
                </a:solidFill>
              </a:rPr>
              <a:t>40 microns </a:t>
            </a:r>
            <a:r>
              <a:rPr lang="en-US" dirty="0" smtClean="0">
                <a:solidFill>
                  <a:srgbClr val="000099"/>
                </a:solidFill>
              </a:rPr>
              <a:t>the mid-thickness of the cable and hence its thin edge, we limited the average</a:t>
            </a:r>
            <a:r>
              <a:rPr lang="en-US" i="1" dirty="0" smtClean="0">
                <a:solidFill>
                  <a:srgbClr val="000099"/>
                </a:solidFill>
              </a:rPr>
              <a:t> </a:t>
            </a:r>
            <a:r>
              <a:rPr lang="en-US" i="1" dirty="0" err="1">
                <a:solidFill>
                  <a:srgbClr val="000099"/>
                </a:solidFill>
              </a:rPr>
              <a:t>I</a:t>
            </a:r>
            <a:r>
              <a:rPr lang="en-US" i="1" baseline="-25000" dirty="0" err="1">
                <a:solidFill>
                  <a:srgbClr val="000099"/>
                </a:solidFill>
              </a:rPr>
              <a:t>c</a:t>
            </a:r>
            <a:r>
              <a:rPr lang="en-US" i="1" dirty="0">
                <a:solidFill>
                  <a:srgbClr val="000099"/>
                </a:solidFill>
              </a:rPr>
              <a:t> </a:t>
            </a:r>
            <a:r>
              <a:rPr lang="en-US" dirty="0" smtClean="0">
                <a:solidFill>
                  <a:srgbClr val="000099"/>
                </a:solidFill>
              </a:rPr>
              <a:t>degradation to less than 2 % </a:t>
            </a:r>
          </a:p>
          <a:p>
            <a:pPr marL="0" indent="0">
              <a:spcAft>
                <a:spcPts val="1200"/>
              </a:spcAft>
              <a:buNone/>
            </a:pPr>
            <a:endParaRPr lang="en-US" sz="2800" dirty="0" smtClean="0">
              <a:solidFill>
                <a:srgbClr val="000099"/>
              </a:solidFill>
            </a:endParaRPr>
          </a:p>
          <a:p>
            <a:pPr lvl="1">
              <a:spcAft>
                <a:spcPts val="2400"/>
              </a:spcAft>
            </a:pPr>
            <a:endParaRPr lang="en-US" sz="2400" dirty="0" smtClean="0">
              <a:solidFill>
                <a:srgbClr val="000099"/>
              </a:solidFill>
            </a:endParaRPr>
          </a:p>
          <a:p>
            <a:pPr lvl="1">
              <a:spcAft>
                <a:spcPts val="2400"/>
              </a:spcAft>
            </a:pPr>
            <a:endParaRPr lang="en-US" dirty="0" smtClean="0">
              <a:solidFill>
                <a:srgbClr val="000099"/>
              </a:solidFill>
            </a:endParaRPr>
          </a:p>
        </p:txBody>
      </p:sp>
    </p:spTree>
    <p:extLst>
      <p:ext uri="{BB962C8B-B14F-4D97-AF65-F5344CB8AC3E}">
        <p14:creationId xmlns:p14="http://schemas.microsoft.com/office/powerpoint/2010/main" val="39373043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42863"/>
            <a:ext cx="6527800" cy="1023937"/>
          </a:xfrm>
        </p:spPr>
        <p:txBody>
          <a:bodyPr/>
          <a:lstStyle/>
          <a:p>
            <a:pPr lvl="0"/>
            <a:r>
              <a:rPr lang="en-US" dirty="0" smtClean="0"/>
              <a:t>Conclusions</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33</a:t>
            </a:fld>
            <a:endParaRPr lang="en-US" dirty="0">
              <a:latin typeface="Tahoma"/>
            </a:endParaRPr>
          </a:p>
        </p:txBody>
      </p:sp>
      <p:sp>
        <p:nvSpPr>
          <p:cNvPr id="6" name="Content Placeholder 4"/>
          <p:cNvSpPr>
            <a:spLocks noGrp="1"/>
          </p:cNvSpPr>
          <p:nvPr>
            <p:ph sz="quarter" idx="12"/>
          </p:nvPr>
        </p:nvSpPr>
        <p:spPr>
          <a:xfrm>
            <a:off x="65050" y="1221422"/>
            <a:ext cx="9167850" cy="4861878"/>
          </a:xfrm>
        </p:spPr>
        <p:txBody>
          <a:bodyPr>
            <a:noAutofit/>
          </a:bodyPr>
          <a:lstStyle/>
          <a:p>
            <a:pPr>
              <a:spcAft>
                <a:spcPts val="1200"/>
              </a:spcAft>
            </a:pPr>
            <a:r>
              <a:rPr lang="en-US" sz="2000" dirty="0" smtClean="0">
                <a:solidFill>
                  <a:srgbClr val="000090"/>
                </a:solidFill>
              </a:rPr>
              <a:t>CERN has </a:t>
            </a:r>
            <a:r>
              <a:rPr lang="en-US" sz="2000" dirty="0" smtClean="0">
                <a:solidFill>
                  <a:srgbClr val="FF0000"/>
                </a:solidFill>
              </a:rPr>
              <a:t>lunched</a:t>
            </a:r>
            <a:r>
              <a:rPr lang="en-US" sz="2000" dirty="0" smtClean="0">
                <a:solidFill>
                  <a:srgbClr val="000090"/>
                </a:solidFill>
              </a:rPr>
              <a:t> the </a:t>
            </a:r>
            <a:r>
              <a:rPr lang="en-US" sz="2000" dirty="0" smtClean="0">
                <a:solidFill>
                  <a:srgbClr val="FF0000"/>
                </a:solidFill>
              </a:rPr>
              <a:t>procurement </a:t>
            </a:r>
            <a:r>
              <a:rPr lang="en-US" sz="2000" dirty="0" smtClean="0">
                <a:solidFill>
                  <a:srgbClr val="000090"/>
                </a:solidFill>
              </a:rPr>
              <a:t>for the </a:t>
            </a:r>
            <a:r>
              <a:rPr lang="en-US" sz="2000" dirty="0" smtClean="0">
                <a:solidFill>
                  <a:srgbClr val="FF0000"/>
                </a:solidFill>
              </a:rPr>
              <a:t>conductor</a:t>
            </a:r>
            <a:r>
              <a:rPr lang="en-US" sz="2000" dirty="0" smtClean="0">
                <a:solidFill>
                  <a:srgbClr val="000090"/>
                </a:solidFill>
              </a:rPr>
              <a:t> of the </a:t>
            </a:r>
            <a:r>
              <a:rPr lang="en-US" sz="2000" dirty="0" smtClean="0">
                <a:solidFill>
                  <a:srgbClr val="FF0000"/>
                </a:solidFill>
              </a:rPr>
              <a:t>11 T magnets </a:t>
            </a:r>
            <a:r>
              <a:rPr lang="en-US" sz="2000" dirty="0" smtClean="0">
                <a:solidFill>
                  <a:srgbClr val="000090"/>
                </a:solidFill>
              </a:rPr>
              <a:t>that are expected to be installed in the LHC </a:t>
            </a:r>
            <a:r>
              <a:rPr lang="en-US" sz="2000" dirty="0">
                <a:solidFill>
                  <a:srgbClr val="000090"/>
                </a:solidFill>
              </a:rPr>
              <a:t>d</a:t>
            </a:r>
            <a:r>
              <a:rPr lang="en-US" sz="2000" dirty="0" smtClean="0">
                <a:solidFill>
                  <a:srgbClr val="000090"/>
                </a:solidFill>
              </a:rPr>
              <a:t>uring </a:t>
            </a:r>
            <a:r>
              <a:rPr lang="en-US" sz="2000" dirty="0" smtClean="0">
                <a:solidFill>
                  <a:srgbClr val="FF0000"/>
                </a:solidFill>
              </a:rPr>
              <a:t>LS2</a:t>
            </a:r>
          </a:p>
          <a:p>
            <a:pPr lvl="1">
              <a:spcBef>
                <a:spcPts val="0"/>
              </a:spcBef>
              <a:spcAft>
                <a:spcPts val="1200"/>
              </a:spcAft>
            </a:pPr>
            <a:r>
              <a:rPr lang="en-US" sz="1800" dirty="0" smtClean="0">
                <a:solidFill>
                  <a:srgbClr val="FF0000"/>
                </a:solidFill>
              </a:rPr>
              <a:t>1000 km </a:t>
            </a:r>
            <a:r>
              <a:rPr lang="en-US" sz="1800" dirty="0" smtClean="0">
                <a:solidFill>
                  <a:srgbClr val="000090"/>
                </a:solidFill>
              </a:rPr>
              <a:t>of wire: </a:t>
            </a:r>
            <a:r>
              <a:rPr lang="en-US" sz="1800" dirty="0" smtClean="0">
                <a:solidFill>
                  <a:srgbClr val="FF0000"/>
                </a:solidFill>
              </a:rPr>
              <a:t>double sourcing </a:t>
            </a:r>
            <a:r>
              <a:rPr lang="en-US" sz="1800" dirty="0" smtClean="0">
                <a:solidFill>
                  <a:srgbClr val="000090"/>
                </a:solidFill>
              </a:rPr>
              <a:t>procurement (OST and </a:t>
            </a:r>
            <a:r>
              <a:rPr lang="en-US" sz="1800" dirty="0" err="1" smtClean="0">
                <a:solidFill>
                  <a:srgbClr val="000090"/>
                </a:solidFill>
              </a:rPr>
              <a:t>Bruker</a:t>
            </a:r>
            <a:r>
              <a:rPr lang="en-US" sz="1800" dirty="0">
                <a:solidFill>
                  <a:srgbClr val="000090"/>
                </a:solidFill>
              </a:rPr>
              <a:t>-</a:t>
            </a:r>
            <a:r>
              <a:rPr lang="en-US" sz="1800" dirty="0" smtClean="0">
                <a:solidFill>
                  <a:srgbClr val="000090"/>
                </a:solidFill>
              </a:rPr>
              <a:t>EAS)</a:t>
            </a:r>
          </a:p>
          <a:p>
            <a:pPr lvl="1">
              <a:spcBef>
                <a:spcPts val="0"/>
              </a:spcBef>
              <a:spcAft>
                <a:spcPts val="1200"/>
              </a:spcAft>
            </a:pPr>
            <a:r>
              <a:rPr lang="en-US" sz="1800" dirty="0">
                <a:solidFill>
                  <a:srgbClr val="FF0000"/>
                </a:solidFill>
              </a:rPr>
              <a:t>F</a:t>
            </a:r>
            <a:r>
              <a:rPr lang="en-US" sz="1800" dirty="0" smtClean="0">
                <a:solidFill>
                  <a:srgbClr val="FF0000"/>
                </a:solidFill>
              </a:rPr>
              <a:t>irst deliveries </a:t>
            </a:r>
            <a:r>
              <a:rPr lang="en-US" sz="1800" dirty="0" smtClean="0">
                <a:solidFill>
                  <a:srgbClr val="000090"/>
                </a:solidFill>
              </a:rPr>
              <a:t>are expected by </a:t>
            </a:r>
            <a:r>
              <a:rPr lang="en-US" sz="1800" dirty="0" smtClean="0">
                <a:solidFill>
                  <a:srgbClr val="FF0000"/>
                </a:solidFill>
              </a:rPr>
              <a:t>end 2015 </a:t>
            </a:r>
            <a:r>
              <a:rPr lang="en-US" sz="1800" dirty="0" smtClean="0">
                <a:solidFill>
                  <a:srgbClr val="000090"/>
                </a:solidFill>
              </a:rPr>
              <a:t>(in line with the magnet production)</a:t>
            </a:r>
          </a:p>
          <a:p>
            <a:pPr>
              <a:spcAft>
                <a:spcPts val="1200"/>
              </a:spcAft>
            </a:pPr>
            <a:r>
              <a:rPr lang="en-US" sz="2000" dirty="0" smtClean="0">
                <a:solidFill>
                  <a:srgbClr val="000090"/>
                </a:solidFill>
              </a:rPr>
              <a:t>The </a:t>
            </a:r>
            <a:r>
              <a:rPr lang="en-US" sz="2000" dirty="0" smtClean="0">
                <a:solidFill>
                  <a:srgbClr val="FF0000"/>
                </a:solidFill>
              </a:rPr>
              <a:t>OST wire </a:t>
            </a:r>
            <a:r>
              <a:rPr lang="en-US" sz="2000" dirty="0" smtClean="0">
                <a:solidFill>
                  <a:srgbClr val="000090"/>
                </a:solidFill>
              </a:rPr>
              <a:t>is </a:t>
            </a:r>
            <a:r>
              <a:rPr lang="en-US" sz="2000" dirty="0" smtClean="0">
                <a:solidFill>
                  <a:srgbClr val="FF0000"/>
                </a:solidFill>
              </a:rPr>
              <a:t>fulfilling</a:t>
            </a:r>
            <a:r>
              <a:rPr lang="en-US" sz="2000" dirty="0" smtClean="0">
                <a:solidFill>
                  <a:srgbClr val="000090"/>
                </a:solidFill>
              </a:rPr>
              <a:t> the </a:t>
            </a:r>
            <a:r>
              <a:rPr lang="en-US" sz="2000" dirty="0" smtClean="0">
                <a:solidFill>
                  <a:srgbClr val="FF0000"/>
                </a:solidFill>
              </a:rPr>
              <a:t>specifications</a:t>
            </a:r>
            <a:r>
              <a:rPr lang="en-US" sz="2000" dirty="0" smtClean="0">
                <a:solidFill>
                  <a:srgbClr val="000090"/>
                </a:solidFill>
              </a:rPr>
              <a:t> while the </a:t>
            </a:r>
            <a:r>
              <a:rPr lang="en-US" sz="2000" dirty="0" err="1">
                <a:solidFill>
                  <a:srgbClr val="FF0000"/>
                </a:solidFill>
              </a:rPr>
              <a:t>Bruker</a:t>
            </a:r>
            <a:r>
              <a:rPr lang="en-US" sz="2000" dirty="0">
                <a:solidFill>
                  <a:srgbClr val="FF0000"/>
                </a:solidFill>
              </a:rPr>
              <a:t>-</a:t>
            </a:r>
            <a:r>
              <a:rPr lang="en-US" sz="2000" dirty="0" smtClean="0">
                <a:solidFill>
                  <a:srgbClr val="FF0000"/>
                </a:solidFill>
              </a:rPr>
              <a:t>EAS</a:t>
            </a:r>
            <a:r>
              <a:rPr lang="en-US" sz="2000" dirty="0">
                <a:solidFill>
                  <a:srgbClr val="FF0000"/>
                </a:solidFill>
              </a:rPr>
              <a:t> </a:t>
            </a:r>
            <a:r>
              <a:rPr lang="en-US" sz="2000" dirty="0" smtClean="0">
                <a:solidFill>
                  <a:srgbClr val="000090"/>
                </a:solidFill>
              </a:rPr>
              <a:t>wire has a </a:t>
            </a:r>
            <a:r>
              <a:rPr lang="en-US" sz="2000" dirty="0" smtClean="0">
                <a:solidFill>
                  <a:srgbClr val="FF0000"/>
                </a:solidFill>
              </a:rPr>
              <a:t>critical current </a:t>
            </a:r>
            <a:r>
              <a:rPr lang="en-US" sz="2000" dirty="0" smtClean="0">
                <a:solidFill>
                  <a:srgbClr val="000090"/>
                </a:solidFill>
              </a:rPr>
              <a:t>about </a:t>
            </a:r>
            <a:r>
              <a:rPr lang="en-US" sz="2000" dirty="0" smtClean="0">
                <a:solidFill>
                  <a:srgbClr val="FF0000"/>
                </a:solidFill>
              </a:rPr>
              <a:t>1-</a:t>
            </a:r>
            <a:r>
              <a:rPr lang="en-US" sz="2000" dirty="0">
                <a:solidFill>
                  <a:srgbClr val="FF0000"/>
                </a:solidFill>
              </a:rPr>
              <a:t>7</a:t>
            </a:r>
            <a:r>
              <a:rPr lang="en-US" sz="2000" dirty="0" smtClean="0">
                <a:solidFill>
                  <a:srgbClr val="FF0000"/>
                </a:solidFill>
              </a:rPr>
              <a:t> % lower </a:t>
            </a:r>
            <a:r>
              <a:rPr lang="en-US" sz="2000" dirty="0" smtClean="0">
                <a:solidFill>
                  <a:srgbClr val="000090"/>
                </a:solidFill>
              </a:rPr>
              <a:t>today</a:t>
            </a:r>
          </a:p>
          <a:p>
            <a:pPr>
              <a:spcAft>
                <a:spcPts val="1200"/>
              </a:spcAft>
            </a:pPr>
            <a:r>
              <a:rPr lang="en-US" sz="2000" dirty="0" smtClean="0">
                <a:solidFill>
                  <a:srgbClr val="000090"/>
                </a:solidFill>
              </a:rPr>
              <a:t>The </a:t>
            </a:r>
            <a:r>
              <a:rPr lang="en-US" sz="2000" dirty="0" smtClean="0">
                <a:solidFill>
                  <a:srgbClr val="FF0000"/>
                </a:solidFill>
              </a:rPr>
              <a:t>baseline cable </a:t>
            </a:r>
            <a:r>
              <a:rPr lang="en-US" sz="2000" dirty="0" smtClean="0">
                <a:solidFill>
                  <a:srgbClr val="000090"/>
                </a:solidFill>
              </a:rPr>
              <a:t>developed in collaboration with FNAL limits the critical current </a:t>
            </a:r>
            <a:r>
              <a:rPr lang="en-US" sz="2000" dirty="0" smtClean="0">
                <a:solidFill>
                  <a:srgbClr val="FF0000"/>
                </a:solidFill>
              </a:rPr>
              <a:t>degradation</a:t>
            </a:r>
            <a:r>
              <a:rPr lang="en-US" sz="2000" dirty="0" smtClean="0">
                <a:solidFill>
                  <a:srgbClr val="000090"/>
                </a:solidFill>
              </a:rPr>
              <a:t> to </a:t>
            </a:r>
          </a:p>
          <a:p>
            <a:pPr lvl="1">
              <a:spcBef>
                <a:spcPts val="0"/>
              </a:spcBef>
              <a:spcAft>
                <a:spcPts val="1200"/>
              </a:spcAft>
            </a:pPr>
            <a:r>
              <a:rPr lang="en-US" sz="1800" dirty="0" smtClean="0">
                <a:solidFill>
                  <a:srgbClr val="FF0000"/>
                </a:solidFill>
              </a:rPr>
              <a:t>less</a:t>
            </a:r>
            <a:r>
              <a:rPr lang="en-US" sz="1800" dirty="0" smtClean="0">
                <a:solidFill>
                  <a:srgbClr val="000090"/>
                </a:solidFill>
              </a:rPr>
              <a:t> than </a:t>
            </a:r>
            <a:r>
              <a:rPr lang="en-US" sz="1800" dirty="0" smtClean="0">
                <a:solidFill>
                  <a:srgbClr val="FF0000"/>
                </a:solidFill>
              </a:rPr>
              <a:t>2.1 %</a:t>
            </a:r>
            <a:r>
              <a:rPr lang="en-US" sz="1800" dirty="0" smtClean="0">
                <a:solidFill>
                  <a:srgbClr val="000090"/>
                </a:solidFill>
              </a:rPr>
              <a:t> in </a:t>
            </a:r>
            <a:r>
              <a:rPr lang="en-US" sz="1800" dirty="0" smtClean="0">
                <a:solidFill>
                  <a:srgbClr val="FF0000"/>
                </a:solidFill>
              </a:rPr>
              <a:t>average</a:t>
            </a:r>
            <a:r>
              <a:rPr lang="en-US" sz="1800" dirty="0" smtClean="0">
                <a:solidFill>
                  <a:srgbClr val="000090"/>
                </a:solidFill>
              </a:rPr>
              <a:t> (</a:t>
            </a:r>
            <a:r>
              <a:rPr lang="en-US" sz="1800" dirty="0" smtClean="0">
                <a:solidFill>
                  <a:srgbClr val="FF0000"/>
                </a:solidFill>
              </a:rPr>
              <a:t>max</a:t>
            </a:r>
            <a:r>
              <a:rPr lang="en-US" sz="1800" dirty="0" smtClean="0">
                <a:solidFill>
                  <a:srgbClr val="000090"/>
                </a:solidFill>
              </a:rPr>
              <a:t> degradation </a:t>
            </a:r>
            <a:r>
              <a:rPr lang="en-US" sz="1800" dirty="0" smtClean="0">
                <a:solidFill>
                  <a:srgbClr val="FF0000"/>
                </a:solidFill>
              </a:rPr>
              <a:t>4.9 %</a:t>
            </a:r>
            <a:r>
              <a:rPr lang="en-US" sz="1800" dirty="0" smtClean="0">
                <a:solidFill>
                  <a:srgbClr val="000090"/>
                </a:solidFill>
              </a:rPr>
              <a:t>) for </a:t>
            </a:r>
            <a:r>
              <a:rPr lang="en-US" sz="1800" dirty="0">
                <a:solidFill>
                  <a:srgbClr val="000090"/>
                </a:solidFill>
              </a:rPr>
              <a:t>the RRP </a:t>
            </a:r>
            <a:r>
              <a:rPr lang="en-US" sz="1800" dirty="0" smtClean="0">
                <a:solidFill>
                  <a:srgbClr val="000090"/>
                </a:solidFill>
              </a:rPr>
              <a:t>Wire</a:t>
            </a:r>
          </a:p>
          <a:p>
            <a:pPr lvl="1">
              <a:spcBef>
                <a:spcPts val="0"/>
              </a:spcBef>
              <a:spcAft>
                <a:spcPts val="1200"/>
              </a:spcAft>
            </a:pPr>
            <a:r>
              <a:rPr lang="en-US" sz="1800" dirty="0" smtClean="0">
                <a:solidFill>
                  <a:srgbClr val="FF0000"/>
                </a:solidFill>
              </a:rPr>
              <a:t>6.1 %</a:t>
            </a:r>
            <a:r>
              <a:rPr lang="en-US" sz="1800" dirty="0" smtClean="0">
                <a:solidFill>
                  <a:srgbClr val="000090"/>
                </a:solidFill>
              </a:rPr>
              <a:t> for the </a:t>
            </a:r>
            <a:r>
              <a:rPr lang="en-US" sz="1800" dirty="0" smtClean="0">
                <a:solidFill>
                  <a:srgbClr val="FF0000"/>
                </a:solidFill>
              </a:rPr>
              <a:t>PIT</a:t>
            </a:r>
            <a:r>
              <a:rPr lang="en-US" sz="1800" dirty="0" smtClean="0">
                <a:solidFill>
                  <a:srgbClr val="000090"/>
                </a:solidFill>
              </a:rPr>
              <a:t> wire</a:t>
            </a:r>
          </a:p>
          <a:p>
            <a:pPr>
              <a:spcBef>
                <a:spcPts val="0"/>
              </a:spcBef>
              <a:spcAft>
                <a:spcPts val="1200"/>
              </a:spcAft>
            </a:pPr>
            <a:r>
              <a:rPr lang="en-US" sz="2000" dirty="0" smtClean="0">
                <a:solidFill>
                  <a:srgbClr val="FF0000"/>
                </a:solidFill>
              </a:rPr>
              <a:t>Increasing</a:t>
            </a:r>
            <a:r>
              <a:rPr lang="en-US" sz="2000" dirty="0" smtClean="0">
                <a:solidFill>
                  <a:srgbClr val="000090"/>
                </a:solidFill>
              </a:rPr>
              <a:t> the </a:t>
            </a:r>
            <a:r>
              <a:rPr lang="en-US" sz="2000" dirty="0" smtClean="0">
                <a:solidFill>
                  <a:srgbClr val="FF0000"/>
                </a:solidFill>
              </a:rPr>
              <a:t>thin edge </a:t>
            </a:r>
            <a:r>
              <a:rPr lang="en-US" sz="2000" dirty="0" smtClean="0">
                <a:solidFill>
                  <a:srgbClr val="000090"/>
                </a:solidFill>
              </a:rPr>
              <a:t>thickness by </a:t>
            </a:r>
            <a:r>
              <a:rPr lang="en-US" sz="2000" dirty="0" smtClean="0">
                <a:solidFill>
                  <a:srgbClr val="FF0000"/>
                </a:solidFill>
              </a:rPr>
              <a:t>40 microns </a:t>
            </a:r>
            <a:r>
              <a:rPr lang="en-US" sz="2000" dirty="0" smtClean="0">
                <a:solidFill>
                  <a:srgbClr val="000090"/>
                </a:solidFill>
              </a:rPr>
              <a:t>would limit the </a:t>
            </a:r>
            <a:r>
              <a:rPr lang="en-US" sz="2000" dirty="0" smtClean="0">
                <a:solidFill>
                  <a:srgbClr val="FF0000"/>
                </a:solidFill>
              </a:rPr>
              <a:t>degradation</a:t>
            </a:r>
            <a:r>
              <a:rPr lang="en-US" sz="2000" dirty="0" smtClean="0">
                <a:solidFill>
                  <a:srgbClr val="000090"/>
                </a:solidFill>
              </a:rPr>
              <a:t> of the PIT cable to </a:t>
            </a:r>
            <a:r>
              <a:rPr lang="en-US" sz="2000" dirty="0" smtClean="0">
                <a:solidFill>
                  <a:srgbClr val="FF0000"/>
                </a:solidFill>
              </a:rPr>
              <a:t>less than 2 % </a:t>
            </a:r>
            <a:r>
              <a:rPr lang="en-US" sz="2000" dirty="0" smtClean="0">
                <a:solidFill>
                  <a:srgbClr val="000090"/>
                </a:solidFill>
              </a:rPr>
              <a:t>(and it is expected to </a:t>
            </a:r>
            <a:r>
              <a:rPr lang="en-US" sz="2000" dirty="0" smtClean="0">
                <a:solidFill>
                  <a:srgbClr val="FF0000"/>
                </a:solidFill>
              </a:rPr>
              <a:t>improve local RRR </a:t>
            </a:r>
            <a:r>
              <a:rPr lang="en-US" sz="2000" dirty="0" smtClean="0">
                <a:solidFill>
                  <a:srgbClr val="000090"/>
                </a:solidFill>
              </a:rPr>
              <a:t>of </a:t>
            </a:r>
            <a:r>
              <a:rPr lang="en-US" sz="2000" dirty="0" smtClean="0">
                <a:solidFill>
                  <a:srgbClr val="FF0000"/>
                </a:solidFill>
              </a:rPr>
              <a:t>RRP cable</a:t>
            </a:r>
            <a:r>
              <a:rPr lang="en-US" sz="2000" dirty="0" smtClean="0">
                <a:solidFill>
                  <a:srgbClr val="000090"/>
                </a:solidFill>
              </a:rPr>
              <a:t>)</a:t>
            </a:r>
            <a:endParaRPr lang="en-US" sz="2000" dirty="0">
              <a:solidFill>
                <a:srgbClr val="000090"/>
              </a:solidFill>
            </a:endParaRPr>
          </a:p>
          <a:p>
            <a:pPr marL="457200" lvl="1" indent="0">
              <a:spcBef>
                <a:spcPts val="0"/>
              </a:spcBef>
              <a:spcAft>
                <a:spcPts val="1200"/>
              </a:spcAft>
              <a:buNone/>
            </a:pPr>
            <a:r>
              <a:rPr lang="en-US" dirty="0" smtClean="0">
                <a:solidFill>
                  <a:srgbClr val="000090"/>
                </a:solidFill>
              </a:rPr>
              <a:t>   </a:t>
            </a:r>
          </a:p>
          <a:p>
            <a:pPr lvl="1">
              <a:spcAft>
                <a:spcPts val="1200"/>
              </a:spcAft>
            </a:pPr>
            <a:endParaRPr lang="en-US" dirty="0" smtClean="0">
              <a:solidFill>
                <a:srgbClr val="000090"/>
              </a:solidFill>
            </a:endParaRPr>
          </a:p>
          <a:p>
            <a:pPr>
              <a:spcAft>
                <a:spcPts val="1200"/>
              </a:spcAft>
            </a:pPr>
            <a:endParaRPr lang="en-US" dirty="0" smtClean="0">
              <a:solidFill>
                <a:srgbClr val="000090"/>
              </a:solidFill>
            </a:endParaRPr>
          </a:p>
        </p:txBody>
      </p:sp>
      <p:sp>
        <p:nvSpPr>
          <p:cNvPr id="7" name="Footer Placeholder 6"/>
          <p:cNvSpPr>
            <a:spLocks noGrp="1"/>
          </p:cNvSpPr>
          <p:nvPr>
            <p:ph type="ftr" sz="quarter" idx="3"/>
          </p:nvPr>
        </p:nvSpPr>
        <p:spPr/>
        <p:txBody>
          <a:bodyPr/>
          <a:lstStyle/>
          <a:p>
            <a:pPr>
              <a:defRPr/>
            </a:pPr>
            <a:r>
              <a:rPr lang="en-US" dirty="0" smtClean="0">
                <a:solidFill>
                  <a:srgbClr val="C00000"/>
                </a:solidFill>
                <a:latin typeface="Tahoma" pitchFamily="34" charset="0"/>
              </a:rPr>
              <a:t>11 T cable development and procurement strategy  – B. Bordini </a:t>
            </a:r>
            <a:endParaRPr lang="en-US" dirty="0"/>
          </a:p>
        </p:txBody>
      </p:sp>
    </p:spTree>
    <p:extLst>
      <p:ext uri="{BB962C8B-B14F-4D97-AF65-F5344CB8AC3E}">
        <p14:creationId xmlns:p14="http://schemas.microsoft.com/office/powerpoint/2010/main" val="2801798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3" end="3"/>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bg2"/>
                                      </p:to>
                                    </p:animClr>
                                  </p:sub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5" end="5"/>
                                            </p:txEl>
                                          </p:spTgt>
                                        </p:tgtEl>
                                        <p:attrNameLst>
                                          <p:attrName>ppt_c</p:attrName>
                                        </p:attrNameLst>
                                      </p:cBhvr>
                                      <p:to>
                                        <a:schemeClr val="bg2"/>
                                      </p:to>
                                    </p:animClr>
                                  </p:sub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6" end="6"/>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42863"/>
            <a:ext cx="6527800" cy="1023937"/>
          </a:xfrm>
        </p:spPr>
        <p:txBody>
          <a:bodyPr/>
          <a:lstStyle/>
          <a:p>
            <a:pPr lvl="0"/>
            <a:r>
              <a:rPr lang="en-US" dirty="0" smtClean="0"/>
              <a:t>Conclusions</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34</a:t>
            </a:fld>
            <a:endParaRPr lang="en-US" dirty="0">
              <a:latin typeface="Tahoma"/>
            </a:endParaRPr>
          </a:p>
        </p:txBody>
      </p:sp>
      <p:sp>
        <p:nvSpPr>
          <p:cNvPr id="6" name="Content Placeholder 4"/>
          <p:cNvSpPr>
            <a:spLocks noGrp="1"/>
          </p:cNvSpPr>
          <p:nvPr>
            <p:ph sz="quarter" idx="12"/>
          </p:nvPr>
        </p:nvSpPr>
        <p:spPr>
          <a:xfrm>
            <a:off x="65050" y="1221422"/>
            <a:ext cx="9167850" cy="4861878"/>
          </a:xfrm>
        </p:spPr>
        <p:txBody>
          <a:bodyPr>
            <a:noAutofit/>
          </a:bodyPr>
          <a:lstStyle/>
          <a:p>
            <a:pPr>
              <a:spcAft>
                <a:spcPts val="1200"/>
              </a:spcAft>
            </a:pPr>
            <a:r>
              <a:rPr lang="en-US" sz="2000" dirty="0" smtClean="0">
                <a:solidFill>
                  <a:srgbClr val="000090"/>
                </a:solidFill>
              </a:rPr>
              <a:t>CERN has </a:t>
            </a:r>
            <a:r>
              <a:rPr lang="en-US" sz="2000" dirty="0" smtClean="0">
                <a:solidFill>
                  <a:srgbClr val="FF0000"/>
                </a:solidFill>
              </a:rPr>
              <a:t>lunched</a:t>
            </a:r>
            <a:r>
              <a:rPr lang="en-US" sz="2000" dirty="0" smtClean="0">
                <a:solidFill>
                  <a:srgbClr val="000090"/>
                </a:solidFill>
              </a:rPr>
              <a:t> the </a:t>
            </a:r>
            <a:r>
              <a:rPr lang="en-US" sz="2000" dirty="0" smtClean="0">
                <a:solidFill>
                  <a:srgbClr val="FF0000"/>
                </a:solidFill>
              </a:rPr>
              <a:t>procurement </a:t>
            </a:r>
            <a:r>
              <a:rPr lang="en-US" sz="2000" dirty="0" smtClean="0">
                <a:solidFill>
                  <a:srgbClr val="000090"/>
                </a:solidFill>
              </a:rPr>
              <a:t>for the </a:t>
            </a:r>
            <a:r>
              <a:rPr lang="en-US" sz="2000" dirty="0" smtClean="0">
                <a:solidFill>
                  <a:srgbClr val="FF0000"/>
                </a:solidFill>
              </a:rPr>
              <a:t>conductor</a:t>
            </a:r>
            <a:r>
              <a:rPr lang="en-US" sz="2000" dirty="0" smtClean="0">
                <a:solidFill>
                  <a:srgbClr val="000090"/>
                </a:solidFill>
              </a:rPr>
              <a:t> of the </a:t>
            </a:r>
            <a:r>
              <a:rPr lang="en-US" sz="2000" dirty="0" smtClean="0">
                <a:solidFill>
                  <a:srgbClr val="FF0000"/>
                </a:solidFill>
              </a:rPr>
              <a:t>11 T magnets </a:t>
            </a:r>
            <a:r>
              <a:rPr lang="en-US" sz="2000" dirty="0" smtClean="0">
                <a:solidFill>
                  <a:srgbClr val="000090"/>
                </a:solidFill>
              </a:rPr>
              <a:t>that are expected to be installed in the LHC </a:t>
            </a:r>
            <a:r>
              <a:rPr lang="en-US" sz="2000" dirty="0">
                <a:solidFill>
                  <a:srgbClr val="000090"/>
                </a:solidFill>
              </a:rPr>
              <a:t>d</a:t>
            </a:r>
            <a:r>
              <a:rPr lang="en-US" sz="2000" dirty="0" smtClean="0">
                <a:solidFill>
                  <a:srgbClr val="000090"/>
                </a:solidFill>
              </a:rPr>
              <a:t>uring </a:t>
            </a:r>
            <a:r>
              <a:rPr lang="en-US" sz="2000" dirty="0" smtClean="0">
                <a:solidFill>
                  <a:srgbClr val="FF0000"/>
                </a:solidFill>
              </a:rPr>
              <a:t>LS2</a:t>
            </a:r>
          </a:p>
          <a:p>
            <a:pPr lvl="1">
              <a:spcBef>
                <a:spcPts val="0"/>
              </a:spcBef>
              <a:spcAft>
                <a:spcPts val="1200"/>
              </a:spcAft>
            </a:pPr>
            <a:r>
              <a:rPr lang="en-US" sz="1800" dirty="0" smtClean="0">
                <a:solidFill>
                  <a:srgbClr val="FF0000"/>
                </a:solidFill>
              </a:rPr>
              <a:t>1000 km </a:t>
            </a:r>
            <a:r>
              <a:rPr lang="en-US" sz="1800" dirty="0" smtClean="0">
                <a:solidFill>
                  <a:srgbClr val="000090"/>
                </a:solidFill>
              </a:rPr>
              <a:t>of wire: </a:t>
            </a:r>
            <a:r>
              <a:rPr lang="en-US" sz="1800" dirty="0" smtClean="0">
                <a:solidFill>
                  <a:srgbClr val="FF0000"/>
                </a:solidFill>
              </a:rPr>
              <a:t>double sourcing </a:t>
            </a:r>
            <a:r>
              <a:rPr lang="en-US" sz="1800" dirty="0" smtClean="0">
                <a:solidFill>
                  <a:srgbClr val="000090"/>
                </a:solidFill>
              </a:rPr>
              <a:t>procurement (OST and </a:t>
            </a:r>
            <a:r>
              <a:rPr lang="en-US" sz="1800" dirty="0" err="1" smtClean="0">
                <a:solidFill>
                  <a:srgbClr val="000090"/>
                </a:solidFill>
              </a:rPr>
              <a:t>Bruker</a:t>
            </a:r>
            <a:r>
              <a:rPr lang="en-US" sz="1800" dirty="0">
                <a:solidFill>
                  <a:srgbClr val="000090"/>
                </a:solidFill>
              </a:rPr>
              <a:t>-</a:t>
            </a:r>
            <a:r>
              <a:rPr lang="en-US" sz="1800" dirty="0" smtClean="0">
                <a:solidFill>
                  <a:srgbClr val="000090"/>
                </a:solidFill>
              </a:rPr>
              <a:t>EAS)</a:t>
            </a:r>
          </a:p>
          <a:p>
            <a:pPr lvl="1">
              <a:spcBef>
                <a:spcPts val="0"/>
              </a:spcBef>
              <a:spcAft>
                <a:spcPts val="1200"/>
              </a:spcAft>
            </a:pPr>
            <a:r>
              <a:rPr lang="en-US" sz="1800" dirty="0">
                <a:solidFill>
                  <a:srgbClr val="FF0000"/>
                </a:solidFill>
              </a:rPr>
              <a:t>F</a:t>
            </a:r>
            <a:r>
              <a:rPr lang="en-US" sz="1800" dirty="0" smtClean="0">
                <a:solidFill>
                  <a:srgbClr val="FF0000"/>
                </a:solidFill>
              </a:rPr>
              <a:t>irst deliveries </a:t>
            </a:r>
            <a:r>
              <a:rPr lang="en-US" sz="1800" dirty="0" smtClean="0">
                <a:solidFill>
                  <a:srgbClr val="000090"/>
                </a:solidFill>
              </a:rPr>
              <a:t>are expected by </a:t>
            </a:r>
            <a:r>
              <a:rPr lang="en-US" sz="1800" dirty="0" smtClean="0">
                <a:solidFill>
                  <a:srgbClr val="FF0000"/>
                </a:solidFill>
              </a:rPr>
              <a:t>end 2015 </a:t>
            </a:r>
            <a:r>
              <a:rPr lang="en-US" sz="1800" dirty="0" smtClean="0">
                <a:solidFill>
                  <a:srgbClr val="000090"/>
                </a:solidFill>
              </a:rPr>
              <a:t>(in line with the magnet production)</a:t>
            </a:r>
          </a:p>
          <a:p>
            <a:pPr>
              <a:spcAft>
                <a:spcPts val="1200"/>
              </a:spcAft>
            </a:pPr>
            <a:r>
              <a:rPr lang="en-US" sz="2000" dirty="0" smtClean="0">
                <a:solidFill>
                  <a:srgbClr val="000090"/>
                </a:solidFill>
              </a:rPr>
              <a:t>The </a:t>
            </a:r>
            <a:r>
              <a:rPr lang="en-US" sz="2000" dirty="0" smtClean="0">
                <a:solidFill>
                  <a:srgbClr val="FF0000"/>
                </a:solidFill>
              </a:rPr>
              <a:t>OST wire </a:t>
            </a:r>
            <a:r>
              <a:rPr lang="en-US" sz="2000" dirty="0" smtClean="0">
                <a:solidFill>
                  <a:srgbClr val="000090"/>
                </a:solidFill>
              </a:rPr>
              <a:t>is </a:t>
            </a:r>
            <a:r>
              <a:rPr lang="en-US" sz="2000" dirty="0" smtClean="0">
                <a:solidFill>
                  <a:srgbClr val="FF0000"/>
                </a:solidFill>
              </a:rPr>
              <a:t>fulfilling</a:t>
            </a:r>
            <a:r>
              <a:rPr lang="en-US" sz="2000" dirty="0" smtClean="0">
                <a:solidFill>
                  <a:srgbClr val="000090"/>
                </a:solidFill>
              </a:rPr>
              <a:t> the </a:t>
            </a:r>
            <a:r>
              <a:rPr lang="en-US" sz="2000" dirty="0" smtClean="0">
                <a:solidFill>
                  <a:srgbClr val="FF0000"/>
                </a:solidFill>
              </a:rPr>
              <a:t>specifications</a:t>
            </a:r>
            <a:r>
              <a:rPr lang="en-US" sz="2000" dirty="0" smtClean="0">
                <a:solidFill>
                  <a:srgbClr val="000090"/>
                </a:solidFill>
              </a:rPr>
              <a:t> while the </a:t>
            </a:r>
            <a:r>
              <a:rPr lang="en-US" sz="2000" dirty="0" err="1">
                <a:solidFill>
                  <a:srgbClr val="FF0000"/>
                </a:solidFill>
              </a:rPr>
              <a:t>Bruker</a:t>
            </a:r>
            <a:r>
              <a:rPr lang="en-US" sz="2000" dirty="0">
                <a:solidFill>
                  <a:srgbClr val="FF0000"/>
                </a:solidFill>
              </a:rPr>
              <a:t>-</a:t>
            </a:r>
            <a:r>
              <a:rPr lang="en-US" sz="2000" dirty="0" smtClean="0">
                <a:solidFill>
                  <a:srgbClr val="FF0000"/>
                </a:solidFill>
              </a:rPr>
              <a:t>EAS</a:t>
            </a:r>
            <a:r>
              <a:rPr lang="en-US" sz="2000" dirty="0">
                <a:solidFill>
                  <a:srgbClr val="FF0000"/>
                </a:solidFill>
              </a:rPr>
              <a:t> </a:t>
            </a:r>
            <a:r>
              <a:rPr lang="en-US" sz="2000" dirty="0" smtClean="0">
                <a:solidFill>
                  <a:srgbClr val="000090"/>
                </a:solidFill>
              </a:rPr>
              <a:t>wire has a </a:t>
            </a:r>
            <a:r>
              <a:rPr lang="en-US" sz="2000" dirty="0" smtClean="0">
                <a:solidFill>
                  <a:srgbClr val="FF0000"/>
                </a:solidFill>
              </a:rPr>
              <a:t>critical current </a:t>
            </a:r>
            <a:r>
              <a:rPr lang="en-US" sz="2000" dirty="0" smtClean="0">
                <a:solidFill>
                  <a:srgbClr val="000090"/>
                </a:solidFill>
              </a:rPr>
              <a:t>about </a:t>
            </a:r>
            <a:r>
              <a:rPr lang="en-US" sz="2000" dirty="0" smtClean="0">
                <a:solidFill>
                  <a:srgbClr val="FF0000"/>
                </a:solidFill>
              </a:rPr>
              <a:t>1-</a:t>
            </a:r>
            <a:r>
              <a:rPr lang="en-US" sz="2000" dirty="0">
                <a:solidFill>
                  <a:srgbClr val="FF0000"/>
                </a:solidFill>
              </a:rPr>
              <a:t>7</a:t>
            </a:r>
            <a:r>
              <a:rPr lang="en-US" sz="2000" dirty="0" smtClean="0">
                <a:solidFill>
                  <a:srgbClr val="FF0000"/>
                </a:solidFill>
              </a:rPr>
              <a:t> % lower </a:t>
            </a:r>
            <a:r>
              <a:rPr lang="en-US" sz="2000" dirty="0" smtClean="0">
                <a:solidFill>
                  <a:srgbClr val="000090"/>
                </a:solidFill>
              </a:rPr>
              <a:t>today</a:t>
            </a:r>
          </a:p>
          <a:p>
            <a:pPr>
              <a:spcAft>
                <a:spcPts val="1200"/>
              </a:spcAft>
            </a:pPr>
            <a:r>
              <a:rPr lang="en-US" sz="2000" dirty="0" smtClean="0">
                <a:solidFill>
                  <a:srgbClr val="000090"/>
                </a:solidFill>
              </a:rPr>
              <a:t>The </a:t>
            </a:r>
            <a:r>
              <a:rPr lang="en-US" sz="2000" dirty="0" smtClean="0">
                <a:solidFill>
                  <a:srgbClr val="FF0000"/>
                </a:solidFill>
              </a:rPr>
              <a:t>baseline cable </a:t>
            </a:r>
            <a:r>
              <a:rPr lang="en-US" sz="2000" dirty="0" smtClean="0">
                <a:solidFill>
                  <a:srgbClr val="000090"/>
                </a:solidFill>
              </a:rPr>
              <a:t>developed in collaboration with FNAL limits the critical current </a:t>
            </a:r>
            <a:r>
              <a:rPr lang="en-US" sz="2000" dirty="0" smtClean="0">
                <a:solidFill>
                  <a:srgbClr val="FF0000"/>
                </a:solidFill>
              </a:rPr>
              <a:t>degradation</a:t>
            </a:r>
            <a:r>
              <a:rPr lang="en-US" sz="2000" dirty="0" smtClean="0">
                <a:solidFill>
                  <a:srgbClr val="000090"/>
                </a:solidFill>
              </a:rPr>
              <a:t> to </a:t>
            </a:r>
          </a:p>
          <a:p>
            <a:pPr lvl="1">
              <a:spcBef>
                <a:spcPts val="0"/>
              </a:spcBef>
              <a:spcAft>
                <a:spcPts val="1200"/>
              </a:spcAft>
            </a:pPr>
            <a:r>
              <a:rPr lang="en-US" sz="1800" dirty="0" smtClean="0">
                <a:solidFill>
                  <a:srgbClr val="FF0000"/>
                </a:solidFill>
              </a:rPr>
              <a:t>less</a:t>
            </a:r>
            <a:r>
              <a:rPr lang="en-US" sz="1800" dirty="0" smtClean="0">
                <a:solidFill>
                  <a:srgbClr val="000090"/>
                </a:solidFill>
              </a:rPr>
              <a:t> than </a:t>
            </a:r>
            <a:r>
              <a:rPr lang="en-US" sz="1800" dirty="0" smtClean="0">
                <a:solidFill>
                  <a:srgbClr val="FF0000"/>
                </a:solidFill>
              </a:rPr>
              <a:t>2.1 %</a:t>
            </a:r>
            <a:r>
              <a:rPr lang="en-US" sz="1800" dirty="0" smtClean="0">
                <a:solidFill>
                  <a:srgbClr val="000090"/>
                </a:solidFill>
              </a:rPr>
              <a:t> in </a:t>
            </a:r>
            <a:r>
              <a:rPr lang="en-US" sz="1800" dirty="0" smtClean="0">
                <a:solidFill>
                  <a:srgbClr val="FF0000"/>
                </a:solidFill>
              </a:rPr>
              <a:t>average</a:t>
            </a:r>
            <a:r>
              <a:rPr lang="en-US" sz="1800" dirty="0" smtClean="0">
                <a:solidFill>
                  <a:srgbClr val="000090"/>
                </a:solidFill>
              </a:rPr>
              <a:t> (</a:t>
            </a:r>
            <a:r>
              <a:rPr lang="en-US" sz="1800" dirty="0" smtClean="0">
                <a:solidFill>
                  <a:srgbClr val="FF0000"/>
                </a:solidFill>
              </a:rPr>
              <a:t>max</a:t>
            </a:r>
            <a:r>
              <a:rPr lang="en-US" sz="1800" dirty="0" smtClean="0">
                <a:solidFill>
                  <a:srgbClr val="000090"/>
                </a:solidFill>
              </a:rPr>
              <a:t> degradation </a:t>
            </a:r>
            <a:r>
              <a:rPr lang="en-US" sz="1800" dirty="0" smtClean="0">
                <a:solidFill>
                  <a:srgbClr val="FF0000"/>
                </a:solidFill>
              </a:rPr>
              <a:t>4.9 %</a:t>
            </a:r>
            <a:r>
              <a:rPr lang="en-US" sz="1800" dirty="0" smtClean="0">
                <a:solidFill>
                  <a:srgbClr val="000090"/>
                </a:solidFill>
              </a:rPr>
              <a:t>) for </a:t>
            </a:r>
            <a:r>
              <a:rPr lang="en-US" sz="1800" dirty="0">
                <a:solidFill>
                  <a:srgbClr val="000090"/>
                </a:solidFill>
              </a:rPr>
              <a:t>the RRP </a:t>
            </a:r>
            <a:r>
              <a:rPr lang="en-US" sz="1800" dirty="0" smtClean="0">
                <a:solidFill>
                  <a:srgbClr val="000090"/>
                </a:solidFill>
              </a:rPr>
              <a:t>Wire</a:t>
            </a:r>
          </a:p>
          <a:p>
            <a:pPr lvl="1">
              <a:spcBef>
                <a:spcPts val="0"/>
              </a:spcBef>
              <a:spcAft>
                <a:spcPts val="1200"/>
              </a:spcAft>
            </a:pPr>
            <a:r>
              <a:rPr lang="en-US" sz="1800" dirty="0" smtClean="0">
                <a:solidFill>
                  <a:srgbClr val="FF0000"/>
                </a:solidFill>
              </a:rPr>
              <a:t>6.1 %</a:t>
            </a:r>
            <a:r>
              <a:rPr lang="en-US" sz="1800" dirty="0" smtClean="0">
                <a:solidFill>
                  <a:srgbClr val="000090"/>
                </a:solidFill>
              </a:rPr>
              <a:t> for the </a:t>
            </a:r>
            <a:r>
              <a:rPr lang="en-US" sz="1800" dirty="0" smtClean="0">
                <a:solidFill>
                  <a:srgbClr val="FF0000"/>
                </a:solidFill>
              </a:rPr>
              <a:t>PIT</a:t>
            </a:r>
            <a:r>
              <a:rPr lang="en-US" sz="1800" dirty="0" smtClean="0">
                <a:solidFill>
                  <a:srgbClr val="000090"/>
                </a:solidFill>
              </a:rPr>
              <a:t> wire</a:t>
            </a:r>
          </a:p>
          <a:p>
            <a:pPr>
              <a:spcBef>
                <a:spcPts val="0"/>
              </a:spcBef>
              <a:spcAft>
                <a:spcPts val="1200"/>
              </a:spcAft>
            </a:pPr>
            <a:r>
              <a:rPr lang="en-US" sz="2000" dirty="0" smtClean="0">
                <a:solidFill>
                  <a:srgbClr val="FF0000"/>
                </a:solidFill>
              </a:rPr>
              <a:t>Increasing</a:t>
            </a:r>
            <a:r>
              <a:rPr lang="en-US" sz="2000" dirty="0" smtClean="0">
                <a:solidFill>
                  <a:srgbClr val="000090"/>
                </a:solidFill>
              </a:rPr>
              <a:t> the </a:t>
            </a:r>
            <a:r>
              <a:rPr lang="en-US" sz="2000" dirty="0" smtClean="0">
                <a:solidFill>
                  <a:srgbClr val="FF0000"/>
                </a:solidFill>
              </a:rPr>
              <a:t>thin edge </a:t>
            </a:r>
            <a:r>
              <a:rPr lang="en-US" sz="2000" dirty="0" smtClean="0">
                <a:solidFill>
                  <a:srgbClr val="000090"/>
                </a:solidFill>
              </a:rPr>
              <a:t>thickness by </a:t>
            </a:r>
            <a:r>
              <a:rPr lang="en-US" sz="2000" dirty="0" smtClean="0">
                <a:solidFill>
                  <a:srgbClr val="FF0000"/>
                </a:solidFill>
              </a:rPr>
              <a:t>40 microns </a:t>
            </a:r>
            <a:r>
              <a:rPr lang="en-US" sz="2000" dirty="0" smtClean="0">
                <a:solidFill>
                  <a:srgbClr val="000090"/>
                </a:solidFill>
              </a:rPr>
              <a:t>would limit the </a:t>
            </a:r>
            <a:r>
              <a:rPr lang="en-US" sz="2000" dirty="0" smtClean="0">
                <a:solidFill>
                  <a:srgbClr val="FF0000"/>
                </a:solidFill>
              </a:rPr>
              <a:t>degradation</a:t>
            </a:r>
            <a:r>
              <a:rPr lang="en-US" sz="2000" dirty="0" smtClean="0">
                <a:solidFill>
                  <a:srgbClr val="000090"/>
                </a:solidFill>
              </a:rPr>
              <a:t> of the PIT cable to </a:t>
            </a:r>
            <a:r>
              <a:rPr lang="en-US" sz="2000" dirty="0" smtClean="0">
                <a:solidFill>
                  <a:srgbClr val="FF0000"/>
                </a:solidFill>
              </a:rPr>
              <a:t>less than 2 % </a:t>
            </a:r>
            <a:r>
              <a:rPr lang="en-US" sz="2000" dirty="0" smtClean="0">
                <a:solidFill>
                  <a:srgbClr val="000090"/>
                </a:solidFill>
              </a:rPr>
              <a:t>(and it is expected to </a:t>
            </a:r>
            <a:r>
              <a:rPr lang="en-US" sz="2000" dirty="0" smtClean="0">
                <a:solidFill>
                  <a:srgbClr val="FF0000"/>
                </a:solidFill>
              </a:rPr>
              <a:t>improve local RRR </a:t>
            </a:r>
            <a:r>
              <a:rPr lang="en-US" sz="2000" dirty="0" smtClean="0">
                <a:solidFill>
                  <a:srgbClr val="000090"/>
                </a:solidFill>
              </a:rPr>
              <a:t>of </a:t>
            </a:r>
            <a:r>
              <a:rPr lang="en-US" sz="2000" dirty="0" smtClean="0">
                <a:solidFill>
                  <a:srgbClr val="FF0000"/>
                </a:solidFill>
              </a:rPr>
              <a:t>RRP cable</a:t>
            </a:r>
            <a:r>
              <a:rPr lang="en-US" sz="2000" dirty="0" smtClean="0">
                <a:solidFill>
                  <a:srgbClr val="000090"/>
                </a:solidFill>
              </a:rPr>
              <a:t>)</a:t>
            </a:r>
            <a:endParaRPr lang="en-US" sz="2000" dirty="0">
              <a:solidFill>
                <a:srgbClr val="000090"/>
              </a:solidFill>
            </a:endParaRPr>
          </a:p>
          <a:p>
            <a:pPr marL="457200" lvl="1" indent="0">
              <a:spcBef>
                <a:spcPts val="0"/>
              </a:spcBef>
              <a:spcAft>
                <a:spcPts val="1200"/>
              </a:spcAft>
              <a:buNone/>
            </a:pPr>
            <a:r>
              <a:rPr lang="en-US" dirty="0" smtClean="0">
                <a:solidFill>
                  <a:srgbClr val="000090"/>
                </a:solidFill>
              </a:rPr>
              <a:t>   </a:t>
            </a:r>
          </a:p>
          <a:p>
            <a:pPr lvl="1">
              <a:spcAft>
                <a:spcPts val="1200"/>
              </a:spcAft>
            </a:pPr>
            <a:endParaRPr lang="en-US" dirty="0" smtClean="0">
              <a:solidFill>
                <a:srgbClr val="000090"/>
              </a:solidFill>
            </a:endParaRPr>
          </a:p>
          <a:p>
            <a:pPr>
              <a:spcAft>
                <a:spcPts val="1200"/>
              </a:spcAft>
            </a:pPr>
            <a:endParaRPr lang="en-US" dirty="0" smtClean="0">
              <a:solidFill>
                <a:srgbClr val="000090"/>
              </a:solidFill>
            </a:endParaRPr>
          </a:p>
        </p:txBody>
      </p:sp>
      <p:sp>
        <p:nvSpPr>
          <p:cNvPr id="7" name="Footer Placeholder 6"/>
          <p:cNvSpPr>
            <a:spLocks noGrp="1"/>
          </p:cNvSpPr>
          <p:nvPr>
            <p:ph type="ftr" sz="quarter" idx="3"/>
          </p:nvPr>
        </p:nvSpPr>
        <p:spPr/>
        <p:txBody>
          <a:bodyPr/>
          <a:lstStyle/>
          <a:p>
            <a:pPr>
              <a:defRPr/>
            </a:pPr>
            <a:r>
              <a:rPr lang="en-US" dirty="0" smtClean="0">
                <a:solidFill>
                  <a:srgbClr val="C00000"/>
                </a:solidFill>
                <a:latin typeface="Tahoma" pitchFamily="34" charset="0"/>
              </a:rPr>
              <a:t>11 T cable development and procurement strategy  – B. Bordini </a:t>
            </a:r>
            <a:endParaRPr lang="en-US" dirty="0"/>
          </a:p>
        </p:txBody>
      </p:sp>
    </p:spTree>
    <p:extLst>
      <p:ext uri="{BB962C8B-B14F-4D97-AF65-F5344CB8AC3E}">
        <p14:creationId xmlns:p14="http://schemas.microsoft.com/office/powerpoint/2010/main" val="271048082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31800" y="1422400"/>
            <a:ext cx="8103870" cy="4869180"/>
          </a:xfrm>
          <a:prstGeom prst="rect">
            <a:avLst/>
          </a:prstGeom>
        </p:spPr>
      </p:pic>
      <p:sp>
        <p:nvSpPr>
          <p:cNvPr id="2" name="Title 1"/>
          <p:cNvSpPr>
            <a:spLocks noGrp="1"/>
          </p:cNvSpPr>
          <p:nvPr>
            <p:ph type="title"/>
          </p:nvPr>
        </p:nvSpPr>
        <p:spPr>
          <a:xfrm>
            <a:off x="1003300" y="169863"/>
            <a:ext cx="6654800" cy="981075"/>
          </a:xfrm>
        </p:spPr>
        <p:txBody>
          <a:bodyPr/>
          <a:lstStyle/>
          <a:p>
            <a:r>
              <a:rPr lang="en-US" dirty="0"/>
              <a:t>0.7 mm 169 restacks </a:t>
            </a:r>
            <a:r>
              <a:rPr lang="en-US" i="1" dirty="0"/>
              <a:t>RRP </a:t>
            </a:r>
            <a:r>
              <a:rPr lang="en-US" dirty="0"/>
              <a:t>Wire </a:t>
            </a:r>
            <a:r>
              <a:rPr lang="en-US" dirty="0"/>
              <a:t/>
            </a:r>
            <a:br>
              <a:rPr lang="en-US" dirty="0"/>
            </a:br>
            <a:r>
              <a:rPr lang="en-US" sz="2800" b="1" i="1" dirty="0" err="1" smtClean="0"/>
              <a:t>J</a:t>
            </a:r>
            <a:r>
              <a:rPr lang="en-US" sz="2800" b="1" i="1" baseline="-25000" dirty="0" err="1" smtClean="0"/>
              <a:t>c</a:t>
            </a:r>
            <a:r>
              <a:rPr lang="en-US" sz="2800" b="1" i="1" baseline="-25000" dirty="0" smtClean="0"/>
              <a:t>    </a:t>
            </a:r>
            <a:r>
              <a:rPr lang="en-US" sz="2800" b="1" dirty="0" smtClean="0"/>
              <a:t>@ 12 T, 4.22 K</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35</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919289989"/>
              </p:ext>
            </p:extLst>
          </p:nvPr>
        </p:nvGraphicFramePr>
        <p:xfrm>
          <a:off x="5702300" y="1188562"/>
          <a:ext cx="3340100" cy="706226"/>
        </p:xfrm>
        <a:graphic>
          <a:graphicData uri="http://schemas.openxmlformats.org/drawingml/2006/table">
            <a:tbl>
              <a:tblPr/>
              <a:tblGrid>
                <a:gridCol w="1911770"/>
                <a:gridCol w="1428330"/>
              </a:tblGrid>
              <a:tr h="353113">
                <a:tc>
                  <a:txBody>
                    <a:bodyPr/>
                    <a:lstStyle/>
                    <a:p>
                      <a:pPr algn="ctr" fontAlgn="b"/>
                      <a:r>
                        <a:rPr lang="en-US" sz="1600" b="1" i="0" u="none" strike="noStrike" dirty="0" smtClean="0">
                          <a:solidFill>
                            <a:srgbClr val="000000"/>
                          </a:solidFill>
                          <a:effectLst/>
                          <a:latin typeface="Calibri"/>
                        </a:rPr>
                        <a:t> </a:t>
                      </a:r>
                      <a:r>
                        <a:rPr lang="en-US" sz="1600" b="1" i="1" u="none" strike="noStrike" dirty="0" err="1" smtClean="0">
                          <a:solidFill>
                            <a:schemeClr val="tx1"/>
                          </a:solidFill>
                          <a:effectLst/>
                          <a:latin typeface="+mn-lt"/>
                        </a:rPr>
                        <a:t>J</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Average</a:t>
                      </a:r>
                      <a:r>
                        <a:rPr lang="en-US" sz="1600" b="1" i="0" u="none" strike="noStrike" dirty="0">
                          <a:solidFill>
                            <a:srgbClr val="000000"/>
                          </a:solidFill>
                          <a:effectLst/>
                          <a:latin typeface="Calibri"/>
                        </a:rPr>
                        <a:t>, (</a:t>
                      </a:r>
                      <a:r>
                        <a:rPr lang="en-US" sz="1600" b="1" i="0" u="none" strike="noStrike" dirty="0" smtClean="0">
                          <a:solidFill>
                            <a:srgbClr val="000000"/>
                          </a:solidFill>
                          <a:effectLst/>
                          <a:latin typeface="Calibri"/>
                        </a:rPr>
                        <a:t>A/mm</a:t>
                      </a:r>
                      <a:r>
                        <a:rPr lang="en-US" sz="1600" b="1" i="0" u="none" strike="noStrike" baseline="30000" dirty="0" smtClean="0">
                          <a:solidFill>
                            <a:srgbClr val="000000"/>
                          </a:solidFill>
                          <a:effectLst/>
                          <a:latin typeface="Calibri"/>
                        </a:rPr>
                        <a:t>2</a:t>
                      </a:r>
                      <a:r>
                        <a:rPr lang="en-US" sz="1600" b="1" i="0" u="none" strike="noStrike" dirty="0" smtClean="0">
                          <a:solidFill>
                            <a:srgbClr val="000000"/>
                          </a:solidFill>
                          <a:effectLst/>
                          <a:latin typeface="Calibri"/>
                        </a:rPr>
                        <a:t>)</a:t>
                      </a:r>
                      <a:endParaRPr lang="en-US" sz="1600" b="1" i="0" u="none" strike="noStrike" dirty="0">
                        <a:solidFill>
                          <a:srgbClr val="000000"/>
                        </a:solidFill>
                        <a:effectLst/>
                        <a:latin typeface="Calibri"/>
                      </a:endParaRPr>
                    </a:p>
                  </a:txBody>
                  <a:tcPr marL="12700" marR="12700" marT="18000" marB="1800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2483</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bg1"/>
                    </a:solidFill>
                  </a:tcPr>
                </a:tc>
              </a:tr>
              <a:tr h="35311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600" b="1" i="0" u="none" strike="noStrike" dirty="0">
                          <a:solidFill>
                            <a:srgbClr val="000000"/>
                          </a:solidFill>
                          <a:effectLst/>
                          <a:latin typeface="Calibri"/>
                        </a:rPr>
                        <a:t>RMS, </a:t>
                      </a:r>
                      <a:r>
                        <a:rPr lang="en-US" sz="1600" b="1" i="0" u="none" strike="noStrike" dirty="0" smtClean="0">
                          <a:solidFill>
                            <a:srgbClr val="000000"/>
                          </a:solidFill>
                          <a:effectLst/>
                          <a:latin typeface="Calibri"/>
                        </a:rPr>
                        <a:t>(A/mm</a:t>
                      </a:r>
                      <a:r>
                        <a:rPr lang="en-US" sz="1600" b="1" i="0" u="none" strike="noStrike" baseline="30000" dirty="0" smtClean="0">
                          <a:solidFill>
                            <a:srgbClr val="000000"/>
                          </a:solidFill>
                          <a:effectLst/>
                          <a:latin typeface="Calibri"/>
                        </a:rPr>
                        <a:t>2</a:t>
                      </a:r>
                      <a:r>
                        <a:rPr lang="en-US" sz="1600" b="1" i="0" u="none" strike="noStrike" dirty="0" smtClean="0">
                          <a:solidFill>
                            <a:srgbClr val="000000"/>
                          </a:solidFill>
                          <a:effectLst/>
                          <a:latin typeface="Calibri"/>
                        </a:rPr>
                        <a:t>)</a:t>
                      </a:r>
                    </a:p>
                  </a:txBody>
                  <a:tcPr marL="12700" marR="12700" marT="18000" marB="6480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148</a:t>
                      </a:r>
                      <a:endParaRPr lang="en-US" sz="1600" b="1" i="0" u="none" strike="noStrike" dirty="0">
                        <a:solidFill>
                          <a:srgbClr val="000000"/>
                        </a:solidFill>
                        <a:effectLst/>
                        <a:latin typeface="Calibri"/>
                      </a:endParaRPr>
                    </a:p>
                  </a:txBody>
                  <a:tcPr marL="12700" marR="12700" marT="18000" marB="6480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r>
            </a:tbl>
          </a:graphicData>
        </a:graphic>
      </p:graphicFrame>
      <p:cxnSp>
        <p:nvCxnSpPr>
          <p:cNvPr id="7" name="Straight Connector 6"/>
          <p:cNvCxnSpPr/>
          <p:nvPr/>
        </p:nvCxnSpPr>
        <p:spPr bwMode="auto">
          <a:xfrm flipH="1">
            <a:off x="2882900" y="1612900"/>
            <a:ext cx="12700" cy="3771900"/>
          </a:xfrm>
          <a:prstGeom prst="line">
            <a:avLst/>
          </a:prstGeom>
          <a:solidFill>
            <a:srgbClr val="FFFFFF"/>
          </a:solidFill>
          <a:ln w="15875" cap="flat" cmpd="sng" algn="ctr">
            <a:solidFill>
              <a:schemeClr val="tx1"/>
            </a:solidFill>
            <a:prstDash val="dash"/>
            <a:round/>
            <a:headEnd type="none" w="med" len="med"/>
            <a:tailEnd type="none" w="med" len="med"/>
          </a:ln>
          <a:effectLst/>
        </p:spPr>
      </p:cxnSp>
      <p:pic>
        <p:nvPicPr>
          <p:cNvPr id="9" name="Picture 18" descr="HO10S14163A01U.jpg"/>
          <p:cNvPicPr>
            <a:picLocks noChangeAspect="1"/>
          </p:cNvPicPr>
          <p:nvPr/>
        </p:nvPicPr>
        <p:blipFill>
          <a:blip r:embed="rId3"/>
          <a:srcRect b="28615"/>
          <a:stretch>
            <a:fillRect/>
          </a:stretch>
        </p:blipFill>
        <p:spPr>
          <a:xfrm>
            <a:off x="3149600" y="1562102"/>
            <a:ext cx="975360" cy="991475"/>
          </a:xfrm>
          <a:prstGeom prst="rect">
            <a:avLst/>
          </a:prstGeom>
          <a:noFill/>
          <a:ln>
            <a:noFill/>
          </a:ln>
        </p:spPr>
      </p:pic>
      <p:pic>
        <p:nvPicPr>
          <p:cNvPr id="11" name="Picture 10"/>
          <p:cNvPicPr>
            <a:picLocks noChangeAspect="1"/>
          </p:cNvPicPr>
          <p:nvPr/>
        </p:nvPicPr>
        <p:blipFill rotWithShape="1">
          <a:blip r:embed="rId4"/>
          <a:srcRect l="3929" r="8203"/>
          <a:stretch/>
        </p:blipFill>
        <p:spPr>
          <a:xfrm>
            <a:off x="1492900" y="1625600"/>
            <a:ext cx="972000" cy="832191"/>
          </a:xfrm>
          <a:prstGeom prst="rect">
            <a:avLst/>
          </a:prstGeom>
        </p:spPr>
      </p:pic>
      <p:sp>
        <p:nvSpPr>
          <p:cNvPr id="12" name="Rectangle 11"/>
          <p:cNvSpPr/>
          <p:nvPr/>
        </p:nvSpPr>
        <p:spPr>
          <a:xfrm>
            <a:off x="1587500" y="4631804"/>
            <a:ext cx="1041400" cy="400110"/>
          </a:xfrm>
          <a:prstGeom prst="rect">
            <a:avLst/>
          </a:prstGeom>
          <a:solidFill>
            <a:schemeClr val="bg1"/>
          </a:solidFill>
        </p:spPr>
        <p:txBody>
          <a:bodyPr wrap="square">
            <a:spAutoFit/>
          </a:bodyPr>
          <a:lstStyle/>
          <a:p>
            <a:r>
              <a:rPr lang="en-US" sz="2000" dirty="0" smtClean="0"/>
              <a:t>150/169</a:t>
            </a:r>
            <a:endParaRPr lang="en-US" sz="2000" dirty="0"/>
          </a:p>
        </p:txBody>
      </p:sp>
      <p:sp>
        <p:nvSpPr>
          <p:cNvPr id="13" name="Rectangle 12"/>
          <p:cNvSpPr/>
          <p:nvPr/>
        </p:nvSpPr>
        <p:spPr>
          <a:xfrm>
            <a:off x="5384800" y="4619104"/>
            <a:ext cx="1041400" cy="400110"/>
          </a:xfrm>
          <a:prstGeom prst="rect">
            <a:avLst/>
          </a:prstGeom>
          <a:solidFill>
            <a:schemeClr val="bg1"/>
          </a:solidFill>
        </p:spPr>
        <p:txBody>
          <a:bodyPr wrap="square">
            <a:spAutoFit/>
          </a:bodyPr>
          <a:lstStyle/>
          <a:p>
            <a:r>
              <a:rPr lang="en-US" sz="2000" dirty="0" smtClean="0"/>
              <a:t>132/169</a:t>
            </a:r>
            <a:endParaRPr lang="en-US" sz="2000" dirty="0"/>
          </a:p>
        </p:txBody>
      </p:sp>
    </p:spTree>
    <p:extLst>
      <p:ext uri="{BB962C8B-B14F-4D97-AF65-F5344CB8AC3E}">
        <p14:creationId xmlns:p14="http://schemas.microsoft.com/office/powerpoint/2010/main" val="28341938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4273940680"/>
              </p:ext>
            </p:extLst>
          </p:nvPr>
        </p:nvGraphicFramePr>
        <p:xfrm>
          <a:off x="190869" y="1213800"/>
          <a:ext cx="7568462" cy="5090799"/>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1384300" y="1085850"/>
            <a:ext cx="2781300" cy="793750"/>
          </a:xfrm>
          <a:prstGeom prst="rect">
            <a:avLst/>
          </a:prstGeom>
          <a:solidFill>
            <a:schemeClr val="bg1"/>
          </a:solidFill>
        </p:spPr>
        <p:txBody>
          <a:bodyPr wrap="square" r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t>Values extrapolated from </a:t>
            </a:r>
            <a:r>
              <a:rPr lang="en-US" sz="2000" i="1" dirty="0" err="1" smtClean="0"/>
              <a:t>I</a:t>
            </a:r>
            <a:r>
              <a:rPr lang="en-US" sz="2000" i="1" baseline="-25000" dirty="0" err="1" smtClean="0"/>
              <a:t>c</a:t>
            </a:r>
            <a:r>
              <a:rPr lang="en-US" sz="2000" dirty="0" smtClean="0"/>
              <a:t> measurements</a:t>
            </a:r>
            <a:endParaRPr lang="en-US" sz="2000" dirty="0">
              <a:solidFill>
                <a:srgbClr val="0000FF"/>
              </a:solidFill>
            </a:endParaRPr>
          </a:p>
        </p:txBody>
      </p:sp>
      <p:sp>
        <p:nvSpPr>
          <p:cNvPr id="2" name="Title 1"/>
          <p:cNvSpPr>
            <a:spLocks noGrp="1"/>
          </p:cNvSpPr>
          <p:nvPr>
            <p:ph type="title"/>
          </p:nvPr>
        </p:nvSpPr>
        <p:spPr>
          <a:xfrm>
            <a:off x="1092200" y="55563"/>
            <a:ext cx="8051800" cy="981075"/>
          </a:xfrm>
        </p:spPr>
        <p:txBody>
          <a:bodyPr/>
          <a:lstStyle/>
          <a:p>
            <a:r>
              <a:rPr lang="en-US" dirty="0" smtClean="0"/>
              <a:t>Magnet Margin in Operating </a:t>
            </a:r>
            <a:r>
              <a:rPr lang="en-US" dirty="0"/>
              <a:t>C</a:t>
            </a:r>
            <a:r>
              <a:rPr lang="en-US" dirty="0" smtClean="0"/>
              <a:t>onditions</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4</a:t>
            </a:fld>
            <a:endParaRPr lang="en-US" dirty="0">
              <a:latin typeface="Tahoma"/>
            </a:endParaRPr>
          </a:p>
        </p:txBody>
      </p:sp>
      <p:sp>
        <p:nvSpPr>
          <p:cNvPr id="6" name="TextBox 5"/>
          <p:cNvSpPr txBox="1"/>
          <p:nvPr/>
        </p:nvSpPr>
        <p:spPr>
          <a:xfrm>
            <a:off x="7416800" y="2901950"/>
            <a:ext cx="1727200" cy="2190750"/>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800" b="1" dirty="0" smtClean="0">
                <a:solidFill>
                  <a:srgbClr val="FF0000"/>
                </a:solidFill>
              </a:rPr>
              <a:t>19.5 % Margin</a:t>
            </a:r>
          </a:p>
          <a:p>
            <a:endParaRPr lang="en-US" sz="2800" b="1" dirty="0">
              <a:solidFill>
                <a:srgbClr val="FF0000"/>
              </a:solidFill>
            </a:endParaRPr>
          </a:p>
          <a:p>
            <a:r>
              <a:rPr lang="en-US" sz="2800" b="1" dirty="0" smtClean="0">
                <a:solidFill>
                  <a:srgbClr val="FF0000"/>
                </a:solidFill>
              </a:rPr>
              <a:t>4.4 K Margin</a:t>
            </a:r>
          </a:p>
          <a:p>
            <a:endParaRPr lang="en-US" sz="2800" b="1" dirty="0">
              <a:solidFill>
                <a:srgbClr val="FF0000"/>
              </a:solidFill>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Tree>
    <p:extLst>
      <p:ext uri="{BB962C8B-B14F-4D97-AF65-F5344CB8AC3E}">
        <p14:creationId xmlns:p14="http://schemas.microsoft.com/office/powerpoint/2010/main" val="39905266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7518400" cy="981075"/>
          </a:xfrm>
        </p:spPr>
        <p:txBody>
          <a:bodyPr/>
          <a:lstStyle/>
          <a:p>
            <a:r>
              <a:rPr lang="en-GB" dirty="0" smtClean="0"/>
              <a:t>Wire Received so far</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5</a:t>
            </a:fld>
            <a:endParaRPr lang="en-US" dirty="0">
              <a:latin typeface="Tahoma"/>
            </a:endParaRPr>
          </a:p>
        </p:txBody>
      </p:sp>
      <p:pic>
        <p:nvPicPr>
          <p:cNvPr id="7" name="Picture 21" descr="C:\Documents and Settings\bbordini\Local Settings\Temporary Internet Files\Content.Word\001.jpg"/>
          <p:cNvPicPr>
            <a:picLocks noChangeAspect="1"/>
          </p:cNvPicPr>
          <p:nvPr/>
        </p:nvPicPr>
        <p:blipFill>
          <a:blip r:embed="rId2"/>
          <a:srcRect l="13051" r="13051"/>
          <a:stretch>
            <a:fillRect/>
          </a:stretch>
        </p:blipFill>
        <p:spPr>
          <a:xfrm>
            <a:off x="647699" y="2002548"/>
            <a:ext cx="1800000" cy="1831850"/>
          </a:xfrm>
          <a:prstGeom prst="rect">
            <a:avLst/>
          </a:prstGeom>
          <a:noFill/>
          <a:ln>
            <a:noFill/>
          </a:ln>
        </p:spPr>
      </p:pic>
      <p:pic>
        <p:nvPicPr>
          <p:cNvPr id="8" name="Picture 18" descr="HO10S14163A01U.jpg"/>
          <p:cNvPicPr>
            <a:picLocks noChangeAspect="1"/>
          </p:cNvPicPr>
          <p:nvPr/>
        </p:nvPicPr>
        <p:blipFill>
          <a:blip r:embed="rId3"/>
          <a:srcRect b="28615"/>
          <a:stretch>
            <a:fillRect/>
          </a:stretch>
        </p:blipFill>
        <p:spPr>
          <a:xfrm>
            <a:off x="3729934" y="1964448"/>
            <a:ext cx="1800000" cy="1829719"/>
          </a:xfrm>
          <a:prstGeom prst="rect">
            <a:avLst/>
          </a:prstGeom>
          <a:noFill/>
          <a:ln>
            <a:noFill/>
          </a:ln>
        </p:spPr>
      </p:pic>
      <p:sp>
        <p:nvSpPr>
          <p:cNvPr id="10" name="TextBox 9"/>
          <p:cNvSpPr txBox="1"/>
          <p:nvPr/>
        </p:nvSpPr>
        <p:spPr>
          <a:xfrm>
            <a:off x="571500" y="1491915"/>
            <a:ext cx="1955800" cy="461665"/>
          </a:xfrm>
          <a:prstGeom prst="rect">
            <a:avLst/>
          </a:prstGeom>
          <a:noFill/>
        </p:spPr>
        <p:txBody>
          <a:bodyPr wrap="square" rtlCol="0">
            <a:spAutoFit/>
          </a:bodyPr>
          <a:lstStyle/>
          <a:p>
            <a:r>
              <a:rPr lang="en-GB" b="1" dirty="0" smtClean="0"/>
              <a:t>RRP 108/127</a:t>
            </a:r>
            <a:endParaRPr lang="en-GB" b="1" dirty="0"/>
          </a:p>
        </p:txBody>
      </p:sp>
      <p:sp>
        <p:nvSpPr>
          <p:cNvPr id="11" name="TextBox 10"/>
          <p:cNvSpPr txBox="1"/>
          <p:nvPr/>
        </p:nvSpPr>
        <p:spPr>
          <a:xfrm>
            <a:off x="3683000" y="1458290"/>
            <a:ext cx="1917700" cy="461665"/>
          </a:xfrm>
          <a:prstGeom prst="rect">
            <a:avLst/>
          </a:prstGeom>
          <a:noFill/>
        </p:spPr>
        <p:txBody>
          <a:bodyPr wrap="square" rtlCol="0">
            <a:spAutoFit/>
          </a:bodyPr>
          <a:lstStyle/>
          <a:p>
            <a:r>
              <a:rPr lang="en-GB" b="1" dirty="0" smtClean="0"/>
              <a:t>RRP 132/169</a:t>
            </a:r>
            <a:endParaRPr lang="en-GB" b="1" dirty="0"/>
          </a:p>
        </p:txBody>
      </p:sp>
      <p:pic>
        <p:nvPicPr>
          <p:cNvPr id="12" name="Picture 22"/>
          <p:cNvPicPr>
            <a:picLocks noChangeAspect="1"/>
          </p:cNvPicPr>
          <p:nvPr/>
        </p:nvPicPr>
        <p:blipFill>
          <a:blip r:embed="rId4"/>
          <a:srcRect l="1847" r="1847"/>
          <a:stretch>
            <a:fillRect/>
          </a:stretch>
        </p:blipFill>
        <p:spPr>
          <a:xfrm>
            <a:off x="2235200" y="4436852"/>
            <a:ext cx="1800000" cy="1736129"/>
          </a:xfrm>
          <a:prstGeom prst="rect">
            <a:avLst/>
          </a:prstGeom>
          <a:noFill/>
          <a:ln>
            <a:noFill/>
          </a:ln>
        </p:spPr>
      </p:pic>
      <p:sp>
        <p:nvSpPr>
          <p:cNvPr id="13" name="TextBox 12"/>
          <p:cNvSpPr txBox="1"/>
          <p:nvPr/>
        </p:nvSpPr>
        <p:spPr>
          <a:xfrm>
            <a:off x="811937" y="5134424"/>
            <a:ext cx="1448663" cy="461665"/>
          </a:xfrm>
          <a:prstGeom prst="rect">
            <a:avLst/>
          </a:prstGeom>
          <a:noFill/>
        </p:spPr>
        <p:txBody>
          <a:bodyPr wrap="square" rtlCol="0">
            <a:spAutoFit/>
          </a:bodyPr>
          <a:lstStyle/>
          <a:p>
            <a:r>
              <a:rPr lang="en-GB" b="1" dirty="0" smtClean="0"/>
              <a:t>PIT 114</a:t>
            </a:r>
            <a:endParaRPr lang="en-GB" b="1" dirty="0"/>
          </a:p>
        </p:txBody>
      </p:sp>
      <p:sp>
        <p:nvSpPr>
          <p:cNvPr id="14" name="TextBox 13"/>
          <p:cNvSpPr txBox="1"/>
          <p:nvPr/>
        </p:nvSpPr>
        <p:spPr>
          <a:xfrm>
            <a:off x="7441337" y="5045524"/>
            <a:ext cx="1283563" cy="461665"/>
          </a:xfrm>
          <a:prstGeom prst="rect">
            <a:avLst/>
          </a:prstGeom>
          <a:noFill/>
        </p:spPr>
        <p:txBody>
          <a:bodyPr wrap="square" rtlCol="0">
            <a:spAutoFit/>
          </a:bodyPr>
          <a:lstStyle/>
          <a:p>
            <a:r>
              <a:rPr lang="en-GB" b="1" dirty="0" smtClean="0"/>
              <a:t>PIT 120</a:t>
            </a:r>
            <a:endParaRPr lang="en-GB" b="1" dirty="0"/>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pic>
        <p:nvPicPr>
          <p:cNvPr id="9" name="Picture 8"/>
          <p:cNvPicPr>
            <a:picLocks noChangeAspect="1"/>
          </p:cNvPicPr>
          <p:nvPr/>
        </p:nvPicPr>
        <p:blipFill rotWithShape="1">
          <a:blip r:embed="rId5"/>
          <a:srcRect l="3929" r="8203"/>
          <a:stretch/>
        </p:blipFill>
        <p:spPr>
          <a:xfrm>
            <a:off x="6865000" y="2057400"/>
            <a:ext cx="1800000" cy="1541096"/>
          </a:xfrm>
          <a:prstGeom prst="rect">
            <a:avLst/>
          </a:prstGeom>
        </p:spPr>
      </p:pic>
      <p:sp>
        <p:nvSpPr>
          <p:cNvPr id="15" name="TextBox 14"/>
          <p:cNvSpPr txBox="1"/>
          <p:nvPr/>
        </p:nvSpPr>
        <p:spPr>
          <a:xfrm>
            <a:off x="6807200" y="1534490"/>
            <a:ext cx="1917700" cy="461665"/>
          </a:xfrm>
          <a:prstGeom prst="rect">
            <a:avLst/>
          </a:prstGeom>
          <a:noFill/>
        </p:spPr>
        <p:txBody>
          <a:bodyPr wrap="square" rtlCol="0">
            <a:spAutoFit/>
          </a:bodyPr>
          <a:lstStyle/>
          <a:p>
            <a:r>
              <a:rPr lang="en-GB" b="1" dirty="0" smtClean="0"/>
              <a:t>RRP 150/169</a:t>
            </a:r>
            <a:endParaRPr lang="en-GB" b="1" dirty="0"/>
          </a:p>
        </p:txBody>
      </p:sp>
      <p:pic>
        <p:nvPicPr>
          <p:cNvPr id="16" name="Picture 15"/>
          <p:cNvPicPr>
            <a:picLocks noChangeAspect="1"/>
          </p:cNvPicPr>
          <p:nvPr/>
        </p:nvPicPr>
        <p:blipFill>
          <a:blip r:embed="rId6"/>
          <a:stretch>
            <a:fillRect/>
          </a:stretch>
        </p:blipFill>
        <p:spPr>
          <a:xfrm>
            <a:off x="5422900" y="4394200"/>
            <a:ext cx="1800000" cy="1800000"/>
          </a:xfrm>
          <a:prstGeom prst="rect">
            <a:avLst/>
          </a:prstGeom>
        </p:spPr>
      </p:pic>
    </p:spTree>
    <p:extLst>
      <p:ext uri="{BB962C8B-B14F-4D97-AF65-F5344CB8AC3E}">
        <p14:creationId xmlns:p14="http://schemas.microsoft.com/office/powerpoint/2010/main" val="13450002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300" y="169863"/>
            <a:ext cx="6654800" cy="981075"/>
          </a:xfrm>
        </p:spPr>
        <p:txBody>
          <a:bodyPr/>
          <a:lstStyle/>
          <a:p>
            <a:r>
              <a:rPr lang="en-US" dirty="0" smtClean="0"/>
              <a:t>0.7 mm 108/127 </a:t>
            </a:r>
            <a:r>
              <a:rPr lang="en-US" i="1" dirty="0" smtClean="0"/>
              <a:t>RRP </a:t>
            </a:r>
            <a:r>
              <a:rPr lang="en-US" dirty="0" smtClean="0"/>
              <a:t>Wire </a:t>
            </a:r>
            <a:r>
              <a:rPr lang="en-US" dirty="0"/>
              <a:t/>
            </a:r>
            <a:br>
              <a:rPr lang="en-US" dirty="0"/>
            </a:br>
            <a:r>
              <a:rPr lang="en-US" sz="2800" b="1" dirty="0" smtClean="0"/>
              <a:t>Electrical Performance</a:t>
            </a:r>
            <a:endParaRPr lang="en-US" sz="2800" b="1"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6</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558255791"/>
              </p:ext>
            </p:extLst>
          </p:nvPr>
        </p:nvGraphicFramePr>
        <p:xfrm>
          <a:off x="965200" y="1201262"/>
          <a:ext cx="3467100" cy="1765565"/>
        </p:xfrm>
        <a:graphic>
          <a:graphicData uri="http://schemas.openxmlformats.org/drawingml/2006/table">
            <a:tbl>
              <a:tblPr/>
              <a:tblGrid>
                <a:gridCol w="1984461"/>
                <a:gridCol w="1482639"/>
              </a:tblGrid>
              <a:tr h="353113">
                <a:tc>
                  <a:txBody>
                    <a:bodyPr/>
                    <a:lstStyle/>
                    <a:p>
                      <a:pPr algn="ctr" fontAlgn="b"/>
                      <a:r>
                        <a:rPr lang="en-US" sz="1600" b="1" i="1" dirty="0" err="1" smtClean="0"/>
                        <a:t>I</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New Spec</a:t>
                      </a:r>
                      <a:r>
                        <a:rPr lang="en-US" sz="1600" b="1" i="0" u="none" strike="noStrike" dirty="0">
                          <a:solidFill>
                            <a:srgbClr val="000000"/>
                          </a:solidFill>
                          <a:effectLst/>
                          <a:latin typeface="Calibri"/>
                        </a:rPr>
                        <a:t>., (A)</a:t>
                      </a:r>
                    </a:p>
                  </a:txBody>
                  <a:tcPr marL="12700" marR="12700" marT="18000" marB="1800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438</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bg1"/>
                    </a:solidFill>
                  </a:tcPr>
                </a:tc>
              </a:tr>
              <a:tr h="353113">
                <a:tc>
                  <a:txBody>
                    <a:bodyPr/>
                    <a:lstStyle/>
                    <a:p>
                      <a:pPr algn="ctr" fontAlgn="b"/>
                      <a:r>
                        <a:rPr lang="en-US" sz="1600" b="1" i="0" u="none" strike="noStrike" dirty="0" smtClean="0">
                          <a:solidFill>
                            <a:srgbClr val="000000"/>
                          </a:solidFill>
                          <a:effectLst/>
                          <a:latin typeface="Calibri"/>
                        </a:rPr>
                        <a:t> </a:t>
                      </a:r>
                      <a:r>
                        <a:rPr lang="en-US" sz="1600" b="1" i="1" dirty="0" err="1" smtClean="0"/>
                        <a:t>I</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Average</a:t>
                      </a:r>
                      <a:r>
                        <a:rPr lang="en-US" sz="1600" b="1" i="0" u="none" strike="noStrike" dirty="0">
                          <a:solidFill>
                            <a:srgbClr val="000000"/>
                          </a:solidFill>
                          <a:effectLst/>
                          <a:latin typeface="Calibri"/>
                        </a:rPr>
                        <a:t>, (A)</a:t>
                      </a:r>
                    </a:p>
                  </a:txBody>
                  <a:tcPr marL="12700" marR="12700" marT="18000" marB="1800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1600" b="1" i="0" u="none" strike="noStrike" dirty="0" smtClean="0">
                          <a:solidFill>
                            <a:srgbClr val="000000"/>
                          </a:solidFill>
                          <a:effectLst/>
                          <a:latin typeface="Calibri"/>
                        </a:rPr>
                        <a:t>472.7</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353113">
                <a:tc>
                  <a:txBody>
                    <a:bodyPr/>
                    <a:lstStyle/>
                    <a:p>
                      <a:pPr algn="ctr" fontAlgn="b"/>
                      <a:r>
                        <a:rPr lang="en-US" sz="1600" b="1" i="0" u="none" strike="noStrike" dirty="0">
                          <a:solidFill>
                            <a:srgbClr val="000000"/>
                          </a:solidFill>
                          <a:effectLst/>
                          <a:latin typeface="Calibri"/>
                        </a:rPr>
                        <a:t>RMS, (A)</a:t>
                      </a:r>
                    </a:p>
                  </a:txBody>
                  <a:tcPr marL="12700" marR="12700" marT="18000" marB="64800" anchor="b">
                    <a:lnL w="12700" cap="flat" cmpd="sng" algn="ctr">
                      <a:solidFill>
                        <a:scrgbClr r="0" g="0" b="0"/>
                      </a:solidFill>
                      <a:prstDash val="solid"/>
                      <a:round/>
                      <a:headEnd type="none" w="med" len="med"/>
                      <a:tailEnd type="none" w="med" len="med"/>
                    </a:lnL>
                    <a:lnR>
                      <a:noFill/>
                    </a:lnR>
                    <a:lnT>
                      <a:noFill/>
                    </a:lnT>
                    <a:lnB w="12700" cap="flat" cmpd="sng" algn="ctr">
                      <a:no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9.3</a:t>
                      </a:r>
                    </a:p>
                  </a:txBody>
                  <a:tcPr marL="12700" marR="12700" marT="18000" marB="64800" anchor="b">
                    <a:lnL>
                      <a:noFill/>
                    </a:lnL>
                    <a:lnR w="12700" cap="flat" cmpd="sng" algn="ctr">
                      <a:solidFill>
                        <a:scrgbClr r="0" g="0" b="0"/>
                      </a:solidFill>
                      <a:prstDash val="solid"/>
                      <a:round/>
                      <a:headEnd type="none" w="med" len="med"/>
                      <a:tailEnd type="none" w="med" len="med"/>
                    </a:lnR>
                    <a:lnT>
                      <a:noFill/>
                    </a:lnT>
                    <a:lnB w="12700" cap="flat" cmpd="sng" algn="ctr">
                      <a:noFill/>
                      <a:prstDash val="solid"/>
                      <a:round/>
                      <a:headEnd type="none" w="med" len="med"/>
                      <a:tailEnd type="none" w="med" len="med"/>
                    </a:lnB>
                    <a:solidFill>
                      <a:schemeClr val="bg1"/>
                    </a:solidFill>
                  </a:tcPr>
                </a:tc>
              </a:tr>
              <a:tr h="353113">
                <a:tc>
                  <a:txBody>
                    <a:bodyPr/>
                    <a:lstStyle/>
                    <a:p>
                      <a:pPr algn="ctr" fontAlgn="b"/>
                      <a:r>
                        <a:rPr lang="en-US" sz="1600" b="1" i="0" u="none" strike="noStrike" dirty="0" smtClean="0">
                          <a:solidFill>
                            <a:srgbClr val="000000"/>
                          </a:solidFill>
                          <a:effectLst/>
                          <a:latin typeface="Calibri"/>
                        </a:rPr>
                        <a:t> </a:t>
                      </a:r>
                      <a:r>
                        <a:rPr lang="en-US" sz="1600" b="1" i="1" u="none" strike="noStrike" dirty="0" err="1" smtClean="0">
                          <a:solidFill>
                            <a:schemeClr val="tx1"/>
                          </a:solidFill>
                          <a:effectLst/>
                          <a:latin typeface="+mn-lt"/>
                        </a:rPr>
                        <a:t>J</a:t>
                      </a:r>
                      <a:r>
                        <a:rPr lang="en-US" sz="1600" b="1" i="1" baseline="-25000" dirty="0" err="1" smtClean="0"/>
                        <a:t>c</a:t>
                      </a:r>
                      <a:r>
                        <a:rPr lang="en-US" sz="1600" b="1" i="1" baseline="-25000" dirty="0" smtClean="0"/>
                        <a:t> </a:t>
                      </a:r>
                      <a:r>
                        <a:rPr lang="en-US" sz="1600" b="1" i="0" u="none" strike="noStrike" dirty="0" smtClean="0">
                          <a:solidFill>
                            <a:srgbClr val="000000"/>
                          </a:solidFill>
                          <a:effectLst/>
                          <a:latin typeface="Calibri"/>
                        </a:rPr>
                        <a:t>Average</a:t>
                      </a:r>
                      <a:r>
                        <a:rPr lang="en-US" sz="1600" b="1" i="0" u="none" strike="noStrike" dirty="0">
                          <a:solidFill>
                            <a:srgbClr val="000000"/>
                          </a:solidFill>
                          <a:effectLst/>
                          <a:latin typeface="Calibri"/>
                        </a:rPr>
                        <a:t>, (</a:t>
                      </a:r>
                      <a:r>
                        <a:rPr lang="en-US" sz="1600" b="1" i="0" u="none" strike="noStrike" dirty="0" smtClean="0">
                          <a:solidFill>
                            <a:srgbClr val="000000"/>
                          </a:solidFill>
                          <a:effectLst/>
                          <a:latin typeface="Calibri"/>
                        </a:rPr>
                        <a:t>A/mm</a:t>
                      </a:r>
                      <a:r>
                        <a:rPr lang="en-US" sz="1600" b="1" i="0" u="none" strike="noStrike" baseline="30000" dirty="0" smtClean="0">
                          <a:solidFill>
                            <a:srgbClr val="000000"/>
                          </a:solidFill>
                          <a:effectLst/>
                          <a:latin typeface="Calibri"/>
                        </a:rPr>
                        <a:t>2</a:t>
                      </a:r>
                      <a:r>
                        <a:rPr lang="en-US" sz="1600" b="1" i="0" u="none" strike="noStrike" dirty="0" smtClean="0">
                          <a:solidFill>
                            <a:srgbClr val="000000"/>
                          </a:solidFill>
                          <a:effectLst/>
                          <a:latin typeface="Calibri"/>
                        </a:rPr>
                        <a:t>)</a:t>
                      </a:r>
                      <a:endParaRPr lang="en-US" sz="1600" b="1" i="0" u="none" strike="noStrike" dirty="0">
                        <a:solidFill>
                          <a:srgbClr val="000000"/>
                        </a:solidFill>
                        <a:effectLst/>
                        <a:latin typeface="Calibri"/>
                      </a:endParaRPr>
                    </a:p>
                  </a:txBody>
                  <a:tcPr marL="12700" marR="12700" marT="18000" marB="18000" anchor="b">
                    <a:lnL w="12700" cap="flat" cmpd="sng" algn="ctr">
                      <a:solidFill>
                        <a:scrgbClr r="0" g="0" b="0"/>
                      </a:solidFill>
                      <a:prstDash val="solid"/>
                      <a:round/>
                      <a:headEnd type="none" w="med" len="med"/>
                      <a:tailEnd type="none" w="med" len="med"/>
                    </a:lnL>
                    <a:lnR>
                      <a:noFill/>
                    </a:lnR>
                    <a:lnT>
                      <a:noFill/>
                    </a:lnT>
                    <a:lnB w="12700" cap="flat" cmpd="sng" algn="ctr">
                      <a:no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2735</a:t>
                      </a:r>
                      <a:endParaRPr lang="en-US" sz="1600" b="1" i="0" u="none" strike="noStrike" dirty="0">
                        <a:solidFill>
                          <a:srgbClr val="000000"/>
                        </a:solidFill>
                        <a:effectLst/>
                        <a:latin typeface="Calibri"/>
                      </a:endParaRPr>
                    </a:p>
                  </a:txBody>
                  <a:tcPr marL="12700" marR="12700" marT="18000" marB="18000" anchor="b">
                    <a:lnL>
                      <a:noFill/>
                    </a:lnL>
                    <a:lnR w="12700" cap="flat" cmpd="sng" algn="ctr">
                      <a:solidFill>
                        <a:scrgbClr r="0" g="0" b="0"/>
                      </a:solidFill>
                      <a:prstDash val="solid"/>
                      <a:round/>
                      <a:headEnd type="none" w="med" len="med"/>
                      <a:tailEnd type="none" w="med" len="med"/>
                    </a:lnR>
                    <a:lnT>
                      <a:noFill/>
                    </a:lnT>
                    <a:lnB w="12700" cap="flat" cmpd="sng" algn="ctr">
                      <a:noFill/>
                      <a:prstDash val="solid"/>
                      <a:round/>
                      <a:headEnd type="none" w="med" len="med"/>
                      <a:tailEnd type="none" w="med" len="med"/>
                    </a:lnB>
                    <a:solidFill>
                      <a:schemeClr val="bg1"/>
                    </a:solidFill>
                  </a:tcPr>
                </a:tc>
              </a:tr>
              <a:tr h="353113">
                <a:tc>
                  <a:txBody>
                    <a:bodyPr/>
                    <a:lstStyle/>
                    <a:p>
                      <a:pPr algn="ctr" fontAlgn="b"/>
                      <a:r>
                        <a:rPr lang="en-US" sz="1600" b="1" i="0" u="none" strike="noStrike" dirty="0">
                          <a:solidFill>
                            <a:srgbClr val="000000"/>
                          </a:solidFill>
                          <a:effectLst/>
                          <a:latin typeface="Calibri"/>
                        </a:rPr>
                        <a:t>RMS, (</a:t>
                      </a:r>
                      <a:r>
                        <a:rPr lang="en-US" sz="1600" b="1" i="0" u="none" strike="noStrike" dirty="0" smtClean="0">
                          <a:solidFill>
                            <a:srgbClr val="000000"/>
                          </a:solidFill>
                          <a:effectLst/>
                          <a:latin typeface="Calibri"/>
                        </a:rPr>
                        <a:t>A/mm</a:t>
                      </a:r>
                      <a:r>
                        <a:rPr lang="en-US" sz="1600" b="1" i="0" u="none" strike="noStrike" baseline="30000" dirty="0" smtClean="0">
                          <a:solidFill>
                            <a:srgbClr val="000000"/>
                          </a:solidFill>
                          <a:effectLst/>
                          <a:latin typeface="Calibri"/>
                        </a:rPr>
                        <a:t>2</a:t>
                      </a:r>
                      <a:r>
                        <a:rPr lang="en-US" sz="1600" b="1" i="0" u="none" strike="noStrike" dirty="0" smtClean="0">
                          <a:solidFill>
                            <a:srgbClr val="000000"/>
                          </a:solidFill>
                          <a:effectLst/>
                          <a:latin typeface="Calibri"/>
                        </a:rPr>
                        <a:t>)</a:t>
                      </a:r>
                      <a:endParaRPr lang="en-US" sz="1600" b="1" i="0" u="none" strike="noStrike" dirty="0">
                        <a:solidFill>
                          <a:srgbClr val="000000"/>
                        </a:solidFill>
                        <a:effectLst/>
                        <a:latin typeface="Calibri"/>
                      </a:endParaRPr>
                    </a:p>
                  </a:txBody>
                  <a:tcPr marL="12700" marR="12700" marT="18000" marB="6480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600" b="1" i="0" u="none" strike="noStrike" dirty="0" smtClean="0">
                          <a:solidFill>
                            <a:srgbClr val="000000"/>
                          </a:solidFill>
                          <a:effectLst/>
                          <a:latin typeface="Calibri"/>
                        </a:rPr>
                        <a:t>50</a:t>
                      </a:r>
                    </a:p>
                  </a:txBody>
                  <a:tcPr marL="12700" marR="12700" marT="18000" marB="6480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r>
            </a:tbl>
          </a:graphicData>
        </a:graphic>
      </p:graphicFrame>
      <p:sp>
        <p:nvSpPr>
          <p:cNvPr id="11" name="Rectangle 10"/>
          <p:cNvSpPr/>
          <p:nvPr/>
        </p:nvSpPr>
        <p:spPr>
          <a:xfrm>
            <a:off x="5386512" y="1964804"/>
            <a:ext cx="2563688" cy="400110"/>
          </a:xfrm>
          <a:prstGeom prst="rect">
            <a:avLst/>
          </a:prstGeom>
        </p:spPr>
        <p:txBody>
          <a:bodyPr wrap="square">
            <a:spAutoFit/>
          </a:bodyPr>
          <a:lstStyle/>
          <a:p>
            <a:r>
              <a:rPr lang="en-US" sz="2000" dirty="0" smtClean="0"/>
              <a:t>Wire Received 50 km</a:t>
            </a:r>
            <a:endParaRPr lang="en-US" sz="2000" dirty="0"/>
          </a:p>
        </p:txBody>
      </p:sp>
      <p:pic>
        <p:nvPicPr>
          <p:cNvPr id="4" name="Picture 3"/>
          <p:cNvPicPr>
            <a:picLocks noChangeAspect="1"/>
          </p:cNvPicPr>
          <p:nvPr/>
        </p:nvPicPr>
        <p:blipFill>
          <a:blip r:embed="rId2"/>
          <a:stretch>
            <a:fillRect/>
          </a:stretch>
        </p:blipFill>
        <p:spPr>
          <a:xfrm>
            <a:off x="177800" y="3098800"/>
            <a:ext cx="4542790" cy="3031490"/>
          </a:xfrm>
          <a:prstGeom prst="rect">
            <a:avLst/>
          </a:prstGeom>
        </p:spPr>
      </p:pic>
      <p:pic>
        <p:nvPicPr>
          <p:cNvPr id="7" name="Picture 6"/>
          <p:cNvPicPr>
            <a:picLocks noChangeAspect="1"/>
          </p:cNvPicPr>
          <p:nvPr/>
        </p:nvPicPr>
        <p:blipFill>
          <a:blip r:embed="rId3"/>
          <a:stretch>
            <a:fillRect/>
          </a:stretch>
        </p:blipFill>
        <p:spPr>
          <a:xfrm>
            <a:off x="4597400" y="3060700"/>
            <a:ext cx="4542790" cy="3031490"/>
          </a:xfrm>
          <a:prstGeom prst="rect">
            <a:avLst/>
          </a:prstGeom>
        </p:spPr>
      </p:pic>
      <p:pic>
        <p:nvPicPr>
          <p:cNvPr id="10" name="Picture 21" descr="C:\Documents and Settings\bbordini\Local Settings\Temporary Internet Files\Content.Word\001.jpg"/>
          <p:cNvPicPr>
            <a:picLocks noChangeAspect="1"/>
          </p:cNvPicPr>
          <p:nvPr/>
        </p:nvPicPr>
        <p:blipFill>
          <a:blip r:embed="rId4"/>
          <a:srcRect l="13051" r="13051"/>
          <a:stretch>
            <a:fillRect/>
          </a:stretch>
        </p:blipFill>
        <p:spPr>
          <a:xfrm>
            <a:off x="7264399" y="237248"/>
            <a:ext cx="1358901" cy="1382946"/>
          </a:xfrm>
          <a:prstGeom prst="rect">
            <a:avLst/>
          </a:prstGeom>
          <a:noFill/>
          <a:ln>
            <a:noFill/>
          </a:ln>
        </p:spPr>
      </p:pic>
    </p:spTree>
    <p:extLst>
      <p:ext uri="{BB962C8B-B14F-4D97-AF65-F5344CB8AC3E}">
        <p14:creationId xmlns:p14="http://schemas.microsoft.com/office/powerpoint/2010/main" val="9429773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200" y="144463"/>
            <a:ext cx="6426200" cy="981075"/>
          </a:xfrm>
        </p:spPr>
        <p:txBody>
          <a:bodyPr/>
          <a:lstStyle/>
          <a:p>
            <a:r>
              <a:rPr lang="en-US" dirty="0" smtClean="0"/>
              <a:t>The importance of a large RRR</a:t>
            </a:r>
            <a:endParaRPr lang="en-US" dirty="0"/>
          </a:p>
        </p:txBody>
      </p:sp>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7</a:t>
            </a:fld>
            <a:endParaRPr lang="en-US" dirty="0">
              <a:latin typeface="Tahoma"/>
            </a:endParaRPr>
          </a:p>
        </p:txBody>
      </p:sp>
      <p:sp>
        <p:nvSpPr>
          <p:cNvPr id="6" name="Footer Placeholder 5"/>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21" name="Content Placeholder 4"/>
          <p:cNvSpPr>
            <a:spLocks noGrp="1"/>
          </p:cNvSpPr>
          <p:nvPr>
            <p:ph sz="quarter" idx="12"/>
          </p:nvPr>
        </p:nvSpPr>
        <p:spPr>
          <a:xfrm>
            <a:off x="3354350" y="992822"/>
            <a:ext cx="6043650" cy="2791778"/>
          </a:xfrm>
        </p:spPr>
        <p:txBody>
          <a:bodyPr>
            <a:noAutofit/>
          </a:bodyPr>
          <a:lstStyle/>
          <a:p>
            <a:pPr>
              <a:spcAft>
                <a:spcPts val="1200"/>
              </a:spcAft>
            </a:pPr>
            <a:r>
              <a:rPr lang="en-US" sz="1800" dirty="0">
                <a:solidFill>
                  <a:srgbClr val="FF0000"/>
                </a:solidFill>
              </a:rPr>
              <a:t>L</a:t>
            </a:r>
            <a:r>
              <a:rPr lang="en-US" sz="1800" dirty="0" smtClean="0">
                <a:solidFill>
                  <a:srgbClr val="FF0000"/>
                </a:solidFill>
              </a:rPr>
              <a:t>arger RRR  </a:t>
            </a:r>
            <a:r>
              <a:rPr lang="en-US" sz="1800" dirty="0" smtClean="0">
                <a:solidFill>
                  <a:srgbClr val="000099"/>
                </a:solidFill>
                <a:sym typeface="Wingdings"/>
              </a:rPr>
              <a:t> </a:t>
            </a:r>
            <a:r>
              <a:rPr lang="en-US" sz="1800" dirty="0" smtClean="0">
                <a:solidFill>
                  <a:srgbClr val="000099"/>
                </a:solidFill>
              </a:rPr>
              <a:t>conductor </a:t>
            </a:r>
            <a:r>
              <a:rPr lang="en-US" sz="1800" dirty="0" smtClean="0">
                <a:solidFill>
                  <a:srgbClr val="FF0000"/>
                </a:solidFill>
              </a:rPr>
              <a:t>less sensitive </a:t>
            </a:r>
            <a:r>
              <a:rPr lang="en-US" sz="1800" dirty="0" smtClean="0">
                <a:solidFill>
                  <a:srgbClr val="000099"/>
                </a:solidFill>
              </a:rPr>
              <a:t>to energy </a:t>
            </a:r>
            <a:r>
              <a:rPr lang="en-US" sz="1800" dirty="0" smtClean="0">
                <a:solidFill>
                  <a:srgbClr val="FF0000"/>
                </a:solidFill>
              </a:rPr>
              <a:t>perturbations</a:t>
            </a:r>
            <a:r>
              <a:rPr lang="en-US" sz="1800" dirty="0" smtClean="0">
                <a:solidFill>
                  <a:srgbClr val="000099"/>
                </a:solidFill>
              </a:rPr>
              <a:t> </a:t>
            </a:r>
            <a:r>
              <a:rPr lang="en-US" sz="1800" dirty="0">
                <a:solidFill>
                  <a:srgbClr val="000099"/>
                </a:solidFill>
              </a:rPr>
              <a:t>(epoxy micro-cracks, wire micro-motion etc.) </a:t>
            </a:r>
            <a:r>
              <a:rPr lang="en-US" sz="1800" dirty="0" smtClean="0">
                <a:solidFill>
                  <a:srgbClr val="000099"/>
                </a:solidFill>
              </a:rPr>
              <a:t>that might initiate the </a:t>
            </a:r>
            <a:r>
              <a:rPr lang="en-US" sz="1800" dirty="0" smtClean="0">
                <a:solidFill>
                  <a:srgbClr val="FF0000"/>
                </a:solidFill>
              </a:rPr>
              <a:t>self-field instability</a:t>
            </a:r>
          </a:p>
          <a:p>
            <a:pPr>
              <a:spcAft>
                <a:spcPts val="1200"/>
              </a:spcAft>
            </a:pPr>
            <a:r>
              <a:rPr lang="en-US" sz="1800" dirty="0" smtClean="0">
                <a:solidFill>
                  <a:srgbClr val="000099"/>
                </a:solidFill>
              </a:rPr>
              <a:t>Example, </a:t>
            </a:r>
            <a:r>
              <a:rPr lang="en-US" sz="1800" dirty="0">
                <a:solidFill>
                  <a:srgbClr val="000090"/>
                </a:solidFill>
              </a:rPr>
              <a:t>at 12 T and 1.9 </a:t>
            </a:r>
            <a:r>
              <a:rPr lang="en-US" sz="1800" dirty="0" smtClean="0">
                <a:solidFill>
                  <a:srgbClr val="000090"/>
                </a:solidFill>
              </a:rPr>
              <a:t>K a </a:t>
            </a:r>
            <a:r>
              <a:rPr lang="en-US" sz="1800" dirty="0" smtClean="0">
                <a:solidFill>
                  <a:srgbClr val="FF0000"/>
                </a:solidFill>
              </a:rPr>
              <a:t>perturbation</a:t>
            </a:r>
            <a:r>
              <a:rPr lang="en-US" sz="1800" dirty="0" smtClean="0">
                <a:solidFill>
                  <a:srgbClr val="000090"/>
                </a:solidFill>
              </a:rPr>
              <a:t> of </a:t>
            </a:r>
            <a:r>
              <a:rPr lang="en-US" sz="1800" dirty="0" smtClean="0">
                <a:solidFill>
                  <a:srgbClr val="FF0000"/>
                </a:solidFill>
              </a:rPr>
              <a:t>3</a:t>
            </a:r>
            <a:r>
              <a:rPr lang="en-US" sz="1800" i="1" dirty="0" smtClean="0">
                <a:solidFill>
                  <a:srgbClr val="FF0000"/>
                </a:solidFill>
              </a:rPr>
              <a:t>μJ </a:t>
            </a:r>
            <a:r>
              <a:rPr lang="en-US" sz="1800" i="1" dirty="0" smtClean="0">
                <a:solidFill>
                  <a:srgbClr val="000090"/>
                </a:solidFill>
              </a:rPr>
              <a:t> </a:t>
            </a:r>
            <a:r>
              <a:rPr lang="en-US" sz="1800" dirty="0" smtClean="0">
                <a:solidFill>
                  <a:srgbClr val="000090"/>
                </a:solidFill>
              </a:rPr>
              <a:t>on a 0.7 mm RRP 108/127 </a:t>
            </a:r>
            <a:r>
              <a:rPr lang="en-US" sz="1800" dirty="0">
                <a:solidFill>
                  <a:srgbClr val="000090"/>
                </a:solidFill>
              </a:rPr>
              <a:t>quenches  the </a:t>
            </a:r>
            <a:r>
              <a:rPr lang="en-US" sz="1800" dirty="0" smtClean="0">
                <a:solidFill>
                  <a:srgbClr val="000090"/>
                </a:solidFill>
              </a:rPr>
              <a:t>conductor:</a:t>
            </a:r>
            <a:endParaRPr lang="en-US" sz="1800" i="1" dirty="0" smtClean="0">
              <a:solidFill>
                <a:srgbClr val="000090"/>
              </a:solidFill>
            </a:endParaRPr>
          </a:p>
          <a:p>
            <a:pPr lvl="1">
              <a:spcBef>
                <a:spcPts val="0"/>
              </a:spcBef>
              <a:spcAft>
                <a:spcPts val="1200"/>
              </a:spcAft>
            </a:pPr>
            <a:r>
              <a:rPr lang="en-US" sz="1600" dirty="0" smtClean="0">
                <a:solidFill>
                  <a:srgbClr val="000090"/>
                </a:solidFill>
              </a:rPr>
              <a:t>at </a:t>
            </a:r>
            <a:r>
              <a:rPr lang="en-US" sz="1600" b="1" dirty="0">
                <a:solidFill>
                  <a:srgbClr val="000000"/>
                </a:solidFill>
              </a:rPr>
              <a:t>70%</a:t>
            </a:r>
            <a:r>
              <a:rPr lang="en-US" sz="1600" dirty="0">
                <a:solidFill>
                  <a:srgbClr val="000090"/>
                </a:solidFill>
              </a:rPr>
              <a:t> of its </a:t>
            </a:r>
            <a:r>
              <a:rPr lang="en-US" sz="1600" i="1" dirty="0" err="1" smtClean="0">
                <a:solidFill>
                  <a:srgbClr val="000090"/>
                </a:solidFill>
              </a:rPr>
              <a:t>I</a:t>
            </a:r>
            <a:r>
              <a:rPr lang="en-US" sz="1600" i="1" baseline="-25000" dirty="0" err="1" smtClean="0">
                <a:solidFill>
                  <a:srgbClr val="000090"/>
                </a:solidFill>
              </a:rPr>
              <a:t>c</a:t>
            </a:r>
            <a:r>
              <a:rPr lang="en-US" sz="1600" i="1" baseline="-25000" dirty="0" smtClean="0">
                <a:solidFill>
                  <a:srgbClr val="000090"/>
                </a:solidFill>
              </a:rPr>
              <a:t> </a:t>
            </a:r>
            <a:r>
              <a:rPr lang="en-US" sz="1600" dirty="0" smtClean="0">
                <a:solidFill>
                  <a:srgbClr val="000090"/>
                </a:solidFill>
              </a:rPr>
              <a:t> if </a:t>
            </a:r>
            <a:r>
              <a:rPr lang="en-US" sz="1600" b="1" dirty="0" smtClean="0">
                <a:solidFill>
                  <a:schemeClr val="tx1"/>
                </a:solidFill>
              </a:rPr>
              <a:t>RRR 14</a:t>
            </a:r>
          </a:p>
          <a:p>
            <a:pPr lvl="1">
              <a:spcBef>
                <a:spcPts val="0"/>
              </a:spcBef>
              <a:spcAft>
                <a:spcPts val="1200"/>
              </a:spcAft>
            </a:pPr>
            <a:r>
              <a:rPr lang="en-US" sz="1600" dirty="0" smtClean="0">
                <a:solidFill>
                  <a:srgbClr val="000090"/>
                </a:solidFill>
              </a:rPr>
              <a:t>At </a:t>
            </a:r>
            <a:r>
              <a:rPr lang="en-US" sz="1600" b="1" dirty="0" smtClean="0">
                <a:solidFill>
                  <a:srgbClr val="008000"/>
                </a:solidFill>
              </a:rPr>
              <a:t>85%</a:t>
            </a:r>
            <a:r>
              <a:rPr lang="en-US" sz="1600" dirty="0" smtClean="0">
                <a:solidFill>
                  <a:srgbClr val="000090"/>
                </a:solidFill>
              </a:rPr>
              <a:t> </a:t>
            </a:r>
            <a:r>
              <a:rPr lang="en-US" sz="1600" dirty="0">
                <a:solidFill>
                  <a:srgbClr val="000090"/>
                </a:solidFill>
              </a:rPr>
              <a:t>of its </a:t>
            </a:r>
            <a:r>
              <a:rPr lang="en-US" sz="1600" i="1" dirty="0" err="1">
                <a:solidFill>
                  <a:srgbClr val="000090"/>
                </a:solidFill>
              </a:rPr>
              <a:t>I</a:t>
            </a:r>
            <a:r>
              <a:rPr lang="en-US" sz="1600" i="1" baseline="-25000" dirty="0" err="1">
                <a:solidFill>
                  <a:srgbClr val="000090"/>
                </a:solidFill>
              </a:rPr>
              <a:t>c</a:t>
            </a:r>
            <a:r>
              <a:rPr lang="en-US" sz="1600" i="1" baseline="-25000" dirty="0">
                <a:solidFill>
                  <a:srgbClr val="000090"/>
                </a:solidFill>
              </a:rPr>
              <a:t> </a:t>
            </a:r>
            <a:r>
              <a:rPr lang="en-US" sz="1600" dirty="0">
                <a:solidFill>
                  <a:srgbClr val="000090"/>
                </a:solidFill>
              </a:rPr>
              <a:t> if </a:t>
            </a:r>
            <a:r>
              <a:rPr lang="en-US" sz="1600" b="1" dirty="0">
                <a:solidFill>
                  <a:srgbClr val="008000"/>
                </a:solidFill>
              </a:rPr>
              <a:t>RRR </a:t>
            </a:r>
            <a:r>
              <a:rPr lang="en-US" sz="1600" b="1" dirty="0" smtClean="0">
                <a:solidFill>
                  <a:srgbClr val="008000"/>
                </a:solidFill>
              </a:rPr>
              <a:t>130</a:t>
            </a:r>
            <a:endParaRPr lang="en-US" sz="1600" b="1" dirty="0">
              <a:solidFill>
                <a:srgbClr val="008000"/>
              </a:solidFill>
            </a:endParaRPr>
          </a:p>
          <a:p>
            <a:pPr lvl="1">
              <a:spcAft>
                <a:spcPts val="1200"/>
              </a:spcAft>
            </a:pPr>
            <a:endParaRPr lang="en-US" dirty="0" smtClean="0">
              <a:solidFill>
                <a:srgbClr val="000099"/>
              </a:solidFill>
            </a:endParaRPr>
          </a:p>
          <a:p>
            <a:pPr lvl="1">
              <a:spcAft>
                <a:spcPts val="2400"/>
              </a:spcAft>
            </a:pPr>
            <a:endParaRPr lang="en-US" dirty="0" smtClean="0">
              <a:solidFill>
                <a:srgbClr val="000099"/>
              </a:solidFill>
            </a:endParaRPr>
          </a:p>
        </p:txBody>
      </p:sp>
      <p:grpSp>
        <p:nvGrpSpPr>
          <p:cNvPr id="62" name="Group 61"/>
          <p:cNvGrpSpPr/>
          <p:nvPr/>
        </p:nvGrpSpPr>
        <p:grpSpPr>
          <a:xfrm>
            <a:off x="2603500" y="2489200"/>
            <a:ext cx="6540500" cy="3804920"/>
            <a:chOff x="2603500" y="2489200"/>
            <a:chExt cx="6540500" cy="3804920"/>
          </a:xfrm>
        </p:grpSpPr>
        <p:sp>
          <p:nvSpPr>
            <p:cNvPr id="51" name="TextBox 50"/>
            <p:cNvSpPr txBox="1"/>
            <p:nvPr/>
          </p:nvSpPr>
          <p:spPr>
            <a:xfrm>
              <a:off x="6608233" y="5397500"/>
              <a:ext cx="2535767" cy="400110"/>
            </a:xfrm>
            <a:prstGeom prst="rect">
              <a:avLst/>
            </a:prstGeom>
            <a:noFill/>
          </p:spPr>
          <p:txBody>
            <a:bodyPr wrap="square" rtlCol="0">
              <a:spAutoFit/>
            </a:bodyPr>
            <a:lstStyle/>
            <a:p>
              <a:r>
                <a:rPr lang="en-US" sz="2000" dirty="0" smtClean="0"/>
                <a:t>Laser Energy </a:t>
              </a:r>
              <a:r>
                <a:rPr lang="en-US" sz="2000" i="1" dirty="0" smtClean="0"/>
                <a:t>≈ 3μJ</a:t>
              </a:r>
              <a:r>
                <a:rPr lang="en-US" sz="2000" dirty="0" smtClean="0"/>
                <a:t> </a:t>
              </a:r>
            </a:p>
          </p:txBody>
        </p:sp>
        <p:pic>
          <p:nvPicPr>
            <p:cNvPr id="55" name="Picture 54"/>
            <p:cNvPicPr>
              <a:picLocks noChangeAspect="1"/>
            </p:cNvPicPr>
            <p:nvPr/>
          </p:nvPicPr>
          <p:blipFill>
            <a:blip r:embed="rId2"/>
            <a:stretch>
              <a:fillRect/>
            </a:stretch>
          </p:blipFill>
          <p:spPr>
            <a:xfrm>
              <a:off x="4470400" y="3733800"/>
              <a:ext cx="3840480" cy="2560320"/>
            </a:xfrm>
            <a:prstGeom prst="rect">
              <a:avLst/>
            </a:prstGeom>
          </p:spPr>
        </p:pic>
        <p:cxnSp>
          <p:nvCxnSpPr>
            <p:cNvPr id="58" name="Straight Arrow Connector 57"/>
            <p:cNvCxnSpPr/>
            <p:nvPr/>
          </p:nvCxnSpPr>
          <p:spPr bwMode="auto">
            <a:xfrm>
              <a:off x="2743200" y="2489200"/>
              <a:ext cx="3848100" cy="2146300"/>
            </a:xfrm>
            <a:prstGeom prst="straightConnector1">
              <a:avLst/>
            </a:prstGeom>
            <a:solidFill>
              <a:srgbClr val="FFFFFF"/>
            </a:solidFill>
            <a:ln w="12700" cap="flat" cmpd="sng" algn="ctr">
              <a:solidFill>
                <a:schemeClr val="tx1"/>
              </a:solidFill>
              <a:prstDash val="solid"/>
              <a:round/>
              <a:headEnd type="none" w="med" len="med"/>
              <a:tailEnd type="arrow"/>
            </a:ln>
            <a:effectLst/>
          </p:spPr>
        </p:cxnSp>
        <p:cxnSp>
          <p:nvCxnSpPr>
            <p:cNvPr id="59" name="Straight Arrow Connector 58"/>
            <p:cNvCxnSpPr/>
            <p:nvPr/>
          </p:nvCxnSpPr>
          <p:spPr bwMode="auto">
            <a:xfrm>
              <a:off x="2603500" y="5499100"/>
              <a:ext cx="3327400" cy="0"/>
            </a:xfrm>
            <a:prstGeom prst="straightConnector1">
              <a:avLst/>
            </a:prstGeom>
            <a:solidFill>
              <a:srgbClr val="FFFFFF"/>
            </a:solidFill>
            <a:ln w="12700" cap="flat" cmpd="sng" algn="ctr">
              <a:solidFill>
                <a:schemeClr val="tx1"/>
              </a:solidFill>
              <a:prstDash val="solid"/>
              <a:round/>
              <a:headEnd type="none" w="med" len="med"/>
              <a:tailEnd type="arrow"/>
            </a:ln>
            <a:effectLst/>
          </p:spPr>
        </p:cxnSp>
      </p:grpSp>
      <p:grpSp>
        <p:nvGrpSpPr>
          <p:cNvPr id="61" name="Group 60"/>
          <p:cNvGrpSpPr/>
          <p:nvPr/>
        </p:nvGrpSpPr>
        <p:grpSpPr>
          <a:xfrm>
            <a:off x="165100" y="1092200"/>
            <a:ext cx="3492500" cy="5240020"/>
            <a:chOff x="165100" y="1092200"/>
            <a:chExt cx="3492500" cy="5240020"/>
          </a:xfrm>
        </p:grpSpPr>
        <p:grpSp>
          <p:nvGrpSpPr>
            <p:cNvPr id="60" name="Group 59"/>
            <p:cNvGrpSpPr/>
            <p:nvPr/>
          </p:nvGrpSpPr>
          <p:grpSpPr>
            <a:xfrm>
              <a:off x="165100" y="1092200"/>
              <a:ext cx="3489960" cy="5240020"/>
              <a:chOff x="165100" y="1092200"/>
              <a:chExt cx="3489960" cy="5240020"/>
            </a:xfrm>
          </p:grpSpPr>
          <p:pic>
            <p:nvPicPr>
              <p:cNvPr id="53" name="Picture 52"/>
              <p:cNvPicPr>
                <a:picLocks noChangeAspect="1"/>
              </p:cNvPicPr>
              <p:nvPr/>
            </p:nvPicPr>
            <p:blipFill>
              <a:blip r:embed="rId3"/>
              <a:stretch>
                <a:fillRect/>
              </a:stretch>
            </p:blipFill>
            <p:spPr>
              <a:xfrm>
                <a:off x="165100" y="1092200"/>
                <a:ext cx="3464560" cy="2306320"/>
              </a:xfrm>
              <a:prstGeom prst="rect">
                <a:avLst/>
              </a:prstGeom>
            </p:spPr>
          </p:pic>
          <p:pic>
            <p:nvPicPr>
              <p:cNvPr id="56" name="Picture 55"/>
              <p:cNvPicPr>
                <a:picLocks noChangeAspect="1"/>
              </p:cNvPicPr>
              <p:nvPr/>
            </p:nvPicPr>
            <p:blipFill>
              <a:blip r:embed="rId4"/>
              <a:stretch>
                <a:fillRect/>
              </a:stretch>
            </p:blipFill>
            <p:spPr>
              <a:xfrm>
                <a:off x="190500" y="4025900"/>
                <a:ext cx="3464560" cy="2306320"/>
              </a:xfrm>
              <a:prstGeom prst="rect">
                <a:avLst/>
              </a:prstGeom>
            </p:spPr>
          </p:pic>
          <p:pic>
            <p:nvPicPr>
              <p:cNvPr id="57" name="Picture 21" descr="C:\Documents and Settings\bbordini\Local Settings\Temporary Internet Files\Content.Word\001.jpg"/>
              <p:cNvPicPr>
                <a:picLocks noChangeAspect="1"/>
              </p:cNvPicPr>
              <p:nvPr/>
            </p:nvPicPr>
            <p:blipFill>
              <a:blip r:embed="rId5"/>
              <a:srcRect l="13051" r="13051"/>
              <a:stretch>
                <a:fillRect/>
              </a:stretch>
            </p:blipFill>
            <p:spPr>
              <a:xfrm>
                <a:off x="215900" y="3386849"/>
                <a:ext cx="672652" cy="684553"/>
              </a:xfrm>
              <a:prstGeom prst="rect">
                <a:avLst/>
              </a:prstGeom>
              <a:noFill/>
              <a:ln>
                <a:noFill/>
              </a:ln>
            </p:spPr>
          </p:pic>
        </p:grpSp>
        <p:sp>
          <p:nvSpPr>
            <p:cNvPr id="50" name="Rectangle 49"/>
            <p:cNvSpPr/>
            <p:nvPr/>
          </p:nvSpPr>
          <p:spPr>
            <a:xfrm>
              <a:off x="927100" y="3401368"/>
              <a:ext cx="2730500" cy="661720"/>
            </a:xfrm>
            <a:prstGeom prst="rect">
              <a:avLst/>
            </a:prstGeom>
            <a:ln w="6350">
              <a:solidFill>
                <a:schemeClr val="tx1"/>
              </a:solidFill>
            </a:ln>
          </p:spPr>
          <p:txBody>
            <a:bodyPr wrap="square">
              <a:spAutoFit/>
            </a:bodyPr>
            <a:lstStyle/>
            <a:p>
              <a:pPr algn="ctr">
                <a:spcBef>
                  <a:spcPts val="600"/>
                </a:spcBef>
              </a:pPr>
              <a:r>
                <a:rPr lang="en-US" sz="1600" b="1" i="1" dirty="0" smtClean="0"/>
                <a:t>0.7 mm RRP 108/127 wire</a:t>
              </a:r>
            </a:p>
            <a:p>
              <a:pPr algn="ctr">
                <a:spcBef>
                  <a:spcPts val="600"/>
                </a:spcBef>
              </a:pPr>
              <a:r>
                <a:rPr lang="en-US" sz="1600" b="1" i="1" dirty="0" smtClean="0"/>
                <a:t>  </a:t>
              </a:r>
              <a:r>
                <a:rPr lang="en-US" sz="1600" b="1" i="1" dirty="0" err="1" smtClean="0"/>
                <a:t>J</a:t>
              </a:r>
              <a:r>
                <a:rPr lang="en-US" sz="1600" b="1" i="1" baseline="-25000" dirty="0" err="1" smtClean="0"/>
                <a:t>c</a:t>
              </a:r>
              <a:r>
                <a:rPr lang="en-US" sz="1600" b="1" i="1" dirty="0"/>
                <a:t>(12 T</a:t>
              </a:r>
              <a:r>
                <a:rPr lang="en-US" sz="1600" b="1" i="1" dirty="0" smtClean="0"/>
                <a:t>, 4.3 </a:t>
              </a:r>
              <a:r>
                <a:rPr lang="en-US" sz="1600" b="1" i="1" dirty="0"/>
                <a:t>K</a:t>
              </a:r>
              <a:r>
                <a:rPr lang="en-US" sz="1600" b="1" i="1" dirty="0" smtClean="0"/>
                <a:t>) ≈ 2800 </a:t>
              </a:r>
              <a:r>
                <a:rPr lang="en-US" sz="1600" b="1" i="1" dirty="0"/>
                <a:t>A/mm</a:t>
              </a:r>
              <a:r>
                <a:rPr lang="en-US" sz="1600" b="1" i="1" baseline="30000" dirty="0"/>
                <a:t>2</a:t>
              </a:r>
            </a:p>
          </p:txBody>
        </p:sp>
      </p:grpSp>
      <p:grpSp>
        <p:nvGrpSpPr>
          <p:cNvPr id="63" name="Group 62"/>
          <p:cNvGrpSpPr/>
          <p:nvPr/>
        </p:nvGrpSpPr>
        <p:grpSpPr>
          <a:xfrm>
            <a:off x="6680200" y="3162300"/>
            <a:ext cx="762000" cy="1727200"/>
            <a:chOff x="6680200" y="3162300"/>
            <a:chExt cx="762000" cy="1727200"/>
          </a:xfrm>
        </p:grpSpPr>
        <p:sp>
          <p:nvSpPr>
            <p:cNvPr id="3" name="Connector 2"/>
            <p:cNvSpPr/>
            <p:nvPr/>
          </p:nvSpPr>
          <p:spPr bwMode="auto">
            <a:xfrm>
              <a:off x="7150100" y="4102100"/>
              <a:ext cx="292100" cy="787400"/>
            </a:xfrm>
            <a:prstGeom prst="flowChartConnector">
              <a:avLst/>
            </a:prstGeom>
            <a:noFill/>
            <a:ln w="28575" cap="flat" cmpd="sng" algn="ctr">
              <a:solidFill>
                <a:srgbClr val="FC2A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a typeface="ＭＳ Ｐゴシック" pitchFamily="64" charset="-128"/>
              </a:endParaRPr>
            </a:p>
          </p:txBody>
        </p:sp>
        <p:cxnSp>
          <p:nvCxnSpPr>
            <p:cNvPr id="9" name="Straight Arrow Connector 8"/>
            <p:cNvCxnSpPr/>
            <p:nvPr/>
          </p:nvCxnSpPr>
          <p:spPr bwMode="auto">
            <a:xfrm>
              <a:off x="6680200" y="3162300"/>
              <a:ext cx="584200" cy="901700"/>
            </a:xfrm>
            <a:prstGeom prst="straightConnector1">
              <a:avLst/>
            </a:prstGeom>
            <a:solidFill>
              <a:srgbClr val="FFFFFF"/>
            </a:solidFill>
            <a:ln w="28575"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6567389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8</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10" name="Title 1"/>
          <p:cNvSpPr>
            <a:spLocks noGrp="1"/>
          </p:cNvSpPr>
          <p:nvPr>
            <p:ph type="title"/>
          </p:nvPr>
        </p:nvSpPr>
        <p:spPr>
          <a:xfrm>
            <a:off x="1003300" y="169863"/>
            <a:ext cx="6654800" cy="981075"/>
          </a:xfrm>
        </p:spPr>
        <p:txBody>
          <a:bodyPr/>
          <a:lstStyle/>
          <a:p>
            <a:pPr lvl="0"/>
            <a:r>
              <a:rPr lang="en-US" dirty="0"/>
              <a:t>Instabilities in Magnets</a:t>
            </a:r>
          </a:p>
        </p:txBody>
      </p:sp>
      <p:sp>
        <p:nvSpPr>
          <p:cNvPr id="15" name="TextBox 14"/>
          <p:cNvSpPr txBox="1"/>
          <p:nvPr/>
        </p:nvSpPr>
        <p:spPr>
          <a:xfrm>
            <a:off x="296333" y="5998634"/>
            <a:ext cx="8424334" cy="307777"/>
          </a:xfrm>
          <a:prstGeom prst="rect">
            <a:avLst/>
          </a:prstGeom>
          <a:noFill/>
        </p:spPr>
        <p:txBody>
          <a:bodyPr wrap="square" rtlCol="0">
            <a:spAutoFit/>
          </a:bodyPr>
          <a:lstStyle/>
          <a:p>
            <a:r>
              <a:rPr lang="en-US" sz="1400" dirty="0" smtClean="0"/>
              <a:t>J.C. Perez et al. “The </a:t>
            </a:r>
            <a:r>
              <a:rPr lang="en-US" sz="1400" dirty="0"/>
              <a:t>Short Model Coil (SMC) Dipole Performance Using the 11-T-dipole-type Nb</a:t>
            </a:r>
            <a:r>
              <a:rPr lang="en-US" sz="1400" baseline="-25000" dirty="0"/>
              <a:t>3</a:t>
            </a:r>
            <a:r>
              <a:rPr lang="en-US" sz="1400" dirty="0"/>
              <a:t>Sn </a:t>
            </a:r>
            <a:r>
              <a:rPr lang="en-US" sz="1400" dirty="0" smtClean="0"/>
              <a:t>Conductor”</a:t>
            </a:r>
          </a:p>
        </p:txBody>
      </p:sp>
      <p:pic>
        <p:nvPicPr>
          <p:cNvPr id="17" name="Picture 16"/>
          <p:cNvPicPr>
            <a:picLocks noChangeAspect="1"/>
          </p:cNvPicPr>
          <p:nvPr/>
        </p:nvPicPr>
        <p:blipFill>
          <a:blip r:embed="rId2"/>
          <a:stretch>
            <a:fillRect/>
          </a:stretch>
        </p:blipFill>
        <p:spPr>
          <a:xfrm>
            <a:off x="406416" y="1176861"/>
            <a:ext cx="8099230" cy="4856954"/>
          </a:xfrm>
          <a:prstGeom prst="rect">
            <a:avLst/>
          </a:prstGeom>
        </p:spPr>
      </p:pic>
      <p:cxnSp>
        <p:nvCxnSpPr>
          <p:cNvPr id="18" name="Straight Connector 17"/>
          <p:cNvCxnSpPr/>
          <p:nvPr/>
        </p:nvCxnSpPr>
        <p:spPr bwMode="auto">
          <a:xfrm flipV="1">
            <a:off x="1557863" y="2624667"/>
            <a:ext cx="6951134" cy="1"/>
          </a:xfrm>
          <a:prstGeom prst="line">
            <a:avLst/>
          </a:prstGeom>
          <a:solidFill>
            <a:srgbClr val="FFFFFF"/>
          </a:solidFill>
          <a:ln w="31750" cap="flat" cmpd="sng" algn="ctr">
            <a:solidFill>
              <a:srgbClr val="FF0000"/>
            </a:solidFill>
            <a:prstDash val="solid"/>
            <a:round/>
            <a:headEnd type="none" w="med" len="med"/>
            <a:tailEnd type="none" w="med" len="med"/>
          </a:ln>
          <a:effectLst/>
        </p:spPr>
      </p:cxnSp>
      <p:cxnSp>
        <p:nvCxnSpPr>
          <p:cNvPr id="19" name="Straight Connector 18"/>
          <p:cNvCxnSpPr/>
          <p:nvPr/>
        </p:nvCxnSpPr>
        <p:spPr bwMode="auto">
          <a:xfrm flipV="1">
            <a:off x="1557863" y="1371601"/>
            <a:ext cx="6951134" cy="1"/>
          </a:xfrm>
          <a:prstGeom prst="line">
            <a:avLst/>
          </a:prstGeom>
          <a:solidFill>
            <a:srgbClr val="FFFFFF"/>
          </a:solidFill>
          <a:ln w="31750" cap="flat" cmpd="sng" algn="ctr">
            <a:solidFill>
              <a:srgbClr val="000099"/>
            </a:solidFill>
            <a:prstDash val="solid"/>
            <a:round/>
            <a:headEnd type="none" w="med" len="med"/>
            <a:tailEnd type="none" w="med" len="med"/>
          </a:ln>
          <a:effectLst/>
        </p:spPr>
      </p:cxnSp>
      <p:sp>
        <p:nvSpPr>
          <p:cNvPr id="20" name="TextBox 19"/>
          <p:cNvSpPr txBox="1"/>
          <p:nvPr/>
        </p:nvSpPr>
        <p:spPr>
          <a:xfrm>
            <a:off x="1498595" y="2226739"/>
            <a:ext cx="1473200" cy="338554"/>
          </a:xfrm>
          <a:prstGeom prst="rect">
            <a:avLst/>
          </a:prstGeom>
          <a:noFill/>
        </p:spPr>
        <p:txBody>
          <a:bodyPr wrap="square" rtlCol="0">
            <a:spAutoFit/>
          </a:bodyPr>
          <a:lstStyle/>
          <a:p>
            <a:pPr algn="ctr"/>
            <a:r>
              <a:rPr lang="en-US" sz="1600" b="1" dirty="0" smtClean="0">
                <a:solidFill>
                  <a:srgbClr val="FF0000"/>
                </a:solidFill>
              </a:rPr>
              <a:t>4.3 K SS limit</a:t>
            </a:r>
            <a:endParaRPr lang="en-US" sz="1600" b="1" dirty="0">
              <a:solidFill>
                <a:srgbClr val="FF0000"/>
              </a:solidFill>
            </a:endParaRPr>
          </a:p>
        </p:txBody>
      </p:sp>
      <p:sp>
        <p:nvSpPr>
          <p:cNvPr id="21" name="TextBox 20"/>
          <p:cNvSpPr txBox="1"/>
          <p:nvPr/>
        </p:nvSpPr>
        <p:spPr>
          <a:xfrm>
            <a:off x="1574798" y="990598"/>
            <a:ext cx="1422401" cy="338554"/>
          </a:xfrm>
          <a:prstGeom prst="rect">
            <a:avLst/>
          </a:prstGeom>
          <a:noFill/>
        </p:spPr>
        <p:txBody>
          <a:bodyPr wrap="square" rtlCol="0">
            <a:spAutoFit/>
          </a:bodyPr>
          <a:lstStyle/>
          <a:p>
            <a:pPr algn="ctr"/>
            <a:r>
              <a:rPr lang="en-US" sz="1600" b="1" dirty="0" smtClean="0">
                <a:solidFill>
                  <a:srgbClr val="000099"/>
                </a:solidFill>
              </a:rPr>
              <a:t>1.9 K SS limit</a:t>
            </a:r>
            <a:endParaRPr lang="en-US" sz="1600" b="1" dirty="0">
              <a:solidFill>
                <a:srgbClr val="000099"/>
              </a:solidFill>
            </a:endParaRPr>
          </a:p>
        </p:txBody>
      </p:sp>
      <p:sp>
        <p:nvSpPr>
          <p:cNvPr id="22" name="Title 1"/>
          <p:cNvSpPr txBox="1">
            <a:spLocks/>
          </p:cNvSpPr>
          <p:nvPr/>
        </p:nvSpPr>
        <p:spPr bwMode="auto">
          <a:xfrm>
            <a:off x="1790696" y="4525437"/>
            <a:ext cx="4864101" cy="5842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aseline="0">
                <a:solidFill>
                  <a:srgbClr val="C00000"/>
                </a:solidFill>
                <a:latin typeface="Tahoma" pitchFamily="34" charset="0"/>
                <a:ea typeface="ＭＳ Ｐゴシック" pitchFamily="-65" charset="-128"/>
                <a:cs typeface="ＭＳ Ｐゴシック" pitchFamily="-65" charset="-128"/>
              </a:defRPr>
            </a:lvl1pPr>
            <a:lvl2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2pPr>
            <a:lvl3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3pPr>
            <a:lvl4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4pPr>
            <a:lvl5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5pPr>
            <a:lvl6pPr marL="457200" algn="ctr" rtl="0" fontAlgn="base">
              <a:spcBef>
                <a:spcPct val="0"/>
              </a:spcBef>
              <a:spcAft>
                <a:spcPct val="0"/>
              </a:spcAft>
              <a:defRPr sz="3200">
                <a:solidFill>
                  <a:srgbClr val="000066"/>
                </a:solidFill>
                <a:latin typeface="Times New Roman" pitchFamily="18" charset="0"/>
              </a:defRPr>
            </a:lvl6pPr>
            <a:lvl7pPr marL="914400" algn="ctr" rtl="0" fontAlgn="base">
              <a:spcBef>
                <a:spcPct val="0"/>
              </a:spcBef>
              <a:spcAft>
                <a:spcPct val="0"/>
              </a:spcAft>
              <a:defRPr sz="3200">
                <a:solidFill>
                  <a:srgbClr val="000066"/>
                </a:solidFill>
                <a:latin typeface="Times New Roman" pitchFamily="18" charset="0"/>
              </a:defRPr>
            </a:lvl7pPr>
            <a:lvl8pPr marL="1371600" algn="ctr" rtl="0" fontAlgn="base">
              <a:spcBef>
                <a:spcPct val="0"/>
              </a:spcBef>
              <a:spcAft>
                <a:spcPct val="0"/>
              </a:spcAft>
              <a:defRPr sz="3200">
                <a:solidFill>
                  <a:srgbClr val="000066"/>
                </a:solidFill>
                <a:latin typeface="Times New Roman" pitchFamily="18" charset="0"/>
              </a:defRPr>
            </a:lvl8pPr>
            <a:lvl9pPr marL="1828800" algn="ctr" rtl="0" fontAlgn="base">
              <a:spcBef>
                <a:spcPct val="0"/>
              </a:spcBef>
              <a:spcAft>
                <a:spcPct val="0"/>
              </a:spcAft>
              <a:defRPr sz="3200">
                <a:solidFill>
                  <a:srgbClr val="000066"/>
                </a:solidFill>
                <a:latin typeface="Times New Roman" pitchFamily="18" charset="0"/>
              </a:defRPr>
            </a:lvl9pPr>
          </a:lstStyle>
          <a:p>
            <a:r>
              <a:rPr lang="en-US" sz="2000" dirty="0" smtClean="0">
                <a:solidFill>
                  <a:srgbClr val="0000FF"/>
                </a:solidFill>
              </a:rPr>
              <a:t>SMC Magnet wound with the 11 T cable (based on the  RRP 108/127 wire)</a:t>
            </a:r>
            <a:endParaRPr lang="en-US" sz="2000" dirty="0">
              <a:solidFill>
                <a:srgbClr val="0000FF"/>
              </a:solidFill>
            </a:endParaRPr>
          </a:p>
        </p:txBody>
      </p:sp>
      <p:pic>
        <p:nvPicPr>
          <p:cNvPr id="12" name="Picture 21" descr="C:\Documents and Settings\bbordini\Local Settings\Temporary Internet Files\Content.Word\001.jpg"/>
          <p:cNvPicPr>
            <a:picLocks noChangeAspect="1"/>
          </p:cNvPicPr>
          <p:nvPr/>
        </p:nvPicPr>
        <p:blipFill>
          <a:blip r:embed="rId3"/>
          <a:srcRect l="13051" r="13051"/>
          <a:stretch>
            <a:fillRect/>
          </a:stretch>
        </p:blipFill>
        <p:spPr>
          <a:xfrm>
            <a:off x="7683499" y="122948"/>
            <a:ext cx="1358901" cy="1382946"/>
          </a:xfrm>
          <a:prstGeom prst="rect">
            <a:avLst/>
          </a:prstGeom>
          <a:noFill/>
          <a:ln>
            <a:noFill/>
          </a:ln>
        </p:spPr>
      </p:pic>
    </p:spTree>
    <p:extLst>
      <p:ext uri="{BB962C8B-B14F-4D97-AF65-F5344CB8AC3E}">
        <p14:creationId xmlns:p14="http://schemas.microsoft.com/office/powerpoint/2010/main" val="327299146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a:defRPr/>
            </a:pPr>
            <a:fld id="{1D1B80E4-C5D5-4EED-B463-4001E2E4D565}" type="slidenum">
              <a:rPr lang="en-US" smtClean="0">
                <a:latin typeface="Tahoma"/>
              </a:rPr>
              <a:pPr>
                <a:defRPr/>
              </a:pPr>
              <a:t>9</a:t>
            </a:fld>
            <a:endParaRPr lang="en-US" dirty="0">
              <a:latin typeface="Tahoma"/>
            </a:endParaRPr>
          </a:p>
        </p:txBody>
      </p:sp>
      <p:sp>
        <p:nvSpPr>
          <p:cNvPr id="8" name="Footer Placeholder 7"/>
          <p:cNvSpPr>
            <a:spLocks noGrp="1"/>
          </p:cNvSpPr>
          <p:nvPr>
            <p:ph type="ftr" sz="quarter" idx="3"/>
          </p:nvPr>
        </p:nvSpPr>
        <p:spPr/>
        <p:txBody>
          <a:bodyPr/>
          <a:lstStyle/>
          <a:p>
            <a:pPr>
              <a:defRPr/>
            </a:pPr>
            <a:r>
              <a:rPr lang="en-US" smtClean="0">
                <a:solidFill>
                  <a:srgbClr val="C00000"/>
                </a:solidFill>
                <a:latin typeface="Tahoma" pitchFamily="34" charset="0"/>
              </a:rPr>
              <a:t>11 T cable development and procurement strategy  – B. Bordini </a:t>
            </a:r>
            <a:endParaRPr lang="en-US" dirty="0"/>
          </a:p>
        </p:txBody>
      </p:sp>
      <p:sp>
        <p:nvSpPr>
          <p:cNvPr id="10" name="Title 1"/>
          <p:cNvSpPr>
            <a:spLocks noGrp="1"/>
          </p:cNvSpPr>
          <p:nvPr>
            <p:ph type="title"/>
          </p:nvPr>
        </p:nvSpPr>
        <p:spPr>
          <a:xfrm>
            <a:off x="1003300" y="169863"/>
            <a:ext cx="8140700" cy="981075"/>
          </a:xfrm>
        </p:spPr>
        <p:txBody>
          <a:bodyPr/>
          <a:lstStyle/>
          <a:p>
            <a:pPr lvl="0"/>
            <a:r>
              <a:rPr lang="en-US" dirty="0"/>
              <a:t>I</a:t>
            </a:r>
            <a:r>
              <a:rPr lang="en-US" dirty="0" smtClean="0"/>
              <a:t>s the conductor for the 11 T magnet intrinsically</a:t>
            </a:r>
            <a:r>
              <a:rPr lang="en-US" dirty="0"/>
              <a:t> </a:t>
            </a:r>
            <a:r>
              <a:rPr lang="en-US" dirty="0" smtClean="0"/>
              <a:t>unstable ? </a:t>
            </a:r>
            <a:endParaRPr lang="en-US" dirty="0"/>
          </a:p>
        </p:txBody>
      </p:sp>
      <p:sp>
        <p:nvSpPr>
          <p:cNvPr id="13" name="Content Placeholder 4"/>
          <p:cNvSpPr>
            <a:spLocks noGrp="1"/>
          </p:cNvSpPr>
          <p:nvPr>
            <p:ph sz="quarter" idx="12"/>
          </p:nvPr>
        </p:nvSpPr>
        <p:spPr>
          <a:xfrm>
            <a:off x="139700" y="1196022"/>
            <a:ext cx="9004300" cy="1039178"/>
          </a:xfrm>
        </p:spPr>
        <p:txBody>
          <a:bodyPr>
            <a:noAutofit/>
          </a:bodyPr>
          <a:lstStyle/>
          <a:p>
            <a:pPr>
              <a:spcAft>
                <a:spcPts val="1200"/>
              </a:spcAft>
            </a:pPr>
            <a:r>
              <a:rPr lang="en-US" sz="2000" dirty="0" smtClean="0">
                <a:solidFill>
                  <a:srgbClr val="000099"/>
                </a:solidFill>
              </a:rPr>
              <a:t>Even with a low RRR, cable and strand measurements shows that the conductor of the 11 T magnet is </a:t>
            </a:r>
            <a:r>
              <a:rPr lang="en-US" sz="2000" dirty="0" smtClean="0">
                <a:solidFill>
                  <a:srgbClr val="FF0000"/>
                </a:solidFill>
              </a:rPr>
              <a:t>not</a:t>
            </a:r>
            <a:r>
              <a:rPr lang="en-US" sz="2000" dirty="0" smtClean="0">
                <a:solidFill>
                  <a:srgbClr val="000099"/>
                </a:solidFill>
              </a:rPr>
              <a:t> </a:t>
            </a:r>
            <a:r>
              <a:rPr lang="en-US" sz="2000" dirty="0" smtClean="0">
                <a:solidFill>
                  <a:srgbClr val="FF0000"/>
                </a:solidFill>
              </a:rPr>
              <a:t>intrinsically unstable</a:t>
            </a:r>
            <a:r>
              <a:rPr lang="en-US" sz="2000" dirty="0" smtClean="0">
                <a:solidFill>
                  <a:srgbClr val="000099"/>
                </a:solidFill>
              </a:rPr>
              <a:t> for the magnet </a:t>
            </a:r>
            <a:r>
              <a:rPr lang="en-US" sz="2000" dirty="0" smtClean="0">
                <a:solidFill>
                  <a:srgbClr val="FF0000"/>
                </a:solidFill>
              </a:rPr>
              <a:t>operating</a:t>
            </a:r>
            <a:r>
              <a:rPr lang="en-US" sz="2000" dirty="0" smtClean="0">
                <a:solidFill>
                  <a:srgbClr val="000099"/>
                </a:solidFill>
              </a:rPr>
              <a:t> conditions</a:t>
            </a:r>
          </a:p>
        </p:txBody>
      </p:sp>
      <p:sp>
        <p:nvSpPr>
          <p:cNvPr id="14" name="Content Placeholder 4"/>
          <p:cNvSpPr txBox="1">
            <a:spLocks/>
          </p:cNvSpPr>
          <p:nvPr/>
        </p:nvSpPr>
        <p:spPr>
          <a:xfrm>
            <a:off x="4813300" y="2339022"/>
            <a:ext cx="4292600" cy="3960178"/>
          </a:xfrm>
          <a:prstGeom prst="rect">
            <a:avLst/>
          </a:prstGeom>
        </p:spPr>
        <p:txBody>
          <a:bodyPr vert="horz" lIns="91440" tIns="45720" rIns="91440" bIns="45720" rtlCol="0">
            <a:noAutofit/>
          </a:bodyPr>
          <a:lstStyle>
            <a:lvl1pPr marL="263525" marR="0" indent="-263525" algn="l" defTabSz="914400" rtl="0" eaLnBrk="1" fontAlgn="base" latinLnBrk="0" hangingPunct="1">
              <a:lnSpc>
                <a:spcPct val="100000"/>
              </a:lnSpc>
              <a:spcBef>
                <a:spcPts val="600"/>
              </a:spcBef>
              <a:spcAft>
                <a:spcPts val="600"/>
              </a:spcAft>
              <a:buClrTx/>
              <a:buSzPct val="73000"/>
              <a:buFont typeface="Wingdings" pitchFamily="2" charset="2"/>
              <a:buBlip>
                <a:blip r:embed="rId2"/>
              </a:buBlip>
              <a:tabLst/>
              <a:defRPr sz="2400" baseline="0">
                <a:solidFill>
                  <a:srgbClr val="000066"/>
                </a:solidFill>
                <a:latin typeface="Tahoma" pitchFamily="34" charset="0"/>
                <a:ea typeface="ＭＳ Ｐゴシック" pitchFamily="-65" charset="-128"/>
                <a:cs typeface="ＭＳ Ｐゴシック" pitchFamily="-65" charset="-128"/>
              </a:defRPr>
            </a:lvl1pPr>
            <a:lvl2pPr marL="742950" indent="-285750" algn="just" rtl="0" eaLnBrk="0" fontAlgn="base" hangingPunct="0">
              <a:spcBef>
                <a:spcPct val="50000"/>
              </a:spcBef>
              <a:spcAft>
                <a:spcPct val="0"/>
              </a:spcAft>
              <a:buFont typeface="Wingdings" pitchFamily="2" charset="2"/>
              <a:buChar char="Ø"/>
              <a:defRPr sz="2000" baseline="0">
                <a:solidFill>
                  <a:srgbClr val="000066"/>
                </a:solidFill>
                <a:latin typeface="Tahoma" pitchFamily="34" charset="0"/>
                <a:ea typeface="ＭＳ Ｐゴシック" pitchFamily="-65" charset="-128"/>
              </a:defRPr>
            </a:lvl2pPr>
            <a:lvl3pPr marL="1257300" indent="-342900" algn="just" rtl="0" eaLnBrk="0" fontAlgn="base" hangingPunct="0">
              <a:spcBef>
                <a:spcPct val="50000"/>
              </a:spcBef>
              <a:spcAft>
                <a:spcPct val="0"/>
              </a:spcAft>
              <a:buFont typeface="+mj-lt"/>
              <a:buAutoNum type="arabicPeriod"/>
              <a:defRPr sz="1800" baseline="0">
                <a:solidFill>
                  <a:srgbClr val="000066"/>
                </a:solidFill>
                <a:latin typeface="Tahoma" pitchFamily="34" charset="0"/>
                <a:ea typeface="ＭＳ Ｐゴシック" pitchFamily="-65" charset="-128"/>
              </a:defRPr>
            </a:lvl3pPr>
            <a:lvl4pPr marL="1600200" indent="-228600" algn="just" rtl="0" eaLnBrk="0" fontAlgn="base" hangingPunct="0">
              <a:spcBef>
                <a:spcPct val="50000"/>
              </a:spcBef>
              <a:spcAft>
                <a:spcPct val="0"/>
              </a:spcAft>
              <a:buChar char="–"/>
              <a:defRPr sz="1600" baseline="0">
                <a:solidFill>
                  <a:srgbClr val="000066"/>
                </a:solidFill>
                <a:latin typeface="Tahoma" pitchFamily="34" charset="0"/>
                <a:ea typeface="ＭＳ Ｐゴシック" pitchFamily="-65" charset="-128"/>
              </a:defRPr>
            </a:lvl4pPr>
            <a:lvl5pPr marL="2057400" indent="-228600" algn="just" rtl="0" eaLnBrk="0" fontAlgn="base" hangingPunct="0">
              <a:spcBef>
                <a:spcPct val="50000"/>
              </a:spcBef>
              <a:spcAft>
                <a:spcPct val="0"/>
              </a:spcAft>
              <a:buChar char="»"/>
              <a:defRPr sz="1400" baseline="0">
                <a:solidFill>
                  <a:srgbClr val="000066"/>
                </a:solidFill>
                <a:latin typeface="Tahoma" pitchFamily="34" charset="0"/>
                <a:ea typeface="ＭＳ Ｐゴシック" pitchFamily="-65" charset="-128"/>
              </a:defRPr>
            </a:lvl5pPr>
            <a:lvl6pPr marL="2514600" indent="-228600" algn="just" rtl="0" fontAlgn="base">
              <a:spcBef>
                <a:spcPct val="50000"/>
              </a:spcBef>
              <a:spcAft>
                <a:spcPct val="0"/>
              </a:spcAft>
              <a:buChar char="»"/>
              <a:defRPr sz="1600">
                <a:solidFill>
                  <a:srgbClr val="000066"/>
                </a:solidFill>
                <a:latin typeface="+mn-lt"/>
              </a:defRPr>
            </a:lvl6pPr>
            <a:lvl7pPr marL="2971800" indent="-228600" algn="just" rtl="0" fontAlgn="base">
              <a:spcBef>
                <a:spcPct val="50000"/>
              </a:spcBef>
              <a:spcAft>
                <a:spcPct val="0"/>
              </a:spcAft>
              <a:buChar char="»"/>
              <a:defRPr sz="1600">
                <a:solidFill>
                  <a:srgbClr val="000066"/>
                </a:solidFill>
                <a:latin typeface="+mn-lt"/>
              </a:defRPr>
            </a:lvl7pPr>
            <a:lvl8pPr marL="3429000" indent="-228600" algn="just" rtl="0" fontAlgn="base">
              <a:spcBef>
                <a:spcPct val="50000"/>
              </a:spcBef>
              <a:spcAft>
                <a:spcPct val="0"/>
              </a:spcAft>
              <a:buChar char="»"/>
              <a:defRPr sz="1600">
                <a:solidFill>
                  <a:srgbClr val="000066"/>
                </a:solidFill>
                <a:latin typeface="+mn-lt"/>
              </a:defRPr>
            </a:lvl8pPr>
            <a:lvl9pPr marL="3886200" indent="-228600" algn="just" rtl="0" fontAlgn="base">
              <a:spcBef>
                <a:spcPct val="50000"/>
              </a:spcBef>
              <a:spcAft>
                <a:spcPct val="0"/>
              </a:spcAft>
              <a:buChar char="»"/>
              <a:defRPr sz="1600">
                <a:solidFill>
                  <a:srgbClr val="000066"/>
                </a:solidFill>
                <a:latin typeface="+mn-lt"/>
              </a:defRPr>
            </a:lvl9pPr>
          </a:lstStyle>
          <a:p>
            <a:pPr>
              <a:spcAft>
                <a:spcPts val="1200"/>
              </a:spcAft>
            </a:pPr>
            <a:r>
              <a:rPr lang="en-US" sz="2000" dirty="0" smtClean="0">
                <a:solidFill>
                  <a:srgbClr val="000099"/>
                </a:solidFill>
              </a:rPr>
              <a:t>If the cable/strand is </a:t>
            </a:r>
            <a:r>
              <a:rPr lang="en-US" sz="2000" dirty="0" smtClean="0">
                <a:solidFill>
                  <a:srgbClr val="FF0000"/>
                </a:solidFill>
              </a:rPr>
              <a:t>not </a:t>
            </a:r>
            <a:r>
              <a:rPr lang="en-US" sz="2000" dirty="0" smtClean="0">
                <a:solidFill>
                  <a:srgbClr val="000099"/>
                </a:solidFill>
              </a:rPr>
              <a:t>subjected to </a:t>
            </a:r>
            <a:r>
              <a:rPr lang="en-US" sz="2000" dirty="0" smtClean="0">
                <a:solidFill>
                  <a:srgbClr val="FF0000"/>
                </a:solidFill>
              </a:rPr>
              <a:t>perturbations</a:t>
            </a:r>
            <a:r>
              <a:rPr lang="en-US" sz="2000" dirty="0" smtClean="0">
                <a:solidFill>
                  <a:srgbClr val="000099"/>
                </a:solidFill>
              </a:rPr>
              <a:t> (epoxy cracks, wire motion, etc.), the </a:t>
            </a:r>
            <a:r>
              <a:rPr lang="en-US" sz="2000" dirty="0" smtClean="0">
                <a:solidFill>
                  <a:srgbClr val="FF0000"/>
                </a:solidFill>
              </a:rPr>
              <a:t>minimum</a:t>
            </a:r>
            <a:r>
              <a:rPr lang="en-US" sz="2000" dirty="0" smtClean="0">
                <a:solidFill>
                  <a:srgbClr val="000099"/>
                </a:solidFill>
              </a:rPr>
              <a:t> quench </a:t>
            </a:r>
            <a:r>
              <a:rPr lang="en-US" sz="2000" dirty="0" smtClean="0">
                <a:solidFill>
                  <a:srgbClr val="FF0000"/>
                </a:solidFill>
              </a:rPr>
              <a:t>current</a:t>
            </a:r>
            <a:r>
              <a:rPr lang="en-US" sz="2000" dirty="0" smtClean="0">
                <a:solidFill>
                  <a:srgbClr val="000099"/>
                </a:solidFill>
              </a:rPr>
              <a:t> due to the </a:t>
            </a:r>
            <a:r>
              <a:rPr lang="en-US" sz="2000" dirty="0" smtClean="0">
                <a:solidFill>
                  <a:srgbClr val="FF0000"/>
                </a:solidFill>
              </a:rPr>
              <a:t>self-field instability </a:t>
            </a:r>
            <a:r>
              <a:rPr lang="en-US" sz="2000" dirty="0" smtClean="0">
                <a:solidFill>
                  <a:srgbClr val="000099"/>
                </a:solidFill>
              </a:rPr>
              <a:t>occurs around </a:t>
            </a:r>
            <a:r>
              <a:rPr lang="en-US" sz="2000" dirty="0" smtClean="0">
                <a:solidFill>
                  <a:srgbClr val="FF0000"/>
                </a:solidFill>
              </a:rPr>
              <a:t>7-8 T </a:t>
            </a:r>
            <a:r>
              <a:rPr lang="en-US" sz="2000" dirty="0" smtClean="0">
                <a:solidFill>
                  <a:srgbClr val="000099"/>
                </a:solidFill>
              </a:rPr>
              <a:t>at a </a:t>
            </a:r>
            <a:r>
              <a:rPr lang="en-US" sz="2000" dirty="0" smtClean="0">
                <a:solidFill>
                  <a:srgbClr val="FF0000"/>
                </a:solidFill>
              </a:rPr>
              <a:t>current level </a:t>
            </a:r>
            <a:r>
              <a:rPr lang="en-US" sz="2000" dirty="0" smtClean="0">
                <a:solidFill>
                  <a:srgbClr val="000099"/>
                </a:solidFill>
              </a:rPr>
              <a:t>significantly </a:t>
            </a:r>
            <a:r>
              <a:rPr lang="en-US" sz="2000" dirty="0" smtClean="0">
                <a:solidFill>
                  <a:srgbClr val="FF0000"/>
                </a:solidFill>
              </a:rPr>
              <a:t>larger</a:t>
            </a:r>
            <a:r>
              <a:rPr lang="en-US" sz="2000" dirty="0" smtClean="0">
                <a:solidFill>
                  <a:srgbClr val="000099"/>
                </a:solidFill>
              </a:rPr>
              <a:t> than the </a:t>
            </a:r>
            <a:r>
              <a:rPr lang="en-US" sz="2000" dirty="0" smtClean="0">
                <a:solidFill>
                  <a:srgbClr val="FF0000"/>
                </a:solidFill>
              </a:rPr>
              <a:t>ultimate current </a:t>
            </a:r>
            <a:r>
              <a:rPr lang="en-US" sz="2000" dirty="0" smtClean="0">
                <a:solidFill>
                  <a:srgbClr val="000099"/>
                </a:solidFill>
              </a:rPr>
              <a:t>of the magnet 14.7 kA (367 A per strand).</a:t>
            </a:r>
          </a:p>
          <a:p>
            <a:pPr>
              <a:spcAft>
                <a:spcPts val="1200"/>
              </a:spcAft>
            </a:pPr>
            <a:r>
              <a:rPr lang="en-US" sz="2000" dirty="0" smtClean="0">
                <a:solidFill>
                  <a:srgbClr val="000099"/>
                </a:solidFill>
              </a:rPr>
              <a:t>… nevertheless if we assume the presence of perturbations, a </a:t>
            </a:r>
            <a:r>
              <a:rPr lang="en-US" sz="2000" dirty="0" smtClean="0">
                <a:solidFill>
                  <a:srgbClr val="FF0000"/>
                </a:solidFill>
              </a:rPr>
              <a:t>large</a:t>
            </a:r>
            <a:r>
              <a:rPr lang="en-US" sz="2000" dirty="0" smtClean="0">
                <a:solidFill>
                  <a:srgbClr val="000099"/>
                </a:solidFill>
              </a:rPr>
              <a:t> </a:t>
            </a:r>
            <a:r>
              <a:rPr lang="en-US" sz="2000" dirty="0" smtClean="0">
                <a:solidFill>
                  <a:srgbClr val="FF0000"/>
                </a:solidFill>
              </a:rPr>
              <a:t>RRR</a:t>
            </a:r>
            <a:r>
              <a:rPr lang="en-US" sz="2000" dirty="0" smtClean="0">
                <a:solidFill>
                  <a:srgbClr val="000099"/>
                </a:solidFill>
              </a:rPr>
              <a:t> is of great help ...</a:t>
            </a:r>
          </a:p>
          <a:p>
            <a:pPr>
              <a:spcAft>
                <a:spcPts val="1200"/>
              </a:spcAft>
            </a:pPr>
            <a:endParaRPr lang="en-US" sz="2000" dirty="0" smtClean="0">
              <a:solidFill>
                <a:srgbClr val="000099"/>
              </a:solidFill>
            </a:endParaRPr>
          </a:p>
          <a:p>
            <a:pPr lvl="1">
              <a:spcAft>
                <a:spcPts val="2400"/>
              </a:spcAft>
            </a:pPr>
            <a:endParaRPr lang="en-US" dirty="0" smtClean="0">
              <a:solidFill>
                <a:srgbClr val="000099"/>
              </a:solidFill>
            </a:endParaRPr>
          </a:p>
        </p:txBody>
      </p:sp>
      <p:grpSp>
        <p:nvGrpSpPr>
          <p:cNvPr id="3" name="Group 2"/>
          <p:cNvGrpSpPr/>
          <p:nvPr/>
        </p:nvGrpSpPr>
        <p:grpSpPr>
          <a:xfrm>
            <a:off x="165100" y="2366437"/>
            <a:ext cx="4648201" cy="3907363"/>
            <a:chOff x="165100" y="2366437"/>
            <a:chExt cx="4648201" cy="3907363"/>
          </a:xfrm>
        </p:grpSpPr>
        <p:pic>
          <p:nvPicPr>
            <p:cNvPr id="2" name="Picture 1"/>
            <p:cNvPicPr>
              <a:picLocks noChangeAspect="1"/>
            </p:cNvPicPr>
            <p:nvPr/>
          </p:nvPicPr>
          <p:blipFill>
            <a:blip r:embed="rId3"/>
            <a:stretch>
              <a:fillRect/>
            </a:stretch>
          </p:blipFill>
          <p:spPr>
            <a:xfrm>
              <a:off x="177800" y="2616200"/>
              <a:ext cx="4508500" cy="3657600"/>
            </a:xfrm>
            <a:prstGeom prst="rect">
              <a:avLst/>
            </a:prstGeom>
          </p:spPr>
        </p:pic>
        <p:sp>
          <p:nvSpPr>
            <p:cNvPr id="16" name="Title 1"/>
            <p:cNvSpPr txBox="1">
              <a:spLocks/>
            </p:cNvSpPr>
            <p:nvPr/>
          </p:nvSpPr>
          <p:spPr bwMode="auto">
            <a:xfrm>
              <a:off x="165100" y="2366437"/>
              <a:ext cx="4648201" cy="5842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aseline="0">
                  <a:solidFill>
                    <a:srgbClr val="C00000"/>
                  </a:solidFill>
                  <a:latin typeface="Tahoma" pitchFamily="34" charset="0"/>
                  <a:ea typeface="ＭＳ Ｐゴシック" pitchFamily="-65" charset="-128"/>
                  <a:cs typeface="ＭＳ Ｐゴシック" pitchFamily="-65" charset="-128"/>
                </a:defRPr>
              </a:lvl1pPr>
              <a:lvl2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2pPr>
              <a:lvl3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3pPr>
              <a:lvl4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4pPr>
              <a:lvl5pPr algn="ctr" rtl="0" eaLnBrk="0" fontAlgn="base" hangingPunct="0">
                <a:spcBef>
                  <a:spcPct val="0"/>
                </a:spcBef>
                <a:spcAft>
                  <a:spcPct val="0"/>
                </a:spcAft>
                <a:defRPr sz="3200">
                  <a:solidFill>
                    <a:srgbClr val="000066"/>
                  </a:solidFill>
                  <a:latin typeface="Times New Roman" pitchFamily="18" charset="0"/>
                  <a:ea typeface="ＭＳ Ｐゴシック" pitchFamily="-65" charset="-128"/>
                  <a:cs typeface="ＭＳ Ｐゴシック" pitchFamily="-65" charset="-128"/>
                </a:defRPr>
              </a:lvl5pPr>
              <a:lvl6pPr marL="457200" algn="ctr" rtl="0" fontAlgn="base">
                <a:spcBef>
                  <a:spcPct val="0"/>
                </a:spcBef>
                <a:spcAft>
                  <a:spcPct val="0"/>
                </a:spcAft>
                <a:defRPr sz="3200">
                  <a:solidFill>
                    <a:srgbClr val="000066"/>
                  </a:solidFill>
                  <a:latin typeface="Times New Roman" pitchFamily="18" charset="0"/>
                </a:defRPr>
              </a:lvl6pPr>
              <a:lvl7pPr marL="914400" algn="ctr" rtl="0" fontAlgn="base">
                <a:spcBef>
                  <a:spcPct val="0"/>
                </a:spcBef>
                <a:spcAft>
                  <a:spcPct val="0"/>
                </a:spcAft>
                <a:defRPr sz="3200">
                  <a:solidFill>
                    <a:srgbClr val="000066"/>
                  </a:solidFill>
                  <a:latin typeface="Times New Roman" pitchFamily="18" charset="0"/>
                </a:defRPr>
              </a:lvl7pPr>
              <a:lvl8pPr marL="1371600" algn="ctr" rtl="0" fontAlgn="base">
                <a:spcBef>
                  <a:spcPct val="0"/>
                </a:spcBef>
                <a:spcAft>
                  <a:spcPct val="0"/>
                </a:spcAft>
                <a:defRPr sz="3200">
                  <a:solidFill>
                    <a:srgbClr val="000066"/>
                  </a:solidFill>
                  <a:latin typeface="Times New Roman" pitchFamily="18" charset="0"/>
                </a:defRPr>
              </a:lvl8pPr>
              <a:lvl9pPr marL="1828800" algn="ctr" rtl="0" fontAlgn="base">
                <a:spcBef>
                  <a:spcPct val="0"/>
                </a:spcBef>
                <a:spcAft>
                  <a:spcPct val="0"/>
                </a:spcAft>
                <a:defRPr sz="3200">
                  <a:solidFill>
                    <a:srgbClr val="000066"/>
                  </a:solidFill>
                  <a:latin typeface="Times New Roman" pitchFamily="18" charset="0"/>
                </a:defRPr>
              </a:lvl9pPr>
            </a:lstStyle>
            <a:p>
              <a:r>
                <a:rPr lang="en-US" sz="1600" dirty="0" smtClean="0">
                  <a:solidFill>
                    <a:srgbClr val="0000FF"/>
                  </a:solidFill>
                </a:rPr>
                <a:t>Measurement of a cable for the 11 T magnet based on the  RRP 108/127 wire - low RRR extracted (50)</a:t>
              </a:r>
              <a:endParaRPr lang="en-US" sz="1600" dirty="0">
                <a:solidFill>
                  <a:srgbClr val="0000FF"/>
                </a:solidFill>
              </a:endParaRPr>
            </a:p>
          </p:txBody>
        </p:sp>
      </p:grpSp>
    </p:spTree>
    <p:extLst>
      <p:ext uri="{BB962C8B-B14F-4D97-AF65-F5344CB8AC3E}">
        <p14:creationId xmlns:p14="http://schemas.microsoft.com/office/powerpoint/2010/main" val="36814286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0" end="0"/>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0" end="0"/>
                                            </p:txEl>
                                          </p:spTgt>
                                        </p:tgtEl>
                                        <p:attrNameLst>
                                          <p:attrName>ppt_c</p:attrName>
                                        </p:attrNameLst>
                                      </p:cBhvr>
                                      <p:to>
                                        <a:schemeClr val="bg2"/>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ea typeface="ＭＳ Ｐゴシック" pitchFamily="64" charset="-128"/>
          </a:defRPr>
        </a:defPPr>
      </a:lstStyle>
    </a:spDef>
    <a:lnDef>
      <a:spPr bwMode="auto">
        <a:xfrm>
          <a:off x="0" y="0"/>
          <a:ext cx="1" cy="1"/>
        </a:xfrm>
        <a:custGeom>
          <a:avLst/>
          <a:gdLst/>
          <a:ahLst/>
          <a:cxnLst/>
          <a:rect l="0" t="0" r="0" b="0"/>
          <a:pathLst/>
        </a:custGeom>
        <a:solidFill>
          <a:srgbClr val="FF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ea typeface="ＭＳ Ｐゴシック" pitchFamily="64" charset="-12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76424</TotalTime>
  <Words>3273</Words>
  <Application>Microsoft Macintosh PowerPoint</Application>
  <PresentationFormat>On-screen Show (4:3)</PresentationFormat>
  <Paragraphs>512</Paragraphs>
  <Slides>35</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1_Default Design</vt:lpstr>
      <vt:lpstr>Document</vt:lpstr>
      <vt:lpstr>PowerPoint Presentation</vt:lpstr>
      <vt:lpstr>Outline</vt:lpstr>
      <vt:lpstr>Wire Specifications for the Magnet Series </vt:lpstr>
      <vt:lpstr>Magnet Margin in Operating Conditions</vt:lpstr>
      <vt:lpstr>Wire Received so far</vt:lpstr>
      <vt:lpstr>0.7 mm 108/127 RRP Wire  Electrical Performance</vt:lpstr>
      <vt:lpstr>The importance of a large RRR</vt:lpstr>
      <vt:lpstr>Instabilities in Magnets</vt:lpstr>
      <vt:lpstr>Is the conductor for the 11 T magnet intrinsically unstable ? </vt:lpstr>
      <vt:lpstr>0.7 mm 169 restacks RRP Wire  Ic  @ 12 T, 4.22 K</vt:lpstr>
      <vt:lpstr>0.7 mm 169 restacks RRP Wire   Residual Resistivity Ratio (RRR)</vt:lpstr>
      <vt:lpstr>PIT Wire</vt:lpstr>
      <vt:lpstr> Magnetization of the 132/169 RRP wire </vt:lpstr>
      <vt:lpstr> Magnetization of the 132/169 RRP wire Main Characteristics </vt:lpstr>
      <vt:lpstr> Magnetization of 132/169 RRP wire Reproducibility </vt:lpstr>
      <vt:lpstr> Magnetization  RRP 132/169 vs PIT 120 </vt:lpstr>
      <vt:lpstr>Wire Procurement</vt:lpstr>
      <vt:lpstr>Cable Parameters</vt:lpstr>
      <vt:lpstr>PowerPoint Presentation</vt:lpstr>
      <vt:lpstr>PowerPoint Presentation</vt:lpstr>
      <vt:lpstr>Cable Expansion for Tooling Design</vt:lpstr>
      <vt:lpstr>PowerPoint Presentation</vt:lpstr>
      <vt:lpstr>Ic degradation and RRR  for Cored Cable made of 150/169 RRP</vt:lpstr>
      <vt:lpstr>PowerPoint Presentation</vt:lpstr>
      <vt:lpstr>Cable Produced with the RRP 108/127 Geometrical Parameters</vt:lpstr>
      <vt:lpstr>Cable Produced with the RRP 108/127 Electrical Performance</vt:lpstr>
      <vt:lpstr>Cable Produced with the RRP 132/169 Geometrical Parameters</vt:lpstr>
      <vt:lpstr>Cable Produced with the RRP 132/169 Electrical Performance</vt:lpstr>
      <vt:lpstr>Cable Produced with the RRP 132/169 Electrical Performance</vt:lpstr>
      <vt:lpstr>Cable Produced with the RRP 132/169 Electrical Performance</vt:lpstr>
      <vt:lpstr>Effect of Core on the Ramp-Rate Dependence</vt:lpstr>
      <vt:lpstr>Cable Produced with the PIT wire  Electrical Performance</vt:lpstr>
      <vt:lpstr>Conclusions</vt:lpstr>
      <vt:lpstr>Conclusions</vt:lpstr>
      <vt:lpstr>0.7 mm 169 restacks RRP Wire  Jc    @ 12 T, 4.22 K</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Bernardo BORDINI</cp:lastModifiedBy>
  <cp:revision>2794</cp:revision>
  <cp:lastPrinted>2014-04-25T14:50:21Z</cp:lastPrinted>
  <dcterms:created xsi:type="dcterms:W3CDTF">2010-05-06T21:18:47Z</dcterms:created>
  <dcterms:modified xsi:type="dcterms:W3CDTF">2014-12-09T13:19:09Z</dcterms:modified>
</cp:coreProperties>
</file>