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6"/>
  </p:notesMasterIdLst>
  <p:handoutMasterIdLst>
    <p:handoutMasterId r:id="rId27"/>
  </p:handoutMasterIdLst>
  <p:sldIdLst>
    <p:sldId id="256" r:id="rId5"/>
    <p:sldId id="257" r:id="rId6"/>
    <p:sldId id="260" r:id="rId7"/>
    <p:sldId id="262" r:id="rId8"/>
    <p:sldId id="281" r:id="rId9"/>
    <p:sldId id="261" r:id="rId10"/>
    <p:sldId id="282" r:id="rId11"/>
    <p:sldId id="288" r:id="rId12"/>
    <p:sldId id="266" r:id="rId13"/>
    <p:sldId id="267" r:id="rId14"/>
    <p:sldId id="273" r:id="rId15"/>
    <p:sldId id="279" r:id="rId16"/>
    <p:sldId id="275" r:id="rId17"/>
    <p:sldId id="283" r:id="rId18"/>
    <p:sldId id="259" r:id="rId19"/>
    <p:sldId id="264" r:id="rId20"/>
    <p:sldId id="272" r:id="rId21"/>
    <p:sldId id="284" r:id="rId22"/>
    <p:sldId id="285" r:id="rId23"/>
    <p:sldId id="286" r:id="rId24"/>
    <p:sldId id="28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00CC"/>
    <a:srgbClr val="FF00FF"/>
    <a:srgbClr val="990000"/>
    <a:srgbClr val="0033CC"/>
    <a:srgbClr val="006600"/>
    <a:srgbClr val="00B05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7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C4B69-06FF-42E0-BEC5-2640ABA3B422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F08CD-5F1C-4A25-83EF-56CCABC83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691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14A36-84F8-4ADE-AED2-6077B79D62FD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EA8DC-45FA-42FB-B291-2E84CFDF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668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7338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65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9908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4156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8294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3220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4055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5038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9655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9058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93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8440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4529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683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694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1533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9296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139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624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31800" y="1844824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187624" y="5534988"/>
            <a:ext cx="5445974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025" y="5238238"/>
            <a:ext cx="2213333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62" y="5886150"/>
            <a:ext cx="7212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effectLst/>
              </a:defRPr>
            </a:lvl1pPr>
            <a:extLst/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chemeClr val="accent1">
                  <a:lumMod val="50000"/>
                </a:schemeClr>
              </a:buClr>
              <a:defRPr sz="20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extLst/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2BDB2A8A-DC55-4064-B2BA-37D8D5B726C3}" type="datetime1">
              <a:rPr lang="en-GB" noProof="0" smtClean="0"/>
              <a:pPr/>
              <a:t>08/12/2014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1AD93096-5B34-4342-9326-69289CEAE4C2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TextBox 6"/>
          <p:cNvSpPr txBox="1"/>
          <p:nvPr userDrawn="1"/>
        </p:nvSpPr>
        <p:spPr>
          <a:xfrm rot="16200000">
            <a:off x="-576569" y="5985283"/>
            <a:ext cx="1440161" cy="288033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eaLnBrk="1" hangingPunct="1">
              <a:spcBef>
                <a:spcPct val="0"/>
              </a:spcBef>
              <a:buNone/>
              <a:defRPr sz="3600" b="0" spc="-150" baseline="0">
                <a:solidFill>
                  <a:schemeClr val="accent1">
                    <a:lumMod val="50000"/>
                  </a:schemeClr>
                </a:solidFill>
                <a:effectLst/>
                <a:latin typeface="Gill Sans MT" pitchFamily="34" charset="0"/>
                <a:ea typeface="+mj-ea"/>
                <a:cs typeface="Arial" pitchFamily="34" charset="0"/>
              </a:defRPr>
            </a:lvl1pPr>
            <a:extLst/>
          </a:lstStyle>
          <a:p>
            <a:pPr lvl="0"/>
            <a:r>
              <a:rPr lang="en-GB" sz="1000" b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Delio.Ramos@cern.ch</a:t>
            </a:r>
            <a:endParaRPr lang="en-GB" sz="10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0142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/>
          <a:lstStyle/>
          <a:p>
            <a:fld id="{FBE4EE06-4E75-47A8-BB6E-FCF7D9C5A389}" type="datetime1">
              <a:rPr lang="en-GB" noProof="0" smtClean="0">
                <a:solidFill>
                  <a:schemeClr val="tx2"/>
                </a:solidFill>
              </a:rPr>
              <a:pPr/>
              <a:t>08/12/2014</a:t>
            </a:fld>
            <a:endParaRPr lang="en-GB" sz="1100" noProof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GB" sz="1100" noProof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/>
          <a:lstStyle/>
          <a:p>
            <a:pPr algn="l"/>
            <a:fld id="{72AC53DF-4216-466D-99A7-94400E6C2A25}" type="slidenum">
              <a:rPr lang="en-GB" sz="1200" noProof="0" smtClean="0">
                <a:solidFill>
                  <a:schemeClr val="tx2"/>
                </a:solidFill>
              </a:rPr>
              <a:pPr algn="l"/>
              <a:t>‹#›</a:t>
            </a:fld>
            <a:endParaRPr lang="en-GB" sz="1200" noProof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143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Rounded Rectangle 3"/>
          <p:cNvSpPr/>
          <p:nvPr userDrawn="1"/>
        </p:nvSpPr>
        <p:spPr>
          <a:xfrm>
            <a:off x="3079750" y="6191250"/>
            <a:ext cx="2616200" cy="539750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135082"/>
            <a:ext cx="1280015" cy="6256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34721"/>
            <a:ext cx="837440" cy="62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6293796"/>
            <a:ext cx="352839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dirty="0" smtClean="0"/>
              <a:t>Click here to add footer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388424" y="6276041"/>
            <a:ext cx="4320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1" r:id="rId3"/>
    <p:sldLayoutId id="2147483673" r:id="rId4"/>
    <p:sldLayoutId id="2147483662" r:id="rId5"/>
    <p:sldLayoutId id="2147483666" r:id="rId6"/>
    <p:sldLayoutId id="2147483667" r:id="rId7"/>
    <p:sldLayoutId id="2147483664" r:id="rId8"/>
    <p:sldLayoutId id="2147483665" r:id="rId9"/>
    <p:sldLayoutId id="2147483668" r:id="rId10"/>
    <p:sldLayoutId id="2147483669" r:id="rId11"/>
    <p:sldLayoutId id="2147483670" r:id="rId12"/>
    <p:sldLayoutId id="2147483671" r:id="rId13"/>
    <p:sldLayoutId id="2147483675" r:id="rId14"/>
    <p:sldLayoutId id="2147483676" r:id="rId1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7.png"/><Relationship Id="rId7" Type="http://schemas.microsoft.com/office/2007/relationships/hdphoto" Target="../media/hdphoto2.wd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microsoft.com/office/2007/relationships/hdphoto" Target="../media/hdphoto1.wdp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1800" y="1124744"/>
            <a:ext cx="8265984" cy="1826363"/>
          </a:xfrm>
        </p:spPr>
        <p:txBody>
          <a:bodyPr/>
          <a:lstStyle/>
          <a:p>
            <a:r>
              <a:rPr lang="en-GB" smtClean="0"/>
              <a:t>Cryostat for the 11 T magnets and collimator integration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HL-LHC 11 T Dipole for DS Collimation</a:t>
            </a:r>
          </a:p>
          <a:p>
            <a:r>
              <a:rPr lang="en-GB" smtClean="0"/>
              <a:t> 8</a:t>
            </a:r>
            <a:r>
              <a:rPr lang="en-GB" baseline="30000" smtClean="0"/>
              <a:t>th</a:t>
            </a:r>
            <a:r>
              <a:rPr lang="en-GB" smtClean="0"/>
              <a:t> to10</a:t>
            </a:r>
            <a:r>
              <a:rPr lang="en-GB" baseline="30000" smtClean="0"/>
              <a:t>th</a:t>
            </a:r>
            <a:r>
              <a:rPr lang="en-GB" smtClean="0"/>
              <a:t>  December, 2014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979200" y="3736800"/>
            <a:ext cx="63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D. Duarte Ramos, C. Mucher, L. Gentini, T. Sahner, H. Prin, R. </a:t>
            </a:r>
            <a:r>
              <a:rPr lang="en-GB" smtClean="0"/>
              <a:t>Wawrowski, F. Savary, V. Baglin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9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Connection cryostat</a:t>
            </a:r>
            <a:endParaRPr lang="en-GB"/>
          </a:p>
        </p:txBody>
      </p:sp>
      <p:pic>
        <p:nvPicPr>
          <p:cNvPr id="1026" name="Picture 2" descr="\\cern.ch\dfs\Users\d\dduarter\Desktop\LET assy 3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4"/>
          <a:stretch/>
        </p:blipFill>
        <p:spPr bwMode="auto">
          <a:xfrm>
            <a:off x="511199" y="1088707"/>
            <a:ext cx="3766035" cy="253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.ch\dfs\Users\d\dduarter\Desktop\LE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027" y="3435032"/>
            <a:ext cx="4320000" cy="253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cern.ch\dfs\Users\d\dduarter\Desktop\LET assy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3" r="12919"/>
          <a:stretch/>
        </p:blipFill>
        <p:spPr bwMode="auto">
          <a:xfrm>
            <a:off x="410400" y="3504032"/>
            <a:ext cx="3268800" cy="253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\\cern.ch\dfs\Users\d\dduarter\Desktop\LET assy before CWT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765" y="1088707"/>
            <a:ext cx="4320000" cy="253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9240" y="3017520"/>
            <a:ext cx="2987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smtClean="0"/>
              <a:t>1- Pre-assembly of transfer lines comprising piping, busbars, supports thermal shield and MLI (supports to be designed)</a:t>
            </a:r>
            <a:endParaRPr lang="en-GB" sz="1200"/>
          </a:p>
        </p:txBody>
      </p:sp>
      <p:sp>
        <p:nvSpPr>
          <p:cNvPr id="5" name="TextBox 4"/>
          <p:cNvSpPr txBox="1"/>
          <p:nvPr/>
        </p:nvSpPr>
        <p:spPr>
          <a:xfrm>
            <a:off x="4968240" y="3337560"/>
            <a:ext cx="4175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smtClean="0"/>
              <a:t>2- Insertion of transfer lines into vacuum vessel</a:t>
            </a:r>
            <a:endParaRPr lang="en-GB" sz="1200"/>
          </a:p>
        </p:txBody>
      </p:sp>
      <p:sp>
        <p:nvSpPr>
          <p:cNvPr id="6" name="TextBox 5"/>
          <p:cNvSpPr txBox="1"/>
          <p:nvPr/>
        </p:nvSpPr>
        <p:spPr>
          <a:xfrm>
            <a:off x="896400" y="5753100"/>
            <a:ext cx="3383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smtClean="0"/>
              <a:t>3 - Alingment of tranfer lines and welding of cold to warm transitions</a:t>
            </a:r>
            <a:endParaRPr lang="en-GB" sz="1200"/>
          </a:p>
        </p:txBody>
      </p:sp>
      <p:sp>
        <p:nvSpPr>
          <p:cNvPr id="7" name="TextBox 6"/>
          <p:cNvSpPr txBox="1"/>
          <p:nvPr/>
        </p:nvSpPr>
        <p:spPr>
          <a:xfrm>
            <a:off x="5082540" y="5745480"/>
            <a:ext cx="3649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smtClean="0"/>
              <a:t>4 - Welding of thermal shield front plates and thermalizations</a:t>
            </a:r>
            <a:endParaRPr lang="en-GB" sz="1200"/>
          </a:p>
        </p:txBody>
      </p:sp>
      <p:sp>
        <p:nvSpPr>
          <p:cNvPr id="8" name="Line Callout 2 (Accent Bar) 7"/>
          <p:cNvSpPr/>
          <p:nvPr/>
        </p:nvSpPr>
        <p:spPr>
          <a:xfrm>
            <a:off x="6880860" y="419100"/>
            <a:ext cx="2263140" cy="42672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26786"/>
              <a:gd name="adj6" fmla="val -4969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i="1" smtClean="0"/>
              <a:t>Simple</a:t>
            </a:r>
            <a:r>
              <a:rPr lang="en-GB" sz="1400" smtClean="0"/>
              <a:t> vacuum vessel design. Precision machining of interfaces after welding.</a:t>
            </a:r>
          </a:p>
        </p:txBody>
      </p:sp>
    </p:spTree>
    <p:extLst>
      <p:ext uri="{BB962C8B-B14F-4D97-AF65-F5344CB8AC3E}">
        <p14:creationId xmlns:p14="http://schemas.microsoft.com/office/powerpoint/2010/main" val="15925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\\cern.ch\dfs\Users\d\dduarter\Desktop\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200" y="2191769"/>
            <a:ext cx="3600000" cy="205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Collimator</a:t>
            </a:r>
            <a:endParaRPr lang="en-GB"/>
          </a:p>
        </p:txBody>
      </p:sp>
      <p:pic>
        <p:nvPicPr>
          <p:cNvPr id="2052" name="Picture 4" descr="\\cern.ch\dfs\Users\d\dduarter\Desktop\8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828" y="4351769"/>
            <a:ext cx="3600000" cy="205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\\cern.ch\dfs\Users\d\dduarter\Desktop\3.jp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21" t="24438" r="30279"/>
          <a:stretch/>
        </p:blipFill>
        <p:spPr bwMode="auto">
          <a:xfrm>
            <a:off x="100653" y="1631894"/>
            <a:ext cx="3815610" cy="4437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\\cern.ch\dfs\Users\d\dduarter\Desktop\5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628" y="182969"/>
            <a:ext cx="3600000" cy="205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Line Callout 2 (Accent Bar) 3"/>
          <p:cNvSpPr/>
          <p:nvPr/>
        </p:nvSpPr>
        <p:spPr>
          <a:xfrm flipH="1">
            <a:off x="3595255" y="4576663"/>
            <a:ext cx="1893026" cy="453600"/>
          </a:xfrm>
          <a:prstGeom prst="accentCallout2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400" smtClean="0"/>
              <a:t>Integrated expansion joint with RF bridge</a:t>
            </a:r>
          </a:p>
          <a:p>
            <a:pPr algn="r"/>
            <a:r>
              <a:rPr lang="en-GB" sz="1400"/>
              <a:t>f</a:t>
            </a:r>
            <a:r>
              <a:rPr lang="en-GB" sz="1400" smtClean="0"/>
              <a:t>or alingnment and installation clearance</a:t>
            </a:r>
          </a:p>
        </p:txBody>
      </p:sp>
      <p:sp>
        <p:nvSpPr>
          <p:cNvPr id="11" name="Line Callout 2 (Accent Bar) 10"/>
          <p:cNvSpPr/>
          <p:nvPr/>
        </p:nvSpPr>
        <p:spPr>
          <a:xfrm flipH="1">
            <a:off x="3141819" y="5936700"/>
            <a:ext cx="2262000" cy="4536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8073"/>
              <a:gd name="adj6" fmla="val -3259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400" smtClean="0"/>
              <a:t>‘Quick’ CF flange for removal and connection of collimator</a:t>
            </a:r>
          </a:p>
        </p:txBody>
      </p:sp>
      <p:sp>
        <p:nvSpPr>
          <p:cNvPr id="18" name="Line Callout 2 (Accent Bar) 17"/>
          <p:cNvSpPr/>
          <p:nvPr/>
        </p:nvSpPr>
        <p:spPr>
          <a:xfrm flipH="1">
            <a:off x="3693600" y="3039600"/>
            <a:ext cx="1722000" cy="453600"/>
          </a:xfrm>
          <a:prstGeom prst="accentCallout2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400" smtClean="0"/>
              <a:t>Based on TCLD design from 2010</a:t>
            </a:r>
          </a:p>
        </p:txBody>
      </p:sp>
      <p:sp>
        <p:nvSpPr>
          <p:cNvPr id="19" name="Line Callout 2 (Accent Bar) 18"/>
          <p:cNvSpPr/>
          <p:nvPr/>
        </p:nvSpPr>
        <p:spPr>
          <a:xfrm flipH="1">
            <a:off x="3117600" y="866400"/>
            <a:ext cx="2306400" cy="4536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4960"/>
              <a:gd name="adj6" fmla="val -5221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400" smtClean="0"/>
              <a:t>New design of actuation system in order to comply with integration constraints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283200" y="1431600"/>
            <a:ext cx="777600" cy="620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5" name="Line Callout 2 (Accent Bar) 14"/>
          <p:cNvSpPr/>
          <p:nvPr/>
        </p:nvSpPr>
        <p:spPr>
          <a:xfrm>
            <a:off x="4219200" y="2512800"/>
            <a:ext cx="2167200" cy="3456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04167"/>
              <a:gd name="adj6" fmla="val -5829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smtClean="0"/>
              <a:t>Pre-aligned support stand</a:t>
            </a:r>
          </a:p>
        </p:txBody>
      </p:sp>
      <p:sp>
        <p:nvSpPr>
          <p:cNvPr id="25" name="Line Callout 2 (Accent Bar) 24"/>
          <p:cNvSpPr/>
          <p:nvPr/>
        </p:nvSpPr>
        <p:spPr>
          <a:xfrm flipH="1">
            <a:off x="181200" y="1520400"/>
            <a:ext cx="1755600" cy="3456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00000"/>
              <a:gd name="adj6" fmla="val -2553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smtClean="0"/>
              <a:t>Collimator can be exchanged without re-alignment</a:t>
            </a:r>
          </a:p>
        </p:txBody>
      </p:sp>
      <p:sp>
        <p:nvSpPr>
          <p:cNvPr id="26" name="Line Callout 2 (Accent Bar) 25"/>
          <p:cNvSpPr/>
          <p:nvPr/>
        </p:nvSpPr>
        <p:spPr>
          <a:xfrm flipH="1">
            <a:off x="3738000" y="3775200"/>
            <a:ext cx="1722000" cy="4536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58532"/>
              <a:gd name="adj6" fmla="val -11273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400" smtClean="0"/>
              <a:t>BPM buttons</a:t>
            </a:r>
          </a:p>
        </p:txBody>
      </p:sp>
    </p:spTree>
    <p:extLst>
      <p:ext uri="{BB962C8B-B14F-4D97-AF65-F5344CB8AC3E}">
        <p14:creationId xmlns:p14="http://schemas.microsoft.com/office/powerpoint/2010/main" val="311198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5266800" cy="940443"/>
          </a:xfrm>
        </p:spPr>
        <p:txBody>
          <a:bodyPr>
            <a:normAutofit fontScale="90000"/>
          </a:bodyPr>
          <a:lstStyle/>
          <a:p>
            <a:r>
              <a:rPr lang="en-GB" smtClean="0"/>
              <a:t>Beam vacuum and collimator length</a:t>
            </a:r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635" y="3996000"/>
            <a:ext cx="4037765" cy="2172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1200" y="4010400"/>
            <a:ext cx="4039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smtClean="0"/>
              <a:t>Option B</a:t>
            </a:r>
            <a:r>
              <a:rPr lang="en-GB" sz="1600" smtClean="0"/>
              <a:t>: Second beam line at 1.9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smtClean="0"/>
              <a:t>Beamscreen on second line imposes a minimum interconnect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smtClean="0"/>
              <a:t>Collimator length: </a:t>
            </a:r>
            <a:r>
              <a:rPr lang="en-GB" sz="1600" b="1" smtClean="0"/>
              <a:t>650 mm</a:t>
            </a:r>
            <a:r>
              <a:rPr lang="en-GB" sz="1600" smtClean="0"/>
              <a:t> jaw (1130 flange to flange)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/>
          </a:p>
        </p:txBody>
      </p:sp>
      <p:sp>
        <p:nvSpPr>
          <p:cNvPr id="6" name="TextBox 5"/>
          <p:cNvSpPr txBox="1"/>
          <p:nvPr/>
        </p:nvSpPr>
        <p:spPr>
          <a:xfrm>
            <a:off x="181200" y="1801200"/>
            <a:ext cx="3440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smtClean="0"/>
              <a:t>Option A</a:t>
            </a:r>
            <a:r>
              <a:rPr lang="en-GB" sz="1600" smtClean="0"/>
              <a:t>: Second beam line at room temperature (bakeable)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smtClean="0"/>
              <a:t>Sector valve on second beam line cannot be facing the collimator bellows as initially thought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smtClean="0"/>
              <a:t>Collimator length: </a:t>
            </a:r>
            <a:r>
              <a:rPr lang="en-GB" sz="1600" b="1" smtClean="0"/>
              <a:t>600 mm</a:t>
            </a:r>
            <a:r>
              <a:rPr lang="en-GB" sz="1600" smtClean="0"/>
              <a:t> jaw (1080 flange to flange)</a:t>
            </a:r>
            <a:endParaRPr lang="en-GB" sz="1600"/>
          </a:p>
        </p:txBody>
      </p:sp>
      <p:pic>
        <p:nvPicPr>
          <p:cNvPr id="3075" name="Picture 1" descr="image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929" y="2345175"/>
            <a:ext cx="2586091" cy="156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\\cern.ch\dfs\Users\r\rwawrows\Desktop\00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011" y="2343266"/>
            <a:ext cx="2658589" cy="154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5767200" y="0"/>
            <a:ext cx="3280834" cy="2125948"/>
            <a:chOff x="633600" y="4051652"/>
            <a:chExt cx="3280834" cy="2125948"/>
          </a:xfrm>
        </p:grpSpPr>
        <p:pic>
          <p:nvPicPr>
            <p:cNvPr id="9" name="Picture 3" descr="\\cern.ch\dfs\Users\d\dduarter\Desktop\7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76" t="19843" r="16913" b="22944"/>
            <a:stretch/>
          </p:blipFill>
          <p:spPr bwMode="auto">
            <a:xfrm>
              <a:off x="633600" y="4051652"/>
              <a:ext cx="3280834" cy="15787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1303200" y="5846400"/>
              <a:ext cx="193680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224000" y="5529600"/>
              <a:ext cx="2253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smtClean="0"/>
                <a:t>Active jaw length in tungsten</a:t>
              </a:r>
              <a:endParaRPr lang="en-GB" sz="120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734400" y="6177600"/>
              <a:ext cx="311760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856799" y="5883600"/>
              <a:ext cx="3049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smtClean="0"/>
                <a:t>Total collimator length (active+480 mm)</a:t>
              </a:r>
              <a:endParaRPr lang="en-GB" sz="120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01600" y="5428800"/>
            <a:ext cx="436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rgbClr val="FF0000"/>
                </a:solidFill>
              </a:rPr>
              <a:t>Decision and validation to be done with full scale mockups</a:t>
            </a:r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61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Current leads for the trim circuit</a:t>
            </a:r>
            <a:endParaRPr lang="en-GB"/>
          </a:p>
        </p:txBody>
      </p:sp>
      <p:pic>
        <p:nvPicPr>
          <p:cNvPr id="5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52447"/>
          <a:stretch/>
        </p:blipFill>
        <p:spPr bwMode="auto">
          <a:xfrm>
            <a:off x="144000" y="1641600"/>
            <a:ext cx="9000000" cy="11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928800" y="1605600"/>
            <a:ext cx="0" cy="2736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038000" y="1606800"/>
            <a:ext cx="0" cy="2736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4" name="TextBox 13"/>
          <p:cNvSpPr txBox="1"/>
          <p:nvPr/>
        </p:nvSpPr>
        <p:spPr>
          <a:xfrm>
            <a:off x="1159200" y="1324800"/>
            <a:ext cx="369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rgbClr val="FF0000"/>
                </a:solidFill>
              </a:rPr>
              <a:t>2x 300 A conduction cooled leads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5" name="Line Callout 2 (Accent Bar) 14"/>
          <p:cNvSpPr/>
          <p:nvPr/>
        </p:nvSpPr>
        <p:spPr>
          <a:xfrm>
            <a:off x="1454400" y="2664000"/>
            <a:ext cx="2613600" cy="2448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12500"/>
              <a:gd name="adj6" fmla="val -2435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smtClean="0"/>
              <a:t>Only one location is possible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5600" y="5112000"/>
            <a:ext cx="678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smtClean="0"/>
              <a:t>Integration and design to be started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smtClean="0"/>
              <a:t>Gas cooled leads not possible both for lack of space and cryogenics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Conduction cooled leads: </a:t>
            </a:r>
            <a:r>
              <a:rPr lang="en-GB" sz="1600" smtClean="0"/>
              <a:t>about 3.6 </a:t>
            </a:r>
            <a:r>
              <a:rPr lang="en-GB" sz="1600"/>
              <a:t>W/kA </a:t>
            </a:r>
            <a:r>
              <a:rPr lang="en-GB" sz="1600" smtClean="0"/>
              <a:t>to </a:t>
            </a:r>
            <a:r>
              <a:rPr lang="en-GB" sz="1600"/>
              <a:t>1.9 K </a:t>
            </a:r>
            <a:r>
              <a:rPr lang="en-GB" sz="1600" smtClean="0"/>
              <a:t>(c.f. A. Ballarino)</a:t>
            </a:r>
            <a:endParaRPr lang="en-GB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smtClean="0">
                <a:solidFill>
                  <a:srgbClr val="00B050"/>
                </a:solidFill>
              </a:rPr>
              <a:t>Local solution: </a:t>
            </a:r>
            <a:r>
              <a:rPr lang="en-GB" sz="1600" b="1" smtClean="0">
                <a:solidFill>
                  <a:srgbClr val="00B050"/>
                </a:solidFill>
              </a:rPr>
              <a:t>applicable everywhere in the LHC</a:t>
            </a:r>
            <a:endParaRPr lang="en-GB" sz="1600" b="1">
              <a:solidFill>
                <a:srgbClr val="00B050"/>
              </a:solidFill>
            </a:endParaRPr>
          </a:p>
        </p:txBody>
      </p:sp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904" y="3738662"/>
            <a:ext cx="1806696" cy="233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030"/>
          <a:stretch/>
        </p:blipFill>
        <p:spPr bwMode="auto">
          <a:xfrm>
            <a:off x="4673865" y="2679065"/>
            <a:ext cx="2426895" cy="243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00" y="3090842"/>
            <a:ext cx="4664312" cy="1797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913912" y="3128393"/>
            <a:ext cx="5040560" cy="288147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r>
              <a:rPr lang="en-US" sz="1400" dirty="0" smtClean="0"/>
              <a:t>RT copper cables </a:t>
            </a:r>
            <a:r>
              <a:rPr lang="en-US" sz="1400" dirty="0" smtClean="0">
                <a:sym typeface="Wingdings" panose="05000000000000000000" pitchFamily="2" charset="2"/>
              </a:rPr>
              <a:t> towards power converter</a:t>
            </a:r>
            <a:endParaRPr lang="en-US" sz="1400" dirty="0"/>
          </a:p>
        </p:txBody>
      </p:sp>
      <p:sp>
        <p:nvSpPr>
          <p:cNvPr id="21" name="Rectangle 20"/>
          <p:cNvSpPr/>
          <p:nvPr/>
        </p:nvSpPr>
        <p:spPr>
          <a:xfrm>
            <a:off x="7048800" y="2709835"/>
            <a:ext cx="2095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ym typeface="Symbol"/>
              </a:rPr>
              <a:t>Similar to a Dipole Corrector Feedthrough in the SSS (EDMS 328999)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29150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Work in progress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smtClean="0"/>
              <a:t>Mechanical and thermal calculations</a:t>
            </a:r>
            <a:endParaRPr lang="en-GB"/>
          </a:p>
          <a:p>
            <a:r>
              <a:rPr lang="en-GB"/>
              <a:t>Magnetic field induced by main </a:t>
            </a:r>
            <a:r>
              <a:rPr lang="en-GB" smtClean="0"/>
              <a:t>busbars</a:t>
            </a:r>
          </a:p>
          <a:p>
            <a:r>
              <a:rPr lang="en-GB" smtClean="0"/>
              <a:t>Material selection</a:t>
            </a:r>
          </a:p>
          <a:p>
            <a:r>
              <a:rPr lang="en-GB" smtClean="0"/>
              <a:t>Detailed design of components (pipe routing, welding configurations, bellows, supports, etc.)</a:t>
            </a:r>
          </a:p>
          <a:p>
            <a:r>
              <a:rPr lang="en-GB" smtClean="0"/>
              <a:t>Connection to cold test bench</a:t>
            </a:r>
          </a:p>
          <a:p>
            <a:r>
              <a:rPr lang="en-GB" smtClean="0"/>
              <a:t>Handling and transport interfaces</a:t>
            </a:r>
          </a:p>
          <a:p>
            <a:r>
              <a:rPr lang="en-GB" smtClean="0"/>
              <a:t>Assembly breakdown structure, quality control requirements and procurement strategy</a:t>
            </a:r>
            <a:endParaRPr lang="en-GB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21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Conclusion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b="1" dirty="0" smtClean="0"/>
              <a:t>Integration has been the main challenge </a:t>
            </a:r>
            <a:r>
              <a:rPr lang="en-GB" dirty="0" smtClean="0"/>
              <a:t>since the beginning of the project.</a:t>
            </a:r>
          </a:p>
          <a:p>
            <a:r>
              <a:rPr lang="en-GB" dirty="0"/>
              <a:t>The present concept of cryostat </a:t>
            </a:r>
            <a:r>
              <a:rPr lang="en-GB" b="1" dirty="0"/>
              <a:t>maximises the length available for the collimator</a:t>
            </a:r>
            <a:r>
              <a:rPr lang="en-GB" dirty="0"/>
              <a:t> and room temperature vacuum equipment.</a:t>
            </a:r>
          </a:p>
          <a:p>
            <a:r>
              <a:rPr lang="en-GB" dirty="0" smtClean="0"/>
              <a:t>The </a:t>
            </a:r>
            <a:r>
              <a:rPr lang="en-GB" dirty="0"/>
              <a:t>integration of the </a:t>
            </a:r>
            <a:r>
              <a:rPr lang="en-GB" b="1" dirty="0"/>
              <a:t>current leads for the trim</a:t>
            </a:r>
            <a:r>
              <a:rPr lang="en-GB" dirty="0"/>
              <a:t> circuit are the next challenge. </a:t>
            </a:r>
            <a:r>
              <a:rPr lang="en-GB" dirty="0" smtClean="0"/>
              <a:t>We are confident that it can be done, </a:t>
            </a:r>
            <a:r>
              <a:rPr lang="en-GB" dirty="0"/>
              <a:t>but </a:t>
            </a:r>
            <a:r>
              <a:rPr lang="en-GB" dirty="0" smtClean="0"/>
              <a:t>this may </a:t>
            </a:r>
            <a:r>
              <a:rPr lang="en-GB" dirty="0"/>
              <a:t>no </a:t>
            </a:r>
            <a:r>
              <a:rPr lang="en-GB" dirty="0" smtClean="0"/>
              <a:t>longer </a:t>
            </a:r>
            <a:r>
              <a:rPr lang="en-GB" dirty="0"/>
              <a:t>allow a single vacuum vessel design for both magnets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The magnet cryostats follow the </a:t>
            </a:r>
            <a:r>
              <a:rPr lang="en-GB" b="1" dirty="0" smtClean="0"/>
              <a:t>LHC design basics</a:t>
            </a:r>
            <a:r>
              <a:rPr lang="en-GB" dirty="0" smtClean="0"/>
              <a:t>.</a:t>
            </a:r>
          </a:p>
          <a:p>
            <a:r>
              <a:rPr lang="en-GB" dirty="0" smtClean="0"/>
              <a:t>One configuration designed to </a:t>
            </a:r>
            <a:r>
              <a:rPr lang="en-GB" b="1" dirty="0" smtClean="0"/>
              <a:t>fit all possible locations </a:t>
            </a:r>
            <a:r>
              <a:rPr lang="en-GB" dirty="0" smtClean="0"/>
              <a:t>in the LHC (with local trim).</a:t>
            </a:r>
          </a:p>
          <a:p>
            <a:r>
              <a:rPr lang="en-GB" b="1" dirty="0" smtClean="0"/>
              <a:t>No changes required to nearby magnets.</a:t>
            </a:r>
          </a:p>
          <a:p>
            <a:r>
              <a:rPr lang="en-GB" dirty="0" smtClean="0"/>
              <a:t>Interconnecting work done in the tunnel </a:t>
            </a:r>
            <a:r>
              <a:rPr lang="en-GB" b="1" dirty="0" smtClean="0"/>
              <a:t>takes advantage of existing procedures</a:t>
            </a:r>
            <a:r>
              <a:rPr lang="en-GB" dirty="0" smtClean="0"/>
              <a:t> thanks to many LHC standard components and tooling.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6087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177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Heat loads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Additional heat loads to 1.9 K with respect to replaced MB cryostat</a:t>
            </a:r>
          </a:p>
          <a:p>
            <a:pPr lvl="1"/>
            <a:r>
              <a:rPr lang="en-GB" smtClean="0"/>
              <a:t>One additional magnet support post: 49 mW</a:t>
            </a:r>
          </a:p>
          <a:p>
            <a:pPr lvl="1"/>
            <a:r>
              <a:rPr lang="en-GB" smtClean="0"/>
              <a:t>Connection cryostat supports: ~100 mW</a:t>
            </a:r>
            <a:endParaRPr lang="en-GB"/>
          </a:p>
          <a:p>
            <a:pPr lvl="1"/>
            <a:r>
              <a:rPr lang="en-GB" smtClean="0"/>
              <a:t>Cold to warm transitions: </a:t>
            </a:r>
          </a:p>
          <a:p>
            <a:pPr lvl="2"/>
            <a:r>
              <a:rPr lang="en-GB" smtClean="0"/>
              <a:t>Option warm second beam line (4 CWT): ~8 W</a:t>
            </a:r>
          </a:p>
          <a:p>
            <a:pPr lvl="2"/>
            <a:r>
              <a:rPr lang="en-GB" smtClean="0"/>
              <a:t>Option cold second beam line (2 CWT): ~4 W</a:t>
            </a:r>
          </a:p>
          <a:p>
            <a:pPr lvl="1"/>
            <a:r>
              <a:rPr lang="en-GB" smtClean="0"/>
              <a:t>Current leads 2x300 A: 2.2 W</a:t>
            </a:r>
          </a:p>
          <a:p>
            <a:pPr lvl="2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61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The first 11 T cryo-assembly concept</a:t>
            </a:r>
            <a:endParaRPr lang="en-GB"/>
          </a:p>
        </p:txBody>
      </p:sp>
      <p:sp>
        <p:nvSpPr>
          <p:cNvPr id="320" name="Content Placeholder 319"/>
          <p:cNvSpPr>
            <a:spLocks noGrp="1"/>
          </p:cNvSpPr>
          <p:nvPr>
            <p:ph idx="1"/>
          </p:nvPr>
        </p:nvSpPr>
        <p:spPr>
          <a:xfrm>
            <a:off x="928553" y="1160748"/>
            <a:ext cx="7772400" cy="1572045"/>
          </a:xfrm>
        </p:spPr>
        <p:txBody>
          <a:bodyPr>
            <a:normAutofit fontScale="77500" lnSpcReduction="20000"/>
          </a:bodyPr>
          <a:lstStyle/>
          <a:p>
            <a:r>
              <a:rPr lang="en-GB"/>
              <a:t>Independently </a:t>
            </a:r>
            <a:r>
              <a:rPr lang="en-GB" smtClean="0"/>
              <a:t>cryostated and handled </a:t>
            </a:r>
            <a:r>
              <a:rPr lang="en-GB"/>
              <a:t>cold </a:t>
            </a:r>
            <a:r>
              <a:rPr lang="en-GB" smtClean="0"/>
              <a:t>masses, </a:t>
            </a:r>
            <a:r>
              <a:rPr lang="en-GB"/>
              <a:t>linked through </a:t>
            </a:r>
            <a:r>
              <a:rPr lang="en-GB" i="1" smtClean="0"/>
              <a:t>two</a:t>
            </a:r>
            <a:r>
              <a:rPr lang="en-GB" smtClean="0"/>
              <a:t> </a:t>
            </a:r>
            <a:r>
              <a:rPr lang="en-GB" i="1" smtClean="0"/>
              <a:t>short </a:t>
            </a:r>
            <a:r>
              <a:rPr lang="en-GB" i="1"/>
              <a:t>transfer </a:t>
            </a:r>
            <a:r>
              <a:rPr lang="en-GB" i="1" smtClean="0"/>
              <a:t>lines</a:t>
            </a:r>
          </a:p>
          <a:p>
            <a:r>
              <a:rPr lang="en-GB" smtClean="0"/>
              <a:t>Transfer lines with expansion joints mechanically decouple cryostats A and B</a:t>
            </a:r>
          </a:p>
          <a:p>
            <a:r>
              <a:rPr lang="en-GB" smtClean="0"/>
              <a:t>Splice  and piping interconnect in the tunnel, all other work prior to installation</a:t>
            </a:r>
          </a:p>
          <a:p>
            <a:r>
              <a:rPr lang="en-GB" smtClean="0"/>
              <a:t>Can use the </a:t>
            </a:r>
            <a:r>
              <a:rPr lang="en-GB" b="1" smtClean="0">
                <a:solidFill>
                  <a:srgbClr val="00B050"/>
                </a:solidFill>
              </a:rPr>
              <a:t>existing TCLD collimator design </a:t>
            </a:r>
            <a:r>
              <a:rPr lang="en-GB" smtClean="0"/>
              <a:t>with modified the supports</a:t>
            </a:r>
          </a:p>
          <a:p>
            <a:endParaRPr lang="en-GB" i="1"/>
          </a:p>
          <a:p>
            <a:endParaRPr lang="en-GB"/>
          </a:p>
        </p:txBody>
      </p:sp>
      <p:grpSp>
        <p:nvGrpSpPr>
          <p:cNvPr id="299" name="Group 298"/>
          <p:cNvGrpSpPr/>
          <p:nvPr/>
        </p:nvGrpSpPr>
        <p:grpSpPr>
          <a:xfrm>
            <a:off x="3383868" y="4147144"/>
            <a:ext cx="864096" cy="432048"/>
            <a:chOff x="3383868" y="2492896"/>
            <a:chExt cx="864096" cy="432048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3383868" y="2492896"/>
              <a:ext cx="0" cy="432048"/>
            </a:xfrm>
            <a:prstGeom prst="line">
              <a:avLst/>
            </a:prstGeom>
            <a:ln w="254000" cap="sq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491880" y="2924944"/>
              <a:ext cx="756084" cy="0"/>
            </a:xfrm>
            <a:prstGeom prst="line">
              <a:avLst/>
            </a:prstGeom>
            <a:ln w="254000" cap="sq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/>
          <p:cNvGrpSpPr/>
          <p:nvPr/>
        </p:nvGrpSpPr>
        <p:grpSpPr>
          <a:xfrm>
            <a:off x="3023828" y="3319052"/>
            <a:ext cx="1296144" cy="1656184"/>
            <a:chOff x="3023828" y="3320988"/>
            <a:chExt cx="1296144" cy="1656184"/>
          </a:xfrm>
        </p:grpSpPr>
        <p:cxnSp>
          <p:nvCxnSpPr>
            <p:cNvPr id="66" name="Straight Connector 65"/>
            <p:cNvCxnSpPr/>
            <p:nvPr/>
          </p:nvCxnSpPr>
          <p:spPr>
            <a:xfrm>
              <a:off x="3599892" y="3465004"/>
              <a:ext cx="0" cy="49505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3023828" y="3320988"/>
              <a:ext cx="0" cy="108012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3023828" y="3429000"/>
              <a:ext cx="576064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3599892" y="3789040"/>
              <a:ext cx="0" cy="63007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3599892" y="4032067"/>
              <a:ext cx="0" cy="225025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3023828" y="4869160"/>
              <a:ext cx="630070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3599892" y="4257092"/>
              <a:ext cx="54006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3653898" y="4257092"/>
              <a:ext cx="666074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3653898" y="4869160"/>
              <a:ext cx="666074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3599892" y="3537012"/>
              <a:ext cx="155243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3599892" y="3789040"/>
              <a:ext cx="137241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3023828" y="4869160"/>
              <a:ext cx="0" cy="108012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8" name="Group 137"/>
          <p:cNvGrpSpPr/>
          <p:nvPr/>
        </p:nvGrpSpPr>
        <p:grpSpPr>
          <a:xfrm flipH="1">
            <a:off x="4860032" y="3319052"/>
            <a:ext cx="1188132" cy="1656184"/>
            <a:chOff x="3023828" y="3320988"/>
            <a:chExt cx="1188132" cy="1656184"/>
          </a:xfrm>
        </p:grpSpPr>
        <p:cxnSp>
          <p:nvCxnSpPr>
            <p:cNvPr id="139" name="Straight Connector 138"/>
            <p:cNvCxnSpPr/>
            <p:nvPr/>
          </p:nvCxnSpPr>
          <p:spPr>
            <a:xfrm>
              <a:off x="3599892" y="3465004"/>
              <a:ext cx="0" cy="49505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>
              <a:off x="3023828" y="3320988"/>
              <a:ext cx="0" cy="108012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>
              <a:off x="3023828" y="3429000"/>
              <a:ext cx="576064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>
              <a:off x="3599892" y="3789040"/>
              <a:ext cx="0" cy="63007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3599892" y="4032067"/>
              <a:ext cx="0" cy="225025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3023828" y="4869160"/>
              <a:ext cx="630070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3599892" y="4257092"/>
              <a:ext cx="54006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3653898" y="4257092"/>
              <a:ext cx="558062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>
              <a:off x="3653898" y="4869160"/>
              <a:ext cx="558062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3599892" y="3537012"/>
              <a:ext cx="166751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3599892" y="3789040"/>
              <a:ext cx="166751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3023828" y="4869160"/>
              <a:ext cx="0" cy="108012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8" name="Group 347"/>
          <p:cNvGrpSpPr/>
          <p:nvPr/>
        </p:nvGrpSpPr>
        <p:grpSpPr>
          <a:xfrm>
            <a:off x="251520" y="4640263"/>
            <a:ext cx="8712968" cy="516929"/>
            <a:chOff x="251520" y="4640263"/>
            <a:chExt cx="8712968" cy="516929"/>
          </a:xfrm>
        </p:grpSpPr>
        <p:cxnSp>
          <p:nvCxnSpPr>
            <p:cNvPr id="126" name="Straight Connector 125"/>
            <p:cNvCxnSpPr/>
            <p:nvPr/>
          </p:nvCxnSpPr>
          <p:spPr>
            <a:xfrm>
              <a:off x="251520" y="5155256"/>
              <a:ext cx="8712968" cy="1936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Isosceles Triangle 32"/>
            <p:cNvSpPr/>
            <p:nvPr/>
          </p:nvSpPr>
          <p:spPr>
            <a:xfrm>
              <a:off x="791580" y="4640263"/>
              <a:ext cx="288032" cy="189021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34" name="Isosceles Triangle 33"/>
            <p:cNvSpPr/>
            <p:nvPr/>
          </p:nvSpPr>
          <p:spPr>
            <a:xfrm>
              <a:off x="2372722" y="4651200"/>
              <a:ext cx="288032" cy="189021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35" name="Isosceles Triangle 34"/>
            <p:cNvSpPr/>
            <p:nvPr/>
          </p:nvSpPr>
          <p:spPr>
            <a:xfrm>
              <a:off x="6408204" y="4640263"/>
              <a:ext cx="288032" cy="189021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36" name="Isosceles Triangle 35"/>
            <p:cNvSpPr/>
            <p:nvPr/>
          </p:nvSpPr>
          <p:spPr>
            <a:xfrm>
              <a:off x="7849407" y="4642199"/>
              <a:ext cx="288032" cy="189021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791580" y="4829284"/>
              <a:ext cx="288032" cy="32597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2372722" y="4903228"/>
              <a:ext cx="288032" cy="253964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6408204" y="4829284"/>
              <a:ext cx="288032" cy="32597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54" name="Oval 253"/>
            <p:cNvSpPr/>
            <p:nvPr/>
          </p:nvSpPr>
          <p:spPr>
            <a:xfrm>
              <a:off x="2411760" y="4831220"/>
              <a:ext cx="72008" cy="72008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55" name="Oval 254"/>
            <p:cNvSpPr/>
            <p:nvPr/>
          </p:nvSpPr>
          <p:spPr>
            <a:xfrm>
              <a:off x="2555776" y="4831220"/>
              <a:ext cx="72008" cy="72008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56" name="Rectangle 255"/>
            <p:cNvSpPr/>
            <p:nvPr/>
          </p:nvSpPr>
          <p:spPr>
            <a:xfrm>
              <a:off x="7848364" y="4903228"/>
              <a:ext cx="288032" cy="253964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57" name="Oval 256"/>
            <p:cNvSpPr/>
            <p:nvPr/>
          </p:nvSpPr>
          <p:spPr>
            <a:xfrm>
              <a:off x="7887402" y="4831220"/>
              <a:ext cx="72008" cy="72008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58" name="Oval 257"/>
            <p:cNvSpPr/>
            <p:nvPr/>
          </p:nvSpPr>
          <p:spPr>
            <a:xfrm>
              <a:off x="8031418" y="4831220"/>
              <a:ext cx="72008" cy="72008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346" name="Group 345"/>
          <p:cNvGrpSpPr/>
          <p:nvPr/>
        </p:nvGrpSpPr>
        <p:grpSpPr>
          <a:xfrm>
            <a:off x="683568" y="3319052"/>
            <a:ext cx="2268252" cy="1692188"/>
            <a:chOff x="683568" y="3319052"/>
            <a:chExt cx="2268252" cy="1692188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2951820" y="4698769"/>
              <a:ext cx="0" cy="312471"/>
            </a:xfrm>
            <a:prstGeom prst="line">
              <a:avLst/>
            </a:pr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8" name="Group 267"/>
            <p:cNvGrpSpPr/>
            <p:nvPr/>
          </p:nvGrpSpPr>
          <p:grpSpPr>
            <a:xfrm>
              <a:off x="683568" y="3319052"/>
              <a:ext cx="2268252" cy="1368152"/>
              <a:chOff x="683568" y="1664804"/>
              <a:chExt cx="2268252" cy="1368152"/>
            </a:xfrm>
          </p:grpSpPr>
          <p:sp>
            <p:nvSpPr>
              <p:cNvPr id="8" name="Isosceles Triangle 7"/>
              <p:cNvSpPr/>
              <p:nvPr/>
            </p:nvSpPr>
            <p:spPr>
              <a:xfrm>
                <a:off x="791580" y="2663915"/>
                <a:ext cx="288032" cy="189021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>
                <a:off x="2372722" y="2665851"/>
                <a:ext cx="288032" cy="189021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683568" y="1664804"/>
                <a:ext cx="2268252" cy="1368152"/>
                <a:chOff x="683568" y="3320988"/>
                <a:chExt cx="2268252" cy="1368152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683568" y="3320988"/>
                  <a:ext cx="2268252" cy="108012"/>
                  <a:chOff x="683568" y="3320988"/>
                  <a:chExt cx="2268252" cy="108012"/>
                </a:xfrm>
              </p:grpSpPr>
              <p:cxnSp>
                <p:nvCxnSpPr>
                  <p:cNvPr id="13" name="Straight Connector 12"/>
                  <p:cNvCxnSpPr/>
                  <p:nvPr/>
                </p:nvCxnSpPr>
                <p:spPr>
                  <a:xfrm>
                    <a:off x="683568" y="3429000"/>
                    <a:ext cx="2268252" cy="0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/>
                  <p:nvPr/>
                </p:nvCxnSpPr>
                <p:spPr>
                  <a:xfrm flipV="1">
                    <a:off x="2951820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Connector 16"/>
                  <p:cNvCxnSpPr/>
                  <p:nvPr/>
                </p:nvCxnSpPr>
                <p:spPr>
                  <a:xfrm flipV="1">
                    <a:off x="683568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" name="Group 18"/>
                <p:cNvGrpSpPr/>
                <p:nvPr/>
              </p:nvGrpSpPr>
              <p:grpSpPr>
                <a:xfrm flipV="1">
                  <a:off x="683568" y="4581128"/>
                  <a:ext cx="2268252" cy="108012"/>
                  <a:chOff x="683568" y="3320988"/>
                  <a:chExt cx="2268252" cy="108012"/>
                </a:xfrm>
              </p:grpSpPr>
              <p:cxnSp>
                <p:nvCxnSpPr>
                  <p:cNvPr id="20" name="Straight Connector 19"/>
                  <p:cNvCxnSpPr/>
                  <p:nvPr/>
                </p:nvCxnSpPr>
                <p:spPr>
                  <a:xfrm>
                    <a:off x="683568" y="3429000"/>
                    <a:ext cx="2268252" cy="0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/>
                  <p:cNvCxnSpPr/>
                  <p:nvPr/>
                </p:nvCxnSpPr>
                <p:spPr>
                  <a:xfrm flipV="1">
                    <a:off x="2951820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/>
                  <p:cNvCxnSpPr/>
                  <p:nvPr/>
                </p:nvCxnSpPr>
                <p:spPr>
                  <a:xfrm flipV="1">
                    <a:off x="683568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50" name="Oval 249"/>
              <p:cNvSpPr/>
              <p:nvPr/>
            </p:nvSpPr>
            <p:spPr>
              <a:xfrm>
                <a:off x="2411760" y="2852936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51" name="Oval 250"/>
              <p:cNvSpPr/>
              <p:nvPr/>
            </p:nvSpPr>
            <p:spPr>
              <a:xfrm>
                <a:off x="2555776" y="2852936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59" name="Rectangle 258"/>
              <p:cNvSpPr/>
              <p:nvPr/>
            </p:nvSpPr>
            <p:spPr>
              <a:xfrm>
                <a:off x="791580" y="2852936"/>
                <a:ext cx="288032" cy="4571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latin typeface="+mj-lt"/>
                  <a:cs typeface="Arial" pitchFamily="34" charset="0"/>
                </a:endParaRPr>
              </a:p>
            </p:txBody>
          </p:sp>
        </p:grpSp>
      </p:grpSp>
      <p:grpSp>
        <p:nvGrpSpPr>
          <p:cNvPr id="347" name="Group 346"/>
          <p:cNvGrpSpPr/>
          <p:nvPr/>
        </p:nvGrpSpPr>
        <p:grpSpPr>
          <a:xfrm>
            <a:off x="6120172" y="3319052"/>
            <a:ext cx="2268252" cy="1692188"/>
            <a:chOff x="6120172" y="3319052"/>
            <a:chExt cx="2268252" cy="1692188"/>
          </a:xfrm>
        </p:grpSpPr>
        <p:cxnSp>
          <p:nvCxnSpPr>
            <p:cNvPr id="151" name="Straight Connector 150"/>
            <p:cNvCxnSpPr/>
            <p:nvPr/>
          </p:nvCxnSpPr>
          <p:spPr>
            <a:xfrm>
              <a:off x="6120172" y="4698769"/>
              <a:ext cx="0" cy="312471"/>
            </a:xfrm>
            <a:prstGeom prst="line">
              <a:avLst/>
            </a:pr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9" name="Group 268"/>
            <p:cNvGrpSpPr/>
            <p:nvPr/>
          </p:nvGrpSpPr>
          <p:grpSpPr>
            <a:xfrm>
              <a:off x="6120172" y="3319052"/>
              <a:ext cx="2268252" cy="1368152"/>
              <a:chOff x="6120172" y="1664804"/>
              <a:chExt cx="2268252" cy="1368152"/>
            </a:xfrm>
          </p:grpSpPr>
          <p:sp>
            <p:nvSpPr>
              <p:cNvPr id="10" name="Isosceles Triangle 9"/>
              <p:cNvSpPr/>
              <p:nvPr/>
            </p:nvSpPr>
            <p:spPr>
              <a:xfrm>
                <a:off x="6408204" y="2663915"/>
                <a:ext cx="288032" cy="189021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11" name="Isosceles Triangle 10"/>
              <p:cNvSpPr/>
              <p:nvPr/>
            </p:nvSpPr>
            <p:spPr>
              <a:xfrm>
                <a:off x="7849407" y="2665851"/>
                <a:ext cx="288032" cy="189021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6120172" y="1664804"/>
                <a:ext cx="2268252" cy="1368152"/>
                <a:chOff x="683568" y="3320988"/>
                <a:chExt cx="2268252" cy="1368152"/>
              </a:xfrm>
            </p:grpSpPr>
            <p:grpSp>
              <p:nvGrpSpPr>
                <p:cNvPr id="25" name="Group 24"/>
                <p:cNvGrpSpPr/>
                <p:nvPr/>
              </p:nvGrpSpPr>
              <p:grpSpPr>
                <a:xfrm>
                  <a:off x="683568" y="3320988"/>
                  <a:ext cx="2268252" cy="108012"/>
                  <a:chOff x="683568" y="3320988"/>
                  <a:chExt cx="2268252" cy="108012"/>
                </a:xfrm>
              </p:grpSpPr>
              <p:cxnSp>
                <p:nvCxnSpPr>
                  <p:cNvPr id="30" name="Straight Connector 29"/>
                  <p:cNvCxnSpPr/>
                  <p:nvPr/>
                </p:nvCxnSpPr>
                <p:spPr>
                  <a:xfrm>
                    <a:off x="683568" y="3429000"/>
                    <a:ext cx="2268252" cy="0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 flipV="1">
                    <a:off x="2951820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>
                  <a:xfrm flipV="1">
                    <a:off x="683568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" name="Group 25"/>
                <p:cNvGrpSpPr/>
                <p:nvPr/>
              </p:nvGrpSpPr>
              <p:grpSpPr>
                <a:xfrm flipV="1">
                  <a:off x="683568" y="4581128"/>
                  <a:ext cx="2268252" cy="108012"/>
                  <a:chOff x="683568" y="3320988"/>
                  <a:chExt cx="2268252" cy="108012"/>
                </a:xfrm>
              </p:grpSpPr>
              <p:cxnSp>
                <p:nvCxnSpPr>
                  <p:cNvPr id="27" name="Straight Connector 26"/>
                  <p:cNvCxnSpPr/>
                  <p:nvPr/>
                </p:nvCxnSpPr>
                <p:spPr>
                  <a:xfrm>
                    <a:off x="683568" y="3429000"/>
                    <a:ext cx="2268252" cy="0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/>
                  <p:cNvCxnSpPr/>
                  <p:nvPr/>
                </p:nvCxnSpPr>
                <p:spPr>
                  <a:xfrm flipV="1">
                    <a:off x="2951820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/>
                  <p:cNvCxnSpPr/>
                  <p:nvPr/>
                </p:nvCxnSpPr>
                <p:spPr>
                  <a:xfrm flipV="1">
                    <a:off x="683568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52" name="Oval 251"/>
              <p:cNvSpPr/>
              <p:nvPr/>
            </p:nvSpPr>
            <p:spPr>
              <a:xfrm>
                <a:off x="7884368" y="2852936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53" name="Oval 252"/>
              <p:cNvSpPr/>
              <p:nvPr/>
            </p:nvSpPr>
            <p:spPr>
              <a:xfrm>
                <a:off x="8028384" y="2852936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60" name="Rectangle 259"/>
              <p:cNvSpPr/>
              <p:nvPr/>
            </p:nvSpPr>
            <p:spPr>
              <a:xfrm>
                <a:off x="6408204" y="2852936"/>
                <a:ext cx="288032" cy="4571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latin typeface="+mj-lt"/>
                  <a:cs typeface="Arial" pitchFamily="34" charset="0"/>
                </a:endParaRPr>
              </a:p>
            </p:txBody>
          </p:sp>
        </p:grpSp>
      </p:grpSp>
      <p:grpSp>
        <p:nvGrpSpPr>
          <p:cNvPr id="300" name="Group 299"/>
          <p:cNvGrpSpPr/>
          <p:nvPr/>
        </p:nvGrpSpPr>
        <p:grpSpPr>
          <a:xfrm>
            <a:off x="4932040" y="4147144"/>
            <a:ext cx="756084" cy="432048"/>
            <a:chOff x="4932040" y="2492896"/>
            <a:chExt cx="756084" cy="432048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5688124" y="2492896"/>
              <a:ext cx="0" cy="432048"/>
            </a:xfrm>
            <a:prstGeom prst="line">
              <a:avLst/>
            </a:prstGeom>
            <a:ln w="254000" cap="sq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/>
          </p:nvCxnSpPr>
          <p:spPr>
            <a:xfrm>
              <a:off x="4932040" y="2924944"/>
              <a:ext cx="756084" cy="0"/>
            </a:xfrm>
            <a:prstGeom prst="line">
              <a:avLst/>
            </a:prstGeom>
            <a:ln w="254000" cap="sq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0" name="Group 349"/>
          <p:cNvGrpSpPr/>
          <p:nvPr/>
        </p:nvGrpSpPr>
        <p:grpSpPr>
          <a:xfrm>
            <a:off x="3719131" y="3815462"/>
            <a:ext cx="1676229" cy="321002"/>
            <a:chOff x="3719131" y="3815462"/>
            <a:chExt cx="1676229" cy="321002"/>
          </a:xfrm>
        </p:grpSpPr>
        <p:grpSp>
          <p:nvGrpSpPr>
            <p:cNvPr id="294" name="Group 293"/>
            <p:cNvGrpSpPr/>
            <p:nvPr/>
          </p:nvGrpSpPr>
          <p:grpSpPr>
            <a:xfrm>
              <a:off x="3719131" y="3850111"/>
              <a:ext cx="1676229" cy="180020"/>
              <a:chOff x="3719131" y="2195863"/>
              <a:chExt cx="1676229" cy="180020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3885828" y="2195863"/>
                <a:ext cx="1300336" cy="180020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cxnSp>
            <p:nvCxnSpPr>
              <p:cNvPr id="290" name="Straight Connector 289"/>
              <p:cNvCxnSpPr>
                <a:stCxn id="5" idx="1"/>
              </p:cNvCxnSpPr>
              <p:nvPr/>
            </p:nvCxnSpPr>
            <p:spPr>
              <a:xfrm flipH="1">
                <a:off x="3719131" y="2285873"/>
                <a:ext cx="166697" cy="0"/>
              </a:xfrm>
              <a:prstGeom prst="line">
                <a:avLst/>
              </a:prstGeom>
              <a:solidFill>
                <a:srgbClr val="006600"/>
              </a:solidFill>
              <a:ln w="76200">
                <a:solidFill>
                  <a:srgbClr val="0066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292" name="Straight Connector 291"/>
              <p:cNvCxnSpPr>
                <a:stCxn id="5" idx="3"/>
              </p:cNvCxnSpPr>
              <p:nvPr/>
            </p:nvCxnSpPr>
            <p:spPr>
              <a:xfrm>
                <a:off x="5186164" y="2285873"/>
                <a:ext cx="209196" cy="0"/>
              </a:xfrm>
              <a:prstGeom prst="line">
                <a:avLst/>
              </a:prstGeom>
              <a:solidFill>
                <a:srgbClr val="006600"/>
              </a:solidFill>
              <a:ln w="76200">
                <a:solidFill>
                  <a:srgbClr val="0066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</p:grpSp>
        <p:sp>
          <p:nvSpPr>
            <p:cNvPr id="317" name="Isosceles Triangle 316"/>
            <p:cNvSpPr/>
            <p:nvPr/>
          </p:nvSpPr>
          <p:spPr>
            <a:xfrm>
              <a:off x="4067944" y="4041954"/>
              <a:ext cx="144016" cy="9451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318" name="Isosceles Triangle 317"/>
            <p:cNvSpPr/>
            <p:nvPr/>
          </p:nvSpPr>
          <p:spPr>
            <a:xfrm>
              <a:off x="4860032" y="4039132"/>
              <a:ext cx="144016" cy="9451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323" name="TextBox 322"/>
            <p:cNvSpPr txBox="1"/>
            <p:nvPr/>
          </p:nvSpPr>
          <p:spPr>
            <a:xfrm>
              <a:off x="3885828" y="3815462"/>
              <a:ext cx="1300336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smtClean="0">
                  <a:latin typeface="Arial" pitchFamily="34" charset="0"/>
                  <a:cs typeface="Arial" pitchFamily="34" charset="0"/>
                </a:rPr>
                <a:t>Collimator</a:t>
              </a:r>
              <a:endParaRPr lang="en-GB" sz="1050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24" name="Line Callout 2 323"/>
          <p:cNvSpPr/>
          <p:nvPr/>
        </p:nvSpPr>
        <p:spPr>
          <a:xfrm>
            <a:off x="6607231" y="5567643"/>
            <a:ext cx="1197133" cy="43204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66484"/>
              <a:gd name="adj6" fmla="val -109740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smtClean="0">
                <a:latin typeface="+mj-lt"/>
                <a:cs typeface="Arial" pitchFamily="34" charset="0"/>
              </a:rPr>
              <a:t>Lines M, E, N, K, C’</a:t>
            </a:r>
            <a:endParaRPr lang="en-GB" sz="1400" dirty="0" smtClean="0">
              <a:latin typeface="+mj-lt"/>
              <a:cs typeface="Arial" pitchFamily="34" charset="0"/>
            </a:endParaRPr>
          </a:p>
        </p:txBody>
      </p:sp>
      <p:sp>
        <p:nvSpPr>
          <p:cNvPr id="326" name="Line Callout 2 325"/>
          <p:cNvSpPr/>
          <p:nvPr/>
        </p:nvSpPr>
        <p:spPr>
          <a:xfrm>
            <a:off x="1583668" y="5661248"/>
            <a:ext cx="1800200" cy="68407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69271"/>
              <a:gd name="adj6" fmla="val -35006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smtClean="0">
                <a:latin typeface="+mj-lt"/>
                <a:cs typeface="Arial" pitchFamily="34" charset="0"/>
              </a:rPr>
              <a:t>Reinforced jacks to widstand vacuum forces</a:t>
            </a:r>
            <a:endParaRPr lang="en-GB" sz="1400" dirty="0" smtClean="0">
              <a:latin typeface="+mj-lt"/>
              <a:cs typeface="Arial" pitchFamily="34" charset="0"/>
            </a:endParaRPr>
          </a:p>
        </p:txBody>
      </p:sp>
      <p:grpSp>
        <p:nvGrpSpPr>
          <p:cNvPr id="349" name="Group 348"/>
          <p:cNvGrpSpPr/>
          <p:nvPr/>
        </p:nvGrpSpPr>
        <p:grpSpPr>
          <a:xfrm>
            <a:off x="3773137" y="3535076"/>
            <a:ext cx="1504385" cy="1332148"/>
            <a:chOff x="3773137" y="3535076"/>
            <a:chExt cx="1504385" cy="1332148"/>
          </a:xfrm>
        </p:grpSpPr>
        <p:cxnSp>
          <p:nvCxnSpPr>
            <p:cNvPr id="304" name="Straight Connector 303"/>
            <p:cNvCxnSpPr/>
            <p:nvPr/>
          </p:nvCxnSpPr>
          <p:spPr>
            <a:xfrm>
              <a:off x="3791139" y="3535076"/>
              <a:ext cx="1486383" cy="0"/>
            </a:xfrm>
            <a:prstGeom prst="line">
              <a:avLst/>
            </a:prstGeom>
            <a:ln w="76200" cap="sq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/>
          </p:nvCxnSpPr>
          <p:spPr>
            <a:xfrm>
              <a:off x="4319972" y="4255156"/>
              <a:ext cx="540060" cy="0"/>
            </a:xfrm>
            <a:prstGeom prst="line">
              <a:avLst/>
            </a:prstGeom>
            <a:ln w="76200" cap="sq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/>
          </p:nvCxnSpPr>
          <p:spPr>
            <a:xfrm>
              <a:off x="4319972" y="4579192"/>
              <a:ext cx="540060" cy="0"/>
            </a:xfrm>
            <a:prstGeom prst="line">
              <a:avLst/>
            </a:prstGeom>
            <a:ln w="254000" cap="sq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/>
          </p:nvCxnSpPr>
          <p:spPr>
            <a:xfrm>
              <a:off x="4319972" y="4867224"/>
              <a:ext cx="540060" cy="0"/>
            </a:xfrm>
            <a:prstGeom prst="line">
              <a:avLst/>
            </a:prstGeom>
            <a:ln w="76200" cap="sq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/>
          </p:nvCxnSpPr>
          <p:spPr>
            <a:xfrm>
              <a:off x="3773137" y="3787104"/>
              <a:ext cx="1504385" cy="0"/>
            </a:xfrm>
            <a:prstGeom prst="line">
              <a:avLst/>
            </a:prstGeom>
            <a:ln w="76200" cap="sq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/>
          </p:nvCxnSpPr>
          <p:spPr>
            <a:xfrm>
              <a:off x="3799878" y="3679092"/>
              <a:ext cx="1477644" cy="0"/>
            </a:xfrm>
            <a:prstGeom prst="line">
              <a:avLst/>
            </a:prstGeom>
            <a:ln w="1270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9" name="Rectangle 328"/>
            <p:cNvSpPr/>
            <p:nvPr/>
          </p:nvSpPr>
          <p:spPr>
            <a:xfrm>
              <a:off x="4422650" y="4543188"/>
              <a:ext cx="334703" cy="9901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 cap="sq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345" name="Group 344"/>
          <p:cNvGrpSpPr/>
          <p:nvPr/>
        </p:nvGrpSpPr>
        <p:grpSpPr>
          <a:xfrm>
            <a:off x="359532" y="3562079"/>
            <a:ext cx="8352928" cy="1030615"/>
            <a:chOff x="359532" y="3562079"/>
            <a:chExt cx="8352928" cy="1030615"/>
          </a:xfrm>
        </p:grpSpPr>
        <p:grpSp>
          <p:nvGrpSpPr>
            <p:cNvPr id="301" name="Group 300"/>
            <p:cNvGrpSpPr/>
            <p:nvPr/>
          </p:nvGrpSpPr>
          <p:grpSpPr>
            <a:xfrm>
              <a:off x="359532" y="3562079"/>
              <a:ext cx="8352928" cy="756084"/>
              <a:chOff x="359532" y="1907831"/>
              <a:chExt cx="8352928" cy="756084"/>
            </a:xfrm>
          </p:grpSpPr>
          <p:grpSp>
            <p:nvGrpSpPr>
              <p:cNvPr id="298" name="Group 297"/>
              <p:cNvGrpSpPr/>
              <p:nvPr/>
            </p:nvGrpSpPr>
            <p:grpSpPr>
              <a:xfrm>
                <a:off x="467544" y="1907831"/>
                <a:ext cx="2916324" cy="756084"/>
                <a:chOff x="467544" y="1907831"/>
                <a:chExt cx="2916324" cy="756084"/>
              </a:xfrm>
            </p:grpSpPr>
            <p:sp>
              <p:nvSpPr>
                <p:cNvPr id="6" name="Rectangle 5"/>
                <p:cNvSpPr/>
                <p:nvPr/>
              </p:nvSpPr>
              <p:spPr>
                <a:xfrm>
                  <a:off x="467544" y="1907831"/>
                  <a:ext cx="2700300" cy="75608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dirty="0" smtClean="0">
                    <a:latin typeface="+mj-lt"/>
                    <a:cs typeface="Arial" pitchFamily="34" charset="0"/>
                  </a:endParaRPr>
                </a:p>
              </p:txBody>
            </p: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3167844" y="2492896"/>
                  <a:ext cx="216024" cy="0"/>
                </a:xfrm>
                <a:prstGeom prst="line">
                  <a:avLst/>
                </a:prstGeom>
                <a:ln w="254000" cap="sq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7" name="Group 296"/>
              <p:cNvGrpSpPr/>
              <p:nvPr/>
            </p:nvGrpSpPr>
            <p:grpSpPr>
              <a:xfrm>
                <a:off x="5742130" y="1907831"/>
                <a:ext cx="2862318" cy="756084"/>
                <a:chOff x="5742130" y="1907831"/>
                <a:chExt cx="2862318" cy="756084"/>
              </a:xfrm>
            </p:grpSpPr>
            <p:sp>
              <p:nvSpPr>
                <p:cNvPr id="7" name="Rectangle 6"/>
                <p:cNvSpPr/>
                <p:nvPr/>
              </p:nvSpPr>
              <p:spPr>
                <a:xfrm>
                  <a:off x="5904148" y="1907831"/>
                  <a:ext cx="2700300" cy="75608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dirty="0" smtClean="0">
                    <a:latin typeface="+mj-lt"/>
                    <a:cs typeface="Arial" pitchFamily="34" charset="0"/>
                  </a:endParaRPr>
                </a:p>
              </p:txBody>
            </p: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5742130" y="2492896"/>
                  <a:ext cx="162018" cy="0"/>
                </a:xfrm>
                <a:prstGeom prst="line">
                  <a:avLst/>
                </a:prstGeom>
                <a:ln w="254000" cap="sq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5" name="Group 294"/>
              <p:cNvGrpSpPr/>
              <p:nvPr/>
            </p:nvGrpSpPr>
            <p:grpSpPr>
              <a:xfrm>
                <a:off x="359532" y="2285873"/>
                <a:ext cx="8352928" cy="0"/>
                <a:chOff x="359532" y="2285873"/>
                <a:chExt cx="8352928" cy="0"/>
              </a:xfrm>
            </p:grpSpPr>
            <p:cxnSp>
              <p:nvCxnSpPr>
                <p:cNvPr id="82" name="Straight Connector 81"/>
                <p:cNvCxnSpPr/>
                <p:nvPr/>
              </p:nvCxnSpPr>
              <p:spPr>
                <a:xfrm>
                  <a:off x="359532" y="2285873"/>
                  <a:ext cx="3359599" cy="0"/>
                </a:xfrm>
                <a:prstGeom prst="line">
                  <a:avLst/>
                </a:prstGeom>
                <a:ln w="76200">
                  <a:solidFill>
                    <a:srgbClr val="33CC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>
                  <a:off x="5388724" y="2285873"/>
                  <a:ext cx="3323736" cy="0"/>
                </a:xfrm>
                <a:prstGeom prst="line">
                  <a:avLst/>
                </a:prstGeom>
                <a:ln w="76200">
                  <a:solidFill>
                    <a:srgbClr val="33CC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96" name="Group 295"/>
            <p:cNvGrpSpPr/>
            <p:nvPr/>
          </p:nvGrpSpPr>
          <p:grpSpPr>
            <a:xfrm>
              <a:off x="359532" y="3679092"/>
              <a:ext cx="8341421" cy="0"/>
              <a:chOff x="359532" y="2024844"/>
              <a:chExt cx="8341421" cy="0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>
                <a:off x="359532" y="2024844"/>
                <a:ext cx="3449086" cy="0"/>
              </a:xfrm>
              <a:prstGeom prst="line">
                <a:avLst/>
              </a:prstGeom>
              <a:ln w="1270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Straight Connector 283"/>
              <p:cNvCxnSpPr/>
              <p:nvPr/>
            </p:nvCxnSpPr>
            <p:spPr>
              <a:xfrm>
                <a:off x="5251867" y="2024844"/>
                <a:ext cx="3449086" cy="0"/>
              </a:xfrm>
              <a:prstGeom prst="line">
                <a:avLst/>
              </a:prstGeom>
              <a:ln w="1270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1" name="TextBox 320"/>
            <p:cNvSpPr txBox="1"/>
            <p:nvPr/>
          </p:nvSpPr>
          <p:spPr>
            <a:xfrm>
              <a:off x="788724" y="3676672"/>
              <a:ext cx="1980220" cy="2923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00" smtClean="0">
                  <a:latin typeface="Arial" pitchFamily="34" charset="0"/>
                  <a:cs typeface="Arial" pitchFamily="34" charset="0"/>
                </a:rPr>
                <a:t>11 T cold mass A</a:t>
              </a:r>
              <a:endParaRPr lang="en-GB" sz="13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2" name="TextBox 321"/>
            <p:cNvSpPr txBox="1"/>
            <p:nvPr/>
          </p:nvSpPr>
          <p:spPr>
            <a:xfrm>
              <a:off x="6264188" y="3676672"/>
              <a:ext cx="1980220" cy="2923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00" smtClean="0">
                  <a:latin typeface="Arial" pitchFamily="34" charset="0"/>
                  <a:cs typeface="Arial" pitchFamily="34" charset="0"/>
                </a:rPr>
                <a:t>11 T cold mass B</a:t>
              </a:r>
              <a:endParaRPr lang="en-GB" sz="1300" dirty="0" smtClean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43" name="Group 342"/>
            <p:cNvGrpSpPr/>
            <p:nvPr/>
          </p:nvGrpSpPr>
          <p:grpSpPr>
            <a:xfrm>
              <a:off x="359532" y="4133642"/>
              <a:ext cx="8341421" cy="459052"/>
              <a:chOff x="359532" y="4133642"/>
              <a:chExt cx="8341421" cy="459052"/>
            </a:xfrm>
          </p:grpSpPr>
          <p:cxnSp>
            <p:nvCxnSpPr>
              <p:cNvPr id="331" name="Straight Connector 330"/>
              <p:cNvCxnSpPr>
                <a:stCxn id="329" idx="1"/>
              </p:cNvCxnSpPr>
              <p:nvPr/>
            </p:nvCxnSpPr>
            <p:spPr>
              <a:xfrm flipH="1" flipV="1">
                <a:off x="3383868" y="4592693"/>
                <a:ext cx="1038782" cy="1"/>
              </a:xfrm>
              <a:prstGeom prst="line">
                <a:avLst/>
              </a:prstGeom>
              <a:ln w="28575" cap="sq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Straight Connector 332"/>
              <p:cNvCxnSpPr/>
              <p:nvPr/>
            </p:nvCxnSpPr>
            <p:spPr>
              <a:xfrm flipV="1">
                <a:off x="3383868" y="4133642"/>
                <a:ext cx="0" cy="459052"/>
              </a:xfrm>
              <a:prstGeom prst="line">
                <a:avLst/>
              </a:prstGeom>
              <a:ln w="28575" cap="sq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Straight Connector 334"/>
              <p:cNvCxnSpPr/>
              <p:nvPr/>
            </p:nvCxnSpPr>
            <p:spPr>
              <a:xfrm flipH="1">
                <a:off x="359532" y="4133642"/>
                <a:ext cx="3024336" cy="2822"/>
              </a:xfrm>
              <a:prstGeom prst="line">
                <a:avLst/>
              </a:prstGeom>
              <a:ln w="28575" cap="sq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Straight Connector 336"/>
              <p:cNvCxnSpPr>
                <a:stCxn id="329" idx="3"/>
              </p:cNvCxnSpPr>
              <p:nvPr/>
            </p:nvCxnSpPr>
            <p:spPr>
              <a:xfrm>
                <a:off x="4757353" y="4592694"/>
                <a:ext cx="930771" cy="0"/>
              </a:xfrm>
              <a:prstGeom prst="line">
                <a:avLst/>
              </a:prstGeom>
              <a:ln w="28575" cap="sq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" name="Straight Connector 338"/>
              <p:cNvCxnSpPr/>
              <p:nvPr/>
            </p:nvCxnSpPr>
            <p:spPr>
              <a:xfrm flipV="1">
                <a:off x="5688124" y="4135054"/>
                <a:ext cx="0" cy="457640"/>
              </a:xfrm>
              <a:prstGeom prst="line">
                <a:avLst/>
              </a:prstGeom>
              <a:ln w="28575" cap="sq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Straight Connector 340"/>
              <p:cNvCxnSpPr/>
              <p:nvPr/>
            </p:nvCxnSpPr>
            <p:spPr>
              <a:xfrm>
                <a:off x="5688124" y="4135053"/>
                <a:ext cx="3012829" cy="12091"/>
              </a:xfrm>
              <a:prstGeom prst="line">
                <a:avLst/>
              </a:prstGeom>
              <a:ln w="28575" cap="sq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5" name="Line Callout 2 324"/>
          <p:cNvSpPr/>
          <p:nvPr/>
        </p:nvSpPr>
        <p:spPr>
          <a:xfrm>
            <a:off x="4433724" y="2816932"/>
            <a:ext cx="900100" cy="28803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92878"/>
              <a:gd name="adj6" fmla="val -67446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smtClean="0">
                <a:latin typeface="+mj-lt"/>
                <a:cs typeface="Arial" pitchFamily="34" charset="0"/>
              </a:rPr>
              <a:t>Line X</a:t>
            </a:r>
            <a:endParaRPr lang="en-GB" sz="1400" dirty="0" smtClean="0">
              <a:latin typeface="+mj-lt"/>
              <a:cs typeface="Arial" pitchFamily="34" charset="0"/>
            </a:endParaRPr>
          </a:p>
        </p:txBody>
      </p:sp>
      <p:sp>
        <p:nvSpPr>
          <p:cNvPr id="327" name="Line Callout 2 326"/>
          <p:cNvSpPr/>
          <p:nvPr/>
        </p:nvSpPr>
        <p:spPr>
          <a:xfrm>
            <a:off x="6286690" y="2567073"/>
            <a:ext cx="1518739" cy="64552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07139"/>
              <a:gd name="adj6" fmla="val -82483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smtClean="0">
                <a:latin typeface="+mj-lt"/>
                <a:cs typeface="Arial" pitchFamily="34" charset="0"/>
              </a:rPr>
              <a:t>Independently supported collimator</a:t>
            </a:r>
            <a:endParaRPr lang="en-GB" sz="1400" dirty="0" smtClean="0">
              <a:latin typeface="+mj-lt"/>
              <a:cs typeface="Arial" pitchFamily="34" charset="0"/>
            </a:endParaRPr>
          </a:p>
        </p:txBody>
      </p:sp>
      <p:sp>
        <p:nvSpPr>
          <p:cNvPr id="328" name="Line Callout 2 327"/>
          <p:cNvSpPr/>
          <p:nvPr/>
        </p:nvSpPr>
        <p:spPr>
          <a:xfrm>
            <a:off x="5688124" y="6093296"/>
            <a:ext cx="1566174" cy="63007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25560"/>
              <a:gd name="adj6" fmla="val -68837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smtClean="0">
                <a:latin typeface="+mj-lt"/>
                <a:cs typeface="Arial" pitchFamily="34" charset="0"/>
              </a:rPr>
              <a:t>Busbar splice and interconnect done in the tunnel</a:t>
            </a:r>
            <a:endParaRPr lang="en-GB" sz="1200" dirty="0" smtClean="0">
              <a:latin typeface="+mj-lt"/>
              <a:cs typeface="Arial" pitchFamily="34" charset="0"/>
            </a:endParaRPr>
          </a:p>
        </p:txBody>
      </p:sp>
      <p:sp>
        <p:nvSpPr>
          <p:cNvPr id="4" name="Line Callout 2 3"/>
          <p:cNvSpPr/>
          <p:nvPr/>
        </p:nvSpPr>
        <p:spPr>
          <a:xfrm>
            <a:off x="3747854" y="6197713"/>
            <a:ext cx="1575176" cy="525653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04862"/>
              <a:gd name="adj6" fmla="val -23918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smtClean="0">
                <a:latin typeface="+mj-lt"/>
                <a:cs typeface="Arial" pitchFamily="34" charset="0"/>
              </a:rPr>
              <a:t>Flexible S-shaped busbar stabiliser</a:t>
            </a:r>
            <a:endParaRPr lang="en-GB" sz="1200" dirty="0" smtClean="0">
              <a:latin typeface="+mj-lt"/>
              <a:cs typeface="Arial" pitchFamily="34" charset="0"/>
            </a:endParaRPr>
          </a:p>
        </p:txBody>
      </p:sp>
      <p:sp>
        <p:nvSpPr>
          <p:cNvPr id="130" name="Line Callout 2 129"/>
          <p:cNvSpPr/>
          <p:nvPr/>
        </p:nvSpPr>
        <p:spPr>
          <a:xfrm rot="5400000">
            <a:off x="8179026" y="5441873"/>
            <a:ext cx="439253" cy="66852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8245"/>
              <a:gd name="adj6" fmla="val -309864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1400" smtClean="0">
                <a:latin typeface="+mj-lt"/>
                <a:cs typeface="Arial" pitchFamily="34" charset="0"/>
              </a:rPr>
              <a:t>Busbar lyra</a:t>
            </a:r>
            <a:endParaRPr lang="en-GB" sz="1400" dirty="0" smtClean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66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0" grpId="0" build="p"/>
      <p:bldP spid="324" grpId="0" animBg="1"/>
      <p:bldP spid="326" grpId="0" animBg="1"/>
      <p:bldP spid="325" grpId="0" animBg="1"/>
      <p:bldP spid="327" grpId="0" animBg="1"/>
      <p:bldP spid="328" grpId="0" animBg="1"/>
      <p:bldP spid="4" grpId="0" animBg="1"/>
      <p:bldP spid="13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3D Integration</a:t>
            </a:r>
            <a:endParaRPr lang="en-GB"/>
          </a:p>
        </p:txBody>
      </p:sp>
      <p:pic>
        <p:nvPicPr>
          <p:cNvPr id="4" name="Picture 2" descr="\\cern.ch\dfs\Users\d\dduarter\Public\11Tcryostat\11T_Cryostat1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782" y="1316182"/>
            <a:ext cx="8936891" cy="5237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d\dduarter\Public\11Tcryostat\11T_Cryostat1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75" y="3693600"/>
            <a:ext cx="5400000" cy="316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.ch\dfs\Users\d\dduarter\Public\11Tcryostat\11T_Cryostat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202" y="1278764"/>
            <a:ext cx="5400000" cy="316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481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  <a:endParaRPr lang="en-GB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mtClean="0"/>
              <a:t>Main integration requirements</a:t>
            </a:r>
          </a:p>
          <a:p>
            <a:r>
              <a:rPr lang="en-GB" smtClean="0"/>
              <a:t>Conceptual design: Layout, main features, interfaces </a:t>
            </a:r>
          </a:p>
          <a:p>
            <a:r>
              <a:rPr lang="en-GB" smtClean="0"/>
              <a:t>Cryostat main components and assembly sequence </a:t>
            </a:r>
          </a:p>
          <a:p>
            <a:r>
              <a:rPr lang="en-GB" smtClean="0"/>
              <a:t>Collimator design</a:t>
            </a:r>
          </a:p>
          <a:p>
            <a:r>
              <a:rPr lang="en-GB" smtClean="0"/>
              <a:t>Beam vacuum equipment and collimator length</a:t>
            </a:r>
          </a:p>
          <a:p>
            <a:r>
              <a:rPr lang="en-GB" smtClean="0"/>
              <a:t>Current leads for the trim circuit</a:t>
            </a:r>
          </a:p>
          <a:p>
            <a:r>
              <a:rPr lang="en-GB" smtClean="0"/>
              <a:t>Work in progress</a:t>
            </a:r>
            <a:endParaRPr lang="en-GB"/>
          </a:p>
          <a:p>
            <a:r>
              <a:rPr lang="en-GB" smtClean="0"/>
              <a:t>Conclusion</a:t>
            </a:r>
          </a:p>
          <a:p>
            <a:endParaRPr lang="en-GB" smtClean="0"/>
          </a:p>
          <a:p>
            <a:endParaRPr lang="en-GB" smtClean="0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43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8" name="Picture 2" descr="\\cern.ch\dfs\Users\c\cmucher\Public\images Ens QTC - Collimateur DS\01__Cryostat-QTC-TCLD__17-05-201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158"/>
          <a:stretch>
            <a:fillRect/>
          </a:stretch>
        </p:blipFill>
        <p:spPr bwMode="auto">
          <a:xfrm>
            <a:off x="528986" y="1376772"/>
            <a:ext cx="8183474" cy="493254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727" y="136541"/>
            <a:ext cx="8389582" cy="914400"/>
          </a:xfrm>
        </p:spPr>
        <p:txBody>
          <a:bodyPr>
            <a:normAutofit fontScale="90000"/>
          </a:bodyPr>
          <a:lstStyle/>
          <a:p>
            <a:r>
              <a:rPr lang="en-GB" sz="3200" smtClean="0"/>
              <a:t>Before the 11 T magnet development: QTC (2010)</a:t>
            </a:r>
            <a:endParaRPr lang="en-GB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011388"/>
            <a:ext cx="7772400" cy="685799"/>
          </a:xfrm>
        </p:spPr>
        <p:txBody>
          <a:bodyPr>
            <a:normAutofit lnSpcReduction="10000"/>
          </a:bodyPr>
          <a:lstStyle/>
          <a:p>
            <a:r>
              <a:rPr lang="en-GB" smtClean="0"/>
              <a:t>Main drawback: extensive machine layout changes to create space</a:t>
            </a:r>
            <a:endParaRPr lang="en-GB"/>
          </a:p>
        </p:txBody>
      </p:sp>
      <p:sp>
        <p:nvSpPr>
          <p:cNvPr id="19" name="Left-Right Arrow 18"/>
          <p:cNvSpPr/>
          <p:nvPr/>
        </p:nvSpPr>
        <p:spPr>
          <a:xfrm>
            <a:off x="1980545" y="6445246"/>
            <a:ext cx="5076564" cy="288032"/>
          </a:xfrm>
          <a:prstGeom prst="leftRightArrow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400" dirty="0" smtClean="0">
              <a:latin typeface="+mj-lt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84501" y="6142696"/>
            <a:ext cx="583264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B0F0"/>
                </a:solidFill>
                <a:latin typeface="Corbel" pitchFamily="34" charset="0"/>
              </a:rPr>
              <a:t>4.0 m + 0.5 m </a:t>
            </a:r>
            <a:r>
              <a:rPr lang="en-GB" sz="1600" dirty="0" err="1" smtClean="0">
                <a:solidFill>
                  <a:srgbClr val="00B0F0"/>
                </a:solidFill>
                <a:latin typeface="Corbel" pitchFamily="34" charset="0"/>
              </a:rPr>
              <a:t>interc</a:t>
            </a:r>
            <a:r>
              <a:rPr lang="en-GB" sz="1600" dirty="0" smtClean="0">
                <a:solidFill>
                  <a:srgbClr val="00B0F0"/>
                </a:solidFill>
                <a:latin typeface="Corbel" pitchFamily="34" charset="0"/>
              </a:rPr>
              <a:t>. =  </a:t>
            </a:r>
            <a:r>
              <a:rPr lang="en-GB" sz="2000" b="1" dirty="0" smtClean="0">
                <a:solidFill>
                  <a:srgbClr val="00B0F0"/>
                </a:solidFill>
                <a:latin typeface="Corbel" pitchFamily="34" charset="0"/>
              </a:rPr>
              <a:t>4.5 m </a:t>
            </a:r>
            <a:r>
              <a:rPr lang="en-GB" sz="1600" dirty="0" smtClean="0">
                <a:solidFill>
                  <a:srgbClr val="00B0F0"/>
                </a:solidFill>
                <a:latin typeface="Corbel" pitchFamily="34" charset="0"/>
              </a:rPr>
              <a:t>installation length</a:t>
            </a:r>
          </a:p>
        </p:txBody>
      </p:sp>
    </p:spTree>
    <p:extLst>
      <p:ext uri="{BB962C8B-B14F-4D97-AF65-F5344CB8AC3E}">
        <p14:creationId xmlns:p14="http://schemas.microsoft.com/office/powerpoint/2010/main" val="74067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cern.ch\dfs\Users\c\cmucher\Public\images Ens QTC - Collimateur DS\20__Cryostat-QTC-TCLD__17-05-201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2505221"/>
            <a:ext cx="7503933" cy="520825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399" y="282352"/>
            <a:ext cx="8229601" cy="521212"/>
          </a:xfrm>
        </p:spPr>
        <p:txBody>
          <a:bodyPr>
            <a:normAutofit fontScale="90000"/>
          </a:bodyPr>
          <a:lstStyle/>
          <a:p>
            <a:r>
              <a:rPr lang="en-GB" sz="3200" smtClean="0"/>
              <a:t>Could the QTC cryostat concept be “extended”?</a:t>
            </a:r>
            <a:endParaRPr lang="en-GB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9552" y="1052736"/>
            <a:ext cx="4125652" cy="2088232"/>
          </a:xfrm>
        </p:spPr>
        <p:txBody>
          <a:bodyPr>
            <a:normAutofit fontScale="85000" lnSpcReduction="10000"/>
          </a:bodyPr>
          <a:lstStyle/>
          <a:p>
            <a:r>
              <a:rPr lang="en-GB" sz="2000" dirty="0" smtClean="0"/>
              <a:t>Can only be </a:t>
            </a:r>
            <a:r>
              <a:rPr lang="en-GB" sz="2000" b="1" dirty="0" smtClean="0">
                <a:solidFill>
                  <a:srgbClr val="FF0000"/>
                </a:solidFill>
              </a:rPr>
              <a:t>finished after cryostating</a:t>
            </a:r>
          </a:p>
          <a:p>
            <a:r>
              <a:rPr lang="en-GB" sz="2000" dirty="0" smtClean="0"/>
              <a:t>Dealing with </a:t>
            </a:r>
            <a:r>
              <a:rPr lang="en-GB" b="1" dirty="0" smtClean="0">
                <a:solidFill>
                  <a:srgbClr val="FF0000"/>
                </a:solidFill>
              </a:rPr>
              <a:t>welding distortions</a:t>
            </a:r>
            <a:r>
              <a:rPr lang="en-GB" sz="2000" dirty="0" smtClean="0"/>
              <a:t> is a major issue</a:t>
            </a:r>
          </a:p>
          <a:p>
            <a:pPr lvl="1"/>
            <a:r>
              <a:rPr lang="en-GB" b="1" smtClean="0">
                <a:solidFill>
                  <a:srgbClr val="FF0000"/>
                </a:solidFill>
              </a:rPr>
              <a:t>Distortions amplified with length</a:t>
            </a:r>
            <a:endParaRPr lang="en-GB" sz="1800" b="1" smtClean="0">
              <a:solidFill>
                <a:srgbClr val="FF0000"/>
              </a:solidFill>
            </a:endParaRPr>
          </a:p>
          <a:p>
            <a:pPr lvl="1"/>
            <a:r>
              <a:rPr lang="en-GB" sz="1800" b="1" smtClean="0">
                <a:solidFill>
                  <a:srgbClr val="FF0000"/>
                </a:solidFill>
              </a:rPr>
              <a:t>Adjustment </a:t>
            </a:r>
            <a:r>
              <a:rPr lang="en-GB" sz="1800" b="1" dirty="0" smtClean="0">
                <a:solidFill>
                  <a:srgbClr val="FF0000"/>
                </a:solidFill>
              </a:rPr>
              <a:t>of </a:t>
            </a:r>
            <a:r>
              <a:rPr lang="en-GB" sz="1800" b="1" smtClean="0">
                <a:solidFill>
                  <a:srgbClr val="FF0000"/>
                </a:solidFill>
              </a:rPr>
              <a:t>cold supports posts </a:t>
            </a:r>
            <a:r>
              <a:rPr lang="en-GB" sz="1800" smtClean="0"/>
              <a:t>is required</a:t>
            </a:r>
            <a:endParaRPr lang="en-GB" sz="1800" dirty="0" smtClean="0"/>
          </a:p>
          <a:p>
            <a:pPr lvl="1"/>
            <a:r>
              <a:rPr lang="en-GB" sz="1800" smtClean="0"/>
              <a:t>Complicated assembly procedure</a:t>
            </a:r>
          </a:p>
          <a:p>
            <a:endParaRPr lang="en-GB" sz="2200" dirty="0" smtClean="0"/>
          </a:p>
          <a:p>
            <a:endParaRPr lang="en-GB" sz="2000" dirty="0"/>
          </a:p>
        </p:txBody>
      </p:sp>
      <p:sp>
        <p:nvSpPr>
          <p:cNvPr id="7" name="Line Callout 2 6"/>
          <p:cNvSpPr/>
          <p:nvPr/>
        </p:nvSpPr>
        <p:spPr>
          <a:xfrm flipH="1">
            <a:off x="863588" y="5817589"/>
            <a:ext cx="1224136" cy="46805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99143"/>
              <a:gd name="adj6" fmla="val -66586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+mj-lt"/>
                <a:cs typeface="Arial" pitchFamily="34" charset="0"/>
              </a:rPr>
              <a:t>Longitudinal butt-welds</a:t>
            </a:r>
          </a:p>
        </p:txBody>
      </p:sp>
      <p:sp>
        <p:nvSpPr>
          <p:cNvPr id="8" name="Line Callout 2 7"/>
          <p:cNvSpPr/>
          <p:nvPr/>
        </p:nvSpPr>
        <p:spPr>
          <a:xfrm>
            <a:off x="4247964" y="3699030"/>
            <a:ext cx="1332148" cy="46805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7656"/>
              <a:gd name="adj6" fmla="val -94855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+mj-lt"/>
                <a:cs typeface="Arial" pitchFamily="34" charset="0"/>
              </a:rPr>
              <a:t>Cover closure w/ fillet welds</a:t>
            </a:r>
          </a:p>
        </p:txBody>
      </p:sp>
      <p:pic>
        <p:nvPicPr>
          <p:cNvPr id="1026" name="Picture 2" descr="Z:\Arquives\2012_Collimators\2012-09-20\DSC0035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961" y="908720"/>
            <a:ext cx="4063519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19122787">
            <a:off x="4858043" y="5120968"/>
            <a:ext cx="5178653" cy="46166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New approach needed</a:t>
            </a:r>
            <a:endParaRPr lang="en-GB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530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Main integration requirements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0" y="1066407"/>
            <a:ext cx="8226854" cy="2799994"/>
          </a:xfrm>
        </p:spPr>
        <p:txBody>
          <a:bodyPr>
            <a:noAutofit/>
          </a:bodyPr>
          <a:lstStyle/>
          <a:p>
            <a:r>
              <a:rPr lang="en-GB" sz="1400" smtClean="0"/>
              <a:t>Compatibility with installation and transport constraints: </a:t>
            </a:r>
            <a:r>
              <a:rPr lang="en-GB" sz="1400" b="1" smtClean="0"/>
              <a:t>not larger than existing cryostat </a:t>
            </a:r>
            <a:r>
              <a:rPr lang="en-GB" sz="1400" smtClean="0"/>
              <a:t>(ø1055)</a:t>
            </a:r>
          </a:p>
          <a:p>
            <a:r>
              <a:rPr lang="en-GB" sz="1400" smtClean="0"/>
              <a:t>Create a room temperature vacuum sector in the LHC continuous cryostat</a:t>
            </a:r>
          </a:p>
          <a:p>
            <a:pPr lvl="1"/>
            <a:r>
              <a:rPr lang="en-GB" sz="1200" b="1" smtClean="0"/>
              <a:t>Cold to warm transitions </a:t>
            </a:r>
            <a:r>
              <a:rPr lang="en-GB" sz="1200" smtClean="0"/>
              <a:t>(CWT)</a:t>
            </a:r>
          </a:p>
          <a:p>
            <a:pPr lvl="1"/>
            <a:r>
              <a:rPr lang="en-GB" sz="1200" smtClean="0"/>
              <a:t>Sector valve after each CWT for </a:t>
            </a:r>
            <a:r>
              <a:rPr lang="en-GB" sz="1200" b="1" smtClean="0"/>
              <a:t>vacuum separation </a:t>
            </a:r>
            <a:r>
              <a:rPr lang="en-GB" sz="1200" smtClean="0"/>
              <a:t>during magnet cooldown or collimator bakeout. </a:t>
            </a:r>
            <a:r>
              <a:rPr lang="en-GB" sz="1200" b="1"/>
              <a:t>RF-shielded gate valves</a:t>
            </a:r>
            <a:r>
              <a:rPr lang="en-GB" sz="1200"/>
              <a:t> and bellows for impedance </a:t>
            </a:r>
            <a:r>
              <a:rPr lang="en-GB" sz="1200" smtClean="0"/>
              <a:t>reasons</a:t>
            </a:r>
          </a:p>
          <a:p>
            <a:pPr lvl="1"/>
            <a:r>
              <a:rPr lang="en-GB" sz="1200"/>
              <a:t>DN35 ports on the cold </a:t>
            </a:r>
            <a:r>
              <a:rPr lang="en-GB" sz="1200" smtClean="0"/>
              <a:t>sectors to send an </a:t>
            </a:r>
            <a:r>
              <a:rPr lang="en-GB" sz="1200" b="1" smtClean="0"/>
              <a:t>RF emitter ball </a:t>
            </a:r>
            <a:r>
              <a:rPr lang="en-GB" sz="1200" smtClean="0"/>
              <a:t>through the full arc after warm up and before cooldown</a:t>
            </a:r>
          </a:p>
          <a:p>
            <a:r>
              <a:rPr lang="en-GB" sz="1400" smtClean="0"/>
              <a:t>Compatibility </a:t>
            </a:r>
            <a:r>
              <a:rPr lang="en-GB" sz="1400"/>
              <a:t>with </a:t>
            </a:r>
            <a:r>
              <a:rPr lang="en-GB" sz="1400" b="1"/>
              <a:t>existing cryogenic and electrical systems</a:t>
            </a:r>
            <a:r>
              <a:rPr lang="en-GB" sz="1400"/>
              <a:t>, ensuring their </a:t>
            </a:r>
            <a:r>
              <a:rPr lang="en-GB" sz="1400" smtClean="0"/>
              <a:t>continuity</a:t>
            </a:r>
          </a:p>
          <a:p>
            <a:r>
              <a:rPr lang="en-GB" sz="1400"/>
              <a:t>Prevent loss of alignment during evacuation with </a:t>
            </a:r>
            <a:r>
              <a:rPr lang="en-GB" sz="1400" b="1"/>
              <a:t>independent supports</a:t>
            </a:r>
            <a:r>
              <a:rPr lang="en-GB" sz="1400"/>
              <a:t> for collimator and </a:t>
            </a:r>
            <a:r>
              <a:rPr lang="en-GB" sz="1400" smtClean="0"/>
              <a:t>cryostat</a:t>
            </a:r>
            <a:endParaRPr lang="en-GB" sz="1400" b="1" smtClean="0"/>
          </a:p>
          <a:p>
            <a:r>
              <a:rPr lang="en-GB" sz="1400" b="1" smtClean="0"/>
              <a:t>Minimise </a:t>
            </a:r>
            <a:r>
              <a:rPr lang="en-GB" sz="1400" b="1"/>
              <a:t>changes to other magnets</a:t>
            </a:r>
            <a:r>
              <a:rPr lang="en-GB" sz="1400"/>
              <a:t>: keep interconnects standard if </a:t>
            </a:r>
            <a:r>
              <a:rPr lang="en-GB" sz="1400" smtClean="0"/>
              <a:t>possible</a:t>
            </a:r>
          </a:p>
          <a:p>
            <a:endParaRPr lang="en-GB" sz="1400" smtClean="0"/>
          </a:p>
          <a:p>
            <a:pPr lvl="1"/>
            <a:endParaRPr lang="en-GB" sz="1200" smtClean="0"/>
          </a:p>
          <a:p>
            <a:pPr lvl="1"/>
            <a:endParaRPr lang="en-GB" sz="1200"/>
          </a:p>
        </p:txBody>
      </p:sp>
      <p:sp>
        <p:nvSpPr>
          <p:cNvPr id="16" name="Rectangle 15"/>
          <p:cNvSpPr/>
          <p:nvPr/>
        </p:nvSpPr>
        <p:spPr>
          <a:xfrm>
            <a:off x="6661600" y="4165800"/>
            <a:ext cx="1526400" cy="1303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3450400" y="4413600"/>
            <a:ext cx="2534400" cy="8424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00" smtClean="0"/>
          </a:p>
        </p:txBody>
      </p:sp>
      <p:sp>
        <p:nvSpPr>
          <p:cNvPr id="44" name="Rectangle 43"/>
          <p:cNvSpPr/>
          <p:nvPr/>
        </p:nvSpPr>
        <p:spPr>
          <a:xfrm>
            <a:off x="1226800" y="4165800"/>
            <a:ext cx="1526400" cy="1303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4" name="Group 113"/>
          <p:cNvGrpSpPr/>
          <p:nvPr/>
        </p:nvGrpSpPr>
        <p:grpSpPr>
          <a:xfrm>
            <a:off x="3926800" y="4694400"/>
            <a:ext cx="1575600" cy="417600"/>
            <a:chOff x="3926800" y="4694400"/>
            <a:chExt cx="1575600" cy="417600"/>
          </a:xfrm>
        </p:grpSpPr>
        <p:sp>
          <p:nvSpPr>
            <p:cNvPr id="4" name="Rectangle 3"/>
            <p:cNvSpPr/>
            <p:nvPr/>
          </p:nvSpPr>
          <p:spPr>
            <a:xfrm>
              <a:off x="4141600" y="4694400"/>
              <a:ext cx="1137600" cy="417600"/>
            </a:xfrm>
            <a:prstGeom prst="rect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smtClean="0">
                  <a:solidFill>
                    <a:srgbClr val="00B050"/>
                  </a:solidFill>
                </a:rPr>
                <a:t>Collimator</a:t>
              </a:r>
              <a:endParaRPr lang="en-GB" sz="1400">
                <a:solidFill>
                  <a:srgbClr val="00B050"/>
                </a:solidFill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 rot="21300547">
              <a:off x="5286400" y="4837075"/>
              <a:ext cx="216000" cy="109372"/>
            </a:xfrm>
            <a:custGeom>
              <a:avLst/>
              <a:gdLst>
                <a:gd name="connsiteX0" fmla="*/ 0 w 216000"/>
                <a:gd name="connsiteY0" fmla="*/ 58925 h 109372"/>
                <a:gd name="connsiteX1" fmla="*/ 57600 w 216000"/>
                <a:gd name="connsiteY1" fmla="*/ 1325 h 109372"/>
                <a:gd name="connsiteX2" fmla="*/ 100800 w 216000"/>
                <a:gd name="connsiteY2" fmla="*/ 109325 h 109372"/>
                <a:gd name="connsiteX3" fmla="*/ 172800 w 216000"/>
                <a:gd name="connsiteY3" fmla="*/ 15725 h 109372"/>
                <a:gd name="connsiteX4" fmla="*/ 216000 w 216000"/>
                <a:gd name="connsiteY4" fmla="*/ 73325 h 10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" h="109372">
                  <a:moveTo>
                    <a:pt x="0" y="58925"/>
                  </a:moveTo>
                  <a:cubicBezTo>
                    <a:pt x="20400" y="25925"/>
                    <a:pt x="40800" y="-7075"/>
                    <a:pt x="57600" y="1325"/>
                  </a:cubicBezTo>
                  <a:cubicBezTo>
                    <a:pt x="74400" y="9725"/>
                    <a:pt x="81600" y="106925"/>
                    <a:pt x="100800" y="109325"/>
                  </a:cubicBezTo>
                  <a:cubicBezTo>
                    <a:pt x="120000" y="111725"/>
                    <a:pt x="153600" y="21725"/>
                    <a:pt x="172800" y="15725"/>
                  </a:cubicBezTo>
                  <a:cubicBezTo>
                    <a:pt x="192000" y="9725"/>
                    <a:pt x="205200" y="61325"/>
                    <a:pt x="216000" y="73325"/>
                  </a:cubicBezTo>
                </a:path>
              </a:pathLst>
            </a:custGeom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Freeform 30"/>
            <p:cNvSpPr/>
            <p:nvPr/>
          </p:nvSpPr>
          <p:spPr>
            <a:xfrm rot="299453" flipH="1">
              <a:off x="3926800" y="4859875"/>
              <a:ext cx="216000" cy="109372"/>
            </a:xfrm>
            <a:custGeom>
              <a:avLst/>
              <a:gdLst>
                <a:gd name="connsiteX0" fmla="*/ 0 w 216000"/>
                <a:gd name="connsiteY0" fmla="*/ 58925 h 109372"/>
                <a:gd name="connsiteX1" fmla="*/ 57600 w 216000"/>
                <a:gd name="connsiteY1" fmla="*/ 1325 h 109372"/>
                <a:gd name="connsiteX2" fmla="*/ 100800 w 216000"/>
                <a:gd name="connsiteY2" fmla="*/ 109325 h 109372"/>
                <a:gd name="connsiteX3" fmla="*/ 172800 w 216000"/>
                <a:gd name="connsiteY3" fmla="*/ 15725 h 109372"/>
                <a:gd name="connsiteX4" fmla="*/ 216000 w 216000"/>
                <a:gd name="connsiteY4" fmla="*/ 73325 h 10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" h="109372">
                  <a:moveTo>
                    <a:pt x="0" y="58925"/>
                  </a:moveTo>
                  <a:cubicBezTo>
                    <a:pt x="20400" y="25925"/>
                    <a:pt x="40800" y="-7075"/>
                    <a:pt x="57600" y="1325"/>
                  </a:cubicBezTo>
                  <a:cubicBezTo>
                    <a:pt x="74400" y="9725"/>
                    <a:pt x="81600" y="106925"/>
                    <a:pt x="100800" y="109325"/>
                  </a:cubicBezTo>
                  <a:cubicBezTo>
                    <a:pt x="120000" y="111725"/>
                    <a:pt x="153600" y="21725"/>
                    <a:pt x="172800" y="15725"/>
                  </a:cubicBezTo>
                  <a:cubicBezTo>
                    <a:pt x="192000" y="9725"/>
                    <a:pt x="205200" y="61325"/>
                    <a:pt x="216000" y="73325"/>
                  </a:cubicBezTo>
                </a:path>
              </a:pathLst>
            </a:custGeom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3709600" y="4788000"/>
            <a:ext cx="2010000" cy="222000"/>
            <a:chOff x="3709600" y="4788000"/>
            <a:chExt cx="2010000" cy="222000"/>
          </a:xfrm>
        </p:grpSpPr>
        <p:grpSp>
          <p:nvGrpSpPr>
            <p:cNvPr id="12" name="Group 11"/>
            <p:cNvGrpSpPr/>
            <p:nvPr/>
          </p:nvGrpSpPr>
          <p:grpSpPr>
            <a:xfrm>
              <a:off x="5498800" y="4788000"/>
              <a:ext cx="220800" cy="199200"/>
              <a:chOff x="5295600" y="4795200"/>
              <a:chExt cx="220800" cy="199200"/>
            </a:xfrm>
          </p:grpSpPr>
          <p:sp>
            <p:nvSpPr>
              <p:cNvPr id="10" name="Isosceles Triangle 9"/>
              <p:cNvSpPr/>
              <p:nvPr/>
            </p:nvSpPr>
            <p:spPr>
              <a:xfrm rot="5400000">
                <a:off x="5252400" y="4838400"/>
                <a:ext cx="198000" cy="111600"/>
              </a:xfrm>
              <a:prstGeom prst="triangle">
                <a:avLst/>
              </a:prstGeom>
              <a:ln>
                <a:solidFill>
                  <a:srgbClr val="CC00CC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Isosceles Triangle 10"/>
              <p:cNvSpPr/>
              <p:nvPr/>
            </p:nvSpPr>
            <p:spPr>
              <a:xfrm rot="16200000" flipH="1">
                <a:off x="5361600" y="4839600"/>
                <a:ext cx="198000" cy="111600"/>
              </a:xfrm>
              <a:prstGeom prst="triangle">
                <a:avLst/>
              </a:prstGeom>
              <a:ln>
                <a:solidFill>
                  <a:srgbClr val="CC00CC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 flipH="1">
              <a:off x="3709600" y="4810800"/>
              <a:ext cx="220800" cy="199200"/>
              <a:chOff x="5295600" y="4795200"/>
              <a:chExt cx="220800" cy="199200"/>
            </a:xfrm>
          </p:grpSpPr>
          <p:sp>
            <p:nvSpPr>
              <p:cNvPr id="37" name="Isosceles Triangle 36"/>
              <p:cNvSpPr/>
              <p:nvPr/>
            </p:nvSpPr>
            <p:spPr>
              <a:xfrm rot="5400000">
                <a:off x="5252400" y="4838400"/>
                <a:ext cx="198000" cy="111600"/>
              </a:xfrm>
              <a:prstGeom prst="triangle">
                <a:avLst/>
              </a:prstGeom>
              <a:ln>
                <a:solidFill>
                  <a:srgbClr val="CC00CC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Isosceles Triangle 37"/>
              <p:cNvSpPr/>
              <p:nvPr/>
            </p:nvSpPr>
            <p:spPr>
              <a:xfrm rot="16200000" flipH="1">
                <a:off x="5361600" y="4839600"/>
                <a:ext cx="198000" cy="111600"/>
              </a:xfrm>
              <a:prstGeom prst="triangle">
                <a:avLst/>
              </a:prstGeom>
              <a:ln>
                <a:solidFill>
                  <a:srgbClr val="CC00CC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11" name="Group 110"/>
          <p:cNvGrpSpPr/>
          <p:nvPr/>
        </p:nvGrpSpPr>
        <p:grpSpPr>
          <a:xfrm>
            <a:off x="3134800" y="4831200"/>
            <a:ext cx="3159600" cy="116400"/>
            <a:chOff x="3134800" y="4831200"/>
            <a:chExt cx="3159600" cy="116400"/>
          </a:xfrm>
        </p:grpSpPr>
        <p:sp>
          <p:nvSpPr>
            <p:cNvPr id="15" name="Right Triangle 14"/>
            <p:cNvSpPr/>
            <p:nvPr/>
          </p:nvSpPr>
          <p:spPr>
            <a:xfrm>
              <a:off x="5876800" y="4831200"/>
              <a:ext cx="417600" cy="93600"/>
            </a:xfrm>
            <a:prstGeom prst="rtTriangle">
              <a:avLst/>
            </a:prstGeom>
            <a:ln>
              <a:solidFill>
                <a:srgbClr val="CC00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ight Triangle 33"/>
            <p:cNvSpPr/>
            <p:nvPr/>
          </p:nvSpPr>
          <p:spPr>
            <a:xfrm flipH="1">
              <a:off x="3134800" y="4854000"/>
              <a:ext cx="417600" cy="93600"/>
            </a:xfrm>
            <a:prstGeom prst="rtTriangle">
              <a:avLst/>
            </a:prstGeom>
            <a:ln>
              <a:solidFill>
                <a:srgbClr val="CC00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710799" y="3852000"/>
            <a:ext cx="7891201" cy="2157647"/>
            <a:chOff x="710799" y="3852000"/>
            <a:chExt cx="7891201" cy="2157647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901600" y="3914400"/>
              <a:ext cx="7464600" cy="240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952000" y="5946000"/>
              <a:ext cx="7450200" cy="120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54" name="Freeform 53"/>
            <p:cNvSpPr/>
            <p:nvPr/>
          </p:nvSpPr>
          <p:spPr>
            <a:xfrm rot="299453" flipH="1">
              <a:off x="8363199" y="3860275"/>
              <a:ext cx="216000" cy="109372"/>
            </a:xfrm>
            <a:custGeom>
              <a:avLst/>
              <a:gdLst>
                <a:gd name="connsiteX0" fmla="*/ 0 w 216000"/>
                <a:gd name="connsiteY0" fmla="*/ 58925 h 109372"/>
                <a:gd name="connsiteX1" fmla="*/ 57600 w 216000"/>
                <a:gd name="connsiteY1" fmla="*/ 1325 h 109372"/>
                <a:gd name="connsiteX2" fmla="*/ 100800 w 216000"/>
                <a:gd name="connsiteY2" fmla="*/ 109325 h 109372"/>
                <a:gd name="connsiteX3" fmla="*/ 172800 w 216000"/>
                <a:gd name="connsiteY3" fmla="*/ 15725 h 109372"/>
                <a:gd name="connsiteX4" fmla="*/ 216000 w 216000"/>
                <a:gd name="connsiteY4" fmla="*/ 73325 h 10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" h="109372">
                  <a:moveTo>
                    <a:pt x="0" y="58925"/>
                  </a:moveTo>
                  <a:cubicBezTo>
                    <a:pt x="20400" y="25925"/>
                    <a:pt x="40800" y="-7075"/>
                    <a:pt x="57600" y="1325"/>
                  </a:cubicBezTo>
                  <a:cubicBezTo>
                    <a:pt x="74400" y="9725"/>
                    <a:pt x="81600" y="106925"/>
                    <a:pt x="100800" y="109325"/>
                  </a:cubicBezTo>
                  <a:cubicBezTo>
                    <a:pt x="120000" y="111725"/>
                    <a:pt x="153600" y="21725"/>
                    <a:pt x="172800" y="15725"/>
                  </a:cubicBezTo>
                  <a:cubicBezTo>
                    <a:pt x="192000" y="9725"/>
                    <a:pt x="205200" y="61325"/>
                    <a:pt x="216000" y="73325"/>
                  </a:cubicBezTo>
                </a:path>
              </a:pathLst>
            </a:custGeom>
            <a:ln>
              <a:solidFill>
                <a:schemeClr val="tx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Freeform 54"/>
            <p:cNvSpPr/>
            <p:nvPr/>
          </p:nvSpPr>
          <p:spPr>
            <a:xfrm rot="299453" flipH="1">
              <a:off x="8386000" y="5899075"/>
              <a:ext cx="216000" cy="109372"/>
            </a:xfrm>
            <a:custGeom>
              <a:avLst/>
              <a:gdLst>
                <a:gd name="connsiteX0" fmla="*/ 0 w 216000"/>
                <a:gd name="connsiteY0" fmla="*/ 58925 h 109372"/>
                <a:gd name="connsiteX1" fmla="*/ 57600 w 216000"/>
                <a:gd name="connsiteY1" fmla="*/ 1325 h 109372"/>
                <a:gd name="connsiteX2" fmla="*/ 100800 w 216000"/>
                <a:gd name="connsiteY2" fmla="*/ 109325 h 109372"/>
                <a:gd name="connsiteX3" fmla="*/ 172800 w 216000"/>
                <a:gd name="connsiteY3" fmla="*/ 15725 h 109372"/>
                <a:gd name="connsiteX4" fmla="*/ 216000 w 216000"/>
                <a:gd name="connsiteY4" fmla="*/ 73325 h 10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" h="109372">
                  <a:moveTo>
                    <a:pt x="0" y="58925"/>
                  </a:moveTo>
                  <a:cubicBezTo>
                    <a:pt x="20400" y="25925"/>
                    <a:pt x="40800" y="-7075"/>
                    <a:pt x="57600" y="1325"/>
                  </a:cubicBezTo>
                  <a:cubicBezTo>
                    <a:pt x="74400" y="9725"/>
                    <a:pt x="81600" y="106925"/>
                    <a:pt x="100800" y="109325"/>
                  </a:cubicBezTo>
                  <a:cubicBezTo>
                    <a:pt x="120000" y="111725"/>
                    <a:pt x="153600" y="21725"/>
                    <a:pt x="172800" y="15725"/>
                  </a:cubicBezTo>
                  <a:cubicBezTo>
                    <a:pt x="192000" y="9725"/>
                    <a:pt x="205200" y="61325"/>
                    <a:pt x="216000" y="73325"/>
                  </a:cubicBezTo>
                </a:path>
              </a:pathLst>
            </a:custGeom>
            <a:ln>
              <a:solidFill>
                <a:schemeClr val="tx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Freeform 55"/>
            <p:cNvSpPr/>
            <p:nvPr/>
          </p:nvSpPr>
          <p:spPr>
            <a:xfrm rot="299453" flipH="1">
              <a:off x="710799" y="3861475"/>
              <a:ext cx="216000" cy="109372"/>
            </a:xfrm>
            <a:custGeom>
              <a:avLst/>
              <a:gdLst>
                <a:gd name="connsiteX0" fmla="*/ 0 w 216000"/>
                <a:gd name="connsiteY0" fmla="*/ 58925 h 109372"/>
                <a:gd name="connsiteX1" fmla="*/ 57600 w 216000"/>
                <a:gd name="connsiteY1" fmla="*/ 1325 h 109372"/>
                <a:gd name="connsiteX2" fmla="*/ 100800 w 216000"/>
                <a:gd name="connsiteY2" fmla="*/ 109325 h 109372"/>
                <a:gd name="connsiteX3" fmla="*/ 172800 w 216000"/>
                <a:gd name="connsiteY3" fmla="*/ 15725 h 109372"/>
                <a:gd name="connsiteX4" fmla="*/ 216000 w 216000"/>
                <a:gd name="connsiteY4" fmla="*/ 73325 h 10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" h="109372">
                  <a:moveTo>
                    <a:pt x="0" y="58925"/>
                  </a:moveTo>
                  <a:cubicBezTo>
                    <a:pt x="20400" y="25925"/>
                    <a:pt x="40800" y="-7075"/>
                    <a:pt x="57600" y="1325"/>
                  </a:cubicBezTo>
                  <a:cubicBezTo>
                    <a:pt x="74400" y="9725"/>
                    <a:pt x="81600" y="106925"/>
                    <a:pt x="100800" y="109325"/>
                  </a:cubicBezTo>
                  <a:cubicBezTo>
                    <a:pt x="120000" y="111725"/>
                    <a:pt x="153600" y="21725"/>
                    <a:pt x="172800" y="15725"/>
                  </a:cubicBezTo>
                  <a:cubicBezTo>
                    <a:pt x="192000" y="9725"/>
                    <a:pt x="205200" y="61325"/>
                    <a:pt x="216000" y="73325"/>
                  </a:cubicBezTo>
                </a:path>
              </a:pathLst>
            </a:custGeom>
            <a:ln>
              <a:solidFill>
                <a:schemeClr val="tx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Freeform 56"/>
            <p:cNvSpPr/>
            <p:nvPr/>
          </p:nvSpPr>
          <p:spPr>
            <a:xfrm rot="299453" flipH="1">
              <a:off x="733600" y="5900275"/>
              <a:ext cx="216000" cy="109372"/>
            </a:xfrm>
            <a:custGeom>
              <a:avLst/>
              <a:gdLst>
                <a:gd name="connsiteX0" fmla="*/ 0 w 216000"/>
                <a:gd name="connsiteY0" fmla="*/ 58925 h 109372"/>
                <a:gd name="connsiteX1" fmla="*/ 57600 w 216000"/>
                <a:gd name="connsiteY1" fmla="*/ 1325 h 109372"/>
                <a:gd name="connsiteX2" fmla="*/ 100800 w 216000"/>
                <a:gd name="connsiteY2" fmla="*/ 109325 h 109372"/>
                <a:gd name="connsiteX3" fmla="*/ 172800 w 216000"/>
                <a:gd name="connsiteY3" fmla="*/ 15725 h 109372"/>
                <a:gd name="connsiteX4" fmla="*/ 216000 w 216000"/>
                <a:gd name="connsiteY4" fmla="*/ 73325 h 10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" h="109372">
                  <a:moveTo>
                    <a:pt x="0" y="58925"/>
                  </a:moveTo>
                  <a:cubicBezTo>
                    <a:pt x="20400" y="25925"/>
                    <a:pt x="40800" y="-7075"/>
                    <a:pt x="57600" y="1325"/>
                  </a:cubicBezTo>
                  <a:cubicBezTo>
                    <a:pt x="74400" y="9725"/>
                    <a:pt x="81600" y="106925"/>
                    <a:pt x="100800" y="109325"/>
                  </a:cubicBezTo>
                  <a:cubicBezTo>
                    <a:pt x="120000" y="111725"/>
                    <a:pt x="153600" y="21725"/>
                    <a:pt x="172800" y="15725"/>
                  </a:cubicBezTo>
                  <a:cubicBezTo>
                    <a:pt x="192000" y="9725"/>
                    <a:pt x="205200" y="61325"/>
                    <a:pt x="216000" y="73325"/>
                  </a:cubicBezTo>
                </a:path>
              </a:pathLst>
            </a:custGeom>
            <a:ln>
              <a:solidFill>
                <a:schemeClr val="tx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659200" y="3852000"/>
              <a:ext cx="2073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mtClean="0"/>
                <a:t>Vacuum enclosure</a:t>
              </a:r>
              <a:endParaRPr lang="en-GB"/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1312000" y="4449600"/>
            <a:ext cx="13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solidFill>
                  <a:schemeClr val="accent1">
                    <a:lumMod val="25000"/>
                  </a:schemeClr>
                </a:solidFill>
              </a:rPr>
              <a:t>Magnet</a:t>
            </a:r>
            <a:endParaRPr lang="en-GB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778000" y="4436400"/>
            <a:ext cx="13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solidFill>
                  <a:schemeClr val="accent1">
                    <a:lumMod val="25000"/>
                  </a:schemeClr>
                </a:solidFill>
              </a:rPr>
              <a:t>Magnet</a:t>
            </a:r>
            <a:endParaRPr lang="en-GB">
              <a:solidFill>
                <a:schemeClr val="accent1">
                  <a:lumMod val="25000"/>
                </a:schemeClr>
              </a:solidFill>
            </a:endParaRPr>
          </a:p>
        </p:txBody>
      </p:sp>
      <p:grpSp>
        <p:nvGrpSpPr>
          <p:cNvPr id="109" name="Group 108"/>
          <p:cNvGrpSpPr/>
          <p:nvPr/>
        </p:nvGrpSpPr>
        <p:grpSpPr>
          <a:xfrm>
            <a:off x="224800" y="4147200"/>
            <a:ext cx="8294400" cy="415498"/>
            <a:chOff x="224800" y="4147200"/>
            <a:chExt cx="8294400" cy="415498"/>
          </a:xfrm>
        </p:grpSpPr>
        <p:cxnSp>
          <p:nvCxnSpPr>
            <p:cNvPr id="19" name="Straight Connector 18"/>
            <p:cNvCxnSpPr/>
            <p:nvPr/>
          </p:nvCxnSpPr>
          <p:spPr>
            <a:xfrm flipV="1">
              <a:off x="966400" y="4305600"/>
              <a:ext cx="7552800" cy="2160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224800" y="4147200"/>
              <a:ext cx="8352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smtClean="0">
                  <a:solidFill>
                    <a:srgbClr val="FFC000"/>
                  </a:solidFill>
                </a:rPr>
                <a:t>1.8K Heat exchanger </a:t>
              </a:r>
              <a:endParaRPr lang="en-GB" sz="1050">
                <a:solidFill>
                  <a:srgbClr val="FFC000"/>
                </a:solidFill>
              </a:endParaRP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203200" y="4774800"/>
            <a:ext cx="8265600" cy="415498"/>
            <a:chOff x="203200" y="4774800"/>
            <a:chExt cx="8265600" cy="415498"/>
          </a:xfrm>
        </p:grpSpPr>
        <p:sp>
          <p:nvSpPr>
            <p:cNvPr id="24" name="Freeform 23"/>
            <p:cNvSpPr/>
            <p:nvPr/>
          </p:nvSpPr>
          <p:spPr>
            <a:xfrm rot="21300547">
              <a:off x="6302800" y="4867075"/>
              <a:ext cx="216000" cy="109372"/>
            </a:xfrm>
            <a:custGeom>
              <a:avLst/>
              <a:gdLst>
                <a:gd name="connsiteX0" fmla="*/ 0 w 216000"/>
                <a:gd name="connsiteY0" fmla="*/ 58925 h 109372"/>
                <a:gd name="connsiteX1" fmla="*/ 57600 w 216000"/>
                <a:gd name="connsiteY1" fmla="*/ 1325 h 109372"/>
                <a:gd name="connsiteX2" fmla="*/ 100800 w 216000"/>
                <a:gd name="connsiteY2" fmla="*/ 109325 h 109372"/>
                <a:gd name="connsiteX3" fmla="*/ 172800 w 216000"/>
                <a:gd name="connsiteY3" fmla="*/ 15725 h 109372"/>
                <a:gd name="connsiteX4" fmla="*/ 216000 w 216000"/>
                <a:gd name="connsiteY4" fmla="*/ 73325 h 10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" h="109372">
                  <a:moveTo>
                    <a:pt x="0" y="58925"/>
                  </a:moveTo>
                  <a:cubicBezTo>
                    <a:pt x="20400" y="25925"/>
                    <a:pt x="40800" y="-7075"/>
                    <a:pt x="57600" y="1325"/>
                  </a:cubicBezTo>
                  <a:cubicBezTo>
                    <a:pt x="74400" y="9725"/>
                    <a:pt x="81600" y="106925"/>
                    <a:pt x="100800" y="109325"/>
                  </a:cubicBezTo>
                  <a:cubicBezTo>
                    <a:pt x="120000" y="111725"/>
                    <a:pt x="153600" y="21725"/>
                    <a:pt x="172800" y="15725"/>
                  </a:cubicBezTo>
                  <a:cubicBezTo>
                    <a:pt x="192000" y="9725"/>
                    <a:pt x="205200" y="61325"/>
                    <a:pt x="216000" y="73325"/>
                  </a:cubicBezTo>
                </a:path>
              </a:pathLst>
            </a:custGeom>
            <a:ln>
              <a:solidFill>
                <a:srgbClr val="CC00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Connector 25"/>
            <p:cNvCxnSpPr>
              <a:stCxn id="24" idx="4"/>
            </p:cNvCxnSpPr>
            <p:nvPr/>
          </p:nvCxnSpPr>
          <p:spPr>
            <a:xfrm>
              <a:off x="6520012" y="4930934"/>
              <a:ext cx="1948788" cy="1066"/>
            </a:xfrm>
            <a:prstGeom prst="line">
              <a:avLst/>
            </a:prstGeom>
            <a:ln>
              <a:solidFill>
                <a:srgbClr val="CC00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35" name="Freeform 34"/>
            <p:cNvSpPr/>
            <p:nvPr/>
          </p:nvSpPr>
          <p:spPr>
            <a:xfrm rot="299453" flipH="1">
              <a:off x="2910400" y="4889875"/>
              <a:ext cx="216000" cy="109372"/>
            </a:xfrm>
            <a:custGeom>
              <a:avLst/>
              <a:gdLst>
                <a:gd name="connsiteX0" fmla="*/ 0 w 216000"/>
                <a:gd name="connsiteY0" fmla="*/ 58925 h 109372"/>
                <a:gd name="connsiteX1" fmla="*/ 57600 w 216000"/>
                <a:gd name="connsiteY1" fmla="*/ 1325 h 109372"/>
                <a:gd name="connsiteX2" fmla="*/ 100800 w 216000"/>
                <a:gd name="connsiteY2" fmla="*/ 109325 h 109372"/>
                <a:gd name="connsiteX3" fmla="*/ 172800 w 216000"/>
                <a:gd name="connsiteY3" fmla="*/ 15725 h 109372"/>
                <a:gd name="connsiteX4" fmla="*/ 216000 w 216000"/>
                <a:gd name="connsiteY4" fmla="*/ 73325 h 10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" h="109372">
                  <a:moveTo>
                    <a:pt x="0" y="58925"/>
                  </a:moveTo>
                  <a:cubicBezTo>
                    <a:pt x="20400" y="25925"/>
                    <a:pt x="40800" y="-7075"/>
                    <a:pt x="57600" y="1325"/>
                  </a:cubicBezTo>
                  <a:cubicBezTo>
                    <a:pt x="74400" y="9725"/>
                    <a:pt x="81600" y="106925"/>
                    <a:pt x="100800" y="109325"/>
                  </a:cubicBezTo>
                  <a:cubicBezTo>
                    <a:pt x="120000" y="111725"/>
                    <a:pt x="153600" y="21725"/>
                    <a:pt x="172800" y="15725"/>
                  </a:cubicBezTo>
                  <a:cubicBezTo>
                    <a:pt x="192000" y="9725"/>
                    <a:pt x="205200" y="61325"/>
                    <a:pt x="216000" y="73325"/>
                  </a:cubicBezTo>
                </a:path>
              </a:pathLst>
            </a:custGeom>
            <a:ln>
              <a:solidFill>
                <a:srgbClr val="CC00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6" name="Straight Connector 35"/>
            <p:cNvCxnSpPr>
              <a:stCxn id="35" idx="4"/>
            </p:cNvCxnSpPr>
            <p:nvPr/>
          </p:nvCxnSpPr>
          <p:spPr>
            <a:xfrm flipH="1">
              <a:off x="937600" y="4953734"/>
              <a:ext cx="1971588" cy="7066"/>
            </a:xfrm>
            <a:prstGeom prst="line">
              <a:avLst/>
            </a:prstGeom>
            <a:ln>
              <a:solidFill>
                <a:srgbClr val="CC00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203200" y="4774800"/>
              <a:ext cx="8352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smtClean="0">
                  <a:solidFill>
                    <a:srgbClr val="FF00FF"/>
                  </a:solidFill>
                </a:rPr>
                <a:t>Beam vacuum</a:t>
              </a:r>
              <a:endParaRPr lang="en-GB" sz="1050">
                <a:solidFill>
                  <a:srgbClr val="FF00FF"/>
                </a:solidFill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218800" y="5560800"/>
            <a:ext cx="8173200" cy="415498"/>
            <a:chOff x="218800" y="5560800"/>
            <a:chExt cx="8173200" cy="415498"/>
          </a:xfrm>
        </p:grpSpPr>
        <p:cxnSp>
          <p:nvCxnSpPr>
            <p:cNvPr id="20" name="Straight Connector 19"/>
            <p:cNvCxnSpPr/>
            <p:nvPr/>
          </p:nvCxnSpPr>
          <p:spPr>
            <a:xfrm flipV="1">
              <a:off x="1088800" y="5791200"/>
              <a:ext cx="7303200" cy="480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218800" y="5560800"/>
              <a:ext cx="8352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Lines E, C’, K</a:t>
              </a:r>
              <a:endParaRPr lang="en-GB" sz="105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3559600" y="4400466"/>
            <a:ext cx="2554800" cy="640727"/>
            <a:chOff x="3559600" y="4400466"/>
            <a:chExt cx="2554800" cy="640727"/>
          </a:xfrm>
        </p:grpSpPr>
        <p:sp>
          <p:nvSpPr>
            <p:cNvPr id="7" name="Rectangle 6"/>
            <p:cNvSpPr/>
            <p:nvPr/>
          </p:nvSpPr>
          <p:spPr>
            <a:xfrm>
              <a:off x="5725600" y="4736495"/>
              <a:ext cx="144000" cy="281898"/>
            </a:xfrm>
            <a:prstGeom prst="rect">
              <a:avLst/>
            </a:prstGeom>
            <a:ln>
              <a:solidFill>
                <a:srgbClr val="CC00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/>
            <p:cNvSpPr/>
            <p:nvPr/>
          </p:nvSpPr>
          <p:spPr>
            <a:xfrm flipH="1">
              <a:off x="3559600" y="4759295"/>
              <a:ext cx="144000" cy="281898"/>
            </a:xfrm>
            <a:prstGeom prst="rect">
              <a:avLst/>
            </a:prstGeom>
            <a:ln>
              <a:solidFill>
                <a:srgbClr val="CC00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3631601" y="4400466"/>
              <a:ext cx="2482799" cy="358836"/>
              <a:chOff x="3428401" y="4400466"/>
              <a:chExt cx="2482799" cy="358836"/>
            </a:xfrm>
          </p:grpSpPr>
          <p:sp>
            <p:nvSpPr>
              <p:cNvPr id="69" name="TextBox 68"/>
              <p:cNvSpPr txBox="1"/>
              <p:nvPr/>
            </p:nvSpPr>
            <p:spPr>
              <a:xfrm>
                <a:off x="4782068" y="4400466"/>
                <a:ext cx="1129132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900" b="1" smtClean="0">
                    <a:solidFill>
                      <a:srgbClr val="CC00CC"/>
                    </a:solidFill>
                  </a:rPr>
                  <a:t>RF emitter</a:t>
                </a:r>
                <a:endParaRPr lang="en-GB" sz="900" b="1">
                  <a:solidFill>
                    <a:srgbClr val="CC00CC"/>
                  </a:solidFill>
                </a:endParaRPr>
              </a:p>
            </p:txBody>
          </p:sp>
          <p:cxnSp>
            <p:nvCxnSpPr>
              <p:cNvPr id="71" name="Elbow Connector 70"/>
              <p:cNvCxnSpPr/>
              <p:nvPr/>
            </p:nvCxnSpPr>
            <p:spPr>
              <a:xfrm rot="16200000" flipH="1">
                <a:off x="5420349" y="4558851"/>
                <a:ext cx="222102" cy="133200"/>
              </a:xfrm>
              <a:prstGeom prst="bentConnector3">
                <a:avLst>
                  <a:gd name="adj1" fmla="val 1374"/>
                </a:avLst>
              </a:prstGeom>
              <a:ln>
                <a:solidFill>
                  <a:srgbClr val="CC00CC"/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sp>
            <p:nvSpPr>
              <p:cNvPr id="78" name="TextBox 77"/>
              <p:cNvSpPr txBox="1"/>
              <p:nvPr/>
            </p:nvSpPr>
            <p:spPr>
              <a:xfrm flipH="1">
                <a:off x="3549406" y="4403503"/>
                <a:ext cx="1129132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900" b="1" smtClean="0">
                    <a:solidFill>
                      <a:srgbClr val="CC00CC"/>
                    </a:solidFill>
                  </a:rPr>
                  <a:t>RF emitter</a:t>
                </a:r>
                <a:endParaRPr lang="en-GB" sz="900" b="1">
                  <a:solidFill>
                    <a:srgbClr val="CC00CC"/>
                  </a:solidFill>
                </a:endParaRPr>
              </a:p>
            </p:txBody>
          </p:sp>
          <p:cxnSp>
            <p:nvCxnSpPr>
              <p:cNvPr id="79" name="Elbow Connector 78"/>
              <p:cNvCxnSpPr/>
              <p:nvPr/>
            </p:nvCxnSpPr>
            <p:spPr>
              <a:xfrm rot="5400000">
                <a:off x="3398550" y="4547876"/>
                <a:ext cx="241277" cy="181575"/>
              </a:xfrm>
              <a:prstGeom prst="bentConnector3">
                <a:avLst>
                  <a:gd name="adj1" fmla="val 1311"/>
                </a:avLst>
              </a:prstGeom>
              <a:ln>
                <a:solidFill>
                  <a:srgbClr val="CC00CC"/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</p:grpSp>
      </p:grpSp>
      <p:grpSp>
        <p:nvGrpSpPr>
          <p:cNvPr id="115" name="Group 114"/>
          <p:cNvGrpSpPr/>
          <p:nvPr/>
        </p:nvGrpSpPr>
        <p:grpSpPr>
          <a:xfrm>
            <a:off x="4271200" y="5113200"/>
            <a:ext cx="843600" cy="1173600"/>
            <a:chOff x="4271200" y="5113200"/>
            <a:chExt cx="843600" cy="1173600"/>
          </a:xfrm>
        </p:grpSpPr>
        <p:sp>
          <p:nvSpPr>
            <p:cNvPr id="83" name="Isosceles Triangle 82"/>
            <p:cNvSpPr/>
            <p:nvPr/>
          </p:nvSpPr>
          <p:spPr>
            <a:xfrm>
              <a:off x="4271200" y="6055200"/>
              <a:ext cx="244800" cy="2304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400" smtClean="0"/>
            </a:p>
          </p:txBody>
        </p:sp>
        <p:sp>
          <p:nvSpPr>
            <p:cNvPr id="84" name="Isosceles Triangle 83"/>
            <p:cNvSpPr/>
            <p:nvPr/>
          </p:nvSpPr>
          <p:spPr>
            <a:xfrm>
              <a:off x="4870000" y="6056400"/>
              <a:ext cx="244800" cy="2304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400" smtClean="0"/>
            </a:p>
          </p:txBody>
        </p:sp>
        <p:cxnSp>
          <p:nvCxnSpPr>
            <p:cNvPr id="86" name="Straight Connector 85"/>
            <p:cNvCxnSpPr>
              <a:stCxn id="83" idx="0"/>
            </p:cNvCxnSpPr>
            <p:nvPr/>
          </p:nvCxnSpPr>
          <p:spPr>
            <a:xfrm flipV="1">
              <a:off x="4393600" y="5119200"/>
              <a:ext cx="7200" cy="936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V="1">
              <a:off x="4992400" y="5113200"/>
              <a:ext cx="7200" cy="936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</p:grpSp>
      <p:grpSp>
        <p:nvGrpSpPr>
          <p:cNvPr id="116" name="Group 115"/>
          <p:cNvGrpSpPr/>
          <p:nvPr/>
        </p:nvGrpSpPr>
        <p:grpSpPr>
          <a:xfrm>
            <a:off x="1234000" y="5949600"/>
            <a:ext cx="6936000" cy="237600"/>
            <a:chOff x="1234000" y="5949600"/>
            <a:chExt cx="6936000" cy="237600"/>
          </a:xfrm>
        </p:grpSpPr>
        <p:sp>
          <p:nvSpPr>
            <p:cNvPr id="90" name="Isosceles Triangle 89"/>
            <p:cNvSpPr/>
            <p:nvPr/>
          </p:nvSpPr>
          <p:spPr>
            <a:xfrm>
              <a:off x="1234000" y="5955600"/>
              <a:ext cx="244800" cy="23040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400" smtClean="0"/>
            </a:p>
          </p:txBody>
        </p:sp>
        <p:sp>
          <p:nvSpPr>
            <p:cNvPr id="91" name="Isosceles Triangle 90"/>
            <p:cNvSpPr/>
            <p:nvPr/>
          </p:nvSpPr>
          <p:spPr>
            <a:xfrm>
              <a:off x="2444800" y="5949600"/>
              <a:ext cx="244800" cy="23040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400" smtClean="0"/>
            </a:p>
          </p:txBody>
        </p:sp>
        <p:sp>
          <p:nvSpPr>
            <p:cNvPr id="92" name="Isosceles Triangle 91"/>
            <p:cNvSpPr/>
            <p:nvPr/>
          </p:nvSpPr>
          <p:spPr>
            <a:xfrm>
              <a:off x="6714400" y="5956800"/>
              <a:ext cx="244800" cy="23040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400" smtClean="0"/>
            </a:p>
          </p:txBody>
        </p:sp>
        <p:sp>
          <p:nvSpPr>
            <p:cNvPr id="93" name="Isosceles Triangle 92"/>
            <p:cNvSpPr/>
            <p:nvPr/>
          </p:nvSpPr>
          <p:spPr>
            <a:xfrm>
              <a:off x="7925200" y="5950800"/>
              <a:ext cx="244800" cy="23040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400" smtClean="0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212800" y="5194800"/>
            <a:ext cx="8221200" cy="343200"/>
            <a:chOff x="212800" y="5194800"/>
            <a:chExt cx="8221200" cy="343200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1088800" y="5335200"/>
              <a:ext cx="73440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212800" y="5194800"/>
              <a:ext cx="83520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smtClean="0">
                  <a:solidFill>
                    <a:srgbClr val="FF0000"/>
                  </a:solidFill>
                </a:rPr>
                <a:t>Bus bars</a:t>
              </a:r>
              <a:endParaRPr lang="en-GB" sz="1050">
                <a:solidFill>
                  <a:srgbClr val="FF0000"/>
                </a:solidFill>
              </a:endParaRPr>
            </a:p>
          </p:txBody>
        </p:sp>
        <p:cxnSp>
          <p:nvCxnSpPr>
            <p:cNvPr id="107" name="Straight Connector 106"/>
            <p:cNvCxnSpPr/>
            <p:nvPr/>
          </p:nvCxnSpPr>
          <p:spPr>
            <a:xfrm>
              <a:off x="1090000" y="5538000"/>
              <a:ext cx="73440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</p:grpSp>
    </p:spTree>
    <p:extLst>
      <p:ext uri="{BB962C8B-B14F-4D97-AF65-F5344CB8AC3E}">
        <p14:creationId xmlns:p14="http://schemas.microsoft.com/office/powerpoint/2010/main" val="401665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7" grpId="0" animBg="1"/>
      <p:bldP spid="44" grpId="0" animBg="1"/>
      <p:bldP spid="61" grpId="0"/>
      <p:bldP spid="6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Solution: MB replacement unit</a:t>
            </a:r>
            <a:endParaRPr lang="en-GB"/>
          </a:p>
        </p:txBody>
      </p:sp>
      <p:pic>
        <p:nvPicPr>
          <p:cNvPr id="3076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52447"/>
          <a:stretch/>
        </p:blipFill>
        <p:spPr bwMode="auto">
          <a:xfrm>
            <a:off x="144000" y="1548000"/>
            <a:ext cx="9000000" cy="11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\\cern.ch\dfs\Users\d\dduarter\Desktop\downstream extrem w sleev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2" r="4773"/>
          <a:stretch/>
        </p:blipFill>
        <p:spPr bwMode="auto">
          <a:xfrm>
            <a:off x="6883200" y="3411350"/>
            <a:ext cx="2191054" cy="16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\\cern.ch\dfs\Users\d\dduarter\Desktop\con cryostat open interc.pn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5" b="4662"/>
          <a:stretch/>
        </p:blipFill>
        <p:spPr bwMode="auto">
          <a:xfrm>
            <a:off x="427687" y="3706684"/>
            <a:ext cx="5793114" cy="3043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41600" y="2887200"/>
            <a:ext cx="815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smtClean="0"/>
              <a:t>Same 15660 mm length </a:t>
            </a:r>
            <a:r>
              <a:rPr lang="en-GB" sz="1400" smtClean="0"/>
              <a:t>between interconnect planes as an LHC MB 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410400" y="2808000"/>
            <a:ext cx="8359200" cy="7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6" name="Curved Left Arrow 5"/>
          <p:cNvSpPr/>
          <p:nvPr/>
        </p:nvSpPr>
        <p:spPr>
          <a:xfrm>
            <a:off x="8697600" y="2080800"/>
            <a:ext cx="288000" cy="2030400"/>
          </a:xfrm>
          <a:prstGeom prst="curved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40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78400" y="3628800"/>
            <a:ext cx="299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smtClean="0"/>
              <a:t>Connection cryostat</a:t>
            </a:r>
            <a:r>
              <a:rPr lang="en-GB" sz="1600" smtClean="0"/>
              <a:t> between two 11 T magnets to integrate the collimator</a:t>
            </a:r>
            <a:endParaRPr lang="en-GB" sz="1600"/>
          </a:p>
        </p:txBody>
      </p:sp>
      <p:sp>
        <p:nvSpPr>
          <p:cNvPr id="8" name="TextBox 7"/>
          <p:cNvSpPr txBox="1"/>
          <p:nvPr/>
        </p:nvSpPr>
        <p:spPr>
          <a:xfrm>
            <a:off x="244800" y="1231200"/>
            <a:ext cx="867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smtClean="0"/>
              <a:t>LHC MB replaced by </a:t>
            </a:r>
            <a:r>
              <a:rPr lang="en-GB" sz="1600" b="1" smtClean="0"/>
              <a:t>3 cryostats + collimator</a:t>
            </a:r>
            <a:r>
              <a:rPr lang="en-GB" sz="1600" smtClean="0"/>
              <a:t>, all independently supported and aligned:</a:t>
            </a:r>
            <a:endParaRPr lang="en-GB" sz="1600"/>
          </a:p>
        </p:txBody>
      </p:sp>
      <p:sp>
        <p:nvSpPr>
          <p:cNvPr id="9" name="Rectangle 8"/>
          <p:cNvSpPr/>
          <p:nvPr/>
        </p:nvSpPr>
        <p:spPr>
          <a:xfrm>
            <a:off x="6948000" y="5019335"/>
            <a:ext cx="2080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/>
              <a:t>Same interfaces at the extremities: </a:t>
            </a:r>
            <a:r>
              <a:rPr lang="en-GB" sz="1400" b="1"/>
              <a:t>no changes to nearby magnets</a:t>
            </a:r>
            <a:r>
              <a:rPr lang="en-GB" sz="1400"/>
              <a:t>, standard interconnection procedures &amp; tooling</a:t>
            </a:r>
          </a:p>
        </p:txBody>
      </p:sp>
    </p:spTree>
    <p:extLst>
      <p:ext uri="{BB962C8B-B14F-4D97-AF65-F5344CB8AC3E}">
        <p14:creationId xmlns:p14="http://schemas.microsoft.com/office/powerpoint/2010/main" val="24283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7600" y="950503"/>
            <a:ext cx="9000000" cy="5276200"/>
            <a:chOff x="57600" y="950503"/>
            <a:chExt cx="9000000" cy="5276200"/>
          </a:xfrm>
        </p:grpSpPr>
        <p:pic>
          <p:nvPicPr>
            <p:cNvPr id="4098" name="Picture 2" descr="\\cern.ch\dfs\Users\d\dduarter\Desktop\let w intercs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00" y="950503"/>
              <a:ext cx="9000000" cy="52760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99" name="Picture 3" descr="\\cern.ch\dfs\Users\d\dduarter\Desktop\let cut.png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375"/>
            <a:stretch/>
          </p:blipFill>
          <p:spPr bwMode="auto">
            <a:xfrm>
              <a:off x="4320000" y="950677"/>
              <a:ext cx="4736228" cy="52760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Connection cryostat for collimator integration</a:t>
            </a:r>
            <a:endParaRPr lang="en-GB"/>
          </a:p>
        </p:txBody>
      </p:sp>
      <p:sp>
        <p:nvSpPr>
          <p:cNvPr id="5" name="Line Callout 2 (Accent Bar) 4"/>
          <p:cNvSpPr/>
          <p:nvPr/>
        </p:nvSpPr>
        <p:spPr>
          <a:xfrm>
            <a:off x="3816000" y="6285600"/>
            <a:ext cx="1713600" cy="3096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08430"/>
              <a:gd name="adj6" fmla="val -4078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smtClean="0"/>
              <a:t>Collimator support jacks</a:t>
            </a:r>
          </a:p>
        </p:txBody>
      </p:sp>
      <p:sp>
        <p:nvSpPr>
          <p:cNvPr id="6" name="Line Callout 2 (Accent Bar) 5"/>
          <p:cNvSpPr/>
          <p:nvPr/>
        </p:nvSpPr>
        <p:spPr>
          <a:xfrm>
            <a:off x="6271200" y="6372000"/>
            <a:ext cx="1605600" cy="3744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12500"/>
              <a:gd name="adj6" fmla="val -3142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smtClean="0"/>
              <a:t>Cryostat support jacks</a:t>
            </a:r>
          </a:p>
        </p:txBody>
      </p:sp>
      <p:sp>
        <p:nvSpPr>
          <p:cNvPr id="7" name="Line Callout 2 (Accent Bar) 6"/>
          <p:cNvSpPr/>
          <p:nvPr/>
        </p:nvSpPr>
        <p:spPr>
          <a:xfrm flipH="1">
            <a:off x="4744800" y="799200"/>
            <a:ext cx="1944000" cy="4824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37873"/>
              <a:gd name="adj6" fmla="val -5777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400" smtClean="0"/>
              <a:t>Cold mass enlarged to Ø750 on the collimator side</a:t>
            </a:r>
          </a:p>
        </p:txBody>
      </p:sp>
      <p:sp>
        <p:nvSpPr>
          <p:cNvPr id="8" name="Line Callout 2 (Accent Bar) 7"/>
          <p:cNvSpPr/>
          <p:nvPr/>
        </p:nvSpPr>
        <p:spPr>
          <a:xfrm>
            <a:off x="1778400" y="1569600"/>
            <a:ext cx="1801562" cy="4032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64993"/>
              <a:gd name="adj6" fmla="val -6400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smtClean="0"/>
              <a:t>Constant LHC arc outer flange diameter: Ø1055</a:t>
            </a:r>
          </a:p>
        </p:txBody>
      </p:sp>
      <p:sp>
        <p:nvSpPr>
          <p:cNvPr id="11" name="Line Callout 2 (Accent Bar) 10"/>
          <p:cNvSpPr/>
          <p:nvPr/>
        </p:nvSpPr>
        <p:spPr>
          <a:xfrm flipH="1">
            <a:off x="3592800" y="1599600"/>
            <a:ext cx="2485200" cy="4824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76680"/>
              <a:gd name="adj6" fmla="val -3292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400" smtClean="0"/>
              <a:t>Flexible interconnects for alignment independency and thermal contraction</a:t>
            </a:r>
          </a:p>
        </p:txBody>
      </p:sp>
      <p:sp>
        <p:nvSpPr>
          <p:cNvPr id="10" name="Line Callout 2 (Accent Bar) 9"/>
          <p:cNvSpPr/>
          <p:nvPr/>
        </p:nvSpPr>
        <p:spPr>
          <a:xfrm rot="16200000" flipH="1">
            <a:off x="7464745" y="4757545"/>
            <a:ext cx="989710" cy="21672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2394"/>
              <a:gd name="adj6" fmla="val -9246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" rtlCol="0" anchor="t"/>
          <a:lstStyle/>
          <a:p>
            <a:r>
              <a:rPr lang="en-GB" sz="1400" smtClean="0"/>
              <a:t>Interconnects use </a:t>
            </a:r>
            <a:r>
              <a:rPr lang="en-GB" sz="1400" b="1" smtClean="0"/>
              <a:t>standard components </a:t>
            </a:r>
            <a:r>
              <a:rPr lang="en-GB" sz="1400" smtClean="0"/>
              <a:t>and tooling despite the new compact layout</a:t>
            </a:r>
          </a:p>
        </p:txBody>
      </p:sp>
    </p:spTree>
    <p:extLst>
      <p:ext uri="{BB962C8B-B14F-4D97-AF65-F5344CB8AC3E}">
        <p14:creationId xmlns:p14="http://schemas.microsoft.com/office/powerpoint/2010/main" val="146900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 l="28004" r="26656"/>
          <a:stretch>
            <a:fillRect/>
          </a:stretch>
        </p:blipFill>
        <p:spPr bwMode="auto">
          <a:xfrm flipH="1">
            <a:off x="2608895" y="1065725"/>
            <a:ext cx="3938502" cy="5099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9" name="Group 48"/>
          <p:cNvGrpSpPr/>
          <p:nvPr/>
        </p:nvGrpSpPr>
        <p:grpSpPr>
          <a:xfrm>
            <a:off x="467544" y="1196752"/>
            <a:ext cx="8243608" cy="4896544"/>
            <a:chOff x="467544" y="1196752"/>
            <a:chExt cx="8243608" cy="4896544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1" name="Rectangle 20"/>
            <p:cNvSpPr/>
            <p:nvPr/>
          </p:nvSpPr>
          <p:spPr>
            <a:xfrm>
              <a:off x="467544" y="1196752"/>
              <a:ext cx="2410960" cy="489654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300192" y="1196752"/>
              <a:ext cx="2410960" cy="489654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/>
              <a:t>I</a:t>
            </a:r>
            <a:r>
              <a:rPr lang="pt-PT" smtClean="0"/>
              <a:t>nterfaces driving the design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 flipH="1">
            <a:off x="6626233" y="5410770"/>
            <a:ext cx="1139849" cy="3197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orbel" pitchFamily="34" charset="0"/>
              </a:rPr>
              <a:t>QRL side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979712" y="1337740"/>
            <a:ext cx="5280091" cy="4148186"/>
            <a:chOff x="1979712" y="1337740"/>
            <a:chExt cx="5280091" cy="4148186"/>
          </a:xfrm>
        </p:grpSpPr>
        <p:sp>
          <p:nvSpPr>
            <p:cNvPr id="5" name="Line Callout 2 (Accent Bar) 4"/>
            <p:cNvSpPr/>
            <p:nvPr/>
          </p:nvSpPr>
          <p:spPr>
            <a:xfrm flipH="1">
              <a:off x="2130484" y="2901828"/>
              <a:ext cx="641165" cy="204011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211906"/>
                <a:gd name="adj6" fmla="val -173864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K2</a:t>
              </a:r>
            </a:p>
          </p:txBody>
        </p:sp>
        <p:sp>
          <p:nvSpPr>
            <p:cNvPr id="8" name="Line Callout 2 (Accent Bar) 7"/>
            <p:cNvSpPr/>
            <p:nvPr/>
          </p:nvSpPr>
          <p:spPr>
            <a:xfrm flipH="1">
              <a:off x="2415446" y="1881771"/>
              <a:ext cx="641165" cy="204011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394683"/>
                <a:gd name="adj6" fmla="val -165313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M2</a:t>
              </a:r>
            </a:p>
          </p:txBody>
        </p:sp>
        <p:sp>
          <p:nvSpPr>
            <p:cNvPr id="9" name="Line Callout 2 (Accent Bar) 8"/>
            <p:cNvSpPr/>
            <p:nvPr/>
          </p:nvSpPr>
          <p:spPr>
            <a:xfrm flipH="1">
              <a:off x="2201724" y="2493805"/>
              <a:ext cx="641165" cy="204011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343378"/>
                <a:gd name="adj6" fmla="val -223032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V2</a:t>
              </a:r>
            </a:p>
          </p:txBody>
        </p:sp>
        <p:sp>
          <p:nvSpPr>
            <p:cNvPr id="10" name="Line Callout 2 (Accent Bar) 9"/>
            <p:cNvSpPr/>
            <p:nvPr/>
          </p:nvSpPr>
          <p:spPr>
            <a:xfrm flipH="1">
              <a:off x="2237339" y="5281915"/>
              <a:ext cx="641165" cy="204011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323601"/>
                <a:gd name="adj6" fmla="val -133247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W</a:t>
              </a:r>
            </a:p>
          </p:txBody>
        </p:sp>
        <p:sp>
          <p:nvSpPr>
            <p:cNvPr id="11" name="Line Callout 2 (Accent Bar) 10"/>
            <p:cNvSpPr/>
            <p:nvPr/>
          </p:nvSpPr>
          <p:spPr>
            <a:xfrm flipH="1">
              <a:off x="2700408" y="1541752"/>
              <a:ext cx="641165" cy="204011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564634"/>
                <a:gd name="adj6" fmla="val -193104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Y</a:t>
              </a:r>
            </a:p>
          </p:txBody>
        </p:sp>
        <p:sp>
          <p:nvSpPr>
            <p:cNvPr id="12" name="Line Callout 2 (Accent Bar) 11"/>
            <p:cNvSpPr/>
            <p:nvPr/>
          </p:nvSpPr>
          <p:spPr>
            <a:xfrm>
              <a:off x="6191195" y="1813767"/>
              <a:ext cx="641165" cy="204011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394683"/>
                <a:gd name="adj6" fmla="val -165313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M1</a:t>
              </a:r>
            </a:p>
          </p:txBody>
        </p:sp>
        <p:sp>
          <p:nvSpPr>
            <p:cNvPr id="13" name="Line Callout 2 (Accent Bar) 12"/>
            <p:cNvSpPr/>
            <p:nvPr/>
          </p:nvSpPr>
          <p:spPr>
            <a:xfrm>
              <a:off x="6618638" y="3853882"/>
              <a:ext cx="641165" cy="204011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118377"/>
                <a:gd name="adj6" fmla="val -245479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M3</a:t>
              </a:r>
            </a:p>
          </p:txBody>
        </p:sp>
        <p:sp>
          <p:nvSpPr>
            <p:cNvPr id="14" name="Line Callout 2 (Accent Bar) 13"/>
            <p:cNvSpPr/>
            <p:nvPr/>
          </p:nvSpPr>
          <p:spPr>
            <a:xfrm>
              <a:off x="6476157" y="4465917"/>
              <a:ext cx="641165" cy="204011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195336"/>
                <a:gd name="adj6" fmla="val -156762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E</a:t>
              </a:r>
            </a:p>
          </p:txBody>
        </p:sp>
        <p:sp>
          <p:nvSpPr>
            <p:cNvPr id="15" name="Line Callout 2 (Accent Bar) 14"/>
            <p:cNvSpPr/>
            <p:nvPr/>
          </p:nvSpPr>
          <p:spPr>
            <a:xfrm>
              <a:off x="6262435" y="4873939"/>
              <a:ext cx="641165" cy="204011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371700"/>
                <a:gd name="adj6" fmla="val -185622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C’</a:t>
              </a:r>
            </a:p>
          </p:txBody>
        </p:sp>
        <p:sp>
          <p:nvSpPr>
            <p:cNvPr id="16" name="Line Callout 2 (Accent Bar) 15"/>
            <p:cNvSpPr/>
            <p:nvPr/>
          </p:nvSpPr>
          <p:spPr>
            <a:xfrm>
              <a:off x="6547398" y="2561809"/>
              <a:ext cx="641165" cy="204011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301692"/>
                <a:gd name="adj6" fmla="val -251892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V1</a:t>
              </a:r>
            </a:p>
          </p:txBody>
        </p:sp>
        <p:sp>
          <p:nvSpPr>
            <p:cNvPr id="17" name="Line Callout 2 (Accent Bar) 16"/>
            <p:cNvSpPr/>
            <p:nvPr/>
          </p:nvSpPr>
          <p:spPr>
            <a:xfrm>
              <a:off x="6582390" y="3105840"/>
              <a:ext cx="641165" cy="204011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128534"/>
                <a:gd name="adj6" fmla="val -195242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K1</a:t>
              </a:r>
            </a:p>
          </p:txBody>
        </p:sp>
        <p:sp>
          <p:nvSpPr>
            <p:cNvPr id="18" name="Line Callout 2 (Accent Bar) 17"/>
            <p:cNvSpPr/>
            <p:nvPr/>
          </p:nvSpPr>
          <p:spPr>
            <a:xfrm>
              <a:off x="5834992" y="1337740"/>
              <a:ext cx="641165" cy="204011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619147"/>
                <a:gd name="adj6" fmla="val -184553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X</a:t>
              </a:r>
            </a:p>
          </p:txBody>
        </p:sp>
        <p:sp>
          <p:nvSpPr>
            <p:cNvPr id="19" name="Line Callout 2 (Accent Bar) 18"/>
            <p:cNvSpPr/>
            <p:nvPr/>
          </p:nvSpPr>
          <p:spPr>
            <a:xfrm flipH="1">
              <a:off x="1979712" y="4201815"/>
              <a:ext cx="641165" cy="204011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323601"/>
                <a:gd name="adj6" fmla="val -133247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N</a:t>
              </a:r>
            </a:p>
          </p:txBody>
        </p:sp>
      </p:grpSp>
      <p:sp>
        <p:nvSpPr>
          <p:cNvPr id="62" name="Oval 61"/>
          <p:cNvSpPr/>
          <p:nvPr/>
        </p:nvSpPr>
        <p:spPr>
          <a:xfrm>
            <a:off x="3448800" y="2026800"/>
            <a:ext cx="2325600" cy="2278800"/>
          </a:xfrm>
          <a:prstGeom prst="ellipse">
            <a:avLst/>
          </a:prstGeom>
          <a:solidFill>
            <a:srgbClr val="FF0000">
              <a:alpha val="52157"/>
            </a:srgbClr>
          </a:solidFill>
          <a:ln w="571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dk1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4469607" y="2513011"/>
            <a:ext cx="264318" cy="265907"/>
          </a:xfrm>
          <a:prstGeom prst="ellipse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dk1"/>
              </a:solidFill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3492500" y="2122486"/>
            <a:ext cx="2200275" cy="2338389"/>
            <a:chOff x="3492500" y="2122486"/>
            <a:chExt cx="2200275" cy="2338389"/>
          </a:xfrm>
        </p:grpSpPr>
        <p:sp>
          <p:nvSpPr>
            <p:cNvPr id="36" name="Oval 35"/>
            <p:cNvSpPr/>
            <p:nvPr/>
          </p:nvSpPr>
          <p:spPr>
            <a:xfrm>
              <a:off x="4689475" y="2122486"/>
              <a:ext cx="349250" cy="32861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4168775" y="2122486"/>
              <a:ext cx="349250" cy="32861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/>
            <p:cNvSpPr/>
            <p:nvPr/>
          </p:nvSpPr>
          <p:spPr>
            <a:xfrm>
              <a:off x="5046550" y="3720136"/>
              <a:ext cx="349250" cy="32861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3492500" y="3924299"/>
              <a:ext cx="212725" cy="209551"/>
            </a:xfrm>
            <a:prstGeom prst="ellipse">
              <a:avLst/>
            </a:prstGeom>
            <a:solidFill>
              <a:srgbClr val="CC00CC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/>
            <p:cNvSpPr/>
            <p:nvPr/>
          </p:nvSpPr>
          <p:spPr>
            <a:xfrm>
              <a:off x="5343525" y="4132261"/>
              <a:ext cx="349250" cy="328614"/>
            </a:xfrm>
            <a:prstGeom prst="ellipse">
              <a:avLst/>
            </a:prstGeom>
            <a:solidFill>
              <a:srgbClr val="CC00CC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40"/>
            <p:cNvSpPr/>
            <p:nvPr/>
          </p:nvSpPr>
          <p:spPr>
            <a:xfrm>
              <a:off x="3905250" y="4270374"/>
              <a:ext cx="98425" cy="101601"/>
            </a:xfrm>
            <a:prstGeom prst="ellipse">
              <a:avLst/>
            </a:prstGeom>
            <a:solidFill>
              <a:srgbClr val="CC00CC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3997326" y="3844925"/>
              <a:ext cx="82550" cy="85725"/>
            </a:xfrm>
            <a:prstGeom prst="ellipse">
              <a:avLst/>
            </a:prstGeom>
            <a:solidFill>
              <a:srgbClr val="CC00CC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Down Arrow 42"/>
            <p:cNvSpPr/>
            <p:nvPr/>
          </p:nvSpPr>
          <p:spPr>
            <a:xfrm rot="12190266">
              <a:off x="4189849" y="2366960"/>
              <a:ext cx="142875" cy="310059"/>
            </a:xfrm>
            <a:prstGeom prst="downArrow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Down Arrow 43"/>
            <p:cNvSpPr/>
            <p:nvPr/>
          </p:nvSpPr>
          <p:spPr>
            <a:xfrm rot="9452076" flipH="1">
              <a:off x="4887493" y="2376184"/>
              <a:ext cx="142875" cy="293831"/>
            </a:xfrm>
            <a:prstGeom prst="downArrow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Down Arrow 44"/>
            <p:cNvSpPr/>
            <p:nvPr/>
          </p:nvSpPr>
          <p:spPr>
            <a:xfrm rot="20035699" flipH="1">
              <a:off x="5068866" y="3647823"/>
              <a:ext cx="142875" cy="210005"/>
            </a:xfrm>
            <a:prstGeom prst="downArrow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Down Arrow 45"/>
            <p:cNvSpPr/>
            <p:nvPr/>
          </p:nvSpPr>
          <p:spPr>
            <a:xfrm rot="20670615" flipH="1">
              <a:off x="5419112" y="4088780"/>
              <a:ext cx="142875" cy="196819"/>
            </a:xfrm>
            <a:prstGeom prst="downArrow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Down Arrow 46"/>
            <p:cNvSpPr/>
            <p:nvPr/>
          </p:nvSpPr>
          <p:spPr>
            <a:xfrm>
              <a:off x="3532623" y="3459672"/>
              <a:ext cx="142875" cy="518603"/>
            </a:xfrm>
            <a:prstGeom prst="downArrow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Down Arrow 47"/>
            <p:cNvSpPr/>
            <p:nvPr/>
          </p:nvSpPr>
          <p:spPr>
            <a:xfrm rot="4847131" flipH="1">
              <a:off x="4440968" y="3735981"/>
              <a:ext cx="142875" cy="1012423"/>
            </a:xfrm>
            <a:prstGeom prst="downArrow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952000" y="1825200"/>
            <a:ext cx="3312000" cy="3193200"/>
            <a:chOff x="2952000" y="1825200"/>
            <a:chExt cx="3312000" cy="3193200"/>
          </a:xfrm>
        </p:grpSpPr>
        <p:grpSp>
          <p:nvGrpSpPr>
            <p:cNvPr id="58" name="Group 57"/>
            <p:cNvGrpSpPr/>
            <p:nvPr/>
          </p:nvGrpSpPr>
          <p:grpSpPr>
            <a:xfrm>
              <a:off x="3319200" y="1917600"/>
              <a:ext cx="2564400" cy="2756400"/>
              <a:chOff x="3319200" y="1917600"/>
              <a:chExt cx="2564400" cy="2756400"/>
            </a:xfrm>
          </p:grpSpPr>
          <p:grpSp>
            <p:nvGrpSpPr>
              <p:cNvPr id="56" name="Group 55"/>
              <p:cNvGrpSpPr/>
              <p:nvPr/>
            </p:nvGrpSpPr>
            <p:grpSpPr>
              <a:xfrm>
                <a:off x="3319200" y="3506400"/>
                <a:ext cx="2564400" cy="1167600"/>
                <a:chOff x="3319200" y="3506400"/>
                <a:chExt cx="2564400" cy="1167600"/>
              </a:xfrm>
            </p:grpSpPr>
            <p:sp>
              <p:nvSpPr>
                <p:cNvPr id="53" name="Oval 52"/>
                <p:cNvSpPr/>
                <p:nvPr/>
              </p:nvSpPr>
              <p:spPr>
                <a:xfrm>
                  <a:off x="3319200" y="3506400"/>
                  <a:ext cx="1144800" cy="1144800"/>
                </a:xfrm>
                <a:prstGeom prst="ellipse">
                  <a:avLst/>
                </a:prstGeom>
                <a:noFill/>
                <a:ln w="571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dk1"/>
                    </a:solidFill>
                  </a:endParaRPr>
                </a:p>
              </p:txBody>
            </p:sp>
            <p:sp>
              <p:nvSpPr>
                <p:cNvPr id="55" name="Oval 54"/>
                <p:cNvSpPr/>
                <p:nvPr/>
              </p:nvSpPr>
              <p:spPr>
                <a:xfrm>
                  <a:off x="4738800" y="3529200"/>
                  <a:ext cx="1144800" cy="1144800"/>
                </a:xfrm>
                <a:prstGeom prst="ellipse">
                  <a:avLst/>
                </a:prstGeom>
                <a:noFill/>
                <a:ln w="571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dk1"/>
                    </a:solidFill>
                  </a:endParaRPr>
                </a:p>
              </p:txBody>
            </p:sp>
          </p:grpSp>
          <p:sp>
            <p:nvSpPr>
              <p:cNvPr id="57" name="Oval 56"/>
              <p:cNvSpPr/>
              <p:nvPr/>
            </p:nvSpPr>
            <p:spPr>
              <a:xfrm>
                <a:off x="4099200" y="1917600"/>
                <a:ext cx="1005600" cy="940800"/>
              </a:xfrm>
              <a:prstGeom prst="ellipse">
                <a:avLst/>
              </a:prstGeom>
              <a:noFill/>
              <a:ln w="571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dk1"/>
                  </a:solidFill>
                </a:endParaRPr>
              </a:p>
            </p:txBody>
          </p:sp>
        </p:grpSp>
        <p:sp>
          <p:nvSpPr>
            <p:cNvPr id="59" name="Oval 58"/>
            <p:cNvSpPr/>
            <p:nvPr/>
          </p:nvSpPr>
          <p:spPr>
            <a:xfrm>
              <a:off x="2952000" y="1825200"/>
              <a:ext cx="3312000" cy="3193200"/>
            </a:xfrm>
            <a:prstGeom prst="ellipse">
              <a:avLst/>
            </a:prstGeom>
            <a:noFill/>
            <a:ln w="571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dk1"/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951284" y="2669767"/>
            <a:ext cx="3285239" cy="800508"/>
            <a:chOff x="2951284" y="2669767"/>
            <a:chExt cx="3285239" cy="800508"/>
          </a:xfrm>
        </p:grpSpPr>
        <p:grpSp>
          <p:nvGrpSpPr>
            <p:cNvPr id="30" name="Group 29"/>
            <p:cNvGrpSpPr/>
            <p:nvPr/>
          </p:nvGrpSpPr>
          <p:grpSpPr>
            <a:xfrm>
              <a:off x="2951284" y="2669767"/>
              <a:ext cx="2113664" cy="797333"/>
              <a:chOff x="2951284" y="2669767"/>
              <a:chExt cx="2113664" cy="797333"/>
            </a:xfrm>
            <a:solidFill>
              <a:srgbClr val="990000"/>
            </a:solidFill>
          </p:grpSpPr>
          <p:sp>
            <p:nvSpPr>
              <p:cNvPr id="27" name="Oval 26"/>
              <p:cNvSpPr/>
              <p:nvPr/>
            </p:nvSpPr>
            <p:spPr>
              <a:xfrm>
                <a:off x="4000500" y="2914650"/>
                <a:ext cx="571500" cy="55245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 rot="2680879">
                <a:off x="2951284" y="2682429"/>
                <a:ext cx="2113664" cy="48046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dk1"/>
                  </a:solidFill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 rot="18913031">
                <a:off x="3520849" y="2669767"/>
                <a:ext cx="591002" cy="14369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dk1"/>
                  </a:solidFill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 flipH="1">
              <a:off x="4122859" y="2672942"/>
              <a:ext cx="2113664" cy="797333"/>
              <a:chOff x="2951284" y="2669767"/>
              <a:chExt cx="2113664" cy="797333"/>
            </a:xfrm>
            <a:solidFill>
              <a:srgbClr val="990000"/>
            </a:solidFill>
          </p:grpSpPr>
          <p:sp>
            <p:nvSpPr>
              <p:cNvPr id="33" name="Oval 32"/>
              <p:cNvSpPr/>
              <p:nvPr/>
            </p:nvSpPr>
            <p:spPr>
              <a:xfrm>
                <a:off x="4000500" y="2914650"/>
                <a:ext cx="571500" cy="55245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Rectangle 33"/>
              <p:cNvSpPr/>
              <p:nvPr/>
            </p:nvSpPr>
            <p:spPr>
              <a:xfrm rot="2680879">
                <a:off x="2951284" y="2688779"/>
                <a:ext cx="2113664" cy="48046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dk1"/>
                  </a:solidFill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 rot="18913031">
                <a:off x="3520849" y="2669767"/>
                <a:ext cx="591002" cy="14369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dk1"/>
                  </a:solidFill>
                </a:endParaRPr>
              </a:p>
            </p:txBody>
          </p:sp>
        </p:grpSp>
      </p:grpSp>
      <p:sp>
        <p:nvSpPr>
          <p:cNvPr id="25" name="Rectangle 24"/>
          <p:cNvSpPr/>
          <p:nvPr/>
        </p:nvSpPr>
        <p:spPr>
          <a:xfrm>
            <a:off x="4454524" y="2930525"/>
            <a:ext cx="1336675" cy="527049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453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26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/>
              <a:t>C</a:t>
            </a:r>
            <a:r>
              <a:rPr lang="en-GB" sz="3600" smtClean="0"/>
              <a:t>ross section of the connection cryostat and collimator</a:t>
            </a:r>
            <a:endParaRPr lang="en-GB" sz="3600"/>
          </a:p>
        </p:txBody>
      </p:sp>
      <p:pic>
        <p:nvPicPr>
          <p:cNvPr id="5122" name="Picture 2" descr="\\cern.ch\dfs\Users\d\dduarter\Desktop\coll sect front transparent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37" r="19810"/>
          <a:stretch/>
        </p:blipFill>
        <p:spPr bwMode="auto">
          <a:xfrm>
            <a:off x="2705100" y="1264206"/>
            <a:ext cx="5021580" cy="479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Line Callout 2 (Accent Bar) 2"/>
          <p:cNvSpPr/>
          <p:nvPr/>
        </p:nvSpPr>
        <p:spPr>
          <a:xfrm flipH="1">
            <a:off x="189781" y="2474015"/>
            <a:ext cx="2613474" cy="4680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29423"/>
              <a:gd name="adj6" fmla="val -379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400" smtClean="0"/>
              <a:t>Dedicated collimator design.</a:t>
            </a:r>
          </a:p>
          <a:p>
            <a:pPr algn="r"/>
            <a:r>
              <a:rPr lang="en-GB" sz="1400"/>
              <a:t>One collimator design fits </a:t>
            </a:r>
            <a:r>
              <a:rPr lang="en-GB" sz="1400" smtClean="0"/>
              <a:t>both beam lines</a:t>
            </a:r>
            <a:endParaRPr lang="en-GB" sz="1400"/>
          </a:p>
          <a:p>
            <a:pPr algn="r"/>
            <a:endParaRPr lang="en-GB" sz="1400" smtClean="0"/>
          </a:p>
        </p:txBody>
      </p:sp>
      <p:sp>
        <p:nvSpPr>
          <p:cNvPr id="5" name="Line Callout 2 (Accent Bar) 4"/>
          <p:cNvSpPr/>
          <p:nvPr/>
        </p:nvSpPr>
        <p:spPr>
          <a:xfrm flipH="1">
            <a:off x="3119426" y="1154571"/>
            <a:ext cx="641165" cy="204011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98212"/>
              <a:gd name="adj6" fmla="val -142854"/>
            </a:avLst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600" dirty="0" smtClean="0">
                <a:latin typeface="Arial" pitchFamily="34" charset="0"/>
                <a:cs typeface="Arial" pitchFamily="34" charset="0"/>
              </a:rPr>
              <a:t>M2</a:t>
            </a:r>
          </a:p>
        </p:txBody>
      </p:sp>
      <p:sp>
        <p:nvSpPr>
          <p:cNvPr id="6" name="Line Callout 2 (Accent Bar) 5"/>
          <p:cNvSpPr/>
          <p:nvPr/>
        </p:nvSpPr>
        <p:spPr>
          <a:xfrm flipH="1">
            <a:off x="1965899" y="4617655"/>
            <a:ext cx="641165" cy="204011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97731"/>
              <a:gd name="adj6" fmla="val -66993"/>
            </a:avLst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600" dirty="0" smtClean="0">
                <a:latin typeface="Arial" pitchFamily="34" charset="0"/>
                <a:cs typeface="Arial" pitchFamily="34" charset="0"/>
              </a:rPr>
              <a:t>W</a:t>
            </a:r>
          </a:p>
        </p:txBody>
      </p:sp>
      <p:sp>
        <p:nvSpPr>
          <p:cNvPr id="7" name="Line Callout 2 (Accent Bar) 6"/>
          <p:cNvSpPr/>
          <p:nvPr/>
        </p:nvSpPr>
        <p:spPr>
          <a:xfrm flipH="1">
            <a:off x="4052388" y="936952"/>
            <a:ext cx="641165" cy="204011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839913"/>
              <a:gd name="adj6" fmla="val -83055"/>
            </a:avLst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600" dirty="0" smtClean="0">
                <a:latin typeface="Arial" pitchFamily="34" charset="0"/>
                <a:cs typeface="Arial" pitchFamily="34" charset="0"/>
              </a:rPr>
              <a:t>Y</a:t>
            </a:r>
          </a:p>
        </p:txBody>
      </p:sp>
      <p:sp>
        <p:nvSpPr>
          <p:cNvPr id="8" name="Line Callout 2 (Accent Bar) 7"/>
          <p:cNvSpPr/>
          <p:nvPr/>
        </p:nvSpPr>
        <p:spPr>
          <a:xfrm>
            <a:off x="6887975" y="1237767"/>
            <a:ext cx="641165" cy="204011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94683"/>
              <a:gd name="adj6" fmla="val -165313"/>
            </a:avLst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M1</a:t>
            </a:r>
          </a:p>
        </p:txBody>
      </p:sp>
      <p:sp>
        <p:nvSpPr>
          <p:cNvPr id="9" name="Line Callout 2 (Accent Bar) 8"/>
          <p:cNvSpPr/>
          <p:nvPr/>
        </p:nvSpPr>
        <p:spPr>
          <a:xfrm>
            <a:off x="7783418" y="4696282"/>
            <a:ext cx="641165" cy="204011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18377"/>
              <a:gd name="adj6" fmla="val -245479"/>
            </a:avLst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M3</a:t>
            </a:r>
          </a:p>
        </p:txBody>
      </p:sp>
      <p:sp>
        <p:nvSpPr>
          <p:cNvPr id="10" name="Line Callout 2 (Accent Bar) 9"/>
          <p:cNvSpPr/>
          <p:nvPr/>
        </p:nvSpPr>
        <p:spPr>
          <a:xfrm>
            <a:off x="7590537" y="5567517"/>
            <a:ext cx="641165" cy="204011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95336"/>
              <a:gd name="adj6" fmla="val -156762"/>
            </a:avLst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E</a:t>
            </a:r>
          </a:p>
        </p:txBody>
      </p:sp>
      <p:sp>
        <p:nvSpPr>
          <p:cNvPr id="11" name="Line Callout 2 (Accent Bar) 10"/>
          <p:cNvSpPr/>
          <p:nvPr/>
        </p:nvSpPr>
        <p:spPr>
          <a:xfrm>
            <a:off x="5245615" y="6299539"/>
            <a:ext cx="641165" cy="204011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597570"/>
              <a:gd name="adj6" fmla="val -108138"/>
            </a:avLst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C’</a:t>
            </a:r>
          </a:p>
        </p:txBody>
      </p:sp>
      <p:sp>
        <p:nvSpPr>
          <p:cNvPr id="12" name="Line Callout 2 (Accent Bar) 11"/>
          <p:cNvSpPr/>
          <p:nvPr/>
        </p:nvSpPr>
        <p:spPr>
          <a:xfrm>
            <a:off x="5739772" y="898540"/>
            <a:ext cx="641165" cy="204011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70904"/>
              <a:gd name="adj6" fmla="val -71134"/>
            </a:avLst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X</a:t>
            </a:r>
          </a:p>
        </p:txBody>
      </p:sp>
      <p:sp>
        <p:nvSpPr>
          <p:cNvPr id="13" name="Line Callout 2 (Accent Bar) 12"/>
          <p:cNvSpPr/>
          <p:nvPr/>
        </p:nvSpPr>
        <p:spPr>
          <a:xfrm flipH="1">
            <a:off x="2274132" y="5570175"/>
            <a:ext cx="641165" cy="204011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23601"/>
              <a:gd name="adj6" fmla="val -133247"/>
            </a:avLst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600" dirty="0" smtClean="0">
                <a:latin typeface="Arial" pitchFamily="34" charset="0"/>
                <a:cs typeface="Arial" pitchFamily="34" charset="0"/>
              </a:rPr>
              <a:t>N</a:t>
            </a:r>
          </a:p>
        </p:txBody>
      </p:sp>
      <p:sp>
        <p:nvSpPr>
          <p:cNvPr id="16" name="Line Callout 2 (Accent Bar) 15"/>
          <p:cNvSpPr/>
          <p:nvPr/>
        </p:nvSpPr>
        <p:spPr>
          <a:xfrm flipH="1">
            <a:off x="526211" y="4989480"/>
            <a:ext cx="1984969" cy="4680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885"/>
              <a:gd name="adj6" fmla="val -4010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400" smtClean="0"/>
              <a:t>Collimator supported directly on the concrete slab</a:t>
            </a:r>
          </a:p>
        </p:txBody>
      </p:sp>
      <p:sp>
        <p:nvSpPr>
          <p:cNvPr id="17" name="Line Callout 2 (Accent Bar) 16"/>
          <p:cNvSpPr/>
          <p:nvPr/>
        </p:nvSpPr>
        <p:spPr>
          <a:xfrm>
            <a:off x="7634280" y="2620980"/>
            <a:ext cx="1418280" cy="4680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37116"/>
              <a:gd name="adj6" fmla="val -6450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smtClean="0"/>
              <a:t>Larger cold mass extremity to open up space for the collimator</a:t>
            </a:r>
          </a:p>
        </p:txBody>
      </p:sp>
    </p:spTree>
    <p:extLst>
      <p:ext uri="{BB962C8B-B14F-4D97-AF65-F5344CB8AC3E}">
        <p14:creationId xmlns:p14="http://schemas.microsoft.com/office/powerpoint/2010/main" val="140302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Cryostat support layout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4353790"/>
            <a:ext cx="8226854" cy="2005445"/>
          </a:xfrm>
        </p:spPr>
        <p:txBody>
          <a:bodyPr>
            <a:normAutofit fontScale="55000" lnSpcReduction="20000"/>
          </a:bodyPr>
          <a:lstStyle/>
          <a:p>
            <a:r>
              <a:rPr lang="en-GB" smtClean="0"/>
              <a:t>Magnet’s fixed points near the centre: for small contractions at the intermediate interconnects and minimum change wrt replaced MB</a:t>
            </a:r>
            <a:endParaRPr lang="en-GB"/>
          </a:p>
          <a:p>
            <a:r>
              <a:rPr lang="en-GB" smtClean="0"/>
              <a:t>Distance between jacks shared with DS magnets Q11, Q10, Q8: 3705 mm</a:t>
            </a:r>
          </a:p>
          <a:p>
            <a:r>
              <a:rPr lang="en-GB" smtClean="0"/>
              <a:t>Gives nearly ideal cold foot distance for minimum cold mass deformation: 3430 mm (estimated less than 0.1 mm sag even with a 10 mm thick shell)</a:t>
            </a:r>
          </a:p>
          <a:p>
            <a:r>
              <a:rPr lang="en-GB" smtClean="0"/>
              <a:t>W-sleeve on the downstream interconnect cannot be fully open but still acceptable for interconnecting work</a:t>
            </a:r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2" y="1092338"/>
            <a:ext cx="9000000" cy="2956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209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Magnet cryostats</a:t>
            </a:r>
            <a:endParaRPr lang="en-GB"/>
          </a:p>
        </p:txBody>
      </p:sp>
      <p:pic>
        <p:nvPicPr>
          <p:cNvPr id="2050" name="Picture 2" descr="\\cern.ch\dfs\Users\d\dduarter\Desktop\magnet 1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800" y="3708126"/>
            <a:ext cx="4320000" cy="253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d\dduarter\Desktop\manget 1 shield on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96" y="3043555"/>
            <a:ext cx="4320000" cy="253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cern.ch\dfs\Users\d\dduarter\Desktop\magnet 1 cold mass on bottom tray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353" y="1266984"/>
            <a:ext cx="4320000" cy="253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\\cern.ch\dfs\Users\d\dduarter\Desktop\bottom tray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440" y="573268"/>
            <a:ext cx="4320000" cy="253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own Arrow 3"/>
          <p:cNvSpPr/>
          <p:nvPr/>
        </p:nvSpPr>
        <p:spPr>
          <a:xfrm rot="6741403">
            <a:off x="8160540" y="3896820"/>
            <a:ext cx="345600" cy="86400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400" smtClean="0"/>
          </a:p>
        </p:txBody>
      </p:sp>
      <p:sp>
        <p:nvSpPr>
          <p:cNvPr id="5" name="TextBox 4"/>
          <p:cNvSpPr txBox="1"/>
          <p:nvPr/>
        </p:nvSpPr>
        <p:spPr>
          <a:xfrm>
            <a:off x="936000" y="2880000"/>
            <a:ext cx="359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smtClean="0"/>
              <a:t>1- Pre-assembly of bottom tray, E-line, support posts, C’-line</a:t>
            </a:r>
            <a:endParaRPr lang="en-GB" sz="1200"/>
          </a:p>
        </p:txBody>
      </p:sp>
      <p:sp>
        <p:nvSpPr>
          <p:cNvPr id="6" name="TextBox 5"/>
          <p:cNvSpPr txBox="1"/>
          <p:nvPr/>
        </p:nvSpPr>
        <p:spPr>
          <a:xfrm>
            <a:off x="5169600" y="3463200"/>
            <a:ext cx="36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smtClean="0"/>
              <a:t>2- Cold mass and N-line subassembly placed on bottom tray</a:t>
            </a:r>
            <a:endParaRPr lang="en-GB" sz="1200"/>
          </a:p>
        </p:txBody>
      </p:sp>
      <p:sp>
        <p:nvSpPr>
          <p:cNvPr id="7" name="TextBox 6"/>
          <p:cNvSpPr txBox="1"/>
          <p:nvPr/>
        </p:nvSpPr>
        <p:spPr>
          <a:xfrm>
            <a:off x="964800" y="5493600"/>
            <a:ext cx="426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smtClean="0"/>
              <a:t>3- MLI and thermal shield</a:t>
            </a:r>
            <a:endParaRPr lang="en-GB" sz="1200"/>
          </a:p>
        </p:txBody>
      </p:sp>
      <p:sp>
        <p:nvSpPr>
          <p:cNvPr id="8" name="TextBox 7"/>
          <p:cNvSpPr txBox="1"/>
          <p:nvPr/>
        </p:nvSpPr>
        <p:spPr>
          <a:xfrm>
            <a:off x="5148000" y="6004800"/>
            <a:ext cx="351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smtClean="0"/>
              <a:t>4- Insertion into vacuum vessel; finishing of instrumentation feedthroughs and current leads</a:t>
            </a:r>
            <a:endParaRPr lang="en-GB" sz="1200"/>
          </a:p>
        </p:txBody>
      </p:sp>
      <p:sp>
        <p:nvSpPr>
          <p:cNvPr id="3" name="TextBox 2"/>
          <p:cNvSpPr txBox="1"/>
          <p:nvPr/>
        </p:nvSpPr>
        <p:spPr>
          <a:xfrm>
            <a:off x="5212800" y="136800"/>
            <a:ext cx="368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smtClean="0"/>
              <a:t>Finished units are not interchangeable but </a:t>
            </a:r>
            <a:r>
              <a:rPr lang="en-GB" sz="1600" b="1" smtClean="0"/>
              <a:t>many shared components</a:t>
            </a:r>
            <a:r>
              <a:rPr lang="en-GB" sz="1600" smtClean="0"/>
              <a:t>, including the </a:t>
            </a:r>
            <a:r>
              <a:rPr lang="en-GB" sz="1600" b="1" smtClean="0"/>
              <a:t>vacuum vessel</a:t>
            </a:r>
            <a:r>
              <a:rPr lang="en-GB" sz="160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smtClean="0"/>
              <a:t>Follows all </a:t>
            </a:r>
            <a:r>
              <a:rPr lang="en-GB" sz="1600" b="1" smtClean="0"/>
              <a:t>LHC cryostat</a:t>
            </a:r>
            <a:r>
              <a:rPr lang="en-GB" sz="1600" smtClean="0"/>
              <a:t> design principles.</a:t>
            </a: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246574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1400" smtClean="0"/>
        </a:defPPr>
      </a:lstStyle>
      <a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77683AE-03F1-403D-ABC2-E4F67B7F875E}">
  <ds:schemaRefs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4632</TotalTime>
  <Words>1289</Words>
  <Application>Microsoft Office PowerPoint</Application>
  <PresentationFormat>On-screen Show (4:3)</PresentationFormat>
  <Paragraphs>194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ppt</vt:lpstr>
      <vt:lpstr>Cryostat for the 11 T magnets and collimator integration</vt:lpstr>
      <vt:lpstr>Outline</vt:lpstr>
      <vt:lpstr>Main integration requirements</vt:lpstr>
      <vt:lpstr>Solution: MB replacement unit</vt:lpstr>
      <vt:lpstr>Connection cryostat for collimator integration</vt:lpstr>
      <vt:lpstr>Interfaces driving the design</vt:lpstr>
      <vt:lpstr>Cross section of the connection cryostat and collimator</vt:lpstr>
      <vt:lpstr>Cryostat support layout</vt:lpstr>
      <vt:lpstr>Magnet cryostats</vt:lpstr>
      <vt:lpstr>Connection cryostat</vt:lpstr>
      <vt:lpstr>Collimator</vt:lpstr>
      <vt:lpstr>Beam vacuum and collimator length</vt:lpstr>
      <vt:lpstr>Current leads for the trim circuit</vt:lpstr>
      <vt:lpstr>Work in progress</vt:lpstr>
      <vt:lpstr>Conclusion</vt:lpstr>
      <vt:lpstr>PowerPoint Presentation</vt:lpstr>
      <vt:lpstr>Heat loads</vt:lpstr>
      <vt:lpstr>The first 11 T cryo-assembly concept</vt:lpstr>
      <vt:lpstr>3D Integration</vt:lpstr>
      <vt:lpstr>Before the 11 T magnet development: QTC (2010)</vt:lpstr>
      <vt:lpstr>Could the QTC cryostat concept be “extended”?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CERN users for presentations at CERN</dc:title>
  <dc:creator>Frederic Savary</dc:creator>
  <cp:lastModifiedBy>Delio Duarte Ramos</cp:lastModifiedBy>
  <cp:revision>74</cp:revision>
  <dcterms:created xsi:type="dcterms:W3CDTF">2013-06-24T08:34:31Z</dcterms:created>
  <dcterms:modified xsi:type="dcterms:W3CDTF">2014-12-08T07:51:47Z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