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56" r:id="rId5"/>
    <p:sldId id="284" r:id="rId6"/>
    <p:sldId id="267" r:id="rId7"/>
    <p:sldId id="259" r:id="rId8"/>
    <p:sldId id="277" r:id="rId9"/>
    <p:sldId id="261" r:id="rId10"/>
    <p:sldId id="279" r:id="rId11"/>
    <p:sldId id="278" r:id="rId12"/>
    <p:sldId id="262" r:id="rId13"/>
    <p:sldId id="276" r:id="rId14"/>
    <p:sldId id="266" r:id="rId15"/>
    <p:sldId id="275" r:id="rId16"/>
    <p:sldId id="281" r:id="rId17"/>
    <p:sldId id="260" r:id="rId18"/>
    <p:sldId id="282" r:id="rId19"/>
    <p:sldId id="268" r:id="rId20"/>
    <p:sldId id="285" r:id="rId21"/>
    <p:sldId id="264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F4F8"/>
    <a:srgbClr val="66FF66"/>
    <a:srgbClr val="FF66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>
      <p:cViewPr>
        <p:scale>
          <a:sx n="100" d="100"/>
          <a:sy n="100" d="100"/>
        </p:scale>
        <p:origin x="534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1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0.JPG"/><Relationship Id="rId2" Type="http://schemas.openxmlformats.org/officeDocument/2006/relationships/image" Target="../media/image16.jpe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196752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Cold powering test results of the 11 T </a:t>
            </a:r>
            <a:r>
              <a:rPr lang="nl-NL" sz="2800" dirty="0" smtClean="0"/>
              <a:t>cos</a:t>
            </a:r>
            <a:r>
              <a:rPr lang="el-GR" sz="2800" dirty="0" smtClean="0"/>
              <a:t>θ</a:t>
            </a:r>
            <a:r>
              <a:rPr lang="nl-NL" sz="2800" dirty="0" smtClean="0"/>
              <a:t> </a:t>
            </a:r>
            <a:r>
              <a:rPr lang="nl-NL" sz="2800" dirty="0" smtClean="0"/>
              <a:t>model </a:t>
            </a:r>
            <a:r>
              <a:rPr lang="nl-NL" sz="2800" dirty="0" smtClean="0"/>
              <a:t>magnets at CERN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42315" y="2852936"/>
            <a:ext cx="52925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Gerard Willering  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/>
              <a:t>With thanks to Jerome Feuvrier, Vincent Desbiolles, Hugo Bajas, Marta Bajko for the work on the tests and Susana Izquierdo </a:t>
            </a:r>
            <a:r>
              <a:rPr lang="nl-NL" dirty="0" smtClean="0"/>
              <a:t>Bermudez and David Smekens </a:t>
            </a:r>
            <a:r>
              <a:rPr lang="nl-NL" dirty="0" smtClean="0"/>
              <a:t>for </a:t>
            </a:r>
            <a:r>
              <a:rPr lang="nl-NL" dirty="0" smtClean="0"/>
              <a:t>providing feedback with the </a:t>
            </a:r>
            <a:r>
              <a:rPr lang="nl-NL" dirty="0" smtClean="0"/>
              <a:t>design data</a:t>
            </a:r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1542315" y="5037504"/>
            <a:ext cx="5400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Many thanks to all the persons that delivered the magnets with all its instrumentation for the test</a:t>
            </a:r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16632"/>
            <a:ext cx="474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Training </a:t>
            </a:r>
            <a:r>
              <a:rPr lang="nl-NL" dirty="0" smtClean="0"/>
              <a:t>MBHSP101 and MBHSM compared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631368"/>
            <a:ext cx="309634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Short sample limit is calculated by combining calculated loadline </a:t>
            </a:r>
            <a:r>
              <a:rPr lang="nl-NL" sz="1200" dirty="0" smtClean="0"/>
              <a:t>(</a:t>
            </a:r>
            <a:r>
              <a:rPr lang="nl-NL" sz="1200" dirty="0" smtClean="0"/>
              <a:t>Roxie, </a:t>
            </a:r>
            <a:r>
              <a:rPr lang="nl-NL" sz="1200" dirty="0" smtClean="0"/>
              <a:t>see presentation </a:t>
            </a:r>
            <a:r>
              <a:rPr lang="nl-NL" sz="1200" dirty="0" smtClean="0"/>
              <a:t>S.Izquierdo) </a:t>
            </a:r>
            <a:r>
              <a:rPr lang="nl-NL" sz="1400" dirty="0" smtClean="0"/>
              <a:t>and the measured critical current density of short samples</a:t>
            </a:r>
            <a:r>
              <a:rPr lang="nl-NL" sz="1600" dirty="0" smtClean="0"/>
              <a:t> </a:t>
            </a:r>
            <a:r>
              <a:rPr lang="nl-NL" sz="1200" dirty="0" smtClean="0"/>
              <a:t>(see presentation Bernardo</a:t>
            </a:r>
            <a:r>
              <a:rPr lang="nl-NL" sz="1200" dirty="0" smtClean="0"/>
              <a:t>).</a:t>
            </a:r>
          </a:p>
          <a:p>
            <a:endParaRPr lang="nl-NL" sz="1100" dirty="0"/>
          </a:p>
          <a:p>
            <a:r>
              <a:rPr lang="nl-NL" sz="1400" dirty="0" smtClean="0"/>
              <a:t>Short sample limit for MBHSM has been passed by 2 %. Variations and calculations errors apply.</a:t>
            </a:r>
          </a:p>
          <a:p>
            <a:endParaRPr lang="nl-NL" sz="1400" dirty="0" smtClean="0"/>
          </a:p>
          <a:p>
            <a:endParaRPr lang="nl-NL" sz="1100" dirty="0"/>
          </a:p>
          <a:p>
            <a:endParaRPr lang="nl-NL" sz="1100" dirty="0" smtClean="0"/>
          </a:p>
          <a:p>
            <a:endParaRPr lang="nl-NL" sz="1100" dirty="0" smtClean="0"/>
          </a:p>
          <a:p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10" y="631369"/>
            <a:ext cx="5319534" cy="3433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74" y="4491166"/>
            <a:ext cx="7071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Coil 105 has a better performance than coil 107.</a:t>
            </a:r>
          </a:p>
          <a:p>
            <a:r>
              <a:rPr lang="nl-NL" dirty="0" smtClean="0"/>
              <a:t>Note that coil 106 only showed 4 quenches before reaching 0.82*I</a:t>
            </a:r>
            <a:r>
              <a:rPr lang="nl-NL" baseline="-25000" dirty="0" smtClean="0"/>
              <a:t>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0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layer jump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76672"/>
            <a:ext cx="4236969" cy="3332986"/>
          </a:xfrm>
          <a:prstGeom prst="rect">
            <a:avLst/>
          </a:prstGeom>
        </p:spPr>
      </p:pic>
      <p:pic>
        <p:nvPicPr>
          <p:cNvPr id="26" name="Picture 25" descr="top view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5754220" y="2822843"/>
            <a:ext cx="2160240" cy="42366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107504" y="4756814"/>
            <a:ext cx="4553302" cy="6058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76991" y="5492668"/>
            <a:ext cx="4569660" cy="5211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76445" y="19467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8853" y="202370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4082" y="4788152"/>
            <a:ext cx="25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182" y="4529315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4082" y="4993345"/>
            <a:ext cx="25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1182" y="5226090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938" y="112323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Summary of weak locations in coil 107  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70400" y="1102098"/>
            <a:ext cx="43762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At </a:t>
            </a:r>
            <a:r>
              <a:rPr lang="nl-NL" dirty="0" smtClean="0"/>
              <a:t>voltage tap O1, just out of the layer jump. </a:t>
            </a:r>
          </a:p>
          <a:p>
            <a:pPr lvl="2"/>
            <a:r>
              <a:rPr lang="nl-NL" dirty="0" smtClean="0"/>
              <a:t>7 quenches during initial training</a:t>
            </a:r>
          </a:p>
          <a:p>
            <a:pPr lvl="2"/>
            <a:r>
              <a:rPr lang="nl-NL" dirty="0" smtClean="0"/>
              <a:t>Limiting </a:t>
            </a:r>
            <a:r>
              <a:rPr lang="nl-NL" dirty="0" smtClean="0"/>
              <a:t>point later </a:t>
            </a:r>
            <a:r>
              <a:rPr lang="nl-NL" dirty="0" smtClean="0"/>
              <a:t>on</a:t>
            </a:r>
            <a:r>
              <a:rPr lang="nl-NL" dirty="0"/>
              <a:t> </a:t>
            </a:r>
            <a:r>
              <a:rPr lang="nl-NL" dirty="0" smtClean="0"/>
              <a:t>at 1.9 K</a:t>
            </a:r>
          </a:p>
          <a:p>
            <a:pPr lvl="2"/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At voltage tap O2, opposite of </a:t>
            </a:r>
            <a:r>
              <a:rPr lang="nl-NL" dirty="0" smtClean="0"/>
              <a:t>O1</a:t>
            </a:r>
            <a:r>
              <a:rPr lang="nl-NL" dirty="0" smtClean="0"/>
              <a:t>. </a:t>
            </a:r>
            <a:endParaRPr lang="nl-NL" dirty="0"/>
          </a:p>
          <a:p>
            <a:pPr lvl="1"/>
            <a:r>
              <a:rPr lang="nl-NL" dirty="0" smtClean="0"/>
              <a:t>	Limiting point at 4.3 K</a:t>
            </a:r>
            <a:endParaRPr lang="nl-NL" dirty="0" smtClean="0"/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Around </a:t>
            </a:r>
            <a:r>
              <a:rPr lang="nl-NL" dirty="0" smtClean="0"/>
              <a:t>voltage tap I12, close to the pole head with 6 training quenches and detraining.</a:t>
            </a:r>
            <a:endParaRPr lang="en-GB" dirty="0"/>
          </a:p>
        </p:txBody>
      </p:sp>
      <p:sp>
        <p:nvSpPr>
          <p:cNvPr id="24" name="Oval 23"/>
          <p:cNvSpPr/>
          <p:nvPr/>
        </p:nvSpPr>
        <p:spPr>
          <a:xfrm>
            <a:off x="4137629" y="5769655"/>
            <a:ext cx="385149" cy="81318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9489" y="507005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66755" y="5197913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1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09489" y="44356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698" y="394470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endParaRPr lang="en-GB" sz="32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15414" y="5829178"/>
            <a:ext cx="237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34348" y="3843046"/>
            <a:ext cx="3109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Images </a:t>
            </a:r>
            <a:r>
              <a:rPr lang="nl-NL" sz="1200" dirty="0" smtClean="0"/>
              <a:t>courtesy N.</a:t>
            </a:r>
            <a:r>
              <a:rPr lang="en-GB" sz="1200" dirty="0" smtClean="0"/>
              <a:t>Peray</a:t>
            </a:r>
            <a:r>
              <a:rPr lang="nl-NL" sz="1200" dirty="0"/>
              <a:t> </a:t>
            </a:r>
            <a:r>
              <a:rPr lang="nl-NL" sz="1200" dirty="0" smtClean="0"/>
              <a:t>and D. </a:t>
            </a:r>
            <a:r>
              <a:rPr lang="nl-NL" sz="1200" dirty="0" smtClean="0"/>
              <a:t>Smekens</a:t>
            </a:r>
          </a:p>
        </p:txBody>
      </p:sp>
    </p:spTree>
    <p:extLst>
      <p:ext uri="{BB962C8B-B14F-4D97-AF65-F5344CB8AC3E}">
        <p14:creationId xmlns:p14="http://schemas.microsoft.com/office/powerpoint/2010/main" val="299677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Ramp rate dependency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620688"/>
            <a:ext cx="4896544" cy="3335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4016385"/>
            <a:ext cx="40912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The detraining quench (23) at 10.4 kA at 50 A/s, the others were at 10 A/s. Afterwards during the same day, the current was ramped up to 11.25 kA multiple times with a ramp rate of up to 80 A/s without quench.</a:t>
            </a:r>
          </a:p>
          <a:p>
            <a:endParaRPr lang="nl-NL" sz="1200" dirty="0"/>
          </a:p>
          <a:p>
            <a:r>
              <a:rPr lang="nl-NL" sz="1200" dirty="0" smtClean="0"/>
              <a:t>The detraining quench has a similar signature as the other (detraining) quenches, so at this level of current (0.72*I</a:t>
            </a:r>
            <a:r>
              <a:rPr lang="nl-NL" sz="1200" baseline="-25000" dirty="0" smtClean="0"/>
              <a:t>ss</a:t>
            </a:r>
            <a:r>
              <a:rPr lang="nl-NL" sz="1200" dirty="0" smtClean="0"/>
              <a:t>) we can conclude that there is no repetitive ramp rate effect.</a:t>
            </a:r>
          </a:p>
          <a:p>
            <a:endParaRPr lang="nl-NL" sz="1200" dirty="0"/>
          </a:p>
          <a:p>
            <a:r>
              <a:rPr lang="nl-NL" sz="1200" dirty="0" smtClean="0"/>
              <a:t>Also the last quench at 11.76 kA was at 50 A/s.</a:t>
            </a:r>
            <a:endParaRPr lang="nl-NL" sz="1200" dirty="0"/>
          </a:p>
          <a:p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 rot="16352746">
            <a:off x="755341" y="2364013"/>
            <a:ext cx="1287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50 A/s - Quench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224856" y="2364012"/>
            <a:ext cx="1498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50 A/s – no quench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70339" y="2149924"/>
            <a:ext cx="1952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Up to 80  A/s – no quench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922" y="1790507"/>
            <a:ext cx="3648749" cy="21656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76058" y="630234"/>
            <a:ext cx="3960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No ramprate effect recorded up to 80 A/s at 1.9 K up to nominal current. 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056277" y="3133677"/>
            <a:ext cx="114019" cy="13364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71245" y="4470103"/>
            <a:ext cx="219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Detraining at 50 A/s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9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12368"/>
            <a:ext cx="3960440" cy="28199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4595"/>
            <a:ext cx="2534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Holding current tests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485964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Single coil MBHSM101 – coil 105</a:t>
            </a:r>
          </a:p>
          <a:p>
            <a:r>
              <a:rPr lang="nl-NL" sz="1600" dirty="0" smtClean="0"/>
              <a:t>40 minutes at 15 kA at 1.9 K.</a:t>
            </a:r>
          </a:p>
          <a:p>
            <a:r>
              <a:rPr lang="nl-NL" sz="1400" dirty="0" smtClean="0"/>
              <a:t>(trip after 40 minutes due to warming of the Cu current leads) 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3" y="3494628"/>
            <a:ext cx="3960440" cy="2697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3645024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Single aperture MBHSP101 – coil 106-107</a:t>
            </a:r>
          </a:p>
          <a:p>
            <a:r>
              <a:rPr lang="nl-NL" sz="1400" dirty="0" smtClean="0"/>
              <a:t>30 minutes at 11.3 kA </a:t>
            </a:r>
          </a:p>
          <a:p>
            <a:r>
              <a:rPr lang="nl-NL" sz="1400" dirty="0" smtClean="0"/>
              <a:t>followed by 30 minutes at 11.5 kA</a:t>
            </a:r>
          </a:p>
          <a:p>
            <a:r>
              <a:rPr lang="nl-NL" sz="1400" dirty="0" smtClean="0"/>
              <a:t>Followed by quench during ramp at 11.6 kA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5144" y="494116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both cases no holding quench occurred</a:t>
            </a:r>
            <a:r>
              <a:rPr lang="en-GB" dirty="0"/>
              <a:t>.</a:t>
            </a:r>
            <a:endParaRPr lang="nl-NL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69148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909" y="188640"/>
            <a:ext cx="3283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Quench heater efficiency tests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23" y="3359192"/>
            <a:ext cx="4248472" cy="24802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22" y="641852"/>
            <a:ext cx="4221563" cy="2463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68160" y="560656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Quench heater efficiency test, test station point of view</a:t>
            </a:r>
          </a:p>
          <a:p>
            <a:r>
              <a:rPr lang="nl-NL" sz="1200" dirty="0" smtClean="0"/>
              <a:t>Test sequence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Provoke heater discharge manually at the desired current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Detect the heater provoked quench</a:t>
            </a:r>
          </a:p>
          <a:p>
            <a:pPr marL="171450" indent="-171450">
              <a:buFontTx/>
              <a:buChar char="-"/>
            </a:pPr>
            <a:r>
              <a:rPr lang="nl-NL" sz="1200" dirty="0" smtClean="0"/>
              <a:t>After a set delay, switch in the energy extraction.</a:t>
            </a:r>
          </a:p>
          <a:p>
            <a:pPr marL="171450" indent="-171450">
              <a:buFontTx/>
              <a:buChar char="-"/>
            </a:pPr>
            <a:endParaRPr lang="nl-NL" sz="12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331640" y="1081060"/>
            <a:ext cx="772567" cy="33171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475656" y="1127299"/>
            <a:ext cx="652049" cy="429493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685568" y="1182483"/>
            <a:ext cx="478006" cy="622145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95736" y="1246918"/>
            <a:ext cx="108014" cy="791854"/>
          </a:xfrm>
          <a:prstGeom prst="straightConnector1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958270">
            <a:off x="1711766" y="1034135"/>
            <a:ext cx="12811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smtClean="0"/>
              <a:t>Energy extraction</a:t>
            </a:r>
            <a:endParaRPr lang="en-GB" sz="11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7210" y="3359192"/>
            <a:ext cx="4036049" cy="248028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02083" y="2021147"/>
            <a:ext cx="38533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1200" dirty="0">
                <a:solidFill>
                  <a:srgbClr val="0C377B"/>
                </a:solidFill>
              </a:rPr>
              <a:t>Direct data that can be extracted from the current decay </a:t>
            </a:r>
            <a:r>
              <a:rPr lang="nl-NL" sz="1200" dirty="0" smtClean="0">
                <a:solidFill>
                  <a:srgbClr val="0C377B"/>
                </a:solidFill>
              </a:rPr>
              <a:t>in </a:t>
            </a:r>
            <a:r>
              <a:rPr lang="nl-NL" sz="1200" dirty="0">
                <a:solidFill>
                  <a:srgbClr val="0C377B"/>
                </a:solidFill>
              </a:rPr>
              <a:t>the magnet </a:t>
            </a:r>
            <a:r>
              <a:rPr lang="nl-NL" sz="1200" dirty="0" smtClean="0">
                <a:solidFill>
                  <a:srgbClr val="0C377B"/>
                </a:solidFill>
              </a:rPr>
              <a:t>are</a:t>
            </a:r>
            <a:endParaRPr lang="nl-NL" sz="1200" dirty="0">
              <a:solidFill>
                <a:srgbClr val="0C377B"/>
              </a:solidFill>
            </a:endParaRPr>
          </a:p>
          <a:p>
            <a:pPr marL="171450" lvl="0" indent="-171450">
              <a:buFontTx/>
              <a:buChar char="-"/>
            </a:pPr>
            <a:r>
              <a:rPr lang="nl-NL" sz="1200" dirty="0" smtClean="0">
                <a:solidFill>
                  <a:srgbClr val="0C377B"/>
                </a:solidFill>
              </a:rPr>
              <a:t>MIIts</a:t>
            </a:r>
          </a:p>
          <a:p>
            <a:pPr marL="171450" lvl="0" indent="-171450">
              <a:buFontTx/>
              <a:buChar char="-"/>
            </a:pPr>
            <a:r>
              <a:rPr lang="nl-NL" sz="1200" dirty="0" smtClean="0">
                <a:solidFill>
                  <a:srgbClr val="0C377B"/>
                </a:solidFill>
              </a:rPr>
              <a:t>Time constant of current decay</a:t>
            </a:r>
          </a:p>
          <a:p>
            <a:pPr marL="171450" lvl="0" indent="-171450">
              <a:buFontTx/>
              <a:buChar char="-"/>
            </a:pPr>
            <a:r>
              <a:rPr lang="nl-NL" sz="1200" dirty="0" smtClean="0">
                <a:solidFill>
                  <a:srgbClr val="0C377B"/>
                </a:solidFill>
              </a:rPr>
              <a:t>Total circuit resistance (including dump resistance)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760" y="6309320"/>
            <a:ext cx="439248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2014-12-09 - 2</a:t>
            </a:r>
            <a:r>
              <a:rPr lang="nl-NL" sz="1000" baseline="30000" dirty="0" smtClean="0"/>
              <a:t>nd</a:t>
            </a:r>
            <a:r>
              <a:rPr lang="nl-NL" sz="1000" dirty="0" smtClean="0"/>
              <a:t> international review HL-LHC 11 T dipole</a:t>
            </a:r>
          </a:p>
          <a:p>
            <a:r>
              <a:rPr lang="nl-NL" sz="1000" dirty="0" smtClean="0"/>
              <a:t>Gerard Willering – Cold powering tests 11T model coils at CERN</a:t>
            </a:r>
            <a:endParaRPr lang="en-GB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03861" y="335919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 kA, 1.9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12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4" y="3330356"/>
            <a:ext cx="4682285" cy="28349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4" y="388855"/>
            <a:ext cx="4824534" cy="28132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6880" y="376688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Outer layer blocks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7692" y="321297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Inner layer blocks</a:t>
            </a:r>
            <a:endParaRPr lang="en-GB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835696" y="1628800"/>
            <a:ext cx="0" cy="411643"/>
          </a:xfrm>
          <a:prstGeom prst="straightConnector1">
            <a:avLst/>
          </a:prstGeom>
          <a:ln w="38100">
            <a:solidFill>
              <a:schemeClr val="accent1">
                <a:lumMod val="1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475656" y="2348880"/>
            <a:ext cx="0" cy="3384376"/>
          </a:xfrm>
          <a:prstGeom prst="straightConnector1">
            <a:avLst/>
          </a:prstGeom>
          <a:ln w="28575">
            <a:solidFill>
              <a:schemeClr val="accent1">
                <a:lumMod val="25000"/>
              </a:schemeClr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00188" y="3297824"/>
            <a:ext cx="37444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The contribution of the inner layers is measured </a:t>
            </a:r>
            <a:r>
              <a:rPr lang="nl-NL" sz="1400" dirty="0" smtClean="0"/>
              <a:t>clearly. It will </a:t>
            </a:r>
            <a:r>
              <a:rPr lang="nl-NL" sz="1400" dirty="0" smtClean="0"/>
              <a:t>form the base for model validations.</a:t>
            </a:r>
            <a:endParaRPr lang="nl-NL" sz="1400" dirty="0"/>
          </a:p>
          <a:p>
            <a:r>
              <a:rPr lang="nl-NL" sz="1400" dirty="0" smtClean="0"/>
              <a:t> </a:t>
            </a:r>
          </a:p>
          <a:p>
            <a:endParaRPr lang="nl-NL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19345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Outer layer quench heaters only</a:t>
            </a:r>
          </a:p>
          <a:p>
            <a:r>
              <a:rPr lang="nl-NL" dirty="0" smtClean="0"/>
              <a:t>MBHSP101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224084" y="5939346"/>
            <a:ext cx="3812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See for calculations of QH efficiency and protection studies the presentation by S. Izquierdo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874625"/>
            <a:ext cx="3888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Resistance growth in the coils at 10 kA, 1.9 K, quench heaters on blocks 5 and 6.</a:t>
            </a:r>
          </a:p>
          <a:p>
            <a:r>
              <a:rPr lang="nl-NL" sz="1400" dirty="0" smtClean="0"/>
              <a:t>I</a:t>
            </a:r>
            <a:r>
              <a:rPr lang="nl-NL" sz="1400" baseline="-25000" dirty="0" smtClean="0"/>
              <a:t>QH </a:t>
            </a:r>
            <a:r>
              <a:rPr lang="nl-NL" sz="1400" dirty="0" smtClean="0"/>
              <a:t>= 150 A.</a:t>
            </a:r>
          </a:p>
          <a:p>
            <a:endParaRPr lang="nl-NL" sz="1400" dirty="0" smtClean="0"/>
          </a:p>
          <a:p>
            <a:r>
              <a:rPr lang="nl-NL" sz="1400" dirty="0" smtClean="0"/>
              <a:t>The peaks at 90 ms correspond to the opening of the energy extraction.</a:t>
            </a:r>
          </a:p>
          <a:p>
            <a:endParaRPr lang="nl-NL" sz="1400" dirty="0" smtClean="0"/>
          </a:p>
          <a:p>
            <a:r>
              <a:rPr lang="nl-NL" sz="1400" dirty="0" smtClean="0"/>
              <a:t>Coil 106 contributes </a:t>
            </a:r>
            <a:r>
              <a:rPr lang="nl-NL" sz="1400" dirty="0" smtClean="0"/>
              <a:t>about 2 times more to the resistance than </a:t>
            </a:r>
            <a:r>
              <a:rPr lang="nl-NL" sz="1400" dirty="0" smtClean="0"/>
              <a:t>coil 107, due to difference in quench heater insulation</a:t>
            </a:r>
            <a:r>
              <a:rPr lang="nl-NL" sz="1400" dirty="0" smtClean="0"/>
              <a:t>.</a:t>
            </a:r>
            <a:endParaRPr lang="nl-NL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79514" y="8786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Resistance growth in the coils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425868" y="6331522"/>
            <a:ext cx="43924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dirty="0" smtClean="0"/>
              <a:t>2014-12-09 - 2</a:t>
            </a:r>
            <a:r>
              <a:rPr lang="nl-NL" sz="900" baseline="30000" dirty="0" smtClean="0"/>
              <a:t>nd</a:t>
            </a:r>
            <a:r>
              <a:rPr lang="nl-NL" sz="900" dirty="0" smtClean="0"/>
              <a:t> international review HL-LHC 11 T dipole</a:t>
            </a:r>
          </a:p>
          <a:p>
            <a:r>
              <a:rPr lang="nl-NL" sz="900" dirty="0" smtClean="0"/>
              <a:t>Gerard Willering – Cold powering tests 11T model coils at CERN</a:t>
            </a:r>
            <a:endParaRPr lang="en-GB" sz="9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633" y="4025760"/>
            <a:ext cx="2626711" cy="19135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5" t="38440" r="34077" b="23798"/>
          <a:stretch/>
        </p:blipFill>
        <p:spPr bwMode="auto">
          <a:xfrm>
            <a:off x="3763862" y="2671647"/>
            <a:ext cx="1440160" cy="135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6394" y="36181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001499" y="337731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823488" y="32488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651275" y="32021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928434" y="33049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4615528" y="28276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6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40730" y="3913767"/>
            <a:ext cx="832279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00" dirty="0" smtClean="0"/>
              <a:t>S. Izquierdo Bermudez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139459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115" y="1844824"/>
            <a:ext cx="2597479" cy="1815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4060335"/>
            <a:ext cx="2547235" cy="1965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74596" y="3113835"/>
            <a:ext cx="1742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SMC measurement data by H. Bajas and calculated data by S. Izquierdo</a:t>
            </a:r>
            <a:endParaRPr lang="en-GB" sz="7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06" y="436439"/>
            <a:ext cx="3615114" cy="21832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17019" y="436439"/>
            <a:ext cx="2520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In case of a natural quench quench heater firing is about 16 ms after the start of the normal zone with the current setup. </a:t>
            </a:r>
          </a:p>
          <a:p>
            <a:r>
              <a:rPr lang="nl-NL" sz="1100" dirty="0" smtClean="0"/>
              <a:t>This will give </a:t>
            </a:r>
            <a:r>
              <a:rPr lang="nl-NL" sz="1100" dirty="0" smtClean="0"/>
              <a:t>for example 1.6 </a:t>
            </a:r>
            <a:r>
              <a:rPr lang="nl-NL" sz="1100" dirty="0" smtClean="0"/>
              <a:t>MIIts at 10 </a:t>
            </a:r>
            <a:r>
              <a:rPr lang="nl-NL" sz="1100" dirty="0" smtClean="0"/>
              <a:t>kA.</a:t>
            </a:r>
            <a:endParaRPr lang="nl-NL" sz="1100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077576"/>
              </p:ext>
            </p:extLst>
          </p:nvPr>
        </p:nvGraphicFramePr>
        <p:xfrm>
          <a:off x="6537299" y="490151"/>
          <a:ext cx="2199998" cy="1173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844"/>
                <a:gridCol w="612844"/>
                <a:gridCol w="332738"/>
                <a:gridCol w="641572"/>
              </a:tblGrid>
              <a:tr h="1075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I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err="1" smtClean="0">
                          <a:effectLst/>
                        </a:rPr>
                        <a:t>MIIts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err="1" smtClean="0">
                          <a:effectLst/>
                        </a:rPr>
                        <a:t>T_hotspot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kA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MA</a:t>
                      </a:r>
                      <a:r>
                        <a:rPr lang="en-GB" sz="900" u="none" strike="noStrike" baseline="30000" dirty="0" smtClean="0">
                          <a:effectLst/>
                        </a:rPr>
                        <a:t>2</a:t>
                      </a:r>
                      <a:r>
                        <a:rPr lang="en-GB" sz="900" u="none" strike="noStrike" baseline="0" dirty="0" smtClean="0">
                          <a:effectLst/>
                        </a:rPr>
                        <a:t>s</a:t>
                      </a:r>
                      <a:endParaRPr lang="en-GB" sz="9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u="none" strike="noStrike" dirty="0" smtClean="0">
                          <a:effectLst/>
                        </a:rPr>
                        <a:t>K</a:t>
                      </a:r>
                      <a:endParaRPr lang="en-GB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8.1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127 ± 16</a:t>
                      </a:r>
                      <a:endParaRPr lang="en-GB" sz="900" u="none" strike="noStrike" baseline="0" dirty="0" smtClean="0">
                        <a:effectLst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9.5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156 ± 22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11.0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193 ± 30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11.8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217 ± 37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7.9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123 ± 14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87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4.3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9.8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 smtClean="0">
                          <a:effectLst/>
                        </a:rPr>
                        <a:t>163 ± 24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06" y="2780928"/>
            <a:ext cx="3759130" cy="24354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17019" y="1628800"/>
            <a:ext cx="25202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More indepth study on the hotspot temperature has been done with the SMC </a:t>
            </a:r>
            <a:r>
              <a:rPr lang="nl-NL" sz="1100" dirty="0" smtClean="0"/>
              <a:t>coils, see talk by H. Bajas</a:t>
            </a:r>
            <a:endParaRPr lang="nl-NL" sz="1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4079527"/>
            <a:ext cx="2860509" cy="194663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062928" y="2552097"/>
            <a:ext cx="226336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100" dirty="0"/>
              <a:t>There is no consensus on the hotspot temperature level to cause damage to the </a:t>
            </a:r>
            <a:r>
              <a:rPr lang="nl-NL" sz="1100" dirty="0" smtClean="0"/>
              <a:t>coil. For this </a:t>
            </a:r>
            <a:r>
              <a:rPr lang="nl-NL" sz="1100" dirty="0" smtClean="0"/>
              <a:t>magnet test </a:t>
            </a:r>
            <a:r>
              <a:rPr lang="nl-NL" sz="1100" dirty="0" smtClean="0"/>
              <a:t>the goal is to be conservative.</a:t>
            </a:r>
          </a:p>
          <a:p>
            <a:endParaRPr lang="nl-NL" sz="1100" dirty="0" smtClean="0"/>
          </a:p>
          <a:p>
            <a:r>
              <a:rPr lang="nl-NL" sz="1100" dirty="0" smtClean="0"/>
              <a:t>One </a:t>
            </a:r>
            <a:r>
              <a:rPr lang="nl-NL" sz="1100" dirty="0"/>
              <a:t>more test at 11 kA at 1.9 K </a:t>
            </a:r>
            <a:r>
              <a:rPr lang="nl-NL" sz="1100" dirty="0" smtClean="0"/>
              <a:t>was </a:t>
            </a:r>
            <a:r>
              <a:rPr lang="nl-NL" sz="1100" dirty="0"/>
              <a:t>foreseen.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6806" y="21000"/>
            <a:ext cx="3476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Quench heater efficiency testing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60072" y="5358415"/>
            <a:ext cx="3518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Note that this data is specific to the test, depending on protection settings and energy extraction.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4311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7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70973"/>
            <a:ext cx="4107373" cy="25616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78781" y="2711301"/>
            <a:ext cx="41764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Typical voltage threshold for protection is 100 to 250 mV. </a:t>
            </a:r>
          </a:p>
          <a:p>
            <a:endParaRPr lang="nl-NL" dirty="0" smtClean="0"/>
          </a:p>
          <a:p>
            <a:r>
              <a:rPr lang="nl-NL" dirty="0" smtClean="0"/>
              <a:t>Time to reach the threshold depends on current and quench location.</a:t>
            </a:r>
          </a:p>
          <a:p>
            <a:endParaRPr lang="nl-NL" dirty="0"/>
          </a:p>
          <a:p>
            <a:r>
              <a:rPr lang="nl-NL" dirty="0" smtClean="0"/>
              <a:t>In the curve a compilation of data is given, based on time between quench start (10 mV) to 100 mV and 250 mV.</a:t>
            </a:r>
          </a:p>
          <a:p>
            <a:endParaRPr lang="nl-NL" dirty="0"/>
          </a:p>
          <a:p>
            <a:r>
              <a:rPr lang="nl-NL" dirty="0" smtClean="0"/>
              <a:t>Fresh data, further validation and investigation needed.</a:t>
            </a:r>
          </a:p>
          <a:p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4694537" y="870973"/>
            <a:ext cx="42484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Typical magnet protection uses a differential, here V</a:t>
            </a:r>
            <a:r>
              <a:rPr lang="nl-NL" baseline="-25000" dirty="0" smtClean="0"/>
              <a:t>107</a:t>
            </a:r>
            <a:r>
              <a:rPr lang="nl-NL" dirty="0" smtClean="0"/>
              <a:t> – V</a:t>
            </a:r>
            <a:r>
              <a:rPr lang="nl-NL" baseline="-25000" dirty="0" smtClean="0"/>
              <a:t>106</a:t>
            </a:r>
          </a:p>
          <a:p>
            <a:endParaRPr lang="nl-NL" baseline="-25000" dirty="0"/>
          </a:p>
          <a:p>
            <a:r>
              <a:rPr lang="nl-NL" dirty="0" smtClean="0"/>
              <a:t>A negative voltage occurs for a quench in coil 106, positive for coil 107.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453341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Differential voltage during initial training quenches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59513"/>
            <a:ext cx="4584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Protection and voltage detection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773" y="3480956"/>
            <a:ext cx="3928195" cy="26936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72597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696" y="110628"/>
            <a:ext cx="3642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Protection and flux jumps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80696" y="2865497"/>
            <a:ext cx="40275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Threshold and validation time are a </a:t>
            </a:r>
            <a:r>
              <a:rPr lang="nl-NL" sz="1600" dirty="0" smtClean="0"/>
              <a:t>trade-off </a:t>
            </a:r>
            <a:r>
              <a:rPr lang="nl-NL" sz="1600" dirty="0" smtClean="0"/>
              <a:t>between tight protection and avoiding unwanted trips.</a:t>
            </a:r>
          </a:p>
          <a:p>
            <a:endParaRPr lang="nl-NL" sz="1600" dirty="0"/>
          </a:p>
          <a:p>
            <a:r>
              <a:rPr lang="nl-NL" sz="1600" dirty="0" smtClean="0"/>
              <a:t>During the test of the MBHSP101 single aperture at 4.3 K the test was perturbed by trips and the threshold needed to </a:t>
            </a:r>
            <a:r>
              <a:rPr lang="nl-NL" sz="1600" dirty="0" smtClean="0"/>
              <a:t>be increased. Further investigation needed.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93099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3781" y="5853266"/>
            <a:ext cx="5437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solidFill>
                  <a:srgbClr val="0070C0"/>
                </a:solidFill>
              </a:rPr>
              <a:t>RRR measurements not yet conclusive validation ongoing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099" y="137960"/>
            <a:ext cx="4743397" cy="249028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28935" y="429003"/>
            <a:ext cx="142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 A/s 1.9 K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862295" y="1783219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- Current</a:t>
            </a:r>
          </a:p>
          <a:p>
            <a:r>
              <a:rPr lang="nl-NL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V</a:t>
            </a:r>
            <a:r>
              <a:rPr lang="nl-NL" sz="1200" baseline="-25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diff_tot</a:t>
            </a:r>
            <a:endParaRPr lang="en-GB" sz="1200" baseline="-25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830" y="3476895"/>
            <a:ext cx="3243165" cy="23809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42958" y="2801672"/>
            <a:ext cx="44935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Flux jumps at 1.9 K up to injection current.</a:t>
            </a:r>
          </a:p>
          <a:p>
            <a:r>
              <a:rPr lang="nl-NL" dirty="0" smtClean="0"/>
              <a:t>Flux jumps at 4.3 K up to about 8 kA</a:t>
            </a:r>
          </a:p>
          <a:p>
            <a:endParaRPr lang="nl-NL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47" y="659015"/>
            <a:ext cx="3565294" cy="209425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296178" y="1396162"/>
            <a:ext cx="129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50 A/s 4.3 K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110974" y="5007863"/>
            <a:ext cx="4182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 smtClean="0">
                <a:solidFill>
                  <a:srgbClr val="0070C0"/>
                </a:solidFill>
              </a:rPr>
              <a:t>For reference see </a:t>
            </a:r>
            <a:r>
              <a:rPr lang="nl-NL" sz="1600" dirty="0">
                <a:solidFill>
                  <a:srgbClr val="0070C0"/>
                </a:solidFill>
              </a:rPr>
              <a:t>talk by B. Bordini for the flux jumps in wires observed at 1.9 K and 4.3 K.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37774" y="361151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1.9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61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4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1412776"/>
            <a:ext cx="771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Coil 105 </a:t>
            </a:r>
          </a:p>
          <a:p>
            <a:r>
              <a:rPr lang="nl-NL" dirty="0"/>
              <a:t> 	</a:t>
            </a:r>
            <a:r>
              <a:rPr lang="nl-NL" dirty="0" smtClean="0"/>
              <a:t>- trained up to 97 % of I</a:t>
            </a:r>
            <a:r>
              <a:rPr lang="nl-NL" baseline="-25000" dirty="0" smtClean="0"/>
              <a:t>ss</a:t>
            </a:r>
            <a:r>
              <a:rPr lang="nl-NL" dirty="0" smtClean="0"/>
              <a:t> at 1.9 K</a:t>
            </a:r>
          </a:p>
          <a:p>
            <a:r>
              <a:rPr lang="nl-NL" dirty="0"/>
              <a:t>	</a:t>
            </a:r>
            <a:r>
              <a:rPr lang="nl-NL" dirty="0" smtClean="0"/>
              <a:t>- good memory</a:t>
            </a:r>
          </a:p>
          <a:p>
            <a:r>
              <a:rPr lang="nl-NL" dirty="0" smtClean="0"/>
              <a:t>Coil 106 assembled in MBHSP101</a:t>
            </a:r>
          </a:p>
          <a:p>
            <a:r>
              <a:rPr lang="nl-NL" dirty="0" smtClean="0"/>
              <a:t>	- 4 training quenches up to nominal current </a:t>
            </a:r>
          </a:p>
          <a:p>
            <a:r>
              <a:rPr lang="nl-NL" dirty="0" smtClean="0"/>
              <a:t>Coil 107 assembled in MBHSP101</a:t>
            </a:r>
            <a:endParaRPr lang="nl-NL" dirty="0"/>
          </a:p>
          <a:p>
            <a:r>
              <a:rPr lang="nl-NL" dirty="0" smtClean="0"/>
              <a:t>	- 19 training quenches up to nominal current</a:t>
            </a:r>
          </a:p>
          <a:p>
            <a:r>
              <a:rPr lang="nl-NL" dirty="0"/>
              <a:t>	</a:t>
            </a:r>
            <a:r>
              <a:rPr lang="nl-NL" dirty="0" smtClean="0"/>
              <a:t>- Limiting points at 1.9 K and 4.3 K are well localized</a:t>
            </a:r>
          </a:p>
          <a:p>
            <a:endParaRPr lang="nl-NL" dirty="0" smtClean="0"/>
          </a:p>
          <a:p>
            <a:r>
              <a:rPr lang="nl-NL" dirty="0" smtClean="0"/>
              <a:t>Large amount of data is available for protection studies </a:t>
            </a:r>
          </a:p>
          <a:p>
            <a:endParaRPr lang="nl-NL" dirty="0" smtClean="0"/>
          </a:p>
          <a:p>
            <a:r>
              <a:rPr lang="nl-NL" dirty="0" smtClean="0"/>
              <a:t>Resistance buildup during quench heater test well defined for coil 106 and 107, further validation and calculations needed. Coil 107 protection scheme is not sufficient, coil 106 much better.</a:t>
            </a:r>
          </a:p>
          <a:p>
            <a:endParaRPr lang="nl-NL" dirty="0" smtClean="0"/>
          </a:p>
          <a:p>
            <a:r>
              <a:rPr lang="nl-NL" dirty="0" smtClean="0"/>
              <a:t>No holding quenches observed.</a:t>
            </a:r>
          </a:p>
          <a:p>
            <a:endParaRPr lang="nl-NL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709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5" y="548680"/>
            <a:ext cx="83529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Overview cold powering tests for the DS11T </a:t>
            </a:r>
            <a:r>
              <a:rPr lang="nl-NL" sz="2400" dirty="0" smtClean="0"/>
              <a:t>project so far.</a:t>
            </a:r>
            <a:endParaRPr lang="nl-NL" sz="2400" dirty="0" smtClean="0"/>
          </a:p>
          <a:p>
            <a:endParaRPr lang="nl-NL" dirty="0"/>
          </a:p>
          <a:p>
            <a:r>
              <a:rPr lang="nl-NL" dirty="0" smtClean="0"/>
              <a:t>With the LARP collaboration with COS</a:t>
            </a:r>
            <a:r>
              <a:rPr lang="el-GR" dirty="0" smtClean="0"/>
              <a:t>θ</a:t>
            </a:r>
            <a:r>
              <a:rPr lang="nl-NL" dirty="0" smtClean="0"/>
              <a:t> coils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One single coil mirror configuration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Three </a:t>
            </a:r>
            <a:r>
              <a:rPr lang="nl-NL" dirty="0" smtClean="0"/>
              <a:t>single </a:t>
            </a:r>
            <a:r>
              <a:rPr lang="nl-NL" dirty="0" smtClean="0"/>
              <a:t>aperture </a:t>
            </a:r>
            <a:r>
              <a:rPr lang="nl-NL" dirty="0" smtClean="0"/>
              <a:t>configurations</a:t>
            </a:r>
          </a:p>
          <a:p>
            <a:r>
              <a:rPr lang="nl-NL" sz="1400" dirty="0" smtClean="0"/>
              <a:t>See presentation by A. Zlobin</a:t>
            </a:r>
          </a:p>
          <a:p>
            <a:endParaRPr lang="nl-NL" dirty="0"/>
          </a:p>
          <a:p>
            <a:r>
              <a:rPr lang="nl-NL" dirty="0"/>
              <a:t>R</a:t>
            </a:r>
            <a:r>
              <a:rPr lang="nl-NL" dirty="0" smtClean="0"/>
              <a:t>acetrack coils</a:t>
            </a:r>
          </a:p>
          <a:p>
            <a:r>
              <a:rPr lang="nl-NL" dirty="0" smtClean="0"/>
              <a:t>- SMC double racetrack coils</a:t>
            </a:r>
          </a:p>
          <a:p>
            <a:r>
              <a:rPr lang="nl-NL" dirty="0" smtClean="0"/>
              <a:t>- RMC single racetrack coil</a:t>
            </a:r>
          </a:p>
          <a:p>
            <a:r>
              <a:rPr lang="nl-NL" sz="1400" dirty="0" smtClean="0"/>
              <a:t>See </a:t>
            </a:r>
            <a:r>
              <a:rPr lang="nl-NL" sz="1400" dirty="0" smtClean="0"/>
              <a:t>presentation </a:t>
            </a:r>
            <a:r>
              <a:rPr lang="nl-NL" sz="1400" dirty="0" smtClean="0"/>
              <a:t>by H. Bajas</a:t>
            </a:r>
          </a:p>
          <a:p>
            <a:endParaRPr lang="nl-NL" dirty="0"/>
          </a:p>
          <a:p>
            <a:r>
              <a:rPr lang="nl-NL" dirty="0" smtClean="0"/>
              <a:t>At CERN 2 COS</a:t>
            </a:r>
            <a:r>
              <a:rPr lang="el-GR" dirty="0" smtClean="0"/>
              <a:t>θ</a:t>
            </a:r>
            <a:r>
              <a:rPr lang="nl-NL" dirty="0" smtClean="0"/>
              <a:t> coil tests</a:t>
            </a:r>
          </a:p>
          <a:p>
            <a:r>
              <a:rPr lang="nl-NL" dirty="0" smtClean="0"/>
              <a:t>- June 2014 – Single coil (MBHSM101)</a:t>
            </a:r>
          </a:p>
          <a:p>
            <a:r>
              <a:rPr lang="nl-NL" dirty="0" smtClean="0"/>
              <a:t>- November 2014 – Single aperture (MBHSP101)</a:t>
            </a:r>
          </a:p>
          <a:p>
            <a:endParaRPr lang="nl-NL" dirty="0" smtClean="0"/>
          </a:p>
          <a:p>
            <a:r>
              <a:rPr lang="nl-NL" dirty="0" smtClean="0"/>
              <a:t>This </a:t>
            </a:r>
            <a:r>
              <a:rPr lang="nl-NL" dirty="0" smtClean="0"/>
              <a:t>talk will cover the </a:t>
            </a:r>
            <a:r>
              <a:rPr lang="nl-NL" dirty="0" smtClean="0"/>
              <a:t>test </a:t>
            </a:r>
            <a:r>
              <a:rPr lang="nl-NL" dirty="0" smtClean="0"/>
              <a:t>results on the CERN built and tests COS</a:t>
            </a:r>
            <a:r>
              <a:rPr lang="el-GR" dirty="0" smtClean="0"/>
              <a:t>θ</a:t>
            </a:r>
            <a:r>
              <a:rPr lang="nl-NL" dirty="0" smtClean="0"/>
              <a:t> coil tests</a:t>
            </a:r>
            <a:r>
              <a:rPr lang="nl-NL" dirty="0" smtClean="0"/>
              <a:t>. </a:t>
            </a:r>
            <a:r>
              <a:rPr lang="nl-NL" sz="1400" dirty="0" smtClean="0"/>
              <a:t>For magnetic measurements see presentation by L. Fiscarelli.</a:t>
            </a:r>
          </a:p>
          <a:p>
            <a:r>
              <a:rPr lang="nl-NL" sz="1400" dirty="0" smtClean="0">
                <a:solidFill>
                  <a:srgbClr val="FF0000"/>
                </a:solidFill>
              </a:rPr>
              <a:t>Note that most of the data is acquired in the last 3 weeks, so the analysis is still fresh</a:t>
            </a:r>
            <a:endParaRPr lang="nl-NL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83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467545" y="548680"/>
            <a:ext cx="669674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Content</a:t>
            </a:r>
          </a:p>
          <a:p>
            <a:endParaRPr lang="nl-NL" dirty="0" smtClean="0"/>
          </a:p>
          <a:p>
            <a:r>
              <a:rPr lang="nl-NL" sz="2000" dirty="0" smtClean="0"/>
              <a:t>Powering tests of the MBHSM101 and MBHSP101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Training and quench locations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Weak locations in coil 107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Holding current test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Quench heater efficiency test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Voltage threshold for protection and flux jumps</a:t>
            </a:r>
          </a:p>
          <a:p>
            <a:endParaRPr lang="nl-NL" dirty="0" smtClean="0"/>
          </a:p>
          <a:p>
            <a:r>
              <a:rPr lang="nl-NL" sz="2000" dirty="0" smtClean="0"/>
              <a:t>Summary</a:t>
            </a:r>
            <a:endParaRPr lang="nl-NL" sz="2000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57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3877"/>
            <a:ext cx="6120170" cy="401151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 rot="1845896">
            <a:off x="1097537" y="1858508"/>
            <a:ext cx="707255" cy="2376264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8559" y="5046042"/>
            <a:ext cx="4471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/>
              <a:t>Conclusion</a:t>
            </a:r>
            <a:endParaRPr lang="nl-NL" sz="1400" b="1" dirty="0" smtClean="0"/>
          </a:p>
          <a:p>
            <a:r>
              <a:rPr lang="nl-NL" sz="1400" dirty="0" smtClean="0"/>
              <a:t>The </a:t>
            </a:r>
            <a:r>
              <a:rPr lang="nl-NL" sz="1400" dirty="0" smtClean="0"/>
              <a:t>training is rather random without real ‘weak spots</a:t>
            </a:r>
            <a:r>
              <a:rPr lang="nl-NL" sz="1400" dirty="0" smtClean="0"/>
              <a:t>’</a:t>
            </a:r>
          </a:p>
          <a:p>
            <a:r>
              <a:rPr lang="nl-NL" sz="1400" dirty="0" smtClean="0"/>
              <a:t> No major memory loss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0170" y="889403"/>
            <a:ext cx="21602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4.3 K mainly around the </a:t>
            </a:r>
            <a:r>
              <a:rPr lang="nl-NL" sz="1400" dirty="0" smtClean="0"/>
              <a:t>pole, but spread around</a:t>
            </a:r>
            <a:endParaRPr lang="nl-NL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130787" y="1920476"/>
            <a:ext cx="2621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Initial training 1.9 K mainly </a:t>
            </a:r>
            <a:r>
              <a:rPr lang="nl-NL" sz="1400" dirty="0" smtClean="0"/>
              <a:t>in </a:t>
            </a:r>
            <a:r>
              <a:rPr lang="nl-NL" sz="1400" dirty="0" smtClean="0"/>
              <a:t>outer block </a:t>
            </a:r>
            <a:r>
              <a:rPr lang="nl-NL" sz="1400" dirty="0" smtClean="0"/>
              <a:t>6 and a few in inner block 1</a:t>
            </a:r>
            <a:endParaRPr lang="nl-NL" sz="1400" dirty="0" smtClean="0"/>
          </a:p>
        </p:txBody>
      </p:sp>
      <p:sp>
        <p:nvSpPr>
          <p:cNvPr id="8" name="Oval 7"/>
          <p:cNvSpPr/>
          <p:nvPr/>
        </p:nvSpPr>
        <p:spPr>
          <a:xfrm rot="3393519">
            <a:off x="2749864" y="1171838"/>
            <a:ext cx="587485" cy="1455022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5" t="17978" r="13588" b="39078"/>
          <a:stretch/>
        </p:blipFill>
        <p:spPr>
          <a:xfrm>
            <a:off x="5604066" y="4726873"/>
            <a:ext cx="3490218" cy="152743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569097" y="4289681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001145" y="4505705"/>
            <a:ext cx="72008" cy="603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29318" y="-4543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Training in the single coil HCMBHSM101- coil 105</a:t>
            </a:r>
          </a:p>
        </p:txBody>
      </p:sp>
      <p:sp>
        <p:nvSpPr>
          <p:cNvPr id="15" name="Oval 14"/>
          <p:cNvSpPr/>
          <p:nvPr/>
        </p:nvSpPr>
        <p:spPr>
          <a:xfrm>
            <a:off x="6184881" y="4955438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6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6184881" y="5729841"/>
            <a:ext cx="286500" cy="30739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120170" y="2800454"/>
            <a:ext cx="292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Slight detraining after the thermal cycle for 1.9 K, not for 4.3 K.</a:t>
            </a:r>
          </a:p>
        </p:txBody>
      </p:sp>
      <p:sp>
        <p:nvSpPr>
          <p:cNvPr id="18" name="Oval 17"/>
          <p:cNvSpPr/>
          <p:nvPr/>
        </p:nvSpPr>
        <p:spPr>
          <a:xfrm rot="5400000">
            <a:off x="3856210" y="1604703"/>
            <a:ext cx="352225" cy="418300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674729" y="5705199"/>
            <a:ext cx="139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/>
              <a:t>Roxie image by </a:t>
            </a:r>
          </a:p>
          <a:p>
            <a:r>
              <a:rPr lang="nl-NL" sz="900" dirty="0" smtClean="0"/>
              <a:t>S. Izquierdo Bermudez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10765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6" grpId="0"/>
      <p:bldP spid="7" grpId="0"/>
      <p:bldP spid="8" grpId="0" animBg="1"/>
      <p:bldP spid="8" grpId="1" animBg="1"/>
      <p:bldP spid="15" grpId="0" animBg="1"/>
      <p:bldP spid="15" grpId="1" animBg="1"/>
      <p:bldP spid="16" grpId="0" animBg="1"/>
      <p:bldP spid="16" grpId="1" animBg="1"/>
      <p:bldP spid="17" grpId="0"/>
      <p:bldP spid="18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73109" y="498014"/>
            <a:ext cx="31491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4 quenches initiated in coil 106, no more quenches from 10.6 to 11.9 kA!!</a:t>
            </a:r>
          </a:p>
          <a:p>
            <a:endParaRPr lang="nl-NL" sz="1400" dirty="0" smtClean="0"/>
          </a:p>
          <a:p>
            <a:r>
              <a:rPr lang="nl-NL" sz="1400" dirty="0" smtClean="0"/>
              <a:t>Initial training </a:t>
            </a:r>
            <a:r>
              <a:rPr lang="nl-NL" sz="1400" dirty="0" smtClean="0"/>
              <a:t>looks OK </a:t>
            </a:r>
            <a:r>
              <a:rPr lang="nl-NL" sz="1400" dirty="0" smtClean="0"/>
              <a:t>for coil 107 except for 2 specific </a:t>
            </a:r>
            <a:r>
              <a:rPr lang="nl-NL" sz="1400" dirty="0" smtClean="0"/>
              <a:t>spots.</a:t>
            </a:r>
            <a:endParaRPr lang="nl-NL" sz="1400" dirty="0" smtClean="0"/>
          </a:p>
          <a:p>
            <a:endParaRPr lang="nl-NL" sz="1400" dirty="0" smtClean="0"/>
          </a:p>
          <a:p>
            <a:r>
              <a:rPr lang="nl-NL" sz="1400" dirty="0" smtClean="0"/>
              <a:t>Target of 11.85 kA is reached.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71827" y="4509120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983036"/>
              </p:ext>
            </p:extLst>
          </p:nvPr>
        </p:nvGraphicFramePr>
        <p:xfrm>
          <a:off x="6045117" y="4164573"/>
          <a:ext cx="2875237" cy="1667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9718"/>
                <a:gridCol w="1325519"/>
              </a:tblGrid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Location</a:t>
                      </a:r>
                      <a:r>
                        <a:rPr lang="nl-NL" sz="1200" baseline="0" dirty="0" smtClean="0"/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# quenches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Coil 106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 107 at O1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7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 107 inner layer</a:t>
                      </a:r>
                      <a:r>
                        <a:rPr lang="nl-NL" sz="1200" baseline="0" dirty="0" smtClean="0"/>
                        <a:t> pole head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6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Coil</a:t>
                      </a:r>
                      <a:r>
                        <a:rPr lang="nl-NL" sz="1200" baseline="0" dirty="0" smtClean="0"/>
                        <a:t> 107 around I12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73109" y="382723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Initial training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652121" y="5393262"/>
            <a:ext cx="431866" cy="3399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9552" y="4778341"/>
            <a:ext cx="5594921" cy="1530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5" y="413517"/>
            <a:ext cx="5922624" cy="39499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l="21745"/>
          <a:stretch/>
        </p:blipFill>
        <p:spPr>
          <a:xfrm>
            <a:off x="6732239" y="2076064"/>
            <a:ext cx="1977633" cy="1783183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V="1">
            <a:off x="6134473" y="2367673"/>
            <a:ext cx="1749895" cy="2540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-7301" y="-36498"/>
            <a:ext cx="8973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Training in the single coil </a:t>
            </a:r>
            <a:r>
              <a:rPr lang="nl-NL" sz="2400" dirty="0" smtClean="0"/>
              <a:t>MBHSP101- </a:t>
            </a:r>
            <a:r>
              <a:rPr lang="nl-NL" sz="2400" dirty="0" smtClean="0"/>
              <a:t>coil </a:t>
            </a:r>
            <a:r>
              <a:rPr lang="nl-NL" sz="2400" dirty="0" smtClean="0"/>
              <a:t>106-107</a:t>
            </a:r>
            <a:endParaRPr lang="nl-NL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3163" y="413517"/>
            <a:ext cx="47371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 smtClean="0"/>
              <a:t>Initial training in the single aperture at 1.9 kA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90936" y="3640256"/>
            <a:ext cx="13992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/>
              <a:t>S</a:t>
            </a:r>
            <a:r>
              <a:rPr lang="nl-NL" sz="900" dirty="0" smtClean="0"/>
              <a:t>. Izquierdo Bermudez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1712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81" y="51332"/>
            <a:ext cx="677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Detraining or possible degradation in the single aperture at 1.9 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327926"/>
              </p:ext>
            </p:extLst>
          </p:nvPr>
        </p:nvGraphicFramePr>
        <p:xfrm>
          <a:off x="6125492" y="4550876"/>
          <a:ext cx="3018508" cy="12170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939"/>
                <a:gridCol w="1391569"/>
              </a:tblGrid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Quench 19 to 22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Outer</a:t>
                      </a:r>
                      <a:r>
                        <a:rPr lang="nl-NL" sz="1200" baseline="0" dirty="0" smtClean="0"/>
                        <a:t> layer, close to Vtap O4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Quench 23,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baseline="0" dirty="0" smtClean="0"/>
                        <a:t>At Vtap O1</a:t>
                      </a:r>
                      <a:endParaRPr lang="en-GB" sz="1200" dirty="0"/>
                    </a:p>
                  </a:txBody>
                  <a:tcPr/>
                </a:tc>
              </a:tr>
              <a:tr h="302681"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Detraining</a:t>
                      </a:r>
                      <a:r>
                        <a:rPr lang="nl-NL" sz="1200" baseline="0" dirty="0" smtClean="0"/>
                        <a:t> 24 </a:t>
                      </a:r>
                    </a:p>
                    <a:p>
                      <a:r>
                        <a:rPr lang="nl-NL" sz="1200" baseline="0" dirty="0" smtClean="0"/>
                        <a:t>(50 A/s)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 smtClean="0"/>
                        <a:t>Close</a:t>
                      </a:r>
                      <a:r>
                        <a:rPr lang="nl-NL" sz="1200" baseline="0" dirty="0" smtClean="0"/>
                        <a:t> to Vtap I12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Arc 12"/>
          <p:cNvSpPr/>
          <p:nvPr/>
        </p:nvSpPr>
        <p:spPr>
          <a:xfrm rot="5400000">
            <a:off x="5639236" y="4772805"/>
            <a:ext cx="284785" cy="323629"/>
          </a:xfrm>
          <a:prstGeom prst="arc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5511395" y="5077012"/>
            <a:ext cx="244247" cy="324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656278" y="4714064"/>
            <a:ext cx="625288" cy="36294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11560" y="4825468"/>
            <a:ext cx="5586935" cy="28611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436097" y="5440787"/>
            <a:ext cx="826135" cy="316567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l="21745"/>
          <a:stretch/>
        </p:blipFill>
        <p:spPr>
          <a:xfrm>
            <a:off x="6262233" y="1989592"/>
            <a:ext cx="2655100" cy="23940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6026134" y="50375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The detraining and quenches around voltage tap O4 are </a:t>
            </a:r>
            <a:r>
              <a:rPr lang="nl-NL" sz="1200" dirty="0" smtClean="0"/>
              <a:t>remarkable in quench </a:t>
            </a:r>
            <a:r>
              <a:rPr lang="nl-NL" sz="1200" dirty="0" smtClean="0"/>
              <a:t>19 to </a:t>
            </a:r>
            <a:r>
              <a:rPr lang="nl-NL" sz="1200" dirty="0" smtClean="0"/>
              <a:t>22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24515" y="1260173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A strong detraining quench followed in quench 24.</a:t>
            </a:r>
          </a:p>
          <a:p>
            <a:endParaRPr lang="nl-NL" sz="1200" dirty="0"/>
          </a:p>
          <a:p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961" y="608032"/>
            <a:ext cx="5533724" cy="32844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50433" y="4183575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</a:t>
            </a:r>
            <a:r>
              <a:rPr lang="nl-NL" sz="700" dirty="0" smtClean="0"/>
              <a:t>. Izquierdo Bermudez</a:t>
            </a:r>
            <a:endParaRPr lang="en-GB" sz="7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262232" y="2421604"/>
            <a:ext cx="790600" cy="228498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81566" y="2564904"/>
            <a:ext cx="1046812" cy="287537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1"/>
          </p:cNvCxnSpPr>
          <p:nvPr/>
        </p:nvCxnSpPr>
        <p:spPr>
          <a:xfrm flipV="1">
            <a:off x="6125492" y="2297560"/>
            <a:ext cx="1686868" cy="2861856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5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447" y="116632"/>
            <a:ext cx="3328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After thermal cycle at 1.9 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39552" y="4253791"/>
            <a:ext cx="5904656" cy="54336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45851" y="3601381"/>
            <a:ext cx="2987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All quenches from quench 25 at 1.9 K in O1 </a:t>
            </a:r>
            <a:endParaRPr lang="nl-N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644"/>
          <a:stretch/>
        </p:blipFill>
        <p:spPr>
          <a:xfrm>
            <a:off x="6948264" y="4552983"/>
            <a:ext cx="2085753" cy="195302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461726" y="196918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956376" y="4394327"/>
            <a:ext cx="144016" cy="40282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81727" y="561815"/>
            <a:ext cx="27678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Quench 26 to 31 at 1.9 K show a rather limited quench current, always quenching in the same location.</a:t>
            </a:r>
          </a:p>
          <a:p>
            <a:endParaRPr lang="nl-NL" sz="1400" dirty="0"/>
          </a:p>
          <a:p>
            <a:r>
              <a:rPr lang="nl-NL" sz="1400" dirty="0" smtClean="0"/>
              <a:t>Apparently the coil was degraded after thermal cycle for 6 quenches, but after the tests at 4.3 K the quench level increased to </a:t>
            </a:r>
            <a:r>
              <a:rPr lang="nl-NL" sz="1400" dirty="0" smtClean="0"/>
              <a:t>11.76 </a:t>
            </a:r>
            <a:r>
              <a:rPr lang="nl-NL" sz="1400" dirty="0" smtClean="0"/>
              <a:t>kA.</a:t>
            </a:r>
            <a:endParaRPr lang="nl-NL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47" y="620688"/>
            <a:ext cx="5801274" cy="34432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50297" y="6305950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</a:t>
            </a:r>
            <a:r>
              <a:rPr lang="nl-NL" sz="700" dirty="0" smtClean="0"/>
              <a:t>. Izquierdo Bermudez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297601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9" y="541989"/>
            <a:ext cx="6061837" cy="35300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447" y="11663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4.3 K powering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35496" y="4543648"/>
            <a:ext cx="5990638" cy="797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95" b="-3346"/>
          <a:stretch/>
        </p:blipFill>
        <p:spPr>
          <a:xfrm>
            <a:off x="-181" y="5306235"/>
            <a:ext cx="6012160" cy="685695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467545" y="4293096"/>
            <a:ext cx="6843238" cy="792088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22042"/>
          <a:stretch/>
        </p:blipFill>
        <p:spPr>
          <a:xfrm>
            <a:off x="6876256" y="4552983"/>
            <a:ext cx="2157761" cy="1953022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7310783" y="4293096"/>
            <a:ext cx="213545" cy="61458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923928" y="1916832"/>
            <a:ext cx="432048" cy="43204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152788" y="550995"/>
            <a:ext cx="29965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The lower quench current at 4.3 K at 0.85*I</a:t>
            </a:r>
            <a:r>
              <a:rPr lang="nl-NL" sz="1400" baseline="-25000" dirty="0" smtClean="0"/>
              <a:t>ss</a:t>
            </a:r>
            <a:r>
              <a:rPr lang="nl-NL" sz="1400" dirty="0" smtClean="0"/>
              <a:t> is not expected.</a:t>
            </a:r>
          </a:p>
          <a:p>
            <a:endParaRPr lang="nl-NL" sz="1400" dirty="0" smtClean="0"/>
          </a:p>
          <a:p>
            <a:endParaRPr lang="nl-NL" sz="1400" dirty="0"/>
          </a:p>
          <a:p>
            <a:endParaRPr lang="nl-NL" sz="1400" dirty="0" smtClean="0"/>
          </a:p>
          <a:p>
            <a:r>
              <a:rPr lang="nl-NL" sz="1400" dirty="0" smtClean="0"/>
              <a:t>At 10 A/s 3 quenches at 11177 ± 4 A with identical quench location and </a:t>
            </a:r>
            <a:r>
              <a:rPr lang="nl-NL" sz="1400" dirty="0" smtClean="0"/>
              <a:t>pattern</a:t>
            </a:r>
            <a:r>
              <a:rPr lang="nl-NL" sz="1400" dirty="0" smtClean="0"/>
              <a:t>.</a:t>
            </a:r>
            <a:r>
              <a:rPr lang="en-GB" sz="1400" dirty="0" smtClean="0"/>
              <a:t> 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The quench at 50 A/s occurred at 11095 </a:t>
            </a:r>
            <a:r>
              <a:rPr lang="en-GB" sz="1400" dirty="0" smtClean="0"/>
              <a:t>A with similar quench pattern.</a:t>
            </a:r>
            <a:endParaRPr lang="en-GB" sz="1400" dirty="0" smtClean="0"/>
          </a:p>
          <a:p>
            <a:endParaRPr lang="nl-NL" sz="1400" dirty="0"/>
          </a:p>
          <a:p>
            <a:r>
              <a:rPr lang="nl-NL" sz="1400" dirty="0" smtClean="0"/>
              <a:t> </a:t>
            </a:r>
            <a:endParaRPr lang="nl-NL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668968" y="6305950"/>
            <a:ext cx="139928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00" dirty="0" smtClean="0"/>
              <a:t>S</a:t>
            </a:r>
            <a:r>
              <a:rPr lang="nl-NL" sz="700" dirty="0" smtClean="0"/>
              <a:t>. Izquierdo Bermudez</a:t>
            </a:r>
            <a:endParaRPr lang="en-GB" sz="700" dirty="0"/>
          </a:p>
        </p:txBody>
      </p:sp>
      <p:sp>
        <p:nvSpPr>
          <p:cNvPr id="11" name="TextBox 10"/>
          <p:cNvSpPr txBox="1"/>
          <p:nvPr/>
        </p:nvSpPr>
        <p:spPr>
          <a:xfrm>
            <a:off x="6526131" y="3659538"/>
            <a:ext cx="2471024" cy="651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Quench location is at voltage tap O2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43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499"/>
            <a:ext cx="500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Quench localization tools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6" y="522258"/>
            <a:ext cx="4070353" cy="31350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56" y="509964"/>
            <a:ext cx="4070353" cy="31350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07"/>
          <a:stretch/>
        </p:blipFill>
        <p:spPr>
          <a:xfrm>
            <a:off x="0" y="5081891"/>
            <a:ext cx="5990638" cy="797115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7" name="Straight Arrow Connector 26"/>
          <p:cNvCxnSpPr/>
          <p:nvPr/>
        </p:nvCxnSpPr>
        <p:spPr>
          <a:xfrm>
            <a:off x="506070" y="5347119"/>
            <a:ext cx="648072" cy="0"/>
          </a:xfrm>
          <a:prstGeom prst="straightConnector1">
            <a:avLst/>
          </a:prstGeom>
          <a:ln w="38100">
            <a:solidFill>
              <a:srgbClr val="FF66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154142" y="5347488"/>
            <a:ext cx="648072" cy="0"/>
          </a:xfrm>
          <a:prstGeom prst="straightConnector1">
            <a:avLst/>
          </a:prstGeom>
          <a:ln w="38100">
            <a:solidFill>
              <a:srgbClr val="56F4F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6070" y="5627893"/>
            <a:ext cx="648072" cy="0"/>
          </a:xfrm>
          <a:prstGeom prst="straightConnector1">
            <a:avLst/>
          </a:prstGeom>
          <a:ln w="38100">
            <a:solidFill>
              <a:srgbClr val="66FF6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 flipH="1">
            <a:off x="180020" y="5333002"/>
            <a:ext cx="326050" cy="294891"/>
          </a:xfrm>
          <a:prstGeom prst="arc">
            <a:avLst>
              <a:gd name="adj1" fmla="val 16200000"/>
              <a:gd name="adj2" fmla="val 5369255"/>
            </a:avLst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>
            <a:endCxn id="32" idx="0"/>
          </p:cNvCxnSpPr>
          <p:nvPr/>
        </p:nvCxnSpPr>
        <p:spPr>
          <a:xfrm flipH="1" flipV="1">
            <a:off x="343045" y="5333002"/>
            <a:ext cx="163025" cy="14117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43045" y="5622990"/>
            <a:ext cx="163025" cy="4903"/>
          </a:xfrm>
          <a:prstGeom prst="straightConnector1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245501" y="206732"/>
            <a:ext cx="290961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Clear propagation </a:t>
            </a:r>
            <a:r>
              <a:rPr lang="nl-NL" sz="1400" dirty="0" smtClean="0"/>
              <a:t>of quench into the next </a:t>
            </a:r>
            <a:r>
              <a:rPr lang="nl-NL" sz="1400" dirty="0" smtClean="0"/>
              <a:t>segments</a:t>
            </a:r>
          </a:p>
          <a:p>
            <a:r>
              <a:rPr lang="nl-NL" sz="1400" dirty="0" smtClean="0"/>
              <a:t>O2-O3   </a:t>
            </a:r>
            <a:r>
              <a:rPr lang="nl-NL" sz="1400" dirty="0" smtClean="0"/>
              <a:t>8.4 ms</a:t>
            </a:r>
          </a:p>
          <a:p>
            <a:r>
              <a:rPr lang="nl-NL" sz="1400" dirty="0" smtClean="0"/>
              <a:t>I14-I15 </a:t>
            </a:r>
            <a:r>
              <a:rPr lang="nl-NL" sz="1400" dirty="0" smtClean="0"/>
              <a:t>  8 </a:t>
            </a:r>
            <a:r>
              <a:rPr lang="nl-NL" sz="1400" dirty="0" smtClean="0"/>
              <a:t>ms </a:t>
            </a:r>
          </a:p>
          <a:p>
            <a:endParaRPr lang="nl-NL" sz="1400" dirty="0"/>
          </a:p>
          <a:p>
            <a:r>
              <a:rPr lang="nl-NL" sz="1400" dirty="0" smtClean="0"/>
              <a:t>Both segment lengths are 15 cm</a:t>
            </a:r>
          </a:p>
          <a:p>
            <a:r>
              <a:rPr lang="nl-NL" sz="1400" dirty="0" smtClean="0"/>
              <a:t>Quench propagation velocity 18 – 19 m/s at 10.8 kA in the high-field zone.</a:t>
            </a:r>
          </a:p>
          <a:p>
            <a:endParaRPr lang="nl-NL" sz="1400" dirty="0" smtClean="0"/>
          </a:p>
          <a:p>
            <a:r>
              <a:rPr lang="nl-NL" sz="1400" dirty="0" smtClean="0"/>
              <a:t>Voltage signal suspicious</a:t>
            </a:r>
            <a:endParaRPr lang="nl-NL" sz="1400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9" y="154514"/>
            <a:ext cx="6114372" cy="470940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411760" y="6309320"/>
            <a:ext cx="4392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2014-12-09 - 2</a:t>
            </a:r>
            <a:r>
              <a:rPr lang="nl-NL" sz="1100" baseline="30000" dirty="0" smtClean="0"/>
              <a:t>nd</a:t>
            </a:r>
            <a:r>
              <a:rPr lang="nl-NL" sz="1100" dirty="0" smtClean="0"/>
              <a:t> international review HL-LHC 11 T dipole</a:t>
            </a:r>
          </a:p>
          <a:p>
            <a:r>
              <a:rPr lang="nl-NL" sz="1100" dirty="0" smtClean="0"/>
              <a:t>Gerard Willering – Cold powering tests 11T model coils at CERN</a:t>
            </a:r>
            <a:endParaRPr lang="en-GB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6245501" y="2759279"/>
            <a:ext cx="28021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More data </a:t>
            </a:r>
            <a:r>
              <a:rPr lang="nl-NL" sz="1200" dirty="0" smtClean="0"/>
              <a:t>to </a:t>
            </a:r>
            <a:r>
              <a:rPr lang="nl-NL" sz="1200" dirty="0" smtClean="0"/>
              <a:t>be extracted. Preliminary </a:t>
            </a:r>
            <a:r>
              <a:rPr lang="nl-NL" sz="1200" dirty="0" smtClean="0"/>
              <a:t>data </a:t>
            </a:r>
            <a:r>
              <a:rPr lang="nl-NL" sz="1200" dirty="0" smtClean="0"/>
              <a:t>is shown below with respect to data from SMC </a:t>
            </a:r>
            <a:r>
              <a:rPr lang="nl-NL" sz="1050" dirty="0" smtClean="0"/>
              <a:t>(H.Bajas) </a:t>
            </a:r>
            <a:r>
              <a:rPr lang="nl-NL" sz="1200" dirty="0" smtClean="0"/>
              <a:t>and calculations </a:t>
            </a:r>
            <a:r>
              <a:rPr lang="nl-NL" sz="1050" dirty="0" smtClean="0"/>
              <a:t>(S.Izquierdo Bermudez), </a:t>
            </a:r>
            <a:r>
              <a:rPr lang="nl-NL" sz="1200" dirty="0" smtClean="0"/>
              <a:t>see the respective talks.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20135" y="3778157"/>
            <a:ext cx="3556535" cy="25311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767" y="3827413"/>
            <a:ext cx="3794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Although there is some time shift, the similar quench pattern is clearly visible.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00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3827</TotalTime>
  <Words>1942</Words>
  <Application>Microsoft Office PowerPoint</Application>
  <PresentationFormat>On-screen Show (4:3)</PresentationFormat>
  <Paragraphs>309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ppt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Gerard Willering</cp:lastModifiedBy>
  <cp:revision>127</cp:revision>
  <dcterms:created xsi:type="dcterms:W3CDTF">2013-06-24T08:34:31Z</dcterms:created>
  <dcterms:modified xsi:type="dcterms:W3CDTF">2014-12-09T12:43:06Z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