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4"/>
  </p:notesMasterIdLst>
  <p:handoutMasterIdLst>
    <p:handoutMasterId r:id="rId25"/>
  </p:handoutMasterIdLst>
  <p:sldIdLst>
    <p:sldId id="256" r:id="rId5"/>
    <p:sldId id="258" r:id="rId6"/>
    <p:sldId id="262" r:id="rId7"/>
    <p:sldId id="272" r:id="rId8"/>
    <p:sldId id="260" r:id="rId9"/>
    <p:sldId id="259" r:id="rId10"/>
    <p:sldId id="266" r:id="rId11"/>
    <p:sldId id="265" r:id="rId12"/>
    <p:sldId id="263" r:id="rId13"/>
    <p:sldId id="261" r:id="rId14"/>
    <p:sldId id="268" r:id="rId15"/>
    <p:sldId id="269" r:id="rId16"/>
    <p:sldId id="271" r:id="rId17"/>
    <p:sldId id="270" r:id="rId18"/>
    <p:sldId id="274" r:id="rId19"/>
    <p:sldId id="273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33"/>
    <a:srgbClr val="FF6600"/>
    <a:srgbClr val="66FF99"/>
    <a:srgbClr val="0000FF"/>
    <a:srgbClr val="376262"/>
    <a:srgbClr val="326262"/>
    <a:srgbClr val="326B6B"/>
    <a:srgbClr val="466767"/>
    <a:srgbClr val="467B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92" autoAdjust="0"/>
  </p:normalViewPr>
  <p:slideViewPr>
    <p:cSldViewPr>
      <p:cViewPr varScale="1">
        <p:scale>
          <a:sx n="77" d="100"/>
          <a:sy n="77" d="100"/>
        </p:scale>
        <p:origin x="124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0" y="18811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376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184482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9476"/>
            <a:ext cx="8226854" cy="747236"/>
          </a:xfrm>
        </p:spPr>
        <p:txBody>
          <a:bodyPr>
            <a:noAutofit/>
          </a:bodyPr>
          <a:lstStyle>
            <a:lvl1pPr algn="l">
              <a:defRPr sz="4400" b="1" i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08720"/>
            <a:ext cx="8226854" cy="5040560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3"/>
              </a:buClr>
              <a:defRPr/>
            </a:lvl2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265132"/>
            <a:ext cx="5832648" cy="548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6293796"/>
            <a:ext cx="35283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Click here to add footer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.jpeg"/><Relationship Id="rId11" Type="http://schemas.microsoft.com/office/2007/relationships/hdphoto" Target="../media/hdphoto1.wdp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emf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emf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3808" y="2682757"/>
            <a:ext cx="8460680" cy="1826363"/>
          </a:xfrm>
        </p:spPr>
        <p:txBody>
          <a:bodyPr>
            <a:normAutofit/>
          </a:bodyPr>
          <a:lstStyle/>
          <a:p>
            <a:r>
              <a:rPr lang="en-US" sz="3600" dirty="0"/>
              <a:t>Design of the 6 m cold </a:t>
            </a:r>
            <a:r>
              <a:rPr lang="en-US" sz="3600" dirty="0" smtClean="0"/>
              <a:t>mass</a:t>
            </a:r>
            <a:r>
              <a:rPr lang="en-US" sz="3600" dirty="0" smtClean="0">
                <a:solidFill>
                  <a:srgbClr val="C00000"/>
                </a:solidFill>
              </a:rPr>
              <a:t>es</a:t>
            </a:r>
            <a:r>
              <a:rPr lang="en-US" sz="3600" dirty="0" smtClean="0"/>
              <a:t> </a:t>
            </a:r>
            <a:r>
              <a:rPr lang="en-US" sz="3600" dirty="0"/>
              <a:t>assembly </a:t>
            </a:r>
            <a:endParaRPr lang="en-GB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H. </a:t>
            </a:r>
            <a:r>
              <a:rPr lang="en-GB" dirty="0"/>
              <a:t>Prin, </a:t>
            </a:r>
            <a:r>
              <a:rPr lang="en-GB" dirty="0"/>
              <a:t>F. </a:t>
            </a:r>
            <a:r>
              <a:rPr lang="en-GB" dirty="0" err="1"/>
              <a:t>Savary</a:t>
            </a:r>
            <a:r>
              <a:rPr lang="en-GB" dirty="0"/>
              <a:t>, D</a:t>
            </a:r>
            <a:r>
              <a:rPr lang="en-GB" dirty="0"/>
              <a:t>. Duarte Ramos, </a:t>
            </a:r>
            <a:r>
              <a:rPr lang="en-GB" dirty="0" smtClean="0"/>
              <a:t>L. </a:t>
            </a:r>
            <a:r>
              <a:rPr lang="en-GB" dirty="0" smtClean="0"/>
              <a:t>Grand-Clement, C</a:t>
            </a:r>
            <a:r>
              <a:rPr lang="en-GB" dirty="0"/>
              <a:t>. </a:t>
            </a:r>
            <a:r>
              <a:rPr lang="en-GB" dirty="0" smtClean="0"/>
              <a:t>Mucher, A. Temporal</a:t>
            </a:r>
            <a:endParaRPr lang="en-GB" dirty="0"/>
          </a:p>
          <a:p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4" y="1052732"/>
            <a:ext cx="9000000" cy="1071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</a:t>
            </a:r>
            <a:r>
              <a:rPr lang="en-GB" dirty="0" smtClean="0"/>
              <a:t>tandardization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86800" cy="5472608"/>
          </a:xfrm>
        </p:spPr>
        <p:txBody>
          <a:bodyPr>
            <a:normAutofit fontScale="85000" lnSpcReduction="20000"/>
          </a:bodyPr>
          <a:lstStyle/>
          <a:p>
            <a:pPr marL="36576" indent="0" algn="just">
              <a:buNone/>
            </a:pPr>
            <a:r>
              <a:rPr lang="en-GB" sz="1900" dirty="0" smtClean="0"/>
              <a:t>As far as possible existing components and procedures are used in the proposed design:</a:t>
            </a:r>
            <a:endParaRPr lang="en-GB" sz="2000" dirty="0" smtClean="0"/>
          </a:p>
          <a:p>
            <a:pPr marL="36576" indent="0" algn="just">
              <a:buNone/>
            </a:pPr>
            <a:endParaRPr lang="en-GB" sz="2000" dirty="0" smtClean="0"/>
          </a:p>
          <a:p>
            <a:pPr marL="36576" indent="0" algn="just">
              <a:buNone/>
            </a:pPr>
            <a:r>
              <a:rPr lang="en-GB" sz="1800" b="1" i="1" u="sng" dirty="0"/>
              <a:t>C</a:t>
            </a:r>
            <a:r>
              <a:rPr lang="en-GB" sz="1800" b="1" i="1" u="sng" dirty="0" smtClean="0"/>
              <a:t>old masses assembly</a:t>
            </a:r>
          </a:p>
          <a:p>
            <a:pPr marL="542925" indent="-180975" algn="just"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GB" sz="1600" dirty="0" smtClean="0"/>
              <a:t>Main components are identical or derived from the ones used in the existing MB or SSS</a:t>
            </a:r>
          </a:p>
          <a:p>
            <a:pPr marL="542925" indent="-180975" algn="just">
              <a:spcBef>
                <a:spcPts val="600"/>
              </a:spcBef>
              <a:spcAft>
                <a:spcPts val="600"/>
              </a:spcAft>
            </a:pPr>
            <a:r>
              <a:rPr lang="en-GB" sz="1600" dirty="0"/>
              <a:t>Assembly procedures can be easily adapted from existing ones</a:t>
            </a:r>
          </a:p>
          <a:p>
            <a:pPr marL="542925" indent="-180975" algn="just">
              <a:spcBef>
                <a:spcPts val="600"/>
              </a:spcBef>
              <a:spcAft>
                <a:spcPts val="600"/>
              </a:spcAft>
            </a:pPr>
            <a:r>
              <a:rPr lang="en-GB" sz="1600" dirty="0"/>
              <a:t>Only one cold mass type per </a:t>
            </a:r>
            <a:r>
              <a:rPr lang="en-GB" sz="1600" dirty="0" smtClean="0"/>
              <a:t>position independently of the variety of magnet that has to be substituted (no MBA or MBB type)</a:t>
            </a:r>
            <a:endParaRPr lang="en-GB" sz="1600" dirty="0"/>
          </a:p>
          <a:p>
            <a:pPr marL="36576" indent="0" algn="just">
              <a:spcBef>
                <a:spcPts val="0"/>
              </a:spcBef>
              <a:buNone/>
            </a:pPr>
            <a:endParaRPr lang="en-GB" sz="1600" dirty="0"/>
          </a:p>
          <a:p>
            <a:pPr marL="36576" indent="0" algn="just">
              <a:buNone/>
            </a:pPr>
            <a:r>
              <a:rPr lang="en-GB" sz="1800" b="1" i="1" u="sng" dirty="0"/>
              <a:t>C</a:t>
            </a:r>
            <a:r>
              <a:rPr lang="en-GB" sz="1800" b="1" i="1" u="sng" dirty="0" smtClean="0"/>
              <a:t>old tests</a:t>
            </a:r>
          </a:p>
          <a:p>
            <a:pPr marL="542925" indent="-180975" algn="just"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GB" sz="1600" dirty="0" smtClean="0"/>
              <a:t>A pair of assemblies to substitute a MB dipole could easily be connected to the exiting SM18 test bench with standard components and procedures</a:t>
            </a:r>
          </a:p>
          <a:p>
            <a:pPr marL="542925" indent="-180975" algn="just"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GB" sz="1600" dirty="0" smtClean="0"/>
              <a:t>Trim connection has to be studied since there is none at present, spool circuits could be used in case</a:t>
            </a:r>
            <a:endParaRPr lang="en-GB" sz="1600" dirty="0"/>
          </a:p>
          <a:p>
            <a:pPr marL="542925" indent="-180975" algn="just"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GB" sz="1600" dirty="0" smtClean="0"/>
              <a:t>Testing each assembly remains possible with work either on the bench or the cold mass interfaces</a:t>
            </a:r>
            <a:endParaRPr lang="en-GB" sz="1600" dirty="0"/>
          </a:p>
          <a:p>
            <a:pPr marL="36576" indent="0" algn="just">
              <a:spcBef>
                <a:spcPts val="0"/>
              </a:spcBef>
              <a:buNone/>
            </a:pPr>
            <a:endParaRPr lang="en-GB" sz="1600" dirty="0"/>
          </a:p>
          <a:p>
            <a:pPr marL="36576" indent="0" algn="just">
              <a:buNone/>
            </a:pPr>
            <a:r>
              <a:rPr lang="en-GB" sz="1800" b="1" i="1" u="sng" dirty="0" smtClean="0"/>
              <a:t>Installation in the machine</a:t>
            </a:r>
          </a:p>
          <a:p>
            <a:pPr marL="542925" indent="-180975" algn="just"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GB" sz="1600" dirty="0" smtClean="0"/>
              <a:t>Interconnections in the “standard” extremities remain regular as everywhere else in the LHC arcs;</a:t>
            </a:r>
          </a:p>
          <a:p>
            <a:pPr marL="542925" indent="-180975" algn="just"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GB" sz="1600" dirty="0" smtClean="0"/>
              <a:t>Interconnections in the “transition” extremities uses regular components design located in unusual location but with major efforts to keep them accessible</a:t>
            </a:r>
          </a:p>
          <a:p>
            <a:pPr marL="542925" indent="-180975" algn="just"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</a:pPr>
            <a:r>
              <a:rPr lang="en-GB" sz="1600" dirty="0" smtClean="0"/>
              <a:t>Usual tooling and procedures are applicable </a:t>
            </a:r>
            <a:r>
              <a:rPr lang="en-GB" sz="1600" dirty="0"/>
              <a:t>(splice soldering, shunt soldering,  </a:t>
            </a:r>
            <a:r>
              <a:rPr lang="en-GB" sz="1600" dirty="0" smtClean="0"/>
              <a:t>insulation, welding</a:t>
            </a:r>
            <a:r>
              <a:rPr lang="en-GB" sz="1600" dirty="0"/>
              <a:t>, cutting)</a:t>
            </a:r>
          </a:p>
        </p:txBody>
      </p:sp>
    </p:spTree>
    <p:extLst>
      <p:ext uri="{BB962C8B-B14F-4D97-AF65-F5344CB8AC3E}">
        <p14:creationId xmlns:p14="http://schemas.microsoft.com/office/powerpoint/2010/main" val="352525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547664" y="5589240"/>
            <a:ext cx="1229488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Components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1730" y="908720"/>
            <a:ext cx="5202518" cy="5472608"/>
          </a:xfrm>
        </p:spPr>
        <p:txBody>
          <a:bodyPr>
            <a:noAutofit/>
          </a:bodyPr>
          <a:lstStyle/>
          <a:p>
            <a:pPr marL="361950" indent="-361950">
              <a:buClr>
                <a:srgbClr val="FF0000"/>
              </a:buClr>
              <a:buFont typeface="Wingdings" panose="05000000000000000000" pitchFamily="2" charset="2"/>
              <a:buChar char=""/>
            </a:pPr>
            <a:r>
              <a:rPr lang="en-GB" sz="1400" dirty="0" smtClean="0"/>
              <a:t>Magnet yokes and related components</a:t>
            </a:r>
          </a:p>
          <a:p>
            <a:pPr marL="361950" indent="-361950"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GB" sz="1400" dirty="0" smtClean="0"/>
              <a:t>End plates</a:t>
            </a:r>
          </a:p>
          <a:p>
            <a:pPr marL="361950" indent="-361950"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GB" sz="1400" dirty="0" smtClean="0"/>
              <a:t>Stainless shells have to ordered, formed and machined </a:t>
            </a:r>
          </a:p>
          <a:p>
            <a:pPr marL="1057275" indent="-342900">
              <a:buFont typeface="Wingdings"/>
              <a:buChar char="ð"/>
            </a:pPr>
            <a:r>
              <a:rPr lang="en-GB" sz="1000" dirty="0" smtClean="0">
                <a:solidFill>
                  <a:srgbClr val="FF9933"/>
                </a:solidFill>
                <a:sym typeface="Wingdings"/>
              </a:rPr>
              <a:t>difficulties to order 316LN for the moment</a:t>
            </a:r>
          </a:p>
          <a:p>
            <a:pPr marL="1057275" indent="-342900">
              <a:buFont typeface="Wingdings"/>
              <a:buChar char="ð"/>
            </a:pPr>
            <a:r>
              <a:rPr lang="en-GB" sz="1000" dirty="0"/>
              <a:t>e</a:t>
            </a:r>
            <a:r>
              <a:rPr lang="en-GB" sz="1000" dirty="0" smtClean="0"/>
              <a:t>xperienced companies are already identified</a:t>
            </a:r>
            <a:endParaRPr lang="en-GB" sz="1400" dirty="0"/>
          </a:p>
          <a:p>
            <a:pPr marL="361950" indent="-361950">
              <a:buClr>
                <a:srgbClr val="008000"/>
              </a:buClr>
              <a:buFont typeface="Wingdings" panose="05000000000000000000" pitchFamily="2" charset="2"/>
              <a:buChar char="ü"/>
            </a:pPr>
            <a:r>
              <a:rPr lang="en-GB" sz="1400" dirty="0"/>
              <a:t>Connexion and electrical insulation pieces</a:t>
            </a:r>
          </a:p>
          <a:p>
            <a:pPr marL="361950" indent="-361950">
              <a:buClr>
                <a:srgbClr val="008000"/>
              </a:buClr>
              <a:buFont typeface="Wingdings" panose="05000000000000000000" pitchFamily="2" charset="2"/>
              <a:buChar char="ü"/>
            </a:pPr>
            <a:r>
              <a:rPr lang="en-GB" sz="1400" dirty="0"/>
              <a:t>Welding flanges and flares</a:t>
            </a:r>
          </a:p>
          <a:p>
            <a:pPr marL="361950" indent="-361950">
              <a:buClr>
                <a:srgbClr val="008000"/>
              </a:buClr>
              <a:buFont typeface="Wingdings" panose="05000000000000000000" pitchFamily="2" charset="2"/>
              <a:buChar char="ü"/>
            </a:pPr>
            <a:r>
              <a:rPr lang="en-GB" sz="1400" dirty="0"/>
              <a:t>Cold </a:t>
            </a:r>
            <a:r>
              <a:rPr lang="en-GB" sz="1400" dirty="0" smtClean="0"/>
              <a:t>mass </a:t>
            </a:r>
            <a:r>
              <a:rPr lang="en-GB" sz="1400" dirty="0"/>
              <a:t>supports</a:t>
            </a:r>
          </a:p>
          <a:p>
            <a:pPr marL="361950" indent="-361950">
              <a:buClr>
                <a:srgbClr val="008000"/>
              </a:buClr>
              <a:buFont typeface="Wingdings" panose="05000000000000000000" pitchFamily="2" charset="2"/>
              <a:buChar char="ü"/>
            </a:pPr>
            <a:r>
              <a:rPr lang="en-GB" sz="1400" dirty="0" smtClean="0"/>
              <a:t>MCS and MCDO </a:t>
            </a:r>
            <a:r>
              <a:rPr lang="en-GB" sz="1400" dirty="0" err="1" smtClean="0"/>
              <a:t>multipole</a:t>
            </a:r>
            <a:r>
              <a:rPr lang="en-GB" sz="1400" dirty="0" smtClean="0"/>
              <a:t> correctors</a:t>
            </a:r>
          </a:p>
          <a:p>
            <a:pPr marL="361950" indent="-361950">
              <a:buClr>
                <a:srgbClr val="008000"/>
              </a:buClr>
              <a:buFont typeface="Wingdings" panose="05000000000000000000" pitchFamily="2" charset="2"/>
              <a:buChar char="ü"/>
            </a:pPr>
            <a:r>
              <a:rPr lang="en-GB" sz="1400" dirty="0"/>
              <a:t>Diode</a:t>
            </a:r>
          </a:p>
          <a:p>
            <a:pPr marL="361950" indent="-361950">
              <a:buClr>
                <a:srgbClr val="008000"/>
              </a:buClr>
              <a:buFont typeface="Wingdings" panose="05000000000000000000" pitchFamily="2" charset="2"/>
              <a:buChar char="ü"/>
            </a:pPr>
            <a:r>
              <a:rPr lang="en-GB" sz="1400" dirty="0"/>
              <a:t>Standard dished end </a:t>
            </a:r>
            <a:r>
              <a:rPr lang="en-GB" sz="1400" dirty="0" smtClean="0"/>
              <a:t>covers</a:t>
            </a:r>
          </a:p>
          <a:p>
            <a:pPr marL="361950" indent="-361950">
              <a:buClr>
                <a:srgbClr val="008000"/>
              </a:buClr>
              <a:buFont typeface="Wingdings" panose="05000000000000000000" pitchFamily="2" charset="2"/>
              <a:buChar char="ü"/>
            </a:pPr>
            <a:r>
              <a:rPr lang="en-GB" sz="1400" dirty="0"/>
              <a:t>Bellows and hoses</a:t>
            </a:r>
          </a:p>
          <a:p>
            <a:pPr marL="361950" indent="-361950">
              <a:buClr>
                <a:srgbClr val="008000"/>
              </a:buClr>
              <a:buFont typeface="Wingdings" panose="05000000000000000000" pitchFamily="2" charset="2"/>
              <a:buChar char="ü"/>
            </a:pPr>
            <a:r>
              <a:rPr lang="en-GB" sz="1400" dirty="0"/>
              <a:t>N-Line</a:t>
            </a:r>
          </a:p>
          <a:p>
            <a:pPr marL="361950" indent="-361950"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GB" sz="1400" dirty="0" smtClean="0"/>
              <a:t>Bus bars</a:t>
            </a:r>
          </a:p>
          <a:p>
            <a:pPr marL="1057275" indent="-342900">
              <a:buFont typeface="Wingdings"/>
              <a:buChar char="ð"/>
            </a:pPr>
            <a:r>
              <a:rPr lang="en-GB" sz="1000" dirty="0" smtClean="0">
                <a:sym typeface="Wingdings"/>
              </a:rPr>
              <a:t>Hollow copper and </a:t>
            </a:r>
            <a:r>
              <a:rPr lang="en-GB" sz="1000" dirty="0" err="1" smtClean="0">
                <a:sym typeface="Wingdings"/>
              </a:rPr>
              <a:t>sc</a:t>
            </a:r>
            <a:r>
              <a:rPr lang="en-GB" sz="1000" dirty="0" smtClean="0">
                <a:sym typeface="Wingdings"/>
              </a:rPr>
              <a:t> cable available (spare stock to be refurbished)</a:t>
            </a:r>
            <a:endParaRPr lang="en-GB" sz="1000" dirty="0">
              <a:sym typeface="Wingdings"/>
            </a:endParaRPr>
          </a:p>
          <a:p>
            <a:pPr marL="1057275" indent="-342900">
              <a:buFont typeface="Wingdings"/>
              <a:buChar char="ð"/>
            </a:pPr>
            <a:r>
              <a:rPr lang="en-GB" sz="1000" dirty="0" smtClean="0"/>
              <a:t>Proven knowhow in the LMF </a:t>
            </a:r>
            <a:r>
              <a:rPr lang="en-GB" sz="1000" dirty="0" err="1" smtClean="0"/>
              <a:t>busbar</a:t>
            </a:r>
            <a:r>
              <a:rPr lang="en-GB" sz="1000" dirty="0" smtClean="0"/>
              <a:t> team</a:t>
            </a:r>
          </a:p>
          <a:p>
            <a:pPr marL="361950" indent="-361950"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GB" sz="1400" dirty="0" smtClean="0"/>
              <a:t>Insulated cold bore tubes</a:t>
            </a:r>
          </a:p>
          <a:p>
            <a:pPr marL="1057275" indent="-342900">
              <a:buFont typeface="Wingdings"/>
              <a:buChar char="ð"/>
            </a:pPr>
            <a:r>
              <a:rPr lang="en-GB" sz="1000" dirty="0" smtClean="0">
                <a:sym typeface="Wingdings"/>
              </a:rPr>
              <a:t>Ø50/53 Stainless steel tubes available for the </a:t>
            </a:r>
            <a:r>
              <a:rPr lang="en-GB" sz="1000" dirty="0" err="1" smtClean="0">
                <a:sym typeface="Wingdings"/>
              </a:rPr>
              <a:t>requiered</a:t>
            </a:r>
            <a:r>
              <a:rPr lang="en-GB" sz="1000" dirty="0" smtClean="0">
                <a:sym typeface="Wingdings"/>
              </a:rPr>
              <a:t> lengths</a:t>
            </a:r>
            <a:endParaRPr lang="en-GB" sz="1000" dirty="0">
              <a:sym typeface="Wingdings"/>
            </a:endParaRPr>
          </a:p>
          <a:p>
            <a:pPr marL="1057275" indent="-342900">
              <a:buFont typeface="Wingdings"/>
              <a:buChar char="ð"/>
            </a:pPr>
            <a:r>
              <a:rPr lang="en-GB" sz="1000" dirty="0" smtClean="0"/>
              <a:t>Insulation proven </a:t>
            </a:r>
            <a:r>
              <a:rPr lang="en-GB" sz="1000" dirty="0"/>
              <a:t>knowhow in the LMF </a:t>
            </a:r>
            <a:r>
              <a:rPr lang="en-GB" sz="1000" dirty="0" err="1"/>
              <a:t>busbar</a:t>
            </a:r>
            <a:r>
              <a:rPr lang="en-GB" sz="1000" dirty="0"/>
              <a:t> team</a:t>
            </a:r>
          </a:p>
          <a:p>
            <a:pPr marL="361950" indent="-361950"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GB" sz="1400" dirty="0" smtClean="0"/>
              <a:t>Heat exchanger tubes</a:t>
            </a:r>
          </a:p>
          <a:p>
            <a:pPr marL="1057275" indent="-342900">
              <a:buFont typeface="Wingdings"/>
              <a:buChar char="ð"/>
            </a:pPr>
            <a:r>
              <a:rPr lang="en-GB" sz="1000" dirty="0" smtClean="0">
                <a:sym typeface="Wingdings"/>
              </a:rPr>
              <a:t>Copper tube and Cu/SST transition in stock </a:t>
            </a:r>
            <a:r>
              <a:rPr lang="en-GB" sz="1000" dirty="0" smtClean="0"/>
              <a:t> </a:t>
            </a:r>
            <a:r>
              <a:rPr lang="en-GB" sz="1000" dirty="0" smtClean="0">
                <a:sym typeface="Wingdings"/>
              </a:rPr>
              <a:t> BE to be done</a:t>
            </a:r>
            <a:endParaRPr lang="en-GB" sz="1000" dirty="0"/>
          </a:p>
          <a:p>
            <a:pPr marL="361950" indent="-361950"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GB" sz="1400" dirty="0" smtClean="0"/>
              <a:t>Welding rings</a:t>
            </a:r>
          </a:p>
          <a:p>
            <a:pPr marL="361950" indent="-361950"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GB" sz="1400" dirty="0" smtClean="0"/>
              <a:t>Flat end covers</a:t>
            </a:r>
          </a:p>
          <a:p>
            <a:pPr marL="361950" indent="-361950"/>
            <a:endParaRPr lang="en-GB" sz="1400" dirty="0" smtClean="0"/>
          </a:p>
          <a:p>
            <a:pPr marL="361950" indent="-361950"/>
            <a:endParaRPr lang="en-GB" sz="1400" dirty="0" smtClean="0"/>
          </a:p>
          <a:p>
            <a:pPr marL="361950" indent="-361950"/>
            <a:endParaRPr lang="en-GB" sz="1400" dirty="0"/>
          </a:p>
          <a:p>
            <a:pPr marL="361950" indent="-361950"/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692696"/>
            <a:ext cx="918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Availability for LS2 deadline</a:t>
            </a:r>
            <a:endParaRPr lang="en-GB" sz="8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728128" y="805354"/>
            <a:ext cx="0" cy="169858"/>
          </a:xfrm>
          <a:prstGeom prst="straightConnector1">
            <a:avLst/>
          </a:prstGeom>
          <a:ln>
            <a:solidFill>
              <a:srgbClr val="008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endCxn id="4" idx="1"/>
          </p:cNvCxnSpPr>
          <p:nvPr/>
        </p:nvCxnSpPr>
        <p:spPr>
          <a:xfrm>
            <a:off x="1728128" y="805354"/>
            <a:ext cx="179576" cy="56619"/>
          </a:xfrm>
          <a:prstGeom prst="line">
            <a:avLst/>
          </a:prstGeom>
          <a:ln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4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Tooling</a:t>
            </a:r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436876"/>
            <a:ext cx="8999537" cy="2574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4470652"/>
            <a:ext cx="2103437" cy="1439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1763688" y="4084378"/>
            <a:ext cx="1224136" cy="648072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2375756" y="4732450"/>
            <a:ext cx="36004" cy="602888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491880" y="4732450"/>
            <a:ext cx="216024" cy="602888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644008" y="4732450"/>
            <a:ext cx="0" cy="602888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6516216" y="4854494"/>
            <a:ext cx="432047" cy="336632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948263" y="5191126"/>
            <a:ext cx="1080120" cy="0"/>
          </a:xfrm>
          <a:prstGeom prst="line">
            <a:avLst/>
          </a:prstGeom>
          <a:ln w="38100" cap="rnd">
            <a:solidFill>
              <a:srgbClr val="FF6600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6588223" y="4854494"/>
            <a:ext cx="1800201" cy="382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i="1" dirty="0" smtClean="0">
                <a:solidFill>
                  <a:schemeClr val="tx1"/>
                </a:solidFill>
              </a:rPr>
              <a:t>cold mass magnetic measurement bench</a:t>
            </a:r>
            <a:endParaRPr lang="en-GB" sz="800" i="1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5436096" y="4876466"/>
            <a:ext cx="216024" cy="458872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652120" y="5335338"/>
            <a:ext cx="1080120" cy="0"/>
          </a:xfrm>
          <a:prstGeom prst="line">
            <a:avLst/>
          </a:prstGeom>
          <a:ln w="38100" cap="rnd">
            <a:solidFill>
              <a:srgbClr val="FF6600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5292080" y="5020482"/>
            <a:ext cx="1800201" cy="382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i="1" dirty="0" smtClean="0">
                <a:solidFill>
                  <a:schemeClr val="tx1"/>
                </a:solidFill>
              </a:rPr>
              <a:t>Collared coil magnetic measurement bench</a:t>
            </a:r>
            <a:endParaRPr lang="en-GB" sz="800" i="1" dirty="0">
              <a:solidFill>
                <a:schemeClr val="tx1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4644008" y="5335338"/>
            <a:ext cx="816858" cy="0"/>
          </a:xfrm>
          <a:prstGeom prst="line">
            <a:avLst/>
          </a:prstGeom>
          <a:ln w="38100" cap="rnd">
            <a:solidFill>
              <a:srgbClr val="FF6600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4499993" y="5020482"/>
            <a:ext cx="1152127" cy="382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i="1" dirty="0" smtClean="0">
                <a:solidFill>
                  <a:schemeClr val="tx1"/>
                </a:solidFill>
              </a:rPr>
              <a:t>Collared coil returning bench</a:t>
            </a:r>
            <a:endParaRPr lang="en-GB" sz="800" i="1" dirty="0">
              <a:solidFill>
                <a:schemeClr val="tx1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3491880" y="5335338"/>
            <a:ext cx="810090" cy="0"/>
          </a:xfrm>
          <a:prstGeom prst="line">
            <a:avLst/>
          </a:prstGeom>
          <a:ln w="38100" cap="rnd">
            <a:solidFill>
              <a:srgbClr val="FF6600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419872" y="5020482"/>
            <a:ext cx="1080119" cy="382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i="1" dirty="0" smtClean="0">
                <a:solidFill>
                  <a:schemeClr val="tx1"/>
                </a:solidFill>
              </a:rPr>
              <a:t>Cold mass assembly bench</a:t>
            </a:r>
            <a:endParaRPr lang="en-GB" sz="800" i="1" dirty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2339753" y="5020482"/>
            <a:ext cx="1080119" cy="382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i="1" dirty="0" smtClean="0">
                <a:solidFill>
                  <a:schemeClr val="tx1"/>
                </a:solidFill>
              </a:rPr>
              <a:t>Half Yoke returning bench</a:t>
            </a:r>
            <a:endParaRPr lang="en-GB" sz="800" i="1" dirty="0">
              <a:solidFill>
                <a:schemeClr val="tx1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2411760" y="5335338"/>
            <a:ext cx="810090" cy="0"/>
          </a:xfrm>
          <a:prstGeom prst="line">
            <a:avLst/>
          </a:prstGeom>
          <a:ln w="38100" cap="rnd">
            <a:solidFill>
              <a:srgbClr val="FF6600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>
          <a:xfrm>
            <a:off x="71438" y="5884578"/>
            <a:ext cx="2103437" cy="382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i="1" dirty="0" smtClean="0">
                <a:solidFill>
                  <a:schemeClr val="tx1"/>
                </a:solidFill>
              </a:rPr>
              <a:t>Welding press for 2m models</a:t>
            </a:r>
            <a:endParaRPr lang="en-GB" sz="800" i="1" dirty="0">
              <a:solidFill>
                <a:schemeClr val="tx1"/>
              </a:solidFill>
            </a:endParaRP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662"/>
          <a:stretch/>
        </p:blipFill>
        <p:spPr bwMode="auto">
          <a:xfrm>
            <a:off x="7668344" y="772010"/>
            <a:ext cx="1357678" cy="115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Rounded Rectangle 55"/>
          <p:cNvSpPr/>
          <p:nvPr/>
        </p:nvSpPr>
        <p:spPr>
          <a:xfrm>
            <a:off x="7509123" y="1830158"/>
            <a:ext cx="2103437" cy="382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i="1" dirty="0" smtClean="0">
                <a:solidFill>
                  <a:schemeClr val="tx1"/>
                </a:solidFill>
              </a:rPr>
              <a:t>Pressure/leak  bench</a:t>
            </a:r>
            <a:endParaRPr lang="en-GB" sz="800" i="1" dirty="0">
              <a:solidFill>
                <a:schemeClr val="tx1"/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flipH="1">
            <a:off x="7092281" y="2328055"/>
            <a:ext cx="456379" cy="820219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7548659" y="2328055"/>
            <a:ext cx="1080120" cy="0"/>
          </a:xfrm>
          <a:prstGeom prst="line">
            <a:avLst/>
          </a:prstGeom>
          <a:ln w="38100" cap="rnd">
            <a:solidFill>
              <a:srgbClr val="FF6600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Rounded Rectangle 58"/>
          <p:cNvSpPr/>
          <p:nvPr/>
        </p:nvSpPr>
        <p:spPr>
          <a:xfrm>
            <a:off x="7188619" y="2046182"/>
            <a:ext cx="1800201" cy="382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i="1" dirty="0" smtClean="0">
                <a:solidFill>
                  <a:schemeClr val="tx1"/>
                </a:solidFill>
              </a:rPr>
              <a:t>“Winding house”</a:t>
            </a:r>
            <a:endParaRPr lang="en-GB" sz="800" i="1" dirty="0">
              <a:solidFill>
                <a:schemeClr val="tx1"/>
              </a:solidFill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5052437" y="1782343"/>
            <a:ext cx="2975946" cy="1690908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129" name="Picture 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4" r="23071"/>
          <a:stretch/>
        </p:blipFill>
        <p:spPr bwMode="auto">
          <a:xfrm>
            <a:off x="4752020" y="772010"/>
            <a:ext cx="1476164" cy="115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Arrow Connector 66"/>
          <p:cNvCxnSpPr/>
          <p:nvPr/>
        </p:nvCxnSpPr>
        <p:spPr>
          <a:xfrm flipH="1">
            <a:off x="4644009" y="1636106"/>
            <a:ext cx="504055" cy="1837145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/>
        </p:nvSpPr>
        <p:spPr>
          <a:xfrm>
            <a:off x="4499992" y="1830158"/>
            <a:ext cx="2103437" cy="382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i="1" dirty="0" smtClean="0">
                <a:solidFill>
                  <a:schemeClr val="tx1"/>
                </a:solidFill>
              </a:rPr>
              <a:t>15m Collaring press</a:t>
            </a:r>
            <a:endParaRPr lang="en-GB" sz="800" i="1" dirty="0">
              <a:solidFill>
                <a:schemeClr val="tx1"/>
              </a:solidFill>
            </a:endParaRPr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33"/>
          <a:stretch/>
        </p:blipFill>
        <p:spPr bwMode="auto">
          <a:xfrm>
            <a:off x="2774493" y="772010"/>
            <a:ext cx="1796713" cy="115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7" name="Picture 7" descr="Z:\Management and Administration\Open Days 2013\LMF Poster JPO 7_Picture 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88" b="6647"/>
          <a:stretch/>
        </p:blipFill>
        <p:spPr bwMode="auto">
          <a:xfrm>
            <a:off x="236984" y="1052736"/>
            <a:ext cx="2318792" cy="1147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Rounded Rectangle 71"/>
          <p:cNvSpPr/>
          <p:nvPr/>
        </p:nvSpPr>
        <p:spPr>
          <a:xfrm>
            <a:off x="380331" y="1890417"/>
            <a:ext cx="2103437" cy="382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i="1" dirty="0" smtClean="0">
                <a:solidFill>
                  <a:schemeClr val="tx2"/>
                </a:solidFill>
              </a:rPr>
              <a:t>Finishing benches</a:t>
            </a:r>
          </a:p>
          <a:p>
            <a:pPr algn="ctr"/>
            <a:r>
              <a:rPr lang="en-GB" sz="800" i="1" dirty="0" smtClean="0">
                <a:solidFill>
                  <a:schemeClr val="tx2"/>
                </a:solidFill>
              </a:rPr>
              <a:t>Geometry measurements</a:t>
            </a:r>
            <a:endParaRPr lang="en-GB" sz="800" i="1" dirty="0">
              <a:solidFill>
                <a:schemeClr val="tx2"/>
              </a:solidFill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2174875" y="2140162"/>
            <a:ext cx="812949" cy="1333089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4139954" y="1830158"/>
            <a:ext cx="162016" cy="1484453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2555776" y="1830158"/>
            <a:ext cx="2103437" cy="382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i="1" dirty="0" smtClean="0">
                <a:solidFill>
                  <a:schemeClr val="tx1"/>
                </a:solidFill>
              </a:rPr>
              <a:t>15m Welding press</a:t>
            </a:r>
            <a:endParaRPr lang="en-GB" sz="800" i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772010"/>
            <a:ext cx="1012825" cy="1150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Arrow Connector 40"/>
          <p:cNvCxnSpPr/>
          <p:nvPr/>
        </p:nvCxnSpPr>
        <p:spPr>
          <a:xfrm flipH="1">
            <a:off x="4896037" y="1830158"/>
            <a:ext cx="1707392" cy="1643093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>
            <a:off x="6372199" y="1830158"/>
            <a:ext cx="1152129" cy="382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i="1" dirty="0" smtClean="0">
                <a:solidFill>
                  <a:schemeClr val="tx1"/>
                </a:solidFill>
              </a:rPr>
              <a:t>Nb3Sn Reaction furnace</a:t>
            </a:r>
            <a:endParaRPr lang="en-GB" sz="800" i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39753" y="6024941"/>
            <a:ext cx="6804247" cy="8330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385" y="5517352"/>
            <a:ext cx="2973468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30000"/>
                    </a14:imgEffect>
                    <a14:imgEffect>
                      <a14:colorTemperature colorTemp="8800"/>
                    </a14:imgEffect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39" r="4569"/>
          <a:stretch/>
        </p:blipFill>
        <p:spPr bwMode="auto">
          <a:xfrm>
            <a:off x="2555776" y="5517232"/>
            <a:ext cx="3070772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2" name="Straight Arrow Connector 51"/>
          <p:cNvCxnSpPr/>
          <p:nvPr/>
        </p:nvCxnSpPr>
        <p:spPr>
          <a:xfrm flipV="1">
            <a:off x="8028383" y="3724338"/>
            <a:ext cx="900100" cy="2008918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>
            <a:off x="3361058" y="6525344"/>
            <a:ext cx="1719808" cy="382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i="1" dirty="0" smtClean="0">
                <a:solidFill>
                  <a:schemeClr val="tx1"/>
                </a:solidFill>
              </a:rPr>
              <a:t>Mechanical workshop</a:t>
            </a:r>
            <a:endParaRPr lang="en-GB" sz="800" i="1" dirty="0">
              <a:solidFill>
                <a:schemeClr val="tx1"/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6628419" y="6525344"/>
            <a:ext cx="1719808" cy="382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i="1" dirty="0" err="1" smtClean="0">
                <a:solidFill>
                  <a:schemeClr val="tx1"/>
                </a:solidFill>
              </a:rPr>
              <a:t>Busbars</a:t>
            </a:r>
            <a:r>
              <a:rPr lang="en-GB" sz="800" i="1" dirty="0" smtClean="0">
                <a:solidFill>
                  <a:schemeClr val="tx1"/>
                </a:solidFill>
              </a:rPr>
              <a:t> workshop</a:t>
            </a:r>
            <a:endParaRPr lang="en-GB" sz="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95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" y="1124744"/>
            <a:ext cx="8031163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 descr="C:\Documents and Settings\hprin\Local Settings\Temporary Internet Files\Content.IE5\FVVGIGTV\MC90043316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024" y="5238444"/>
            <a:ext cx="899592" cy="89959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Tooling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593532"/>
            <a:ext cx="8226854" cy="74723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b="1" i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0" dirty="0" smtClean="0"/>
              <a:t>Ongoing developments to replace STT by TIG welding technology</a:t>
            </a:r>
            <a:endParaRPr lang="en-GB" sz="2000" b="0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5334307"/>
            <a:ext cx="34563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About 300MPa azimuthal stress obtained in the second prototype shells after welding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Process more tolerant in terms of geometry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Quality of the weld</a:t>
            </a:r>
            <a:endParaRPr lang="en-GB" sz="1100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81621" y="5229201"/>
            <a:ext cx="954475" cy="874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7880283" y="5013176"/>
            <a:ext cx="12282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/>
              <a:t>Courtesy of F. Lackner</a:t>
            </a:r>
            <a:endParaRPr lang="en-GB" sz="8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64088" y="5323855"/>
            <a:ext cx="37799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8 passes for 12mm thickness to be adapted for 15mm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Backing strip necessary for gap &gt; 1.5mm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73059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5949280"/>
          </a:xfrm>
        </p:spPr>
        <p:txBody>
          <a:bodyPr>
            <a:noAutofit/>
          </a:bodyPr>
          <a:lstStyle/>
          <a:p>
            <a:pPr marL="185738" indent="-185738" algn="just">
              <a:spcBef>
                <a:spcPts val="1200"/>
              </a:spcBef>
            </a:pPr>
            <a:r>
              <a:rPr lang="en-GB" sz="1600" i="1" dirty="0" smtClean="0"/>
              <a:t>The cold masses design is the result of a </a:t>
            </a:r>
            <a:r>
              <a:rPr lang="en-GB" sz="1600" b="1" i="1" dirty="0" smtClean="0"/>
              <a:t>global integration study</a:t>
            </a:r>
            <a:r>
              <a:rPr lang="en-GB" sz="1600" i="1" dirty="0" smtClean="0"/>
              <a:t>, </a:t>
            </a:r>
            <a:r>
              <a:rPr lang="en-GB" sz="1600" b="1" i="1" dirty="0" smtClean="0"/>
              <a:t>without margin </a:t>
            </a:r>
            <a:r>
              <a:rPr lang="en-GB" sz="1600" i="1" dirty="0" smtClean="0"/>
              <a:t>in the longitudinal direction.</a:t>
            </a:r>
          </a:p>
          <a:p>
            <a:pPr marL="185738" indent="-185738" algn="just">
              <a:spcBef>
                <a:spcPts val="1200"/>
              </a:spcBef>
            </a:pPr>
            <a:r>
              <a:rPr lang="en-GB" sz="1600" i="1" dirty="0" smtClean="0"/>
              <a:t>The design is based on several </a:t>
            </a:r>
            <a:r>
              <a:rPr lang="en-GB" sz="1600" b="1" i="1" dirty="0" smtClean="0"/>
              <a:t>technologies already used </a:t>
            </a:r>
            <a:r>
              <a:rPr lang="en-GB" sz="1600" i="1" dirty="0" smtClean="0"/>
              <a:t>for other cold masses in the LHC, mostly the main dipole but also standard and matching section cold masses.</a:t>
            </a:r>
          </a:p>
          <a:p>
            <a:pPr marL="185738" indent="-185738" algn="just">
              <a:spcBef>
                <a:spcPts val="1200"/>
              </a:spcBef>
            </a:pPr>
            <a:r>
              <a:rPr lang="en-GB" sz="1600" i="1" dirty="0" smtClean="0"/>
              <a:t>Most of the </a:t>
            </a:r>
            <a:r>
              <a:rPr lang="en-GB" sz="1600" b="1" i="1" dirty="0" smtClean="0"/>
              <a:t>components uses standard design</a:t>
            </a:r>
            <a:r>
              <a:rPr lang="en-GB" sz="1600" i="1" dirty="0" smtClean="0"/>
              <a:t>, some of the critical ones are </a:t>
            </a:r>
            <a:r>
              <a:rPr lang="en-GB" sz="1600" b="1" i="1" dirty="0" smtClean="0"/>
              <a:t>already available</a:t>
            </a:r>
            <a:r>
              <a:rPr lang="en-GB" sz="1600" i="1" dirty="0" smtClean="0"/>
              <a:t> for the assembly of a full prototype and for the cold masses intended for LS2.</a:t>
            </a:r>
          </a:p>
          <a:p>
            <a:pPr marL="185738" indent="-185738" algn="just">
              <a:spcBef>
                <a:spcPts val="1200"/>
              </a:spcBef>
            </a:pPr>
            <a:r>
              <a:rPr lang="en-GB" sz="1600" i="1" dirty="0" smtClean="0"/>
              <a:t>The </a:t>
            </a:r>
            <a:r>
              <a:rPr lang="en-GB" sz="1600" b="1" i="1" dirty="0" smtClean="0"/>
              <a:t>assembly procedures are adapted from existing ones</a:t>
            </a:r>
            <a:r>
              <a:rPr lang="en-GB" sz="1600" i="1" dirty="0" smtClean="0"/>
              <a:t>.</a:t>
            </a:r>
          </a:p>
          <a:p>
            <a:pPr marL="185738" indent="-185738" algn="just">
              <a:spcBef>
                <a:spcPts val="1200"/>
              </a:spcBef>
            </a:pPr>
            <a:r>
              <a:rPr lang="en-GB" sz="1600" i="1" dirty="0" smtClean="0"/>
              <a:t>The </a:t>
            </a:r>
            <a:r>
              <a:rPr lang="en-GB" sz="1600" b="1" i="1" dirty="0" smtClean="0"/>
              <a:t>tooling</a:t>
            </a:r>
            <a:r>
              <a:rPr lang="en-GB" sz="1600" i="1" dirty="0" smtClean="0"/>
              <a:t> is available and has </a:t>
            </a:r>
            <a:r>
              <a:rPr lang="en-GB" sz="1600" b="1" i="1" dirty="0" smtClean="0"/>
              <a:t>been proven</a:t>
            </a:r>
            <a:r>
              <a:rPr lang="en-GB" sz="1600" i="1" dirty="0" smtClean="0"/>
              <a:t>.</a:t>
            </a:r>
          </a:p>
          <a:p>
            <a:pPr marL="185738" indent="-185738" algn="just">
              <a:spcBef>
                <a:spcPts val="1200"/>
              </a:spcBef>
            </a:pPr>
            <a:r>
              <a:rPr lang="en-GB" sz="1600" i="1" dirty="0" smtClean="0"/>
              <a:t>The </a:t>
            </a:r>
            <a:r>
              <a:rPr lang="en-GB" sz="1600" b="1" i="1" dirty="0" smtClean="0"/>
              <a:t>skills</a:t>
            </a:r>
            <a:r>
              <a:rPr lang="en-GB" sz="1600" i="1" dirty="0" smtClean="0"/>
              <a:t> of the different teams who will participate to the realization of the components or their assembly has </a:t>
            </a:r>
            <a:r>
              <a:rPr lang="en-GB" sz="1600" b="1" i="1" dirty="0" smtClean="0"/>
              <a:t>already been demonstrated</a:t>
            </a:r>
            <a:r>
              <a:rPr lang="en-GB" sz="1600" i="1" dirty="0" smtClean="0"/>
              <a:t> for the cold mass consolidation after the incident in 2008 and after LS1.</a:t>
            </a:r>
          </a:p>
          <a:p>
            <a:pPr marL="185738" indent="-185738" algn="just">
              <a:spcBef>
                <a:spcPts val="1200"/>
              </a:spcBef>
            </a:pPr>
            <a:r>
              <a:rPr lang="en-GB" sz="1600" i="1" dirty="0" smtClean="0"/>
              <a:t>The connection to the </a:t>
            </a:r>
            <a:r>
              <a:rPr lang="en-GB" sz="1600" b="1" i="1" dirty="0" smtClean="0"/>
              <a:t>cold test benches</a:t>
            </a:r>
            <a:r>
              <a:rPr lang="en-GB" sz="1600" i="1" dirty="0" smtClean="0"/>
              <a:t> in SM18 is </a:t>
            </a:r>
            <a:r>
              <a:rPr lang="en-GB" sz="1600" b="1" i="1" dirty="0" smtClean="0"/>
              <a:t>standard</a:t>
            </a:r>
            <a:r>
              <a:rPr lang="en-GB" sz="1600" i="1" dirty="0" smtClean="0"/>
              <a:t> or can be accommodated.</a:t>
            </a:r>
          </a:p>
          <a:p>
            <a:pPr marL="185738" indent="-185738" algn="just">
              <a:spcBef>
                <a:spcPts val="1200"/>
              </a:spcBef>
            </a:pPr>
            <a:r>
              <a:rPr lang="en-GB" sz="1600" i="1" dirty="0" smtClean="0"/>
              <a:t>The </a:t>
            </a:r>
            <a:r>
              <a:rPr lang="en-GB" sz="1600" b="1" i="1" dirty="0" smtClean="0"/>
              <a:t>connection in the tunnel</a:t>
            </a:r>
            <a:r>
              <a:rPr lang="en-GB" sz="1600" i="1" dirty="0" smtClean="0"/>
              <a:t> is based on </a:t>
            </a:r>
            <a:r>
              <a:rPr lang="en-GB" sz="1600" b="1" i="1" dirty="0" smtClean="0"/>
              <a:t>standard components, procedures and tooling</a:t>
            </a:r>
            <a:r>
              <a:rPr lang="en-GB" sz="1600" i="1" dirty="0" smtClean="0"/>
              <a:t>.</a:t>
            </a:r>
            <a:endParaRPr lang="en-GB" sz="1600" i="1" dirty="0"/>
          </a:p>
          <a:p>
            <a:pPr marL="185738" indent="-185738" algn="just">
              <a:spcBef>
                <a:spcPts val="1200"/>
              </a:spcBef>
            </a:pPr>
            <a:r>
              <a:rPr lang="en-GB" sz="1600" i="1" dirty="0" smtClean="0"/>
              <a:t>The </a:t>
            </a:r>
            <a:r>
              <a:rPr lang="en-GB" sz="1600" b="1" i="1" dirty="0" smtClean="0"/>
              <a:t>whole</a:t>
            </a:r>
            <a:r>
              <a:rPr lang="en-GB" sz="1600" i="1" dirty="0" smtClean="0"/>
              <a:t> </a:t>
            </a:r>
            <a:r>
              <a:rPr lang="en-GB" sz="1600" b="1" i="1" dirty="0" smtClean="0"/>
              <a:t>LMF section is motivated </a:t>
            </a:r>
            <a:r>
              <a:rPr lang="en-GB" sz="1600" i="1" dirty="0" smtClean="0"/>
              <a:t>to go ahead with this project</a:t>
            </a:r>
          </a:p>
          <a:p>
            <a:pPr marL="185738" indent="-185738" algn="ctr">
              <a:spcBef>
                <a:spcPts val="1200"/>
              </a:spcBef>
              <a:buFont typeface="Wingdings" panose="05000000000000000000" pitchFamily="2" charset="2"/>
              <a:buChar char="ð"/>
            </a:pPr>
            <a:r>
              <a:rPr lang="en-GB" sz="1600" i="1" dirty="0" smtClean="0"/>
              <a:t>The cold mass assembly project shows </a:t>
            </a:r>
            <a:r>
              <a:rPr lang="en-GB" sz="1600" b="1" i="1" dirty="0" smtClean="0"/>
              <a:t>no real issue</a:t>
            </a:r>
          </a:p>
          <a:p>
            <a:pPr marL="185738" indent="-185738" algn="just">
              <a:spcBef>
                <a:spcPts val="1200"/>
              </a:spcBef>
            </a:pP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17778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04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811213"/>
            <a:ext cx="9067800" cy="523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Cold mass assembly schedule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 rot="1922505">
            <a:off x="5056372" y="1903957"/>
            <a:ext cx="3474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~ 3 month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55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Design of the instrumented bullet gauges</a:t>
            </a:r>
            <a:endParaRPr lang="en-GB" sz="3200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" y="764704"/>
            <a:ext cx="4305300" cy="258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872879"/>
            <a:ext cx="2851150" cy="2412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2141789" cy="279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727" y="3454100"/>
            <a:ext cx="2728489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454100"/>
            <a:ext cx="3430878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278131" y="692696"/>
            <a:ext cx="1830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Courtesy of A. Temporal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21352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Trim cables connection</a:t>
            </a:r>
            <a:endParaRPr lang="en-GB" dirty="0"/>
          </a:p>
        </p:txBody>
      </p:sp>
      <p:pic>
        <p:nvPicPr>
          <p:cNvPr id="1030" name="Picture 6" descr="Z:\Magnet assembly\Reparations_dipoles\groupe_D (retour LS1)\2387\213 - BRASAGE D1-D2-C3\HCMBBRA001-02000387-Cables auxiliaires (9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43" t="39173" r="34114"/>
          <a:stretch/>
        </p:blipFill>
        <p:spPr bwMode="auto">
          <a:xfrm rot="10800000">
            <a:off x="4547486" y="1162804"/>
            <a:ext cx="1822258" cy="2523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2804"/>
            <a:ext cx="4155599" cy="872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475656" y="3789040"/>
            <a:ext cx="4830763" cy="4536504"/>
            <a:chOff x="4211960" y="3284984"/>
            <a:chExt cx="4830763" cy="4536504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3284984"/>
              <a:ext cx="4830763" cy="2803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Arc 3"/>
            <p:cNvSpPr/>
            <p:nvPr/>
          </p:nvSpPr>
          <p:spPr>
            <a:xfrm flipH="1">
              <a:off x="4572000" y="3645024"/>
              <a:ext cx="4140000" cy="4176464"/>
            </a:xfrm>
            <a:prstGeom prst="arc">
              <a:avLst>
                <a:gd name="adj1" fmla="val 18828715"/>
                <a:gd name="adj2" fmla="val 0"/>
              </a:avLst>
            </a:prstGeom>
            <a:ln w="57150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4572000" y="5661248"/>
              <a:ext cx="0" cy="576064"/>
            </a:xfrm>
            <a:prstGeom prst="line">
              <a:avLst/>
            </a:prstGeom>
            <a:ln w="57150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4154147" cy="1481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760" y="1162804"/>
            <a:ext cx="2301875" cy="417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3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916832"/>
            <a:ext cx="6298501" cy="39196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LHC standard insulated splices</a:t>
            </a:r>
            <a:endParaRPr lang="en-GB" sz="4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15687" t="34424" r="5172" b="32345"/>
          <a:stretch/>
        </p:blipFill>
        <p:spPr>
          <a:xfrm>
            <a:off x="5357395" y="1165524"/>
            <a:ext cx="3672409" cy="821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9524" y="2987524"/>
            <a:ext cx="2520280" cy="152944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9524" y="4608486"/>
            <a:ext cx="2515199" cy="124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169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27384"/>
            <a:ext cx="8748332" cy="940443"/>
          </a:xfrm>
        </p:spPr>
        <p:txBody>
          <a:bodyPr>
            <a:noAutofit/>
          </a:bodyPr>
          <a:lstStyle/>
          <a:p>
            <a:r>
              <a:rPr lang="en-GB" sz="2800" i="1" dirty="0" smtClean="0"/>
              <a:t>Cold masses as the result of the integration design</a:t>
            </a:r>
            <a:endParaRPr lang="en-GB" sz="28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9" t="18023" r="1717" b="24127"/>
          <a:stretch/>
        </p:blipFill>
        <p:spPr bwMode="auto">
          <a:xfrm>
            <a:off x="107503" y="980728"/>
            <a:ext cx="8820341" cy="2957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37137" y="1849948"/>
            <a:ext cx="2592288" cy="216024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0"/>
          <a:stretch/>
        </p:blipFill>
        <p:spPr bwMode="auto">
          <a:xfrm>
            <a:off x="3081645" y="2354004"/>
            <a:ext cx="482243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0"/>
          <a:stretch/>
        </p:blipFill>
        <p:spPr bwMode="auto">
          <a:xfrm flipH="1">
            <a:off x="5292079" y="2354004"/>
            <a:ext cx="432048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2843808" y="4292247"/>
            <a:ext cx="3312368" cy="929695"/>
            <a:chOff x="2843808" y="4292247"/>
            <a:chExt cx="3312368" cy="929695"/>
          </a:xfrm>
        </p:grpSpPr>
        <p:sp>
          <p:nvSpPr>
            <p:cNvPr id="15" name="TextBox 14"/>
            <p:cNvSpPr txBox="1"/>
            <p:nvPr/>
          </p:nvSpPr>
          <p:spPr>
            <a:xfrm>
              <a:off x="2843808" y="4437112"/>
              <a:ext cx="3312368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accent3"/>
                  </a:solidFill>
                </a:rPr>
                <a:t>Collimator</a:t>
              </a:r>
            </a:p>
            <a:p>
              <a:pPr algn="ctr"/>
              <a:r>
                <a:rPr lang="en-GB" sz="1050" dirty="0" smtClean="0">
                  <a:solidFill>
                    <a:schemeClr val="accent3"/>
                  </a:solidFill>
                </a:rPr>
                <a:t>Equipment routing</a:t>
              </a:r>
            </a:p>
            <a:p>
              <a:pPr algn="ctr"/>
              <a:r>
                <a:rPr lang="en-GB" sz="800" dirty="0" smtClean="0">
                  <a:solidFill>
                    <a:schemeClr val="accent3"/>
                  </a:solidFill>
                </a:rPr>
                <a:t>(Heat exchanger, bus bars,</a:t>
              </a:r>
            </a:p>
            <a:p>
              <a:pPr algn="ctr"/>
              <a:r>
                <a:rPr lang="en-GB" sz="800" dirty="0" smtClean="0">
                  <a:solidFill>
                    <a:schemeClr val="accent3"/>
                  </a:solidFill>
                </a:rPr>
                <a:t>instrumentation…)</a:t>
              </a:r>
            </a:p>
            <a:p>
              <a:pPr algn="ctr"/>
              <a:r>
                <a:rPr lang="en-GB" sz="800" i="1" dirty="0" smtClean="0">
                  <a:solidFill>
                    <a:schemeClr val="accent3"/>
                  </a:solidFill>
                </a:rPr>
                <a:t>See </a:t>
              </a:r>
              <a:r>
                <a:rPr lang="en-GB" sz="800" i="1" dirty="0" err="1" smtClean="0">
                  <a:solidFill>
                    <a:schemeClr val="accent3"/>
                  </a:solidFill>
                </a:rPr>
                <a:t>Delio’s</a:t>
              </a:r>
              <a:r>
                <a:rPr lang="en-GB" sz="800" i="1" dirty="0" smtClean="0">
                  <a:solidFill>
                    <a:schemeClr val="accent3"/>
                  </a:solidFill>
                </a:rPr>
                <a:t> and Stefano’s presentations</a:t>
              </a:r>
              <a:endParaRPr lang="en-GB" sz="800" i="1" dirty="0">
                <a:solidFill>
                  <a:schemeClr val="accent3"/>
                </a:solidFill>
              </a:endParaRPr>
            </a:p>
          </p:txBody>
        </p:sp>
        <p:sp>
          <p:nvSpPr>
            <p:cNvPr id="44" name="Left-Right Arrow 43"/>
            <p:cNvSpPr/>
            <p:nvPr/>
          </p:nvSpPr>
          <p:spPr>
            <a:xfrm>
              <a:off x="3851917" y="4292247"/>
              <a:ext cx="1137663" cy="227970"/>
            </a:xfrm>
            <a:prstGeom prst="leftRightArrow">
              <a:avLst/>
            </a:prstGeom>
            <a:solidFill>
              <a:schemeClr val="accent4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79512" y="3984470"/>
            <a:ext cx="8484021" cy="529774"/>
            <a:chOff x="179512" y="3984470"/>
            <a:chExt cx="8484021" cy="529774"/>
          </a:xfrm>
        </p:grpSpPr>
        <p:sp>
          <p:nvSpPr>
            <p:cNvPr id="7" name="Left Arrow 6"/>
            <p:cNvSpPr/>
            <p:nvPr/>
          </p:nvSpPr>
          <p:spPr>
            <a:xfrm>
              <a:off x="179512" y="4295566"/>
              <a:ext cx="2952328" cy="216024"/>
            </a:xfrm>
            <a:prstGeom prst="lef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606458" y="3984470"/>
              <a:ext cx="8057075" cy="529774"/>
              <a:chOff x="606458" y="3984470"/>
              <a:chExt cx="8057075" cy="529774"/>
            </a:xfrm>
          </p:grpSpPr>
          <p:sp>
            <p:nvSpPr>
              <p:cNvPr id="12" name="Left Arrow 11"/>
              <p:cNvSpPr/>
              <p:nvPr/>
            </p:nvSpPr>
            <p:spPr>
              <a:xfrm flipH="1">
                <a:off x="5711205" y="4298220"/>
                <a:ext cx="2952328" cy="216024"/>
              </a:xfrm>
              <a:prstGeom prst="leftArrow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06458" y="3984470"/>
                <a:ext cx="194476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i="1" dirty="0" smtClean="0">
                    <a:solidFill>
                      <a:schemeClr val="accent5"/>
                    </a:solidFill>
                  </a:rPr>
                  <a:t>“Standard” extremities</a:t>
                </a:r>
                <a:endParaRPr lang="en-GB" sz="1400" i="1" dirty="0">
                  <a:solidFill>
                    <a:schemeClr val="accent5"/>
                  </a:solidFill>
                </a:endParaRP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 flipH="1" flipV="1">
                <a:off x="2627784" y="4221089"/>
                <a:ext cx="144016" cy="144016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H="1">
                <a:off x="755576" y="4226212"/>
                <a:ext cx="5040560" cy="0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H="1" flipV="1">
                <a:off x="5796136" y="4226212"/>
                <a:ext cx="216024" cy="138894"/>
              </a:xfrm>
              <a:prstGeom prst="line">
                <a:avLst/>
              </a:prstGeom>
              <a:ln w="12700">
                <a:solidFill>
                  <a:schemeClr val="accent5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4"/>
          <p:cNvGrpSpPr/>
          <p:nvPr/>
        </p:nvGrpSpPr>
        <p:grpSpPr>
          <a:xfrm>
            <a:off x="611013" y="4295566"/>
            <a:ext cx="5098648" cy="573594"/>
            <a:chOff x="611013" y="4295566"/>
            <a:chExt cx="5098648" cy="573594"/>
          </a:xfrm>
        </p:grpSpPr>
        <p:sp>
          <p:nvSpPr>
            <p:cNvPr id="23" name="Left Arrow 22"/>
            <p:cNvSpPr/>
            <p:nvPr/>
          </p:nvSpPr>
          <p:spPr>
            <a:xfrm flipH="1">
              <a:off x="3131840" y="4295566"/>
              <a:ext cx="345573" cy="216024"/>
            </a:xfrm>
            <a:prstGeom prst="leftArrow">
              <a:avLst/>
            </a:prstGeom>
            <a:solidFill>
              <a:schemeClr val="accent5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Left Arrow 23"/>
            <p:cNvSpPr/>
            <p:nvPr/>
          </p:nvSpPr>
          <p:spPr>
            <a:xfrm>
              <a:off x="5364088" y="4298220"/>
              <a:ext cx="345573" cy="216024"/>
            </a:xfrm>
            <a:prstGeom prst="leftArrow">
              <a:avLst/>
            </a:prstGeom>
            <a:solidFill>
              <a:schemeClr val="accent5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>
              <a:off x="3059832" y="4437112"/>
              <a:ext cx="144016" cy="360040"/>
            </a:xfrm>
            <a:prstGeom prst="line">
              <a:avLst/>
            </a:prstGeom>
            <a:ln w="12700"/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755576" y="4797152"/>
              <a:ext cx="4608512" cy="0"/>
            </a:xfrm>
            <a:prstGeom prst="line">
              <a:avLst/>
            </a:prstGeom>
            <a:ln w="12700"/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611013" y="4561383"/>
              <a:ext cx="19907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smtClean="0">
                  <a:solidFill>
                    <a:schemeClr val="accent5"/>
                  </a:solidFill>
                </a:rPr>
                <a:t>“Transition” extremities</a:t>
              </a:r>
              <a:endParaRPr lang="en-GB" sz="1400" i="1" dirty="0">
                <a:solidFill>
                  <a:schemeClr val="accent5"/>
                </a:solidFill>
              </a:endParaRPr>
            </a:p>
          </p:txBody>
        </p:sp>
        <p:cxnSp>
          <p:nvCxnSpPr>
            <p:cNvPr id="79" name="Straight Connector 78"/>
            <p:cNvCxnSpPr/>
            <p:nvPr/>
          </p:nvCxnSpPr>
          <p:spPr>
            <a:xfrm flipH="1">
              <a:off x="5364088" y="4365104"/>
              <a:ext cx="216024" cy="432048"/>
            </a:xfrm>
            <a:prstGeom prst="line">
              <a:avLst/>
            </a:prstGeom>
            <a:ln w="12700"/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43413"/>
            <a:ext cx="827563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3" t="23999" r="22057" b="16456"/>
          <a:stretch/>
        </p:blipFill>
        <p:spPr bwMode="auto">
          <a:xfrm>
            <a:off x="3779912" y="2276872"/>
            <a:ext cx="1339215" cy="1976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3477412" y="2480982"/>
            <a:ext cx="1886676" cy="843208"/>
            <a:chOff x="3477412" y="2480982"/>
            <a:chExt cx="1886676" cy="843208"/>
          </a:xfrm>
        </p:grpSpPr>
        <p:sp>
          <p:nvSpPr>
            <p:cNvPr id="11" name="Rounded Rectangle 10"/>
            <p:cNvSpPr/>
            <p:nvPr/>
          </p:nvSpPr>
          <p:spPr>
            <a:xfrm>
              <a:off x="3477413" y="2780928"/>
              <a:ext cx="432000" cy="216024"/>
            </a:xfrm>
            <a:prstGeom prst="roundRect">
              <a:avLst/>
            </a:prstGeom>
            <a:gradFill>
              <a:gsLst>
                <a:gs pos="0">
                  <a:srgbClr val="64AFAF"/>
                </a:gs>
                <a:gs pos="25000">
                  <a:srgbClr val="467B7B"/>
                </a:gs>
                <a:gs pos="38000">
                  <a:srgbClr val="326B6B"/>
                </a:gs>
                <a:gs pos="55000">
                  <a:srgbClr val="376262"/>
                </a:gs>
                <a:gs pos="80000">
                  <a:srgbClr val="326262"/>
                </a:gs>
                <a:gs pos="88000">
                  <a:srgbClr val="466767"/>
                </a:gs>
                <a:gs pos="100000">
                  <a:srgbClr val="648181"/>
                </a:gs>
              </a:gsLst>
            </a:gra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4932040" y="2780928"/>
              <a:ext cx="432048" cy="216024"/>
            </a:xfrm>
            <a:prstGeom prst="roundRect">
              <a:avLst/>
            </a:prstGeom>
            <a:gradFill>
              <a:gsLst>
                <a:gs pos="0">
                  <a:srgbClr val="64AFAF"/>
                </a:gs>
                <a:gs pos="25000">
                  <a:srgbClr val="467B7B"/>
                </a:gs>
                <a:gs pos="38000">
                  <a:srgbClr val="326B6B"/>
                </a:gs>
                <a:gs pos="55000">
                  <a:srgbClr val="376262"/>
                </a:gs>
                <a:gs pos="80000">
                  <a:srgbClr val="326262"/>
                </a:gs>
                <a:gs pos="88000">
                  <a:srgbClr val="466767"/>
                </a:gs>
                <a:gs pos="100000">
                  <a:srgbClr val="648181"/>
                </a:gs>
              </a:gsLst>
            </a:gra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3477412" y="2480982"/>
              <a:ext cx="417446" cy="108000"/>
            </a:xfrm>
            <a:prstGeom prst="roundRect">
              <a:avLst/>
            </a:prstGeom>
            <a:gradFill>
              <a:gsLst>
                <a:gs pos="0">
                  <a:srgbClr val="64AFAF"/>
                </a:gs>
                <a:gs pos="25000">
                  <a:srgbClr val="467B7B"/>
                </a:gs>
                <a:gs pos="38000">
                  <a:srgbClr val="326B6B"/>
                </a:gs>
                <a:gs pos="55000">
                  <a:srgbClr val="376262"/>
                </a:gs>
                <a:gs pos="80000">
                  <a:srgbClr val="326262"/>
                </a:gs>
                <a:gs pos="88000">
                  <a:srgbClr val="466767"/>
                </a:gs>
                <a:gs pos="100000">
                  <a:srgbClr val="648181"/>
                </a:gs>
              </a:gsLst>
            </a:gradFill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4931172" y="2482892"/>
              <a:ext cx="432915" cy="108000"/>
            </a:xfrm>
            <a:prstGeom prst="roundRect">
              <a:avLst/>
            </a:prstGeom>
            <a:gradFill>
              <a:gsLst>
                <a:gs pos="0">
                  <a:srgbClr val="64AFAF"/>
                </a:gs>
                <a:gs pos="25000">
                  <a:srgbClr val="467B7B"/>
                </a:gs>
                <a:gs pos="38000">
                  <a:srgbClr val="326B6B"/>
                </a:gs>
                <a:gs pos="55000">
                  <a:srgbClr val="376262"/>
                </a:gs>
                <a:gs pos="80000">
                  <a:srgbClr val="326262"/>
                </a:gs>
                <a:gs pos="88000">
                  <a:srgbClr val="466767"/>
                </a:gs>
                <a:gs pos="100000">
                  <a:srgbClr val="648181"/>
                </a:gs>
              </a:gsLst>
            </a:gradFill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3477413" y="3214280"/>
              <a:ext cx="417446" cy="108000"/>
            </a:xfrm>
            <a:prstGeom prst="roundRect">
              <a:avLst/>
            </a:prstGeom>
            <a:gradFill>
              <a:gsLst>
                <a:gs pos="0">
                  <a:srgbClr val="64AFAF"/>
                </a:gs>
                <a:gs pos="25000">
                  <a:srgbClr val="467B7B"/>
                </a:gs>
                <a:gs pos="38000">
                  <a:srgbClr val="326B6B"/>
                </a:gs>
                <a:gs pos="55000">
                  <a:srgbClr val="376262"/>
                </a:gs>
                <a:gs pos="80000">
                  <a:srgbClr val="326262"/>
                </a:gs>
                <a:gs pos="88000">
                  <a:srgbClr val="466767"/>
                </a:gs>
                <a:gs pos="100000">
                  <a:srgbClr val="648181"/>
                </a:gs>
              </a:gsLst>
            </a:gradFill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4931173" y="3216190"/>
              <a:ext cx="432915" cy="108000"/>
            </a:xfrm>
            <a:prstGeom prst="roundRect">
              <a:avLst/>
            </a:prstGeom>
            <a:gradFill>
              <a:gsLst>
                <a:gs pos="0">
                  <a:srgbClr val="64AFAF"/>
                </a:gs>
                <a:gs pos="25000">
                  <a:srgbClr val="467B7B"/>
                </a:gs>
                <a:gs pos="38000">
                  <a:srgbClr val="326B6B"/>
                </a:gs>
                <a:gs pos="55000">
                  <a:srgbClr val="376262"/>
                </a:gs>
                <a:gs pos="80000">
                  <a:srgbClr val="326262"/>
                </a:gs>
                <a:gs pos="88000">
                  <a:srgbClr val="466767"/>
                </a:gs>
                <a:gs pos="100000">
                  <a:srgbClr val="648181"/>
                </a:gs>
              </a:gsLst>
            </a:gradFill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477413" y="3888000"/>
            <a:ext cx="4406955" cy="635536"/>
            <a:chOff x="3477413" y="3888000"/>
            <a:chExt cx="4406955" cy="635536"/>
          </a:xfrm>
        </p:grpSpPr>
        <p:sp>
          <p:nvSpPr>
            <p:cNvPr id="16" name="Left-Right Arrow 15"/>
            <p:cNvSpPr/>
            <p:nvPr/>
          </p:nvSpPr>
          <p:spPr>
            <a:xfrm>
              <a:off x="3477413" y="4293096"/>
              <a:ext cx="374507" cy="227970"/>
            </a:xfrm>
            <a:prstGeom prst="leftRightArrow">
              <a:avLst/>
            </a:prstGeom>
            <a:gradFill>
              <a:gsLst>
                <a:gs pos="0">
                  <a:srgbClr val="64AFAF"/>
                </a:gs>
                <a:gs pos="25000">
                  <a:srgbClr val="467B7B"/>
                </a:gs>
                <a:gs pos="38000">
                  <a:srgbClr val="326B6B"/>
                </a:gs>
                <a:gs pos="55000">
                  <a:srgbClr val="376262"/>
                </a:gs>
                <a:gs pos="80000">
                  <a:srgbClr val="326262"/>
                </a:gs>
                <a:gs pos="88000">
                  <a:srgbClr val="466767"/>
                </a:gs>
                <a:gs pos="100000">
                  <a:srgbClr val="648181"/>
                </a:gs>
              </a:gsLst>
            </a:gra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Left-Right Arrow 29"/>
            <p:cNvSpPr/>
            <p:nvPr/>
          </p:nvSpPr>
          <p:spPr>
            <a:xfrm>
              <a:off x="4989581" y="4295566"/>
              <a:ext cx="374507" cy="227970"/>
            </a:xfrm>
            <a:prstGeom prst="leftRightArrow">
              <a:avLst/>
            </a:prstGeom>
            <a:gradFill>
              <a:gsLst>
                <a:gs pos="0">
                  <a:srgbClr val="64AFAF"/>
                </a:gs>
                <a:gs pos="25000">
                  <a:srgbClr val="467B7B"/>
                </a:gs>
                <a:gs pos="38000">
                  <a:srgbClr val="326B6B"/>
                </a:gs>
                <a:gs pos="55000">
                  <a:srgbClr val="376262"/>
                </a:gs>
                <a:gs pos="80000">
                  <a:srgbClr val="326262"/>
                </a:gs>
                <a:gs pos="88000">
                  <a:srgbClr val="466767"/>
                </a:gs>
                <a:gs pos="100000">
                  <a:srgbClr val="648181"/>
                </a:gs>
              </a:gsLst>
            </a:gra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40" name="Group 1039"/>
            <p:cNvGrpSpPr/>
            <p:nvPr/>
          </p:nvGrpSpPr>
          <p:grpSpPr>
            <a:xfrm rot="10800000">
              <a:off x="3664666" y="4129335"/>
              <a:ext cx="4147694" cy="223224"/>
              <a:chOff x="1520044" y="4726328"/>
              <a:chExt cx="4147694" cy="223224"/>
            </a:xfrm>
          </p:grpSpPr>
          <p:cxnSp>
            <p:nvCxnSpPr>
              <p:cNvPr id="82" name="Straight Connector 81"/>
              <p:cNvCxnSpPr>
                <a:stCxn id="30" idx="1"/>
              </p:cNvCxnSpPr>
              <p:nvPr/>
            </p:nvCxnSpPr>
            <p:spPr>
              <a:xfrm rot="10800000" flipV="1">
                <a:off x="4058116" y="4726328"/>
                <a:ext cx="97453" cy="223224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10800000">
                <a:off x="1520044" y="4949552"/>
                <a:ext cx="3996444" cy="0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10800000" flipV="1">
                <a:off x="5516488" y="4733528"/>
                <a:ext cx="151250" cy="216024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88" name="TextBox 87"/>
            <p:cNvSpPr txBox="1"/>
            <p:nvPr/>
          </p:nvSpPr>
          <p:spPr>
            <a:xfrm>
              <a:off x="5694858" y="3888000"/>
              <a:ext cx="2189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smtClean="0">
                  <a:solidFill>
                    <a:srgbClr val="00B0F0"/>
                  </a:solidFill>
                </a:rPr>
                <a:t>“Transition” interconnects</a:t>
              </a:r>
              <a:endParaRPr lang="en-GB" sz="1400" i="1" dirty="0">
                <a:solidFill>
                  <a:srgbClr val="00B0F0"/>
                </a:solidFill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2267744" y="6237312"/>
            <a:ext cx="5976664" cy="620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9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Out 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Cold masses main parameters</a:t>
            </a:r>
          </a:p>
          <a:p>
            <a:r>
              <a:rPr lang="en-GB" dirty="0" smtClean="0"/>
              <a:t>“Standard” extremities</a:t>
            </a:r>
          </a:p>
          <a:p>
            <a:r>
              <a:rPr lang="en-GB" dirty="0" smtClean="0"/>
              <a:t>“</a:t>
            </a:r>
            <a:r>
              <a:rPr lang="en-GB" dirty="0"/>
              <a:t>T</a:t>
            </a:r>
            <a:r>
              <a:rPr lang="en-GB" dirty="0" smtClean="0"/>
              <a:t>ransition” extremities</a:t>
            </a:r>
          </a:p>
          <a:p>
            <a:r>
              <a:rPr lang="en-GB" dirty="0" smtClean="0"/>
              <a:t>Interconnections and interfaces</a:t>
            </a:r>
          </a:p>
          <a:p>
            <a:r>
              <a:rPr lang="en-GB" dirty="0" smtClean="0"/>
              <a:t>Standardization</a:t>
            </a:r>
          </a:p>
          <a:p>
            <a:r>
              <a:rPr lang="en-GB" dirty="0" smtClean="0"/>
              <a:t>Components</a:t>
            </a:r>
          </a:p>
          <a:p>
            <a:r>
              <a:rPr lang="en-GB" dirty="0" smtClean="0"/>
              <a:t>Tooling</a:t>
            </a:r>
          </a:p>
          <a:p>
            <a:r>
              <a:rPr lang="en-GB" dirty="0" smtClean="0"/>
              <a:t>Conclusion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551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093296"/>
            <a:ext cx="8388424" cy="764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1" t="16433" r="2406" b="12051"/>
          <a:stretch/>
        </p:blipFill>
        <p:spPr bwMode="auto">
          <a:xfrm>
            <a:off x="107504" y="3562350"/>
            <a:ext cx="5976664" cy="290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Cold masses main parameters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73" y="1628800"/>
            <a:ext cx="5952311" cy="74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41800" r="3583" b="41266"/>
          <a:stretch/>
        </p:blipFill>
        <p:spPr bwMode="auto">
          <a:xfrm>
            <a:off x="275873" y="2492896"/>
            <a:ext cx="6043269" cy="675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9512" y="836712"/>
            <a:ext cx="8850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i="1" u="sng" dirty="0" smtClean="0"/>
              <a:t>Cold Mass:</a:t>
            </a:r>
            <a:r>
              <a:rPr lang="en-GB" sz="1200" i="1" dirty="0" smtClean="0"/>
              <a:t> leak </a:t>
            </a:r>
            <a:r>
              <a:rPr lang="en-GB" sz="1200" i="1" dirty="0"/>
              <a:t>tight envelope </a:t>
            </a:r>
            <a:r>
              <a:rPr lang="en-GB" sz="1200" i="1" dirty="0" smtClean="0"/>
              <a:t>surrounding </a:t>
            </a:r>
            <a:r>
              <a:rPr lang="en-GB" sz="1200" i="1" dirty="0"/>
              <a:t>one or more superconducting magnets which acts as a helium pressure vessel and provide the mechanical rigidity to align the magnetic element(s). It </a:t>
            </a:r>
            <a:r>
              <a:rPr lang="en-GB" sz="1200" i="1" dirty="0" smtClean="0"/>
              <a:t>is composed </a:t>
            </a:r>
            <a:r>
              <a:rPr lang="en-GB" sz="1200" i="1" dirty="0"/>
              <a:t>of two welded half-shells </a:t>
            </a:r>
            <a:r>
              <a:rPr lang="en-GB" sz="1200" i="1" dirty="0" smtClean="0"/>
              <a:t>closed </a:t>
            </a:r>
            <a:r>
              <a:rPr lang="en-GB" sz="1200" i="1" dirty="0"/>
              <a:t>by two end covers in the extremities</a:t>
            </a:r>
            <a:r>
              <a:rPr lang="en-GB" sz="1200" i="1" dirty="0" smtClean="0"/>
              <a:t>.</a:t>
            </a:r>
            <a:endParaRPr lang="en-GB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192687" y="1628800"/>
            <a:ext cx="3059833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704975" algn="l"/>
              </a:tabLst>
            </a:pPr>
            <a:r>
              <a:rPr lang="en-GB" sz="1400" i="1" u="sng" dirty="0" smtClean="0"/>
              <a:t>Two type of cold masses:</a:t>
            </a:r>
          </a:p>
          <a:p>
            <a:pPr marL="180975" indent="-100013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i="1" dirty="0" smtClean="0"/>
              <a:t>Identical lengths	</a:t>
            </a:r>
            <a:r>
              <a:rPr lang="en-GB" sz="1200" b="1" i="1" dirty="0" smtClean="0"/>
              <a:t>6252mm</a:t>
            </a:r>
          </a:p>
          <a:p>
            <a:pPr marL="180975" indent="-100013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b="1" i="1" dirty="0" smtClean="0"/>
              <a:t>LMBH1 </a:t>
            </a:r>
            <a:r>
              <a:rPr lang="en-GB" sz="1200" i="1" dirty="0" smtClean="0"/>
              <a:t>contains	</a:t>
            </a:r>
            <a:r>
              <a:rPr lang="en-GB" sz="1200" b="1" i="1" dirty="0" smtClean="0"/>
              <a:t>MBH + 2MCDO</a:t>
            </a:r>
          </a:p>
          <a:p>
            <a:pPr marL="180975" indent="-100013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b="1" i="1" dirty="0" smtClean="0"/>
              <a:t>LMBH2</a:t>
            </a:r>
            <a:r>
              <a:rPr lang="en-GB" sz="1200" i="1" dirty="0" smtClean="0"/>
              <a:t> contains	</a:t>
            </a:r>
            <a:r>
              <a:rPr lang="en-GB" sz="1200" b="1" i="1" dirty="0" smtClean="0"/>
              <a:t>MBH + 2MCS</a:t>
            </a:r>
          </a:p>
          <a:p>
            <a:pPr marL="180975" indent="-100013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b="1" i="1" dirty="0" smtClean="0"/>
              <a:t>MBH </a:t>
            </a:r>
            <a:r>
              <a:rPr lang="en-GB" sz="1200" i="1" dirty="0" smtClean="0"/>
              <a:t> </a:t>
            </a:r>
            <a:r>
              <a:rPr lang="en-GB" sz="1200" b="1" i="1" dirty="0" smtClean="0"/>
              <a:t>active part </a:t>
            </a:r>
            <a:r>
              <a:rPr lang="en-GB" sz="1200" i="1" dirty="0" smtClean="0"/>
              <a:t>	</a:t>
            </a:r>
            <a:r>
              <a:rPr lang="en-GB" sz="1200" b="1" i="1" dirty="0" smtClean="0"/>
              <a:t>5799mm</a:t>
            </a:r>
          </a:p>
          <a:p>
            <a:pPr marL="180975" indent="-100013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b="1" i="1" dirty="0" smtClean="0"/>
              <a:t>MBH </a:t>
            </a:r>
            <a:r>
              <a:rPr lang="en-GB" sz="1200" b="1" i="1" dirty="0" err="1" smtClean="0"/>
              <a:t>impreg</a:t>
            </a:r>
            <a:r>
              <a:rPr lang="en-GB" sz="1200" b="1" i="1" dirty="0" smtClean="0"/>
              <a:t>. </a:t>
            </a:r>
            <a:r>
              <a:rPr lang="en-GB" sz="1200" b="1" i="1" dirty="0"/>
              <a:t>c</a:t>
            </a:r>
            <a:r>
              <a:rPr lang="en-GB" sz="1200" b="1" i="1" dirty="0" smtClean="0"/>
              <a:t>oil	5573mm</a:t>
            </a:r>
          </a:p>
          <a:p>
            <a:pPr marL="180975" indent="-100013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b="1" i="1" dirty="0" smtClean="0"/>
              <a:t>MBH coils	5417mm</a:t>
            </a:r>
          </a:p>
          <a:p>
            <a:pPr marL="180975" indent="-100013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b="1" i="1" dirty="0" smtClean="0"/>
              <a:t>MBH mag length	5307mm</a:t>
            </a:r>
            <a:endParaRPr lang="en-GB" sz="1200" i="1" dirty="0" smtClean="0"/>
          </a:p>
          <a:p>
            <a:pPr marL="263525" indent="-182563">
              <a:buFont typeface="Arial" panose="020B0604020202020204" pitchFamily="34" charset="0"/>
              <a:buChar char="•"/>
              <a:tabLst>
                <a:tab pos="1704975" algn="l"/>
              </a:tabLst>
            </a:pPr>
            <a:endParaRPr lang="en-GB" sz="1100" i="1" dirty="0" smtClean="0"/>
          </a:p>
          <a:p>
            <a:pPr marL="263525" indent="-182563">
              <a:buFont typeface="Arial" panose="020B0604020202020204" pitchFamily="34" charset="0"/>
              <a:buChar char="•"/>
              <a:tabLst>
                <a:tab pos="1704975" algn="l"/>
              </a:tabLst>
            </a:pPr>
            <a:endParaRPr lang="en-GB" sz="1100" i="1" dirty="0" smtClean="0"/>
          </a:p>
          <a:p>
            <a:pPr>
              <a:tabLst>
                <a:tab pos="1704975" algn="l"/>
              </a:tabLst>
            </a:pPr>
            <a:r>
              <a:rPr lang="en-GB" sz="1400" i="1" u="sng" dirty="0"/>
              <a:t>Common components:</a:t>
            </a:r>
          </a:p>
          <a:p>
            <a:pPr marL="180975" indent="-100013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i="1" dirty="0" smtClean="0"/>
              <a:t>MBH magnet</a:t>
            </a:r>
          </a:p>
          <a:p>
            <a:pPr marL="180975" indent="-100013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i="1" dirty="0" smtClean="0"/>
              <a:t>Welded half shells</a:t>
            </a:r>
          </a:p>
          <a:p>
            <a:pPr marL="180975" indent="-100013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i="1" dirty="0" smtClean="0"/>
              <a:t>Cold bore tubes</a:t>
            </a:r>
          </a:p>
          <a:p>
            <a:pPr marL="180975" indent="-100013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i="1" dirty="0" smtClean="0"/>
              <a:t>Heat exchanger tube</a:t>
            </a:r>
          </a:p>
          <a:p>
            <a:pPr marL="180975" indent="-100013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i="1" dirty="0" smtClean="0"/>
              <a:t>Supports</a:t>
            </a:r>
          </a:p>
          <a:p>
            <a:pPr marL="180975" indent="-100013">
              <a:buFont typeface="Arial" panose="020B0604020202020204" pitchFamily="34" charset="0"/>
              <a:buChar char="•"/>
              <a:tabLst>
                <a:tab pos="1704975" algn="l"/>
              </a:tabLst>
            </a:pPr>
            <a:endParaRPr lang="en-GB" sz="1200" i="1" dirty="0" smtClean="0"/>
          </a:p>
          <a:p>
            <a:pPr marL="180975" indent="-100013">
              <a:buFont typeface="Arial" panose="020B0604020202020204" pitchFamily="34" charset="0"/>
              <a:buChar char="•"/>
              <a:tabLst>
                <a:tab pos="1704975" algn="l"/>
              </a:tabLst>
            </a:pPr>
            <a:endParaRPr lang="en-GB" sz="1200" i="1" dirty="0" smtClean="0"/>
          </a:p>
          <a:p>
            <a:pPr marL="80962">
              <a:tabLst>
                <a:tab pos="1704975" algn="l"/>
              </a:tabLst>
            </a:pPr>
            <a:r>
              <a:rPr lang="en-GB" sz="1400" i="1" u="sng" dirty="0"/>
              <a:t>Distinctive </a:t>
            </a:r>
            <a:r>
              <a:rPr lang="en-GB" sz="1400" i="1" u="sng" dirty="0" smtClean="0"/>
              <a:t>components:</a:t>
            </a:r>
          </a:p>
          <a:p>
            <a:pPr marL="180975" indent="-101600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i="1" dirty="0" smtClean="0"/>
              <a:t>Bus bars routing and connections</a:t>
            </a:r>
          </a:p>
          <a:p>
            <a:pPr marL="180975" indent="-101600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i="1" dirty="0" smtClean="0"/>
              <a:t>End covers and interfaces</a:t>
            </a:r>
          </a:p>
          <a:p>
            <a:pPr marL="180975" indent="-101600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i="1" dirty="0" smtClean="0"/>
              <a:t>Diode</a:t>
            </a:r>
          </a:p>
          <a:p>
            <a:pPr marL="180975" indent="-101600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i="1" dirty="0" smtClean="0"/>
              <a:t>Instrumentation</a:t>
            </a:r>
          </a:p>
          <a:p>
            <a:pPr marL="180975" indent="-101600">
              <a:buFont typeface="Arial" panose="020B0604020202020204" pitchFamily="34" charset="0"/>
              <a:buChar char="•"/>
              <a:tabLst>
                <a:tab pos="1704975" algn="l"/>
              </a:tabLst>
            </a:pPr>
            <a:r>
              <a:rPr lang="en-GB" sz="1200" i="1" dirty="0" err="1"/>
              <a:t>Multipole</a:t>
            </a:r>
            <a:r>
              <a:rPr lang="en-GB" sz="1200" i="1" dirty="0"/>
              <a:t> Correctors</a:t>
            </a:r>
          </a:p>
        </p:txBody>
      </p:sp>
      <p:sp>
        <p:nvSpPr>
          <p:cNvPr id="6" name="Rectangle 5"/>
          <p:cNvSpPr/>
          <p:nvPr/>
        </p:nvSpPr>
        <p:spPr>
          <a:xfrm>
            <a:off x="3131840" y="1772816"/>
            <a:ext cx="1069524" cy="400110"/>
          </a:xfrm>
          <a:prstGeom prst="rect">
            <a:avLst/>
          </a:prstGeom>
          <a:solidFill>
            <a:schemeClr val="accent1">
              <a:alpha val="67000"/>
            </a:schemeClr>
          </a:solidFill>
        </p:spPr>
        <p:txBody>
          <a:bodyPr wrap="none">
            <a:spAutoFit/>
          </a:bodyPr>
          <a:lstStyle/>
          <a:p>
            <a:r>
              <a:rPr lang="en-GB" sz="2000" b="1" i="1" dirty="0"/>
              <a:t>LMBH1</a:t>
            </a:r>
            <a:endParaRPr lang="en-GB" sz="2000" dirty="0"/>
          </a:p>
        </p:txBody>
      </p:sp>
      <p:sp>
        <p:nvSpPr>
          <p:cNvPr id="10" name="Rectangle 9"/>
          <p:cNvSpPr/>
          <p:nvPr/>
        </p:nvSpPr>
        <p:spPr>
          <a:xfrm>
            <a:off x="3131840" y="2636912"/>
            <a:ext cx="1069524" cy="400110"/>
          </a:xfrm>
          <a:prstGeom prst="rect">
            <a:avLst/>
          </a:prstGeom>
          <a:solidFill>
            <a:schemeClr val="accent1">
              <a:alpha val="67000"/>
            </a:schemeClr>
          </a:solidFill>
        </p:spPr>
        <p:txBody>
          <a:bodyPr wrap="none">
            <a:spAutoFit/>
          </a:bodyPr>
          <a:lstStyle/>
          <a:p>
            <a:r>
              <a:rPr lang="en-GB" sz="2000" b="1" i="1" dirty="0" smtClean="0"/>
              <a:t>LMBH2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2223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575646" cy="128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“Standard” extremities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169" y="1766958"/>
            <a:ext cx="2660365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436260"/>
            <a:ext cx="2592288" cy="1840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5220072" y="908720"/>
            <a:ext cx="648072" cy="648072"/>
          </a:xfrm>
          <a:prstGeom prst="ellipse">
            <a:avLst/>
          </a:prstGeom>
          <a:noFill/>
          <a:ln w="9525"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8388424" y="-99392"/>
            <a:ext cx="648072" cy="648072"/>
          </a:xfrm>
          <a:prstGeom prst="ellipse">
            <a:avLst/>
          </a:prstGeom>
          <a:noFill/>
          <a:ln w="9525"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77396" y="1501830"/>
            <a:ext cx="6410828" cy="4667421"/>
          </a:xfrm>
        </p:spPr>
        <p:txBody>
          <a:bodyPr>
            <a:normAutofit fontScale="92500" lnSpcReduction="10000"/>
          </a:bodyPr>
          <a:lstStyle/>
          <a:p>
            <a:pPr marL="180975" indent="-180975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MB end covers on both sides without any </a:t>
            </a:r>
            <a:r>
              <a:rPr lang="en-GB" sz="1600" dirty="0" smtClean="0"/>
              <a:t>modification</a:t>
            </a:r>
            <a:endParaRPr lang="en-GB" sz="1600" dirty="0"/>
          </a:p>
          <a:p>
            <a:pPr marL="180975" indent="-180975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Between end covers and the end plates, the configuration remains almost the same as for a MBA magnet (see next presentation)</a:t>
            </a:r>
          </a:p>
          <a:p>
            <a:pPr marL="180975" indent="-180975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the two apertures are not connected in series inside the first cold mass, additional bus bars have to connect the second </a:t>
            </a:r>
            <a:r>
              <a:rPr lang="en-GB" sz="1600" dirty="0"/>
              <a:t>cold mass (see next presentation</a:t>
            </a:r>
            <a:r>
              <a:rPr lang="en-GB" sz="1600" dirty="0" smtClean="0"/>
              <a:t>)</a:t>
            </a:r>
            <a:endParaRPr lang="en-GB" sz="1600" dirty="0"/>
          </a:p>
          <a:p>
            <a:pPr marL="180975" indent="-180975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Main bus bars routing is identical to the MBA configuration</a:t>
            </a:r>
            <a:endParaRPr lang="en-GB" sz="1600" dirty="0"/>
          </a:p>
          <a:p>
            <a:pPr marL="180975" indent="-180975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Recent developments driven on MB2387 to connect 600A bus bars for “CLIQ test” to the internal splices could be applied for the trim</a:t>
            </a:r>
          </a:p>
          <a:p>
            <a:pPr marL="180975" indent="-180975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80975" indent="-180975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180975" indent="-180975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80975" indent="-180975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180975" indent="-180975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Instrumentation capillary (IFS) may have to be revised depending on the wiring</a:t>
            </a:r>
            <a:endParaRPr lang="en-GB" sz="16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5"/>
          <a:stretch/>
        </p:blipFill>
        <p:spPr bwMode="auto">
          <a:xfrm>
            <a:off x="467544" y="4041288"/>
            <a:ext cx="1616581" cy="1401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520" y="4043461"/>
            <a:ext cx="1874837" cy="1401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752" y="4041287"/>
            <a:ext cx="1874837" cy="1401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688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24744"/>
            <a:ext cx="2088232" cy="1784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6462398" y="109839"/>
            <a:ext cx="2574097" cy="1117061"/>
            <a:chOff x="5220072" y="-99392"/>
            <a:chExt cx="3816424" cy="1656184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88" y="116632"/>
              <a:ext cx="3575646" cy="12869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Oval 11"/>
            <p:cNvSpPr/>
            <p:nvPr/>
          </p:nvSpPr>
          <p:spPr>
            <a:xfrm>
              <a:off x="5220072" y="908720"/>
              <a:ext cx="648072" cy="648072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</a:ln>
            <a:effectLst>
              <a:glow rad="101600">
                <a:srgbClr val="FF0000">
                  <a:alpha val="60000"/>
                </a:srgbClr>
              </a:glo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8388424" y="-99392"/>
              <a:ext cx="648072" cy="648072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</a:ln>
            <a:effectLst>
              <a:glow rad="101600">
                <a:srgbClr val="FF0000">
                  <a:alpha val="60000"/>
                </a:srgbClr>
              </a:glo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93532"/>
            <a:ext cx="8226854" cy="747236"/>
          </a:xfrm>
        </p:spPr>
        <p:txBody>
          <a:bodyPr>
            <a:noAutofit/>
          </a:bodyPr>
          <a:lstStyle/>
          <a:p>
            <a:r>
              <a:rPr lang="en-GB" sz="2800" dirty="0"/>
              <a:t>Possible design improvements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412" y="4077072"/>
            <a:ext cx="2270918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7032393" y="2113649"/>
            <a:ext cx="1692956" cy="1675391"/>
            <a:chOff x="6873081" y="4221088"/>
            <a:chExt cx="3128516" cy="3096057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3081" y="4221088"/>
              <a:ext cx="3128516" cy="3096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Oval 3"/>
            <p:cNvSpPr/>
            <p:nvPr/>
          </p:nvSpPr>
          <p:spPr>
            <a:xfrm>
              <a:off x="8639943" y="5877272"/>
              <a:ext cx="504056" cy="50405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177396" y="1501830"/>
            <a:ext cx="4034564" cy="4667421"/>
          </a:xfrm>
        </p:spPr>
        <p:txBody>
          <a:bodyPr>
            <a:normAutofit/>
          </a:bodyPr>
          <a:lstStyle/>
          <a:p>
            <a:pPr marL="266700" indent="-230188">
              <a:buClr>
                <a:schemeClr val="accent3"/>
              </a:buClr>
            </a:pPr>
            <a:r>
              <a:rPr lang="en-GB" sz="2000" dirty="0" smtClean="0"/>
              <a:t>Diode bolted connection</a:t>
            </a:r>
          </a:p>
          <a:p>
            <a:pPr marL="266700" indent="-230188">
              <a:buClr>
                <a:schemeClr val="accent3"/>
              </a:buClr>
            </a:pPr>
            <a:endParaRPr lang="en-GB" sz="1400" dirty="0" smtClean="0"/>
          </a:p>
          <a:p>
            <a:pPr marL="266700" indent="-230188">
              <a:buClr>
                <a:schemeClr val="accent3"/>
              </a:buClr>
            </a:pPr>
            <a:endParaRPr lang="en-GB" sz="1400" dirty="0"/>
          </a:p>
          <a:p>
            <a:pPr marL="266700" indent="-230188">
              <a:buClr>
                <a:schemeClr val="accent3"/>
              </a:buClr>
            </a:pPr>
            <a:r>
              <a:rPr lang="en-GB" sz="2000" dirty="0"/>
              <a:t>Proximity between the bus bar lyre and the corrector support</a:t>
            </a:r>
          </a:p>
          <a:p>
            <a:pPr marL="266700" indent="-230188">
              <a:buClr>
                <a:schemeClr val="accent3"/>
              </a:buClr>
            </a:pPr>
            <a:endParaRPr lang="en-GB" sz="1400" dirty="0" smtClean="0"/>
          </a:p>
          <a:p>
            <a:pPr marL="266700" indent="-230188">
              <a:buClr>
                <a:schemeClr val="accent3"/>
              </a:buClr>
            </a:pPr>
            <a:endParaRPr lang="en-GB" sz="1400" dirty="0" smtClean="0"/>
          </a:p>
          <a:p>
            <a:pPr marL="266700" indent="-230188">
              <a:buClr>
                <a:schemeClr val="accent3"/>
              </a:buClr>
            </a:pPr>
            <a:r>
              <a:rPr lang="en-GB" sz="2000" dirty="0" smtClean="0"/>
              <a:t>“Spiders” </a:t>
            </a:r>
            <a:r>
              <a:rPr lang="en-GB" sz="1400" dirty="0" smtClean="0"/>
              <a:t>(bus bars spacers and centring) </a:t>
            </a:r>
            <a:r>
              <a:rPr lang="en-GB" sz="2000" dirty="0" smtClean="0"/>
              <a:t>design and materials</a:t>
            </a:r>
          </a:p>
          <a:p>
            <a:pPr marL="266700" indent="-230188">
              <a:buClr>
                <a:schemeClr val="accent3"/>
              </a:buClr>
            </a:pPr>
            <a:endParaRPr lang="en-GB" sz="1600" dirty="0" smtClean="0"/>
          </a:p>
          <a:p>
            <a:pPr marL="266700" indent="-230188">
              <a:buClr>
                <a:schemeClr val="accent3"/>
              </a:buClr>
            </a:pPr>
            <a:endParaRPr lang="en-GB" sz="1600" dirty="0"/>
          </a:p>
          <a:p>
            <a:pPr marL="266700" indent="-230188">
              <a:buClr>
                <a:schemeClr val="accent3"/>
              </a:buClr>
            </a:pPr>
            <a:r>
              <a:rPr lang="en-GB" sz="2000" dirty="0" smtClean="0"/>
              <a:t>Internal splices redesign?</a:t>
            </a:r>
          </a:p>
          <a:p>
            <a:pPr marL="266700" indent="-230188">
              <a:buClr>
                <a:schemeClr val="accent3"/>
              </a:buClr>
            </a:pPr>
            <a:r>
              <a:rPr lang="en-GB" sz="2000" dirty="0" smtClean="0"/>
              <a:t>Additional instrumentation?</a:t>
            </a:r>
            <a:endParaRPr lang="en-GB" sz="2000" dirty="0"/>
          </a:p>
        </p:txBody>
      </p:sp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754" y="3501008"/>
            <a:ext cx="1388788" cy="1330772"/>
          </a:xfrm>
          <a:prstGeom prst="teardrop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57200" y="90000"/>
            <a:ext cx="8226854" cy="747236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b="1" i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“Standard” extremities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938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Interconnections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6480720" cy="5040560"/>
          </a:xfrm>
        </p:spPr>
        <p:txBody>
          <a:bodyPr>
            <a:normAutofit/>
          </a:bodyPr>
          <a:lstStyle/>
          <a:p>
            <a:pPr marL="173038" indent="-173038" algn="just">
              <a:spcBef>
                <a:spcPts val="1200"/>
              </a:spcBef>
            </a:pPr>
            <a:r>
              <a:rPr lang="en-GB" sz="1600" i="1" dirty="0" smtClean="0"/>
              <a:t>On the “standard” extremity sides, the interconnection to the adjacent magnets in the tunnel are the nominal ones for all the lines (V, M, X, y, N, E, k, c’).</a:t>
            </a:r>
            <a:endParaRPr lang="en-GB" sz="1600" i="1" dirty="0"/>
          </a:p>
          <a:p>
            <a:pPr marL="173038" indent="-173038" algn="just">
              <a:spcBef>
                <a:spcPts val="1200"/>
              </a:spcBef>
            </a:pPr>
            <a:r>
              <a:rPr lang="en-GB" sz="1600" i="1" dirty="0" smtClean="0"/>
              <a:t>Trim circuit connections out side the cold mass have to be define depending on the solution retained (see next presentation).</a:t>
            </a:r>
            <a:endParaRPr lang="en-GB" sz="1600" i="1" dirty="0"/>
          </a:p>
          <a:p>
            <a:pPr marL="173038" indent="-173038" algn="just">
              <a:spcBef>
                <a:spcPts val="1200"/>
              </a:spcBef>
            </a:pPr>
            <a:r>
              <a:rPr lang="en-GB" sz="1600" i="1" dirty="0" smtClean="0"/>
              <a:t>On the “transition” extremities, components to connect have the nominal geometry but their position differ from nominal ones:</a:t>
            </a:r>
            <a:endParaRPr lang="en-GB" sz="1700" i="1" dirty="0" smtClean="0"/>
          </a:p>
          <a:p>
            <a:pPr marL="450850" lvl="1" indent="-177800" algn="just">
              <a:spcBef>
                <a:spcPts val="0"/>
              </a:spcBef>
            </a:pPr>
            <a:r>
              <a:rPr lang="en-GB" sz="1400" i="1" dirty="0"/>
              <a:t>V, </a:t>
            </a:r>
            <a:r>
              <a:rPr lang="en-GB" sz="1400" i="1" dirty="0" smtClean="0"/>
              <a:t>E</a:t>
            </a:r>
            <a:r>
              <a:rPr lang="en-GB" sz="1400" i="1" dirty="0"/>
              <a:t>, </a:t>
            </a:r>
            <a:r>
              <a:rPr lang="en-GB" sz="1400" i="1" dirty="0" smtClean="0"/>
              <a:t>k</a:t>
            </a:r>
            <a:r>
              <a:rPr lang="en-GB" sz="1400" i="1" dirty="0"/>
              <a:t>, c</a:t>
            </a:r>
            <a:r>
              <a:rPr lang="en-GB" sz="1400" i="1" dirty="0" smtClean="0"/>
              <a:t>’ are treated in </a:t>
            </a:r>
            <a:r>
              <a:rPr lang="en-GB" sz="1400" i="1" dirty="0" err="1" smtClean="0"/>
              <a:t>Delio’s</a:t>
            </a:r>
            <a:r>
              <a:rPr lang="en-GB" sz="1400" i="1" dirty="0" smtClean="0"/>
              <a:t> presentation</a:t>
            </a:r>
          </a:p>
          <a:p>
            <a:pPr marL="450850" lvl="1" indent="-177800" algn="just">
              <a:spcBef>
                <a:spcPts val="0"/>
              </a:spcBef>
            </a:pPr>
            <a:r>
              <a:rPr lang="en-GB" sz="1400" i="1" dirty="0" smtClean="0"/>
              <a:t>X and y are nominal at the usual location</a:t>
            </a:r>
          </a:p>
          <a:p>
            <a:pPr marL="450850" lvl="1" indent="-177800" algn="just">
              <a:spcBef>
                <a:spcPts val="0"/>
              </a:spcBef>
            </a:pPr>
            <a:r>
              <a:rPr lang="en-GB" sz="1400" i="1" dirty="0" smtClean="0"/>
              <a:t>M are standard interfaces (flanges, sleeves, bus bars preparation, splices and insulation) with adapted locations for collimator and valves integration</a:t>
            </a:r>
          </a:p>
          <a:p>
            <a:pPr marL="450850" lvl="2" indent="-177800" algn="just">
              <a:spcBef>
                <a:spcPts val="0"/>
              </a:spcBef>
            </a:pPr>
            <a:r>
              <a:rPr lang="en-US" sz="1200" i="1" dirty="0" smtClean="0"/>
              <a:t>The spools splices  require the special ultrasonic welding machine (existing) or soldered joints (existing procedure)</a:t>
            </a:r>
          </a:p>
          <a:p>
            <a:pPr marL="450850" lvl="1" indent="-177800" algn="just">
              <a:spcBef>
                <a:spcPts val="0"/>
              </a:spcBef>
            </a:pPr>
            <a:r>
              <a:rPr lang="en-GB" sz="1400" i="1" dirty="0" smtClean="0"/>
              <a:t>N line interconnection to be define: either similar to the SSS ones or continuous cables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804248" y="116632"/>
            <a:ext cx="2171341" cy="1898454"/>
            <a:chOff x="6804248" y="332656"/>
            <a:chExt cx="2171341" cy="1898454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086"/>
            <a:stretch/>
          </p:blipFill>
          <p:spPr bwMode="auto">
            <a:xfrm>
              <a:off x="6804248" y="332656"/>
              <a:ext cx="2171341" cy="189845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ounded Rectangle 4"/>
            <p:cNvSpPr/>
            <p:nvPr/>
          </p:nvSpPr>
          <p:spPr>
            <a:xfrm>
              <a:off x="7334014" y="1993944"/>
              <a:ext cx="1111808" cy="199355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2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i="1" dirty="0">
                  <a:solidFill>
                    <a:schemeClr val="tx1"/>
                  </a:solidFill>
                </a:rPr>
                <a:t>up-stream  </a:t>
              </a:r>
              <a:r>
                <a:rPr lang="en-GB" sz="900" i="1" dirty="0" smtClean="0">
                  <a:solidFill>
                    <a:schemeClr val="tx1"/>
                  </a:solidFill>
                </a:rPr>
                <a:t>view</a:t>
              </a:r>
              <a:endParaRPr lang="en-GB" sz="14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804248" y="2276872"/>
            <a:ext cx="2171341" cy="1937233"/>
            <a:chOff x="6804248" y="2492896"/>
            <a:chExt cx="2171341" cy="1937233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086"/>
            <a:stretch/>
          </p:blipFill>
          <p:spPr bwMode="auto">
            <a:xfrm>
              <a:off x="6804248" y="2492896"/>
              <a:ext cx="2171341" cy="189845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ounded Rectangle 14"/>
            <p:cNvSpPr/>
            <p:nvPr/>
          </p:nvSpPr>
          <p:spPr>
            <a:xfrm>
              <a:off x="7001799" y="4077595"/>
              <a:ext cx="1728869" cy="3525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2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i="1" dirty="0">
                  <a:solidFill>
                    <a:schemeClr val="tx1"/>
                  </a:solidFill>
                </a:rPr>
                <a:t>Section </a:t>
              </a:r>
              <a:r>
                <a:rPr lang="en-GB" sz="1000" i="1" dirty="0" smtClean="0">
                  <a:solidFill>
                    <a:schemeClr val="tx1"/>
                  </a:solidFill>
                </a:rPr>
                <a:t>inside</a:t>
              </a:r>
            </a:p>
            <a:p>
              <a:pPr algn="ctr"/>
              <a:r>
                <a:rPr lang="en-GB" sz="1000" i="1" dirty="0" smtClean="0">
                  <a:solidFill>
                    <a:schemeClr val="tx1"/>
                  </a:solidFill>
                </a:rPr>
                <a:t> </a:t>
              </a:r>
              <a:r>
                <a:rPr lang="en-GB" sz="1000" i="1" dirty="0">
                  <a:solidFill>
                    <a:schemeClr val="tx1"/>
                  </a:solidFill>
                </a:rPr>
                <a:t>the up-stream cold mass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804247" y="4437112"/>
            <a:ext cx="2171341" cy="1898454"/>
            <a:chOff x="6804247" y="4626890"/>
            <a:chExt cx="2171341" cy="1898454"/>
          </a:xfrm>
        </p:grpSpPr>
        <p:pic>
          <p:nvPicPr>
            <p:cNvPr id="2056" name="Picture 8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086"/>
            <a:stretch/>
          </p:blipFill>
          <p:spPr bwMode="auto">
            <a:xfrm>
              <a:off x="6804247" y="4626890"/>
              <a:ext cx="2171341" cy="189845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ounded Rectangle 15"/>
            <p:cNvSpPr/>
            <p:nvPr/>
          </p:nvSpPr>
          <p:spPr>
            <a:xfrm>
              <a:off x="7125724" y="6288179"/>
              <a:ext cx="1528386" cy="199355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2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900" i="1" dirty="0">
                  <a:solidFill>
                    <a:schemeClr val="tx1"/>
                  </a:solidFill>
                </a:rPr>
                <a:t>up-stream  “transition” IC</a:t>
              </a: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7" t="16750" r="28391" b="5646"/>
          <a:stretch/>
        </p:blipFill>
        <p:spPr bwMode="auto">
          <a:xfrm>
            <a:off x="5076056" y="4437112"/>
            <a:ext cx="1612373" cy="1760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67544" y="458112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3038" indent="-173038" algn="just">
              <a:buClr>
                <a:schemeClr val="accent3"/>
              </a:buClr>
              <a:buSzPct val="90000"/>
              <a:buFont typeface="Arial"/>
              <a:buChar char="•"/>
              <a:tabLst>
                <a:tab pos="6273800" algn="l"/>
              </a:tabLst>
            </a:pPr>
            <a:r>
              <a:rPr lang="en-GB" sz="1400" i="1" dirty="0"/>
              <a:t>Bus bars to connect the two cold masses in series </a:t>
            </a:r>
            <a:r>
              <a:rPr lang="en-GB" sz="1400" i="1" dirty="0" smtClean="0"/>
              <a:t>routing </a:t>
            </a:r>
            <a:r>
              <a:rPr lang="en-GB" sz="1400" i="1" dirty="0"/>
              <a:t>is under development such interconnection with this type of bus </a:t>
            </a:r>
            <a:r>
              <a:rPr lang="en-GB" sz="1400" i="1" dirty="0" smtClean="0"/>
              <a:t>bars </a:t>
            </a:r>
            <a:r>
              <a:rPr lang="en-GB" sz="1400" i="1" dirty="0"/>
              <a:t>exists between the MB apertures but stabilization might be revised.</a:t>
            </a:r>
          </a:p>
        </p:txBody>
      </p:sp>
    </p:spTree>
    <p:extLst>
      <p:ext uri="{BB962C8B-B14F-4D97-AF65-F5344CB8AC3E}">
        <p14:creationId xmlns:p14="http://schemas.microsoft.com/office/powerpoint/2010/main" val="368686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41" y="1206289"/>
            <a:ext cx="2720975" cy="306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401" y="-36785"/>
            <a:ext cx="3575646" cy="128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000" y="1206289"/>
            <a:ext cx="3492488" cy="3118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“Transition” extremities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>
          <a:xfrm>
            <a:off x="6444208" y="494727"/>
            <a:ext cx="558009" cy="558009"/>
          </a:xfrm>
          <a:prstGeom prst="ellipse">
            <a:avLst/>
          </a:prstGeom>
          <a:noFill/>
          <a:ln w="9525"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7038328" y="269513"/>
            <a:ext cx="558009" cy="558009"/>
          </a:xfrm>
          <a:prstGeom prst="ellipse">
            <a:avLst/>
          </a:prstGeom>
          <a:noFill/>
          <a:ln w="9525"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987824" y="1444377"/>
            <a:ext cx="2484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Bus bars design under study: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200" dirty="0" smtClean="0"/>
              <a:t>Usual radius and twist used in the “standard” dipole </a:t>
            </a:r>
            <a:r>
              <a:rPr lang="en-GB" sz="1200" dirty="0" err="1" smtClean="0"/>
              <a:t>lyras</a:t>
            </a:r>
            <a:endParaRPr lang="en-GB" sz="1200" dirty="0" smtClean="0"/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200" dirty="0" smtClean="0"/>
              <a:t>Bending radius and twist to be developed</a:t>
            </a:r>
            <a:endParaRPr lang="en-GB" sz="12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2195736" y="1687521"/>
            <a:ext cx="792088" cy="72008"/>
          </a:xfrm>
          <a:prstGeom prst="straightConnector1">
            <a:avLst/>
          </a:prstGeom>
          <a:ln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115616" y="1759529"/>
            <a:ext cx="1872208" cy="1125008"/>
          </a:xfrm>
          <a:prstGeom prst="straightConnector1">
            <a:avLst/>
          </a:prstGeom>
          <a:ln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5292080" y="1759529"/>
            <a:ext cx="1080120" cy="404928"/>
          </a:xfrm>
          <a:prstGeom prst="straightConnector1">
            <a:avLst/>
          </a:prstGeom>
          <a:ln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292080" y="1876425"/>
            <a:ext cx="1440160" cy="288032"/>
          </a:xfrm>
          <a:prstGeom prst="straightConnector1">
            <a:avLst/>
          </a:prstGeom>
          <a:ln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987824" y="2598246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 smtClean="0"/>
              <a:t>Typical MB splices (between poles and apertures), simpler than the ones in the standard end cover </a:t>
            </a:r>
            <a:endParaRPr lang="en-GB" sz="1200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5292080" y="2236465"/>
            <a:ext cx="1368152" cy="72008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5292080" y="2322033"/>
            <a:ext cx="1782144" cy="634512"/>
          </a:xfrm>
          <a:prstGeom prst="straightConnector1">
            <a:avLst/>
          </a:prstGeom>
          <a:ln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292080" y="2956545"/>
            <a:ext cx="1782144" cy="74766"/>
          </a:xfrm>
          <a:prstGeom prst="straightConnector1">
            <a:avLst/>
          </a:prstGeom>
          <a:ln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987824" y="3501008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 smtClean="0"/>
              <a:t>Bus bars detailed routing to connect apertures in series is under study (global scheme in the next presentation). </a:t>
            </a:r>
            <a:endParaRPr lang="en-GB" sz="12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531" y="4437312"/>
            <a:ext cx="2148837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2987824" y="5744289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 smtClean="0"/>
              <a:t>Typical MB insulation pieces</a:t>
            </a:r>
            <a:endParaRPr lang="en-GB" sz="1200" dirty="0"/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5076056" y="5445224"/>
            <a:ext cx="1440160" cy="437564"/>
          </a:xfrm>
          <a:prstGeom prst="straightConnector1">
            <a:avLst/>
          </a:prstGeom>
          <a:ln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40" idx="3"/>
          </p:cNvCxnSpPr>
          <p:nvPr/>
        </p:nvCxnSpPr>
        <p:spPr>
          <a:xfrm flipV="1">
            <a:off x="5292080" y="3140968"/>
            <a:ext cx="1080120" cy="775539"/>
          </a:xfrm>
          <a:prstGeom prst="straightConnector1">
            <a:avLst/>
          </a:prstGeom>
          <a:ln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002682" y="4620183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 smtClean="0"/>
              <a:t>N line routing under study to maximise elbows radius to ease cables insertion</a:t>
            </a:r>
            <a:endParaRPr lang="en-GB" sz="1200" dirty="0"/>
          </a:p>
        </p:txBody>
      </p:sp>
      <p:cxnSp>
        <p:nvCxnSpPr>
          <p:cNvPr id="51" name="Straight Arrow Connector 50"/>
          <p:cNvCxnSpPr>
            <a:stCxn id="49" idx="3"/>
          </p:cNvCxnSpPr>
          <p:nvPr/>
        </p:nvCxnSpPr>
        <p:spPr>
          <a:xfrm flipV="1">
            <a:off x="5306938" y="4221088"/>
            <a:ext cx="1648858" cy="722261"/>
          </a:xfrm>
          <a:prstGeom prst="straightConnector1">
            <a:avLst/>
          </a:prstGeom>
          <a:ln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37312"/>
            <a:ext cx="2803602" cy="1703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8" name="Straight Arrow Connector 57"/>
          <p:cNvCxnSpPr/>
          <p:nvPr/>
        </p:nvCxnSpPr>
        <p:spPr>
          <a:xfrm flipH="1">
            <a:off x="1954760" y="3284984"/>
            <a:ext cx="1105072" cy="1224257"/>
          </a:xfrm>
          <a:prstGeom prst="straightConnector1">
            <a:avLst/>
          </a:prstGeom>
          <a:ln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975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End plate calculations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1552" y="869653"/>
            <a:ext cx="4032448" cy="5040560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r>
              <a:rPr lang="en-GB" sz="1800" dirty="0" smtClean="0"/>
              <a:t>Design has been optimized in order to minimise the plate deformation under internal </a:t>
            </a:r>
            <a:r>
              <a:rPr lang="en-GB" sz="1800" dirty="0" smtClean="0"/>
              <a:t>pressure  and preventing plastic deformation  </a:t>
            </a:r>
            <a:r>
              <a:rPr lang="en-GB" sz="1800" dirty="0" smtClean="0"/>
              <a:t>during a quench.</a:t>
            </a:r>
          </a:p>
          <a:p>
            <a:pPr marL="36576" indent="0" algn="just">
              <a:buNone/>
            </a:pPr>
            <a:endParaRPr lang="en-GB" sz="1800" dirty="0" smtClean="0"/>
          </a:p>
          <a:p>
            <a:pPr marL="36576" indent="0" algn="just">
              <a:buNone/>
            </a:pPr>
            <a:r>
              <a:rPr lang="en-GB" sz="1400" dirty="0" smtClean="0"/>
              <a:t>Material thicknesses and welds location are such that </a:t>
            </a:r>
            <a:r>
              <a:rPr lang="en-GB" sz="1400" dirty="0" smtClean="0"/>
              <a:t>the </a:t>
            </a:r>
            <a:r>
              <a:rPr lang="en-GB" sz="1400" dirty="0" smtClean="0"/>
              <a:t>maximum </a:t>
            </a:r>
            <a:r>
              <a:rPr lang="en-GB" sz="1400" dirty="0" smtClean="0"/>
              <a:t>deflection </a:t>
            </a:r>
            <a:r>
              <a:rPr lang="en-GB" sz="1400" dirty="0" smtClean="0"/>
              <a:t>is about </a:t>
            </a:r>
            <a:r>
              <a:rPr lang="en-GB" sz="1400" dirty="0" smtClean="0"/>
              <a:t>1.1mm </a:t>
            </a:r>
            <a:r>
              <a:rPr lang="en-GB" sz="1400" dirty="0" smtClean="0"/>
              <a:t>@ 20bars during a quench</a:t>
            </a:r>
            <a:r>
              <a:rPr lang="en-GB" sz="1400" dirty="0" smtClean="0"/>
              <a:t>. The EN 13445 European pressure vessel code is used to validate stress  distribution is the model.</a:t>
            </a:r>
            <a:endParaRPr lang="en-GB" sz="1400" dirty="0" smtClean="0"/>
          </a:p>
          <a:p>
            <a:pPr marL="36576" indent="0" algn="just">
              <a:buNone/>
            </a:pPr>
            <a:endParaRPr lang="en-GB" sz="1400" dirty="0"/>
          </a:p>
          <a:p>
            <a:pPr marL="36576" indent="0" algn="just">
              <a:buNone/>
            </a:pPr>
            <a:r>
              <a:rPr lang="en-GB" sz="1400" dirty="0" smtClean="0">
                <a:sym typeface="Wingdings"/>
              </a:rPr>
              <a:t>During operation, since there is no yielding, </a:t>
            </a:r>
            <a:r>
              <a:rPr lang="en-GB" sz="1400" dirty="0" smtClean="0">
                <a:sym typeface="Wingdings"/>
              </a:rPr>
              <a:t>0.55mm </a:t>
            </a:r>
            <a:r>
              <a:rPr lang="en-GB" sz="1400" dirty="0" smtClean="0">
                <a:sym typeface="Wingdings"/>
              </a:rPr>
              <a:t>of longitudinal deformation which results with negligible radial deformation of the beam pipes.</a:t>
            </a:r>
          </a:p>
          <a:p>
            <a:pPr marL="36576" indent="0" algn="just">
              <a:buNone/>
            </a:pPr>
            <a:endParaRPr lang="en-GB" sz="1400" dirty="0">
              <a:sym typeface="Wingdings"/>
            </a:endParaRPr>
          </a:p>
          <a:p>
            <a:pPr marL="36576" indent="0" algn="just">
              <a:buNone/>
            </a:pPr>
            <a:r>
              <a:rPr lang="en-GB" sz="1400" dirty="0" smtClean="0">
                <a:sym typeface="Wingdings"/>
              </a:rPr>
              <a:t> Detailed calculation will follow with the exact end plate geometry including all apertures.</a:t>
            </a:r>
            <a:endParaRPr lang="en-GB" sz="1400" dirty="0" smtClean="0"/>
          </a:p>
          <a:p>
            <a:pPr marL="36576" indent="0" algn="just">
              <a:buNone/>
            </a:pPr>
            <a:endParaRPr lang="en-GB" sz="14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2304256" cy="352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25330"/>
              </p:ext>
            </p:extLst>
          </p:nvPr>
        </p:nvGraphicFramePr>
        <p:xfrm>
          <a:off x="35499" y="4437222"/>
          <a:ext cx="2592285" cy="15120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0899"/>
                <a:gridCol w="322606"/>
                <a:gridCol w="323178"/>
                <a:gridCol w="322892"/>
                <a:gridCol w="322892"/>
                <a:gridCol w="323463"/>
                <a:gridCol w="323463"/>
                <a:gridCol w="322892"/>
              </a:tblGrid>
              <a:tr h="2532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 dirty="0">
                          <a:effectLst/>
                        </a:rPr>
                        <a:t>Material</a:t>
                      </a:r>
                      <a:endParaRPr lang="en-GB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R</a:t>
                      </a:r>
                      <a:r>
                        <a:rPr lang="cs-CZ" sz="500" baseline="-25000">
                          <a:effectLst/>
                        </a:rPr>
                        <a:t>p 0,2 </a:t>
                      </a:r>
                      <a:r>
                        <a:rPr lang="cs-CZ" sz="500">
                          <a:effectLst/>
                        </a:rPr>
                        <a:t>[MPa]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 dirty="0">
                          <a:effectLst/>
                        </a:rPr>
                        <a:t>Design</a:t>
                      </a:r>
                      <a:endParaRPr lang="en-GB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f</a:t>
                      </a:r>
                      <a:r>
                        <a:rPr lang="cs-CZ" sz="500" baseline="-25000">
                          <a:effectLst/>
                        </a:rPr>
                        <a:t>m</a:t>
                      </a:r>
                      <a:r>
                        <a:rPr lang="cs-CZ" sz="500">
                          <a:effectLst/>
                        </a:rPr>
                        <a:t> [MPa]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f</a:t>
                      </a:r>
                      <a:r>
                        <a:rPr lang="cs-CZ" sz="500" baseline="-25000">
                          <a:effectLst/>
                        </a:rPr>
                        <a:t>l</a:t>
                      </a:r>
                      <a:r>
                        <a:rPr lang="cs-CZ" sz="500">
                          <a:effectLst/>
                        </a:rPr>
                        <a:t> [MPa]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f</a:t>
                      </a:r>
                      <a:r>
                        <a:rPr lang="cs-CZ" sz="500" baseline="-25000">
                          <a:effectLst/>
                        </a:rPr>
                        <a:t>g</a:t>
                      </a:r>
                      <a:r>
                        <a:rPr lang="cs-CZ" sz="500">
                          <a:effectLst/>
                        </a:rPr>
                        <a:t>+ f</a:t>
                      </a:r>
                      <a:r>
                        <a:rPr lang="cs-CZ" sz="500" baseline="-25000">
                          <a:effectLst/>
                        </a:rPr>
                        <a:t>m</a:t>
                      </a:r>
                      <a:r>
                        <a:rPr lang="cs-CZ" sz="500">
                          <a:effectLst/>
                        </a:rPr>
                        <a:t>+f</a:t>
                      </a:r>
                      <a:r>
                        <a:rPr lang="cs-CZ" sz="500" baseline="-25000">
                          <a:effectLst/>
                        </a:rPr>
                        <a:t>b</a:t>
                      </a:r>
                      <a:r>
                        <a:rPr lang="cs-CZ" sz="500">
                          <a:effectLst/>
                        </a:rPr>
                        <a:t> [MPa]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Deform. [mm]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 dirty="0">
                          <a:effectLst/>
                        </a:rPr>
                        <a:t>Check*</a:t>
                      </a:r>
                      <a:endParaRPr lang="en-GB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</a:tr>
              <a:tr h="104899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400" dirty="0">
                          <a:effectLst/>
                        </a:rPr>
                        <a:t>304L</a:t>
                      </a:r>
                      <a:endParaRPr lang="en-GB" sz="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400" dirty="0">
                          <a:effectLst/>
                        </a:rPr>
                        <a:t>(EN10088)</a:t>
                      </a:r>
                      <a:endParaRPr lang="en-GB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240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85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149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333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4.1453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FAIL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</a:tr>
              <a:tr h="1048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2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55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105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286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1.9403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OK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</a:tr>
              <a:tr h="1048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3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74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106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290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1.75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OK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</a:tr>
              <a:tr h="1048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4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66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100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272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1.102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OK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</a:tr>
              <a:tr h="104899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400">
                          <a:effectLst/>
                        </a:rPr>
                        <a:t>316L</a:t>
                      </a:r>
                      <a:endParaRPr lang="en-GB" sz="4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400">
                          <a:effectLst/>
                        </a:rPr>
                        <a:t>(EN10088)</a:t>
                      </a:r>
                      <a:endParaRPr lang="en-GB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260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85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149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333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4.1453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OK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</a:tr>
              <a:tr h="1048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2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55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105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286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1.9403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OK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</a:tr>
              <a:tr h="1048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3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74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106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290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1.75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OK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</a:tr>
              <a:tr h="1048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4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66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100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272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1.102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OK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</a:tr>
              <a:tr h="104899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400" dirty="0">
                          <a:effectLst/>
                        </a:rPr>
                        <a:t>316LN</a:t>
                      </a:r>
                      <a:endParaRPr lang="en-GB" sz="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400" dirty="0">
                          <a:effectLst/>
                        </a:rPr>
                        <a:t>(EN10088)</a:t>
                      </a:r>
                      <a:endParaRPr lang="en-GB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 dirty="0">
                          <a:effectLst/>
                        </a:rPr>
                        <a:t>320</a:t>
                      </a:r>
                      <a:endParaRPr lang="en-GB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85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149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333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4.1453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OK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</a:tr>
              <a:tr h="1048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2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55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105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286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1.9403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OK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</a:tr>
              <a:tr h="1048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3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74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106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290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1.75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OK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</a:tr>
              <a:tr h="1048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4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66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100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272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>
                          <a:effectLst/>
                        </a:rPr>
                        <a:t>1.102</a:t>
                      </a:r>
                      <a:endParaRPr lang="en-GB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500" dirty="0">
                          <a:effectLst/>
                        </a:rPr>
                        <a:t>OK</a:t>
                      </a:r>
                      <a:endParaRPr lang="en-GB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92" marR="34892" marT="0" marB="0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002209"/>
              </p:ext>
            </p:extLst>
          </p:nvPr>
        </p:nvGraphicFramePr>
        <p:xfrm>
          <a:off x="2713911" y="830566"/>
          <a:ext cx="2074113" cy="7273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1750"/>
                <a:gridCol w="504121"/>
                <a:gridCol w="504121"/>
                <a:gridCol w="504121"/>
              </a:tblGrid>
              <a:tr h="1787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Design</a:t>
                      </a:r>
                      <a:endParaRPr lang="en-GB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A [mm]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B [mm]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C [mm]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</a:tr>
              <a:tr h="1411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Case1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30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25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10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</a:tr>
              <a:tr h="1411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Case2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40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35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12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</a:tr>
              <a:tr h="1331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Case3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40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35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12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</a:tr>
              <a:tr h="1331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Case4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50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35</a:t>
                      </a:r>
                      <a:endParaRPr lang="en-GB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15</a:t>
                      </a:r>
                      <a:endParaRPr lang="en-GB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49" marR="35949" marT="0" marB="0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56326" y="198884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5616" y="76470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3568" y="98072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9340" y="4476624"/>
            <a:ext cx="2352700" cy="161667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248918" y="5949280"/>
            <a:ext cx="154721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i="1" smtClean="0"/>
              <a:t>Courtesy of Jan </a:t>
            </a:r>
            <a:r>
              <a:rPr lang="en-GB" sz="1000" i="1" dirty="0" err="1"/>
              <a:t>Hrivnak</a:t>
            </a:r>
            <a:endParaRPr lang="en-GB" sz="1000" i="1" dirty="0"/>
          </a:p>
        </p:txBody>
      </p:sp>
      <p:sp>
        <p:nvSpPr>
          <p:cNvPr id="16" name="Rectangle 15"/>
          <p:cNvSpPr/>
          <p:nvPr/>
        </p:nvSpPr>
        <p:spPr>
          <a:xfrm>
            <a:off x="675896" y="6013276"/>
            <a:ext cx="1447832" cy="2240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s-CZ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*According Standard EN13445</a:t>
            </a:r>
            <a:endParaRPr lang="en-GB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ight Triangle 16"/>
          <p:cNvSpPr/>
          <p:nvPr/>
        </p:nvSpPr>
        <p:spPr>
          <a:xfrm rot="10800000">
            <a:off x="1475656" y="980728"/>
            <a:ext cx="144016" cy="184558"/>
          </a:xfrm>
          <a:prstGeom prst="rtTriangl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1800" y="1628800"/>
            <a:ext cx="1981200" cy="264414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755576" y="5425792"/>
            <a:ext cx="1800200" cy="914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48523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7683AE-03F1-403D-ABC2-E4F67B7F875E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24472</TotalTime>
  <Words>1501</Words>
  <Application>Microsoft Office PowerPoint</Application>
  <PresentationFormat>On-screen Show (4:3)</PresentationFormat>
  <Paragraphs>303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ppt</vt:lpstr>
      <vt:lpstr>Design of the 6 m cold masses assembly </vt:lpstr>
      <vt:lpstr>Cold masses as the result of the integration design</vt:lpstr>
      <vt:lpstr>Out line</vt:lpstr>
      <vt:lpstr>Cold masses main parameters</vt:lpstr>
      <vt:lpstr>“Standard” extremities</vt:lpstr>
      <vt:lpstr>Possible design improvements</vt:lpstr>
      <vt:lpstr>Interconnections</vt:lpstr>
      <vt:lpstr>“Transition” extremities</vt:lpstr>
      <vt:lpstr>End plate calculations</vt:lpstr>
      <vt:lpstr>Standardization</vt:lpstr>
      <vt:lpstr>Components</vt:lpstr>
      <vt:lpstr>Tooling</vt:lpstr>
      <vt:lpstr>Tooling</vt:lpstr>
      <vt:lpstr>Conclusion</vt:lpstr>
      <vt:lpstr>Spare slides</vt:lpstr>
      <vt:lpstr>Cold mass assembly schedule</vt:lpstr>
      <vt:lpstr>Design of the instrumented bullet gauges</vt:lpstr>
      <vt:lpstr>Trim cables connection</vt:lpstr>
      <vt:lpstr>LHC standard insulated splices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Frederic Savary</dc:creator>
  <cp:lastModifiedBy>Herve Prin</cp:lastModifiedBy>
  <cp:revision>137</cp:revision>
  <dcterms:created xsi:type="dcterms:W3CDTF">2013-06-24T08:34:31Z</dcterms:created>
  <dcterms:modified xsi:type="dcterms:W3CDTF">2014-12-08T12:30:17Z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