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56" r:id="rId2"/>
    <p:sldId id="345" r:id="rId3"/>
    <p:sldId id="348" r:id="rId4"/>
    <p:sldId id="346" r:id="rId5"/>
    <p:sldId id="347" r:id="rId6"/>
    <p:sldId id="353" r:id="rId7"/>
    <p:sldId id="331" r:id="rId8"/>
    <p:sldId id="340" r:id="rId9"/>
    <p:sldId id="341" r:id="rId10"/>
    <p:sldId id="342" r:id="rId11"/>
    <p:sldId id="351" r:id="rId12"/>
    <p:sldId id="352" r:id="rId13"/>
    <p:sldId id="354" r:id="rId14"/>
    <p:sldId id="330" r:id="rId15"/>
    <p:sldId id="35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718B"/>
    <a:srgbClr val="0070C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1295" autoAdjust="0"/>
  </p:normalViewPr>
  <p:slideViewPr>
    <p:cSldViewPr>
      <p:cViewPr varScale="1">
        <p:scale>
          <a:sx n="70" d="100"/>
          <a:sy n="70" d="100"/>
        </p:scale>
        <p:origin x="-18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799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56736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248401"/>
            <a:ext cx="7543800" cy="473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</a:t>
            </a:r>
            <a:r>
              <a:rPr lang="en-GB" dirty="0" err="1" smtClean="0"/>
              <a:t>HiLumi</a:t>
            </a:r>
            <a:r>
              <a:rPr lang="en-GB" dirty="0" smtClean="0"/>
              <a:t> LHC Design Study is included in the High Luminosity LHC project and is partly funded by the European Commission within the Framework Programme 7 Capacities Specific Programme, Grant Agreement 284404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371600"/>
            <a:ext cx="9144000" cy="0"/>
          </a:xfrm>
          <a:prstGeom prst="line">
            <a:avLst/>
          </a:prstGeom>
          <a:ln w="38100">
            <a:solidFill>
              <a:srgbClr val="0571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5718B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718B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1638"/>
            <a:ext cx="2286000" cy="11033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rgbClr val="05718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rgbClr val="05718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rgbClr val="05718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rgbClr val="05718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rgbClr val="05718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rgbClr val="05718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pending actions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Arduini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743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Impedance/e-cloud/Intensity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Impedance related aspects:</a:t>
            </a:r>
          </a:p>
          <a:p>
            <a:pPr lvl="1"/>
            <a:r>
              <a:rPr lang="en-US" dirty="0" smtClean="0"/>
              <a:t>Update on BPMs design and impact on impedance</a:t>
            </a:r>
          </a:p>
          <a:p>
            <a:pPr lvl="1"/>
            <a:r>
              <a:rPr lang="en-US" dirty="0" smtClean="0"/>
              <a:t>Update on Beam screen design and impact on impedance</a:t>
            </a:r>
          </a:p>
          <a:p>
            <a:pPr lvl="2"/>
            <a:r>
              <a:rPr lang="en-US" dirty="0" smtClean="0"/>
              <a:t>Soldering of W and Cu</a:t>
            </a:r>
          </a:p>
          <a:p>
            <a:pPr marL="914400" lvl="2" indent="0">
              <a:buNone/>
            </a:pPr>
            <a:endParaRPr lang="en-US" dirty="0" smtClean="0"/>
          </a:p>
          <a:p>
            <a:pPr fontAlgn="b"/>
            <a:r>
              <a:rPr lang="en-US" dirty="0"/>
              <a:t>11 T dipoles: Vacuum valves at the cold-warm </a:t>
            </a:r>
            <a:r>
              <a:rPr lang="en-US" dirty="0" smtClean="0"/>
              <a:t>transition</a:t>
            </a:r>
          </a:p>
          <a:p>
            <a:pPr lvl="2"/>
            <a:r>
              <a:rPr lang="en-US" dirty="0" smtClean="0"/>
              <a:t>Difficult to </a:t>
            </a:r>
            <a:r>
              <a:rPr lang="en-US" dirty="0"/>
              <a:t>install RF-shielded gate valves at the extremity of the cold to warm transitions. </a:t>
            </a:r>
            <a:r>
              <a:rPr lang="en-US" dirty="0" smtClean="0"/>
              <a:t>Can we install valves </a:t>
            </a:r>
            <a:r>
              <a:rPr lang="en-US" dirty="0"/>
              <a:t>without RF </a:t>
            </a:r>
            <a:r>
              <a:rPr lang="en-US" dirty="0" smtClean="0"/>
              <a:t>shielding?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Update by the end of </a:t>
            </a:r>
            <a:r>
              <a:rPr lang="en-US" dirty="0" smtClean="0">
                <a:solidFill>
                  <a:srgbClr val="FF0000"/>
                </a:solidFill>
              </a:rPr>
              <a:t>February (Elias, Nicolo’)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endParaRPr lang="en-US" dirty="0"/>
          </a:p>
          <a:p>
            <a:pPr fontAlgn="b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937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Implementation of Beam-Beam module in the </a:t>
            </a:r>
            <a:r>
              <a:rPr lang="en-US" dirty="0" err="1" smtClean="0"/>
              <a:t>Sixtrack</a:t>
            </a:r>
            <a:r>
              <a:rPr lang="en-US" dirty="0" smtClean="0"/>
              <a:t> and documentation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Beam-beam meeting end of the year/mid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January (Tatiana, Javier)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Pacman</a:t>
            </a:r>
            <a:r>
              <a:rPr lang="en-US" dirty="0" smtClean="0">
                <a:sym typeface="Wingdings" panose="05000000000000000000" pitchFamily="2" charset="2"/>
              </a:rPr>
              <a:t> effects in HL-LHC: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Asymmetry IP1/5 observed with TRAIN code to be understood  Benchmarking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End of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March (Tatiana)?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9715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Effect of IP2 and IP8 </a:t>
            </a:r>
            <a:r>
              <a:rPr lang="en-US" dirty="0" smtClean="0">
                <a:sym typeface="Wingdings" panose="05000000000000000000" pitchFamily="2" charset="2"/>
              </a:rPr>
              <a:t>and definition of their minimum crossing angles to remain on the shadow of IP1 and 5:</a:t>
            </a:r>
          </a:p>
          <a:p>
            <a:pPr marL="742950" lvl="2" indent="-342900"/>
            <a:r>
              <a:rPr lang="en-US" dirty="0" err="1" smtClean="0">
                <a:sym typeface="Wingdings" panose="05000000000000000000" pitchFamily="2" charset="2"/>
              </a:rPr>
              <a:t>Pacman</a:t>
            </a:r>
            <a:endParaRPr lang="en-US" dirty="0" smtClean="0">
              <a:sym typeface="Wingdings" panose="05000000000000000000" pitchFamily="2" charset="2"/>
            </a:endParaRPr>
          </a:p>
          <a:p>
            <a:pPr marL="742950" lvl="2" indent="-342900"/>
            <a:r>
              <a:rPr lang="en-US" dirty="0" smtClean="0">
                <a:sym typeface="Wingdings" panose="05000000000000000000" pitchFamily="2" charset="2"/>
              </a:rPr>
              <a:t>Effect of dynamic aperture</a:t>
            </a:r>
          </a:p>
          <a:p>
            <a:pPr marL="742950" lvl="2" indent="-342900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 of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March (Tatiana, Danilo)?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Minimum normalized crossing angle for round (15/15) and flat (30/7.5) beams.</a:t>
            </a:r>
          </a:p>
          <a:p>
            <a:pPr marL="742950" lvl="2" indent="-342900"/>
            <a:r>
              <a:rPr lang="en-US" dirty="0" smtClean="0">
                <a:sym typeface="Wingdings" panose="05000000000000000000" pitchFamily="2" charset="2"/>
              </a:rPr>
              <a:t>When do we start to see core </a:t>
            </a:r>
            <a:r>
              <a:rPr lang="en-US" dirty="0" err="1" smtClean="0">
                <a:sym typeface="Wingdings" panose="05000000000000000000" pitchFamily="2" charset="2"/>
              </a:rPr>
              <a:t>emittance</a:t>
            </a:r>
            <a:r>
              <a:rPr lang="en-US" dirty="0" smtClean="0">
                <a:sym typeface="Wingdings" panose="05000000000000000000" pitchFamily="2" charset="2"/>
              </a:rPr>
              <a:t> blow-up and impact on luminosity lifetime</a:t>
            </a:r>
          </a:p>
          <a:p>
            <a:pPr marL="742950" lvl="2" indent="-342900"/>
            <a:r>
              <a:rPr lang="en-US" dirty="0" smtClean="0">
                <a:sym typeface="Wingdings" panose="05000000000000000000" pitchFamily="2" charset="2"/>
              </a:rPr>
              <a:t>What is the corresponding dynamic aperture</a:t>
            </a:r>
          </a:p>
          <a:p>
            <a:pPr marL="742950" lvl="2" indent="-342900"/>
            <a:r>
              <a:rPr lang="en-US" dirty="0" smtClean="0">
                <a:sym typeface="Wingdings" panose="05000000000000000000" pitchFamily="2" charset="2"/>
              </a:rPr>
              <a:t>Can we use that for Halo control</a:t>
            </a:r>
          </a:p>
          <a:p>
            <a:pPr marL="742950" lvl="2" indent="-342900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 of February (Sasha)?</a:t>
            </a:r>
          </a:p>
          <a:p>
            <a:pPr marL="0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384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BBLR:</a:t>
            </a:r>
          </a:p>
          <a:p>
            <a:pPr lvl="1"/>
            <a:r>
              <a:rPr lang="en-US" dirty="0" smtClean="0"/>
              <a:t>Beam </a:t>
            </a:r>
            <a:r>
              <a:rPr lang="en-US" dirty="0" err="1" smtClean="0"/>
              <a:t>Beam</a:t>
            </a:r>
            <a:r>
              <a:rPr lang="en-US" dirty="0" smtClean="0"/>
              <a:t> compensator in </a:t>
            </a:r>
            <a:r>
              <a:rPr lang="en-US" dirty="0" err="1" smtClean="0"/>
              <a:t>Sixtrack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End of January in a Beam-Beam Meeting (Yannis, Andrey)?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BBLR (LHC test):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Update Simulation for LHC tests with latest information on BBC installation (wire embedded in the TCT at 3 mm from the jaw face)</a:t>
            </a:r>
            <a:endParaRPr lang="en-US" dirty="0"/>
          </a:p>
          <a:p>
            <a:pPr lvl="1"/>
            <a:r>
              <a:rPr lang="en-US" dirty="0" smtClean="0"/>
              <a:t>Required current settings and set-up of the experiment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End of February (Yannis)?</a:t>
            </a:r>
          </a:p>
        </p:txBody>
      </p:sp>
    </p:spTree>
    <p:extLst>
      <p:ext uri="{BB962C8B-B14F-4D97-AF65-F5344CB8AC3E}">
        <p14:creationId xmlns:p14="http://schemas.microsoft.com/office/powerpoint/2010/main" val="615227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BBLR (HL-LHC):</a:t>
            </a:r>
          </a:p>
          <a:p>
            <a:pPr lvl="1"/>
            <a:r>
              <a:rPr lang="en-US" dirty="0" smtClean="0"/>
              <a:t>Do </a:t>
            </a:r>
            <a:r>
              <a:rPr lang="en-US" dirty="0" smtClean="0"/>
              <a:t>we have a set-up that is compatible with TCTs at 9 or 10 (3.5 um) sigma?</a:t>
            </a:r>
          </a:p>
          <a:p>
            <a:pPr lvl="2"/>
            <a:r>
              <a:rPr lang="en-US" dirty="0" smtClean="0"/>
              <a:t>Take into account that:</a:t>
            </a:r>
          </a:p>
          <a:p>
            <a:pPr lvl="3"/>
            <a:r>
              <a:rPr lang="en-US" dirty="0" smtClean="0"/>
              <a:t>The wire is embedded in the TCT at 3 mm (i.e. additional 3 to 4 </a:t>
            </a:r>
            <a:r>
              <a:rPr lang="en-US" dirty="0" err="1" smtClean="0"/>
              <a:t>sigmas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What is the current required?</a:t>
            </a:r>
          </a:p>
          <a:p>
            <a:pPr lvl="2"/>
            <a:r>
              <a:rPr lang="en-US" dirty="0" smtClean="0"/>
              <a:t>How far can we reduce the crossing angle with an optics 30/7.5 cm without crab cavities?</a:t>
            </a:r>
          </a:p>
          <a:p>
            <a:pPr lvl="1"/>
            <a:r>
              <a:rPr lang="en-US" dirty="0" smtClean="0"/>
              <a:t>What could be configuration with an electron </a:t>
            </a:r>
            <a:r>
              <a:rPr lang="en-US" dirty="0" smtClean="0"/>
              <a:t>lens-type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End of February (Sasha)?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744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items with other work packages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856102"/>
              </p:ext>
            </p:extLst>
          </p:nvPr>
        </p:nvGraphicFramePr>
        <p:xfrm>
          <a:off x="228600" y="1600200"/>
          <a:ext cx="8686799" cy="1693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5400"/>
                <a:gridCol w="2284862"/>
                <a:gridCol w="1296537"/>
              </a:tblGrid>
              <a:tr h="277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Imperfection models for the BPMs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Thibaut Lefevre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WP13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Update on correctors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 D2 and Q4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Ezio Todesco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WP3</a:t>
                      </a:r>
                    </a:p>
                  </a:txBody>
                  <a:tcPr marL="9525" marR="9525" marT="9525" marB="0" anchor="ctr"/>
                </a:tc>
              </a:tr>
              <a:tr h="277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Spread of transfer function errors </a:t>
                      </a:r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 among triplets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Ezio Todesco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WP3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482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>
                          <a:effectLst/>
                        </a:rPr>
                        <a:t>Difference in field quality between MQXFA and MQXFB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Ezio Todesco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WP3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48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Crossing angle </a:t>
                      </a:r>
                      <a:r>
                        <a:rPr lang="en-GB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orientation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800" b="0" i="0" u="none" strike="noStrike" baseline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and protection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WP5/7/10</a:t>
                      </a:r>
                      <a:endParaRPr lang="en-GB" sz="1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7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and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</a:p>
          <a:p>
            <a:pPr lvl="1"/>
            <a:r>
              <a:rPr lang="en-US" dirty="0" smtClean="0"/>
              <a:t>Follow-up of KEK:</a:t>
            </a:r>
          </a:p>
          <a:p>
            <a:pPr lvl="2"/>
            <a:r>
              <a:rPr lang="en-US" dirty="0" smtClean="0"/>
              <a:t>Need to understand the proposed changes resulting from integration studies and from magnet review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Discussion with Paolo possibly before Christmas or at the beginning of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January (Massimo, Riccardo, Gianluigi)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929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and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"/>
            <a:r>
              <a:rPr lang="en-US" dirty="0" smtClean="0"/>
              <a:t>Optics:</a:t>
            </a:r>
          </a:p>
          <a:p>
            <a:pPr lvl="1" fontAlgn="b"/>
            <a:r>
              <a:rPr lang="en-US" dirty="0" smtClean="0"/>
              <a:t>Pending items for HL-LHCv1.0/v1.1: </a:t>
            </a:r>
          </a:p>
          <a:p>
            <a:pPr lvl="2" fontAlgn="b"/>
            <a:r>
              <a:rPr lang="en-US" dirty="0" smtClean="0"/>
              <a:t>tools </a:t>
            </a:r>
            <a:r>
              <a:rPr lang="en-US" dirty="0"/>
              <a:t>for HL-LHCv1.0 Beam </a:t>
            </a:r>
            <a:r>
              <a:rPr lang="en-US" dirty="0" smtClean="0"/>
              <a:t>2</a:t>
            </a:r>
          </a:p>
          <a:p>
            <a:pPr lvl="2" fontAlgn="b"/>
            <a:r>
              <a:rPr lang="en-US" dirty="0" smtClean="0"/>
              <a:t>Squeeze transitions, </a:t>
            </a:r>
            <a:r>
              <a:rPr lang="en-US" dirty="0" err="1" smtClean="0"/>
              <a:t>VdM</a:t>
            </a:r>
            <a:r>
              <a:rPr lang="en-US" dirty="0" smtClean="0"/>
              <a:t> optics in IP2/8, tools for HL-LHCv1.1</a:t>
            </a:r>
          </a:p>
          <a:p>
            <a:pPr lvl="1" fontAlgn="b"/>
            <a:r>
              <a:rPr lang="en-US" dirty="0" smtClean="0">
                <a:solidFill>
                  <a:srgbClr val="FF0000"/>
                </a:solidFill>
              </a:rPr>
              <a:t>Mid January (Riccardo)</a:t>
            </a:r>
            <a:endParaRPr lang="en-US" dirty="0" smtClean="0">
              <a:solidFill>
                <a:srgbClr val="FF0000"/>
              </a:solidFill>
            </a:endParaRPr>
          </a:p>
          <a:p>
            <a:pPr lvl="2" fontAlgn="b"/>
            <a:endParaRPr lang="en-US" dirty="0" smtClean="0"/>
          </a:p>
          <a:p>
            <a:pPr lvl="1" fontAlgn="b"/>
            <a:r>
              <a:rPr lang="en-GB" dirty="0" smtClean="0"/>
              <a:t>Requirements for optics measurements and correction including </a:t>
            </a:r>
            <a:r>
              <a:rPr lang="en-US" dirty="0" smtClean="0"/>
              <a:t>strategies </a:t>
            </a:r>
            <a:r>
              <a:rPr lang="en-US" dirty="0"/>
              <a:t>for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</a:t>
            </a:r>
            <a:r>
              <a:rPr lang="en-US" dirty="0"/>
              <a:t>levelling in </a:t>
            </a:r>
            <a:r>
              <a:rPr lang="en-US" dirty="0" smtClean="0"/>
              <a:t>IP1/5/8</a:t>
            </a:r>
            <a:r>
              <a:rPr lang="en-GB" dirty="0" smtClean="0"/>
              <a:t>:</a:t>
            </a:r>
          </a:p>
          <a:p>
            <a:pPr lvl="2" fontAlgn="b"/>
            <a:r>
              <a:rPr lang="en-US" dirty="0" smtClean="0"/>
              <a:t>BPM accuracy</a:t>
            </a:r>
          </a:p>
          <a:p>
            <a:pPr lvl="2" fontAlgn="b"/>
            <a:r>
              <a:rPr lang="en-US" dirty="0" smtClean="0"/>
              <a:t>K-modulation</a:t>
            </a:r>
            <a:endParaRPr lang="en-US" dirty="0"/>
          </a:p>
          <a:p>
            <a:pPr marL="800100" lvl="1" indent="-342900" fontAlgn="b"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Aim </a:t>
            </a:r>
            <a:r>
              <a:rPr lang="en-US" dirty="0" smtClean="0">
                <a:sym typeface="Wingdings" panose="05000000000000000000" pitchFamily="2" charset="2"/>
              </a:rPr>
              <a:t>for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January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(Rogelio)</a:t>
            </a:r>
            <a:endParaRPr lang="en-US" dirty="0" smtClean="0">
              <a:solidFill>
                <a:srgbClr val="FF0000"/>
              </a:solidFill>
            </a:endParaRPr>
          </a:p>
          <a:p>
            <a:pPr marL="857250" lvl="2" indent="0" fontAlgn="b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971550" lvl="1" indent="-457200" fontAlgn="b">
              <a:buFont typeface="Arial" panose="020B0604020202020204" pitchFamily="34" charset="0"/>
              <a:buChar char="•"/>
            </a:pPr>
            <a:r>
              <a:rPr lang="en-US" dirty="0" smtClean="0"/>
              <a:t>Constraints </a:t>
            </a:r>
            <a:r>
              <a:rPr lang="en-US" dirty="0"/>
              <a:t>from aperture at the TAXS (injection and maximum transverse IP displacement</a:t>
            </a:r>
            <a:r>
              <a:rPr lang="en-US" dirty="0" smtClean="0"/>
              <a:t>) and definition of the </a:t>
            </a:r>
            <a:r>
              <a:rPr lang="en-US" dirty="0"/>
              <a:t>criteria used for aperture calculations at </a:t>
            </a:r>
            <a:r>
              <a:rPr lang="en-US" dirty="0" smtClean="0"/>
              <a:t>injection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 of February (Massimo, Riccardo, Roderik)</a:t>
            </a:r>
            <a:endParaRPr lang="en-US" dirty="0">
              <a:solidFill>
                <a:srgbClr val="FF0000"/>
              </a:solidFill>
            </a:endParaRPr>
          </a:p>
          <a:p>
            <a:pPr marL="971550" lvl="1" indent="-457200" fontAlgn="b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1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and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Powering and tolerances:</a:t>
            </a:r>
          </a:p>
          <a:p>
            <a:pPr lvl="1"/>
            <a:r>
              <a:rPr lang="en-US" dirty="0" smtClean="0"/>
              <a:t>Input provided at the KEK meeting. Discussions ongoing with WP3/6. </a:t>
            </a:r>
            <a:r>
              <a:rPr lang="en-US" dirty="0" smtClean="0"/>
              <a:t>Need a </a:t>
            </a:r>
            <a:r>
              <a:rPr lang="en-US" dirty="0" smtClean="0"/>
              <a:t>joint meeting to finalize the proposals and requirements on our side, including k-modulation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Mid February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? (Massimo, Miriam, Riccardo)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Specification for tolerances for tilt-angle of the triplet/matching section </a:t>
            </a:r>
            <a:r>
              <a:rPr lang="en-US" dirty="0" smtClean="0">
                <a:sym typeface="Wingdings" panose="05000000000000000000" pitchFamily="2" charset="2"/>
              </a:rPr>
              <a:t>elements (Massimo, Miriam)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38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Field quality and impact of multipolar errors evaluated for HL-LHCv1.0 without beam-beam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Impact of field errors with beam-beam small but not negligible for HL-LHCv1.0 </a:t>
            </a:r>
            <a:r>
              <a:rPr lang="en-US" dirty="0" smtClean="0">
                <a:sym typeface="Wingdings" panose="05000000000000000000" pitchFamily="2" charset="2"/>
              </a:rPr>
              <a:t> identify those that have the largest effect 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Mid January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? (Danilo, Tatiana)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 panose="05000000000000000000" pitchFamily="2" charset="2"/>
              </a:rPr>
              <a:t>Effect of large chromaticity and </a:t>
            </a:r>
            <a:r>
              <a:rPr lang="en-US" dirty="0" err="1" smtClean="0">
                <a:sym typeface="Wingdings" panose="05000000000000000000" pitchFamily="2" charset="2"/>
              </a:rPr>
              <a:t>octupoles</a:t>
            </a:r>
            <a:r>
              <a:rPr lang="en-US" dirty="0" smtClean="0">
                <a:sym typeface="Wingdings" panose="05000000000000000000" pitchFamily="2" charset="2"/>
              </a:rPr>
              <a:t> on dynamic aperture without and with beam </a:t>
            </a:r>
            <a:r>
              <a:rPr lang="en-US" dirty="0" err="1" smtClean="0">
                <a:sym typeface="Wingdings" panose="05000000000000000000" pitchFamily="2" charset="2"/>
              </a:rPr>
              <a:t>beam</a:t>
            </a:r>
            <a:r>
              <a:rPr lang="en-US" dirty="0" smtClean="0">
                <a:sym typeface="Wingdings" panose="05000000000000000000" pitchFamily="2" charset="2"/>
              </a:rPr>
              <a:t> 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Mid March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? (Massimo, Danilo, Tatiana)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772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 of Crab cavities field quality: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Review of the tools available in </a:t>
            </a:r>
            <a:r>
              <a:rPr lang="en-US" dirty="0" err="1" smtClean="0">
                <a:sym typeface="Wingdings" panose="05000000000000000000" pitchFamily="2" charset="2"/>
              </a:rPr>
              <a:t>Sixtrack</a:t>
            </a:r>
            <a:r>
              <a:rPr lang="en-US" dirty="0" smtClean="0">
                <a:sym typeface="Wingdings" panose="05000000000000000000" pitchFamily="2" charset="2"/>
              </a:rPr>
              <a:t>: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joint Task 2.3/2.5 Meeting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Are we happy with the crab cavity field quality? Is the criterion of 4% </a:t>
            </a:r>
            <a:r>
              <a:rPr lang="en-US" dirty="0" err="1" smtClean="0">
                <a:sym typeface="Wingdings" panose="05000000000000000000" pitchFamily="2" charset="2"/>
              </a:rPr>
              <a:t>emittance</a:t>
            </a:r>
            <a:r>
              <a:rPr lang="en-US" dirty="0" smtClean="0">
                <a:sym typeface="Wingdings" panose="05000000000000000000" pitchFamily="2" charset="2"/>
              </a:rPr>
              <a:t> blow-up rate per hour reasonable?</a:t>
            </a:r>
          </a:p>
          <a:p>
            <a:pPr lvl="1"/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64916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Impedance/e-cloud/Intensity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Carb Cavities:</a:t>
            </a:r>
          </a:p>
          <a:p>
            <a:pPr lvl="1"/>
            <a:r>
              <a:rPr lang="en-US" dirty="0" smtClean="0"/>
              <a:t>Impedance reduction measures for crab cavities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Meeting on 10/12/2014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What can we gain from spread of the modes?</a:t>
            </a:r>
          </a:p>
          <a:p>
            <a:pPr lvl="2"/>
            <a:r>
              <a:rPr lang="en-US" dirty="0" smtClean="0"/>
              <a:t>Tolerances for mode control</a:t>
            </a:r>
          </a:p>
          <a:p>
            <a:pPr lvl="2"/>
            <a:r>
              <a:rPr lang="en-US" dirty="0" smtClean="0"/>
              <a:t>Is mode damping the right solution?</a:t>
            </a:r>
          </a:p>
          <a:p>
            <a:pPr lvl="2"/>
            <a:r>
              <a:rPr lang="en-US" dirty="0" smtClean="0"/>
              <a:t>Evolution of the stability limit as a function of the squeeze</a:t>
            </a:r>
          </a:p>
          <a:p>
            <a:pPr lvl="2"/>
            <a:r>
              <a:rPr lang="en-US" dirty="0" smtClean="0"/>
              <a:t>What can we learn from SPS experiment on that?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057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Impedance/e-cloud/Intensity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Electron Cloud Effects</a:t>
            </a:r>
          </a:p>
          <a:p>
            <a:pPr lvl="1"/>
            <a:r>
              <a:rPr lang="en-US" dirty="0" smtClean="0"/>
              <a:t>Heat loads:</a:t>
            </a:r>
          </a:p>
          <a:p>
            <a:pPr lvl="2"/>
            <a:r>
              <a:rPr lang="en-US" dirty="0" smtClean="0"/>
              <a:t>Provided estimates for heat loads in the triplets and matching sections for IP1/2/5/8</a:t>
            </a:r>
          </a:p>
          <a:p>
            <a:pPr lvl="2"/>
            <a:r>
              <a:rPr lang="en-US" dirty="0" smtClean="0"/>
              <a:t>Triplet in IP1 and 5 require SEY reduction measures</a:t>
            </a:r>
          </a:p>
          <a:p>
            <a:pPr lvl="2"/>
            <a:r>
              <a:rPr lang="en-US" dirty="0" smtClean="0"/>
              <a:t>Triplets in IP2 and 8 require SEY reduction measures if cooling capacity limits confirmed</a:t>
            </a:r>
          </a:p>
          <a:p>
            <a:pPr lvl="2"/>
            <a:r>
              <a:rPr lang="en-US" dirty="0" smtClean="0"/>
              <a:t>The situation of the matching sections is less evident and the requirements will depend on the SEY that we will be able to achieve in 2015</a:t>
            </a:r>
          </a:p>
          <a:p>
            <a:pPr lvl="2"/>
            <a:r>
              <a:rPr lang="en-US" dirty="0" smtClean="0"/>
              <a:t>Summarize the various contributions for the beam screens in tables for the e-cloud and for the resistive terms.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Elias, Nicolo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On general it might be good to have a comparison heat loads vs. cryogenics limits, including heat deposition 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Ready for a possible discussion on a TC meeting?</a:t>
            </a:r>
          </a:p>
          <a:p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11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Impedance/e-cloud/Intensity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Electron Cloud effects: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nstability </a:t>
            </a:r>
            <a:r>
              <a:rPr lang="en-US" dirty="0"/>
              <a:t>threshold resulting by electron </a:t>
            </a:r>
            <a:r>
              <a:rPr lang="en-US" dirty="0" smtClean="0"/>
              <a:t>cloud in areas where SEY threshold &lt; 1.2-1.3</a:t>
            </a:r>
            <a:r>
              <a:rPr lang="en-US" dirty="0"/>
              <a:t>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End of March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2015 (Giovanni)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/>
              <a:t>Effect of beam screen baffles on electron cloud-build-up and cold bore heat </a:t>
            </a:r>
            <a:r>
              <a:rPr lang="en-US" dirty="0" smtClean="0"/>
              <a:t>load. Difficult geometry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End of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April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2015 (Giovanni)? </a:t>
            </a:r>
            <a:endParaRPr lang="en-GB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Synchrotron Radiation in the HL-LHC: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Should we review the situation in the matching sections. Adriana Rossi did it for the LHC. WE could ask her to review the situation for HL-LHC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90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</TotalTime>
  <Words>986</Words>
  <Application>Microsoft Office PowerPoint</Application>
  <PresentationFormat>On-screen Show (4:3)</PresentationFormat>
  <Paragraphs>115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Review of pending actions</vt:lpstr>
      <vt:lpstr>Optics and Layout</vt:lpstr>
      <vt:lpstr>Optics and layout</vt:lpstr>
      <vt:lpstr>Optics and Layout</vt:lpstr>
      <vt:lpstr>Field quality</vt:lpstr>
      <vt:lpstr>Field quality</vt:lpstr>
      <vt:lpstr>Impedance/e-cloud/Intensity limits</vt:lpstr>
      <vt:lpstr>Impedance/e-cloud/Intensity limits</vt:lpstr>
      <vt:lpstr>Impedance/e-cloud/Intensity limits</vt:lpstr>
      <vt:lpstr>Impedance/e-cloud/Intensity limits</vt:lpstr>
      <vt:lpstr>Beam-Beam</vt:lpstr>
      <vt:lpstr>Beam-Beam</vt:lpstr>
      <vt:lpstr>Beam-beam</vt:lpstr>
      <vt:lpstr>Beam-Beam</vt:lpstr>
      <vt:lpstr>Pending items with other work packages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arduini</cp:lastModifiedBy>
  <cp:revision>196</cp:revision>
  <dcterms:created xsi:type="dcterms:W3CDTF">2006-08-16T00:00:00Z</dcterms:created>
  <dcterms:modified xsi:type="dcterms:W3CDTF">2014-12-05T14:30:43Z</dcterms:modified>
</cp:coreProperties>
</file>