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1" r:id="rId1"/>
    <p:sldMasterId id="2147483782" r:id="rId2"/>
    <p:sldMasterId id="2147484727" r:id="rId3"/>
    <p:sldMasterId id="2147484739" r:id="rId4"/>
  </p:sldMasterIdLst>
  <p:notesMasterIdLst>
    <p:notesMasterId r:id="rId14"/>
  </p:notesMasterIdLst>
  <p:handoutMasterIdLst>
    <p:handoutMasterId r:id="rId15"/>
  </p:handoutMasterIdLst>
  <p:sldIdLst>
    <p:sldId id="516" r:id="rId5"/>
    <p:sldId id="932" r:id="rId6"/>
    <p:sldId id="933" r:id="rId7"/>
    <p:sldId id="938" r:id="rId8"/>
    <p:sldId id="935" r:id="rId9"/>
    <p:sldId id="934" r:id="rId10"/>
    <p:sldId id="936" r:id="rId11"/>
    <p:sldId id="937" r:id="rId12"/>
    <p:sldId id="939" r:id="rId13"/>
  </p:sldIdLst>
  <p:sldSz cx="9144000" cy="6858000" type="screen4x3"/>
  <p:notesSz cx="6794500" cy="99314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4000" b="1" kern="1200">
        <a:solidFill>
          <a:srgbClr val="66CCFF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4000" b="1" kern="1200">
        <a:solidFill>
          <a:srgbClr val="66CCFF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4000" b="1" kern="1200">
        <a:solidFill>
          <a:srgbClr val="66CCFF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4000" b="1" kern="1200">
        <a:solidFill>
          <a:srgbClr val="66CCFF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4000" b="1" kern="1200">
        <a:solidFill>
          <a:srgbClr val="66CCFF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4000" b="1" kern="1200">
        <a:solidFill>
          <a:srgbClr val="66CCFF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4000" b="1" kern="1200">
        <a:solidFill>
          <a:srgbClr val="66CCFF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4000" b="1" kern="1200">
        <a:solidFill>
          <a:srgbClr val="66CCFF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4000" b="1" kern="1200">
        <a:solidFill>
          <a:srgbClr val="66CCFF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" id="{759E496E-E1BF-4376-AE0F-FF28759EFC09}">
          <p14:sldIdLst>
            <p14:sldId id="516"/>
            <p14:sldId id="932"/>
            <p14:sldId id="933"/>
            <p14:sldId id="938"/>
            <p14:sldId id="935"/>
            <p14:sldId id="934"/>
            <p14:sldId id="936"/>
            <p14:sldId id="937"/>
            <p14:sldId id="939"/>
          </p14:sldIdLst>
        </p14:section>
        <p14:section name="Druck der Medien" id="{0FBF87C7-4686-429C-87FA-C7120D0DBAA7}">
          <p14:sldIdLst/>
        </p14:section>
        <p14:section name="Bausteine" id="{D1EC359E-887D-4D15-8210-AD7ABCA87A62}">
          <p14:sldIdLst/>
        </p14:section>
        <p14:section name="Extra Dim" id="{C13B2A0D-74BB-403B-9441-F1B3773B09FD}">
          <p14:sldIdLst/>
        </p14:section>
        <p14:section name="LHC" id="{8C401C0C-697F-4F3E-819B-A0B0F39FB166}">
          <p14:sldIdLst/>
        </p14:section>
        <p14:section name="Expts" id="{E421B872-3F79-437D-AC52-EAD27AEA110E}">
          <p14:sldIdLst/>
        </p14:section>
        <p14:section name="LHC perform" id="{8BED17B4-9428-4E97-A3AB-4ACAE8047B94}">
          <p14:sldIdLst/>
        </p14:section>
        <p14:section name="Higgs Suche" id="{862BEF44-6B74-4BBB-BC11-D2575537C7F9}">
          <p14:sldIdLst/>
        </p14:section>
        <p14:section name="LHC plans" id="{676327D4-CEE6-47ED-8115-DEEDBE284588}">
          <p14:sldIdLst/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6"/>
    <a:srgbClr val="0000B4"/>
    <a:srgbClr val="00007D"/>
    <a:srgbClr val="10106E"/>
    <a:srgbClr val="005000"/>
    <a:srgbClr val="00005F"/>
    <a:srgbClr val="005400"/>
    <a:srgbClr val="00004D"/>
    <a:srgbClr val="B90000"/>
    <a:srgbClr val="0037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35" autoAdjust="0"/>
    <p:restoredTop sz="98574" autoAdjust="0"/>
  </p:normalViewPr>
  <p:slideViewPr>
    <p:cSldViewPr showGuides="1">
      <p:cViewPr>
        <p:scale>
          <a:sx n="110" d="100"/>
          <a:sy n="110" d="100"/>
        </p:scale>
        <p:origin x="-952" y="-2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0" d="100"/>
        <a:sy n="120" d="100"/>
      </p:scale>
      <p:origin x="0" y="0"/>
    </p:cViewPr>
  </p:sorterViewPr>
  <p:notesViewPr>
    <p:cSldViewPr showGuides="1">
      <p:cViewPr varScale="1">
        <p:scale>
          <a:sx n="97" d="100"/>
          <a:sy n="97" d="100"/>
        </p:scale>
        <p:origin x="-2670" y="-90"/>
      </p:cViewPr>
      <p:guideLst>
        <p:guide orient="horz" pos="3130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notesMaster" Target="notesMasters/notesMaster1.xml"/><Relationship Id="rId15" Type="http://schemas.openxmlformats.org/officeDocument/2006/relationships/handoutMaster" Target="handoutMasters/handout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" y="2"/>
            <a:ext cx="2970315" cy="522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104" tIns="45553" rIns="91104" bIns="45553" numCol="1" anchor="t" anchorCtr="0" compatLnSpc="1">
            <a:prstTxWarp prst="textNoShape">
              <a:avLst/>
            </a:prstTxWarp>
          </a:bodyPr>
          <a:lstStyle>
            <a:lvl1pPr algn="l" defTabSz="911314">
              <a:defRPr sz="1400" b="0">
                <a:solidFill>
                  <a:schemeClr val="tx1"/>
                </a:solidFill>
                <a:effectLst/>
                <a:latin typeface="Times New Roman" pitchFamily="18" charset="0"/>
              </a:defRPr>
            </a:lvl1pPr>
          </a:lstStyle>
          <a:p>
            <a:endParaRPr lang="de-DE"/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60650" y="2"/>
            <a:ext cx="2897386" cy="522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104" tIns="45553" rIns="91104" bIns="45553" numCol="1" anchor="t" anchorCtr="0" compatLnSpc="1">
            <a:prstTxWarp prst="textNoShape">
              <a:avLst/>
            </a:prstTxWarp>
          </a:bodyPr>
          <a:lstStyle>
            <a:lvl1pPr algn="r" defTabSz="911314">
              <a:defRPr sz="1400" b="0">
                <a:solidFill>
                  <a:schemeClr val="tx1"/>
                </a:solidFill>
                <a:effectLst/>
                <a:latin typeface="Times New Roman" pitchFamily="18" charset="0"/>
              </a:defRPr>
            </a:lvl1pPr>
          </a:lstStyle>
          <a:p>
            <a:endParaRPr lang="de-DE"/>
          </a:p>
        </p:txBody>
      </p:sp>
      <p:sp>
        <p:nvSpPr>
          <p:cNvPr id="788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" y="9409183"/>
            <a:ext cx="2970315" cy="522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104" tIns="45553" rIns="91104" bIns="45553" numCol="1" anchor="b" anchorCtr="0" compatLnSpc="1">
            <a:prstTxWarp prst="textNoShape">
              <a:avLst/>
            </a:prstTxWarp>
          </a:bodyPr>
          <a:lstStyle>
            <a:lvl1pPr algn="l" defTabSz="911314">
              <a:defRPr sz="1400" b="0">
                <a:solidFill>
                  <a:schemeClr val="tx1"/>
                </a:solidFill>
                <a:effectLst/>
                <a:latin typeface="Times New Roman" pitchFamily="18" charset="0"/>
              </a:defRPr>
            </a:lvl1pPr>
          </a:lstStyle>
          <a:p>
            <a:endParaRPr lang="de-DE"/>
          </a:p>
        </p:txBody>
      </p:sp>
      <p:sp>
        <p:nvSpPr>
          <p:cNvPr id="788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60650" y="9409183"/>
            <a:ext cx="2897386" cy="522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104" tIns="45553" rIns="91104" bIns="45553" numCol="1" anchor="b" anchorCtr="0" compatLnSpc="1">
            <a:prstTxWarp prst="textNoShape">
              <a:avLst/>
            </a:prstTxWarp>
          </a:bodyPr>
          <a:lstStyle>
            <a:lvl1pPr algn="r" defTabSz="911314">
              <a:defRPr sz="1400" b="0">
                <a:solidFill>
                  <a:schemeClr val="tx1"/>
                </a:solidFill>
                <a:effectLst/>
              </a:defRPr>
            </a:lvl1pPr>
          </a:lstStyle>
          <a:p>
            <a:fld id="{E20459A5-7CBC-4747-AE31-7C80A9161531}" type="slidenum">
              <a:rPr lang="de-DE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751215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42967" cy="4960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390" tIns="46695" rIns="93390" bIns="46695" numCol="1" anchor="t" anchorCtr="0" compatLnSpc="1">
            <a:prstTxWarp prst="textNoShape">
              <a:avLst/>
            </a:prstTxWarp>
          </a:bodyPr>
          <a:lstStyle>
            <a:lvl1pPr algn="l" defTabSz="931225">
              <a:defRPr sz="1400" b="0">
                <a:solidFill>
                  <a:schemeClr val="tx1"/>
                </a:solidFill>
                <a:effectLst/>
                <a:latin typeface="Times New Roman" pitchFamily="18" charset="0"/>
              </a:defRPr>
            </a:lvl1pPr>
          </a:lstStyle>
          <a:p>
            <a:endParaRPr lang="de-DE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536" y="1"/>
            <a:ext cx="2942966" cy="4960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390" tIns="46695" rIns="93390" bIns="46695" numCol="1" anchor="t" anchorCtr="0" compatLnSpc="1">
            <a:prstTxWarp prst="textNoShape">
              <a:avLst/>
            </a:prstTxWarp>
          </a:bodyPr>
          <a:lstStyle>
            <a:lvl1pPr algn="r" defTabSz="931225">
              <a:defRPr sz="1400" b="0">
                <a:solidFill>
                  <a:schemeClr val="tx1"/>
                </a:solidFill>
                <a:effectLst/>
                <a:latin typeface="Times New Roman" pitchFamily="18" charset="0"/>
              </a:defRPr>
            </a:lvl1pPr>
          </a:lstStyle>
          <a:p>
            <a:endParaRPr lang="de-DE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" y="742950"/>
            <a:ext cx="4968875" cy="3727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5530" y="4718457"/>
            <a:ext cx="4983443" cy="44688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390" tIns="46695" rIns="93390" bIns="4669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die Formate des Vorlagentextes zu bearbeiten</a:t>
            </a:r>
          </a:p>
          <a:p>
            <a:pPr lvl="1"/>
            <a:r>
              <a:rPr lang="en-GB" smtClean="0"/>
              <a:t>Zweite Ebene</a:t>
            </a:r>
          </a:p>
          <a:p>
            <a:pPr lvl="2"/>
            <a:r>
              <a:rPr lang="en-GB" smtClean="0"/>
              <a:t>Dritte Ebene</a:t>
            </a:r>
          </a:p>
          <a:p>
            <a:pPr lvl="3"/>
            <a:r>
              <a:rPr lang="en-GB" smtClean="0"/>
              <a:t>Vierte Ebene</a:t>
            </a:r>
          </a:p>
          <a:p>
            <a:pPr lvl="4"/>
            <a:r>
              <a:rPr lang="en-GB" smtClean="0"/>
              <a:t>Fünfte Ebene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35371"/>
            <a:ext cx="2942967" cy="4960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390" tIns="46695" rIns="93390" bIns="46695" numCol="1" anchor="b" anchorCtr="0" compatLnSpc="1">
            <a:prstTxWarp prst="textNoShape">
              <a:avLst/>
            </a:prstTxWarp>
          </a:bodyPr>
          <a:lstStyle>
            <a:lvl1pPr algn="l" defTabSz="931225">
              <a:defRPr sz="1400" b="0">
                <a:solidFill>
                  <a:schemeClr val="tx1"/>
                </a:solidFill>
                <a:effectLst/>
                <a:latin typeface="Times New Roman" pitchFamily="18" charset="0"/>
              </a:defRPr>
            </a:lvl1pPr>
          </a:lstStyle>
          <a:p>
            <a:endParaRPr lang="de-DE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536" y="9435371"/>
            <a:ext cx="2942966" cy="4960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390" tIns="46695" rIns="93390" bIns="46695" numCol="1" anchor="b" anchorCtr="0" compatLnSpc="1">
            <a:prstTxWarp prst="textNoShape">
              <a:avLst/>
            </a:prstTxWarp>
          </a:bodyPr>
          <a:lstStyle>
            <a:lvl1pPr algn="r" defTabSz="931225">
              <a:defRPr sz="1400" b="0">
                <a:solidFill>
                  <a:schemeClr val="tx1"/>
                </a:solidFill>
                <a:effectLst/>
                <a:latin typeface="Times New Roman" pitchFamily="18" charset="0"/>
              </a:defRPr>
            </a:lvl1pPr>
          </a:lstStyle>
          <a:p>
            <a:fld id="{D6CBE23F-2BE0-417A-809E-7C53A1DAAEFF}" type="slidenum">
              <a:rPr lang="de-DE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05926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C70B11B-8527-41BB-843B-A3DDE8BBBB04}" type="slidenum">
              <a:rPr lang="de-DE"/>
              <a:pPr/>
              <a:t>1</a:t>
            </a:fld>
            <a:endParaRPr lang="de-DE" dirty="0"/>
          </a:p>
        </p:txBody>
      </p:sp>
      <p:sp>
        <p:nvSpPr>
          <p:cNvPr id="863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4400" y="744538"/>
            <a:ext cx="4965700" cy="3724275"/>
          </a:xfrm>
          <a:ln/>
        </p:spPr>
      </p:sp>
      <p:sp>
        <p:nvSpPr>
          <p:cNvPr id="8632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7113" y="4716459"/>
            <a:ext cx="4980279" cy="4470409"/>
          </a:xfrm>
        </p:spPr>
        <p:txBody>
          <a:bodyPr/>
          <a:lstStyle/>
          <a:p>
            <a:r>
              <a:rPr lang="de-DE" sz="1600" dirty="0" smtClean="0">
                <a:solidFill>
                  <a:schemeClr val="tx1"/>
                </a:solidFill>
                <a:effectLst/>
              </a:rPr>
              <a:t>koordiniere seit Jahren</a:t>
            </a:r>
            <a:r>
              <a:rPr lang="de-DE" sz="1600" baseline="0" dirty="0" smtClean="0">
                <a:solidFill>
                  <a:schemeClr val="tx1"/>
                </a:solidFill>
                <a:effectLst/>
              </a:rPr>
              <a:t> </a:t>
            </a:r>
            <a:r>
              <a:rPr lang="de-DE" sz="1600" dirty="0" smtClean="0">
                <a:solidFill>
                  <a:schemeClr val="tx1"/>
                </a:solidFill>
                <a:effectLst/>
              </a:rPr>
              <a:t>dt. Öffentlichkeitsarbeit für CERN+LHC</a:t>
            </a:r>
          </a:p>
          <a:p>
            <a:pPr marL="285750" indent="-285750">
              <a:buFontTx/>
              <a:buChar char="-"/>
            </a:pPr>
            <a:r>
              <a:rPr lang="de-DE" sz="1800" dirty="0" smtClean="0">
                <a:solidFill>
                  <a:schemeClr val="tx1"/>
                </a:solidFill>
                <a:effectLst/>
              </a:rPr>
              <a:t>CERN PR, EPPCN, IPPOG, GELOG, LHC-Kommunikation</a:t>
            </a:r>
          </a:p>
          <a:p>
            <a:pPr algn="l"/>
            <a:r>
              <a:rPr lang="de-DE" sz="1800" dirty="0" smtClean="0">
                <a:solidFill>
                  <a:schemeClr val="tx1"/>
                </a:solidFill>
                <a:effectLst/>
              </a:rPr>
              <a:t>Sowohl der LHC-Start als auch die Verkündung der </a:t>
            </a:r>
            <a:r>
              <a:rPr lang="de-DE" sz="1800" dirty="0" err="1" smtClean="0">
                <a:solidFill>
                  <a:schemeClr val="tx1"/>
                </a:solidFill>
                <a:effectLst/>
              </a:rPr>
              <a:t>Higgs</a:t>
            </a:r>
            <a:r>
              <a:rPr lang="de-DE" sz="1800" dirty="0" smtClean="0">
                <a:solidFill>
                  <a:schemeClr val="tx1"/>
                </a:solidFill>
                <a:effectLst/>
              </a:rPr>
              <a:t>-Entdeckung</a:t>
            </a:r>
          </a:p>
          <a:p>
            <a:pPr algn="l"/>
            <a:r>
              <a:rPr lang="de-DE" sz="1800" dirty="0" smtClean="0">
                <a:solidFill>
                  <a:schemeClr val="tx1"/>
                </a:solidFill>
                <a:effectLst/>
              </a:rPr>
              <a:t>zählen zu den größten Medienereignissen in der Geschichte der Wissenschaft.</a:t>
            </a:r>
          </a:p>
          <a:p>
            <a:pPr algn="l"/>
            <a:r>
              <a:rPr lang="de-DE" sz="1800" dirty="0" smtClean="0">
                <a:solidFill>
                  <a:schemeClr val="tx1"/>
                </a:solidFill>
                <a:effectLst/>
              </a:rPr>
              <a:t>Natürlich ist das überwältigende Interesse der Medien für uns schön und wichtig,</a:t>
            </a:r>
          </a:p>
          <a:p>
            <a:pPr algn="l"/>
            <a:r>
              <a:rPr lang="de-DE" sz="1800" dirty="0" smtClean="0">
                <a:solidFill>
                  <a:schemeClr val="tx1"/>
                </a:solidFill>
                <a:effectLst/>
              </a:rPr>
              <a:t>auch weil die Geldgeber unsere extrem teure Forschung ohne dieses große öffentliche Interesse kaum finanzieren würden.</a:t>
            </a:r>
          </a:p>
          <a:p>
            <a:pPr algn="l"/>
            <a:r>
              <a:rPr lang="de-DE" sz="1800" dirty="0" smtClean="0">
                <a:solidFill>
                  <a:schemeClr val="tx1"/>
                </a:solidFill>
                <a:effectLst/>
              </a:rPr>
              <a:t>Also tun wir alles, um dieses Interesse zu erhalten und zu schüren.</a:t>
            </a:r>
            <a:endParaRPr lang="en-GB" sz="1800" dirty="0" smtClean="0">
              <a:solidFill>
                <a:schemeClr val="tx1"/>
              </a:solidFill>
              <a:effectLst/>
            </a:endParaRPr>
          </a:p>
          <a:p>
            <a:pPr algn="l"/>
            <a:r>
              <a:rPr lang="de-DE" sz="1800" dirty="0" smtClean="0">
                <a:solidFill>
                  <a:schemeClr val="tx1"/>
                </a:solidFill>
                <a:effectLst/>
              </a:rPr>
              <a:t>Andererseits geraten wir auch in die Situation des Zauberlehrlings:</a:t>
            </a:r>
          </a:p>
          <a:p>
            <a:pPr algn="l"/>
            <a:r>
              <a:rPr lang="de-DE" sz="1800" dirty="0" smtClean="0">
                <a:solidFill>
                  <a:schemeClr val="tx1"/>
                </a:solidFill>
                <a:effectLst/>
              </a:rPr>
              <a:t>die Geister, die er rief, ward er nicht mehr los. </a:t>
            </a:r>
            <a:endParaRPr lang="en-US" sz="1800" b="1" dirty="0">
              <a:latin typeface="Arial Unicode MS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AIP Potsdam   23.10.09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Th. Naumann              DESY Zeuthen               Big Bang in the Lab  -  From Quarks to the Universe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3A4DC3-6F01-4E2E-8304-A6B45BB35127}" type="slidenum">
              <a:rPr lang="de-DE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4143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AIP Potsdam   23.10.09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Th. Naumann              DESY Zeuthen               Big Bang in the Lab  -  From Quarks to the Universe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24B070-6B27-46E0-ABEC-427A9102C9CF}" type="slidenum">
              <a:rPr lang="de-DE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9478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AIP Potsdam   23.10.09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Th. Naumann              DESY Zeuthen               Big Bang in the Lab  -  From Quarks to the Universe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0D1803-2B98-4D67-A263-9CA9AB435F35}" type="slidenum">
              <a:rPr lang="de-DE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7494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FFFFFF"/>
                </a:solidFill>
              </a:rPr>
              <a:t>AIP Potsdam   23.10.09</a:t>
            </a:r>
            <a:endParaRPr lang="en-US" sz="14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FFFFFF"/>
                </a:solidFill>
              </a:rPr>
              <a:t>Th. Naumann              DESY Zeuthen               Big Bang in the Lab  -  From Quarks to the Universe</a:t>
            </a:r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903314-7804-4FFB-BCA1-1F8932BE2DBC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8468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FFFFFF"/>
                </a:solidFill>
              </a:rPr>
              <a:t>AIP Potsdam   23.10.09</a:t>
            </a:r>
            <a:endParaRPr lang="en-US" sz="14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FFFFFF"/>
                </a:solidFill>
              </a:rPr>
              <a:t>Th. Naumann              DESY Zeuthen               Big Bang in the Lab  -  From Quarks to the Universe</a:t>
            </a:r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A5EECC-BCD0-4663-AF14-F475549A3D06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764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FFFFFF"/>
                </a:solidFill>
              </a:rPr>
              <a:t>AIP Potsdam   23.10.09</a:t>
            </a:r>
            <a:endParaRPr lang="en-US" sz="14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FFFFFF"/>
                </a:solidFill>
              </a:rPr>
              <a:t>Th. Naumann              DESY Zeuthen               Big Bang in the Lab  -  From Quarks to the Universe</a:t>
            </a:r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1A4E20-9EC5-4D72-9237-B51D4077F7AB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3997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FFFFFF"/>
                </a:solidFill>
              </a:rPr>
              <a:t>AIP Potsdam   23.10.09</a:t>
            </a:r>
            <a:endParaRPr lang="en-US" sz="14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FFFFFF"/>
                </a:solidFill>
              </a:rPr>
              <a:t>Th. Naumann              DESY Zeuthen               Big Bang in the Lab  -  From Quarks to the Universe</a:t>
            </a:r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F38B2F-AE5B-45A9-9C42-2AAA986BBFBF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1837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FFFFFF"/>
                </a:solidFill>
              </a:rPr>
              <a:t>AIP Potsdam   23.10.09</a:t>
            </a:r>
            <a:endParaRPr lang="en-US" sz="14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FFFFFF"/>
                </a:solidFill>
              </a:rPr>
              <a:t>Th. Naumann              DESY Zeuthen               Big Bang in the Lab  -  From Quarks to the Universe</a:t>
            </a:r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F5D0D2-DF19-4F00-B01D-584453ED5959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481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FFFFFF"/>
                </a:solidFill>
              </a:rPr>
              <a:t>AIP Potsdam   23.10.09</a:t>
            </a:r>
            <a:endParaRPr lang="en-US" sz="14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FFFFFF"/>
                </a:solidFill>
              </a:rPr>
              <a:t>Th. Naumann              DESY Zeuthen               Big Bang in the Lab  -  From Quarks to the Universe</a:t>
            </a:r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E07F5C-F387-48D8-A010-160BA99BCDC2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14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FFFFFF"/>
                </a:solidFill>
              </a:rPr>
              <a:t>AIP Potsdam   23.10.09</a:t>
            </a:r>
            <a:endParaRPr lang="en-US" sz="14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FFFFFF"/>
                </a:solidFill>
              </a:rPr>
              <a:t>Th. Naumann              DESY Zeuthen               Big Bang in the Lab  -  From Quarks to the Universe</a:t>
            </a:r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809470-267B-4535-BFE3-D55FF3D70F09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0949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FFFFFF"/>
                </a:solidFill>
              </a:rPr>
              <a:t>AIP Potsdam   23.10.09</a:t>
            </a:r>
            <a:endParaRPr lang="en-US" sz="14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FFFFFF"/>
                </a:solidFill>
              </a:rPr>
              <a:t>Th. Naumann              DESY Zeuthen               Big Bang in the Lab  -  From Quarks to the Universe</a:t>
            </a:r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D42CC5-7037-4D5A-8704-28970DD73BD1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3938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AIP Potsdam   23.10.09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Th. Naumann              DESY Zeuthen               Big Bang in the Lab  -  From Quarks to the Universe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66EE78-DBB6-4468-A10E-DFD8B600A9BB}" type="slidenum">
              <a:rPr lang="de-DE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2863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FFFFFF"/>
                </a:solidFill>
              </a:rPr>
              <a:t>AIP Potsdam   23.10.09</a:t>
            </a:r>
            <a:endParaRPr lang="en-US" sz="14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FFFFFF"/>
                </a:solidFill>
              </a:rPr>
              <a:t>Th. Naumann              DESY Zeuthen               Big Bang in the Lab  -  From Quarks to the Universe</a:t>
            </a:r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334E24-CBE5-4E58-AF88-5E6B49C4E33E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812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FFFFFF"/>
                </a:solidFill>
              </a:rPr>
              <a:t>AIP Potsdam   23.10.09</a:t>
            </a:r>
            <a:endParaRPr lang="en-US" sz="14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FFFFFF"/>
                </a:solidFill>
              </a:rPr>
              <a:t>Th. Naumann              DESY Zeuthen               Big Bang in the Lab  -  From Quarks to the Universe</a:t>
            </a:r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E6CF67-FEC0-490E-8268-E676DBFD7E1D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8557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2136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21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FFFFFF"/>
                </a:solidFill>
              </a:rPr>
              <a:t>AIP Potsdam   23.10.09</a:t>
            </a:r>
            <a:endParaRPr lang="en-US" sz="14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FFFFFF"/>
                </a:solidFill>
              </a:rPr>
              <a:t>Th. Naumann              DESY Zeuthen               Big Bang in the Lab  -  From Quarks to the Universe</a:t>
            </a:r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2E4FF9-E5AD-4817-B675-6C8469C44CB3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3269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000000"/>
                </a:solidFill>
              </a:rPr>
              <a:t>Ecsite Milano     Session: Particle physics outreach    Talk 47    04.06.09   11:30 h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>
                <a:solidFill>
                  <a:srgbClr val="000000"/>
                </a:solidFill>
              </a:rPr>
              <a:t>Th. Naumann          Deutsches Elektronen-Synchrotron DESY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6195F6-6EBE-4020-B3D9-A0F39A0A8622}" type="slidenum">
              <a:rPr lang="de-DE">
                <a:solidFill>
                  <a:srgbClr val="000000"/>
                </a:solidFill>
              </a:rPr>
              <a:pPr/>
              <a:t>‹#›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1172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000000"/>
                </a:solidFill>
              </a:rPr>
              <a:t>Ecsite Milano     Session: Particle physics outreach    Talk 47    04.06.09   11:30 h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>
                <a:solidFill>
                  <a:srgbClr val="000000"/>
                </a:solidFill>
              </a:rPr>
              <a:t>Th. Naumann          Deutsches Elektronen-Synchrotron DESY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6B9A90-3DD6-438B-A96C-00770BA836A2}" type="slidenum">
              <a:rPr lang="de-DE">
                <a:solidFill>
                  <a:srgbClr val="000000"/>
                </a:solidFill>
              </a:rPr>
              <a:pPr/>
              <a:t>‹#›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8141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000000"/>
                </a:solidFill>
              </a:rPr>
              <a:t>Ecsite Milano     Session: Particle physics outreach    Talk 47    04.06.09   11:30 h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>
                <a:solidFill>
                  <a:srgbClr val="000000"/>
                </a:solidFill>
              </a:rPr>
              <a:t>Th. Naumann          Deutsches Elektronen-Synchrotron DESY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140CA8-3578-46E4-921A-914670D6CBFF}" type="slidenum">
              <a:rPr lang="de-DE">
                <a:solidFill>
                  <a:srgbClr val="000000"/>
                </a:solidFill>
              </a:rPr>
              <a:pPr/>
              <a:t>‹#›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0148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2122488" cy="15319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32088" y="1600200"/>
            <a:ext cx="2124075" cy="15319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000000"/>
                </a:solidFill>
              </a:rPr>
              <a:t>Ecsite Milano     Session: Particle physics outreach    Talk 47    04.06.09   11:30 h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>
                <a:solidFill>
                  <a:srgbClr val="000000"/>
                </a:solidFill>
              </a:rPr>
              <a:t>Th. Naumann          Deutsches Elektronen-Synchrotron DESY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B267D3-6A33-4F30-879A-AFB5B52D7619}" type="slidenum">
              <a:rPr lang="de-DE">
                <a:solidFill>
                  <a:srgbClr val="000000"/>
                </a:solidFill>
              </a:rPr>
              <a:pPr/>
              <a:t>‹#›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5143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000000"/>
                </a:solidFill>
              </a:rPr>
              <a:t>Ecsite Milano     Session: Particle physics outreach    Talk 47    04.06.09   11:30 h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>
                <a:solidFill>
                  <a:srgbClr val="000000"/>
                </a:solidFill>
              </a:rPr>
              <a:t>Th. Naumann          Deutsches Elektronen-Synchrotron DESY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BE827B-A6AB-4C89-A6D3-FDF9487CBEB5}" type="slidenum">
              <a:rPr lang="de-DE">
                <a:solidFill>
                  <a:srgbClr val="000000"/>
                </a:solidFill>
              </a:rPr>
              <a:pPr/>
              <a:t>‹#›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0547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000000"/>
                </a:solidFill>
              </a:rPr>
              <a:t>Ecsite Milano     Session: Particle physics outreach    Talk 47    04.06.09   11:30 h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>
                <a:solidFill>
                  <a:srgbClr val="000000"/>
                </a:solidFill>
              </a:rPr>
              <a:t>Th. Naumann          Deutsches Elektronen-Synchrotron DESY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0C305C-BE1D-4F72-A837-9DA5EB95299C}" type="slidenum">
              <a:rPr lang="de-DE">
                <a:solidFill>
                  <a:srgbClr val="000000"/>
                </a:solidFill>
              </a:rPr>
              <a:pPr/>
              <a:t>‹#›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3303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000000"/>
                </a:solidFill>
              </a:rPr>
              <a:t>Ecsite Milano     Session: Particle physics outreach    Talk 47    04.06.09   11:30 h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>
                <a:solidFill>
                  <a:srgbClr val="000000"/>
                </a:solidFill>
              </a:rPr>
              <a:t>Th. Naumann          Deutsches Elektronen-Synchrotron DESY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356B3D-06EF-4F51-89CC-FA672678C3AD}" type="slidenum">
              <a:rPr lang="de-DE">
                <a:solidFill>
                  <a:srgbClr val="000000"/>
                </a:solidFill>
              </a:rPr>
              <a:pPr/>
              <a:t>‹#›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1879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AIP Potsdam   23.10.09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Th. Naumann              DESY Zeuthen               Big Bang in the Lab  -  From Quarks to the Universe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0BDD6C-89B9-4D31-B055-9E15C3DD3298}" type="slidenum">
              <a:rPr lang="de-DE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5512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000000"/>
                </a:solidFill>
              </a:rPr>
              <a:t>Ecsite Milano     Session: Particle physics outreach    Talk 47    04.06.09   11:30 h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>
                <a:solidFill>
                  <a:srgbClr val="000000"/>
                </a:solidFill>
              </a:rPr>
              <a:t>Th. Naumann          Deutsches Elektronen-Synchrotron DESY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93234F-0167-4FE7-ACF3-7FFFD9315DC5}" type="slidenum">
              <a:rPr lang="de-DE">
                <a:solidFill>
                  <a:srgbClr val="000000"/>
                </a:solidFill>
              </a:rPr>
              <a:pPr/>
              <a:t>‹#›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4499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000000"/>
                </a:solidFill>
              </a:rPr>
              <a:t>Ecsite Milano     Session: Particle physics outreach    Talk 47    04.06.09   11:30 h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>
                <a:solidFill>
                  <a:srgbClr val="000000"/>
                </a:solidFill>
              </a:rPr>
              <a:t>Th. Naumann          Deutsches Elektronen-Synchrotron DESY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2CE7C7-2B5B-4670-99E2-3C6A6E3F7A7B}" type="slidenum">
              <a:rPr lang="de-DE">
                <a:solidFill>
                  <a:srgbClr val="000000"/>
                </a:solidFill>
              </a:rPr>
              <a:pPr/>
              <a:t>‹#›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5440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000000"/>
                </a:solidFill>
              </a:rPr>
              <a:t>Ecsite Milano     Session: Particle physics outreach    Talk 47    04.06.09   11:30 h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>
                <a:solidFill>
                  <a:srgbClr val="000000"/>
                </a:solidFill>
              </a:rPr>
              <a:t>Th. Naumann          Deutsches Elektronen-Synchrotron DESY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BF07B5-A00C-4F71-8AD6-35E82772E5E3}" type="slidenum">
              <a:rPr lang="de-DE">
                <a:solidFill>
                  <a:srgbClr val="000000"/>
                </a:solidFill>
              </a:rPr>
              <a:pPr/>
              <a:t>‹#›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1778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10363" y="93663"/>
            <a:ext cx="2136775" cy="30384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6863" y="93663"/>
            <a:ext cx="6261100" cy="30384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000000"/>
                </a:solidFill>
              </a:rPr>
              <a:t>Ecsite Milano     Session: Particle physics outreach    Talk 47    04.06.09   11:30 h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>
                <a:solidFill>
                  <a:srgbClr val="000000"/>
                </a:solidFill>
              </a:rPr>
              <a:t>Th. Naumann          Deutsches Elektronen-Synchrotron DESY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7F4B6B-0ABA-439B-8C80-DAF263F30A36}" type="slidenum">
              <a:rPr lang="de-DE">
                <a:solidFill>
                  <a:srgbClr val="000000"/>
                </a:solidFill>
              </a:rPr>
              <a:pPr/>
              <a:t>‹#›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2098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3335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4467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56771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8138" y="1603375"/>
            <a:ext cx="4038600" cy="4175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29138" y="1603375"/>
            <a:ext cx="4038600" cy="4175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1685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0812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2846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AIP Potsdam   23.10.09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Th. Naumann              DESY Zeuthen               Big Bang in the Lab  -  From Quarks to the Universe</a:t>
            </a: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4CAD9F-0A34-421C-AC66-A539BED4C155}" type="slidenum">
              <a:rPr lang="de-DE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6360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4319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52064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85128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4642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0338" y="352425"/>
            <a:ext cx="2057400" cy="54260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8138" y="352425"/>
            <a:ext cx="6019800" cy="54260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8782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52425"/>
            <a:ext cx="7685088" cy="457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38138" y="1603375"/>
            <a:ext cx="4038600" cy="4175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29138" y="1603375"/>
            <a:ext cx="4038600" cy="20113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29138" y="3767138"/>
            <a:ext cx="4038600" cy="20113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0830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AIP Potsdam   23.10.09</a:t>
            </a:r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Th. Naumann              DESY Zeuthen               Big Bang in the Lab  -  From Quarks to the Universe</a:t>
            </a:r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C0FE29-441F-4C25-9EF1-7F1670350C79}" type="slidenum">
              <a:rPr lang="de-DE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3114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AIP Potsdam   23.10.09</a:t>
            </a:r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Th. Naumann              DESY Zeuthen               Big Bang in the Lab  -  From Quarks to the Universe</a:t>
            </a: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624A84-2DE1-4832-9156-986897ABE18E}" type="slidenum">
              <a:rPr lang="de-DE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1858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AIP Potsdam   23.10.09</a:t>
            </a:r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Th. Naumann              DESY Zeuthen               Big Bang in the Lab  -  From Quarks to the Universe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0404E0-3210-4763-AE83-8CEB7D117E75}" type="slidenum">
              <a:rPr lang="de-DE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54712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AIP Potsdam   23.10.09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Th. Naumann              DESY Zeuthen               Big Bang in the Lab  -  From Quarks to the Universe</a:t>
            </a: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5B16F5-5DAB-4A82-ABC3-DE5DC7AF7E75}" type="slidenum">
              <a:rPr lang="de-DE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76858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AIP Potsdam   23.10.09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Th. Naumann              DESY Zeuthen               Big Bang in the Lab  -  From Quarks to the Universe</a:t>
            </a: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98599E-CD7E-430C-B267-8C64E0FB60CC}" type="slidenum">
              <a:rPr lang="de-DE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843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slideLayout" Target="../slideLayouts/slideLayout45.xml"/><Relationship Id="rId13" Type="http://schemas.openxmlformats.org/officeDocument/2006/relationships/theme" Target="../theme/theme4.xml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0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4290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42906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400" b="0">
                <a:solidFill>
                  <a:schemeClr val="tx1"/>
                </a:solidFill>
                <a:effectLst/>
              </a:defRPr>
            </a:lvl1pPr>
          </a:lstStyle>
          <a:p>
            <a:r>
              <a:rPr lang="en-US" smtClean="0"/>
              <a:t>AIP Potsdam   23.10.09</a:t>
            </a:r>
            <a:endParaRPr lang="de-DE"/>
          </a:p>
        </p:txBody>
      </p:sp>
      <p:sp>
        <p:nvSpPr>
          <p:cNvPr id="42906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b="0">
                <a:solidFill>
                  <a:schemeClr val="tx1"/>
                </a:solidFill>
                <a:effectLst/>
              </a:defRPr>
            </a:lvl1pPr>
          </a:lstStyle>
          <a:p>
            <a:r>
              <a:rPr lang="en-GB" smtClean="0"/>
              <a:t>Th. Naumann              DESY Zeuthen               Big Bang in the Lab  -  From Quarks to the Universe</a:t>
            </a:r>
            <a:endParaRPr lang="de-DE"/>
          </a:p>
        </p:txBody>
      </p:sp>
      <p:sp>
        <p:nvSpPr>
          <p:cNvPr id="42906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b="0">
                <a:solidFill>
                  <a:schemeClr val="tx1"/>
                </a:solidFill>
                <a:effectLst/>
              </a:defRPr>
            </a:lvl1pPr>
          </a:lstStyle>
          <a:p>
            <a:fld id="{831FA676-1056-4F94-8F67-C89EF952FE82}" type="slidenum">
              <a:rPr lang="de-DE"/>
              <a:pPr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118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61187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0">
                <a:solidFill>
                  <a:schemeClr val="bg1"/>
                </a:solidFill>
                <a:latin typeface="Optima" pitchFamily="34" charset="0"/>
                <a:ea typeface="+mn-ea"/>
              </a:defRPr>
            </a:lvl1pPr>
          </a:lstStyle>
          <a:p>
            <a:pPr algn="l"/>
            <a:r>
              <a:rPr lang="en-US" smtClean="0">
                <a:solidFill>
                  <a:srgbClr val="FFFFFF"/>
                </a:solidFill>
                <a:effectLst/>
              </a:rPr>
              <a:t>AIP Potsdam   23.10.09</a:t>
            </a:r>
            <a:endParaRPr lang="en-US" sz="1400">
              <a:solidFill>
                <a:srgbClr val="000000"/>
              </a:solidFill>
              <a:effectLst/>
            </a:endParaRPr>
          </a:p>
        </p:txBody>
      </p:sp>
      <p:sp>
        <p:nvSpPr>
          <p:cNvPr id="861188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b="0">
                <a:solidFill>
                  <a:schemeClr val="bg1"/>
                </a:solidFill>
                <a:ea typeface="+mn-ea"/>
              </a:defRPr>
            </a:lvl1pPr>
          </a:lstStyle>
          <a:p>
            <a:r>
              <a:rPr lang="en-US">
                <a:solidFill>
                  <a:srgbClr val="FFFFFF"/>
                </a:solidFill>
                <a:effectLst/>
                <a:latin typeface="Arial" pitchFamily="34" charset="0"/>
              </a:rPr>
              <a:t>Th. Naumann              DESY Zeuthen               Big Bang in the Lab  -  From Quarks to the Universe</a:t>
            </a:r>
            <a:endParaRPr lang="en-US" sz="1400">
              <a:solidFill>
                <a:srgbClr val="000000"/>
              </a:solidFill>
              <a:effectLst/>
              <a:latin typeface="Arial" pitchFamily="34" charset="0"/>
            </a:endParaRPr>
          </a:p>
        </p:txBody>
      </p:sp>
      <p:sp>
        <p:nvSpPr>
          <p:cNvPr id="861189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0">
                <a:solidFill>
                  <a:schemeClr val="bg1"/>
                </a:solidFill>
                <a:ea typeface="+mn-ea"/>
              </a:defRPr>
            </a:lvl1pPr>
          </a:lstStyle>
          <a:p>
            <a:fld id="{788CD04B-F4E0-4C82-9FE5-66B1E84689D3}" type="slidenum">
              <a:rPr lang="en-US">
                <a:solidFill>
                  <a:srgbClr val="FFFFFF"/>
                </a:solidFill>
                <a:effectLst/>
                <a:latin typeface="Arial" pitchFamily="34" charset="0"/>
              </a:rPr>
              <a:pPr/>
              <a:t>‹#›</a:t>
            </a:fld>
            <a:endParaRPr lang="en-US" sz="1400">
              <a:solidFill>
                <a:srgbClr val="000000"/>
              </a:solidFill>
              <a:effectLst/>
              <a:latin typeface="Arial" pitchFamily="34" charset="0"/>
            </a:endParaRPr>
          </a:p>
        </p:txBody>
      </p:sp>
      <p:pic>
        <p:nvPicPr>
          <p:cNvPr id="861190" name="Picture 6" descr="Blue-banner"/>
          <p:cNvPicPr>
            <a:picLocks noChangeAspect="1" noChangeArrowheads="1"/>
          </p:cNvPicPr>
          <p:nvPr/>
        </p:nvPicPr>
        <p:blipFill>
          <a:blip r:embed="rId13" cstate="print">
            <a:lum bright="-10000" contrast="-4000"/>
          </a:blip>
          <a:srcRect/>
          <a:stretch>
            <a:fillRect/>
          </a:stretch>
        </p:blipFill>
        <p:spPr bwMode="auto">
          <a:xfrm>
            <a:off x="-1588" y="0"/>
            <a:ext cx="9145588" cy="192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16654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  <p:sldLayoutId id="2147483785" r:id="rId3"/>
    <p:sldLayoutId id="2147483786" r:id="rId4"/>
    <p:sldLayoutId id="2147483787" r:id="rId5"/>
    <p:sldLayoutId id="2147483788" r:id="rId6"/>
    <p:sldLayoutId id="2147483789" r:id="rId7"/>
    <p:sldLayoutId id="2147483790" r:id="rId8"/>
    <p:sldLayoutId id="2147483791" r:id="rId9"/>
    <p:sldLayoutId id="2147483792" r:id="rId10"/>
    <p:sldLayoutId id="2147483793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ＭＳ Ｐゴシック" pitchFamily="34" charset="-128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ＭＳ Ｐゴシック" pitchFamily="34" charset="-128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ＭＳ Ｐゴシック" pitchFamily="34" charset="-128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ＭＳ Ｐゴシック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ＭＳ Ｐゴシック" pitchFamily="34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ＭＳ Ｐゴシック" pitchFamily="34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ＭＳ Ｐゴシック" pitchFamily="34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ＭＳ Ｐゴシック" pitchFamily="34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0114" name="Rectangle 2"/>
          <p:cNvSpPr>
            <a:spLocks noChangeArrowheads="1"/>
          </p:cNvSpPr>
          <p:nvPr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l"/>
            <a:endParaRPr lang="en-GB" sz="2400" b="0" smtClean="0">
              <a:solidFill>
                <a:srgbClr val="000000"/>
              </a:solidFill>
              <a:effectLst/>
              <a:latin typeface="Times" pitchFamily="18" charset="0"/>
            </a:endParaRPr>
          </a:p>
        </p:txBody>
      </p:sp>
      <p:sp>
        <p:nvSpPr>
          <p:cNvPr id="73011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96863" y="93663"/>
            <a:ext cx="85502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0" rIns="91440" bIns="0" numCol="1" anchor="ctr" anchorCtr="1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 smtClean="0"/>
              <a:t>Click to edit Master title style</a:t>
            </a:r>
          </a:p>
        </p:txBody>
      </p:sp>
      <p:sp>
        <p:nvSpPr>
          <p:cNvPr id="73011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4398963" cy="1531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</a:p>
        </p:txBody>
      </p:sp>
      <p:sp>
        <p:nvSpPr>
          <p:cNvPr id="730117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216400" y="6630988"/>
            <a:ext cx="69850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800" b="1">
                <a:latin typeface="Arial" charset="0"/>
              </a:defRPr>
            </a:lvl1pPr>
          </a:lstStyle>
          <a:p>
            <a:pPr algn="l"/>
            <a:r>
              <a:rPr lang="en-GB" smtClean="0">
                <a:solidFill>
                  <a:srgbClr val="000000"/>
                </a:solidFill>
                <a:effectLst/>
              </a:rPr>
              <a:t>Ecsite Milano     Session: Particle physics outreach    Talk 47    04.06.09   11:30 h</a:t>
            </a:r>
            <a:endParaRPr lang="de-DE" smtClean="0">
              <a:solidFill>
                <a:srgbClr val="000000"/>
              </a:solidFill>
              <a:effectLst/>
            </a:endParaRPr>
          </a:p>
        </p:txBody>
      </p:sp>
      <p:sp>
        <p:nvSpPr>
          <p:cNvPr id="73011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663700" y="6635750"/>
            <a:ext cx="538163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z="800" b="1">
                <a:latin typeface="Arial" charset="0"/>
              </a:defRPr>
            </a:lvl1pPr>
          </a:lstStyle>
          <a:p>
            <a:r>
              <a:rPr lang="de-DE" smtClean="0">
                <a:solidFill>
                  <a:srgbClr val="000000"/>
                </a:solidFill>
                <a:effectLst/>
              </a:rPr>
              <a:t>Th. Naumann          Deutsches Elektronen-Synchrotron DESY</a:t>
            </a:r>
          </a:p>
        </p:txBody>
      </p:sp>
      <p:sp>
        <p:nvSpPr>
          <p:cNvPr id="730119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86800" y="6629400"/>
            <a:ext cx="307975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800" b="1">
                <a:latin typeface="Arial" charset="0"/>
              </a:defRPr>
            </a:lvl1pPr>
          </a:lstStyle>
          <a:p>
            <a:fld id="{23ABF0E1-B776-4746-A15C-D2EF08E27A18}" type="slidenum">
              <a:rPr lang="de-DE" smtClean="0">
                <a:solidFill>
                  <a:srgbClr val="000000"/>
                </a:solidFill>
                <a:effectLst/>
              </a:rPr>
              <a:pPr/>
              <a:t>‹#›</a:t>
            </a:fld>
            <a:endParaRPr lang="de-DE" smtClean="0">
              <a:solidFill>
                <a:srgbClr val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930142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728" r:id="rId1"/>
    <p:sldLayoutId id="2147484729" r:id="rId2"/>
    <p:sldLayoutId id="2147484730" r:id="rId3"/>
    <p:sldLayoutId id="2147484731" r:id="rId4"/>
    <p:sldLayoutId id="2147484732" r:id="rId5"/>
    <p:sldLayoutId id="2147484733" r:id="rId6"/>
    <p:sldLayoutId id="2147484734" r:id="rId7"/>
    <p:sldLayoutId id="2147484735" r:id="rId8"/>
    <p:sldLayoutId id="2147484736" r:id="rId9"/>
    <p:sldLayoutId id="2147484737" r:id="rId10"/>
    <p:sldLayoutId id="2147484738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/>
  <p:txStyles>
    <p:titleStyle>
      <a:lvl1pPr algn="ctr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Verdan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Verdan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Verdan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Verdan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Verdan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Verdan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Verdan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Verdan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AEA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352425"/>
            <a:ext cx="76850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Titelmasterformat durch Klicken bearbeiten</a:t>
            </a:r>
          </a:p>
        </p:txBody>
      </p:sp>
      <p:sp>
        <p:nvSpPr>
          <p:cNvPr id="65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8138" y="1603375"/>
            <a:ext cx="8229600" cy="417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Textmasterformate durch Klicken bearbeiten</a:t>
            </a:r>
          </a:p>
          <a:p>
            <a:pPr lvl="1"/>
            <a:r>
              <a:rPr lang="en-US" smtClean="0"/>
              <a:t>Zweite Ebene</a:t>
            </a:r>
          </a:p>
        </p:txBody>
      </p:sp>
    </p:spTree>
    <p:extLst>
      <p:ext uri="{BB962C8B-B14F-4D97-AF65-F5344CB8AC3E}">
        <p14:creationId xmlns:p14="http://schemas.microsoft.com/office/powerpoint/2010/main" val="28029582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740" r:id="rId1"/>
    <p:sldLayoutId id="2147484741" r:id="rId2"/>
    <p:sldLayoutId id="2147484742" r:id="rId3"/>
    <p:sldLayoutId id="2147484743" r:id="rId4"/>
    <p:sldLayoutId id="2147484744" r:id="rId5"/>
    <p:sldLayoutId id="2147484745" r:id="rId6"/>
    <p:sldLayoutId id="2147484746" r:id="rId7"/>
    <p:sldLayoutId id="2147484747" r:id="rId8"/>
    <p:sldLayoutId id="2147484748" r:id="rId9"/>
    <p:sldLayoutId id="2147484749" r:id="rId10"/>
    <p:sldLayoutId id="2147484750" r:id="rId11"/>
    <p:sldLayoutId id="2147484751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rtl="0" fontAlgn="base">
        <a:spcBef>
          <a:spcPct val="0"/>
        </a:spcBef>
        <a:spcAft>
          <a:spcPct val="0"/>
        </a:spcAft>
        <a:defRPr sz="2400" b="1">
          <a:solidFill>
            <a:srgbClr val="000099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2400" b="1">
          <a:solidFill>
            <a:srgbClr val="000099"/>
          </a:solidFill>
          <a:latin typeface="Verdan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2400" b="1">
          <a:solidFill>
            <a:srgbClr val="000099"/>
          </a:solidFill>
          <a:latin typeface="Verdan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2400" b="1">
          <a:solidFill>
            <a:srgbClr val="000099"/>
          </a:solidFill>
          <a:latin typeface="Verdan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2400" b="1">
          <a:solidFill>
            <a:srgbClr val="000099"/>
          </a:solidFill>
          <a:latin typeface="Verdan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 b="1">
          <a:solidFill>
            <a:srgbClr val="000099"/>
          </a:solidFill>
          <a:latin typeface="Verdan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 b="1">
          <a:solidFill>
            <a:srgbClr val="000099"/>
          </a:solidFill>
          <a:latin typeface="Verdan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 b="1">
          <a:solidFill>
            <a:srgbClr val="000099"/>
          </a:solidFill>
          <a:latin typeface="Verdan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 b="1">
          <a:solidFill>
            <a:srgbClr val="000099"/>
          </a:solidFill>
          <a:latin typeface="Verdan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-"/>
        <a:defRPr sz="1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Times" pitchFamily="18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Times" pitchFamily="18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" pitchFamily="18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" pitchFamily="18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" pitchFamily="18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" pitchFamily="18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jpeg"/><Relationship Id="rId3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jpeg"/><Relationship Id="rId3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press.web.cern.ch/backgrounders" TargetMode="External"/><Relationship Id="rId3" Type="http://schemas.openxmlformats.org/officeDocument/2006/relationships/hyperlink" Target="http://press.web.cern.ch/backgrounders/lhc-season-2-new-frontiers-physics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hyperlink" Target="http://press.web.cern.ch/sites/press.web.cern.ch/files/file/backgrounder/2015/02/newfrontiers.pdf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C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2211" name="Picture 3" descr="9105065"/>
          <p:cNvPicPr>
            <a:picLocks noChangeAspect="1" noChangeArrowheads="1"/>
          </p:cNvPicPr>
          <p:nvPr/>
        </p:nvPicPr>
        <p:blipFill>
          <a:blip r:embed="rId3" cstate="print">
            <a:lum bright="20000" contrast="-60000"/>
          </a:blip>
          <a:srcRect/>
          <a:stretch>
            <a:fillRect/>
          </a:stretch>
        </p:blipFill>
        <p:spPr bwMode="auto">
          <a:xfrm>
            <a:off x="0" y="1628775"/>
            <a:ext cx="9144000" cy="522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6221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2560099" y="5828491"/>
            <a:ext cx="4019049" cy="2339102"/>
          </a:xfrm>
          <a:noFill/>
          <a:ln/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sz="2800" b="1" dirty="0" smtClean="0">
                <a:solidFill>
                  <a:srgbClr val="000046"/>
                </a:solidFill>
                <a:latin typeface="Calibri" panose="020F0502020204030204" pitchFamily="34" charset="0"/>
              </a:rPr>
              <a:t>Th. Naumann</a:t>
            </a:r>
          </a:p>
          <a:p>
            <a:pPr>
              <a:spcBef>
                <a:spcPct val="0"/>
              </a:spcBef>
            </a:pPr>
            <a:r>
              <a:rPr lang="en-US" sz="1800" b="1" dirty="0" smtClean="0">
                <a:solidFill>
                  <a:srgbClr val="000046"/>
                </a:solidFill>
                <a:latin typeface="Calibri" panose="020F0502020204030204" pitchFamily="34" charset="0"/>
              </a:rPr>
              <a:t>on behalf of the IPPOG discussion group</a:t>
            </a:r>
          </a:p>
          <a:p>
            <a:pPr>
              <a:spcBef>
                <a:spcPct val="0"/>
              </a:spcBef>
            </a:pPr>
            <a:endParaRPr lang="en-US" sz="1800" b="1" dirty="0" smtClean="0">
              <a:solidFill>
                <a:srgbClr val="000046"/>
              </a:solidFill>
              <a:latin typeface="Calibri" panose="020F0502020204030204" pitchFamily="34" charset="0"/>
            </a:endParaRPr>
          </a:p>
          <a:p>
            <a:pPr>
              <a:spcBef>
                <a:spcPct val="0"/>
              </a:spcBef>
            </a:pPr>
            <a:endParaRPr lang="en-US" sz="1800" b="1" dirty="0" smtClean="0">
              <a:solidFill>
                <a:srgbClr val="000046"/>
              </a:solidFill>
              <a:latin typeface="Calibri" panose="020F0502020204030204" pitchFamily="34" charset="0"/>
            </a:endParaRPr>
          </a:p>
          <a:p>
            <a:pPr>
              <a:spcBef>
                <a:spcPct val="0"/>
              </a:spcBef>
            </a:pPr>
            <a:endParaRPr lang="en-US" sz="1800" b="1" dirty="0" smtClean="0">
              <a:solidFill>
                <a:srgbClr val="000046"/>
              </a:solidFill>
              <a:latin typeface="Calibri" panose="020F0502020204030204" pitchFamily="34" charset="0"/>
            </a:endParaRPr>
          </a:p>
          <a:p>
            <a:pPr>
              <a:spcBef>
                <a:spcPct val="0"/>
              </a:spcBef>
            </a:pPr>
            <a:r>
              <a:rPr lang="en-US" sz="1800" b="1" dirty="0" err="1" smtClean="0">
                <a:solidFill>
                  <a:srgbClr val="000046"/>
                </a:solidFill>
                <a:latin typeface="Calibri" panose="020F0502020204030204" pitchFamily="34" charset="0"/>
              </a:rPr>
              <a:t>Deutsches</a:t>
            </a:r>
            <a:r>
              <a:rPr lang="en-US" sz="1800" b="1" dirty="0" smtClean="0">
                <a:solidFill>
                  <a:srgbClr val="000046"/>
                </a:solidFill>
                <a:latin typeface="Calibri" panose="020F0502020204030204" pitchFamily="34" charset="0"/>
              </a:rPr>
              <a:t> </a:t>
            </a:r>
            <a:r>
              <a:rPr lang="en-US" sz="1800" b="1" dirty="0" err="1" smtClean="0">
                <a:solidFill>
                  <a:srgbClr val="000046"/>
                </a:solidFill>
                <a:latin typeface="Calibri" panose="020F0502020204030204" pitchFamily="34" charset="0"/>
              </a:rPr>
              <a:t>Elektronen</a:t>
            </a:r>
            <a:r>
              <a:rPr lang="en-US" sz="1800" b="1" dirty="0" smtClean="0">
                <a:solidFill>
                  <a:srgbClr val="000046"/>
                </a:solidFill>
                <a:latin typeface="Calibri" panose="020F0502020204030204" pitchFamily="34" charset="0"/>
              </a:rPr>
              <a:t>-Synchrotron</a:t>
            </a:r>
          </a:p>
          <a:p>
            <a:pPr>
              <a:spcBef>
                <a:spcPct val="0"/>
              </a:spcBef>
            </a:pPr>
            <a:r>
              <a:rPr lang="en-US" sz="2800" b="1" dirty="0" smtClean="0">
                <a:solidFill>
                  <a:srgbClr val="000046"/>
                </a:solidFill>
                <a:latin typeface="Calibri" panose="020F0502020204030204" pitchFamily="34" charset="0"/>
              </a:rPr>
              <a:t>DESY</a:t>
            </a:r>
            <a:endParaRPr lang="en-US" sz="2800" b="1" dirty="0">
              <a:solidFill>
                <a:srgbClr val="000046"/>
              </a:solidFill>
              <a:latin typeface="Calibri" panose="020F050202020403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825755" y="6849958"/>
            <a:ext cx="3488455" cy="21236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4400" kern="0" dirty="0" smtClean="0">
                <a:solidFill>
                  <a:schemeClr val="tx2">
                    <a:lumMod val="85000"/>
                    <a:lumOff val="15000"/>
                  </a:schemeClr>
                </a:solidFill>
                <a:effectLst/>
                <a:latin typeface="Verdana" pitchFamily="34" charset="0"/>
                <a:cs typeface="+mj-cs"/>
              </a:rPr>
              <a:t>Forschung</a:t>
            </a:r>
            <a:endParaRPr lang="de-DE" sz="4400" kern="0" dirty="0">
              <a:solidFill>
                <a:schemeClr val="tx2">
                  <a:lumMod val="85000"/>
                  <a:lumOff val="15000"/>
                </a:schemeClr>
              </a:solidFill>
              <a:effectLst/>
              <a:latin typeface="Verdana" pitchFamily="34" charset="0"/>
              <a:cs typeface="+mj-cs"/>
            </a:endParaRPr>
          </a:p>
          <a:p>
            <a:r>
              <a:rPr lang="de-DE" sz="4400" kern="0" dirty="0" smtClean="0">
                <a:solidFill>
                  <a:schemeClr val="tx2">
                    <a:lumMod val="85000"/>
                    <a:lumOff val="15000"/>
                  </a:schemeClr>
                </a:solidFill>
                <a:effectLst/>
                <a:latin typeface="Verdana" pitchFamily="34" charset="0"/>
                <a:cs typeface="+mj-cs"/>
              </a:rPr>
              <a:t>und</a:t>
            </a:r>
          </a:p>
          <a:p>
            <a:r>
              <a:rPr lang="de-DE" sz="4400" kern="0" dirty="0" smtClean="0">
                <a:solidFill>
                  <a:schemeClr val="tx2">
                    <a:lumMod val="85000"/>
                    <a:lumOff val="15000"/>
                  </a:schemeClr>
                </a:solidFill>
                <a:effectLst/>
                <a:latin typeface="Verdana" pitchFamily="34" charset="0"/>
                <a:cs typeface="+mj-cs"/>
              </a:rPr>
              <a:t>Medien</a:t>
            </a:r>
            <a:endParaRPr lang="en-GB" sz="3600" dirty="0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2457478" y="2060848"/>
            <a:ext cx="4229043" cy="3184462"/>
          </a:xfrm>
        </p:spPr>
        <p:txBody>
          <a:bodyPr wrap="none">
            <a:spAutoFit/>
          </a:bodyPr>
          <a:lstStyle/>
          <a:p>
            <a:pPr lvl="0" eaLnBrk="0" hangingPunct="0">
              <a:lnSpc>
                <a:spcPts val="8000"/>
              </a:lnSpc>
            </a:pPr>
            <a:r>
              <a:rPr lang="en-US" sz="8000" b="1" dirty="0">
                <a:solidFill>
                  <a:srgbClr val="000082"/>
                </a:solidFill>
                <a:latin typeface="Calibri" panose="020F0502020204030204" pitchFamily="34" charset="0"/>
                <a:cs typeface="+mn-cs"/>
              </a:rPr>
              <a:t>LHC as </a:t>
            </a:r>
            <a:r>
              <a:rPr lang="en-US" sz="8000" b="1" dirty="0" smtClean="0">
                <a:solidFill>
                  <a:srgbClr val="000082"/>
                </a:solidFill>
                <a:latin typeface="Calibri" panose="020F0502020204030204" pitchFamily="34" charset="0"/>
                <a:cs typeface="+mn-cs"/>
              </a:rPr>
              <a:t>a</a:t>
            </a:r>
            <a:br>
              <a:rPr lang="en-US" sz="8000" b="1" dirty="0" smtClean="0">
                <a:solidFill>
                  <a:srgbClr val="000082"/>
                </a:solidFill>
                <a:latin typeface="Calibri" panose="020F0502020204030204" pitchFamily="34" charset="0"/>
                <a:cs typeface="+mn-cs"/>
              </a:rPr>
            </a:br>
            <a:r>
              <a:rPr lang="en-US" sz="8000" b="1" dirty="0" smtClean="0">
                <a:solidFill>
                  <a:srgbClr val="000082"/>
                </a:solidFill>
                <a:latin typeface="Calibri" panose="020F0502020204030204" pitchFamily="34" charset="0"/>
                <a:cs typeface="+mn-cs"/>
              </a:rPr>
              <a:t>discovery</a:t>
            </a:r>
            <a:br>
              <a:rPr lang="en-US" sz="8000" b="1" dirty="0" smtClean="0">
                <a:solidFill>
                  <a:srgbClr val="000082"/>
                </a:solidFill>
                <a:latin typeface="Calibri" panose="020F0502020204030204" pitchFamily="34" charset="0"/>
                <a:cs typeface="+mn-cs"/>
              </a:rPr>
            </a:br>
            <a:r>
              <a:rPr lang="en-US" sz="8000" b="1" dirty="0" smtClean="0">
                <a:solidFill>
                  <a:srgbClr val="000082"/>
                </a:solidFill>
                <a:latin typeface="Calibri" panose="020F0502020204030204" pitchFamily="34" charset="0"/>
                <a:cs typeface="+mn-cs"/>
              </a:rPr>
              <a:t>machine</a:t>
            </a:r>
            <a:endParaRPr lang="en-GB" sz="54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7545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b="1" dirty="0" smtClean="0">
                <a:solidFill>
                  <a:srgbClr val="000096"/>
                </a:solidFill>
                <a:latin typeface="Calibri" panose="020F0502020204030204" pitchFamily="34" charset="0"/>
              </a:rPr>
              <a:t>Higgs - what now ?</a:t>
            </a:r>
            <a:endParaRPr lang="en-US" sz="6000" b="1" dirty="0">
              <a:solidFill>
                <a:srgbClr val="000096"/>
              </a:solidFill>
              <a:latin typeface="Calibri" panose="020F0502020204030204" pitchFamily="3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15064" y="1731580"/>
            <a:ext cx="7930376" cy="4339650"/>
          </a:xfrm>
        </p:spPr>
        <p:txBody>
          <a:bodyPr wrap="none">
            <a:spAutoFit/>
          </a:bodyPr>
          <a:lstStyle/>
          <a:p>
            <a:pPr>
              <a:spcBef>
                <a:spcPts val="1800"/>
              </a:spcBef>
            </a:pPr>
            <a:r>
              <a:rPr lang="en-US" dirty="0" smtClean="0">
                <a:latin typeface="Calibri" panose="020F0502020204030204" pitchFamily="34" charset="0"/>
              </a:rPr>
              <a:t>tendency in public + funding agencies:</a:t>
            </a:r>
            <a:br>
              <a:rPr lang="en-US" dirty="0" smtClean="0">
                <a:latin typeface="Calibri" panose="020F0502020204030204" pitchFamily="34" charset="0"/>
              </a:rPr>
            </a:br>
            <a:r>
              <a:rPr lang="en-US" dirty="0" smtClean="0">
                <a:latin typeface="Calibri" panose="020F0502020204030204" pitchFamily="34" charset="0"/>
              </a:rPr>
              <a:t>now you have the Nobel + the Higgs -</a:t>
            </a:r>
            <a:br>
              <a:rPr lang="en-US" dirty="0" smtClean="0">
                <a:latin typeface="Calibri" panose="020F0502020204030204" pitchFamily="34" charset="0"/>
              </a:rPr>
            </a:br>
            <a:r>
              <a:rPr lang="en-US" dirty="0" smtClean="0">
                <a:latin typeface="Calibri" panose="020F0502020204030204" pitchFamily="34" charset="0"/>
              </a:rPr>
              <a:t>be happy + silent !</a:t>
            </a:r>
          </a:p>
          <a:p>
            <a:pPr>
              <a:spcBef>
                <a:spcPts val="1800"/>
              </a:spcBef>
            </a:pPr>
            <a:r>
              <a:rPr lang="en-US" dirty="0" smtClean="0">
                <a:latin typeface="Calibri" panose="020F0502020204030204" pitchFamily="34" charset="0"/>
              </a:rPr>
              <a:t>need a </a:t>
            </a:r>
            <a:r>
              <a:rPr lang="en-US" b="1" dirty="0" smtClean="0">
                <a:latin typeface="Calibri" panose="020F0502020204030204" pitchFamily="34" charset="0"/>
              </a:rPr>
              <a:t>LHC </a:t>
            </a:r>
            <a:r>
              <a:rPr lang="en-US" b="1" dirty="0">
                <a:latin typeface="Calibri" panose="020F0502020204030204" pitchFamily="34" charset="0"/>
              </a:rPr>
              <a:t>Run 2 communication </a:t>
            </a:r>
            <a:r>
              <a:rPr lang="en-US" b="1" dirty="0" smtClean="0">
                <a:latin typeface="Calibri" panose="020F0502020204030204" pitchFamily="34" charset="0"/>
              </a:rPr>
              <a:t>strategy </a:t>
            </a:r>
            <a:r>
              <a:rPr lang="en-US" dirty="0" smtClean="0">
                <a:latin typeface="Calibri" panose="020F0502020204030204" pitchFamily="34" charset="0"/>
              </a:rPr>
              <a:t>!</a:t>
            </a:r>
            <a:endParaRPr lang="en-US" dirty="0">
              <a:latin typeface="Calibri" panose="020F0502020204030204" pitchFamily="34" charset="0"/>
            </a:endParaRPr>
          </a:p>
          <a:p>
            <a:pPr>
              <a:spcBef>
                <a:spcPts val="1800"/>
              </a:spcBef>
            </a:pPr>
            <a:r>
              <a:rPr lang="en-US" dirty="0" smtClean="0">
                <a:latin typeface="Calibri" panose="020F0502020204030204" pitchFamily="34" charset="0"/>
              </a:rPr>
              <a:t>answer in </a:t>
            </a:r>
            <a:r>
              <a:rPr lang="en-US" b="1" dirty="0" smtClean="0">
                <a:latin typeface="Calibri" panose="020F0502020204030204" pitchFamily="34" charset="0"/>
              </a:rPr>
              <a:t>two directions</a:t>
            </a:r>
            <a:r>
              <a:rPr lang="en-US" dirty="0" smtClean="0">
                <a:latin typeface="Calibri" panose="020F0502020204030204" pitchFamily="34" charset="0"/>
              </a:rPr>
              <a:t>:</a:t>
            </a:r>
          </a:p>
          <a:p>
            <a:pPr lvl="1">
              <a:spcBef>
                <a:spcPts val="1800"/>
              </a:spcBef>
            </a:pP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b="1" dirty="0" smtClean="0">
                <a:latin typeface="Calibri" panose="020F0502020204030204" pitchFamily="34" charset="0"/>
              </a:rPr>
              <a:t>precision</a:t>
            </a:r>
            <a:r>
              <a:rPr lang="en-US" dirty="0" smtClean="0">
                <a:latin typeface="Calibri" panose="020F0502020204030204" pitchFamily="34" charset="0"/>
              </a:rPr>
              <a:t> in Standard Model + Higgs</a:t>
            </a:r>
          </a:p>
          <a:p>
            <a:pPr lvl="1">
              <a:spcBef>
                <a:spcPts val="600"/>
              </a:spcBef>
            </a:pP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b="1" dirty="0" smtClean="0">
                <a:latin typeface="Calibri" panose="020F0502020204030204" pitchFamily="34" charset="0"/>
              </a:rPr>
              <a:t>discoveries</a:t>
            </a:r>
            <a:r>
              <a:rPr lang="en-US" dirty="0" smtClean="0">
                <a:latin typeface="Calibri" panose="020F0502020204030204" pitchFamily="34" charset="0"/>
              </a:rPr>
              <a:t> beyond the Standard Model</a:t>
            </a: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5EECC-BCD0-4663-AF14-F475549A3D06}" type="slidenum">
              <a:rPr lang="en-US" smtClean="0">
                <a:solidFill>
                  <a:srgbClr val="FFFFFF"/>
                </a:solidFill>
                <a:latin typeface="Calibri" panose="020F0502020204030204" pitchFamily="34" charset="0"/>
              </a:rPr>
              <a:pPr/>
              <a:t>2</a:t>
            </a:fld>
            <a:endParaRPr lang="en-US" sz="140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193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r>
              <a:rPr lang="en-US" sz="6000" b="1" dirty="0" smtClean="0">
                <a:solidFill>
                  <a:srgbClr val="000096"/>
                </a:solidFill>
                <a:latin typeface="Calibri" panose="020F0502020204030204" pitchFamily="34" charset="0"/>
              </a:rPr>
              <a:t>Higgs - what now ?</a:t>
            </a:r>
            <a:endParaRPr lang="en-US" sz="6000" b="1" dirty="0">
              <a:solidFill>
                <a:srgbClr val="000096"/>
              </a:solidFill>
              <a:latin typeface="Calibri" panose="020F0502020204030204" pitchFamily="3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567687" y="1268760"/>
            <a:ext cx="8137164" cy="5275290"/>
          </a:xfrm>
        </p:spPr>
        <p:txBody>
          <a:bodyPr wrap="none">
            <a:spAutoFit/>
          </a:bodyPr>
          <a:lstStyle/>
          <a:p>
            <a:r>
              <a:rPr lang="en-US" dirty="0" smtClean="0">
                <a:latin typeface="Calibri" panose="020F0502020204030204" pitchFamily="34" charset="0"/>
              </a:rPr>
              <a:t>The</a:t>
            </a:r>
            <a:r>
              <a:rPr lang="en-US" b="1" dirty="0" smtClean="0">
                <a:latin typeface="Calibri" panose="020F0502020204030204" pitchFamily="34" charset="0"/>
              </a:rPr>
              <a:t> Higgs</a:t>
            </a:r>
            <a:r>
              <a:rPr lang="en-US" b="1" dirty="0">
                <a:latin typeface="Calibri" panose="020F0502020204030204" pitchFamily="34" charset="0"/>
              </a:rPr>
              <a:t> </a:t>
            </a:r>
            <a:r>
              <a:rPr lang="en-US" b="1" dirty="0" smtClean="0">
                <a:latin typeface="Calibri" panose="020F0502020204030204" pitchFamily="34" charset="0"/>
              </a:rPr>
              <a:t>discovery </a:t>
            </a:r>
            <a:r>
              <a:rPr lang="en-US" dirty="0" smtClean="0">
                <a:latin typeface="Calibri" panose="020F0502020204030204" pitchFamily="34" charset="0"/>
              </a:rPr>
              <a:t>is not the end of a story -</a:t>
            </a:r>
          </a:p>
          <a:p>
            <a:r>
              <a:rPr lang="en-US" dirty="0" smtClean="0">
                <a:latin typeface="Calibri" panose="020F0502020204030204" pitchFamily="34" charset="0"/>
              </a:rPr>
              <a:t>it is the </a:t>
            </a:r>
            <a:r>
              <a:rPr lang="en-US" b="1" dirty="0" smtClean="0">
                <a:latin typeface="Calibri" panose="020F0502020204030204" pitchFamily="34" charset="0"/>
              </a:rPr>
              <a:t>beginning of a </a:t>
            </a:r>
            <a:r>
              <a:rPr lang="en-US" b="1" dirty="0">
                <a:latin typeface="Calibri" panose="020F0502020204030204" pitchFamily="34" charset="0"/>
              </a:rPr>
              <a:t>N</a:t>
            </a:r>
            <a:r>
              <a:rPr lang="en-US" b="1" dirty="0" smtClean="0">
                <a:latin typeface="Calibri" panose="020F0502020204030204" pitchFamily="34" charset="0"/>
              </a:rPr>
              <a:t>ew Era</a:t>
            </a:r>
            <a:r>
              <a:rPr lang="en-US" dirty="0" smtClean="0">
                <a:latin typeface="Calibri" panose="020F0502020204030204" pitchFamily="34" charset="0"/>
              </a:rPr>
              <a:t>, the</a:t>
            </a:r>
            <a:br>
              <a:rPr lang="en-US" dirty="0" smtClean="0">
                <a:latin typeface="Calibri" panose="020F0502020204030204" pitchFamily="34" charset="0"/>
              </a:rPr>
            </a:br>
            <a:r>
              <a:rPr lang="en-US" sz="1200" dirty="0">
                <a:latin typeface="Calibri" panose="020F0502020204030204" pitchFamily="34" charset="0"/>
              </a:rPr>
              <a:t>	</a:t>
            </a:r>
            <a:r>
              <a:rPr lang="en-US" dirty="0" smtClean="0">
                <a:latin typeface="Calibri" panose="020F0502020204030204" pitchFamily="34" charset="0"/>
              </a:rPr>
              <a:t>	</a:t>
            </a:r>
            <a:r>
              <a:rPr lang="en-US" sz="60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Scalar Era</a:t>
            </a:r>
            <a:endParaRPr lang="en-US" sz="3600" b="1" dirty="0">
              <a:solidFill>
                <a:srgbClr val="C00000"/>
              </a:solidFill>
              <a:latin typeface="Calibri" panose="020F0502020204030204" pitchFamily="34" charset="0"/>
            </a:endParaRPr>
          </a:p>
          <a:p>
            <a:r>
              <a:rPr lang="en-US" dirty="0" smtClean="0">
                <a:latin typeface="Calibri" panose="020F0502020204030204" pitchFamily="34" charset="0"/>
              </a:rPr>
              <a:t>3 candidates of </a:t>
            </a:r>
            <a:r>
              <a:rPr lang="en-US" b="1" dirty="0" smtClean="0">
                <a:latin typeface="Calibri" panose="020F0502020204030204" pitchFamily="34" charset="0"/>
              </a:rPr>
              <a:t>fundamental scalar </a:t>
            </a:r>
            <a:r>
              <a:rPr lang="en-US" dirty="0" smtClean="0">
                <a:latin typeface="Calibri" panose="020F0502020204030204" pitchFamily="34" charset="0"/>
              </a:rPr>
              <a:t>fields </a:t>
            </a:r>
          </a:p>
          <a:p>
            <a:pPr lvl="1"/>
            <a:r>
              <a:rPr lang="en-US" sz="2400" dirty="0" smtClean="0">
                <a:latin typeface="Calibri" panose="020F0502020204030204" pitchFamily="34" charset="0"/>
              </a:rPr>
              <a:t>Higgs</a:t>
            </a:r>
          </a:p>
          <a:p>
            <a:pPr lvl="1">
              <a:spcBef>
                <a:spcPts val="0"/>
              </a:spcBef>
            </a:pPr>
            <a:r>
              <a:rPr lang="en-US" sz="2400" dirty="0" err="1" smtClean="0">
                <a:latin typeface="Calibri" panose="020F0502020204030204" pitchFamily="34" charset="0"/>
              </a:rPr>
              <a:t>Inflat</a:t>
            </a:r>
            <a:r>
              <a:rPr lang="en-US" sz="2400" dirty="0" smtClean="0">
                <a:latin typeface="Calibri" panose="020F0502020204030204" pitchFamily="34" charset="0"/>
              </a:rPr>
              <a:t>(</a:t>
            </a:r>
            <a:r>
              <a:rPr lang="en-US" sz="2400" dirty="0" err="1" smtClean="0">
                <a:latin typeface="Calibri" panose="020F0502020204030204" pitchFamily="34" charset="0"/>
              </a:rPr>
              <a:t>i</a:t>
            </a:r>
            <a:r>
              <a:rPr lang="en-US" sz="2400" dirty="0" smtClean="0">
                <a:latin typeface="Calibri" panose="020F0502020204030204" pitchFamily="34" charset="0"/>
              </a:rPr>
              <a:t>)on</a:t>
            </a:r>
          </a:p>
          <a:p>
            <a:pPr lvl="1">
              <a:spcBef>
                <a:spcPts val="0"/>
              </a:spcBef>
            </a:pPr>
            <a:r>
              <a:rPr lang="en-US" sz="2400" dirty="0" smtClean="0">
                <a:latin typeface="Calibri" panose="020F0502020204030204" pitchFamily="34" charset="0"/>
              </a:rPr>
              <a:t>Dark Energy, cosmological constant, Quintessence</a:t>
            </a:r>
          </a:p>
          <a:p>
            <a:r>
              <a:rPr lang="en-US" dirty="0" smtClean="0">
                <a:latin typeface="Calibri" panose="020F0502020204030204" pitchFamily="34" charset="0"/>
              </a:rPr>
              <a:t>like electromagnetism in 19</a:t>
            </a:r>
            <a:r>
              <a:rPr lang="en-US" baseline="30000" dirty="0" smtClean="0">
                <a:latin typeface="Calibri" panose="020F0502020204030204" pitchFamily="34" charset="0"/>
              </a:rPr>
              <a:t>th</a:t>
            </a:r>
            <a:r>
              <a:rPr lang="en-US" dirty="0" smtClean="0">
                <a:latin typeface="Calibri" panose="020F0502020204030204" pitchFamily="34" charset="0"/>
              </a:rPr>
              <a:t> century:</a:t>
            </a:r>
          </a:p>
          <a:p>
            <a:pPr lvl="1"/>
            <a:r>
              <a:rPr lang="en-US" sz="2400" dirty="0" smtClean="0">
                <a:latin typeface="Calibri" panose="020F0502020204030204" pitchFamily="34" charset="0"/>
              </a:rPr>
              <a:t>dynamics of ‘empty’ space</a:t>
            </a:r>
          </a:p>
          <a:p>
            <a:pPr lvl="1">
              <a:spcBef>
                <a:spcPts val="0"/>
              </a:spcBef>
            </a:pPr>
            <a:r>
              <a:rPr lang="en-US" sz="2400" dirty="0" smtClean="0">
                <a:latin typeface="Calibri" panose="020F0502020204030204" pitchFamily="34" charset="0"/>
              </a:rPr>
              <a:t>‘ether’ led to new paradigm: relativity</a:t>
            </a:r>
            <a:endParaRPr lang="en-US" sz="3200" dirty="0">
              <a:latin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5EECC-BCD0-4663-AF14-F475549A3D06}" type="slidenum">
              <a:rPr lang="en-US" smtClean="0">
                <a:solidFill>
                  <a:srgbClr val="FFFFFF"/>
                </a:solidFill>
                <a:latin typeface="Calibri" panose="020F0502020204030204" pitchFamily="34" charset="0"/>
              </a:rPr>
              <a:pPr/>
              <a:t>3</a:t>
            </a:fld>
            <a:endParaRPr lang="en-US" sz="140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2948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957068" y="61308"/>
            <a:ext cx="7229864" cy="1569660"/>
          </a:xfrm>
        </p:spPr>
        <p:txBody>
          <a:bodyPr wrap="none">
            <a:spAutoFit/>
          </a:bodyPr>
          <a:lstStyle/>
          <a:p>
            <a:r>
              <a:rPr lang="en-US" sz="4800" b="1" dirty="0">
                <a:solidFill>
                  <a:srgbClr val="000096"/>
                </a:solidFill>
                <a:latin typeface="Calibri" panose="020F0502020204030204" pitchFamily="34" charset="0"/>
              </a:rPr>
              <a:t>Higgs at </a:t>
            </a:r>
            <a:r>
              <a:rPr lang="en-US" sz="4800" b="1" dirty="0" smtClean="0">
                <a:solidFill>
                  <a:srgbClr val="000096"/>
                </a:solidFill>
                <a:latin typeface="Calibri" panose="020F0502020204030204" pitchFamily="34" charset="0"/>
              </a:rPr>
              <a:t>work</a:t>
            </a:r>
            <a:br>
              <a:rPr lang="en-US" sz="4800" b="1" dirty="0" smtClean="0">
                <a:solidFill>
                  <a:srgbClr val="000096"/>
                </a:solidFill>
                <a:latin typeface="Calibri" panose="020F0502020204030204" pitchFamily="34" charset="0"/>
              </a:rPr>
            </a:br>
            <a:r>
              <a:rPr lang="en-US" sz="4800" b="1" dirty="0" smtClean="0">
                <a:solidFill>
                  <a:srgbClr val="000096"/>
                </a:solidFill>
                <a:latin typeface="Calibri" panose="020F0502020204030204" pitchFamily="34" charset="0"/>
              </a:rPr>
              <a:t>From discovery to precision</a:t>
            </a:r>
            <a:endParaRPr lang="en-US" sz="4800" b="1" dirty="0">
              <a:solidFill>
                <a:srgbClr val="000096"/>
              </a:solidFill>
              <a:latin typeface="Calibri" panose="020F0502020204030204" pitchFamily="3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895208" y="2106024"/>
            <a:ext cx="6455613" cy="2628412"/>
          </a:xfrm>
        </p:spPr>
        <p:txBody>
          <a:bodyPr wrap="none">
            <a:spAutoFit/>
          </a:bodyPr>
          <a:lstStyle/>
          <a:p>
            <a:r>
              <a:rPr lang="en-US" b="1" dirty="0" smtClean="0">
                <a:latin typeface="Calibri" panose="020F0502020204030204" pitchFamily="34" charset="0"/>
              </a:rPr>
              <a:t>Higgs</a:t>
            </a:r>
            <a:r>
              <a:rPr lang="en-US" dirty="0" smtClean="0">
                <a:latin typeface="Calibri" panose="020F0502020204030204" pitchFamily="34" charset="0"/>
              </a:rPr>
              <a:t>: not only a static particle -</a:t>
            </a:r>
            <a:br>
              <a:rPr lang="en-US" dirty="0" smtClean="0">
                <a:latin typeface="Calibri" panose="020F0502020204030204" pitchFamily="34" charset="0"/>
              </a:rPr>
            </a:br>
            <a:r>
              <a:rPr lang="en-US" dirty="0" smtClean="0">
                <a:latin typeface="Calibri" panose="020F0502020204030204" pitchFamily="34" charset="0"/>
              </a:rPr>
              <a:t>but also a field !</a:t>
            </a:r>
          </a:p>
          <a:p>
            <a:pPr lvl="1"/>
            <a:r>
              <a:rPr lang="en-US" dirty="0" smtClean="0">
                <a:latin typeface="Calibri" panose="020F0502020204030204" pitchFamily="34" charset="0"/>
              </a:rPr>
              <a:t>couplings: from 1 (top) to 10</a:t>
            </a:r>
            <a:r>
              <a:rPr lang="en-US" baseline="30000" dirty="0" smtClean="0">
                <a:latin typeface="Calibri" panose="020F0502020204030204" pitchFamily="34" charset="0"/>
              </a:rPr>
              <a:t>-3</a:t>
            </a:r>
            <a:r>
              <a:rPr lang="en-US" dirty="0" smtClean="0">
                <a:latin typeface="Calibri" panose="020F0502020204030204" pitchFamily="34" charset="0"/>
              </a:rPr>
              <a:t> (</a:t>
            </a:r>
            <a:r>
              <a:rPr lang="en-US" dirty="0" err="1" smtClean="0">
                <a:latin typeface="Calibri" panose="020F0502020204030204" pitchFamily="34" charset="0"/>
              </a:rPr>
              <a:t>muon</a:t>
            </a:r>
            <a:r>
              <a:rPr lang="en-US" dirty="0" smtClean="0">
                <a:latin typeface="Calibri" panose="020F0502020204030204" pitchFamily="34" charset="0"/>
              </a:rPr>
              <a:t>)</a:t>
            </a:r>
            <a:endParaRPr lang="en-US" sz="2000" dirty="0" smtClean="0">
              <a:latin typeface="Calibri" panose="020F0502020204030204" pitchFamily="34" charset="0"/>
            </a:endParaRPr>
          </a:p>
          <a:p>
            <a:pPr lvl="1"/>
            <a:r>
              <a:rPr lang="en-US" dirty="0" smtClean="0">
                <a:latin typeface="Calibri" panose="020F0502020204030204" pitchFamily="34" charset="0"/>
              </a:rPr>
              <a:t>WW scattering</a:t>
            </a:r>
          </a:p>
          <a:p>
            <a:pPr lvl="1"/>
            <a:r>
              <a:rPr lang="en-US" dirty="0" smtClean="0">
                <a:latin typeface="Calibri" panose="020F0502020204030204" pitchFamily="34" charset="0"/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4077725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0B84E-6AFB-48BD-B450-0B28F9A256F3}" type="slidenum">
              <a:rPr lang="en-US" smtClean="0">
                <a:solidFill>
                  <a:srgbClr val="000000"/>
                </a:solidFill>
              </a:rPr>
              <a:pPr/>
              <a:t>5</a:t>
            </a:fld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6000" contrast="3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818" t="6944" b="37222"/>
          <a:stretch/>
        </p:blipFill>
        <p:spPr>
          <a:xfrm>
            <a:off x="899592" y="697672"/>
            <a:ext cx="7270436" cy="597168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187624" y="2745495"/>
            <a:ext cx="6624736" cy="3034265"/>
          </a:xfrm>
          <a:prstGeom prst="rect">
            <a:avLst/>
          </a:prstGeom>
          <a:solidFill>
            <a:schemeClr val="bg1"/>
          </a:solidFill>
        </p:spPr>
        <p:txBody>
          <a:bodyPr wrap="square" tIns="144000" bIns="72000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GB" sz="4400" dirty="0">
                <a:solidFill>
                  <a:srgbClr val="005400"/>
                </a:solidFill>
                <a:effectLst/>
                <a:latin typeface="Calibri" pitchFamily="34" charset="0"/>
              </a:rPr>
              <a:t>Finding the </a:t>
            </a:r>
            <a:r>
              <a:rPr lang="en-GB" sz="4400" dirty="0" smtClean="0">
                <a:solidFill>
                  <a:srgbClr val="005400"/>
                </a:solidFill>
                <a:effectLst/>
                <a:latin typeface="Calibri" pitchFamily="34" charset="0"/>
              </a:rPr>
              <a:t>Higgs</a:t>
            </a:r>
            <a:br>
              <a:rPr lang="en-GB" sz="4400" dirty="0" smtClean="0">
                <a:solidFill>
                  <a:srgbClr val="005400"/>
                </a:solidFill>
                <a:effectLst/>
                <a:latin typeface="Calibri" pitchFamily="34" charset="0"/>
              </a:rPr>
            </a:br>
            <a:r>
              <a:rPr lang="en-GB" sz="4400" dirty="0" smtClean="0">
                <a:solidFill>
                  <a:srgbClr val="005400"/>
                </a:solidFill>
                <a:effectLst/>
                <a:latin typeface="Calibri" pitchFamily="34" charset="0"/>
              </a:rPr>
              <a:t>would </a:t>
            </a:r>
            <a:r>
              <a:rPr lang="en-GB" sz="4400" dirty="0">
                <a:solidFill>
                  <a:srgbClr val="005400"/>
                </a:solidFill>
                <a:effectLst/>
                <a:latin typeface="Calibri" pitchFamily="34" charset="0"/>
              </a:rPr>
              <a:t>be a discovery.</a:t>
            </a:r>
            <a:r>
              <a:rPr lang="en-GB" sz="2000" dirty="0">
                <a:solidFill>
                  <a:srgbClr val="005400"/>
                </a:solidFill>
                <a:effectLst/>
                <a:latin typeface="Calibri" pitchFamily="34" charset="0"/>
              </a:rPr>
              <a:t/>
            </a:r>
            <a:br>
              <a:rPr lang="en-GB" sz="2000" dirty="0">
                <a:solidFill>
                  <a:srgbClr val="005400"/>
                </a:solidFill>
                <a:effectLst/>
                <a:latin typeface="Calibri" pitchFamily="34" charset="0"/>
              </a:rPr>
            </a:br>
            <a:endParaRPr lang="en-GB" sz="2000" dirty="0" smtClean="0">
              <a:solidFill>
                <a:srgbClr val="005400"/>
              </a:solidFill>
              <a:effectLst/>
              <a:latin typeface="Calibri" pitchFamily="34" charset="0"/>
            </a:endParaRPr>
          </a:p>
          <a:p>
            <a:pPr>
              <a:lnSpc>
                <a:spcPts val="45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4400" dirty="0" smtClean="0">
                <a:solidFill>
                  <a:srgbClr val="C00000"/>
                </a:solidFill>
                <a:effectLst/>
                <a:latin typeface="Calibri" pitchFamily="34" charset="0"/>
              </a:rPr>
              <a:t>Not </a:t>
            </a:r>
            <a:r>
              <a:rPr lang="en-GB" sz="4400" dirty="0">
                <a:solidFill>
                  <a:srgbClr val="C00000"/>
                </a:solidFill>
                <a:effectLst/>
                <a:latin typeface="Calibri" pitchFamily="34" charset="0"/>
              </a:rPr>
              <a:t>finding the </a:t>
            </a:r>
            <a:r>
              <a:rPr lang="en-GB" sz="4400" dirty="0" smtClean="0">
                <a:solidFill>
                  <a:srgbClr val="C00000"/>
                </a:solidFill>
                <a:effectLst/>
                <a:latin typeface="Calibri" pitchFamily="34" charset="0"/>
              </a:rPr>
              <a:t>Higgs</a:t>
            </a:r>
            <a:br>
              <a:rPr lang="en-GB" sz="4400" dirty="0" smtClean="0">
                <a:solidFill>
                  <a:srgbClr val="C00000"/>
                </a:solidFill>
                <a:effectLst/>
                <a:latin typeface="Calibri" pitchFamily="34" charset="0"/>
              </a:rPr>
            </a:br>
            <a:r>
              <a:rPr lang="en-GB" sz="4400" dirty="0" smtClean="0">
                <a:solidFill>
                  <a:srgbClr val="C00000"/>
                </a:solidFill>
                <a:effectLst/>
                <a:latin typeface="Calibri" pitchFamily="34" charset="0"/>
              </a:rPr>
              <a:t>would </a:t>
            </a:r>
            <a:r>
              <a:rPr lang="en-GB" sz="4400" dirty="0">
                <a:solidFill>
                  <a:srgbClr val="C00000"/>
                </a:solidFill>
                <a:effectLst/>
                <a:latin typeface="Calibri" pitchFamily="34" charset="0"/>
              </a:rPr>
              <a:t>be a revolution.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43633" y="102002"/>
            <a:ext cx="5624511" cy="1862113"/>
          </a:xfrm>
        </p:spPr>
        <p:txBody>
          <a:bodyPr/>
          <a:lstStyle/>
          <a:p>
            <a:pPr>
              <a:lnSpc>
                <a:spcPts val="6800"/>
              </a:lnSpc>
            </a:pPr>
            <a:r>
              <a:rPr lang="en-US" sz="7200" b="1" dirty="0" smtClean="0">
                <a:solidFill>
                  <a:srgbClr val="000096"/>
                </a:solidFill>
                <a:latin typeface="Calibri" pitchFamily="34" charset="0"/>
              </a:rPr>
              <a:t>2011: What if</a:t>
            </a:r>
            <a:br>
              <a:rPr lang="en-US" sz="7200" b="1" dirty="0" smtClean="0">
                <a:solidFill>
                  <a:srgbClr val="000096"/>
                </a:solidFill>
                <a:latin typeface="Calibri" pitchFamily="34" charset="0"/>
              </a:rPr>
            </a:br>
            <a:r>
              <a:rPr lang="en-US" sz="7200" b="1" dirty="0" smtClean="0">
                <a:solidFill>
                  <a:srgbClr val="000096"/>
                </a:solidFill>
                <a:latin typeface="Calibri" pitchFamily="34" charset="0"/>
              </a:rPr>
              <a:t>no Higgs ?</a:t>
            </a:r>
            <a:endParaRPr lang="en-US" sz="7200" b="1" dirty="0">
              <a:solidFill>
                <a:srgbClr val="000096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0826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0B84E-6AFB-48BD-B450-0B28F9A256F3}" type="slidenum">
              <a:rPr lang="en-US" smtClean="0">
                <a:solidFill>
                  <a:srgbClr val="000000"/>
                </a:solidFill>
              </a:rPr>
              <a:pPr/>
              <a:t>6</a:t>
            </a:fld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6000" contrast="3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818" t="6944" b="37222"/>
          <a:stretch/>
        </p:blipFill>
        <p:spPr>
          <a:xfrm>
            <a:off x="899592" y="697672"/>
            <a:ext cx="7270436" cy="5971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633" y="102002"/>
            <a:ext cx="5624511" cy="1862113"/>
          </a:xfrm>
        </p:spPr>
        <p:txBody>
          <a:bodyPr/>
          <a:lstStyle/>
          <a:p>
            <a:pPr>
              <a:lnSpc>
                <a:spcPts val="6800"/>
              </a:lnSpc>
            </a:pPr>
            <a:r>
              <a:rPr lang="en-US" sz="7200" b="1" dirty="0" smtClean="0">
                <a:solidFill>
                  <a:srgbClr val="000096"/>
                </a:solidFill>
                <a:latin typeface="Calibri" pitchFamily="34" charset="0"/>
              </a:rPr>
              <a:t>2018: What if</a:t>
            </a:r>
            <a:br>
              <a:rPr lang="en-US" sz="7200" b="1" dirty="0" smtClean="0">
                <a:solidFill>
                  <a:srgbClr val="000096"/>
                </a:solidFill>
                <a:latin typeface="Calibri" pitchFamily="34" charset="0"/>
              </a:rPr>
            </a:br>
            <a:r>
              <a:rPr lang="en-US" sz="7200" b="1" dirty="0" smtClean="0">
                <a:solidFill>
                  <a:srgbClr val="000096"/>
                </a:solidFill>
                <a:latin typeface="Calibri" pitchFamily="34" charset="0"/>
              </a:rPr>
              <a:t>only</a:t>
            </a:r>
            <a:r>
              <a:rPr lang="en-US" sz="7200" b="1" dirty="0">
                <a:solidFill>
                  <a:srgbClr val="000096"/>
                </a:solidFill>
                <a:latin typeface="Calibri" pitchFamily="34" charset="0"/>
              </a:rPr>
              <a:t> </a:t>
            </a:r>
            <a:r>
              <a:rPr lang="en-US" sz="7200" b="1" dirty="0" smtClean="0">
                <a:solidFill>
                  <a:srgbClr val="000096"/>
                </a:solidFill>
                <a:latin typeface="Calibri" pitchFamily="34" charset="0"/>
              </a:rPr>
              <a:t>1 Higgs ?</a:t>
            </a:r>
            <a:endParaRPr lang="en-US" sz="7200" b="1" dirty="0">
              <a:solidFill>
                <a:srgbClr val="000096"/>
              </a:solidFill>
              <a:latin typeface="Calibri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187624" y="3214953"/>
            <a:ext cx="6624736" cy="2557211"/>
          </a:xfrm>
          <a:prstGeom prst="rect">
            <a:avLst/>
          </a:prstGeom>
          <a:solidFill>
            <a:schemeClr val="bg1"/>
          </a:solidFill>
        </p:spPr>
        <p:txBody>
          <a:bodyPr wrap="square" tIns="144000" bIns="72000">
            <a:spAutoFit/>
          </a:bodyPr>
          <a:lstStyle/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US" sz="4400" dirty="0" smtClean="0">
                <a:solidFill>
                  <a:srgbClr val="C00000"/>
                </a:solidFill>
                <a:effectLst/>
                <a:latin typeface="Calibri" pitchFamily="34" charset="0"/>
              </a:rPr>
              <a:t>End of Physics ?</a:t>
            </a:r>
          </a:p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US" sz="4400" dirty="0" smtClean="0">
                <a:solidFill>
                  <a:srgbClr val="005400"/>
                </a:solidFill>
                <a:effectLst/>
                <a:latin typeface="Calibri" pitchFamily="34" charset="0"/>
              </a:rPr>
              <a:t>Why more funding ?</a:t>
            </a:r>
          </a:p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US" sz="4400" dirty="0" smtClean="0">
                <a:solidFill>
                  <a:srgbClr val="0000B4"/>
                </a:solidFill>
                <a:effectLst/>
                <a:latin typeface="Calibri" pitchFamily="34" charset="0"/>
              </a:rPr>
              <a:t>We need answers !</a:t>
            </a:r>
            <a:endParaRPr lang="en-US" sz="4400" dirty="0">
              <a:solidFill>
                <a:srgbClr val="0000B4"/>
              </a:solidFill>
              <a:effectLst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4214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-108520" y="413792"/>
            <a:ext cx="9433048" cy="1143000"/>
          </a:xfrm>
        </p:spPr>
        <p:txBody>
          <a:bodyPr/>
          <a:lstStyle/>
          <a:p>
            <a:r>
              <a:rPr lang="en-US" sz="6000" b="1" dirty="0" smtClean="0">
                <a:solidFill>
                  <a:srgbClr val="000096"/>
                </a:solidFill>
                <a:latin typeface="Calibri" panose="020F0502020204030204" pitchFamily="34" charset="0"/>
              </a:rPr>
              <a:t>Discoveries</a:t>
            </a:r>
            <a:br>
              <a:rPr lang="en-US" sz="6000" b="1" dirty="0" smtClean="0">
                <a:solidFill>
                  <a:srgbClr val="000096"/>
                </a:solidFill>
                <a:latin typeface="Calibri" panose="020F0502020204030204" pitchFamily="34" charset="0"/>
              </a:rPr>
            </a:br>
            <a:r>
              <a:rPr lang="en-US" sz="6000" b="1" dirty="0" smtClean="0">
                <a:solidFill>
                  <a:srgbClr val="000096"/>
                </a:solidFill>
                <a:latin typeface="Calibri" panose="020F0502020204030204" pitchFamily="34" charset="0"/>
              </a:rPr>
              <a:t>Beyond the Standard Model</a:t>
            </a:r>
            <a:endParaRPr lang="en-US" sz="6000" b="1" dirty="0">
              <a:solidFill>
                <a:srgbClr val="000096"/>
              </a:solidFill>
              <a:latin typeface="Calibri" panose="020F0502020204030204" pitchFamily="3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75343" y="2344577"/>
            <a:ext cx="7209025" cy="3748719"/>
          </a:xfrm>
        </p:spPr>
        <p:txBody>
          <a:bodyPr wrap="none">
            <a:spAutoFit/>
          </a:bodyPr>
          <a:lstStyle/>
          <a:p>
            <a:r>
              <a:rPr lang="en-US" b="1" dirty="0" smtClean="0">
                <a:latin typeface="Calibri" panose="020F0502020204030204" pitchFamily="34" charset="0"/>
              </a:rPr>
              <a:t>CERN </a:t>
            </a:r>
            <a:r>
              <a:rPr lang="en-US" dirty="0" smtClean="0">
                <a:latin typeface="Calibri" panose="020F0502020204030204" pitchFamily="34" charset="0"/>
              </a:rPr>
              <a:t>backgrounders:</a:t>
            </a:r>
          </a:p>
          <a:p>
            <a:pPr lvl="1"/>
            <a:r>
              <a:rPr lang="en-US" dirty="0">
                <a:latin typeface="Calibri" panose="020F0502020204030204" pitchFamily="34" charset="0"/>
                <a:hlinkClick r:id="rId2"/>
              </a:rPr>
              <a:t>http://</a:t>
            </a:r>
            <a:r>
              <a:rPr lang="en-US" dirty="0" smtClean="0">
                <a:latin typeface="Calibri" panose="020F0502020204030204" pitchFamily="34" charset="0"/>
                <a:hlinkClick r:id="rId2"/>
              </a:rPr>
              <a:t>press.web.cern.ch/backgrounders</a:t>
            </a:r>
            <a:endParaRPr lang="en-US" dirty="0" smtClean="0">
              <a:latin typeface="Calibri" panose="020F0502020204030204" pitchFamily="34" charset="0"/>
            </a:endParaRPr>
          </a:p>
          <a:p>
            <a:pPr lvl="2"/>
            <a:r>
              <a:rPr lang="en-US" dirty="0"/>
              <a:t>Compositeness</a:t>
            </a:r>
          </a:p>
          <a:p>
            <a:pPr lvl="2"/>
            <a:r>
              <a:rPr lang="en-US" dirty="0" smtClean="0"/>
              <a:t>Dark matter / SUSY</a:t>
            </a:r>
            <a:endParaRPr lang="en-US" dirty="0"/>
          </a:p>
          <a:p>
            <a:pPr lvl="2"/>
            <a:r>
              <a:rPr lang="en-US" dirty="0" smtClean="0"/>
              <a:t>Extra </a:t>
            </a:r>
            <a:r>
              <a:rPr lang="en-US" dirty="0"/>
              <a:t>dimensions </a:t>
            </a:r>
          </a:p>
          <a:p>
            <a:pPr marL="57150" indent="0">
              <a:buNone/>
            </a:pPr>
            <a:endParaRPr lang="en-US" sz="2000" dirty="0" smtClean="0">
              <a:latin typeface="Calibri" panose="020F0502020204030204" pitchFamily="34" charset="0"/>
              <a:hlinkClick r:id="rId3"/>
            </a:endParaRPr>
          </a:p>
          <a:p>
            <a:pPr marL="914400" lvl="1" indent="-457200"/>
            <a:r>
              <a:rPr lang="en-US" dirty="0" smtClean="0">
                <a:latin typeface="Calibri" panose="020F0502020204030204" pitchFamily="34" charset="0"/>
                <a:hlinkClick r:id="rId3"/>
              </a:rPr>
              <a:t>http</a:t>
            </a:r>
            <a:r>
              <a:rPr lang="en-US" dirty="0">
                <a:latin typeface="Calibri" panose="020F0502020204030204" pitchFamily="34" charset="0"/>
                <a:hlinkClick r:id="rId3"/>
              </a:rPr>
              <a:t>://</a:t>
            </a:r>
            <a:r>
              <a:rPr lang="en-US" dirty="0" smtClean="0">
                <a:latin typeface="Calibri" panose="020F0502020204030204" pitchFamily="34" charset="0"/>
                <a:hlinkClick r:id="rId3"/>
              </a:rPr>
              <a:t>press.web.cern.ch/backgrounders/</a:t>
            </a:r>
            <a:br>
              <a:rPr lang="en-US" dirty="0" smtClean="0">
                <a:latin typeface="Calibri" panose="020F0502020204030204" pitchFamily="34" charset="0"/>
                <a:hlinkClick r:id="rId3"/>
              </a:rPr>
            </a:br>
            <a:r>
              <a:rPr lang="en-US" dirty="0" smtClean="0">
                <a:latin typeface="Calibri" panose="020F0502020204030204" pitchFamily="34" charset="0"/>
                <a:hlinkClick r:id="rId3"/>
              </a:rPr>
              <a:t>lhc-season-2-new-frontiers-physics</a:t>
            </a:r>
            <a:endParaRPr lang="en-US" dirty="0" smtClean="0">
              <a:latin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5EECC-BCD0-4663-AF14-F475549A3D06}" type="slidenum">
              <a:rPr lang="en-US" smtClean="0">
                <a:solidFill>
                  <a:srgbClr val="FFFFFF"/>
                </a:solidFill>
                <a:latin typeface="Calibri" panose="020F0502020204030204" pitchFamily="34" charset="0"/>
              </a:rPr>
              <a:pPr/>
              <a:t>7</a:t>
            </a:fld>
            <a:endParaRPr lang="en-US" sz="140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2834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5EECC-BCD0-4663-AF14-F475549A3D06}" type="slidenum">
              <a:rPr lang="en-US" smtClean="0">
                <a:solidFill>
                  <a:srgbClr val="FFFFFF"/>
                </a:solidFill>
                <a:latin typeface="Calibri" panose="020F0502020204030204" pitchFamily="34" charset="0"/>
              </a:rPr>
              <a:pPr/>
              <a:t>8</a:t>
            </a:fld>
            <a:endParaRPr lang="en-US" sz="140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-260661"/>
            <a:ext cx="5476342" cy="7744844"/>
          </a:xfrm>
          <a:prstGeom prst="rect">
            <a:avLst/>
          </a:prstGeom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780989" y="6577607"/>
            <a:ext cx="7544053" cy="307777"/>
          </a:xfrm>
          <a:solidFill>
            <a:schemeClr val="bg1"/>
          </a:solidFill>
        </p:spPr>
        <p:txBody>
          <a:bodyPr wrap="none">
            <a:spAutoFit/>
          </a:bodyPr>
          <a:lstStyle/>
          <a:p>
            <a:pPr marL="0" indent="0" algn="ctr">
              <a:buNone/>
            </a:pPr>
            <a:r>
              <a:rPr lang="en-US" sz="1400" dirty="0" smtClean="0">
                <a:latin typeface="Calibri" panose="020F0502020204030204" pitchFamily="34" charset="0"/>
                <a:hlinkClick r:id="rId3"/>
              </a:rPr>
              <a:t>http</a:t>
            </a:r>
            <a:r>
              <a:rPr lang="en-US" sz="1400" dirty="0">
                <a:latin typeface="Calibri" panose="020F0502020204030204" pitchFamily="34" charset="0"/>
                <a:hlinkClick r:id="rId3"/>
              </a:rPr>
              <a:t>://</a:t>
            </a:r>
            <a:r>
              <a:rPr lang="en-US" sz="1400" dirty="0" smtClean="0">
                <a:latin typeface="Calibri" panose="020F0502020204030204" pitchFamily="34" charset="0"/>
                <a:hlinkClick r:id="rId3"/>
              </a:rPr>
              <a:t>press.web.cern.ch/sites/press.web.cern.ch/files/file/backgrounder/2015/02/newfrontiers.pdf</a:t>
            </a:r>
            <a:endParaRPr lang="en-US" sz="1400" dirty="0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3732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097727"/>
            <a:ext cx="2133600" cy="476250"/>
          </a:xfrm>
        </p:spPr>
        <p:txBody>
          <a:bodyPr/>
          <a:lstStyle/>
          <a:p>
            <a:fld id="{5FA5EECC-BCD0-4663-AF14-F475549A3D06}" type="slidenum">
              <a:rPr lang="en-US" smtClean="0">
                <a:solidFill>
                  <a:srgbClr val="FFFFFF"/>
                </a:solidFill>
                <a:latin typeface="Calibri" panose="020F0502020204030204" pitchFamily="34" charset="0"/>
              </a:rPr>
              <a:pPr/>
              <a:t>9</a:t>
            </a:fld>
            <a:endParaRPr lang="en-US" sz="140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29816"/>
            <a:ext cx="8229600" cy="1143000"/>
          </a:xfrm>
        </p:spPr>
        <p:txBody>
          <a:bodyPr/>
          <a:lstStyle/>
          <a:p>
            <a:pPr lvl="0"/>
            <a:r>
              <a:rPr lang="en-US" sz="4800" b="1" dirty="0">
                <a:solidFill>
                  <a:srgbClr val="000096"/>
                </a:solidFill>
                <a:latin typeface="Calibri" panose="020F0502020204030204" pitchFamily="34" charset="0"/>
                <a:ea typeface="+mn-ea"/>
                <a:cs typeface="+mn-cs"/>
              </a:rPr>
              <a:t>From observation to interpretation</a:t>
            </a:r>
            <a:br>
              <a:rPr lang="en-US" sz="4800" b="1" dirty="0">
                <a:solidFill>
                  <a:srgbClr val="000096"/>
                </a:solidFill>
                <a:latin typeface="Calibri" panose="020F0502020204030204" pitchFamily="34" charset="0"/>
                <a:ea typeface="+mn-ea"/>
                <a:cs typeface="+mn-cs"/>
              </a:rPr>
            </a:br>
            <a:endParaRPr lang="de-DE" dirty="0">
              <a:solidFill>
                <a:srgbClr val="00009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55365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latin typeface="Calibri" panose="020F0502020204030204" pitchFamily="34" charset="0"/>
              </a:rPr>
              <a:t>little focus in CERN </a:t>
            </a:r>
            <a:r>
              <a:rPr lang="en-US" dirty="0" smtClean="0">
                <a:latin typeface="Calibri" panose="020F0502020204030204" pitchFamily="34" charset="0"/>
              </a:rPr>
              <a:t>backgrounders on 2 topics:</a:t>
            </a:r>
            <a:endParaRPr lang="en-US" dirty="0">
              <a:latin typeface="Calibri" panose="020F0502020204030204" pitchFamily="34" charset="0"/>
            </a:endParaRPr>
          </a:p>
          <a:p>
            <a:pPr eaLnBrk="1" hangingPunct="1"/>
            <a:r>
              <a:rPr lang="en-US" dirty="0" smtClean="0">
                <a:latin typeface="Calibri" panose="020F0502020204030204" pitchFamily="34" charset="0"/>
              </a:rPr>
              <a:t>what + how are we going to measure:</a:t>
            </a:r>
            <a:br>
              <a:rPr lang="en-US" dirty="0" smtClean="0">
                <a:latin typeface="Calibri" panose="020F0502020204030204" pitchFamily="34" charset="0"/>
              </a:rPr>
            </a:br>
            <a:r>
              <a:rPr lang="en-US" dirty="0" smtClean="0">
                <a:latin typeface="Calibri" panose="020F0502020204030204" pitchFamily="34" charset="0"/>
              </a:rPr>
              <a:t>missing </a:t>
            </a:r>
            <a:r>
              <a:rPr lang="en-US" dirty="0">
                <a:latin typeface="Calibri" panose="020F0502020204030204" pitchFamily="34" charset="0"/>
              </a:rPr>
              <a:t>energy, …</a:t>
            </a:r>
          </a:p>
          <a:p>
            <a:pPr eaLnBrk="1" hangingPunct="1"/>
            <a:r>
              <a:rPr lang="en-US" dirty="0">
                <a:latin typeface="Calibri" panose="020F0502020204030204" pitchFamily="34" charset="0"/>
              </a:rPr>
              <a:t>how to communicate an </a:t>
            </a:r>
            <a:r>
              <a:rPr lang="en-US" b="1" dirty="0" smtClean="0">
                <a:latin typeface="Calibri" panose="020F0502020204030204" pitchFamily="34" charset="0"/>
              </a:rPr>
              <a:t>observation</a:t>
            </a:r>
            <a:br>
              <a:rPr lang="en-US" b="1" dirty="0" smtClean="0">
                <a:latin typeface="Calibri" panose="020F0502020204030204" pitchFamily="34" charset="0"/>
              </a:rPr>
            </a:br>
            <a:r>
              <a:rPr lang="en-US" b="1" dirty="0" smtClean="0">
                <a:latin typeface="Calibri" panose="020F0502020204030204" pitchFamily="34" charset="0"/>
              </a:rPr>
              <a:t>without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>
                <a:latin typeface="Calibri" panose="020F0502020204030204" pitchFamily="34" charset="0"/>
              </a:rPr>
              <a:t>immediate + </a:t>
            </a:r>
            <a:r>
              <a:rPr lang="en-US" b="1" dirty="0">
                <a:latin typeface="Calibri" panose="020F0502020204030204" pitchFamily="34" charset="0"/>
              </a:rPr>
              <a:t>clear interpretation </a:t>
            </a:r>
            <a:r>
              <a:rPr lang="en-US" dirty="0" smtClean="0">
                <a:latin typeface="Calibri" panose="020F0502020204030204" pitchFamily="34" charset="0"/>
              </a:rPr>
              <a:t>?</a:t>
            </a:r>
            <a:endParaRPr lang="en-US" dirty="0">
              <a:latin typeface="Calibri" panose="020F0502020204030204" pitchFamily="34" charset="0"/>
            </a:endParaRPr>
          </a:p>
          <a:p>
            <a:pPr eaLnBrk="1" hangingPunct="1"/>
            <a:r>
              <a:rPr lang="en-US" dirty="0" smtClean="0">
                <a:latin typeface="Calibri" panose="020F0502020204030204" pitchFamily="34" charset="0"/>
              </a:rPr>
              <a:t>Dark Matter + Dark Energy: examples of observations without clear + immediate</a:t>
            </a:r>
            <a:br>
              <a:rPr lang="en-US" dirty="0" smtClean="0">
                <a:latin typeface="Calibri" panose="020F0502020204030204" pitchFamily="34" charset="0"/>
              </a:rPr>
            </a:br>
            <a:r>
              <a:rPr lang="en-US" dirty="0" smtClean="0">
                <a:latin typeface="Calibri" panose="020F0502020204030204" pitchFamily="34" charset="0"/>
              </a:rPr>
              <a:t>interpretation</a:t>
            </a:r>
            <a:endParaRPr lang="en-US" dirty="0">
              <a:latin typeface="Calibri" panose="020F0502020204030204" pitchFamily="34" charset="0"/>
            </a:endParaRP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57721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1_Standarddesign">
  <a:themeElements>
    <a:clrScheme name="1_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00"/>
              </a:solidFill>
            </a14:hiddenFill>
          </a:ext>
          <a:ext uri="{91240B29-F687-4f45-9708-019B960494DF}">
            <a14:hiddenLine xmlns:a14="http://schemas.microsoft.com/office/drawing/2010/main"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1" i="0" u="none" strike="noStrike" cap="none" normalizeH="0" baseline="0" smtClean="0">
            <a:ln>
              <a:noFill/>
            </a:ln>
            <a:solidFill>
              <a:srgbClr val="66CC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00"/>
              </a:solidFill>
            </a14:hiddenFill>
          </a:ext>
          <a:ext uri="{91240B29-F687-4f45-9708-019B960494DF}">
            <a14:hiddenLine xmlns:a14="http://schemas.microsoft.com/office/drawing/2010/main"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1" i="0" u="none" strike="noStrike" cap="none" normalizeH="0" baseline="0" smtClean="0">
            <a:ln>
              <a:noFill/>
            </a:ln>
            <a:solidFill>
              <a:srgbClr val="66CC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1_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design 13">
        <a:dk1>
          <a:srgbClr val="C0C0C0"/>
        </a:dk1>
        <a:lt1>
          <a:srgbClr val="FFFFCC"/>
        </a:lt1>
        <a:dk2>
          <a:srgbClr val="000000"/>
        </a:dk2>
        <a:lt2>
          <a:srgbClr val="FFCC66"/>
        </a:lt2>
        <a:accent1>
          <a:srgbClr val="FF9933"/>
        </a:accent1>
        <a:accent2>
          <a:srgbClr val="CC0066"/>
        </a:accent2>
        <a:accent3>
          <a:srgbClr val="AAAAAA"/>
        </a:accent3>
        <a:accent4>
          <a:srgbClr val="DADAAE"/>
        </a:accent4>
        <a:accent5>
          <a:srgbClr val="FFCAAD"/>
        </a:accent5>
        <a:accent6>
          <a:srgbClr val="B9005C"/>
        </a:accent6>
        <a:hlink>
          <a:srgbClr val="CC00CC"/>
        </a:hlink>
        <a:folHlink>
          <a:srgbClr val="990099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Template6">
  <a:themeElements>
    <a:clrScheme name="Template6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emplate6">
      <a:majorFont>
        <a:latin typeface="Arial"/>
        <a:ea typeface="ＭＳ Ｐゴシック"/>
        <a:cs typeface=""/>
      </a:majorFont>
      <a:minorFont>
        <a:latin typeface="Optima Medium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sm" len="sm"/>
          <a:tailEnd type="none" w="sm" len="sm"/>
        </a:ln>
        <a:effectLst/>
      </a:spPr>
      <a:bodyPr vert="horz" wrap="non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1" i="0" u="none" strike="noStrike" cap="none" normalizeH="0" baseline="0" smtClean="0">
            <a:ln>
              <a:noFill/>
            </a:ln>
            <a:solidFill>
              <a:srgbClr val="66CCFF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sm" len="sm"/>
          <a:tailEnd type="none" w="sm" len="sm"/>
        </a:ln>
        <a:effectLst/>
      </a:spPr>
      <a:bodyPr vert="horz" wrap="non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1" i="0" u="none" strike="noStrike" cap="none" normalizeH="0" baseline="0" smtClean="0">
            <a:ln>
              <a:noFill/>
            </a:ln>
            <a:solidFill>
              <a:srgbClr val="66CCFF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Template6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LHC-Kommunikation_KET_Honnef_221108">
  <a:themeElements>
    <a:clrScheme name="1_LHC-Kommunikation_KET_Honnef_221108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LHC-Kommunikation_KET_Honnef_221108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1_LHC-Kommunikation_KET_Honnef_221108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LHC-Kommunikation_KET_Honnef_221108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LHC-Kommunikation_KET_Honnef_221108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LHC-Kommunikation_KET_Honnef_221108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LHC-Kommunikation_KET_Honnef_221108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LHC-Kommunikation_KET_Honnef_221108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LHC-Kommunikation_KET_Honnef_221108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LHC-Kommunikation_KET_Honnef_221108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LHC-Kommunikation_KET_Honnef_221108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LHC-Kommunikation_KET_Honnef_221108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LHC-Kommunikation_KET_Honnef_221108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LHC-Kommunikation_KET_Honnef_221108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Office\Vorlagen\Präsentationsdesigns\feuerball.pot</Template>
  <TotalTime>23</TotalTime>
  <Words>283</Words>
  <Application>Microsoft Macintosh PowerPoint</Application>
  <PresentationFormat>On-screen Show (4:3)</PresentationFormat>
  <Paragraphs>70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1_Standarddesign</vt:lpstr>
      <vt:lpstr>2_Template6</vt:lpstr>
      <vt:lpstr>1_Custom Design</vt:lpstr>
      <vt:lpstr>2_LHC-Kommunikation_KET_Honnef_221108</vt:lpstr>
      <vt:lpstr>LHC as a discovery machine</vt:lpstr>
      <vt:lpstr>Higgs - what now ?</vt:lpstr>
      <vt:lpstr>Higgs - what now ?</vt:lpstr>
      <vt:lpstr>Higgs at work From discovery to precision</vt:lpstr>
      <vt:lpstr>2011: What if no Higgs ?</vt:lpstr>
      <vt:lpstr>2018: What if only 1 Higgs ?</vt:lpstr>
      <vt:lpstr>Discoveries Beyond the Standard Model</vt:lpstr>
      <vt:lpstr>PowerPoint Presentation</vt:lpstr>
      <vt:lpstr>From observation to interpretation </vt:lpstr>
    </vt:vector>
  </TitlesOfParts>
  <Company>DESY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Kein Folientitel</dc:title>
  <dc:creator>Thomas Naumann</dc:creator>
  <cp:lastModifiedBy>HansPeter Beck</cp:lastModifiedBy>
  <cp:revision>915</cp:revision>
  <cp:lastPrinted>2014-01-31T19:04:47Z</cp:lastPrinted>
  <dcterms:created xsi:type="dcterms:W3CDTF">2003-06-27T17:31:23Z</dcterms:created>
  <dcterms:modified xsi:type="dcterms:W3CDTF">2015-04-20T14:06:11Z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Type">
    <vt:i4>1</vt:i4>
  </property>
  <property fmtid="{D5CDD505-2E9C-101B-9397-08002B2CF9AE}" pid="3" name="GraphicType">
    <vt:i4>2</vt:i4>
  </property>
  <property fmtid="{D5CDD505-2E9C-101B-9397-08002B2CF9AE}" pid="4" name="Compression">
    <vt:i4>50</vt:i4>
  </property>
  <property fmtid="{D5CDD505-2E9C-101B-9397-08002B2CF9AE}" pid="5" name="ScreenSize">
    <vt:i4>4</vt:i4>
  </property>
  <property fmtid="{D5CDD505-2E9C-101B-9397-08002B2CF9AE}" pid="6" name="ScreenUsage">
    <vt:i4>2</vt:i4>
  </property>
  <property fmtid="{D5CDD505-2E9C-101B-9397-08002B2CF9AE}" pid="7" name="MailAddress">
    <vt:lpwstr>naumann@ifh.de</vt:lpwstr>
  </property>
  <property fmtid="{D5CDD505-2E9C-101B-9397-08002B2CF9AE}" pid="8" name="HomePage">
    <vt:lpwstr>http://www-zeuthen.desy.de/~naumann/</vt:lpwstr>
  </property>
  <property fmtid="{D5CDD505-2E9C-101B-9397-08002B2CF9AE}" pid="9" name="Other">
    <vt:lpwstr/>
  </property>
  <property fmtid="{D5CDD505-2E9C-101B-9397-08002B2CF9AE}" pid="10" name="DownloadOriginal">
    <vt:bool>false</vt:bool>
  </property>
  <property fmtid="{D5CDD505-2E9C-101B-9397-08002B2CF9AE}" pid="11" name="DownloadIEButton">
    <vt:bool>false</vt:bool>
  </property>
  <property fmtid="{D5CDD505-2E9C-101B-9397-08002B2CF9AE}" pid="12" name="UseBrowserColor">
    <vt:bool>true</vt:bool>
  </property>
  <property fmtid="{D5CDD505-2E9C-101B-9397-08002B2CF9AE}" pid="13" name="BackColor">
    <vt:i4>15132390</vt:i4>
  </property>
  <property fmtid="{D5CDD505-2E9C-101B-9397-08002B2CF9AE}" pid="14" name="TextColor">
    <vt:i4>0</vt:i4>
  </property>
  <property fmtid="{D5CDD505-2E9C-101B-9397-08002B2CF9AE}" pid="15" name="LinkColor">
    <vt:i4>16711782</vt:i4>
  </property>
  <property fmtid="{D5CDD505-2E9C-101B-9397-08002B2CF9AE}" pid="16" name="VisitedColor">
    <vt:i4>10040268</vt:i4>
  </property>
  <property fmtid="{D5CDD505-2E9C-101B-9397-08002B2CF9AE}" pid="17" name="TransparentButton">
    <vt:i4>0</vt:i4>
  </property>
  <property fmtid="{D5CDD505-2E9C-101B-9397-08002B2CF9AE}" pid="18" name="ButtonType">
    <vt:i4>1</vt:i4>
  </property>
  <property fmtid="{D5CDD505-2E9C-101B-9397-08002B2CF9AE}" pid="19" name="ShowNotes">
    <vt:bool>false</vt:bool>
  </property>
  <property fmtid="{D5CDD505-2E9C-101B-9397-08002B2CF9AE}" pid="20" name="NavBtnPos">
    <vt:i4>4</vt:i4>
  </property>
  <property fmtid="{D5CDD505-2E9C-101B-9397-08002B2CF9AE}" pid="21" name="OutputDir">
    <vt:lpwstr>Q:\www\talks\genesis</vt:lpwstr>
  </property>
</Properties>
</file>