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iagrams/data1.xml" ContentType="application/vnd.openxmlformats-officedocument.drawingml.diagramData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126" r:id="rId1"/>
  </p:sldMasterIdLst>
  <p:notesMasterIdLst>
    <p:notesMasterId r:id="rId26"/>
  </p:notesMasterIdLst>
  <p:sldIdLst>
    <p:sldId id="256" r:id="rId2"/>
    <p:sldId id="258" r:id="rId3"/>
    <p:sldId id="257" r:id="rId4"/>
    <p:sldId id="259" r:id="rId5"/>
    <p:sldId id="276" r:id="rId6"/>
    <p:sldId id="277" r:id="rId7"/>
    <p:sldId id="278" r:id="rId8"/>
    <p:sldId id="265" r:id="rId9"/>
    <p:sldId id="270" r:id="rId10"/>
    <p:sldId id="272" r:id="rId11"/>
    <p:sldId id="269" r:id="rId12"/>
    <p:sldId id="264" r:id="rId13"/>
    <p:sldId id="279" r:id="rId14"/>
    <p:sldId id="262" r:id="rId15"/>
    <p:sldId id="281" r:id="rId16"/>
    <p:sldId id="282" r:id="rId17"/>
    <p:sldId id="280" r:id="rId18"/>
    <p:sldId id="268" r:id="rId19"/>
    <p:sldId id="267" r:id="rId20"/>
    <p:sldId id="285" r:id="rId21"/>
    <p:sldId id="275" r:id="rId22"/>
    <p:sldId id="286" r:id="rId23"/>
    <p:sldId id="260" r:id="rId24"/>
    <p:sldId id="283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3553" autoAdjust="0"/>
    <p:restoredTop sz="91433" autoAdjust="0"/>
  </p:normalViewPr>
  <p:slideViewPr>
    <p:cSldViewPr snapToObjects="1">
      <p:cViewPr>
        <p:scale>
          <a:sx n="75" d="100"/>
          <a:sy n="75" d="100"/>
        </p:scale>
        <p:origin x="-128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2032"/>
    </p:cViewPr>
  </p:sorterViewPr>
  <p:notesViewPr>
    <p:cSldViewPr snapToObjects="1">
      <p:cViewPr varScale="1">
        <p:scale>
          <a:sx n="94" d="100"/>
          <a:sy n="94" d="100"/>
        </p:scale>
        <p:origin x="-3336" y="-11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53D3AA-B761-CB41-91FC-0194AFB45235}" type="doc">
      <dgm:prSet loTypeId="urn:microsoft.com/office/officeart/2005/8/layout/venn1" loCatId="relationship" qsTypeId="urn:microsoft.com/office/officeart/2005/8/quickstyle/3D3" qsCatId="3D" csTypeId="urn:microsoft.com/office/officeart/2005/8/colors/accent6_5" csCatId="accent6" phldr="1"/>
      <dgm:spPr/>
    </dgm:pt>
    <dgm:pt modelId="{611A0324-12D1-7F4A-AB84-C2008EEFBBAF}">
      <dgm:prSet phldrT="[Texte]" custT="1"/>
      <dgm:spPr/>
      <dgm:t>
        <a:bodyPr/>
        <a:lstStyle/>
        <a:p>
          <a:r>
            <a:rPr lang="fr-FR" sz="3600" dirty="0" err="1" smtClean="0">
              <a:solidFill>
                <a:schemeClr val="tx1"/>
              </a:solidFill>
            </a:rPr>
            <a:t>Cosmology</a:t>
          </a:r>
          <a:endParaRPr lang="fr-FR" sz="3600" dirty="0">
            <a:solidFill>
              <a:schemeClr val="tx1"/>
            </a:solidFill>
          </a:endParaRPr>
        </a:p>
      </dgm:t>
    </dgm:pt>
    <dgm:pt modelId="{40786650-8268-AE48-A6E6-C4677A7E9742}" type="parTrans" cxnId="{1AF2943C-DBC9-E443-8F3E-1341B1F59859}">
      <dgm:prSet/>
      <dgm:spPr/>
      <dgm:t>
        <a:bodyPr/>
        <a:lstStyle/>
        <a:p>
          <a:endParaRPr lang="fr-FR"/>
        </a:p>
      </dgm:t>
    </dgm:pt>
    <dgm:pt modelId="{6A8A9ED7-46C9-F14C-A1E5-B0DFF0CB13A1}" type="sibTrans" cxnId="{1AF2943C-DBC9-E443-8F3E-1341B1F59859}">
      <dgm:prSet/>
      <dgm:spPr/>
      <dgm:t>
        <a:bodyPr/>
        <a:lstStyle/>
        <a:p>
          <a:endParaRPr lang="fr-FR"/>
        </a:p>
      </dgm:t>
    </dgm:pt>
    <dgm:pt modelId="{5A1579A3-DC90-7444-BC15-5791649013F4}">
      <dgm:prSet phldrT="[Texte]" custT="1"/>
      <dgm:spPr/>
      <dgm:t>
        <a:bodyPr/>
        <a:lstStyle/>
        <a:p>
          <a:r>
            <a:rPr lang="fr-FR" sz="3600" dirty="0" err="1" smtClean="0"/>
            <a:t>Particle</a:t>
          </a:r>
          <a:endParaRPr lang="fr-FR" sz="3600" dirty="0" smtClean="0"/>
        </a:p>
        <a:p>
          <a:r>
            <a:rPr lang="fr-FR" sz="3600" dirty="0" smtClean="0"/>
            <a:t> </a:t>
          </a:r>
          <a:r>
            <a:rPr lang="fr-FR" sz="3600" dirty="0" err="1" smtClean="0"/>
            <a:t>Physics</a:t>
          </a:r>
          <a:endParaRPr lang="fr-FR" sz="3600" dirty="0"/>
        </a:p>
      </dgm:t>
    </dgm:pt>
    <dgm:pt modelId="{77194D16-0737-6F48-AB8C-6467B04FFA99}" type="parTrans" cxnId="{1342E4FC-32D0-A749-929C-29E5EBA8FA42}">
      <dgm:prSet/>
      <dgm:spPr/>
      <dgm:t>
        <a:bodyPr/>
        <a:lstStyle/>
        <a:p>
          <a:endParaRPr lang="fr-FR"/>
        </a:p>
      </dgm:t>
    </dgm:pt>
    <dgm:pt modelId="{ACACDE75-136A-4A46-96B8-79B77DBCB167}" type="sibTrans" cxnId="{1342E4FC-32D0-A749-929C-29E5EBA8FA42}">
      <dgm:prSet/>
      <dgm:spPr/>
      <dgm:t>
        <a:bodyPr/>
        <a:lstStyle/>
        <a:p>
          <a:endParaRPr lang="fr-FR"/>
        </a:p>
      </dgm:t>
    </dgm:pt>
    <dgm:pt modelId="{FB2783EF-8A8F-D744-A7DE-AED6F6F8E55A}">
      <dgm:prSet phldrT="[Texte]" custT="1"/>
      <dgm:spPr/>
      <dgm:t>
        <a:bodyPr/>
        <a:lstStyle/>
        <a:p>
          <a:r>
            <a:rPr lang="fr-FR" sz="2800" dirty="0" err="1" smtClean="0"/>
            <a:t>Astrophysics</a:t>
          </a:r>
          <a:endParaRPr lang="fr-FR" sz="2800" dirty="0"/>
        </a:p>
      </dgm:t>
    </dgm:pt>
    <dgm:pt modelId="{273BDEFC-E58C-2743-85B5-AD40F5407FC9}" type="parTrans" cxnId="{D07B2FAE-018B-C844-A814-9D3250A15DCB}">
      <dgm:prSet/>
      <dgm:spPr/>
      <dgm:t>
        <a:bodyPr/>
        <a:lstStyle/>
        <a:p>
          <a:endParaRPr lang="fr-FR"/>
        </a:p>
      </dgm:t>
    </dgm:pt>
    <dgm:pt modelId="{48C7D24F-8B73-4A42-99A3-03ACD76895D4}" type="sibTrans" cxnId="{D07B2FAE-018B-C844-A814-9D3250A15DCB}">
      <dgm:prSet/>
      <dgm:spPr/>
      <dgm:t>
        <a:bodyPr/>
        <a:lstStyle/>
        <a:p>
          <a:endParaRPr lang="fr-FR"/>
        </a:p>
      </dgm:t>
    </dgm:pt>
    <dgm:pt modelId="{9DFD8351-F6A3-AF43-B04D-78351E2E4E53}" type="pres">
      <dgm:prSet presAssocID="{8D53D3AA-B761-CB41-91FC-0194AFB45235}" presName="compositeShape" presStyleCnt="0">
        <dgm:presLayoutVars>
          <dgm:chMax val="7"/>
          <dgm:dir/>
          <dgm:resizeHandles val="exact"/>
        </dgm:presLayoutVars>
      </dgm:prSet>
      <dgm:spPr/>
    </dgm:pt>
    <dgm:pt modelId="{15E27AE4-996F-1F49-B501-13446599B288}" type="pres">
      <dgm:prSet presAssocID="{611A0324-12D1-7F4A-AB84-C2008EEFBBAF}" presName="circ1" presStyleLbl="vennNode1" presStyleIdx="0" presStyleCnt="3" custLinFactNeighborX="1911" custLinFactNeighborY="10262"/>
      <dgm:spPr/>
      <dgm:t>
        <a:bodyPr/>
        <a:lstStyle/>
        <a:p>
          <a:endParaRPr lang="fr-FR"/>
        </a:p>
      </dgm:t>
    </dgm:pt>
    <dgm:pt modelId="{1AC8003F-5BDF-A04C-90AD-7932725E535C}" type="pres">
      <dgm:prSet presAssocID="{611A0324-12D1-7F4A-AB84-C2008EEFBBA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921EFF7-5B4F-BF4A-A82B-83EC2B304FEC}" type="pres">
      <dgm:prSet presAssocID="{5A1579A3-DC90-7444-BC15-5791649013F4}" presName="circ2" presStyleLbl="vennNode1" presStyleIdx="1" presStyleCnt="3" custLinFactNeighborX="4408" custLinFactNeighborY="-5941"/>
      <dgm:spPr/>
      <dgm:t>
        <a:bodyPr/>
        <a:lstStyle/>
        <a:p>
          <a:endParaRPr lang="fr-FR"/>
        </a:p>
      </dgm:t>
    </dgm:pt>
    <dgm:pt modelId="{85A92704-15A8-204A-8572-CE1258F85A98}" type="pres">
      <dgm:prSet presAssocID="{5A1579A3-DC90-7444-BC15-5791649013F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1E6784-59C0-4F4E-AB52-C229E9376E9D}" type="pres">
      <dgm:prSet presAssocID="{FB2783EF-8A8F-D744-A7DE-AED6F6F8E55A}" presName="circ3" presStyleLbl="vennNode1" presStyleIdx="2" presStyleCnt="3" custLinFactNeighborX="10217" custLinFactNeighborY="-4398"/>
      <dgm:spPr/>
      <dgm:t>
        <a:bodyPr/>
        <a:lstStyle/>
        <a:p>
          <a:endParaRPr lang="fr-FR"/>
        </a:p>
      </dgm:t>
    </dgm:pt>
    <dgm:pt modelId="{9598F953-6CAD-0F46-B66E-5A9E6C3BC590}" type="pres">
      <dgm:prSet presAssocID="{FB2783EF-8A8F-D744-A7DE-AED6F6F8E55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07B2FAE-018B-C844-A814-9D3250A15DCB}" srcId="{8D53D3AA-B761-CB41-91FC-0194AFB45235}" destId="{FB2783EF-8A8F-D744-A7DE-AED6F6F8E55A}" srcOrd="2" destOrd="0" parTransId="{273BDEFC-E58C-2743-85B5-AD40F5407FC9}" sibTransId="{48C7D24F-8B73-4A42-99A3-03ACD76895D4}"/>
    <dgm:cxn modelId="{7FED83BB-CF60-1848-A1D1-30B26DDE954A}" type="presOf" srcId="{8D53D3AA-B761-CB41-91FC-0194AFB45235}" destId="{9DFD8351-F6A3-AF43-B04D-78351E2E4E53}" srcOrd="0" destOrd="0" presId="urn:microsoft.com/office/officeart/2005/8/layout/venn1"/>
    <dgm:cxn modelId="{1AF2943C-DBC9-E443-8F3E-1341B1F59859}" srcId="{8D53D3AA-B761-CB41-91FC-0194AFB45235}" destId="{611A0324-12D1-7F4A-AB84-C2008EEFBBAF}" srcOrd="0" destOrd="0" parTransId="{40786650-8268-AE48-A6E6-C4677A7E9742}" sibTransId="{6A8A9ED7-46C9-F14C-A1E5-B0DFF0CB13A1}"/>
    <dgm:cxn modelId="{65B6BDF9-331F-264F-8E82-6C2CD13E93AB}" type="presOf" srcId="{5A1579A3-DC90-7444-BC15-5791649013F4}" destId="{6921EFF7-5B4F-BF4A-A82B-83EC2B304FEC}" srcOrd="0" destOrd="0" presId="urn:microsoft.com/office/officeart/2005/8/layout/venn1"/>
    <dgm:cxn modelId="{FD78914E-434E-1241-AFB7-C71842763442}" type="presOf" srcId="{FB2783EF-8A8F-D744-A7DE-AED6F6F8E55A}" destId="{C41E6784-59C0-4F4E-AB52-C229E9376E9D}" srcOrd="0" destOrd="0" presId="urn:microsoft.com/office/officeart/2005/8/layout/venn1"/>
    <dgm:cxn modelId="{390A9B4D-D6FA-9943-B642-5927C90C3122}" type="presOf" srcId="{611A0324-12D1-7F4A-AB84-C2008EEFBBAF}" destId="{1AC8003F-5BDF-A04C-90AD-7932725E535C}" srcOrd="1" destOrd="0" presId="urn:microsoft.com/office/officeart/2005/8/layout/venn1"/>
    <dgm:cxn modelId="{CE21D72E-BB7E-2C48-AA39-89DCCD412131}" type="presOf" srcId="{5A1579A3-DC90-7444-BC15-5791649013F4}" destId="{85A92704-15A8-204A-8572-CE1258F85A98}" srcOrd="1" destOrd="0" presId="urn:microsoft.com/office/officeart/2005/8/layout/venn1"/>
    <dgm:cxn modelId="{1342E4FC-32D0-A749-929C-29E5EBA8FA42}" srcId="{8D53D3AA-B761-CB41-91FC-0194AFB45235}" destId="{5A1579A3-DC90-7444-BC15-5791649013F4}" srcOrd="1" destOrd="0" parTransId="{77194D16-0737-6F48-AB8C-6467B04FFA99}" sibTransId="{ACACDE75-136A-4A46-96B8-79B77DBCB167}"/>
    <dgm:cxn modelId="{8FD90800-B2CF-A444-A3D2-01C12B74739F}" type="presOf" srcId="{FB2783EF-8A8F-D744-A7DE-AED6F6F8E55A}" destId="{9598F953-6CAD-0F46-B66E-5A9E6C3BC590}" srcOrd="1" destOrd="0" presId="urn:microsoft.com/office/officeart/2005/8/layout/venn1"/>
    <dgm:cxn modelId="{9BE2C021-F168-3C44-82E5-3F3FDF5AD7E1}" type="presOf" srcId="{611A0324-12D1-7F4A-AB84-C2008EEFBBAF}" destId="{15E27AE4-996F-1F49-B501-13446599B288}" srcOrd="0" destOrd="0" presId="urn:microsoft.com/office/officeart/2005/8/layout/venn1"/>
    <dgm:cxn modelId="{C65C865B-085C-1E41-8911-AFD74E637D54}" type="presParOf" srcId="{9DFD8351-F6A3-AF43-B04D-78351E2E4E53}" destId="{15E27AE4-996F-1F49-B501-13446599B288}" srcOrd="0" destOrd="0" presId="urn:microsoft.com/office/officeart/2005/8/layout/venn1"/>
    <dgm:cxn modelId="{DD2C2A64-4858-C94E-95CA-1B378D7E2B78}" type="presParOf" srcId="{9DFD8351-F6A3-AF43-B04D-78351E2E4E53}" destId="{1AC8003F-5BDF-A04C-90AD-7932725E535C}" srcOrd="1" destOrd="0" presId="urn:microsoft.com/office/officeart/2005/8/layout/venn1"/>
    <dgm:cxn modelId="{9A79B9BA-C437-A94A-A942-4B660DECF382}" type="presParOf" srcId="{9DFD8351-F6A3-AF43-B04D-78351E2E4E53}" destId="{6921EFF7-5B4F-BF4A-A82B-83EC2B304FEC}" srcOrd="2" destOrd="0" presId="urn:microsoft.com/office/officeart/2005/8/layout/venn1"/>
    <dgm:cxn modelId="{36614CA2-47A9-BD4E-9089-B5C4D16DF824}" type="presParOf" srcId="{9DFD8351-F6A3-AF43-B04D-78351E2E4E53}" destId="{85A92704-15A8-204A-8572-CE1258F85A98}" srcOrd="3" destOrd="0" presId="urn:microsoft.com/office/officeart/2005/8/layout/venn1"/>
    <dgm:cxn modelId="{DC3E16FB-5DC1-9846-AE2A-3C246BBDED0A}" type="presParOf" srcId="{9DFD8351-F6A3-AF43-B04D-78351E2E4E53}" destId="{C41E6784-59C0-4F4E-AB52-C229E9376E9D}" srcOrd="4" destOrd="0" presId="urn:microsoft.com/office/officeart/2005/8/layout/venn1"/>
    <dgm:cxn modelId="{FED30676-65F4-B248-9051-E280403A1F09}" type="presParOf" srcId="{9DFD8351-F6A3-AF43-B04D-78351E2E4E53}" destId="{9598F953-6CAD-0F46-B66E-5A9E6C3BC590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0177C-CF4B-3946-AD66-9AADD1CC2DCD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CB9D1-A1AB-B344-8CC0-8F767745B41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CB9D1-A1AB-B344-8CC0-8F767745B418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6F5F-0E26-4BEB-B6AA-8BD99CFF6A55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45B7-4B48-B547-8CE0-55EE154F4D4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45B7-4B48-B547-8CE0-55EE154F4D4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45B7-4B48-B547-8CE0-55EE154F4D4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D5338-5E5C-4C44-8E93-B98641B4B209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D87C-65A5-496D-87B3-2194CD1739D5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45B7-4B48-B547-8CE0-55EE154F4D4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45B7-4B48-B547-8CE0-55EE154F4D4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45B7-4B48-B547-8CE0-55EE154F4D4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45B7-4B48-B547-8CE0-55EE154F4D4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r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r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r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6B7145B7-4B48-B547-8CE0-55EE154F4D4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ADC5CE89-1252-0C43-BA9C-C1ED227DD281}" type="datetimeFigureOut">
              <a:rPr lang="fr-FR" smtClean="0"/>
              <a:pPr/>
              <a:t>4/07/08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7145B7-4B48-B547-8CE0-55EE154F4D4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png"/><Relationship Id="rId6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3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image" Target="../media/image47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5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image" Target="../media/image52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5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Document3!OLE_LINK1" TargetMode="External"/><Relationship Id="rId5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openxmlformats.org/officeDocument/2006/relationships/oleObject" Target="???" TargetMode="Externa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5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5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ycode.or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6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image" Target="../media/image19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600200"/>
          </a:xfrm>
        </p:spPr>
        <p:txBody>
          <a:bodyPr>
            <a:normAutofit/>
          </a:bodyPr>
          <a:lstStyle/>
          <a:p>
            <a:r>
              <a:rPr lang="fr-FR" dirty="0" smtClean="0"/>
              <a:t>TOOLS 2008 </a:t>
            </a:r>
            <a:br>
              <a:rPr lang="fr-FR" dirty="0" smtClean="0"/>
            </a:br>
            <a:r>
              <a:rPr lang="fr-FR" dirty="0" err="1" smtClean="0"/>
              <a:t>Concluding</a:t>
            </a:r>
            <a:r>
              <a:rPr lang="fr-FR" dirty="0" smtClean="0"/>
              <a:t> </a:t>
            </a:r>
            <a:r>
              <a:rPr lang="fr-FR" dirty="0" err="1" smtClean="0"/>
              <a:t>remarks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sz="1333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S. </a:t>
            </a:r>
            <a:r>
              <a:rPr lang="fr-FR" dirty="0" err="1" smtClean="0"/>
              <a:t>Katsanevas</a:t>
            </a:r>
            <a:endParaRPr lang="fr-FR" dirty="0" smtClean="0"/>
          </a:p>
          <a:p>
            <a:r>
              <a:rPr lang="fr-FR" dirty="0" smtClean="0"/>
              <a:t>IN2P3/CNRS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38201"/>
            <a:ext cx="5034843" cy="365759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949243" y="1295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Booijmans</a:t>
            </a:r>
            <a:r>
              <a:rPr lang="fr-FR" dirty="0" smtClean="0"/>
              <a:t>, Bella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4928" y="3581400"/>
            <a:ext cx="5479072" cy="310438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914400" y="5410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Dibosons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295400" y="2286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NLO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158496"/>
            <a:ext cx="7772400" cy="707136"/>
          </a:xfrm>
        </p:spPr>
        <p:txBody>
          <a:bodyPr/>
          <a:lstStyle/>
          <a:p>
            <a:r>
              <a:rPr lang="fr-FR" sz="2800" dirty="0" err="1" smtClean="0"/>
              <a:t>We</a:t>
            </a:r>
            <a:r>
              <a:rPr lang="fr-FR" sz="2800" dirty="0" smtClean="0"/>
              <a:t> </a:t>
            </a:r>
            <a:r>
              <a:rPr lang="fr-FR" sz="2800" dirty="0" err="1" smtClean="0"/>
              <a:t>need</a:t>
            </a:r>
            <a:r>
              <a:rPr lang="fr-FR" sz="2800" dirty="0" smtClean="0"/>
              <a:t> NLO </a:t>
            </a:r>
            <a:r>
              <a:rPr lang="fr-FR" sz="2800" dirty="0" err="1" smtClean="0"/>
              <a:t>at</a:t>
            </a:r>
            <a:r>
              <a:rPr lang="fr-FR" sz="2800" dirty="0" smtClean="0"/>
              <a:t> the LHC </a:t>
            </a:r>
            <a:r>
              <a:rPr lang="fr-FR" sz="1800" dirty="0" smtClean="0"/>
              <a:t>(</a:t>
            </a:r>
            <a:r>
              <a:rPr lang="fr-FR" sz="1800" dirty="0" err="1" smtClean="0"/>
              <a:t>Kramer</a:t>
            </a:r>
            <a:r>
              <a:rPr lang="fr-FR" sz="1800" dirty="0" smtClean="0"/>
              <a:t>, </a:t>
            </a:r>
            <a:r>
              <a:rPr lang="fr-FR" sz="1800" dirty="0" err="1" smtClean="0"/>
              <a:t>Papadopoulos</a:t>
            </a:r>
            <a:r>
              <a:rPr lang="fr-FR" sz="1800" dirty="0" smtClean="0"/>
              <a:t>) </a:t>
            </a:r>
            <a:endParaRPr lang="fr-FR" sz="2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1" y="2209800"/>
            <a:ext cx="3728991" cy="168319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3804" y="4162456"/>
            <a:ext cx="3693503" cy="237900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1" y="865632"/>
            <a:ext cx="4343399" cy="108982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432" y="865632"/>
            <a:ext cx="4139567" cy="49174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3200" y="5351958"/>
            <a:ext cx="2357392" cy="1506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1-loop corrections (2-&gt;2, 1-&gt;3 </a:t>
            </a:r>
            <a:r>
              <a:rPr lang="fr-FR" sz="2400" dirty="0" err="1" smtClean="0"/>
              <a:t>processes</a:t>
            </a:r>
            <a:r>
              <a:rPr lang="fr-FR" sz="2400" dirty="0" smtClean="0"/>
              <a:t>)</a:t>
            </a:r>
            <a:br>
              <a:rPr lang="fr-FR" sz="2400" dirty="0" smtClean="0"/>
            </a:br>
            <a:r>
              <a:rPr lang="fr-FR" sz="1600" dirty="0" smtClean="0"/>
              <a:t>GRACE/SUSY (</a:t>
            </a:r>
            <a:r>
              <a:rPr lang="fr-FR" sz="1600" dirty="0" err="1" smtClean="0"/>
              <a:t>Jimbo</a:t>
            </a:r>
            <a:r>
              <a:rPr lang="fr-FR" sz="1600" dirty="0" smtClean="0"/>
              <a:t>) but </a:t>
            </a:r>
            <a:r>
              <a:rPr lang="fr-FR" sz="1600" dirty="0" err="1" smtClean="0"/>
              <a:t>also</a:t>
            </a:r>
            <a:r>
              <a:rPr lang="fr-FR" sz="1600" dirty="0" smtClean="0"/>
              <a:t> </a:t>
            </a:r>
            <a:r>
              <a:rPr lang="fr-FR" sz="1600" dirty="0" err="1" smtClean="0"/>
              <a:t>FeynArts/</a:t>
            </a:r>
            <a:r>
              <a:rPr lang="fr-FR" sz="1600" dirty="0" err="1" smtClean="0"/>
              <a:t>FeynCalc</a:t>
            </a:r>
            <a:endParaRPr lang="fr-FR" sz="1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4572000"/>
          </a:xfrm>
        </p:spPr>
        <p:txBody>
          <a:bodyPr>
            <a:normAutofit/>
          </a:bodyPr>
          <a:lstStyle/>
          <a:p>
            <a:r>
              <a:rPr lang="fr-FR" sz="1800" dirty="0" err="1" smtClean="0"/>
              <a:t>Comparisons</a:t>
            </a:r>
            <a:r>
              <a:rPr lang="fr-FR" sz="1800" dirty="0" smtClean="0"/>
              <a:t> </a:t>
            </a:r>
            <a:r>
              <a:rPr lang="fr-FR" sz="1800" dirty="0" smtClean="0"/>
              <a:t>GRACE/SUSY, </a:t>
            </a:r>
            <a:r>
              <a:rPr lang="fr-FR" sz="1800" dirty="0" err="1" smtClean="0"/>
              <a:t>FeyArts/FeynCalc</a:t>
            </a:r>
            <a:r>
              <a:rPr lang="fr-FR" sz="1800" dirty="0" smtClean="0"/>
              <a:t> </a:t>
            </a:r>
            <a:r>
              <a:rPr lang="fr-FR" sz="1800" dirty="0" smtClean="0"/>
              <a:t> in discussion</a:t>
            </a:r>
            <a:endParaRPr lang="fr-FR" sz="1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567" y="2362200"/>
            <a:ext cx="5697433" cy="30593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81200" y="5998464"/>
            <a:ext cx="6858000" cy="64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14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fr-FR" dirty="0" smtClean="0"/>
              <a:t>2-loop </a:t>
            </a:r>
            <a:r>
              <a:rPr lang="fr-FR" dirty="0" err="1" smtClean="0"/>
              <a:t>Neutralino/chargino/gluino</a:t>
            </a:r>
            <a:r>
              <a:rPr lang="fr-FR" dirty="0" smtClean="0"/>
              <a:t> masses (POLXINO)</a:t>
            </a:r>
            <a:r>
              <a:rPr lang="fr-FR" sz="1400" dirty="0" smtClean="0"/>
              <a:t> </a:t>
            </a:r>
          </a:p>
          <a:p>
            <a:pPr marL="667512" lvl="2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fr-FR" sz="1200" dirty="0" err="1" smtClean="0"/>
              <a:t>Weakens</a:t>
            </a:r>
            <a:r>
              <a:rPr lang="fr-FR" sz="1200" dirty="0" smtClean="0"/>
              <a:t> </a:t>
            </a:r>
            <a:r>
              <a:rPr lang="fr-FR" sz="1200" dirty="0" err="1" smtClean="0"/>
              <a:t>renormalisation</a:t>
            </a:r>
            <a:r>
              <a:rPr lang="fr-FR" sz="1200" dirty="0" smtClean="0"/>
              <a:t> </a:t>
            </a:r>
            <a:r>
              <a:rPr lang="fr-FR" sz="1200" dirty="0" err="1" smtClean="0"/>
              <a:t>scale</a:t>
            </a:r>
            <a:r>
              <a:rPr lang="fr-FR" sz="1200" dirty="0" smtClean="0"/>
              <a:t> </a:t>
            </a:r>
            <a:r>
              <a:rPr lang="fr-FR" sz="1200" dirty="0" err="1" smtClean="0"/>
              <a:t>dependence</a:t>
            </a:r>
            <a:r>
              <a:rPr lang="fr-FR" sz="1200" dirty="0" smtClean="0"/>
              <a:t>, </a:t>
            </a:r>
            <a:r>
              <a:rPr lang="fr-FR" sz="1200" dirty="0" err="1" smtClean="0"/>
              <a:t>mandatory</a:t>
            </a:r>
            <a:r>
              <a:rPr lang="fr-FR" sz="1200" dirty="0" smtClean="0"/>
              <a:t> for </a:t>
            </a:r>
            <a:r>
              <a:rPr lang="fr-FR" sz="1200" dirty="0" err="1" smtClean="0"/>
              <a:t>gaugino-like</a:t>
            </a:r>
            <a:r>
              <a:rPr lang="fr-FR" sz="1200" dirty="0" smtClean="0"/>
              <a:t> </a:t>
            </a:r>
            <a:r>
              <a:rPr lang="fr-FR" sz="1200" dirty="0" err="1" smtClean="0"/>
              <a:t>neutralinos</a:t>
            </a:r>
            <a:r>
              <a:rPr lang="fr-FR" sz="12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914400"/>
          </a:xfrm>
        </p:spPr>
        <p:txBody>
          <a:bodyPr/>
          <a:lstStyle/>
          <a:p>
            <a:r>
              <a:rPr lang="fr-FR" sz="2000" dirty="0" err="1" smtClean="0"/>
              <a:t>CalcHEP</a:t>
            </a:r>
            <a:r>
              <a:rPr lang="fr-FR" sz="2000" dirty="0" smtClean="0"/>
              <a:t>, </a:t>
            </a:r>
            <a:r>
              <a:rPr lang="fr-FR" sz="2000" dirty="0" err="1" smtClean="0"/>
              <a:t>CompHEP</a:t>
            </a:r>
            <a:r>
              <a:rPr lang="fr-FR" sz="2000" dirty="0" smtClean="0"/>
              <a:t> go </a:t>
            </a:r>
            <a:r>
              <a:rPr lang="fr-FR" sz="2000" dirty="0" err="1" smtClean="0"/>
              <a:t>parralel</a:t>
            </a:r>
            <a:r>
              <a:rPr lang="fr-FR" sz="2000" dirty="0" smtClean="0"/>
              <a:t> (</a:t>
            </a:r>
            <a:r>
              <a:rPr lang="fr-FR" sz="2000" dirty="0" err="1" smtClean="0"/>
              <a:t>among</a:t>
            </a:r>
            <a:r>
              <a:rPr lang="fr-FR" sz="2000" dirty="0" smtClean="0"/>
              <a:t> </a:t>
            </a:r>
            <a:r>
              <a:rPr lang="fr-FR" sz="2000" dirty="0" err="1" smtClean="0"/>
              <a:t>other</a:t>
            </a:r>
            <a:r>
              <a:rPr lang="fr-FR" sz="2000" dirty="0" smtClean="0"/>
              <a:t> </a:t>
            </a:r>
            <a:r>
              <a:rPr lang="fr-FR" sz="2000" dirty="0" err="1" smtClean="0"/>
              <a:t>features</a:t>
            </a:r>
            <a:r>
              <a:rPr lang="fr-FR" sz="2000" dirty="0" smtClean="0"/>
              <a:t>) </a:t>
            </a:r>
            <a:br>
              <a:rPr lang="fr-FR" sz="2000" dirty="0" smtClean="0"/>
            </a:br>
            <a:r>
              <a:rPr lang="fr-FR" sz="2000" dirty="0" smtClean="0"/>
              <a:t>(</a:t>
            </a:r>
            <a:r>
              <a:rPr lang="fr-FR" sz="2000" dirty="0" err="1" smtClean="0"/>
              <a:t>Pukhov</a:t>
            </a:r>
            <a:r>
              <a:rPr lang="fr-FR" sz="2000" dirty="0" smtClean="0"/>
              <a:t>, Boos)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524000"/>
            <a:ext cx="4575697" cy="300126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057400"/>
            <a:ext cx="3962400" cy="27814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914400" y="6128266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CalcHEP</a:t>
            </a:r>
            <a:r>
              <a:rPr lang="fr-FR" dirty="0" smtClean="0"/>
              <a:t> application on WTC </a:t>
            </a:r>
            <a:r>
              <a:rPr lang="fr-FR" dirty="0" err="1" smtClean="0"/>
              <a:t>Frandsen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914400" y="520823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VIEW OF UPCOMING LARGE COMPUTATIONS PARALLLISM A NECESSITY?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567363" cy="762000"/>
          </a:xfrm>
        </p:spPr>
        <p:txBody>
          <a:bodyPr/>
          <a:lstStyle/>
          <a:p>
            <a:r>
              <a:rPr lang="fr-FR" sz="2400" dirty="0" smtClean="0"/>
              <a:t>G</a:t>
            </a:r>
            <a:r>
              <a:rPr lang="fr-FR" sz="2400" dirty="0" err="1" smtClean="0"/>
              <a:t>enerators</a:t>
            </a:r>
            <a:r>
              <a:rPr lang="fr-FR" sz="2400" dirty="0" smtClean="0"/>
              <a:t> in C++ PYTHIA 8.1 </a:t>
            </a:r>
            <a:r>
              <a:rPr lang="fr-FR" sz="2000" dirty="0" smtClean="0"/>
              <a:t>(</a:t>
            </a:r>
            <a:r>
              <a:rPr lang="fr-FR" sz="2000" dirty="0" err="1" smtClean="0"/>
              <a:t>Ask</a:t>
            </a:r>
            <a:r>
              <a:rPr lang="fr-FR" sz="2000" dirty="0" smtClean="0"/>
              <a:t>)  and </a:t>
            </a:r>
            <a:r>
              <a:rPr lang="fr-FR" sz="2000" dirty="0" err="1" smtClean="0"/>
              <a:t>status</a:t>
            </a:r>
            <a:r>
              <a:rPr lang="fr-FR" sz="2000" dirty="0" smtClean="0"/>
              <a:t> report on </a:t>
            </a:r>
            <a:r>
              <a:rPr lang="fr-FR" sz="2000" dirty="0" err="1" smtClean="0"/>
              <a:t>Herwig</a:t>
            </a:r>
            <a:r>
              <a:rPr lang="fr-FR" sz="2000" dirty="0" smtClean="0"/>
              <a:t>++ (Richardson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769640"/>
          </a:xfrm>
        </p:spPr>
        <p:txBody>
          <a:bodyPr>
            <a:normAutofit fontScale="47500" lnSpcReduction="20000"/>
          </a:bodyPr>
          <a:lstStyle/>
          <a:p>
            <a:pPr marL="469900" indent="-469900">
              <a:spcBef>
                <a:spcPct val="20000"/>
              </a:spcBef>
              <a:buClr>
                <a:srgbClr val="A50021"/>
              </a:buClr>
              <a:buFont typeface="Wingdings" charset="2"/>
              <a:buChar char="ü"/>
            </a:pPr>
            <a:r>
              <a:rPr lang="en-US" sz="3636" dirty="0" err="1" smtClean="0"/>
              <a:t>Pythia</a:t>
            </a:r>
            <a:r>
              <a:rPr lang="en-US" sz="3636" dirty="0" smtClean="0"/>
              <a:t> v8.1 (C++) was released Oct 2007 </a:t>
            </a:r>
          </a:p>
          <a:p>
            <a:pPr marL="799084" lvl="1" indent="-469900">
              <a:buClr>
                <a:srgbClr val="A50021"/>
              </a:buClr>
              <a:buFont typeface="Wingdings" charset="2"/>
              <a:buChar char="ü"/>
            </a:pPr>
            <a:r>
              <a:rPr lang="en-US" sz="3636" dirty="0" smtClean="0"/>
              <a:t>physics content should be at the same level or improved with respect to </a:t>
            </a:r>
            <a:r>
              <a:rPr lang="en-US" sz="3636" dirty="0" err="1" smtClean="0"/>
              <a:t>Pythia</a:t>
            </a:r>
            <a:r>
              <a:rPr lang="en-US" sz="3636" dirty="0" smtClean="0"/>
              <a:t> 6.Tuning from experimental data remains!</a:t>
            </a:r>
          </a:p>
          <a:p>
            <a:pPr marL="469900" indent="-469900">
              <a:spcBef>
                <a:spcPct val="20000"/>
              </a:spcBef>
              <a:buClr>
                <a:srgbClr val="A50021"/>
              </a:buClr>
              <a:buFont typeface="Wingdings" charset="2"/>
              <a:buChar char="ü"/>
            </a:pPr>
            <a:r>
              <a:rPr lang="en-US" sz="3636" dirty="0" smtClean="0"/>
              <a:t>The initial focus was on SM physics (QCD / EW), the implementation of several BSM scenarios have just started !</a:t>
            </a:r>
          </a:p>
          <a:p>
            <a:pPr marL="469900" indent="-469900">
              <a:spcBef>
                <a:spcPct val="20000"/>
              </a:spcBef>
              <a:buClr>
                <a:srgbClr val="A50021"/>
              </a:buClr>
              <a:buFont typeface="Wingdings" charset="2"/>
              <a:buChar char="ü"/>
            </a:pPr>
            <a:r>
              <a:rPr lang="en-US" sz="3636" dirty="0" smtClean="0"/>
              <a:t>Several possibilities to use it together with external programs, e.g. external BSM processes from</a:t>
            </a:r>
          </a:p>
          <a:p>
            <a:pPr marL="908050" lvl="1" indent="-436563">
              <a:buClr>
                <a:srgbClr val="A50021"/>
              </a:buClr>
              <a:buFont typeface="Wingdings" charset="2"/>
              <a:buChar char="ü"/>
            </a:pPr>
            <a:r>
              <a:rPr lang="en-US" sz="3636" dirty="0" smtClean="0">
                <a:ea typeface="ＭＳ Ｐゴシック" pitchFamily="-65" charset="-128"/>
              </a:rPr>
              <a:t>LHA interface for </a:t>
            </a:r>
            <a:r>
              <a:rPr lang="en-US" sz="3636" dirty="0" err="1" smtClean="0">
                <a:ea typeface="ＭＳ Ｐゴシック" pitchFamily="-65" charset="-128"/>
              </a:rPr>
              <a:t>parton</a:t>
            </a:r>
            <a:r>
              <a:rPr lang="en-US" sz="3636" dirty="0" smtClean="0">
                <a:ea typeface="ＭＳ Ｐゴシック" pitchFamily="-65" charset="-128"/>
              </a:rPr>
              <a:t>-level event files from ME generators</a:t>
            </a:r>
          </a:p>
          <a:p>
            <a:pPr marL="908050" lvl="1" indent="-436563">
              <a:buClr>
                <a:srgbClr val="A50021"/>
              </a:buClr>
              <a:buFont typeface="Wingdings" charset="2"/>
              <a:buChar char="ü"/>
            </a:pPr>
            <a:r>
              <a:rPr lang="en-US" sz="3636" dirty="0" smtClean="0">
                <a:ea typeface="ＭＳ Ｐゴシック" pitchFamily="-65" charset="-128"/>
              </a:rPr>
              <a:t>Semi-internal process which is used to implement a </a:t>
            </a:r>
            <a:r>
              <a:rPr lang="en-US" sz="3636" dirty="0" err="1" smtClean="0">
                <a:ea typeface="ＭＳ Ｐゴシック" pitchFamily="-65" charset="-128"/>
              </a:rPr>
              <a:t>parton</a:t>
            </a:r>
            <a:r>
              <a:rPr lang="en-US" sz="3636" dirty="0" smtClean="0">
                <a:ea typeface="ＭＳ Ｐゴシック" pitchFamily="-65" charset="-128"/>
              </a:rPr>
              <a:t>-level process based on </a:t>
            </a:r>
            <a:r>
              <a:rPr lang="en-US" sz="3636" dirty="0" err="1" smtClean="0">
                <a:ea typeface="ＭＳ Ｐゴシック" pitchFamily="-65" charset="-128"/>
              </a:rPr>
              <a:t>d</a:t>
            </a:r>
            <a:r>
              <a:rPr lang="en-US" sz="3636" dirty="0" err="1" smtClean="0">
                <a:latin typeface="Symbol" pitchFamily="-65" charset="2"/>
                <a:ea typeface="ＭＳ Ｐゴシック" pitchFamily="-65" charset="-128"/>
                <a:sym typeface="Symbol" pitchFamily="-65" charset="2"/>
              </a:rPr>
              <a:t></a:t>
            </a:r>
            <a:r>
              <a:rPr lang="en-US" sz="3636" dirty="0" err="1" smtClean="0">
                <a:ea typeface="ＭＳ Ｐゴシック" pitchFamily="-65" charset="-128"/>
              </a:rPr>
              <a:t>/dt</a:t>
            </a:r>
            <a:endParaRPr lang="en-US" sz="3636" dirty="0" smtClean="0">
              <a:ea typeface="ＭＳ Ｐゴシック" pitchFamily="-65" charset="-128"/>
            </a:endParaRPr>
          </a:p>
          <a:p>
            <a:pPr marL="908050" lvl="1" indent="-436563">
              <a:buClr>
                <a:srgbClr val="A50021"/>
              </a:buClr>
              <a:buFont typeface="Wingdings" charset="2"/>
              <a:buChar char="ü"/>
            </a:pPr>
            <a:endParaRPr lang="en-US" sz="3636" dirty="0" smtClean="0">
              <a:ea typeface="ＭＳ Ｐゴシック" pitchFamily="-65" charset="-128"/>
            </a:endParaRPr>
          </a:p>
          <a:p>
            <a:pPr marL="908050" lvl="1" indent="-436563">
              <a:buClr>
                <a:srgbClr val="A50021"/>
              </a:buClr>
              <a:buFont typeface="Wingdings" charset="2"/>
              <a:buChar char="ü"/>
            </a:pPr>
            <a:endParaRPr lang="en-US" sz="3636" dirty="0" smtClean="0">
              <a:ea typeface="ＭＳ Ｐゴシック" pitchFamily="-65" charset="-128"/>
            </a:endParaRPr>
          </a:p>
          <a:p>
            <a:pPr>
              <a:lnSpc>
                <a:spcPct val="80000"/>
              </a:lnSpc>
              <a:buFont typeface="Wingdings" charset="2"/>
              <a:buChar char="ü"/>
            </a:pPr>
            <a:r>
              <a:rPr lang="en-US" sz="3829" dirty="0" smtClean="0">
                <a:ea typeface="ＭＳ Ｐゴシック" pitchFamily="-65" charset="-128"/>
              </a:rPr>
              <a:t> </a:t>
            </a:r>
            <a:r>
              <a:rPr lang="en-GB" sz="3636" dirty="0" err="1" smtClean="0"/>
              <a:t>Herwig</a:t>
            </a:r>
            <a:r>
              <a:rPr lang="en-GB" sz="3636" dirty="0" smtClean="0"/>
              <a:t>++ is an ongoing project to provide a replacement for the FORTRAN HERWIG program.</a:t>
            </a:r>
          </a:p>
          <a:p>
            <a:pPr>
              <a:lnSpc>
                <a:spcPct val="80000"/>
              </a:lnSpc>
              <a:buFont typeface="Wingdings" charset="2"/>
              <a:buChar char="ü"/>
            </a:pPr>
            <a:r>
              <a:rPr lang="en-GB" sz="3636" dirty="0" smtClean="0"/>
              <a:t>Based on the same physics philosophy but with improved physics simulation based on the theoretical developments of the last 10 years, not just a rewrite.</a:t>
            </a:r>
          </a:p>
          <a:p>
            <a:pPr>
              <a:lnSpc>
                <a:spcPct val="80000"/>
              </a:lnSpc>
              <a:buFont typeface="Wingdings" charset="2"/>
              <a:buChar char="ü"/>
            </a:pPr>
            <a:r>
              <a:rPr lang="en-GB" sz="3636" dirty="0" smtClean="0"/>
              <a:t>There are many improvements to the simulation for both Standard Model and BSM physics, e.g.</a:t>
            </a:r>
          </a:p>
          <a:p>
            <a:pPr lvl="1">
              <a:lnSpc>
                <a:spcPct val="80000"/>
              </a:lnSpc>
              <a:buFont typeface="Wingdings" charset="2"/>
              <a:buChar char="ü"/>
            </a:pPr>
            <a:r>
              <a:rPr lang="en-GB" sz="3236" dirty="0" smtClean="0">
                <a:solidFill>
                  <a:srgbClr val="FFFFFF"/>
                </a:solidFill>
              </a:rPr>
              <a:t>CKKW matrix element matching; MC@NLO; IVAN soft underlying event model;</a:t>
            </a:r>
          </a:p>
          <a:p>
            <a:pPr>
              <a:lnSpc>
                <a:spcPct val="80000"/>
              </a:lnSpc>
            </a:pPr>
            <a:endParaRPr lang="en-GB" sz="4000" dirty="0" smtClean="0"/>
          </a:p>
          <a:p>
            <a:pPr marL="578866" indent="-436563">
              <a:buClr>
                <a:srgbClr val="A50021"/>
              </a:buClr>
              <a:buFontTx/>
              <a:buChar char="•"/>
            </a:pPr>
            <a:endParaRPr lang="en-US" sz="3829" dirty="0" smtClean="0">
              <a:ea typeface="ＭＳ Ｐゴシック" pitchFamily="-65" charset="-128"/>
            </a:endParaRPr>
          </a:p>
          <a:p>
            <a:pPr marL="469900" indent="-469900">
              <a:spcBef>
                <a:spcPct val="20000"/>
              </a:spcBef>
              <a:buClr>
                <a:srgbClr val="A50021"/>
              </a:buClr>
              <a:buFontTx/>
              <a:buChar char="•"/>
            </a:pPr>
            <a:endParaRPr lang="en-US" dirty="0" smtClean="0"/>
          </a:p>
          <a:p>
            <a:endParaRPr lang="fr-FR" dirty="0"/>
          </a:p>
        </p:txBody>
      </p:sp>
      <p:pic>
        <p:nvPicPr>
          <p:cNvPr id="4" name="Picture 27" descr="pyth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" y="228600"/>
            <a:ext cx="1057275" cy="1066800"/>
          </a:xfrm>
          <a:prstGeom prst="rect">
            <a:avLst/>
          </a:prstGeom>
          <a:noFill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385263"/>
            <a:ext cx="1268412" cy="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SHERPA </a:t>
            </a:r>
            <a:r>
              <a:rPr lang="fr-FR" sz="2000" dirty="0" smtClean="0"/>
              <a:t>(</a:t>
            </a:r>
            <a:r>
              <a:rPr lang="fr-FR" sz="2000" dirty="0" err="1" smtClean="0"/>
              <a:t>Schumann,Krauss</a:t>
            </a:r>
            <a:r>
              <a:rPr lang="fr-FR" sz="2000" dirty="0" smtClean="0"/>
              <a:t>)</a:t>
            </a:r>
            <a:endParaRPr lang="fr-FR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6248400" y="531622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Great   tutorial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767744"/>
            <a:ext cx="4267200" cy="176190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800600"/>
            <a:ext cx="3867150" cy="5156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295400"/>
            <a:ext cx="4002409" cy="2777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But do not </a:t>
            </a:r>
            <a:r>
              <a:rPr lang="fr-FR" sz="2400" dirty="0" err="1" smtClean="0"/>
              <a:t>forget</a:t>
            </a:r>
            <a:r>
              <a:rPr lang="fr-FR" sz="2400" dirty="0" smtClean="0"/>
              <a:t>: « </a:t>
            </a:r>
            <a:r>
              <a:rPr lang="fr-FR" sz="2400" i="1" dirty="0" smtClean="0"/>
              <a:t>PHYSIS KRYPTESTAI FILEI</a:t>
            </a:r>
            <a:r>
              <a:rPr lang="fr-FR" sz="2400" dirty="0" smtClean="0"/>
              <a:t> » </a:t>
            </a:r>
            <a:br>
              <a:rPr lang="fr-FR" sz="2400" dirty="0" smtClean="0"/>
            </a:br>
            <a:r>
              <a:rPr lang="fr-FR" sz="2400" dirty="0" smtClean="0"/>
              <a:t>« </a:t>
            </a:r>
            <a:r>
              <a:rPr lang="fr-FR" sz="2400" dirty="0" err="1" smtClean="0"/>
              <a:t>Snature</a:t>
            </a:r>
            <a:r>
              <a:rPr lang="fr-FR" sz="2400" dirty="0" smtClean="0"/>
              <a:t> </a:t>
            </a:r>
            <a:r>
              <a:rPr lang="fr-FR" sz="2400" dirty="0" err="1" smtClean="0"/>
              <a:t>likes</a:t>
            </a:r>
            <a:r>
              <a:rPr lang="fr-FR" sz="2400" dirty="0" smtClean="0"/>
              <a:t> to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hidden</a:t>
            </a:r>
            <a:r>
              <a:rPr lang="fr-FR" sz="2400" dirty="0" smtClean="0"/>
              <a:t> » </a:t>
            </a:r>
            <a:r>
              <a:rPr lang="fr-FR" sz="2400" dirty="0" err="1" smtClean="0"/>
              <a:t>SHeraklitus</a:t>
            </a:r>
            <a:endParaRPr lang="fr-FR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828800"/>
            <a:ext cx="6318702" cy="4584700"/>
          </a:xfrm>
          <a:prstGeom prst="rect">
            <a:avLst/>
          </a:prstGeom>
        </p:spPr>
      </p:pic>
      <p:sp>
        <p:nvSpPr>
          <p:cNvPr id="5" name="Flèche vers la droite 4"/>
          <p:cNvSpPr/>
          <p:nvPr/>
        </p:nvSpPr>
        <p:spPr>
          <a:xfrm>
            <a:off x="6400800" y="5638800"/>
            <a:ext cx="1365702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7766502" y="5329535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NMSSM </a:t>
            </a:r>
            <a:r>
              <a:rPr lang="fr-FR" dirty="0" err="1" smtClean="0"/>
              <a:t>tools</a:t>
            </a:r>
            <a:endParaRPr lang="fr-FR" dirty="0" smtClean="0"/>
          </a:p>
          <a:p>
            <a:r>
              <a:rPr lang="fr-FR" dirty="0" smtClean="0"/>
              <a:t>C. </a:t>
            </a:r>
            <a:r>
              <a:rPr lang="fr-FR" dirty="0" err="1" smtClean="0"/>
              <a:t>Hugonie</a:t>
            </a:r>
            <a:endParaRPr lang="fr-FR" dirty="0"/>
          </a:p>
        </p:txBody>
      </p:sp>
      <p:sp>
        <p:nvSpPr>
          <p:cNvPr id="7" name="Flèche vers la droite 6"/>
          <p:cNvSpPr/>
          <p:nvPr/>
        </p:nvSpPr>
        <p:spPr>
          <a:xfrm>
            <a:off x="6629400" y="4724400"/>
            <a:ext cx="113710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7766502" y="4124235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Phases?</a:t>
            </a:r>
          </a:p>
          <a:p>
            <a:r>
              <a:rPr lang="fr-FR" dirty="0" err="1" smtClean="0"/>
              <a:t>At</a:t>
            </a:r>
            <a:r>
              <a:rPr lang="fr-FR" dirty="0" smtClean="0"/>
              <a:t> LEP2</a:t>
            </a:r>
          </a:p>
          <a:p>
            <a:r>
              <a:rPr lang="fr-FR" dirty="0" smtClean="0"/>
              <a:t>SUSYGEN </a:t>
            </a:r>
            <a:r>
              <a:rPr lang="fr-FR" dirty="0" err="1" smtClean="0"/>
              <a:t>had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85800" y="64135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SUSY </a:t>
            </a:r>
            <a:r>
              <a:rPr lang="fr-FR" dirty="0" err="1" smtClean="0"/>
              <a:t>is</a:t>
            </a:r>
            <a:r>
              <a:rPr lang="fr-FR" dirty="0" smtClean="0"/>
              <a:t> not the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ofcourse</a:t>
            </a:r>
            <a:r>
              <a:rPr lang="fr-FR" dirty="0" smtClean="0"/>
              <a:t> (</a:t>
            </a:r>
            <a:r>
              <a:rPr lang="fr-FR" dirty="0" err="1" smtClean="0"/>
              <a:t>Ohl</a:t>
            </a:r>
            <a:r>
              <a:rPr lang="fr-FR" dirty="0" smtClean="0"/>
              <a:t>)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914400"/>
          </a:xfrm>
        </p:spPr>
        <p:txBody>
          <a:bodyPr/>
          <a:lstStyle/>
          <a:p>
            <a:r>
              <a:rPr lang="fr-FR" sz="3600" dirty="0" err="1" smtClean="0"/>
              <a:t>Whizard</a:t>
            </a:r>
            <a:r>
              <a:rPr lang="fr-FR" sz="3600" dirty="0" smtClean="0"/>
              <a:t> </a:t>
            </a:r>
            <a:r>
              <a:rPr lang="fr-FR" sz="2400" dirty="0" smtClean="0"/>
              <a:t>(</a:t>
            </a:r>
            <a:r>
              <a:rPr lang="fr-FR" sz="2400" dirty="0" err="1" smtClean="0"/>
              <a:t>Reuter,Robens</a:t>
            </a:r>
            <a:r>
              <a:rPr lang="fr-FR" sz="2400" dirty="0" smtClean="0"/>
              <a:t>)</a:t>
            </a:r>
            <a:endParaRPr lang="fr-FR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2057400"/>
            <a:ext cx="3352800" cy="134112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3581400"/>
            <a:ext cx="2512032" cy="149225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600" y="0"/>
            <a:ext cx="1676400" cy="191643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5410200"/>
            <a:ext cx="4762500" cy="74458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" y="838200"/>
            <a:ext cx="4861256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8229600" cy="783336"/>
          </a:xfrm>
        </p:spPr>
        <p:txBody>
          <a:bodyPr/>
          <a:lstStyle/>
          <a:p>
            <a:r>
              <a:rPr lang="fr-FR" sz="2000" dirty="0" smtClean="0"/>
              <a:t>How </a:t>
            </a:r>
            <a:r>
              <a:rPr lang="fr-FR" sz="2000" dirty="0" err="1" smtClean="0"/>
              <a:t>may</a:t>
            </a:r>
            <a:r>
              <a:rPr lang="fr-FR" sz="2000" dirty="0" smtClean="0"/>
              <a:t> </a:t>
            </a:r>
            <a:r>
              <a:rPr lang="fr-FR" sz="2000" dirty="0" err="1" smtClean="0"/>
              <a:t>years</a:t>
            </a:r>
            <a:r>
              <a:rPr lang="fr-FR" sz="2000" dirty="0" smtClean="0"/>
              <a:t> till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understand</a:t>
            </a:r>
            <a:r>
              <a:rPr lang="fr-FR" sz="2000" dirty="0" smtClean="0"/>
              <a:t> LHC as </a:t>
            </a:r>
            <a:r>
              <a:rPr lang="fr-FR" sz="2000" dirty="0" err="1" smtClean="0"/>
              <a:t>we</a:t>
            </a:r>
            <a:r>
              <a:rPr lang="fr-FR" sz="2000" dirty="0" smtClean="0"/>
              <a:t> do</a:t>
            </a:r>
            <a:r>
              <a:rPr lang="fr-FR" sz="2000" dirty="0" smtClean="0"/>
              <a:t> the </a:t>
            </a:r>
            <a:r>
              <a:rPr lang="fr-FR" sz="2000" dirty="0" err="1" smtClean="0"/>
              <a:t>Tevatron</a:t>
            </a:r>
            <a:r>
              <a:rPr lang="fr-FR" sz="2000" dirty="0" smtClean="0"/>
              <a:t>. Is the </a:t>
            </a:r>
            <a:r>
              <a:rPr lang="fr-FR" sz="2000" dirty="0" err="1" smtClean="0"/>
              <a:t>Tevatron</a:t>
            </a:r>
            <a:r>
              <a:rPr lang="fr-FR" sz="2000" dirty="0" smtClean="0"/>
              <a:t> </a:t>
            </a:r>
            <a:r>
              <a:rPr lang="fr-FR" sz="2000" dirty="0" err="1" smtClean="0"/>
              <a:t>experience</a:t>
            </a:r>
            <a:r>
              <a:rPr lang="fr-FR" sz="2000" dirty="0" smtClean="0"/>
              <a:t> </a:t>
            </a:r>
            <a:r>
              <a:rPr lang="fr-FR" sz="2000" dirty="0" err="1" smtClean="0"/>
              <a:t>transferable</a:t>
            </a:r>
            <a:r>
              <a:rPr lang="fr-FR" sz="2000" dirty="0" smtClean="0"/>
              <a:t>? </a:t>
            </a:r>
            <a:r>
              <a:rPr lang="fr-FR" sz="1800" dirty="0" smtClean="0"/>
              <a:t>(</a:t>
            </a:r>
            <a:r>
              <a:rPr lang="fr-FR" sz="1800" dirty="0" err="1" smtClean="0"/>
              <a:t>Brooijmans</a:t>
            </a:r>
            <a:r>
              <a:rPr lang="fr-FR" sz="1800" dirty="0" smtClean="0"/>
              <a:t>)</a:t>
            </a:r>
            <a:endParaRPr lang="fr-FR" sz="2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222" y="5334000"/>
            <a:ext cx="4953000" cy="141363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64336"/>
            <a:ext cx="4267200" cy="19450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164336"/>
            <a:ext cx="2741822" cy="231586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57200" y="3579673"/>
            <a:ext cx="2895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</a:t>
            </a:r>
            <a:r>
              <a:rPr lang="fr-FR" dirty="0" smtClean="0"/>
              <a:t>a</a:t>
            </a:r>
            <a:r>
              <a:rPr lang="fr-FR" dirty="0" smtClean="0"/>
              <a:t>st MINUTE IDEA :</a:t>
            </a:r>
          </a:p>
          <a:p>
            <a:r>
              <a:rPr lang="fr-FR" dirty="0" smtClean="0"/>
              <a:t>Use </a:t>
            </a:r>
            <a:r>
              <a:rPr lang="fr-FR" dirty="0" smtClean="0"/>
              <a:t>MCMC </a:t>
            </a:r>
          </a:p>
          <a:p>
            <a:r>
              <a:rPr lang="fr-FR" dirty="0" err="1" smtClean="0"/>
              <a:t>with</a:t>
            </a:r>
            <a:r>
              <a:rPr lang="fr-FR" dirty="0" smtClean="0"/>
              <a:t> the standard model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small</a:t>
            </a:r>
            <a:r>
              <a:rPr lang="fr-FR" dirty="0" smtClean="0"/>
              <a:t> excursion of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detect</a:t>
            </a:r>
            <a:r>
              <a:rPr lang="fr-FR" dirty="0" smtClean="0"/>
              <a:t> </a:t>
            </a:r>
            <a:r>
              <a:rPr lang="fr-FR" dirty="0" err="1" smtClean="0"/>
              <a:t>deviations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0" y="2971800"/>
            <a:ext cx="3385051" cy="222459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5464825"/>
            <a:ext cx="2133600" cy="1221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990600"/>
          </a:xfrm>
        </p:spPr>
        <p:txBody>
          <a:bodyPr/>
          <a:lstStyle/>
          <a:p>
            <a:r>
              <a:rPr lang="fr-FR" sz="2000" dirty="0" smtClean="0"/>
              <a:t>The </a:t>
            </a:r>
            <a:r>
              <a:rPr lang="fr-FR" sz="2000" dirty="0" err="1" smtClean="0"/>
              <a:t>hottest</a:t>
            </a:r>
            <a:r>
              <a:rPr lang="fr-FR" sz="2000" dirty="0" smtClean="0"/>
              <a:t> question. How </a:t>
            </a:r>
            <a:r>
              <a:rPr lang="fr-FR" sz="2000" dirty="0" err="1" smtClean="0"/>
              <a:t>does</a:t>
            </a:r>
            <a:r>
              <a:rPr lang="fr-FR" sz="2000" dirty="0" smtClean="0"/>
              <a:t> one </a:t>
            </a:r>
            <a:r>
              <a:rPr lang="fr-FR" sz="2000" dirty="0" err="1" smtClean="0"/>
              <a:t>extract</a:t>
            </a:r>
            <a:r>
              <a:rPr lang="fr-FR" sz="2000" dirty="0" smtClean="0"/>
              <a:t> information </a:t>
            </a:r>
            <a:r>
              <a:rPr lang="fr-FR" sz="2000" dirty="0" err="1" smtClean="0"/>
              <a:t>from</a:t>
            </a:r>
            <a:r>
              <a:rPr lang="fr-FR" sz="2000" dirty="0" smtClean="0"/>
              <a:t> candidate </a:t>
            </a:r>
            <a:r>
              <a:rPr lang="fr-FR" sz="2000" dirty="0" err="1" smtClean="0"/>
              <a:t>signals</a:t>
            </a:r>
            <a:r>
              <a:rPr lang="fr-FR" sz="2000" dirty="0" smtClean="0"/>
              <a:t>?  (Schuster, Hamann, Trotta, </a:t>
            </a:r>
            <a:r>
              <a:rPr lang="fr-FR" sz="2000" dirty="0" err="1" smtClean="0"/>
              <a:t>Turlay</a:t>
            </a:r>
            <a:r>
              <a:rPr lang="fr-FR" sz="2000" dirty="0" smtClean="0"/>
              <a:t>) </a:t>
            </a:r>
            <a:r>
              <a:rPr lang="fr-FR" sz="2000" i="1" dirty="0" smtClean="0"/>
              <a:t/>
            </a:r>
            <a:br>
              <a:rPr lang="fr-FR" sz="2000" i="1" dirty="0" smtClean="0"/>
            </a:br>
            <a:r>
              <a:rPr lang="fr-FR" sz="1400" i="1" dirty="0" smtClean="0"/>
              <a:t>discussion </a:t>
            </a:r>
            <a:r>
              <a:rPr lang="fr-FR" sz="1400" i="1" dirty="0" err="1" smtClean="0"/>
              <a:t>at</a:t>
            </a:r>
            <a:r>
              <a:rPr lang="fr-FR" sz="1400" i="1" dirty="0" smtClean="0"/>
              <a:t> a </a:t>
            </a:r>
            <a:r>
              <a:rPr lang="fr-FR" sz="1400" i="1" dirty="0" err="1" smtClean="0"/>
              <a:t>higher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level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than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eg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susy-tools</a:t>
            </a:r>
            <a:r>
              <a:rPr lang="fr-FR" sz="1400" i="1" dirty="0" smtClean="0"/>
              <a:t> 2006</a:t>
            </a:r>
            <a:endParaRPr lang="fr-FR" sz="1400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143" y="2620864"/>
            <a:ext cx="2961374" cy="18288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3400" y="1426465"/>
            <a:ext cx="75615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OSET (MARMOSET): </a:t>
            </a:r>
            <a:r>
              <a:rPr lang="fr-FR" sz="1400" dirty="0" err="1" smtClean="0"/>
              <a:t>Choose</a:t>
            </a:r>
            <a:r>
              <a:rPr lang="fr-FR" sz="1400" dirty="0" smtClean="0"/>
              <a:t> an </a:t>
            </a:r>
            <a:r>
              <a:rPr lang="fr-FR" sz="1400" dirty="0" err="1" smtClean="0"/>
              <a:t>appropriate</a:t>
            </a:r>
            <a:r>
              <a:rPr lang="fr-FR" sz="1400" dirty="0" smtClean="0"/>
              <a:t> set of candidate new </a:t>
            </a:r>
            <a:r>
              <a:rPr lang="fr-FR" sz="1400" dirty="0" err="1" smtClean="0"/>
              <a:t>particles</a:t>
            </a:r>
            <a:r>
              <a:rPr lang="fr-FR" sz="1400" dirty="0" smtClean="0"/>
              <a:t>.</a:t>
            </a:r>
            <a:r>
              <a:rPr lang="en-US" sz="1400" dirty="0" smtClean="0"/>
              <a:t> </a:t>
            </a:r>
            <a:r>
              <a:rPr lang="fr-FR" sz="1400" dirty="0" err="1" smtClean="0"/>
              <a:t>Approximate</a:t>
            </a:r>
            <a:r>
              <a:rPr lang="fr-FR" sz="1400" dirty="0" smtClean="0"/>
              <a:t> all production cross sections by constants.</a:t>
            </a:r>
            <a:r>
              <a:rPr lang="en-US" sz="1400" dirty="0" smtClean="0"/>
              <a:t> </a:t>
            </a:r>
            <a:r>
              <a:rPr lang="fr-FR" sz="1400" dirty="0" err="1" smtClean="0"/>
              <a:t>Choose</a:t>
            </a:r>
            <a:r>
              <a:rPr lang="fr-FR" sz="1400" dirty="0" smtClean="0"/>
              <a:t> </a:t>
            </a:r>
            <a:r>
              <a:rPr lang="fr-FR" sz="1400" dirty="0" err="1" smtClean="0"/>
              <a:t>appropriate</a:t>
            </a:r>
            <a:r>
              <a:rPr lang="fr-FR" sz="1400" dirty="0" smtClean="0"/>
              <a:t> </a:t>
            </a:r>
            <a:r>
              <a:rPr lang="fr-FR" sz="1400" dirty="0" err="1" smtClean="0"/>
              <a:t>decay</a:t>
            </a:r>
            <a:r>
              <a:rPr lang="fr-FR" sz="1400" dirty="0" smtClean="0"/>
              <a:t> modes for </a:t>
            </a:r>
            <a:r>
              <a:rPr lang="fr-FR" sz="1400" dirty="0" err="1" smtClean="0"/>
              <a:t>each</a:t>
            </a:r>
            <a:r>
              <a:rPr lang="fr-FR" sz="1400" dirty="0" smtClean="0"/>
              <a:t> </a:t>
            </a:r>
            <a:r>
              <a:rPr lang="fr-FR" sz="1400" dirty="0" err="1" smtClean="0"/>
              <a:t>particle</a:t>
            </a:r>
            <a:r>
              <a:rPr lang="fr-FR" sz="1400" dirty="0" smtClean="0"/>
              <a:t>. </a:t>
            </a:r>
            <a:r>
              <a:rPr lang="fr-FR" sz="1400" dirty="0" err="1" smtClean="0"/>
              <a:t>These</a:t>
            </a:r>
            <a:r>
              <a:rPr lang="fr-FR" sz="1400" dirty="0" smtClean="0"/>
              <a:t> </a:t>
            </a:r>
            <a:r>
              <a:rPr lang="fr-FR" sz="1400" dirty="0" err="1" smtClean="0"/>
              <a:t>might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2-body </a:t>
            </a:r>
            <a:r>
              <a:rPr lang="fr-FR" sz="1400" dirty="0" err="1" smtClean="0"/>
              <a:t>decays</a:t>
            </a:r>
            <a:r>
              <a:rPr lang="fr-FR" sz="1400" dirty="0" smtClean="0"/>
              <a:t> or </a:t>
            </a:r>
            <a:r>
              <a:rPr lang="fr-FR" sz="1400" dirty="0" err="1" smtClean="0"/>
              <a:t>multi-body</a:t>
            </a:r>
            <a:r>
              <a:rPr lang="fr-FR" sz="1400" dirty="0" smtClean="0"/>
              <a:t> </a:t>
            </a:r>
            <a:r>
              <a:rPr lang="fr-FR" sz="1400" dirty="0" err="1" smtClean="0"/>
              <a:t>decays</a:t>
            </a:r>
            <a:r>
              <a:rPr lang="fr-FR" sz="1400" dirty="0" smtClean="0"/>
              <a:t> </a:t>
            </a:r>
            <a:r>
              <a:rPr lang="fr-FR" sz="1400" dirty="0" err="1" smtClean="0"/>
              <a:t>through</a:t>
            </a:r>
            <a:r>
              <a:rPr lang="fr-FR" sz="1400" dirty="0" smtClean="0"/>
              <a:t> effective </a:t>
            </a:r>
            <a:r>
              <a:rPr lang="fr-FR" sz="1400" dirty="0" err="1" smtClean="0"/>
              <a:t>operators</a:t>
            </a:r>
            <a:r>
              <a:rPr lang="fr-FR" sz="1400" dirty="0" smtClean="0"/>
              <a:t>. </a:t>
            </a:r>
            <a:r>
              <a:rPr lang="fr-FR" sz="1400" dirty="0" err="1" smtClean="0"/>
              <a:t>Approximate</a:t>
            </a:r>
            <a:r>
              <a:rPr lang="fr-FR" sz="1400" dirty="0" smtClean="0"/>
              <a:t> all </a:t>
            </a:r>
            <a:r>
              <a:rPr lang="fr-FR" sz="1400" dirty="0" err="1" smtClean="0"/>
              <a:t>decay</a:t>
            </a:r>
            <a:r>
              <a:rPr lang="fr-FR" sz="1400" dirty="0" smtClean="0"/>
              <a:t> </a:t>
            </a:r>
            <a:r>
              <a:rPr lang="fr-FR" sz="1400" dirty="0" err="1" smtClean="0"/>
              <a:t>matrix</a:t>
            </a:r>
            <a:r>
              <a:rPr lang="fr-FR" sz="1400" dirty="0" smtClean="0"/>
              <a:t> </a:t>
            </a:r>
            <a:r>
              <a:rPr lang="fr-FR" sz="1400" dirty="0" err="1" smtClean="0"/>
              <a:t>elements</a:t>
            </a:r>
            <a:r>
              <a:rPr lang="fr-FR" sz="1400" dirty="0" smtClean="0"/>
              <a:t> by constants. Fit the data to </a:t>
            </a:r>
            <a:r>
              <a:rPr lang="fr-FR" sz="1400" dirty="0" err="1" smtClean="0"/>
              <a:t>obtain</a:t>
            </a:r>
            <a:r>
              <a:rPr lang="fr-FR" sz="1400" dirty="0" smtClean="0"/>
              <a:t> the masses, cross sections, and </a:t>
            </a:r>
            <a:r>
              <a:rPr lang="fr-FR" sz="1400" dirty="0" err="1" smtClean="0"/>
              <a:t>branching</a:t>
            </a:r>
            <a:r>
              <a:rPr lang="fr-FR" sz="1400" dirty="0" smtClean="0"/>
              <a:t> fractions.</a:t>
            </a:r>
            <a:endParaRPr lang="en-US" sz="1400" dirty="0" smtClean="0"/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43200" y="2514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85800" y="2939534"/>
            <a:ext cx="2895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MCMC, </a:t>
            </a:r>
          </a:p>
          <a:p>
            <a:r>
              <a:rPr lang="fr-FR" sz="2400" b="1" dirty="0" err="1" smtClean="0"/>
              <a:t>Bayesian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approach</a:t>
            </a:r>
            <a:r>
              <a:rPr lang="fr-FR" sz="2400" b="1" dirty="0" smtClean="0"/>
              <a:t>,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likelihoods</a:t>
            </a:r>
            <a:endParaRPr lang="fr-FR" sz="2400" b="1" dirty="0" smtClean="0"/>
          </a:p>
          <a:p>
            <a:r>
              <a:rPr lang="fr-FR" sz="2400" b="1" dirty="0" err="1" smtClean="0"/>
              <a:t>SuperBayes</a:t>
            </a:r>
            <a:r>
              <a:rPr lang="fr-FR" sz="2400" b="1" dirty="0" smtClean="0"/>
              <a:t>,</a:t>
            </a:r>
            <a:r>
              <a:rPr lang="fr-FR" sz="2400" b="1" dirty="0" smtClean="0"/>
              <a:t> </a:t>
            </a:r>
          </a:p>
          <a:p>
            <a:r>
              <a:rPr lang="fr-FR" sz="2400" b="1" dirty="0" err="1" smtClean="0"/>
              <a:t>Sfitte</a:t>
            </a:r>
            <a:r>
              <a:rPr lang="fr-FR" sz="2400" dirty="0" err="1" smtClean="0"/>
              <a:t>r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399" y="4628315"/>
            <a:ext cx="2915117" cy="17729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847" y="2620864"/>
            <a:ext cx="2114757" cy="3780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196596"/>
            <a:ext cx="8153400" cy="630936"/>
          </a:xfrm>
        </p:spPr>
        <p:txBody>
          <a:bodyPr/>
          <a:lstStyle/>
          <a:p>
            <a:r>
              <a:rPr lang="fr-FR" sz="2000" dirty="0" err="1" smtClean="0"/>
              <a:t>Two</a:t>
            </a:r>
            <a:r>
              <a:rPr lang="fr-FR" sz="2000" dirty="0" smtClean="0"/>
              <a:t> </a:t>
            </a:r>
            <a:r>
              <a:rPr lang="fr-FR" sz="2000" dirty="0" err="1" smtClean="0"/>
              <a:t>views</a:t>
            </a:r>
            <a:r>
              <a:rPr lang="fr-FR" sz="2000" dirty="0" smtClean="0"/>
              <a:t> on the state of </a:t>
            </a:r>
            <a:r>
              <a:rPr lang="fr-FR" sz="2000" dirty="0" err="1" smtClean="0"/>
              <a:t>our</a:t>
            </a:r>
            <a:r>
              <a:rPr lang="fr-FR" sz="2000" dirty="0" smtClean="0"/>
              <a:t> </a:t>
            </a:r>
            <a:r>
              <a:rPr lang="fr-FR" sz="2000" dirty="0" err="1" smtClean="0"/>
              <a:t>knowlege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Universe</a:t>
            </a:r>
            <a:endParaRPr lang="fr-FR" sz="2000" dirty="0"/>
          </a:p>
        </p:txBody>
      </p:sp>
      <p:sp>
        <p:nvSpPr>
          <p:cNvPr id="5" name="Rectangle 4"/>
          <p:cNvSpPr/>
          <p:nvPr/>
        </p:nvSpPr>
        <p:spPr>
          <a:xfrm>
            <a:off x="3886200" y="1181100"/>
            <a:ext cx="495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i="1" dirty="0" smtClean="0"/>
              <a:t>In </a:t>
            </a:r>
            <a:r>
              <a:rPr lang="fr-FR" i="1" dirty="0" err="1" smtClean="0"/>
              <a:t>this</a:t>
            </a:r>
            <a:r>
              <a:rPr lang="fr-FR" i="1" dirty="0" smtClean="0"/>
              <a:t> </a:t>
            </a:r>
            <a:r>
              <a:rPr lang="fr-FR" i="1" dirty="0" err="1" smtClean="0"/>
              <a:t>beginning</a:t>
            </a:r>
            <a:r>
              <a:rPr lang="fr-FR" i="1" dirty="0" smtClean="0"/>
              <a:t> of the 21</a:t>
            </a:r>
            <a:r>
              <a:rPr lang="fr-FR" i="1" baseline="30000" dirty="0" smtClean="0"/>
              <a:t>st </a:t>
            </a:r>
            <a:r>
              <a:rPr lang="fr-FR" i="1" dirty="0" err="1" smtClean="0"/>
              <a:t>century</a:t>
            </a:r>
            <a:r>
              <a:rPr lang="fr-FR" i="1" dirty="0" smtClean="0"/>
              <a:t>, </a:t>
            </a:r>
            <a:r>
              <a:rPr lang="fr-FR" i="1" dirty="0" err="1" smtClean="0"/>
              <a:t>our</a:t>
            </a:r>
            <a:r>
              <a:rPr lang="fr-FR" i="1" dirty="0" smtClean="0"/>
              <a:t> </a:t>
            </a:r>
            <a:r>
              <a:rPr lang="fr-FR" i="1" dirty="0" err="1" smtClean="0"/>
              <a:t>knowledge</a:t>
            </a:r>
            <a:r>
              <a:rPr lang="fr-FR" i="1" dirty="0" smtClean="0"/>
              <a:t> of the </a:t>
            </a:r>
            <a:r>
              <a:rPr lang="fr-FR" i="1" dirty="0" err="1" smtClean="0"/>
              <a:t>Universe</a:t>
            </a:r>
            <a:r>
              <a:rPr lang="fr-FR" i="1" dirty="0" smtClean="0"/>
              <a:t> </a:t>
            </a:r>
            <a:r>
              <a:rPr lang="fr-FR" i="1" dirty="0" err="1" smtClean="0"/>
              <a:t>can</a:t>
            </a:r>
            <a:r>
              <a:rPr lang="fr-FR" i="1" dirty="0" smtClean="0"/>
              <a:t> </a:t>
            </a:r>
            <a:r>
              <a:rPr lang="fr-FR" i="1" dirty="0" err="1" smtClean="0"/>
              <a:t>be</a:t>
            </a:r>
            <a:r>
              <a:rPr lang="fr-FR" i="1" dirty="0" smtClean="0"/>
              <a:t> </a:t>
            </a:r>
            <a:r>
              <a:rPr lang="fr-FR" i="1" dirty="0" err="1" smtClean="0"/>
              <a:t>compared</a:t>
            </a:r>
            <a:r>
              <a:rPr lang="fr-FR" i="1" dirty="0" smtClean="0"/>
              <a:t> to the </a:t>
            </a:r>
            <a:r>
              <a:rPr lang="fr-FR" i="1" dirty="0" err="1" smtClean="0"/>
              <a:t>knowledge</a:t>
            </a:r>
            <a:r>
              <a:rPr lang="fr-FR" i="1" dirty="0" smtClean="0"/>
              <a:t> of the </a:t>
            </a:r>
            <a:r>
              <a:rPr lang="fr-FR" i="1" dirty="0" err="1" smtClean="0"/>
              <a:t>gases</a:t>
            </a:r>
            <a:r>
              <a:rPr lang="fr-FR" i="1" dirty="0" smtClean="0"/>
              <a:t>  </a:t>
            </a:r>
            <a:r>
              <a:rPr lang="fr-FR" i="1" dirty="0" err="1" smtClean="0"/>
              <a:t>at</a:t>
            </a:r>
            <a:r>
              <a:rPr lang="fr-FR" i="1" dirty="0" smtClean="0"/>
              <a:t> the </a:t>
            </a:r>
            <a:r>
              <a:rPr lang="fr-FR" i="1" dirty="0" err="1" smtClean="0"/>
              <a:t>beginning</a:t>
            </a:r>
            <a:r>
              <a:rPr lang="fr-FR" i="1" dirty="0" smtClean="0"/>
              <a:t> of the 20</a:t>
            </a:r>
            <a:r>
              <a:rPr lang="fr-FR" i="1" baseline="30000" dirty="0" smtClean="0"/>
              <a:t>th</a:t>
            </a:r>
            <a:r>
              <a:rPr lang="fr-FR" i="1" dirty="0" smtClean="0"/>
              <a:t>. </a:t>
            </a:r>
            <a:r>
              <a:rPr lang="fr-FR" i="1" dirty="0" err="1" smtClean="0"/>
              <a:t>We</a:t>
            </a:r>
            <a:r>
              <a:rPr lang="fr-FR" i="1" dirty="0" smtClean="0"/>
              <a:t> know </a:t>
            </a:r>
            <a:r>
              <a:rPr lang="fr-FR" i="1" dirty="0" err="1" smtClean="0"/>
              <a:t>with</a:t>
            </a:r>
            <a:r>
              <a:rPr lang="fr-FR" i="1" dirty="0" smtClean="0"/>
              <a:t> </a:t>
            </a:r>
            <a:r>
              <a:rPr lang="fr-FR" i="1" dirty="0" err="1" smtClean="0"/>
              <a:t>great</a:t>
            </a:r>
            <a:r>
              <a:rPr lang="fr-FR" i="1" dirty="0" smtClean="0"/>
              <a:t> </a:t>
            </a:r>
            <a:r>
              <a:rPr lang="fr-FR" i="1" dirty="0" err="1" smtClean="0"/>
              <a:t>precision</a:t>
            </a:r>
            <a:r>
              <a:rPr lang="fr-FR" i="1" dirty="0" smtClean="0"/>
              <a:t> the </a:t>
            </a:r>
            <a:r>
              <a:rPr lang="fr-FR" i="1" dirty="0" err="1" smtClean="0"/>
              <a:t>overall</a:t>
            </a:r>
            <a:r>
              <a:rPr lang="fr-FR" i="1" dirty="0" smtClean="0"/>
              <a:t> </a:t>
            </a:r>
            <a:r>
              <a:rPr lang="fr-FR" i="1" dirty="0" err="1" smtClean="0"/>
              <a:t>parameters</a:t>
            </a:r>
            <a:r>
              <a:rPr lang="fr-FR" i="1" dirty="0" smtClean="0"/>
              <a:t> and relations of </a:t>
            </a:r>
            <a:r>
              <a:rPr lang="fr-FR" i="1" dirty="0" err="1" smtClean="0"/>
              <a:t>macroscopic</a:t>
            </a:r>
            <a:r>
              <a:rPr lang="fr-FR" i="1" dirty="0" smtClean="0"/>
              <a:t> variables: in short </a:t>
            </a:r>
            <a:r>
              <a:rPr lang="fr-FR" i="1" dirty="0" err="1" smtClean="0"/>
              <a:t>its</a:t>
            </a:r>
            <a:r>
              <a:rPr lang="fr-FR" i="1" dirty="0" smtClean="0"/>
              <a:t> </a:t>
            </a:r>
            <a:r>
              <a:rPr lang="fr-FR" i="1" dirty="0" err="1" smtClean="0"/>
              <a:t>macrophysics</a:t>
            </a:r>
            <a:r>
              <a:rPr lang="fr-FR" i="1" dirty="0" smtClean="0"/>
              <a:t>,  but </a:t>
            </a:r>
            <a:r>
              <a:rPr lang="fr-FR" i="1" dirty="0" err="1" smtClean="0"/>
              <a:t>we</a:t>
            </a:r>
            <a:r>
              <a:rPr lang="fr-FR" i="1" dirty="0" smtClean="0"/>
              <a:t> </a:t>
            </a:r>
            <a:r>
              <a:rPr lang="fr-FR" i="1" dirty="0" err="1" smtClean="0"/>
              <a:t>still</a:t>
            </a:r>
            <a:r>
              <a:rPr lang="fr-FR" i="1" dirty="0" smtClean="0"/>
              <a:t> </a:t>
            </a:r>
            <a:r>
              <a:rPr lang="fr-FR" i="1" dirty="0" err="1" smtClean="0"/>
              <a:t>lack</a:t>
            </a:r>
            <a:r>
              <a:rPr lang="fr-FR" i="1" dirty="0" smtClean="0"/>
              <a:t> the full </a:t>
            </a:r>
            <a:r>
              <a:rPr lang="fr-FR" i="1" dirty="0" err="1" smtClean="0"/>
              <a:t>knowledge</a:t>
            </a:r>
            <a:r>
              <a:rPr lang="fr-FR" i="1" dirty="0" smtClean="0"/>
              <a:t> of </a:t>
            </a:r>
            <a:r>
              <a:rPr lang="fr-FR" i="1" dirty="0" err="1" smtClean="0"/>
              <a:t>its</a:t>
            </a:r>
            <a:r>
              <a:rPr lang="fr-FR" i="1" dirty="0" smtClean="0"/>
              <a:t> </a:t>
            </a:r>
            <a:r>
              <a:rPr lang="fr-FR" i="1" dirty="0" err="1" smtClean="0"/>
              <a:t>elementary</a:t>
            </a:r>
            <a:r>
              <a:rPr lang="fr-FR" i="1" dirty="0" smtClean="0"/>
              <a:t> </a:t>
            </a:r>
            <a:r>
              <a:rPr lang="fr-FR" i="1" dirty="0" err="1" smtClean="0"/>
              <a:t>constituents</a:t>
            </a:r>
            <a:r>
              <a:rPr lang="fr-FR" i="1" dirty="0" smtClean="0"/>
              <a:t>: </a:t>
            </a:r>
            <a:r>
              <a:rPr lang="fr-FR" i="1" dirty="0" err="1" smtClean="0"/>
              <a:t>its</a:t>
            </a:r>
            <a:r>
              <a:rPr lang="fr-FR" i="1" dirty="0" smtClean="0"/>
              <a:t> </a:t>
            </a:r>
            <a:r>
              <a:rPr lang="fr-FR" i="1" dirty="0" err="1" smtClean="0"/>
              <a:t>microphysics</a:t>
            </a:r>
            <a:r>
              <a:rPr lang="fr-FR" i="1" dirty="0" smtClean="0"/>
              <a:t>  </a:t>
            </a:r>
          </a:p>
          <a:p>
            <a:pPr algn="just"/>
            <a:r>
              <a:rPr lang="fr-FR" i="1" dirty="0" smtClean="0"/>
              <a:t>								G. </a:t>
            </a:r>
            <a:r>
              <a:rPr lang="fr-FR" i="1" dirty="0" err="1" smtClean="0"/>
              <a:t>Smoot</a:t>
            </a:r>
            <a:endParaRPr lang="fr-FR" i="1" dirty="0" smtClean="0"/>
          </a:p>
        </p:txBody>
      </p:sp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3886200" y="4038601"/>
          <a:ext cx="4978400" cy="2086692"/>
        </p:xfrm>
        <a:graphic>
          <a:graphicData uri="http://schemas.openxmlformats.org/presentationml/2006/ole">
            <p:oleObj spid="_x0000_s15367" name="Document" r:id="rId3" imgW="5974080" imgH="2511552" progId="Word.Document.8">
              <p:link updateAutomatic="1"/>
            </p:oleObj>
          </a:graphicData>
        </a:graphic>
      </p:graphicFrame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038600"/>
            <a:ext cx="2768564" cy="2362199"/>
          </a:xfrm>
          <a:prstGeom prst="rect">
            <a:avLst/>
          </a:prstGeom>
        </p:spPr>
      </p:pic>
      <p:pic>
        <p:nvPicPr>
          <p:cNvPr id="15368" name="Picture 8" descr="f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938646"/>
            <a:ext cx="2614806" cy="2550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me 9"/>
          <p:cNvGraphicFramePr/>
          <p:nvPr/>
        </p:nvGraphicFramePr>
        <p:xfrm>
          <a:off x="-304204" y="750966"/>
          <a:ext cx="9448205" cy="578455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3928984" y="3696803"/>
            <a:ext cx="1393201" cy="83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346" tIns="33673" rIns="67346" bIns="33673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600" b="1" dirty="0" err="1">
                <a:solidFill>
                  <a:srgbClr val="FF0000"/>
                </a:solidFill>
              </a:rPr>
              <a:t>Dark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fr-FR" sz="1600" b="1" dirty="0">
                <a:solidFill>
                  <a:srgbClr val="FF0000"/>
                </a:solidFill>
              </a:rPr>
              <a:t>Mass/</a:t>
            </a:r>
            <a:r>
              <a:rPr lang="fr-FR" sz="1600" b="1" dirty="0" err="1">
                <a:solidFill>
                  <a:srgbClr val="FF0000"/>
                </a:solidFill>
              </a:rPr>
              <a:t>Energy</a:t>
            </a:r>
            <a:endParaRPr lang="fr-FR" sz="1600" b="1" dirty="0">
              <a:solidFill>
                <a:srgbClr val="FF0000"/>
              </a:solidFill>
            </a:endParaRPr>
          </a:p>
          <a:p>
            <a:pPr algn="ctr"/>
            <a:r>
              <a:rPr lang="fr-FR" sz="1600" b="1" dirty="0">
                <a:solidFill>
                  <a:srgbClr val="FF0000"/>
                </a:solidFill>
              </a:rPr>
              <a:t>Gravitation</a:t>
            </a: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4357103" y="3000515"/>
            <a:ext cx="2304140" cy="83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346" tIns="33673" rIns="67346" bIns="33673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600" b="1" dirty="0">
                <a:solidFill>
                  <a:srgbClr val="FF0000"/>
                </a:solidFill>
              </a:rPr>
              <a:t>Unification </a:t>
            </a:r>
          </a:p>
          <a:p>
            <a:pPr algn="ctr"/>
            <a:r>
              <a:rPr lang="fr-FR" sz="1600" b="1" dirty="0">
                <a:solidFill>
                  <a:srgbClr val="FF0000"/>
                </a:solidFill>
              </a:rPr>
              <a:t>Proton </a:t>
            </a:r>
            <a:r>
              <a:rPr lang="fr-FR" sz="1600" b="1" dirty="0" err="1">
                <a:solidFill>
                  <a:srgbClr val="FF0000"/>
                </a:solidFill>
              </a:rPr>
              <a:t>decay</a:t>
            </a:r>
            <a:endParaRPr lang="fr-FR" sz="1600" b="1" dirty="0">
              <a:solidFill>
                <a:srgbClr val="FF0000"/>
              </a:solidFill>
            </a:endParaRPr>
          </a:p>
          <a:p>
            <a:pPr algn="ctr"/>
            <a:r>
              <a:rPr lang="fr-FR" sz="1600" b="1" dirty="0">
                <a:solidFill>
                  <a:srgbClr val="FF0000"/>
                </a:solidFill>
              </a:rPr>
              <a:t>Neutrino </a:t>
            </a: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4250492" y="4607335"/>
            <a:ext cx="857355" cy="83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346" tIns="33673" rIns="67346" bIns="33673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600" b="1" dirty="0" err="1">
                <a:solidFill>
                  <a:srgbClr val="FF0000"/>
                </a:solidFill>
              </a:rPr>
              <a:t>Origin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fr-FR" sz="1600" b="1" dirty="0" err="1">
                <a:solidFill>
                  <a:srgbClr val="FF0000"/>
                </a:solidFill>
              </a:rPr>
              <a:t>Cosmic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fr-FR" sz="1600" b="1" dirty="0">
                <a:solidFill>
                  <a:srgbClr val="FF0000"/>
                </a:solidFill>
              </a:rPr>
              <a:t>Rays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2588810" y="2946954"/>
            <a:ext cx="2089802" cy="80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346" tIns="33673" rIns="67346" bIns="33673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600" b="1" dirty="0">
                <a:solidFill>
                  <a:srgbClr val="FF0000"/>
                </a:solidFill>
              </a:rPr>
              <a:t>Violent </a:t>
            </a:r>
            <a:r>
              <a:rPr lang="fr-FR" sz="1600" b="1" dirty="0" err="1">
                <a:solidFill>
                  <a:srgbClr val="FF0000"/>
                </a:solidFill>
              </a:rPr>
              <a:t>phenomena</a:t>
            </a:r>
            <a:endParaRPr lang="fr-FR" sz="1600" b="1" dirty="0" smtClean="0">
              <a:solidFill>
                <a:srgbClr val="FF0000"/>
              </a:solidFill>
            </a:endParaRPr>
          </a:p>
          <a:p>
            <a:pPr algn="ctr"/>
            <a:r>
              <a:rPr lang="fr-FR" sz="1600" b="1" dirty="0" err="1" smtClean="0">
                <a:solidFill>
                  <a:srgbClr val="FF0000"/>
                </a:solidFill>
              </a:rPr>
              <a:t>galaxy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>
                <a:solidFill>
                  <a:srgbClr val="FF0000"/>
                </a:solidFill>
              </a:rPr>
              <a:t>formation and </a:t>
            </a:r>
            <a:r>
              <a:rPr lang="fr-FR" sz="1600" b="1" dirty="0" err="1">
                <a:solidFill>
                  <a:srgbClr val="FF0000"/>
                </a:solidFill>
              </a:rPr>
              <a:t>evolution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38919" name="ZoneTexte 14"/>
          <p:cNvSpPr txBox="1">
            <a:spLocks noChangeArrowheads="1"/>
          </p:cNvSpPr>
          <p:nvPr/>
        </p:nvSpPr>
        <p:spPr bwMode="auto">
          <a:xfrm>
            <a:off x="891962" y="218669"/>
            <a:ext cx="7573299" cy="437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346" tIns="33673" rIns="67346" bIns="33673">
            <a:prstTxWarp prst="textNoShape">
              <a:avLst/>
            </a:prstTxWarp>
            <a:spAutoFit/>
          </a:bodyPr>
          <a:lstStyle/>
          <a:p>
            <a:r>
              <a:rPr lang="fr-FR" sz="2400" dirty="0" err="1" smtClean="0"/>
              <a:t>Fundamental</a:t>
            </a:r>
            <a:r>
              <a:rPr lang="fr-FR" sz="2400" dirty="0" smtClean="0"/>
              <a:t> questions and future infrastructures</a:t>
            </a:r>
            <a:endParaRPr lang="fr-FR" sz="2400" dirty="0">
              <a:solidFill>
                <a:srgbClr val="FFFFFF"/>
              </a:solidFill>
            </a:endParaRPr>
          </a:p>
        </p:txBody>
      </p:sp>
      <p:sp>
        <p:nvSpPr>
          <p:cNvPr id="38920" name="ZoneTexte 15"/>
          <p:cNvSpPr txBox="1">
            <a:spLocks noChangeArrowheads="1"/>
          </p:cNvSpPr>
          <p:nvPr/>
        </p:nvSpPr>
        <p:spPr bwMode="auto">
          <a:xfrm>
            <a:off x="6929167" y="1393694"/>
            <a:ext cx="1982633" cy="34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346" tIns="33673" rIns="67346" bIns="33673">
            <a:prstTxWarp prst="textNoShape">
              <a:avLst/>
            </a:prstTxWarp>
            <a:spAutoFit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638800" y="3837960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LHC/SLHC/ILC/CLIC…</a:t>
            </a:r>
            <a:endParaRPr lang="fr-FR" sz="1100" dirty="0"/>
          </a:p>
        </p:txBody>
      </p:sp>
      <p:sp>
        <p:nvSpPr>
          <p:cNvPr id="18" name="ZoneTexte 17"/>
          <p:cNvSpPr txBox="1"/>
          <p:nvPr/>
        </p:nvSpPr>
        <p:spPr>
          <a:xfrm>
            <a:off x="2223206" y="4226471"/>
            <a:ext cx="2133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ELT/TMT/JWST/SKA…</a:t>
            </a:r>
            <a:endParaRPr lang="fr-FR" sz="1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3733800" y="19812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PLANCK/BPOL…</a:t>
            </a:r>
            <a:endParaRPr lang="fr-FR" sz="1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304800" y="914400"/>
            <a:ext cx="251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1-n ton DM</a:t>
            </a:r>
          </a:p>
          <a:p>
            <a:r>
              <a:rPr lang="fr-FR" dirty="0" smtClean="0"/>
              <a:t>LSST/SNAP/EUCLID…</a:t>
            </a:r>
          </a:p>
          <a:p>
            <a:r>
              <a:rPr lang="fr-FR" dirty="0" smtClean="0"/>
              <a:t>ET/LISA</a:t>
            </a:r>
          </a:p>
          <a:p>
            <a:r>
              <a:rPr lang="fr-FR" dirty="0" smtClean="0"/>
              <a:t>CTA/KM3/AUGERN</a:t>
            </a:r>
          </a:p>
          <a:p>
            <a:r>
              <a:rPr lang="fr-FR" dirty="0" err="1" smtClean="0"/>
              <a:t>Megaton</a:t>
            </a:r>
            <a:r>
              <a:rPr lang="fr-FR" dirty="0" smtClean="0"/>
              <a:t> proton </a:t>
            </a:r>
            <a:r>
              <a:rPr lang="fr-FR" dirty="0" err="1" smtClean="0"/>
              <a:t>decay</a:t>
            </a:r>
            <a:endParaRPr lang="fr-FR" dirty="0" smtClean="0"/>
          </a:p>
          <a:p>
            <a:r>
              <a:rPr lang="fr-FR" dirty="0" smtClean="0"/>
              <a:t>1 ton neutrino mass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graphicFrame>
        <p:nvGraphicFramePr>
          <p:cNvPr id="21" name="Object 5"/>
          <p:cNvGraphicFramePr>
            <a:graphicFrameLocks noChangeAspect="1"/>
          </p:cNvGraphicFramePr>
          <p:nvPr/>
        </p:nvGraphicFramePr>
        <p:xfrm>
          <a:off x="0" y="4894479"/>
          <a:ext cx="2765655" cy="1963521"/>
        </p:xfrm>
        <a:graphic>
          <a:graphicData uri="http://schemas.openxmlformats.org/presentationml/2006/ole">
            <p:oleObj spid="_x0000_s39938" name="Document" r:id="rId7" imgW="5372100" imgH="4038600" progId="Word.Document.12">
              <p:link updateAutomatic="1"/>
            </p:oleObj>
          </a:graphicData>
        </a:graphic>
      </p:graphicFrame>
      <p:sp>
        <p:nvSpPr>
          <p:cNvPr id="22" name="ZoneTexte 21"/>
          <p:cNvSpPr txBox="1"/>
          <p:nvPr/>
        </p:nvSpPr>
        <p:spPr>
          <a:xfrm>
            <a:off x="304800" y="5029200"/>
            <a:ext cx="1918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FF0000"/>
                </a:solidFill>
              </a:rPr>
              <a:t>European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  <a:r>
              <a:rPr lang="fr-FR" sz="1200" dirty="0" err="1" smtClean="0">
                <a:solidFill>
                  <a:srgbClr val="FF0000"/>
                </a:solidFill>
              </a:rPr>
              <a:t>roadmap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124200" y="6324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Enough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for TOOLS to the end of the Century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152400" y="3643243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US=EU=175M€/y on </a:t>
            </a:r>
            <a:r>
              <a:rPr lang="fr-FR" dirty="0" err="1" smtClean="0"/>
              <a:t>astroaprticle</a:t>
            </a:r>
            <a:endParaRPr lang="fr-FR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29167" y="719522"/>
            <a:ext cx="1905000" cy="2038350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7353300" y="1965811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0000"/>
                </a:solidFill>
              </a:rPr>
              <a:t>Su</a:t>
            </a:r>
            <a:r>
              <a:rPr lang="fr-FR" dirty="0" err="1" smtClean="0">
                <a:solidFill>
                  <a:schemeClr val="bg1"/>
                </a:solidFill>
              </a:rPr>
              <a:t>perBayes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20" grpId="0"/>
      <p:bldP spid="22" grpId="0"/>
      <p:bldP spid="23" grpId="0"/>
      <p:bldP spid="24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838199" y="254168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How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link</a:t>
            </a:r>
            <a:r>
              <a:rPr lang="fr-FR" dirty="0" smtClean="0"/>
              <a:t>  </a:t>
            </a:r>
            <a:r>
              <a:rPr lang="fr-FR" dirty="0" err="1" smtClean="0"/>
              <a:t>experimental</a:t>
            </a:r>
            <a:r>
              <a:rPr lang="fr-FR" dirty="0" smtClean="0"/>
              <a:t> </a:t>
            </a:r>
            <a:r>
              <a:rPr lang="fr-FR" dirty="0" err="1" smtClean="0"/>
              <a:t>domains</a:t>
            </a:r>
            <a:r>
              <a:rPr lang="fr-FR" dirty="0" smtClean="0"/>
              <a:t> in the </a:t>
            </a:r>
            <a:r>
              <a:rPr lang="fr-FR" dirty="0" err="1" smtClean="0"/>
              <a:t>search</a:t>
            </a:r>
            <a:r>
              <a:rPr lang="fr-FR" dirty="0" smtClean="0"/>
              <a:t> for DM ?                  (Donato, </a:t>
            </a:r>
            <a:r>
              <a:rPr lang="fr-FR" dirty="0" err="1" smtClean="0"/>
              <a:t>Gebauer</a:t>
            </a:r>
            <a:r>
              <a:rPr lang="fr-FR" dirty="0" smtClean="0"/>
              <a:t>, </a:t>
            </a:r>
            <a:r>
              <a:rPr lang="fr-FR" dirty="0" err="1" smtClean="0"/>
              <a:t>Lemrani</a:t>
            </a:r>
            <a:r>
              <a:rPr lang="fr-FR" dirty="0" smtClean="0"/>
              <a:t>, Trotta) 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648648" y="3326953"/>
            <a:ext cx="4342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</a:t>
            </a:r>
            <a:r>
              <a:rPr lang="fr-FR" dirty="0" err="1" smtClean="0"/>
              <a:t>favour</a:t>
            </a:r>
            <a:r>
              <a:rPr lang="fr-FR" dirty="0" smtClean="0"/>
              <a:t> of MCMC,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a model to </a:t>
            </a:r>
            <a:r>
              <a:rPr lang="fr-FR" dirty="0" err="1" smtClean="0"/>
              <a:t>link</a:t>
            </a:r>
            <a:r>
              <a:rPr lang="fr-FR" dirty="0" smtClean="0"/>
              <a:t> and </a:t>
            </a:r>
            <a:r>
              <a:rPr lang="fr-FR" dirty="0" err="1" smtClean="0"/>
              <a:t>give</a:t>
            </a:r>
            <a:r>
              <a:rPr lang="fr-FR" dirty="0" smtClean="0"/>
              <a:t> indices to  the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domains</a:t>
            </a:r>
            <a:endParaRPr lang="fr-FR" dirty="0" smtClean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447800"/>
            <a:ext cx="3810449" cy="287693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575" y="963582"/>
            <a:ext cx="3626624" cy="2363371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743424" y="1524000"/>
            <a:ext cx="2133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</a:rPr>
              <a:t>Gerbier </a:t>
            </a:r>
            <a:r>
              <a:rPr lang="fr-FR" dirty="0" err="1" smtClean="0">
                <a:solidFill>
                  <a:schemeClr val="accent2"/>
                </a:solidFill>
              </a:rPr>
              <a:t>at</a:t>
            </a:r>
            <a:r>
              <a:rPr lang="fr-FR" dirty="0" smtClean="0">
                <a:solidFill>
                  <a:schemeClr val="accent2"/>
                </a:solidFill>
              </a:rPr>
              <a:t> SUSY08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38199" y="963582"/>
            <a:ext cx="3810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Is the DAMA modulation a DM signal? 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0891" y="4148030"/>
            <a:ext cx="3598308" cy="253326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447800" y="4491335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More </a:t>
            </a:r>
            <a:r>
              <a:rPr lang="fr-FR" dirty="0" smtClean="0"/>
              <a:t>data  </a:t>
            </a:r>
            <a:r>
              <a:rPr lang="fr-FR" dirty="0" err="1" smtClean="0"/>
              <a:t>will</a:t>
            </a:r>
            <a:r>
              <a:rPr lang="fr-FR" dirty="0" smtClean="0"/>
              <a:t> help </a:t>
            </a:r>
            <a:r>
              <a:rPr lang="fr-FR" dirty="0" err="1" smtClean="0"/>
              <a:t>fix</a:t>
            </a:r>
            <a:r>
              <a:rPr lang="fr-FR" dirty="0" smtClean="0"/>
              <a:t> the </a:t>
            </a:r>
            <a:r>
              <a:rPr lang="fr-FR" dirty="0" err="1" smtClean="0"/>
              <a:t>astrophysical</a:t>
            </a:r>
            <a:r>
              <a:rPr lang="fr-FR" dirty="0" smtClean="0"/>
              <a:t> type distributions</a:t>
            </a:r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5414665"/>
            <a:ext cx="1961926" cy="954755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495300" y="5562600"/>
            <a:ext cx="2248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DM</a:t>
            </a:r>
            <a:r>
              <a:rPr lang="fr-FR" dirty="0" err="1" smtClean="0"/>
              <a:t>tools</a:t>
            </a:r>
            <a:r>
              <a:rPr lang="fr-FR" dirty="0" smtClean="0"/>
              <a:t>:</a:t>
            </a:r>
          </a:p>
          <a:p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theorists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analyse the data?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448248" y="648593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SuperBays</a:t>
            </a:r>
            <a:r>
              <a:rPr lang="fr-FR" dirty="0" smtClean="0"/>
              <a:t> :  Looks Great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31850"/>
            <a:ext cx="3245309" cy="34353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4267200"/>
            <a:ext cx="3272458" cy="238125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143000" y="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How one </a:t>
            </a:r>
            <a:r>
              <a:rPr lang="fr-FR" sz="2400" b="1" dirty="0" err="1" smtClean="0"/>
              <a:t>can</a:t>
            </a:r>
            <a:r>
              <a:rPr lang="fr-FR" sz="2400" b="1" dirty="0" smtClean="0"/>
              <a:t> influence the design of </a:t>
            </a:r>
            <a:r>
              <a:rPr lang="fr-FR" sz="2400" b="1" dirty="0" err="1" smtClean="0"/>
              <a:t>upcoming</a:t>
            </a:r>
            <a:r>
              <a:rPr lang="fr-FR" sz="2400" b="1" dirty="0" smtClean="0"/>
              <a:t> large </a:t>
            </a:r>
            <a:r>
              <a:rPr lang="fr-FR" sz="2400" b="1" dirty="0" err="1" smtClean="0"/>
              <a:t>infrastrcutures</a:t>
            </a:r>
            <a:r>
              <a:rPr lang="fr-FR" sz="2400" b="1" dirty="0" smtClean="0"/>
              <a:t>: </a:t>
            </a:r>
            <a:r>
              <a:rPr lang="fr-FR" sz="2400" b="1" dirty="0" err="1" smtClean="0"/>
              <a:t>example</a:t>
            </a:r>
            <a:r>
              <a:rPr lang="fr-FR" sz="2400" b="1" dirty="0" smtClean="0"/>
              <a:t> :  </a:t>
            </a:r>
            <a:r>
              <a:rPr lang="fr-FR" sz="2400" b="1" dirty="0" err="1" smtClean="0"/>
              <a:t>SuperBayes</a:t>
            </a:r>
            <a:r>
              <a:rPr lang="fr-FR" sz="2400" b="1" dirty="0" smtClean="0"/>
              <a:t> and CTA </a:t>
            </a:r>
            <a:endParaRPr lang="fr-FR" sz="2400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2841" y="830997"/>
            <a:ext cx="3581400" cy="32004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591050"/>
            <a:ext cx="4389441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3400" y="1295400"/>
            <a:ext cx="8458200" cy="5410200"/>
          </a:xfrm>
        </p:spPr>
        <p:txBody>
          <a:bodyPr>
            <a:noAutofit/>
          </a:bodyPr>
          <a:lstStyle/>
          <a:p>
            <a:r>
              <a:rPr lang="fr-FR" sz="1600" dirty="0" err="1" smtClean="0"/>
              <a:t>Two</a:t>
            </a:r>
            <a:r>
              <a:rPr lang="fr-FR" sz="1600" dirty="0" smtClean="0"/>
              <a:t> </a:t>
            </a:r>
            <a:r>
              <a:rPr lang="fr-FR" sz="1600" dirty="0" err="1" smtClean="0"/>
              <a:t>big</a:t>
            </a:r>
            <a:r>
              <a:rPr lang="fr-FR" sz="1600" dirty="0" smtClean="0"/>
              <a:t> </a:t>
            </a:r>
            <a:r>
              <a:rPr lang="fr-FR" sz="1600" dirty="0" smtClean="0"/>
              <a:t>questions for the XXIe: </a:t>
            </a:r>
            <a:r>
              <a:rPr lang="fr-FR" sz="1600" dirty="0" smtClean="0"/>
              <a:t>the nature of </a:t>
            </a:r>
            <a:r>
              <a:rPr lang="fr-FR" sz="1600" dirty="0" err="1" smtClean="0"/>
              <a:t>electroweak</a:t>
            </a:r>
            <a:r>
              <a:rPr lang="fr-FR" sz="1600" dirty="0" smtClean="0"/>
              <a:t> </a:t>
            </a:r>
            <a:r>
              <a:rPr lang="fr-FR" sz="1600" dirty="0" err="1" smtClean="0"/>
              <a:t>symmetry</a:t>
            </a:r>
            <a:r>
              <a:rPr lang="fr-FR" sz="1600" dirty="0" smtClean="0"/>
              <a:t> </a:t>
            </a:r>
            <a:r>
              <a:rPr lang="fr-FR" sz="1600" dirty="0" err="1" smtClean="0"/>
              <a:t>breaking</a:t>
            </a:r>
            <a:r>
              <a:rPr lang="fr-FR" sz="1600" dirty="0" smtClean="0"/>
              <a:t> and  </a:t>
            </a:r>
            <a:r>
              <a:rPr lang="fr-FR" sz="1600" dirty="0" err="1" smtClean="0"/>
              <a:t>dark</a:t>
            </a:r>
            <a:r>
              <a:rPr lang="fr-FR" sz="1600" dirty="0" smtClean="0"/>
              <a:t> </a:t>
            </a:r>
            <a:r>
              <a:rPr lang="fr-FR" sz="1600" dirty="0" err="1" smtClean="0"/>
              <a:t>matter</a:t>
            </a:r>
            <a:r>
              <a:rPr lang="fr-FR" sz="1600" dirty="0" smtClean="0"/>
              <a:t> (</a:t>
            </a:r>
            <a:r>
              <a:rPr lang="fr-FR" sz="1600" dirty="0" err="1" smtClean="0"/>
              <a:t>Peskin</a:t>
            </a:r>
            <a:r>
              <a:rPr lang="fr-FR" sz="1600" dirty="0" smtClean="0"/>
              <a:t>) </a:t>
            </a:r>
          </a:p>
          <a:p>
            <a:pPr lvl="1"/>
            <a:r>
              <a:rPr lang="fr-FR" sz="1400" dirty="0" smtClean="0"/>
              <a:t>Do </a:t>
            </a:r>
            <a:r>
              <a:rPr lang="fr-FR" sz="1400" dirty="0" err="1" smtClean="0"/>
              <a:t>they</a:t>
            </a:r>
            <a:r>
              <a:rPr lang="fr-FR" sz="1400" dirty="0" smtClean="0"/>
              <a:t> have the </a:t>
            </a:r>
            <a:r>
              <a:rPr lang="fr-FR" sz="1400" dirty="0" err="1" smtClean="0"/>
              <a:t>same</a:t>
            </a:r>
            <a:r>
              <a:rPr lang="fr-FR" sz="1400" dirty="0" smtClean="0"/>
              <a:t> </a:t>
            </a:r>
            <a:r>
              <a:rPr lang="fr-FR" sz="1400" dirty="0" err="1" smtClean="0"/>
              <a:t>answer</a:t>
            </a:r>
            <a:r>
              <a:rPr lang="fr-FR" sz="1400" dirty="0" smtClean="0"/>
              <a:t>? </a:t>
            </a:r>
          </a:p>
          <a:p>
            <a:r>
              <a:rPr lang="fr-FR" sz="1600" dirty="0" err="1" smtClean="0"/>
              <a:t>Many</a:t>
            </a:r>
            <a:r>
              <a:rPr lang="fr-FR" sz="1600" dirty="0" smtClean="0"/>
              <a:t> </a:t>
            </a:r>
            <a:r>
              <a:rPr lang="fr-FR" sz="1600" dirty="0" err="1" smtClean="0"/>
              <a:t>projects</a:t>
            </a:r>
            <a:r>
              <a:rPr lang="fr-FR" sz="1600" dirty="0" smtClean="0"/>
              <a:t> </a:t>
            </a:r>
            <a:r>
              <a:rPr lang="fr-FR" sz="1600" dirty="0" err="1" smtClean="0"/>
              <a:t>moved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status</a:t>
            </a:r>
            <a:r>
              <a:rPr lang="fr-FR" sz="1600" dirty="0" smtClean="0"/>
              <a:t> of</a:t>
            </a:r>
          </a:p>
          <a:p>
            <a:pPr lvl="1"/>
            <a:r>
              <a:rPr lang="fr-FR" sz="1400" dirty="0" smtClean="0"/>
              <a:t>« P</a:t>
            </a:r>
            <a:r>
              <a:rPr lang="fr-FR" sz="1400" dirty="0" err="1" smtClean="0"/>
              <a:t>lan</a:t>
            </a:r>
            <a:r>
              <a:rPr lang="fr-FR" sz="1400" dirty="0" smtClean="0"/>
              <a:t> to </a:t>
            </a:r>
            <a:r>
              <a:rPr lang="fr-FR" sz="1400" dirty="0" err="1" smtClean="0"/>
              <a:t>implement</a:t>
            </a:r>
            <a:r>
              <a:rPr lang="fr-FR" sz="1400" dirty="0" smtClean="0"/>
              <a:t> »  or  « </a:t>
            </a:r>
            <a:r>
              <a:rPr lang="fr-FR" sz="1400" dirty="0" err="1" smtClean="0"/>
              <a:t>still</a:t>
            </a:r>
            <a:r>
              <a:rPr lang="fr-FR" sz="1400" dirty="0" smtClean="0"/>
              <a:t> </a:t>
            </a:r>
            <a:r>
              <a:rPr lang="fr-FR" sz="1400" dirty="0" err="1" smtClean="0"/>
              <a:t>private</a:t>
            </a:r>
            <a:r>
              <a:rPr lang="fr-FR" sz="1400" dirty="0" smtClean="0"/>
              <a:t> code but </a:t>
            </a:r>
            <a:r>
              <a:rPr lang="fr-FR" sz="1400" dirty="0" err="1" smtClean="0"/>
              <a:t>we</a:t>
            </a:r>
            <a:r>
              <a:rPr lang="fr-FR" sz="1400" dirty="0" smtClean="0"/>
              <a:t> </a:t>
            </a:r>
            <a:r>
              <a:rPr lang="fr-FR" sz="1400" dirty="0" err="1" smtClean="0"/>
              <a:t>hope</a:t>
            </a:r>
            <a:r>
              <a:rPr lang="fr-FR" sz="1400" dirty="0" smtClean="0"/>
              <a:t> to </a:t>
            </a:r>
            <a:r>
              <a:rPr lang="fr-FR" sz="1400" dirty="0" err="1" smtClean="0"/>
              <a:t>make</a:t>
            </a:r>
            <a:r>
              <a:rPr lang="fr-FR" sz="1400" dirty="0" smtClean="0"/>
              <a:t> </a:t>
            </a:r>
            <a:r>
              <a:rPr lang="fr-FR" sz="1400" dirty="0" err="1" smtClean="0"/>
              <a:t>it</a:t>
            </a:r>
            <a:r>
              <a:rPr lang="fr-FR" sz="1400" dirty="0" smtClean="0"/>
              <a:t> public </a:t>
            </a:r>
            <a:r>
              <a:rPr lang="fr-FR" sz="1400" dirty="0" err="1" smtClean="0"/>
              <a:t>soon</a:t>
            </a:r>
            <a:r>
              <a:rPr lang="fr-FR" sz="1400" dirty="0" smtClean="0"/>
              <a:t> » to </a:t>
            </a:r>
          </a:p>
          <a:p>
            <a:pPr lvl="1"/>
            <a:r>
              <a:rPr lang="fr-FR" sz="1400" dirty="0" smtClean="0"/>
              <a:t>mature packages of the type « </a:t>
            </a:r>
            <a:r>
              <a:rPr lang="fr-FR" sz="1400" dirty="0" err="1" smtClean="0"/>
              <a:t>you</a:t>
            </a:r>
            <a:r>
              <a:rPr lang="fr-FR" sz="1400" dirty="0" smtClean="0"/>
              <a:t> </a:t>
            </a:r>
            <a:r>
              <a:rPr lang="fr-FR" sz="1400" dirty="0" err="1" smtClean="0"/>
              <a:t>can</a:t>
            </a:r>
            <a:r>
              <a:rPr lang="fr-FR" sz="1400" dirty="0" smtClean="0"/>
              <a:t> </a:t>
            </a:r>
            <a:r>
              <a:rPr lang="fr-FR" sz="1400" dirty="0" err="1" smtClean="0"/>
              <a:t>find</a:t>
            </a:r>
            <a:r>
              <a:rPr lang="fr-FR" sz="1400" dirty="0" smtClean="0"/>
              <a:t> the code in </a:t>
            </a:r>
            <a:r>
              <a:rPr lang="fr-FR" sz="1400" dirty="0" smtClean="0">
                <a:hlinkClick r:id="rId2"/>
              </a:rPr>
              <a:t>www.mycode.org</a:t>
            </a:r>
            <a:r>
              <a:rPr lang="fr-FR" sz="1400" dirty="0" smtClean="0"/>
              <a:t> »</a:t>
            </a:r>
          </a:p>
          <a:p>
            <a:r>
              <a:rPr lang="fr-FR" sz="1600" dirty="0" err="1" smtClean="0"/>
              <a:t>Also</a:t>
            </a:r>
            <a:r>
              <a:rPr lang="fr-FR" sz="1600" dirty="0" smtClean="0"/>
              <a:t> mature packages of </a:t>
            </a:r>
            <a:r>
              <a:rPr lang="fr-FR" sz="1600" dirty="0" err="1" smtClean="0"/>
              <a:t>cross-comparison</a:t>
            </a:r>
            <a:r>
              <a:rPr lang="fr-FR" sz="1600" dirty="0" smtClean="0"/>
              <a:t> of  </a:t>
            </a:r>
            <a:r>
              <a:rPr lang="fr-FR" sz="1600" dirty="0" err="1" smtClean="0"/>
              <a:t>different</a:t>
            </a:r>
            <a:r>
              <a:rPr lang="fr-FR" sz="1600" dirty="0" smtClean="0"/>
              <a:t> </a:t>
            </a:r>
            <a:r>
              <a:rPr lang="fr-FR" sz="1600" dirty="0" err="1" smtClean="0"/>
              <a:t>domains</a:t>
            </a:r>
            <a:r>
              <a:rPr lang="fr-FR" sz="1600" dirty="0" smtClean="0"/>
              <a:t> (</a:t>
            </a:r>
            <a:r>
              <a:rPr lang="fr-FR" sz="1600" dirty="0" err="1" smtClean="0"/>
              <a:t>colliders</a:t>
            </a:r>
            <a:r>
              <a:rPr lang="fr-FR" sz="1600" dirty="0" smtClean="0"/>
              <a:t>, </a:t>
            </a:r>
            <a:r>
              <a:rPr lang="fr-FR" sz="1600" dirty="0" err="1" smtClean="0"/>
              <a:t>cosmology</a:t>
            </a:r>
            <a:r>
              <a:rPr lang="fr-FR" sz="1600" dirty="0" smtClean="0"/>
              <a:t>, </a:t>
            </a:r>
            <a:r>
              <a:rPr lang="fr-FR" sz="1600" dirty="0" err="1" smtClean="0"/>
              <a:t>astroparticle</a:t>
            </a:r>
            <a:r>
              <a:rPr lang="fr-FR" sz="1600" dirty="0" smtClean="0"/>
              <a:t>)</a:t>
            </a:r>
          </a:p>
          <a:p>
            <a:pPr lvl="1"/>
            <a:r>
              <a:rPr lang="fr-FR" sz="1400" dirty="0" smtClean="0"/>
              <a:t>More </a:t>
            </a:r>
            <a:r>
              <a:rPr lang="fr-FR" sz="1400" dirty="0" err="1" smtClean="0"/>
              <a:t>work</a:t>
            </a:r>
            <a:r>
              <a:rPr lang="fr-FR" sz="1400" dirty="0" smtClean="0"/>
              <a:t> </a:t>
            </a:r>
            <a:r>
              <a:rPr lang="fr-FR" sz="1400" dirty="0" err="1" smtClean="0"/>
              <a:t>needed</a:t>
            </a:r>
            <a:r>
              <a:rPr lang="fr-FR" sz="1400" dirty="0" smtClean="0"/>
              <a:t> </a:t>
            </a:r>
            <a:r>
              <a:rPr lang="fr-FR" sz="1400" dirty="0" err="1" smtClean="0"/>
              <a:t>here</a:t>
            </a:r>
            <a:r>
              <a:rPr lang="fr-FR" sz="1400" dirty="0" smtClean="0"/>
              <a:t> a lot of </a:t>
            </a:r>
            <a:r>
              <a:rPr lang="fr-FR" sz="1400" dirty="0" err="1" smtClean="0"/>
              <a:t>necessary</a:t>
            </a:r>
            <a:r>
              <a:rPr lang="fr-FR" sz="1400" dirty="0" smtClean="0"/>
              <a:t> codes of </a:t>
            </a:r>
            <a:r>
              <a:rPr lang="fr-FR" sz="1400" dirty="0" err="1" smtClean="0"/>
              <a:t>astrophysical</a:t>
            </a:r>
            <a:r>
              <a:rPr lang="fr-FR" sz="1400" dirty="0" smtClean="0"/>
              <a:t> type are </a:t>
            </a:r>
            <a:r>
              <a:rPr lang="fr-FR" sz="1400" dirty="0" err="1" smtClean="0"/>
              <a:t>private</a:t>
            </a:r>
            <a:endParaRPr lang="fr-FR" sz="1400" dirty="0" smtClean="0"/>
          </a:p>
          <a:p>
            <a:pPr lvl="1"/>
            <a:r>
              <a:rPr lang="fr-FR" sz="1400" dirty="0" err="1" smtClean="0"/>
              <a:t>These</a:t>
            </a:r>
            <a:r>
              <a:rPr lang="fr-FR" sz="1400" dirty="0" smtClean="0"/>
              <a:t> codes  are </a:t>
            </a:r>
            <a:r>
              <a:rPr lang="fr-FR" sz="1400" dirty="0" err="1" smtClean="0"/>
              <a:t>addressing</a:t>
            </a:r>
            <a:r>
              <a:rPr lang="fr-FR" sz="1400" dirty="0" smtClean="0"/>
              <a:t>  part of the </a:t>
            </a:r>
            <a:r>
              <a:rPr lang="fr-FR" sz="1400" dirty="0" err="1" smtClean="0"/>
              <a:t>field</a:t>
            </a:r>
            <a:r>
              <a:rPr lang="fr-FR" sz="1400" dirty="0" smtClean="0"/>
              <a:t>, </a:t>
            </a:r>
            <a:r>
              <a:rPr lang="fr-FR" sz="1400" dirty="0" err="1" smtClean="0"/>
              <a:t>at</a:t>
            </a:r>
            <a:r>
              <a:rPr lang="fr-FR" sz="1400" dirty="0" smtClean="0"/>
              <a:t> </a:t>
            </a:r>
            <a:r>
              <a:rPr lang="fr-FR" sz="1400" dirty="0" err="1" smtClean="0"/>
              <a:t>what</a:t>
            </a:r>
            <a:r>
              <a:rPr lang="fr-FR" sz="1400" dirty="0" smtClean="0"/>
              <a:t> </a:t>
            </a:r>
            <a:r>
              <a:rPr lang="fr-FR" sz="1400" dirty="0" err="1" smtClean="0"/>
              <a:t>level</a:t>
            </a:r>
            <a:r>
              <a:rPr lang="fr-FR" sz="1400" dirty="0" smtClean="0"/>
              <a:t> </a:t>
            </a:r>
            <a:r>
              <a:rPr lang="fr-FR" sz="1400" dirty="0" err="1" smtClean="0"/>
              <a:t>should</a:t>
            </a:r>
            <a:r>
              <a:rPr lang="fr-FR" sz="1400" dirty="0" smtClean="0"/>
              <a:t> </a:t>
            </a:r>
            <a:r>
              <a:rPr lang="fr-FR" sz="1400" dirty="0" err="1" smtClean="0"/>
              <a:t>they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included</a:t>
            </a:r>
            <a:r>
              <a:rPr lang="fr-FR" sz="1400" dirty="0" smtClean="0"/>
              <a:t> in Tools? </a:t>
            </a:r>
          </a:p>
          <a:p>
            <a:r>
              <a:rPr lang="fr-FR" sz="1600" dirty="0" smtClean="0"/>
              <a:t>A </a:t>
            </a:r>
            <a:r>
              <a:rPr lang="fr-FR" sz="1600" dirty="0" err="1" smtClean="0"/>
              <a:t>threshold</a:t>
            </a:r>
            <a:r>
              <a:rPr lang="fr-FR" sz="1600" dirty="0" smtClean="0"/>
              <a:t> has been </a:t>
            </a:r>
            <a:r>
              <a:rPr lang="fr-FR" sz="1600" dirty="0" err="1" smtClean="0"/>
              <a:t>crossed</a:t>
            </a:r>
            <a:r>
              <a:rPr lang="fr-FR" sz="1600" dirty="0" smtClean="0"/>
              <a:t> on  </a:t>
            </a:r>
            <a:r>
              <a:rPr lang="fr-FR" sz="1600" dirty="0" err="1" smtClean="0"/>
              <a:t>automatic</a:t>
            </a:r>
            <a:r>
              <a:rPr lang="fr-FR" sz="1600" dirty="0" smtClean="0"/>
              <a:t> </a:t>
            </a:r>
            <a:r>
              <a:rPr lang="fr-FR" sz="1600" dirty="0" err="1" smtClean="0"/>
              <a:t>calculation</a:t>
            </a:r>
            <a:r>
              <a:rPr lang="fr-FR" sz="1600" dirty="0" smtClean="0"/>
              <a:t> of code. </a:t>
            </a:r>
            <a:r>
              <a:rPr lang="fr-FR" sz="1600" dirty="0" err="1" smtClean="0"/>
              <a:t>Entered</a:t>
            </a:r>
            <a:r>
              <a:rPr lang="fr-FR" sz="1600" dirty="0" smtClean="0"/>
              <a:t>  </a:t>
            </a:r>
            <a:r>
              <a:rPr lang="fr-FR" sz="1600" dirty="0" err="1" smtClean="0"/>
              <a:t>its</a:t>
            </a:r>
            <a:r>
              <a:rPr lang="fr-FR" sz="1600" dirty="0" smtClean="0"/>
              <a:t> mature phase </a:t>
            </a:r>
          </a:p>
          <a:p>
            <a:pPr lvl="1"/>
            <a:r>
              <a:rPr lang="fr-FR" sz="1400" dirty="0" smtClean="0"/>
              <a:t>The nature of the  </a:t>
            </a:r>
            <a:r>
              <a:rPr lang="fr-FR" sz="1400" dirty="0" err="1" smtClean="0"/>
              <a:t>calculation</a:t>
            </a:r>
            <a:r>
              <a:rPr lang="fr-FR" sz="1400" dirty="0" smtClean="0"/>
              <a:t>  (and </a:t>
            </a:r>
            <a:r>
              <a:rPr lang="fr-FR" sz="1400" dirty="0" err="1" smtClean="0"/>
              <a:t>analysis</a:t>
            </a:r>
            <a:r>
              <a:rPr lang="fr-FR" sz="1400" dirty="0" smtClean="0"/>
              <a:t>) moves to large </a:t>
            </a:r>
            <a:r>
              <a:rPr lang="fr-FR" sz="1400" dirty="0" err="1" smtClean="0"/>
              <a:t>scale</a:t>
            </a:r>
            <a:r>
              <a:rPr lang="fr-FR" sz="1400" dirty="0" smtClean="0"/>
              <a:t> </a:t>
            </a:r>
            <a:r>
              <a:rPr lang="fr-FR" sz="1400" dirty="0" err="1" smtClean="0"/>
              <a:t>computing</a:t>
            </a:r>
            <a:r>
              <a:rPr lang="fr-FR" sz="1400" dirty="0" smtClean="0"/>
              <a:t> </a:t>
            </a:r>
            <a:r>
              <a:rPr lang="fr-FR" sz="1400" dirty="0" err="1" smtClean="0"/>
              <a:t>schemes</a:t>
            </a:r>
            <a:r>
              <a:rPr lang="fr-FR" sz="1400" dirty="0" smtClean="0"/>
              <a:t>, </a:t>
            </a:r>
            <a:r>
              <a:rPr lang="fr-FR" sz="1400" dirty="0" err="1" smtClean="0"/>
              <a:t>should</a:t>
            </a:r>
            <a:r>
              <a:rPr lang="fr-FR" sz="1400" dirty="0" smtClean="0"/>
              <a:t> </a:t>
            </a:r>
            <a:r>
              <a:rPr lang="fr-FR" sz="1400" dirty="0" err="1" smtClean="0"/>
              <a:t>we</a:t>
            </a:r>
            <a:r>
              <a:rPr lang="fr-FR" sz="1400" dirty="0" smtClean="0"/>
              <a:t> </a:t>
            </a:r>
            <a:r>
              <a:rPr lang="fr-FR" sz="1400" dirty="0" err="1" smtClean="0"/>
              <a:t>think</a:t>
            </a:r>
            <a:r>
              <a:rPr lang="fr-FR" sz="1400" dirty="0" smtClean="0"/>
              <a:t> about </a:t>
            </a:r>
            <a:r>
              <a:rPr lang="fr-FR" sz="1400" dirty="0" err="1" smtClean="0"/>
              <a:t>it</a:t>
            </a:r>
            <a:r>
              <a:rPr lang="fr-FR" sz="1400" dirty="0" smtClean="0"/>
              <a:t>?  </a:t>
            </a:r>
          </a:p>
          <a:p>
            <a:r>
              <a:rPr lang="fr-FR" sz="1600" dirty="0" smtClean="0"/>
              <a:t>A hot </a:t>
            </a:r>
            <a:r>
              <a:rPr lang="fr-FR" sz="1600" dirty="0" err="1" smtClean="0"/>
              <a:t>debate</a:t>
            </a:r>
            <a:r>
              <a:rPr lang="fr-FR" sz="1600" dirty="0" smtClean="0"/>
              <a:t> on how to analyse the data, </a:t>
            </a:r>
            <a:r>
              <a:rPr lang="fr-FR" sz="1600" dirty="0" err="1" smtClean="0"/>
              <a:t>it</a:t>
            </a:r>
            <a:r>
              <a:rPr lang="fr-FR" sz="1600" dirty="0" smtClean="0"/>
              <a:t> has </a:t>
            </a:r>
            <a:r>
              <a:rPr lang="fr-FR" sz="1600" dirty="0" err="1" smtClean="0"/>
              <a:t>become</a:t>
            </a:r>
            <a:r>
              <a:rPr lang="fr-FR" sz="1600" dirty="0" smtClean="0"/>
              <a:t> more </a:t>
            </a:r>
            <a:r>
              <a:rPr lang="fr-FR" sz="1600" dirty="0" err="1" smtClean="0"/>
              <a:t>precise</a:t>
            </a:r>
            <a:r>
              <a:rPr lang="fr-FR" sz="1600" dirty="0" smtClean="0"/>
              <a:t> </a:t>
            </a:r>
            <a:r>
              <a:rPr lang="fr-FR" sz="1600" dirty="0" err="1" smtClean="0"/>
              <a:t>since</a:t>
            </a:r>
            <a:r>
              <a:rPr lang="fr-FR" sz="1600" dirty="0" smtClean="0"/>
              <a:t> the time of SUSY2006, </a:t>
            </a:r>
            <a:r>
              <a:rPr lang="fr-FR" sz="1600" dirty="0" err="1" smtClean="0"/>
              <a:t>now</a:t>
            </a:r>
            <a:r>
              <a:rPr lang="fr-FR" sz="1600" dirty="0" smtClean="0"/>
              <a:t> </a:t>
            </a:r>
            <a:r>
              <a:rPr lang="fr-FR" sz="1600" dirty="0" err="1" smtClean="0"/>
              <a:t>at</a:t>
            </a:r>
            <a:r>
              <a:rPr lang="fr-FR" sz="1600" dirty="0" smtClean="0"/>
              <a:t> least 3 </a:t>
            </a:r>
            <a:r>
              <a:rPr lang="fr-FR" sz="1600" dirty="0" err="1" smtClean="0"/>
              <a:t>tools</a:t>
            </a:r>
            <a:r>
              <a:rPr lang="fr-FR" sz="1600" dirty="0" smtClean="0"/>
              <a:t> </a:t>
            </a:r>
            <a:r>
              <a:rPr lang="fr-FR" sz="1600" dirty="0" err="1" smtClean="0"/>
              <a:t>exist</a:t>
            </a:r>
            <a:endParaRPr lang="fr-FR" sz="1600" dirty="0" smtClean="0"/>
          </a:p>
          <a:p>
            <a:r>
              <a:rPr lang="fr-FR" sz="1600" dirty="0" smtClean="0"/>
              <a:t>The </a:t>
            </a:r>
            <a:r>
              <a:rPr lang="fr-FR" sz="1600" dirty="0" err="1" smtClean="0"/>
              <a:t>t</a:t>
            </a:r>
            <a:r>
              <a:rPr lang="fr-FR" sz="1600" dirty="0" err="1" smtClean="0"/>
              <a:t>ools</a:t>
            </a:r>
            <a:r>
              <a:rPr lang="fr-FR" sz="1600" dirty="0" smtClean="0"/>
              <a:t> </a:t>
            </a:r>
            <a:r>
              <a:rPr lang="fr-FR" sz="1600" dirty="0" smtClean="0"/>
              <a:t> </a:t>
            </a:r>
            <a:r>
              <a:rPr lang="fr-FR" sz="1600" dirty="0" err="1" smtClean="0"/>
              <a:t>sh</a:t>
            </a:r>
            <a:r>
              <a:rPr lang="fr-FR" sz="1600" dirty="0" err="1" smtClean="0"/>
              <a:t>ould</a:t>
            </a:r>
            <a:r>
              <a:rPr lang="fr-FR" sz="1600" dirty="0" smtClean="0"/>
              <a:t> </a:t>
            </a:r>
            <a:r>
              <a:rPr lang="fr-FR" sz="1600" dirty="0" err="1" smtClean="0"/>
              <a:t>give</a:t>
            </a:r>
            <a:r>
              <a:rPr lang="fr-FR" sz="1600" dirty="0" smtClean="0"/>
              <a:t> </a:t>
            </a:r>
            <a:r>
              <a:rPr lang="fr-FR" sz="1600" dirty="0" err="1" smtClean="0"/>
              <a:t>pecise</a:t>
            </a:r>
            <a:r>
              <a:rPr lang="fr-FR" sz="1600" dirty="0" smtClean="0"/>
              <a:t> </a:t>
            </a:r>
            <a:r>
              <a:rPr lang="fr-FR" sz="1600" dirty="0" err="1" smtClean="0"/>
              <a:t>answers</a:t>
            </a:r>
            <a:r>
              <a:rPr lang="fr-FR" sz="1600" dirty="0" smtClean="0"/>
              <a:t> to science </a:t>
            </a:r>
            <a:r>
              <a:rPr lang="fr-FR" sz="1600" dirty="0" err="1" smtClean="0"/>
              <a:t>policy</a:t>
            </a:r>
            <a:r>
              <a:rPr lang="fr-FR" sz="1600" dirty="0" smtClean="0"/>
              <a:t> questions (</a:t>
            </a:r>
            <a:r>
              <a:rPr lang="fr-FR" sz="1600" dirty="0" err="1" smtClean="0"/>
              <a:t>e.g</a:t>
            </a:r>
            <a:r>
              <a:rPr lang="fr-FR" sz="1600" dirty="0" smtClean="0"/>
              <a:t>. </a:t>
            </a:r>
            <a:r>
              <a:rPr lang="fr-FR" sz="1600" dirty="0" err="1" smtClean="0"/>
              <a:t>SuperB</a:t>
            </a:r>
            <a:r>
              <a:rPr lang="fr-FR" sz="1600" dirty="0" smtClean="0"/>
              <a:t>, CTA)</a:t>
            </a:r>
            <a:endParaRPr lang="fr-FR" sz="1600" dirty="0" smtClean="0"/>
          </a:p>
          <a:p>
            <a:r>
              <a:rPr lang="fr-FR" sz="1600" dirty="0" smtClean="0"/>
              <a:t>A LOT OF HARD </a:t>
            </a:r>
            <a:r>
              <a:rPr lang="fr-FR" sz="1600" dirty="0" err="1" smtClean="0"/>
              <a:t>WORK,accompanying</a:t>
            </a:r>
            <a:r>
              <a:rPr lang="fr-FR" sz="1600" dirty="0" smtClean="0"/>
              <a:t> billion type infrastructures, </a:t>
            </a:r>
            <a:r>
              <a:rPr lang="fr-FR" sz="1600" dirty="0" err="1" smtClean="0"/>
              <a:t>should</a:t>
            </a:r>
            <a:r>
              <a:rPr lang="fr-FR" sz="1600" dirty="0" smtClean="0"/>
              <a:t> </a:t>
            </a:r>
            <a:r>
              <a:rPr lang="fr-FR" sz="1600" dirty="0" err="1" smtClean="0"/>
              <a:t>we</a:t>
            </a:r>
            <a:r>
              <a:rPr lang="fr-FR" sz="1600" dirty="0" smtClean="0"/>
              <a:t> </a:t>
            </a:r>
            <a:r>
              <a:rPr lang="fr-FR" sz="1600" dirty="0" err="1" smtClean="0"/>
              <a:t>noot</a:t>
            </a:r>
            <a:r>
              <a:rPr lang="fr-FR" sz="1600" dirty="0" smtClean="0"/>
              <a:t> </a:t>
            </a:r>
            <a:r>
              <a:rPr lang="fr-FR" sz="1600" dirty="0" err="1" smtClean="0"/>
              <a:t>think</a:t>
            </a:r>
            <a:r>
              <a:rPr lang="fr-FR" sz="1600" dirty="0" smtClean="0"/>
              <a:t> of  more </a:t>
            </a:r>
            <a:r>
              <a:rPr lang="fr-FR" sz="1600" dirty="0" err="1" smtClean="0"/>
              <a:t>advanced</a:t>
            </a:r>
            <a:r>
              <a:rPr lang="fr-FR" sz="1600" dirty="0" smtClean="0"/>
              <a:t> </a:t>
            </a:r>
            <a:r>
              <a:rPr lang="fr-FR" sz="1600" dirty="0" err="1" smtClean="0"/>
              <a:t>forms</a:t>
            </a:r>
            <a:r>
              <a:rPr lang="fr-FR" sz="1600" dirty="0" smtClean="0"/>
              <a:t> of coordination, organisation, </a:t>
            </a:r>
            <a:r>
              <a:rPr lang="fr-FR" sz="1600" dirty="0" err="1" smtClean="0"/>
              <a:t>education</a:t>
            </a:r>
            <a:r>
              <a:rPr lang="fr-FR" sz="1600" dirty="0" smtClean="0"/>
              <a:t> of the new </a:t>
            </a:r>
            <a:r>
              <a:rPr lang="fr-FR" sz="1600" dirty="0" err="1" smtClean="0"/>
              <a:t>generation</a:t>
            </a:r>
            <a:r>
              <a:rPr lang="fr-FR" sz="1600" dirty="0" smtClean="0"/>
              <a:t>?   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01000" cy="2514600"/>
          </a:xfrm>
        </p:spPr>
        <p:txBody>
          <a:bodyPr/>
          <a:lstStyle/>
          <a:p>
            <a:r>
              <a:rPr lang="fr-FR" dirty="0" err="1" smtClean="0"/>
              <a:t>Thanks</a:t>
            </a:r>
            <a:r>
              <a:rPr lang="fr-FR" dirty="0" smtClean="0"/>
              <a:t> to the </a:t>
            </a:r>
            <a:r>
              <a:rPr lang="fr-FR" dirty="0" err="1" smtClean="0"/>
              <a:t>organisers</a:t>
            </a:r>
            <a:r>
              <a:rPr lang="fr-FR" dirty="0" smtClean="0"/>
              <a:t> for </a:t>
            </a:r>
            <a:r>
              <a:rPr lang="fr-FR" dirty="0" err="1" smtClean="0"/>
              <a:t>preparing</a:t>
            </a:r>
            <a:r>
              <a:rPr lang="fr-FR" dirty="0" smtClean="0"/>
              <a:t> the last</a:t>
            </a:r>
            <a:r>
              <a:rPr lang="fr-FR" dirty="0" smtClean="0"/>
              <a:t> Tools </a:t>
            </a:r>
            <a:r>
              <a:rPr lang="fr-FR" dirty="0" err="1" smtClean="0"/>
              <a:t>conference</a:t>
            </a:r>
            <a:r>
              <a:rPr lang="fr-FR" dirty="0" smtClean="0"/>
              <a:t> of the </a:t>
            </a:r>
            <a:r>
              <a:rPr lang="fr-FR" dirty="0" err="1" smtClean="0"/>
              <a:t>pre-LHC</a:t>
            </a:r>
            <a:r>
              <a:rPr lang="fr-FR" dirty="0" smtClean="0"/>
              <a:t> </a:t>
            </a:r>
            <a:r>
              <a:rPr lang="fr-FR" dirty="0" err="1" smtClean="0"/>
              <a:t>era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33400" y="3099139"/>
            <a:ext cx="7467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</a:t>
            </a:r>
            <a:r>
              <a:rPr lang="fr-FR" dirty="0" err="1" smtClean="0"/>
              <a:t>emember</a:t>
            </a:r>
            <a:r>
              <a:rPr lang="fr-FR" dirty="0" smtClean="0"/>
              <a:t> the </a:t>
            </a:r>
            <a:r>
              <a:rPr lang="fr-FR" dirty="0" err="1" smtClean="0"/>
              <a:t>old</a:t>
            </a:r>
            <a:r>
              <a:rPr lang="fr-FR" dirty="0" smtClean="0"/>
              <a:t> </a:t>
            </a:r>
            <a:r>
              <a:rPr lang="fr-FR" dirty="0" err="1" smtClean="0"/>
              <a:t>bet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SLAC </a:t>
            </a:r>
            <a:r>
              <a:rPr lang="fr-FR" dirty="0" err="1" smtClean="0"/>
              <a:t>bet-book</a:t>
            </a:r>
            <a:r>
              <a:rPr lang="fr-FR" dirty="0" smtClean="0"/>
              <a:t>:</a:t>
            </a:r>
          </a:p>
          <a:p>
            <a:endParaRPr lang="fr-FR" dirty="0" smtClean="0"/>
          </a:p>
          <a:p>
            <a:r>
              <a:rPr lang="fr-FR" dirty="0" err="1" smtClean="0"/>
              <a:t>Okun</a:t>
            </a:r>
            <a:r>
              <a:rPr lang="fr-FR" dirty="0" smtClean="0"/>
              <a:t> </a:t>
            </a:r>
            <a:r>
              <a:rPr lang="fr-FR" dirty="0" err="1" smtClean="0"/>
              <a:t>against</a:t>
            </a:r>
            <a:r>
              <a:rPr lang="fr-FR" dirty="0" smtClean="0"/>
              <a:t>  </a:t>
            </a:r>
            <a:r>
              <a:rPr lang="fr-FR" dirty="0" err="1" smtClean="0"/>
              <a:t>Gribov</a:t>
            </a:r>
            <a:r>
              <a:rPr lang="fr-FR" dirty="0" smtClean="0"/>
              <a:t>  has </a:t>
            </a:r>
            <a:r>
              <a:rPr lang="fr-FR" dirty="0" err="1" smtClean="0"/>
              <a:t>entered</a:t>
            </a:r>
            <a:endParaRPr lang="fr-FR" dirty="0" smtClean="0"/>
          </a:p>
          <a:p>
            <a:r>
              <a:rPr lang="fr-FR" dirty="0" smtClean="0"/>
              <a:t>« I </a:t>
            </a:r>
            <a:r>
              <a:rPr lang="fr-FR" dirty="0" err="1" smtClean="0"/>
              <a:t>bet</a:t>
            </a:r>
            <a:r>
              <a:rPr lang="fr-FR" dirty="0" smtClean="0"/>
              <a:t> S</a:t>
            </a:r>
            <a:r>
              <a:rPr lang="fr-FR" dirty="0" smtClean="0"/>
              <a:t>u</a:t>
            </a:r>
            <a:r>
              <a:rPr lang="fr-FR" dirty="0" err="1" smtClean="0"/>
              <a:t>persymetry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discovered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SSC </a:t>
            </a:r>
            <a:r>
              <a:rPr lang="fr-FR" dirty="0" err="1" smtClean="0"/>
              <a:t>enters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 »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533400" y="46482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err="1" smtClean="0"/>
              <a:t>Did</a:t>
            </a:r>
            <a:r>
              <a:rPr lang="fr-FR" dirty="0" smtClean="0"/>
              <a:t>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dirty="0" err="1" smtClean="0"/>
              <a:t>win</a:t>
            </a:r>
            <a:r>
              <a:rPr lang="fr-FR" dirty="0" smtClean="0"/>
              <a:t> the </a:t>
            </a:r>
            <a:r>
              <a:rPr lang="fr-FR" dirty="0" err="1" smtClean="0"/>
              <a:t>bet</a:t>
            </a:r>
            <a:r>
              <a:rPr lang="fr-FR" dirty="0" smtClean="0"/>
              <a:t> : NO </a:t>
            </a:r>
            <a:r>
              <a:rPr lang="fr-FR" dirty="0" err="1" smtClean="0"/>
              <a:t>since</a:t>
            </a:r>
            <a:r>
              <a:rPr lang="fr-FR" dirty="0" smtClean="0"/>
              <a:t>  </a:t>
            </a:r>
            <a:r>
              <a:rPr lang="fr-FR" dirty="0" smtClean="0"/>
              <a:t>Sid </a:t>
            </a:r>
            <a:r>
              <a:rPr lang="fr-FR" dirty="0" err="1" smtClean="0"/>
              <a:t>Drell</a:t>
            </a:r>
            <a:r>
              <a:rPr lang="fr-FR" dirty="0" smtClean="0"/>
              <a:t> (if i </a:t>
            </a:r>
            <a:r>
              <a:rPr lang="fr-FR" dirty="0" err="1" smtClean="0"/>
              <a:t>remember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)  made the </a:t>
            </a:r>
            <a:r>
              <a:rPr lang="fr-FR" dirty="0" err="1" smtClean="0"/>
              <a:t>counterbet</a:t>
            </a:r>
            <a:r>
              <a:rPr lang="fr-FR" dirty="0" smtClean="0"/>
              <a:t>:</a:t>
            </a:r>
          </a:p>
          <a:p>
            <a:endParaRPr lang="fr-FR" dirty="0" smtClean="0"/>
          </a:p>
          <a:p>
            <a:r>
              <a:rPr lang="fr-FR" dirty="0" smtClean="0"/>
              <a:t>« I </a:t>
            </a:r>
            <a:r>
              <a:rPr lang="fr-FR" dirty="0" err="1" smtClean="0"/>
              <a:t>bet</a:t>
            </a:r>
            <a:r>
              <a:rPr lang="fr-FR" dirty="0" smtClean="0"/>
              <a:t> </a:t>
            </a:r>
            <a:r>
              <a:rPr lang="fr-FR" dirty="0" err="1" smtClean="0"/>
              <a:t>Supersymmetry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forgotten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SSC </a:t>
            </a:r>
            <a:r>
              <a:rPr lang="fr-FR" dirty="0" err="1" smtClean="0"/>
              <a:t>enters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 »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85800" y="61722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Let us </a:t>
            </a:r>
            <a:r>
              <a:rPr lang="fr-FR" dirty="0" err="1" smtClean="0"/>
              <a:t>hope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collect</a:t>
            </a:r>
            <a:r>
              <a:rPr lang="fr-FR" dirty="0" smtClean="0"/>
              <a:t> the money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838200"/>
          </a:xfrm>
        </p:spPr>
        <p:txBody>
          <a:bodyPr/>
          <a:lstStyle/>
          <a:p>
            <a:r>
              <a:rPr lang="fr-FR" sz="2800" dirty="0" smtClean="0"/>
              <a:t>Observations are</a:t>
            </a:r>
            <a:r>
              <a:rPr lang="fr-FR" sz="2800" dirty="0" smtClean="0"/>
              <a:t> </a:t>
            </a:r>
            <a:r>
              <a:rPr lang="fr-FR" sz="2800" dirty="0" err="1" smtClean="0"/>
              <a:t>here</a:t>
            </a:r>
            <a:r>
              <a:rPr lang="fr-FR" sz="2800" dirty="0" smtClean="0"/>
              <a:t>. </a:t>
            </a:r>
            <a:r>
              <a:rPr lang="fr-FR" sz="2800" dirty="0" smtClean="0"/>
              <a:t>Are </a:t>
            </a:r>
            <a:r>
              <a:rPr lang="fr-FR" sz="2800" dirty="0" err="1" smtClean="0"/>
              <a:t>we</a:t>
            </a:r>
            <a:r>
              <a:rPr lang="fr-FR" sz="2800" dirty="0" smtClean="0"/>
              <a:t> </a:t>
            </a:r>
            <a:r>
              <a:rPr lang="fr-FR" sz="2800" dirty="0" err="1" smtClean="0"/>
              <a:t>ready</a:t>
            </a:r>
            <a:r>
              <a:rPr lang="fr-FR" sz="2800" dirty="0" smtClean="0"/>
              <a:t> to </a:t>
            </a:r>
            <a:r>
              <a:rPr lang="fr-FR" sz="2800" dirty="0" err="1" smtClean="0"/>
              <a:t>calculate</a:t>
            </a:r>
            <a:r>
              <a:rPr lang="fr-FR" sz="2800" dirty="0" smtClean="0"/>
              <a:t>?</a:t>
            </a:r>
            <a:endParaRPr lang="fr-FR" sz="2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1777578" y="1981200"/>
            <a:ext cx="2236044" cy="141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 descr="atlas-de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431239"/>
            <a:ext cx="2133600" cy="1515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762000" y="347293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LHC 2008</a:t>
            </a:r>
            <a:endParaRPr lang="fr-FR" dirty="0"/>
          </a:p>
        </p:txBody>
      </p:sp>
      <p:pic>
        <p:nvPicPr>
          <p:cNvPr id="14340" name="Picture 4" descr="AAS2006PlanckPosterCu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5958" y="1337469"/>
            <a:ext cx="2743200" cy="2057400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5755958" y="3472934"/>
            <a:ext cx="293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PLANCK 2008 (</a:t>
            </a:r>
            <a:r>
              <a:rPr lang="fr-FR" dirty="0" err="1" smtClean="0"/>
              <a:t>early</a:t>
            </a:r>
            <a:r>
              <a:rPr lang="fr-FR" dirty="0" smtClean="0"/>
              <a:t> 2009)</a:t>
            </a:r>
            <a:endParaRPr lang="fr-FR" dirty="0"/>
          </a:p>
        </p:txBody>
      </p:sp>
      <p:pic>
        <p:nvPicPr>
          <p:cNvPr id="8" name="Image 7" descr="228084main_glast_launch_gra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" y="4087906"/>
            <a:ext cx="2438400" cy="200809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914400" y="6280666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GLAST 2008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200400" y="4187785"/>
            <a:ext cx="2819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But </a:t>
            </a:r>
            <a:r>
              <a:rPr lang="fr-FR" dirty="0" err="1" smtClean="0"/>
              <a:t>also</a:t>
            </a:r>
            <a:r>
              <a:rPr lang="fr-FR" dirty="0" smtClean="0"/>
              <a:t>:</a:t>
            </a:r>
          </a:p>
          <a:p>
            <a:r>
              <a:rPr lang="fr-FR" sz="1600" dirty="0" smtClean="0"/>
              <a:t>PAMELA(2008), VERITAS(2008)</a:t>
            </a:r>
          </a:p>
          <a:p>
            <a:r>
              <a:rPr lang="fr-FR" sz="1600" dirty="0" smtClean="0"/>
              <a:t>HESS2/MAGIC2 (2008-2009)</a:t>
            </a:r>
          </a:p>
          <a:p>
            <a:r>
              <a:rPr lang="fr-FR" sz="1600" dirty="0" smtClean="0"/>
              <a:t>ICECUBE(50%, 2008)</a:t>
            </a:r>
          </a:p>
          <a:p>
            <a:r>
              <a:rPr lang="fr-FR" sz="1600" dirty="0" smtClean="0"/>
              <a:t>AUGER(2008)</a:t>
            </a:r>
          </a:p>
          <a:p>
            <a:r>
              <a:rPr lang="fr-FR" sz="1600" dirty="0" smtClean="0"/>
              <a:t>ANTARES(2008)</a:t>
            </a:r>
          </a:p>
          <a:p>
            <a:r>
              <a:rPr lang="fr-FR" sz="1600" dirty="0" smtClean="0"/>
              <a:t>AM S(2010?)</a:t>
            </a:r>
          </a:p>
        </p:txBody>
      </p:sp>
      <p:grpSp>
        <p:nvGrpSpPr>
          <p:cNvPr id="17" name="Grouper 16"/>
          <p:cNvGrpSpPr/>
          <p:nvPr/>
        </p:nvGrpSpPr>
        <p:grpSpPr>
          <a:xfrm>
            <a:off x="6019800" y="4087906"/>
            <a:ext cx="2479358" cy="2382798"/>
            <a:chOff x="5871790" y="915987"/>
            <a:chExt cx="7131423" cy="6553200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71790" y="915987"/>
              <a:ext cx="7131423" cy="6553200"/>
            </a:xfrm>
            <a:prstGeom prst="rect">
              <a:avLst/>
            </a:prstGeom>
          </p:spPr>
        </p:pic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1378406" y="4421186"/>
              <a:ext cx="1624807" cy="112178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900" b="1" dirty="0">
                  <a:solidFill>
                    <a:srgbClr val="000000"/>
                  </a:solidFill>
                </a:rPr>
                <a:t>1 </a:t>
              </a:r>
              <a:r>
                <a:rPr lang="fr-FR" sz="900" b="1" dirty="0" smtClean="0">
                  <a:solidFill>
                    <a:srgbClr val="000000"/>
                  </a:solidFill>
                </a:rPr>
                <a:t>ton</a:t>
              </a:r>
            </a:p>
            <a:p>
              <a:pPr algn="ctr">
                <a:spcBef>
                  <a:spcPct val="50000"/>
                </a:spcBef>
              </a:pPr>
              <a:r>
                <a:rPr lang="fr-FR" sz="900" b="1" dirty="0" smtClean="0">
                  <a:solidFill>
                    <a:srgbClr val="000000"/>
                  </a:solidFill>
                </a:rPr>
                <a:t>2015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10589389" y="3506786"/>
              <a:ext cx="2413824" cy="71948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100" b="1" dirty="0" smtClean="0">
                  <a:solidFill>
                    <a:schemeClr val="bg1"/>
                  </a:solidFill>
                </a:rPr>
                <a:t>2009-2010</a:t>
              </a:r>
              <a:endParaRPr lang="fr-FR" sz="16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10589389" y="2135186"/>
              <a:ext cx="2209800" cy="6599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100" b="1" dirty="0" smtClean="0">
                  <a:noFill/>
                </a:rPr>
                <a:t>2008</a:t>
              </a:r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6019800" y="6519446"/>
            <a:ext cx="2408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Direct </a:t>
            </a:r>
            <a:r>
              <a:rPr lang="fr-FR" sz="1600" dirty="0" err="1" smtClean="0"/>
              <a:t>Dark</a:t>
            </a:r>
            <a:r>
              <a:rPr lang="fr-FR" sz="1600" dirty="0" smtClean="0"/>
              <a:t>  </a:t>
            </a:r>
            <a:r>
              <a:rPr lang="fr-FR" sz="1600" dirty="0" err="1" smtClean="0"/>
              <a:t>Matter</a:t>
            </a:r>
            <a:r>
              <a:rPr lang="fr-FR" sz="1600" dirty="0" smtClean="0"/>
              <a:t> </a:t>
            </a:r>
            <a:r>
              <a:rPr lang="fr-FR" sz="1600" dirty="0" err="1" smtClean="0"/>
              <a:t>search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762500" y="6111389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Gondolo</a:t>
            </a:r>
            <a:endParaRPr lang="fr-FR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2400300" y="6496109"/>
            <a:ext cx="3238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Edsjo</a:t>
            </a:r>
            <a:r>
              <a:rPr lang="fr-FR" sz="1400" dirty="0" smtClean="0"/>
              <a:t>, </a:t>
            </a:r>
            <a:r>
              <a:rPr lang="fr-FR" sz="1400" dirty="0" err="1" smtClean="0"/>
              <a:t>Dark</a:t>
            </a:r>
            <a:r>
              <a:rPr lang="fr-FR" sz="1400" dirty="0" smtClean="0"/>
              <a:t> SUSY, </a:t>
            </a:r>
            <a:r>
              <a:rPr lang="fr-FR" sz="1400" dirty="0" err="1" smtClean="0"/>
              <a:t>Pukhov</a:t>
            </a:r>
            <a:r>
              <a:rPr lang="fr-FR" sz="1400" dirty="0" smtClean="0"/>
              <a:t> </a:t>
            </a:r>
            <a:r>
              <a:rPr lang="fr-FR" sz="1400" dirty="0" err="1" smtClean="0"/>
              <a:t>MicroMEGAS</a:t>
            </a:r>
            <a:r>
              <a:rPr lang="fr-FR" sz="1400" dirty="0" smtClean="0"/>
              <a:t>  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/>
          <a:p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does</a:t>
            </a:r>
            <a:r>
              <a:rPr lang="fr-FR" sz="2800" dirty="0" smtClean="0"/>
              <a:t> </a:t>
            </a:r>
            <a:r>
              <a:rPr lang="fr-FR" sz="2800" dirty="0" err="1" smtClean="0"/>
              <a:t>it</a:t>
            </a:r>
            <a:r>
              <a:rPr lang="fr-FR" sz="2800" dirty="0" smtClean="0"/>
              <a:t> </a:t>
            </a:r>
            <a:r>
              <a:rPr lang="fr-FR" sz="2800" dirty="0" err="1" smtClean="0"/>
              <a:t>mean</a:t>
            </a:r>
            <a:r>
              <a:rPr lang="fr-FR" sz="2800" dirty="0" smtClean="0"/>
              <a:t> « </a:t>
            </a:r>
            <a:r>
              <a:rPr lang="fr-FR" sz="2800" dirty="0" err="1" smtClean="0"/>
              <a:t>be</a:t>
            </a:r>
            <a:r>
              <a:rPr lang="fr-FR" sz="2800" dirty="0" smtClean="0"/>
              <a:t> </a:t>
            </a:r>
            <a:r>
              <a:rPr lang="fr-FR" sz="2800" dirty="0" err="1" smtClean="0"/>
              <a:t>ready</a:t>
            </a:r>
            <a:r>
              <a:rPr lang="fr-FR" sz="2800" dirty="0" smtClean="0"/>
              <a:t> » ?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1800" dirty="0" err="1" smtClean="0"/>
              <a:t>see</a:t>
            </a:r>
            <a:r>
              <a:rPr lang="fr-FR" sz="1800" dirty="0" smtClean="0"/>
              <a:t> </a:t>
            </a:r>
            <a:r>
              <a:rPr lang="fr-FR" sz="1800" dirty="0" err="1" smtClean="0"/>
              <a:t>also</a:t>
            </a:r>
            <a:r>
              <a:rPr lang="fr-FR" sz="1800" dirty="0" smtClean="0"/>
              <a:t> </a:t>
            </a:r>
            <a:r>
              <a:rPr lang="fr-FR" sz="1800" dirty="0" err="1" smtClean="0"/>
              <a:t>Peskin</a:t>
            </a:r>
            <a:r>
              <a:rPr lang="fr-FR" sz="1800" dirty="0" smtClean="0"/>
              <a:t> 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426464"/>
            <a:ext cx="8229600" cy="4929096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 smtClean="0"/>
              <a:t>Calculate</a:t>
            </a:r>
            <a:r>
              <a:rPr lang="fr-FR" dirty="0" smtClean="0"/>
              <a:t>  the </a:t>
            </a:r>
            <a:r>
              <a:rPr lang="fr-FR" dirty="0" err="1" smtClean="0"/>
              <a:t>effect</a:t>
            </a:r>
            <a:r>
              <a:rPr lang="fr-FR" dirty="0" smtClean="0"/>
              <a:t> of BSM on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smtClean="0"/>
              <a:t>variables</a:t>
            </a:r>
          </a:p>
          <a:p>
            <a:r>
              <a:rPr lang="fr-FR" dirty="0" err="1" smtClean="0"/>
              <a:t>Calculate</a:t>
            </a:r>
            <a:r>
              <a:rPr lang="fr-FR" dirty="0" smtClean="0"/>
              <a:t> to LO, NLO (NNLO)  the </a:t>
            </a:r>
            <a:r>
              <a:rPr lang="fr-FR" dirty="0" err="1" smtClean="0"/>
              <a:t>physics</a:t>
            </a:r>
            <a:r>
              <a:rPr lang="fr-FR" dirty="0" smtClean="0"/>
              <a:t>  the SM and BSM </a:t>
            </a:r>
          </a:p>
          <a:p>
            <a:pPr lvl="1"/>
            <a:r>
              <a:rPr lang="fr-FR" dirty="0" smtClean="0"/>
              <a:t>« </a:t>
            </a:r>
            <a:r>
              <a:rPr lang="fr-FR" dirty="0" err="1" smtClean="0"/>
              <a:t>Dress</a:t>
            </a:r>
            <a:r>
              <a:rPr lang="fr-FR" dirty="0" smtClean="0"/>
              <a:t> »  the SM/BSM to </a:t>
            </a:r>
            <a:r>
              <a:rPr lang="fr-FR" dirty="0" err="1" smtClean="0"/>
              <a:t>construct</a:t>
            </a:r>
            <a:r>
              <a:rPr lang="fr-FR" dirty="0" smtClean="0"/>
              <a:t> observables</a:t>
            </a:r>
          </a:p>
          <a:p>
            <a:pPr lvl="1"/>
            <a:r>
              <a:rPr lang="fr-FR" dirty="0" err="1" smtClean="0"/>
              <a:t>Calculate</a:t>
            </a:r>
            <a:r>
              <a:rPr lang="fr-FR" dirty="0" smtClean="0"/>
              <a:t> the SM backgrounds</a:t>
            </a:r>
          </a:p>
          <a:p>
            <a:pPr lvl="1"/>
            <a:r>
              <a:rPr lang="fr-FR" dirty="0" err="1" smtClean="0"/>
              <a:t>Invent</a:t>
            </a:r>
            <a:r>
              <a:rPr lang="fr-FR" dirty="0" smtClean="0"/>
              <a:t>  the observables  sensitive to BSM</a:t>
            </a:r>
          </a:p>
          <a:p>
            <a:pPr lvl="1"/>
            <a:r>
              <a:rPr lang="fr-FR" dirty="0" smtClean="0"/>
              <a:t>Analyse/fit the candidate  BSM </a:t>
            </a:r>
            <a:r>
              <a:rPr lang="fr-FR" dirty="0" err="1" smtClean="0"/>
              <a:t>signals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Calculate</a:t>
            </a:r>
            <a:r>
              <a:rPr lang="fr-FR" dirty="0" smtClean="0"/>
              <a:t> </a:t>
            </a:r>
            <a:r>
              <a:rPr lang="fr-FR" dirty="0" smtClean="0"/>
              <a:t>the </a:t>
            </a:r>
            <a:r>
              <a:rPr lang="fr-FR" dirty="0" err="1" smtClean="0"/>
              <a:t>effects</a:t>
            </a:r>
            <a:r>
              <a:rPr lang="fr-FR" dirty="0" smtClean="0"/>
              <a:t> of BSM on </a:t>
            </a:r>
            <a:r>
              <a:rPr lang="fr-FR" dirty="0" err="1" smtClean="0"/>
              <a:t>cosmology</a:t>
            </a:r>
            <a:r>
              <a:rPr lang="fr-FR" dirty="0" smtClean="0"/>
              <a:t>  and </a:t>
            </a:r>
            <a:r>
              <a:rPr lang="fr-FR" dirty="0" err="1" smtClean="0"/>
              <a:t>astroparticle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endParaRPr lang="fr-FR" dirty="0" smtClean="0"/>
          </a:p>
          <a:p>
            <a:pPr lvl="1"/>
            <a:r>
              <a:rPr lang="fr-FR" dirty="0" err="1" smtClean="0"/>
              <a:t>Estimate</a:t>
            </a:r>
            <a:r>
              <a:rPr lang="fr-FR" dirty="0" smtClean="0"/>
              <a:t>  </a:t>
            </a:r>
            <a:r>
              <a:rPr lang="fr-FR" dirty="0" err="1" smtClean="0"/>
              <a:t>densities</a:t>
            </a:r>
            <a:r>
              <a:rPr lang="fr-FR" dirty="0" smtClean="0"/>
              <a:t>/fluxes</a:t>
            </a:r>
          </a:p>
          <a:p>
            <a:pPr lvl="1"/>
            <a:r>
              <a:rPr lang="fr-FR" dirty="0" err="1" smtClean="0"/>
              <a:t>Estimate</a:t>
            </a:r>
            <a:r>
              <a:rPr lang="fr-FR" dirty="0" smtClean="0"/>
              <a:t>  the propagation </a:t>
            </a:r>
            <a:r>
              <a:rPr lang="fr-FR" dirty="0" err="1" smtClean="0"/>
              <a:t>effects</a:t>
            </a:r>
            <a:endParaRPr lang="fr-FR" dirty="0" smtClean="0"/>
          </a:p>
          <a:p>
            <a:pPr lvl="1"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914400"/>
          </a:xfrm>
        </p:spPr>
        <p:txBody>
          <a:bodyPr/>
          <a:lstStyle/>
          <a:p>
            <a:pPr algn="r"/>
            <a:r>
              <a:rPr lang="fr-FR" sz="2000" dirty="0" smtClean="0"/>
              <a:t>Framework for a New </a:t>
            </a:r>
            <a:r>
              <a:rPr lang="fr-FR" sz="2000" dirty="0" err="1" smtClean="0"/>
              <a:t>Physics</a:t>
            </a:r>
            <a:r>
              <a:rPr lang="fr-FR" sz="2000" dirty="0" smtClean="0"/>
              <a:t> impact on </a:t>
            </a:r>
            <a:r>
              <a:rPr lang="fr-FR" sz="2000" dirty="0" err="1" smtClean="0"/>
              <a:t>precision</a:t>
            </a:r>
            <a:r>
              <a:rPr lang="fr-FR" sz="2000" dirty="0" smtClean="0"/>
              <a:t> variables 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1800" dirty="0" err="1" smtClean="0"/>
              <a:t>Flacher</a:t>
            </a:r>
            <a:endParaRPr lang="fr-FR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19200"/>
            <a:ext cx="4191000" cy="175210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426464"/>
            <a:ext cx="3552640" cy="3924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1" y="3200400"/>
            <a:ext cx="2666999" cy="312964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4267200"/>
            <a:ext cx="2521653" cy="206284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477000" y="5867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Public  </a:t>
            </a:r>
            <a:r>
              <a:rPr lang="fr-FR" dirty="0" err="1" smtClean="0"/>
              <a:t>soon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783336"/>
          </a:xfrm>
        </p:spPr>
        <p:txBody>
          <a:bodyPr/>
          <a:lstStyle/>
          <a:p>
            <a:r>
              <a:rPr lang="fr-FR" sz="2800" dirty="0" err="1" smtClean="0"/>
              <a:t>Flavor</a:t>
            </a:r>
            <a:r>
              <a:rPr lang="fr-FR" sz="2800" dirty="0" smtClean="0"/>
              <a:t> </a:t>
            </a:r>
            <a:r>
              <a:rPr lang="fr-FR" sz="2800" dirty="0" err="1" smtClean="0"/>
              <a:t>precision</a:t>
            </a:r>
            <a:r>
              <a:rPr lang="fr-FR" sz="2800" dirty="0" smtClean="0"/>
              <a:t> </a:t>
            </a:r>
            <a:r>
              <a:rPr lang="fr-FR" sz="2800" dirty="0" err="1" smtClean="0"/>
              <a:t>constraint</a:t>
            </a:r>
            <a:r>
              <a:rPr lang="fr-FR" sz="2800" dirty="0" smtClean="0"/>
              <a:t> </a:t>
            </a:r>
            <a:r>
              <a:rPr lang="fr-FR" sz="2800" dirty="0" err="1" smtClean="0"/>
              <a:t>tools</a:t>
            </a:r>
            <a:r>
              <a:rPr lang="fr-FR" sz="2800" dirty="0" smtClean="0"/>
              <a:t> </a:t>
            </a:r>
            <a:br>
              <a:rPr lang="fr-FR" sz="2800" dirty="0" smtClean="0"/>
            </a:br>
            <a:r>
              <a:rPr lang="fr-FR" sz="2000" dirty="0" smtClean="0"/>
              <a:t>(</a:t>
            </a:r>
            <a:r>
              <a:rPr lang="fr-FR" sz="2000" dirty="0" err="1" smtClean="0"/>
              <a:t>Nazila</a:t>
            </a:r>
            <a:r>
              <a:rPr lang="fr-FR" sz="2000" dirty="0" smtClean="0"/>
              <a:t>, </a:t>
            </a:r>
            <a:r>
              <a:rPr lang="fr-FR" sz="2000" dirty="0" err="1" smtClean="0"/>
              <a:t>Slavich</a:t>
            </a:r>
            <a:r>
              <a:rPr lang="fr-FR" sz="2000" dirty="0" smtClean="0"/>
              <a:t>)</a:t>
            </a:r>
            <a:endParaRPr lang="fr-FR" sz="28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47800"/>
            <a:ext cx="4419600" cy="196091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027336"/>
            <a:ext cx="2297195" cy="269376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5045646"/>
            <a:ext cx="3276600" cy="169348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3408715"/>
            <a:ext cx="4200257" cy="163693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9385" y="4090542"/>
            <a:ext cx="3747415" cy="191020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800600" y="62484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Study</a:t>
            </a:r>
            <a:r>
              <a:rPr lang="fr-FR" dirty="0" smtClean="0"/>
              <a:t> the case of </a:t>
            </a:r>
            <a:r>
              <a:rPr lang="fr-FR" dirty="0" err="1" smtClean="0"/>
              <a:t>SuperB</a:t>
            </a:r>
            <a:r>
              <a:rPr lang="fr-FR" dirty="0" smtClean="0"/>
              <a:t>?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And the </a:t>
            </a:r>
            <a:r>
              <a:rPr lang="fr-FR" dirty="0" err="1" smtClean="0"/>
              <a:t>Higgs</a:t>
            </a:r>
            <a:r>
              <a:rPr lang="fr-FR" dirty="0" smtClean="0"/>
              <a:t>? </a:t>
            </a:r>
            <a:r>
              <a:rPr lang="fr-FR" sz="1800" dirty="0" smtClean="0"/>
              <a:t>(</a:t>
            </a:r>
            <a:r>
              <a:rPr lang="fr-FR" sz="1800" dirty="0" err="1" smtClean="0"/>
              <a:t>Brein</a:t>
            </a:r>
            <a:r>
              <a:rPr lang="fr-FR" sz="1800" dirty="0" smtClean="0"/>
              <a:t>, Williams, </a:t>
            </a:r>
            <a:r>
              <a:rPr lang="fr-FR" sz="1800" dirty="0" err="1" smtClean="0"/>
              <a:t>Heinemeyer</a:t>
            </a:r>
            <a:r>
              <a:rPr lang="fr-FR" sz="1800" dirty="0" smtClean="0"/>
              <a:t>)</a:t>
            </a:r>
            <a:endParaRPr lang="fr-FR" sz="1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072" y="3344588"/>
            <a:ext cx="3968728" cy="257453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426464"/>
            <a:ext cx="5111750" cy="67973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639" y="3384467"/>
            <a:ext cx="3744233" cy="24384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620000" y="210619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Peskin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639" y="1524000"/>
            <a:ext cx="1981211" cy="163186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029200" y="2738136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method</a:t>
            </a:r>
            <a:r>
              <a:rPr lang="fr-FR" dirty="0" smtClean="0"/>
              <a:t> to analyse data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arbitrary</a:t>
            </a:r>
            <a:r>
              <a:rPr lang="fr-FR" dirty="0" smtClean="0"/>
              <a:t> types of </a:t>
            </a:r>
            <a:r>
              <a:rPr lang="fr-FR" dirty="0" err="1" smtClean="0"/>
              <a:t>Higgs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A </a:t>
            </a:r>
            <a:r>
              <a:rPr lang="fr-FR" sz="2400" dirty="0" err="1" smtClean="0"/>
              <a:t>higher</a:t>
            </a:r>
            <a:r>
              <a:rPr lang="fr-FR" sz="2400" dirty="0" smtClean="0"/>
              <a:t> </a:t>
            </a:r>
            <a:r>
              <a:rPr lang="fr-FR" sz="2400" dirty="0" err="1" smtClean="0"/>
              <a:t>level</a:t>
            </a:r>
            <a:r>
              <a:rPr lang="fr-FR" sz="2400" dirty="0" smtClean="0"/>
              <a:t> of Abstraction: </a:t>
            </a:r>
            <a:r>
              <a:rPr lang="fr-FR" sz="2400" dirty="0" err="1" smtClean="0"/>
              <a:t>FeynRules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 </a:t>
            </a:r>
            <a:r>
              <a:rPr lang="fr-FR" sz="1800" i="1" dirty="0" err="1" smtClean="0"/>
              <a:t>Constructing</a:t>
            </a:r>
            <a:r>
              <a:rPr lang="fr-FR" sz="1800" i="1" dirty="0" smtClean="0"/>
              <a:t> Feynman </a:t>
            </a:r>
            <a:r>
              <a:rPr lang="fr-FR" sz="1800" i="1" dirty="0" err="1" smtClean="0"/>
              <a:t>rules</a:t>
            </a:r>
            <a:r>
              <a:rPr lang="fr-FR" sz="1800" i="1" dirty="0" smtClean="0"/>
              <a:t> out of </a:t>
            </a:r>
            <a:r>
              <a:rPr lang="fr-FR" sz="1800" i="1" dirty="0" err="1" smtClean="0"/>
              <a:t>any</a:t>
            </a:r>
            <a:r>
              <a:rPr lang="fr-FR" sz="1800" i="1" dirty="0" smtClean="0"/>
              <a:t> </a:t>
            </a:r>
            <a:r>
              <a:rPr lang="fr-FR" sz="1800" i="1" dirty="0" err="1" smtClean="0"/>
              <a:t>Lagrangian</a:t>
            </a:r>
            <a:r>
              <a:rPr lang="fr-FR" sz="1800" i="1" dirty="0" smtClean="0"/>
              <a:t> </a:t>
            </a:r>
            <a:r>
              <a:rPr lang="fr-FR" sz="1400" i="1" dirty="0" smtClean="0"/>
              <a:t>(</a:t>
            </a:r>
            <a:r>
              <a:rPr lang="fr-FR" sz="1400" i="1" dirty="0" err="1" smtClean="0"/>
              <a:t>Duhr,Christensen</a:t>
            </a:r>
            <a:r>
              <a:rPr lang="fr-FR" sz="1400" i="1" dirty="0" smtClean="0"/>
              <a:t>)</a:t>
            </a:r>
            <a:endParaRPr lang="fr-FR" sz="2400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199" y="1688919"/>
            <a:ext cx="5155067" cy="295928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43000" y="49530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« Feynman </a:t>
            </a:r>
            <a:r>
              <a:rPr lang="fr-FR" sz="1600" dirty="0" err="1" smtClean="0"/>
              <a:t>diagrams</a:t>
            </a:r>
            <a:r>
              <a:rPr lang="fr-FR" sz="1600" dirty="0" smtClean="0"/>
              <a:t> are </a:t>
            </a:r>
            <a:r>
              <a:rPr lang="fr-FR" sz="1600" dirty="0" err="1" smtClean="0"/>
              <a:t>like</a:t>
            </a:r>
            <a:r>
              <a:rPr lang="fr-FR" sz="1600" dirty="0" smtClean="0"/>
              <a:t> the </a:t>
            </a:r>
            <a:r>
              <a:rPr lang="fr-FR" sz="1600" dirty="0" err="1" smtClean="0"/>
              <a:t>silicon</a:t>
            </a:r>
            <a:r>
              <a:rPr lang="fr-FR" sz="1600" dirty="0" smtClean="0"/>
              <a:t> chip </a:t>
            </a:r>
            <a:r>
              <a:rPr lang="fr-FR" sz="1600" dirty="0" err="1" smtClean="0"/>
              <a:t>they</a:t>
            </a:r>
            <a:r>
              <a:rPr lang="fr-FR" sz="1600" dirty="0" smtClean="0"/>
              <a:t> gave computation to the masses </a:t>
            </a:r>
            <a:r>
              <a:rPr lang="fr-FR" sz="1600" dirty="0" smtClean="0"/>
              <a:t>»</a:t>
            </a:r>
            <a:endParaRPr lang="fr-FR" sz="1600" dirty="0" smtClean="0"/>
          </a:p>
          <a:p>
            <a:r>
              <a:rPr lang="fr-FR" sz="1600" dirty="0" smtClean="0"/>
              <a:t>											The </a:t>
            </a:r>
            <a:r>
              <a:rPr lang="fr-FR" sz="1600" dirty="0" err="1" smtClean="0"/>
              <a:t>jealous</a:t>
            </a:r>
            <a:r>
              <a:rPr lang="fr-FR" sz="1600" dirty="0" smtClean="0"/>
              <a:t>   Julian </a:t>
            </a:r>
            <a:r>
              <a:rPr lang="fr-FR" sz="1600" dirty="0" smtClean="0"/>
              <a:t>Schwinger</a:t>
            </a:r>
          </a:p>
          <a:p>
            <a:r>
              <a:rPr lang="fr-FR" sz="1600" dirty="0" smtClean="0"/>
              <a:t>					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783336"/>
          </a:xfrm>
        </p:spPr>
        <p:txBody>
          <a:bodyPr/>
          <a:lstStyle/>
          <a:p>
            <a:r>
              <a:rPr lang="fr-FR" sz="3200" dirty="0" smtClean="0"/>
              <a:t>State of the art </a:t>
            </a:r>
            <a:r>
              <a:rPr lang="fr-FR" sz="2000" dirty="0" smtClean="0"/>
              <a:t>(</a:t>
            </a:r>
            <a:r>
              <a:rPr lang="fr-FR" sz="2000" dirty="0" err="1" smtClean="0"/>
              <a:t>Kramer</a:t>
            </a:r>
            <a:r>
              <a:rPr lang="fr-FR" sz="2000" dirty="0" smtClean="0"/>
              <a:t>, </a:t>
            </a:r>
            <a:r>
              <a:rPr lang="fr-FR" sz="2000" dirty="0" err="1" smtClean="0"/>
              <a:t>Maltoni</a:t>
            </a:r>
            <a:r>
              <a:rPr lang="fr-FR" sz="2000" dirty="0" smtClean="0"/>
              <a:t>)</a:t>
            </a:r>
            <a:endParaRPr lang="fr-FR" sz="2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68430"/>
            <a:ext cx="6629400" cy="317497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4009509"/>
            <a:ext cx="5576604" cy="26960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" y="4876800"/>
            <a:ext cx="2362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/>
              <a:t>Tree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r>
              <a:rPr lang="fr-FR" dirty="0" smtClean="0"/>
              <a:t> have </a:t>
            </a:r>
            <a:r>
              <a:rPr lang="fr-FR" dirty="0" err="1" smtClean="0"/>
              <a:t>falen</a:t>
            </a:r>
            <a:r>
              <a:rPr lang="fr-FR" dirty="0" smtClean="0"/>
              <a:t> in the public </a:t>
            </a:r>
            <a:r>
              <a:rPr lang="fr-FR" dirty="0" err="1" smtClean="0"/>
              <a:t>domain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Métro.thmx</Template>
  <TotalTime>3347</TotalTime>
  <Words>1438</Words>
  <Application>Microsoft Macintosh PowerPoint</Application>
  <PresentationFormat>Présentation à l'écran (4:3)</PresentationFormat>
  <Paragraphs>159</Paragraphs>
  <Slides>24</Slides>
  <Notes>1</Notes>
  <HiddenSlides>0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Liaisons</vt:lpstr>
      </vt:variant>
      <vt:variant>
        <vt:i4>2</vt:i4>
      </vt:variant>
      <vt:variant>
        <vt:lpstr>Titres des diapositives</vt:lpstr>
      </vt:variant>
      <vt:variant>
        <vt:i4>24</vt:i4>
      </vt:variant>
    </vt:vector>
  </HeadingPairs>
  <TitlesOfParts>
    <vt:vector size="27" baseType="lpstr">
      <vt:lpstr>Métro</vt:lpstr>
      <vt:lpstr>Document3!OLE_LINK1</vt:lpstr>
      <vt:lpstr>???</vt:lpstr>
      <vt:lpstr>TOOLS 2008  Concluding remarks </vt:lpstr>
      <vt:lpstr>Two views on the state of our knowlege of the Universe</vt:lpstr>
      <vt:lpstr>Observations are here. Are we ready to calculate?</vt:lpstr>
      <vt:lpstr>What does it mean « be ready » ? see also Peskin </vt:lpstr>
      <vt:lpstr>Framework for a New Physics impact on precision variables  Flacher</vt:lpstr>
      <vt:lpstr>Flavor precision constraint tools  (Nazila, Slavich)</vt:lpstr>
      <vt:lpstr>And the Higgs? (Brein, Williams, Heinemeyer)</vt:lpstr>
      <vt:lpstr>A higher level of Abstraction: FeynRules  Constructing Feynman rules out of any Lagrangian (Duhr,Christensen)</vt:lpstr>
      <vt:lpstr>State of the art (Kramer, Maltoni)</vt:lpstr>
      <vt:lpstr>Diapositive 10</vt:lpstr>
      <vt:lpstr>We need NLO at the LHC (Kramer, Papadopoulos) </vt:lpstr>
      <vt:lpstr>1-loop corrections (2-&gt;2, 1-&gt;3 processes) GRACE/SUSY (Jimbo) but also FeynArts/FeynCalc</vt:lpstr>
      <vt:lpstr>CalcHEP, CompHEP go parralel (among other features)  (Pukhov, Boos)</vt:lpstr>
      <vt:lpstr>Generators in C++ PYTHIA 8.1 (Ask)  and status report on Herwig++ (Richardson</vt:lpstr>
      <vt:lpstr>SHERPA (Schumann,Krauss)</vt:lpstr>
      <vt:lpstr>But do not forget: « PHYSIS KRYPTESTAI FILEI »  « Snature likes to be hidden » SHeraklitus</vt:lpstr>
      <vt:lpstr>Whizard (Reuter,Robens)</vt:lpstr>
      <vt:lpstr>How may years till we understand LHC as we do the Tevatron. Is the Tevatron experience transferable? (Brooijmans)</vt:lpstr>
      <vt:lpstr>The hottest question. How does one extract information from candidate signals?  (Schuster, Hamann, Trotta, Turlay)  discussion at a higher level than eg susy-tools 2006</vt:lpstr>
      <vt:lpstr>Diapositive 20</vt:lpstr>
      <vt:lpstr>Diapositive 21</vt:lpstr>
      <vt:lpstr>Diapositive 22</vt:lpstr>
      <vt:lpstr>Conclusions  </vt:lpstr>
      <vt:lpstr>Thanks to the organisers for preparing the last Tools conference of the pre-LHC era</vt:lpstr>
    </vt:vector>
  </TitlesOfParts>
  <Company>cnrs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TOOLS 2008  Concluding remarks</dc:title>
  <dc:creator>cnrs cnrs</dc:creator>
  <cp:lastModifiedBy>cnrs cnrs</cp:lastModifiedBy>
  <cp:revision>100</cp:revision>
  <dcterms:created xsi:type="dcterms:W3CDTF">2008-07-04T08:27:25Z</dcterms:created>
  <dcterms:modified xsi:type="dcterms:W3CDTF">2008-07-04T11:09:57Z</dcterms:modified>
</cp:coreProperties>
</file>