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86" r:id="rId1"/>
    <p:sldMasterId id="2147483724" r:id="rId2"/>
  </p:sldMasterIdLst>
  <p:notesMasterIdLst>
    <p:notesMasterId r:id="rId21"/>
  </p:notesMasterIdLst>
  <p:sldIdLst>
    <p:sldId id="391" r:id="rId3"/>
    <p:sldId id="482" r:id="rId4"/>
    <p:sldId id="469" r:id="rId5"/>
    <p:sldId id="457" r:id="rId6"/>
    <p:sldId id="447" r:id="rId7"/>
    <p:sldId id="491" r:id="rId8"/>
    <p:sldId id="430" r:id="rId9"/>
    <p:sldId id="492" r:id="rId10"/>
    <p:sldId id="429" r:id="rId11"/>
    <p:sldId id="418" r:id="rId12"/>
    <p:sldId id="419" r:id="rId13"/>
    <p:sldId id="494" r:id="rId14"/>
    <p:sldId id="495" r:id="rId15"/>
    <p:sldId id="489" r:id="rId16"/>
    <p:sldId id="497" r:id="rId17"/>
    <p:sldId id="425" r:id="rId18"/>
    <p:sldId id="443" r:id="rId19"/>
    <p:sldId id="485" r:id="rId20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b="1" kern="1200">
        <a:solidFill>
          <a:schemeClr val="bg1"/>
        </a:solidFill>
        <a:latin typeface="Times New Roman" pitchFamily="18" charset="0"/>
        <a:ea typeface="+mn-ea"/>
        <a:cs typeface="+mn-cs"/>
      </a:defRPr>
    </a:lvl1pPr>
    <a:lvl2pPr marL="457200" algn="l" defTabSz="449263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b="1" kern="1200">
        <a:solidFill>
          <a:schemeClr val="bg1"/>
        </a:solidFill>
        <a:latin typeface="Times New Roman" pitchFamily="18" charset="0"/>
        <a:ea typeface="+mn-ea"/>
        <a:cs typeface="+mn-cs"/>
      </a:defRPr>
    </a:lvl2pPr>
    <a:lvl3pPr marL="914400" algn="l" defTabSz="449263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b="1" kern="1200">
        <a:solidFill>
          <a:schemeClr val="bg1"/>
        </a:solidFill>
        <a:latin typeface="Times New Roman" pitchFamily="18" charset="0"/>
        <a:ea typeface="+mn-ea"/>
        <a:cs typeface="+mn-cs"/>
      </a:defRPr>
    </a:lvl3pPr>
    <a:lvl4pPr marL="1371600" algn="l" defTabSz="449263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b="1" kern="1200">
        <a:solidFill>
          <a:schemeClr val="bg1"/>
        </a:solidFill>
        <a:latin typeface="Times New Roman" pitchFamily="18" charset="0"/>
        <a:ea typeface="+mn-ea"/>
        <a:cs typeface="+mn-cs"/>
      </a:defRPr>
    </a:lvl4pPr>
    <a:lvl5pPr marL="1828800" algn="l" defTabSz="449263" rtl="0" eaLnBrk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b="1" kern="1200">
        <a:solidFill>
          <a:schemeClr val="bg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CC6600"/>
    <a:srgbClr val="FF9900"/>
    <a:srgbClr val="CC9900"/>
    <a:srgbClr val="CC3300"/>
    <a:srgbClr val="FFFF99"/>
    <a:srgbClr val="EFE4C9"/>
    <a:srgbClr val="49335B"/>
    <a:srgbClr val="583656"/>
    <a:srgbClr val="3F4C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03" autoAdjust="0"/>
    <p:restoredTop sz="91274" autoAdjust="0"/>
  </p:normalViewPr>
  <p:slideViewPr>
    <p:cSldViewPr>
      <p:cViewPr varScale="1">
        <p:scale>
          <a:sx n="64" d="100"/>
          <a:sy n="64" d="100"/>
        </p:scale>
        <p:origin x="90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126" y="752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100000"/>
              </a:lnSpc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6200" y="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100000"/>
              </a:lnSpc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68680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100000"/>
              </a:lnSpc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100000"/>
              </a:lnSpc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b="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BDA8F56-030D-4C1F-A677-0A9E7B2432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4907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4F50356-B1B9-4E3C-8E68-DE00BB5C17B7}" type="slidenum">
              <a:rPr lang="en-GB"/>
              <a:pPr/>
              <a:t>1</a:t>
            </a:fld>
            <a:endParaRPr lang="en-GB"/>
          </a:p>
        </p:txBody>
      </p:sp>
      <p:sp>
        <p:nvSpPr>
          <p:cNvPr id="2969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i-FI"/>
          </a:p>
        </p:txBody>
      </p:sp>
      <p:sp>
        <p:nvSpPr>
          <p:cNvPr id="2970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1473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BDA8F56-030D-4C1F-A677-0A9E7B243273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879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38878E9-C2B2-4127-B8EE-426B4F5D04CE}" type="slidenum">
              <a:rPr lang="en-GB"/>
              <a:pPr/>
              <a:t>6</a:t>
            </a:fld>
            <a:endParaRPr lang="en-GB"/>
          </a:p>
        </p:txBody>
      </p:sp>
      <p:sp>
        <p:nvSpPr>
          <p:cNvPr id="30723" name="Text Box 1"/>
          <p:cNvSpPr txBox="1">
            <a:spLocks noChangeArrowheads="1"/>
          </p:cNvSpPr>
          <p:nvPr/>
        </p:nvSpPr>
        <p:spPr bwMode="auto">
          <a:xfrm>
            <a:off x="1003300" y="695325"/>
            <a:ext cx="4849813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i-FI"/>
          </a:p>
        </p:txBody>
      </p:sp>
      <p:sp>
        <p:nvSpPr>
          <p:cNvPr id="30724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11605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Applied field </a:t>
            </a:r>
            <a:r>
              <a:rPr lang="en-US" b="1" i="1" dirty="0" err="1" smtClean="0"/>
              <a:t>F</a:t>
            </a:r>
            <a:r>
              <a:rPr lang="en-US" b="1" i="1" baseline="-25000" dirty="0" err="1" smtClean="0"/>
              <a:t>ext</a:t>
            </a:r>
            <a:r>
              <a:rPr lang="en-US" dirty="0" smtClean="0"/>
              <a:t>=10 GV/m, the ambient temperature </a:t>
            </a:r>
            <a:r>
              <a:rPr lang="en-US" b="1" i="1" dirty="0" smtClean="0"/>
              <a:t>T</a:t>
            </a:r>
            <a:r>
              <a:rPr lang="en-US" dirty="0" smtClean="0"/>
              <a:t>=500 K</a:t>
            </a:r>
          </a:p>
          <a:p>
            <a:r>
              <a:rPr lang="en-US" dirty="0" smtClean="0"/>
              <a:t>Ramping rate </a:t>
            </a:r>
            <a:r>
              <a:rPr lang="en-US" dirty="0" smtClean="0">
                <a:sym typeface="Symbol"/>
              </a:rPr>
              <a:t>F/t=0.05 V/Å</a:t>
            </a:r>
            <a:r>
              <a:rPr lang="en-US" baseline="30000" dirty="0" smtClean="0">
                <a:sym typeface="Symbol"/>
              </a:rPr>
              <a:t>-1</a:t>
            </a:r>
            <a:r>
              <a:rPr lang="en-US" dirty="0" smtClean="0">
                <a:sym typeface="Symbol"/>
              </a:rPr>
              <a:t>fs</a:t>
            </a:r>
            <a:r>
              <a:rPr lang="en-US" baseline="30000" dirty="0" smtClean="0">
                <a:sym typeface="Symbol"/>
              </a:rPr>
              <a:t>-1/2</a:t>
            </a:r>
            <a:endParaRPr lang="en-US" baseline="300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BDA8F56-030D-4C1F-A677-0A9E7B243273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234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152400"/>
            <a:ext cx="1751013" cy="63992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52400"/>
            <a:ext cx="5105400" cy="63992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7008813" cy="11144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800" y="1600200"/>
            <a:ext cx="3427413" cy="4951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08613" y="1600200"/>
            <a:ext cx="3429000" cy="4951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WLC-10_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7967743" y="3717032"/>
            <a:ext cx="504056" cy="51866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fld id="{42D12824-B459-4D6F-9DA3-B5186FD8E1FB}" type="slidenum">
              <a:rPr lang="en-GB" sz="1400" smtClean="0">
                <a:solidFill>
                  <a:schemeClr val="bg1"/>
                </a:solidFill>
              </a:rPr>
              <a:pPr algn="ctr"/>
              <a:t>‹#›</a:t>
            </a:fld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8711952" y="6381326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3D51B583-9C12-4327-88D1-A8D852AF6673}" type="slidenum">
              <a:rPr lang="en-GB" sz="1400" smtClean="0">
                <a:solidFill>
                  <a:schemeClr val="bg1"/>
                </a:solidFill>
              </a:rPr>
              <a:pPr algn="ctr"/>
              <a:t>‹#›</a:t>
            </a:fld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12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3048000"/>
            <a:ext cx="30099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3048000"/>
            <a:ext cx="30099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61975"/>
            <a:ext cx="6553199" cy="504825"/>
          </a:xfrm>
          <a:noFill/>
          <a:ln>
            <a:noFill/>
          </a:ln>
        </p:spPr>
        <p:txBody>
          <a:bodyPr anchor="ctr"/>
          <a:lstStyle>
            <a:lvl1pPr marL="0" algn="ctr">
              <a:lnSpc>
                <a:spcPct val="100000"/>
              </a:lnSpc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tx1"/>
                </a:solidFill>
              </a:defRPr>
            </a:lvl1pPr>
            <a:lvl2pPr>
              <a:buClrTx/>
              <a:defRPr>
                <a:solidFill>
                  <a:schemeClr val="tx1"/>
                </a:solidFill>
              </a:defRPr>
            </a:lvl2pPr>
            <a:lvl3pPr>
              <a:buClrTx/>
              <a:defRPr>
                <a:solidFill>
                  <a:schemeClr val="tx1"/>
                </a:solidFill>
              </a:defRPr>
            </a:lvl3pPr>
            <a:lvl4pPr>
              <a:buClrTx/>
              <a:defRPr>
                <a:solidFill>
                  <a:schemeClr val="tx1"/>
                </a:solidFill>
              </a:defRPr>
            </a:lvl4pPr>
            <a:lvl5pPr>
              <a:buClrTx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676400"/>
            <a:ext cx="1676400" cy="487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676400"/>
            <a:ext cx="4876800" cy="487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676400"/>
            <a:ext cx="5408613" cy="1141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600200"/>
            <a:ext cx="3427413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08613" y="1600200"/>
            <a:ext cx="3429000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457200"/>
            <a:ext cx="6934200" cy="65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title text format</a:t>
            </a: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1600200"/>
            <a:ext cx="7008813" cy="495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pic>
        <p:nvPicPr>
          <p:cNvPr id="3077" name="Picture 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2424" y="266930"/>
            <a:ext cx="942975" cy="9078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79388" y="6613525"/>
            <a:ext cx="8355012" cy="2637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100" b="1" i="1" dirty="0">
                <a:solidFill>
                  <a:schemeClr val="tx2">
                    <a:lumMod val="65000"/>
                    <a:lumOff val="35000"/>
                  </a:schemeClr>
                </a:solidFill>
                <a:latin typeface="Georgia" panose="02040502050405020303" pitchFamily="18" charset="0"/>
              </a:rPr>
              <a:t>Flyura Djurabekova, HIP, University of </a:t>
            </a:r>
            <a:r>
              <a:rPr lang="en-GB" sz="1100" b="1" i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eorgia" panose="02040502050405020303" pitchFamily="18" charset="0"/>
              </a:rPr>
              <a:t>Helsinki @ MeVARC-5 workshop, 2015, </a:t>
            </a:r>
            <a:r>
              <a:rPr lang="en-GB" sz="1100" b="1" i="1" dirty="0" err="1" smtClean="0">
                <a:solidFill>
                  <a:schemeClr val="tx2">
                    <a:lumMod val="65000"/>
                    <a:lumOff val="35000"/>
                  </a:schemeClr>
                </a:solidFill>
                <a:latin typeface="Georgia" panose="02040502050405020303" pitchFamily="18" charset="0"/>
              </a:rPr>
              <a:t>Saariselkä</a:t>
            </a:r>
            <a:r>
              <a:rPr lang="en-GB" sz="1100" b="1" i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Georgia" panose="02040502050405020303" pitchFamily="18" charset="0"/>
              </a:rPr>
              <a:t>  --Sep.  2-4, 2015</a:t>
            </a:r>
            <a:endParaRPr lang="en-GB" sz="1100" b="1" i="1" dirty="0">
              <a:solidFill>
                <a:schemeClr val="tx2">
                  <a:lumMod val="65000"/>
                  <a:lumOff val="3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8101013" y="6613525"/>
            <a:ext cx="863600" cy="246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lnSpc>
                <a:spcPct val="100000"/>
              </a:lnSpc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7056714F-46C3-44FD-B072-0168A6095D4C}" type="slidenum">
              <a:rPr lang="en-GB" sz="1000" b="0">
                <a:solidFill>
                  <a:srgbClr val="000000"/>
                </a:solidFill>
                <a:latin typeface="Arial" charset="0"/>
              </a:rPr>
              <a:pPr algn="r">
                <a:lnSpc>
                  <a:spcPct val="100000"/>
                </a:lnSpc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‹#›</a:t>
            </a:fld>
            <a:endParaRPr lang="en-GB" sz="1000" b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081" name="Picture 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04811" y="1219200"/>
            <a:ext cx="838200" cy="84857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7468" y="76201"/>
            <a:ext cx="826476" cy="838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737" r:id="rId13"/>
  </p:sldLayoutIdLst>
  <p:timing>
    <p:tnLst>
      <p:par>
        <p:cTn id="1" dur="indefinite" restart="never" nodeType="tmRoot"/>
      </p:par>
    </p:tnLst>
  </p:timing>
  <p:hf hdr="0"/>
  <p:txStyles>
    <p:titleStyle>
      <a:lvl1pPr algn="ctr" defTabSz="449263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3600" b="1">
          <a:solidFill>
            <a:schemeClr val="bg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ndara" pitchFamily="34" charset="0"/>
          <a:ea typeface="+mj-ea"/>
          <a:cs typeface="+mj-cs"/>
        </a:defRPr>
      </a:lvl1pPr>
      <a:lvl2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bg1"/>
          </a:solidFill>
          <a:latin typeface="Lucida Sans Unicode" pitchFamily="34" charset="0"/>
        </a:defRPr>
      </a:lvl2pPr>
      <a:lvl3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bg1"/>
          </a:solidFill>
          <a:latin typeface="Lucida Sans Unicode" pitchFamily="34" charset="0"/>
        </a:defRPr>
      </a:lvl3pPr>
      <a:lvl4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bg1"/>
          </a:solidFill>
          <a:latin typeface="Lucida Sans Unicode" pitchFamily="34" charset="0"/>
        </a:defRPr>
      </a:lvl4pPr>
      <a:lvl5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bg1"/>
          </a:solidFill>
          <a:latin typeface="Lucida Sans Unicode" pitchFamily="34" charset="0"/>
        </a:defRPr>
      </a:lvl5pPr>
      <a:lvl6pPr marL="4572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6pPr>
      <a:lvl7pPr marL="9144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7pPr>
      <a:lvl8pPr marL="13716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8pPr>
      <a:lvl9pPr marL="18288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9pPr>
    </p:titleStyle>
    <p:bodyStyle>
      <a:lvl1pPr marL="280988" indent="-280988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Tx/>
        <a:buSzPct val="95000"/>
        <a:buFont typeface="Wingdings" pitchFamily="2" charset="2"/>
        <a:buChar char=""/>
        <a:defRPr sz="20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668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Tx/>
        <a:buSzPct val="80000"/>
        <a:buFont typeface="Wingdings" pitchFamily="2" charset="2"/>
        <a:buChar char="w"/>
        <a:defRPr>
          <a:solidFill>
            <a:schemeClr val="tx1"/>
          </a:solidFill>
          <a:latin typeface="Georgia" pitchFamily="18" charset="0"/>
        </a:defRPr>
      </a:lvl2pPr>
      <a:lvl3pPr marL="1049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Tx/>
        <a:buSzPct val="100000"/>
        <a:buFont typeface="Arial" charset="0"/>
        <a:buChar char="-"/>
        <a:defRPr>
          <a:solidFill>
            <a:schemeClr val="tx1"/>
          </a:solidFill>
          <a:latin typeface="Georgia" pitchFamily="18" charset="0"/>
        </a:defRPr>
      </a:lvl3pPr>
      <a:lvl4pPr marL="1620838" indent="-1508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Tx/>
        <a:buSzPct val="100000"/>
        <a:buFont typeface="Arial" charset="0"/>
        <a:buChar char="-"/>
        <a:defRPr>
          <a:solidFill>
            <a:schemeClr val="tx1"/>
          </a:solidFill>
          <a:latin typeface="Georgia" pitchFamily="18" charset="0"/>
        </a:defRPr>
      </a:lvl4pPr>
      <a:lvl5pPr marL="20939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Tx/>
        <a:buSzPct val="100000"/>
        <a:buFont typeface="Arial" charset="0"/>
        <a:buChar char="-"/>
        <a:defRPr>
          <a:solidFill>
            <a:schemeClr val="tx1"/>
          </a:solidFill>
          <a:latin typeface="Georgia" pitchFamily="18" charset="0"/>
        </a:defRPr>
      </a:lvl5pPr>
      <a:lvl6pPr marL="25511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6pPr>
      <a:lvl7pPr marL="30083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7pPr>
      <a:lvl8pPr marL="34655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8pPr>
      <a:lvl9pPr marL="39227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CA311"/>
              </a:clrFrom>
              <a:clrTo>
                <a:srgbClr val="FCA31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588" y="0"/>
            <a:ext cx="9145588" cy="685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676400"/>
            <a:ext cx="5408613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pic>
        <p:nvPicPr>
          <p:cNvPr id="4102" name="Picture 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04800" y="1262062"/>
            <a:ext cx="795338" cy="80518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57200" y="2055813"/>
            <a:ext cx="477838" cy="306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400" dirty="0">
                <a:solidFill>
                  <a:srgbClr val="000000"/>
                </a:solidFill>
                <a:latin typeface="Arial" charset="0"/>
              </a:rPr>
              <a:t>HIP</a:t>
            </a:r>
          </a:p>
        </p:txBody>
      </p:sp>
      <p:sp>
        <p:nvSpPr>
          <p:cNvPr id="4104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3048000"/>
            <a:ext cx="6172200" cy="3505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7468" y="76201"/>
            <a:ext cx="826476" cy="838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Candara" pitchFamily="34" charset="0"/>
          <a:ea typeface="+mj-ea"/>
          <a:cs typeface="+mj-cs"/>
        </a:defRPr>
      </a:lvl1pPr>
      <a:lvl2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tx1"/>
          </a:solidFill>
          <a:latin typeface="Lucida Sans Unicode" pitchFamily="34" charset="0"/>
        </a:defRPr>
      </a:lvl2pPr>
      <a:lvl3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tx1"/>
          </a:solidFill>
          <a:latin typeface="Lucida Sans Unicode" pitchFamily="34" charset="0"/>
        </a:defRPr>
      </a:lvl3pPr>
      <a:lvl4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tx1"/>
          </a:solidFill>
          <a:latin typeface="Lucida Sans Unicode" pitchFamily="34" charset="0"/>
        </a:defRPr>
      </a:lvl4pPr>
      <a:lvl5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chemeClr val="tx1"/>
          </a:solidFill>
          <a:latin typeface="Lucida Sans Unicode" pitchFamily="34" charset="0"/>
        </a:defRPr>
      </a:lvl5pPr>
      <a:lvl6pPr marL="4572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6pPr>
      <a:lvl7pPr marL="9144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7pPr>
      <a:lvl8pPr marL="13716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8pPr>
      <a:lvl9pPr marL="18288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9pPr>
    </p:titleStyle>
    <p:bodyStyle>
      <a:lvl1pPr marL="280988" indent="-280988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10000"/>
        <a:buFont typeface="Wingdings" pitchFamily="2" charset="2"/>
        <a:buChar char=""/>
        <a:defRPr>
          <a:solidFill>
            <a:srgbClr val="000000"/>
          </a:solidFill>
          <a:latin typeface="Georgia" pitchFamily="18" charset="0"/>
          <a:ea typeface="+mn-ea"/>
          <a:cs typeface="+mn-cs"/>
        </a:defRPr>
      </a:lvl1pPr>
      <a:lvl2pPr marL="668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80000"/>
        <a:buFont typeface="Wingdings" pitchFamily="2" charset="2"/>
        <a:buChar char=""/>
        <a:defRPr>
          <a:solidFill>
            <a:srgbClr val="000000"/>
          </a:solidFill>
          <a:latin typeface="Georgia" pitchFamily="18" charset="0"/>
        </a:defRPr>
      </a:lvl2pPr>
      <a:lvl3pPr marL="1049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Georgia" pitchFamily="18" charset="0"/>
        </a:defRPr>
      </a:lvl3pPr>
      <a:lvl4pPr marL="1620838" indent="-1508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Georgia" pitchFamily="18" charset="0"/>
        </a:defRPr>
      </a:lvl4pPr>
      <a:lvl5pPr marL="20939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Georgia" pitchFamily="18" charset="0"/>
        </a:defRPr>
      </a:lvl5pPr>
      <a:lvl6pPr marL="25511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6pPr>
      <a:lvl7pPr marL="30083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7pPr>
      <a:lvl8pPr marL="34655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8pPr>
      <a:lvl9pPr marL="39227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image" Target="../media/image42.png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HY-Data\DJURABEK\documents\My%20Documents\My%20Work\Presentations\movies\CLIC\KMC\tip_w15A_h120A.gif" TargetMode="External"/><Relationship Id="rId1" Type="http://schemas.microsoft.com/office/2007/relationships/media" Target="file:///C:\HY-Data\DJURABEK\documents\My%20Documents\My%20Work\Presentations\movies\CLIC\KMC\tip_w15A_h120A.gif" TargetMode="Externa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2.emf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hyperlink" Target="http://research.hip.fi/hwp/acctech/accelerator-technology/m-a-t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7" Type="http://schemas.openxmlformats.org/officeDocument/2006/relationships/image" Target="../media/image10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tiff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image" Target="../media/image17.png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4.wmf"/><Relationship Id="rId4" Type="http://schemas.openxmlformats.org/officeDocument/2006/relationships/image" Target="../media/image16.jpe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8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6.bin"/><Relationship Id="rId12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6.wmf"/><Relationship Id="rId11" Type="http://schemas.openxmlformats.org/officeDocument/2006/relationships/image" Target="../media/image27.emf"/><Relationship Id="rId5" Type="http://schemas.openxmlformats.org/officeDocument/2006/relationships/image" Target="../media/image22.wmf"/><Relationship Id="rId15" Type="http://schemas.openxmlformats.org/officeDocument/2006/relationships/image" Target="../media/image29.png"/><Relationship Id="rId10" Type="http://schemas.openxmlformats.org/officeDocument/2006/relationships/image" Target="../media/image24.wmf"/><Relationship Id="rId4" Type="http://schemas.openxmlformats.org/officeDocument/2006/relationships/oleObject" Target="../embeddings/oleObject5.bin"/><Relationship Id="rId9" Type="http://schemas.openxmlformats.org/officeDocument/2006/relationships/oleObject" Target="../embeddings/oleObject7.bin"/><Relationship Id="rId14" Type="http://schemas.openxmlformats.org/officeDocument/2006/relationships/image" Target="../media/image2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914400" y="1905000"/>
            <a:ext cx="7772400" cy="190499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err="1" smtClean="0"/>
              <a:t>Multiphysics</a:t>
            </a:r>
            <a:r>
              <a:rPr lang="en-US" dirty="0" smtClean="0"/>
              <a:t> simulations of </a:t>
            </a:r>
            <a:br>
              <a:rPr lang="en-US" dirty="0" smtClean="0"/>
            </a:br>
            <a:r>
              <a:rPr lang="en-US" dirty="0" smtClean="0"/>
              <a:t>onset of vacuum electrical breakdowns</a:t>
            </a:r>
            <a:endParaRPr lang="en-US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subTitle" idx="1"/>
          </p:nvPr>
        </p:nvSpPr>
        <p:spPr/>
        <p:txBody>
          <a:bodyPr lIns="90000" tIns="46800" rIns="90000" bIns="46800"/>
          <a:lstStyle/>
          <a:p>
            <a:pPr marL="0" indent="0">
              <a:buFont typeface="Wingdings" pitchFamily="2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Flyura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Djurabekova</a:t>
            </a:r>
            <a:endParaRPr lang="en-GB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066800" y="4953000"/>
            <a:ext cx="7696200" cy="1368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>
              <a:lnSpc>
                <a:spcPct val="100000"/>
              </a:lnSpc>
              <a:spcBef>
                <a:spcPts val="1125"/>
              </a:spcBef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</a:rPr>
              <a:t>Helsinki Institute of Physics and Department of Physics</a:t>
            </a:r>
          </a:p>
          <a:p>
            <a:pPr>
              <a:lnSpc>
                <a:spcPct val="100000"/>
              </a:lnSpc>
              <a:spcBef>
                <a:spcPts val="1125"/>
              </a:spcBef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</a:rPr>
              <a:t>University of Helsinki</a:t>
            </a:r>
          </a:p>
          <a:p>
            <a:pPr>
              <a:lnSpc>
                <a:spcPct val="100000"/>
              </a:lnSpc>
              <a:spcBef>
                <a:spcPts val="1125"/>
              </a:spcBef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</a:rPr>
              <a:t>Finland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andVFlatSurface-02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3470" y="609600"/>
            <a:ext cx="1693759" cy="15779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28600"/>
            <a:ext cx="6172200" cy="1038225"/>
          </a:xfrm>
          <a:solidFill>
            <a:schemeClr val="bg1"/>
          </a:solidFill>
        </p:spPr>
        <p:txBody>
          <a:bodyPr/>
          <a:lstStyle/>
          <a:p>
            <a:r>
              <a:rPr lang="en-US" sz="3200" dirty="0"/>
              <a:t>MD simulation of plastic activity under a high electric field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28600" y="5407977"/>
            <a:ext cx="883920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95000"/>
              <a:buFont typeface="Wingdings" pitchFamily="2" charset="2"/>
              <a:buChar char=""/>
              <a:defRPr sz="20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itchFamily="2" charset="2"/>
              <a:buChar char="w"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b="0" kern="0" dirty="0" smtClean="0"/>
              <a:t>Behavior of a void under tensile stress due to an electric field (Simulations are done with the </a:t>
            </a:r>
            <a:r>
              <a:rPr lang="en-US" sz="1800" b="1" i="1" kern="0" dirty="0" err="1" smtClean="0"/>
              <a:t>helmod</a:t>
            </a:r>
            <a:r>
              <a:rPr lang="en-US" sz="1800" b="0" kern="0" dirty="0" smtClean="0"/>
              <a:t> code, where the electric field effect is accounted explicitly)</a:t>
            </a:r>
            <a:endParaRPr lang="en-US" sz="1800" b="0" kern="0" dirty="0"/>
          </a:p>
        </p:txBody>
      </p:sp>
      <p:sp>
        <p:nvSpPr>
          <p:cNvPr id="13" name="Rectangle 12"/>
          <p:cNvSpPr/>
          <p:nvPr/>
        </p:nvSpPr>
        <p:spPr>
          <a:xfrm>
            <a:off x="342900" y="6023053"/>
            <a:ext cx="8763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fi-FI" sz="1400" b="0" dirty="0" smtClean="0">
                <a:solidFill>
                  <a:schemeClr val="tx1"/>
                </a:solidFill>
                <a:latin typeface="+mn-lt"/>
              </a:rPr>
              <a:t>MD in [A. S. Pohjonen, S. Parviainen, T. </a:t>
            </a:r>
            <a:r>
              <a:rPr lang="fi-FI" sz="1400" b="0" dirty="0" err="1" smtClean="0">
                <a:solidFill>
                  <a:schemeClr val="tx1"/>
                </a:solidFill>
                <a:latin typeface="+mn-lt"/>
              </a:rPr>
              <a:t>Muranaka</a:t>
            </a:r>
            <a:r>
              <a:rPr lang="fi-FI" sz="1400" b="0" dirty="0" smtClean="0">
                <a:solidFill>
                  <a:schemeClr val="tx1"/>
                </a:solidFill>
                <a:latin typeface="+mn-lt"/>
              </a:rPr>
              <a:t>, and F. Djurabekova, </a:t>
            </a:r>
            <a:r>
              <a:rPr lang="en-GB" sz="1400" b="0" dirty="0" smtClean="0">
                <a:solidFill>
                  <a:schemeClr val="tx1"/>
                </a:solidFill>
                <a:latin typeface="+mn-lt"/>
              </a:rPr>
              <a:t>JAP 114, 033519 (2013)]</a:t>
            </a:r>
          </a:p>
          <a:p>
            <a:pPr>
              <a:lnSpc>
                <a:spcPct val="100000"/>
              </a:lnSpc>
            </a:pPr>
            <a:r>
              <a:rPr lang="en-US" sz="1400" b="0" dirty="0" smtClean="0">
                <a:solidFill>
                  <a:schemeClr val="tx1"/>
                </a:solidFill>
                <a:latin typeface="+mn-lt"/>
              </a:rPr>
              <a:t>FEM in V</a:t>
            </a:r>
            <a:r>
              <a:rPr lang="en-US" sz="1400" b="0" dirty="0">
                <a:solidFill>
                  <a:schemeClr val="tx1"/>
                </a:solidFill>
                <a:latin typeface="+mn-lt"/>
              </a:rPr>
              <a:t>. Zadin, </a:t>
            </a:r>
            <a:r>
              <a:rPr lang="en-US" sz="1400" b="0" dirty="0" err="1">
                <a:solidFill>
                  <a:schemeClr val="tx1"/>
                </a:solidFill>
                <a:latin typeface="+mn-lt"/>
              </a:rPr>
              <a:t>A.Pohjonen</a:t>
            </a:r>
            <a:r>
              <a:rPr lang="en-US" sz="1400" b="0" dirty="0">
                <a:solidFill>
                  <a:schemeClr val="tx1"/>
                </a:solidFill>
                <a:latin typeface="+mn-lt"/>
              </a:rPr>
              <a:t>, A. </a:t>
            </a:r>
            <a:r>
              <a:rPr lang="en-US" sz="1400" b="0" dirty="0" err="1">
                <a:solidFill>
                  <a:schemeClr val="tx1"/>
                </a:solidFill>
                <a:latin typeface="+mn-lt"/>
              </a:rPr>
              <a:t>Aabloo</a:t>
            </a:r>
            <a:r>
              <a:rPr lang="en-US" sz="1400" b="0" dirty="0">
                <a:solidFill>
                  <a:schemeClr val="tx1"/>
                </a:solidFill>
                <a:latin typeface="+mn-lt"/>
              </a:rPr>
              <a:t>, K. Nordlund, and F. Djurabekova, Phys. Rev. ST-AB (2014),</a:t>
            </a:r>
            <a:endParaRPr lang="fi-FI" sz="1400" b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490" y="1963024"/>
            <a:ext cx="4273666" cy="32616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9149" y="1557089"/>
            <a:ext cx="3164098" cy="3353091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524000" y="3510938"/>
            <a:ext cx="2656969" cy="1816135"/>
            <a:chOff x="1676400" y="3157209"/>
            <a:chExt cx="2808984" cy="2100591"/>
          </a:xfrm>
        </p:grpSpPr>
        <p:pic>
          <p:nvPicPr>
            <p:cNvPr id="9" name="Picture 1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40" t="38824" r="48460" b="20993"/>
            <a:stretch/>
          </p:blipFill>
          <p:spPr bwMode="auto">
            <a:xfrm>
              <a:off x="1676400" y="3157209"/>
              <a:ext cx="2808984" cy="210059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2133600" y="3276600"/>
              <a:ext cx="990600" cy="435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smtClean="0"/>
                <a:t>FEM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85775"/>
            <a:ext cx="7620000" cy="1190625"/>
          </a:xfrm>
        </p:spPr>
        <p:txBody>
          <a:bodyPr/>
          <a:lstStyle/>
          <a:p>
            <a:r>
              <a:rPr lang="en-US" dirty="0" smtClean="0"/>
              <a:t>The  “catastrophic” growth of a protrusion in the presence of the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0"/>
            <a:ext cx="3200400" cy="39624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The analysis of the protrusion height increase shows an asymptotic character. Once it starts growing, the self-reinforcing effect of the field enhancement around the tip of the protrusion causes the increase of its height in the ”catastrophic” manner</a:t>
            </a:r>
            <a:endParaRPr lang="en-US" dirty="0"/>
          </a:p>
        </p:txBody>
      </p:sp>
      <p:pic>
        <p:nvPicPr>
          <p:cNvPr id="6" name="Picture 5" descr="inv.png"/>
          <p:cNvPicPr>
            <a:picLocks noChangeAspect="1"/>
          </p:cNvPicPr>
          <p:nvPr/>
        </p:nvPicPr>
        <p:blipFill>
          <a:blip r:embed="rId2" cstate="print"/>
          <a:srcRect l="5882" t="12185" r="10084" b="5882"/>
          <a:stretch>
            <a:fillRect/>
          </a:stretch>
        </p:blipFill>
        <p:spPr>
          <a:xfrm>
            <a:off x="3733800" y="1600200"/>
            <a:ext cx="4673600" cy="4114800"/>
          </a:xfrm>
          <a:prstGeom prst="rect">
            <a:avLst/>
          </a:prstGeom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346198"/>
            <a:ext cx="1924613" cy="1921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643999" y="5949645"/>
            <a:ext cx="3498073" cy="292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b="0" dirty="0" err="1" smtClean="0">
                <a:solidFill>
                  <a:schemeClr val="tx1"/>
                </a:solidFill>
                <a:latin typeface="Georgia" pitchFamily="18" charset="0"/>
              </a:rPr>
              <a:t>Experiment</a:t>
            </a:r>
            <a:r>
              <a:rPr lang="fi-FI" sz="1400" b="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fi-FI" sz="1400" b="0" dirty="0" err="1" smtClean="0">
                <a:solidFill>
                  <a:schemeClr val="tx1"/>
                </a:solidFill>
                <a:latin typeface="Georgia" pitchFamily="18" charset="0"/>
              </a:rPr>
              <a:t>by</a:t>
            </a:r>
            <a:r>
              <a:rPr lang="fi-FI" sz="1400" b="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fi-FI" sz="1400" b="0" dirty="0" err="1" smtClean="0">
                <a:solidFill>
                  <a:schemeClr val="tx1"/>
                </a:solidFill>
                <a:latin typeface="Georgia" pitchFamily="18" charset="0"/>
              </a:rPr>
              <a:t>Tomoko</a:t>
            </a:r>
            <a:r>
              <a:rPr lang="fi-FI" sz="1400" b="0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fi-FI" sz="1400" b="0" dirty="0" err="1" smtClean="0">
                <a:solidFill>
                  <a:schemeClr val="tx1"/>
                </a:solidFill>
                <a:latin typeface="Georgia" pitchFamily="18" charset="0"/>
              </a:rPr>
              <a:t>Muranaka</a:t>
            </a:r>
            <a:r>
              <a:rPr lang="fi-FI" sz="1400" b="0" dirty="0" smtClean="0">
                <a:solidFill>
                  <a:schemeClr val="tx1"/>
                </a:solidFill>
                <a:latin typeface="Georgia" pitchFamily="18" charset="0"/>
              </a:rPr>
              <a:t>, CERN</a:t>
            </a:r>
            <a:endParaRPr lang="fi-FI" sz="1400" b="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Dislocation-based model for electric field dependence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1"/>
            <a:ext cx="7696200" cy="9144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>
                <a:cs typeface="Times New Roman" pitchFamily="18" charset="0"/>
              </a:rPr>
              <a:t>Now to test the relevance of this, we fit the experimental data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cs typeface="Times New Roman" pitchFamily="18" charset="0"/>
              </a:rPr>
              <a:t>The result is:</a:t>
            </a:r>
            <a:r>
              <a:rPr lang="en-US" sz="2000" dirty="0" smtClean="0"/>
              <a:t> </a:t>
            </a:r>
          </a:p>
          <a:p>
            <a:endParaRPr lang="fi-FI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2454192"/>
            <a:ext cx="1689886" cy="354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u="sng" dirty="0" smtClean="0">
                <a:solidFill>
                  <a:schemeClr val="tx1"/>
                </a:solidFill>
                <a:latin typeface="+mn-lt"/>
              </a:rPr>
              <a:t>Power law fit </a:t>
            </a:r>
            <a:endParaRPr lang="en-US" sz="1800" u="sng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05400" y="2449383"/>
            <a:ext cx="1936749" cy="354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u="sng" dirty="0" smtClean="0">
                <a:solidFill>
                  <a:schemeClr val="tx1"/>
                </a:solidFill>
                <a:latin typeface="+mn-lt"/>
              </a:rPr>
              <a:t>Stress model fit</a:t>
            </a:r>
            <a:endParaRPr lang="en-US" sz="1800" u="sng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69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1" y="2743200"/>
            <a:ext cx="5257799" cy="3359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9314" name="Picture 2"/>
          <p:cNvPicPr>
            <a:picLocks noChangeAspect="1" noChangeArrowheads="1"/>
          </p:cNvPicPr>
          <p:nvPr/>
        </p:nvPicPr>
        <p:blipFill>
          <a:blip r:embed="rId4" cstate="print"/>
          <a:srcRect t="2226" r="1471"/>
          <a:stretch>
            <a:fillRect/>
          </a:stretch>
        </p:blipFill>
        <p:spPr bwMode="auto">
          <a:xfrm>
            <a:off x="3886200" y="2774261"/>
            <a:ext cx="5105400" cy="3347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25955" name="Object 3"/>
          <p:cNvGraphicFramePr>
            <a:graphicFrameLocks noChangeAspect="1"/>
          </p:cNvGraphicFramePr>
          <p:nvPr>
            <p:extLst/>
          </p:nvPr>
        </p:nvGraphicFramePr>
        <p:xfrm>
          <a:off x="4666488" y="1828800"/>
          <a:ext cx="2981325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496" name="Equation" r:id="rId5" imgW="1180800" imgH="228600" progId="Equation.DSMT4">
                  <p:embed/>
                </p:oleObj>
              </mc:Choice>
              <mc:Fallback>
                <p:oleObj name="Equation" r:id="rId5" imgW="11808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6488" y="1828800"/>
                        <a:ext cx="2981325" cy="588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158496" y="5943600"/>
            <a:ext cx="4572000" cy="607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[</a:t>
            </a:r>
            <a:r>
              <a:rPr lang="en-GB" sz="1200" b="0" dirty="0" smtClean="0">
                <a:solidFill>
                  <a:schemeClr val="tx1"/>
                </a:solidFill>
                <a:latin typeface="+mn-lt"/>
              </a:rPr>
              <a:t>W. </a:t>
            </a:r>
            <a:r>
              <a:rPr lang="en-GB" sz="1200" b="0" dirty="0" err="1" smtClean="0">
                <a:solidFill>
                  <a:schemeClr val="tx1"/>
                </a:solidFill>
                <a:latin typeface="+mn-lt"/>
              </a:rPr>
              <a:t>Wuensch</a:t>
            </a:r>
            <a:r>
              <a:rPr lang="en-GB" sz="1200" b="0" dirty="0" smtClean="0">
                <a:solidFill>
                  <a:schemeClr val="tx1"/>
                </a:solidFill>
                <a:latin typeface="+mn-lt"/>
              </a:rPr>
              <a:t>, public presentation at the CTF3, available online at </a:t>
            </a:r>
            <a:r>
              <a:rPr lang="fi-FI" sz="1200" b="0" dirty="0" smtClean="0">
                <a:solidFill>
                  <a:schemeClr val="tx1"/>
                </a:solidFill>
                <a:latin typeface="+mn-lt"/>
              </a:rPr>
              <a:t>http://indico.cern.ch/conferenceDisplay.py?confId=8831.</a:t>
            </a:r>
            <a:r>
              <a:rPr lang="en-US" sz="1200" b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] with the model.]</a:t>
            </a:r>
            <a:endParaRPr lang="fi-FI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821936" y="6250526"/>
            <a:ext cx="3688080" cy="493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0" dirty="0" smtClean="0">
                <a:solidFill>
                  <a:schemeClr val="tx1"/>
                </a:solidFill>
                <a:latin typeface="+mn-lt"/>
              </a:rPr>
              <a:t>K. </a:t>
            </a:r>
            <a:r>
              <a:rPr lang="en-GB" sz="1400" b="0" dirty="0" err="1" smtClean="0">
                <a:solidFill>
                  <a:schemeClr val="tx1"/>
                </a:solidFill>
                <a:latin typeface="+mn-lt"/>
              </a:rPr>
              <a:t>Nordlund</a:t>
            </a:r>
            <a:r>
              <a:rPr lang="en-GB" sz="1400" b="0" dirty="0" smtClean="0">
                <a:solidFill>
                  <a:schemeClr val="tx1"/>
                </a:solidFill>
                <a:latin typeface="+mn-lt"/>
              </a:rPr>
              <a:t> and F. </a:t>
            </a:r>
            <a:r>
              <a:rPr lang="en-GB" sz="1400" b="0" dirty="0" err="1" smtClean="0">
                <a:solidFill>
                  <a:schemeClr val="tx1"/>
                </a:solidFill>
                <a:latin typeface="+mn-lt"/>
              </a:rPr>
              <a:t>Djurabekova</a:t>
            </a:r>
            <a:r>
              <a:rPr lang="en-GB" sz="1400" b="0" dirty="0" smtClean="0">
                <a:solidFill>
                  <a:schemeClr val="tx1"/>
                </a:solidFill>
                <a:latin typeface="+mn-lt"/>
              </a:rPr>
              <a:t>, Phys. Rev. ST-AB 15, 071002 (2012).</a:t>
            </a:r>
            <a:endParaRPr lang="fi-FI" sz="1400" b="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193540" name="Object 4"/>
          <p:cNvGraphicFramePr>
            <a:graphicFrameLocks noChangeAspect="1"/>
          </p:cNvGraphicFramePr>
          <p:nvPr>
            <p:extLst/>
          </p:nvPr>
        </p:nvGraphicFramePr>
        <p:xfrm>
          <a:off x="1393825" y="1948498"/>
          <a:ext cx="2179638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497" name="Equation" r:id="rId7" imgW="863280" imgH="190440" progId="Equation.DSMT4">
                  <p:embed/>
                </p:oleObj>
              </mc:Choice>
              <mc:Fallback>
                <p:oleObj name="Equation" r:id="rId7" imgW="863280" imgH="1904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3825" y="1948498"/>
                        <a:ext cx="2179638" cy="490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352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29" r="5638"/>
          <a:stretch/>
        </p:blipFill>
        <p:spPr>
          <a:xfrm>
            <a:off x="263236" y="1933725"/>
            <a:ext cx="4501554" cy="28956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24000" y="152400"/>
            <a:ext cx="6553199" cy="900336"/>
          </a:xfrm>
        </p:spPr>
        <p:txBody>
          <a:bodyPr/>
          <a:lstStyle/>
          <a:p>
            <a:r>
              <a:rPr lang="en-GB" dirty="0" smtClean="0"/>
              <a:t>More data fit to the model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28800" y="1221635"/>
            <a:ext cx="3733801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b="0" dirty="0" smtClean="0">
                <a:solidFill>
                  <a:schemeClr val="tx1"/>
                </a:solidFill>
                <a:latin typeface="Georgia" panose="02040502050405020303" pitchFamily="18" charset="0"/>
              </a:rPr>
              <a:t>BDR in the </a:t>
            </a:r>
            <a:r>
              <a:rPr lang="fi-FI" sz="2000" b="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pulsed</a:t>
            </a:r>
            <a:r>
              <a:rPr lang="fi-FI" sz="2000" b="0" dirty="0" smtClean="0">
                <a:solidFill>
                  <a:schemeClr val="tx1"/>
                </a:solidFill>
                <a:latin typeface="Georgia" panose="02040502050405020303" pitchFamily="18" charset="0"/>
              </a:rPr>
              <a:t> dc (CERN) </a:t>
            </a:r>
            <a:endParaRPr lang="en-US" sz="2000" b="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12" name="Picture 11" descr="FixedGapSystem.bmp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677948"/>
            <a:ext cx="1411702" cy="1855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9426" y="1786139"/>
            <a:ext cx="4261804" cy="3190772"/>
          </a:xfrm>
          <a:prstGeom prst="rect">
            <a:avLst/>
          </a:prstGeom>
        </p:spPr>
      </p:pic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1828800" y="5310436"/>
            <a:ext cx="7315200" cy="124276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800" dirty="0" smtClean="0"/>
              <a:t>Pulsed DC experiments also give a good agreement with the model.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As a preliminary test, we found that the same fitting parameters can reproduce both data taken from KEK (300K) and SLAC (45K) experiments.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4028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8017" y="252563"/>
            <a:ext cx="6553199" cy="504825"/>
          </a:xfrm>
        </p:spPr>
        <p:txBody>
          <a:bodyPr/>
          <a:lstStyle/>
          <a:p>
            <a:r>
              <a:rPr lang="fi-FI" dirty="0" err="1" smtClean="0"/>
              <a:t>Stability</a:t>
            </a:r>
            <a:r>
              <a:rPr lang="fi-FI" dirty="0" smtClean="0"/>
              <a:t> of </a:t>
            </a:r>
            <a:r>
              <a:rPr lang="fi-FI" dirty="0" err="1" smtClean="0"/>
              <a:t>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0" y="5263891"/>
            <a:ext cx="5332413" cy="107652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The </a:t>
            </a:r>
            <a:r>
              <a:rPr lang="en-US" dirty="0"/>
              <a:t>height of the tip is </a:t>
            </a:r>
            <a:r>
              <a:rPr lang="en-US" dirty="0" smtClean="0"/>
              <a:t>as </a:t>
            </a:r>
            <a:r>
              <a:rPr lang="en-US" dirty="0"/>
              <a:t>a function of time. At 300 K, the height was still unchanged after 10 </a:t>
            </a:r>
            <a:r>
              <a:rPr lang="en-US" dirty="0" err="1"/>
              <a:t>ms.</a:t>
            </a:r>
            <a:r>
              <a:rPr lang="en-US" dirty="0"/>
              <a:t> </a:t>
            </a: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931" y="2097978"/>
            <a:ext cx="1799869" cy="259205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4800" y="4816312"/>
            <a:ext cx="3048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0" dirty="0">
                <a:solidFill>
                  <a:schemeClr val="tx1"/>
                </a:solidFill>
                <a:latin typeface="Georgia" panose="02040502050405020303" pitchFamily="18" charset="0"/>
              </a:rPr>
              <a:t>Copper tips </a:t>
            </a:r>
            <a:r>
              <a:rPr lang="en-US" sz="2000" b="0" dirty="0" smtClean="0">
                <a:solidFill>
                  <a:schemeClr val="tx1"/>
                </a:solidFill>
                <a:latin typeface="Georgia" panose="02040502050405020303" pitchFamily="18" charset="0"/>
              </a:rPr>
              <a:t>with R </a:t>
            </a:r>
            <a:r>
              <a:rPr lang="en-US" sz="2000" b="0" dirty="0">
                <a:solidFill>
                  <a:schemeClr val="tx1"/>
                </a:solidFill>
                <a:latin typeface="Georgia" panose="02040502050405020303" pitchFamily="18" charset="0"/>
              </a:rPr>
              <a:t>&lt;120 nm and H</a:t>
            </a:r>
            <a:r>
              <a:rPr lang="en-US" sz="2000" b="0" dirty="0" smtClean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en-US" sz="2000" b="0" dirty="0">
                <a:solidFill>
                  <a:schemeClr val="tx1"/>
                </a:solidFill>
                <a:latin typeface="Georgia" panose="02040502050405020303" pitchFamily="18" charset="0"/>
              </a:rPr>
              <a:t>&gt;300 </a:t>
            </a:r>
            <a:r>
              <a:rPr lang="en-US" sz="2000" b="0" dirty="0" smtClean="0">
                <a:solidFill>
                  <a:schemeClr val="tx1"/>
                </a:solidFill>
                <a:latin typeface="Georgia" panose="02040502050405020303" pitchFamily="18" charset="0"/>
              </a:rPr>
              <a:t>nm </a:t>
            </a:r>
            <a:r>
              <a:rPr lang="en-US" sz="2000" b="0" dirty="0">
                <a:solidFill>
                  <a:schemeClr val="tx1"/>
                </a:solidFill>
                <a:latin typeface="Georgia" panose="02040502050405020303" pitchFamily="18" charset="0"/>
              </a:rPr>
              <a:t>have been found to be stable for months at </a:t>
            </a:r>
            <a:r>
              <a:rPr lang="en-US" sz="2000" b="0" dirty="0" smtClean="0">
                <a:solidFill>
                  <a:schemeClr val="tx1"/>
                </a:solidFill>
                <a:latin typeface="Georgia" panose="02040502050405020303" pitchFamily="18" charset="0"/>
              </a:rPr>
              <a:t>RT </a:t>
            </a:r>
            <a:endParaRPr lang="en-US" sz="2000" b="0" dirty="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1375" y="1784383"/>
            <a:ext cx="4543425" cy="3407569"/>
          </a:xfrm>
          <a:prstGeom prst="rect">
            <a:avLst/>
          </a:prstGeom>
        </p:spPr>
      </p:pic>
      <p:pic>
        <p:nvPicPr>
          <p:cNvPr id="10" name="tip_w15A_h120A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842539" y="2747695"/>
            <a:ext cx="1634461" cy="1225846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842655" y="853661"/>
            <a:ext cx="6691745" cy="10765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95000"/>
              <a:buFont typeface="Wingdings" pitchFamily="2" charset="2"/>
              <a:buChar char=""/>
              <a:defRPr sz="20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itchFamily="2" charset="2"/>
              <a:buChar char="w"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US" b="0" kern="0" dirty="0" smtClean="0"/>
              <a:t>By using different methods (MD, see talk by </a:t>
            </a:r>
            <a:r>
              <a:rPr lang="en-US" b="0" kern="0" dirty="0" err="1" smtClean="0"/>
              <a:t>M.Veske</a:t>
            </a:r>
            <a:r>
              <a:rPr lang="en-US" b="0" kern="0" dirty="0" smtClean="0"/>
              <a:t> and KMC, see talk by </a:t>
            </a:r>
            <a:r>
              <a:rPr lang="en-US" b="0" kern="0" dirty="0" err="1" smtClean="0"/>
              <a:t>V.Jansson</a:t>
            </a:r>
            <a:r>
              <a:rPr lang="en-US" b="0" kern="0" dirty="0" smtClean="0"/>
              <a:t>) we are analyzing the stability of the </a:t>
            </a:r>
            <a:r>
              <a:rPr lang="en-US" b="0" kern="0" dirty="0" err="1" smtClean="0"/>
              <a:t>nanometric</a:t>
            </a:r>
            <a:r>
              <a:rPr lang="en-US" b="0" kern="0" dirty="0" smtClean="0"/>
              <a:t> tips which can be the building up transient emitters </a:t>
            </a:r>
          </a:p>
        </p:txBody>
      </p:sp>
    </p:spTree>
    <p:extLst>
      <p:ext uri="{BB962C8B-B14F-4D97-AF65-F5344CB8AC3E}">
        <p14:creationId xmlns:p14="http://schemas.microsoft.com/office/powerpoint/2010/main" val="227293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0"/>
          <p:cNvSpPr txBox="1">
            <a:spLocks noChangeArrowheads="1"/>
          </p:cNvSpPr>
          <p:nvPr/>
        </p:nvSpPr>
        <p:spPr bwMode="auto">
          <a:xfrm>
            <a:off x="1043607" y="76200"/>
            <a:ext cx="6397737" cy="5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945" tIns="41473" rIns="82945" bIns="41473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sym typeface="Symbol" pitchFamily="18" charset="2"/>
              </a:rPr>
              <a:t>Surface damage by plasma ions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  <a:sym typeface="Symbol" pitchFamily="18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94674" y="6269937"/>
            <a:ext cx="859531" cy="321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solidFill>
                  <a:schemeClr val="tx1"/>
                </a:solidFill>
                <a:latin typeface="+mn-lt"/>
              </a:rPr>
              <a:t>Old T0</a:t>
            </a:r>
            <a:endParaRPr lang="en-GB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02740" y="5057185"/>
            <a:ext cx="934871" cy="321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solidFill>
                  <a:schemeClr val="tx1"/>
                </a:solidFill>
                <a:latin typeface="+mn-lt"/>
              </a:rPr>
              <a:t>New T0</a:t>
            </a:r>
            <a:endParaRPr lang="en-GB" sz="1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115" y="1909960"/>
            <a:ext cx="4111861" cy="44713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53172" y="2005172"/>
            <a:ext cx="437239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00CC"/>
              </a:buClr>
              <a:buFont typeface="Courier New" panose="02070309020205020404" pitchFamily="49" charset="0"/>
              <a:buChar char="o"/>
            </a:pPr>
            <a:r>
              <a:rPr lang="en-US" sz="2000" b="0" dirty="0" smtClean="0">
                <a:solidFill>
                  <a:schemeClr val="tx1"/>
                </a:solidFill>
                <a:latin typeface="Georgia" panose="02040502050405020303" pitchFamily="18" charset="0"/>
              </a:rPr>
              <a:t>By combining two methods, MD and FEM, we can clearly distinguish between the regimes of crater formation and splashes (liquid phase instabilities) after the breakdown event</a:t>
            </a:r>
            <a:r>
              <a:rPr lang="en-US" sz="2000" b="0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en-US" sz="2000" b="0" dirty="0" smtClean="0">
                <a:solidFill>
                  <a:schemeClr val="tx1"/>
                </a:solidFill>
                <a:latin typeface="Georgia" panose="02040502050405020303" pitchFamily="18" charset="0"/>
              </a:rPr>
              <a:t>(left).</a:t>
            </a:r>
          </a:p>
          <a:p>
            <a:pPr marL="285750" indent="-285750">
              <a:buClr>
                <a:srgbClr val="0000CC"/>
              </a:buClr>
              <a:buFont typeface="Courier New" panose="02070309020205020404" pitchFamily="49" charset="0"/>
              <a:buChar char="o"/>
            </a:pPr>
            <a:r>
              <a:rPr lang="en-US" sz="2000" b="0" dirty="0" smtClean="0">
                <a:solidFill>
                  <a:schemeClr val="tx1"/>
                </a:solidFill>
                <a:latin typeface="Georgia" panose="02040502050405020303" pitchFamily="18" charset="0"/>
              </a:rPr>
              <a:t>Small size craters can be formed by the undeveloped plasma (sputtering yield (atom/ion) is less than 1) (bottom left)</a:t>
            </a:r>
            <a:endParaRPr lang="en-US" sz="2000" b="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5035138"/>
            <a:ext cx="2438611" cy="1822862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238986" y="1737273"/>
            <a:ext cx="1835919" cy="3118294"/>
            <a:chOff x="107504" y="1216072"/>
            <a:chExt cx="1835919" cy="3118294"/>
          </a:xfrm>
        </p:grpSpPr>
        <p:cxnSp>
          <p:nvCxnSpPr>
            <p:cNvPr id="6" name="Straight Arrow Connector 5"/>
            <p:cNvCxnSpPr/>
            <p:nvPr/>
          </p:nvCxnSpPr>
          <p:spPr>
            <a:xfrm flipH="1">
              <a:off x="107504" y="1340768"/>
              <a:ext cx="1717362" cy="280831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 rot="18045469">
              <a:off x="1422730" y="1415459"/>
              <a:ext cx="720080" cy="321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600" dirty="0" smtClean="0">
                  <a:solidFill>
                    <a:schemeClr val="tx1"/>
                  </a:solidFill>
                  <a:latin typeface="+mn-lt"/>
                </a:rPr>
                <a:t>1 </a:t>
              </a:r>
              <a:r>
                <a:rPr lang="fi-FI" sz="1600" dirty="0" err="1" smtClean="0">
                  <a:solidFill>
                    <a:schemeClr val="tx1"/>
                  </a:solidFill>
                  <a:latin typeface="+mn-lt"/>
                </a:rPr>
                <a:t>ns</a:t>
              </a:r>
              <a:endParaRPr lang="en-US" sz="160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8045469">
              <a:off x="43975" y="3804137"/>
              <a:ext cx="739153" cy="321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600" dirty="0" smtClean="0">
                  <a:solidFill>
                    <a:schemeClr val="tx1"/>
                  </a:solidFill>
                  <a:latin typeface="+mn-lt"/>
                </a:rPr>
                <a:t>11 </a:t>
              </a:r>
              <a:r>
                <a:rPr lang="fi-FI" sz="1600" dirty="0" err="1" smtClean="0">
                  <a:solidFill>
                    <a:schemeClr val="tx1"/>
                  </a:solidFill>
                  <a:latin typeface="+mn-lt"/>
                </a:rPr>
                <a:t>ns</a:t>
              </a:r>
              <a:endParaRPr lang="en-US" sz="1600" dirty="0">
                <a:solidFill>
                  <a:schemeClr val="tx1"/>
                </a:solidFill>
                <a:latin typeface="+mn-lt"/>
              </a:endParaRPr>
            </a:p>
          </p:txBody>
        </p:sp>
      </p:grpSp>
      <p:cxnSp>
        <p:nvCxnSpPr>
          <p:cNvPr id="9" name="Straight Arrow Connector 8"/>
          <p:cNvCxnSpPr/>
          <p:nvPr/>
        </p:nvCxnSpPr>
        <p:spPr>
          <a:xfrm>
            <a:off x="253394" y="6430141"/>
            <a:ext cx="167526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2082" y="6370451"/>
            <a:ext cx="739153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solidFill>
                  <a:schemeClr val="tx1"/>
                </a:solidFill>
                <a:latin typeface="+mn-lt"/>
                <a:sym typeface="Mathematica1" panose="05000502060100000001" pitchFamily="2" charset="2"/>
              </a:rPr>
              <a:t>4 m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-376382" y="5770870"/>
            <a:ext cx="967772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solidFill>
                  <a:schemeClr val="tx1"/>
                </a:solidFill>
                <a:latin typeface="+mn-lt"/>
                <a:sym typeface="Mathematica1" panose="05000502060100000001" pitchFamily="2" charset="2"/>
              </a:rPr>
              <a:t>2.5 m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238986" y="5449158"/>
            <a:ext cx="10258" cy="92129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18045469">
            <a:off x="186851" y="3035418"/>
            <a:ext cx="1495443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solidFill>
                  <a:schemeClr val="tx1"/>
                </a:solidFill>
                <a:latin typeface="+mn-lt"/>
              </a:rPr>
              <a:t>Plasma </a:t>
            </a:r>
            <a:r>
              <a:rPr lang="fi-FI" sz="1600" dirty="0" err="1" smtClean="0">
                <a:solidFill>
                  <a:schemeClr val="tx1"/>
                </a:solidFill>
                <a:latin typeface="+mn-lt"/>
              </a:rPr>
              <a:t>time</a:t>
            </a:r>
            <a:endParaRPr lang="en-US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82656" y="616283"/>
            <a:ext cx="4176132" cy="1122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solidFill>
                  <a:schemeClr val="tx1"/>
                </a:solidFill>
              </a:rPr>
              <a:t>Plasma ions ( from actual PIC calculations):</a:t>
            </a:r>
          </a:p>
          <a:p>
            <a:r>
              <a:rPr lang="en-US" sz="1800" b="0" dirty="0" err="1" smtClean="0">
                <a:solidFill>
                  <a:schemeClr val="tx1"/>
                </a:solidFill>
              </a:rPr>
              <a:t>E</a:t>
            </a:r>
            <a:r>
              <a:rPr lang="en-US" sz="1800" b="0" baseline="-25000" dirty="0" err="1" smtClean="0">
                <a:solidFill>
                  <a:schemeClr val="tx1"/>
                </a:solidFill>
              </a:rPr>
              <a:t>ion</a:t>
            </a:r>
            <a:r>
              <a:rPr lang="en-US" sz="1800" b="0" dirty="0" smtClean="0">
                <a:solidFill>
                  <a:schemeClr val="tx1"/>
                </a:solidFill>
              </a:rPr>
              <a:t> = 55 eV</a:t>
            </a:r>
          </a:p>
          <a:p>
            <a:r>
              <a:rPr lang="en-US" sz="1800" b="0" dirty="0" smtClean="0">
                <a:solidFill>
                  <a:schemeClr val="tx1"/>
                </a:solidFill>
              </a:rPr>
              <a:t>flux = 5x10</a:t>
            </a:r>
            <a:r>
              <a:rPr lang="en-US" sz="1800" b="0" baseline="30000" dirty="0" smtClean="0">
                <a:solidFill>
                  <a:schemeClr val="tx1"/>
                </a:solidFill>
              </a:rPr>
              <a:t>24 </a:t>
            </a:r>
            <a:r>
              <a:rPr lang="en-US" sz="1800" b="0" dirty="0" smtClean="0">
                <a:solidFill>
                  <a:schemeClr val="tx1"/>
                </a:solidFill>
              </a:rPr>
              <a:t>ion cm</a:t>
            </a:r>
            <a:r>
              <a:rPr lang="en-US" sz="1800" b="0" baseline="30000" dirty="0" smtClean="0">
                <a:solidFill>
                  <a:schemeClr val="tx1"/>
                </a:solidFill>
              </a:rPr>
              <a:t>-2</a:t>
            </a:r>
            <a:r>
              <a:rPr lang="en-US" sz="1800" b="0" dirty="0" smtClean="0">
                <a:solidFill>
                  <a:schemeClr val="tx1"/>
                </a:solidFill>
              </a:rPr>
              <a:t>s</a:t>
            </a:r>
            <a:r>
              <a:rPr lang="en-US" sz="1800" b="0" baseline="30000" dirty="0" smtClean="0">
                <a:solidFill>
                  <a:schemeClr val="tx1"/>
                </a:solidFill>
              </a:rPr>
              <a:t>-1</a:t>
            </a:r>
            <a:endParaRPr lang="en-US" sz="1800" b="0" baseline="30000" dirty="0">
              <a:solidFill>
                <a:schemeClr val="tx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7" t="20862" r="12980" b="11897"/>
          <a:stretch/>
        </p:blipFill>
        <p:spPr>
          <a:xfrm>
            <a:off x="5221755" y="5103030"/>
            <a:ext cx="2219590" cy="1447559"/>
          </a:xfrm>
          <a:prstGeom prst="rect">
            <a:avLst/>
          </a:prstGeom>
        </p:spPr>
      </p:pic>
      <p:cxnSp>
        <p:nvCxnSpPr>
          <p:cNvPr id="24" name="Straight Connector 23"/>
          <p:cNvCxnSpPr/>
          <p:nvPr/>
        </p:nvCxnSpPr>
        <p:spPr>
          <a:xfrm flipV="1">
            <a:off x="4579637" y="5513277"/>
            <a:ext cx="1751913" cy="108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506103" y="5647683"/>
            <a:ext cx="147069" cy="150886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4677253" y="5812250"/>
            <a:ext cx="1654297" cy="1192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2915816" y="5237786"/>
            <a:ext cx="1298420" cy="1207816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1833954" y="5316021"/>
            <a:ext cx="2342230" cy="4825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53593" y="5426517"/>
            <a:ext cx="2569866" cy="482548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482656" y="6537131"/>
            <a:ext cx="1498553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1"/>
                </a:solidFill>
                <a:latin typeface="+mn-lt"/>
              </a:rPr>
              <a:t>Experiment</a:t>
            </a:r>
            <a:endParaRPr lang="en-US" sz="1600" baseline="300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7"/>
          <a:stretch/>
        </p:blipFill>
        <p:spPr bwMode="auto">
          <a:xfrm>
            <a:off x="4532362" y="621719"/>
            <a:ext cx="2133600" cy="124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471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81000"/>
            <a:ext cx="6781799" cy="809625"/>
          </a:xfrm>
        </p:spPr>
        <p:txBody>
          <a:bodyPr/>
          <a:lstStyle/>
          <a:p>
            <a:r>
              <a:rPr lang="fi-FI" dirty="0" smtClean="0"/>
              <a:t>Summary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95400"/>
            <a:ext cx="7389813" cy="3810000"/>
          </a:xfrm>
        </p:spPr>
        <p:txBody>
          <a:bodyPr/>
          <a:lstStyle/>
          <a:p>
            <a:r>
              <a:rPr lang="en-US" dirty="0" smtClean="0"/>
              <a:t>The model has been actively developed and gave many new insights in the physics of the plasma onset and surface damage</a:t>
            </a:r>
          </a:p>
          <a:p>
            <a:r>
              <a:rPr lang="en-US" dirty="0" smtClean="0"/>
              <a:t>The model underlines the importance of mechanical properties of metal surfaces</a:t>
            </a:r>
          </a:p>
          <a:p>
            <a:r>
              <a:rPr lang="en-US" dirty="0" smtClean="0"/>
              <a:t>Long term surface evolution is added into the model.</a:t>
            </a:r>
          </a:p>
          <a:p>
            <a:r>
              <a:rPr lang="en-US" dirty="0" smtClean="0"/>
              <a:t>Surface damage formation is receiving a new perspectives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Thanks</a:t>
            </a:r>
            <a:r>
              <a:rPr lang="fi-FI" dirty="0" smtClean="0"/>
              <a:t> 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600200"/>
            <a:ext cx="4267200" cy="4572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fi-FI" dirty="0" smtClean="0"/>
              <a:t>Group in Helsinki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Postoctoral</a:t>
            </a:r>
            <a:r>
              <a:rPr lang="fi-FI" dirty="0" smtClean="0"/>
              <a:t> </a:t>
            </a:r>
            <a:r>
              <a:rPr lang="fi-FI" dirty="0" err="1" smtClean="0"/>
              <a:t>researchers</a:t>
            </a:r>
            <a:r>
              <a:rPr lang="fi-FI" dirty="0" smtClean="0"/>
              <a:t>: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Dr</a:t>
            </a:r>
            <a:r>
              <a:rPr lang="fi-FI" dirty="0" smtClean="0"/>
              <a:t>. Stefan Parviainen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Dr</a:t>
            </a:r>
            <a:r>
              <a:rPr lang="fi-FI" dirty="0" smtClean="0"/>
              <a:t>. Ville Jansson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Dr</a:t>
            </a:r>
            <a:r>
              <a:rPr lang="fi-FI" dirty="0" smtClean="0"/>
              <a:t>. </a:t>
            </a:r>
            <a:r>
              <a:rPr lang="fi-FI" dirty="0" err="1" smtClean="0"/>
              <a:t>Vahur</a:t>
            </a:r>
            <a:r>
              <a:rPr lang="fi-FI" dirty="0" smtClean="0"/>
              <a:t> </a:t>
            </a:r>
            <a:r>
              <a:rPr lang="fi-FI" dirty="0" err="1" smtClean="0"/>
              <a:t>Zadin</a:t>
            </a:r>
            <a:r>
              <a:rPr lang="fi-FI" dirty="0" smtClean="0"/>
              <a:t> (Tartu </a:t>
            </a:r>
            <a:r>
              <a:rPr lang="fi-FI" dirty="0" err="1" smtClean="0"/>
              <a:t>Univ</a:t>
            </a:r>
            <a:r>
              <a:rPr lang="fi-FI" dirty="0" smtClean="0"/>
              <a:t>.)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Former</a:t>
            </a:r>
            <a:r>
              <a:rPr lang="fi-FI" dirty="0" smtClean="0"/>
              <a:t> </a:t>
            </a:r>
            <a:r>
              <a:rPr lang="fi-FI" dirty="0" err="1" smtClean="0"/>
              <a:t>group</a:t>
            </a:r>
            <a:r>
              <a:rPr lang="fi-FI" dirty="0" smtClean="0"/>
              <a:t> </a:t>
            </a:r>
            <a:r>
              <a:rPr lang="fi-FI" dirty="0" err="1" smtClean="0"/>
              <a:t>members</a:t>
            </a:r>
            <a:r>
              <a:rPr lang="fi-FI" dirty="0" smtClean="0"/>
              <a:t>: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Dr</a:t>
            </a:r>
            <a:r>
              <a:rPr lang="fi-FI" dirty="0" smtClean="0"/>
              <a:t>. Aarne Pohjonen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Dr</a:t>
            </a:r>
            <a:r>
              <a:rPr lang="fi-FI" dirty="0" smtClean="0"/>
              <a:t>. Helga </a:t>
            </a:r>
            <a:r>
              <a:rPr lang="fi-FI" dirty="0" err="1" smtClean="0"/>
              <a:t>Timko</a:t>
            </a:r>
            <a:endParaRPr lang="fi-FI" dirty="0" smtClean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Dr</a:t>
            </a:r>
            <a:r>
              <a:rPr lang="fi-FI" dirty="0" smtClean="0"/>
              <a:t>. Lotta </a:t>
            </a:r>
            <a:r>
              <a:rPr lang="fi-FI" dirty="0" err="1" smtClean="0"/>
              <a:t>Mether</a:t>
            </a:r>
            <a:endParaRPr lang="fi-FI" dirty="0" smtClean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PhD</a:t>
            </a:r>
            <a:r>
              <a:rPr lang="fi-FI" dirty="0" smtClean="0"/>
              <a:t> </a:t>
            </a:r>
            <a:r>
              <a:rPr lang="fi-FI" dirty="0" err="1" smtClean="0"/>
              <a:t>students</a:t>
            </a:r>
            <a:endParaRPr lang="fi-FI" dirty="0" smtClean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Avaz</a:t>
            </a:r>
            <a:r>
              <a:rPr lang="fi-FI" dirty="0" smtClean="0"/>
              <a:t> </a:t>
            </a:r>
            <a:r>
              <a:rPr lang="fi-FI" dirty="0" err="1" smtClean="0"/>
              <a:t>Ruzibaev</a:t>
            </a:r>
            <a:endParaRPr lang="fi-FI" dirty="0" smtClean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smtClean="0"/>
              <a:t>Simon </a:t>
            </a:r>
            <a:r>
              <a:rPr lang="fi-FI" dirty="0" err="1" smtClean="0"/>
              <a:t>Vigonski</a:t>
            </a:r>
            <a:r>
              <a:rPr lang="fi-FI" dirty="0" smtClean="0"/>
              <a:t> </a:t>
            </a:r>
            <a:r>
              <a:rPr lang="fi-FI" dirty="0"/>
              <a:t>(Tartu </a:t>
            </a:r>
            <a:r>
              <a:rPr lang="fi-FI" dirty="0" err="1"/>
              <a:t>Univ</a:t>
            </a:r>
            <a:r>
              <a:rPr lang="fi-FI" dirty="0"/>
              <a:t>.)</a:t>
            </a:r>
            <a:endParaRPr lang="fi-FI" dirty="0" smtClean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Mihkel</a:t>
            </a:r>
            <a:r>
              <a:rPr lang="fi-FI" dirty="0" smtClean="0"/>
              <a:t> </a:t>
            </a:r>
            <a:r>
              <a:rPr lang="fi-FI" dirty="0" err="1" smtClean="0"/>
              <a:t>Veske</a:t>
            </a:r>
            <a:r>
              <a:rPr lang="fi-FI" dirty="0"/>
              <a:t> (</a:t>
            </a:r>
            <a:r>
              <a:rPr lang="fi-FI" dirty="0" smtClean="0"/>
              <a:t>Tartu/Helsinki)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Ekaterina</a:t>
            </a:r>
            <a:r>
              <a:rPr lang="fi-FI" dirty="0" smtClean="0"/>
              <a:t> </a:t>
            </a:r>
            <a:r>
              <a:rPr lang="fi-FI" dirty="0" err="1" smtClean="0"/>
              <a:t>Baibuz</a:t>
            </a:r>
            <a:endParaRPr lang="fi-FI" dirty="0" smtClean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Mrunal</a:t>
            </a:r>
            <a:r>
              <a:rPr lang="fi-FI" dirty="0" smtClean="0"/>
              <a:t> </a:t>
            </a:r>
            <a:r>
              <a:rPr lang="fi-FI" dirty="0" err="1" smtClean="0"/>
              <a:t>Parekh</a:t>
            </a:r>
            <a:endParaRPr lang="fi-FI" dirty="0" smtClean="0"/>
          </a:p>
          <a:p>
            <a:pPr marL="1470025" lvl="3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fi-FI" dirty="0"/>
              <a:t>	</a:t>
            </a:r>
            <a:r>
              <a:rPr lang="fi-FI" dirty="0" smtClean="0"/>
              <a:t>		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217090" y="1600200"/>
            <a:ext cx="3657600" cy="4646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normAutofit/>
          </a:bodyPr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95000"/>
              <a:buFont typeface="Wingdings" pitchFamily="2" charset="2"/>
              <a:buChar char=""/>
              <a:defRPr sz="20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itchFamily="2" charset="2"/>
              <a:buChar char="w"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fi-FI" b="0" kern="0" dirty="0" err="1" smtClean="0"/>
              <a:t>Collaborators</a:t>
            </a:r>
            <a:r>
              <a:rPr lang="fi-FI" b="0" kern="0" dirty="0" smtClean="0"/>
              <a:t> and </a:t>
            </a:r>
            <a:r>
              <a:rPr lang="fi-FI" b="0" kern="0" dirty="0" err="1" smtClean="0"/>
              <a:t>colleagues</a:t>
            </a:r>
            <a:endParaRPr lang="fi-FI" b="0" kern="0" dirty="0"/>
          </a:p>
          <a:p>
            <a:pPr lvl="1">
              <a:lnSpc>
                <a:spcPct val="100000"/>
              </a:lnSpc>
            </a:pPr>
            <a:r>
              <a:rPr lang="fi-FI" sz="1800" b="0" kern="0" dirty="0" smtClean="0"/>
              <a:t>Helsinki:</a:t>
            </a:r>
          </a:p>
          <a:p>
            <a:pPr lvl="2">
              <a:lnSpc>
                <a:spcPct val="100000"/>
              </a:lnSpc>
            </a:pPr>
            <a:r>
              <a:rPr lang="fi-FI" sz="1800" b="0" kern="0" dirty="0" smtClean="0"/>
              <a:t>Prof. Kai Nordlund</a:t>
            </a:r>
          </a:p>
          <a:p>
            <a:pPr lvl="2">
              <a:lnSpc>
                <a:spcPct val="100000"/>
              </a:lnSpc>
            </a:pPr>
            <a:r>
              <a:rPr lang="fi-FI" sz="1800" b="0" kern="0" dirty="0" err="1" smtClean="0"/>
              <a:t>Dr</a:t>
            </a:r>
            <a:r>
              <a:rPr lang="fi-FI" sz="1800" b="0" kern="0" dirty="0" smtClean="0"/>
              <a:t>. Antti Kuronen</a:t>
            </a:r>
          </a:p>
          <a:p>
            <a:pPr lvl="2">
              <a:lnSpc>
                <a:spcPct val="100000"/>
              </a:lnSpc>
            </a:pPr>
            <a:r>
              <a:rPr lang="fi-FI" sz="1800" b="0" kern="0" dirty="0" err="1" smtClean="0"/>
              <a:t>Dr</a:t>
            </a:r>
            <a:r>
              <a:rPr lang="fi-FI" sz="1800" b="0" kern="0" dirty="0" smtClean="0"/>
              <a:t>. Kenneth Österberg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fi-FI" sz="1800" u="sng" kern="0" dirty="0" smtClean="0"/>
              <a:t>CERN</a:t>
            </a:r>
            <a:r>
              <a:rPr lang="fi-FI" sz="1800" b="0" kern="0" dirty="0" smtClean="0"/>
              <a:t>:</a:t>
            </a:r>
          </a:p>
          <a:p>
            <a:pPr lvl="2">
              <a:lnSpc>
                <a:spcPct val="100000"/>
              </a:lnSpc>
            </a:pPr>
            <a:r>
              <a:rPr lang="fi-FI" sz="1800" b="0" kern="0" dirty="0" err="1" smtClean="0"/>
              <a:t>Dr</a:t>
            </a:r>
            <a:r>
              <a:rPr lang="fi-FI" sz="1800" b="0" kern="0" dirty="0" smtClean="0"/>
              <a:t>. Walter </a:t>
            </a:r>
            <a:r>
              <a:rPr lang="fi-FI" sz="1800" b="0" kern="0" dirty="0" err="1" smtClean="0"/>
              <a:t>Wuensch</a:t>
            </a:r>
            <a:endParaRPr lang="fi-FI" sz="1800" b="0" kern="0" dirty="0" smtClean="0"/>
          </a:p>
          <a:p>
            <a:pPr lvl="2">
              <a:lnSpc>
                <a:spcPct val="100000"/>
              </a:lnSpc>
            </a:pPr>
            <a:r>
              <a:rPr lang="fi-FI" sz="1800" b="0" kern="0" dirty="0" smtClean="0"/>
              <a:t>Sergio </a:t>
            </a:r>
            <a:r>
              <a:rPr lang="fi-FI" sz="1800" b="0" kern="0" dirty="0" err="1" smtClean="0"/>
              <a:t>Calatroni</a:t>
            </a:r>
            <a:endParaRPr lang="fi-FI" sz="1800" b="0" kern="0" dirty="0" smtClean="0"/>
          </a:p>
          <a:p>
            <a:pPr lvl="2">
              <a:lnSpc>
                <a:spcPct val="100000"/>
              </a:lnSpc>
            </a:pPr>
            <a:r>
              <a:rPr lang="en-US" sz="1800" b="0" dirty="0" err="1"/>
              <a:t>Kyrre</a:t>
            </a:r>
            <a:r>
              <a:rPr lang="en-US" sz="1800" b="0" dirty="0"/>
              <a:t> Ness </a:t>
            </a:r>
            <a:r>
              <a:rPr lang="en-US" sz="1800" b="0" dirty="0" err="1"/>
              <a:t>Sjoebaek</a:t>
            </a:r>
            <a:endParaRPr lang="fi-FI" sz="1800" b="0" kern="0" dirty="0" smtClean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fi-FI" sz="1800" b="0" u="sng" kern="0" dirty="0" err="1" smtClean="0"/>
              <a:t>Hebrew</a:t>
            </a:r>
            <a:r>
              <a:rPr lang="fi-FI" sz="1800" b="0" u="sng" kern="0" dirty="0" smtClean="0"/>
              <a:t> </a:t>
            </a:r>
            <a:r>
              <a:rPr lang="fi-FI" sz="1800" b="0" u="sng" kern="0" dirty="0" err="1" smtClean="0"/>
              <a:t>university</a:t>
            </a:r>
            <a:r>
              <a:rPr lang="fi-FI" sz="1800" b="0" u="sng" kern="0" dirty="0" smtClean="0"/>
              <a:t> of Jerusalem</a:t>
            </a:r>
          </a:p>
          <a:p>
            <a:pPr lvl="2">
              <a:lnSpc>
                <a:spcPct val="100000"/>
              </a:lnSpc>
            </a:pPr>
            <a:r>
              <a:rPr lang="fi-FI" sz="1800" b="0" kern="0" dirty="0" err="1" smtClean="0"/>
              <a:t>Dr</a:t>
            </a:r>
            <a:r>
              <a:rPr lang="fi-FI" sz="1800" b="0" kern="0" dirty="0" smtClean="0"/>
              <a:t>. </a:t>
            </a:r>
            <a:r>
              <a:rPr lang="fi-FI" sz="1800" b="0" kern="0" dirty="0" err="1" smtClean="0"/>
              <a:t>Yinon</a:t>
            </a:r>
            <a:r>
              <a:rPr lang="fi-FI" sz="1800" b="0" kern="0" dirty="0" smtClean="0"/>
              <a:t> </a:t>
            </a:r>
            <a:r>
              <a:rPr lang="fi-FI" sz="1800" b="0" kern="0" dirty="0" err="1" smtClean="0"/>
              <a:t>Ashkenazy</a:t>
            </a:r>
            <a:endParaRPr lang="en-US" sz="1800" b="0" kern="0" dirty="0"/>
          </a:p>
        </p:txBody>
      </p:sp>
      <p:sp>
        <p:nvSpPr>
          <p:cNvPr id="5" name="Rectangle 4"/>
          <p:cNvSpPr/>
          <p:nvPr/>
        </p:nvSpPr>
        <p:spPr>
          <a:xfrm>
            <a:off x="304800" y="5867400"/>
            <a:ext cx="8229600" cy="664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0" dirty="0" smtClean="0">
                <a:solidFill>
                  <a:schemeClr val="tx1"/>
                </a:solidFill>
              </a:rPr>
              <a:t>You can find more information at </a:t>
            </a:r>
            <a:r>
              <a:rPr lang="en-US" sz="2000" dirty="0" smtClean="0">
                <a:solidFill>
                  <a:schemeClr val="tx1"/>
                </a:solidFill>
              </a:rPr>
              <a:t>http</a:t>
            </a:r>
            <a:r>
              <a:rPr lang="en-US" sz="2000" dirty="0">
                <a:solidFill>
                  <a:schemeClr val="tx1"/>
                </a:solidFill>
              </a:rPr>
              <a:t>://research.hip.fi/hwp/acctech/accelerator-technology/m-a-t/</a:t>
            </a:r>
          </a:p>
        </p:txBody>
      </p:sp>
    </p:spTree>
    <p:extLst>
      <p:ext uri="{BB962C8B-B14F-4D97-AF65-F5344CB8AC3E}">
        <p14:creationId xmlns:p14="http://schemas.microsoft.com/office/powerpoint/2010/main" val="301719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Thanks</a:t>
            </a:r>
            <a:r>
              <a:rPr lang="fi-FI" dirty="0" smtClean="0"/>
              <a:t> 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600200"/>
            <a:ext cx="4267200" cy="4572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fi-FI" dirty="0" smtClean="0"/>
              <a:t>Group in Helsinki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Postoctoral</a:t>
            </a:r>
            <a:r>
              <a:rPr lang="fi-FI" dirty="0" smtClean="0"/>
              <a:t> </a:t>
            </a:r>
            <a:r>
              <a:rPr lang="fi-FI" dirty="0" err="1" smtClean="0"/>
              <a:t>researchers</a:t>
            </a:r>
            <a:r>
              <a:rPr lang="fi-FI" dirty="0" smtClean="0"/>
              <a:t>: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Dr</a:t>
            </a:r>
            <a:r>
              <a:rPr lang="fi-FI" dirty="0" smtClean="0"/>
              <a:t>. Stefan Parviainen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Dr</a:t>
            </a:r>
            <a:r>
              <a:rPr lang="fi-FI" dirty="0" smtClean="0"/>
              <a:t>. Ville Jansson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Dr</a:t>
            </a:r>
            <a:r>
              <a:rPr lang="fi-FI" dirty="0" smtClean="0"/>
              <a:t>. </a:t>
            </a:r>
            <a:r>
              <a:rPr lang="fi-FI" dirty="0" err="1" smtClean="0"/>
              <a:t>Vahur</a:t>
            </a:r>
            <a:r>
              <a:rPr lang="fi-FI" dirty="0" smtClean="0"/>
              <a:t> </a:t>
            </a:r>
            <a:r>
              <a:rPr lang="fi-FI" dirty="0" err="1" smtClean="0"/>
              <a:t>Zadin</a:t>
            </a:r>
            <a:r>
              <a:rPr lang="fi-FI" dirty="0" smtClean="0"/>
              <a:t> (Tartu </a:t>
            </a:r>
            <a:r>
              <a:rPr lang="fi-FI" dirty="0" err="1" smtClean="0"/>
              <a:t>Univ</a:t>
            </a:r>
            <a:r>
              <a:rPr lang="fi-FI" dirty="0" smtClean="0"/>
              <a:t>.)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Former</a:t>
            </a:r>
            <a:r>
              <a:rPr lang="fi-FI" dirty="0" smtClean="0"/>
              <a:t> </a:t>
            </a:r>
            <a:r>
              <a:rPr lang="fi-FI" dirty="0" err="1" smtClean="0"/>
              <a:t>group</a:t>
            </a:r>
            <a:r>
              <a:rPr lang="fi-FI" dirty="0" smtClean="0"/>
              <a:t> </a:t>
            </a:r>
            <a:r>
              <a:rPr lang="fi-FI" dirty="0" err="1" smtClean="0"/>
              <a:t>members</a:t>
            </a:r>
            <a:r>
              <a:rPr lang="fi-FI" dirty="0" smtClean="0"/>
              <a:t>: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Dr</a:t>
            </a:r>
            <a:r>
              <a:rPr lang="fi-FI" dirty="0" smtClean="0"/>
              <a:t>. Aarne Pohjonen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Dr</a:t>
            </a:r>
            <a:r>
              <a:rPr lang="fi-FI" dirty="0" smtClean="0"/>
              <a:t>. Helga </a:t>
            </a:r>
            <a:r>
              <a:rPr lang="fi-FI" dirty="0" err="1" smtClean="0"/>
              <a:t>Timko</a:t>
            </a:r>
            <a:endParaRPr lang="fi-FI" dirty="0" smtClean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Dr</a:t>
            </a:r>
            <a:r>
              <a:rPr lang="fi-FI" dirty="0" smtClean="0"/>
              <a:t>. Lotta </a:t>
            </a:r>
            <a:r>
              <a:rPr lang="fi-FI" dirty="0" err="1" smtClean="0"/>
              <a:t>Mether</a:t>
            </a:r>
            <a:endParaRPr lang="fi-FI" dirty="0" smtClean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PhD</a:t>
            </a:r>
            <a:r>
              <a:rPr lang="fi-FI" dirty="0" smtClean="0"/>
              <a:t> </a:t>
            </a:r>
            <a:r>
              <a:rPr lang="fi-FI" dirty="0" err="1" smtClean="0"/>
              <a:t>students</a:t>
            </a:r>
            <a:endParaRPr lang="fi-FI" dirty="0" smtClean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Avaz</a:t>
            </a:r>
            <a:r>
              <a:rPr lang="fi-FI" dirty="0" smtClean="0"/>
              <a:t> </a:t>
            </a:r>
            <a:r>
              <a:rPr lang="fi-FI" dirty="0" err="1" smtClean="0"/>
              <a:t>Ruzibaev</a:t>
            </a:r>
            <a:endParaRPr lang="fi-FI" dirty="0" smtClean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smtClean="0"/>
              <a:t>Simon </a:t>
            </a:r>
            <a:r>
              <a:rPr lang="fi-FI" dirty="0" err="1" smtClean="0"/>
              <a:t>Vigonski</a:t>
            </a:r>
            <a:r>
              <a:rPr lang="fi-FI" dirty="0" smtClean="0"/>
              <a:t> </a:t>
            </a:r>
            <a:r>
              <a:rPr lang="fi-FI" dirty="0"/>
              <a:t>(Tartu </a:t>
            </a:r>
            <a:r>
              <a:rPr lang="fi-FI" dirty="0" err="1"/>
              <a:t>Univ</a:t>
            </a:r>
            <a:r>
              <a:rPr lang="fi-FI" dirty="0"/>
              <a:t>.)</a:t>
            </a:r>
            <a:endParaRPr lang="fi-FI" dirty="0" smtClean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Mihkel</a:t>
            </a:r>
            <a:r>
              <a:rPr lang="fi-FI" dirty="0" smtClean="0"/>
              <a:t> </a:t>
            </a:r>
            <a:r>
              <a:rPr lang="fi-FI" dirty="0" err="1" smtClean="0"/>
              <a:t>Veske</a:t>
            </a:r>
            <a:r>
              <a:rPr lang="fi-FI" dirty="0"/>
              <a:t> (</a:t>
            </a:r>
            <a:r>
              <a:rPr lang="fi-FI" dirty="0" smtClean="0"/>
              <a:t>Tartu/Helsinki)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Ekaterina</a:t>
            </a:r>
            <a:r>
              <a:rPr lang="fi-FI" dirty="0" smtClean="0"/>
              <a:t> </a:t>
            </a:r>
            <a:r>
              <a:rPr lang="fi-FI" dirty="0" err="1" smtClean="0"/>
              <a:t>Baibuz</a:t>
            </a:r>
            <a:endParaRPr lang="fi-FI" dirty="0" smtClean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fi-FI" dirty="0" err="1" smtClean="0"/>
              <a:t>Mrunal</a:t>
            </a:r>
            <a:r>
              <a:rPr lang="fi-FI" dirty="0" smtClean="0"/>
              <a:t> </a:t>
            </a:r>
            <a:r>
              <a:rPr lang="fi-FI" dirty="0" err="1" smtClean="0"/>
              <a:t>Parekh</a:t>
            </a:r>
            <a:endParaRPr lang="fi-FI" dirty="0" smtClean="0"/>
          </a:p>
          <a:p>
            <a:pPr marL="1470025" lvl="3" indent="0">
              <a:lnSpc>
                <a:spcPct val="100000"/>
              </a:lnSpc>
              <a:spcBef>
                <a:spcPts val="300"/>
              </a:spcBef>
              <a:buNone/>
            </a:pPr>
            <a:r>
              <a:rPr lang="fi-FI" dirty="0"/>
              <a:t>	</a:t>
            </a:r>
            <a:r>
              <a:rPr lang="fi-FI" dirty="0" smtClean="0"/>
              <a:t>		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217090" y="1600200"/>
            <a:ext cx="3657600" cy="4646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normAutofit/>
          </a:bodyPr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95000"/>
              <a:buFont typeface="Wingdings" pitchFamily="2" charset="2"/>
              <a:buChar char=""/>
              <a:defRPr sz="20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itchFamily="2" charset="2"/>
              <a:buChar char="w"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fi-FI" b="0" kern="0" dirty="0" err="1" smtClean="0"/>
              <a:t>Collaborators</a:t>
            </a:r>
            <a:r>
              <a:rPr lang="fi-FI" b="0" kern="0" dirty="0" smtClean="0"/>
              <a:t> and </a:t>
            </a:r>
            <a:r>
              <a:rPr lang="fi-FI" b="0" kern="0" dirty="0" err="1" smtClean="0"/>
              <a:t>colleagues</a:t>
            </a:r>
            <a:endParaRPr lang="fi-FI" b="0" kern="0" dirty="0"/>
          </a:p>
          <a:p>
            <a:pPr lvl="1">
              <a:lnSpc>
                <a:spcPct val="100000"/>
              </a:lnSpc>
            </a:pPr>
            <a:r>
              <a:rPr lang="fi-FI" sz="1800" b="0" kern="0" dirty="0" smtClean="0"/>
              <a:t>Helsinki:</a:t>
            </a:r>
          </a:p>
          <a:p>
            <a:pPr lvl="2">
              <a:lnSpc>
                <a:spcPct val="100000"/>
              </a:lnSpc>
            </a:pPr>
            <a:r>
              <a:rPr lang="fi-FI" sz="1800" b="0" kern="0" dirty="0" smtClean="0"/>
              <a:t>Prof. Kai Nordlund</a:t>
            </a:r>
          </a:p>
          <a:p>
            <a:pPr lvl="2">
              <a:lnSpc>
                <a:spcPct val="100000"/>
              </a:lnSpc>
            </a:pPr>
            <a:r>
              <a:rPr lang="fi-FI" sz="1800" b="0" kern="0" dirty="0" err="1" smtClean="0"/>
              <a:t>Dr</a:t>
            </a:r>
            <a:r>
              <a:rPr lang="fi-FI" sz="1800" b="0" kern="0" dirty="0" smtClean="0"/>
              <a:t>. Antti Kuronen</a:t>
            </a:r>
          </a:p>
          <a:p>
            <a:pPr lvl="2">
              <a:lnSpc>
                <a:spcPct val="100000"/>
              </a:lnSpc>
            </a:pPr>
            <a:r>
              <a:rPr lang="fi-FI" sz="1800" b="0" kern="0" dirty="0" err="1" smtClean="0"/>
              <a:t>Dr</a:t>
            </a:r>
            <a:r>
              <a:rPr lang="fi-FI" sz="1800" b="0" kern="0" dirty="0" smtClean="0"/>
              <a:t>. Kenneth Österberg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fi-FI" sz="1800" u="sng" kern="0" dirty="0" smtClean="0"/>
              <a:t>CERN</a:t>
            </a:r>
            <a:r>
              <a:rPr lang="fi-FI" sz="1800" b="0" kern="0" dirty="0" smtClean="0"/>
              <a:t>:</a:t>
            </a:r>
          </a:p>
          <a:p>
            <a:pPr lvl="2">
              <a:lnSpc>
                <a:spcPct val="100000"/>
              </a:lnSpc>
            </a:pPr>
            <a:r>
              <a:rPr lang="fi-FI" sz="1800" b="0" kern="0" dirty="0" err="1" smtClean="0"/>
              <a:t>Dr</a:t>
            </a:r>
            <a:r>
              <a:rPr lang="fi-FI" sz="1800" b="0" kern="0" dirty="0" smtClean="0"/>
              <a:t>. Walter </a:t>
            </a:r>
            <a:r>
              <a:rPr lang="fi-FI" sz="1800" b="0" kern="0" dirty="0" err="1" smtClean="0"/>
              <a:t>Wuensch</a:t>
            </a:r>
            <a:endParaRPr lang="fi-FI" sz="1800" b="0" kern="0" dirty="0" smtClean="0"/>
          </a:p>
          <a:p>
            <a:pPr lvl="2">
              <a:lnSpc>
                <a:spcPct val="100000"/>
              </a:lnSpc>
            </a:pPr>
            <a:r>
              <a:rPr lang="fi-FI" sz="1800" b="0" kern="0" dirty="0" smtClean="0"/>
              <a:t>Sergio </a:t>
            </a:r>
            <a:r>
              <a:rPr lang="fi-FI" sz="1800" b="0" kern="0" dirty="0" err="1" smtClean="0"/>
              <a:t>Calatroni</a:t>
            </a:r>
            <a:endParaRPr lang="fi-FI" sz="1800" b="0" kern="0" dirty="0" smtClean="0"/>
          </a:p>
          <a:p>
            <a:pPr lvl="2">
              <a:lnSpc>
                <a:spcPct val="100000"/>
              </a:lnSpc>
            </a:pPr>
            <a:r>
              <a:rPr lang="en-US" sz="1800" b="0" dirty="0" err="1"/>
              <a:t>Kyrre</a:t>
            </a:r>
            <a:r>
              <a:rPr lang="en-US" sz="1800" b="0" dirty="0"/>
              <a:t> Ness </a:t>
            </a:r>
            <a:r>
              <a:rPr lang="en-US" sz="1800" b="0" dirty="0" err="1"/>
              <a:t>Sjoebaek</a:t>
            </a:r>
            <a:endParaRPr lang="fi-FI" sz="1800" b="0" kern="0" dirty="0" smtClean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fi-FI" sz="1800" b="0" u="sng" kern="0" dirty="0" err="1" smtClean="0"/>
              <a:t>Hebrew</a:t>
            </a:r>
            <a:r>
              <a:rPr lang="fi-FI" sz="1800" b="0" u="sng" kern="0" dirty="0" smtClean="0"/>
              <a:t> </a:t>
            </a:r>
            <a:r>
              <a:rPr lang="fi-FI" sz="1800" b="0" u="sng" kern="0" dirty="0" err="1" smtClean="0"/>
              <a:t>university</a:t>
            </a:r>
            <a:r>
              <a:rPr lang="fi-FI" sz="1800" b="0" u="sng" kern="0" dirty="0" smtClean="0"/>
              <a:t> of Jerusalem</a:t>
            </a:r>
          </a:p>
          <a:p>
            <a:pPr lvl="2">
              <a:lnSpc>
                <a:spcPct val="100000"/>
              </a:lnSpc>
            </a:pPr>
            <a:r>
              <a:rPr lang="fi-FI" sz="1800" b="0" kern="0" dirty="0" err="1" smtClean="0"/>
              <a:t>Dr</a:t>
            </a:r>
            <a:r>
              <a:rPr lang="fi-FI" sz="1800" b="0" kern="0" dirty="0" smtClean="0"/>
              <a:t>. </a:t>
            </a:r>
            <a:r>
              <a:rPr lang="fi-FI" sz="1800" b="0" kern="0" dirty="0" err="1" smtClean="0"/>
              <a:t>Yinon</a:t>
            </a:r>
            <a:r>
              <a:rPr lang="fi-FI" sz="1800" b="0" kern="0" dirty="0" smtClean="0"/>
              <a:t> </a:t>
            </a:r>
            <a:r>
              <a:rPr lang="fi-FI" sz="1800" b="0" kern="0" dirty="0" err="1" smtClean="0"/>
              <a:t>Ashkenazy</a:t>
            </a:r>
            <a:endParaRPr lang="en-US" sz="1800" b="0" kern="0" dirty="0"/>
          </a:p>
        </p:txBody>
      </p:sp>
      <p:sp>
        <p:nvSpPr>
          <p:cNvPr id="5" name="Rectangle 4"/>
          <p:cNvSpPr/>
          <p:nvPr/>
        </p:nvSpPr>
        <p:spPr>
          <a:xfrm>
            <a:off x="304800" y="5867400"/>
            <a:ext cx="8229600" cy="664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0" dirty="0" smtClean="0">
                <a:solidFill>
                  <a:schemeClr val="tx1"/>
                </a:solidFill>
              </a:rPr>
              <a:t>You can find more information at </a:t>
            </a:r>
            <a:r>
              <a:rPr lang="en-US" sz="2000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en-US" sz="2000" dirty="0">
                <a:solidFill>
                  <a:schemeClr val="tx1"/>
                </a:solidFill>
                <a:hlinkClick r:id="rId2"/>
              </a:rPr>
              <a:t>://research.hip.fi/hwp/acctech/accelerator-technology/m-a-t</a:t>
            </a:r>
            <a:r>
              <a:rPr lang="en-US" sz="2000" dirty="0">
                <a:solidFill>
                  <a:schemeClr val="tx1"/>
                </a:solidFill>
              </a:rPr>
              <a:t>/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84"/>
          <a:stretch/>
        </p:blipFill>
        <p:spPr>
          <a:xfrm>
            <a:off x="0" y="1169554"/>
            <a:ext cx="9144000" cy="504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871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561975"/>
            <a:ext cx="6781799" cy="504825"/>
          </a:xfrm>
        </p:spPr>
        <p:txBody>
          <a:bodyPr/>
          <a:lstStyle/>
          <a:p>
            <a:r>
              <a:rPr lang="fi-FI" dirty="0" err="1" smtClean="0"/>
              <a:t>Breakdowns</a:t>
            </a:r>
            <a:r>
              <a:rPr lang="fi-FI" dirty="0" smtClean="0"/>
              <a:t> in ultra </a:t>
            </a:r>
            <a:r>
              <a:rPr lang="fi-FI" dirty="0" err="1" smtClean="0"/>
              <a:t>high</a:t>
            </a:r>
            <a:r>
              <a:rPr lang="fi-FI" dirty="0" smtClean="0"/>
              <a:t> </a:t>
            </a:r>
            <a:r>
              <a:rPr lang="fi-FI" dirty="0" err="1" smtClean="0"/>
              <a:t>vacuum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371600"/>
            <a:ext cx="7162800" cy="4951413"/>
          </a:xfrm>
        </p:spPr>
        <p:txBody>
          <a:bodyPr/>
          <a:lstStyle/>
          <a:p>
            <a:r>
              <a:rPr lang="en-US" dirty="0" smtClean="0"/>
              <a:t>We are developing the model, which will be able to describe the processes involved in the processes of electrical breakdowns in </a:t>
            </a:r>
            <a:r>
              <a:rPr lang="en-US" dirty="0" err="1" smtClean="0"/>
              <a:t>rf</a:t>
            </a:r>
            <a:r>
              <a:rPr lang="en-US" dirty="0" smtClean="0"/>
              <a:t> and dc-fields. </a:t>
            </a:r>
            <a:endParaRPr lang="en-US" dirty="0"/>
          </a:p>
        </p:txBody>
      </p:sp>
      <p:pic>
        <p:nvPicPr>
          <p:cNvPr id="5" name="Picture 4" descr="FixedGapSystem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001116"/>
            <a:ext cx="2561967" cy="336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" r="1931" b="-90"/>
          <a:stretch/>
        </p:blipFill>
        <p:spPr>
          <a:xfrm>
            <a:off x="7010400" y="2111718"/>
            <a:ext cx="1968971" cy="1929673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 descr="img_19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0" y="2819400"/>
            <a:ext cx="2709332" cy="1524000"/>
          </a:xfrm>
          <a:prstGeom prst="rect">
            <a:avLst/>
          </a:prstGeom>
          <a:ln w="19050">
            <a:solidFill>
              <a:schemeClr val="accent4">
                <a:lumMod val="50000"/>
              </a:schemeClr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894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01116"/>
            <a:ext cx="3178484" cy="16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531519"/>
            <a:ext cx="2355756" cy="1766817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39629" y="4038600"/>
            <a:ext cx="2432571" cy="182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28600" y="3001116"/>
            <a:ext cx="1676400" cy="435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0" dirty="0" smtClean="0"/>
              <a:t>CLIC </a:t>
            </a:r>
            <a:r>
              <a:rPr lang="fi-FI" b="0" dirty="0" err="1" smtClean="0"/>
              <a:t>rf-AS</a:t>
            </a:r>
            <a:endParaRPr lang="en-US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3789517" y="2819400"/>
            <a:ext cx="1055842" cy="1122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0" dirty="0" smtClean="0"/>
              <a:t>CERN DC </a:t>
            </a:r>
            <a:r>
              <a:rPr lang="fi-FI" b="0" dirty="0" err="1" smtClean="0"/>
              <a:t>setup</a:t>
            </a:r>
            <a:endParaRPr lang="en-US" b="0" dirty="0"/>
          </a:p>
        </p:txBody>
      </p:sp>
      <p:sp>
        <p:nvSpPr>
          <p:cNvPr id="13" name="TextBox 12"/>
          <p:cNvSpPr txBox="1"/>
          <p:nvPr/>
        </p:nvSpPr>
        <p:spPr>
          <a:xfrm>
            <a:off x="7162800" y="2267966"/>
            <a:ext cx="1055842" cy="1466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0" dirty="0" err="1" smtClean="0">
                <a:solidFill>
                  <a:schemeClr val="tx1"/>
                </a:solidFill>
              </a:rPr>
              <a:t>Fixed</a:t>
            </a:r>
            <a:r>
              <a:rPr lang="fi-FI" b="0" dirty="0" smtClean="0">
                <a:solidFill>
                  <a:schemeClr val="tx1"/>
                </a:solidFill>
              </a:rPr>
              <a:t> </a:t>
            </a:r>
            <a:r>
              <a:rPr lang="fi-FI" b="0" dirty="0" err="1" smtClean="0">
                <a:solidFill>
                  <a:schemeClr val="tx1"/>
                </a:solidFill>
              </a:rPr>
              <a:t>gap</a:t>
            </a:r>
            <a:r>
              <a:rPr lang="fi-FI" b="0" dirty="0" smtClean="0">
                <a:solidFill>
                  <a:schemeClr val="tx1"/>
                </a:solidFill>
              </a:rPr>
              <a:t> DC </a:t>
            </a:r>
            <a:r>
              <a:rPr lang="fi-FI" b="0" dirty="0" err="1" smtClean="0">
                <a:solidFill>
                  <a:schemeClr val="tx1"/>
                </a:solidFill>
              </a:rPr>
              <a:t>setup</a:t>
            </a:r>
            <a:endParaRPr lang="en-US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508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6781800" cy="881464"/>
          </a:xfrm>
        </p:spPr>
        <p:txBody>
          <a:bodyPr>
            <a:noAutofit/>
          </a:bodyPr>
          <a:lstStyle/>
          <a:p>
            <a:r>
              <a:rPr lang="en-GB" sz="2800" dirty="0" smtClean="0"/>
              <a:t>Conditioning history of AS at CERN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CERN TD26R05CC conditioning history plot 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876256" y="115610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FF0000"/>
                </a:solidFill>
              </a:rPr>
              <a:t>11168 BDs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7" name="Picture 6" descr="\\CERN\dfs\Workspaces\w\Wuensch\Papers and posters\By year\2014\Conditioning\figures\Scaledgradient_CERN_TD26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133600"/>
            <a:ext cx="7924800" cy="3581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381000" y="5733884"/>
            <a:ext cx="8686800" cy="865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0" dirty="0">
                <a:solidFill>
                  <a:schemeClr val="tx1"/>
                </a:solidFill>
                <a:latin typeface="Georgia" panose="02040502050405020303" pitchFamily="18" charset="0"/>
              </a:rPr>
              <a:t>The conditioning behaviour of a CLIC prototype accelerating structure. The time corresponds to over four months of operation at 50 Hz. The vertical scale is the accelerating gradient normalized for pulse length and breakdown rate. </a:t>
            </a:r>
            <a:endParaRPr lang="en-US" sz="1800" b="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10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roup 122"/>
          <p:cNvGrpSpPr/>
          <p:nvPr/>
        </p:nvGrpSpPr>
        <p:grpSpPr>
          <a:xfrm>
            <a:off x="4967610" y="3236594"/>
            <a:ext cx="717001" cy="725806"/>
            <a:chOff x="4967610" y="3236594"/>
            <a:chExt cx="717001" cy="725806"/>
          </a:xfrm>
        </p:grpSpPr>
        <p:sp>
          <p:nvSpPr>
            <p:cNvPr id="59" name="Flowchart: Extract 58"/>
            <p:cNvSpPr/>
            <p:nvPr/>
          </p:nvSpPr>
          <p:spPr>
            <a:xfrm>
              <a:off x="5047277" y="3236594"/>
              <a:ext cx="557667" cy="682747"/>
            </a:xfrm>
            <a:prstGeom prst="flowChartExtract">
              <a:avLst/>
            </a:prstGeom>
            <a:blipFill>
              <a:blip r:embed="rId4"/>
              <a:tile tx="0" ty="0" sx="100000" sy="100000" flip="none" algn="tl"/>
            </a:blip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967610" y="3269729"/>
              <a:ext cx="717001" cy="692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208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-</a:t>
              </a:r>
            </a:p>
            <a:p>
              <a:pPr marL="0" marR="0" lvl="0" indent="0" algn="ctr" defTabSz="914400" eaLnBrk="1" fontAlgn="auto" latinLnBrk="0" hangingPunct="1">
                <a:lnSpc>
                  <a:spcPts val="208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fi-FI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-</a:t>
              </a:r>
            </a:p>
            <a:p>
              <a:pPr marL="0" marR="0" lvl="0" indent="0" algn="ctr" defTabSz="914400" eaLnBrk="1" fontAlgn="auto" latinLnBrk="0" hangingPunct="1">
                <a:lnSpc>
                  <a:spcPts val="208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fi-FI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  -  </a:t>
              </a: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3374687" y="3407282"/>
            <a:ext cx="478004" cy="512060"/>
            <a:chOff x="3374687" y="3407282"/>
            <a:chExt cx="478004" cy="512060"/>
          </a:xfrm>
        </p:grpSpPr>
        <p:sp>
          <p:nvSpPr>
            <p:cNvPr id="58" name="Flowchart: Extract 57"/>
            <p:cNvSpPr/>
            <p:nvPr/>
          </p:nvSpPr>
          <p:spPr>
            <a:xfrm>
              <a:off x="3454356" y="3634864"/>
              <a:ext cx="318667" cy="284478"/>
            </a:xfrm>
            <a:prstGeom prst="flowChartExtract">
              <a:avLst/>
            </a:prstGeom>
            <a:blipFill>
              <a:blip r:embed="rId4"/>
              <a:tile tx="0" ty="0" sx="100000" sy="100000" flip="none" algn="tl"/>
            </a:blip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 rot="5400000" flipH="1" flipV="1">
              <a:off x="3499898" y="3521072"/>
              <a:ext cx="227582" cy="2"/>
            </a:xfrm>
            <a:prstGeom prst="straightConnector1">
              <a:avLst/>
            </a:prstGeom>
            <a:noFill/>
            <a:ln w="38100" cap="flat" cmpd="sng" algn="ctr">
              <a:solidFill>
                <a:sysClr val="window" lastClr="FFFFFF">
                  <a:lumMod val="65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71" name="Straight Arrow Connector 70"/>
            <p:cNvCxnSpPr/>
            <p:nvPr/>
          </p:nvCxnSpPr>
          <p:spPr>
            <a:xfrm rot="5400000" flipH="1" flipV="1">
              <a:off x="3716128" y="3612093"/>
              <a:ext cx="113791" cy="159334"/>
            </a:xfrm>
            <a:prstGeom prst="straightConnector1">
              <a:avLst/>
            </a:prstGeom>
            <a:noFill/>
            <a:ln w="38100" cap="flat" cmpd="sng" algn="ctr">
              <a:solidFill>
                <a:sysClr val="window" lastClr="FFFFFF">
                  <a:lumMod val="65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72" name="Straight Arrow Connector 71"/>
            <p:cNvCxnSpPr/>
            <p:nvPr/>
          </p:nvCxnSpPr>
          <p:spPr>
            <a:xfrm rot="16200000" flipV="1">
              <a:off x="3397458" y="3612093"/>
              <a:ext cx="113791" cy="159334"/>
            </a:xfrm>
            <a:prstGeom prst="straightConnector1">
              <a:avLst/>
            </a:prstGeom>
            <a:noFill/>
            <a:ln w="38100" cap="flat" cmpd="sng" algn="ctr">
              <a:solidFill>
                <a:sysClr val="window" lastClr="FFFFFF">
                  <a:lumMod val="65000"/>
                </a:sysClr>
              </a:solidFill>
              <a:prstDash val="solid"/>
              <a:tailEnd type="arrow"/>
            </a:ln>
            <a:effectLst/>
          </p:spPr>
        </p:cxnSp>
      </p:grpSp>
      <p:grpSp>
        <p:nvGrpSpPr>
          <p:cNvPr id="111" name="Group 110"/>
          <p:cNvGrpSpPr/>
          <p:nvPr/>
        </p:nvGrpSpPr>
        <p:grpSpPr>
          <a:xfrm>
            <a:off x="50669" y="3919341"/>
            <a:ext cx="8940931" cy="1414659"/>
            <a:chOff x="10433" y="3919341"/>
            <a:chExt cx="8940931" cy="1414659"/>
          </a:xfrm>
        </p:grpSpPr>
        <p:sp>
          <p:nvSpPr>
            <p:cNvPr id="57" name="Rectangle 3"/>
            <p:cNvSpPr/>
            <p:nvPr/>
          </p:nvSpPr>
          <p:spPr>
            <a:xfrm>
              <a:off x="10433" y="3919341"/>
              <a:ext cx="8940931" cy="1414659"/>
            </a:xfrm>
            <a:custGeom>
              <a:avLst/>
              <a:gdLst>
                <a:gd name="connsiteX0" fmla="*/ 0 w 11117415"/>
                <a:gd name="connsiteY0" fmla="*/ 0 h 1358015"/>
                <a:gd name="connsiteX1" fmla="*/ 11117415 w 11117415"/>
                <a:gd name="connsiteY1" fmla="*/ 0 h 1358015"/>
                <a:gd name="connsiteX2" fmla="*/ 11117415 w 11117415"/>
                <a:gd name="connsiteY2" fmla="*/ 1358015 h 1358015"/>
                <a:gd name="connsiteX3" fmla="*/ 0 w 11117415"/>
                <a:gd name="connsiteY3" fmla="*/ 1358015 h 1358015"/>
                <a:gd name="connsiteX4" fmla="*/ 0 w 11117415"/>
                <a:gd name="connsiteY4" fmla="*/ 0 h 1358015"/>
                <a:gd name="connsiteX0" fmla="*/ 0 w 11117415"/>
                <a:gd name="connsiteY0" fmla="*/ 0 h 1358015"/>
                <a:gd name="connsiteX1" fmla="*/ 11117415 w 11117415"/>
                <a:gd name="connsiteY1" fmla="*/ 0 h 1358015"/>
                <a:gd name="connsiteX2" fmla="*/ 11117415 w 11117415"/>
                <a:gd name="connsiteY2" fmla="*/ 1358015 h 1358015"/>
                <a:gd name="connsiteX3" fmla="*/ 2726623 w 11117415"/>
                <a:gd name="connsiteY3" fmla="*/ 1346012 h 1358015"/>
                <a:gd name="connsiteX4" fmla="*/ 0 w 11117415"/>
                <a:gd name="connsiteY4" fmla="*/ 1358015 h 1358015"/>
                <a:gd name="connsiteX5" fmla="*/ 0 w 11117415"/>
                <a:gd name="connsiteY5" fmla="*/ 0 h 1358015"/>
                <a:gd name="connsiteX0" fmla="*/ 0 w 11117415"/>
                <a:gd name="connsiteY0" fmla="*/ 0 h 1360079"/>
                <a:gd name="connsiteX1" fmla="*/ 11117415 w 11117415"/>
                <a:gd name="connsiteY1" fmla="*/ 0 h 1360079"/>
                <a:gd name="connsiteX2" fmla="*/ 11117415 w 11117415"/>
                <a:gd name="connsiteY2" fmla="*/ 1358015 h 1360079"/>
                <a:gd name="connsiteX3" fmla="*/ 7073540 w 11117415"/>
                <a:gd name="connsiteY3" fmla="*/ 1360079 h 1360079"/>
                <a:gd name="connsiteX4" fmla="*/ 2726623 w 11117415"/>
                <a:gd name="connsiteY4" fmla="*/ 1346012 h 1360079"/>
                <a:gd name="connsiteX5" fmla="*/ 0 w 11117415"/>
                <a:gd name="connsiteY5" fmla="*/ 1358015 h 1360079"/>
                <a:gd name="connsiteX6" fmla="*/ 0 w 11117415"/>
                <a:gd name="connsiteY6" fmla="*/ 0 h 1360079"/>
                <a:gd name="connsiteX0" fmla="*/ 0 w 11117415"/>
                <a:gd name="connsiteY0" fmla="*/ 0 h 1360079"/>
                <a:gd name="connsiteX1" fmla="*/ 11117415 w 11117415"/>
                <a:gd name="connsiteY1" fmla="*/ 0 h 1360079"/>
                <a:gd name="connsiteX2" fmla="*/ 11117415 w 11117415"/>
                <a:gd name="connsiteY2" fmla="*/ 1358015 h 1360079"/>
                <a:gd name="connsiteX3" fmla="*/ 7073540 w 11117415"/>
                <a:gd name="connsiteY3" fmla="*/ 1360079 h 1360079"/>
                <a:gd name="connsiteX4" fmla="*/ 2726623 w 11117415"/>
                <a:gd name="connsiteY4" fmla="*/ 1163132 h 1360079"/>
                <a:gd name="connsiteX5" fmla="*/ 0 w 11117415"/>
                <a:gd name="connsiteY5" fmla="*/ 1358015 h 1360079"/>
                <a:gd name="connsiteX6" fmla="*/ 0 w 11117415"/>
                <a:gd name="connsiteY6" fmla="*/ 0 h 1360079"/>
                <a:gd name="connsiteX0" fmla="*/ 0 w 11117415"/>
                <a:gd name="connsiteY0" fmla="*/ 0 h 1360079"/>
                <a:gd name="connsiteX1" fmla="*/ 11117415 w 11117415"/>
                <a:gd name="connsiteY1" fmla="*/ 0 h 1360079"/>
                <a:gd name="connsiteX2" fmla="*/ 11117415 w 11117415"/>
                <a:gd name="connsiteY2" fmla="*/ 1358015 h 1360079"/>
                <a:gd name="connsiteX3" fmla="*/ 7073540 w 11117415"/>
                <a:gd name="connsiteY3" fmla="*/ 1360079 h 1360079"/>
                <a:gd name="connsiteX4" fmla="*/ 4485084 w 11117415"/>
                <a:gd name="connsiteY4" fmla="*/ 1247538 h 1360079"/>
                <a:gd name="connsiteX5" fmla="*/ 2726623 w 11117415"/>
                <a:gd name="connsiteY5" fmla="*/ 1163132 h 1360079"/>
                <a:gd name="connsiteX6" fmla="*/ 0 w 11117415"/>
                <a:gd name="connsiteY6" fmla="*/ 1358015 h 1360079"/>
                <a:gd name="connsiteX7" fmla="*/ 0 w 11117415"/>
                <a:gd name="connsiteY7" fmla="*/ 0 h 1360079"/>
                <a:gd name="connsiteX0" fmla="*/ 0 w 11117415"/>
                <a:gd name="connsiteY0" fmla="*/ 0 h 1360079"/>
                <a:gd name="connsiteX1" fmla="*/ 11117415 w 11117415"/>
                <a:gd name="connsiteY1" fmla="*/ 0 h 1360079"/>
                <a:gd name="connsiteX2" fmla="*/ 11117415 w 11117415"/>
                <a:gd name="connsiteY2" fmla="*/ 1358015 h 1360079"/>
                <a:gd name="connsiteX3" fmla="*/ 9268100 w 11117415"/>
                <a:gd name="connsiteY3" fmla="*/ 1360079 h 1360079"/>
                <a:gd name="connsiteX4" fmla="*/ 7073540 w 11117415"/>
                <a:gd name="connsiteY4" fmla="*/ 1360079 h 1360079"/>
                <a:gd name="connsiteX5" fmla="*/ 4485084 w 11117415"/>
                <a:gd name="connsiteY5" fmla="*/ 1247538 h 1360079"/>
                <a:gd name="connsiteX6" fmla="*/ 2726623 w 11117415"/>
                <a:gd name="connsiteY6" fmla="*/ 1163132 h 1360079"/>
                <a:gd name="connsiteX7" fmla="*/ 0 w 11117415"/>
                <a:gd name="connsiteY7" fmla="*/ 1358015 h 1360079"/>
                <a:gd name="connsiteX8" fmla="*/ 0 w 11117415"/>
                <a:gd name="connsiteY8" fmla="*/ 0 h 1360079"/>
                <a:gd name="connsiteX0" fmla="*/ 0 w 11117415"/>
                <a:gd name="connsiteY0" fmla="*/ 0 h 1360079"/>
                <a:gd name="connsiteX1" fmla="*/ 11117415 w 11117415"/>
                <a:gd name="connsiteY1" fmla="*/ 0 h 1360079"/>
                <a:gd name="connsiteX2" fmla="*/ 11117415 w 11117415"/>
                <a:gd name="connsiteY2" fmla="*/ 1358015 h 1360079"/>
                <a:gd name="connsiteX3" fmla="*/ 9268100 w 11117415"/>
                <a:gd name="connsiteY3" fmla="*/ 1360079 h 1360079"/>
                <a:gd name="connsiteX4" fmla="*/ 7073540 w 11117415"/>
                <a:gd name="connsiteY4" fmla="*/ 1360079 h 1360079"/>
                <a:gd name="connsiteX5" fmla="*/ 4485084 w 11117415"/>
                <a:gd name="connsiteY5" fmla="*/ 1247538 h 1360079"/>
                <a:gd name="connsiteX6" fmla="*/ 2571878 w 11117415"/>
                <a:gd name="connsiteY6" fmla="*/ 1191268 h 1360079"/>
                <a:gd name="connsiteX7" fmla="*/ 0 w 11117415"/>
                <a:gd name="connsiteY7" fmla="*/ 1358015 h 1360079"/>
                <a:gd name="connsiteX8" fmla="*/ 0 w 11117415"/>
                <a:gd name="connsiteY8" fmla="*/ 0 h 1360079"/>
                <a:gd name="connsiteX0" fmla="*/ 0 w 11117415"/>
                <a:gd name="connsiteY0" fmla="*/ 0 h 1360079"/>
                <a:gd name="connsiteX1" fmla="*/ 11117415 w 11117415"/>
                <a:gd name="connsiteY1" fmla="*/ 0 h 1360079"/>
                <a:gd name="connsiteX2" fmla="*/ 11117415 w 11117415"/>
                <a:gd name="connsiteY2" fmla="*/ 1358015 h 1360079"/>
                <a:gd name="connsiteX3" fmla="*/ 9268100 w 11117415"/>
                <a:gd name="connsiteY3" fmla="*/ 1360079 h 1360079"/>
                <a:gd name="connsiteX4" fmla="*/ 7073540 w 11117415"/>
                <a:gd name="connsiteY4" fmla="*/ 1360079 h 1360079"/>
                <a:gd name="connsiteX5" fmla="*/ 4485084 w 11117415"/>
                <a:gd name="connsiteY5" fmla="*/ 1247538 h 1360079"/>
                <a:gd name="connsiteX6" fmla="*/ 2571878 w 11117415"/>
                <a:gd name="connsiteY6" fmla="*/ 1191268 h 1360079"/>
                <a:gd name="connsiteX7" fmla="*/ 0 w 11117415"/>
                <a:gd name="connsiteY7" fmla="*/ 1358015 h 1360079"/>
                <a:gd name="connsiteX8" fmla="*/ 0 w 11117415"/>
                <a:gd name="connsiteY8" fmla="*/ 0 h 1360079"/>
                <a:gd name="connsiteX0" fmla="*/ 0 w 11117415"/>
                <a:gd name="connsiteY0" fmla="*/ 0 h 1360079"/>
                <a:gd name="connsiteX1" fmla="*/ 11117415 w 11117415"/>
                <a:gd name="connsiteY1" fmla="*/ 0 h 1360079"/>
                <a:gd name="connsiteX2" fmla="*/ 11117415 w 11117415"/>
                <a:gd name="connsiteY2" fmla="*/ 1358015 h 1360079"/>
                <a:gd name="connsiteX3" fmla="*/ 9268100 w 11117415"/>
                <a:gd name="connsiteY3" fmla="*/ 1360079 h 1360079"/>
                <a:gd name="connsiteX4" fmla="*/ 7073540 w 11117415"/>
                <a:gd name="connsiteY4" fmla="*/ 1360079 h 1360079"/>
                <a:gd name="connsiteX5" fmla="*/ 4358475 w 11117415"/>
                <a:gd name="connsiteY5" fmla="*/ 1317876 h 1360079"/>
                <a:gd name="connsiteX6" fmla="*/ 2571878 w 11117415"/>
                <a:gd name="connsiteY6" fmla="*/ 1191268 h 1360079"/>
                <a:gd name="connsiteX7" fmla="*/ 0 w 11117415"/>
                <a:gd name="connsiteY7" fmla="*/ 1358015 h 1360079"/>
                <a:gd name="connsiteX8" fmla="*/ 0 w 11117415"/>
                <a:gd name="connsiteY8" fmla="*/ 0 h 1360079"/>
                <a:gd name="connsiteX0" fmla="*/ 0 w 11117415"/>
                <a:gd name="connsiteY0" fmla="*/ 0 h 1360079"/>
                <a:gd name="connsiteX1" fmla="*/ 11117415 w 11117415"/>
                <a:gd name="connsiteY1" fmla="*/ 0 h 1360079"/>
                <a:gd name="connsiteX2" fmla="*/ 11117415 w 11117415"/>
                <a:gd name="connsiteY2" fmla="*/ 1358015 h 1360079"/>
                <a:gd name="connsiteX3" fmla="*/ 9268100 w 11117415"/>
                <a:gd name="connsiteY3" fmla="*/ 1360079 h 1360079"/>
                <a:gd name="connsiteX4" fmla="*/ 7073540 w 11117415"/>
                <a:gd name="connsiteY4" fmla="*/ 1360079 h 1360079"/>
                <a:gd name="connsiteX5" fmla="*/ 4358475 w 11117415"/>
                <a:gd name="connsiteY5" fmla="*/ 1317876 h 1360079"/>
                <a:gd name="connsiteX6" fmla="*/ 2571878 w 11117415"/>
                <a:gd name="connsiteY6" fmla="*/ 1191268 h 1360079"/>
                <a:gd name="connsiteX7" fmla="*/ 0 w 11117415"/>
                <a:gd name="connsiteY7" fmla="*/ 1358015 h 1360079"/>
                <a:gd name="connsiteX8" fmla="*/ 0 w 11117415"/>
                <a:gd name="connsiteY8" fmla="*/ 0 h 1360079"/>
                <a:gd name="connsiteX0" fmla="*/ 0 w 11117415"/>
                <a:gd name="connsiteY0" fmla="*/ 0 h 1371399"/>
                <a:gd name="connsiteX1" fmla="*/ 11117415 w 11117415"/>
                <a:gd name="connsiteY1" fmla="*/ 0 h 1371399"/>
                <a:gd name="connsiteX2" fmla="*/ 11117415 w 11117415"/>
                <a:gd name="connsiteY2" fmla="*/ 1358015 h 1371399"/>
                <a:gd name="connsiteX3" fmla="*/ 9268100 w 11117415"/>
                <a:gd name="connsiteY3" fmla="*/ 1360079 h 1371399"/>
                <a:gd name="connsiteX4" fmla="*/ 7073540 w 11117415"/>
                <a:gd name="connsiteY4" fmla="*/ 1360079 h 1371399"/>
                <a:gd name="connsiteX5" fmla="*/ 4358475 w 11117415"/>
                <a:gd name="connsiteY5" fmla="*/ 1317876 h 1371399"/>
                <a:gd name="connsiteX6" fmla="*/ 2571878 w 11117415"/>
                <a:gd name="connsiteY6" fmla="*/ 1191268 h 1371399"/>
                <a:gd name="connsiteX7" fmla="*/ 0 w 11117415"/>
                <a:gd name="connsiteY7" fmla="*/ 1358015 h 1371399"/>
                <a:gd name="connsiteX8" fmla="*/ 0 w 11117415"/>
                <a:gd name="connsiteY8" fmla="*/ 0 h 1371399"/>
                <a:gd name="connsiteX0" fmla="*/ 0 w 11117415"/>
                <a:gd name="connsiteY0" fmla="*/ 0 h 1360079"/>
                <a:gd name="connsiteX1" fmla="*/ 11117415 w 11117415"/>
                <a:gd name="connsiteY1" fmla="*/ 0 h 1360079"/>
                <a:gd name="connsiteX2" fmla="*/ 11117415 w 11117415"/>
                <a:gd name="connsiteY2" fmla="*/ 1358015 h 1360079"/>
                <a:gd name="connsiteX3" fmla="*/ 9268100 w 11117415"/>
                <a:gd name="connsiteY3" fmla="*/ 1360079 h 1360079"/>
                <a:gd name="connsiteX4" fmla="*/ 6876592 w 11117415"/>
                <a:gd name="connsiteY4" fmla="*/ 1275673 h 1360079"/>
                <a:gd name="connsiteX5" fmla="*/ 4358475 w 11117415"/>
                <a:gd name="connsiteY5" fmla="*/ 1317876 h 1360079"/>
                <a:gd name="connsiteX6" fmla="*/ 2571878 w 11117415"/>
                <a:gd name="connsiteY6" fmla="*/ 1191268 h 1360079"/>
                <a:gd name="connsiteX7" fmla="*/ 0 w 11117415"/>
                <a:gd name="connsiteY7" fmla="*/ 1358015 h 1360079"/>
                <a:gd name="connsiteX8" fmla="*/ 0 w 11117415"/>
                <a:gd name="connsiteY8" fmla="*/ 0 h 1360079"/>
                <a:gd name="connsiteX0" fmla="*/ 0 w 11117415"/>
                <a:gd name="connsiteY0" fmla="*/ 0 h 1472621"/>
                <a:gd name="connsiteX1" fmla="*/ 11117415 w 11117415"/>
                <a:gd name="connsiteY1" fmla="*/ 0 h 1472621"/>
                <a:gd name="connsiteX2" fmla="*/ 11117415 w 11117415"/>
                <a:gd name="connsiteY2" fmla="*/ 1358015 h 1472621"/>
                <a:gd name="connsiteX3" fmla="*/ 9085220 w 11117415"/>
                <a:gd name="connsiteY3" fmla="*/ 1472621 h 1472621"/>
                <a:gd name="connsiteX4" fmla="*/ 6876592 w 11117415"/>
                <a:gd name="connsiteY4" fmla="*/ 1275673 h 1472621"/>
                <a:gd name="connsiteX5" fmla="*/ 4358475 w 11117415"/>
                <a:gd name="connsiteY5" fmla="*/ 1317876 h 1472621"/>
                <a:gd name="connsiteX6" fmla="*/ 2571878 w 11117415"/>
                <a:gd name="connsiteY6" fmla="*/ 1191268 h 1472621"/>
                <a:gd name="connsiteX7" fmla="*/ 0 w 11117415"/>
                <a:gd name="connsiteY7" fmla="*/ 1358015 h 1472621"/>
                <a:gd name="connsiteX8" fmla="*/ 0 w 11117415"/>
                <a:gd name="connsiteY8" fmla="*/ 0 h 1472621"/>
                <a:gd name="connsiteX0" fmla="*/ 0 w 11117415"/>
                <a:gd name="connsiteY0" fmla="*/ 0 h 1482881"/>
                <a:gd name="connsiteX1" fmla="*/ 11117415 w 11117415"/>
                <a:gd name="connsiteY1" fmla="*/ 0 h 1482881"/>
                <a:gd name="connsiteX2" fmla="*/ 11117415 w 11117415"/>
                <a:gd name="connsiteY2" fmla="*/ 1358015 h 1482881"/>
                <a:gd name="connsiteX3" fmla="*/ 9085220 w 11117415"/>
                <a:gd name="connsiteY3" fmla="*/ 1472621 h 1482881"/>
                <a:gd name="connsiteX4" fmla="*/ 6876592 w 11117415"/>
                <a:gd name="connsiteY4" fmla="*/ 1275673 h 1482881"/>
                <a:gd name="connsiteX5" fmla="*/ 4358475 w 11117415"/>
                <a:gd name="connsiteY5" fmla="*/ 1317876 h 1482881"/>
                <a:gd name="connsiteX6" fmla="*/ 2571878 w 11117415"/>
                <a:gd name="connsiteY6" fmla="*/ 1191268 h 1482881"/>
                <a:gd name="connsiteX7" fmla="*/ 0 w 11117415"/>
                <a:gd name="connsiteY7" fmla="*/ 1358015 h 1482881"/>
                <a:gd name="connsiteX8" fmla="*/ 0 w 11117415"/>
                <a:gd name="connsiteY8" fmla="*/ 0 h 1482881"/>
                <a:gd name="connsiteX0" fmla="*/ 0 w 11117415"/>
                <a:gd name="connsiteY0" fmla="*/ 0 h 1482881"/>
                <a:gd name="connsiteX1" fmla="*/ 11117415 w 11117415"/>
                <a:gd name="connsiteY1" fmla="*/ 0 h 1482881"/>
                <a:gd name="connsiteX2" fmla="*/ 11117415 w 11117415"/>
                <a:gd name="connsiteY2" fmla="*/ 1358015 h 1482881"/>
                <a:gd name="connsiteX3" fmla="*/ 9085220 w 11117415"/>
                <a:gd name="connsiteY3" fmla="*/ 1472621 h 1482881"/>
                <a:gd name="connsiteX4" fmla="*/ 6876592 w 11117415"/>
                <a:gd name="connsiteY4" fmla="*/ 1275673 h 1482881"/>
                <a:gd name="connsiteX5" fmla="*/ 4358475 w 11117415"/>
                <a:gd name="connsiteY5" fmla="*/ 1317876 h 1482881"/>
                <a:gd name="connsiteX6" fmla="*/ 2571878 w 11117415"/>
                <a:gd name="connsiteY6" fmla="*/ 1191268 h 1482881"/>
                <a:gd name="connsiteX7" fmla="*/ 0 w 11117415"/>
                <a:gd name="connsiteY7" fmla="*/ 1358015 h 1482881"/>
                <a:gd name="connsiteX8" fmla="*/ 0 w 11117415"/>
                <a:gd name="connsiteY8" fmla="*/ 0 h 1482881"/>
                <a:gd name="connsiteX0" fmla="*/ 0 w 11117415"/>
                <a:gd name="connsiteY0" fmla="*/ 0 h 1482881"/>
                <a:gd name="connsiteX1" fmla="*/ 11117415 w 11117415"/>
                <a:gd name="connsiteY1" fmla="*/ 0 h 1482881"/>
                <a:gd name="connsiteX2" fmla="*/ 11117415 w 11117415"/>
                <a:gd name="connsiteY2" fmla="*/ 1358015 h 1482881"/>
                <a:gd name="connsiteX3" fmla="*/ 9085220 w 11117415"/>
                <a:gd name="connsiteY3" fmla="*/ 1472621 h 1482881"/>
                <a:gd name="connsiteX4" fmla="*/ 6876592 w 11117415"/>
                <a:gd name="connsiteY4" fmla="*/ 1275673 h 1482881"/>
                <a:gd name="connsiteX5" fmla="*/ 4358475 w 11117415"/>
                <a:gd name="connsiteY5" fmla="*/ 1317876 h 1482881"/>
                <a:gd name="connsiteX6" fmla="*/ 1938832 w 11117415"/>
                <a:gd name="connsiteY6" fmla="*/ 1106862 h 1482881"/>
                <a:gd name="connsiteX7" fmla="*/ 0 w 11117415"/>
                <a:gd name="connsiteY7" fmla="*/ 1358015 h 1482881"/>
                <a:gd name="connsiteX8" fmla="*/ 0 w 11117415"/>
                <a:gd name="connsiteY8" fmla="*/ 0 h 1482881"/>
                <a:gd name="connsiteX0" fmla="*/ 0 w 11117415"/>
                <a:gd name="connsiteY0" fmla="*/ 0 h 1482881"/>
                <a:gd name="connsiteX1" fmla="*/ 11117415 w 11117415"/>
                <a:gd name="connsiteY1" fmla="*/ 0 h 1482881"/>
                <a:gd name="connsiteX2" fmla="*/ 11117415 w 11117415"/>
                <a:gd name="connsiteY2" fmla="*/ 1358015 h 1482881"/>
                <a:gd name="connsiteX3" fmla="*/ 9085220 w 11117415"/>
                <a:gd name="connsiteY3" fmla="*/ 1472621 h 1482881"/>
                <a:gd name="connsiteX4" fmla="*/ 6876592 w 11117415"/>
                <a:gd name="connsiteY4" fmla="*/ 1275673 h 1482881"/>
                <a:gd name="connsiteX5" fmla="*/ 4358475 w 11117415"/>
                <a:gd name="connsiteY5" fmla="*/ 1317876 h 1482881"/>
                <a:gd name="connsiteX6" fmla="*/ 1938832 w 11117415"/>
                <a:gd name="connsiteY6" fmla="*/ 1106862 h 1482881"/>
                <a:gd name="connsiteX7" fmla="*/ 0 w 11117415"/>
                <a:gd name="connsiteY7" fmla="*/ 1358015 h 1482881"/>
                <a:gd name="connsiteX8" fmla="*/ 0 w 11117415"/>
                <a:gd name="connsiteY8" fmla="*/ 0 h 148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17415" h="1482881">
                  <a:moveTo>
                    <a:pt x="0" y="0"/>
                  </a:moveTo>
                  <a:lnTo>
                    <a:pt x="11117415" y="0"/>
                  </a:lnTo>
                  <a:lnTo>
                    <a:pt x="11117415" y="1358015"/>
                  </a:lnTo>
                  <a:cubicBezTo>
                    <a:pt x="10440017" y="1396217"/>
                    <a:pt x="9861092" y="1518825"/>
                    <a:pt x="9085220" y="1472621"/>
                  </a:cubicBezTo>
                  <a:cubicBezTo>
                    <a:pt x="8306808" y="1449175"/>
                    <a:pt x="7612801" y="1341322"/>
                    <a:pt x="6876592" y="1275673"/>
                  </a:cubicBezTo>
                  <a:cubicBezTo>
                    <a:pt x="5971570" y="1261605"/>
                    <a:pt x="5319768" y="1416350"/>
                    <a:pt x="4358475" y="1317876"/>
                  </a:cubicBezTo>
                  <a:cubicBezTo>
                    <a:pt x="3734807" y="1228780"/>
                    <a:pt x="2731312" y="999011"/>
                    <a:pt x="1938832" y="1106862"/>
                  </a:cubicBezTo>
                  <a:lnTo>
                    <a:pt x="0" y="13580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tile tx="0" ty="0" sx="100000" sy="100000" flip="none" algn="tl"/>
            </a:blip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08863" y="4376408"/>
              <a:ext cx="41080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r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Arial Unicode MS" panose="020B0604020202020204" pitchFamily="34" charset="-128"/>
                  <a:cs typeface="Arial" panose="020B0604020202020204" pitchFamily="34" charset="0"/>
                </a:rPr>
                <a:t>Cu</a:t>
              </a:r>
              <a:endPara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51977" y="3805551"/>
            <a:ext cx="88396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-  -  -  -  -  -  -  -  -  -  -  -  -  -  -  -  -  -  -  -  -  -  -  -  -  -  -  -  -  -  -  -    </a:t>
            </a:r>
          </a:p>
        </p:txBody>
      </p:sp>
      <p:grpSp>
        <p:nvGrpSpPr>
          <p:cNvPr id="112" name="Group 111"/>
          <p:cNvGrpSpPr/>
          <p:nvPr/>
        </p:nvGrpSpPr>
        <p:grpSpPr>
          <a:xfrm>
            <a:off x="5145744" y="3919342"/>
            <a:ext cx="367693" cy="398269"/>
            <a:chOff x="5145744" y="3919342"/>
            <a:chExt cx="367693" cy="398269"/>
          </a:xfrm>
        </p:grpSpPr>
        <p:cxnSp>
          <p:nvCxnSpPr>
            <p:cNvPr id="73" name="Straight Connector 72"/>
            <p:cNvCxnSpPr/>
            <p:nvPr/>
          </p:nvCxnSpPr>
          <p:spPr>
            <a:xfrm rot="5400000" flipH="1" flipV="1">
              <a:off x="4946609" y="4118477"/>
              <a:ext cx="398269" cy="0"/>
            </a:xfrm>
            <a:prstGeom prst="line">
              <a:avLst/>
            </a:prstGeom>
            <a:noFill/>
            <a:ln w="38100" cap="flat" cmpd="sng" algn="ctr">
              <a:solidFill>
                <a:sysClr val="window" lastClr="FFFFFF"/>
              </a:solidFill>
              <a:prstDash val="sysDash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>
            <a:xfrm rot="5400000" flipH="1" flipV="1">
              <a:off x="5314302" y="4118477"/>
              <a:ext cx="398269" cy="0"/>
            </a:xfrm>
            <a:prstGeom prst="line">
              <a:avLst/>
            </a:prstGeom>
            <a:noFill/>
            <a:ln w="38100" cap="flat" cmpd="sng" algn="ctr">
              <a:solidFill>
                <a:sysClr val="window" lastClr="FFFFFF"/>
              </a:solidFill>
              <a:prstDash val="sysDash"/>
            </a:ln>
            <a:effectLst/>
          </p:spPr>
        </p:cxnSp>
      </p:grpSp>
      <p:sp>
        <p:nvSpPr>
          <p:cNvPr id="75" name="TextBox 74"/>
          <p:cNvSpPr txBox="1"/>
          <p:nvPr/>
        </p:nvSpPr>
        <p:spPr>
          <a:xfrm>
            <a:off x="5691154" y="4175965"/>
            <a:ext cx="2212285" cy="646331"/>
          </a:xfrm>
          <a:prstGeom prst="rect">
            <a:avLst/>
          </a:prstGeom>
          <a:solidFill>
            <a:schemeClr val="bg1"/>
          </a:solidFill>
          <a:ln w="9525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dislocations emitted from a void</a:t>
            </a:r>
          </a:p>
        </p:txBody>
      </p:sp>
      <p:cxnSp>
        <p:nvCxnSpPr>
          <p:cNvPr id="76" name="Straight Arrow Connector 75"/>
          <p:cNvCxnSpPr>
            <a:stCxn id="94" idx="7"/>
          </p:cNvCxnSpPr>
          <p:nvPr/>
        </p:nvCxnSpPr>
        <p:spPr>
          <a:xfrm flipV="1">
            <a:off x="5555229" y="3976237"/>
            <a:ext cx="8513" cy="36672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ysDash"/>
            <a:tailEnd type="arrow"/>
          </a:ln>
          <a:effectLst/>
        </p:spPr>
      </p:cxnSp>
      <p:grpSp>
        <p:nvGrpSpPr>
          <p:cNvPr id="113" name="Group 112"/>
          <p:cNvGrpSpPr/>
          <p:nvPr/>
        </p:nvGrpSpPr>
        <p:grpSpPr>
          <a:xfrm>
            <a:off x="1346332" y="2792044"/>
            <a:ext cx="855907" cy="625852"/>
            <a:chOff x="1346332" y="2792044"/>
            <a:chExt cx="855907" cy="625852"/>
          </a:xfrm>
        </p:grpSpPr>
        <p:cxnSp>
          <p:nvCxnSpPr>
            <p:cNvPr id="77" name="Straight Arrow Connector 76"/>
            <p:cNvCxnSpPr/>
            <p:nvPr/>
          </p:nvCxnSpPr>
          <p:spPr>
            <a:xfrm rot="5400000">
              <a:off x="1062684" y="3132588"/>
              <a:ext cx="568956" cy="1660"/>
            </a:xfrm>
            <a:prstGeom prst="straightConnector1">
              <a:avLst/>
            </a:prstGeom>
            <a:noFill/>
            <a:ln w="57150" cap="flat" cmpd="sng" algn="ctr">
              <a:solidFill>
                <a:sysClr val="window" lastClr="FFFFFF">
                  <a:lumMod val="50000"/>
                </a:sysClr>
              </a:solidFill>
              <a:prstDash val="solid"/>
              <a:tailEnd type="arrow"/>
            </a:ln>
            <a:effectLst/>
          </p:spPr>
        </p:cxnSp>
        <p:graphicFrame>
          <p:nvGraphicFramePr>
            <p:cNvPr id="78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86170315"/>
                </p:ext>
              </p:extLst>
            </p:nvPr>
          </p:nvGraphicFramePr>
          <p:xfrm>
            <a:off x="1445150" y="2792044"/>
            <a:ext cx="757089" cy="6258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002" name="Equation" r:id="rId5" imgW="241200" imgH="253800" progId="Equation.DSMT4">
                    <p:embed/>
                  </p:oleObj>
                </mc:Choice>
                <mc:Fallback>
                  <p:oleObj name="Equation" r:id="rId5" imgW="24120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5150" y="2792044"/>
                          <a:ext cx="757089" cy="6258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83" name="Straight Arrow Connector 82"/>
          <p:cNvCxnSpPr/>
          <p:nvPr/>
        </p:nvCxnSpPr>
        <p:spPr>
          <a:xfrm rot="10800000">
            <a:off x="5321746" y="2895222"/>
            <a:ext cx="1660" cy="362604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ysDot"/>
            <a:tailEnd type="arrow" w="sm" len="sm"/>
          </a:ln>
          <a:effectLst/>
        </p:spPr>
      </p:cxnSp>
      <p:graphicFrame>
        <p:nvGraphicFramePr>
          <p:cNvPr id="8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5073449"/>
              </p:ext>
            </p:extLst>
          </p:nvPr>
        </p:nvGraphicFramePr>
        <p:xfrm>
          <a:off x="4555136" y="2645683"/>
          <a:ext cx="445828" cy="4065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03" name="Equation" r:id="rId7" imgW="253800" imgH="228600" progId="Equation.DSMT4">
                  <p:embed/>
                </p:oleObj>
              </mc:Choice>
              <mc:Fallback>
                <p:oleObj name="Equation" r:id="rId7" imgW="2538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5136" y="2645683"/>
                        <a:ext cx="445828" cy="4065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9" name="Group 108"/>
          <p:cNvGrpSpPr/>
          <p:nvPr/>
        </p:nvGrpSpPr>
        <p:grpSpPr>
          <a:xfrm>
            <a:off x="4165229" y="3748657"/>
            <a:ext cx="674104" cy="170685"/>
            <a:chOff x="4165229" y="3748657"/>
            <a:chExt cx="674104" cy="170685"/>
          </a:xfrm>
        </p:grpSpPr>
        <p:sp>
          <p:nvSpPr>
            <p:cNvPr id="85" name="Oval 84"/>
            <p:cNvSpPr/>
            <p:nvPr/>
          </p:nvSpPr>
          <p:spPr>
            <a:xfrm>
              <a:off x="4165229" y="3805551"/>
              <a:ext cx="122564" cy="113791"/>
            </a:xfrm>
            <a:prstGeom prst="ellipse">
              <a:avLst/>
            </a:prstGeom>
            <a:solidFill>
              <a:srgbClr val="C0504D"/>
            </a:solidFill>
            <a:ln w="25400" cap="flat" cmpd="sng" algn="ctr">
              <a:solidFill>
                <a:srgbClr val="C0504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4471640" y="3805551"/>
              <a:ext cx="122564" cy="113791"/>
            </a:xfrm>
            <a:prstGeom prst="ellipse">
              <a:avLst/>
            </a:prstGeom>
            <a:solidFill>
              <a:srgbClr val="C0504D"/>
            </a:solidFill>
            <a:ln w="25400" cap="flat" cmpd="sng" algn="ctr">
              <a:solidFill>
                <a:srgbClr val="C0504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87" name="Straight Arrow Connector 86"/>
            <p:cNvCxnSpPr>
              <a:stCxn id="85" idx="7"/>
            </p:cNvCxnSpPr>
            <p:nvPr/>
          </p:nvCxnSpPr>
          <p:spPr>
            <a:xfrm rot="5400000" flipH="1" flipV="1">
              <a:off x="4303322" y="3715179"/>
              <a:ext cx="73558" cy="140513"/>
            </a:xfrm>
            <a:prstGeom prst="straightConnector1">
              <a:avLst/>
            </a:prstGeom>
            <a:noFill/>
            <a:ln w="28575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88" name="Straight Arrow Connector 87"/>
            <p:cNvCxnSpPr/>
            <p:nvPr/>
          </p:nvCxnSpPr>
          <p:spPr>
            <a:xfrm rot="5400000" flipH="1" flipV="1">
              <a:off x="4717412" y="3740526"/>
              <a:ext cx="16661" cy="227180"/>
            </a:xfrm>
            <a:prstGeom prst="straightConnector1">
              <a:avLst/>
            </a:prstGeom>
            <a:noFill/>
            <a:ln w="28575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</p:grpSp>
      <p:sp>
        <p:nvSpPr>
          <p:cNvPr id="89" name="TextBox 88"/>
          <p:cNvSpPr txBox="1"/>
          <p:nvPr/>
        </p:nvSpPr>
        <p:spPr>
          <a:xfrm>
            <a:off x="3321394" y="4038600"/>
            <a:ext cx="1763067" cy="430887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ysClr val="windowText" lastClr="000000"/>
            </a:solidFill>
          </a:ln>
        </p:spPr>
        <p:txBody>
          <a:bodyPr wrap="square" lIns="0" r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  <a:sym typeface="Symbol"/>
              </a:rPr>
              <a:t>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lectromigration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19669" y="4142601"/>
            <a:ext cx="2113507" cy="276999"/>
          </a:xfrm>
          <a:prstGeom prst="rect">
            <a:avLst/>
          </a:prstGeom>
          <a:solidFill>
            <a:sysClr val="window" lastClr="FFFFFF"/>
          </a:solidFill>
          <a:ln w="9525">
            <a:solidFill>
              <a:sysClr val="windowText" lastClr="000000"/>
            </a:solidFill>
          </a:ln>
        </p:spPr>
        <p:txBody>
          <a:bodyPr wrap="square" lIns="0" tIns="0" rIns="0" bIns="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surface charges, </a:t>
            </a:r>
            <a:r>
              <a:rPr kumimoji="0" lang="en-US" sz="1800" b="0" i="1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anose="020B0604020202020204" pitchFamily="34" charset="-128"/>
                <a:cs typeface="Times New Roman" panose="02020603050405020304" pitchFamily="18" charset="0"/>
              </a:rPr>
              <a:t>q</a:t>
            </a:r>
            <a:r>
              <a:rPr kumimoji="0" lang="en-US" sz="1800" b="0" i="1" u="none" strike="noStrike" kern="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Arial Unicode MS" panose="020B0604020202020204" pitchFamily="34" charset="-128"/>
                <a:cs typeface="Times New Roman" panose="02020603050405020304" pitchFamily="18" charset="0"/>
              </a:rPr>
              <a:t>s</a:t>
            </a:r>
            <a:endParaRPr kumimoji="0" lang="en-US" sz="1800" b="0" i="1" u="none" strike="noStrike" kern="0" cap="none" spc="0" normalizeH="0" baseline="-2500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5084461" y="3889547"/>
            <a:ext cx="479281" cy="8669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110" name="Group 109"/>
          <p:cNvGrpSpPr/>
          <p:nvPr/>
        </p:nvGrpSpPr>
        <p:grpSpPr>
          <a:xfrm>
            <a:off x="4972782" y="2858683"/>
            <a:ext cx="690840" cy="1027517"/>
            <a:chOff x="4972782" y="2948721"/>
            <a:chExt cx="690840" cy="1027517"/>
          </a:xfrm>
        </p:grpSpPr>
        <p:sp>
          <p:nvSpPr>
            <p:cNvPr id="79" name="Freeform 78"/>
            <p:cNvSpPr/>
            <p:nvPr/>
          </p:nvSpPr>
          <p:spPr>
            <a:xfrm>
              <a:off x="5349712" y="2987783"/>
              <a:ext cx="313910" cy="305708"/>
            </a:xfrm>
            <a:custGeom>
              <a:avLst/>
              <a:gdLst>
                <a:gd name="connsiteX0" fmla="*/ 0 w 300250"/>
                <a:gd name="connsiteY0" fmla="*/ 409433 h 409433"/>
                <a:gd name="connsiteX1" fmla="*/ 163773 w 300250"/>
                <a:gd name="connsiteY1" fmla="*/ 300251 h 409433"/>
                <a:gd name="connsiteX2" fmla="*/ 232012 w 300250"/>
                <a:gd name="connsiteY2" fmla="*/ 204717 h 409433"/>
                <a:gd name="connsiteX3" fmla="*/ 300250 w 300250"/>
                <a:gd name="connsiteY3" fmla="*/ 0 h 409433"/>
                <a:gd name="connsiteX4" fmla="*/ 300250 w 300250"/>
                <a:gd name="connsiteY4" fmla="*/ 0 h 409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250" h="409433">
                  <a:moveTo>
                    <a:pt x="0" y="409433"/>
                  </a:moveTo>
                  <a:cubicBezTo>
                    <a:pt x="62552" y="371901"/>
                    <a:pt x="125104" y="334370"/>
                    <a:pt x="163773" y="300251"/>
                  </a:cubicBezTo>
                  <a:cubicBezTo>
                    <a:pt x="202442" y="266132"/>
                    <a:pt x="209266" y="254759"/>
                    <a:pt x="232012" y="204717"/>
                  </a:cubicBezTo>
                  <a:cubicBezTo>
                    <a:pt x="254758" y="154675"/>
                    <a:pt x="300250" y="0"/>
                    <a:pt x="300250" y="0"/>
                  </a:cubicBezTo>
                  <a:lnTo>
                    <a:pt x="300250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ysDot"/>
              <a:headEnd type="none" w="med" len="med"/>
              <a:tailEnd type="arrow" w="sm" len="sm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0" name="Freeform 79"/>
            <p:cNvSpPr/>
            <p:nvPr/>
          </p:nvSpPr>
          <p:spPr>
            <a:xfrm flipH="1">
              <a:off x="4972782" y="2987783"/>
              <a:ext cx="313910" cy="305708"/>
            </a:xfrm>
            <a:custGeom>
              <a:avLst/>
              <a:gdLst>
                <a:gd name="connsiteX0" fmla="*/ 0 w 300250"/>
                <a:gd name="connsiteY0" fmla="*/ 409433 h 409433"/>
                <a:gd name="connsiteX1" fmla="*/ 163773 w 300250"/>
                <a:gd name="connsiteY1" fmla="*/ 300251 h 409433"/>
                <a:gd name="connsiteX2" fmla="*/ 232012 w 300250"/>
                <a:gd name="connsiteY2" fmla="*/ 204717 h 409433"/>
                <a:gd name="connsiteX3" fmla="*/ 300250 w 300250"/>
                <a:gd name="connsiteY3" fmla="*/ 0 h 409433"/>
                <a:gd name="connsiteX4" fmla="*/ 300250 w 300250"/>
                <a:gd name="connsiteY4" fmla="*/ 0 h 409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250" h="409433">
                  <a:moveTo>
                    <a:pt x="0" y="409433"/>
                  </a:moveTo>
                  <a:cubicBezTo>
                    <a:pt x="62552" y="371901"/>
                    <a:pt x="125104" y="334370"/>
                    <a:pt x="163773" y="300251"/>
                  </a:cubicBezTo>
                  <a:cubicBezTo>
                    <a:pt x="202442" y="266132"/>
                    <a:pt x="209266" y="254759"/>
                    <a:pt x="232012" y="204717"/>
                  </a:cubicBezTo>
                  <a:cubicBezTo>
                    <a:pt x="254758" y="154675"/>
                    <a:pt x="300250" y="0"/>
                    <a:pt x="300250" y="0"/>
                  </a:cubicBezTo>
                  <a:lnTo>
                    <a:pt x="300250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ysDot"/>
              <a:headEnd type="none" w="med" len="med"/>
              <a:tailEnd type="arrow" w="sm" len="sm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1" name="Freeform 80"/>
            <p:cNvSpPr/>
            <p:nvPr/>
          </p:nvSpPr>
          <p:spPr>
            <a:xfrm>
              <a:off x="5335444" y="2948721"/>
              <a:ext cx="228298" cy="305708"/>
            </a:xfrm>
            <a:custGeom>
              <a:avLst/>
              <a:gdLst>
                <a:gd name="connsiteX0" fmla="*/ 0 w 218364"/>
                <a:gd name="connsiteY0" fmla="*/ 409433 h 409433"/>
                <a:gd name="connsiteX1" fmla="*/ 136477 w 218364"/>
                <a:gd name="connsiteY1" fmla="*/ 259307 h 409433"/>
                <a:gd name="connsiteX2" fmla="*/ 191069 w 218364"/>
                <a:gd name="connsiteY2" fmla="*/ 109182 h 409433"/>
                <a:gd name="connsiteX3" fmla="*/ 218364 w 218364"/>
                <a:gd name="connsiteY3" fmla="*/ 0 h 409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364" h="409433">
                  <a:moveTo>
                    <a:pt x="0" y="409433"/>
                  </a:moveTo>
                  <a:cubicBezTo>
                    <a:pt x="52316" y="359391"/>
                    <a:pt x="104632" y="309349"/>
                    <a:pt x="136477" y="259307"/>
                  </a:cubicBezTo>
                  <a:cubicBezTo>
                    <a:pt x="168322" y="209265"/>
                    <a:pt x="177421" y="152400"/>
                    <a:pt x="191069" y="109182"/>
                  </a:cubicBezTo>
                  <a:cubicBezTo>
                    <a:pt x="204717" y="65964"/>
                    <a:pt x="211540" y="32982"/>
                    <a:pt x="218364" y="0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ysDot"/>
              <a:headEnd type="none" w="med" len="med"/>
              <a:tailEnd type="arrow" w="sm" len="sm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2" name="Freeform 81"/>
            <p:cNvSpPr/>
            <p:nvPr/>
          </p:nvSpPr>
          <p:spPr>
            <a:xfrm flipH="1">
              <a:off x="5138061" y="2952116"/>
              <a:ext cx="228298" cy="305708"/>
            </a:xfrm>
            <a:custGeom>
              <a:avLst/>
              <a:gdLst>
                <a:gd name="connsiteX0" fmla="*/ 0 w 218364"/>
                <a:gd name="connsiteY0" fmla="*/ 409433 h 409433"/>
                <a:gd name="connsiteX1" fmla="*/ 136477 w 218364"/>
                <a:gd name="connsiteY1" fmla="*/ 259307 h 409433"/>
                <a:gd name="connsiteX2" fmla="*/ 191069 w 218364"/>
                <a:gd name="connsiteY2" fmla="*/ 109182 h 409433"/>
                <a:gd name="connsiteX3" fmla="*/ 218364 w 218364"/>
                <a:gd name="connsiteY3" fmla="*/ 0 h 409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364" h="409433">
                  <a:moveTo>
                    <a:pt x="0" y="409433"/>
                  </a:moveTo>
                  <a:cubicBezTo>
                    <a:pt x="52316" y="359391"/>
                    <a:pt x="104632" y="309349"/>
                    <a:pt x="136477" y="259307"/>
                  </a:cubicBezTo>
                  <a:cubicBezTo>
                    <a:pt x="168322" y="209265"/>
                    <a:pt x="177421" y="152400"/>
                    <a:pt x="191069" y="109182"/>
                  </a:cubicBezTo>
                  <a:cubicBezTo>
                    <a:pt x="204717" y="65964"/>
                    <a:pt x="211540" y="32982"/>
                    <a:pt x="218364" y="0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ysDot"/>
              <a:headEnd type="none" w="med" len="med"/>
              <a:tailEnd type="arrow" w="sm" len="sm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92" name="Straight Arrow Connector 91"/>
            <p:cNvCxnSpPr/>
            <p:nvPr/>
          </p:nvCxnSpPr>
          <p:spPr>
            <a:xfrm rot="5400000" flipH="1" flipV="1">
              <a:off x="5064786" y="3833169"/>
              <a:ext cx="284478" cy="166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ysDot"/>
              <a:tailEnd type="arrow"/>
            </a:ln>
            <a:effectLst/>
          </p:spPr>
        </p:cxnSp>
        <p:cxnSp>
          <p:nvCxnSpPr>
            <p:cNvPr id="93" name="Straight Arrow Connector 92"/>
            <p:cNvCxnSpPr/>
            <p:nvPr/>
          </p:nvCxnSpPr>
          <p:spPr>
            <a:xfrm rot="5400000" flipH="1" flipV="1">
              <a:off x="5247803" y="3833169"/>
              <a:ext cx="284478" cy="166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ysDot"/>
              <a:tailEnd type="arrow"/>
            </a:ln>
            <a:effectLst/>
          </p:spPr>
        </p:cxnSp>
      </p:grpSp>
      <p:sp>
        <p:nvSpPr>
          <p:cNvPr id="94" name="Flowchart: Connector 93"/>
          <p:cNvSpPr/>
          <p:nvPr/>
        </p:nvSpPr>
        <p:spPr>
          <a:xfrm>
            <a:off x="5084461" y="4260716"/>
            <a:ext cx="551539" cy="561580"/>
          </a:xfrm>
          <a:prstGeom prst="flowChartConnector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aphicFrame>
        <p:nvGraphicFramePr>
          <p:cNvPr id="95" name="Object 9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1804827"/>
              </p:ext>
            </p:extLst>
          </p:nvPr>
        </p:nvGraphicFramePr>
        <p:xfrm>
          <a:off x="7791246" y="3324126"/>
          <a:ext cx="844068" cy="427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04" name="Equation" r:id="rId9" imgW="507960" imgH="304560" progId="Equation.DSMT4">
                  <p:embed/>
                </p:oleObj>
              </mc:Choice>
              <mc:Fallback>
                <p:oleObj name="Equation" r:id="rId9" imgW="50796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91246" y="3324126"/>
                        <a:ext cx="844068" cy="4273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3" name="Straight Arrow Connector 62"/>
          <p:cNvCxnSpPr/>
          <p:nvPr/>
        </p:nvCxnSpPr>
        <p:spPr>
          <a:xfrm flipH="1" flipV="1">
            <a:off x="2057124" y="3659898"/>
            <a:ext cx="0" cy="273099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  <a:tailEnd type="arrow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 flipH="1" flipV="1">
            <a:off x="2645432" y="3659898"/>
            <a:ext cx="0" cy="273099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>
          <a:xfrm flipH="1" flipV="1">
            <a:off x="7793132" y="3659898"/>
            <a:ext cx="0" cy="273099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  <a:tailEnd type="arrow"/>
          </a:ln>
          <a:effectLst/>
        </p:spPr>
      </p:cxnSp>
      <p:cxnSp>
        <p:nvCxnSpPr>
          <p:cNvPr id="66" name="Straight Arrow Connector 65"/>
          <p:cNvCxnSpPr/>
          <p:nvPr/>
        </p:nvCxnSpPr>
        <p:spPr>
          <a:xfrm flipH="1" flipV="1">
            <a:off x="8381440" y="3659898"/>
            <a:ext cx="0" cy="273099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  <a:tailEnd type="arrow"/>
          </a:ln>
          <a:effectLst/>
        </p:spPr>
      </p:cxnSp>
      <p:cxnSp>
        <p:nvCxnSpPr>
          <p:cNvPr id="97" name="Straight Arrow Connector 96"/>
          <p:cNvCxnSpPr/>
          <p:nvPr/>
        </p:nvCxnSpPr>
        <p:spPr>
          <a:xfrm flipH="1" flipV="1">
            <a:off x="6641027" y="3663904"/>
            <a:ext cx="0" cy="273099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  <a:tailEnd type="arrow"/>
          </a:ln>
          <a:effectLst/>
        </p:spPr>
      </p:cxnSp>
      <p:cxnSp>
        <p:nvCxnSpPr>
          <p:cNvPr id="98" name="Straight Arrow Connector 97"/>
          <p:cNvCxnSpPr/>
          <p:nvPr/>
        </p:nvCxnSpPr>
        <p:spPr>
          <a:xfrm flipH="1" flipV="1">
            <a:off x="7229336" y="3663904"/>
            <a:ext cx="0" cy="273099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  <a:tailEnd type="arrow"/>
          </a:ln>
          <a:effectLst/>
        </p:spPr>
      </p:cxnSp>
      <p:cxnSp>
        <p:nvCxnSpPr>
          <p:cNvPr id="99" name="Straight Arrow Connector 98"/>
          <p:cNvCxnSpPr/>
          <p:nvPr/>
        </p:nvCxnSpPr>
        <p:spPr>
          <a:xfrm flipH="1" flipV="1">
            <a:off x="292198" y="3663904"/>
            <a:ext cx="0" cy="273099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  <a:tailEnd type="arrow"/>
          </a:ln>
          <a:effectLst/>
        </p:spPr>
      </p:cxnSp>
      <p:cxnSp>
        <p:nvCxnSpPr>
          <p:cNvPr id="100" name="Straight Arrow Connector 99"/>
          <p:cNvCxnSpPr/>
          <p:nvPr/>
        </p:nvCxnSpPr>
        <p:spPr>
          <a:xfrm flipH="1" flipV="1">
            <a:off x="880507" y="3663904"/>
            <a:ext cx="0" cy="273099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  <a:tailEnd type="arrow"/>
          </a:ln>
          <a:effectLst/>
        </p:spPr>
      </p:cxnSp>
      <p:cxnSp>
        <p:nvCxnSpPr>
          <p:cNvPr id="101" name="Straight Arrow Connector 100"/>
          <p:cNvCxnSpPr/>
          <p:nvPr/>
        </p:nvCxnSpPr>
        <p:spPr>
          <a:xfrm flipH="1" flipV="1">
            <a:off x="1468815" y="3663904"/>
            <a:ext cx="0" cy="273099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  <a:tailEnd type="arrow"/>
          </a:ln>
          <a:effectLst/>
        </p:spPr>
      </p:cxnSp>
      <p:grpSp>
        <p:nvGrpSpPr>
          <p:cNvPr id="102" name="Group 101"/>
          <p:cNvGrpSpPr/>
          <p:nvPr/>
        </p:nvGrpSpPr>
        <p:grpSpPr>
          <a:xfrm>
            <a:off x="0" y="2271270"/>
            <a:ext cx="5145743" cy="405806"/>
            <a:chOff x="649405" y="181610"/>
            <a:chExt cx="6398368" cy="543494"/>
          </a:xfrm>
        </p:grpSpPr>
        <p:sp>
          <p:nvSpPr>
            <p:cNvPr id="105" name="TextBox 104"/>
            <p:cNvSpPr txBox="1"/>
            <p:nvPr/>
          </p:nvSpPr>
          <p:spPr>
            <a:xfrm>
              <a:off x="649405" y="181610"/>
              <a:ext cx="6398368" cy="530884"/>
            </a:xfrm>
            <a:prstGeom prst="rect">
              <a:avLst/>
            </a:prstGeom>
            <a:solidFill>
              <a:sysClr val="window" lastClr="FFFFFF"/>
            </a:solidFill>
            <a:ln w="19050"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Arial Unicode MS" panose="020B0604020202020204" pitchFamily="34" charset="-128"/>
                  <a:cs typeface="Times New Roman" panose="02020603050405020304" pitchFamily="18" charset="0"/>
                </a:rPr>
                <a:t>q</a:t>
              </a:r>
              <a:r>
                <a:rPr kumimoji="0" lang="en-US" sz="1800" b="0" i="1" u="none" strike="noStrike" kern="0" cap="none" spc="0" normalizeH="0" baseline="-2500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Arial Unicode MS" panose="020B0604020202020204" pitchFamily="34" charset="-128"/>
                  <a:cs typeface="Times New Roman" panose="02020603050405020304" pitchFamily="18" charset="0"/>
                </a:rPr>
                <a:t>s</a:t>
              </a: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Arial Unicode MS" panose="020B0604020202020204" pitchFamily="34" charset="-128"/>
                  <a:cs typeface="Times New Roman" panose="02020603050405020304" pitchFamily="18" charset="0"/>
                  <a:sym typeface="Symbol"/>
                </a:rPr>
                <a:t></a:t>
              </a:r>
              <a:r>
                <a:rPr kumimoji="0" lang="en-US" sz="18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Arial Unicode MS" panose="020B0604020202020204" pitchFamily="34" charset="-128"/>
                  <a:cs typeface="Times New Roman" panose="02020603050405020304" pitchFamily="18" charset="0"/>
                </a:rPr>
                <a:t>F</a:t>
              </a:r>
              <a:r>
                <a:rPr kumimoji="0" lang="en-US" sz="1800" b="0" i="1" u="none" strike="noStrike" kern="0" cap="none" spc="0" normalizeH="0" baseline="-2500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Arial Unicode MS" panose="020B0604020202020204" pitchFamily="34" charset="-128"/>
                  <a:cs typeface="Times New Roman" panose="02020603050405020304" pitchFamily="18" charset="0"/>
                </a:rPr>
                <a:t>ext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Arial Unicode MS" panose="020B0604020202020204" pitchFamily="34" charset="-128"/>
                  <a:cs typeface="Arial" panose="020B0604020202020204" pitchFamily="34" charset="0"/>
                </a:rPr>
                <a:t>interaction 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Arial Unicode MS" panose="020B0604020202020204" pitchFamily="34" charset="-128"/>
                  <a:cs typeface="Arial" panose="020B0604020202020204" pitchFamily="34" charset="0"/>
                  <a:sym typeface="Symbol"/>
                </a:rPr>
                <a:t>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Arial Unicode MS" panose="020B0604020202020204" pitchFamily="34" charset="-128"/>
                  <a:cs typeface="Arial" panose="020B0604020202020204" pitchFamily="34" charset="0"/>
                </a:rPr>
                <a:t> surface tensile stress </a:t>
              </a:r>
              <a:endParaRPr kumimoji="0" lang="en-US" sz="1800" b="0" i="1" u="none" strike="noStrike" kern="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endParaRPr>
            </a:p>
          </p:txBody>
        </p:sp>
        <p:graphicFrame>
          <p:nvGraphicFramePr>
            <p:cNvPr id="106" name="Object 10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56008195"/>
                </p:ext>
              </p:extLst>
            </p:nvPr>
          </p:nvGraphicFramePr>
          <p:xfrm>
            <a:off x="6272783" y="217958"/>
            <a:ext cx="393990" cy="5071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005" name="Equation" r:id="rId11" imgW="152280" imgH="253800" progId="Equation.DSMT4">
                    <p:embed/>
                  </p:oleObj>
                </mc:Choice>
                <mc:Fallback>
                  <p:oleObj name="Equation" r:id="rId11" imgW="15228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72783" y="217958"/>
                          <a:ext cx="393990" cy="50714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07" name="Straight Arrow Connector 106"/>
            <p:cNvCxnSpPr/>
            <p:nvPr/>
          </p:nvCxnSpPr>
          <p:spPr>
            <a:xfrm flipH="1" flipV="1">
              <a:off x="6629400" y="264508"/>
              <a:ext cx="0" cy="36576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" lastClr="FFFFFF">
                  <a:lumMod val="65000"/>
                </a:sysClr>
              </a:solidFill>
              <a:prstDash val="solid"/>
              <a:tailEnd type="arrow"/>
            </a:ln>
            <a:effectLst/>
          </p:spPr>
        </p:cxnSp>
      </p:grpSp>
      <p:pic>
        <p:nvPicPr>
          <p:cNvPr id="104" name="Picture 15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922" y="2536724"/>
            <a:ext cx="2443517" cy="492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5" name="Straight Arrow Connector 114"/>
          <p:cNvCxnSpPr/>
          <p:nvPr/>
        </p:nvCxnSpPr>
        <p:spPr>
          <a:xfrm flipH="1" flipV="1">
            <a:off x="5583892" y="3657600"/>
            <a:ext cx="0" cy="273099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  <a:tailEnd type="arrow"/>
          </a:ln>
          <a:effectLst/>
        </p:spPr>
      </p:cxnSp>
      <p:cxnSp>
        <p:nvCxnSpPr>
          <p:cNvPr id="116" name="Straight Arrow Connector 115"/>
          <p:cNvCxnSpPr/>
          <p:nvPr/>
        </p:nvCxnSpPr>
        <p:spPr>
          <a:xfrm flipH="1" flipV="1">
            <a:off x="6172200" y="3657600"/>
            <a:ext cx="0" cy="273099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  <a:tailEnd type="arrow"/>
          </a:ln>
          <a:effectLst/>
        </p:spPr>
      </p:cxnSp>
      <p:cxnSp>
        <p:nvCxnSpPr>
          <p:cNvPr id="117" name="Straight Arrow Connector 116"/>
          <p:cNvCxnSpPr/>
          <p:nvPr/>
        </p:nvCxnSpPr>
        <p:spPr>
          <a:xfrm flipH="1" flipV="1">
            <a:off x="4431787" y="3661606"/>
            <a:ext cx="0" cy="273099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  <a:tailEnd type="arrow"/>
          </a:ln>
          <a:effectLst/>
        </p:spPr>
      </p:cxnSp>
      <p:cxnSp>
        <p:nvCxnSpPr>
          <p:cNvPr id="118" name="Straight Arrow Connector 117"/>
          <p:cNvCxnSpPr/>
          <p:nvPr/>
        </p:nvCxnSpPr>
        <p:spPr>
          <a:xfrm flipH="1" flipV="1">
            <a:off x="5020096" y="3613101"/>
            <a:ext cx="0" cy="273099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  <a:tailEnd type="arrow"/>
          </a:ln>
          <a:effectLst/>
        </p:spPr>
      </p:cxnSp>
      <p:cxnSp>
        <p:nvCxnSpPr>
          <p:cNvPr id="119" name="Straight Arrow Connector 118"/>
          <p:cNvCxnSpPr/>
          <p:nvPr/>
        </p:nvCxnSpPr>
        <p:spPr>
          <a:xfrm flipH="1" flipV="1">
            <a:off x="3331509" y="3685295"/>
            <a:ext cx="0" cy="273099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  <a:tailEnd type="arrow"/>
          </a:ln>
          <a:effectLst/>
        </p:spPr>
      </p:cxnSp>
      <p:cxnSp>
        <p:nvCxnSpPr>
          <p:cNvPr id="120" name="Straight Arrow Connector 119"/>
          <p:cNvCxnSpPr/>
          <p:nvPr/>
        </p:nvCxnSpPr>
        <p:spPr>
          <a:xfrm flipH="1" flipV="1">
            <a:off x="3919817" y="3685295"/>
            <a:ext cx="0" cy="273099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  <a:tailEnd type="arrow"/>
          </a:ln>
          <a:effectLst/>
        </p:spPr>
      </p:cxnSp>
      <p:grpSp>
        <p:nvGrpSpPr>
          <p:cNvPr id="125" name="Group 124"/>
          <p:cNvGrpSpPr/>
          <p:nvPr/>
        </p:nvGrpSpPr>
        <p:grpSpPr>
          <a:xfrm>
            <a:off x="4839333" y="2743200"/>
            <a:ext cx="984119" cy="837562"/>
            <a:chOff x="4839333" y="2667638"/>
            <a:chExt cx="984119" cy="837562"/>
          </a:xfrm>
        </p:grpSpPr>
        <p:cxnSp>
          <p:nvCxnSpPr>
            <p:cNvPr id="67" name="Straight Arrow Connector 66"/>
            <p:cNvCxnSpPr/>
            <p:nvPr/>
          </p:nvCxnSpPr>
          <p:spPr>
            <a:xfrm rot="5400000" flipH="1" flipV="1">
              <a:off x="5070080" y="2922839"/>
              <a:ext cx="512061" cy="166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" lastClr="FFFFFF">
                  <a:lumMod val="65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68" name="Straight Arrow Connector 67"/>
            <p:cNvCxnSpPr/>
            <p:nvPr/>
          </p:nvCxnSpPr>
          <p:spPr>
            <a:xfrm flipH="1" flipV="1">
              <a:off x="4839333" y="3322531"/>
              <a:ext cx="337052" cy="170687"/>
            </a:xfrm>
            <a:prstGeom prst="straightConnector1">
              <a:avLst/>
            </a:prstGeom>
            <a:noFill/>
            <a:ln w="38100" cap="flat" cmpd="sng" algn="ctr">
              <a:solidFill>
                <a:sysClr val="window" lastClr="FFFFFF">
                  <a:lumMod val="65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124" name="Straight Arrow Connector 123"/>
            <p:cNvCxnSpPr/>
            <p:nvPr/>
          </p:nvCxnSpPr>
          <p:spPr>
            <a:xfrm flipV="1">
              <a:off x="5486400" y="3334513"/>
              <a:ext cx="337052" cy="170687"/>
            </a:xfrm>
            <a:prstGeom prst="straightConnector1">
              <a:avLst/>
            </a:prstGeom>
            <a:noFill/>
            <a:ln w="38100" cap="flat" cmpd="sng" algn="ctr">
              <a:solidFill>
                <a:sysClr val="window" lastClr="FFFFFF">
                  <a:lumMod val="65000"/>
                </a:sysClr>
              </a:solidFill>
              <a:prstDash val="solid"/>
              <a:tailEnd type="arrow"/>
            </a:ln>
            <a:effectLst/>
          </p:spPr>
        </p:cxnSp>
      </p:grpSp>
      <p:sp>
        <p:nvSpPr>
          <p:cNvPr id="103" name="Rectangle 102"/>
          <p:cNvSpPr/>
          <p:nvPr/>
        </p:nvSpPr>
        <p:spPr>
          <a:xfrm>
            <a:off x="5441107" y="3200400"/>
            <a:ext cx="1556836" cy="369332"/>
          </a:xfrm>
          <a:prstGeom prst="rect">
            <a:avLst/>
          </a:prstGeom>
          <a:solidFill>
            <a:sysClr val="window" lastClr="FFFFFF"/>
          </a:solidFill>
          <a:ln w="9525">
            <a:solidFill>
              <a:sysClr val="windowText" lastClr="000000"/>
            </a:solidFill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Joule </a:t>
            </a:r>
            <a:r>
              <a:rPr kumimoji="0" lang="fi-FI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heating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6" name="Title 1"/>
          <p:cNvSpPr>
            <a:spLocks noGrp="1"/>
          </p:cNvSpPr>
          <p:nvPr>
            <p:ph type="title"/>
          </p:nvPr>
        </p:nvSpPr>
        <p:spPr>
          <a:xfrm>
            <a:off x="1066800" y="304801"/>
            <a:ext cx="7315200" cy="1447800"/>
          </a:xfrm>
        </p:spPr>
        <p:txBody>
          <a:bodyPr/>
          <a:lstStyle/>
          <a:p>
            <a:r>
              <a:rPr lang="fi-FI" dirty="0" err="1" smtClean="0"/>
              <a:t>Mechanisms</a:t>
            </a:r>
            <a:r>
              <a:rPr lang="fi-FI" dirty="0" smtClean="0"/>
              <a:t> </a:t>
            </a:r>
            <a:r>
              <a:rPr lang="fi-FI" i="1" dirty="0" smtClean="0"/>
              <a:t>on</a:t>
            </a:r>
            <a:r>
              <a:rPr lang="fi-FI" dirty="0" smtClean="0"/>
              <a:t> and </a:t>
            </a:r>
            <a:r>
              <a:rPr lang="fi-FI" i="1" dirty="0" err="1" smtClean="0"/>
              <a:t>under</a:t>
            </a:r>
            <a:r>
              <a:rPr lang="fi-FI" dirty="0" smtClean="0"/>
              <a:t> the </a:t>
            </a:r>
            <a:r>
              <a:rPr lang="fi-FI" dirty="0" err="1" smtClean="0"/>
              <a:t>surface</a:t>
            </a:r>
            <a:r>
              <a:rPr lang="fi-FI" dirty="0" smtClean="0"/>
              <a:t> in the </a:t>
            </a:r>
            <a:r>
              <a:rPr lang="fi-FI" dirty="0" err="1" smtClean="0"/>
              <a:t>presence</a:t>
            </a:r>
            <a:r>
              <a:rPr lang="fi-FI" dirty="0" smtClean="0"/>
              <a:t> of </a:t>
            </a:r>
            <a:r>
              <a:rPr lang="fi-FI" dirty="0" err="1" smtClean="0"/>
              <a:t>electric</a:t>
            </a:r>
            <a:r>
              <a:rPr lang="fi-FI" dirty="0" smtClean="0"/>
              <a:t> </a:t>
            </a:r>
            <a:r>
              <a:rPr lang="fi-FI" dirty="0" err="1" smtClean="0"/>
              <a:t>fields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512" y="2413923"/>
            <a:ext cx="2334873" cy="188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27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163" y="115888"/>
            <a:ext cx="5780087" cy="663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2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04800"/>
            <a:ext cx="3511279" cy="338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94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1"/>
            <a:ext cx="8949567" cy="2850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1378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39306E-6 L -0.2165 -0.222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0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33" y="-1112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8022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0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9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1"/>
          <p:cNvSpPr txBox="1">
            <a:spLocks noChangeArrowheads="1"/>
          </p:cNvSpPr>
          <p:nvPr/>
        </p:nvSpPr>
        <p:spPr bwMode="auto">
          <a:xfrm>
            <a:off x="3690938" y="4213225"/>
            <a:ext cx="327025" cy="390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fi-FI"/>
          </a:p>
        </p:txBody>
      </p:sp>
      <p:sp>
        <p:nvSpPr>
          <p:cNvPr id="2055" name="Text Box 3"/>
          <p:cNvSpPr txBox="1">
            <a:spLocks noChangeArrowheads="1"/>
          </p:cNvSpPr>
          <p:nvPr/>
        </p:nvSpPr>
        <p:spPr bwMode="auto">
          <a:xfrm>
            <a:off x="5922963" y="1143000"/>
            <a:ext cx="2459037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500"/>
              </a:spcBef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0">
                <a:solidFill>
                  <a:schemeClr val="tx1"/>
                </a:solidFill>
                <a:latin typeface="Lucida Sans Unicode" pitchFamily="34" charset="0"/>
              </a:rPr>
              <a:t>Macroscopic field to…</a:t>
            </a: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2209800" y="1676400"/>
          <a:ext cx="2462212" cy="926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510" name="Equation" r:id="rId4" imgW="1180800" imgH="444240" progId="Equation.DSMT4">
                  <p:embed/>
                </p:oleObj>
              </mc:Choice>
              <mc:Fallback>
                <p:oleObj name="Equation" r:id="rId4" imgW="118080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1676400"/>
                        <a:ext cx="2462212" cy="92642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7" name="Picture 7"/>
          <p:cNvPicPr>
            <a:picLocks noChangeAspect="1" noChangeArrowheads="1"/>
          </p:cNvPicPr>
          <p:nvPr/>
        </p:nvPicPr>
        <p:blipFill>
          <a:blip r:embed="rId6" cstate="print"/>
          <a:srcRect l="31721"/>
          <a:stretch>
            <a:fillRect/>
          </a:stretch>
        </p:blipFill>
        <p:spPr bwMode="auto">
          <a:xfrm rot="5400000">
            <a:off x="6473031" y="935832"/>
            <a:ext cx="1430337" cy="2641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8" name="Rectangle 8"/>
          <p:cNvSpPr>
            <a:spLocks noChangeArrowheads="1"/>
          </p:cNvSpPr>
          <p:nvPr/>
        </p:nvSpPr>
        <p:spPr bwMode="auto">
          <a:xfrm>
            <a:off x="6638925" y="1676400"/>
            <a:ext cx="227013" cy="20637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i-FI"/>
          </a:p>
        </p:txBody>
      </p:sp>
      <p:sp>
        <p:nvSpPr>
          <p:cNvPr id="2059" name="Text Box 9"/>
          <p:cNvSpPr txBox="1">
            <a:spLocks noChangeArrowheads="1"/>
          </p:cNvSpPr>
          <p:nvPr/>
        </p:nvSpPr>
        <p:spPr bwMode="auto">
          <a:xfrm>
            <a:off x="6824663" y="3124200"/>
            <a:ext cx="2243137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500"/>
              </a:spcBef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0">
                <a:solidFill>
                  <a:schemeClr val="tx1"/>
                </a:solidFill>
                <a:latin typeface="Lucida Sans Unicode" pitchFamily="34" charset="0"/>
              </a:rPr>
              <a:t>…the atomic level:</a:t>
            </a:r>
          </a:p>
        </p:txBody>
      </p:sp>
      <p:sp>
        <p:nvSpPr>
          <p:cNvPr id="2061" name="AutoShape 40"/>
          <p:cNvSpPr>
            <a:spLocks noChangeArrowheads="1"/>
          </p:cNvSpPr>
          <p:nvPr/>
        </p:nvSpPr>
        <p:spPr bwMode="auto">
          <a:xfrm>
            <a:off x="6688138" y="1905000"/>
            <a:ext cx="169862" cy="1747838"/>
          </a:xfrm>
          <a:prstGeom prst="downArrow">
            <a:avLst>
              <a:gd name="adj1" fmla="val 50000"/>
              <a:gd name="adj2" fmla="val 257244"/>
            </a:avLst>
          </a:prstGeom>
          <a:solidFill>
            <a:srgbClr val="C00000"/>
          </a:solidFill>
          <a:ln w="9360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fi-FI"/>
          </a:p>
        </p:txBody>
      </p:sp>
      <p:graphicFrame>
        <p:nvGraphicFramePr>
          <p:cNvPr id="2051" name="Object 43"/>
          <p:cNvGraphicFramePr>
            <a:graphicFrameLocks noChangeAspect="1"/>
          </p:cNvGraphicFramePr>
          <p:nvPr/>
        </p:nvGraphicFramePr>
        <p:xfrm>
          <a:off x="2590800" y="5257800"/>
          <a:ext cx="2619375" cy="8446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511" name="Equation" r:id="rId7" imgW="1269720" imgH="444240" progId="Equation.DSMT4">
                  <p:embed/>
                </p:oleObj>
              </mc:Choice>
              <mc:Fallback>
                <p:oleObj name="Equation" r:id="rId7" imgW="126972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5257800"/>
                        <a:ext cx="2619375" cy="8446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6"/>
          <p:cNvGraphicFramePr>
            <a:graphicFrameLocks noChangeAspect="1"/>
          </p:cNvGraphicFramePr>
          <p:nvPr/>
        </p:nvGraphicFramePr>
        <p:xfrm>
          <a:off x="3810000" y="4403725"/>
          <a:ext cx="1524000" cy="583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512" name="Equation" r:id="rId9" imgW="495000" imgH="253800" progId="Equation.DSMT4">
                  <p:embed/>
                </p:oleObj>
              </mc:Choice>
              <mc:Fallback>
                <p:oleObj name="Equation" r:id="rId9" imgW="4950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4403725"/>
                        <a:ext cx="1524000" cy="5830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2" name="Text Box 47"/>
          <p:cNvSpPr txBox="1">
            <a:spLocks noChangeArrowheads="1"/>
          </p:cNvSpPr>
          <p:nvPr/>
        </p:nvSpPr>
        <p:spPr bwMode="auto">
          <a:xfrm>
            <a:off x="609600" y="3662363"/>
            <a:ext cx="4419600" cy="61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0" dirty="0">
                <a:solidFill>
                  <a:schemeClr val="tx1"/>
                </a:solidFill>
                <a:latin typeface="Lucida Sans Unicode" pitchFamily="34" charset="0"/>
              </a:rPr>
              <a:t>Two electric forces modify the motion of charged atoms:</a:t>
            </a:r>
          </a:p>
        </p:txBody>
      </p:sp>
      <p:sp>
        <p:nvSpPr>
          <p:cNvPr id="2063" name="Text Box 48"/>
          <p:cNvSpPr txBox="1">
            <a:spLocks noChangeArrowheads="1"/>
          </p:cNvSpPr>
          <p:nvPr/>
        </p:nvSpPr>
        <p:spPr bwMode="auto">
          <a:xfrm>
            <a:off x="1905000" y="4826000"/>
            <a:ext cx="381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i-FI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2064" name="Text Box 6"/>
          <p:cNvSpPr txBox="1">
            <a:spLocks noChangeArrowheads="1"/>
          </p:cNvSpPr>
          <p:nvPr/>
        </p:nvSpPr>
        <p:spPr bwMode="auto">
          <a:xfrm>
            <a:off x="1255713" y="2682875"/>
            <a:ext cx="4267200" cy="669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>
            <a:spAutoFit/>
          </a:bodyPr>
          <a:lstStyle/>
          <a:p>
            <a:pPr algn="r">
              <a:lnSpc>
                <a:spcPct val="100000"/>
              </a:lnSpc>
              <a:spcBef>
                <a:spcPts val="1500"/>
              </a:spcBef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C00000"/>
                </a:solidFill>
                <a:latin typeface="Lucida Sans Unicode" pitchFamily="34" charset="0"/>
              </a:rPr>
              <a:t>Due to the external electric field the surface attains charge</a:t>
            </a:r>
          </a:p>
        </p:txBody>
      </p:sp>
      <p:pic>
        <p:nvPicPr>
          <p:cNvPr id="2066" name="Picture 5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4800" y="4419600"/>
            <a:ext cx="2058988" cy="214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itle 46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086599" cy="914400"/>
          </a:xfrm>
        </p:spPr>
        <p:txBody>
          <a:bodyPr>
            <a:normAutofit fontScale="90000"/>
          </a:bodyPr>
          <a:lstStyle/>
          <a:p>
            <a:r>
              <a:rPr lang="fi-FI" dirty="0" err="1" smtClean="0"/>
              <a:t>External</a:t>
            </a:r>
            <a:r>
              <a:rPr lang="fi-FI" dirty="0" smtClean="0"/>
              <a:t> </a:t>
            </a:r>
            <a:r>
              <a:rPr lang="fi-FI" dirty="0" err="1" smtClean="0"/>
              <a:t>electric</a:t>
            </a:r>
            <a:r>
              <a:rPr lang="fi-FI" dirty="0" smtClean="0"/>
              <a:t> </a:t>
            </a:r>
            <a:r>
              <a:rPr lang="fi-FI" dirty="0" err="1" smtClean="0"/>
              <a:t>field</a:t>
            </a:r>
            <a:r>
              <a:rPr lang="fi-FI" dirty="0" smtClean="0"/>
              <a:t> in MD </a:t>
            </a:r>
            <a:r>
              <a:rPr lang="fi-FI" dirty="0" err="1" smtClean="0"/>
              <a:t>simulations</a:t>
            </a:r>
            <a:endParaRPr lang="fi-FI" dirty="0"/>
          </a:p>
        </p:txBody>
      </p:sp>
      <p:sp>
        <p:nvSpPr>
          <p:cNvPr id="48" name="Content Placeholder 47"/>
          <p:cNvSpPr>
            <a:spLocks noGrp="1"/>
          </p:cNvSpPr>
          <p:nvPr>
            <p:ph idx="1"/>
          </p:nvPr>
        </p:nvSpPr>
        <p:spPr>
          <a:xfrm>
            <a:off x="990600" y="1295400"/>
            <a:ext cx="7008813" cy="4951413"/>
          </a:xfrm>
        </p:spPr>
        <p:txBody>
          <a:bodyPr/>
          <a:lstStyle/>
          <a:p>
            <a:r>
              <a:rPr lang="fi-FI" dirty="0" smtClean="0"/>
              <a:t>Gauss </a:t>
            </a:r>
            <a:r>
              <a:rPr lang="fi-FI" dirty="0" err="1" smtClean="0"/>
              <a:t>law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’</a:t>
            </a:r>
            <a:r>
              <a:rPr lang="fi-FI" dirty="0" err="1" smtClean="0"/>
              <a:t>pllbox</a:t>
            </a:r>
            <a:r>
              <a:rPr lang="fi-FI" dirty="0" smtClean="0"/>
              <a:t>’ </a:t>
            </a:r>
            <a:r>
              <a:rPr lang="fi-FI" dirty="0" err="1" smtClean="0"/>
              <a:t>technique</a:t>
            </a:r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49" name="AutoShape 11"/>
          <p:cNvSpPr>
            <a:spLocks noChangeArrowheads="1"/>
          </p:cNvSpPr>
          <p:nvPr/>
        </p:nvSpPr>
        <p:spPr bwMode="auto">
          <a:xfrm>
            <a:off x="5583238" y="3624263"/>
            <a:ext cx="3409949" cy="3052763"/>
          </a:xfrm>
          <a:prstGeom prst="roundRect">
            <a:avLst>
              <a:gd name="adj" fmla="val 51"/>
            </a:avLst>
          </a:prstGeom>
          <a:solidFill>
            <a:srgbClr val="333333"/>
          </a:solid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i-FI"/>
          </a:p>
        </p:txBody>
      </p:sp>
      <p:sp>
        <p:nvSpPr>
          <p:cNvPr id="50" name="AutoShape 12"/>
          <p:cNvSpPr>
            <a:spLocks noChangeArrowheads="1"/>
          </p:cNvSpPr>
          <p:nvPr/>
        </p:nvSpPr>
        <p:spPr bwMode="auto">
          <a:xfrm>
            <a:off x="5583238" y="5419726"/>
            <a:ext cx="3409949" cy="1257300"/>
          </a:xfrm>
          <a:prstGeom prst="roundRect">
            <a:avLst>
              <a:gd name="adj" fmla="val 125"/>
            </a:avLst>
          </a:prstGeom>
          <a:blipFill dpi="0" rotWithShape="0">
            <a:blip r:embed="rId12" cstate="print">
              <a:alphaModFix amt="65000"/>
            </a:blip>
            <a:srcRect/>
            <a:tile tx="0" ty="0" sx="100000" sy="100000" flip="none" algn="tl"/>
          </a:blipFill>
          <a:ln w="936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i-FI"/>
          </a:p>
        </p:txBody>
      </p:sp>
      <p:sp>
        <p:nvSpPr>
          <p:cNvPr id="51" name="Line 37"/>
          <p:cNvSpPr>
            <a:spLocks noChangeShapeType="1"/>
          </p:cNvSpPr>
          <p:nvPr/>
        </p:nvSpPr>
        <p:spPr bwMode="auto">
          <a:xfrm>
            <a:off x="6356350" y="3868738"/>
            <a:ext cx="1587" cy="1092200"/>
          </a:xfrm>
          <a:prstGeom prst="line">
            <a:avLst/>
          </a:prstGeom>
          <a:noFill/>
          <a:ln w="36000">
            <a:solidFill>
              <a:srgbClr val="FFFF99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fi-FI"/>
          </a:p>
        </p:txBody>
      </p:sp>
      <p:graphicFrame>
        <p:nvGraphicFramePr>
          <p:cNvPr id="52" name="Object 38"/>
          <p:cNvGraphicFramePr>
            <a:graphicFrameLocks noChangeAspect="1"/>
          </p:cNvGraphicFramePr>
          <p:nvPr/>
        </p:nvGraphicFramePr>
        <p:xfrm>
          <a:off x="6473825" y="3905251"/>
          <a:ext cx="2301875" cy="90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513" name="Equation" r:id="rId13" imgW="1002960" imgH="393480" progId="Equation.DSMT4">
                  <p:embed/>
                </p:oleObj>
              </mc:Choice>
              <mc:Fallback>
                <p:oleObj name="Equation" r:id="rId13" imgW="100296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3825" y="3905251"/>
                        <a:ext cx="2301875" cy="903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Rectangle 52"/>
          <p:cNvSpPr/>
          <p:nvPr/>
        </p:nvSpPr>
        <p:spPr bwMode="auto">
          <a:xfrm>
            <a:off x="5562600" y="3657600"/>
            <a:ext cx="3429000" cy="3048000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i-FI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561013" y="3657601"/>
            <a:ext cx="3430587" cy="2971800"/>
            <a:chOff x="5561013" y="3657601"/>
            <a:chExt cx="3430587" cy="2971800"/>
          </a:xfrm>
        </p:grpSpPr>
        <p:cxnSp>
          <p:nvCxnSpPr>
            <p:cNvPr id="55" name="Straight Connector 54"/>
            <p:cNvCxnSpPr/>
            <p:nvPr/>
          </p:nvCxnSpPr>
          <p:spPr bwMode="auto">
            <a:xfrm>
              <a:off x="5561013" y="5210174"/>
              <a:ext cx="3429000" cy="0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56" name="Group 227"/>
            <p:cNvGrpSpPr/>
            <p:nvPr/>
          </p:nvGrpSpPr>
          <p:grpSpPr>
            <a:xfrm>
              <a:off x="5561013" y="3657601"/>
              <a:ext cx="3430587" cy="2971800"/>
              <a:chOff x="5561013" y="3657601"/>
              <a:chExt cx="3430587" cy="2971800"/>
            </a:xfrm>
          </p:grpSpPr>
          <p:cxnSp>
            <p:nvCxnSpPr>
              <p:cNvPr id="57" name="Straight Connector 56"/>
              <p:cNvCxnSpPr/>
              <p:nvPr/>
            </p:nvCxnSpPr>
            <p:spPr bwMode="auto">
              <a:xfrm>
                <a:off x="5562600" y="6553200"/>
                <a:ext cx="3429000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8" name="Straight Connector 57"/>
              <p:cNvCxnSpPr/>
              <p:nvPr/>
            </p:nvCxnSpPr>
            <p:spPr bwMode="auto">
              <a:xfrm>
                <a:off x="5562600" y="6324600"/>
                <a:ext cx="3429000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9" name="Straight Connector 58"/>
              <p:cNvCxnSpPr/>
              <p:nvPr/>
            </p:nvCxnSpPr>
            <p:spPr bwMode="auto">
              <a:xfrm>
                <a:off x="5562600" y="6096000"/>
                <a:ext cx="3429000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0" name="Straight Connector 59"/>
              <p:cNvCxnSpPr/>
              <p:nvPr/>
            </p:nvCxnSpPr>
            <p:spPr bwMode="auto">
              <a:xfrm>
                <a:off x="5562600" y="5867400"/>
                <a:ext cx="3429000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1" name="Straight Connector 60"/>
              <p:cNvCxnSpPr/>
              <p:nvPr/>
            </p:nvCxnSpPr>
            <p:spPr bwMode="auto">
              <a:xfrm>
                <a:off x="5562600" y="5638800"/>
                <a:ext cx="3429000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2" name="Straight Connector 61"/>
              <p:cNvCxnSpPr/>
              <p:nvPr/>
            </p:nvCxnSpPr>
            <p:spPr bwMode="auto">
              <a:xfrm>
                <a:off x="5562600" y="5410200"/>
                <a:ext cx="3429000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3" name="Straight Connector 62"/>
              <p:cNvCxnSpPr/>
              <p:nvPr/>
            </p:nvCxnSpPr>
            <p:spPr bwMode="auto">
              <a:xfrm>
                <a:off x="5561013" y="4981574"/>
                <a:ext cx="3429000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4" name="Straight Connector 63"/>
              <p:cNvCxnSpPr/>
              <p:nvPr/>
            </p:nvCxnSpPr>
            <p:spPr bwMode="auto">
              <a:xfrm>
                <a:off x="5561013" y="4752974"/>
                <a:ext cx="3429000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5" name="Straight Connector 64"/>
              <p:cNvCxnSpPr/>
              <p:nvPr/>
            </p:nvCxnSpPr>
            <p:spPr bwMode="auto">
              <a:xfrm>
                <a:off x="5561013" y="4524374"/>
                <a:ext cx="3429000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6" name="Straight Connector 65"/>
              <p:cNvCxnSpPr/>
              <p:nvPr/>
            </p:nvCxnSpPr>
            <p:spPr bwMode="auto">
              <a:xfrm>
                <a:off x="5561013" y="4295774"/>
                <a:ext cx="3429000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7" name="Straight Connector 66"/>
              <p:cNvCxnSpPr/>
              <p:nvPr/>
            </p:nvCxnSpPr>
            <p:spPr bwMode="auto">
              <a:xfrm>
                <a:off x="5561013" y="4067174"/>
                <a:ext cx="3429000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8" name="Straight Connector 67"/>
              <p:cNvCxnSpPr/>
              <p:nvPr/>
            </p:nvCxnSpPr>
            <p:spPr bwMode="auto">
              <a:xfrm rot="5400000">
                <a:off x="4305303" y="5143500"/>
                <a:ext cx="2971798" cy="3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Straight Connector 68"/>
              <p:cNvCxnSpPr/>
              <p:nvPr/>
            </p:nvCxnSpPr>
            <p:spPr bwMode="auto">
              <a:xfrm rot="5400000">
                <a:off x="4533903" y="5143498"/>
                <a:ext cx="2971798" cy="3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0" name="Straight Connector 69"/>
              <p:cNvCxnSpPr/>
              <p:nvPr/>
            </p:nvCxnSpPr>
            <p:spPr bwMode="auto">
              <a:xfrm rot="5400000">
                <a:off x="4762499" y="5143498"/>
                <a:ext cx="2971798" cy="3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1" name="Straight Connector 70"/>
              <p:cNvCxnSpPr/>
              <p:nvPr/>
            </p:nvCxnSpPr>
            <p:spPr bwMode="auto">
              <a:xfrm rot="5400000">
                <a:off x="4991099" y="5143498"/>
                <a:ext cx="2971798" cy="3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2" name="Straight Connector 71"/>
              <p:cNvCxnSpPr/>
              <p:nvPr/>
            </p:nvCxnSpPr>
            <p:spPr bwMode="auto">
              <a:xfrm rot="5400000">
                <a:off x="5219703" y="5143500"/>
                <a:ext cx="2971798" cy="3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3" name="Straight Connector 72"/>
              <p:cNvCxnSpPr/>
              <p:nvPr/>
            </p:nvCxnSpPr>
            <p:spPr bwMode="auto">
              <a:xfrm rot="5400000">
                <a:off x="5448303" y="5143498"/>
                <a:ext cx="2971798" cy="3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4" name="Straight Connector 73"/>
              <p:cNvCxnSpPr/>
              <p:nvPr/>
            </p:nvCxnSpPr>
            <p:spPr bwMode="auto">
              <a:xfrm rot="5400000">
                <a:off x="5676899" y="5143498"/>
                <a:ext cx="2971798" cy="3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5" name="Straight Connector 74"/>
              <p:cNvCxnSpPr/>
              <p:nvPr/>
            </p:nvCxnSpPr>
            <p:spPr bwMode="auto">
              <a:xfrm rot="5400000">
                <a:off x="5905499" y="5143498"/>
                <a:ext cx="2971798" cy="3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6" name="Straight Connector 75"/>
              <p:cNvCxnSpPr/>
              <p:nvPr/>
            </p:nvCxnSpPr>
            <p:spPr bwMode="auto">
              <a:xfrm rot="5400000">
                <a:off x="7277102" y="5143498"/>
                <a:ext cx="2971798" cy="3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7" name="Straight Connector 76"/>
              <p:cNvCxnSpPr/>
              <p:nvPr/>
            </p:nvCxnSpPr>
            <p:spPr bwMode="auto">
              <a:xfrm rot="5400000">
                <a:off x="7048502" y="5143498"/>
                <a:ext cx="2971798" cy="3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8" name="Straight Connector 77"/>
              <p:cNvCxnSpPr/>
              <p:nvPr/>
            </p:nvCxnSpPr>
            <p:spPr bwMode="auto">
              <a:xfrm rot="5400000">
                <a:off x="6134106" y="5143500"/>
                <a:ext cx="2971798" cy="3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9" name="Straight Connector 78"/>
              <p:cNvCxnSpPr/>
              <p:nvPr/>
            </p:nvCxnSpPr>
            <p:spPr bwMode="auto">
              <a:xfrm rot="5400000">
                <a:off x="6362706" y="5143498"/>
                <a:ext cx="2971798" cy="3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0" name="Straight Connector 79"/>
              <p:cNvCxnSpPr/>
              <p:nvPr/>
            </p:nvCxnSpPr>
            <p:spPr bwMode="auto">
              <a:xfrm rot="5400000">
                <a:off x="6591302" y="5143498"/>
                <a:ext cx="2971798" cy="3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1" name="Straight Connector 80"/>
              <p:cNvCxnSpPr/>
              <p:nvPr/>
            </p:nvCxnSpPr>
            <p:spPr bwMode="auto">
              <a:xfrm rot="5400000">
                <a:off x="6819902" y="5143498"/>
                <a:ext cx="2971798" cy="3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82" name="Group 81"/>
          <p:cNvGrpSpPr/>
          <p:nvPr/>
        </p:nvGrpSpPr>
        <p:grpSpPr>
          <a:xfrm>
            <a:off x="5654675" y="5162550"/>
            <a:ext cx="3192463" cy="649289"/>
            <a:chOff x="5654675" y="5162550"/>
            <a:chExt cx="3192463" cy="649289"/>
          </a:xfrm>
        </p:grpSpPr>
        <p:grpSp>
          <p:nvGrpSpPr>
            <p:cNvPr id="83" name="Group 13"/>
            <p:cNvGrpSpPr>
              <a:grpSpLocks/>
            </p:cNvGrpSpPr>
            <p:nvPr/>
          </p:nvGrpSpPr>
          <p:grpSpPr bwMode="auto">
            <a:xfrm>
              <a:off x="5654683" y="5383208"/>
              <a:ext cx="357188" cy="428625"/>
              <a:chOff x="3562" y="3391"/>
              <a:chExt cx="225" cy="270"/>
            </a:xfrm>
          </p:grpSpPr>
          <p:pic>
            <p:nvPicPr>
              <p:cNvPr id="106" name="Picture 14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3568" y="3424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07" name="Text Box 15"/>
              <p:cNvSpPr txBox="1">
                <a:spLocks noChangeArrowheads="1"/>
              </p:cNvSpPr>
              <p:nvPr/>
            </p:nvSpPr>
            <p:spPr bwMode="auto">
              <a:xfrm>
                <a:off x="3562" y="3391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84" name="Group 16"/>
            <p:cNvGrpSpPr>
              <a:grpSpLocks/>
            </p:cNvGrpSpPr>
            <p:nvPr/>
          </p:nvGrpSpPr>
          <p:grpSpPr bwMode="auto">
            <a:xfrm>
              <a:off x="6086484" y="5384796"/>
              <a:ext cx="357188" cy="428625"/>
              <a:chOff x="3834" y="3392"/>
              <a:chExt cx="225" cy="270"/>
            </a:xfrm>
          </p:grpSpPr>
          <p:pic>
            <p:nvPicPr>
              <p:cNvPr id="104" name="Picture 17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3841" y="3425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05" name="Text Box 18"/>
              <p:cNvSpPr txBox="1">
                <a:spLocks noChangeArrowheads="1"/>
              </p:cNvSpPr>
              <p:nvPr/>
            </p:nvSpPr>
            <p:spPr bwMode="auto">
              <a:xfrm>
                <a:off x="3834" y="3392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85" name="Group 19"/>
            <p:cNvGrpSpPr>
              <a:grpSpLocks/>
            </p:cNvGrpSpPr>
            <p:nvPr/>
          </p:nvGrpSpPr>
          <p:grpSpPr bwMode="auto">
            <a:xfrm>
              <a:off x="6515109" y="5384796"/>
              <a:ext cx="357188" cy="428625"/>
              <a:chOff x="4104" y="3392"/>
              <a:chExt cx="225" cy="270"/>
            </a:xfrm>
          </p:grpSpPr>
          <p:pic>
            <p:nvPicPr>
              <p:cNvPr id="102" name="Picture 20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4112" y="3425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03" name="Text Box 21"/>
              <p:cNvSpPr txBox="1">
                <a:spLocks noChangeArrowheads="1"/>
              </p:cNvSpPr>
              <p:nvPr/>
            </p:nvSpPr>
            <p:spPr bwMode="auto">
              <a:xfrm>
                <a:off x="4104" y="3392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86" name="Group 22"/>
            <p:cNvGrpSpPr>
              <a:grpSpLocks/>
            </p:cNvGrpSpPr>
            <p:nvPr/>
          </p:nvGrpSpPr>
          <p:grpSpPr bwMode="auto">
            <a:xfrm>
              <a:off x="6911985" y="5384796"/>
              <a:ext cx="357188" cy="428625"/>
              <a:chOff x="4354" y="3392"/>
              <a:chExt cx="225" cy="270"/>
            </a:xfrm>
          </p:grpSpPr>
          <p:pic>
            <p:nvPicPr>
              <p:cNvPr id="100" name="Picture 23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4361" y="3425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01" name="Text Box 24"/>
              <p:cNvSpPr txBox="1">
                <a:spLocks noChangeArrowheads="1"/>
              </p:cNvSpPr>
              <p:nvPr/>
            </p:nvSpPr>
            <p:spPr bwMode="auto">
              <a:xfrm>
                <a:off x="4354" y="3392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87" name="Group 25"/>
            <p:cNvGrpSpPr>
              <a:grpSpLocks/>
            </p:cNvGrpSpPr>
            <p:nvPr/>
          </p:nvGrpSpPr>
          <p:grpSpPr bwMode="auto">
            <a:xfrm>
              <a:off x="7305686" y="5384796"/>
              <a:ext cx="357188" cy="428625"/>
              <a:chOff x="4602" y="3392"/>
              <a:chExt cx="225" cy="270"/>
            </a:xfrm>
          </p:grpSpPr>
          <p:pic>
            <p:nvPicPr>
              <p:cNvPr id="98" name="Picture 26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4609" y="3425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99" name="Text Box 27"/>
              <p:cNvSpPr txBox="1">
                <a:spLocks noChangeArrowheads="1"/>
              </p:cNvSpPr>
              <p:nvPr/>
            </p:nvSpPr>
            <p:spPr bwMode="auto">
              <a:xfrm>
                <a:off x="4602" y="3392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88" name="Group 28"/>
            <p:cNvGrpSpPr>
              <a:grpSpLocks/>
            </p:cNvGrpSpPr>
            <p:nvPr/>
          </p:nvGrpSpPr>
          <p:grpSpPr bwMode="auto">
            <a:xfrm>
              <a:off x="7666049" y="5384796"/>
              <a:ext cx="357188" cy="428625"/>
              <a:chOff x="4829" y="3392"/>
              <a:chExt cx="225" cy="270"/>
            </a:xfrm>
          </p:grpSpPr>
          <p:pic>
            <p:nvPicPr>
              <p:cNvPr id="96" name="Picture 29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4836" y="3425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97" name="Text Box 30"/>
              <p:cNvSpPr txBox="1">
                <a:spLocks noChangeArrowheads="1"/>
              </p:cNvSpPr>
              <p:nvPr/>
            </p:nvSpPr>
            <p:spPr bwMode="auto">
              <a:xfrm>
                <a:off x="4829" y="3392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89" name="Group 31"/>
            <p:cNvGrpSpPr>
              <a:grpSpLocks/>
            </p:cNvGrpSpPr>
            <p:nvPr/>
          </p:nvGrpSpPr>
          <p:grpSpPr bwMode="auto">
            <a:xfrm>
              <a:off x="8096239" y="5384796"/>
              <a:ext cx="358774" cy="428625"/>
              <a:chOff x="5100" y="3392"/>
              <a:chExt cx="226" cy="270"/>
            </a:xfrm>
          </p:grpSpPr>
          <p:pic>
            <p:nvPicPr>
              <p:cNvPr id="94" name="Picture 32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5107" y="3425"/>
                <a:ext cx="211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95" name="Text Box 33"/>
              <p:cNvSpPr txBox="1">
                <a:spLocks noChangeArrowheads="1"/>
              </p:cNvSpPr>
              <p:nvPr/>
            </p:nvSpPr>
            <p:spPr bwMode="auto">
              <a:xfrm>
                <a:off x="5100" y="3392"/>
                <a:ext cx="226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90" name="Group 34"/>
            <p:cNvGrpSpPr>
              <a:grpSpLocks/>
            </p:cNvGrpSpPr>
            <p:nvPr/>
          </p:nvGrpSpPr>
          <p:grpSpPr bwMode="auto">
            <a:xfrm>
              <a:off x="8491550" y="5384796"/>
              <a:ext cx="357188" cy="428625"/>
              <a:chOff x="5349" y="3392"/>
              <a:chExt cx="225" cy="270"/>
            </a:xfrm>
          </p:grpSpPr>
          <p:pic>
            <p:nvPicPr>
              <p:cNvPr id="92" name="Picture 35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5357" y="3425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93" name="Text Box 36"/>
              <p:cNvSpPr txBox="1">
                <a:spLocks noChangeArrowheads="1"/>
              </p:cNvSpPr>
              <p:nvPr/>
            </p:nvSpPr>
            <p:spPr bwMode="auto">
              <a:xfrm>
                <a:off x="5349" y="3392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pic>
          <p:nvPicPr>
            <p:cNvPr id="91" name="Picture 20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6753225" y="5162550"/>
              <a:ext cx="333375" cy="323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08" name="Group 107"/>
          <p:cNvGrpSpPr/>
          <p:nvPr/>
        </p:nvGrpSpPr>
        <p:grpSpPr>
          <a:xfrm>
            <a:off x="5638800" y="5141911"/>
            <a:ext cx="3194055" cy="725489"/>
            <a:chOff x="5638808" y="5903911"/>
            <a:chExt cx="3194055" cy="725489"/>
          </a:xfrm>
        </p:grpSpPr>
        <p:grpSp>
          <p:nvGrpSpPr>
            <p:cNvPr id="109" name="Group 13"/>
            <p:cNvGrpSpPr>
              <a:grpSpLocks/>
            </p:cNvGrpSpPr>
            <p:nvPr/>
          </p:nvGrpSpPr>
          <p:grpSpPr bwMode="auto">
            <a:xfrm>
              <a:off x="5638808" y="6124573"/>
              <a:ext cx="357188" cy="428625"/>
              <a:chOff x="3562" y="3391"/>
              <a:chExt cx="225" cy="270"/>
            </a:xfrm>
          </p:grpSpPr>
          <p:pic>
            <p:nvPicPr>
              <p:cNvPr id="132" name="Picture 14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3568" y="3424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33" name="Text Box 15"/>
              <p:cNvSpPr txBox="1">
                <a:spLocks noChangeArrowheads="1"/>
              </p:cNvSpPr>
              <p:nvPr/>
            </p:nvSpPr>
            <p:spPr bwMode="auto">
              <a:xfrm>
                <a:off x="3562" y="3391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10" name="Group 16"/>
            <p:cNvGrpSpPr>
              <a:grpSpLocks/>
            </p:cNvGrpSpPr>
            <p:nvPr/>
          </p:nvGrpSpPr>
          <p:grpSpPr bwMode="auto">
            <a:xfrm>
              <a:off x="6019800" y="6200779"/>
              <a:ext cx="357188" cy="428625"/>
              <a:chOff x="3834" y="3392"/>
              <a:chExt cx="225" cy="270"/>
            </a:xfrm>
          </p:grpSpPr>
          <p:pic>
            <p:nvPicPr>
              <p:cNvPr id="130" name="Picture 17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3841" y="3425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31" name="Text Box 18"/>
              <p:cNvSpPr txBox="1">
                <a:spLocks noChangeArrowheads="1"/>
              </p:cNvSpPr>
              <p:nvPr/>
            </p:nvSpPr>
            <p:spPr bwMode="auto">
              <a:xfrm>
                <a:off x="3834" y="3392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11" name="Group 19"/>
            <p:cNvGrpSpPr>
              <a:grpSpLocks/>
            </p:cNvGrpSpPr>
            <p:nvPr/>
          </p:nvGrpSpPr>
          <p:grpSpPr bwMode="auto">
            <a:xfrm>
              <a:off x="6477000" y="6019804"/>
              <a:ext cx="357188" cy="428625"/>
              <a:chOff x="4104" y="3392"/>
              <a:chExt cx="225" cy="270"/>
            </a:xfrm>
          </p:grpSpPr>
          <p:pic>
            <p:nvPicPr>
              <p:cNvPr id="128" name="Picture 20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4112" y="3425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29" name="Text Box 21"/>
              <p:cNvSpPr txBox="1">
                <a:spLocks noChangeArrowheads="1"/>
              </p:cNvSpPr>
              <p:nvPr/>
            </p:nvSpPr>
            <p:spPr bwMode="auto">
              <a:xfrm>
                <a:off x="4104" y="3392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12" name="Group 22"/>
            <p:cNvGrpSpPr>
              <a:grpSpLocks/>
            </p:cNvGrpSpPr>
            <p:nvPr/>
          </p:nvGrpSpPr>
          <p:grpSpPr bwMode="auto">
            <a:xfrm>
              <a:off x="6958012" y="6126161"/>
              <a:ext cx="357188" cy="428625"/>
              <a:chOff x="4354" y="3392"/>
              <a:chExt cx="225" cy="270"/>
            </a:xfrm>
          </p:grpSpPr>
          <p:pic>
            <p:nvPicPr>
              <p:cNvPr id="126" name="Picture 23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4361" y="3425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27" name="Text Box 24"/>
              <p:cNvSpPr txBox="1">
                <a:spLocks noChangeArrowheads="1"/>
              </p:cNvSpPr>
              <p:nvPr/>
            </p:nvSpPr>
            <p:spPr bwMode="auto">
              <a:xfrm>
                <a:off x="4354" y="3392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13" name="Group 25"/>
            <p:cNvGrpSpPr>
              <a:grpSpLocks/>
            </p:cNvGrpSpPr>
            <p:nvPr/>
          </p:nvGrpSpPr>
          <p:grpSpPr bwMode="auto">
            <a:xfrm>
              <a:off x="7289811" y="6096004"/>
              <a:ext cx="357188" cy="428625"/>
              <a:chOff x="4602" y="3392"/>
              <a:chExt cx="225" cy="270"/>
            </a:xfrm>
          </p:grpSpPr>
          <p:pic>
            <p:nvPicPr>
              <p:cNvPr id="124" name="Picture 26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4609" y="3425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25" name="Text Box 27"/>
              <p:cNvSpPr txBox="1">
                <a:spLocks noChangeArrowheads="1"/>
              </p:cNvSpPr>
              <p:nvPr/>
            </p:nvSpPr>
            <p:spPr bwMode="auto">
              <a:xfrm>
                <a:off x="4602" y="3392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14" name="Group 28"/>
            <p:cNvGrpSpPr>
              <a:grpSpLocks/>
            </p:cNvGrpSpPr>
            <p:nvPr/>
          </p:nvGrpSpPr>
          <p:grpSpPr bwMode="auto">
            <a:xfrm>
              <a:off x="7620000" y="6126161"/>
              <a:ext cx="357188" cy="428625"/>
              <a:chOff x="4829" y="3392"/>
              <a:chExt cx="225" cy="270"/>
            </a:xfrm>
          </p:grpSpPr>
          <p:pic>
            <p:nvPicPr>
              <p:cNvPr id="122" name="Picture 29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4836" y="3425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23" name="Text Box 30"/>
              <p:cNvSpPr txBox="1">
                <a:spLocks noChangeArrowheads="1"/>
              </p:cNvSpPr>
              <p:nvPr/>
            </p:nvSpPr>
            <p:spPr bwMode="auto">
              <a:xfrm>
                <a:off x="4829" y="3392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15" name="Group 31"/>
            <p:cNvGrpSpPr>
              <a:grpSpLocks/>
            </p:cNvGrpSpPr>
            <p:nvPr/>
          </p:nvGrpSpPr>
          <p:grpSpPr bwMode="auto">
            <a:xfrm>
              <a:off x="8080364" y="6126161"/>
              <a:ext cx="358774" cy="428625"/>
              <a:chOff x="5100" y="3392"/>
              <a:chExt cx="226" cy="270"/>
            </a:xfrm>
          </p:grpSpPr>
          <p:pic>
            <p:nvPicPr>
              <p:cNvPr id="120" name="Picture 32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5107" y="3425"/>
                <a:ext cx="211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21" name="Text Box 33"/>
              <p:cNvSpPr txBox="1">
                <a:spLocks noChangeArrowheads="1"/>
              </p:cNvSpPr>
              <p:nvPr/>
            </p:nvSpPr>
            <p:spPr bwMode="auto">
              <a:xfrm>
                <a:off x="5100" y="3392"/>
                <a:ext cx="226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16" name="Group 34"/>
            <p:cNvGrpSpPr>
              <a:grpSpLocks/>
            </p:cNvGrpSpPr>
            <p:nvPr/>
          </p:nvGrpSpPr>
          <p:grpSpPr bwMode="auto">
            <a:xfrm>
              <a:off x="8475675" y="6096004"/>
              <a:ext cx="357188" cy="428625"/>
              <a:chOff x="5349" y="3392"/>
              <a:chExt cx="225" cy="270"/>
            </a:xfrm>
          </p:grpSpPr>
          <p:pic>
            <p:nvPicPr>
              <p:cNvPr id="118" name="Picture 35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5357" y="3425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19" name="Text Box 36"/>
              <p:cNvSpPr txBox="1">
                <a:spLocks noChangeArrowheads="1"/>
              </p:cNvSpPr>
              <p:nvPr/>
            </p:nvSpPr>
            <p:spPr bwMode="auto">
              <a:xfrm>
                <a:off x="5349" y="3392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pic>
          <p:nvPicPr>
            <p:cNvPr id="117" name="Picture 20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6753225" y="5903911"/>
              <a:ext cx="333375" cy="323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34" name="Group 133"/>
          <p:cNvGrpSpPr/>
          <p:nvPr/>
        </p:nvGrpSpPr>
        <p:grpSpPr>
          <a:xfrm>
            <a:off x="5715000" y="5121279"/>
            <a:ext cx="3200413" cy="593721"/>
            <a:chOff x="5715000" y="5162550"/>
            <a:chExt cx="3200413" cy="593721"/>
          </a:xfrm>
        </p:grpSpPr>
        <p:grpSp>
          <p:nvGrpSpPr>
            <p:cNvPr id="135" name="Group 13"/>
            <p:cNvGrpSpPr>
              <a:grpSpLocks/>
            </p:cNvGrpSpPr>
            <p:nvPr/>
          </p:nvGrpSpPr>
          <p:grpSpPr bwMode="auto">
            <a:xfrm>
              <a:off x="5715000" y="5326060"/>
              <a:ext cx="357188" cy="428625"/>
              <a:chOff x="3562" y="3391"/>
              <a:chExt cx="225" cy="270"/>
            </a:xfrm>
          </p:grpSpPr>
          <p:pic>
            <p:nvPicPr>
              <p:cNvPr id="155" name="Picture 14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3568" y="3424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56" name="Text Box 15"/>
              <p:cNvSpPr txBox="1">
                <a:spLocks noChangeArrowheads="1"/>
              </p:cNvSpPr>
              <p:nvPr/>
            </p:nvSpPr>
            <p:spPr bwMode="auto">
              <a:xfrm>
                <a:off x="3562" y="3391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36" name="Group 16"/>
            <p:cNvGrpSpPr>
              <a:grpSpLocks/>
            </p:cNvGrpSpPr>
            <p:nvPr/>
          </p:nvGrpSpPr>
          <p:grpSpPr bwMode="auto">
            <a:xfrm>
              <a:off x="6196012" y="5327648"/>
              <a:ext cx="357188" cy="428625"/>
              <a:chOff x="3834" y="3392"/>
              <a:chExt cx="225" cy="270"/>
            </a:xfrm>
          </p:grpSpPr>
          <p:pic>
            <p:nvPicPr>
              <p:cNvPr id="153" name="Picture 17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3841" y="3425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54" name="Text Box 18"/>
              <p:cNvSpPr txBox="1">
                <a:spLocks noChangeArrowheads="1"/>
              </p:cNvSpPr>
              <p:nvPr/>
            </p:nvSpPr>
            <p:spPr bwMode="auto">
              <a:xfrm>
                <a:off x="3834" y="3392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37" name="Group 19"/>
            <p:cNvGrpSpPr>
              <a:grpSpLocks/>
            </p:cNvGrpSpPr>
            <p:nvPr/>
          </p:nvGrpSpPr>
          <p:grpSpPr bwMode="auto">
            <a:xfrm>
              <a:off x="6651634" y="5327648"/>
              <a:ext cx="357188" cy="428625"/>
              <a:chOff x="4104" y="3392"/>
              <a:chExt cx="225" cy="270"/>
            </a:xfrm>
          </p:grpSpPr>
          <p:pic>
            <p:nvPicPr>
              <p:cNvPr id="151" name="Picture 20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4112" y="3425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52" name="Text Box 21"/>
              <p:cNvSpPr txBox="1">
                <a:spLocks noChangeArrowheads="1"/>
              </p:cNvSpPr>
              <p:nvPr/>
            </p:nvSpPr>
            <p:spPr bwMode="auto">
              <a:xfrm>
                <a:off x="4104" y="3392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38" name="Group 22"/>
            <p:cNvGrpSpPr>
              <a:grpSpLocks/>
            </p:cNvGrpSpPr>
            <p:nvPr/>
          </p:nvGrpSpPr>
          <p:grpSpPr bwMode="auto">
            <a:xfrm>
              <a:off x="7110412" y="5327648"/>
              <a:ext cx="357188" cy="428625"/>
              <a:chOff x="4354" y="3392"/>
              <a:chExt cx="225" cy="270"/>
            </a:xfrm>
          </p:grpSpPr>
          <p:pic>
            <p:nvPicPr>
              <p:cNvPr id="149" name="Picture 23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4361" y="3425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50" name="Text Box 24"/>
              <p:cNvSpPr txBox="1">
                <a:spLocks noChangeArrowheads="1"/>
              </p:cNvSpPr>
              <p:nvPr/>
            </p:nvSpPr>
            <p:spPr bwMode="auto">
              <a:xfrm>
                <a:off x="4354" y="3392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39" name="Group 25"/>
            <p:cNvGrpSpPr>
              <a:grpSpLocks/>
            </p:cNvGrpSpPr>
            <p:nvPr/>
          </p:nvGrpSpPr>
          <p:grpSpPr bwMode="auto">
            <a:xfrm>
              <a:off x="7567612" y="5327648"/>
              <a:ext cx="357188" cy="428625"/>
              <a:chOff x="4602" y="3392"/>
              <a:chExt cx="225" cy="270"/>
            </a:xfrm>
          </p:grpSpPr>
          <p:pic>
            <p:nvPicPr>
              <p:cNvPr id="147" name="Picture 26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4609" y="3425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48" name="Text Box 27"/>
              <p:cNvSpPr txBox="1">
                <a:spLocks noChangeArrowheads="1"/>
              </p:cNvSpPr>
              <p:nvPr/>
            </p:nvSpPr>
            <p:spPr bwMode="auto">
              <a:xfrm>
                <a:off x="4602" y="3392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40" name="Group 28"/>
            <p:cNvGrpSpPr>
              <a:grpSpLocks/>
            </p:cNvGrpSpPr>
            <p:nvPr/>
          </p:nvGrpSpPr>
          <p:grpSpPr bwMode="auto">
            <a:xfrm>
              <a:off x="8024812" y="5327648"/>
              <a:ext cx="357188" cy="428625"/>
              <a:chOff x="4829" y="3392"/>
              <a:chExt cx="225" cy="270"/>
            </a:xfrm>
          </p:grpSpPr>
          <p:pic>
            <p:nvPicPr>
              <p:cNvPr id="145" name="Picture 29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4836" y="3425"/>
                <a:ext cx="210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46" name="Text Box 30"/>
              <p:cNvSpPr txBox="1">
                <a:spLocks noChangeArrowheads="1"/>
              </p:cNvSpPr>
              <p:nvPr/>
            </p:nvSpPr>
            <p:spPr bwMode="auto">
              <a:xfrm>
                <a:off x="4829" y="3392"/>
                <a:ext cx="225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41" name="Group 31"/>
            <p:cNvGrpSpPr>
              <a:grpSpLocks/>
            </p:cNvGrpSpPr>
            <p:nvPr/>
          </p:nvGrpSpPr>
          <p:grpSpPr bwMode="auto">
            <a:xfrm>
              <a:off x="8504251" y="5327646"/>
              <a:ext cx="411162" cy="428625"/>
              <a:chOff x="5067" y="3392"/>
              <a:chExt cx="259" cy="270"/>
            </a:xfrm>
          </p:grpSpPr>
          <p:pic>
            <p:nvPicPr>
              <p:cNvPr id="143" name="Picture 32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5067" y="3422"/>
                <a:ext cx="211" cy="2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44" name="Text Box 33"/>
              <p:cNvSpPr txBox="1">
                <a:spLocks noChangeArrowheads="1"/>
              </p:cNvSpPr>
              <p:nvPr/>
            </p:nvSpPr>
            <p:spPr bwMode="auto">
              <a:xfrm>
                <a:off x="5100" y="3392"/>
                <a:ext cx="226" cy="27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81720" tIns="40680" rIns="81720" bIns="40680" anchor="ctr" anchorCtr="1"/>
              <a:lstStyle/>
              <a:p>
                <a:pPr eaLnBrk="1">
                  <a:buSzPct val="45000"/>
                  <a:buFont typeface="Wingdings" pitchFamily="2" charset="2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endParaRPr lang="en-GB" sz="2200" b="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pic>
          <p:nvPicPr>
            <p:cNvPr id="142" name="Picture 20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6889750" y="5162550"/>
              <a:ext cx="333375" cy="323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157" name="Group 156"/>
          <p:cNvGrpSpPr/>
          <p:nvPr/>
        </p:nvGrpSpPr>
        <p:grpSpPr>
          <a:xfrm>
            <a:off x="5791200" y="5181600"/>
            <a:ext cx="2971800" cy="457200"/>
            <a:chOff x="5791200" y="5181600"/>
            <a:chExt cx="2971800" cy="457200"/>
          </a:xfrm>
        </p:grpSpPr>
        <p:sp>
          <p:nvSpPr>
            <p:cNvPr id="158" name="Rectangle 157"/>
            <p:cNvSpPr/>
            <p:nvPr/>
          </p:nvSpPr>
          <p:spPr bwMode="auto">
            <a:xfrm>
              <a:off x="8534400" y="5410200"/>
              <a:ext cx="228600" cy="228600"/>
            </a:xfrm>
            <a:prstGeom prst="rect">
              <a:avLst/>
            </a:prstGeom>
            <a:solidFill>
              <a:srgbClr val="CC66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i-FI" sz="24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159" name="Group 265"/>
            <p:cNvGrpSpPr/>
            <p:nvPr/>
          </p:nvGrpSpPr>
          <p:grpSpPr>
            <a:xfrm>
              <a:off x="5791200" y="5181600"/>
              <a:ext cx="2514600" cy="457200"/>
              <a:chOff x="5791200" y="5181600"/>
              <a:chExt cx="2514600" cy="457200"/>
            </a:xfrm>
          </p:grpSpPr>
          <p:sp>
            <p:nvSpPr>
              <p:cNvPr id="160" name="Rectangle 159"/>
              <p:cNvSpPr/>
              <p:nvPr/>
            </p:nvSpPr>
            <p:spPr bwMode="auto">
              <a:xfrm>
                <a:off x="8077200" y="5410200"/>
                <a:ext cx="228600" cy="228600"/>
              </a:xfrm>
              <a:prstGeom prst="rect">
                <a:avLst/>
              </a:prstGeom>
              <a:solidFill>
                <a:srgbClr val="CC66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i-FI" sz="24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61" name="Rectangle 160"/>
              <p:cNvSpPr/>
              <p:nvPr/>
            </p:nvSpPr>
            <p:spPr bwMode="auto">
              <a:xfrm>
                <a:off x="7620000" y="5410200"/>
                <a:ext cx="228600" cy="228600"/>
              </a:xfrm>
              <a:prstGeom prst="rect">
                <a:avLst/>
              </a:prstGeom>
              <a:solidFill>
                <a:srgbClr val="CC66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i-FI" sz="24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62" name="Rectangle 161"/>
              <p:cNvSpPr/>
              <p:nvPr/>
            </p:nvSpPr>
            <p:spPr bwMode="auto">
              <a:xfrm>
                <a:off x="7162800" y="5410200"/>
                <a:ext cx="228600" cy="228600"/>
              </a:xfrm>
              <a:prstGeom prst="rect">
                <a:avLst/>
              </a:prstGeom>
              <a:solidFill>
                <a:srgbClr val="CC66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i-FI" sz="24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63" name="Rectangle 162"/>
              <p:cNvSpPr/>
              <p:nvPr/>
            </p:nvSpPr>
            <p:spPr bwMode="auto">
              <a:xfrm>
                <a:off x="6934200" y="5181600"/>
                <a:ext cx="228600" cy="228600"/>
              </a:xfrm>
              <a:prstGeom prst="rect">
                <a:avLst/>
              </a:prstGeom>
              <a:solidFill>
                <a:srgbClr val="CC66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i-FI" sz="24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64" name="Rectangle 163"/>
              <p:cNvSpPr/>
              <p:nvPr/>
            </p:nvSpPr>
            <p:spPr bwMode="auto">
              <a:xfrm>
                <a:off x="6705600" y="5410200"/>
                <a:ext cx="228600" cy="228600"/>
              </a:xfrm>
              <a:prstGeom prst="rect">
                <a:avLst/>
              </a:prstGeom>
              <a:solidFill>
                <a:srgbClr val="CC66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i-FI" sz="24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65" name="Rectangle 164"/>
              <p:cNvSpPr/>
              <p:nvPr/>
            </p:nvSpPr>
            <p:spPr bwMode="auto">
              <a:xfrm>
                <a:off x="6248400" y="5410200"/>
                <a:ext cx="228600" cy="228600"/>
              </a:xfrm>
              <a:prstGeom prst="rect">
                <a:avLst/>
              </a:prstGeom>
              <a:solidFill>
                <a:srgbClr val="CC66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i-FI" sz="24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66" name="Rectangle 165"/>
              <p:cNvSpPr/>
              <p:nvPr/>
            </p:nvSpPr>
            <p:spPr bwMode="auto">
              <a:xfrm>
                <a:off x="5791200" y="5410200"/>
                <a:ext cx="228600" cy="228600"/>
              </a:xfrm>
              <a:prstGeom prst="rect">
                <a:avLst/>
              </a:prstGeom>
              <a:solidFill>
                <a:srgbClr val="CC66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49263" rtl="0" eaLnBrk="0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/>
                </a:pPr>
                <a:endParaRPr kumimoji="0" lang="fi-FI" sz="24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  <p:sp>
        <p:nvSpPr>
          <p:cNvPr id="2065" name="Line 51"/>
          <p:cNvSpPr>
            <a:spLocks noChangeShapeType="1"/>
          </p:cNvSpPr>
          <p:nvPr/>
        </p:nvSpPr>
        <p:spPr bwMode="auto">
          <a:xfrm>
            <a:off x="5105400" y="3352800"/>
            <a:ext cx="1066800" cy="2057400"/>
          </a:xfrm>
          <a:prstGeom prst="line">
            <a:avLst/>
          </a:prstGeom>
          <a:noFill/>
          <a:ln w="76200">
            <a:solidFill>
              <a:srgbClr val="C00000"/>
            </a:solidFill>
            <a:round/>
            <a:headEnd/>
            <a:tailEnd type="triangle" w="med" len="med"/>
          </a:ln>
          <a:scene3d>
            <a:camera prst="orthographicFront"/>
            <a:lightRig rig="soft" dir="t">
              <a:rot lat="0" lon="0" rev="10800000"/>
            </a:lightRig>
          </a:scene3d>
          <a:sp3d>
            <a:bevelT/>
          </a:sp3d>
        </p:spPr>
        <p:txBody>
          <a:bodyPr>
            <a:sp3d>
              <a:bevelT w="27940" h="12700"/>
              <a:contourClr>
                <a:srgbClr val="DDDDDD"/>
              </a:contourClr>
            </a:sp3d>
          </a:bodyPr>
          <a:lstStyle/>
          <a:p>
            <a:endParaRPr lang="fi-FI" spc="15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5601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4801"/>
            <a:ext cx="6553199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Charges on surface atoms in MD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947" y="1167010"/>
            <a:ext cx="3886200" cy="45730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800" dirty="0" smtClean="0"/>
              <a:t>Charges on surface atoms are calculated by using our </a:t>
            </a:r>
            <a:r>
              <a:rPr lang="en-US" sz="1800" b="1" i="1" dirty="0" err="1" smtClean="0"/>
              <a:t>helmod</a:t>
            </a:r>
            <a:r>
              <a:rPr lang="en-US" sz="1800" dirty="0" smtClean="0"/>
              <a:t> code – hybrid ED-MD code, based on classical MD (molecular dynamics) code.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800" dirty="0" smtClean="0"/>
              <a:t>The dynamics of atom charges follows the shape of electric field distortion on tips on the surface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800" dirty="0" smtClean="0"/>
              <a:t>The atoms leave the tip as a result of evaporation enhanced by pulling effect from the external electric field.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600" dirty="0" smtClean="0"/>
              <a:t>No electromigration or interaction with electrons are taken into account so far 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457200" y="5869526"/>
            <a:ext cx="4724400" cy="955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Details in [F. </a:t>
            </a:r>
            <a:r>
              <a:rPr lang="en-GB" sz="15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Djurabekova</a:t>
            </a:r>
            <a:r>
              <a:rPr lang="en-GB" sz="15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, S. </a:t>
            </a:r>
            <a:r>
              <a:rPr lang="en-GB" sz="15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Parviainen</a:t>
            </a:r>
            <a:r>
              <a:rPr lang="en-GB" sz="15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, A. </a:t>
            </a:r>
            <a:r>
              <a:rPr lang="en-GB" sz="15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Pohjonen</a:t>
            </a:r>
            <a:r>
              <a:rPr lang="en-GB" sz="15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and K. </a:t>
            </a:r>
            <a:r>
              <a:rPr lang="en-GB" sz="15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Nordlund</a:t>
            </a:r>
            <a:r>
              <a:rPr lang="en-GB" sz="15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, </a:t>
            </a:r>
            <a:r>
              <a:rPr lang="fi-FI" sz="15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PRE 83, 026704 (2011)]</a:t>
            </a:r>
            <a:br>
              <a:rPr lang="fi-FI" sz="15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endParaRPr lang="fi-FI" sz="1500" b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5" name="Content Placeholder 3" descr="fig8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447800"/>
            <a:ext cx="3277856" cy="257504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4" descr="fig8b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094210"/>
            <a:ext cx="3535158" cy="177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600" y="2724584"/>
            <a:ext cx="1676400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b="0" i="1" dirty="0" err="1">
                <a:solidFill>
                  <a:schemeClr val="tx1"/>
                </a:solidFill>
                <a:latin typeface="Georgia" panose="02040502050405020303" pitchFamily="18" charset="0"/>
              </a:rPr>
              <a:t>q</a:t>
            </a:r>
            <a:r>
              <a:rPr lang="fi-FI" sz="2000" b="0" i="1" baseline="-25000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at</a:t>
            </a:r>
            <a:r>
              <a:rPr lang="fi-FI" sz="2000" b="0" dirty="0" smtClean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fi-FI" sz="2000" b="0" dirty="0" smtClean="0">
                <a:solidFill>
                  <a:schemeClr val="tx1"/>
                </a:solidFill>
                <a:latin typeface="Georgia" panose="02040502050405020303" pitchFamily="18" charset="0"/>
                <a:sym typeface="Symbol"/>
              </a:rPr>
              <a:t> 0.03e</a:t>
            </a:r>
            <a:endParaRPr lang="en-US" sz="2000" b="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3886200"/>
            <a:ext cx="4343400" cy="55027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0" dirty="0" smtClean="0">
                <a:solidFill>
                  <a:schemeClr val="tx1"/>
                </a:solidFill>
                <a:latin typeface="Georgia" panose="02040502050405020303" pitchFamily="18" charset="0"/>
              </a:rPr>
              <a:t>Distribution of the electric field is dynamically calculated by solving Laplace equation</a:t>
            </a:r>
            <a:endParaRPr lang="en-US" sz="1600" b="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6837" y="5562600"/>
            <a:ext cx="2988211" cy="1087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Helmod</a:t>
            </a:r>
            <a:r>
              <a:rPr lang="fi-FI" dirty="0" smtClean="0"/>
              <a:t> </a:t>
            </a:r>
            <a:r>
              <a:rPr lang="fi-FI" i="1" dirty="0" err="1" smtClean="0">
                <a:latin typeface="Georgia" panose="02040502050405020303" pitchFamily="18" charset="0"/>
              </a:rPr>
              <a:t>vs</a:t>
            </a:r>
            <a:r>
              <a:rPr lang="fi-FI" dirty="0" smtClean="0"/>
              <a:t> SIESTA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17638"/>
            <a:ext cx="8229600" cy="1066800"/>
          </a:xfrm>
        </p:spPr>
        <p:txBody>
          <a:bodyPr/>
          <a:lstStyle/>
          <a:p>
            <a:r>
              <a:rPr lang="en-US" dirty="0" smtClean="0"/>
              <a:t>Comparison of the results of both approaches gives reasonable agreement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E63E867-6AE2-4895-92F0-51C361BC8A4C}" type="datetime1">
              <a:rPr lang="fi-FI" smtClean="0"/>
              <a:t>3.9.2015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895600" y="6356350"/>
            <a:ext cx="3124200" cy="365125"/>
          </a:xfrm>
          <a:prstGeom prst="rect">
            <a:avLst/>
          </a:prstGeom>
        </p:spPr>
        <p:txBody>
          <a:bodyPr/>
          <a:lstStyle/>
          <a:p>
            <a:r>
              <a:rPr lang="fi-FI" smtClean="0"/>
              <a:t>Flyura Djurabekova, University of Helsinki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15F2D8-BB9A-4A4D-A4F7-CC1FEFABC604}" type="slidenum">
              <a:rPr lang="fi-FI" smtClean="0"/>
              <a:t>8</a:t>
            </a:fld>
            <a:endParaRPr lang="fi-FI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145005" y="2484438"/>
          <a:ext cx="7311189" cy="379170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46210"/>
                <a:gridCol w="2246207"/>
                <a:gridCol w="2818772"/>
              </a:tblGrid>
              <a:tr h="6123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noProof="0" dirty="0" smtClean="0">
                          <a:latin typeface="Georgia" panose="02040502050405020303" pitchFamily="18" charset="0"/>
                        </a:rPr>
                        <a:t> Defect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noProof="0" dirty="0" err="1" smtClean="0">
                          <a:latin typeface="Georgia" panose="02040502050405020303" pitchFamily="18" charset="0"/>
                        </a:rPr>
                        <a:t>Helmod</a:t>
                      </a:r>
                      <a:endParaRPr lang="en-US" sz="2400" noProof="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noProof="0" dirty="0" smtClean="0">
                          <a:latin typeface="Georgia" panose="02040502050405020303" pitchFamily="18" charset="0"/>
                        </a:rPr>
                        <a:t>DFT, SIESTA</a:t>
                      </a:r>
                      <a:endParaRPr lang="en-US" sz="2400" noProof="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  <a:tr h="612377"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Georgia" panose="02040502050405020303" pitchFamily="18" charset="0"/>
                        </a:rPr>
                        <a:t>An </a:t>
                      </a:r>
                      <a:r>
                        <a:rPr lang="en-US" sz="2000" noProof="0" dirty="0" err="1" smtClean="0">
                          <a:latin typeface="Georgia" panose="02040502050405020303" pitchFamily="18" charset="0"/>
                        </a:rPr>
                        <a:t>adatom</a:t>
                      </a:r>
                      <a:endParaRPr lang="en-US" sz="2000" noProof="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Georgia" panose="02040502050405020303" pitchFamily="18" charset="0"/>
                        </a:rPr>
                        <a:t>0.043e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noProof="0" dirty="0" smtClean="0">
                          <a:latin typeface="Georgia" panose="02040502050405020303" pitchFamily="18" charset="0"/>
                        </a:rPr>
                        <a:t>0.034e</a:t>
                      </a:r>
                    </a:p>
                  </a:txBody>
                  <a:tcPr/>
                </a:tc>
              </a:tr>
              <a:tr h="679486"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Georgia" panose="02040502050405020303" pitchFamily="18" charset="0"/>
                        </a:rPr>
                        <a:t>Double </a:t>
                      </a:r>
                      <a:r>
                        <a:rPr lang="en-US" sz="2000" noProof="0" dirty="0" err="1" smtClean="0">
                          <a:latin typeface="Georgia" panose="02040502050405020303" pitchFamily="18" charset="0"/>
                        </a:rPr>
                        <a:t>adatom</a:t>
                      </a:r>
                      <a:endParaRPr lang="en-US" sz="2000" noProof="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Georgia" panose="02040502050405020303" pitchFamily="18" charset="0"/>
                        </a:rPr>
                        <a:t>0.035e</a:t>
                      </a:r>
                      <a:endParaRPr lang="en-US" sz="2000" noProof="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Georgia" panose="02040502050405020303" pitchFamily="18" charset="0"/>
                        </a:rPr>
                        <a:t>0.025e</a:t>
                      </a:r>
                    </a:p>
                  </a:txBody>
                  <a:tcPr/>
                </a:tc>
              </a:tr>
              <a:tr h="679486"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Georgia" panose="02040502050405020303" pitchFamily="18" charset="0"/>
                        </a:rPr>
                        <a:t>A</a:t>
                      </a:r>
                      <a:r>
                        <a:rPr lang="en-US" sz="2000" baseline="0" noProof="0" dirty="0" smtClean="0"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en-US" sz="2000" noProof="0" dirty="0" smtClean="0">
                          <a:latin typeface="Georgia" panose="02040502050405020303" pitchFamily="18" charset="0"/>
                        </a:rPr>
                        <a:t>vacancy</a:t>
                      </a:r>
                      <a:endParaRPr lang="en-US" sz="2000" noProof="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Georgia" panose="02040502050405020303" pitchFamily="18" charset="0"/>
                        </a:rPr>
                        <a:t>0.009e</a:t>
                      </a:r>
                      <a:endParaRPr lang="en-US" sz="2000" noProof="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Georgia" panose="02040502050405020303" pitchFamily="18" charset="0"/>
                        </a:rPr>
                        <a:t>0.014e</a:t>
                      </a:r>
                    </a:p>
                  </a:txBody>
                  <a:tcPr/>
                </a:tc>
              </a:tr>
              <a:tr h="603988"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Georgia" panose="02040502050405020303" pitchFamily="18" charset="0"/>
                        </a:rPr>
                        <a:t>Double vacancy</a:t>
                      </a:r>
                      <a:endParaRPr lang="en-US" sz="2000" noProof="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Georgia" panose="02040502050405020303" pitchFamily="18" charset="0"/>
                        </a:rPr>
                        <a:t>0.01e</a:t>
                      </a:r>
                      <a:endParaRPr lang="en-US" sz="2000" noProof="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Georgia" panose="02040502050405020303" pitchFamily="18" charset="0"/>
                        </a:rPr>
                        <a:t>0.013</a:t>
                      </a:r>
                    </a:p>
                  </a:txBody>
                  <a:tcPr/>
                </a:tc>
              </a:tr>
              <a:tr h="603988"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Georgia" panose="02040502050405020303" pitchFamily="18" charset="0"/>
                        </a:rPr>
                        <a:t>4 vacancy</a:t>
                      </a:r>
                      <a:endParaRPr lang="en-US" sz="2000" noProof="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Georgia" panose="02040502050405020303" pitchFamily="18" charset="0"/>
                        </a:rPr>
                        <a:t>0.01e</a:t>
                      </a:r>
                      <a:endParaRPr lang="en-US" sz="2000" noProof="0" dirty="0"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Georgia" panose="02040502050405020303" pitchFamily="18" charset="0"/>
                        </a:rPr>
                        <a:t>0.01e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881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503238"/>
            <a:ext cx="7620000" cy="9445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What are the field emitters? </a:t>
            </a:r>
            <a:br>
              <a:rPr lang="en-US" dirty="0" smtClean="0"/>
            </a:br>
            <a:r>
              <a:rPr lang="en-US" dirty="0" smtClean="0"/>
              <a:t>Motivation to look in under the surface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1800" b="0" dirty="0" smtClean="0"/>
              <a:t>The dislocation motion is strongly bound to the atomic structure of metals. In FCC (face-centered cubic) the dislocation are the most mobile and HCP (hexagonal close-packed) are the hardest for dislocation mobility.</a:t>
            </a:r>
          </a:p>
        </p:txBody>
      </p:sp>
      <p:pic>
        <p:nvPicPr>
          <p:cNvPr id="19460" name="Picture 4" descr="SatFieldBars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2844800"/>
            <a:ext cx="6477000" cy="401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52400" y="4324464"/>
            <a:ext cx="1828800" cy="169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b="0" dirty="0" smtClean="0">
                <a:solidFill>
                  <a:schemeClr val="tx1"/>
                </a:solidFill>
                <a:latin typeface="+mn-lt"/>
              </a:rPr>
              <a:t>A. </a:t>
            </a:r>
            <a:r>
              <a:rPr lang="fi-FI" sz="1400" b="0" dirty="0" err="1" smtClean="0">
                <a:solidFill>
                  <a:schemeClr val="tx1"/>
                </a:solidFill>
                <a:latin typeface="+mn-lt"/>
              </a:rPr>
              <a:t>Descoeudres</a:t>
            </a:r>
            <a:r>
              <a:rPr lang="fi-FI" sz="1400" b="0" dirty="0" smtClean="0">
                <a:solidFill>
                  <a:schemeClr val="tx1"/>
                </a:solidFill>
                <a:latin typeface="+mn-lt"/>
              </a:rPr>
              <a:t>, F. Djurabekova, and K. Nordlund, DC </a:t>
            </a:r>
            <a:r>
              <a:rPr lang="fi-FI" sz="1400" b="0" dirty="0" err="1" smtClean="0">
                <a:solidFill>
                  <a:schemeClr val="tx1"/>
                </a:solidFill>
                <a:latin typeface="+mn-lt"/>
              </a:rPr>
              <a:t>Breakdown</a:t>
            </a:r>
            <a:r>
              <a:rPr lang="fi-FI" sz="14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fi-FI" sz="1400" b="0" dirty="0" err="1" smtClean="0">
                <a:solidFill>
                  <a:schemeClr val="tx1"/>
                </a:solidFill>
                <a:latin typeface="+mn-lt"/>
              </a:rPr>
              <a:t>experiments</a:t>
            </a:r>
            <a:r>
              <a:rPr lang="fi-FI" sz="14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fi-FI" sz="1400" b="0" dirty="0" err="1" smtClean="0">
                <a:solidFill>
                  <a:schemeClr val="tx1"/>
                </a:solidFill>
                <a:latin typeface="+mn-lt"/>
              </a:rPr>
              <a:t>with</a:t>
            </a:r>
            <a:endParaRPr lang="fi-FI" sz="1400" b="0" dirty="0" smtClean="0">
              <a:solidFill>
                <a:schemeClr val="tx1"/>
              </a:solidFill>
              <a:latin typeface="+mn-lt"/>
            </a:endParaRPr>
          </a:p>
          <a:p>
            <a:r>
              <a:rPr lang="fi-FI" sz="1400" b="0" dirty="0" err="1" smtClean="0">
                <a:solidFill>
                  <a:schemeClr val="tx1"/>
                </a:solidFill>
                <a:latin typeface="+mn-lt"/>
              </a:rPr>
              <a:t>cobalt</a:t>
            </a:r>
            <a:r>
              <a:rPr lang="fi-FI" sz="14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fi-FI" sz="1400" b="0" dirty="0" err="1" smtClean="0">
                <a:solidFill>
                  <a:schemeClr val="tx1"/>
                </a:solidFill>
                <a:latin typeface="+mn-lt"/>
              </a:rPr>
              <a:t>electrodes</a:t>
            </a:r>
            <a:r>
              <a:rPr lang="fi-FI" sz="1400" b="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en-US" sz="1400" b="0" dirty="0">
                <a:solidFill>
                  <a:schemeClr val="tx1"/>
                </a:solidFill>
                <a:latin typeface="+mn-lt"/>
              </a:rPr>
              <a:t>CLIC – Note – </a:t>
            </a:r>
            <a:r>
              <a:rPr lang="en-US" sz="1400" b="0" dirty="0" smtClean="0">
                <a:solidFill>
                  <a:schemeClr val="tx1"/>
                </a:solidFill>
                <a:latin typeface="+mn-lt"/>
              </a:rPr>
              <a:t>875</a:t>
            </a:r>
            <a:r>
              <a:rPr lang="fi-FI" sz="1400" b="0" dirty="0" smtClean="0">
                <a:solidFill>
                  <a:schemeClr val="tx1"/>
                </a:solidFill>
                <a:latin typeface="+mn-lt"/>
              </a:rPr>
              <a:t> , 1 (2010).</a:t>
            </a:r>
            <a:endParaRPr lang="fi-FI" sz="1400" b="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9390</TotalTime>
  <Words>1219</Words>
  <Application>Microsoft Office PowerPoint</Application>
  <PresentationFormat>On-screen Show (4:3)</PresentationFormat>
  <Paragraphs>173</Paragraphs>
  <Slides>18</Slides>
  <Notes>4</Notes>
  <HiddenSlides>0</HiddenSlides>
  <MMClips>1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3" baseType="lpstr">
      <vt:lpstr>Arial Unicode MS</vt:lpstr>
      <vt:lpstr>Arial</vt:lpstr>
      <vt:lpstr>Calibri</vt:lpstr>
      <vt:lpstr>Candara</vt:lpstr>
      <vt:lpstr>Courier New</vt:lpstr>
      <vt:lpstr>Georgia</vt:lpstr>
      <vt:lpstr>Lucida Sans Unicode</vt:lpstr>
      <vt:lpstr>Mathematica1</vt:lpstr>
      <vt:lpstr>Symbol</vt:lpstr>
      <vt:lpstr>Tahoma</vt:lpstr>
      <vt:lpstr>Times New Roman</vt:lpstr>
      <vt:lpstr>Wingdings</vt:lpstr>
      <vt:lpstr>2_Default Design</vt:lpstr>
      <vt:lpstr>1_Default Design</vt:lpstr>
      <vt:lpstr>Equation</vt:lpstr>
      <vt:lpstr>Multiphysics simulations of  onset of vacuum electrical breakdowns</vt:lpstr>
      <vt:lpstr>Breakdowns in ultra high vacuum</vt:lpstr>
      <vt:lpstr>Conditioning history of AS at CERN</vt:lpstr>
      <vt:lpstr>Mechanisms on and under the surface in the presence of electric fields</vt:lpstr>
      <vt:lpstr>PowerPoint Presentation</vt:lpstr>
      <vt:lpstr>External electric field in MD simulations</vt:lpstr>
      <vt:lpstr>Charges on surface atoms in MD</vt:lpstr>
      <vt:lpstr>Helmod vs SIESTA</vt:lpstr>
      <vt:lpstr>What are the field emitters?  Motivation to look in under the surface</vt:lpstr>
      <vt:lpstr>MD simulation of plastic activity under a high electric field</vt:lpstr>
      <vt:lpstr>The  “catastrophic” growth of a protrusion in the presence of the field</vt:lpstr>
      <vt:lpstr>Dislocation-based model for electric field dependence</vt:lpstr>
      <vt:lpstr>More data fit to the model </vt:lpstr>
      <vt:lpstr>Stability of tips</vt:lpstr>
      <vt:lpstr>PowerPoint Presentation</vt:lpstr>
      <vt:lpstr>Summary</vt:lpstr>
      <vt:lpstr>Thanks to:</vt:lpstr>
      <vt:lpstr>Thanks to: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 dian otsikkoa</dc:title>
  <dc:creator>Djurabekova, Flyura</dc:creator>
  <cp:lastModifiedBy>Djurabekova, Flyura</cp:lastModifiedBy>
  <cp:revision>730</cp:revision>
  <cp:lastPrinted>2014-09-04T10:15:23Z</cp:lastPrinted>
  <dcterms:modified xsi:type="dcterms:W3CDTF">2015-09-03T11:33:18Z</dcterms:modified>
</cp:coreProperties>
</file>