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5" r:id="rId1"/>
  </p:sldMasterIdLst>
  <p:notesMasterIdLst>
    <p:notesMasterId r:id="rId21"/>
  </p:notesMasterIdLst>
  <p:handoutMasterIdLst>
    <p:handoutMasterId r:id="rId22"/>
  </p:handoutMasterIdLst>
  <p:sldIdLst>
    <p:sldId id="395" r:id="rId2"/>
    <p:sldId id="758" r:id="rId3"/>
    <p:sldId id="764" r:id="rId4"/>
    <p:sldId id="768" r:id="rId5"/>
    <p:sldId id="767" r:id="rId6"/>
    <p:sldId id="771" r:id="rId7"/>
    <p:sldId id="770" r:id="rId8"/>
    <p:sldId id="779" r:id="rId9"/>
    <p:sldId id="740" r:id="rId10"/>
    <p:sldId id="742" r:id="rId11"/>
    <p:sldId id="772" r:id="rId12"/>
    <p:sldId id="761" r:id="rId13"/>
    <p:sldId id="760" r:id="rId14"/>
    <p:sldId id="774" r:id="rId15"/>
    <p:sldId id="778" r:id="rId16"/>
    <p:sldId id="776" r:id="rId17"/>
    <p:sldId id="777" r:id="rId18"/>
    <p:sldId id="773" r:id="rId19"/>
    <p:sldId id="737" r:id="rId2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onneman" initials="s" lastIdx="1" clrIdx="0"/>
  <p:cmAuthor id="1" name="Frederick Bordry" initials="FB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0000"/>
    <a:srgbClr val="FFFF99"/>
    <a:srgbClr val="CC6600"/>
    <a:srgbClr val="0000FF"/>
    <a:srgbClr val="FF5050"/>
    <a:srgbClr val="009900"/>
    <a:srgbClr val="CCECFF"/>
    <a:srgbClr val="327AEB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18" autoAdjust="0"/>
    <p:restoredTop sz="95204" autoAdjust="0"/>
  </p:normalViewPr>
  <p:slideViewPr>
    <p:cSldViewPr>
      <p:cViewPr>
        <p:scale>
          <a:sx n="110" d="100"/>
          <a:sy n="110" d="100"/>
        </p:scale>
        <p:origin x="-798" y="-150"/>
      </p:cViewPr>
      <p:guideLst>
        <p:guide orient="horz" pos="890"/>
        <p:guide pos="115"/>
      </p:guideLst>
    </p:cSldViewPr>
  </p:slideViewPr>
  <p:outlineViewPr>
    <p:cViewPr>
      <p:scale>
        <a:sx n="33" d="100"/>
        <a:sy n="33" d="100"/>
      </p:scale>
      <p:origin x="0" y="2468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3576" y="-90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4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310BA0-050A-4997-B1AC-FD3BCC455418}" type="datetimeFigureOut">
              <a:rPr lang="en-GB" smtClean="0"/>
              <a:t>25/11/2014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99761C-D337-4915-A6DD-157470CC09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4741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632A1A-D26E-42D0-A2DF-B39D9B2C3CCA}" type="datetimeFigureOut">
              <a:rPr lang="en-GB" smtClean="0"/>
              <a:pPr/>
              <a:t>25/11/2014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604DCD-C511-4B12-9DBB-AC80DD19A49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6123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32084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057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8" y="26988"/>
            <a:ext cx="6477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035" y="181874"/>
            <a:ext cx="8680174" cy="83854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791" y="1166192"/>
            <a:ext cx="8693425" cy="523460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-157163" y="6507163"/>
            <a:ext cx="555783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089655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91264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7" name="Image 4" descr="bande-01.eps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/>
        </p:nvSpPr>
        <p:spPr>
          <a:xfrm>
            <a:off x="6858000" y="63373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28D0A3-5C9A-4901-9C42-FBE507C34AF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715840" y="6223759"/>
            <a:ext cx="50802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0" noProof="0" dirty="0" smtClean="0">
                <a:solidFill>
                  <a:schemeClr val="bg1"/>
                </a:solidFill>
              </a:rPr>
              <a:t>Synthèse et Perspectives sur les Accélérateurs Linéaires</a:t>
            </a:r>
          </a:p>
          <a:p>
            <a:r>
              <a:rPr lang="fr-FR" sz="1000" b="0" noProof="0" dirty="0" smtClean="0">
                <a:solidFill>
                  <a:schemeClr val="bg1"/>
                </a:solidFill>
              </a:rPr>
              <a:t>M. Vretenar</a:t>
            </a:r>
          </a:p>
          <a:p>
            <a:r>
              <a:rPr lang="fr-FR" sz="1000" b="0" noProof="0" dirty="0" smtClean="0">
                <a:solidFill>
                  <a:schemeClr val="bg1"/>
                </a:solidFill>
              </a:rPr>
              <a:t>CSP12 – Paris 28 Novembre 2014</a:t>
            </a:r>
          </a:p>
          <a:p>
            <a:endParaRPr lang="en-GB" sz="1000" b="0" noProof="0" dirty="0" smtClean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9" r:id="rId2"/>
    <p:sldLayoutId id="2147483692" r:id="rId3"/>
    <p:sldLayoutId id="2147483693" r:id="rId4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4013" indent="-317500" algn="l" rtl="0" eaLnBrk="1" latinLnBrk="0" hangingPunct="1">
        <a:spcBef>
          <a:spcPct val="20000"/>
        </a:spcBef>
        <a:buClr>
          <a:schemeClr val="tx1"/>
        </a:buClr>
        <a:buSzPct val="75000"/>
        <a:buFont typeface="Lucida Grande"/>
        <a:buChar char="►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20725" indent="-366713" algn="l" rtl="0" eaLnBrk="1" latinLnBrk="0" hangingPunct="1">
        <a:spcBef>
          <a:spcPct val="20000"/>
        </a:spcBef>
        <a:buClr>
          <a:schemeClr val="accent2"/>
        </a:buClr>
        <a:buSzPct val="75000"/>
        <a:buFont typeface="Lucida Grande"/>
        <a:buChar char="►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1"/>
        </a:buClr>
        <a:buSzPct val="75000"/>
        <a:buFont typeface="Lucida Grande"/>
        <a:buChar char="►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28.png"/><Relationship Id="rId7" Type="http://schemas.openxmlformats.org/officeDocument/2006/relationships/image" Target="../media/image31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Relationship Id="rId6" Type="http://schemas.microsoft.com/office/2007/relationships/hdphoto" Target="../media/hdphoto1.wdp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4869160"/>
            <a:ext cx="878497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b="1" noProof="0" dirty="0" smtClean="0"/>
              <a:t>Synthèse et Perspectives sur les Accélérateurs Linéaires</a:t>
            </a:r>
          </a:p>
          <a:p>
            <a:endParaRPr lang="fr-CH" sz="2400" b="0" noProof="0" dirty="0" smtClean="0"/>
          </a:p>
          <a:p>
            <a:r>
              <a:rPr lang="fr-CH" sz="2400" b="0" noProof="0" dirty="0" smtClean="0"/>
              <a:t>Maurizio</a:t>
            </a:r>
            <a:r>
              <a:rPr lang="fr-CH" sz="2400" b="0" baseline="0" noProof="0" dirty="0" smtClean="0"/>
              <a:t> Vretenar, CERN</a:t>
            </a:r>
            <a:endParaRPr lang="fr-CH" sz="2400" b="0" noProof="0" dirty="0" smtClean="0"/>
          </a:p>
          <a:p>
            <a:r>
              <a:rPr lang="fr-CH" sz="2000" b="0" noProof="0" dirty="0" smtClean="0"/>
              <a:t>Contribution Exceptionnelle de la France au CERN</a:t>
            </a:r>
          </a:p>
          <a:p>
            <a:r>
              <a:rPr lang="fr-CH" sz="2000" b="0" noProof="0" dirty="0" smtClean="0"/>
              <a:t>12éme Réunion du Comité de Suivi du </a:t>
            </a:r>
            <a:r>
              <a:rPr lang="fr-CH" sz="2000" dirty="0" smtClean="0"/>
              <a:t>Protocole</a:t>
            </a:r>
            <a:r>
              <a:rPr lang="fr-CH" sz="2000" b="0" noProof="0" dirty="0" smtClean="0"/>
              <a:t> – Paris 28 Novembre 2014</a:t>
            </a:r>
          </a:p>
        </p:txBody>
      </p:sp>
      <p:pic>
        <p:nvPicPr>
          <p:cNvPr id="4" name="Picture 19" descr="Logo-Linac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3356992"/>
            <a:ext cx="914400" cy="929149"/>
          </a:xfrm>
          <a:prstGeom prst="rect">
            <a:avLst/>
          </a:prstGeom>
          <a:noFill/>
        </p:spPr>
      </p:pic>
      <p:pic>
        <p:nvPicPr>
          <p:cNvPr id="1026" name="Picture 2" descr="http://clic-study.web.cern.ch/CLIC-Study/CLIC%20logo/CLIC%20logo_color/CLIC-Logo-Color-7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6620" y="1700808"/>
            <a:ext cx="1505719" cy="150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97438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634082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fr-CH" dirty="0" smtClean="0"/>
              <a:t>Linac4 Schedule 2014 </a:t>
            </a:r>
            <a:r>
              <a:rPr lang="fr-CH" dirty="0" smtClean="0"/>
              <a:t>- 2016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140" y="1052736"/>
            <a:ext cx="7590281" cy="5014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4644008" y="2212805"/>
            <a:ext cx="2858801" cy="476667"/>
            <a:chOff x="4721206" y="3021665"/>
            <a:chExt cx="3475128" cy="371947"/>
          </a:xfrm>
        </p:grpSpPr>
        <p:sp>
          <p:nvSpPr>
            <p:cNvPr id="5" name="Oval 4"/>
            <p:cNvSpPr/>
            <p:nvPr/>
          </p:nvSpPr>
          <p:spPr>
            <a:xfrm>
              <a:off x="4721206" y="3021665"/>
              <a:ext cx="867484" cy="217749"/>
            </a:xfrm>
            <a:prstGeom prst="ellipse">
              <a:avLst/>
            </a:prstGeom>
            <a:noFill/>
            <a:ln w="412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>
              <a:spLocks noChangeArrowheads="1"/>
            </p:cNvSpPr>
            <p:nvPr/>
          </p:nvSpPr>
          <p:spPr bwMode="auto">
            <a:xfrm>
              <a:off x="5588690" y="3027390"/>
              <a:ext cx="2607644" cy="366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fr-FR" altLang="en-US" sz="1600" b="1" dirty="0" smtClean="0"/>
                <a:t>50 </a:t>
              </a:r>
              <a:r>
                <a:rPr lang="fr-FR" altLang="en-US" sz="1600" b="1" dirty="0"/>
                <a:t>MeV </a:t>
              </a:r>
              <a:r>
                <a:rPr lang="fr-FR" altLang="en-US" sz="1600" b="1" dirty="0" err="1" smtClean="0"/>
                <a:t>June</a:t>
              </a:r>
              <a:r>
                <a:rPr lang="fr-FR" altLang="en-US" sz="1600" b="1" dirty="0" smtClean="0"/>
                <a:t> 2015</a:t>
              </a:r>
              <a:endParaRPr lang="en-GB" altLang="en-US" sz="1600" b="1" dirty="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444408" y="5694279"/>
            <a:ext cx="3354091" cy="344701"/>
            <a:chOff x="3321514" y="4481621"/>
            <a:chExt cx="3841517" cy="429490"/>
          </a:xfrm>
        </p:grpSpPr>
        <p:sp>
          <p:nvSpPr>
            <p:cNvPr id="8" name="Oval 7"/>
            <p:cNvSpPr/>
            <p:nvPr/>
          </p:nvSpPr>
          <p:spPr>
            <a:xfrm>
              <a:off x="6201180" y="4481621"/>
              <a:ext cx="961851" cy="429490"/>
            </a:xfrm>
            <a:prstGeom prst="ellipse">
              <a:avLst/>
            </a:prstGeom>
            <a:noFill/>
            <a:ln w="412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>
              <a:spLocks noChangeArrowheads="1"/>
            </p:cNvSpPr>
            <p:nvPr/>
          </p:nvSpPr>
          <p:spPr bwMode="auto">
            <a:xfrm>
              <a:off x="3321514" y="4557105"/>
              <a:ext cx="3418609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fr-FR" altLang="en-US" sz="1600" b="1" dirty="0" smtClean="0"/>
                <a:t>160 MeV April 2016</a:t>
              </a:r>
              <a:endParaRPr lang="en-GB" altLang="en-US" sz="1600" b="1" dirty="0"/>
            </a:p>
          </p:txBody>
        </p:sp>
      </p:grp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804248" y="3717032"/>
            <a:ext cx="194421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altLang="en-US" sz="1600" b="1" dirty="0" smtClean="0"/>
              <a:t>100 MeV Oct. 2015</a:t>
            </a:r>
            <a:endParaRPr lang="en-GB" altLang="en-US" sz="1600" b="1" dirty="0"/>
          </a:p>
        </p:txBody>
      </p:sp>
      <p:sp>
        <p:nvSpPr>
          <p:cNvPr id="11" name="Oval 10"/>
          <p:cNvSpPr/>
          <p:nvPr/>
        </p:nvSpPr>
        <p:spPr>
          <a:xfrm>
            <a:off x="5468722" y="3717032"/>
            <a:ext cx="961502" cy="429490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092280" y="836712"/>
            <a:ext cx="1979712" cy="2308324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dirty="0" smtClean="0"/>
              <a:t>Connection to the LHC </a:t>
            </a:r>
            <a:r>
              <a:rPr lang="fr-CH" dirty="0" err="1" smtClean="0"/>
              <a:t>injector</a:t>
            </a:r>
            <a:r>
              <a:rPr lang="fr-CH" dirty="0" smtClean="0"/>
              <a:t> </a:t>
            </a:r>
            <a:r>
              <a:rPr lang="fr-CH" dirty="0" err="1" smtClean="0"/>
              <a:t>chain</a:t>
            </a:r>
            <a:r>
              <a:rPr lang="fr-CH" dirty="0" smtClean="0"/>
              <a:t> </a:t>
            </a:r>
            <a:r>
              <a:rPr lang="fr-CH" dirty="0" err="1" smtClean="0"/>
              <a:t>only</a:t>
            </a:r>
            <a:r>
              <a:rPr lang="fr-CH" dirty="0" smtClean="0"/>
              <a:t> in 2018/19</a:t>
            </a:r>
          </a:p>
          <a:p>
            <a:r>
              <a:rPr lang="fr-CH" dirty="0" err="1" smtClean="0"/>
              <a:t>Reliability</a:t>
            </a:r>
            <a:r>
              <a:rPr lang="fr-CH" dirty="0" smtClean="0"/>
              <a:t> </a:t>
            </a:r>
            <a:r>
              <a:rPr lang="fr-CH" dirty="0" err="1" smtClean="0"/>
              <a:t>run</a:t>
            </a:r>
            <a:r>
              <a:rPr lang="fr-CH" dirty="0" smtClean="0"/>
              <a:t> and tests of H- injection in 2016/17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53099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40138" y="188640"/>
            <a:ext cx="8524349" cy="70609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lIns="45720" rIns="45720" anchor="ctr">
            <a:normAutofit fontScale="77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dirty="0" smtClean="0"/>
              <a:t>Les électrons…30 </a:t>
            </a:r>
            <a:r>
              <a:rPr lang="en-US" dirty="0" err="1" smtClean="0"/>
              <a:t>ans</a:t>
            </a:r>
            <a:r>
              <a:rPr lang="en-US" dirty="0" smtClean="0"/>
              <a:t> de collaborations </a:t>
            </a:r>
            <a:r>
              <a:rPr lang="en-US" dirty="0" err="1" smtClean="0"/>
              <a:t>fructueuses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1052736"/>
            <a:ext cx="793419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LAL contribution to LIL (LEP </a:t>
            </a:r>
            <a:r>
              <a:rPr lang="fr-CH" dirty="0" err="1" smtClean="0"/>
              <a:t>injector</a:t>
            </a:r>
            <a:r>
              <a:rPr lang="fr-CH" dirty="0" smtClean="0"/>
              <a:t> linac):</a:t>
            </a:r>
          </a:p>
          <a:p>
            <a:endParaRPr lang="fr-CH" dirty="0"/>
          </a:p>
          <a:p>
            <a:r>
              <a:rPr lang="fr-CH" dirty="0" smtClean="0"/>
              <a:t>In the 1980’s CERN </a:t>
            </a:r>
            <a:r>
              <a:rPr lang="fr-CH" dirty="0" err="1" smtClean="0"/>
              <a:t>decides</a:t>
            </a:r>
            <a:r>
              <a:rPr lang="fr-CH" dirty="0" smtClean="0"/>
              <a:t> to </a:t>
            </a:r>
            <a:r>
              <a:rPr lang="fr-CH" dirty="0" err="1" smtClean="0"/>
              <a:t>start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electrons</a:t>
            </a:r>
            <a:r>
              <a:rPr lang="fr-CH" dirty="0" smtClean="0"/>
              <a:t>…</a:t>
            </a:r>
          </a:p>
          <a:p>
            <a:r>
              <a:rPr lang="fr-CH" dirty="0" smtClean="0"/>
              <a:t>The </a:t>
            </a:r>
            <a:r>
              <a:rPr lang="fr-CH" dirty="0" err="1" smtClean="0"/>
              <a:t>entire</a:t>
            </a:r>
            <a:r>
              <a:rPr lang="fr-CH" dirty="0" smtClean="0"/>
              <a:t> LIL (LEP </a:t>
            </a:r>
            <a:r>
              <a:rPr lang="fr-CH" dirty="0" err="1" smtClean="0"/>
              <a:t>Injector</a:t>
            </a:r>
            <a:r>
              <a:rPr lang="fr-CH" dirty="0" smtClean="0"/>
              <a:t> Linac)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designed</a:t>
            </a:r>
            <a:r>
              <a:rPr lang="fr-CH" dirty="0" smtClean="0"/>
              <a:t> and </a:t>
            </a:r>
            <a:r>
              <a:rPr lang="fr-CH" dirty="0" err="1" smtClean="0"/>
              <a:t>built</a:t>
            </a:r>
            <a:r>
              <a:rPr lang="fr-CH" dirty="0" smtClean="0"/>
              <a:t> by LAL Orsay, operating </a:t>
            </a:r>
            <a:r>
              <a:rPr lang="fr-CH" dirty="0" err="1" smtClean="0"/>
              <a:t>since</a:t>
            </a:r>
            <a:r>
              <a:rPr lang="fr-CH" dirty="0" smtClean="0"/>
              <a:t> 1988.</a:t>
            </a:r>
          </a:p>
        </p:txBody>
      </p:sp>
      <p:pic>
        <p:nvPicPr>
          <p:cNvPr id="5122" name="Picture 2" descr="Thumbnail CERN-AC-8607648 tirage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68" y="2656673"/>
            <a:ext cx="4374020" cy="2978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21368" y="2636912"/>
            <a:ext cx="4087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Continuation </a:t>
            </a:r>
            <a:r>
              <a:rPr lang="fr-FR" dirty="0" err="1" smtClean="0"/>
              <a:t>with</a:t>
            </a:r>
            <a:r>
              <a:rPr lang="fr-FR" dirty="0" smtClean="0"/>
              <a:t> CTF, CTF2, CTF3…</a:t>
            </a:r>
            <a:endParaRPr lang="fr-FR" dirty="0"/>
          </a:p>
          <a:p>
            <a:endParaRPr lang="fr-FR" dirty="0" smtClean="0"/>
          </a:p>
          <a:p>
            <a:r>
              <a:rPr lang="fr-FR" dirty="0" smtClean="0"/>
              <a:t>RF structures for CTF2 </a:t>
            </a:r>
            <a:r>
              <a:rPr lang="fr-FR" dirty="0"/>
              <a:t>(HCS = High Charge Structure</a:t>
            </a:r>
            <a:r>
              <a:rPr lang="fr-FR" dirty="0" smtClean="0"/>
              <a:t>).</a:t>
            </a:r>
          </a:p>
          <a:p>
            <a:r>
              <a:rPr lang="fr-FR" dirty="0" smtClean="0"/>
              <a:t>Gun type CLIO for CTF3</a:t>
            </a:r>
            <a:r>
              <a:rPr lang="fr-FR" dirty="0"/>
              <a:t>, </a:t>
            </a:r>
            <a:endParaRPr lang="fr-FR" dirty="0" smtClean="0"/>
          </a:p>
          <a:p>
            <a:r>
              <a:rPr lang="fr-FR" dirty="0" smtClean="0"/>
              <a:t>etc…</a:t>
            </a:r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>
            <a:off x="414772" y="4725144"/>
            <a:ext cx="39383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And </a:t>
            </a:r>
            <a:r>
              <a:rPr lang="fr-CH" dirty="0" err="1" smtClean="0"/>
              <a:t>then</a:t>
            </a:r>
            <a:r>
              <a:rPr lang="fr-CH" dirty="0" smtClean="0"/>
              <a:t> </a:t>
            </a:r>
            <a:r>
              <a:rPr lang="fr-CH" dirty="0" err="1" smtClean="0"/>
              <a:t>it</a:t>
            </a:r>
            <a:r>
              <a:rPr lang="fr-CH" dirty="0" smtClean="0"/>
              <a:t> </a:t>
            </a:r>
            <a:r>
              <a:rPr lang="fr-CH" dirty="0" err="1" smtClean="0"/>
              <a:t>was</a:t>
            </a:r>
            <a:r>
              <a:rPr lang="fr-CH" dirty="0" smtClean="0"/>
              <a:t> CLIC (R&amp;D </a:t>
            </a:r>
            <a:r>
              <a:rPr lang="fr-CH" dirty="0" err="1" smtClean="0"/>
              <a:t>started</a:t>
            </a:r>
            <a:r>
              <a:rPr lang="fr-CH" dirty="0" smtClean="0"/>
              <a:t> in 1988 – 26 </a:t>
            </a:r>
            <a:r>
              <a:rPr lang="fr-CH" dirty="0" err="1" smtClean="0"/>
              <a:t>years</a:t>
            </a:r>
            <a:r>
              <a:rPr lang="fr-CH" dirty="0" smtClean="0"/>
              <a:t>!)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62866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70609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fr-CH" dirty="0" smtClean="0"/>
              <a:t>CLIC Challenges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1194767"/>
            <a:ext cx="7101767" cy="3862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95472" y="3861048"/>
            <a:ext cx="3347864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600" dirty="0" smtClean="0"/>
              <a:t>CHALLENGES</a:t>
            </a:r>
            <a:endParaRPr lang="en-US" sz="1600" dirty="0" smtClean="0"/>
          </a:p>
          <a:p>
            <a:pPr marL="285750" indent="-285750">
              <a:buFontTx/>
              <a:buChar char="-"/>
            </a:pPr>
            <a:r>
              <a:rPr lang="en-US" sz="1600" dirty="0" smtClean="0"/>
              <a:t>drive beam generation</a:t>
            </a:r>
          </a:p>
          <a:p>
            <a:pPr marL="285750" indent="-285750">
              <a:buFontTx/>
              <a:buChar char="-"/>
            </a:pPr>
            <a:r>
              <a:rPr lang="fr-CH" sz="1600" dirty="0" smtClean="0"/>
              <a:t>12 GHz </a:t>
            </a:r>
            <a:r>
              <a:rPr lang="fr-CH" sz="1600" dirty="0" err="1" smtClean="0"/>
              <a:t>accelerating</a:t>
            </a:r>
            <a:r>
              <a:rPr lang="fr-CH" sz="1600" dirty="0" smtClean="0"/>
              <a:t> structures</a:t>
            </a:r>
          </a:p>
          <a:p>
            <a:pPr marL="285750" indent="-285750">
              <a:buFontTx/>
              <a:buChar char="-"/>
            </a:pPr>
            <a:r>
              <a:rPr lang="fr-CH" sz="1600" dirty="0" smtClean="0"/>
              <a:t>Small emittance </a:t>
            </a:r>
            <a:r>
              <a:rPr lang="fr-CH" sz="1600" dirty="0" err="1" smtClean="0"/>
              <a:t>beam</a:t>
            </a:r>
            <a:endParaRPr lang="fr-CH" sz="1600" dirty="0" smtClean="0"/>
          </a:p>
          <a:p>
            <a:pPr marL="285750" indent="-285750">
              <a:buFontTx/>
              <a:buChar char="-"/>
            </a:pPr>
            <a:r>
              <a:rPr lang="fr-CH" sz="1600" dirty="0" err="1" smtClean="0"/>
              <a:t>Focusing</a:t>
            </a:r>
            <a:r>
              <a:rPr lang="fr-CH" sz="1600" dirty="0" smtClean="0"/>
              <a:t> to nm </a:t>
            </a:r>
            <a:r>
              <a:rPr lang="fr-CH" sz="1600" dirty="0" err="1" smtClean="0"/>
              <a:t>beam</a:t>
            </a:r>
            <a:r>
              <a:rPr lang="fr-CH" sz="1600" dirty="0" smtClean="0"/>
              <a:t> size</a:t>
            </a:r>
          </a:p>
          <a:p>
            <a:pPr marL="285750" indent="-285750">
              <a:buFontTx/>
              <a:buChar char="-"/>
            </a:pPr>
            <a:r>
              <a:rPr lang="fr-CH" sz="1600" dirty="0" err="1" smtClean="0"/>
              <a:t>Alignment</a:t>
            </a:r>
            <a:r>
              <a:rPr lang="fr-CH" sz="1600" dirty="0" smtClean="0"/>
              <a:t> of the components</a:t>
            </a:r>
            <a:endParaRPr lang="en-US" sz="1600" dirty="0"/>
          </a:p>
          <a:p>
            <a:r>
              <a:rPr lang="fr-CH" sz="1600" dirty="0" smtClean="0"/>
              <a:t>-    Power </a:t>
            </a:r>
            <a:r>
              <a:rPr lang="fr-CH" sz="1600" dirty="0" err="1" smtClean="0"/>
              <a:t>Efficiency</a:t>
            </a:r>
            <a:r>
              <a:rPr lang="fr-CH" sz="1600" dirty="0" smtClean="0"/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99592" y="5211611"/>
            <a:ext cx="2788584" cy="400110"/>
          </a:xfrm>
          <a:prstGeom prst="rect">
            <a:avLst/>
          </a:prstGeom>
          <a:solidFill>
            <a:srgbClr val="FFFF66"/>
          </a:solidFill>
        </p:spPr>
        <p:txBody>
          <a:bodyPr wrap="none" rtlCol="0">
            <a:spAutoFit/>
          </a:bodyPr>
          <a:lstStyle/>
          <a:p>
            <a:r>
              <a:rPr lang="fr-CH" sz="2000" dirty="0" smtClean="0"/>
              <a:t>CLIC full 3 </a:t>
            </a:r>
            <a:r>
              <a:rPr lang="fr-CH" sz="2000" dirty="0" err="1" smtClean="0"/>
              <a:t>TeV</a:t>
            </a:r>
            <a:r>
              <a:rPr lang="fr-CH" sz="2000" dirty="0" smtClean="0"/>
              <a:t> version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350476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19" y="187969"/>
            <a:ext cx="8813973" cy="792759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fr-CH" dirty="0" smtClean="0"/>
              <a:t>Les défis CLIC et la Contribution exceptionnelle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2670999"/>
              </p:ext>
            </p:extLst>
          </p:nvPr>
        </p:nvGraphicFramePr>
        <p:xfrm>
          <a:off x="395536" y="1124744"/>
          <a:ext cx="3024336" cy="472971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18473"/>
                <a:gridCol w="405863"/>
              </a:tblGrid>
              <a:tr h="253454"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u="none" strike="noStrike" dirty="0">
                          <a:effectLst/>
                        </a:rPr>
                        <a:t>Work Packages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u="none" strike="noStrike" dirty="0" err="1">
                          <a:effectLst/>
                        </a:rPr>
                        <a:t>Institut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/>
                </a:tc>
              </a:tr>
              <a:tr h="369319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4.1 Participation to beam studies and beam instrumentation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u="none" strike="noStrike" dirty="0">
                          <a:effectLst/>
                        </a:rPr>
                        <a:t>CEA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/>
                </a:tc>
              </a:tr>
              <a:tr h="369319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4.2 Participation in design of CLIC accelerating structures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u="none" strike="noStrike">
                          <a:effectLst/>
                        </a:rPr>
                        <a:t>CEA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/>
                </a:tc>
              </a:tr>
              <a:tr h="347594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4.3 12 GHz RF network for 8 PETS in TBL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u="none" strike="noStrike">
                          <a:effectLst/>
                        </a:rPr>
                        <a:t>CEA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/>
                </a:tc>
              </a:tr>
              <a:tr h="369319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4.4 Construction of a 12 GHz test stand: Modulator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u="none" strike="noStrike">
                          <a:effectLst/>
                        </a:rPr>
                        <a:t>CEA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/>
                </a:tc>
              </a:tr>
              <a:tr h="369319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4.5 Construction of a 12 GHz test stand: Pulse compressor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u="none" strike="noStrike">
                          <a:effectLst/>
                        </a:rPr>
                        <a:t>CEA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/>
                </a:tc>
              </a:tr>
              <a:tr h="463459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4.6 Construction of a 12 GHz test stand: RF network and components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u="none" strike="noStrike">
                          <a:effectLst/>
                        </a:rPr>
                        <a:t>CEA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/>
                </a:tc>
              </a:tr>
              <a:tr h="738637"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u="none" strike="noStrike">
                          <a:effectLst/>
                        </a:rPr>
                        <a:t>4.7 Participation CNRS/LAPP a la stabilisation des elements optiques: instrumentation specifique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u="none" strike="noStrike">
                          <a:effectLst/>
                        </a:rPr>
                        <a:t>CNRS/LAPP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/>
                </a:tc>
              </a:tr>
              <a:tr h="738637"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u="none" strike="noStrike">
                          <a:effectLst/>
                        </a:rPr>
                        <a:t>4.8 Participation CEA/IRFU a la stabilisation des elements optiques: instrumentation specifique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u="none" strike="noStrike">
                          <a:effectLst/>
                        </a:rPr>
                        <a:t>CEA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/>
                </a:tc>
              </a:tr>
              <a:tr h="123106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4.9 Source positrons.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u="none" strike="noStrike">
                          <a:effectLst/>
                        </a:rPr>
                        <a:t>CNRS/LAL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/>
                </a:tc>
              </a:tr>
              <a:tr h="253454"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u="none" strike="noStrike">
                          <a:effectLst/>
                        </a:rPr>
                        <a:t>4.10 Klystron 1.5 GHz de reserve pour CTF3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000" u="none" strike="noStrike">
                          <a:effectLst/>
                        </a:rPr>
                        <a:t>CEA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/>
                </a:tc>
              </a:tr>
              <a:tr h="130348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1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1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419872" y="2078083"/>
            <a:ext cx="3279656" cy="583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419872" y="2761368"/>
            <a:ext cx="3591682" cy="53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556792"/>
            <a:ext cx="484822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448094" y="3933056"/>
            <a:ext cx="282000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Addressed</a:t>
            </a:r>
            <a:r>
              <a:rPr lang="fr-CH" dirty="0" smtClean="0"/>
              <a:t> challenges:</a:t>
            </a:r>
          </a:p>
          <a:p>
            <a:pPr marL="285750" indent="-285750">
              <a:buFontTx/>
              <a:buChar char="-"/>
            </a:pPr>
            <a:r>
              <a:rPr lang="fr-CH" dirty="0" err="1" smtClean="0"/>
              <a:t>Beam</a:t>
            </a:r>
            <a:r>
              <a:rPr lang="fr-CH" dirty="0" smtClean="0"/>
              <a:t> </a:t>
            </a:r>
            <a:r>
              <a:rPr lang="fr-CH" dirty="0" err="1" smtClean="0"/>
              <a:t>studies</a:t>
            </a:r>
            <a:endParaRPr lang="fr-CH" dirty="0" smtClean="0"/>
          </a:p>
          <a:p>
            <a:pPr marL="285750" indent="-285750">
              <a:buFontTx/>
              <a:buChar char="-"/>
            </a:pPr>
            <a:r>
              <a:rPr lang="fr-CH" dirty="0" err="1" smtClean="0"/>
              <a:t>Accelerating</a:t>
            </a:r>
            <a:r>
              <a:rPr lang="fr-CH" dirty="0" smtClean="0"/>
              <a:t> structures</a:t>
            </a:r>
          </a:p>
          <a:p>
            <a:pPr marL="285750" indent="-285750">
              <a:buFontTx/>
              <a:buChar char="-"/>
            </a:pPr>
            <a:r>
              <a:rPr lang="fr-CH" dirty="0" smtClean="0"/>
              <a:t>RF and test stand</a:t>
            </a:r>
          </a:p>
          <a:p>
            <a:pPr marL="285750" indent="-285750">
              <a:buFontTx/>
              <a:buChar char="-"/>
            </a:pPr>
            <a:r>
              <a:rPr lang="fr-CH" dirty="0" smtClean="0"/>
              <a:t>Stabilisation</a:t>
            </a:r>
          </a:p>
        </p:txBody>
      </p:sp>
    </p:spTree>
    <p:extLst>
      <p:ext uri="{BB962C8B-B14F-4D97-AF65-F5344CB8AC3E}">
        <p14:creationId xmlns:p14="http://schemas.microsoft.com/office/powerpoint/2010/main" val="900458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70609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fr-CH" dirty="0" smtClean="0"/>
              <a:t>Les défis CLIC en détail - 1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29"/>
          <a:stretch/>
        </p:blipFill>
        <p:spPr bwMode="auto">
          <a:xfrm>
            <a:off x="179512" y="1149420"/>
            <a:ext cx="8676456" cy="2370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652120" y="5232045"/>
            <a:ext cx="25873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00FF"/>
                </a:solidFill>
              </a:rPr>
              <a:t>Equipement for 12 GHz test station</a:t>
            </a:r>
            <a:endParaRPr lang="fr-FR" dirty="0">
              <a:solidFill>
                <a:srgbClr val="0000FF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97952" y="3519912"/>
            <a:ext cx="4966135" cy="2717400"/>
            <a:chOff x="0" y="838200"/>
            <a:chExt cx="5201716" cy="2633990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838200"/>
              <a:ext cx="5201716" cy="26339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2126558" y="3010524"/>
              <a:ext cx="47128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FFFF00"/>
                  </a:solidFill>
                </a:rPr>
                <a:t>CEA</a:t>
              </a:r>
              <a:endParaRPr lang="en-GB" sz="1400" dirty="0">
                <a:solidFill>
                  <a:srgbClr val="FFFF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70632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e 23"/>
          <p:cNvGrpSpPr>
            <a:grpSpLocks/>
          </p:cNvGrpSpPr>
          <p:nvPr/>
        </p:nvGrpSpPr>
        <p:grpSpPr bwMode="auto">
          <a:xfrm>
            <a:off x="891728" y="2439018"/>
            <a:ext cx="4379373" cy="2374963"/>
            <a:chOff x="584199" y="939800"/>
            <a:chExt cx="6283545" cy="3982217"/>
          </a:xfrm>
        </p:grpSpPr>
        <p:pic>
          <p:nvPicPr>
            <p:cNvPr id="46" name="Image 24" descr="quart_assemblage_capt_rect_diag.jpg"/>
            <p:cNvPicPr>
              <a:picLocks noChangeAspect="1"/>
            </p:cNvPicPr>
            <p:nvPr/>
          </p:nvPicPr>
          <p:blipFill>
            <a:blip r:embed="rId2" cstate="screen">
              <a:lum bright="20000" contrast="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200" y="939800"/>
              <a:ext cx="4406900" cy="3060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7" name="ZoneTexte 27"/>
            <p:cNvSpPr txBox="1">
              <a:spLocks noChangeArrowheads="1"/>
            </p:cNvSpPr>
            <p:nvPr/>
          </p:nvSpPr>
          <p:spPr bwMode="auto">
            <a:xfrm>
              <a:off x="2141566" y="4495799"/>
              <a:ext cx="2800473" cy="426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1600" dirty="0" smtClean="0">
                  <a:solidFill>
                    <a:srgbClr val="000000"/>
                  </a:solidFill>
                  <a:latin typeface="Calibri" pitchFamily="34" charset="0"/>
                </a:rPr>
                <a:t>Actuateur Piézoélectrique</a:t>
              </a:r>
              <a:endParaRPr lang="fr-FR" sz="1600" dirty="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cxnSp>
          <p:nvCxnSpPr>
            <p:cNvPr id="48" name="Connecteur droit avec flèche 28"/>
            <p:cNvCxnSpPr>
              <a:stCxn id="47" idx="0"/>
            </p:cNvCxnSpPr>
            <p:nvPr/>
          </p:nvCxnSpPr>
          <p:spPr>
            <a:xfrm flipH="1" flipV="1">
              <a:off x="3093396" y="3290111"/>
              <a:ext cx="448408" cy="1205687"/>
            </a:xfrm>
            <a:prstGeom prst="straightConnector1">
              <a:avLst/>
            </a:prstGeom>
            <a:ln w="28575">
              <a:solidFill>
                <a:schemeClr val="accent6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ZoneTexte 29"/>
            <p:cNvSpPr txBox="1">
              <a:spLocks noChangeArrowheads="1"/>
            </p:cNvSpPr>
            <p:nvPr/>
          </p:nvSpPr>
          <p:spPr bwMode="auto">
            <a:xfrm>
              <a:off x="584199" y="952501"/>
              <a:ext cx="1993900" cy="426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1600" dirty="0" smtClean="0">
                  <a:solidFill>
                    <a:srgbClr val="000000"/>
                  </a:solidFill>
                  <a:latin typeface="Calibri" pitchFamily="34" charset="0"/>
                </a:rPr>
                <a:t>Capteur capacitif</a:t>
              </a:r>
              <a:endParaRPr lang="fr-FR" sz="1600" dirty="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cxnSp>
          <p:nvCxnSpPr>
            <p:cNvPr id="50" name="Connecteur droit avec flèche 30"/>
            <p:cNvCxnSpPr>
              <a:endCxn id="51" idx="0"/>
            </p:cNvCxnSpPr>
            <p:nvPr/>
          </p:nvCxnSpPr>
          <p:spPr>
            <a:xfrm rot="5400000">
              <a:off x="989054" y="1908472"/>
              <a:ext cx="353746" cy="47231"/>
            </a:xfrm>
            <a:prstGeom prst="straightConnector1">
              <a:avLst/>
            </a:prstGeom>
            <a:ln w="28575">
              <a:solidFill>
                <a:schemeClr val="tx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Ellipse 31"/>
            <p:cNvSpPr/>
            <p:nvPr/>
          </p:nvSpPr>
          <p:spPr>
            <a:xfrm>
              <a:off x="1028605" y="2108961"/>
              <a:ext cx="229163" cy="30378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52" name="ZoneTexte 34"/>
            <p:cNvSpPr txBox="1">
              <a:spLocks noChangeArrowheads="1"/>
            </p:cNvSpPr>
            <p:nvPr/>
          </p:nvSpPr>
          <p:spPr bwMode="auto">
            <a:xfrm>
              <a:off x="4762500" y="1142999"/>
              <a:ext cx="2105244" cy="567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  <a:latin typeface="Calibri" pitchFamily="34" charset="0"/>
                </a:rPr>
                <a:t>support aimant</a:t>
              </a:r>
              <a:endParaRPr lang="en-US" sz="1600" dirty="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cxnSp>
          <p:nvCxnSpPr>
            <p:cNvPr id="53" name="Connecteur droit avec flèche 35"/>
            <p:cNvCxnSpPr>
              <a:stCxn id="52" idx="1"/>
            </p:cNvCxnSpPr>
            <p:nvPr/>
          </p:nvCxnSpPr>
          <p:spPr>
            <a:xfrm flipH="1">
              <a:off x="3288743" y="1426834"/>
              <a:ext cx="1473757" cy="186483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oupe 87"/>
          <p:cNvGrpSpPr>
            <a:grpSpLocks/>
          </p:cNvGrpSpPr>
          <p:nvPr/>
        </p:nvGrpSpPr>
        <p:grpSpPr bwMode="auto">
          <a:xfrm>
            <a:off x="5369166" y="2252496"/>
            <a:ext cx="3521075" cy="1398419"/>
            <a:chOff x="476726" y="701040"/>
            <a:chExt cx="4041962" cy="1860862"/>
          </a:xfrm>
        </p:grpSpPr>
        <p:pic>
          <p:nvPicPr>
            <p:cNvPr id="55" name="Image 17" descr="assemblage_complet_1.jpg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160" y="704514"/>
              <a:ext cx="4000528" cy="1857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6" name="ZoneTexte 7"/>
            <p:cNvSpPr txBox="1">
              <a:spLocks noChangeArrowheads="1"/>
            </p:cNvSpPr>
            <p:nvPr/>
          </p:nvSpPr>
          <p:spPr bwMode="auto">
            <a:xfrm>
              <a:off x="964341" y="782320"/>
              <a:ext cx="1492010" cy="3667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fr-FR" sz="1600" dirty="0" smtClean="0">
                  <a:solidFill>
                    <a:srgbClr val="000000"/>
                  </a:solidFill>
                  <a:latin typeface="Calibri" pitchFamily="34" charset="0"/>
                </a:rPr>
                <a:t>culasse aimant</a:t>
              </a:r>
              <a:endParaRPr lang="fr-FR" sz="1600" dirty="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cxnSp>
          <p:nvCxnSpPr>
            <p:cNvPr id="57" name="Connecteur droit 8"/>
            <p:cNvCxnSpPr>
              <a:stCxn id="56" idx="2"/>
            </p:cNvCxnSpPr>
            <p:nvPr/>
          </p:nvCxnSpPr>
          <p:spPr>
            <a:xfrm>
              <a:off x="1710346" y="1149096"/>
              <a:ext cx="740400" cy="42562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avec flèche 9"/>
            <p:cNvCxnSpPr/>
            <p:nvPr/>
          </p:nvCxnSpPr>
          <p:spPr>
            <a:xfrm rot="10800000" flipV="1">
              <a:off x="476726" y="701040"/>
              <a:ext cx="3637766" cy="1301916"/>
            </a:xfrm>
            <a:prstGeom prst="straightConnector1">
              <a:avLst/>
            </a:prstGeom>
            <a:ln w="9525">
              <a:solidFill>
                <a:srgbClr val="C0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ZoneTexte 10"/>
            <p:cNvSpPr txBox="1">
              <a:spLocks noChangeArrowheads="1"/>
            </p:cNvSpPr>
            <p:nvPr/>
          </p:nvSpPr>
          <p:spPr bwMode="auto">
            <a:xfrm>
              <a:off x="589023" y="1412240"/>
              <a:ext cx="83548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400" dirty="0">
                  <a:solidFill>
                    <a:srgbClr val="C00000"/>
                  </a:solidFill>
                </a:rPr>
                <a:t>1355mm</a:t>
              </a:r>
            </a:p>
          </p:txBody>
        </p:sp>
      </p:grpSp>
      <p:pic>
        <p:nvPicPr>
          <p:cNvPr id="60" name="Image 26" descr="scope_13.bmp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0841" y="3600904"/>
            <a:ext cx="2671450" cy="1463691"/>
          </a:xfrm>
          <a:prstGeom prst="rect">
            <a:avLst/>
          </a:prstGeom>
        </p:spPr>
      </p:pic>
      <p:sp>
        <p:nvSpPr>
          <p:cNvPr id="61" name="ZoneTexte 36"/>
          <p:cNvSpPr txBox="1"/>
          <p:nvPr/>
        </p:nvSpPr>
        <p:spPr>
          <a:xfrm>
            <a:off x="6909041" y="3684331"/>
            <a:ext cx="1489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2mV=0.1nm</a:t>
            </a:r>
            <a:endParaRPr lang="en-CA" dirty="0"/>
          </a:p>
        </p:txBody>
      </p:sp>
      <p:cxnSp>
        <p:nvCxnSpPr>
          <p:cNvPr id="62" name="Connecteur droit avec flèche 29"/>
          <p:cNvCxnSpPr/>
          <p:nvPr/>
        </p:nvCxnSpPr>
        <p:spPr>
          <a:xfrm>
            <a:off x="2710999" y="3553841"/>
            <a:ext cx="3817042" cy="646415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eur droit avec flèche 32"/>
          <p:cNvCxnSpPr>
            <a:stCxn id="51" idx="5"/>
          </p:cNvCxnSpPr>
          <p:nvPr/>
        </p:nvCxnSpPr>
        <p:spPr>
          <a:xfrm>
            <a:off x="1337788" y="3290937"/>
            <a:ext cx="5217347" cy="1395947"/>
          </a:xfrm>
          <a:prstGeom prst="straightConnector1">
            <a:avLst/>
          </a:prstGeom>
          <a:ln w="381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97" name="TextBox 4096"/>
          <p:cNvSpPr txBox="1"/>
          <p:nvPr/>
        </p:nvSpPr>
        <p:spPr>
          <a:xfrm>
            <a:off x="268278" y="1268760"/>
            <a:ext cx="5011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00FF"/>
                </a:solidFill>
              </a:rPr>
              <a:t>Etudes de stabilisation nanométrique (CNRS/LAPP)</a:t>
            </a:r>
            <a:endParaRPr lang="fr-FR" dirty="0">
              <a:solidFill>
                <a:srgbClr val="0000FF"/>
              </a:solidFill>
            </a:endParaRPr>
          </a:p>
        </p:txBody>
      </p:sp>
      <p:sp>
        <p:nvSpPr>
          <p:cNvPr id="30" name="Title 1"/>
          <p:cNvSpPr txBox="1">
            <a:spLocks/>
          </p:cNvSpPr>
          <p:nvPr/>
        </p:nvSpPr>
        <p:spPr>
          <a:xfrm>
            <a:off x="457200" y="274638"/>
            <a:ext cx="8291264" cy="70609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dirty="0" smtClean="0"/>
              <a:t>Les défis CLIC en détail - 2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61081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778098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fr-CH" dirty="0" smtClean="0"/>
              <a:t>Perspectives pour les linacs…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10580" y="1196752"/>
            <a:ext cx="71096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i="1" dirty="0" err="1" smtClean="0"/>
              <a:t>Where</a:t>
            </a:r>
            <a:r>
              <a:rPr lang="fr-CH" i="1" dirty="0" smtClean="0"/>
              <a:t> </a:t>
            </a:r>
            <a:r>
              <a:rPr lang="fr-CH" i="1" dirty="0" err="1" smtClean="0"/>
              <a:t>will</a:t>
            </a:r>
            <a:r>
              <a:rPr lang="fr-CH" i="1" dirty="0" smtClean="0"/>
              <a:t> </a:t>
            </a:r>
            <a:r>
              <a:rPr lang="fr-CH" i="1" dirty="0" err="1" smtClean="0"/>
              <a:t>linear</a:t>
            </a:r>
            <a:r>
              <a:rPr lang="fr-CH" i="1" dirty="0" smtClean="0"/>
              <a:t> </a:t>
            </a:r>
            <a:r>
              <a:rPr lang="fr-CH" i="1" dirty="0" err="1" smtClean="0"/>
              <a:t>accelerators</a:t>
            </a:r>
            <a:r>
              <a:rPr lang="fr-CH" i="1" dirty="0" smtClean="0"/>
              <a:t> go in Europe in the </a:t>
            </a:r>
            <a:r>
              <a:rPr lang="fr-CH" i="1" dirty="0" err="1" smtClean="0"/>
              <a:t>next</a:t>
            </a:r>
            <a:r>
              <a:rPr lang="fr-CH" i="1" dirty="0" smtClean="0"/>
              <a:t> 10-20 </a:t>
            </a:r>
            <a:r>
              <a:rPr lang="fr-CH" i="1" dirty="0" err="1" smtClean="0"/>
              <a:t>years</a:t>
            </a:r>
            <a:r>
              <a:rPr lang="fr-CH" i="1" dirty="0" smtClean="0"/>
              <a:t>?</a:t>
            </a:r>
          </a:p>
          <a:p>
            <a:r>
              <a:rPr lang="fr-CH" i="1" dirty="0" err="1" smtClean="0"/>
              <a:t>What</a:t>
            </a:r>
            <a:r>
              <a:rPr lang="fr-CH" i="1" dirty="0" smtClean="0"/>
              <a:t> are the technologies to </a:t>
            </a:r>
            <a:r>
              <a:rPr lang="fr-CH" i="1" dirty="0" err="1" smtClean="0"/>
              <a:t>develop</a:t>
            </a:r>
            <a:r>
              <a:rPr lang="fr-CH" i="1" dirty="0" smtClean="0"/>
              <a:t> and </a:t>
            </a:r>
            <a:r>
              <a:rPr lang="fr-CH" i="1" dirty="0" err="1" smtClean="0"/>
              <a:t>what</a:t>
            </a:r>
            <a:r>
              <a:rPr lang="fr-CH" i="1" dirty="0" smtClean="0"/>
              <a:t> are the trends?  </a:t>
            </a:r>
            <a:endParaRPr lang="en-US" i="1" dirty="0"/>
          </a:p>
        </p:txBody>
      </p:sp>
      <p:sp>
        <p:nvSpPr>
          <p:cNvPr id="4" name="TextBox 3"/>
          <p:cNvSpPr txBox="1"/>
          <p:nvPr/>
        </p:nvSpPr>
        <p:spPr>
          <a:xfrm>
            <a:off x="506041" y="1951965"/>
            <a:ext cx="8064896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AutoNum type="arabicPeriod"/>
            </a:pPr>
            <a:r>
              <a:rPr lang="fr-CH" dirty="0" err="1" smtClean="0"/>
              <a:t>Improving</a:t>
            </a:r>
            <a:r>
              <a:rPr lang="fr-CH" dirty="0" smtClean="0"/>
              <a:t> </a:t>
            </a:r>
            <a:r>
              <a:rPr lang="fr-CH" b="1" dirty="0" err="1" smtClean="0">
                <a:solidFill>
                  <a:srgbClr val="FF0000"/>
                </a:solidFill>
              </a:rPr>
              <a:t>efficiency</a:t>
            </a:r>
            <a:r>
              <a:rPr lang="fr-CH" dirty="0" smtClean="0"/>
              <a:t>: </a:t>
            </a:r>
            <a:r>
              <a:rPr lang="fr-CH" dirty="0" err="1" smtClean="0"/>
              <a:t>is</a:t>
            </a:r>
            <a:r>
              <a:rPr lang="fr-CH" dirty="0" smtClean="0"/>
              <a:t> a must for CLIC, </a:t>
            </a:r>
            <a:r>
              <a:rPr lang="fr-CH" dirty="0" err="1" smtClean="0"/>
              <a:t>is</a:t>
            </a:r>
            <a:r>
              <a:rPr lang="fr-CH" dirty="0" smtClean="0"/>
              <a:t> an important </a:t>
            </a:r>
            <a:r>
              <a:rPr lang="fr-CH" dirty="0" err="1" smtClean="0"/>
              <a:t>requirement</a:t>
            </a:r>
            <a:r>
              <a:rPr lang="fr-CH" dirty="0" smtClean="0"/>
              <a:t> for the </a:t>
            </a:r>
            <a:r>
              <a:rPr lang="fr-CH" dirty="0" err="1" smtClean="0"/>
              <a:t>others</a:t>
            </a:r>
            <a:r>
              <a:rPr lang="fr-CH" dirty="0" smtClean="0"/>
              <a:t> (</a:t>
            </a:r>
            <a:r>
              <a:rPr lang="fr-CH" dirty="0" err="1" smtClean="0"/>
              <a:t>e.g</a:t>
            </a:r>
            <a:r>
              <a:rPr lang="fr-CH" dirty="0" smtClean="0"/>
              <a:t>. </a:t>
            </a:r>
            <a:r>
              <a:rPr lang="fr-CH" dirty="0" err="1" smtClean="0"/>
              <a:t>medical</a:t>
            </a:r>
            <a:r>
              <a:rPr lang="fr-CH" dirty="0" smtClean="0"/>
              <a:t> applications) </a:t>
            </a:r>
            <a:r>
              <a:rPr lang="fr-CH" dirty="0" smtClean="0">
                <a:latin typeface="Book Antiqua"/>
              </a:rPr>
              <a:t>→</a:t>
            </a:r>
            <a:r>
              <a:rPr lang="fr-CH" dirty="0" smtClean="0"/>
              <a:t> </a:t>
            </a:r>
            <a:r>
              <a:rPr lang="fr-CH" dirty="0" err="1"/>
              <a:t>i</a:t>
            </a:r>
            <a:r>
              <a:rPr lang="fr-CH" dirty="0" err="1" smtClean="0"/>
              <a:t>mproved</a:t>
            </a:r>
            <a:r>
              <a:rPr lang="fr-CH" dirty="0" smtClean="0"/>
              <a:t> RF sources (klystrons, </a:t>
            </a:r>
            <a:r>
              <a:rPr lang="fr-CH" dirty="0" err="1" smtClean="0"/>
              <a:t>IOT’s</a:t>
            </a:r>
            <a:r>
              <a:rPr lang="fr-CH" dirty="0" smtClean="0"/>
              <a:t>, </a:t>
            </a:r>
            <a:r>
              <a:rPr lang="fr-CH" dirty="0" err="1" smtClean="0"/>
              <a:t>solid</a:t>
            </a:r>
            <a:r>
              <a:rPr lang="fr-CH" dirty="0" smtClean="0"/>
              <a:t>-state), </a:t>
            </a:r>
            <a:r>
              <a:rPr lang="fr-CH" dirty="0" err="1" smtClean="0"/>
              <a:t>cavity</a:t>
            </a:r>
            <a:r>
              <a:rPr lang="fr-CH" dirty="0" smtClean="0"/>
              <a:t> design, … and </a:t>
            </a:r>
            <a:r>
              <a:rPr lang="fr-CH" dirty="0" err="1" smtClean="0"/>
              <a:t>improving</a:t>
            </a:r>
            <a:r>
              <a:rPr lang="fr-CH" dirty="0" smtClean="0"/>
              <a:t> </a:t>
            </a:r>
            <a:r>
              <a:rPr lang="fr-CH" dirty="0" err="1" smtClean="0"/>
              <a:t>ancillaries</a:t>
            </a:r>
            <a:r>
              <a:rPr lang="fr-CH" dirty="0" smtClean="0"/>
              <a:t>!</a:t>
            </a:r>
          </a:p>
          <a:p>
            <a:pPr marL="342900" indent="-342900">
              <a:spcBef>
                <a:spcPts val="1200"/>
              </a:spcBef>
              <a:buAutoNum type="arabicPeriod"/>
            </a:pP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still</a:t>
            </a:r>
            <a:r>
              <a:rPr lang="fr-CH" dirty="0" smtClean="0"/>
              <a:t> miss </a:t>
            </a:r>
            <a:r>
              <a:rPr lang="fr-CH" dirty="0" err="1" smtClean="0"/>
              <a:t>experience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proton/</a:t>
            </a:r>
            <a:r>
              <a:rPr lang="fr-CH" dirty="0" err="1" smtClean="0"/>
              <a:t>deuteron</a:t>
            </a:r>
            <a:r>
              <a:rPr lang="fr-CH" dirty="0" smtClean="0"/>
              <a:t> </a:t>
            </a:r>
            <a:r>
              <a:rPr lang="fr-CH" b="1" dirty="0" smtClean="0">
                <a:solidFill>
                  <a:srgbClr val="FF0000"/>
                </a:solidFill>
              </a:rPr>
              <a:t>CW </a:t>
            </a:r>
            <a:r>
              <a:rPr lang="fr-CH" b="1" dirty="0" err="1" smtClean="0">
                <a:solidFill>
                  <a:srgbClr val="FF0000"/>
                </a:solidFill>
              </a:rPr>
              <a:t>operation</a:t>
            </a:r>
            <a:r>
              <a:rPr lang="fr-CH" dirty="0" smtClean="0"/>
              <a:t>: IPHI RFQ and IFMIF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provide</a:t>
            </a:r>
            <a:r>
              <a:rPr lang="fr-CH" dirty="0" smtClean="0"/>
              <a:t> important insights </a:t>
            </a:r>
            <a:r>
              <a:rPr lang="fr-CH" dirty="0" err="1" smtClean="0"/>
              <a:t>that</a:t>
            </a:r>
            <a:r>
              <a:rPr lang="fr-CH" dirty="0" smtClean="0"/>
              <a:t> </a:t>
            </a:r>
            <a:r>
              <a:rPr lang="fr-CH" dirty="0" err="1" smtClean="0"/>
              <a:t>could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applied</a:t>
            </a:r>
            <a:r>
              <a:rPr lang="fr-CH" dirty="0" smtClean="0"/>
              <a:t> to new </a:t>
            </a:r>
            <a:r>
              <a:rPr lang="fr-CH" dirty="0" err="1" smtClean="0"/>
              <a:t>challenging</a:t>
            </a:r>
            <a:r>
              <a:rPr lang="fr-CH" dirty="0" smtClean="0"/>
              <a:t> </a:t>
            </a:r>
            <a:r>
              <a:rPr lang="fr-CH" dirty="0" err="1" smtClean="0"/>
              <a:t>projects</a:t>
            </a:r>
            <a:r>
              <a:rPr lang="fr-CH" dirty="0" smtClean="0"/>
              <a:t> </a:t>
            </a:r>
            <a:r>
              <a:rPr lang="fr-CH" dirty="0" err="1" smtClean="0"/>
              <a:t>like</a:t>
            </a:r>
            <a:r>
              <a:rPr lang="fr-CH" dirty="0" smtClean="0"/>
              <a:t> MYRRHA.</a:t>
            </a:r>
          </a:p>
          <a:p>
            <a:pPr marL="342900" indent="-342900">
              <a:spcBef>
                <a:spcPts val="1200"/>
              </a:spcBef>
              <a:buAutoNum type="arabicPeriod"/>
            </a:pPr>
            <a:r>
              <a:rPr lang="fr-CH" dirty="0" smtClean="0"/>
              <a:t>Will one </a:t>
            </a:r>
            <a:r>
              <a:rPr lang="fr-CH" dirty="0" err="1" smtClean="0"/>
              <a:t>day</a:t>
            </a:r>
            <a:r>
              <a:rPr lang="fr-CH" dirty="0" smtClean="0"/>
              <a:t> </a:t>
            </a:r>
            <a:r>
              <a:rPr lang="fr-CH" b="1" dirty="0" smtClean="0">
                <a:solidFill>
                  <a:srgbClr val="FF0000"/>
                </a:solidFill>
              </a:rPr>
              <a:t>neutrino </a:t>
            </a:r>
            <a:r>
              <a:rPr lang="fr-CH" b="1" dirty="0" err="1" smtClean="0">
                <a:solidFill>
                  <a:srgbClr val="FF0000"/>
                </a:solidFill>
              </a:rPr>
              <a:t>physics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dirty="0" smtClean="0"/>
              <a:t>come back </a:t>
            </a:r>
            <a:r>
              <a:rPr lang="fr-CH" dirty="0" err="1" smtClean="0"/>
              <a:t>into</a:t>
            </a:r>
            <a:r>
              <a:rPr lang="fr-CH" dirty="0" smtClean="0"/>
              <a:t> the </a:t>
            </a:r>
            <a:r>
              <a:rPr lang="fr-CH" dirty="0" err="1" smtClean="0"/>
              <a:t>European</a:t>
            </a:r>
            <a:r>
              <a:rPr lang="fr-CH" dirty="0" smtClean="0"/>
              <a:t> horizon (at ESS or </a:t>
            </a:r>
            <a:r>
              <a:rPr lang="fr-CH" dirty="0" err="1" smtClean="0"/>
              <a:t>somewhere</a:t>
            </a:r>
            <a:r>
              <a:rPr lang="fr-CH" dirty="0" smtClean="0"/>
              <a:t> </a:t>
            </a:r>
            <a:r>
              <a:rPr lang="fr-CH" dirty="0" err="1" smtClean="0"/>
              <a:t>else</a:t>
            </a:r>
            <a:r>
              <a:rPr lang="fr-CH" dirty="0" smtClean="0"/>
              <a:t>?) If </a:t>
            </a:r>
            <a:r>
              <a:rPr lang="fr-CH" dirty="0" err="1" smtClean="0"/>
              <a:t>yes</a:t>
            </a:r>
            <a:r>
              <a:rPr lang="fr-CH" dirty="0" smtClean="0"/>
              <a:t>,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should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ready</a:t>
            </a:r>
            <a:r>
              <a:rPr lang="fr-CH" dirty="0" smtClean="0"/>
              <a:t> for the construction of a high-</a:t>
            </a:r>
            <a:r>
              <a:rPr lang="fr-CH" dirty="0" err="1" smtClean="0"/>
              <a:t>intensity</a:t>
            </a:r>
            <a:r>
              <a:rPr lang="fr-CH" dirty="0" smtClean="0"/>
              <a:t> and high-</a:t>
            </a:r>
            <a:r>
              <a:rPr lang="fr-CH" dirty="0" err="1" smtClean="0"/>
              <a:t>energy</a:t>
            </a:r>
            <a:r>
              <a:rPr lang="fr-CH" dirty="0" smtClean="0"/>
              <a:t> linac.</a:t>
            </a:r>
          </a:p>
          <a:p>
            <a:pPr marL="342900" indent="-342900">
              <a:spcBef>
                <a:spcPts val="1200"/>
              </a:spcBef>
              <a:buAutoNum type="arabicPeriod"/>
            </a:pPr>
            <a:r>
              <a:rPr lang="fr-CH" dirty="0" smtClean="0"/>
              <a:t>Trend </a:t>
            </a:r>
            <a:r>
              <a:rPr lang="fr-CH" dirty="0" err="1" smtClean="0"/>
              <a:t>towards</a:t>
            </a:r>
            <a:r>
              <a:rPr lang="fr-CH" dirty="0" smtClean="0"/>
              <a:t> </a:t>
            </a:r>
            <a:r>
              <a:rPr lang="fr-CH" dirty="0" err="1" smtClean="0"/>
              <a:t>transfering</a:t>
            </a:r>
            <a:r>
              <a:rPr lang="fr-CH" dirty="0" smtClean="0"/>
              <a:t> </a:t>
            </a:r>
            <a:r>
              <a:rPr lang="fr-CH" dirty="0" err="1" smtClean="0"/>
              <a:t>our</a:t>
            </a:r>
            <a:r>
              <a:rPr lang="fr-CH" dirty="0" smtClean="0"/>
              <a:t> linac </a:t>
            </a:r>
            <a:r>
              <a:rPr lang="fr-CH" dirty="0" err="1" smtClean="0"/>
              <a:t>experience</a:t>
            </a:r>
            <a:r>
              <a:rPr lang="fr-CH" dirty="0" smtClean="0"/>
              <a:t> to </a:t>
            </a:r>
            <a:r>
              <a:rPr lang="fr-CH" b="1" dirty="0" err="1" smtClean="0">
                <a:solidFill>
                  <a:srgbClr val="FF0000"/>
                </a:solidFill>
              </a:rPr>
              <a:t>medical</a:t>
            </a:r>
            <a:r>
              <a:rPr lang="fr-CH" b="1" dirty="0" smtClean="0">
                <a:solidFill>
                  <a:srgbClr val="FF0000"/>
                </a:solidFill>
              </a:rPr>
              <a:t> applications</a:t>
            </a:r>
            <a:r>
              <a:rPr lang="fr-CH" dirty="0" smtClean="0"/>
              <a:t>: compact high-</a:t>
            </a:r>
            <a:r>
              <a:rPr lang="fr-CH" dirty="0" err="1" smtClean="0"/>
              <a:t>frequency</a:t>
            </a:r>
            <a:r>
              <a:rPr lang="fr-CH" dirty="0" smtClean="0"/>
              <a:t> linacs for </a:t>
            </a:r>
            <a:r>
              <a:rPr lang="fr-CH" dirty="0" err="1" smtClean="0"/>
              <a:t>therapy</a:t>
            </a:r>
            <a:r>
              <a:rPr lang="fr-CH" dirty="0" smtClean="0"/>
              <a:t> (and </a:t>
            </a:r>
            <a:r>
              <a:rPr lang="fr-CH" dirty="0" err="1" smtClean="0"/>
              <a:t>other</a:t>
            </a:r>
            <a:r>
              <a:rPr lang="fr-CH" dirty="0" smtClean="0"/>
              <a:t>)</a:t>
            </a:r>
            <a:r>
              <a:rPr lang="fr-CH" dirty="0">
                <a:latin typeface="Book Antiqua"/>
              </a:rPr>
              <a:t> →</a:t>
            </a:r>
            <a:r>
              <a:rPr lang="fr-CH" dirty="0" smtClean="0"/>
              <a:t> </a:t>
            </a:r>
            <a:r>
              <a:rPr lang="fr-CH" dirty="0" err="1" smtClean="0"/>
              <a:t>convergency</a:t>
            </a:r>
            <a:r>
              <a:rPr lang="fr-CH" dirty="0" smtClean="0"/>
              <a:t> </a:t>
            </a:r>
            <a:r>
              <a:rPr lang="fr-CH" dirty="0" err="1" smtClean="0"/>
              <a:t>between</a:t>
            </a:r>
            <a:r>
              <a:rPr lang="fr-CH" dirty="0" smtClean="0"/>
              <a:t> CLIC and proton linacs.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329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\\cern.ch\dfs\Users\m\mtimmins\Documents\HFRFQ\3D images\Section 1 - 1 #1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44008" y="5054329"/>
            <a:ext cx="1489652" cy="1017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108" y="4891112"/>
            <a:ext cx="1499279" cy="1246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778098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fr-CH" dirty="0" smtClean="0"/>
              <a:t>Applications médicales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779" y="1129509"/>
            <a:ext cx="5544616" cy="3712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6188004"/>
              </p:ext>
            </p:extLst>
          </p:nvPr>
        </p:nvGraphicFramePr>
        <p:xfrm>
          <a:off x="6156176" y="3756780"/>
          <a:ext cx="2808312" cy="2305192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584176"/>
                <a:gridCol w="1224136"/>
              </a:tblGrid>
              <a:tr h="216025">
                <a:tc>
                  <a:txBody>
                    <a:bodyPr/>
                    <a:lstStyle/>
                    <a:p>
                      <a:pPr indent="118745" algn="just">
                        <a:spcAft>
                          <a:spcPts val="0"/>
                        </a:spcAft>
                      </a:pPr>
                      <a:r>
                        <a:rPr lang="en-GB" sz="800" kern="800" dirty="0" err="1">
                          <a:effectLst/>
                        </a:rPr>
                        <a:t>Input/Output</a:t>
                      </a:r>
                      <a:r>
                        <a:rPr lang="en-GB" sz="800" kern="800" dirty="0">
                          <a:effectLst/>
                        </a:rPr>
                        <a:t> Energy</a:t>
                      </a:r>
                      <a:endParaRPr lang="en-GB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8745" algn="just">
                        <a:spcAft>
                          <a:spcPts val="0"/>
                        </a:spcAft>
                      </a:pPr>
                      <a:r>
                        <a:rPr lang="en-GB" sz="800" kern="800">
                          <a:effectLst/>
                        </a:rPr>
                        <a:t>40 keV / 5 MeV</a:t>
                      </a:r>
                      <a:endParaRPr lang="en-GB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7034">
                <a:tc>
                  <a:txBody>
                    <a:bodyPr/>
                    <a:lstStyle/>
                    <a:p>
                      <a:pPr indent="118745" algn="just">
                        <a:spcAft>
                          <a:spcPts val="0"/>
                        </a:spcAft>
                      </a:pPr>
                      <a:r>
                        <a:rPr lang="en-GB" sz="800" kern="800" dirty="0">
                          <a:effectLst/>
                        </a:rPr>
                        <a:t>Length</a:t>
                      </a:r>
                      <a:endParaRPr lang="en-GB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8745" algn="just">
                        <a:spcAft>
                          <a:spcPts val="0"/>
                        </a:spcAft>
                      </a:pPr>
                      <a:r>
                        <a:rPr lang="en-GB" sz="800" kern="800">
                          <a:effectLst/>
                        </a:rPr>
                        <a:t>1.964 m</a:t>
                      </a:r>
                      <a:endParaRPr lang="en-GB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7034">
                <a:tc>
                  <a:txBody>
                    <a:bodyPr/>
                    <a:lstStyle/>
                    <a:p>
                      <a:pPr indent="118745" algn="just">
                        <a:spcAft>
                          <a:spcPts val="0"/>
                        </a:spcAft>
                      </a:pPr>
                      <a:r>
                        <a:rPr lang="en-GB" sz="800" kern="800" dirty="0">
                          <a:effectLst/>
                        </a:rPr>
                        <a:t>Vane voltage</a:t>
                      </a:r>
                      <a:endParaRPr lang="en-GB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8745" algn="just">
                        <a:spcAft>
                          <a:spcPts val="0"/>
                        </a:spcAft>
                      </a:pPr>
                      <a:r>
                        <a:rPr lang="en-GB" sz="800" kern="800" dirty="0">
                          <a:effectLst/>
                        </a:rPr>
                        <a:t>67.6 </a:t>
                      </a:r>
                      <a:r>
                        <a:rPr lang="en-GB" sz="800" kern="800" dirty="0" smtClean="0">
                          <a:effectLst/>
                        </a:rPr>
                        <a:t>KV</a:t>
                      </a:r>
                      <a:endParaRPr lang="en-GB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7034">
                <a:tc>
                  <a:txBody>
                    <a:bodyPr/>
                    <a:lstStyle/>
                    <a:p>
                      <a:pPr indent="118745" algn="just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Min aperture radius</a:t>
                      </a:r>
                      <a:endParaRPr lang="en-GB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8745" algn="just"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 mm </a:t>
                      </a:r>
                      <a:endParaRPr lang="en-GB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7969">
                <a:tc>
                  <a:txBody>
                    <a:bodyPr/>
                    <a:lstStyle/>
                    <a:p>
                      <a:pPr indent="118745" algn="just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Maximum modulation</a:t>
                      </a:r>
                      <a:endParaRPr lang="en-GB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8745" algn="just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3</a:t>
                      </a:r>
                      <a:endParaRPr lang="en-GB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7033">
                <a:tc>
                  <a:txBody>
                    <a:bodyPr/>
                    <a:lstStyle/>
                    <a:p>
                      <a:pPr indent="118745" algn="just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Final synchronous phase</a:t>
                      </a:r>
                      <a:endParaRPr lang="en-GB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8745" algn="just"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-15 deg</a:t>
                      </a:r>
                      <a:endParaRPr lang="en-GB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7034">
                <a:tc>
                  <a:txBody>
                    <a:bodyPr/>
                    <a:lstStyle/>
                    <a:p>
                      <a:pPr indent="118745" algn="just">
                        <a:spcAft>
                          <a:spcPts val="0"/>
                        </a:spcAft>
                      </a:pPr>
                      <a:r>
                        <a:rPr lang="en-GB" sz="800" kern="800" dirty="0">
                          <a:effectLst/>
                        </a:rPr>
                        <a:t>Output current (max.)</a:t>
                      </a:r>
                      <a:endParaRPr lang="en-GB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8745" algn="just">
                        <a:spcAft>
                          <a:spcPts val="0"/>
                        </a:spcAft>
                      </a:pPr>
                      <a:r>
                        <a:rPr lang="en-GB" sz="800" kern="800" dirty="0" smtClean="0">
                          <a:effectLst/>
                        </a:rPr>
                        <a:t>300 µA</a:t>
                      </a:r>
                      <a:endParaRPr lang="en-GB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7034">
                <a:tc>
                  <a:txBody>
                    <a:bodyPr/>
                    <a:lstStyle/>
                    <a:p>
                      <a:pPr indent="118745" algn="just">
                        <a:spcAft>
                          <a:spcPts val="0"/>
                        </a:spcAft>
                      </a:pPr>
                      <a:r>
                        <a:rPr lang="en-GB" sz="800" kern="800" dirty="0">
                          <a:effectLst/>
                        </a:rPr>
                        <a:t>Beam transmission</a:t>
                      </a:r>
                      <a:endParaRPr lang="en-GB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8745" algn="just">
                        <a:spcAft>
                          <a:spcPts val="0"/>
                        </a:spcAft>
                      </a:pPr>
                      <a:r>
                        <a:rPr lang="en-GB" sz="800" kern="800" dirty="0">
                          <a:effectLst/>
                        </a:rPr>
                        <a:t>30 %</a:t>
                      </a:r>
                      <a:endParaRPr lang="en-GB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17893">
                <a:tc>
                  <a:txBody>
                    <a:bodyPr/>
                    <a:lstStyle/>
                    <a:p>
                      <a:pPr indent="118745" algn="just">
                        <a:spcAft>
                          <a:spcPts val="0"/>
                        </a:spcAft>
                      </a:pPr>
                      <a:r>
                        <a:rPr lang="en-GB" sz="800" kern="800" dirty="0">
                          <a:effectLst/>
                        </a:rPr>
                        <a:t>Output </a:t>
                      </a:r>
                      <a:r>
                        <a:rPr lang="en-GB" sz="800" kern="800" dirty="0" err="1">
                          <a:effectLst/>
                        </a:rPr>
                        <a:t>transv</a:t>
                      </a:r>
                      <a:r>
                        <a:rPr lang="en-GB" sz="800" kern="800" dirty="0">
                          <a:effectLst/>
                        </a:rPr>
                        <a:t>. </a:t>
                      </a:r>
                      <a:r>
                        <a:rPr lang="en-GB" sz="800" kern="800" dirty="0" err="1">
                          <a:effectLst/>
                        </a:rPr>
                        <a:t>rms</a:t>
                      </a:r>
                      <a:r>
                        <a:rPr lang="en-GB" sz="800" kern="800" dirty="0">
                          <a:effectLst/>
                        </a:rPr>
                        <a:t> emit.</a:t>
                      </a:r>
                      <a:endParaRPr lang="en-GB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8745" algn="just">
                        <a:spcAft>
                          <a:spcPts val="0"/>
                        </a:spcAft>
                      </a:pPr>
                      <a:r>
                        <a:rPr lang="en-GB" sz="800" kern="800" dirty="0">
                          <a:effectLst/>
                        </a:rPr>
                        <a:t>0.027 </a:t>
                      </a:r>
                      <a:r>
                        <a:rPr lang="en-GB" sz="800" kern="800" dirty="0" err="1">
                          <a:effectLst/>
                        </a:rPr>
                        <a:t>p</a:t>
                      </a:r>
                      <a:r>
                        <a:rPr lang="en-GB" sz="800" kern="800" dirty="0" err="1" smtClean="0">
                          <a:effectLst/>
                        </a:rPr>
                        <a:t>.mm.mrad</a:t>
                      </a:r>
                      <a:endParaRPr lang="en-GB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7034">
                <a:tc>
                  <a:txBody>
                    <a:bodyPr/>
                    <a:lstStyle/>
                    <a:p>
                      <a:pPr indent="118745" algn="just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Output phase spread</a:t>
                      </a:r>
                      <a:endParaRPr lang="en-GB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8745" algn="just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± 2 </a:t>
                      </a:r>
                      <a:r>
                        <a:rPr lang="en-GB" sz="800" dirty="0" err="1">
                          <a:effectLst/>
                        </a:rPr>
                        <a:t>deg</a:t>
                      </a:r>
                      <a:endParaRPr lang="en-GB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7034">
                <a:tc>
                  <a:txBody>
                    <a:bodyPr/>
                    <a:lstStyle/>
                    <a:p>
                      <a:pPr indent="118745" algn="just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Output energy spread</a:t>
                      </a:r>
                      <a:endParaRPr lang="en-GB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8745" algn="just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± 20 </a:t>
                      </a:r>
                      <a:r>
                        <a:rPr lang="en-GB" sz="800" dirty="0" err="1" smtClean="0">
                          <a:effectLst/>
                        </a:rPr>
                        <a:t>KeV</a:t>
                      </a:r>
                      <a:endParaRPr lang="en-GB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7034">
                <a:tc>
                  <a:txBody>
                    <a:bodyPr/>
                    <a:lstStyle/>
                    <a:p>
                      <a:pPr indent="118745" algn="just">
                        <a:spcAft>
                          <a:spcPts val="0"/>
                        </a:spcAft>
                      </a:pPr>
                      <a:r>
                        <a:rPr lang="en-GB" sz="800" kern="800" dirty="0">
                          <a:effectLst/>
                        </a:rPr>
                        <a:t>RF Frequency</a:t>
                      </a:r>
                      <a:endParaRPr lang="en-GB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8745" algn="just">
                        <a:spcAft>
                          <a:spcPts val="0"/>
                        </a:spcAft>
                      </a:pPr>
                      <a:r>
                        <a:rPr lang="en-GB" sz="800" kern="800" dirty="0">
                          <a:effectLst/>
                        </a:rPr>
                        <a:t>750 MHz</a:t>
                      </a:r>
                      <a:endParaRPr lang="en-GB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" name="Picture 4" descr="G:\Workspaces\r\RFQ_SMATHOT\RFQ_HF\Photo\Usinage\IMG_135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977" y="4891112"/>
            <a:ext cx="1584176" cy="1188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G:\Workspaces\r\RFQ_SMATHOT\RFQ_HF\Photo\Usinage\IMG_136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6837" y="4891112"/>
            <a:ext cx="1584176" cy="1188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46650" y="1159277"/>
            <a:ext cx="2889846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smtClean="0"/>
              <a:t>Small </a:t>
            </a:r>
            <a:r>
              <a:rPr lang="fr-CH" sz="1400" dirty="0" err="1" smtClean="0"/>
              <a:t>activity</a:t>
            </a:r>
            <a:r>
              <a:rPr lang="fr-CH" sz="1400" dirty="0" smtClean="0"/>
              <a:t> at CERN on </a:t>
            </a:r>
            <a:r>
              <a:rPr lang="fr-CH" sz="1400" dirty="0" err="1" smtClean="0"/>
              <a:t>medical</a:t>
            </a:r>
            <a:r>
              <a:rPr lang="fr-CH" sz="1400" dirty="0" smtClean="0"/>
              <a:t> applications </a:t>
            </a:r>
          </a:p>
          <a:p>
            <a:endParaRPr lang="fr-CH" sz="1400" dirty="0"/>
          </a:p>
          <a:p>
            <a:r>
              <a:rPr lang="fr-CH" sz="1400" dirty="0" err="1" smtClean="0"/>
              <a:t>Example</a:t>
            </a:r>
            <a:r>
              <a:rPr lang="fr-CH" sz="1400" dirty="0" smtClean="0"/>
              <a:t>: High-gradient CLIC </a:t>
            </a:r>
            <a:r>
              <a:rPr lang="fr-CH" sz="1400" dirty="0" err="1" smtClean="0"/>
              <a:t>technology</a:t>
            </a:r>
            <a:r>
              <a:rPr lang="fr-CH" sz="1400" dirty="0" smtClean="0"/>
              <a:t> and </a:t>
            </a:r>
            <a:r>
              <a:rPr lang="fr-CH" sz="1400" dirty="0" err="1" smtClean="0"/>
              <a:t>miniaturised</a:t>
            </a:r>
            <a:r>
              <a:rPr lang="fr-CH" sz="1400" dirty="0" smtClean="0"/>
              <a:t> RFQ for a p </a:t>
            </a:r>
            <a:r>
              <a:rPr lang="fr-CH" sz="1400" dirty="0" err="1" smtClean="0"/>
              <a:t>therapy</a:t>
            </a:r>
            <a:r>
              <a:rPr lang="fr-CH" sz="1400" dirty="0" smtClean="0"/>
              <a:t> linac </a:t>
            </a:r>
            <a:r>
              <a:rPr lang="fr-CH" sz="1400" dirty="0" err="1" smtClean="0"/>
              <a:t>mounted</a:t>
            </a:r>
            <a:r>
              <a:rPr lang="fr-CH" sz="1400" dirty="0" smtClean="0"/>
              <a:t> on a </a:t>
            </a:r>
            <a:r>
              <a:rPr lang="fr-CH" sz="1400" dirty="0" err="1" smtClean="0"/>
              <a:t>gantry</a:t>
            </a:r>
            <a:r>
              <a:rPr lang="fr-CH" sz="1400" dirty="0" smtClean="0"/>
              <a:t>.</a:t>
            </a:r>
          </a:p>
          <a:p>
            <a:endParaRPr lang="fr-CH" sz="1400" dirty="0"/>
          </a:p>
          <a:p>
            <a:r>
              <a:rPr lang="fr-CH" sz="1400" dirty="0" smtClean="0"/>
              <a:t>RFQ </a:t>
            </a:r>
            <a:r>
              <a:rPr lang="fr-CH" sz="1400" dirty="0" err="1" smtClean="0"/>
              <a:t>can</a:t>
            </a:r>
            <a:r>
              <a:rPr lang="fr-CH" sz="1400" dirty="0" smtClean="0"/>
              <a:t> have applications to </a:t>
            </a:r>
            <a:r>
              <a:rPr lang="fr-CH" sz="1400" dirty="0" err="1" smtClean="0"/>
              <a:t>radioisotope</a:t>
            </a:r>
            <a:r>
              <a:rPr lang="fr-CH" sz="1400" dirty="0" smtClean="0"/>
              <a:t> production for PET scanning and </a:t>
            </a:r>
            <a:r>
              <a:rPr lang="fr-CH" sz="1400" dirty="0" err="1" smtClean="0"/>
              <a:t>brachytherapy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508978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850106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fr-CH" dirty="0" smtClean="0"/>
              <a:t>Quelques conclusions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13523" y="1484784"/>
            <a:ext cx="820495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Une longue histoire de collaboration, qui a porté à réaliser des objectives:</a:t>
            </a:r>
          </a:p>
          <a:p>
            <a:endParaRPr lang="fr-CH" dirty="0" smtClean="0"/>
          </a:p>
          <a:p>
            <a:pPr marL="285750" indent="-285750">
              <a:buFontTx/>
              <a:buChar char="-"/>
            </a:pPr>
            <a:r>
              <a:rPr lang="fr-CH" dirty="0" smtClean="0"/>
              <a:t>«</a:t>
            </a:r>
            <a:r>
              <a:rPr lang="fr-CH" b="1" dirty="0" smtClean="0"/>
              <a:t>Hard</a:t>
            </a:r>
            <a:r>
              <a:rPr lang="fr-CH" dirty="0" smtClean="0"/>
              <a:t>»: réalisation de composantes de haute technologie, avec synergies entre les spécialisations des différents Instituts. </a:t>
            </a:r>
          </a:p>
          <a:p>
            <a:pPr marL="285750" indent="-285750">
              <a:buFontTx/>
              <a:buChar char="-"/>
            </a:pPr>
            <a:r>
              <a:rPr lang="fr-CH" dirty="0" smtClean="0"/>
              <a:t>«</a:t>
            </a:r>
            <a:r>
              <a:rPr lang="fr-CH" b="1" dirty="0" smtClean="0"/>
              <a:t>Soft</a:t>
            </a:r>
            <a:r>
              <a:rPr lang="fr-CH" dirty="0" smtClean="0"/>
              <a:t>»: échange d’idées et de stratégies, formation de liens, promotion d’entreprises.</a:t>
            </a:r>
          </a:p>
          <a:p>
            <a:pPr marL="285750" indent="-285750">
              <a:buFontTx/>
              <a:buChar char="-"/>
            </a:pPr>
            <a:endParaRPr lang="fr-CH" dirty="0"/>
          </a:p>
          <a:p>
            <a:r>
              <a:rPr lang="fr-CH" dirty="0" smtClean="0"/>
              <a:t>La construction de composantes industrielles («hard») se justifie dans le volet «soft»: rencontre entre les experts, partage des stratégies d’achats et de réception, valorisation des sociétés françaises.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597792" y="4970785"/>
            <a:ext cx="61206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La contribution exceptionnelle a été une étape importante: </a:t>
            </a:r>
          </a:p>
          <a:p>
            <a:r>
              <a:rPr lang="fr-CH" dirty="0" smtClean="0"/>
              <a:t>Après l’histoire et la géographie, même l’économie et la politique nous ont encouragé à travailler ensemble!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6671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971600" y="620688"/>
            <a:ext cx="7416824" cy="1692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fr-CH" sz="2800" dirty="0" smtClean="0"/>
              <a:t>Merci aux Instituts Français pour ces 30 ans de collaboration…</a:t>
            </a:r>
          </a:p>
          <a:p>
            <a:pPr algn="ctr"/>
            <a:endParaRPr lang="fr-CH" sz="2800" dirty="0" smtClean="0"/>
          </a:p>
          <a:p>
            <a:pPr algn="ctr"/>
            <a:r>
              <a:rPr lang="fr-CH" sz="2000" dirty="0" smtClean="0"/>
              <a:t>… et à vous pour votre attention pendant ces 20 minutes!</a:t>
            </a:r>
            <a:endParaRPr lang="fr-CH" sz="2000" dirty="0"/>
          </a:p>
        </p:txBody>
      </p:sp>
    </p:spTree>
    <p:extLst>
      <p:ext uri="{BB962C8B-B14F-4D97-AF65-F5344CB8AC3E}">
        <p14:creationId xmlns:p14="http://schemas.microsoft.com/office/powerpoint/2010/main" val="17855000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5" cy="72008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fr-CH" dirty="0" smtClean="0"/>
              <a:t>Linacs: des accélérateurs qui s’affirment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1696198"/>
              </p:ext>
            </p:extLst>
          </p:nvPr>
        </p:nvGraphicFramePr>
        <p:xfrm>
          <a:off x="447328" y="980728"/>
          <a:ext cx="8229600" cy="407500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3000"/>
                <a:gridCol w="3276600"/>
                <a:gridCol w="38100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LINEAR</a:t>
                      </a:r>
                      <a:r>
                        <a:rPr lang="en-US" baseline="0" dirty="0" smtClean="0"/>
                        <a:t> ACCELERATORS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9325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Low Energy</a:t>
                      </a:r>
                      <a:endParaRPr lang="en-US" sz="1800" b="1" dirty="0"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High Energy</a:t>
                      </a:r>
                      <a:endParaRPr lang="en-US" sz="1800" b="1" dirty="0"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 anchor="ctr"/>
                </a:tc>
              </a:tr>
              <a:tr h="2088232">
                <a:tc>
                  <a:txBody>
                    <a:bodyPr/>
                    <a:lstStyle/>
                    <a:p>
                      <a:r>
                        <a:rPr lang="en-US" dirty="0" smtClean="0"/>
                        <a:t>Protons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b="1" kern="1200" dirty="0" smtClean="0"/>
                        <a:t>Injectors to synchrotrons, stand alone applications </a:t>
                      </a:r>
                    </a:p>
                    <a:p>
                      <a:endParaRPr lang="en-US" sz="1600" kern="1200" dirty="0" smtClean="0"/>
                    </a:p>
                    <a:p>
                      <a:r>
                        <a:rPr lang="en-GB" sz="1400" kern="1200" dirty="0" smtClean="0"/>
                        <a:t>synchronous with the RF fields in the range where velocity increases with </a:t>
                      </a:r>
                      <a:r>
                        <a:rPr lang="en-GB" sz="1400" kern="1200" dirty="0" smtClean="0"/>
                        <a:t>energy </a:t>
                      </a:r>
                      <a:endParaRPr lang="en-GB" sz="1400" kern="1200" dirty="0" smtClean="0"/>
                    </a:p>
                    <a:p>
                      <a:endParaRPr lang="en-GB" sz="1100" kern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Essential</a:t>
                      </a:r>
                      <a:r>
                        <a:rPr lang="en-US" sz="1600" b="1" baseline="0" dirty="0" smtClean="0"/>
                        <a:t> for</a:t>
                      </a:r>
                      <a:r>
                        <a:rPr lang="en-US" sz="1600" b="1" dirty="0" smtClean="0"/>
                        <a:t> </a:t>
                      </a:r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higher </a:t>
                      </a:r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beam</a:t>
                      </a:r>
                      <a:r>
                        <a:rPr lang="en-US" sz="1600" b="1" baseline="0" dirty="0" smtClean="0">
                          <a:solidFill>
                            <a:srgbClr val="FF0000"/>
                          </a:solidFill>
                        </a:rPr>
                        <a:t> intensity </a:t>
                      </a:r>
                      <a:endParaRPr lang="en-US" sz="1600" b="1" baseline="0" dirty="0" smtClean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lang="en-US" sz="1600" b="0" baseline="0" dirty="0" smtClean="0"/>
                        <a:t>(</a:t>
                      </a:r>
                      <a:r>
                        <a:rPr lang="en-US" sz="1600" b="0" baseline="0" dirty="0" smtClean="0">
                          <a:solidFill>
                            <a:srgbClr val="FF0000"/>
                          </a:solidFill>
                        </a:rPr>
                        <a:t>increased luminosity </a:t>
                      </a:r>
                      <a:r>
                        <a:rPr lang="en-US" sz="1600" b="0" baseline="0" dirty="0" smtClean="0"/>
                        <a:t>or </a:t>
                      </a:r>
                      <a:r>
                        <a:rPr lang="en-US" sz="1600" b="0" baseline="0" dirty="0" smtClean="0">
                          <a:solidFill>
                            <a:srgbClr val="FF0000"/>
                          </a:solidFill>
                        </a:rPr>
                        <a:t>p</a:t>
                      </a:r>
                      <a:r>
                        <a:rPr lang="en-US" sz="1600" b="0" dirty="0" smtClean="0">
                          <a:solidFill>
                            <a:srgbClr val="FF0000"/>
                          </a:solidFill>
                        </a:rPr>
                        <a:t>roduction</a:t>
                      </a:r>
                      <a:r>
                        <a:rPr lang="en-US" sz="1600" b="0" baseline="0" dirty="0" smtClean="0">
                          <a:solidFill>
                            <a:srgbClr val="FF0000"/>
                          </a:solidFill>
                        </a:rPr>
                        <a:t> of secondary beams</a:t>
                      </a:r>
                      <a:r>
                        <a:rPr lang="en-US" sz="1600" b="0" baseline="0" dirty="0" smtClean="0"/>
                        <a:t>)</a:t>
                      </a:r>
                    </a:p>
                    <a:p>
                      <a:r>
                        <a:rPr lang="en-US" sz="1400" dirty="0" smtClean="0"/>
                        <a:t>higher cost/MeV than synchrotron   but:</a:t>
                      </a:r>
                      <a:endParaRPr lang="en-US" dirty="0" smtClean="0"/>
                    </a:p>
                    <a:p>
                      <a:r>
                        <a:rPr lang="en-GB" sz="1400" kern="1200" dirty="0" smtClean="0"/>
                        <a:t>- high average beam current </a:t>
                      </a:r>
                      <a:r>
                        <a:rPr lang="en-GB" sz="1200" kern="1200" dirty="0" smtClean="0"/>
                        <a:t>in the linac (high </a:t>
                      </a:r>
                      <a:r>
                        <a:rPr lang="en-GB" sz="1200" kern="1200" dirty="0" smtClean="0"/>
                        <a:t>repetition rate, </a:t>
                      </a:r>
                      <a:r>
                        <a:rPr lang="en-GB" sz="1200" kern="1200" dirty="0" smtClean="0"/>
                        <a:t>no </a:t>
                      </a:r>
                      <a:r>
                        <a:rPr lang="en-GB" sz="1200" kern="1200" dirty="0" smtClean="0"/>
                        <a:t>resonances, </a:t>
                      </a:r>
                      <a:r>
                        <a:rPr lang="en-GB" sz="1200" kern="1200" dirty="0" smtClean="0"/>
                        <a:t>lower </a:t>
                      </a:r>
                      <a:r>
                        <a:rPr lang="en-GB" sz="1200" kern="1200" dirty="0" smtClean="0"/>
                        <a:t>beam loss)</a:t>
                      </a:r>
                      <a:endParaRPr lang="en-GB" sz="1400" kern="1200" dirty="0" smtClean="0"/>
                    </a:p>
                    <a:p>
                      <a:r>
                        <a:rPr lang="en-GB" sz="1400" kern="1200" dirty="0" smtClean="0"/>
                        <a:t>- </a:t>
                      </a:r>
                      <a:r>
                        <a:rPr lang="en-GB" sz="1400" kern="1200" dirty="0" smtClean="0"/>
                        <a:t>higher</a:t>
                      </a:r>
                      <a:r>
                        <a:rPr lang="en-GB" sz="1400" kern="1200" baseline="0" dirty="0" smtClean="0"/>
                        <a:t> </a:t>
                      </a:r>
                      <a:r>
                        <a:rPr lang="en-GB" sz="1400" kern="1200" baseline="0" dirty="0" smtClean="0"/>
                        <a:t>accumulated intensity </a:t>
                      </a:r>
                      <a:r>
                        <a:rPr lang="en-GB" sz="1200" kern="1200" dirty="0" smtClean="0"/>
                        <a:t>in the synchrotron</a:t>
                      </a:r>
                      <a:r>
                        <a:rPr lang="en-GB" sz="1200" kern="1200" baseline="0" dirty="0" smtClean="0"/>
                        <a:t> </a:t>
                      </a:r>
                      <a:r>
                        <a:rPr lang="en-GB" sz="1200" kern="1200" baseline="0" dirty="0" smtClean="0"/>
                        <a:t>(less space charge tune shift with </a:t>
                      </a:r>
                      <a:r>
                        <a:rPr lang="en-GB" sz="1200" kern="1200" baseline="0" dirty="0" smtClean="0"/>
                        <a:t>higher energy </a:t>
                      </a:r>
                      <a:r>
                        <a:rPr lang="en-GB" sz="1200" kern="1200" baseline="0" dirty="0" smtClean="0"/>
                        <a:t>linac)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1122680">
                <a:tc>
                  <a:txBody>
                    <a:bodyPr/>
                    <a:lstStyle/>
                    <a:p>
                      <a:r>
                        <a:rPr lang="en-US" dirty="0" smtClean="0"/>
                        <a:t>Electrons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Conventional e- linac</a:t>
                      </a:r>
                      <a:r>
                        <a:rPr lang="en-US" sz="1600" baseline="0" dirty="0" smtClean="0"/>
                        <a:t> </a:t>
                      </a:r>
                    </a:p>
                    <a:p>
                      <a:endParaRPr lang="en-US" sz="1400" baseline="0" dirty="0" smtClean="0"/>
                    </a:p>
                    <a:p>
                      <a:r>
                        <a:rPr lang="en-US" sz="1400" baseline="0" dirty="0" smtClean="0"/>
                        <a:t>simple and compact </a:t>
                      </a:r>
                      <a:endParaRPr lang="en-US" sz="1400" i="1" baseline="0" dirty="0" smtClean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Linear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smtClean="0"/>
                        <a:t>colliders</a:t>
                      </a:r>
                      <a:endParaRPr lang="en-US" sz="1600" baseline="0" dirty="0" smtClean="0"/>
                    </a:p>
                    <a:p>
                      <a:endParaRPr lang="en-US" sz="1400" dirty="0" smtClean="0"/>
                    </a:p>
                    <a:p>
                      <a:r>
                        <a:rPr lang="en-US" sz="1400" dirty="0" smtClean="0"/>
                        <a:t>do not lose energy because</a:t>
                      </a:r>
                      <a:r>
                        <a:rPr lang="en-US" sz="1400" baseline="0" dirty="0" smtClean="0"/>
                        <a:t> of </a:t>
                      </a:r>
                      <a:r>
                        <a:rPr lang="en-US" sz="1600" b="1" baseline="0" dirty="0" smtClean="0">
                          <a:solidFill>
                            <a:srgbClr val="FF0000"/>
                          </a:solidFill>
                        </a:rPr>
                        <a:t>synchrotron </a:t>
                      </a:r>
                      <a:r>
                        <a:rPr lang="en-US" sz="1600" b="1" baseline="0" dirty="0" smtClean="0">
                          <a:solidFill>
                            <a:srgbClr val="FF0000"/>
                          </a:solidFill>
                        </a:rPr>
                        <a:t>radiation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r>
                        <a:rPr lang="en-US" sz="1400" dirty="0" smtClean="0"/>
                        <a:t>  </a:t>
                      </a:r>
                      <a:endParaRPr lang="en-US" sz="1400" i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Oval 4"/>
          <p:cNvSpPr/>
          <p:nvPr/>
        </p:nvSpPr>
        <p:spPr bwMode="auto">
          <a:xfrm>
            <a:off x="2051720" y="5170023"/>
            <a:ext cx="2438400" cy="838200"/>
          </a:xfrm>
          <a:prstGeom prst="ellipse">
            <a:avLst/>
          </a:prstGeom>
          <a:solidFill>
            <a:srgbClr val="99FF3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« </a:t>
            </a:r>
            <a:r>
              <a:rPr lang="fr-CH" sz="1800" dirty="0" err="1" smtClean="0"/>
              <a:t>t</a:t>
            </a:r>
            <a:r>
              <a:rPr kumimoji="0" lang="fr-CH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raditional</a:t>
            </a:r>
            <a:r>
              <a:rPr lang="fr-CH" sz="1800" dirty="0" smtClean="0"/>
              <a:t> » linac range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5109592" y="5181600"/>
            <a:ext cx="2286000" cy="838200"/>
          </a:xfrm>
          <a:prstGeom prst="ellipse">
            <a:avLst/>
          </a:prstGeom>
          <a:solidFill>
            <a:srgbClr val="99FF3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« </a:t>
            </a:r>
            <a:r>
              <a:rPr lang="fr-CH" sz="1800" dirty="0" smtClean="0"/>
              <a:t>new » linac range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ight Arrow 6"/>
          <p:cNvSpPr/>
          <p:nvPr/>
        </p:nvSpPr>
        <p:spPr bwMode="auto">
          <a:xfrm>
            <a:off x="4626513" y="5436723"/>
            <a:ext cx="228600" cy="304800"/>
          </a:xfrm>
          <a:prstGeom prst="rightArrow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43162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70609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fr-CH" sz="3200" dirty="0" smtClean="0"/>
              <a:t>Linacs Protons et H- en Europe </a:t>
            </a:r>
            <a:r>
              <a:rPr lang="fr-CH" sz="2800" dirty="0" smtClean="0"/>
              <a:t>Occidentale</a:t>
            </a:r>
            <a:endParaRPr lang="en-US" sz="2800" dirty="0"/>
          </a:p>
        </p:txBody>
      </p:sp>
      <p:sp>
        <p:nvSpPr>
          <p:cNvPr id="4" name="Chevron 3"/>
          <p:cNvSpPr/>
          <p:nvPr/>
        </p:nvSpPr>
        <p:spPr>
          <a:xfrm>
            <a:off x="591157" y="3596794"/>
            <a:ext cx="1234741" cy="648072"/>
          </a:xfrm>
          <a:prstGeom prst="chevr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 smtClean="0">
                <a:solidFill>
                  <a:schemeClr val="tx1"/>
                </a:solidFill>
              </a:rPr>
              <a:t>1950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7" name="Chevron 6"/>
          <p:cNvSpPr/>
          <p:nvPr/>
        </p:nvSpPr>
        <p:spPr>
          <a:xfrm>
            <a:off x="1562510" y="3596794"/>
            <a:ext cx="1234741" cy="648072"/>
          </a:xfrm>
          <a:prstGeom prst="chevr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 smtClean="0">
                <a:solidFill>
                  <a:schemeClr val="tx1"/>
                </a:solidFill>
              </a:rPr>
              <a:t>1960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8" name="Chevron 7"/>
          <p:cNvSpPr/>
          <p:nvPr/>
        </p:nvSpPr>
        <p:spPr>
          <a:xfrm>
            <a:off x="2528462" y="3597710"/>
            <a:ext cx="1234741" cy="648072"/>
          </a:xfrm>
          <a:prstGeom prst="chevr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 smtClean="0">
                <a:solidFill>
                  <a:schemeClr val="tx1"/>
                </a:solidFill>
              </a:rPr>
              <a:t>1970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3493096" y="3596794"/>
            <a:ext cx="1234741" cy="648072"/>
          </a:xfrm>
          <a:prstGeom prst="chevr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 smtClean="0">
                <a:solidFill>
                  <a:schemeClr val="tx1"/>
                </a:solidFill>
              </a:rPr>
              <a:t>1980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5" name="Chevron 14"/>
          <p:cNvSpPr/>
          <p:nvPr/>
        </p:nvSpPr>
        <p:spPr>
          <a:xfrm>
            <a:off x="4460448" y="3597839"/>
            <a:ext cx="1234741" cy="648072"/>
          </a:xfrm>
          <a:prstGeom prst="chevr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 smtClean="0">
                <a:solidFill>
                  <a:schemeClr val="tx1"/>
                </a:solidFill>
              </a:rPr>
              <a:t>1990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6" name="Chevron 15"/>
          <p:cNvSpPr/>
          <p:nvPr/>
        </p:nvSpPr>
        <p:spPr>
          <a:xfrm>
            <a:off x="5431801" y="3597839"/>
            <a:ext cx="1234741" cy="648072"/>
          </a:xfrm>
          <a:prstGeom prst="chevr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 smtClean="0">
                <a:solidFill>
                  <a:schemeClr val="tx1"/>
                </a:solidFill>
              </a:rPr>
              <a:t>200</a:t>
            </a:r>
            <a:r>
              <a:rPr lang="fr-CH" sz="1400" dirty="0" smtClean="0">
                <a:solidFill>
                  <a:schemeClr val="tx1"/>
                </a:solidFill>
              </a:rPr>
              <a:t>0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7" name="Chevron 16"/>
          <p:cNvSpPr/>
          <p:nvPr/>
        </p:nvSpPr>
        <p:spPr>
          <a:xfrm>
            <a:off x="6397753" y="3598755"/>
            <a:ext cx="1234741" cy="648072"/>
          </a:xfrm>
          <a:prstGeom prst="chevr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 smtClean="0">
                <a:solidFill>
                  <a:schemeClr val="tx1"/>
                </a:solidFill>
              </a:rPr>
              <a:t>201</a:t>
            </a:r>
            <a:r>
              <a:rPr lang="fr-CH" sz="1400" dirty="0" smtClean="0">
                <a:solidFill>
                  <a:schemeClr val="tx1"/>
                </a:solidFill>
              </a:rPr>
              <a:t>0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8" name="Chevron 17"/>
          <p:cNvSpPr/>
          <p:nvPr/>
        </p:nvSpPr>
        <p:spPr>
          <a:xfrm>
            <a:off x="7362387" y="3597839"/>
            <a:ext cx="1234741" cy="648072"/>
          </a:xfrm>
          <a:prstGeom prst="chevr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 smtClean="0">
                <a:solidFill>
                  <a:schemeClr val="tx1"/>
                </a:solidFill>
              </a:rPr>
              <a:t>202</a:t>
            </a:r>
            <a:r>
              <a:rPr lang="fr-CH" sz="1400" dirty="0" smtClean="0">
                <a:solidFill>
                  <a:schemeClr val="tx1"/>
                </a:solidFill>
              </a:rPr>
              <a:t>0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1" name="Line Callout 1 20"/>
          <p:cNvSpPr/>
          <p:nvPr/>
        </p:nvSpPr>
        <p:spPr>
          <a:xfrm rot="3794314">
            <a:off x="124950" y="2435252"/>
            <a:ext cx="1453790" cy="329111"/>
          </a:xfrm>
          <a:prstGeom prst="borderCallout1">
            <a:avLst>
              <a:gd name="adj1" fmla="val 46768"/>
              <a:gd name="adj2" fmla="val 102455"/>
              <a:gd name="adj3" fmla="val 16415"/>
              <a:gd name="adj4" fmla="val 131305"/>
            </a:avLst>
          </a:prstGeom>
          <a:solidFill>
            <a:srgbClr val="7030A0"/>
          </a:solidFill>
          <a:ln>
            <a:tailEnd type="triangle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50" dirty="0" smtClean="0"/>
              <a:t>1959, CERN Linac1, 50 MeV</a:t>
            </a:r>
            <a:endParaRPr lang="en-US" sz="1050" dirty="0"/>
          </a:p>
        </p:txBody>
      </p:sp>
      <p:sp>
        <p:nvSpPr>
          <p:cNvPr id="23" name="Left-Right Arrow 22"/>
          <p:cNvSpPr/>
          <p:nvPr/>
        </p:nvSpPr>
        <p:spPr>
          <a:xfrm>
            <a:off x="5373533" y="4636782"/>
            <a:ext cx="1094936" cy="324703"/>
          </a:xfrm>
          <a:prstGeom prst="leftRightArrow">
            <a:avLst>
              <a:gd name="adj1" fmla="val 94107"/>
              <a:gd name="adj2" fmla="val 35298"/>
            </a:avLst>
          </a:prstGeom>
          <a:solidFill>
            <a:srgbClr val="CC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50" dirty="0" smtClean="0"/>
              <a:t>CONCERT (F)</a:t>
            </a:r>
            <a:endParaRPr lang="en-US" sz="1050" dirty="0"/>
          </a:p>
        </p:txBody>
      </p:sp>
      <p:sp>
        <p:nvSpPr>
          <p:cNvPr id="25" name="Line Callout 1 24"/>
          <p:cNvSpPr/>
          <p:nvPr/>
        </p:nvSpPr>
        <p:spPr>
          <a:xfrm rot="3794314">
            <a:off x="481632" y="2391195"/>
            <a:ext cx="1453790" cy="329111"/>
          </a:xfrm>
          <a:prstGeom prst="borderCallout1">
            <a:avLst>
              <a:gd name="adj1" fmla="val 46768"/>
              <a:gd name="adj2" fmla="val 102455"/>
              <a:gd name="adj3" fmla="val 81691"/>
              <a:gd name="adj4" fmla="val 126140"/>
            </a:avLst>
          </a:prstGeom>
          <a:solidFill>
            <a:srgbClr val="7030A0"/>
          </a:solidFill>
          <a:ln>
            <a:tailEnd type="triangle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50" dirty="0" smtClean="0"/>
              <a:t>1960, RAL Linac, </a:t>
            </a:r>
          </a:p>
          <a:p>
            <a:pPr algn="ctr"/>
            <a:r>
              <a:rPr lang="fr-CH" sz="1050" dirty="0" smtClean="0"/>
              <a:t>50 MeV (70 MeV)</a:t>
            </a:r>
            <a:endParaRPr lang="en-US" sz="1050" dirty="0"/>
          </a:p>
        </p:txBody>
      </p:sp>
      <p:sp>
        <p:nvSpPr>
          <p:cNvPr id="26" name="Line Callout 1 25"/>
          <p:cNvSpPr/>
          <p:nvPr/>
        </p:nvSpPr>
        <p:spPr>
          <a:xfrm rot="3794314">
            <a:off x="1133061" y="2397833"/>
            <a:ext cx="1453790" cy="329111"/>
          </a:xfrm>
          <a:prstGeom prst="borderCallout1">
            <a:avLst>
              <a:gd name="adj1" fmla="val 46768"/>
              <a:gd name="adj2" fmla="val 102455"/>
              <a:gd name="adj3" fmla="val 44599"/>
              <a:gd name="adj4" fmla="val 127630"/>
            </a:avLst>
          </a:prstGeom>
          <a:solidFill>
            <a:srgbClr val="7030A0"/>
          </a:solidFill>
          <a:ln>
            <a:tailEnd type="triangle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50" dirty="0" smtClean="0"/>
              <a:t>1969, CEA Saturne Linac, 20 MeV</a:t>
            </a:r>
            <a:endParaRPr lang="en-US" sz="1050" dirty="0"/>
          </a:p>
        </p:txBody>
      </p:sp>
      <p:sp>
        <p:nvSpPr>
          <p:cNvPr id="27" name="Line Callout 1 26"/>
          <p:cNvSpPr/>
          <p:nvPr/>
        </p:nvSpPr>
        <p:spPr>
          <a:xfrm rot="3794314">
            <a:off x="2081529" y="2397833"/>
            <a:ext cx="1453790" cy="329111"/>
          </a:xfrm>
          <a:prstGeom prst="borderCallout1">
            <a:avLst>
              <a:gd name="adj1" fmla="val 46768"/>
              <a:gd name="adj2" fmla="val 102455"/>
              <a:gd name="adj3" fmla="val 44599"/>
              <a:gd name="adj4" fmla="val 127630"/>
            </a:avLst>
          </a:prstGeom>
          <a:solidFill>
            <a:srgbClr val="7030A0"/>
          </a:solidFill>
          <a:ln>
            <a:tailEnd type="triangle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50" dirty="0" smtClean="0"/>
              <a:t>1979, CERN Linac2, 50 MeV</a:t>
            </a:r>
            <a:endParaRPr lang="en-US" sz="1050" dirty="0"/>
          </a:p>
        </p:txBody>
      </p:sp>
      <p:sp>
        <p:nvSpPr>
          <p:cNvPr id="28" name="Line Callout 1 27"/>
          <p:cNvSpPr/>
          <p:nvPr/>
        </p:nvSpPr>
        <p:spPr>
          <a:xfrm rot="3794314">
            <a:off x="2996528" y="2404863"/>
            <a:ext cx="1453790" cy="329111"/>
          </a:xfrm>
          <a:prstGeom prst="borderCallout1">
            <a:avLst>
              <a:gd name="adj1" fmla="val 46768"/>
              <a:gd name="adj2" fmla="val 102455"/>
              <a:gd name="adj3" fmla="val 44599"/>
              <a:gd name="adj4" fmla="val 127630"/>
            </a:avLst>
          </a:prstGeom>
          <a:solidFill>
            <a:srgbClr val="7030A0"/>
          </a:solidFill>
          <a:ln>
            <a:tailEnd type="triangle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50" dirty="0" smtClean="0"/>
              <a:t>1989, DESY </a:t>
            </a:r>
            <a:r>
              <a:rPr lang="fr-CH" sz="1050" dirty="0" err="1" smtClean="0"/>
              <a:t>Injector</a:t>
            </a:r>
            <a:r>
              <a:rPr lang="fr-CH" sz="1050" dirty="0" smtClean="0"/>
              <a:t>, 50 MeV</a:t>
            </a:r>
            <a:endParaRPr lang="en-US" sz="1050" dirty="0"/>
          </a:p>
        </p:txBody>
      </p:sp>
      <p:sp>
        <p:nvSpPr>
          <p:cNvPr id="29" name="Line Callout 1 28"/>
          <p:cNvSpPr/>
          <p:nvPr/>
        </p:nvSpPr>
        <p:spPr>
          <a:xfrm rot="3794314">
            <a:off x="5741574" y="2397832"/>
            <a:ext cx="1453790" cy="329111"/>
          </a:xfrm>
          <a:prstGeom prst="borderCallout1">
            <a:avLst>
              <a:gd name="adj1" fmla="val 46768"/>
              <a:gd name="adj2" fmla="val 102455"/>
              <a:gd name="adj3" fmla="val 17227"/>
              <a:gd name="adj4" fmla="val 131670"/>
            </a:avLst>
          </a:prstGeom>
          <a:solidFill>
            <a:srgbClr val="00B050"/>
          </a:solidFill>
          <a:ln>
            <a:tailEnd type="triangle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50" dirty="0" smtClean="0"/>
              <a:t>2016</a:t>
            </a:r>
            <a:r>
              <a:rPr lang="fr-CH" sz="1050" dirty="0" smtClean="0"/>
              <a:t>, CERN Linac4, </a:t>
            </a:r>
            <a:r>
              <a:rPr lang="fr-CH" sz="1050" dirty="0" smtClean="0"/>
              <a:t>16</a:t>
            </a:r>
            <a:r>
              <a:rPr lang="fr-CH" sz="1050" dirty="0" smtClean="0"/>
              <a:t>0 MeV</a:t>
            </a:r>
            <a:endParaRPr lang="en-US" sz="1050" dirty="0"/>
          </a:p>
        </p:txBody>
      </p:sp>
      <p:sp>
        <p:nvSpPr>
          <p:cNvPr id="30" name="Line Callout 1 29"/>
          <p:cNvSpPr/>
          <p:nvPr/>
        </p:nvSpPr>
        <p:spPr>
          <a:xfrm rot="3794314">
            <a:off x="6533662" y="2391193"/>
            <a:ext cx="1453790" cy="329111"/>
          </a:xfrm>
          <a:prstGeom prst="borderCallout1">
            <a:avLst>
              <a:gd name="adj1" fmla="val 46768"/>
              <a:gd name="adj2" fmla="val 102455"/>
              <a:gd name="adj3" fmla="val 123561"/>
              <a:gd name="adj4" fmla="val 120445"/>
            </a:avLst>
          </a:prstGeom>
          <a:solidFill>
            <a:srgbClr val="00B050"/>
          </a:solidFill>
          <a:ln>
            <a:tailEnd type="triangle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50" dirty="0" smtClean="0"/>
              <a:t>2020</a:t>
            </a:r>
            <a:r>
              <a:rPr lang="fr-CH" sz="1050" dirty="0" smtClean="0"/>
              <a:t>, ESS, 2.5 GeV</a:t>
            </a:r>
            <a:endParaRPr lang="en-US" sz="1050" dirty="0"/>
          </a:p>
        </p:txBody>
      </p:sp>
      <p:sp>
        <p:nvSpPr>
          <p:cNvPr id="31" name="Line Callout 1 30"/>
          <p:cNvSpPr/>
          <p:nvPr/>
        </p:nvSpPr>
        <p:spPr>
          <a:xfrm rot="3794314">
            <a:off x="6145092" y="2410938"/>
            <a:ext cx="1453790" cy="329111"/>
          </a:xfrm>
          <a:prstGeom prst="borderCallout1">
            <a:avLst>
              <a:gd name="adj1" fmla="val 46768"/>
              <a:gd name="adj2" fmla="val 102455"/>
              <a:gd name="adj3" fmla="val 67165"/>
              <a:gd name="adj4" fmla="val 125969"/>
            </a:avLst>
          </a:prstGeom>
          <a:solidFill>
            <a:srgbClr val="00B050"/>
          </a:solidFill>
          <a:ln>
            <a:tailEnd type="triangle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50" dirty="0" smtClean="0"/>
              <a:t>2020</a:t>
            </a:r>
            <a:r>
              <a:rPr lang="fr-CH" sz="1050" dirty="0" smtClean="0"/>
              <a:t>, FAIR </a:t>
            </a:r>
            <a:r>
              <a:rPr lang="fr-CH" sz="1050" dirty="0" err="1" smtClean="0"/>
              <a:t>injector</a:t>
            </a:r>
            <a:r>
              <a:rPr lang="fr-CH" sz="1050" dirty="0" smtClean="0"/>
              <a:t>, 70 MeV</a:t>
            </a:r>
            <a:endParaRPr lang="en-US" sz="1050" dirty="0"/>
          </a:p>
        </p:txBody>
      </p:sp>
      <p:sp>
        <p:nvSpPr>
          <p:cNvPr id="32" name="Left-Right Arrow 31"/>
          <p:cNvSpPr/>
          <p:nvPr/>
        </p:nvSpPr>
        <p:spPr>
          <a:xfrm>
            <a:off x="4507954" y="4317919"/>
            <a:ext cx="1054233" cy="288032"/>
          </a:xfrm>
          <a:prstGeom prst="leftRightArrow">
            <a:avLst>
              <a:gd name="adj1" fmla="val 94107"/>
              <a:gd name="adj2" fmla="val 35298"/>
            </a:avLst>
          </a:prstGeom>
          <a:solidFill>
            <a:srgbClr val="CC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 smtClean="0"/>
              <a:t>ESS(1)</a:t>
            </a:r>
            <a:endParaRPr lang="en-US" sz="1200" dirty="0"/>
          </a:p>
        </p:txBody>
      </p:sp>
      <p:sp>
        <p:nvSpPr>
          <p:cNvPr id="33" name="Line Callout 1 32"/>
          <p:cNvSpPr/>
          <p:nvPr/>
        </p:nvSpPr>
        <p:spPr>
          <a:xfrm rot="3794314">
            <a:off x="7254323" y="2652330"/>
            <a:ext cx="960936" cy="237509"/>
          </a:xfrm>
          <a:prstGeom prst="borderCallout1">
            <a:avLst>
              <a:gd name="adj1" fmla="val 46768"/>
              <a:gd name="adj2" fmla="val 102455"/>
              <a:gd name="adj3" fmla="val 253258"/>
              <a:gd name="adj4" fmla="val 120888"/>
            </a:avLst>
          </a:prstGeom>
          <a:solidFill>
            <a:schemeClr val="tx2">
              <a:lumMod val="40000"/>
              <a:lumOff val="60000"/>
            </a:schemeClr>
          </a:solidFill>
          <a:ln>
            <a:tailEnd type="triangle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50" dirty="0" smtClean="0"/>
              <a:t>IFMIF, D+, </a:t>
            </a:r>
            <a:endParaRPr lang="en-US" sz="1050" dirty="0"/>
          </a:p>
        </p:txBody>
      </p:sp>
      <p:sp>
        <p:nvSpPr>
          <p:cNvPr id="34" name="Left-Right Arrow 33"/>
          <p:cNvSpPr/>
          <p:nvPr/>
        </p:nvSpPr>
        <p:spPr>
          <a:xfrm>
            <a:off x="5741574" y="4317919"/>
            <a:ext cx="1453790" cy="288032"/>
          </a:xfrm>
          <a:prstGeom prst="leftRightArrow">
            <a:avLst>
              <a:gd name="adj1" fmla="val 94107"/>
              <a:gd name="adj2" fmla="val 35298"/>
            </a:avLst>
          </a:prstGeom>
          <a:solidFill>
            <a:srgbClr val="CC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 smtClean="0"/>
              <a:t>SPL</a:t>
            </a:r>
            <a:r>
              <a:rPr lang="fr-CH" sz="1200" dirty="0" smtClean="0"/>
              <a:t> (CERN)</a:t>
            </a:r>
            <a:endParaRPr lang="en-US" sz="1200" dirty="0"/>
          </a:p>
        </p:txBody>
      </p:sp>
      <p:sp>
        <p:nvSpPr>
          <p:cNvPr id="35" name="Left-Right Arrow 34"/>
          <p:cNvSpPr/>
          <p:nvPr/>
        </p:nvSpPr>
        <p:spPr>
          <a:xfrm>
            <a:off x="4992066" y="5277756"/>
            <a:ext cx="2203298" cy="311483"/>
          </a:xfrm>
          <a:prstGeom prst="leftRightArrow">
            <a:avLst>
              <a:gd name="adj1" fmla="val 94107"/>
              <a:gd name="adj2" fmla="val 35298"/>
            </a:avLst>
          </a:prstGeom>
          <a:solidFill>
            <a:srgbClr val="CC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100" dirty="0" smtClean="0"/>
              <a:t>IPHI </a:t>
            </a:r>
            <a:r>
              <a:rPr lang="fr-CH" sz="1100" dirty="0" smtClean="0"/>
              <a:t>(F)</a:t>
            </a:r>
            <a:endParaRPr lang="en-US" sz="1100" dirty="0"/>
          </a:p>
        </p:txBody>
      </p:sp>
      <p:sp>
        <p:nvSpPr>
          <p:cNvPr id="36" name="Left-Right Arrow 35"/>
          <p:cNvSpPr/>
          <p:nvPr/>
        </p:nvSpPr>
        <p:spPr>
          <a:xfrm>
            <a:off x="6006677" y="4979733"/>
            <a:ext cx="1206187" cy="288032"/>
          </a:xfrm>
          <a:prstGeom prst="leftRightArrow">
            <a:avLst>
              <a:gd name="adj1" fmla="val 94107"/>
              <a:gd name="adj2" fmla="val 35298"/>
            </a:avLst>
          </a:prstGeom>
          <a:solidFill>
            <a:srgbClr val="CC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 smtClean="0"/>
              <a:t>MYRRHA</a:t>
            </a:r>
            <a:endParaRPr lang="en-US" sz="1200" dirty="0"/>
          </a:p>
        </p:txBody>
      </p:sp>
      <p:sp>
        <p:nvSpPr>
          <p:cNvPr id="37" name="Rectangle 36"/>
          <p:cNvSpPr/>
          <p:nvPr/>
        </p:nvSpPr>
        <p:spPr>
          <a:xfrm>
            <a:off x="7091602" y="1340768"/>
            <a:ext cx="1931136" cy="36004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CONSTRUCTION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7091602" y="5661248"/>
            <a:ext cx="1931136" cy="36004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PROJECTS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67544" y="1196752"/>
            <a:ext cx="6028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Renewed</a:t>
            </a:r>
            <a:r>
              <a:rPr lang="fr-CH" dirty="0" smtClean="0"/>
              <a:t> </a:t>
            </a:r>
            <a:r>
              <a:rPr lang="fr-CH" dirty="0" err="1" smtClean="0"/>
              <a:t>interest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</a:t>
            </a:r>
            <a:r>
              <a:rPr lang="fr-CH" dirty="0" err="1" smtClean="0"/>
              <a:t>late</a:t>
            </a:r>
            <a:r>
              <a:rPr lang="fr-CH" dirty="0" smtClean="0"/>
              <a:t> 80’s </a:t>
            </a:r>
            <a:r>
              <a:rPr lang="fr-CH" dirty="0" err="1" smtClean="0"/>
              <a:t>related</a:t>
            </a:r>
            <a:r>
              <a:rPr lang="fr-CH" dirty="0" smtClean="0"/>
              <a:t> to </a:t>
            </a:r>
            <a:r>
              <a:rPr lang="fr-CH" b="1" dirty="0" smtClean="0"/>
              <a:t>high-</a:t>
            </a:r>
            <a:r>
              <a:rPr lang="fr-CH" b="1" dirty="0" err="1" smtClean="0"/>
              <a:t>intensity</a:t>
            </a:r>
            <a:endParaRPr lang="en-US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186595" y="4443145"/>
            <a:ext cx="35010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Continued</a:t>
            </a:r>
            <a:r>
              <a:rPr lang="fr-CH" dirty="0" smtClean="0"/>
              <a:t> R&amp;D 1990-2010 has </a:t>
            </a:r>
            <a:r>
              <a:rPr lang="fr-CH" dirty="0" err="1" smtClean="0"/>
              <a:t>built</a:t>
            </a:r>
            <a:r>
              <a:rPr lang="fr-CH" dirty="0" smtClean="0"/>
              <a:t> the </a:t>
            </a:r>
            <a:r>
              <a:rPr lang="fr-CH" dirty="0" err="1" smtClean="0"/>
              <a:t>competences</a:t>
            </a:r>
            <a:r>
              <a:rPr lang="fr-CH" dirty="0" smtClean="0"/>
              <a:t> for the new </a:t>
            </a:r>
            <a:r>
              <a:rPr lang="fr-CH" dirty="0" err="1" smtClean="0"/>
              <a:t>generation</a:t>
            </a:r>
            <a:r>
              <a:rPr lang="fr-CH" dirty="0" smtClean="0"/>
              <a:t> of linacs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195276" y="5419170"/>
            <a:ext cx="31078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smtClean="0"/>
              <a:t>CEA/CNRS and CERN have been at the </a:t>
            </a:r>
            <a:r>
              <a:rPr lang="fr-CH" sz="1400" dirty="0" err="1" smtClean="0"/>
              <a:t>forefront</a:t>
            </a:r>
            <a:r>
              <a:rPr lang="fr-CH" sz="1400" dirty="0" smtClean="0"/>
              <a:t> of </a:t>
            </a:r>
            <a:r>
              <a:rPr lang="fr-CH" sz="1400" dirty="0" err="1" smtClean="0"/>
              <a:t>these</a:t>
            </a:r>
            <a:r>
              <a:rPr lang="fr-CH" sz="1400" dirty="0" smtClean="0"/>
              <a:t> </a:t>
            </a:r>
            <a:r>
              <a:rPr lang="fr-CH" sz="1400" dirty="0" err="1" smtClean="0"/>
              <a:t>developments</a:t>
            </a:r>
            <a:endParaRPr lang="en-US" sz="1400" dirty="0"/>
          </a:p>
        </p:txBody>
      </p:sp>
      <p:sp>
        <p:nvSpPr>
          <p:cNvPr id="42" name="Curved Right Arrow 41"/>
          <p:cNvSpPr/>
          <p:nvPr/>
        </p:nvSpPr>
        <p:spPr>
          <a:xfrm rot="16200000">
            <a:off x="4388687" y="1937160"/>
            <a:ext cx="1872208" cy="4615411"/>
          </a:xfrm>
          <a:prstGeom prst="curvedRightArrow">
            <a:avLst/>
          </a:prstGeom>
          <a:solidFill>
            <a:srgbClr val="FFFF6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62063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2" grpId="0" animBg="1"/>
      <p:bldP spid="34" grpId="0" animBg="1"/>
      <p:bldP spid="35" grpId="0" animBg="1"/>
      <p:bldP spid="36" grpId="0" animBg="1"/>
      <p:bldP spid="38" grpId="0" animBg="1"/>
      <p:bldP spid="40" grpId="0"/>
      <p:bldP spid="41" grpId="0"/>
      <p:bldP spid="4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139" y="188640"/>
            <a:ext cx="8291264" cy="70609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fr-CH" dirty="0"/>
              <a:t>3</a:t>
            </a:r>
            <a:r>
              <a:rPr lang="fr-CH" dirty="0" smtClean="0"/>
              <a:t>0 </a:t>
            </a:r>
            <a:r>
              <a:rPr lang="en-US" dirty="0" err="1" smtClean="0"/>
              <a:t>ans</a:t>
            </a:r>
            <a:r>
              <a:rPr lang="en-US" dirty="0" smtClean="0"/>
              <a:t> de collaborations </a:t>
            </a:r>
            <a:r>
              <a:rPr lang="en-US" dirty="0" err="1" smtClean="0"/>
              <a:t>fructueuses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0799" y="2615326"/>
            <a:ext cx="4095993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Early</a:t>
            </a:r>
            <a:r>
              <a:rPr lang="fr-CH" dirty="0" smtClean="0"/>
              <a:t> collaborations		</a:t>
            </a:r>
          </a:p>
          <a:p>
            <a:endParaRPr lang="fr-CH" dirty="0" smtClean="0"/>
          </a:p>
          <a:p>
            <a:r>
              <a:rPr lang="fr-CH" dirty="0" smtClean="0"/>
              <a:t>CERN-IPHI agreement (2001)</a:t>
            </a:r>
          </a:p>
          <a:p>
            <a:endParaRPr lang="fr-CH" dirty="0" smtClean="0"/>
          </a:p>
          <a:p>
            <a:r>
              <a:rPr lang="fr-CH" dirty="0" smtClean="0"/>
              <a:t>Exchanges SPL – CONCERT</a:t>
            </a:r>
          </a:p>
          <a:p>
            <a:endParaRPr lang="fr-CH" dirty="0" smtClean="0"/>
          </a:p>
          <a:p>
            <a:r>
              <a:rPr lang="fr-CH" dirty="0" smtClean="0"/>
              <a:t>HIPPI </a:t>
            </a:r>
            <a:r>
              <a:rPr lang="fr-CH" sz="1400" dirty="0" smtClean="0"/>
              <a:t>(High-</a:t>
            </a:r>
            <a:r>
              <a:rPr lang="fr-CH" sz="1400" dirty="0" err="1" smtClean="0"/>
              <a:t>Intensity</a:t>
            </a:r>
            <a:r>
              <a:rPr lang="fr-CH" sz="1400" dirty="0" smtClean="0"/>
              <a:t> </a:t>
            </a:r>
            <a:r>
              <a:rPr lang="fr-CH" sz="1400" dirty="0" err="1" smtClean="0"/>
              <a:t>Pulsed</a:t>
            </a:r>
            <a:r>
              <a:rPr lang="fr-CH" sz="1400" dirty="0" smtClean="0"/>
              <a:t> Proton </a:t>
            </a:r>
            <a:r>
              <a:rPr lang="fr-CH" sz="1400" dirty="0" err="1" smtClean="0"/>
              <a:t>Injectors</a:t>
            </a:r>
            <a:r>
              <a:rPr lang="fr-CH" sz="1400" dirty="0" smtClean="0"/>
              <a:t>)</a:t>
            </a:r>
            <a:endParaRPr lang="fr-CH" dirty="0" smtClean="0"/>
          </a:p>
          <a:p>
            <a:r>
              <a:rPr lang="fr-CH" dirty="0" smtClean="0"/>
              <a:t> JRA in CARE</a:t>
            </a:r>
          </a:p>
          <a:p>
            <a:endParaRPr lang="fr-CH" dirty="0"/>
          </a:p>
          <a:p>
            <a:r>
              <a:rPr lang="fr-CH" dirty="0" smtClean="0"/>
              <a:t>Contribution Exceptionnelle Linac4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27368" y="1101725"/>
            <a:ext cx="84040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Geographical</a:t>
            </a:r>
            <a:r>
              <a:rPr lang="fr-CH" dirty="0" smtClean="0"/>
              <a:t> </a:t>
            </a:r>
            <a:r>
              <a:rPr lang="fr-CH" dirty="0" err="1" smtClean="0"/>
              <a:t>proximity</a:t>
            </a:r>
            <a:r>
              <a:rPr lang="fr-CH" dirty="0" smtClean="0"/>
              <a:t> (CERN </a:t>
            </a:r>
            <a:r>
              <a:rPr lang="fr-CH" dirty="0" err="1" smtClean="0"/>
              <a:t>is</a:t>
            </a:r>
            <a:r>
              <a:rPr lang="fr-CH" dirty="0" smtClean="0"/>
              <a:t> 75% in France!) and </a:t>
            </a:r>
            <a:r>
              <a:rPr lang="fr-CH" dirty="0" err="1" smtClean="0"/>
              <a:t>historical</a:t>
            </a:r>
            <a:r>
              <a:rPr lang="fr-CH" dirty="0" smtClean="0"/>
              <a:t> relations </a:t>
            </a:r>
            <a:r>
              <a:rPr lang="fr-CH" dirty="0" err="1" smtClean="0"/>
              <a:t>allowed</a:t>
            </a:r>
            <a:r>
              <a:rPr lang="fr-CH" dirty="0" smtClean="0"/>
              <a:t> building a large </a:t>
            </a:r>
            <a:r>
              <a:rPr lang="fr-CH" dirty="0" err="1" smtClean="0"/>
              <a:t>number</a:t>
            </a:r>
            <a:r>
              <a:rPr lang="fr-CH" dirty="0" smtClean="0"/>
              <a:t> of </a:t>
            </a:r>
            <a:r>
              <a:rPr lang="fr-CH" dirty="0" err="1" smtClean="0"/>
              <a:t>frutiful</a:t>
            </a:r>
            <a:r>
              <a:rPr lang="fr-CH" dirty="0" smtClean="0"/>
              <a:t> collaborations in the </a:t>
            </a:r>
            <a:r>
              <a:rPr lang="fr-CH" dirty="0" err="1" smtClean="0"/>
              <a:t>field</a:t>
            </a:r>
            <a:r>
              <a:rPr lang="fr-CH" dirty="0" smtClean="0"/>
              <a:t> of proton linacs.</a:t>
            </a:r>
          </a:p>
          <a:p>
            <a:r>
              <a:rPr lang="fr-CH" sz="1600" dirty="0" err="1" smtClean="0"/>
              <a:t>Favoured</a:t>
            </a:r>
            <a:r>
              <a:rPr lang="fr-CH" sz="1600" dirty="0" smtClean="0"/>
              <a:t> by close </a:t>
            </a:r>
            <a:r>
              <a:rPr lang="fr-CH" sz="1600" dirty="0" err="1" smtClean="0"/>
              <a:t>personal</a:t>
            </a:r>
            <a:r>
              <a:rPr lang="fr-CH" sz="1600" dirty="0" smtClean="0"/>
              <a:t> contacts, </a:t>
            </a:r>
            <a:r>
              <a:rPr lang="fr-CH" sz="1600" dirty="0" err="1" smtClean="0"/>
              <a:t>eg</a:t>
            </a:r>
            <a:r>
              <a:rPr lang="fr-CH" sz="1600" dirty="0" smtClean="0"/>
              <a:t>. Pierre Lapostolle.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77724" y="2014388"/>
            <a:ext cx="4968091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/>
              <a:t>		EXAMPLES</a:t>
            </a:r>
          </a:p>
          <a:p>
            <a:endParaRPr lang="fr-CH" dirty="0"/>
          </a:p>
          <a:p>
            <a:r>
              <a:rPr lang="fr-CH" dirty="0" smtClean="0"/>
              <a:t>First </a:t>
            </a:r>
            <a:r>
              <a:rPr lang="fr-CH" dirty="0" err="1" smtClean="0"/>
              <a:t>RFQs</a:t>
            </a:r>
            <a:r>
              <a:rPr lang="fr-CH" dirty="0" smtClean="0"/>
              <a:t> in Europe (CERN 1982, CEA 1983)</a:t>
            </a:r>
          </a:p>
          <a:p>
            <a:endParaRPr lang="fr-CH" dirty="0" smtClean="0"/>
          </a:p>
          <a:p>
            <a:r>
              <a:rPr lang="fr-CH" dirty="0" smtClean="0"/>
              <a:t>Test of IPHI DTL at CERN</a:t>
            </a:r>
          </a:p>
          <a:p>
            <a:r>
              <a:rPr lang="fr-CH" dirty="0" smtClean="0"/>
              <a:t>Contribution to Linac4 Test Stand</a:t>
            </a:r>
          </a:p>
          <a:p>
            <a:r>
              <a:rPr lang="fr-CH" dirty="0" smtClean="0"/>
              <a:t>Contribution to CEA Test Stand</a:t>
            </a:r>
          </a:p>
          <a:p>
            <a:r>
              <a:rPr lang="fr-CH" dirty="0" smtClean="0"/>
              <a:t>Linac4 chopper</a:t>
            </a:r>
          </a:p>
          <a:p>
            <a:endParaRPr lang="fr-CH" dirty="0" smtClean="0"/>
          </a:p>
          <a:p>
            <a:r>
              <a:rPr lang="fr-CH" dirty="0" smtClean="0"/>
              <a:t>SC </a:t>
            </a:r>
            <a:r>
              <a:rPr lang="fr-CH" dirty="0" err="1" smtClean="0"/>
              <a:t>cavities</a:t>
            </a:r>
            <a:endParaRPr lang="fr-CH" dirty="0" smtClean="0"/>
          </a:p>
          <a:p>
            <a:endParaRPr lang="fr-CH" dirty="0"/>
          </a:p>
          <a:p>
            <a:r>
              <a:rPr lang="fr-CH" b="1" dirty="0" smtClean="0">
                <a:solidFill>
                  <a:srgbClr val="FF0000"/>
                </a:solidFill>
              </a:rPr>
              <a:t>… (</a:t>
            </a:r>
            <a:r>
              <a:rPr lang="fr-CH" b="1" dirty="0" err="1" smtClean="0">
                <a:solidFill>
                  <a:srgbClr val="FF0000"/>
                </a:solidFill>
              </a:rPr>
              <a:t>next</a:t>
            </a:r>
            <a:r>
              <a:rPr lang="fr-CH" b="1" dirty="0" smtClean="0">
                <a:solidFill>
                  <a:srgbClr val="FF0000"/>
                </a:solidFill>
              </a:rPr>
              <a:t> slides)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10" name="Picture 2" descr="line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461770" y="4014477"/>
            <a:ext cx="2463456" cy="2165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Oval 7"/>
          <p:cNvSpPr/>
          <p:nvPr/>
        </p:nvSpPr>
        <p:spPr>
          <a:xfrm>
            <a:off x="6956983" y="4544937"/>
            <a:ext cx="1473030" cy="6480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355976" y="5543654"/>
            <a:ext cx="1944215" cy="523220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Linac4 chopper plates inside quadrupoles</a:t>
            </a:r>
            <a:endParaRPr lang="en-US" sz="1400" dirty="0"/>
          </a:p>
        </p:txBody>
      </p:sp>
      <p:cxnSp>
        <p:nvCxnSpPr>
          <p:cNvPr id="14" name="Straight Arrow Connector 13"/>
          <p:cNvCxnSpPr>
            <a:stCxn id="12" idx="3"/>
          </p:cNvCxnSpPr>
          <p:nvPr/>
        </p:nvCxnSpPr>
        <p:spPr>
          <a:xfrm flipV="1">
            <a:off x="6300191" y="5085184"/>
            <a:ext cx="792089" cy="72008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ight Arrow 14"/>
          <p:cNvSpPr/>
          <p:nvPr/>
        </p:nvSpPr>
        <p:spPr>
          <a:xfrm>
            <a:off x="3123188" y="2733275"/>
            <a:ext cx="648072" cy="21602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16"/>
          <p:cNvSpPr/>
          <p:nvPr/>
        </p:nvSpPr>
        <p:spPr>
          <a:xfrm>
            <a:off x="3171538" y="3429000"/>
            <a:ext cx="648072" cy="21602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Arrow 17"/>
          <p:cNvSpPr/>
          <p:nvPr/>
        </p:nvSpPr>
        <p:spPr>
          <a:xfrm>
            <a:off x="3762948" y="5193009"/>
            <a:ext cx="295521" cy="22196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161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70609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dirty="0" smtClean="0"/>
              <a:t>Les </a:t>
            </a:r>
            <a:r>
              <a:rPr lang="en-US" dirty="0" err="1" smtClean="0"/>
              <a:t>défis</a:t>
            </a:r>
            <a:r>
              <a:rPr lang="en-US" dirty="0" smtClean="0"/>
              <a:t> des linac </a:t>
            </a:r>
            <a:r>
              <a:rPr lang="en-US" dirty="0" err="1" smtClean="0"/>
              <a:t>modernes</a:t>
            </a:r>
            <a:endParaRPr lang="en-US" dirty="0"/>
          </a:p>
        </p:txBody>
      </p:sp>
      <p:pic>
        <p:nvPicPr>
          <p:cNvPr id="5" name="Picture 9" descr="Linac4-Machine-161008-view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432185"/>
            <a:ext cx="4453351" cy="263162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066729" y="4981835"/>
            <a:ext cx="41044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smtClean="0"/>
              <a:t>Source and </a:t>
            </a:r>
            <a:r>
              <a:rPr lang="fr-CH" sz="1600" dirty="0" err="1" smtClean="0"/>
              <a:t>injector</a:t>
            </a:r>
            <a:r>
              <a:rPr lang="fr-CH" sz="1600" dirty="0" smtClean="0"/>
              <a:t>:</a:t>
            </a:r>
          </a:p>
          <a:p>
            <a:pPr marL="285750" indent="-285750">
              <a:buFontTx/>
              <a:buChar char="-"/>
            </a:pPr>
            <a:r>
              <a:rPr lang="fr-CH" sz="1600" dirty="0" smtClean="0"/>
              <a:t>Performance driver (</a:t>
            </a:r>
            <a:r>
              <a:rPr lang="fr-CH" sz="1600" dirty="0" err="1" smtClean="0"/>
              <a:t>current</a:t>
            </a:r>
            <a:r>
              <a:rPr lang="fr-CH" sz="1600" dirty="0" smtClean="0"/>
              <a:t>, emittance)</a:t>
            </a:r>
          </a:p>
          <a:p>
            <a:pPr marL="285750" indent="-285750">
              <a:buFontTx/>
              <a:buChar char="-"/>
            </a:pPr>
            <a:r>
              <a:rPr lang="fr-CH" sz="1600" dirty="0" smtClean="0"/>
              <a:t>RFQ fabrication and </a:t>
            </a:r>
            <a:r>
              <a:rPr lang="fr-CH" sz="1600" dirty="0" err="1"/>
              <a:t>a</a:t>
            </a:r>
            <a:r>
              <a:rPr lang="fr-CH" sz="1600" dirty="0" err="1" smtClean="0"/>
              <a:t>djustment</a:t>
            </a:r>
            <a:r>
              <a:rPr lang="fr-CH" sz="1600" dirty="0" smtClean="0"/>
              <a:t> (</a:t>
            </a:r>
            <a:r>
              <a:rPr lang="fr-CH" sz="1600" dirty="0" err="1" smtClean="0"/>
              <a:t>cost</a:t>
            </a:r>
            <a:r>
              <a:rPr lang="fr-CH" sz="1600" dirty="0" smtClean="0"/>
              <a:t>, </a:t>
            </a:r>
            <a:r>
              <a:rPr lang="fr-CH" sz="1600" dirty="0" err="1" smtClean="0"/>
              <a:t>field</a:t>
            </a:r>
            <a:r>
              <a:rPr lang="fr-CH" sz="1600" dirty="0" smtClean="0"/>
              <a:t> </a:t>
            </a:r>
            <a:r>
              <a:rPr lang="fr-CH" sz="1600" dirty="0" err="1" smtClean="0"/>
              <a:t>quality</a:t>
            </a:r>
            <a:r>
              <a:rPr lang="fr-CH" sz="1600" dirty="0" smtClean="0"/>
              <a:t>)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5148064" y="3944140"/>
            <a:ext cx="32688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smtClean="0"/>
              <a:t>Normal </a:t>
            </a:r>
            <a:r>
              <a:rPr lang="fr-CH" sz="1600" dirty="0" err="1" smtClean="0"/>
              <a:t>conducting</a:t>
            </a:r>
            <a:r>
              <a:rPr lang="fr-CH" sz="1600" dirty="0" smtClean="0"/>
              <a:t> section</a:t>
            </a:r>
          </a:p>
          <a:p>
            <a:pPr marL="285750" indent="-285750">
              <a:buFontTx/>
              <a:buChar char="-"/>
            </a:pPr>
            <a:r>
              <a:rPr lang="fr-CH" sz="1600" dirty="0" smtClean="0"/>
              <a:t>Fabrication issues (</a:t>
            </a:r>
            <a:r>
              <a:rPr lang="fr-CH" sz="1600" dirty="0" smtClean="0">
                <a:latin typeface="Symbol" panose="05050102010706020507" pitchFamily="18" charset="2"/>
              </a:rPr>
              <a:t>b</a:t>
            </a:r>
            <a:r>
              <a:rPr lang="fr-CH" sz="1600" dirty="0" smtClean="0">
                <a:latin typeface="Book Antiqua"/>
              </a:rPr>
              <a:t>↑)</a:t>
            </a:r>
            <a:endParaRPr lang="fr-CH" sz="1600" dirty="0" smtClean="0"/>
          </a:p>
          <a:p>
            <a:pPr marL="285750" indent="-285750">
              <a:buFontTx/>
              <a:buChar char="-"/>
            </a:pPr>
            <a:r>
              <a:rPr lang="fr-CH" sz="1600" dirty="0" err="1" smtClean="0"/>
              <a:t>Integration</a:t>
            </a:r>
            <a:r>
              <a:rPr lang="fr-CH" sz="1600" dirty="0" smtClean="0"/>
              <a:t> of </a:t>
            </a:r>
            <a:r>
              <a:rPr lang="fr-CH" sz="1600" dirty="0" err="1" smtClean="0"/>
              <a:t>focusing</a:t>
            </a:r>
            <a:r>
              <a:rPr lang="fr-CH" sz="1600" dirty="0" smtClean="0"/>
              <a:t> </a:t>
            </a:r>
            <a:r>
              <a:rPr lang="fr-CH" sz="1600" dirty="0" err="1" smtClean="0"/>
              <a:t>scheme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333795" y="1535820"/>
            <a:ext cx="2160240" cy="206210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600" dirty="0" smtClean="0"/>
              <a:t>Radio-</a:t>
            </a:r>
            <a:r>
              <a:rPr lang="fr-CH" sz="1600" dirty="0" err="1" smtClean="0"/>
              <a:t>Frequency</a:t>
            </a:r>
            <a:endParaRPr lang="fr-CH" sz="1600" dirty="0" smtClean="0"/>
          </a:p>
          <a:p>
            <a:pPr marL="285750" indent="-285750">
              <a:buFontTx/>
              <a:buChar char="-"/>
            </a:pPr>
            <a:r>
              <a:rPr lang="fr-CH" sz="1600" dirty="0" err="1" smtClean="0"/>
              <a:t>Cost</a:t>
            </a:r>
            <a:r>
              <a:rPr lang="fr-CH" sz="1600" dirty="0" smtClean="0"/>
              <a:t> driver</a:t>
            </a:r>
          </a:p>
          <a:p>
            <a:pPr marL="285750" indent="-285750">
              <a:buFontTx/>
              <a:buChar char="-"/>
            </a:pPr>
            <a:r>
              <a:rPr lang="fr-CH" sz="1600" dirty="0" err="1" smtClean="0"/>
              <a:t>Efficiency</a:t>
            </a:r>
            <a:r>
              <a:rPr lang="fr-CH" sz="1600" dirty="0" smtClean="0"/>
              <a:t> driver</a:t>
            </a:r>
          </a:p>
          <a:p>
            <a:pPr marL="285750" indent="-285750">
              <a:buFontTx/>
              <a:buChar char="-"/>
            </a:pPr>
            <a:r>
              <a:rPr lang="fr-CH" sz="1600" dirty="0" err="1" smtClean="0"/>
              <a:t>Integration</a:t>
            </a:r>
            <a:r>
              <a:rPr lang="fr-CH" sz="1600" dirty="0" smtClean="0"/>
              <a:t> of new technologies (</a:t>
            </a:r>
            <a:r>
              <a:rPr lang="fr-CH" sz="1600" dirty="0" err="1" smtClean="0"/>
              <a:t>S.state</a:t>
            </a:r>
            <a:r>
              <a:rPr lang="fr-CH" sz="1600" dirty="0" smtClean="0"/>
              <a:t>, IOT,…)</a:t>
            </a:r>
          </a:p>
          <a:p>
            <a:pPr marL="285750" indent="-285750">
              <a:buFontTx/>
              <a:buChar char="-"/>
            </a:pPr>
            <a:r>
              <a:rPr lang="fr-CH" sz="1600" dirty="0" smtClean="0"/>
              <a:t>RF distribution (</a:t>
            </a:r>
            <a:r>
              <a:rPr lang="fr-CH" sz="1600" dirty="0" err="1" smtClean="0"/>
              <a:t>cavities</a:t>
            </a:r>
            <a:r>
              <a:rPr lang="fr-CH" sz="1600" dirty="0" smtClean="0"/>
              <a:t>/klystrons)</a:t>
            </a:r>
          </a:p>
        </p:txBody>
      </p:sp>
      <p:pic>
        <p:nvPicPr>
          <p:cNvPr id="4" name="Picture 2" descr="https://project-linac4.web.cern.ch/project-linac4/Integration/linac4_pictures/Niv1/400-1-001-axohall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3075" y="1677342"/>
            <a:ext cx="6192688" cy="198336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32638" y="1052736"/>
            <a:ext cx="41227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 err="1" smtClean="0"/>
              <a:t>Taking</a:t>
            </a:r>
            <a:r>
              <a:rPr lang="fr-CH" sz="2400" dirty="0" smtClean="0"/>
              <a:t> Linac4 as a </a:t>
            </a:r>
            <a:r>
              <a:rPr lang="fr-CH" sz="2400" dirty="0" err="1" smtClean="0"/>
              <a:t>reference</a:t>
            </a:r>
            <a:endParaRPr lang="en-US" sz="2400" dirty="0"/>
          </a:p>
        </p:txBody>
      </p:sp>
      <p:sp>
        <p:nvSpPr>
          <p:cNvPr id="10" name="Oval 9"/>
          <p:cNvSpPr/>
          <p:nvPr/>
        </p:nvSpPr>
        <p:spPr>
          <a:xfrm rot="417295">
            <a:off x="3131840" y="2204864"/>
            <a:ext cx="4104456" cy="7200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 rot="911576">
            <a:off x="2504033" y="1960346"/>
            <a:ext cx="609309" cy="313564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 rot="417295">
            <a:off x="3953532" y="5203528"/>
            <a:ext cx="1004693" cy="63383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 rot="1328368">
            <a:off x="1787074" y="4551529"/>
            <a:ext cx="2125882" cy="4472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Left Arrow 13"/>
          <p:cNvSpPr/>
          <p:nvPr/>
        </p:nvSpPr>
        <p:spPr>
          <a:xfrm rot="20687731">
            <a:off x="4758067" y="5029918"/>
            <a:ext cx="368324" cy="310047"/>
          </a:xfrm>
          <a:prstGeom prst="lef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Left Arrow 14"/>
          <p:cNvSpPr/>
          <p:nvPr/>
        </p:nvSpPr>
        <p:spPr>
          <a:xfrm rot="20687731">
            <a:off x="3578873" y="4258466"/>
            <a:ext cx="1466789" cy="310047"/>
          </a:xfrm>
          <a:prstGeom prst="lef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45092" y="5508706"/>
            <a:ext cx="2300630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And… the </a:t>
            </a:r>
            <a:r>
              <a:rPr lang="fr-CH" dirty="0" err="1" smtClean="0"/>
              <a:t>reliability</a:t>
            </a:r>
            <a:r>
              <a:rPr lang="fr-CH" dirty="0" smtClean="0"/>
              <a:t> !</a:t>
            </a:r>
          </a:p>
          <a:p>
            <a:r>
              <a:rPr lang="fr-CH" dirty="0" smtClean="0"/>
              <a:t>(&gt;95%)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40675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70609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fr-CH" dirty="0" smtClean="0"/>
              <a:t>D’autres défis</a:t>
            </a:r>
            <a:endParaRPr lang="en-US" dirty="0"/>
          </a:p>
        </p:txBody>
      </p:sp>
      <p:pic>
        <p:nvPicPr>
          <p:cNvPr id="3" name="Picture 4" descr="Banner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67208" y="2443506"/>
            <a:ext cx="8839200" cy="1290011"/>
          </a:xfrm>
          <a:prstGeom prst="rect">
            <a:avLst/>
          </a:prstGeom>
          <a:noFill/>
        </p:spPr>
      </p:pic>
      <p:sp>
        <p:nvSpPr>
          <p:cNvPr id="4" name="Oval 3"/>
          <p:cNvSpPr/>
          <p:nvPr/>
        </p:nvSpPr>
        <p:spPr>
          <a:xfrm>
            <a:off x="3650704" y="2728471"/>
            <a:ext cx="3384376" cy="7200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39898" y="1278337"/>
            <a:ext cx="39144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 err="1" smtClean="0"/>
              <a:t>Taking</a:t>
            </a:r>
            <a:r>
              <a:rPr lang="fr-CH" sz="2400" dirty="0" smtClean="0"/>
              <a:t> ESS as a </a:t>
            </a:r>
            <a:r>
              <a:rPr lang="fr-CH" sz="2400" dirty="0" err="1" smtClean="0"/>
              <a:t>reference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5450904" y="4097092"/>
            <a:ext cx="344998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err="1" smtClean="0"/>
              <a:t>Superconducting</a:t>
            </a:r>
            <a:r>
              <a:rPr lang="fr-CH" sz="1600" dirty="0" smtClean="0"/>
              <a:t> section</a:t>
            </a:r>
          </a:p>
          <a:p>
            <a:pPr marL="285750" indent="-285750">
              <a:buFontTx/>
              <a:buChar char="-"/>
            </a:pPr>
            <a:r>
              <a:rPr lang="fr-CH" sz="1600" dirty="0" err="1" smtClean="0"/>
              <a:t>Low</a:t>
            </a:r>
            <a:r>
              <a:rPr lang="fr-CH" sz="1600" dirty="0" smtClean="0"/>
              <a:t> </a:t>
            </a:r>
            <a:r>
              <a:rPr lang="fr-CH" sz="1600" dirty="0">
                <a:latin typeface="Symbol" panose="05050102010706020507" pitchFamily="18" charset="2"/>
              </a:rPr>
              <a:t>b</a:t>
            </a:r>
            <a:r>
              <a:rPr lang="fr-CH" sz="1600" dirty="0" smtClean="0"/>
              <a:t> part (fabrication, </a:t>
            </a:r>
            <a:r>
              <a:rPr lang="fr-CH" sz="1600" dirty="0" err="1" smtClean="0"/>
              <a:t>focusing</a:t>
            </a:r>
            <a:r>
              <a:rPr lang="fr-CH" sz="1600" dirty="0" smtClean="0"/>
              <a:t>)</a:t>
            </a:r>
          </a:p>
          <a:p>
            <a:pPr marL="285750" indent="-285750">
              <a:buFontTx/>
              <a:buChar char="-"/>
            </a:pPr>
            <a:r>
              <a:rPr lang="fr-CH" sz="1600" dirty="0" smtClean="0"/>
              <a:t>Vibrations, Lorenz </a:t>
            </a:r>
            <a:r>
              <a:rPr lang="fr-CH" sz="1600" dirty="0" err="1" smtClean="0"/>
              <a:t>detuning</a:t>
            </a:r>
            <a:endParaRPr lang="fr-CH" sz="1600" dirty="0" smtClean="0"/>
          </a:p>
          <a:p>
            <a:pPr marL="285750" indent="-285750">
              <a:buFontTx/>
              <a:buChar char="-"/>
            </a:pPr>
            <a:r>
              <a:rPr lang="fr-CH" sz="1600" dirty="0" smtClean="0"/>
              <a:t>SC </a:t>
            </a:r>
            <a:r>
              <a:rPr lang="fr-CH" sz="1600" dirty="0" err="1" smtClean="0"/>
              <a:t>cavities</a:t>
            </a:r>
            <a:r>
              <a:rPr lang="fr-CH" sz="1600" dirty="0" smtClean="0"/>
              <a:t> industrialisation</a:t>
            </a:r>
          </a:p>
          <a:p>
            <a:pPr marL="285750" indent="-285750">
              <a:buFontTx/>
              <a:buChar char="-"/>
            </a:pPr>
            <a:r>
              <a:rPr lang="fr-CH" sz="1600" dirty="0" smtClean="0"/>
              <a:t>Cryomodule design</a:t>
            </a:r>
            <a:endParaRPr lang="en-US" sz="1600" dirty="0"/>
          </a:p>
        </p:txBody>
      </p:sp>
      <p:sp>
        <p:nvSpPr>
          <p:cNvPr id="7" name="Right Arrow 6"/>
          <p:cNvSpPr/>
          <p:nvPr/>
        </p:nvSpPr>
        <p:spPr>
          <a:xfrm rot="12660056">
            <a:off x="5992367" y="3673434"/>
            <a:ext cx="609309" cy="313564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98376" y="4618108"/>
            <a:ext cx="26725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In </a:t>
            </a:r>
            <a:r>
              <a:rPr lang="fr-CH" dirty="0" err="1" smtClean="0"/>
              <a:t>general</a:t>
            </a:r>
            <a:r>
              <a:rPr lang="fr-CH" dirty="0" smtClean="0"/>
              <a:t>,</a:t>
            </a:r>
          </a:p>
          <a:p>
            <a:r>
              <a:rPr lang="fr-CH" dirty="0" err="1" smtClean="0"/>
              <a:t>Beam</a:t>
            </a:r>
            <a:r>
              <a:rPr lang="fr-CH" dirty="0" smtClean="0"/>
              <a:t> </a:t>
            </a:r>
            <a:r>
              <a:rPr lang="fr-CH" dirty="0" err="1" smtClean="0"/>
              <a:t>optics</a:t>
            </a:r>
            <a:r>
              <a:rPr lang="fr-CH" dirty="0" smtClean="0"/>
              <a:t> for </a:t>
            </a:r>
            <a:r>
              <a:rPr lang="fr-CH" dirty="0" err="1" smtClean="0"/>
              <a:t>low</a:t>
            </a:r>
            <a:r>
              <a:rPr lang="fr-CH" dirty="0" smtClean="0"/>
              <a:t> </a:t>
            </a:r>
            <a:r>
              <a:rPr lang="fr-CH" dirty="0" err="1" smtClean="0"/>
              <a:t>loss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814500" y="5703567"/>
            <a:ext cx="7056784" cy="369332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fr-CH" dirty="0" err="1" smtClean="0"/>
              <a:t>Details</a:t>
            </a:r>
            <a:r>
              <a:rPr lang="fr-CH" dirty="0" smtClean="0"/>
              <a:t> on the SC linac collaboration (SPL) in the </a:t>
            </a:r>
            <a:r>
              <a:rPr lang="fr-CH" dirty="0" err="1" smtClean="0"/>
              <a:t>next</a:t>
            </a:r>
            <a:r>
              <a:rPr lang="fr-CH" dirty="0" smtClean="0"/>
              <a:t> </a:t>
            </a:r>
            <a:r>
              <a:rPr lang="fr-CH" dirty="0" err="1" smtClean="0"/>
              <a:t>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17887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778098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dirty="0" smtClean="0"/>
              <a:t>Les contributions au Linac4 - 1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1412776"/>
            <a:ext cx="5878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Allowed</a:t>
            </a:r>
            <a:r>
              <a:rPr lang="fr-CH" dirty="0" smtClean="0"/>
              <a:t> to </a:t>
            </a:r>
            <a:r>
              <a:rPr lang="fr-CH" dirty="0" err="1" smtClean="0"/>
              <a:t>address</a:t>
            </a:r>
            <a:r>
              <a:rPr lang="fr-CH" dirty="0" smtClean="0"/>
              <a:t> </a:t>
            </a:r>
            <a:r>
              <a:rPr lang="fr-CH" dirty="0" err="1" smtClean="0"/>
              <a:t>together</a:t>
            </a:r>
            <a:r>
              <a:rPr lang="fr-CH" dirty="0" smtClean="0"/>
              <a:t> 2 </a:t>
            </a:r>
            <a:r>
              <a:rPr lang="fr-CH" dirty="0" err="1" smtClean="0"/>
              <a:t>technological</a:t>
            </a:r>
            <a:r>
              <a:rPr lang="fr-CH" dirty="0" smtClean="0"/>
              <a:t> challenges: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8200584"/>
              </p:ext>
            </p:extLst>
          </p:nvPr>
        </p:nvGraphicFramePr>
        <p:xfrm>
          <a:off x="326901" y="2204864"/>
          <a:ext cx="6629402" cy="2294280"/>
        </p:xfrm>
        <a:graphic>
          <a:graphicData uri="http://schemas.openxmlformats.org/drawingml/2006/table">
            <a:tbl>
              <a:tblPr/>
              <a:tblGrid>
                <a:gridCol w="685800"/>
                <a:gridCol w="348186"/>
                <a:gridCol w="2776014"/>
                <a:gridCol w="928684"/>
                <a:gridCol w="945359"/>
                <a:gridCol w="945359"/>
              </a:tblGrid>
              <a:tr h="6604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Accord Technique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Nom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Workpackages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Responsable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WP CERN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Responsable WP CEA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Responsable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WP CNRS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 Design studies of the LINAC4 RFQ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C. Rossi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A. France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 Measurement and commissioning of the LINAC4 RFQ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C. Rossi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A. France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 Procurement and testing of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buncher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RF amplifiers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J. Broere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Y. Gomez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 Construction and test of klystron modulators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D. Nisbet</a:t>
                      </a: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B.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Mansoux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40" marR="7840" marT="78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167661" y="2780928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RFQ design, </a:t>
            </a:r>
            <a:r>
              <a:rPr lang="fr-CH" dirty="0" err="1" smtClean="0"/>
              <a:t>measurement</a:t>
            </a:r>
            <a:r>
              <a:rPr lang="fr-CH" dirty="0" smtClean="0"/>
              <a:t>, </a:t>
            </a:r>
            <a:r>
              <a:rPr lang="fr-CH" dirty="0" err="1" smtClean="0"/>
              <a:t>commissioning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131149" y="3724533"/>
            <a:ext cx="2016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RF </a:t>
            </a:r>
            <a:r>
              <a:rPr lang="fr-CH" dirty="0" err="1" smtClean="0"/>
              <a:t>related</a:t>
            </a:r>
            <a:r>
              <a:rPr lang="fr-CH" dirty="0" smtClean="0"/>
              <a:t> challenges: </a:t>
            </a:r>
            <a:r>
              <a:rPr lang="fr-CH" dirty="0" err="1" smtClean="0"/>
              <a:t>modulators</a:t>
            </a:r>
            <a:r>
              <a:rPr lang="fr-CH" dirty="0" smtClean="0"/>
              <a:t>, </a:t>
            </a:r>
            <a:r>
              <a:rPr lang="fr-CH" dirty="0" err="1" smtClean="0"/>
              <a:t>solid</a:t>
            </a:r>
            <a:r>
              <a:rPr lang="fr-CH" dirty="0" smtClean="0"/>
              <a:t> state </a:t>
            </a:r>
            <a:r>
              <a:rPr lang="fr-CH" dirty="0" err="1" smtClean="0"/>
              <a:t>amplifiers</a:t>
            </a:r>
            <a:endParaRPr lang="en-US" dirty="0"/>
          </a:p>
        </p:txBody>
      </p:sp>
      <p:sp>
        <p:nvSpPr>
          <p:cNvPr id="7" name="Right Brace 6"/>
          <p:cNvSpPr/>
          <p:nvPr/>
        </p:nvSpPr>
        <p:spPr>
          <a:xfrm>
            <a:off x="7040885" y="2852936"/>
            <a:ext cx="180528" cy="779314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Brace 7"/>
          <p:cNvSpPr/>
          <p:nvPr/>
        </p:nvSpPr>
        <p:spPr>
          <a:xfrm>
            <a:off x="7040885" y="3724533"/>
            <a:ext cx="180528" cy="779314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612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778098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dirty="0" smtClean="0"/>
              <a:t>Les contributions au Linac4 - 2</a:t>
            </a:r>
            <a:endParaRPr lang="en-US" dirty="0"/>
          </a:p>
        </p:txBody>
      </p:sp>
      <p:pic>
        <p:nvPicPr>
          <p:cNvPr id="4" name="Picture 2" descr="\\cern.ch\dfs\Departments\TE\Groups\EPC\Projects\LINAC4\KlystronModulators\Photos\Installation_Bat_400\IMG_450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139952" y="1258805"/>
            <a:ext cx="2088232" cy="2396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mplifier Front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6152" y="1258805"/>
            <a:ext cx="783047" cy="2485749"/>
          </a:xfrm>
          <a:prstGeom prst="rect">
            <a:avLst/>
          </a:prstGeom>
        </p:spPr>
      </p:pic>
      <p:pic>
        <p:nvPicPr>
          <p:cNvPr id="6" name="Picture 2" descr="C:\IPAC 2011\Poster\11-08-L4-Bu-SolidState\11-08-LA-BU-SolidState 02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1258805"/>
            <a:ext cx="1224136" cy="2485162"/>
          </a:xfrm>
          <a:prstGeom prst="rect">
            <a:avLst/>
          </a:prstGeom>
          <a:noFill/>
        </p:spPr>
      </p:pic>
      <p:pic>
        <p:nvPicPr>
          <p:cNvPr id="7" name="Picture 3" descr="C:\RF_photos\Linac4_RFQ\RFQ_L4_08_12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97896" y="1254613"/>
            <a:ext cx="2971171" cy="188635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53880" y="3861048"/>
            <a:ext cx="8222576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The 3 Linac4 contributions have been a full </a:t>
            </a:r>
            <a:r>
              <a:rPr lang="fr-CH" dirty="0" err="1" smtClean="0"/>
              <a:t>success</a:t>
            </a:r>
            <a:r>
              <a:rPr lang="fr-CH" dirty="0" smtClean="0"/>
              <a:t>: the </a:t>
            </a:r>
            <a:r>
              <a:rPr lang="fr-CH" dirty="0" err="1" smtClean="0"/>
              <a:t>equipment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installed</a:t>
            </a:r>
            <a:r>
              <a:rPr lang="fr-CH" dirty="0" smtClean="0"/>
              <a:t> and </a:t>
            </a:r>
            <a:r>
              <a:rPr lang="fr-CH" dirty="0" err="1" smtClean="0"/>
              <a:t>properly</a:t>
            </a:r>
            <a:r>
              <a:rPr lang="fr-CH" dirty="0" smtClean="0"/>
              <a:t> running. </a:t>
            </a:r>
          </a:p>
          <a:p>
            <a:endParaRPr lang="fr-CH" sz="1000" dirty="0" smtClean="0"/>
          </a:p>
          <a:p>
            <a:r>
              <a:rPr lang="fr-CH" sz="1600" dirty="0" smtClean="0"/>
              <a:t>In the </a:t>
            </a:r>
            <a:r>
              <a:rPr lang="fr-CH" sz="1600" dirty="0" err="1" smtClean="0"/>
              <a:t>process</a:t>
            </a:r>
            <a:r>
              <a:rPr lang="fr-CH" sz="1600" dirty="0" smtClean="0"/>
              <a:t> </a:t>
            </a:r>
            <a:r>
              <a:rPr lang="fr-CH" sz="1600" dirty="0" err="1" smtClean="0"/>
              <a:t>we</a:t>
            </a:r>
            <a:r>
              <a:rPr lang="fr-CH" sz="1600" dirty="0" smtClean="0"/>
              <a:t> have </a:t>
            </a:r>
            <a:r>
              <a:rPr lang="fr-CH" sz="1600" dirty="0" err="1" smtClean="0"/>
              <a:t>encountered</a:t>
            </a:r>
            <a:r>
              <a:rPr lang="fr-CH" sz="1600" dirty="0" smtClean="0"/>
              <a:t> </a:t>
            </a:r>
            <a:r>
              <a:rPr lang="fr-CH" sz="1600" dirty="0" err="1" smtClean="0"/>
              <a:t>plenty</a:t>
            </a:r>
            <a:r>
              <a:rPr lang="fr-CH" sz="1600" dirty="0" smtClean="0"/>
              <a:t> of </a:t>
            </a:r>
            <a:r>
              <a:rPr lang="fr-CH" sz="1600" dirty="0" err="1" smtClean="0"/>
              <a:t>problems</a:t>
            </a:r>
            <a:r>
              <a:rPr lang="fr-CH" sz="1600" dirty="0" smtClean="0"/>
              <a:t> </a:t>
            </a:r>
            <a:r>
              <a:rPr lang="fr-CH" sz="1600" dirty="0"/>
              <a:t>(</a:t>
            </a:r>
            <a:r>
              <a:rPr lang="fr-CH" sz="1600" dirty="0" err="1"/>
              <a:t>see</a:t>
            </a:r>
            <a:r>
              <a:rPr lang="fr-CH" sz="1600" dirty="0"/>
              <a:t> 11 CSP Meetings</a:t>
            </a:r>
            <a:r>
              <a:rPr lang="fr-CH" sz="1600" dirty="0" smtClean="0"/>
              <a:t>!) </a:t>
            </a:r>
            <a:r>
              <a:rPr lang="fr-CH" sz="1600" dirty="0" err="1" smtClean="0"/>
              <a:t>that</a:t>
            </a:r>
            <a:r>
              <a:rPr lang="fr-CH" sz="1600" dirty="0" smtClean="0"/>
              <a:t> </a:t>
            </a:r>
            <a:r>
              <a:rPr lang="fr-CH" sz="1600" dirty="0" err="1" smtClean="0"/>
              <a:t>were</a:t>
            </a:r>
            <a:r>
              <a:rPr lang="fr-CH" sz="1600" dirty="0" smtClean="0"/>
              <a:t> all </a:t>
            </a:r>
            <a:r>
              <a:rPr lang="fr-CH" sz="1600" dirty="0" err="1" smtClean="0"/>
              <a:t>solved</a:t>
            </a:r>
            <a:r>
              <a:rPr lang="fr-CH" sz="1600" dirty="0" smtClean="0"/>
              <a:t> </a:t>
            </a:r>
            <a:r>
              <a:rPr lang="fr-CH" sz="1600" dirty="0" err="1" smtClean="0"/>
              <a:t>together</a:t>
            </a:r>
            <a:r>
              <a:rPr lang="fr-CH" sz="1600" dirty="0" smtClean="0"/>
              <a:t> in an excellent collaboration spirit.</a:t>
            </a:r>
          </a:p>
          <a:p>
            <a:endParaRPr lang="fr-CH" sz="1000" dirty="0"/>
          </a:p>
          <a:p>
            <a:r>
              <a:rPr lang="fr-CH" sz="1400" dirty="0" err="1" smtClean="0"/>
              <a:t>Examples</a:t>
            </a:r>
            <a:r>
              <a:rPr lang="fr-CH" sz="1400" dirty="0" smtClean="0"/>
              <a:t> (non-</a:t>
            </a:r>
            <a:r>
              <a:rPr lang="fr-CH" sz="1400" dirty="0" err="1" smtClean="0"/>
              <a:t>exaustive</a:t>
            </a:r>
            <a:r>
              <a:rPr lang="fr-CH" sz="1400" dirty="0" smtClean="0"/>
              <a:t> </a:t>
            </a:r>
            <a:r>
              <a:rPr lang="fr-CH" sz="1400" dirty="0" err="1" smtClean="0"/>
              <a:t>list</a:t>
            </a:r>
            <a:r>
              <a:rPr lang="fr-CH" sz="1400" dirty="0" smtClean="0"/>
              <a:t>): </a:t>
            </a:r>
            <a:r>
              <a:rPr lang="fr-CH" sz="1400" dirty="0" err="1" smtClean="0"/>
              <a:t>delays</a:t>
            </a:r>
            <a:r>
              <a:rPr lang="fr-CH" sz="1400" dirty="0" smtClean="0"/>
              <a:t> and </a:t>
            </a:r>
            <a:r>
              <a:rPr lang="fr-CH" sz="1400" dirty="0" err="1" smtClean="0"/>
              <a:t>brazing</a:t>
            </a:r>
            <a:r>
              <a:rPr lang="fr-CH" sz="1400" dirty="0" smtClean="0"/>
              <a:t> issues on the RFQ, vibrations on the </a:t>
            </a:r>
            <a:r>
              <a:rPr lang="fr-CH" sz="1400" dirty="0" err="1" smtClean="0"/>
              <a:t>measurement</a:t>
            </a:r>
            <a:r>
              <a:rPr lang="fr-CH" sz="1400" dirty="0" smtClean="0"/>
              <a:t> system, </a:t>
            </a:r>
            <a:r>
              <a:rPr lang="fr-CH" sz="1400" dirty="0" err="1" smtClean="0"/>
              <a:t>effect</a:t>
            </a:r>
            <a:r>
              <a:rPr lang="fr-CH" sz="1400" dirty="0" smtClean="0"/>
              <a:t> of </a:t>
            </a:r>
            <a:r>
              <a:rPr lang="fr-CH" sz="1400" dirty="0" err="1" smtClean="0"/>
              <a:t>copper</a:t>
            </a:r>
            <a:r>
              <a:rPr lang="fr-CH" sz="1400" dirty="0" smtClean="0"/>
              <a:t> tuners on </a:t>
            </a:r>
            <a:r>
              <a:rPr lang="fr-CH" sz="1400" dirty="0" err="1" smtClean="0"/>
              <a:t>field</a:t>
            </a:r>
            <a:r>
              <a:rPr lang="fr-CH" sz="1400" dirty="0" smtClean="0"/>
              <a:t>, </a:t>
            </a:r>
            <a:r>
              <a:rPr lang="fr-CH" sz="1400" dirty="0" err="1" smtClean="0"/>
              <a:t>selection</a:t>
            </a:r>
            <a:r>
              <a:rPr lang="fr-CH" sz="1400" dirty="0" smtClean="0"/>
              <a:t> of the </a:t>
            </a:r>
            <a:r>
              <a:rPr lang="fr-CH" sz="1400" dirty="0" err="1" smtClean="0"/>
              <a:t>modulator</a:t>
            </a:r>
            <a:r>
              <a:rPr lang="fr-CH" sz="1400" dirty="0" smtClean="0"/>
              <a:t> </a:t>
            </a:r>
            <a:r>
              <a:rPr lang="fr-CH" sz="1400" dirty="0" err="1" smtClean="0"/>
              <a:t>company</a:t>
            </a:r>
            <a:r>
              <a:rPr lang="fr-CH" sz="1400" dirty="0" smtClean="0"/>
              <a:t>, </a:t>
            </a:r>
            <a:r>
              <a:rPr lang="fr-CH" sz="1400" dirty="0" err="1" smtClean="0"/>
              <a:t>overcosts</a:t>
            </a:r>
            <a:r>
              <a:rPr lang="fr-CH" sz="1400" dirty="0" smtClean="0"/>
              <a:t> for </a:t>
            </a:r>
            <a:r>
              <a:rPr lang="fr-CH" sz="1400" dirty="0" err="1" smtClean="0"/>
              <a:t>modulators</a:t>
            </a:r>
            <a:r>
              <a:rPr lang="fr-CH" sz="1400" dirty="0" smtClean="0"/>
              <a:t>, EMC for </a:t>
            </a:r>
            <a:r>
              <a:rPr lang="fr-CH" sz="1400" dirty="0" err="1" smtClean="0"/>
              <a:t>amplifiers</a:t>
            </a:r>
            <a:r>
              <a:rPr lang="fr-CH" sz="1400" dirty="0" smtClean="0"/>
              <a:t>, </a:t>
            </a:r>
            <a:r>
              <a:rPr lang="fr-CH" sz="1400" dirty="0" err="1" smtClean="0"/>
              <a:t>delay</a:t>
            </a:r>
            <a:r>
              <a:rPr lang="fr-CH" sz="1400" dirty="0" smtClean="0"/>
              <a:t> in the </a:t>
            </a:r>
            <a:r>
              <a:rPr lang="fr-CH" sz="1400" dirty="0" err="1" smtClean="0"/>
              <a:t>amplifiers</a:t>
            </a:r>
            <a:r>
              <a:rPr lang="fr-CH" sz="1400" dirty="0" smtClean="0"/>
              <a:t>….  </a:t>
            </a:r>
          </a:p>
        </p:txBody>
      </p:sp>
    </p:spTree>
    <p:extLst>
      <p:ext uri="{BB962C8B-B14F-4D97-AF65-F5344CB8AC3E}">
        <p14:creationId xmlns:p14="http://schemas.microsoft.com/office/powerpoint/2010/main" val="4273617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91264" cy="684027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fr-CH" dirty="0" smtClean="0"/>
              <a:t>Linac4 </a:t>
            </a:r>
            <a:r>
              <a:rPr lang="fr-CH" dirty="0" err="1" smtClean="0"/>
              <a:t>Status</a:t>
            </a:r>
            <a:r>
              <a:rPr lang="fr-CH" dirty="0" smtClean="0"/>
              <a:t> </a:t>
            </a:r>
            <a:r>
              <a:rPr lang="fr-CH" dirty="0" err="1" smtClean="0"/>
              <a:t>November</a:t>
            </a:r>
            <a:r>
              <a:rPr lang="fr-CH" dirty="0" smtClean="0"/>
              <a:t> 2014</a:t>
            </a:r>
            <a:endParaRPr lang="en-US" dirty="0"/>
          </a:p>
        </p:txBody>
      </p:sp>
      <p:sp>
        <p:nvSpPr>
          <p:cNvPr id="3" name="TextBox 35"/>
          <p:cNvSpPr txBox="1"/>
          <p:nvPr/>
        </p:nvSpPr>
        <p:spPr>
          <a:xfrm>
            <a:off x="6189437" y="1052736"/>
            <a:ext cx="294049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CH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Installation in surface hall (klystrons and </a:t>
            </a:r>
            <a:r>
              <a:rPr kumimoji="0" lang="fr-CH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modulators</a:t>
            </a:r>
            <a:r>
              <a:rPr lang="fr-CH" dirty="0" smtClean="0">
                <a:solidFill>
                  <a:sysClr val="windowText" lastClr="000000"/>
                </a:solidFill>
                <a:latin typeface="Calibri"/>
              </a:rPr>
              <a:t>) </a:t>
            </a:r>
            <a:r>
              <a:rPr kumimoji="0" lang="fr-CH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completed</a:t>
            </a:r>
            <a:r>
              <a:rPr kumimoji="0" lang="fr-CH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. 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CH" dirty="0" err="1" smtClean="0">
                <a:solidFill>
                  <a:sysClr val="windowText" lastClr="000000"/>
                </a:solidFill>
                <a:latin typeface="Calibri"/>
              </a:rPr>
              <a:t>Presently</a:t>
            </a:r>
            <a:r>
              <a:rPr kumimoji="0" lang="fr-CH" dirty="0" smtClean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kumimoji="0" lang="fr-CH" dirty="0" err="1" smtClean="0">
                <a:solidFill>
                  <a:sysClr val="windowText" lastClr="000000"/>
                </a:solidFill>
                <a:latin typeface="Calibri"/>
              </a:rPr>
              <a:t>installed</a:t>
            </a:r>
            <a:r>
              <a:rPr kumimoji="0" lang="fr-CH" dirty="0" smtClean="0">
                <a:solidFill>
                  <a:sysClr val="windowText" lastClr="000000"/>
                </a:solidFill>
                <a:latin typeface="Calibri"/>
              </a:rPr>
              <a:t> in </a:t>
            </a:r>
            <a:r>
              <a:rPr kumimoji="0" lang="fr-CH" dirty="0" err="1" smtClean="0">
                <a:solidFill>
                  <a:sysClr val="windowText" lastClr="000000"/>
                </a:solidFill>
                <a:latin typeface="Calibri"/>
              </a:rPr>
              <a:t>accelerator</a:t>
            </a:r>
            <a:r>
              <a:rPr kumimoji="0" lang="fr-CH" dirty="0" smtClean="0">
                <a:solidFill>
                  <a:sysClr val="windowText" lastClr="000000"/>
                </a:solidFill>
                <a:latin typeface="Calibri"/>
              </a:rPr>
              <a:t> tunnel: ion source, RFQ, DTL tank 1 (12 MeV), 5 CCDTL modules.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CH" dirty="0" smtClean="0">
                <a:solidFill>
                  <a:sysClr val="windowText" lastClr="000000"/>
                </a:solidFill>
                <a:latin typeface="Calibri"/>
              </a:rPr>
              <a:t>DTL </a:t>
            </a:r>
            <a:r>
              <a:rPr lang="fr-CH" dirty="0" smtClean="0">
                <a:solidFill>
                  <a:sysClr val="windowText" lastClr="000000"/>
                </a:solidFill>
                <a:latin typeface="Calibri"/>
              </a:rPr>
              <a:t>tank 1 (12 MeV) </a:t>
            </a:r>
            <a:r>
              <a:rPr lang="fr-CH" dirty="0" err="1" smtClean="0">
                <a:solidFill>
                  <a:sysClr val="windowText" lastClr="000000"/>
                </a:solidFill>
                <a:latin typeface="Calibri"/>
              </a:rPr>
              <a:t>commissioned</a:t>
            </a:r>
            <a:r>
              <a:rPr lang="fr-CH" dirty="0" smtClean="0">
                <a:solidFill>
                  <a:sysClr val="windowText" lastClr="000000"/>
                </a:solidFill>
                <a:latin typeface="Calibri"/>
              </a:rPr>
              <a:t>.</a:t>
            </a:r>
            <a:endParaRPr kumimoji="0" lang="fr-CH" sz="18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4" name="Picture 2" descr="C:\LINAC4_civil_engineering\building_progress\tunnel june 2014\SL70019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23677"/>
            <a:ext cx="5943600" cy="445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LINAC4_civil_engineering\building_progress\tunnel june 2014\SL70016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380379" y="3645024"/>
            <a:ext cx="4749553" cy="2547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05804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FC5643-CERN3027 - Scale of contributions</Template>
  <TotalTime>11035</TotalTime>
  <Words>1399</Words>
  <Application>Microsoft Office PowerPoint</Application>
  <PresentationFormat>On-screen Show (4:3)</PresentationFormat>
  <Paragraphs>268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FC5643-CERN3027 - Scale of contributions</vt:lpstr>
      <vt:lpstr>PowerPoint Presentation</vt:lpstr>
      <vt:lpstr>Linacs: des accélérateurs qui s’affirment</vt:lpstr>
      <vt:lpstr>Linacs Protons et H- en Europe Occidentale</vt:lpstr>
      <vt:lpstr>30 ans de collaborations fructueuses</vt:lpstr>
      <vt:lpstr>Les défis des linac modernes</vt:lpstr>
      <vt:lpstr>D’autres défis</vt:lpstr>
      <vt:lpstr>Les contributions au Linac4 - 1</vt:lpstr>
      <vt:lpstr>Les contributions au Linac4 - 2</vt:lpstr>
      <vt:lpstr>Linac4 Status November 2014</vt:lpstr>
      <vt:lpstr>Linac4 Schedule 2014 - 2016</vt:lpstr>
      <vt:lpstr>PowerPoint Presentation</vt:lpstr>
      <vt:lpstr>CLIC Challenges</vt:lpstr>
      <vt:lpstr>Les défis CLIC et la Contribution exceptionnelle</vt:lpstr>
      <vt:lpstr>Les défis CLIC en détail - 1</vt:lpstr>
      <vt:lpstr>PowerPoint Presentation</vt:lpstr>
      <vt:lpstr>Perspectives pour les linacs…</vt:lpstr>
      <vt:lpstr>Applications médicales</vt:lpstr>
      <vt:lpstr>Quelques conclusions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LS1 presentation FC and Council</dc:title>
  <dc:creator>Frederick.Bordry@cern.ch</dc:creator>
  <cp:lastModifiedBy>Maurizio Vretenar</cp:lastModifiedBy>
  <cp:revision>755</cp:revision>
  <cp:lastPrinted>2014-09-05T07:45:58Z</cp:lastPrinted>
  <dcterms:created xsi:type="dcterms:W3CDTF">2012-06-07T06:34:51Z</dcterms:created>
  <dcterms:modified xsi:type="dcterms:W3CDTF">2014-11-27T14:20:20Z</dcterms:modified>
</cp:coreProperties>
</file>