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2" r:id="rId3"/>
    <p:sldId id="260" r:id="rId4"/>
    <p:sldId id="263" r:id="rId5"/>
    <p:sldId id="264" r:id="rId6"/>
    <p:sldId id="265" r:id="rId7"/>
    <p:sldId id="267" r:id="rId8"/>
    <p:sldId id="268" r:id="rId9"/>
    <p:sldId id="271" r:id="rId10"/>
    <p:sldId id="274" r:id="rId11"/>
    <p:sldId id="272" r:id="rId12"/>
    <p:sldId id="278" r:id="rId13"/>
    <p:sldId id="279" r:id="rId14"/>
    <p:sldId id="275" r:id="rId15"/>
    <p:sldId id="280" r:id="rId16"/>
    <p:sldId id="284" r:id="rId17"/>
    <p:sldId id="273" r:id="rId1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6AA5"/>
    <a:srgbClr val="0000FF"/>
    <a:srgbClr val="C3004A"/>
    <a:srgbClr val="56628C"/>
    <a:srgbClr val="99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13" y="-605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3"/>
          <p:cNvSpPr>
            <a:spLocks noChangeArrowheads="1"/>
          </p:cNvSpPr>
          <p:nvPr userDrawn="1"/>
        </p:nvSpPr>
        <p:spPr bwMode="auto">
          <a:xfrm flipH="1">
            <a:off x="6300192" y="0"/>
            <a:ext cx="2880320" cy="6858000"/>
          </a:xfrm>
          <a:prstGeom prst="rect">
            <a:avLst/>
          </a:prstGeom>
          <a:gradFill rotWithShape="1">
            <a:gsLst>
              <a:gs pos="0">
                <a:srgbClr val="56628C"/>
              </a:gs>
              <a:gs pos="100000">
                <a:srgbClr val="C0C0C0">
                  <a:gamma/>
                  <a:tint val="313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AutoShape 14"/>
          <p:cNvSpPr>
            <a:spLocks noChangeArrowheads="1"/>
          </p:cNvSpPr>
          <p:nvPr userDrawn="1"/>
        </p:nvSpPr>
        <p:spPr bwMode="auto">
          <a:xfrm flipH="1">
            <a:off x="2719387" y="1163638"/>
            <a:ext cx="5181600" cy="240823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1772817"/>
            <a:ext cx="8136904" cy="11521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18000" bIns="1800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>
                <a:solidFill>
                  <a:srgbClr val="9933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55576" y="3404592"/>
            <a:ext cx="8136904" cy="103252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Modifiez le style des sous-titres du masque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6" y="30480"/>
            <a:ext cx="92062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98" descr="Sigle-Irfu_v_d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9164" y="44624"/>
            <a:ext cx="51270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9" descr="IN2P3Filaire-Q_SignV copie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25991" y="46224"/>
            <a:ext cx="1617327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logoipn.png"/>
          <p:cNvPicPr>
            <a:picLocks noChangeAspect="1"/>
          </p:cNvPicPr>
          <p:nvPr userDrawn="1"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6021368"/>
            <a:ext cx="1250189" cy="720000"/>
          </a:xfrm>
          <a:prstGeom prst="rect">
            <a:avLst/>
          </a:prstGeom>
        </p:spPr>
      </p:pic>
      <p:pic>
        <p:nvPicPr>
          <p:cNvPr id="11" name="Picture 13" descr="http://www.bibs.u-psud.fr/images/logo_PSUD_new.jpg"/>
          <p:cNvPicPr>
            <a:picLocks noChangeAspect="1" noChangeArrowheads="1"/>
          </p:cNvPicPr>
          <p:nvPr userDrawn="1"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9817" y="6021368"/>
            <a:ext cx="1230914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3" hasCustomPrompt="1"/>
          </p:nvPr>
        </p:nvSpPr>
        <p:spPr>
          <a:xfrm>
            <a:off x="5436096" y="188640"/>
            <a:ext cx="3528764" cy="359321"/>
          </a:xfrm>
        </p:spPr>
        <p:txBody>
          <a:bodyPr>
            <a:noAutofit/>
          </a:bodyPr>
          <a:lstStyle>
            <a:lvl1pPr marL="0" indent="0" algn="r">
              <a:spcBef>
                <a:spcPts val="0"/>
              </a:spcBef>
              <a:buNone/>
              <a:defRPr sz="1200">
                <a:solidFill>
                  <a:srgbClr val="C00000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fr-FR" dirty="0" smtClean="0"/>
              <a:t>CSP12</a:t>
            </a:r>
          </a:p>
          <a:p>
            <a:pPr lvl="0"/>
            <a:r>
              <a:rPr lang="fr-FR" dirty="0" smtClean="0"/>
              <a:t>28 Novembre 2014</a:t>
            </a:r>
          </a:p>
        </p:txBody>
      </p:sp>
    </p:spTree>
    <p:extLst>
      <p:ext uri="{BB962C8B-B14F-4D97-AF65-F5344CB8AC3E}">
        <p14:creationId xmlns:p14="http://schemas.microsoft.com/office/powerpoint/2010/main" val="20280747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 3"/>
          <p:cNvGrpSpPr/>
          <p:nvPr userDrawn="1"/>
        </p:nvGrpSpPr>
        <p:grpSpPr>
          <a:xfrm flipH="1">
            <a:off x="-6032" y="3532"/>
            <a:ext cx="6461125" cy="6858000"/>
            <a:chOff x="2871787" y="152400"/>
            <a:chExt cx="6461125" cy="6858000"/>
          </a:xfrm>
        </p:grpSpPr>
        <p:sp>
          <p:nvSpPr>
            <p:cNvPr id="12" name="Rectangle 13"/>
            <p:cNvSpPr>
              <a:spLocks noChangeArrowheads="1"/>
            </p:cNvSpPr>
            <p:nvPr userDrawn="1"/>
          </p:nvSpPr>
          <p:spPr bwMode="auto">
            <a:xfrm flipH="1">
              <a:off x="6452592" y="152400"/>
              <a:ext cx="2880320" cy="6858000"/>
            </a:xfrm>
            <a:prstGeom prst="rect">
              <a:avLst/>
            </a:prstGeom>
            <a:gradFill rotWithShape="1">
              <a:gsLst>
                <a:gs pos="0">
                  <a:srgbClr val="56628C"/>
                </a:gs>
                <a:gs pos="100000">
                  <a:srgbClr val="C0C0C0">
                    <a:gamma/>
                    <a:tint val="3137"/>
                    <a:invGamma/>
                  </a:srgbClr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AutoShape 14"/>
            <p:cNvSpPr>
              <a:spLocks noChangeArrowheads="1"/>
            </p:cNvSpPr>
            <p:nvPr userDrawn="1"/>
          </p:nvSpPr>
          <p:spPr bwMode="auto">
            <a:xfrm flipH="1">
              <a:off x="2871787" y="1316038"/>
              <a:ext cx="5181600" cy="240823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6" name="Rectangle 13"/>
          <p:cNvSpPr>
            <a:spLocks noChangeArrowheads="1"/>
          </p:cNvSpPr>
          <p:nvPr userDrawn="1"/>
        </p:nvSpPr>
        <p:spPr bwMode="auto">
          <a:xfrm flipH="1">
            <a:off x="6300192" y="3532"/>
            <a:ext cx="2880320" cy="6858000"/>
          </a:xfrm>
          <a:prstGeom prst="rect">
            <a:avLst/>
          </a:prstGeom>
          <a:gradFill rotWithShape="1">
            <a:gsLst>
              <a:gs pos="0">
                <a:srgbClr val="56628C"/>
              </a:gs>
              <a:gs pos="100000">
                <a:srgbClr val="C0C0C0">
                  <a:gamma/>
                  <a:tint val="3137"/>
                  <a:invGamma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7" name="AutoShape 14"/>
          <p:cNvSpPr>
            <a:spLocks noChangeArrowheads="1"/>
          </p:cNvSpPr>
          <p:nvPr userDrawn="1"/>
        </p:nvSpPr>
        <p:spPr bwMode="auto">
          <a:xfrm flipH="1">
            <a:off x="2719387" y="1163638"/>
            <a:ext cx="5181600" cy="2408237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1772817"/>
            <a:ext cx="8136904" cy="115212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tIns="18000" bIns="18000">
            <a:normAutofit/>
          </a:bodyPr>
          <a:lstStyle>
            <a:lvl1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>
                <a:solidFill>
                  <a:srgbClr val="993366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/>
            </a:pPr>
            <a:r>
              <a:rPr lang="fr-FR" dirty="0" smtClean="0"/>
              <a:t>Modifiez le style du titre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5299" y="5825624"/>
            <a:ext cx="92062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98" descr="Sigle-Irfu_v_d"/>
          <p:cNvPicPr>
            <a:picLocks noChangeAspect="1" noChangeArrowheads="1"/>
          </p:cNvPicPr>
          <p:nvPr userDrawn="1"/>
        </p:nvPicPr>
        <p:blipFill>
          <a:blip r:embed="rId3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3017" y="5839768"/>
            <a:ext cx="512704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9" descr="IN2P3Filaire-Q_SignV copie"/>
          <p:cNvPicPr>
            <a:picLocks noChangeAspect="1" noChangeArrowheads="1"/>
          </p:cNvPicPr>
          <p:nvPr userDrawn="1"/>
        </p:nvPicPr>
        <p:blipFill>
          <a:blip r:embed="rId4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844" y="5841368"/>
            <a:ext cx="1617327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logoipn.png"/>
          <p:cNvPicPr>
            <a:picLocks noChangeAspect="1"/>
          </p:cNvPicPr>
          <p:nvPr userDrawn="1"/>
        </p:nvPicPr>
        <p:blipFill rotWithShape="1"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96848" y="5841368"/>
            <a:ext cx="986663" cy="568232"/>
          </a:xfrm>
          <a:prstGeom prst="rect">
            <a:avLst/>
          </a:prstGeom>
        </p:spPr>
      </p:pic>
      <p:pic>
        <p:nvPicPr>
          <p:cNvPr id="11" name="Picture 13" descr="http://www.bibs.u-psud.fr/images/logo_PSUD_new.jpg"/>
          <p:cNvPicPr>
            <a:picLocks noChangeAspect="1" noChangeArrowheads="1"/>
          </p:cNvPicPr>
          <p:nvPr userDrawn="1"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0201" y="5841368"/>
            <a:ext cx="971451" cy="56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75665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692696"/>
          </a:xfrm>
          <a:prstGeom prst="rect">
            <a:avLst/>
          </a:prstGeom>
          <a:solidFill>
            <a:srgbClr val="56628C"/>
          </a:solidFill>
          <a:ln>
            <a:noFill/>
          </a:ln>
          <a:effectLst>
            <a:glow rad="127000">
              <a:srgbClr val="56628C">
                <a:alpha val="40000"/>
              </a:srgbClr>
            </a:glo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 userDrawn="1"/>
        </p:nvSpPr>
        <p:spPr>
          <a:xfrm>
            <a:off x="-2445" y="6467682"/>
            <a:ext cx="9144000" cy="390317"/>
          </a:xfrm>
          <a:prstGeom prst="rect">
            <a:avLst/>
          </a:prstGeom>
          <a:solidFill>
            <a:srgbClr val="56628C"/>
          </a:solidFill>
          <a:ln>
            <a:noFill/>
          </a:ln>
          <a:effectLst>
            <a:glow rad="127000">
              <a:srgbClr val="56628C">
                <a:alpha val="40000"/>
              </a:srgbClr>
            </a:glow>
            <a:reflection stA="45000" endPos="0" dist="508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fr-FR" dirty="0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971600" y="-27384"/>
            <a:ext cx="81724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FR" dirty="0"/>
          </a:p>
        </p:txBody>
      </p:sp>
      <p:cxnSp>
        <p:nvCxnSpPr>
          <p:cNvPr id="16" name="Connecteur droit 15"/>
          <p:cNvCxnSpPr/>
          <p:nvPr userDrawn="1"/>
        </p:nvCxnSpPr>
        <p:spPr>
          <a:xfrm>
            <a:off x="2555776" y="6650245"/>
            <a:ext cx="5968280" cy="0"/>
          </a:xfrm>
          <a:prstGeom prst="line">
            <a:avLst/>
          </a:prstGeom>
          <a:ln w="19050">
            <a:solidFill>
              <a:schemeClr val="bg1"/>
            </a:solidFill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Espace réservé du pied de page 4"/>
          <p:cNvSpPr txBox="1">
            <a:spLocks/>
          </p:cNvSpPr>
          <p:nvPr userDrawn="1"/>
        </p:nvSpPr>
        <p:spPr>
          <a:xfrm>
            <a:off x="35496" y="6467683"/>
            <a:ext cx="55522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P. DUTHIL, CSP12  28 Novembre 2014</a:t>
            </a:r>
            <a:endParaRPr lang="fr-FR" dirty="0"/>
          </a:p>
        </p:txBody>
      </p:sp>
      <p:sp>
        <p:nvSpPr>
          <p:cNvPr id="19" name="Espace réservé du numéro de diapositive 5"/>
          <p:cNvSpPr txBox="1">
            <a:spLocks/>
          </p:cNvSpPr>
          <p:nvPr userDrawn="1"/>
        </p:nvSpPr>
        <p:spPr>
          <a:xfrm>
            <a:off x="6974904" y="64676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6F43006-22BA-4B65-9153-CA4D1108557C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2" name="Espace réservé du texte 21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964488" cy="5774986"/>
          </a:xfrm>
        </p:spPr>
        <p:txBody>
          <a:bodyPr lIns="18000" rIns="18000" bIns="18000"/>
          <a:lstStyle>
            <a:lvl1pPr marL="342900" indent="-342900">
              <a:buFontTx/>
              <a:buBlip>
                <a:blip r:embed="rId2"/>
              </a:buBlip>
              <a:defRPr sz="2000" b="1">
                <a:solidFill>
                  <a:srgbClr val="C3004A"/>
                </a:solidFill>
              </a:defRPr>
            </a:lvl1pPr>
            <a:lvl2pPr marL="630238" indent="-274638">
              <a:buFontTx/>
              <a:buBlip>
                <a:blip r:embed="rId3"/>
              </a:buBlip>
              <a:defRPr sz="2000">
                <a:solidFill>
                  <a:srgbClr val="7030A0"/>
                </a:solidFill>
              </a:defRPr>
            </a:lvl2pPr>
            <a:lvl3pPr marL="985838" indent="-182563">
              <a:spcBef>
                <a:spcPts val="0"/>
              </a:spcBef>
              <a:buFont typeface="Wingdings" pitchFamily="2" charset="2"/>
              <a:buChar char="ü"/>
              <a:defRPr sz="1800"/>
            </a:lvl3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337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261C86-783F-406A-A508-B7BCF3766634}" type="datetimeFigureOut">
              <a:rPr lang="fr-FR" smtClean="0"/>
              <a:t>26/11/2014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F43006-22BA-4B65-9153-CA4D1108557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098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11" Type="http://schemas.openxmlformats.org/officeDocument/2006/relationships/image" Target="../media/image3.jpeg"/><Relationship Id="rId5" Type="http://schemas.openxmlformats.org/officeDocument/2006/relationships/image" Target="../media/image24.png"/><Relationship Id="rId10" Type="http://schemas.openxmlformats.org/officeDocument/2006/relationships/image" Target="../media/image58.jpeg"/><Relationship Id="rId4" Type="http://schemas.openxmlformats.org/officeDocument/2006/relationships/image" Target="../media/image53.png"/><Relationship Id="rId9" Type="http://schemas.openxmlformats.org/officeDocument/2006/relationships/image" Target="../media/image57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3.jpeg"/><Relationship Id="rId7" Type="http://schemas.openxmlformats.org/officeDocument/2006/relationships/image" Target="../media/image9.gif"/><Relationship Id="rId12" Type="http://schemas.openxmlformats.org/officeDocument/2006/relationships/image" Target="../media/image65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gif"/><Relationship Id="rId11" Type="http://schemas.openxmlformats.org/officeDocument/2006/relationships/image" Target="../media/image64.png"/><Relationship Id="rId5" Type="http://schemas.openxmlformats.org/officeDocument/2006/relationships/image" Target="../media/image60.jpeg"/><Relationship Id="rId10" Type="http://schemas.openxmlformats.org/officeDocument/2006/relationships/image" Target="../media/image63.png"/><Relationship Id="rId4" Type="http://schemas.openxmlformats.org/officeDocument/2006/relationships/image" Target="../media/image59.png"/><Relationship Id="rId9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9.png"/><Relationship Id="rId5" Type="http://schemas.openxmlformats.org/officeDocument/2006/relationships/image" Target="../media/image3.jpeg"/><Relationship Id="rId10" Type="http://schemas.openxmlformats.org/officeDocument/2006/relationships/image" Target="../media/image73.png"/><Relationship Id="rId4" Type="http://schemas.openxmlformats.org/officeDocument/2006/relationships/image" Target="../media/image68.png"/><Relationship Id="rId9" Type="http://schemas.openxmlformats.org/officeDocument/2006/relationships/image" Target="../media/image7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13" Type="http://schemas.openxmlformats.org/officeDocument/2006/relationships/image" Target="../media/image84.png"/><Relationship Id="rId18" Type="http://schemas.openxmlformats.org/officeDocument/2006/relationships/image" Target="../media/image89.png"/><Relationship Id="rId26" Type="http://schemas.openxmlformats.org/officeDocument/2006/relationships/image" Target="../media/image9.gif"/><Relationship Id="rId3" Type="http://schemas.openxmlformats.org/officeDocument/2006/relationships/image" Target="../media/image74.png"/><Relationship Id="rId21" Type="http://schemas.openxmlformats.org/officeDocument/2006/relationships/image" Target="../media/image92.png"/><Relationship Id="rId7" Type="http://schemas.openxmlformats.org/officeDocument/2006/relationships/image" Target="../media/image78.png"/><Relationship Id="rId12" Type="http://schemas.openxmlformats.org/officeDocument/2006/relationships/image" Target="../media/image83.png"/><Relationship Id="rId17" Type="http://schemas.openxmlformats.org/officeDocument/2006/relationships/image" Target="../media/image88.png"/><Relationship Id="rId25" Type="http://schemas.openxmlformats.org/officeDocument/2006/relationships/image" Target="../media/image8.gif"/><Relationship Id="rId2" Type="http://schemas.openxmlformats.org/officeDocument/2006/relationships/image" Target="../media/image3.jpeg"/><Relationship Id="rId16" Type="http://schemas.openxmlformats.org/officeDocument/2006/relationships/image" Target="../media/image87.png"/><Relationship Id="rId20" Type="http://schemas.openxmlformats.org/officeDocument/2006/relationships/image" Target="../media/image9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7.png"/><Relationship Id="rId11" Type="http://schemas.openxmlformats.org/officeDocument/2006/relationships/image" Target="../media/image82.png"/><Relationship Id="rId24" Type="http://schemas.openxmlformats.org/officeDocument/2006/relationships/image" Target="../media/image95.png"/><Relationship Id="rId5" Type="http://schemas.openxmlformats.org/officeDocument/2006/relationships/image" Target="../media/image76.png"/><Relationship Id="rId15" Type="http://schemas.openxmlformats.org/officeDocument/2006/relationships/image" Target="../media/image86.png"/><Relationship Id="rId23" Type="http://schemas.openxmlformats.org/officeDocument/2006/relationships/image" Target="../media/image94.png"/><Relationship Id="rId10" Type="http://schemas.openxmlformats.org/officeDocument/2006/relationships/image" Target="../media/image81.png"/><Relationship Id="rId19" Type="http://schemas.openxmlformats.org/officeDocument/2006/relationships/image" Target="../media/image90.png"/><Relationship Id="rId4" Type="http://schemas.openxmlformats.org/officeDocument/2006/relationships/image" Target="../media/image75.png"/><Relationship Id="rId9" Type="http://schemas.openxmlformats.org/officeDocument/2006/relationships/image" Target="../media/image80.png"/><Relationship Id="rId14" Type="http://schemas.openxmlformats.org/officeDocument/2006/relationships/image" Target="../media/image85.png"/><Relationship Id="rId22" Type="http://schemas.openxmlformats.org/officeDocument/2006/relationships/image" Target="../media/image9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3.jpeg"/><Relationship Id="rId7" Type="http://schemas.openxmlformats.org/officeDocument/2006/relationships/image" Target="../media/image100.png"/><Relationship Id="rId12" Type="http://schemas.openxmlformats.org/officeDocument/2006/relationships/image" Target="../media/image9.gif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9.png"/><Relationship Id="rId11" Type="http://schemas.openxmlformats.org/officeDocument/2006/relationships/image" Target="../media/image8.gif"/><Relationship Id="rId5" Type="http://schemas.openxmlformats.org/officeDocument/2006/relationships/image" Target="../media/image98.png"/><Relationship Id="rId10" Type="http://schemas.openxmlformats.org/officeDocument/2006/relationships/image" Target="../media/image103.emf"/><Relationship Id="rId4" Type="http://schemas.openxmlformats.org/officeDocument/2006/relationships/image" Target="../media/image97.png"/><Relationship Id="rId9" Type="http://schemas.openxmlformats.org/officeDocument/2006/relationships/image" Target="../media/image10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5.png"/><Relationship Id="rId7" Type="http://schemas.openxmlformats.org/officeDocument/2006/relationships/image" Target="../media/image108.jpe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107.jpeg"/><Relationship Id="rId4" Type="http://schemas.openxmlformats.org/officeDocument/2006/relationships/image" Target="../media/image10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13" Type="http://schemas.openxmlformats.org/officeDocument/2006/relationships/image" Target="../media/image34.jpeg"/><Relationship Id="rId3" Type="http://schemas.openxmlformats.org/officeDocument/2006/relationships/image" Target="../media/image9.gif"/><Relationship Id="rId7" Type="http://schemas.openxmlformats.org/officeDocument/2006/relationships/image" Target="../media/image28.jpeg"/><Relationship Id="rId12" Type="http://schemas.openxmlformats.org/officeDocument/2006/relationships/image" Target="../media/image33.png"/><Relationship Id="rId2" Type="http://schemas.openxmlformats.org/officeDocument/2006/relationships/image" Target="../media/image8.gif"/><Relationship Id="rId16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5" Type="http://schemas.microsoft.com/office/2007/relationships/hdphoto" Target="../media/hdphoto1.wdp"/><Relationship Id="rId10" Type="http://schemas.openxmlformats.org/officeDocument/2006/relationships/image" Target="../media/image31.jpeg"/><Relationship Id="rId4" Type="http://schemas.openxmlformats.org/officeDocument/2006/relationships/image" Target="../media/image25.png"/><Relationship Id="rId9" Type="http://schemas.openxmlformats.org/officeDocument/2006/relationships/image" Target="../media/image30.jpeg"/><Relationship Id="rId1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11" Type="http://schemas.openxmlformats.org/officeDocument/2006/relationships/image" Target="../media/image9.gif"/><Relationship Id="rId5" Type="http://schemas.openxmlformats.org/officeDocument/2006/relationships/image" Target="../media/image40.jpeg"/><Relationship Id="rId10" Type="http://schemas.openxmlformats.org/officeDocument/2006/relationships/image" Target="../media/image8.gif"/><Relationship Id="rId4" Type="http://schemas.openxmlformats.org/officeDocument/2006/relationships/image" Target="../media/image39.jpe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10" Type="http://schemas.openxmlformats.org/officeDocument/2006/relationships/image" Target="../media/image51.jpeg"/><Relationship Id="rId4" Type="http://schemas.openxmlformats.org/officeDocument/2006/relationships/image" Target="../media/image45.png"/><Relationship Id="rId9" Type="http://schemas.openxmlformats.org/officeDocument/2006/relationships/image" Target="../media/image5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Le </a:t>
            </a:r>
            <a:r>
              <a:rPr lang="fr-FR" dirty="0" err="1" smtClean="0"/>
              <a:t>cryomodule</a:t>
            </a:r>
            <a:r>
              <a:rPr lang="fr-FR" dirty="0" smtClean="0"/>
              <a:t> SPL :</a:t>
            </a:r>
            <a:br>
              <a:rPr lang="fr-FR" dirty="0" smtClean="0"/>
            </a:br>
            <a:r>
              <a:rPr lang="fr-FR" dirty="0" smtClean="0"/>
              <a:t>Prototype d’une collaboration</a:t>
            </a:r>
            <a:endParaRPr lang="fr-FR" dirty="0"/>
          </a:p>
        </p:txBody>
      </p:sp>
      <p:sp>
        <p:nvSpPr>
          <p:cNvPr id="5" name="Sous-titr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</a:rPr>
              <a:t>P. DUTHIL (CNRS-IN2P3 IPN Orsay / Division Accélérateurs)</a:t>
            </a:r>
          </a:p>
          <a:p>
            <a:r>
              <a:rPr lang="fr-FR" altLang="fr-FR" dirty="0" smtClean="0">
                <a:solidFill>
                  <a:schemeClr val="bg1">
                    <a:lumMod val="50000"/>
                  </a:schemeClr>
                </a:solidFill>
              </a:rPr>
              <a:t>avec la collaboration de V. PARMA, G. DEAVANZ et les équipes du CERN, du CEA et de l’IPNO</a:t>
            </a:r>
          </a:p>
          <a:p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>
                <a:solidFill>
                  <a:schemeClr val="bg1"/>
                </a:solidFill>
              </a:rPr>
              <a:t>CSP12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28 Novembre 2014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4221088"/>
            <a:ext cx="5217046" cy="1655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Sous-titre 2"/>
          <p:cNvSpPr txBox="1">
            <a:spLocks/>
          </p:cNvSpPr>
          <p:nvPr/>
        </p:nvSpPr>
        <p:spPr>
          <a:xfrm>
            <a:off x="777494" y="2924944"/>
            <a:ext cx="8136904" cy="3442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b="1" dirty="0" smtClean="0">
                <a:solidFill>
                  <a:schemeClr val="accent4">
                    <a:lumMod val="75000"/>
                  </a:schemeClr>
                </a:solidFill>
              </a:rPr>
              <a:t>2008-2014</a:t>
            </a:r>
            <a:endParaRPr lang="fr-FR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0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e 7"/>
          <p:cNvGrpSpPr/>
          <p:nvPr/>
        </p:nvGrpSpPr>
        <p:grpSpPr>
          <a:xfrm>
            <a:off x="3859962" y="1966556"/>
            <a:ext cx="5322138" cy="1334137"/>
            <a:chOff x="3859962" y="1966556"/>
            <a:chExt cx="5322138" cy="1334137"/>
          </a:xfrm>
        </p:grpSpPr>
        <p:sp>
          <p:nvSpPr>
            <p:cNvPr id="30" name="Rectangle 1"/>
            <p:cNvSpPr>
              <a:spLocks noChangeArrowheads="1"/>
            </p:cNvSpPr>
            <p:nvPr/>
          </p:nvSpPr>
          <p:spPr bwMode="auto">
            <a:xfrm>
              <a:off x="5661238" y="2004549"/>
              <a:ext cx="343799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200" i="1" u="sng" dirty="0" err="1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Déformée</a:t>
              </a:r>
              <a:r>
                <a:rPr lang="en-GB" sz="1200" i="1" u="sng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du train de </a:t>
              </a:r>
              <a:r>
                <a:rPr lang="en-GB" sz="1200" i="1" u="sng" dirty="0" err="1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cavités</a:t>
              </a:r>
              <a:r>
                <a:rPr lang="en-GB" sz="1200" i="1" u="sng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(</a:t>
              </a:r>
              <a:r>
                <a:rPr lang="en-GB" sz="1200" i="1" u="sng" dirty="0" err="1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poids</a:t>
              </a:r>
              <a:r>
                <a:rPr lang="en-GB" sz="1200" i="1" u="sng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GB" sz="1200" i="1" u="sng" dirty="0" err="1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propre</a:t>
              </a:r>
              <a:r>
                <a:rPr lang="en-GB" sz="1200" i="1" u="sng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 </a:t>
              </a:r>
              <a:r>
                <a:rPr lang="en-GB" sz="1200" i="1" u="sng" dirty="0" err="1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seul</a:t>
              </a:r>
              <a:r>
                <a:rPr lang="en-GB" sz="1200" i="1" u="sng" dirty="0" smtClean="0">
                  <a:latin typeface="Arial" pitchFamily="34" charset="0"/>
                  <a:ea typeface="Calibri" pitchFamily="34" charset="0"/>
                  <a:cs typeface="Times New Roman" pitchFamily="18" charset="0"/>
                </a:rPr>
                <a:t>)</a:t>
              </a:r>
              <a:endParaRPr kumimoji="0" lang="en-GB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86" name="Groupe 85"/>
            <p:cNvGrpSpPr/>
            <p:nvPr/>
          </p:nvGrpSpPr>
          <p:grpSpPr>
            <a:xfrm>
              <a:off x="3859962" y="1966556"/>
              <a:ext cx="5322138" cy="1334137"/>
              <a:chOff x="2470962" y="1801428"/>
              <a:chExt cx="5989470" cy="1656184"/>
            </a:xfrm>
          </p:grpSpPr>
          <p:pic>
            <p:nvPicPr>
              <p:cNvPr id="38" name="Picture 3"/>
              <p:cNvPicPr>
                <a:picLocks noChangeAspect="1" noChangeArrowheads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0962" y="1801428"/>
                <a:ext cx="5989470" cy="165618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29" name="TextBox 14"/>
              <p:cNvSpPr txBox="1"/>
              <p:nvPr/>
            </p:nvSpPr>
            <p:spPr>
              <a:xfrm>
                <a:off x="3140172" y="1928525"/>
                <a:ext cx="1309503" cy="312576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square" lIns="18000" tIns="18000" rIns="18000" bIns="18000" rtlCol="0">
                <a:spAutoFit/>
              </a:bodyPr>
              <a:lstStyle/>
              <a:p>
                <a:r>
                  <a:rPr lang="en-GB" sz="1400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Max: 0.12 mm</a:t>
                </a:r>
                <a:endParaRPr lang="en-GB" sz="1400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32" name="Groupe 31"/>
              <p:cNvGrpSpPr>
                <a:grpSpLocks noChangeAspect="1"/>
              </p:cNvGrpSpPr>
              <p:nvPr/>
            </p:nvGrpSpPr>
            <p:grpSpPr>
              <a:xfrm>
                <a:off x="3636901" y="2423685"/>
                <a:ext cx="663312" cy="520245"/>
                <a:chOff x="209550" y="1905000"/>
                <a:chExt cx="1619250" cy="1304925"/>
              </a:xfrm>
              <a:noFill/>
            </p:grpSpPr>
            <p:sp>
              <p:nvSpPr>
                <p:cNvPr id="33" name="Rectangle 32"/>
                <p:cNvSpPr/>
                <p:nvPr/>
              </p:nvSpPr>
              <p:spPr>
                <a:xfrm>
                  <a:off x="209550" y="1905000"/>
                  <a:ext cx="1619250" cy="13049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Cylindre 33"/>
                <p:cNvSpPr/>
                <p:nvPr/>
              </p:nvSpPr>
              <p:spPr>
                <a:xfrm rot="14684681">
                  <a:off x="919374" y="2241928"/>
                  <a:ext cx="285750" cy="745354"/>
                </a:xfrm>
                <a:prstGeom prst="can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35" name="Connecteur droit 34"/>
                <p:cNvCxnSpPr/>
                <p:nvPr/>
              </p:nvCxnSpPr>
              <p:spPr>
                <a:xfrm rot="10800000" flipV="1">
                  <a:off x="476251" y="2754559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Connecteur droit 35"/>
                <p:cNvCxnSpPr/>
                <p:nvPr/>
              </p:nvCxnSpPr>
              <p:spPr>
                <a:xfrm rot="10800000" flipV="1">
                  <a:off x="1419226" y="2287834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necteur droit 36"/>
                <p:cNvCxnSpPr/>
                <p:nvPr/>
              </p:nvCxnSpPr>
              <p:spPr>
                <a:xfrm rot="16200000" flipH="1">
                  <a:off x="852490" y="2357435"/>
                  <a:ext cx="371475" cy="2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5" name="Groupe 44"/>
              <p:cNvGrpSpPr>
                <a:grpSpLocks noChangeAspect="1"/>
              </p:cNvGrpSpPr>
              <p:nvPr/>
            </p:nvGrpSpPr>
            <p:grpSpPr>
              <a:xfrm>
                <a:off x="6654639" y="2423685"/>
                <a:ext cx="663312" cy="520245"/>
                <a:chOff x="209550" y="1905000"/>
                <a:chExt cx="1619250" cy="1304925"/>
              </a:xfrm>
              <a:noFill/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209550" y="1905000"/>
                  <a:ext cx="1619250" cy="13049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7" name="Cylindre 46"/>
                <p:cNvSpPr/>
                <p:nvPr/>
              </p:nvSpPr>
              <p:spPr>
                <a:xfrm rot="14684681">
                  <a:off x="919374" y="2241928"/>
                  <a:ext cx="285750" cy="745354"/>
                </a:xfrm>
                <a:prstGeom prst="can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48" name="Connecteur droit 47"/>
                <p:cNvCxnSpPr/>
                <p:nvPr/>
              </p:nvCxnSpPr>
              <p:spPr>
                <a:xfrm rot="10800000" flipV="1">
                  <a:off x="476251" y="2754559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Connecteur droit 48"/>
                <p:cNvCxnSpPr/>
                <p:nvPr/>
              </p:nvCxnSpPr>
              <p:spPr>
                <a:xfrm rot="10800000" flipV="1">
                  <a:off x="1419226" y="2287834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Connecteur droit 49"/>
                <p:cNvCxnSpPr/>
                <p:nvPr/>
              </p:nvCxnSpPr>
              <p:spPr>
                <a:xfrm rot="16200000" flipH="1">
                  <a:off x="852490" y="2357435"/>
                  <a:ext cx="371475" cy="2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8" name="Groupe 87"/>
              <p:cNvGrpSpPr>
                <a:grpSpLocks noChangeAspect="1"/>
              </p:cNvGrpSpPr>
              <p:nvPr/>
            </p:nvGrpSpPr>
            <p:grpSpPr>
              <a:xfrm>
                <a:off x="5218403" y="2423685"/>
                <a:ext cx="663312" cy="520245"/>
                <a:chOff x="209550" y="1905000"/>
                <a:chExt cx="1619250" cy="1304925"/>
              </a:xfrm>
              <a:noFill/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209550" y="1905000"/>
                  <a:ext cx="1619250" cy="13049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90" name="Cylindre 89"/>
                <p:cNvSpPr/>
                <p:nvPr/>
              </p:nvSpPr>
              <p:spPr>
                <a:xfrm rot="14684681">
                  <a:off x="919374" y="2241928"/>
                  <a:ext cx="285750" cy="745354"/>
                </a:xfrm>
                <a:prstGeom prst="can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91" name="Connecteur droit 90"/>
                <p:cNvCxnSpPr/>
                <p:nvPr/>
              </p:nvCxnSpPr>
              <p:spPr>
                <a:xfrm rot="10800000" flipV="1">
                  <a:off x="476251" y="2754559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Connecteur droit 91"/>
                <p:cNvCxnSpPr/>
                <p:nvPr/>
              </p:nvCxnSpPr>
              <p:spPr>
                <a:xfrm rot="10800000" flipV="1">
                  <a:off x="1419226" y="2287834"/>
                  <a:ext cx="277519" cy="150566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Connecteur droit 92"/>
                <p:cNvCxnSpPr/>
                <p:nvPr/>
              </p:nvCxnSpPr>
              <p:spPr>
                <a:xfrm rot="16200000" flipH="1">
                  <a:off x="852490" y="2357435"/>
                  <a:ext cx="371475" cy="2"/>
                </a:xfrm>
                <a:prstGeom prst="line">
                  <a:avLst/>
                </a:prstGeom>
                <a:grpFill/>
                <a:ln w="38100">
                  <a:solidFill>
                    <a:srgbClr val="0070C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Le support du train de cavités dans le </a:t>
            </a:r>
            <a:r>
              <a:rPr lang="fr-FR" dirty="0" err="1" smtClean="0"/>
              <a:t>cryomodule</a:t>
            </a:r>
            <a:r>
              <a:rPr lang="fr-FR" dirty="0" smtClean="0"/>
              <a:t> SPL</a:t>
            </a:r>
          </a:p>
          <a:p>
            <a:pPr lvl="1"/>
            <a:r>
              <a:rPr lang="fr-FR" dirty="0" smtClean="0"/>
              <a:t>Une conception originale </a:t>
            </a:r>
          </a:p>
          <a:p>
            <a:pPr marL="876300" lvl="2" indent="-247650"/>
            <a:r>
              <a:rPr lang="fr-FR" dirty="0" smtClean="0"/>
              <a:t> Coupleur = partie du support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Système en cours de tests au CERN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pic>
        <p:nvPicPr>
          <p:cNvPr id="28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3472" y="5288420"/>
            <a:ext cx="517779" cy="5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\\cern.ch\dfs\Users\r\robonomi\Desktop\instr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028" y="5062151"/>
            <a:ext cx="2880000" cy="1172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e 12"/>
          <p:cNvGrpSpPr/>
          <p:nvPr/>
        </p:nvGrpSpPr>
        <p:grpSpPr>
          <a:xfrm>
            <a:off x="-36512" y="1813184"/>
            <a:ext cx="2175766" cy="2606516"/>
            <a:chOff x="-36512" y="1813184"/>
            <a:chExt cx="2175766" cy="2606516"/>
          </a:xfrm>
        </p:grpSpPr>
        <p:grpSp>
          <p:nvGrpSpPr>
            <p:cNvPr id="51" name="Groupe 50"/>
            <p:cNvGrpSpPr/>
            <p:nvPr/>
          </p:nvGrpSpPr>
          <p:grpSpPr>
            <a:xfrm>
              <a:off x="104811" y="3167317"/>
              <a:ext cx="1893120" cy="1252383"/>
              <a:chOff x="151892" y="3197547"/>
              <a:chExt cx="4752528" cy="2808312"/>
            </a:xfrm>
          </p:grpSpPr>
          <p:sp>
            <p:nvSpPr>
              <p:cNvPr id="52" name="Isosceles Triangle 5"/>
              <p:cNvSpPr/>
              <p:nvPr/>
            </p:nvSpPr>
            <p:spPr>
              <a:xfrm>
                <a:off x="511932" y="5429795"/>
                <a:ext cx="576064" cy="432048"/>
              </a:xfrm>
              <a:prstGeom prst="triangl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511932" y="4421683"/>
                <a:ext cx="576064" cy="864096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4" name="Oval 7"/>
              <p:cNvSpPr/>
              <p:nvPr/>
            </p:nvSpPr>
            <p:spPr>
              <a:xfrm>
                <a:off x="727956" y="5285779"/>
                <a:ext cx="144016" cy="144016"/>
              </a:xfrm>
              <a:prstGeom prst="ellipse">
                <a:avLst/>
              </a:prstGeom>
              <a:solidFill>
                <a:srgbClr val="FFC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5" name="Rounded Rectangle 8"/>
              <p:cNvSpPr/>
              <p:nvPr/>
            </p:nvSpPr>
            <p:spPr>
              <a:xfrm>
                <a:off x="151892" y="3197547"/>
                <a:ext cx="4680520" cy="1224136"/>
              </a:xfrm>
              <a:prstGeom prst="round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6" name="Isosceles Triangle 9"/>
              <p:cNvSpPr/>
              <p:nvPr/>
            </p:nvSpPr>
            <p:spPr>
              <a:xfrm>
                <a:off x="4328356" y="4565699"/>
                <a:ext cx="576064" cy="432048"/>
              </a:xfrm>
              <a:prstGeom prst="triangl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Oval 10"/>
              <p:cNvSpPr/>
              <p:nvPr/>
            </p:nvSpPr>
            <p:spPr>
              <a:xfrm>
                <a:off x="4544380" y="4421683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8" name="Oval 11"/>
              <p:cNvSpPr/>
              <p:nvPr/>
            </p:nvSpPr>
            <p:spPr>
              <a:xfrm>
                <a:off x="4328356" y="4997747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9" name="Oval 12"/>
              <p:cNvSpPr/>
              <p:nvPr/>
            </p:nvSpPr>
            <p:spPr>
              <a:xfrm>
                <a:off x="4544380" y="4997747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Oval 13"/>
              <p:cNvSpPr/>
              <p:nvPr/>
            </p:nvSpPr>
            <p:spPr>
              <a:xfrm>
                <a:off x="4760404" y="4997747"/>
                <a:ext cx="144016" cy="144016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61" name="Straight Connector 15"/>
              <p:cNvCxnSpPr/>
              <p:nvPr/>
            </p:nvCxnSpPr>
            <p:spPr>
              <a:xfrm rot="5400000" flipH="1" flipV="1">
                <a:off x="439924" y="5861843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17"/>
              <p:cNvCxnSpPr/>
              <p:nvPr/>
            </p:nvCxnSpPr>
            <p:spPr>
              <a:xfrm rot="5400000" flipH="1" flipV="1">
                <a:off x="592324" y="5861843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18"/>
              <p:cNvCxnSpPr/>
              <p:nvPr/>
            </p:nvCxnSpPr>
            <p:spPr>
              <a:xfrm rot="5400000" flipH="1" flipV="1">
                <a:off x="744724" y="5861843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19"/>
              <p:cNvCxnSpPr/>
              <p:nvPr/>
            </p:nvCxnSpPr>
            <p:spPr>
              <a:xfrm rot="5400000" flipH="1" flipV="1">
                <a:off x="897124" y="5861843"/>
                <a:ext cx="144016" cy="144016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6" name="Picture 4" descr="N:\SPL\COM\2011\EUCARD\Images Patxi 28-04-2011\Coupe Cavité3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6512" y="1813184"/>
              <a:ext cx="2175766" cy="1296144"/>
            </a:xfrm>
            <a:prstGeom prst="rect">
              <a:avLst/>
            </a:prstGeom>
            <a:noFill/>
          </p:spPr>
        </p:pic>
      </p:grpSp>
      <p:grpSp>
        <p:nvGrpSpPr>
          <p:cNvPr id="4" name="Groupe 3"/>
          <p:cNvGrpSpPr/>
          <p:nvPr/>
        </p:nvGrpSpPr>
        <p:grpSpPr>
          <a:xfrm>
            <a:off x="3947388" y="3012661"/>
            <a:ext cx="1458060" cy="1568467"/>
            <a:chOff x="3947388" y="3012661"/>
            <a:chExt cx="1458060" cy="1568467"/>
          </a:xfrm>
        </p:grpSpPr>
        <p:pic>
          <p:nvPicPr>
            <p:cNvPr id="67" name="Picture 10" descr="LIAISON-INTERCAVITE.jpg"/>
            <p:cNvPicPr>
              <a:picLocks noChangeAspect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-1" b="-8931"/>
            <a:stretch/>
          </p:blipFill>
          <p:spPr>
            <a:xfrm flipH="1">
              <a:off x="3947388" y="3408919"/>
              <a:ext cx="1458060" cy="1172209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7" name="Connecteur droit avec flèche 6"/>
            <p:cNvCxnSpPr/>
            <p:nvPr/>
          </p:nvCxnSpPr>
          <p:spPr>
            <a:xfrm flipV="1">
              <a:off x="4819504" y="3012661"/>
              <a:ext cx="371194" cy="1195904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e 4"/>
          <p:cNvGrpSpPr/>
          <p:nvPr/>
        </p:nvGrpSpPr>
        <p:grpSpPr>
          <a:xfrm>
            <a:off x="5336317" y="3012661"/>
            <a:ext cx="1823029" cy="1568466"/>
            <a:chOff x="5336317" y="3012661"/>
            <a:chExt cx="1823029" cy="1568466"/>
          </a:xfrm>
        </p:grpSpPr>
        <p:pic>
          <p:nvPicPr>
            <p:cNvPr id="17" name="Picture 11" descr="LIAISON-INTERCAVITE2.jp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5571061" y="3408918"/>
              <a:ext cx="1588285" cy="1172209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83" name="Connecteur droit avec flèche 82"/>
            <p:cNvCxnSpPr/>
            <p:nvPr/>
          </p:nvCxnSpPr>
          <p:spPr>
            <a:xfrm flipH="1" flipV="1">
              <a:off x="5336317" y="3012661"/>
              <a:ext cx="1120267" cy="1307838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45" name="Groupe 6144"/>
          <p:cNvGrpSpPr/>
          <p:nvPr/>
        </p:nvGrpSpPr>
        <p:grpSpPr>
          <a:xfrm>
            <a:off x="2411760" y="3062072"/>
            <a:ext cx="1584176" cy="1451170"/>
            <a:chOff x="2131770" y="2798698"/>
            <a:chExt cx="2050582" cy="1826999"/>
          </a:xfrm>
        </p:grpSpPr>
        <p:pic>
          <p:nvPicPr>
            <p:cNvPr id="18" name="Picture 2" descr="D:\IPNO\SPL\TECHNIQUE\COUPLEUR_ENCEINTE\PHOTOS\20120426_114503.jp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31770" y="2798698"/>
              <a:ext cx="1728192" cy="18269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7" name="Connecteur droit avec flèche 96"/>
            <p:cNvCxnSpPr/>
            <p:nvPr/>
          </p:nvCxnSpPr>
          <p:spPr>
            <a:xfrm flipV="1">
              <a:off x="2995866" y="2831012"/>
              <a:ext cx="1186486" cy="808721"/>
            </a:xfrm>
            <a:prstGeom prst="straightConnector1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3421152"/>
            <a:ext cx="1862937" cy="1137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6" name="Picture 2" descr="G:\Workspaces\m\msc-ci\SPL_mock-up\images\assem5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85402" y="4801612"/>
            <a:ext cx="2880000" cy="1433234"/>
          </a:xfrm>
          <a:prstGeom prst="rect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136322"/>
            <a:ext cx="517779" cy="5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19" descr="IN2P3Filaire-Q_SignV copie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9739" y="1124744"/>
            <a:ext cx="970397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0393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L ’enceinte à vide du </a:t>
            </a:r>
            <a:r>
              <a:rPr lang="fr-FR" dirty="0" err="1" smtClean="0"/>
              <a:t>cryomodule</a:t>
            </a:r>
            <a:r>
              <a:rPr lang="fr-FR" dirty="0" smtClean="0"/>
              <a:t> (AT2 WP2.1)</a:t>
            </a:r>
          </a:p>
          <a:p>
            <a:pPr lvl="1"/>
            <a:r>
              <a:rPr lang="fr-FR" dirty="0" smtClean="0"/>
              <a:t>Des contraintes diverses</a:t>
            </a:r>
          </a:p>
          <a:p>
            <a:pPr marL="876300" lvl="2" indent="-247650"/>
            <a:r>
              <a:rPr lang="fr-FR" dirty="0" smtClean="0"/>
              <a:t>Rigidité pour alignement du train de cavités</a:t>
            </a:r>
          </a:p>
          <a:p>
            <a:pPr marL="876300" lvl="2" indent="-247650"/>
            <a:endParaRPr lang="fr-FR" dirty="0"/>
          </a:p>
          <a:p>
            <a:pPr marL="876300" lvl="2" indent="-247650"/>
            <a:endParaRPr lang="fr-FR" dirty="0" smtClean="0"/>
          </a:p>
          <a:p>
            <a:pPr marL="876300" lvl="2" indent="-247650"/>
            <a:r>
              <a:rPr lang="fr-FR" dirty="0" smtClean="0"/>
              <a:t>Faible encombrement (</a:t>
            </a:r>
            <a:r>
              <a:rPr lang="fr-FR" dirty="0" smtClean="0">
                <a:latin typeface="Arial"/>
                <a:cs typeface="Arial"/>
              </a:rPr>
              <a:t>Ø&lt;1 m</a:t>
            </a:r>
            <a:r>
              <a:rPr lang="fr-FR" dirty="0" smtClean="0"/>
              <a:t>) pour une future machine (tunnel)</a:t>
            </a:r>
          </a:p>
          <a:p>
            <a:pPr marL="876300" lvl="2" indent="-247650"/>
            <a:r>
              <a:rPr lang="fr-FR" dirty="0" smtClean="0"/>
              <a:t>Accessibilité aux composants internes pour un prototype</a:t>
            </a:r>
          </a:p>
          <a:p>
            <a:pPr marL="520700" lvl="1" indent="-247650"/>
            <a:r>
              <a:rPr lang="fr-FR" dirty="0" smtClean="0"/>
              <a:t>Une démarche de R&amp;D</a:t>
            </a:r>
          </a:p>
          <a:p>
            <a:pPr marL="876300" lvl="2" indent="-247650"/>
            <a:r>
              <a:rPr lang="fr-FR" dirty="0" smtClean="0"/>
              <a:t>Nombreuses configurations et évolutions</a:t>
            </a:r>
          </a:p>
          <a:p>
            <a:pPr marL="876300" lvl="2" indent="-247650"/>
            <a:r>
              <a:rPr lang="fr-FR" dirty="0" smtClean="0"/>
              <a:t>Un souci de modélisation et de faisabilité</a:t>
            </a:r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pic>
        <p:nvPicPr>
          <p:cNvPr id="109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7711" y="758862"/>
            <a:ext cx="517779" cy="5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19" descr="IN2P3Filaire-Q_SignV copi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6516" y="735706"/>
            <a:ext cx="970397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0582" y="4420546"/>
            <a:ext cx="2672349" cy="2032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 descr="D:\IPNO\SPL\COMMANDES\ENCEINTE_A_VIDE\SUIVI_FABRICATION\REUNIONS\DOSSIER_FAB_20141017\20141017_144029-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12440" y="3992085"/>
            <a:ext cx="162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" name="Espace réservé du texte 2"/>
          <p:cNvSpPr txBox="1">
            <a:spLocks/>
          </p:cNvSpPr>
          <p:nvPr/>
        </p:nvSpPr>
        <p:spPr>
          <a:xfrm>
            <a:off x="6012160" y="3678381"/>
            <a:ext cx="2664296" cy="326683"/>
          </a:xfrm>
          <a:prstGeom prst="rect">
            <a:avLst/>
          </a:prstGeom>
        </p:spPr>
        <p:txBody>
          <a:bodyPr vert="horz" lIns="18000" tIns="45720" rIns="18000" bIns="1800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6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7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Fabrication en cours</a:t>
            </a:r>
            <a:endParaRPr lang="fr-FR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 rotWithShape="1"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881578" y="4351380"/>
            <a:ext cx="3346606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 rotWithShape="1"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783039" y="3543555"/>
            <a:ext cx="3309739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6" name="Picture 2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29709" y="3617059"/>
            <a:ext cx="1830123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7" name="Image 9" descr="vide_version2_optim1.jpg"/>
          <p:cNvPicPr>
            <a:picLocks noChangeAspect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48" y="3465064"/>
            <a:ext cx="1231248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8" name="Image 21" descr="4cav_poids_dep4.png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40" y="1495832"/>
            <a:ext cx="5842174" cy="991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159345" y="5982808"/>
            <a:ext cx="1852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i="1" u="sng" dirty="0" smtClean="0"/>
              <a:t>Conception finalisée</a:t>
            </a:r>
            <a:endParaRPr lang="fr-FR" sz="1600" i="1" u="sng" dirty="0"/>
          </a:p>
        </p:txBody>
      </p:sp>
    </p:spTree>
    <p:extLst>
      <p:ext uri="{BB962C8B-B14F-4D97-AF65-F5344CB8AC3E}">
        <p14:creationId xmlns:p14="http://schemas.microsoft.com/office/powerpoint/2010/main" val="570333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" descr="D:\IPNO\SPL\REUNIONS\CERN\WG_MEETING_11\Images SPL-WG12\Vue Dessus CM ouvert sans TS.pn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2766" y="3368575"/>
            <a:ext cx="5125342" cy="698337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643" y="2657741"/>
            <a:ext cx="333431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 descr="D:\PARTAGE\Vues 3D SPL WG6 2012-09-18\Nouveau dossier\01_Train Sortie SB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39956">
            <a:off x="-391316" y="4231788"/>
            <a:ext cx="4728162" cy="1708096"/>
          </a:xfrm>
          <a:prstGeom prst="rect">
            <a:avLst/>
          </a:prstGeom>
          <a:noFill/>
        </p:spPr>
      </p:pic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Composants du cryostat (AT2 WP2.1)</a:t>
            </a:r>
          </a:p>
          <a:p>
            <a:pPr marL="538163" lvl="1" indent="-182563"/>
            <a:r>
              <a:rPr lang="fr-FR" dirty="0" smtClean="0"/>
              <a:t> Travail réalisé</a:t>
            </a:r>
          </a:p>
          <a:p>
            <a:pPr marL="803275" lvl="2" indent="-174625"/>
            <a:r>
              <a:rPr lang="fr-FR" dirty="0" smtClean="0"/>
              <a:t> Conception</a:t>
            </a:r>
          </a:p>
          <a:p>
            <a:pPr marL="803275" lvl="2" indent="-174625"/>
            <a:r>
              <a:rPr lang="fr-FR" dirty="0" smtClean="0"/>
              <a:t> Etudes mécaniques et thermomécaniques</a:t>
            </a:r>
          </a:p>
          <a:p>
            <a:pPr marL="803275" lvl="2" indent="-174625"/>
            <a:r>
              <a:rPr lang="fr-FR" dirty="0" smtClean="0"/>
              <a:t> Dossier de plans </a:t>
            </a:r>
          </a:p>
          <a:p>
            <a:pPr marL="520700" lvl="1" indent="-247650"/>
            <a:r>
              <a:rPr lang="fr-FR" dirty="0" smtClean="0"/>
              <a:t>Ecran thermique</a:t>
            </a:r>
          </a:p>
          <a:p>
            <a:pPr marL="520700" lvl="1" indent="-247650"/>
            <a:endParaRPr lang="fr-FR" dirty="0" smtClean="0"/>
          </a:p>
          <a:p>
            <a:pPr marL="520700" lvl="1" indent="-247650"/>
            <a:r>
              <a:rPr lang="fr-FR" dirty="0" smtClean="0"/>
              <a:t>Distribution cryogénique</a:t>
            </a:r>
          </a:p>
          <a:p>
            <a:pPr marL="520700" lvl="1" indent="-247650"/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n°2 - SPL - Réalisations</a:t>
            </a:r>
            <a:endParaRPr lang="fr-FR" dirty="0"/>
          </a:p>
        </p:txBody>
      </p:sp>
      <p:pic>
        <p:nvPicPr>
          <p:cNvPr id="110" name="Picture 19" descr="IN2P3Filaire-Q_SignV copie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71120"/>
            <a:ext cx="1293862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981" y="3377741"/>
            <a:ext cx="392176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87110" y="4906109"/>
            <a:ext cx="1991074" cy="1478309"/>
          </a:xfrm>
          <a:prstGeom prst="rect">
            <a:avLst/>
          </a:prstGeom>
          <a:noFill/>
          <a:ln w="25400">
            <a:solidFill>
              <a:srgbClr val="3D6AA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7173" y="2657437"/>
            <a:ext cx="3334310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5" name="Groupe 14"/>
          <p:cNvGrpSpPr/>
          <p:nvPr/>
        </p:nvGrpSpPr>
        <p:grpSpPr>
          <a:xfrm>
            <a:off x="6177280" y="3861048"/>
            <a:ext cx="2834673" cy="2530956"/>
            <a:chOff x="6177280" y="3861048"/>
            <a:chExt cx="2834673" cy="2530956"/>
          </a:xfrm>
        </p:grpSpPr>
        <p:grpSp>
          <p:nvGrpSpPr>
            <p:cNvPr id="43" name="Groupe 26"/>
            <p:cNvGrpSpPr/>
            <p:nvPr/>
          </p:nvGrpSpPr>
          <p:grpSpPr>
            <a:xfrm flipH="1">
              <a:off x="6225485" y="4980076"/>
              <a:ext cx="2739003" cy="1326744"/>
              <a:chOff x="5102954" y="2813076"/>
              <a:chExt cx="3880185" cy="1678132"/>
            </a:xfrm>
          </p:grpSpPr>
          <p:pic>
            <p:nvPicPr>
              <p:cNvPr id="44" name="Picture 9"/>
              <p:cNvPicPr>
                <a:picLocks noChangeAspect="1" noChangeArrowheads="1"/>
              </p:cNvPicPr>
              <p:nvPr/>
            </p:nvPicPr>
            <p:blipFill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5102954" y="2986949"/>
                <a:ext cx="2252464" cy="13349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5" name="Picture 2"/>
              <p:cNvPicPr>
                <a:picLocks noChangeAspect="1" noChangeArrowheads="1"/>
              </p:cNvPicPr>
              <p:nvPr/>
            </p:nvPicPr>
            <p:blipFill>
              <a:blip r:embed="rId10" cstate="email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663344">
                <a:off x="7239649" y="2813076"/>
                <a:ext cx="1743490" cy="1535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46" name="Rectangle 45"/>
              <p:cNvSpPr/>
              <p:nvPr/>
            </p:nvSpPr>
            <p:spPr>
              <a:xfrm>
                <a:off x="6505648" y="4152655"/>
                <a:ext cx="1331519" cy="33855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fr-FR" sz="1600" u="sng" dirty="0" smtClean="0">
                    <a:solidFill>
                      <a:schemeClr val="tx2"/>
                    </a:solidFill>
                  </a:rPr>
                  <a:t>Transition C/F</a:t>
                </a:r>
                <a:endParaRPr lang="fr-FR" sz="1600" u="sng" dirty="0">
                  <a:solidFill>
                    <a:schemeClr val="tx2"/>
                  </a:solidFill>
                </a:endParaRPr>
              </a:p>
            </p:txBody>
          </p:sp>
        </p:grpSp>
        <p:sp>
          <p:nvSpPr>
            <p:cNvPr id="5" name="Rectangle à coins arrondis 4"/>
            <p:cNvSpPr/>
            <p:nvPr/>
          </p:nvSpPr>
          <p:spPr>
            <a:xfrm>
              <a:off x="6177280" y="4843428"/>
              <a:ext cx="2834673" cy="1548576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7" name="Connecteur droit avec flèche 6"/>
            <p:cNvCxnSpPr>
              <a:endCxn id="5" idx="0"/>
            </p:cNvCxnSpPr>
            <p:nvPr/>
          </p:nvCxnSpPr>
          <p:spPr>
            <a:xfrm>
              <a:off x="7344328" y="3861048"/>
              <a:ext cx="250289" cy="982380"/>
            </a:xfrm>
            <a:prstGeom prst="straightConnector1">
              <a:avLst/>
            </a:prstGeom>
            <a:ln w="25400">
              <a:solidFill>
                <a:srgbClr val="3D6AA5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Connecteur droit avec flèche 30"/>
          <p:cNvCxnSpPr>
            <a:endCxn id="9223" idx="0"/>
          </p:cNvCxnSpPr>
          <p:nvPr/>
        </p:nvCxnSpPr>
        <p:spPr>
          <a:xfrm flipH="1">
            <a:off x="4982647" y="4005064"/>
            <a:ext cx="1749593" cy="901045"/>
          </a:xfrm>
          <a:prstGeom prst="straightConnector1">
            <a:avLst/>
          </a:prstGeom>
          <a:ln w="25400">
            <a:solidFill>
              <a:srgbClr val="3D6AA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852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Outillage d’assemblage du cryostat (AT2 WP3.1)</a:t>
            </a:r>
          </a:p>
          <a:p>
            <a:pPr marL="355600" lvl="1" indent="0">
              <a:buNone/>
            </a:pPr>
            <a:endParaRPr lang="fr-FR" dirty="0" smtClean="0"/>
          </a:p>
          <a:p>
            <a:pPr marL="538163" lvl="1" indent="-182563"/>
            <a:endParaRPr lang="fr-FR" dirty="0"/>
          </a:p>
          <a:p>
            <a:pPr marL="538163" lvl="1" indent="-182563"/>
            <a:endParaRPr lang="fr-FR" dirty="0" smtClean="0"/>
          </a:p>
          <a:p>
            <a:pPr marL="538163" lvl="1" indent="-182563"/>
            <a:endParaRPr lang="fr-FR" dirty="0"/>
          </a:p>
          <a:p>
            <a:pPr marL="538163" lvl="1" indent="-182563"/>
            <a:endParaRPr lang="fr-FR" dirty="0" smtClean="0"/>
          </a:p>
          <a:p>
            <a:pPr marL="538163" lvl="1" indent="-182563"/>
            <a:endParaRPr lang="fr-FR" dirty="0"/>
          </a:p>
          <a:p>
            <a:pPr marL="538163" lvl="1" indent="-182563"/>
            <a:r>
              <a:rPr lang="fr-FR" dirty="0" smtClean="0"/>
              <a:t> Conception en cours de </a:t>
            </a:r>
          </a:p>
          <a:p>
            <a:pPr marL="355600" lvl="1" indent="0">
              <a:buNone/>
            </a:pPr>
            <a:r>
              <a:rPr lang="fr-FR" dirty="0"/>
              <a:t> </a:t>
            </a:r>
            <a:r>
              <a:rPr lang="fr-FR" dirty="0" smtClean="0"/>
              <a:t> 		       finalisation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n°2 - SPL - Réalisations</a:t>
            </a:r>
            <a:endParaRPr lang="fr-FR" dirty="0"/>
          </a:p>
        </p:txBody>
      </p:sp>
      <p:pic>
        <p:nvPicPr>
          <p:cNvPr id="110" name="Picture 19" descr="IN2P3Filaire-Q_SignV copi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33576"/>
            <a:ext cx="1293862" cy="7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68431" y="924024"/>
            <a:ext cx="2808312" cy="2276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3" name="Picture 1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2754" y="985688"/>
            <a:ext cx="4572000" cy="3447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4" name="Picture 19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2754" y="1053355"/>
            <a:ext cx="4572000" cy="338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" name="Picture 2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052736"/>
            <a:ext cx="4572000" cy="3383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" name="Picture 2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3865" y="1024352"/>
            <a:ext cx="4593432" cy="3374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7" name="Picture 2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0718" y="1052736"/>
            <a:ext cx="4929188" cy="2868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8" name="Picture 23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288" y="1050123"/>
            <a:ext cx="4401344" cy="288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9" name="Picture 24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288" y="1052736"/>
            <a:ext cx="4139407" cy="287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0" name="Picture 25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288" y="1052663"/>
            <a:ext cx="4142582" cy="2877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1" name="Picture 26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876" y="1050577"/>
            <a:ext cx="4164013" cy="285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2" name="Picture 27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890" y="1050577"/>
            <a:ext cx="4517232" cy="285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3" name="Picture 28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890" y="1050123"/>
            <a:ext cx="4225132" cy="2844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4" name="Picture 29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890" y="1052736"/>
            <a:ext cx="4228307" cy="2855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" name="Picture 30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288" y="1050123"/>
            <a:ext cx="4175919" cy="2853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6" name="Picture 31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504" y="1049924"/>
            <a:ext cx="4188619" cy="2890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7" name="Picture 32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876" y="1053355"/>
            <a:ext cx="4230688" cy="2883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8" name="Picture 34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6006" y="1051073"/>
            <a:ext cx="4228307" cy="2941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9" name="Picture 36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680" y="1050381"/>
            <a:ext cx="4435475" cy="2935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0" name="Picture 37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4890" y="1052736"/>
            <a:ext cx="4228307" cy="2938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467744" y="3722400"/>
            <a:ext cx="5198418" cy="2637720"/>
            <a:chOff x="467744" y="3722400"/>
            <a:chExt cx="5198418" cy="2637720"/>
          </a:xfrm>
        </p:grpSpPr>
        <p:pic>
          <p:nvPicPr>
            <p:cNvPr id="51" name="Picture 2" descr="\\CATIA-BLIVET\Partage\Outillage_SPL\Images\Image_zoom_etriers.jpg"/>
            <p:cNvPicPr>
              <a:picLocks noChangeAspect="1" noChangeArrowheads="1"/>
            </p:cNvPicPr>
            <p:nvPr/>
          </p:nvPicPr>
          <p:blipFill>
            <a:blip r:embed="rId2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7744" y="3722400"/>
              <a:ext cx="1800000" cy="2637720"/>
            </a:xfrm>
            <a:prstGeom prst="rect">
              <a:avLst/>
            </a:prstGeom>
            <a:noFill/>
            <a:ln w="25400">
              <a:solidFill>
                <a:schemeClr val="tx2"/>
              </a:solidFill>
            </a:ln>
          </p:spPr>
        </p:pic>
        <p:grpSp>
          <p:nvGrpSpPr>
            <p:cNvPr id="16" name="Groupe 15"/>
            <p:cNvGrpSpPr/>
            <p:nvPr/>
          </p:nvGrpSpPr>
          <p:grpSpPr>
            <a:xfrm>
              <a:off x="2399510" y="4568527"/>
              <a:ext cx="3266652" cy="1715621"/>
              <a:chOff x="4545708" y="1065307"/>
              <a:chExt cx="3266652" cy="1715621"/>
            </a:xfrm>
          </p:grpSpPr>
          <p:grpSp>
            <p:nvGrpSpPr>
              <p:cNvPr id="42" name="Groupe 41"/>
              <p:cNvGrpSpPr/>
              <p:nvPr/>
            </p:nvGrpSpPr>
            <p:grpSpPr>
              <a:xfrm>
                <a:off x="4545708" y="1065307"/>
                <a:ext cx="3266652" cy="1715621"/>
                <a:chOff x="4927394" y="1204978"/>
                <a:chExt cx="3266652" cy="1715621"/>
              </a:xfrm>
            </p:grpSpPr>
            <p:pic>
              <p:nvPicPr>
                <p:cNvPr id="47" name="Image 46" descr="mod3mis2.png"/>
                <p:cNvPicPr>
                  <a:picLocks noChangeAspect="1"/>
                </p:cNvPicPr>
                <p:nvPr/>
              </p:nvPicPr>
              <p:blipFill>
                <a:blip r:embed="rId23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6743621" y="1227913"/>
                  <a:ext cx="1450425" cy="1692686"/>
                </a:xfrm>
                <a:prstGeom prst="rect">
                  <a:avLst/>
                </a:prstGeom>
              </p:spPr>
            </p:pic>
            <p:pic>
              <p:nvPicPr>
                <p:cNvPr id="48" name="Image 47" descr="mod3mis.png"/>
                <p:cNvPicPr>
                  <a:picLocks noChangeAspect="1"/>
                </p:cNvPicPr>
                <p:nvPr/>
              </p:nvPicPr>
              <p:blipFill>
                <a:blip r:embed="rId24" cstate="email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>
                <a:xfrm>
                  <a:off x="4927394" y="1204978"/>
                  <a:ext cx="1826847" cy="1710558"/>
                </a:xfrm>
                <a:prstGeom prst="rect">
                  <a:avLst/>
                </a:prstGeom>
              </p:spPr>
            </p:pic>
            <p:sp>
              <p:nvSpPr>
                <p:cNvPr id="49" name="ZoneTexte 48"/>
                <p:cNvSpPr txBox="1"/>
                <p:nvPr/>
              </p:nvSpPr>
              <p:spPr>
                <a:xfrm>
                  <a:off x="5832832" y="1217469"/>
                  <a:ext cx="1116723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1400" dirty="0" smtClean="0">
                      <a:solidFill>
                        <a:srgbClr val="C00000"/>
                      </a:solidFill>
                      <a:latin typeface="Symbol" pitchFamily="18" charset="2"/>
                    </a:rPr>
                    <a:t>s</a:t>
                  </a:r>
                  <a:r>
                    <a:rPr lang="fr-FR" sz="1400" dirty="0" smtClean="0">
                      <a:solidFill>
                        <a:srgbClr val="C00000"/>
                      </a:solidFill>
                    </a:rPr>
                    <a:t> = 56 </a:t>
                  </a:r>
                  <a:r>
                    <a:rPr lang="fr-FR" sz="1400" dirty="0" err="1" smtClean="0">
                      <a:solidFill>
                        <a:srgbClr val="C00000"/>
                      </a:solidFill>
                    </a:rPr>
                    <a:t>MPa</a:t>
                  </a:r>
                  <a:endParaRPr lang="fr-FR" sz="1400" dirty="0">
                    <a:solidFill>
                      <a:srgbClr val="C00000"/>
                    </a:solidFill>
                  </a:endParaRPr>
                </a:p>
              </p:txBody>
            </p:sp>
            <p:cxnSp>
              <p:nvCxnSpPr>
                <p:cNvPr id="50" name="Connecteur droit avec flèche 49"/>
                <p:cNvCxnSpPr>
                  <a:stCxn id="49" idx="2"/>
                </p:cNvCxnSpPr>
                <p:nvPr/>
              </p:nvCxnSpPr>
              <p:spPr>
                <a:xfrm>
                  <a:off x="6391194" y="1525246"/>
                  <a:ext cx="1323502" cy="887716"/>
                </a:xfrm>
                <a:prstGeom prst="straightConnector1">
                  <a:avLst/>
                </a:prstGeom>
                <a:ln>
                  <a:solidFill>
                    <a:srgbClr val="C0000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" name="Rectangle 3"/>
              <p:cNvSpPr/>
              <p:nvPr/>
            </p:nvSpPr>
            <p:spPr>
              <a:xfrm>
                <a:off x="4545708" y="1065307"/>
                <a:ext cx="3266652" cy="1715621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4" name="Groupe 13"/>
            <p:cNvGrpSpPr/>
            <p:nvPr/>
          </p:nvGrpSpPr>
          <p:grpSpPr>
            <a:xfrm>
              <a:off x="683568" y="4088120"/>
              <a:ext cx="676392" cy="1001045"/>
              <a:chOff x="1159304" y="3946264"/>
              <a:chExt cx="676392" cy="1001045"/>
            </a:xfrm>
          </p:grpSpPr>
          <p:cxnSp>
            <p:nvCxnSpPr>
              <p:cNvPr id="8" name="Connecteur droit avec flèche 7"/>
              <p:cNvCxnSpPr/>
              <p:nvPr/>
            </p:nvCxnSpPr>
            <p:spPr>
              <a:xfrm flipV="1">
                <a:off x="1340197" y="3946264"/>
                <a:ext cx="495499" cy="13080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Connecteur droit avec flèche 221"/>
              <p:cNvCxnSpPr/>
              <p:nvPr/>
            </p:nvCxnSpPr>
            <p:spPr>
              <a:xfrm flipH="1" flipV="1">
                <a:off x="1159304" y="4139500"/>
                <a:ext cx="468752" cy="13080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Connecteur droit avec flèche 222"/>
              <p:cNvCxnSpPr/>
              <p:nvPr/>
            </p:nvCxnSpPr>
            <p:spPr>
              <a:xfrm flipV="1">
                <a:off x="1531584" y="4273612"/>
                <a:ext cx="0" cy="289228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" name="Groupe 12"/>
              <p:cNvGrpSpPr/>
              <p:nvPr/>
            </p:nvGrpSpPr>
            <p:grpSpPr>
              <a:xfrm flipH="1">
                <a:off x="1285070" y="4747064"/>
                <a:ext cx="444260" cy="200245"/>
                <a:chOff x="3420842" y="3705922"/>
                <a:chExt cx="444260" cy="235543"/>
              </a:xfrm>
            </p:grpSpPr>
            <p:sp>
              <p:nvSpPr>
                <p:cNvPr id="224" name="Cylindre 223"/>
                <p:cNvSpPr/>
                <p:nvPr/>
              </p:nvSpPr>
              <p:spPr>
                <a:xfrm rot="14684681">
                  <a:off x="3588260" y="3712509"/>
                  <a:ext cx="91770" cy="271309"/>
                </a:xfrm>
                <a:prstGeom prst="ca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225" name="Connecteur droit 224"/>
                <p:cNvCxnSpPr/>
                <p:nvPr/>
              </p:nvCxnSpPr>
              <p:spPr>
                <a:xfrm rot="10800000" flipV="1">
                  <a:off x="3420842" y="3893110"/>
                  <a:ext cx="101017" cy="4835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cteur droit 225"/>
                <p:cNvCxnSpPr/>
                <p:nvPr/>
              </p:nvCxnSpPr>
              <p:spPr>
                <a:xfrm rot="10800000" flipV="1">
                  <a:off x="3764085" y="3743219"/>
                  <a:ext cx="101017" cy="4835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Connecteur droit 226"/>
                <p:cNvCxnSpPr/>
                <p:nvPr/>
              </p:nvCxnSpPr>
              <p:spPr>
                <a:xfrm rot="16200000" flipH="1">
                  <a:off x="3565751" y="3765572"/>
                  <a:ext cx="119301" cy="1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28" name="Groupe 227"/>
              <p:cNvGrpSpPr/>
              <p:nvPr/>
            </p:nvGrpSpPr>
            <p:grpSpPr>
              <a:xfrm rot="3986020" flipH="1">
                <a:off x="1352304" y="4511156"/>
                <a:ext cx="378146" cy="183762"/>
                <a:chOff x="3420842" y="3705922"/>
                <a:chExt cx="444260" cy="235543"/>
              </a:xfrm>
            </p:grpSpPr>
            <p:sp>
              <p:nvSpPr>
                <p:cNvPr id="229" name="Cylindre 228"/>
                <p:cNvSpPr/>
                <p:nvPr/>
              </p:nvSpPr>
              <p:spPr>
                <a:xfrm rot="14684681">
                  <a:off x="3588260" y="3712509"/>
                  <a:ext cx="91770" cy="271309"/>
                </a:xfrm>
                <a:prstGeom prst="can">
                  <a:avLst/>
                </a:prstGeom>
                <a:noFill/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230" name="Connecteur droit 229"/>
                <p:cNvCxnSpPr/>
                <p:nvPr/>
              </p:nvCxnSpPr>
              <p:spPr>
                <a:xfrm rot="10800000" flipV="1">
                  <a:off x="3420842" y="3893110"/>
                  <a:ext cx="101017" cy="4835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Connecteur droit 230"/>
                <p:cNvCxnSpPr/>
                <p:nvPr/>
              </p:nvCxnSpPr>
              <p:spPr>
                <a:xfrm rot="10800000" flipV="1">
                  <a:off x="3764085" y="3743219"/>
                  <a:ext cx="101017" cy="48355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Connecteur droit 231"/>
                <p:cNvCxnSpPr/>
                <p:nvPr/>
              </p:nvCxnSpPr>
              <p:spPr>
                <a:xfrm rot="16200000" flipH="1">
                  <a:off x="3565751" y="3765572"/>
                  <a:ext cx="119301" cy="1"/>
                </a:xfrm>
                <a:prstGeom prst="lin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33" name="Espace réservé du texte 2"/>
          <p:cNvSpPr txBox="1">
            <a:spLocks/>
          </p:cNvSpPr>
          <p:nvPr/>
        </p:nvSpPr>
        <p:spPr>
          <a:xfrm>
            <a:off x="5666162" y="5096480"/>
            <a:ext cx="3348030" cy="852800"/>
          </a:xfrm>
          <a:prstGeom prst="rect">
            <a:avLst/>
          </a:prstGeom>
        </p:spPr>
        <p:txBody>
          <a:bodyPr vert="horz" lIns="18000" tIns="45720" rIns="18000" bIns="1800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5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26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Dossier de plans en cours d’élaboration</a:t>
            </a:r>
          </a:p>
          <a:p>
            <a:pPr marL="355600" lvl="1" indent="0">
              <a:buNone/>
            </a:pPr>
            <a:r>
              <a:rPr lang="fr-FR" dirty="0" smtClean="0"/>
              <a:t>	</a:t>
            </a:r>
            <a:r>
              <a:rPr lang="fr-FR" sz="1900" dirty="0" smtClean="0">
                <a:solidFill>
                  <a:schemeClr val="tx1"/>
                </a:solidFill>
              </a:rPr>
              <a:t>Pour fourniture au CERN</a:t>
            </a:r>
            <a:endParaRPr lang="fr-FR" sz="19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14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6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00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0"/>
                            </p:stCondLst>
                            <p:childTnLst>
                              <p:par>
                                <p:cTn id="4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10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0"/>
                            </p:stCondLst>
                            <p:childTnLst>
                              <p:par>
                                <p:cTn id="57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6000"/>
                            </p:stCondLst>
                            <p:childTnLst>
                              <p:par>
                                <p:cTn id="6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7000"/>
                            </p:stCondLst>
                            <p:childTnLst>
                              <p:par>
                                <p:cTn id="6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Autres composants</a:t>
            </a:r>
          </a:p>
          <a:p>
            <a:pPr marL="538163" lvl="1" indent="-182563"/>
            <a:r>
              <a:rPr lang="fr-FR" dirty="0" smtClean="0"/>
              <a:t> Ecran magnétique froid</a:t>
            </a:r>
          </a:p>
          <a:p>
            <a:pPr marL="803275" lvl="2" indent="-174625"/>
            <a:r>
              <a:rPr lang="fr-FR" dirty="0" smtClean="0"/>
              <a:t>Etude magnétique</a:t>
            </a:r>
            <a:endParaRPr lang="fr-FR" dirty="0"/>
          </a:p>
          <a:p>
            <a:pPr marL="803275" lvl="2" indent="-174625"/>
            <a:r>
              <a:rPr lang="fr-FR" dirty="0" smtClean="0"/>
              <a:t>Etude mécanique et plans </a:t>
            </a:r>
          </a:p>
          <a:p>
            <a:pPr marL="803275" lvl="2" indent="-174625"/>
            <a:r>
              <a:rPr lang="fr-FR" dirty="0" smtClean="0"/>
              <a:t>Appel d’offre lancé</a:t>
            </a:r>
          </a:p>
          <a:p>
            <a:pPr marL="520700" lvl="1" indent="-247650"/>
            <a:endParaRPr lang="fr-FR" dirty="0" smtClean="0"/>
          </a:p>
          <a:p>
            <a:pPr marL="520700" lvl="1" indent="-247650"/>
            <a:r>
              <a:rPr lang="fr-FR" dirty="0" smtClean="0"/>
              <a:t>Distribution et </a:t>
            </a:r>
            <a:r>
              <a:rPr lang="fr-FR" dirty="0" err="1" smtClean="0"/>
              <a:t>process</a:t>
            </a:r>
            <a:r>
              <a:rPr lang="fr-FR" dirty="0" smtClean="0"/>
              <a:t> cryogénique</a:t>
            </a:r>
          </a:p>
          <a:p>
            <a:pPr marL="520700" lvl="1" indent="-247650"/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Une collaboration étendue</a:t>
            </a:r>
            <a:endParaRPr lang="fr-FR" dirty="0"/>
          </a:p>
        </p:txBody>
      </p:sp>
      <p:pic>
        <p:nvPicPr>
          <p:cNvPr id="109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1371288"/>
            <a:ext cx="36065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0" name="Picture 19" descr="IN2P3Filaire-Q_SignV copi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1628800"/>
            <a:ext cx="64693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9809" y="1088740"/>
            <a:ext cx="1982591" cy="1358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Image 20" descr="EM1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995936" y="1115799"/>
            <a:ext cx="1820619" cy="1304005"/>
          </a:xfrm>
          <a:prstGeom prst="rect">
            <a:avLst/>
          </a:prstGeom>
        </p:spPr>
      </p:pic>
      <p:sp>
        <p:nvSpPr>
          <p:cNvPr id="4" name="Flèche droite 3"/>
          <p:cNvSpPr/>
          <p:nvPr/>
        </p:nvSpPr>
        <p:spPr>
          <a:xfrm>
            <a:off x="5762503" y="1646643"/>
            <a:ext cx="393673" cy="242316"/>
          </a:xfrm>
          <a:prstGeom prst="rightArrow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4" name="Picture 19" descr="IN2P3Filaire-Q_SignV copi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672" y="2996992"/>
            <a:ext cx="64693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3317" y="2059804"/>
            <a:ext cx="360651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16619" y="2027548"/>
            <a:ext cx="1090075" cy="7715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6759" y="2276952"/>
            <a:ext cx="1007686" cy="720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9" name="Picture 3" descr="D:\PARTAGE\Vues 3D SPL WG 2012-09-18\PNG\BV_eclate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2316" y="3717032"/>
            <a:ext cx="2605572" cy="2664296"/>
          </a:xfrm>
          <a:prstGeom prst="rect">
            <a:avLst/>
          </a:prstGeom>
          <a:noFill/>
        </p:spPr>
      </p:pic>
      <p:pic>
        <p:nvPicPr>
          <p:cNvPr id="50" name="Picture 5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198289">
            <a:off x="5280146" y="5201272"/>
            <a:ext cx="2134272" cy="1155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" name="Picture 5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839" y="3060513"/>
            <a:ext cx="2671478" cy="246516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52" name="Espace réservé du texte 2"/>
          <p:cNvSpPr txBox="1">
            <a:spLocks/>
          </p:cNvSpPr>
          <p:nvPr/>
        </p:nvSpPr>
        <p:spPr>
          <a:xfrm>
            <a:off x="5220070" y="3188356"/>
            <a:ext cx="3096346" cy="528676"/>
          </a:xfrm>
          <a:prstGeom prst="rect">
            <a:avLst/>
          </a:prstGeom>
        </p:spPr>
        <p:txBody>
          <a:bodyPr vert="horz" lIns="18000" tIns="45720" rIns="18000" bIns="1800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11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12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Boites à vannes</a:t>
            </a:r>
          </a:p>
          <a:p>
            <a:pPr lvl="2"/>
            <a:r>
              <a:rPr lang="fr-FR" dirty="0" smtClean="0"/>
              <a:t>Etude conceptuelle</a:t>
            </a:r>
            <a:endParaRPr lang="fr-FR" dirty="0"/>
          </a:p>
        </p:txBody>
      </p:sp>
      <p:pic>
        <p:nvPicPr>
          <p:cNvPr id="17" name="Picture 19" descr="IN2P3Filaire-Q_SignV copi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272694"/>
            <a:ext cx="646931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670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Aspect technique</a:t>
            </a:r>
          </a:p>
          <a:p>
            <a:pPr lvl="1"/>
            <a:r>
              <a:rPr lang="fr-FR" dirty="0" smtClean="0"/>
              <a:t>Tout n’est pas fini</a:t>
            </a:r>
          </a:p>
          <a:p>
            <a:pPr lvl="1"/>
            <a:r>
              <a:rPr lang="fr-FR" dirty="0" smtClean="0"/>
              <a:t>Nous espérons voir le </a:t>
            </a:r>
            <a:r>
              <a:rPr lang="fr-FR" dirty="0" err="1" smtClean="0"/>
              <a:t>cryomodule</a:t>
            </a:r>
            <a:r>
              <a:rPr lang="fr-FR" dirty="0" smtClean="0"/>
              <a:t> SPL assemblé en 2015</a:t>
            </a:r>
            <a:endParaRPr lang="fr-FR" dirty="0"/>
          </a:p>
          <a:p>
            <a:r>
              <a:rPr lang="fr-FR" dirty="0" smtClean="0"/>
              <a:t>Aspects scientifiques : l’importance d’une R&amp;D dans un cadre collaboratif</a:t>
            </a:r>
          </a:p>
          <a:p>
            <a:pPr lvl="1"/>
            <a:r>
              <a:rPr lang="fr-FR" dirty="0" smtClean="0"/>
              <a:t>Pour les partenaires : c’est partager son expérience, </a:t>
            </a:r>
            <a:r>
              <a:rPr lang="fr-FR" dirty="0"/>
              <a:t>ses compétences </a:t>
            </a:r>
            <a:r>
              <a:rPr lang="fr-FR" dirty="0" smtClean="0"/>
              <a:t>dans différents domaines</a:t>
            </a:r>
            <a:endParaRPr lang="fr-FR" dirty="0"/>
          </a:p>
          <a:p>
            <a:pPr lvl="2"/>
            <a:r>
              <a:rPr lang="fr-FR" dirty="0"/>
              <a:t> </a:t>
            </a:r>
            <a:r>
              <a:rPr lang="fr-FR" dirty="0" smtClean="0"/>
              <a:t>cette fertilisation croisée est un vecteur </a:t>
            </a:r>
            <a:r>
              <a:rPr lang="fr-FR" dirty="0"/>
              <a:t>de </a:t>
            </a:r>
            <a:r>
              <a:rPr lang="fr-FR" dirty="0" smtClean="0"/>
              <a:t>l’innovation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cette innovation est "investie</a:t>
            </a:r>
            <a:r>
              <a:rPr lang="fr-FR" dirty="0"/>
              <a:t> " </a:t>
            </a:r>
            <a:r>
              <a:rPr lang="fr-FR" dirty="0" smtClean="0"/>
              <a:t>dans de nouveaux projets </a:t>
            </a:r>
          </a:p>
          <a:p>
            <a:pPr marL="803275" lvl="2" indent="0">
              <a:buNone/>
            </a:pPr>
            <a:r>
              <a:rPr lang="fr-FR" dirty="0" smtClean="0"/>
              <a:t>Ex. de l’ESS</a:t>
            </a:r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de la coopération AT2 - SPL</a:t>
            </a:r>
            <a:endParaRPr lang="fr-FR" dirty="0"/>
          </a:p>
        </p:txBody>
      </p:sp>
      <p:grpSp>
        <p:nvGrpSpPr>
          <p:cNvPr id="25" name="Groupe 24"/>
          <p:cNvGrpSpPr/>
          <p:nvPr/>
        </p:nvGrpSpPr>
        <p:grpSpPr>
          <a:xfrm>
            <a:off x="168715" y="3645024"/>
            <a:ext cx="6491517" cy="802839"/>
            <a:chOff x="168715" y="3645024"/>
            <a:chExt cx="6491517" cy="802839"/>
          </a:xfrm>
        </p:grpSpPr>
        <p:pic>
          <p:nvPicPr>
            <p:cNvPr id="13" name="Picture 2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6766" y="3699310"/>
              <a:ext cx="4453466" cy="69426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4" name="Picture 4" descr="http://www.fysik.dtu.dk/english/%7E/media/Institutter/Fysik/Research/NEXMAP/research/methods/ess%20instrumentation%20projects/ess_logo.ashx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715" y="3645024"/>
              <a:ext cx="849938" cy="802839"/>
            </a:xfrm>
            <a:prstGeom prst="round2DiagRect">
              <a:avLst>
                <a:gd name="adj1" fmla="val 16667"/>
                <a:gd name="adj2" fmla="val 0"/>
              </a:avLst>
            </a:prstGeom>
            <a:ln w="88900" cap="sq">
              <a:noFill/>
              <a:miter lim="800000"/>
            </a:ln>
            <a:effectLst/>
          </p:spPr>
        </p:pic>
      </p:grpSp>
      <p:grpSp>
        <p:nvGrpSpPr>
          <p:cNvPr id="26" name="Groupe 25"/>
          <p:cNvGrpSpPr/>
          <p:nvPr/>
        </p:nvGrpSpPr>
        <p:grpSpPr>
          <a:xfrm>
            <a:off x="478592" y="3699310"/>
            <a:ext cx="7693808" cy="2555912"/>
            <a:chOff x="478592" y="3699310"/>
            <a:chExt cx="7693808" cy="2555912"/>
          </a:xfrm>
        </p:grpSpPr>
        <p:pic>
          <p:nvPicPr>
            <p:cNvPr id="11" name="Picture 2" descr="C:\Users\bousson\AppData\Local\Temp\MOP084f3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94408" y="4635226"/>
              <a:ext cx="3077992" cy="1619996"/>
            </a:xfrm>
            <a:prstGeom prst="rect">
              <a:avLst/>
            </a:prstGeom>
            <a:ln w="25400">
              <a:solidFill>
                <a:schemeClr val="accent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2" name="Picture 2" descr="F:\ess images\20.jp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0862" y="4650781"/>
              <a:ext cx="2227042" cy="1588886"/>
            </a:xfrm>
            <a:prstGeom prst="rect">
              <a:avLst/>
            </a:prstGeom>
            <a:ln w="25400">
              <a:solidFill>
                <a:schemeClr val="accent1"/>
              </a:solidFill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5" name="Connecteur droit avec flèche 14"/>
            <p:cNvCxnSpPr>
              <a:stCxn id="12" idx="0"/>
            </p:cNvCxnSpPr>
            <p:nvPr/>
          </p:nvCxnSpPr>
          <p:spPr>
            <a:xfrm flipV="1">
              <a:off x="2594383" y="4221089"/>
              <a:ext cx="1761593" cy="429692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avec flèche 15"/>
            <p:cNvCxnSpPr>
              <a:stCxn id="11" idx="0"/>
            </p:cNvCxnSpPr>
            <p:nvPr/>
          </p:nvCxnSpPr>
          <p:spPr>
            <a:xfrm flipH="1" flipV="1">
              <a:off x="5292080" y="4221088"/>
              <a:ext cx="1341324" cy="414138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19" descr="IN2P3Filaire-Q_SignV copie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312" y="5265224"/>
              <a:ext cx="970397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2" descr="http://design-guidelines.web.cern.ch/sites/design-guidelines.web.cern.ch/files/u6/CERN-logo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2359" y="3699310"/>
              <a:ext cx="540977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2" descr="http://www.cea.fr/var/site/storage/images/media/images/logo_cea_2012/1595422-1-fre-FR/logo_cea_2012_pleinetaille.png"/>
            <p:cNvPicPr>
              <a:picLocks noChangeAspect="1" noChangeArrowheads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9312" y="4635225"/>
              <a:ext cx="662041" cy="54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19" descr="IN2P3Filaire-Q_SignV copie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592" y="4650781"/>
              <a:ext cx="970397" cy="54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839140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Aspects scientifiques : l’importance d’une R&amp;D dans un cadre collaboratif</a:t>
            </a:r>
          </a:p>
          <a:p>
            <a:pPr lvl="1"/>
            <a:r>
              <a:rPr lang="fr-FR" dirty="0" smtClean="0"/>
              <a:t>Impliquer des industriels (français) et susciter des partenariats industriels</a:t>
            </a:r>
          </a:p>
          <a:p>
            <a:pPr lvl="2"/>
            <a:r>
              <a:rPr lang="fr-FR" dirty="0" smtClean="0"/>
              <a:t>Transferts de </a:t>
            </a:r>
            <a:r>
              <a:rPr lang="fr-FR" dirty="0" smtClean="0"/>
              <a:t>technologies </a:t>
            </a:r>
            <a:r>
              <a:rPr lang="fr-FR" dirty="0"/>
              <a:t>(cf. http://www.heptech.org</a:t>
            </a:r>
            <a:r>
              <a:rPr lang="fr-FR" dirty="0" smtClean="0"/>
              <a:t>/ )</a:t>
            </a:r>
            <a:endParaRPr lang="fr-FR" dirty="0"/>
          </a:p>
          <a:p>
            <a:pPr lvl="1"/>
            <a:r>
              <a:rPr lang="fr-FR" dirty="0" smtClean="0"/>
              <a:t>Enrichissement </a:t>
            </a:r>
            <a:r>
              <a:rPr lang="fr-FR" dirty="0"/>
              <a:t>mutuel des collaborateurs par les confrontations (d’idées et de méthodes)</a:t>
            </a:r>
          </a:p>
          <a:p>
            <a:pPr lvl="2"/>
            <a:r>
              <a:rPr lang="fr-FR" dirty="0"/>
              <a:t> faire </a:t>
            </a:r>
            <a:r>
              <a:rPr lang="fr-FR" dirty="0" smtClean="0"/>
              <a:t>vivre et enrichir </a:t>
            </a:r>
            <a:r>
              <a:rPr lang="fr-FR" dirty="0"/>
              <a:t>les compétences des </a:t>
            </a:r>
            <a:r>
              <a:rPr lang="fr-FR" dirty="0" smtClean="0"/>
              <a:t>laboratoires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maintenir des équipes compétentes à un niveau international</a:t>
            </a:r>
            <a:endParaRPr lang="fr-FR" dirty="0"/>
          </a:p>
          <a:p>
            <a:pPr marL="803275" lvl="2" indent="0">
              <a:buNone/>
            </a:pPr>
            <a:endParaRPr lang="fr-FR" dirty="0"/>
          </a:p>
          <a:p>
            <a:pPr marL="365125" lvl="2" indent="0">
              <a:buNone/>
            </a:pPr>
            <a:r>
              <a:rPr lang="fr-FR" dirty="0" smtClean="0"/>
              <a:t>Les partenaires nationaux s’enorgueillissent de collaborer au CERN</a:t>
            </a:r>
          </a:p>
          <a:p>
            <a:pPr marL="803275" lvl="2" indent="-438150">
              <a:buNone/>
            </a:pPr>
            <a:r>
              <a:rPr lang="fr-FR" dirty="0" smtClean="0"/>
              <a:t>Mais le CERN a besoin de partenaires nationaux compétents "et bien portants".</a:t>
            </a:r>
            <a:endParaRPr lang="fr-FR" dirty="0"/>
          </a:p>
          <a:p>
            <a:pPr lvl="2"/>
            <a:endParaRPr lang="fr-FR" dirty="0" smtClean="0"/>
          </a:p>
          <a:p>
            <a:pPr lvl="1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Bilan de la coopération AT2 - SPL</a:t>
            </a:r>
            <a:endParaRPr lang="fr-FR" dirty="0"/>
          </a:p>
        </p:txBody>
      </p:sp>
      <p:grpSp>
        <p:nvGrpSpPr>
          <p:cNvPr id="11" name="Groupe 10"/>
          <p:cNvGrpSpPr/>
          <p:nvPr/>
        </p:nvGrpSpPr>
        <p:grpSpPr>
          <a:xfrm>
            <a:off x="261364" y="3955206"/>
            <a:ext cx="3568398" cy="2282106"/>
            <a:chOff x="261364" y="2803078"/>
            <a:chExt cx="3568398" cy="2282106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1364" y="2803078"/>
              <a:ext cx="3568398" cy="19224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323528" y="4777407"/>
              <a:ext cx="2101537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i="1" u="sng" dirty="0" smtClean="0"/>
                <a:t>Cavité cuivre de validation</a:t>
              </a:r>
              <a:endParaRPr lang="fr-FR" sz="1400" i="1" u="sng" dirty="0"/>
            </a:p>
          </p:txBody>
        </p:sp>
      </p:grpSp>
      <p:grpSp>
        <p:nvGrpSpPr>
          <p:cNvPr id="13" name="Groupe 12"/>
          <p:cNvGrpSpPr/>
          <p:nvPr/>
        </p:nvGrpSpPr>
        <p:grpSpPr>
          <a:xfrm>
            <a:off x="3995936" y="4511525"/>
            <a:ext cx="2803524" cy="1725787"/>
            <a:chOff x="3995936" y="2803078"/>
            <a:chExt cx="2803524" cy="1725787"/>
          </a:xfrm>
        </p:grpSpPr>
        <p:pic>
          <p:nvPicPr>
            <p:cNvPr id="6" name="Picture 2" descr="\\cern.ch\dfs\Workspaces\n\nuriadoc\nuriadoc\Niobium Cavities\Reparation monocelule RI\pics\IMG_6960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995936" y="2803078"/>
              <a:ext cx="2803524" cy="13493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4346929" y="4221088"/>
              <a:ext cx="2194960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i="1" u="sng" dirty="0" smtClean="0"/>
                <a:t>Cavité </a:t>
              </a:r>
              <a:r>
                <a:rPr lang="fr-FR" sz="1400" i="1" u="sng" dirty="0" err="1" smtClean="0"/>
                <a:t>monocellule</a:t>
              </a:r>
              <a:r>
                <a:rPr lang="fr-FR" sz="1400" i="1" u="sng" dirty="0" smtClean="0"/>
                <a:t> niobium</a:t>
              </a:r>
              <a:endParaRPr lang="fr-FR" sz="1400" i="1" u="sng" dirty="0"/>
            </a:p>
          </p:txBody>
        </p:sp>
      </p:grpSp>
      <p:grpSp>
        <p:nvGrpSpPr>
          <p:cNvPr id="12" name="Groupe 11"/>
          <p:cNvGrpSpPr/>
          <p:nvPr/>
        </p:nvGrpSpPr>
        <p:grpSpPr>
          <a:xfrm>
            <a:off x="6877698" y="3861048"/>
            <a:ext cx="2143151" cy="2520280"/>
            <a:chOff x="6877698" y="3504666"/>
            <a:chExt cx="2143151" cy="252028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8304" y="3504666"/>
              <a:ext cx="1497795" cy="1997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6877698" y="5501726"/>
              <a:ext cx="214315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1400" i="1" u="sng" dirty="0" smtClean="0"/>
                <a:t>Banc d’</a:t>
              </a:r>
              <a:r>
                <a:rPr lang="fr-FR" sz="1400" i="1" u="sng" dirty="0" err="1" smtClean="0"/>
                <a:t>électropolissage</a:t>
              </a:r>
              <a:endParaRPr lang="fr-FR" sz="1400" i="1" u="sng" dirty="0" smtClean="0"/>
            </a:p>
            <a:p>
              <a:pPr algn="ctr"/>
              <a:r>
                <a:rPr lang="fr-FR" sz="1400" i="1" u="sng" dirty="0"/>
                <a:t>e</a:t>
              </a:r>
              <a:r>
                <a:rPr lang="fr-FR" sz="1400" i="1" u="sng" dirty="0" smtClean="0"/>
                <a:t>t cavité 5 cellules niobium</a:t>
              </a:r>
              <a:endParaRPr lang="fr-FR" sz="1400" i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4150254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Merci pour votre attention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4294967295"/>
          </p:nvPr>
        </p:nvSpPr>
        <p:spPr>
          <a:xfrm>
            <a:off x="5614988" y="188913"/>
            <a:ext cx="3529012" cy="358775"/>
          </a:xfrm>
        </p:spPr>
        <p:txBody>
          <a:bodyPr>
            <a:normAutofit fontScale="25000" lnSpcReduction="20000"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CSP12</a:t>
            </a:r>
          </a:p>
          <a:p>
            <a:r>
              <a:rPr lang="fr-FR" dirty="0" smtClean="0">
                <a:solidFill>
                  <a:schemeClr val="bg1"/>
                </a:solidFill>
              </a:rPr>
              <a:t>28 Novembre 2014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861048"/>
            <a:ext cx="2736304" cy="86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839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accélérateurs de hadrons de forte puissance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964488" cy="5688632"/>
          </a:xfrm>
        </p:spPr>
        <p:txBody>
          <a:bodyPr>
            <a:normAutofit/>
          </a:bodyPr>
          <a:lstStyle/>
          <a:p>
            <a:r>
              <a:rPr lang="fr-FR" dirty="0" smtClean="0"/>
              <a:t>Pourquoi produire des flux intenses de particules secondaires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 smtClean="0"/>
          </a:p>
          <a:p>
            <a:r>
              <a:rPr lang="fr-FR" dirty="0" smtClean="0"/>
              <a:t>Comment produire ces faisceaux ?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2"/>
            <a:r>
              <a:rPr lang="fr-FR" dirty="0" smtClean="0"/>
              <a:t>Excellente efficacité RF / faisceau</a:t>
            </a:r>
          </a:p>
          <a:p>
            <a:pPr lvl="2"/>
            <a:r>
              <a:rPr lang="fr-FR" dirty="0" smtClean="0"/>
              <a:t>Cycle utile jusqu’à 100% (avec gradient accélérateur suffisant)</a:t>
            </a:r>
          </a:p>
          <a:p>
            <a:pPr lvl="2"/>
            <a:r>
              <a:rPr lang="fr-FR" dirty="0" smtClean="0"/>
              <a:t>Coûts opératoires raisonnables</a:t>
            </a:r>
          </a:p>
          <a:p>
            <a:pPr lvl="2"/>
            <a:r>
              <a:rPr lang="fr-FR" dirty="0" smtClean="0"/>
              <a:t>Forts potentiels de flexibilité, fiabilité et sécurité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285"/>
          <a:stretch/>
        </p:blipFill>
        <p:spPr bwMode="auto">
          <a:xfrm>
            <a:off x="0" y="1076960"/>
            <a:ext cx="2611337" cy="2149625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2607405" y="1156883"/>
            <a:ext cx="60808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Muons, neutrinos... </a:t>
            </a:r>
            <a:r>
              <a:rPr lang="fr-FR" altLang="ja-JP" dirty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p</a:t>
            </a:r>
            <a:r>
              <a:rPr lang="fr-FR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our la </a:t>
            </a:r>
            <a:r>
              <a:rPr lang="fr-FR" altLang="ja-JP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cs typeface="Arial" pitchFamily="34" charset="0"/>
                <a:sym typeface="Wingdings" pitchFamily="2" charset="2"/>
              </a:rPr>
              <a:t>physique des particules</a:t>
            </a:r>
            <a:endParaRPr lang="fr-FR" b="1" dirty="0" smtClean="0">
              <a:solidFill>
                <a:srgbClr val="3D6AA5"/>
              </a:solidFill>
              <a:latin typeface="Calibri" pitchFamily="34" charset="0"/>
              <a:ea typeface="MS PGothic" pitchFamily="34" charset="-128"/>
              <a:sym typeface="Wingdings" pitchFamily="2" charset="2"/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607405" y="1776458"/>
            <a:ext cx="58084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ja-JP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Neutrons</a:t>
            </a:r>
            <a:r>
              <a:rPr lang="fr-FR" altLang="ja-JP" b="1" dirty="0" smtClean="0">
                <a:solidFill>
                  <a:srgbClr val="C3004A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</a:t>
            </a: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pour la physique des </a:t>
            </a:r>
            <a:r>
              <a:rPr lang="en-US" altLang="ja-JP" dirty="0" err="1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matériaux</a:t>
            </a: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, la </a:t>
            </a:r>
            <a:r>
              <a:rPr lang="en-US" altLang="ja-JP" dirty="0" err="1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biologie</a:t>
            </a: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, </a:t>
            </a:r>
            <a:r>
              <a:rPr lang="en-US" altLang="ja-JP" dirty="0" err="1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l’irradiation</a:t>
            </a:r>
            <a:r>
              <a:rPr lang="en-US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, la transmutation...</a:t>
            </a:r>
            <a:endParaRPr lang="fr-FR" u="sng" dirty="0" smtClean="0">
              <a:solidFill>
                <a:prstClr val="black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889581" y="2637421"/>
            <a:ext cx="532098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fr-FR" altLang="ja-JP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Des ions radioactifs... pour la </a:t>
            </a:r>
            <a:r>
              <a:rPr lang="fr-FR" altLang="ja-JP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physique nucléaire</a:t>
            </a:r>
            <a:endParaRPr lang="fr-FR" dirty="0" smtClean="0">
              <a:solidFill>
                <a:srgbClr val="3D6AA5"/>
              </a:solidFill>
              <a:latin typeface="Calibri" pitchFamily="34" charset="0"/>
              <a:sym typeface="Wingdings" pitchFamily="2" charset="2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07499" y="3101474"/>
            <a:ext cx="848514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2700" indent="-12700" algn="ctr" fontAlgn="base">
              <a:spcAft>
                <a:spcPct val="0"/>
              </a:spcAft>
            </a:pPr>
            <a:r>
              <a:rPr lang="fr-FR" altLang="ja-JP" sz="2000" b="1" dirty="0" smtClean="0">
                <a:latin typeface="Calibri" pitchFamily="34" charset="0"/>
                <a:ea typeface="MS PGothic" pitchFamily="34" charset="-128"/>
                <a:sym typeface="Wingdings" pitchFamily="2" charset="2"/>
              </a:rPr>
              <a:t>Les faisceaux de hadrons de forte puissance nécessitent :</a:t>
            </a:r>
          </a:p>
          <a:p>
            <a:pPr marL="12700" indent="-12700" algn="ctr" fontAlgn="base">
              <a:spcAft>
                <a:spcPct val="0"/>
              </a:spcAft>
            </a:pPr>
            <a:r>
              <a:rPr lang="fr-FR" altLang="ja-JP" sz="2000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 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de forts courants pulsés</a:t>
            </a:r>
            <a:r>
              <a:rPr lang="fr-FR" altLang="ja-JP" sz="2000" b="1" dirty="0" smtClean="0">
                <a:solidFill>
                  <a:srgbClr val="C30D68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</a:t>
            </a:r>
            <a:r>
              <a:rPr lang="fr-FR" altLang="ja-JP" sz="2000" dirty="0" smtClean="0">
                <a:solidFill>
                  <a:prstClr val="black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+ 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des cycles utiles importants</a:t>
            </a:r>
            <a:endParaRPr lang="fr-FR" altLang="ja-JP" sz="2000" dirty="0" smtClean="0">
              <a:solidFill>
                <a:srgbClr val="3D6AA5"/>
              </a:solidFill>
              <a:latin typeface="Calibri" pitchFamily="34" charset="0"/>
              <a:ea typeface="MS PGothic" pitchFamily="34" charset="-128"/>
              <a:sym typeface="Wingdings" pitchFamily="2" charset="2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50477" y="4397182"/>
            <a:ext cx="8552328" cy="498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tIns="18000" bIns="18000" anchor="ctr" anchorCtr="0">
            <a:spAutoFit/>
          </a:bodyPr>
          <a:lstStyle/>
          <a:p>
            <a:pPr marL="12700" indent="-12700" algn="ctr" fontAlgn="base">
              <a:lnSpc>
                <a:spcPct val="50000"/>
              </a:lnSpc>
              <a:spcAft>
                <a:spcPct val="0"/>
              </a:spcAft>
            </a:pPr>
            <a:r>
              <a:rPr lang="fr-FR" altLang="ja-JP" sz="2000" dirty="0" smtClean="0">
                <a:latin typeface="Calibri" pitchFamily="34" charset="0"/>
                <a:ea typeface="MS PGothic" pitchFamily="34" charset="-128"/>
                <a:sym typeface="Wingdings" pitchFamily="2" charset="2"/>
              </a:rPr>
              <a:t>Actuellement : </a:t>
            </a:r>
            <a:r>
              <a:rPr lang="fr-FR" altLang="ja-JP" sz="2000" b="1" dirty="0" smtClean="0">
                <a:latin typeface="Calibri" pitchFamily="34" charset="0"/>
                <a:ea typeface="MS PGothic" pitchFamily="34" charset="-128"/>
                <a:sym typeface="Wingdings" pitchFamily="2" charset="2"/>
              </a:rPr>
              <a:t>Meilleure solution technique</a:t>
            </a:r>
          </a:p>
          <a:p>
            <a:pPr marL="12700" indent="-12700" algn="ctr" fontAlgn="base">
              <a:lnSpc>
                <a:spcPct val="50000"/>
              </a:lnSpc>
              <a:spcAft>
                <a:spcPct val="0"/>
              </a:spcAft>
            </a:pPr>
            <a:r>
              <a:rPr lang="fr-FR" altLang="ja-JP" sz="2000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= </a:t>
            </a:r>
          </a:p>
          <a:p>
            <a:pPr marL="12700" indent="-12700" algn="ctr" fontAlgn="base">
              <a:lnSpc>
                <a:spcPct val="50000"/>
              </a:lnSpc>
              <a:spcAft>
                <a:spcPct val="0"/>
              </a:spcAft>
            </a:pPr>
            <a:r>
              <a:rPr lang="fr-FR" altLang="ja-JP" sz="2000" b="1" dirty="0" err="1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ACcélérateurs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</a:t>
            </a:r>
            <a:r>
              <a:rPr lang="fr-FR" altLang="ja-JP" sz="2000" b="1" dirty="0" err="1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LINéaires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</a:t>
            </a:r>
            <a:r>
              <a:rPr lang="fr-FR" altLang="ja-JP" sz="2000" b="1" dirty="0" err="1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RadioFréquence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</a:t>
            </a:r>
            <a:r>
              <a:rPr lang="fr-FR" altLang="ja-JP" sz="2000" b="1" dirty="0" err="1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Superconducteur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 (SRF </a:t>
            </a:r>
            <a:r>
              <a:rPr lang="fr-FR" altLang="ja-JP" sz="2000" b="1" dirty="0" err="1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LINACs</a:t>
            </a:r>
            <a:r>
              <a:rPr lang="fr-FR" altLang="ja-JP" sz="2000" b="1" dirty="0" smtClean="0">
                <a:solidFill>
                  <a:srgbClr val="3D6AA5"/>
                </a:solidFill>
                <a:latin typeface="Calibri" pitchFamily="34" charset="0"/>
                <a:ea typeface="MS PGothic" pitchFamily="34" charset="-128"/>
                <a:sym typeface="Wingdings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63777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964488" cy="5688632"/>
          </a:xfrm>
        </p:spPr>
        <p:txBody>
          <a:bodyPr>
            <a:normAutofit/>
          </a:bodyPr>
          <a:lstStyle/>
          <a:p>
            <a:r>
              <a:rPr lang="fr-FR" dirty="0" smtClean="0"/>
              <a:t>Un accélérateur linéaire de protons destiné à :</a:t>
            </a:r>
          </a:p>
          <a:p>
            <a:pPr lvl="1"/>
            <a:r>
              <a:rPr lang="fr-FR" dirty="0" smtClean="0"/>
              <a:t>Dans sa version de petite puissance </a:t>
            </a:r>
            <a:r>
              <a:rPr lang="fr-FR" b="1" dirty="0" smtClean="0"/>
              <a:t>LP-SPL</a:t>
            </a:r>
            <a:r>
              <a:rPr lang="fr-FR" dirty="0" smtClean="0"/>
              <a:t> :</a:t>
            </a:r>
          </a:p>
          <a:p>
            <a:pPr marL="457200" lvl="1" indent="0">
              <a:spcBef>
                <a:spcPts val="0"/>
              </a:spcBef>
              <a:buNone/>
            </a:pPr>
            <a:r>
              <a:rPr lang="fr-FR" dirty="0"/>
              <a:t>r</a:t>
            </a:r>
            <a:r>
              <a:rPr lang="fr-FR" dirty="0" smtClean="0"/>
              <a:t>enouveler la ligne d’injection du “super-</a:t>
            </a:r>
            <a:r>
              <a:rPr lang="fr-FR" dirty="0" err="1" smtClean="0"/>
              <a:t>luminosity</a:t>
            </a:r>
            <a:r>
              <a:rPr lang="fr-FR" dirty="0" smtClean="0"/>
              <a:t>” </a:t>
            </a:r>
            <a:r>
              <a:rPr lang="fr-FR" dirty="0" err="1" smtClean="0"/>
              <a:t>sLHC</a:t>
            </a:r>
            <a:r>
              <a:rPr lang="fr-FR" dirty="0" smtClean="0"/>
              <a:t> 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Dans sa version de forte puissance </a:t>
            </a:r>
            <a:r>
              <a:rPr lang="fr-FR" b="1" dirty="0" smtClean="0"/>
              <a:t>HP-SPL</a:t>
            </a:r>
            <a:r>
              <a:rPr lang="fr-FR" dirty="0" smtClean="0"/>
              <a:t> :</a:t>
            </a:r>
          </a:p>
          <a:p>
            <a:pPr lvl="2"/>
            <a:r>
              <a:rPr lang="fr-FR" dirty="0" smtClean="0"/>
              <a:t>Produire des neutrinos (</a:t>
            </a:r>
            <a:r>
              <a:rPr lang="fr-FR" dirty="0" smtClean="0">
                <a:sym typeface="Wingdings"/>
              </a:rPr>
              <a:t> neutrinos super </a:t>
            </a:r>
            <a:r>
              <a:rPr lang="fr-FR" dirty="0" err="1" smtClean="0">
                <a:sym typeface="Wingdings"/>
              </a:rPr>
              <a:t>beams</a:t>
            </a:r>
            <a:r>
              <a:rPr lang="fr-FR" dirty="0" smtClean="0">
                <a:sym typeface="Wingdings"/>
              </a:rPr>
              <a:t>)</a:t>
            </a:r>
          </a:p>
          <a:p>
            <a:pPr lvl="2"/>
            <a:endParaRPr lang="fr-FR" dirty="0">
              <a:sym typeface="Wingdings"/>
            </a:endParaRPr>
          </a:p>
          <a:p>
            <a:pPr lvl="2"/>
            <a:endParaRPr lang="fr-FR" dirty="0" smtClean="0">
              <a:sym typeface="Wingdings"/>
            </a:endParaRPr>
          </a:p>
          <a:p>
            <a:pPr lvl="2"/>
            <a:endParaRPr lang="fr-FR" dirty="0" smtClean="0">
              <a:sym typeface="Wingdings"/>
            </a:endParaRPr>
          </a:p>
          <a:p>
            <a:pPr lvl="2"/>
            <a:r>
              <a:rPr lang="fr-FR" dirty="0" err="1" smtClean="0">
                <a:sym typeface="Wingdings"/>
              </a:rPr>
              <a:t>Produires</a:t>
            </a:r>
            <a:r>
              <a:rPr lang="fr-FR" dirty="0" smtClean="0">
                <a:sym typeface="Wingdings"/>
              </a:rPr>
              <a:t> de faisceaux d’ions radioactifs (Radioactive Ion </a:t>
            </a:r>
            <a:r>
              <a:rPr lang="fr-FR" dirty="0" err="1" smtClean="0">
                <a:sym typeface="Wingdings"/>
              </a:rPr>
              <a:t>Beam</a:t>
            </a:r>
            <a:r>
              <a:rPr lang="fr-FR" dirty="0" smtClean="0">
                <a:sym typeface="Wingdings"/>
              </a:rPr>
              <a:t>)</a:t>
            </a:r>
            <a:endParaRPr lang="fr-FR" dirty="0" smtClean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SPL : le Super Proton </a:t>
            </a:r>
            <a:r>
              <a:rPr lang="fr-FR" dirty="0" err="1" smtClean="0"/>
              <a:t>Linac</a:t>
            </a:r>
            <a:r>
              <a:rPr lang="fr-FR" dirty="0" smtClean="0"/>
              <a:t> du CERN</a:t>
            </a:r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6934199" y="800028"/>
            <a:ext cx="2199875" cy="2384241"/>
            <a:chOff x="5005388" y="2584668"/>
            <a:chExt cx="4010025" cy="3743070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388" y="2584668"/>
              <a:ext cx="4010025" cy="3276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" name="ZoneTexte 11"/>
            <p:cNvSpPr txBox="1"/>
            <p:nvPr/>
          </p:nvSpPr>
          <p:spPr>
            <a:xfrm>
              <a:off x="5005388" y="5844552"/>
              <a:ext cx="3579143" cy="4831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O. Brunner et al. LINAC 2008</a:t>
              </a:r>
              <a:endParaRPr lang="fr-FR" sz="1400" dirty="0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827584" y="1844824"/>
            <a:ext cx="3647272" cy="1917330"/>
            <a:chOff x="827584" y="1844824"/>
            <a:chExt cx="3647272" cy="1917330"/>
          </a:xfrm>
        </p:grpSpPr>
        <p:pic>
          <p:nvPicPr>
            <p:cNvPr id="1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53383" y="1844824"/>
              <a:ext cx="1621473" cy="1917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7584" y="1868447"/>
              <a:ext cx="1490701" cy="17682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6" name="Groupe 15"/>
          <p:cNvGrpSpPr/>
          <p:nvPr/>
        </p:nvGrpSpPr>
        <p:grpSpPr>
          <a:xfrm>
            <a:off x="1651893" y="1888108"/>
            <a:ext cx="2089527" cy="1429132"/>
            <a:chOff x="1809750" y="2057016"/>
            <a:chExt cx="2089527" cy="1429132"/>
          </a:xfrm>
        </p:grpSpPr>
        <p:sp>
          <p:nvSpPr>
            <p:cNvPr id="17" name="Croix 16"/>
            <p:cNvSpPr/>
            <p:nvPr/>
          </p:nvSpPr>
          <p:spPr>
            <a:xfrm rot="2594738">
              <a:off x="2984877" y="2057016"/>
              <a:ext cx="914400" cy="914400"/>
            </a:xfrm>
            <a:prstGeom prst="plus">
              <a:avLst>
                <a:gd name="adj" fmla="val 4375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Croix 17"/>
            <p:cNvSpPr/>
            <p:nvPr/>
          </p:nvSpPr>
          <p:spPr>
            <a:xfrm rot="2594738">
              <a:off x="1809750" y="2571748"/>
              <a:ext cx="914400" cy="914400"/>
            </a:xfrm>
            <a:prstGeom prst="plus">
              <a:avLst>
                <a:gd name="adj" fmla="val 4375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5580112" y="3645024"/>
            <a:ext cx="3477875" cy="1646635"/>
            <a:chOff x="5730684" y="4315360"/>
            <a:chExt cx="3477875" cy="1646635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05650" y="4315360"/>
              <a:ext cx="1981975" cy="13710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" name="ZoneTexte 21"/>
            <p:cNvSpPr txBox="1"/>
            <p:nvPr/>
          </p:nvSpPr>
          <p:spPr>
            <a:xfrm>
              <a:off x="5730684" y="5438775"/>
              <a:ext cx="347787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/>
                <a:t>O. </a:t>
              </a:r>
              <a:r>
                <a:rPr lang="fr-FR" sz="1400" dirty="0" err="1" smtClean="0"/>
                <a:t>Baussan</a:t>
              </a:r>
              <a:r>
                <a:rPr lang="fr-FR" sz="1400" dirty="0" smtClean="0"/>
                <a:t> et al. </a:t>
              </a:r>
            </a:p>
            <a:p>
              <a:r>
                <a:rPr lang="en-US" sz="1400" dirty="0" smtClean="0"/>
                <a:t>Phys</a:t>
              </a:r>
              <a:r>
                <a:rPr lang="en-US" sz="1400" dirty="0"/>
                <a:t>. Rev. ST </a:t>
              </a:r>
              <a:r>
                <a:rPr lang="en-US" sz="1400" dirty="0" err="1"/>
                <a:t>Accel</a:t>
              </a:r>
              <a:r>
                <a:rPr lang="en-US" sz="1400" dirty="0"/>
                <a:t>. Beams 17, 031001 (2014)</a:t>
              </a:r>
              <a:endParaRPr lang="fr-FR" sz="1400" dirty="0"/>
            </a:p>
          </p:txBody>
        </p:sp>
      </p:grpSp>
      <p:sp>
        <p:nvSpPr>
          <p:cNvPr id="23" name="Rectangle 22"/>
          <p:cNvSpPr/>
          <p:nvPr/>
        </p:nvSpPr>
        <p:spPr>
          <a:xfrm>
            <a:off x="7668344" y="800028"/>
            <a:ext cx="457200" cy="20764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8152080" y="806232"/>
            <a:ext cx="457200" cy="20764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Rectangle 24"/>
          <p:cNvSpPr/>
          <p:nvPr/>
        </p:nvSpPr>
        <p:spPr>
          <a:xfrm>
            <a:off x="8630984" y="805344"/>
            <a:ext cx="457200" cy="20764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393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3" grpId="0" animBg="1"/>
      <p:bldP spid="24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Objectifs de l’Accord Technique n°2 - SPL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8964488" cy="5688632"/>
          </a:xfrm>
        </p:spPr>
        <p:txBody>
          <a:bodyPr>
            <a:normAutofit/>
          </a:bodyPr>
          <a:lstStyle/>
          <a:p>
            <a:r>
              <a:rPr lang="fr-FR" dirty="0" smtClean="0"/>
              <a:t>Réaliser un </a:t>
            </a:r>
            <a:r>
              <a:rPr lang="fr-FR" dirty="0" err="1" smtClean="0"/>
              <a:t>cryomodule</a:t>
            </a:r>
            <a:r>
              <a:rPr lang="fr-FR" dirty="0" smtClean="0"/>
              <a:t> prototype :</a:t>
            </a:r>
          </a:p>
          <a:p>
            <a:pPr lvl="1"/>
            <a:r>
              <a:rPr lang="fr-FR" dirty="0" smtClean="0"/>
              <a:t>Développer, fabriquer (et tester) des cavités SRF elliptiques  β=1, 704 MHz</a:t>
            </a:r>
          </a:p>
          <a:p>
            <a:pPr lvl="1"/>
            <a:r>
              <a:rPr lang="fr-FR" dirty="0" smtClean="0"/>
              <a:t>Développer, fabriquer et tester des coupleurs de puissance RF</a:t>
            </a:r>
          </a:p>
          <a:p>
            <a:pPr lvl="1"/>
            <a:r>
              <a:rPr lang="fr-FR" dirty="0" smtClean="0"/>
              <a:t>Développer, fabriquer et tester un cryostat </a:t>
            </a:r>
          </a:p>
          <a:p>
            <a:pPr marL="355600" lvl="1" indent="0">
              <a:buNone/>
            </a:pPr>
            <a:r>
              <a:rPr lang="fr-FR" dirty="0" smtClean="0">
                <a:solidFill>
                  <a:srgbClr val="3D6AA5"/>
                </a:solidFill>
                <a:sym typeface="Wingdings"/>
              </a:rPr>
              <a:t> </a:t>
            </a:r>
            <a:r>
              <a:rPr lang="fr-FR" b="1" dirty="0" smtClean="0">
                <a:solidFill>
                  <a:srgbClr val="3D6AA5"/>
                </a:solidFill>
              </a:rPr>
              <a:t>essais d’un train de 4 cavités dans un </a:t>
            </a:r>
            <a:r>
              <a:rPr lang="fr-FR" b="1" dirty="0" err="1" smtClean="0">
                <a:solidFill>
                  <a:srgbClr val="3D6AA5"/>
                </a:solidFill>
              </a:rPr>
              <a:t>cryomodule</a:t>
            </a:r>
            <a:r>
              <a:rPr lang="fr-FR" b="1" dirty="0" smtClean="0">
                <a:solidFill>
                  <a:srgbClr val="3D6AA5"/>
                </a:solidFill>
              </a:rPr>
              <a:t> en configuration machine 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Intérêts :</a:t>
            </a:r>
          </a:p>
          <a:p>
            <a:pPr lvl="1"/>
            <a:r>
              <a:rPr lang="fr-FR" dirty="0" smtClean="0"/>
              <a:t>R&amp;D sur les technologies clés d’un LINAC de protons de haute-intensité (HP-SPL) </a:t>
            </a:r>
          </a:p>
          <a:p>
            <a:pPr lvl="2">
              <a:spcBef>
                <a:spcPts val="0"/>
              </a:spcBef>
            </a:pPr>
            <a:r>
              <a:rPr lang="fr-FR" dirty="0" smtClean="0"/>
              <a:t>développer, concevoir</a:t>
            </a:r>
          </a:p>
          <a:p>
            <a:pPr lvl="2">
              <a:spcBef>
                <a:spcPts val="0"/>
              </a:spcBef>
            </a:pPr>
            <a:r>
              <a:rPr lang="fr-FR" dirty="0" smtClean="0"/>
              <a:t>fabriquer ou faire fabriquer</a:t>
            </a:r>
          </a:p>
          <a:p>
            <a:pPr lvl="2">
              <a:spcBef>
                <a:spcPts val="0"/>
              </a:spcBef>
            </a:pPr>
            <a:r>
              <a:rPr lang="fr-FR" dirty="0" smtClean="0"/>
              <a:t>assembler</a:t>
            </a:r>
          </a:p>
          <a:p>
            <a:pPr lvl="2">
              <a:spcBef>
                <a:spcPts val="0"/>
              </a:spcBef>
            </a:pPr>
            <a:r>
              <a:rPr lang="fr-FR" dirty="0"/>
              <a:t>t</a:t>
            </a:r>
            <a:r>
              <a:rPr lang="fr-FR" dirty="0" smtClean="0"/>
              <a:t>ester</a:t>
            </a:r>
          </a:p>
          <a:p>
            <a:pPr marL="803275" lvl="2" indent="0">
              <a:buNone/>
            </a:pPr>
            <a:r>
              <a:rPr lang="fr-FR" dirty="0" smtClean="0">
                <a:solidFill>
                  <a:srgbClr val="3D6AA5"/>
                </a:solidFill>
                <a:sym typeface="Wingdings"/>
              </a:rPr>
              <a:t></a:t>
            </a:r>
            <a:r>
              <a:rPr lang="fr-FR" dirty="0" smtClean="0">
                <a:solidFill>
                  <a:srgbClr val="3D6AA5"/>
                </a:solidFill>
              </a:rPr>
              <a:t> accroître ou maintenir des compétences</a:t>
            </a:r>
          </a:p>
          <a:p>
            <a:pPr marL="803275" lvl="2" indent="0">
              <a:buNone/>
            </a:pPr>
            <a:r>
              <a:rPr lang="fr-FR" dirty="0" smtClean="0">
                <a:solidFill>
                  <a:srgbClr val="3D6AA5"/>
                </a:solidFill>
                <a:sym typeface="Wingdings"/>
              </a:rPr>
              <a:t> </a:t>
            </a:r>
            <a:r>
              <a:rPr lang="fr-FR" dirty="0" smtClean="0">
                <a:solidFill>
                  <a:srgbClr val="3D6AA5"/>
                </a:solidFill>
              </a:rPr>
              <a:t>établir des partenariats scientifiques et industriels (transferts) </a:t>
            </a:r>
          </a:p>
        </p:txBody>
      </p:sp>
      <p:grpSp>
        <p:nvGrpSpPr>
          <p:cNvPr id="6" name="Groupe 5"/>
          <p:cNvGrpSpPr/>
          <p:nvPr/>
        </p:nvGrpSpPr>
        <p:grpSpPr>
          <a:xfrm>
            <a:off x="1733208" y="2420888"/>
            <a:ext cx="6565056" cy="1656184"/>
            <a:chOff x="1733208" y="2420888"/>
            <a:chExt cx="6565056" cy="1656184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3208" y="2420888"/>
              <a:ext cx="4711000" cy="14923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ZoneTexte 4"/>
            <p:cNvSpPr txBox="1"/>
            <p:nvPr/>
          </p:nvSpPr>
          <p:spPr>
            <a:xfrm>
              <a:off x="1782048" y="3769295"/>
              <a:ext cx="65162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i="1" u="sng" dirty="0" smtClean="0"/>
                <a:t>Le </a:t>
              </a:r>
              <a:r>
                <a:rPr lang="fr-FR" sz="1400" i="1" u="sng" dirty="0" err="1" smtClean="0"/>
                <a:t>cryomodule</a:t>
              </a:r>
              <a:r>
                <a:rPr lang="fr-FR" sz="1400" i="1" u="sng" dirty="0" smtClean="0"/>
                <a:t> : une brique élémentaire de l’accélérateur supraconducteur</a:t>
              </a:r>
              <a:endParaRPr lang="fr-FR" sz="1400" i="1" u="sng" dirty="0"/>
            </a:p>
          </p:txBody>
        </p:sp>
      </p:grpSp>
    </p:spTree>
    <p:extLst>
      <p:ext uri="{BB962C8B-B14F-4D97-AF65-F5344CB8AC3E}">
        <p14:creationId xmlns:p14="http://schemas.microsoft.com/office/powerpoint/2010/main" val="1637446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Objectifs de l’Accord Technique n°2 - SPL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Panorama des accélérateurs de hadrons de forte puissance dans le monde</a:t>
            </a:r>
            <a:endParaRPr lang="fr-FR" dirty="0"/>
          </a:p>
        </p:txBody>
      </p:sp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98" y="1090181"/>
            <a:ext cx="8171319" cy="53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598" y="1090181"/>
            <a:ext cx="8171319" cy="53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28" y="1090164"/>
            <a:ext cx="8171319" cy="53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37" y="1090181"/>
            <a:ext cx="8171319" cy="534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ectangle 18"/>
          <p:cNvSpPr/>
          <p:nvPr/>
        </p:nvSpPr>
        <p:spPr bwMode="auto">
          <a:xfrm>
            <a:off x="5780570" y="2110561"/>
            <a:ext cx="117341" cy="123900"/>
          </a:xfrm>
          <a:prstGeom prst="rect">
            <a:avLst/>
          </a:prstGeom>
          <a:solidFill>
            <a:srgbClr val="3399FF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B prst="angle"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772104" y="1551762"/>
            <a:ext cx="117341" cy="123900"/>
          </a:xfrm>
          <a:prstGeom prst="rect">
            <a:avLst/>
          </a:prstGeom>
          <a:solidFill>
            <a:srgbClr val="DA0000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Triangle isocèle 20"/>
          <p:cNvSpPr/>
          <p:nvPr/>
        </p:nvSpPr>
        <p:spPr bwMode="auto">
          <a:xfrm>
            <a:off x="5785025" y="1829263"/>
            <a:ext cx="89180" cy="88279"/>
          </a:xfrm>
          <a:prstGeom prst="triangle">
            <a:avLst/>
          </a:prstGeom>
          <a:solidFill>
            <a:srgbClr val="DA0000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Ellipse 21"/>
          <p:cNvSpPr/>
          <p:nvPr/>
        </p:nvSpPr>
        <p:spPr bwMode="auto">
          <a:xfrm>
            <a:off x="5806783" y="2685926"/>
            <a:ext cx="86050" cy="85181"/>
          </a:xfrm>
          <a:prstGeom prst="ellipse">
            <a:avLst/>
          </a:prstGeom>
          <a:solidFill>
            <a:srgbClr val="0099FF">
              <a:alpha val="68000"/>
            </a:srgbClr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Organigramme : Décision 22"/>
          <p:cNvSpPr/>
          <p:nvPr/>
        </p:nvSpPr>
        <p:spPr bwMode="auto">
          <a:xfrm>
            <a:off x="5790069" y="2387585"/>
            <a:ext cx="129857" cy="126999"/>
          </a:xfrm>
          <a:prstGeom prst="flowChartDecision">
            <a:avLst/>
          </a:prstGeom>
          <a:solidFill>
            <a:srgbClr val="0099FF"/>
          </a:solidFill>
          <a:ln w="9525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0" i="0" u="sng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072221" y="1484666"/>
            <a:ext cx="23233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Machines non supra existantes </a:t>
            </a:r>
          </a:p>
        </p:txBody>
      </p:sp>
      <p:sp>
        <p:nvSpPr>
          <p:cNvPr id="25" name="ZoneTexte 24"/>
          <p:cNvSpPr txBox="1"/>
          <p:nvPr/>
        </p:nvSpPr>
        <p:spPr>
          <a:xfrm>
            <a:off x="6090001" y="1755666"/>
            <a:ext cx="23233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b="1" u="none" dirty="0" smtClean="0">
                <a:solidFill>
                  <a:srgbClr val="C00000"/>
                </a:solidFill>
                <a:latin typeface="Calibri" pitchFamily="34" charset="0"/>
                <a:cs typeface="Calibri" pitchFamily="34" charset="0"/>
              </a:rPr>
              <a:t>Machines non supra en construction</a:t>
            </a:r>
          </a:p>
        </p:txBody>
      </p:sp>
      <p:sp>
        <p:nvSpPr>
          <p:cNvPr id="26" name="ZoneTexte 25"/>
          <p:cNvSpPr txBox="1"/>
          <p:nvPr/>
        </p:nvSpPr>
        <p:spPr>
          <a:xfrm>
            <a:off x="6139954" y="2050239"/>
            <a:ext cx="232335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2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Machines </a:t>
            </a:r>
            <a:r>
              <a:rPr lang="fr-FR" sz="1200" b="1" u="none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supras</a:t>
            </a:r>
            <a:r>
              <a:rPr lang="fr-FR" sz="12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existantes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165354" y="2330553"/>
            <a:ext cx="23233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Machines </a:t>
            </a:r>
            <a:r>
              <a:rPr lang="fr-FR" sz="1100" b="1" u="none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supras</a:t>
            </a:r>
            <a:r>
              <a:rPr lang="fr-FR" sz="1100" b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en construction</a:t>
            </a:r>
          </a:p>
        </p:txBody>
      </p:sp>
      <p:sp>
        <p:nvSpPr>
          <p:cNvPr id="28" name="ZoneTexte 27"/>
          <p:cNvSpPr txBox="1"/>
          <p:nvPr/>
        </p:nvSpPr>
        <p:spPr>
          <a:xfrm>
            <a:off x="6174668" y="2591326"/>
            <a:ext cx="2323357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1100" b="1" i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Machines </a:t>
            </a:r>
            <a:r>
              <a:rPr lang="fr-FR" sz="1100" b="1" i="1" u="none" dirty="0" err="1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Supras</a:t>
            </a:r>
            <a:r>
              <a:rPr lang="fr-FR" sz="1100" b="1" i="1" u="none" dirty="0" smtClean="0">
                <a:solidFill>
                  <a:srgbClr val="0070C0"/>
                </a:solidFill>
                <a:latin typeface="Calibri" pitchFamily="34" charset="0"/>
                <a:cs typeface="Calibri" pitchFamily="34" charset="0"/>
              </a:rPr>
              <a:t> conjecturées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39552" y="5205680"/>
            <a:ext cx="4809330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rgbClr val="3D6AA5"/>
                </a:solidFill>
              </a:rPr>
              <a:t>De plus en plus d’accélérateurs supraconducteurs</a:t>
            </a:r>
            <a:endParaRPr lang="fr-FR" dirty="0">
              <a:solidFill>
                <a:srgbClr val="3D6AA5"/>
              </a:solidFill>
            </a:endParaRPr>
          </a:p>
        </p:txBody>
      </p:sp>
      <p:grpSp>
        <p:nvGrpSpPr>
          <p:cNvPr id="31" name="Groupe 30"/>
          <p:cNvGrpSpPr/>
          <p:nvPr/>
        </p:nvGrpSpPr>
        <p:grpSpPr>
          <a:xfrm>
            <a:off x="3180467" y="1945038"/>
            <a:ext cx="3029800" cy="2042109"/>
            <a:chOff x="3180467" y="1945038"/>
            <a:chExt cx="3029800" cy="2042109"/>
          </a:xfrm>
        </p:grpSpPr>
        <p:pic>
          <p:nvPicPr>
            <p:cNvPr id="2050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80467" y="2726837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2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47864" y="1945038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2339974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3429000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00948" y="2870853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57676" y="2852936"/>
              <a:ext cx="444519" cy="4445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7" name="Picture 2" descr="http://i2.cdscdn.com/pdt2/1/9/4/1/700x700/auc8712026620194/rw/drapeau-francais-en-polyest.jpg"/>
            <p:cNvPicPr>
              <a:picLocks noChangeAspect="1" noChangeArrowheads="1"/>
            </p:cNvPicPr>
            <p:nvPr/>
          </p:nvPicPr>
          <p:blipFill>
            <a:blip r:embed="rId6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8271" y="2898121"/>
              <a:ext cx="558147" cy="55814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48" name="Rectangle 2047"/>
          <p:cNvSpPr/>
          <p:nvPr/>
        </p:nvSpPr>
        <p:spPr>
          <a:xfrm>
            <a:off x="5839240" y="6192586"/>
            <a:ext cx="3312402" cy="221018"/>
          </a:xfrm>
          <a:prstGeom prst="rect">
            <a:avLst/>
          </a:prstGeom>
          <a:solidFill>
            <a:schemeClr val="bg1"/>
          </a:solidFill>
        </p:spPr>
        <p:txBody>
          <a:bodyPr wrap="square" lIns="18000" tIns="18000" rIns="18000" bIns="18000">
            <a:spAutoFit/>
          </a:bodyPr>
          <a:lstStyle/>
          <a:p>
            <a:pPr algn="r"/>
            <a:r>
              <a:rPr lang="en-US" sz="1200" dirty="0" smtClean="0">
                <a:solidFill>
                  <a:srgbClr val="000000"/>
                </a:solidFill>
              </a:rPr>
              <a:t>J-Luc Biarrotte, SLHIPP-4, CERN, 15-16 May 2014</a:t>
            </a:r>
            <a:endParaRPr lang="de-DE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835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5" grpId="0" animBg="1"/>
      <p:bldP spid="27" grpId="0" animBg="1"/>
      <p:bldP spid="28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40834" y="1572277"/>
            <a:ext cx="5502437" cy="4644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 smtClean="0"/>
              <a:t>Une collaboration à travers 5 </a:t>
            </a:r>
            <a:r>
              <a:rPr lang="fr-FR" dirty="0" err="1" smtClean="0"/>
              <a:t>workpackages</a:t>
            </a:r>
            <a:r>
              <a:rPr lang="fr-FR" dirty="0" smtClean="0"/>
              <a:t> (WP) dans le cadre de la contribution exceptionnelle de la France au CERN</a:t>
            </a:r>
          </a:p>
          <a:p>
            <a:pPr lvl="1"/>
            <a:r>
              <a:rPr lang="fr-FR" dirty="0" smtClean="0"/>
              <a:t>Le cœur du </a:t>
            </a:r>
            <a:r>
              <a:rPr lang="fr-FR" dirty="0" err="1" smtClean="0"/>
              <a:t>cryomodule</a:t>
            </a:r>
            <a:r>
              <a:rPr lang="fr-FR" dirty="0" smtClean="0"/>
              <a:t> : la zone accélératrice</a:t>
            </a:r>
          </a:p>
        </p:txBody>
      </p:sp>
      <p:sp>
        <p:nvSpPr>
          <p:cNvPr id="6" name="Rectangle 5"/>
          <p:cNvSpPr/>
          <p:nvPr/>
        </p:nvSpPr>
        <p:spPr>
          <a:xfrm>
            <a:off x="2024236" y="1798831"/>
            <a:ext cx="2088232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pPr algn="r"/>
            <a:r>
              <a:rPr 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Distribution </a:t>
            </a:r>
            <a:r>
              <a:rPr lang="en-US" sz="14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cryogénique</a:t>
            </a:r>
            <a:endParaRPr lang="de-DE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25896" y="2035627"/>
            <a:ext cx="1215752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pPr algn="r"/>
            <a:r>
              <a:rPr lang="en-US" sz="1400" dirty="0" err="1" smtClean="0">
                <a:solidFill>
                  <a:srgbClr val="0070C0"/>
                </a:solidFill>
              </a:rPr>
              <a:t>Coupleur</a:t>
            </a:r>
            <a:r>
              <a:rPr lang="en-US" sz="1400" dirty="0" smtClean="0">
                <a:solidFill>
                  <a:srgbClr val="0070C0"/>
                </a:solidFill>
              </a:rPr>
              <a:t> HOM</a:t>
            </a:r>
            <a:endParaRPr lang="de-DE" sz="1400" dirty="0">
              <a:solidFill>
                <a:srgbClr val="0070C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585764" y="2132856"/>
            <a:ext cx="1368152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0000FF"/>
                </a:solidFill>
              </a:rPr>
              <a:t>Réservoir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hélium</a:t>
            </a:r>
            <a:endParaRPr lang="de-DE" sz="1400" dirty="0">
              <a:solidFill>
                <a:srgbClr val="0000FF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17612" y="4545413"/>
            <a:ext cx="1152128" cy="467239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Support</a:t>
            </a:r>
          </a:p>
          <a:p>
            <a:pPr algn="ctr"/>
            <a:r>
              <a:rPr lang="en-US" sz="1400" dirty="0" smtClean="0">
                <a:solidFill>
                  <a:schemeClr val="bg1">
                    <a:lumMod val="50000"/>
                  </a:schemeClr>
                </a:solidFill>
              </a:rPr>
              <a:t>inter-</a:t>
            </a:r>
            <a:r>
              <a:rPr lang="en-US" sz="1400" dirty="0" err="1" smtClean="0">
                <a:solidFill>
                  <a:schemeClr val="bg1">
                    <a:lumMod val="50000"/>
                  </a:schemeClr>
                </a:solidFill>
              </a:rPr>
              <a:t>cavité</a:t>
            </a:r>
            <a:endParaRPr lang="de-DE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915816" y="5970421"/>
            <a:ext cx="1893094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r>
              <a:rPr lang="en-US" sz="1400" dirty="0" err="1" smtClean="0">
                <a:solidFill>
                  <a:schemeClr val="bg2">
                    <a:lumMod val="50000"/>
                  </a:schemeClr>
                </a:solidFill>
              </a:rPr>
              <a:t>Coupleur</a:t>
            </a:r>
            <a:r>
              <a:rPr lang="en-US" sz="1400" dirty="0" smtClean="0">
                <a:solidFill>
                  <a:schemeClr val="bg2">
                    <a:lumMod val="50000"/>
                  </a:schemeClr>
                </a:solidFill>
              </a:rPr>
              <a:t> de puissance RF</a:t>
            </a:r>
            <a:endParaRPr lang="de-DE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68352" y="5373214"/>
            <a:ext cx="2613174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Double-tube (RF, support de </a:t>
            </a:r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</a:rPr>
              <a:t>cavité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de-DE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386181" y="4868579"/>
            <a:ext cx="2613174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Ecran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accent2">
                    <a:lumMod val="75000"/>
                  </a:schemeClr>
                </a:solidFill>
              </a:rPr>
              <a:t>magnétique</a:t>
            </a:r>
            <a:endParaRPr lang="de-DE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220072" y="4311794"/>
            <a:ext cx="3384376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Cavité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400" dirty="0" err="1" smtClean="0">
                <a:solidFill>
                  <a:schemeClr val="bg1">
                    <a:lumMod val="65000"/>
                  </a:schemeClr>
                </a:solidFill>
              </a:rPr>
              <a:t>elliptique</a:t>
            </a:r>
            <a:r>
              <a:rPr lang="en-US" sz="1400" dirty="0" smtClean="0">
                <a:solidFill>
                  <a:schemeClr val="bg1">
                    <a:lumMod val="65000"/>
                  </a:schemeClr>
                </a:solidFill>
              </a:rPr>
              <a:t> 5 cellules en niobium massif</a:t>
            </a:r>
            <a:endParaRPr lang="de-DE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6224908" y="3929789"/>
            <a:ext cx="1965102" cy="251795"/>
          </a:xfrm>
          <a:prstGeom prst="rect">
            <a:avLst/>
          </a:prstGeom>
          <a:noFill/>
        </p:spPr>
        <p:txBody>
          <a:bodyPr wrap="square" lIns="18000" tIns="18000" rIns="18000" bIns="18000">
            <a:spAutoFit/>
          </a:bodyPr>
          <a:lstStyle/>
          <a:p>
            <a:r>
              <a:rPr lang="en-US" sz="1400" dirty="0" err="1" smtClean="0"/>
              <a:t>Système</a:t>
            </a:r>
            <a:r>
              <a:rPr lang="en-US" sz="1400" dirty="0" smtClean="0"/>
              <a:t> </a:t>
            </a:r>
            <a:r>
              <a:rPr lang="en-US" sz="1400" dirty="0" err="1" smtClean="0"/>
              <a:t>d’accord</a:t>
            </a:r>
            <a:r>
              <a:rPr lang="en-US" sz="1400" dirty="0" smtClean="0"/>
              <a:t> à </a:t>
            </a:r>
            <a:r>
              <a:rPr lang="en-US" sz="1400" dirty="0" err="1" smtClean="0"/>
              <a:t>froid</a:t>
            </a:r>
            <a:endParaRPr lang="de-DE" sz="1400" dirty="0"/>
          </a:p>
        </p:txBody>
      </p:sp>
      <p:pic>
        <p:nvPicPr>
          <p:cNvPr id="21" name="Picture 4" descr="N:\SPL\COM\2011\EUCARD\Images Patxi 28-04-2011\Coupe Cavité3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5363" y="1276656"/>
            <a:ext cx="2175766" cy="12961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26100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Espace réservé du texte 2"/>
          <p:cNvSpPr txBox="1">
            <a:spLocks/>
          </p:cNvSpPr>
          <p:nvPr/>
        </p:nvSpPr>
        <p:spPr>
          <a:xfrm>
            <a:off x="5538592" y="699680"/>
            <a:ext cx="3569912" cy="4025584"/>
          </a:xfrm>
          <a:prstGeom prst="rect">
            <a:avLst/>
          </a:prstGeom>
        </p:spPr>
        <p:txBody>
          <a:bodyPr vert="horz" lIns="18000" tIns="45720" rIns="18000" bIns="1800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 smtClean="0"/>
              <a:t>Le système d’accord à froid</a:t>
            </a:r>
          </a:p>
          <a:p>
            <a:pPr lvl="1"/>
            <a:r>
              <a:rPr lang="fr-FR" dirty="0" smtClean="0"/>
              <a:t>Conception </a:t>
            </a:r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Fabrication et essais de 8 + 1 systèmes d’accord à froid</a:t>
            </a:r>
          </a:p>
          <a:p>
            <a:pPr marL="355600" lvl="1" indent="0">
              <a:spcBef>
                <a:spcPts val="0"/>
              </a:spcBef>
              <a:buNone/>
            </a:pPr>
            <a:r>
              <a:rPr lang="fr-FR" dirty="0"/>
              <a:t>	</a:t>
            </a:r>
            <a:r>
              <a:rPr lang="fr-FR" dirty="0" smtClean="0"/>
              <a:t>(AT2 WP2.4)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179512" y="692696"/>
            <a:ext cx="5188453" cy="3161246"/>
          </a:xfrm>
        </p:spPr>
        <p:txBody>
          <a:bodyPr/>
          <a:lstStyle/>
          <a:p>
            <a:r>
              <a:rPr lang="fr-FR" dirty="0" smtClean="0"/>
              <a:t>La cavité elliptique 704,2 MHz, 5 cellules, </a:t>
            </a:r>
            <a:r>
              <a:rPr lang="el-GR" dirty="0" smtClean="0"/>
              <a:t>β=1</a:t>
            </a:r>
            <a:endParaRPr lang="fr-FR" dirty="0" smtClean="0"/>
          </a:p>
          <a:p>
            <a:pPr lvl="1"/>
            <a:r>
              <a:rPr lang="fr-FR" dirty="0" smtClean="0"/>
              <a:t>Conception </a:t>
            </a:r>
          </a:p>
          <a:p>
            <a:pPr lvl="2"/>
            <a:r>
              <a:rPr lang="fr-FR" dirty="0" smtClean="0"/>
              <a:t>design RF 		et mécanique</a:t>
            </a:r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Fabrication</a:t>
            </a:r>
            <a:endParaRPr lang="fr-FR" dirty="0"/>
          </a:p>
        </p:txBody>
      </p:sp>
      <p:pic>
        <p:nvPicPr>
          <p:cNvPr id="5122" name="Picture 2" descr="http://www.cea.fr/var/site/storage/images/media/images/logo_cea_2012/1595422-1-fre-FR/logo_cea_2012_pleinetaille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972" y="-20320"/>
            <a:ext cx="88272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e 3"/>
          <p:cNvGrpSpPr/>
          <p:nvPr/>
        </p:nvGrpSpPr>
        <p:grpSpPr>
          <a:xfrm>
            <a:off x="251520" y="2204864"/>
            <a:ext cx="3073063" cy="668118"/>
            <a:chOff x="222097" y="1207708"/>
            <a:chExt cx="4653534" cy="1020867"/>
          </a:xfrm>
        </p:grpSpPr>
        <p:pic>
          <p:nvPicPr>
            <p:cNvPr id="5" name="Image 4" descr="mode-fonda.jpg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2097" y="1207708"/>
              <a:ext cx="4653534" cy="625983"/>
            </a:xfrm>
            <a:prstGeom prst="rect">
              <a:avLst/>
            </a:prstGeom>
          </p:spPr>
        </p:pic>
        <p:sp>
          <p:nvSpPr>
            <p:cNvPr id="6" name="ZoneTexte 8"/>
            <p:cNvSpPr txBox="1"/>
            <p:nvPr/>
          </p:nvSpPr>
          <p:spPr>
            <a:xfrm>
              <a:off x="222099" y="1758300"/>
              <a:ext cx="4653532" cy="470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1400" i="1" u="sng" dirty="0" smtClean="0"/>
                <a:t>704.4 </a:t>
              </a:r>
              <a:r>
                <a:rPr lang="fr-FR" sz="1400" i="1" u="sng" dirty="0" err="1" smtClean="0"/>
                <a:t>fundamental</a:t>
              </a:r>
              <a:r>
                <a:rPr lang="fr-FR" sz="1400" i="1" u="sng" dirty="0" smtClean="0"/>
                <a:t> mode (pi-mode)</a:t>
              </a:r>
              <a:endParaRPr lang="fr-FR" sz="1400" i="1" u="sng" dirty="0"/>
            </a:p>
          </p:txBody>
        </p:sp>
      </p:grpSp>
      <p:pic>
        <p:nvPicPr>
          <p:cNvPr id="5124" name="Picture 4" descr="http://eucard-old.web.cern.ch/eucard-old/news/newsletters/issue11/AccNews.jpg"/>
          <p:cNvPicPr>
            <a:picLocks noChangeAspect="1" noChangeArrowheads="1"/>
          </p:cNvPicPr>
          <p:nvPr/>
        </p:nvPicPr>
        <p:blipFill rotWithShape="1">
          <a:blip r:embed="rId6" cstate="print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8425" y="956328"/>
            <a:ext cx="1034415" cy="503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e 11"/>
          <p:cNvGrpSpPr/>
          <p:nvPr/>
        </p:nvGrpSpPr>
        <p:grpSpPr>
          <a:xfrm>
            <a:off x="32960" y="3284983"/>
            <a:ext cx="3020852" cy="2808313"/>
            <a:chOff x="370093" y="2636912"/>
            <a:chExt cx="3776595" cy="3744417"/>
          </a:xfrm>
        </p:grpSpPr>
        <p:pic>
          <p:nvPicPr>
            <p:cNvPr id="7" name="Picture 2" descr="C:\devanz2\SPL\beta1\PHOTOS Cavité_SPL\2013_05_23-Arrivée à saclay\IMG_4000.JPG"/>
            <p:cNvPicPr>
              <a:picLocks noChangeAspect="1" noChangeArrowheads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-733311" y="3740316"/>
              <a:ext cx="3744417" cy="15376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devanz2\SPL\beta1\PHOTOS Cavité_SPL\2013_05_23-Arrivée à saclay\IMG_4010.JP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1861697" y="4384370"/>
              <a:ext cx="2409741" cy="15841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3" descr="C:\devanz2\SPL\beta1\PHOTOS Cavité_SPL\2013_05_23-Arrivée à saclay\IMG_4054.JPG"/>
            <p:cNvPicPr>
              <a:picLocks noChangeAspect="1" noChangeArrowheads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941752" y="2636912"/>
              <a:ext cx="2204936" cy="12581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Picture 3" descr="C:\devanz2\SPL\beta1\PHOTOS Cavité_SPL\2013_05_23-Arrivée à saclay\IMG_4046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99718" y="4015194"/>
            <a:ext cx="2338874" cy="1790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Espace réservé du texte 2"/>
          <p:cNvSpPr txBox="1">
            <a:spLocks/>
          </p:cNvSpPr>
          <p:nvPr/>
        </p:nvSpPr>
        <p:spPr>
          <a:xfrm>
            <a:off x="2887320" y="3678381"/>
            <a:ext cx="2980824" cy="326683"/>
          </a:xfrm>
          <a:prstGeom prst="rect">
            <a:avLst/>
          </a:prstGeom>
        </p:spPr>
        <p:txBody>
          <a:bodyPr vert="horz" lIns="18000" tIns="45720" rIns="18000" bIns="1800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3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Mesures et accords</a:t>
            </a:r>
            <a:endParaRPr lang="fr-FR" dirty="0"/>
          </a:p>
        </p:txBody>
      </p:sp>
      <p:grpSp>
        <p:nvGrpSpPr>
          <p:cNvPr id="20" name="Groupe 19"/>
          <p:cNvGrpSpPr/>
          <p:nvPr/>
        </p:nvGrpSpPr>
        <p:grpSpPr>
          <a:xfrm>
            <a:off x="3275856" y="1700808"/>
            <a:ext cx="2156168" cy="1336977"/>
            <a:chOff x="3275856" y="1803991"/>
            <a:chExt cx="2156168" cy="1336977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65299" y="1803991"/>
              <a:ext cx="1777282" cy="10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Rectangle 13"/>
            <p:cNvSpPr/>
            <p:nvPr/>
          </p:nvSpPr>
          <p:spPr>
            <a:xfrm>
              <a:off x="3275856" y="2833191"/>
              <a:ext cx="2156168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fr-FR" sz="1400" i="1" u="sng" dirty="0" smtClean="0"/>
                <a:t>Cavité et réservoir He en Ti</a:t>
              </a:r>
              <a:endParaRPr lang="fr-FR" sz="1400" i="1" u="sng" dirty="0"/>
            </a:p>
          </p:txBody>
        </p:sp>
      </p:grp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8224" y="1412776"/>
            <a:ext cx="2888597" cy="1987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39759" y="1124744"/>
            <a:ext cx="136874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 descr="C:\devanz2\SPL\CEX\photos_tuner 24-06-2011\Photo 026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725264"/>
            <a:ext cx="1439903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" descr="C:\devanz2\SPL\CEX\test SAF\IMG_1337.JPG"/>
          <p:cNvPicPr>
            <a:picLocks noChangeAspect="1" noChangeArrowheads="1"/>
          </p:cNvPicPr>
          <p:nvPr/>
        </p:nvPicPr>
        <p:blipFill rotWithShape="1"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29249" y="4725264"/>
            <a:ext cx="1707247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79512" y="1628800"/>
            <a:ext cx="17171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Q</a:t>
            </a:r>
            <a:r>
              <a:rPr lang="en-US" sz="1400" baseline="-25000" dirty="0"/>
              <a:t>0</a:t>
            </a:r>
            <a:r>
              <a:rPr lang="en-US" sz="1400" dirty="0"/>
              <a:t> </a:t>
            </a:r>
            <a:r>
              <a:rPr lang="en-US" sz="1400" dirty="0" smtClean="0"/>
              <a:t>à 2K 8.4x10</a:t>
            </a:r>
            <a:r>
              <a:rPr lang="en-US" sz="1400" baseline="30000" dirty="0" smtClean="0"/>
              <a:t>10</a:t>
            </a:r>
            <a:r>
              <a:rPr lang="en-US" sz="1400" dirty="0" smtClean="0"/>
              <a:t> (</a:t>
            </a:r>
            <a:r>
              <a:rPr lang="en-US" sz="1400" dirty="0" err="1" smtClean="0"/>
              <a:t>th.</a:t>
            </a:r>
            <a:r>
              <a:rPr lang="en-US" sz="1400" dirty="0" smtClean="0"/>
              <a:t>)</a:t>
            </a:r>
          </a:p>
          <a:p>
            <a:r>
              <a:rPr lang="en-US" sz="1400" dirty="0" err="1" smtClean="0"/>
              <a:t>E</a:t>
            </a:r>
            <a:r>
              <a:rPr lang="en-US" sz="1400" baseline="-25000" dirty="0" err="1" smtClean="0"/>
              <a:t>acc</a:t>
            </a:r>
            <a:r>
              <a:rPr lang="en-US" sz="1400" dirty="0" smtClean="0"/>
              <a:t> = 25 MV/m</a:t>
            </a: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51095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Cavités elliptiques 704,2 MHz, 5 cellules, </a:t>
            </a:r>
            <a:r>
              <a:rPr lang="el-GR" dirty="0" smtClean="0"/>
              <a:t>β=1</a:t>
            </a:r>
            <a:r>
              <a:rPr lang="fr-FR" dirty="0" smtClean="0"/>
              <a:t> SPL pour le </a:t>
            </a:r>
            <a:r>
              <a:rPr lang="fr-FR" dirty="0" err="1" smtClean="0"/>
              <a:t>cryomodule</a:t>
            </a:r>
            <a:endParaRPr lang="fr-FR" dirty="0" smtClean="0"/>
          </a:p>
          <a:p>
            <a:pPr lvl="1"/>
            <a:r>
              <a:rPr lang="fr-FR" dirty="0" smtClean="0"/>
              <a:t>Fabrication de 5 cavités elliptiques, accords et essais du système d’accord CEA</a:t>
            </a:r>
          </a:p>
          <a:p>
            <a:pPr lvl="2"/>
            <a:r>
              <a:rPr lang="fr-FR" dirty="0" smtClean="0"/>
              <a:t> 1 au CERN et 4 chez un partenaires industriels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Conception des réservoirs hélium en acier inoxydable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Adaptation au design de la cavité CEA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Adaptation au système d’accord à froid CEA</a:t>
            </a:r>
          </a:p>
        </p:txBody>
      </p:sp>
      <p:pic>
        <p:nvPicPr>
          <p:cNvPr id="11" name="Picture 4" descr="N:\SPL\COM\2011\EUCARD\Images Patxi 28-04-2011\Coupe Cavité3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697" y="4515488"/>
            <a:ext cx="2988943" cy="1780569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pic>
        <p:nvPicPr>
          <p:cNvPr id="15" name="Picture 2"/>
          <p:cNvPicPr>
            <a:picLocks noGrp="1"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755248"/>
            <a:ext cx="24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" name="Groupe 9"/>
          <p:cNvGrpSpPr>
            <a:grpSpLocks noChangeAspect="1"/>
          </p:cNvGrpSpPr>
          <p:nvPr/>
        </p:nvGrpSpPr>
        <p:grpSpPr>
          <a:xfrm>
            <a:off x="5912624" y="4260473"/>
            <a:ext cx="2907848" cy="2120855"/>
            <a:chOff x="3933973" y="2290678"/>
            <a:chExt cx="4322312" cy="3612404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3148497" y="3076154"/>
              <a:ext cx="3612404" cy="20414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5370879" y="3017676"/>
              <a:ext cx="3612402" cy="21584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614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2130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\\cern.ch\dfs\Users\n\nvalverd\Desktop\catia\11.jpg"/>
          <p:cNvPicPr>
            <a:picLocks noChangeAspect="1" noChangeArrowheads="1"/>
          </p:cNvPicPr>
          <p:nvPr/>
        </p:nvPicPr>
        <p:blipFill rotWithShape="1"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2641969" y="4594390"/>
            <a:ext cx="2581478" cy="1714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/>
          <p:cNvPicPr>
            <a:picLocks noGrp="1"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00392" y="1755249"/>
            <a:ext cx="2400000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 descr="http://www.cea.fr/var/site/storage/images/media/images/logo_cea_2012/1595422-1-fre-FR/logo_cea_2012_pleinetaille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3775428"/>
            <a:ext cx="582771" cy="47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" name="Espace réservé du texte 2"/>
          <p:cNvSpPr txBox="1">
            <a:spLocks/>
          </p:cNvSpPr>
          <p:nvPr/>
        </p:nvSpPr>
        <p:spPr>
          <a:xfrm>
            <a:off x="5364088" y="3924090"/>
            <a:ext cx="3920554" cy="326683"/>
          </a:xfrm>
          <a:prstGeom prst="rect">
            <a:avLst/>
          </a:prstGeom>
        </p:spPr>
        <p:txBody>
          <a:bodyPr vert="horz" lIns="18000" tIns="45720" rIns="18000" bIns="1800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10"/>
              </a:buBlip>
              <a:defRPr sz="2000" b="1" kern="1200">
                <a:solidFill>
                  <a:srgbClr val="C3004A"/>
                </a:solidFill>
                <a:latin typeface="+mn-lt"/>
                <a:ea typeface="+mn-ea"/>
                <a:cs typeface="+mn-cs"/>
              </a:defRPr>
            </a:lvl1pPr>
            <a:lvl2pPr marL="630238" indent="-274638" algn="l" defTabSz="914400" rtl="0" eaLnBrk="1" latinLnBrk="0" hangingPunct="1">
              <a:spcBef>
                <a:spcPct val="20000"/>
              </a:spcBef>
              <a:buFontTx/>
              <a:buBlip>
                <a:blip r:embed="rId11"/>
              </a:buBlip>
              <a:defRPr sz="2000" kern="1200">
                <a:solidFill>
                  <a:srgbClr val="7030A0"/>
                </a:solidFill>
                <a:latin typeface="+mn-lt"/>
                <a:ea typeface="+mn-ea"/>
                <a:cs typeface="+mn-cs"/>
              </a:defRPr>
            </a:lvl2pPr>
            <a:lvl3pPr marL="985838" indent="-182563" algn="l" defTabSz="914400" rtl="0" eaLnBrk="1" latinLnBrk="0" hangingPunct="1">
              <a:spcBef>
                <a:spcPts val="0"/>
              </a:spcBef>
              <a:buFont typeface="Wingdings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fr-FR" dirty="0" smtClean="0"/>
              <a:t>Fourniture              </a:t>
            </a:r>
            <a:r>
              <a:rPr lang="fr-FR" sz="1800" dirty="0" smtClean="0"/>
              <a:t>(AT2 WP 2,1) </a:t>
            </a: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109248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ln>
            <a:noFill/>
          </a:ln>
        </p:spPr>
        <p:txBody>
          <a:bodyPr>
            <a:normAutofit/>
          </a:bodyPr>
          <a:lstStyle/>
          <a:p>
            <a:r>
              <a:rPr lang="fr-FR" dirty="0" smtClean="0"/>
              <a:t>Les coupleurs de puissance RF</a:t>
            </a:r>
          </a:p>
          <a:p>
            <a:pPr lvl="1"/>
            <a:r>
              <a:rPr lang="fr-FR" dirty="0" smtClean="0"/>
              <a:t>Conception par le CERN et fabrication de 2 paires de coupleurs prototypes </a:t>
            </a:r>
          </a:p>
          <a:p>
            <a:pPr lvl="2"/>
            <a:r>
              <a:rPr lang="fr-FR" dirty="0" smtClean="0"/>
              <a:t> 1000 kW pulsé (0,4+1,2+0,4=0,2 ms) ; 50 Hz ; 100 kW moyen</a:t>
            </a:r>
          </a:p>
          <a:p>
            <a:pPr lvl="2"/>
            <a:r>
              <a:rPr lang="fr-FR" dirty="0" smtClean="0"/>
              <a:t> à fenêtre cylindrique (type LHC)		</a:t>
            </a:r>
            <a:r>
              <a:rPr lang="fr-FR" dirty="0" smtClean="0">
                <a:sym typeface="Wingdings"/>
              </a:rPr>
              <a:t></a:t>
            </a:r>
            <a:r>
              <a:rPr lang="fr-FR" dirty="0" smtClean="0"/>
              <a:t> à fenêtre disque (type SPS)</a:t>
            </a:r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endParaRPr lang="fr-FR" dirty="0" smtClean="0"/>
          </a:p>
          <a:p>
            <a:pPr lvl="1"/>
            <a:endParaRPr lang="fr-FR" dirty="0"/>
          </a:p>
          <a:p>
            <a:pPr lvl="1"/>
            <a:r>
              <a:rPr lang="fr-FR" dirty="0" smtClean="0"/>
              <a:t>Tests et conditionnement de ces coupleurs au CEA (AT2 WP5)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Montage en salle blanche sur cavité de conditionnement</a:t>
            </a:r>
          </a:p>
          <a:p>
            <a:pPr lvl="2"/>
            <a:r>
              <a:rPr lang="fr-FR" dirty="0"/>
              <a:t> </a:t>
            </a:r>
            <a:r>
              <a:rPr lang="fr-FR" dirty="0" smtClean="0"/>
              <a:t>Alimentation et mesures RF</a:t>
            </a:r>
          </a:p>
          <a:p>
            <a:pPr lvl="2"/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Contenu de l’Accord Technique n°2 – SPL - Réalisations</a:t>
            </a:r>
            <a:endParaRPr lang="fr-FR" dirty="0"/>
          </a:p>
        </p:txBody>
      </p:sp>
      <p:pic>
        <p:nvPicPr>
          <p:cNvPr id="6146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762" y="2291881"/>
            <a:ext cx="72130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www.cea.fr/var/site/storage/images/media/images/logo_cea_2012/1595422-1-fre-FR/logo_cea_2012_pleinetaill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65293" y="4431263"/>
            <a:ext cx="582771" cy="475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Groupe 4"/>
          <p:cNvGrpSpPr>
            <a:grpSpLocks noChangeAspect="1"/>
          </p:cNvGrpSpPr>
          <p:nvPr/>
        </p:nvGrpSpPr>
        <p:grpSpPr>
          <a:xfrm>
            <a:off x="971601" y="1874675"/>
            <a:ext cx="2452392" cy="1728418"/>
            <a:chOff x="971600" y="1704075"/>
            <a:chExt cx="2651773" cy="1868940"/>
          </a:xfrm>
        </p:grpSpPr>
        <p:pic>
          <p:nvPicPr>
            <p:cNvPr id="14" name="Picture 8"/>
            <p:cNvPicPr>
              <a:picLocks noChangeAspect="1" noChangeArrowheads="1"/>
            </p:cNvPicPr>
            <p:nvPr/>
          </p:nvPicPr>
          <p:blipFill rotWithShape="1"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V="1">
              <a:off x="971600" y="1704075"/>
              <a:ext cx="1107441" cy="18689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55520" y="2126352"/>
              <a:ext cx="1367853" cy="10243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22" name="Picture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4437112"/>
            <a:ext cx="2340340" cy="193818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" name="Groupe 5"/>
          <p:cNvGrpSpPr>
            <a:grpSpLocks noChangeAspect="1"/>
          </p:cNvGrpSpPr>
          <p:nvPr/>
        </p:nvGrpSpPr>
        <p:grpSpPr>
          <a:xfrm>
            <a:off x="5868145" y="1872992"/>
            <a:ext cx="2558156" cy="1708278"/>
            <a:chOff x="5803331" y="1679241"/>
            <a:chExt cx="2873125" cy="1918607"/>
          </a:xfrm>
        </p:grpSpPr>
        <p:pic>
          <p:nvPicPr>
            <p:cNvPr id="16" name="Picture 8"/>
            <p:cNvPicPr>
              <a:picLocks noChangeAspect="1" noChangeArrowheads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flipV="1">
              <a:off x="5803331" y="1679241"/>
              <a:ext cx="1127760" cy="19186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3" descr="C:\devanz2\SPL\CEX\coupleurs\photos coupleur sable 17sept2013\photo 3.JPG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12259" y="1750685"/>
              <a:ext cx="1764197" cy="177571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Image 3" descr="Photo 030.jpg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8879" y="4293096"/>
            <a:ext cx="1910955" cy="106536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644008" y="5445224"/>
            <a:ext cx="41778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lvl="2" indent="-285750">
              <a:buFont typeface="Wingdings" pitchFamily="2" charset="2"/>
              <a:buChar char="ð"/>
            </a:pPr>
            <a:r>
              <a:rPr lang="fr-FR" dirty="0" smtClean="0">
                <a:sym typeface="Wingdings"/>
              </a:rPr>
              <a:t>Puissances obtenues (une première !) : </a:t>
            </a:r>
          </a:p>
          <a:p>
            <a:pPr marL="0" lvl="2"/>
            <a:r>
              <a:rPr lang="fr-FR" dirty="0" smtClean="0"/>
              <a:t>      - mode continu TW : 1 MW</a:t>
            </a:r>
          </a:p>
          <a:p>
            <a:pPr marL="0" lvl="2"/>
            <a:r>
              <a:rPr lang="fr-FR" dirty="0" smtClean="0"/>
              <a:t>      - mode pulsé SW 2ms, 50Hz : 250kW</a:t>
            </a:r>
          </a:p>
        </p:txBody>
      </p:sp>
      <p:pic>
        <p:nvPicPr>
          <p:cNvPr id="28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3640" y="4431263"/>
            <a:ext cx="517779" cy="516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30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1704</TotalTime>
  <Words>1030</Words>
  <Application>Microsoft Office PowerPoint</Application>
  <PresentationFormat>Affichage à l'écran (4:3)</PresentationFormat>
  <Paragraphs>230</Paragraphs>
  <Slides>17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18" baseType="lpstr">
      <vt:lpstr>Thème Office</vt:lpstr>
      <vt:lpstr>Le cryomodule SPL : Prototype d’une collaboration</vt:lpstr>
      <vt:lpstr>Les accélérateurs de hadrons de forte puissance</vt:lpstr>
      <vt:lpstr>SPL : le Super Proton Linac du CERN</vt:lpstr>
      <vt:lpstr>Objectifs de l’Accord Technique n°2 - SPL</vt:lpstr>
      <vt:lpstr>Objectifs de l’Accord Technique n°2 - SPL</vt:lpstr>
      <vt:lpstr>Contenu de l’Accord Technique n°2 – SPL - Réalisations</vt:lpstr>
      <vt:lpstr>Contenu de l’Accord Technique n°2 – SPL - Réalisations</vt:lpstr>
      <vt:lpstr>Contenu de l’Accord Technique n°2 – SPL - Réalisations</vt:lpstr>
      <vt:lpstr>Contenu de l’Accord Technique n°2 – SPL - Réalisations</vt:lpstr>
      <vt:lpstr>Contenu de l’Accord Technique n°2 – SPL - Réalisations</vt:lpstr>
      <vt:lpstr>Contenu de l’Accord Technique n°2 – SPL - Réalisations</vt:lpstr>
      <vt:lpstr>Contenu de l’Accord Technique n°2 - SPL - Réalisations</vt:lpstr>
      <vt:lpstr>Contenu de l’Accord Technique n°2 - SPL - Réalisations</vt:lpstr>
      <vt:lpstr>Une collaboration étendue</vt:lpstr>
      <vt:lpstr>Bilan de la coopération AT2 - SPL</vt:lpstr>
      <vt:lpstr>Bilan de la coopération AT2 - SPL</vt:lpstr>
      <vt:lpstr>Merci pour votre attention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Patxi Duthil</dc:creator>
  <cp:lastModifiedBy>Patxi Duthil</cp:lastModifiedBy>
  <cp:revision>142</cp:revision>
  <dcterms:created xsi:type="dcterms:W3CDTF">2014-11-24T23:00:23Z</dcterms:created>
  <dcterms:modified xsi:type="dcterms:W3CDTF">2014-11-26T16:35:21Z</dcterms:modified>
</cp:coreProperties>
</file>