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92" r:id="rId2"/>
    <p:sldId id="404" r:id="rId3"/>
    <p:sldId id="405" r:id="rId4"/>
    <p:sldId id="373" r:id="rId5"/>
    <p:sldId id="360" r:id="rId6"/>
    <p:sldId id="409" r:id="rId7"/>
    <p:sldId id="408" r:id="rId8"/>
    <p:sldId id="410" r:id="rId9"/>
    <p:sldId id="411" r:id="rId10"/>
    <p:sldId id="412" r:id="rId11"/>
    <p:sldId id="413" r:id="rId12"/>
    <p:sldId id="348" r:id="rId13"/>
    <p:sldId id="366" r:id="rId14"/>
    <p:sldId id="349" r:id="rId15"/>
    <p:sldId id="401" r:id="rId16"/>
    <p:sldId id="402" r:id="rId17"/>
    <p:sldId id="350" r:id="rId18"/>
    <p:sldId id="351" r:id="rId19"/>
    <p:sldId id="414" r:id="rId20"/>
    <p:sldId id="324" r:id="rId21"/>
    <p:sldId id="370" r:id="rId22"/>
    <p:sldId id="371" r:id="rId23"/>
    <p:sldId id="415" r:id="rId24"/>
    <p:sldId id="406" r:id="rId25"/>
    <p:sldId id="407" r:id="rId26"/>
    <p:sldId id="37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3" autoAdjust="0"/>
    <p:restoredTop sz="99113" autoAdjust="0"/>
  </p:normalViewPr>
  <p:slideViewPr>
    <p:cSldViewPr snapToObjects="1">
      <p:cViewPr varScale="1">
        <p:scale>
          <a:sx n="110" d="100"/>
          <a:sy n="110" d="100"/>
        </p:scale>
        <p:origin x="-1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10D19-CA50-8644-8FFF-48B126659B6B}" type="datetimeFigureOut">
              <a:t>11/27/14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480C7-DC9C-2044-83B9-6783853F3B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77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11/27/14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7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987"/>
            <a:ext cx="8226854" cy="8127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6854" cy="5156315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758" y="12757"/>
            <a:ext cx="8214042" cy="823955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121224" cy="52894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55232" y="836712"/>
            <a:ext cx="4121224" cy="52894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893977"/>
            <a:ext cx="4040188" cy="4062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893977"/>
            <a:ext cx="4041775" cy="4062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11/27/14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Luca.Bottura@cern" TargetMode="Externa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e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0.png"/><Relationship Id="rId3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4" Type="http://schemas.openxmlformats.org/officeDocument/2006/relationships/image" Target="../media/image53.jpg"/><Relationship Id="rId5" Type="http://schemas.openxmlformats.org/officeDocument/2006/relationships/image" Target="../media/image54.jpeg"/><Relationship Id="rId6" Type="http://schemas.openxmlformats.org/officeDocument/2006/relationships/image" Target="../media/image55.png"/><Relationship Id="rId7" Type="http://schemas.openxmlformats.org/officeDocument/2006/relationships/image" Target="../media/image15.png"/><Relationship Id="rId8" Type="http://schemas.microsoft.com/office/2007/relationships/hdphoto" Target="../media/hdphoto2.wdp"/><Relationship Id="rId9" Type="http://schemas.openxmlformats.org/officeDocument/2006/relationships/image" Target="../media/image56.jpg"/><Relationship Id="rId10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jpeg"/><Relationship Id="rId6" Type="http://schemas.openxmlformats.org/officeDocument/2006/relationships/image" Target="../media/image64.jpe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jp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1.wdp"/><Relationship Id="rId5" Type="http://schemas.openxmlformats.org/officeDocument/2006/relationships/image" Target="../media/image15.png"/><Relationship Id="rId6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openxmlformats.org/officeDocument/2006/relationships/hyperlink" Target="http://www.iconarchive.com/show/flag-icons-by-gosquared/France-icon.html" TargetMode="External"/><Relationship Id="rId15" Type="http://schemas.openxmlformats.org/officeDocument/2006/relationships/image" Target="../media/image26.png"/><Relationship Id="rId16" Type="http://schemas.openxmlformats.org/officeDocument/2006/relationships/hyperlink" Target="http://www.iconarchive.com/show/flag-icons-by-gosquared/United-Kingdom-icon.html" TargetMode="External"/><Relationship Id="rId17" Type="http://schemas.openxmlformats.org/officeDocument/2006/relationships/image" Target="../media/image27.png"/><Relationship Id="rId18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hyperlink" Target="http://www.iconarchive.com/show/flag-icons-by-gosquared/Japan-icon.html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hyperlink" Target="http://www.iconarchive.com/show/flag-icons-by-gosquared/Italy-icon.html" TargetMode="External"/><Relationship Id="rId10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jpeg"/><Relationship Id="rId12" Type="http://schemas.openxmlformats.org/officeDocument/2006/relationships/image" Target="../media/image38.jpeg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8" Type="http://schemas.openxmlformats.org/officeDocument/2006/relationships/image" Target="../media/image34.jpeg"/><Relationship Id="rId9" Type="http://schemas.openxmlformats.org/officeDocument/2006/relationships/image" Target="../media/image35.jpeg"/><Relationship Id="rId10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1.jpeg"/><Relationship Id="rId3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484784"/>
            <a:ext cx="7920880" cy="1826363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/>
              <a:t>Synthèse</a:t>
            </a:r>
            <a:r>
              <a:rPr lang="en-US" dirty="0"/>
              <a:t> et </a:t>
            </a:r>
            <a:r>
              <a:rPr lang="en-US" dirty="0" smtClean="0"/>
              <a:t>Perspectives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/>
              <a:t>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S</a:t>
            </a:r>
            <a:r>
              <a:rPr lang="en-US" dirty="0" err="1" smtClean="0"/>
              <a:t>upraconducteurs</a:t>
            </a:r>
            <a:r>
              <a:rPr lang="en-US" dirty="0" smtClean="0"/>
              <a:t> pour </a:t>
            </a:r>
            <a:r>
              <a:rPr lang="en-US" dirty="0"/>
              <a:t>les </a:t>
            </a:r>
            <a:r>
              <a:rPr lang="en-US" dirty="0" err="1"/>
              <a:t>Accélérateurs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5048" y="4450544"/>
            <a:ext cx="6629400" cy="1066688"/>
          </a:xfrm>
        </p:spPr>
        <p:txBody>
          <a:bodyPr/>
          <a:lstStyle/>
          <a:p>
            <a:pPr algn="r"/>
            <a:r>
              <a:rPr lang="en-US" dirty="0" smtClean="0">
                <a:hlinkClick r:id="rId2"/>
              </a:rPr>
              <a:t>Luca.Bottura@cern</a:t>
            </a:r>
            <a:endParaRPr lang="en-US" dirty="0" smtClean="0"/>
          </a:p>
          <a:p>
            <a:pPr algn="r"/>
            <a:r>
              <a:rPr lang="en-US" dirty="0" smtClean="0"/>
              <a:t>CSP, 28 November 2014</a:t>
            </a:r>
            <a:endParaRPr lang="en-US" dirty="0"/>
          </a:p>
        </p:txBody>
      </p:sp>
      <p:pic>
        <p:nvPicPr>
          <p:cNvPr id="8" name="Picture 7" descr="60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492779"/>
            <a:ext cx="2736304" cy="238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5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5508104" y="1018471"/>
            <a:ext cx="35283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Parameters</a:t>
            </a:r>
          </a:p>
          <a:p>
            <a:r>
              <a:rPr lang="en-US" sz="1600" dirty="0" smtClean="0"/>
              <a:t>Superconductor = </a:t>
            </a:r>
            <a:r>
              <a:rPr lang="en-US" sz="1600" dirty="0" err="1" smtClean="0"/>
              <a:t>Nb</a:t>
            </a:r>
            <a:r>
              <a:rPr lang="en-US" sz="1600" dirty="0" smtClean="0"/>
              <a:t>-Ti (MQ cable)</a:t>
            </a:r>
          </a:p>
          <a:p>
            <a:r>
              <a:rPr lang="en-US" sz="1600" dirty="0" smtClean="0"/>
              <a:t>Strand diameter = 0.825 mm</a:t>
            </a:r>
          </a:p>
          <a:p>
            <a:r>
              <a:rPr lang="en-US" sz="1600" dirty="0" smtClean="0"/>
              <a:t>Cu/No Cu = 1.95</a:t>
            </a:r>
          </a:p>
          <a:p>
            <a:r>
              <a:rPr lang="en-US" sz="1600" dirty="0" smtClean="0"/>
              <a:t>Current density = 1990 A/mm2</a:t>
            </a:r>
            <a:br>
              <a:rPr lang="en-US" sz="1600" dirty="0" smtClean="0"/>
            </a:br>
            <a:r>
              <a:rPr lang="en-US" sz="1600" dirty="0" smtClean="0"/>
              <a:t>@ 9 T and 1.9 K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Nb</a:t>
            </a:r>
            <a:r>
              <a:rPr lang="en-US" sz="1600" dirty="0" smtClean="0"/>
              <a:t> strands per cable = 36</a:t>
            </a:r>
          </a:p>
          <a:p>
            <a:r>
              <a:rPr lang="en-US" sz="1600" dirty="0" smtClean="0"/>
              <a:t>Cable bare width = 15.1 mm</a:t>
            </a:r>
          </a:p>
          <a:p>
            <a:r>
              <a:rPr lang="en-US" sz="1600" dirty="0" smtClean="0"/>
              <a:t>Cable bare mid-thickness = 1.48 mm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220072" y="3823305"/>
            <a:ext cx="3888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Insulation type EI#4 (</a:t>
            </a:r>
            <a:r>
              <a:rPr lang="en-US" b="1" i="1" dirty="0" err="1" smtClean="0">
                <a:solidFill>
                  <a:srgbClr val="FF0000"/>
                </a:solidFill>
              </a:rPr>
              <a:t>Nb</a:t>
            </a:r>
            <a:r>
              <a:rPr lang="en-US" b="1" i="1" dirty="0" smtClean="0">
                <a:solidFill>
                  <a:srgbClr val="FF0000"/>
                </a:solidFill>
              </a:rPr>
              <a:t>-Ti MQXC)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Radial thickness = 0.160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Azimuthal thickness = 0.145 mm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6" y="1080120"/>
            <a:ext cx="5007040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" r="740"/>
          <a:stretch/>
        </p:blipFill>
        <p:spPr bwMode="auto">
          <a:xfrm>
            <a:off x="5021632" y="4768864"/>
            <a:ext cx="4048870" cy="1381988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3" name="Image 14" descr="bandeau_tex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836712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The HL-LHC Q4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5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iverso_medioev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19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36192" y="6165304"/>
            <a:ext cx="3572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</a:rPr>
              <a:t>Beyond the LHC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96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6671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timeline for HL-LHC and beyond</a:t>
            </a:r>
            <a:endParaRPr lang="en-US" dirty="0"/>
          </a:p>
        </p:txBody>
      </p:sp>
      <p:sp>
        <p:nvSpPr>
          <p:cNvPr id="2" name="Striped Right Arrow 1"/>
          <p:cNvSpPr/>
          <p:nvPr/>
        </p:nvSpPr>
        <p:spPr>
          <a:xfrm>
            <a:off x="153951" y="5437422"/>
            <a:ext cx="8800820" cy="295036"/>
          </a:xfrm>
          <a:prstGeom prst="stripedRightArrow">
            <a:avLst>
              <a:gd name="adj1" fmla="val 76087"/>
              <a:gd name="adj2" fmla="val 67393"/>
            </a:avLst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41000">
                <a:schemeClr val="accent1">
                  <a:tint val="96000"/>
                  <a:shade val="80000"/>
                  <a:satMod val="105000"/>
                </a:schemeClr>
              </a:gs>
              <a:gs pos="64000">
                <a:schemeClr val="tx1">
                  <a:lumMod val="60000"/>
                  <a:lumOff val="40000"/>
                </a:schemeClr>
              </a:gs>
              <a:gs pos="100000">
                <a:schemeClr val="tx1"/>
              </a:gs>
            </a:gsLst>
            <a:lin ang="0" scaled="0"/>
          </a:gra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11263" y="814553"/>
            <a:ext cx="0" cy="4965653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2173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82841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03509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24177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44845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765513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2030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819102" y="814553"/>
            <a:ext cx="6616169" cy="4965653"/>
            <a:chOff x="1819102" y="5215788"/>
            <a:chExt cx="6616169" cy="5644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819102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139770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460438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81106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101774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422442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8086181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2040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20729" y="762371"/>
            <a:ext cx="5072480" cy="1140470"/>
            <a:chOff x="320729" y="762371"/>
            <a:chExt cx="5072480" cy="1140470"/>
          </a:xfrm>
        </p:grpSpPr>
        <p:sp>
          <p:nvSpPr>
            <p:cNvPr id="31" name="Rectangle 30"/>
            <p:cNvSpPr/>
            <p:nvPr/>
          </p:nvSpPr>
          <p:spPr>
            <a:xfrm>
              <a:off x="320729" y="900607"/>
              <a:ext cx="1347065" cy="216000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100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construction</a:t>
              </a:r>
              <a:endParaRPr lang="en-US" sz="10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667793" y="1129435"/>
              <a:ext cx="833897" cy="215999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physics</a:t>
              </a:r>
              <a:endParaRPr lang="en-US" sz="10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01691" y="1358262"/>
              <a:ext cx="821066" cy="243725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100000">
                  <a:srgbClr val="660066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upgrade</a:t>
              </a:r>
              <a:endParaRPr lang="en-US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3602" y="1123352"/>
              <a:ext cx="7608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LEP</a:t>
              </a:r>
              <a:endParaRPr lang="en-US" sz="2400" dirty="0"/>
            </a:p>
          </p:txBody>
        </p:sp>
        <p:pic>
          <p:nvPicPr>
            <p:cNvPr id="35" name="Picture 34" descr="Screen Shot 2014-05-19 at 10.24.18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7244" y="762371"/>
              <a:ext cx="1815965" cy="1140470"/>
            </a:xfrm>
            <a:prstGeom prst="rect">
              <a:avLst/>
            </a:prstGeom>
          </p:spPr>
        </p:pic>
        <p:cxnSp>
          <p:nvCxnSpPr>
            <p:cNvPr id="63" name="Straight Connector 62"/>
            <p:cNvCxnSpPr/>
            <p:nvPr/>
          </p:nvCxnSpPr>
          <p:spPr>
            <a:xfrm>
              <a:off x="320729" y="1589166"/>
              <a:ext cx="1347065" cy="0"/>
            </a:xfrm>
            <a:prstGeom prst="line">
              <a:avLst/>
            </a:prstGeom>
            <a:ln w="57150" cmpd="sng">
              <a:solidFill>
                <a:schemeClr val="tx1"/>
              </a:solidFill>
              <a:headEnd type="oval" w="med" len="med"/>
              <a:tailEnd type="diamond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090481" y="1682691"/>
            <a:ext cx="7596319" cy="1162555"/>
            <a:chOff x="1090481" y="1682691"/>
            <a:chExt cx="7596319" cy="1162555"/>
          </a:xfrm>
        </p:grpSpPr>
        <p:sp>
          <p:nvSpPr>
            <p:cNvPr id="36" name="Rectangle 35"/>
            <p:cNvSpPr/>
            <p:nvPr/>
          </p:nvSpPr>
          <p:spPr>
            <a:xfrm>
              <a:off x="3120121" y="2297876"/>
              <a:ext cx="1196494" cy="215174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100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construction</a:t>
              </a:r>
              <a:endParaRPr lang="en-US" sz="10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316615" y="2537740"/>
              <a:ext cx="1457671" cy="215174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physics</a:t>
              </a:r>
              <a:endParaRPr lang="en-US" sz="1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01505" y="2383581"/>
              <a:ext cx="8003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LHC</a:t>
              </a:r>
              <a:endParaRPr lang="en-US" sz="24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90481" y="1804495"/>
              <a:ext cx="1411210" cy="215997"/>
            </a:xfrm>
            <a:prstGeom prst="rect">
              <a:avLst/>
            </a:prstGeom>
            <a:gradFill>
              <a:gsLst>
                <a:gs pos="0">
                  <a:srgbClr val="66006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Design R	&amp;D</a:t>
              </a:r>
              <a:endParaRPr lang="en-US" sz="10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181019" y="2045183"/>
              <a:ext cx="1141738" cy="215174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prototyping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48" name="Picture 47" descr="Screen Shot 2014-05-19 at 10.34.10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1926" y="1682691"/>
              <a:ext cx="2744874" cy="1153401"/>
            </a:xfrm>
            <a:prstGeom prst="rect">
              <a:avLst/>
            </a:prstGeom>
          </p:spPr>
        </p:pic>
        <p:cxnSp>
          <p:nvCxnSpPr>
            <p:cNvPr id="64" name="Straight Connector 63"/>
            <p:cNvCxnSpPr/>
            <p:nvPr/>
          </p:nvCxnSpPr>
          <p:spPr>
            <a:xfrm>
              <a:off x="1090481" y="2836092"/>
              <a:ext cx="3226134" cy="0"/>
            </a:xfrm>
            <a:prstGeom prst="line">
              <a:avLst/>
            </a:prstGeom>
            <a:ln w="57150" cmpd="sng">
              <a:solidFill>
                <a:schemeClr val="tx1"/>
              </a:solidFill>
              <a:headEnd type="oval"/>
              <a:tailEnd type="diamon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3120121" y="3107277"/>
            <a:ext cx="5703154" cy="1045882"/>
            <a:chOff x="3120121" y="3107277"/>
            <a:chExt cx="5703154" cy="1045882"/>
          </a:xfrm>
        </p:grpSpPr>
        <p:sp>
          <p:nvSpPr>
            <p:cNvPr id="49" name="Rectangle 48"/>
            <p:cNvSpPr/>
            <p:nvPr/>
          </p:nvSpPr>
          <p:spPr>
            <a:xfrm>
              <a:off x="5102935" y="3629231"/>
              <a:ext cx="1040088" cy="215174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100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construction</a:t>
              </a:r>
              <a:endParaRPr lang="en-US" sz="1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0852" y="3691494"/>
              <a:ext cx="1296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HL-LHC</a:t>
              </a:r>
              <a:endParaRPr lang="en-US" sz="2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152599" y="3137039"/>
              <a:ext cx="1950336" cy="215997"/>
            </a:xfrm>
            <a:prstGeom prst="rect">
              <a:avLst/>
            </a:prstGeom>
            <a:gradFill>
              <a:gsLst>
                <a:gs pos="0">
                  <a:srgbClr val="66006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Design R&amp;D</a:t>
              </a:r>
              <a:endParaRPr lang="en-US" sz="10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60439" y="3377727"/>
              <a:ext cx="838014" cy="215174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prototyping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54" name="Picture 53" descr="HiLumi540x261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7355" y="3107277"/>
              <a:ext cx="1645920" cy="795528"/>
            </a:xfrm>
            <a:prstGeom prst="rect">
              <a:avLst/>
            </a:prstGeom>
          </p:spPr>
        </p:pic>
        <p:cxnSp>
          <p:nvCxnSpPr>
            <p:cNvPr id="66" name="Straight Connector 65"/>
            <p:cNvCxnSpPr/>
            <p:nvPr/>
          </p:nvCxnSpPr>
          <p:spPr>
            <a:xfrm>
              <a:off x="3120121" y="4149239"/>
              <a:ext cx="3022902" cy="0"/>
            </a:xfrm>
            <a:prstGeom prst="line">
              <a:avLst/>
            </a:prstGeom>
            <a:ln w="57150" cmpd="sng">
              <a:solidFill>
                <a:schemeClr val="tx1"/>
              </a:solidFill>
              <a:headEnd type="oval"/>
              <a:tailEnd type="diamon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6143023" y="3870284"/>
              <a:ext cx="1682778" cy="215174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physics</a:t>
              </a:r>
              <a:endParaRPr lang="en-US" sz="1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56965" y="4499731"/>
            <a:ext cx="838308" cy="369332"/>
            <a:chOff x="4756965" y="4499731"/>
            <a:chExt cx="838308" cy="369332"/>
          </a:xfrm>
        </p:grpSpPr>
        <p:sp>
          <p:nvSpPr>
            <p:cNvPr id="71" name="TextBox 70"/>
            <p:cNvSpPr txBox="1"/>
            <p:nvPr/>
          </p:nvSpPr>
          <p:spPr>
            <a:xfrm>
              <a:off x="4756965" y="4499731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CDR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72" name="Isosceles Triangle 71"/>
            <p:cNvSpPr/>
            <p:nvPr/>
          </p:nvSpPr>
          <p:spPr>
            <a:xfrm>
              <a:off x="5385521" y="4582582"/>
              <a:ext cx="209752" cy="175685"/>
            </a:xfrm>
            <a:prstGeom prst="triangl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810090" y="4315654"/>
            <a:ext cx="4234161" cy="1015074"/>
            <a:chOff x="4810090" y="4315654"/>
            <a:chExt cx="4234161" cy="1015074"/>
          </a:xfrm>
        </p:grpSpPr>
        <p:sp>
          <p:nvSpPr>
            <p:cNvPr id="59" name="Rectangle 58"/>
            <p:cNvSpPr/>
            <p:nvPr/>
          </p:nvSpPr>
          <p:spPr>
            <a:xfrm>
              <a:off x="8574593" y="5019187"/>
              <a:ext cx="95276" cy="21517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703933" y="5019187"/>
              <a:ext cx="72000" cy="21517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806343" y="5019187"/>
              <a:ext cx="36000" cy="21517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810090" y="4315654"/>
              <a:ext cx="4234161" cy="1015074"/>
              <a:chOff x="4810090" y="4315654"/>
              <a:chExt cx="4234161" cy="1015074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4822355" y="4315654"/>
                <a:ext cx="971580" cy="215997"/>
              </a:xfrm>
              <a:prstGeom prst="rect">
                <a:avLst/>
              </a:prstGeom>
              <a:gradFill>
                <a:gsLst>
                  <a:gs pos="0">
                    <a:srgbClr val="66006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Design R&amp;D</a:t>
                </a:r>
                <a:endParaRPr lang="en-US" sz="1000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5793935" y="4582582"/>
                <a:ext cx="838014" cy="215174"/>
              </a:xfrm>
              <a:prstGeom prst="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bg1"/>
                    </a:solidFill>
                  </a:rPr>
                  <a:t>prototyping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647896" y="4797756"/>
                <a:ext cx="1040088" cy="21517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73000"/>
                      <a:satMod val="150000"/>
                    </a:schemeClr>
                  </a:gs>
                  <a:gs pos="100000">
                    <a:srgbClr val="FF0000"/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construction</a:t>
                </a:r>
                <a:endParaRPr lang="en-US" sz="10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687985" y="5019187"/>
                <a:ext cx="843422" cy="215174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0000FF"/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physics</a:t>
                </a:r>
                <a:endParaRPr lang="en-US" sz="10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957085" y="4869063"/>
                <a:ext cx="8172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FCC</a:t>
                </a:r>
                <a:endParaRPr lang="en-US" sz="2400" dirty="0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4810090" y="5330728"/>
                <a:ext cx="2877895" cy="0"/>
              </a:xfrm>
              <a:prstGeom prst="line">
                <a:avLst/>
              </a:prstGeom>
              <a:ln w="57150" cmpd="sng">
                <a:solidFill>
                  <a:schemeClr val="tx1"/>
                </a:solidFill>
                <a:headEnd type="oval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73" name="Picture 72" descr="FCCLogoForWebSite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87984" y="4315655"/>
                <a:ext cx="1356267" cy="5698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3426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861"/>
            <a:ext cx="6178551" cy="747236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What is </a:t>
            </a:r>
            <a:r>
              <a:rPr lang="en-US" dirty="0" smtClean="0"/>
              <a:t>the FCC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153" y="864097"/>
            <a:ext cx="6327598" cy="2579215"/>
          </a:xfrm>
        </p:spPr>
        <p:txBody>
          <a:bodyPr>
            <a:norm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i="1" dirty="0" smtClean="0"/>
              <a:t>Future Circular Collider </a:t>
            </a:r>
            <a:r>
              <a:rPr lang="en-US" sz="2800" dirty="0" smtClean="0"/>
              <a:t>is a </a:t>
            </a:r>
            <a:r>
              <a:rPr lang="en-US" sz="2800" b="1" i="1" dirty="0" smtClean="0">
                <a:solidFill>
                  <a:srgbClr val="FF0000"/>
                </a:solidFill>
              </a:rPr>
              <a:t>Design Study </a:t>
            </a:r>
            <a:r>
              <a:rPr lang="en-US" sz="2800" dirty="0" smtClean="0"/>
              <a:t>that CERN has launched in February 2014 to respond to the request from the EU Strategy Group on Particle Physics: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308153" y="3443312"/>
            <a:ext cx="8548317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Times New Roman"/>
                <a:cs typeface="Times New Roman"/>
              </a:rPr>
              <a:t>“to </a:t>
            </a:r>
            <a:r>
              <a:rPr lang="en-GB" sz="1600" dirty="0">
                <a:latin typeface="Times New Roman"/>
                <a:cs typeface="Times New Roman"/>
              </a:rPr>
              <a:t>propose an ambitious </a:t>
            </a:r>
            <a:r>
              <a:rPr lang="en-GB" b="1" dirty="0">
                <a:solidFill>
                  <a:srgbClr val="FF0000"/>
                </a:solidFill>
                <a:latin typeface="Times New Roman"/>
                <a:cs typeface="Times New Roman"/>
              </a:rPr>
              <a:t>post-LHC accelerator project at CERN </a:t>
            </a:r>
            <a:r>
              <a:rPr lang="en-GB" sz="1600" dirty="0">
                <a:latin typeface="Times New Roman"/>
                <a:cs typeface="Times New Roman"/>
              </a:rPr>
              <a:t>by the time of the next Strategy </a:t>
            </a:r>
            <a:r>
              <a:rPr lang="en-GB" sz="1600" dirty="0" smtClean="0">
                <a:latin typeface="Times New Roman"/>
                <a:cs typeface="Times New Roman"/>
              </a:rPr>
              <a:t>update </a:t>
            </a:r>
            <a:r>
              <a:rPr lang="en-GB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(NOTE: to take place in 2018)</a:t>
            </a:r>
          </a:p>
          <a:p>
            <a:r>
              <a:rPr lang="en-GB" sz="1600" dirty="0" smtClean="0">
                <a:latin typeface="Times New Roman"/>
                <a:cs typeface="Times New Roman"/>
              </a:rPr>
              <a:t>…</a:t>
            </a:r>
          </a:p>
          <a:p>
            <a:r>
              <a:rPr lang="en-GB" sz="1600" i="1" dirty="0">
                <a:latin typeface="Times New Roman"/>
                <a:cs typeface="Times New Roman"/>
              </a:rPr>
              <a:t>d</a:t>
            </a:r>
            <a:r>
              <a:rPr lang="en-GB" sz="1600" i="1" dirty="0" smtClean="0">
                <a:latin typeface="Times New Roman"/>
                <a:cs typeface="Times New Roman"/>
              </a:rPr>
              <a:t>) CERN </a:t>
            </a:r>
            <a:r>
              <a:rPr lang="en-GB" sz="1600" i="1" dirty="0">
                <a:latin typeface="Times New Roman"/>
                <a:cs typeface="Times New Roman"/>
              </a:rPr>
              <a:t>should undertake </a:t>
            </a:r>
            <a:r>
              <a:rPr lang="en-GB" sz="1600" i="1" dirty="0">
                <a:solidFill>
                  <a:srgbClr val="FF0000"/>
                </a:solidFill>
                <a:latin typeface="Times New Roman"/>
                <a:cs typeface="Times New Roman"/>
              </a:rPr>
              <a:t>design studies </a:t>
            </a:r>
            <a:r>
              <a:rPr lang="en-GB" sz="1600" i="1" dirty="0">
                <a:latin typeface="Times New Roman"/>
                <a:cs typeface="Times New Roman"/>
              </a:rPr>
              <a:t>for accelerator projects in a global context, </a:t>
            </a:r>
            <a:endParaRPr lang="en-GB" sz="1600" i="1" dirty="0" smtClean="0">
              <a:latin typeface="Times New Roman"/>
              <a:cs typeface="Times New Roman"/>
            </a:endParaRPr>
          </a:p>
          <a:p>
            <a:pPr algn="just"/>
            <a:r>
              <a:rPr lang="en-GB" sz="1600" dirty="0" smtClean="0">
                <a:latin typeface="Times New Roman"/>
                <a:cs typeface="Times New Roman"/>
              </a:rPr>
              <a:t>…</a:t>
            </a:r>
          </a:p>
          <a:p>
            <a:pPr algn="just"/>
            <a:r>
              <a:rPr lang="en-GB" sz="1600" i="1" dirty="0" smtClean="0">
                <a:latin typeface="Times New Roman"/>
                <a:cs typeface="Times New Roman"/>
              </a:rPr>
              <a:t>with </a:t>
            </a:r>
            <a:r>
              <a:rPr lang="en-GB" sz="1600" i="1" dirty="0">
                <a:latin typeface="Times New Roman"/>
                <a:cs typeface="Times New Roman"/>
              </a:rPr>
              <a:t>emphasis on </a:t>
            </a:r>
            <a:r>
              <a:rPr lang="en-GB" b="1" i="1" dirty="0">
                <a:solidFill>
                  <a:srgbClr val="FF0000"/>
                </a:solidFill>
                <a:latin typeface="Times New Roman"/>
                <a:cs typeface="Times New Roman"/>
              </a:rPr>
              <a:t>proton-proton </a:t>
            </a:r>
            <a:r>
              <a:rPr lang="en-GB" i="1" dirty="0">
                <a:latin typeface="Times New Roman"/>
                <a:cs typeface="Times New Roman"/>
              </a:rPr>
              <a:t>and electron-positron </a:t>
            </a:r>
            <a:r>
              <a:rPr lang="en-GB" b="1" i="1" dirty="0">
                <a:solidFill>
                  <a:srgbClr val="FF0000"/>
                </a:solidFill>
                <a:latin typeface="Times New Roman"/>
                <a:cs typeface="Times New Roman"/>
              </a:rPr>
              <a:t>high-energy frontier machines</a:t>
            </a:r>
            <a:r>
              <a:rPr lang="en-GB" sz="1600" i="1" dirty="0">
                <a:latin typeface="Times New Roman"/>
                <a:cs typeface="Times New Roman"/>
              </a:rPr>
              <a:t>. These design studies should be coupled to a </a:t>
            </a:r>
            <a:r>
              <a:rPr lang="en-GB" b="1" i="1" dirty="0">
                <a:solidFill>
                  <a:srgbClr val="FF0000"/>
                </a:solidFill>
                <a:latin typeface="Times New Roman"/>
                <a:cs typeface="Times New Roman"/>
              </a:rPr>
              <a:t>vigorous accelerator R&amp;D programme, including </a:t>
            </a:r>
            <a:r>
              <a:rPr lang="en-GB" b="1" i="1" u="sng" dirty="0">
                <a:solidFill>
                  <a:srgbClr val="FF0000"/>
                </a:solidFill>
                <a:latin typeface="Times New Roman"/>
                <a:cs typeface="Times New Roman"/>
              </a:rPr>
              <a:t>high-field magnets</a:t>
            </a:r>
            <a:r>
              <a:rPr lang="en-GB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GB" sz="1600" i="1" dirty="0">
                <a:latin typeface="Times New Roman"/>
                <a:cs typeface="Times New Roman"/>
              </a:rPr>
              <a:t>and high-gradient accelerating structures, in collaboration with national institutes, laboratories and universities </a:t>
            </a:r>
            <a:r>
              <a:rPr lang="en-GB" sz="1600" i="1" dirty="0" smtClean="0">
                <a:latin typeface="Times New Roman"/>
                <a:cs typeface="Times New Roman"/>
              </a:rPr>
              <a:t>worldwide</a:t>
            </a:r>
            <a:r>
              <a:rPr lang="en-GB" sz="1600" i="1" dirty="0">
                <a:latin typeface="Times New Roman"/>
                <a:cs typeface="Times New Roman"/>
              </a:rPr>
              <a:t>.</a:t>
            </a:r>
            <a:endParaRPr lang="fr-FR" sz="1600" i="1" dirty="0">
              <a:latin typeface="Times New Roman"/>
              <a:cs typeface="Times New Roman"/>
            </a:endParaRPr>
          </a:p>
        </p:txBody>
      </p:sp>
      <p:pic>
        <p:nvPicPr>
          <p:cNvPr id="13" name="Picture 12" descr="FCC-1401080000-MKO_Kick-off-poster_V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511" y="149417"/>
            <a:ext cx="2337886" cy="311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4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7-02 at 11.52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535"/>
            <a:ext cx="9144000" cy="444664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1744274" y="3053277"/>
            <a:ext cx="2581354" cy="1254871"/>
            <a:chOff x="1744274" y="3114675"/>
            <a:chExt cx="2581354" cy="1254871"/>
          </a:xfrm>
          <a:solidFill>
            <a:schemeClr val="accent2"/>
          </a:solidFill>
          <a:effectLst/>
        </p:grpSpPr>
        <p:sp>
          <p:nvSpPr>
            <p:cNvPr id="41" name="Donut 40"/>
            <p:cNvSpPr/>
            <p:nvPr/>
          </p:nvSpPr>
          <p:spPr>
            <a:xfrm>
              <a:off x="1744274" y="3118121"/>
              <a:ext cx="2568780" cy="1251425"/>
            </a:xfrm>
            <a:prstGeom prst="donut">
              <a:avLst>
                <a:gd name="adj" fmla="val 2674"/>
              </a:avLst>
            </a:prstGeom>
            <a:grpFill/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896788" y="3282595"/>
              <a:ext cx="81535" cy="73380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025650" y="4098925"/>
              <a:ext cx="76200" cy="71385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3308708" y="3114675"/>
              <a:ext cx="82192" cy="7803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241800" y="3605966"/>
              <a:ext cx="83828" cy="8020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35"/>
          <p:cNvSpPr>
            <a:spLocks noGrp="1"/>
          </p:cNvSpPr>
          <p:nvPr>
            <p:ph type="title"/>
          </p:nvPr>
        </p:nvSpPr>
        <p:spPr>
          <a:xfrm>
            <a:off x="476274" y="17890"/>
            <a:ext cx="8478551" cy="620646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The FCC playground</a:t>
            </a:r>
            <a:endParaRPr lang="en-US" sz="40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91182" y="5170953"/>
            <a:ext cx="1910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</a:rPr>
              <a:t>LHC</a:t>
            </a:r>
          </a:p>
          <a:p>
            <a:pPr algn="ctr"/>
            <a:r>
              <a:rPr lang="en-US" sz="2000" dirty="0" smtClean="0">
                <a:solidFill>
                  <a:schemeClr val="accent4"/>
                </a:solidFill>
              </a:rPr>
              <a:t>27 km, 8.33 T</a:t>
            </a:r>
          </a:p>
          <a:p>
            <a:pPr algn="ctr"/>
            <a:r>
              <a:rPr lang="en-US" sz="2000" dirty="0">
                <a:solidFill>
                  <a:schemeClr val="accent4"/>
                </a:solidFill>
              </a:rPr>
              <a:t>14 </a:t>
            </a:r>
            <a:r>
              <a:rPr lang="en-US" sz="2000" dirty="0" err="1">
                <a:solidFill>
                  <a:schemeClr val="accent4"/>
                </a:solidFill>
              </a:rPr>
              <a:t>TeV</a:t>
            </a:r>
            <a:r>
              <a:rPr lang="en-US" sz="2000" dirty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c.o.m</a:t>
            </a:r>
            <a:r>
              <a:rPr lang="en-US" sz="2000" dirty="0" smtClean="0">
                <a:solidFill>
                  <a:schemeClr val="accent4"/>
                </a:solidFill>
              </a:rPr>
              <a:t>.)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1300 tons </a:t>
            </a:r>
            <a:r>
              <a:rPr lang="en-US" sz="2000" dirty="0" err="1" smtClean="0">
                <a:solidFill>
                  <a:schemeClr val="bg1"/>
                </a:solidFill>
              </a:rPr>
              <a:t>NbTi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2248202" y="1224133"/>
            <a:ext cx="6486985" cy="5601866"/>
            <a:chOff x="2248202" y="1224133"/>
            <a:chExt cx="6486985" cy="5601866"/>
          </a:xfrm>
        </p:grpSpPr>
        <p:sp>
          <p:nvSpPr>
            <p:cNvPr id="39" name="TextBox 38"/>
            <p:cNvSpPr txBox="1"/>
            <p:nvPr/>
          </p:nvSpPr>
          <p:spPr>
            <a:xfrm>
              <a:off x="4629500" y="5133228"/>
              <a:ext cx="2061557" cy="1692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FCC-</a:t>
              </a:r>
              <a:r>
                <a:rPr lang="en-US" sz="2000" dirty="0" err="1" smtClean="0"/>
                <a:t>hh</a:t>
              </a:r>
              <a:endParaRPr lang="en-US" sz="2000" dirty="0" smtClean="0"/>
            </a:p>
            <a:p>
              <a:pPr algn="ctr"/>
              <a:r>
                <a:rPr lang="en-US" sz="2000" dirty="0" smtClean="0"/>
                <a:t>80 km, </a:t>
              </a:r>
              <a:r>
                <a:rPr lang="en-US" sz="2400" b="1" dirty="0" smtClean="0"/>
                <a:t>20 T</a:t>
              </a:r>
            </a:p>
            <a:p>
              <a:pPr algn="ctr"/>
              <a:r>
                <a:rPr lang="en-US" sz="2000" dirty="0" smtClean="0"/>
                <a:t>100 </a:t>
              </a:r>
              <a:r>
                <a:rPr lang="en-US" sz="2000" dirty="0" err="1"/>
                <a:t>TeV</a:t>
              </a:r>
              <a:r>
                <a:rPr lang="en-US" sz="2000" dirty="0"/>
                <a:t> (</a:t>
              </a:r>
              <a:r>
                <a:rPr lang="en-US" sz="2000" dirty="0" err="1" smtClean="0"/>
                <a:t>c.o.m</a:t>
              </a:r>
              <a:r>
                <a:rPr lang="en-US" sz="2000" dirty="0" smtClean="0"/>
                <a:t>.)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9000 tons LTS</a:t>
              </a:r>
              <a:endParaRPr lang="en-US" sz="20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2000 tons HTS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248202" y="1224133"/>
              <a:ext cx="6486985" cy="2885406"/>
              <a:chOff x="2248202" y="1220555"/>
              <a:chExt cx="6486985" cy="2885406"/>
            </a:xfrm>
          </p:grpSpPr>
          <p:sp>
            <p:nvSpPr>
              <p:cNvPr id="27" name="Donut 26"/>
              <p:cNvSpPr/>
              <p:nvPr/>
            </p:nvSpPr>
            <p:spPr>
              <a:xfrm>
                <a:off x="2248202" y="1220555"/>
                <a:ext cx="6486985" cy="2885406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chemeClr val="tx1">
                      <a:lumMod val="40000"/>
                      <a:lumOff val="60000"/>
                      <a:alpha val="40000"/>
                    </a:schemeClr>
                  </a:gs>
                  <a:gs pos="46000">
                    <a:schemeClr val="tx1">
                      <a:alpha val="45000"/>
                    </a:schemeClr>
                  </a:gs>
                  <a:gs pos="100000">
                    <a:schemeClr val="tx1">
                      <a:lumMod val="40000"/>
                      <a:lumOff val="60000"/>
                      <a:alpha val="55000"/>
                    </a:scheme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77655" y="3069147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44887" y="1956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784" y="1290779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667958" y="1327306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345133" y="2028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83887" y="3996431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8057133" y="3416438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068382" y="3916485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2154704" y="980728"/>
            <a:ext cx="6912768" cy="5845271"/>
            <a:chOff x="2154704" y="980728"/>
            <a:chExt cx="6912768" cy="5845271"/>
          </a:xfrm>
        </p:grpSpPr>
        <p:sp>
          <p:nvSpPr>
            <p:cNvPr id="49" name="TextBox 48"/>
            <p:cNvSpPr txBox="1"/>
            <p:nvPr/>
          </p:nvSpPr>
          <p:spPr>
            <a:xfrm>
              <a:off x="6864444" y="5133228"/>
              <a:ext cx="2119207" cy="1692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8000"/>
                  </a:solidFill>
                </a:rPr>
                <a:t>FCC-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hh</a:t>
              </a:r>
              <a:endParaRPr lang="en-US" sz="2000" dirty="0" smtClean="0">
                <a:solidFill>
                  <a:srgbClr val="008000"/>
                </a:solidFill>
              </a:endParaRPr>
            </a:p>
            <a:p>
              <a:pPr algn="ctr"/>
              <a:r>
                <a:rPr lang="en-US" sz="2000" dirty="0" smtClean="0">
                  <a:solidFill>
                    <a:srgbClr val="008000"/>
                  </a:solidFill>
                </a:rPr>
                <a:t>100 km, </a:t>
              </a:r>
              <a:r>
                <a:rPr lang="en-US" sz="2400" b="1" dirty="0" smtClean="0">
                  <a:solidFill>
                    <a:srgbClr val="008000"/>
                  </a:solidFill>
                </a:rPr>
                <a:t>16 T</a:t>
              </a:r>
            </a:p>
            <a:p>
              <a:pPr algn="ctr"/>
              <a:r>
                <a:rPr lang="en-US" sz="2000" dirty="0">
                  <a:solidFill>
                    <a:srgbClr val="008000"/>
                  </a:solidFill>
                </a:rPr>
                <a:t>100 </a:t>
              </a:r>
              <a:r>
                <a:rPr lang="en-US" sz="2000" dirty="0" err="1">
                  <a:solidFill>
                    <a:srgbClr val="008000"/>
                  </a:solidFill>
                </a:rPr>
                <a:t>TeV</a:t>
              </a:r>
              <a:r>
                <a:rPr lang="en-US" sz="2000" dirty="0">
                  <a:solidFill>
                    <a:srgbClr val="008000"/>
                  </a:solidFill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</a:rPr>
                <a:t>(</a:t>
              </a:r>
              <a:r>
                <a:rPr lang="en-US" sz="2000" dirty="0" err="1" smtClean="0">
                  <a:solidFill>
                    <a:srgbClr val="008000"/>
                  </a:solidFill>
                </a:rPr>
                <a:t>c.o.m</a:t>
              </a:r>
              <a:r>
                <a:rPr lang="en-US" sz="2000" dirty="0" smtClean="0">
                  <a:solidFill>
                    <a:srgbClr val="008000"/>
                  </a:solidFill>
                </a:rPr>
                <a:t>.)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6000 tons Nb</a:t>
              </a:r>
              <a:r>
                <a:rPr lang="en-US" sz="2000" baseline="-25000" dirty="0" smtClean="0">
                  <a:solidFill>
                    <a:schemeClr val="bg1"/>
                  </a:solidFill>
                </a:rPr>
                <a:t>3</a:t>
              </a:r>
              <a:r>
                <a:rPr lang="en-US" sz="2000" dirty="0" smtClean="0">
                  <a:solidFill>
                    <a:schemeClr val="bg1"/>
                  </a:solidFill>
                </a:rPr>
                <a:t>Sn</a:t>
              </a:r>
            </a:p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3</a:t>
              </a:r>
              <a:r>
                <a:rPr lang="en-US" sz="2000" dirty="0" smtClean="0">
                  <a:solidFill>
                    <a:schemeClr val="bg1"/>
                  </a:solidFill>
                </a:rPr>
                <a:t>000 tons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Nb</a:t>
              </a:r>
              <a:r>
                <a:rPr lang="en-US" sz="2000" dirty="0" smtClean="0">
                  <a:solidFill>
                    <a:schemeClr val="bg1"/>
                  </a:solidFill>
                </a:rPr>
                <a:t>-Ti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154704" y="980728"/>
              <a:ext cx="6912768" cy="3128811"/>
              <a:chOff x="2154704" y="977150"/>
              <a:chExt cx="6912768" cy="3128811"/>
            </a:xfrm>
          </p:grpSpPr>
          <p:sp>
            <p:nvSpPr>
              <p:cNvPr id="51" name="Donut 50"/>
              <p:cNvSpPr/>
              <p:nvPr/>
            </p:nvSpPr>
            <p:spPr>
              <a:xfrm>
                <a:off x="2154704" y="977150"/>
                <a:ext cx="6912768" cy="3128811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rgbClr val="CCFFCC">
                      <a:alpha val="40000"/>
                    </a:srgbClr>
                  </a:gs>
                  <a:gs pos="46000">
                    <a:srgbClr val="008000">
                      <a:alpha val="45000"/>
                    </a:srgbClr>
                  </a:gs>
                  <a:gs pos="100000">
                    <a:srgbClr val="CCFFCC">
                      <a:alpha val="55000"/>
                    </a:srgb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385399" y="307689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416375" y="186117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230528" y="1076555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69308" y="108429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8620781" y="1820147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379960" y="3999174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8258477" y="3462902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4076126" y="392422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2" name="Donut 61"/>
          <p:cNvSpPr/>
          <p:nvPr/>
        </p:nvSpPr>
        <p:spPr>
          <a:xfrm>
            <a:off x="3213421" y="3112559"/>
            <a:ext cx="896041" cy="432009"/>
          </a:xfrm>
          <a:prstGeom prst="donut">
            <a:avLst>
              <a:gd name="adj" fmla="val 7536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Donut 65"/>
          <p:cNvSpPr/>
          <p:nvPr/>
        </p:nvSpPr>
        <p:spPr>
          <a:xfrm>
            <a:off x="3902519" y="3053276"/>
            <a:ext cx="274772" cy="142243"/>
          </a:xfrm>
          <a:prstGeom prst="donut">
            <a:avLst>
              <a:gd name="adj" fmla="val 14232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744274" y="3053276"/>
            <a:ext cx="2675881" cy="3772723"/>
            <a:chOff x="1744274" y="3053276"/>
            <a:chExt cx="2675881" cy="3772723"/>
          </a:xfrm>
        </p:grpSpPr>
        <p:grpSp>
          <p:nvGrpSpPr>
            <p:cNvPr id="26" name="Group 25"/>
            <p:cNvGrpSpPr/>
            <p:nvPr/>
          </p:nvGrpSpPr>
          <p:grpSpPr>
            <a:xfrm>
              <a:off x="1744274" y="3053276"/>
              <a:ext cx="2602807" cy="1254872"/>
              <a:chOff x="1744274" y="3114674"/>
              <a:chExt cx="2602807" cy="1254872"/>
            </a:xfrm>
          </p:grpSpPr>
          <p:sp>
            <p:nvSpPr>
              <p:cNvPr id="6" name="Donut 5"/>
              <p:cNvSpPr/>
              <p:nvPr/>
            </p:nvSpPr>
            <p:spPr>
              <a:xfrm>
                <a:off x="1744274" y="3118121"/>
                <a:ext cx="2568780" cy="1251425"/>
              </a:xfrm>
              <a:prstGeom prst="donut">
                <a:avLst>
                  <a:gd name="adj" fmla="val 2674"/>
                </a:avLst>
              </a:prstGeom>
              <a:gradFill flip="none" rotWithShape="1">
                <a:gsLst>
                  <a:gs pos="0">
                    <a:srgbClr val="FF6600">
                      <a:alpha val="51000"/>
                    </a:srgbClr>
                  </a:gs>
                  <a:gs pos="48000">
                    <a:srgbClr val="FF0000">
                      <a:alpha val="51000"/>
                    </a:srgbClr>
                  </a:gs>
                  <a:gs pos="100000">
                    <a:srgbClr val="FF6600">
                      <a:alpha val="51000"/>
                    </a:srgbClr>
                  </a:gs>
                </a:gsLst>
                <a:lin ang="5400000" scaled="1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>
                <a:spLocks/>
              </p:cNvSpPr>
              <p:nvPr/>
            </p:nvSpPr>
            <p:spPr>
              <a:xfrm>
                <a:off x="3858067" y="3282595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>
                <a:spLocks/>
              </p:cNvSpPr>
              <p:nvPr/>
            </p:nvSpPr>
            <p:spPr>
              <a:xfrm>
                <a:off x="1986930" y="409892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>
                <a:spLocks/>
              </p:cNvSpPr>
              <p:nvPr/>
            </p:nvSpPr>
            <p:spPr>
              <a:xfrm>
                <a:off x="3269988" y="311467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>
                <a:spLocks/>
              </p:cNvSpPr>
              <p:nvPr/>
            </p:nvSpPr>
            <p:spPr>
              <a:xfrm>
                <a:off x="4203081" y="3605966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501240" y="5133228"/>
              <a:ext cx="1918915" cy="1692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HE-LHC</a:t>
              </a:r>
            </a:p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27 km,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20 T</a:t>
              </a:r>
            </a:p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33 </a:t>
              </a:r>
              <a:r>
                <a:rPr lang="en-US" sz="2000" dirty="0" err="1">
                  <a:solidFill>
                    <a:srgbClr val="FF0000"/>
                  </a:solidFill>
                </a:rPr>
                <a:t>TeV</a:t>
              </a:r>
              <a:r>
                <a:rPr lang="en-US" sz="2000" dirty="0">
                  <a:solidFill>
                    <a:srgbClr val="FF0000"/>
                  </a:solidFill>
                </a:rPr>
                <a:t> (</a:t>
              </a:r>
              <a:r>
                <a:rPr lang="en-US" sz="2000" dirty="0" err="1" smtClean="0">
                  <a:solidFill>
                    <a:srgbClr val="FF0000"/>
                  </a:solidFill>
                </a:rPr>
                <a:t>c.o.m</a:t>
              </a:r>
              <a:r>
                <a:rPr lang="en-US" sz="2000" dirty="0" smtClean="0">
                  <a:solidFill>
                    <a:srgbClr val="FF0000"/>
                  </a:solidFill>
                </a:rPr>
                <a:t>.)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3000 tons </a:t>
              </a:r>
              <a:r>
                <a:rPr lang="en-US" sz="2000" dirty="0">
                  <a:solidFill>
                    <a:schemeClr val="bg1"/>
                  </a:solidFill>
                </a:rPr>
                <a:t>LTS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700 tons HTS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537396" y="2031981"/>
            <a:ext cx="99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Geneva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863383" y="2711137"/>
            <a:ext cx="49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49380" y="3169148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57405" y="3563724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0" name="Picture 59" descr="FCCLogoForWebS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27" y="35475"/>
            <a:ext cx="1342994" cy="56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7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magnets </a:t>
            </a:r>
            <a:r>
              <a:rPr lang="en-US" sz="2800" dirty="0" smtClean="0"/>
              <a:t>– LTS option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491867"/>
              </p:ext>
            </p:extLst>
          </p:nvPr>
        </p:nvGraphicFramePr>
        <p:xfrm>
          <a:off x="172617" y="1268760"/>
          <a:ext cx="8778732" cy="46634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586"/>
                <a:gridCol w="694238"/>
                <a:gridCol w="1664507"/>
                <a:gridCol w="1122001"/>
                <a:gridCol w="1257628"/>
                <a:gridCol w="1144887"/>
                <a:gridCol w="1875885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 / G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 / (T/m)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</a:rPr>
                        <a:t>peak</a:t>
                      </a:r>
                      <a:endParaRPr lang="en-US" sz="24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dB/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dt</a:t>
                      </a:r>
                      <a:endParaRPr lang="en-US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mT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/s)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Bore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(units x 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FCC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MB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16.8</a:t>
                      </a:r>
                      <a:endParaRPr lang="en-US" sz="2400" b="1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55A0"/>
                          </a:solidFill>
                        </a:rPr>
                        <a:t>4578 </a:t>
                      </a:r>
                      <a:r>
                        <a:rPr lang="en-US" sz="2400" dirty="0" smtClean="0"/>
                        <a:t>x 14.3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MQ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375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762 x 6.6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QX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Optics ?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D1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4x2 x 12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D2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4x3 x 10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Booster in the FCC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MB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4578 </a:t>
                      </a:r>
                      <a:r>
                        <a:rPr lang="en-US" sz="2400" dirty="0" smtClean="0"/>
                        <a:t>x 14.3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injector in the LHC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5.25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1232 x 14.3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injector in the SPS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12.5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892 x 4.7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16632"/>
            <a:ext cx="2169700" cy="9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3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magnets </a:t>
            </a:r>
            <a:r>
              <a:rPr lang="en-US" sz="2800" dirty="0" smtClean="0">
                <a:solidFill>
                  <a:srgbClr val="FF0000"/>
                </a:solidFill>
              </a:rPr>
              <a:t>– HTS option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015693"/>
              </p:ext>
            </p:extLst>
          </p:nvPr>
        </p:nvGraphicFramePr>
        <p:xfrm>
          <a:off x="172617" y="1268760"/>
          <a:ext cx="8778732" cy="46634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586"/>
                <a:gridCol w="694238"/>
                <a:gridCol w="1664507"/>
                <a:gridCol w="1122001"/>
                <a:gridCol w="1257628"/>
                <a:gridCol w="1144887"/>
                <a:gridCol w="1875885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 / G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 / (T/m)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</a:rPr>
                        <a:t>peak</a:t>
                      </a:r>
                      <a:endParaRPr lang="en-US" sz="24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dB/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dt</a:t>
                      </a:r>
                      <a:endParaRPr lang="en-US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mT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/s)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Bore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(units x 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FCC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21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3662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x 14.3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MQ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375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610 x 6.6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QX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Optics ?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D1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4x2 x 12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D2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4x3 x 10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Booster in the FCC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2.2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2.2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3662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x 14.3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injector in the LHC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5.25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1232 x 14.3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injector in the SPS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12.5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100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892 x 4.7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FCCLogoFor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16632"/>
            <a:ext cx="2169700" cy="9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0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7-05 at 2.59.2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2825"/>
            <a:ext cx="9144000" cy="4652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From ITER- to HEP-class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402174" y="1816178"/>
            <a:ext cx="793562" cy="1972862"/>
            <a:chOff x="1276289" y="40896"/>
            <a:chExt cx="793562" cy="1972862"/>
          </a:xfrm>
        </p:grpSpPr>
        <p:pic>
          <p:nvPicPr>
            <p:cNvPr id="9" name="Picture 8" descr="hitachi nb3sn unreacted - peter le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7851" y="1221758"/>
              <a:ext cx="792000" cy="792000"/>
            </a:xfrm>
            <a:prstGeom prst="rect">
              <a:avLst/>
            </a:prstGeom>
          </p:spPr>
        </p:pic>
        <p:pic>
          <p:nvPicPr>
            <p:cNvPr id="10" name="Picture 9" descr="ost nb3sn unreacted - peter l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7851" y="436094"/>
              <a:ext cx="792000" cy="78566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76289" y="40896"/>
              <a:ext cx="792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solidFill>
                    <a:srgbClr val="0055A0"/>
                  </a:solidFill>
                </a:rPr>
                <a:t>ITER</a:t>
              </a:r>
              <a:endParaRPr lang="en-US" dirty="0">
                <a:solidFill>
                  <a:srgbClr val="0055A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130660" y="4163808"/>
            <a:ext cx="369332" cy="1137400"/>
            <a:chOff x="4130660" y="4163808"/>
            <a:chExt cx="369332" cy="1137400"/>
          </a:xfrm>
        </p:grpSpPr>
        <p:sp>
          <p:nvSpPr>
            <p:cNvPr id="4" name="TextBox 3"/>
            <p:cNvSpPr txBox="1"/>
            <p:nvPr/>
          </p:nvSpPr>
          <p:spPr>
            <a:xfrm rot="16200000">
              <a:off x="3782630" y="4511838"/>
              <a:ext cx="10653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US-CDP</a:t>
              </a:r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499992" y="4293096"/>
              <a:ext cx="0" cy="1008112"/>
            </a:xfrm>
            <a:prstGeom prst="line">
              <a:avLst/>
            </a:prstGeom>
            <a:ln w="28575" cmpd="sng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5004049" y="3789038"/>
            <a:ext cx="720079" cy="1494866"/>
            <a:chOff x="5004049" y="3789038"/>
            <a:chExt cx="720079" cy="1494866"/>
          </a:xfrm>
        </p:grpSpPr>
        <p:pic>
          <p:nvPicPr>
            <p:cNvPr id="13" name="Picture 10" descr="nedlogo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091052" y="4491366"/>
              <a:ext cx="975361" cy="290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5004049" y="3789038"/>
              <a:ext cx="369332" cy="1494866"/>
              <a:chOff x="4130661" y="3806342"/>
              <a:chExt cx="369332" cy="1494866"/>
            </a:xfrm>
          </p:grpSpPr>
          <p:sp>
            <p:nvSpPr>
              <p:cNvPr id="23" name="TextBox 22"/>
              <p:cNvSpPr txBox="1"/>
              <p:nvPr/>
            </p:nvSpPr>
            <p:spPr>
              <a:xfrm rot="16200000">
                <a:off x="3603898" y="4333105"/>
                <a:ext cx="142285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CARE-NED</a:t>
                </a:r>
                <a:endParaRPr lang="en-US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4499992" y="4293096"/>
                <a:ext cx="0" cy="100811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6089922" y="4005062"/>
            <a:ext cx="932180" cy="1283867"/>
            <a:chOff x="6089922" y="4005062"/>
            <a:chExt cx="932180" cy="1283867"/>
          </a:xfrm>
        </p:grpSpPr>
        <p:grpSp>
          <p:nvGrpSpPr>
            <p:cNvPr id="25" name="Group 24"/>
            <p:cNvGrpSpPr/>
            <p:nvPr/>
          </p:nvGrpSpPr>
          <p:grpSpPr>
            <a:xfrm>
              <a:off x="6089922" y="4005063"/>
              <a:ext cx="369332" cy="1283866"/>
              <a:chOff x="4130661" y="4017342"/>
              <a:chExt cx="369332" cy="1283866"/>
            </a:xfrm>
          </p:grpSpPr>
          <p:sp>
            <p:nvSpPr>
              <p:cNvPr id="26" name="TextBox 25"/>
              <p:cNvSpPr txBox="1"/>
              <p:nvPr/>
            </p:nvSpPr>
            <p:spPr>
              <a:xfrm rot="16200000">
                <a:off x="3709398" y="4438605"/>
                <a:ext cx="121185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EuCARD</a:t>
                </a:r>
                <a:endParaRPr lang="en-US" dirty="0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4499992" y="4293096"/>
                <a:ext cx="0" cy="100811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6161674" y="4351468"/>
              <a:ext cx="1206834" cy="514022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6516216" y="1124744"/>
            <a:ext cx="2405608" cy="2209158"/>
            <a:chOff x="6516216" y="1124744"/>
            <a:chExt cx="2405608" cy="2209158"/>
          </a:xfrm>
        </p:grpSpPr>
        <p:grpSp>
          <p:nvGrpSpPr>
            <p:cNvPr id="12" name="Group 11"/>
            <p:cNvGrpSpPr/>
            <p:nvPr/>
          </p:nvGrpSpPr>
          <p:grpSpPr>
            <a:xfrm>
              <a:off x="6516216" y="1124744"/>
              <a:ext cx="1161949" cy="1872208"/>
              <a:chOff x="7200184" y="1437818"/>
              <a:chExt cx="1161949" cy="1872208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7200184" y="1437818"/>
                <a:ext cx="1161949" cy="40011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 smtClean="0"/>
                  <a:t>HL-LHC</a:t>
                </a:r>
                <a:endParaRPr lang="en-US" sz="2000" dirty="0"/>
              </a:p>
            </p:txBody>
          </p:sp>
          <p:pic>
            <p:nvPicPr>
              <p:cNvPr id="18" name="Picture 17" descr="Screen shot 2012-05-03 at 12.36.42 AM.png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429" b="98929" l="734" r="9908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21"/>
              <a:stretch/>
            </p:blipFill>
            <p:spPr>
              <a:xfrm>
                <a:off x="7370496" y="1757461"/>
                <a:ext cx="812499" cy="792109"/>
              </a:xfrm>
              <a:prstGeom prst="rect">
                <a:avLst/>
              </a:prstGeom>
            </p:spPr>
          </p:pic>
          <p:pic>
            <p:nvPicPr>
              <p:cNvPr id="19" name="Picture 18" descr="Round Sub.jpg"/>
              <p:cNvPicPr>
                <a:picLocks noChangeAspect="1"/>
              </p:cNvPicPr>
              <p:nvPr/>
            </p:nvPicPr>
            <p:blipFill rotWithShape="1">
              <a:blip r:embed="rId9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36" r="16804"/>
              <a:stretch/>
            </p:blipFill>
            <p:spPr>
              <a:xfrm>
                <a:off x="7405537" y="2518027"/>
                <a:ext cx="769904" cy="791999"/>
              </a:xfrm>
              <a:prstGeom prst="rect">
                <a:avLst/>
              </a:prstGeom>
            </p:spPr>
          </p:pic>
        </p:grpSp>
        <p:grpSp>
          <p:nvGrpSpPr>
            <p:cNvPr id="43" name="Group 42"/>
            <p:cNvGrpSpPr/>
            <p:nvPr/>
          </p:nvGrpSpPr>
          <p:grpSpPr>
            <a:xfrm>
              <a:off x="7236296" y="2964570"/>
              <a:ext cx="1685528" cy="369332"/>
              <a:chOff x="7236296" y="2964570"/>
              <a:chExt cx="1685528" cy="369332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7236296" y="3333902"/>
                <a:ext cx="1624071" cy="0"/>
              </a:xfrm>
              <a:prstGeom prst="line">
                <a:avLst/>
              </a:prstGeom>
              <a:ln w="38100" cmpd="sng">
                <a:solidFill>
                  <a:srgbClr val="0055A0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7236296" y="2964570"/>
                <a:ext cx="1685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HL-LHC specs</a:t>
                </a:r>
                <a:endParaRPr lang="en-US" dirty="0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522689" y="1819672"/>
            <a:ext cx="1413422" cy="3437515"/>
            <a:chOff x="7522689" y="1819672"/>
            <a:chExt cx="1413422" cy="3437515"/>
          </a:xfrm>
        </p:grpSpPr>
        <p:grpSp>
          <p:nvGrpSpPr>
            <p:cNvPr id="42" name="Group 41"/>
            <p:cNvGrpSpPr/>
            <p:nvPr/>
          </p:nvGrpSpPr>
          <p:grpSpPr>
            <a:xfrm>
              <a:off x="7522689" y="4030604"/>
              <a:ext cx="937743" cy="1226583"/>
              <a:chOff x="7522689" y="4030604"/>
              <a:chExt cx="937743" cy="1226583"/>
            </a:xfrm>
          </p:grpSpPr>
          <p:pic>
            <p:nvPicPr>
              <p:cNvPr id="29" name="Picture 28" descr="FCCLogoForWebSite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7660460" y="4357220"/>
                <a:ext cx="1126587" cy="473356"/>
              </a:xfrm>
              <a:prstGeom prst="rect">
                <a:avLst/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7522689" y="4249075"/>
                <a:ext cx="369332" cy="1008112"/>
                <a:chOff x="4130661" y="4293096"/>
                <a:chExt cx="369332" cy="1008112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 rot="16200000">
                  <a:off x="3977297" y="4706504"/>
                  <a:ext cx="67605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FCC</a:t>
                  </a:r>
                  <a:endParaRPr lang="en-US" dirty="0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4499992" y="4293096"/>
                  <a:ext cx="0" cy="1008112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tailEnd type="triangle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6"/>
            <p:cNvGrpSpPr/>
            <p:nvPr/>
          </p:nvGrpSpPr>
          <p:grpSpPr>
            <a:xfrm>
              <a:off x="7609907" y="1819672"/>
              <a:ext cx="1326204" cy="667704"/>
              <a:chOff x="7609907" y="1788312"/>
              <a:chExt cx="1326204" cy="667704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7609907" y="1788312"/>
                <a:ext cx="13262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FCC specs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7780869" y="2220364"/>
                <a:ext cx="1080000" cy="23565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0000">
                      <a:alpha val="75000"/>
                    </a:srgbClr>
                  </a:gs>
                  <a:gs pos="0">
                    <a:srgbClr val="FFFFFF">
                      <a:alpha val="75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615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8-13 at 11.48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9" y="953838"/>
            <a:ext cx="6381431" cy="5197455"/>
          </a:xfrm>
          <a:prstGeom prst="rect">
            <a:avLst/>
          </a:prstGeom>
        </p:spPr>
      </p:pic>
      <p:pic>
        <p:nvPicPr>
          <p:cNvPr id="3" name="Picture 2" descr="Screen Shot 2014-08-13 at 11.48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" y="933771"/>
            <a:ext cx="6371397" cy="52175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FCC Nb</a:t>
            </a:r>
            <a:r>
              <a:rPr lang="en-US" sz="4000" baseline="-25000" dirty="0" smtClean="0"/>
              <a:t>3</a:t>
            </a:r>
            <a:r>
              <a:rPr lang="en-US" sz="4000" dirty="0" smtClean="0"/>
              <a:t>Sn performance targets</a:t>
            </a:r>
            <a:endParaRPr lang="en-US" sz="4000" dirty="0"/>
          </a:p>
        </p:txBody>
      </p:sp>
      <p:pic>
        <p:nvPicPr>
          <p:cNvPr id="4" name="Picture 3" descr="Screen Shot 2014-08-13 at 11.49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4" y="936223"/>
            <a:ext cx="6381431" cy="522755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978528" y="2499623"/>
            <a:ext cx="6240696" cy="3551398"/>
            <a:chOff x="2970676" y="2548467"/>
            <a:chExt cx="6240696" cy="3551398"/>
          </a:xfrm>
        </p:grpSpPr>
        <p:sp>
          <p:nvSpPr>
            <p:cNvPr id="14" name="TextBox 13"/>
            <p:cNvSpPr txBox="1"/>
            <p:nvPr/>
          </p:nvSpPr>
          <p:spPr>
            <a:xfrm>
              <a:off x="6304432" y="4468649"/>
              <a:ext cx="290694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solidFill>
                    <a:srgbClr val="FF0000"/>
                  </a:solidFill>
                </a:rPr>
                <a:t>Ultimate Nb</a:t>
              </a:r>
              <a:r>
                <a:rPr lang="en-US" sz="220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sz="2200" dirty="0" smtClean="0">
                  <a:solidFill>
                    <a:srgbClr val="FF0000"/>
                  </a:solidFill>
                </a:rPr>
                <a:t>Sn ? </a:t>
              </a:r>
              <a:r>
                <a:rPr lang="en-US" sz="2200" dirty="0">
                  <a:solidFill>
                    <a:srgbClr val="FF0000"/>
                  </a:solidFill>
                </a:rPr>
                <a:t>P</a:t>
              </a:r>
              <a:r>
                <a:rPr lang="en-US" sz="2200" dirty="0" smtClean="0">
                  <a:solidFill>
                    <a:srgbClr val="FF0000"/>
                  </a:solidFill>
                </a:rPr>
                <a:t>ursue the idea of improved high field pinning (q=1)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(D. Dietrich and R. </a:t>
              </a:r>
              <a:r>
                <a:rPr lang="en-US" sz="1200" dirty="0" err="1" smtClean="0">
                  <a:solidFill>
                    <a:srgbClr val="FF0000"/>
                  </a:solidFill>
                </a:rPr>
                <a:t>Scanlan</a:t>
              </a:r>
              <a:r>
                <a:rPr lang="en-US" sz="1200" dirty="0" smtClean="0">
                  <a:solidFill>
                    <a:srgbClr val="FF0000"/>
                  </a:solidFill>
                </a:rPr>
                <a:t>, A. </a:t>
              </a:r>
              <a:r>
                <a:rPr lang="en-US" sz="1200" dirty="0" err="1" smtClean="0">
                  <a:solidFill>
                    <a:srgbClr val="FF0000"/>
                  </a:solidFill>
                </a:rPr>
                <a:t>Godeke</a:t>
              </a:r>
              <a:r>
                <a:rPr lang="en-US" sz="1200" dirty="0" smtClean="0">
                  <a:solidFill>
                    <a:srgbClr val="FF0000"/>
                  </a:solidFill>
                </a:rPr>
                <a:t>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70676" y="2548467"/>
              <a:ext cx="3175000" cy="2836333"/>
            </a:xfrm>
            <a:custGeom>
              <a:avLst/>
              <a:gdLst>
                <a:gd name="connsiteX0" fmla="*/ 0 w 3175000"/>
                <a:gd name="connsiteY0" fmla="*/ 0 h 2836333"/>
                <a:gd name="connsiteX1" fmla="*/ 220133 w 3175000"/>
                <a:gd name="connsiteY1" fmla="*/ 440266 h 2836333"/>
                <a:gd name="connsiteX2" fmla="*/ 584200 w 3175000"/>
                <a:gd name="connsiteY2" fmla="*/ 1058333 h 2836333"/>
                <a:gd name="connsiteX3" fmla="*/ 897467 w 3175000"/>
                <a:gd name="connsiteY3" fmla="*/ 1498600 h 2836333"/>
                <a:gd name="connsiteX4" fmla="*/ 1176867 w 3175000"/>
                <a:gd name="connsiteY4" fmla="*/ 1828800 h 2836333"/>
                <a:gd name="connsiteX5" fmla="*/ 1515533 w 3175000"/>
                <a:gd name="connsiteY5" fmla="*/ 2133600 h 2836333"/>
                <a:gd name="connsiteX6" fmla="*/ 1871133 w 3175000"/>
                <a:gd name="connsiteY6" fmla="*/ 2413000 h 2836333"/>
                <a:gd name="connsiteX7" fmla="*/ 2277533 w 3175000"/>
                <a:gd name="connsiteY7" fmla="*/ 2624666 h 2836333"/>
                <a:gd name="connsiteX8" fmla="*/ 2455333 w 3175000"/>
                <a:gd name="connsiteY8" fmla="*/ 2700866 h 2836333"/>
                <a:gd name="connsiteX9" fmla="*/ 2887133 w 3175000"/>
                <a:gd name="connsiteY9" fmla="*/ 2810933 h 2836333"/>
                <a:gd name="connsiteX10" fmla="*/ 3175000 w 3175000"/>
                <a:gd name="connsiteY10" fmla="*/ 2836333 h 2836333"/>
                <a:gd name="connsiteX11" fmla="*/ 3158067 w 3175000"/>
                <a:gd name="connsiteY11" fmla="*/ 2675466 h 2836333"/>
                <a:gd name="connsiteX12" fmla="*/ 0 w 3175000"/>
                <a:gd name="connsiteY12" fmla="*/ 0 h 28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75000" h="2836333">
                  <a:moveTo>
                    <a:pt x="0" y="0"/>
                  </a:moveTo>
                  <a:lnTo>
                    <a:pt x="220133" y="440266"/>
                  </a:lnTo>
                  <a:lnTo>
                    <a:pt x="584200" y="1058333"/>
                  </a:lnTo>
                  <a:lnTo>
                    <a:pt x="897467" y="1498600"/>
                  </a:lnTo>
                  <a:lnTo>
                    <a:pt x="1176867" y="1828800"/>
                  </a:lnTo>
                  <a:lnTo>
                    <a:pt x="1515533" y="2133600"/>
                  </a:lnTo>
                  <a:lnTo>
                    <a:pt x="1871133" y="2413000"/>
                  </a:lnTo>
                  <a:lnTo>
                    <a:pt x="2277533" y="2624666"/>
                  </a:lnTo>
                  <a:lnTo>
                    <a:pt x="2455333" y="2700866"/>
                  </a:lnTo>
                  <a:lnTo>
                    <a:pt x="2887133" y="2810933"/>
                  </a:lnTo>
                  <a:lnTo>
                    <a:pt x="3175000" y="2836333"/>
                  </a:lnTo>
                  <a:lnTo>
                    <a:pt x="3158067" y="26754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72474" y="820556"/>
            <a:ext cx="5328226" cy="3582908"/>
            <a:chOff x="3872474" y="820556"/>
            <a:chExt cx="5328226" cy="3582908"/>
          </a:xfrm>
        </p:grpSpPr>
        <p:sp>
          <p:nvSpPr>
            <p:cNvPr id="5" name="TextBox 4"/>
            <p:cNvSpPr txBox="1"/>
            <p:nvPr/>
          </p:nvSpPr>
          <p:spPr>
            <a:xfrm>
              <a:off x="3872474" y="820556"/>
              <a:ext cx="5220000" cy="2123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2200" dirty="0" err="1" smtClean="0">
                  <a:solidFill>
                    <a:schemeClr val="accent6">
                      <a:lumMod val="50000"/>
                    </a:schemeClr>
                  </a:solidFill>
                </a:rPr>
                <a:t>D</a:t>
              </a:r>
              <a:r>
                <a:rPr lang="en-US" sz="2200" baseline="-25000" dirty="0" err="1" smtClean="0">
                  <a:solidFill>
                    <a:schemeClr val="accent6">
                      <a:lumMod val="50000"/>
                    </a:schemeClr>
                  </a:solidFill>
                </a:rPr>
                <a:t>strand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: 0.7…1 mm</a:t>
              </a:r>
            </a:p>
            <a:p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J</a:t>
              </a:r>
              <a:r>
                <a:rPr lang="en-US" sz="2200" baseline="-25000" dirty="0" smtClean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(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16 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T, 4.2 K) &gt; 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1500 A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/mm</a:t>
              </a:r>
              <a:r>
                <a:rPr lang="en-US" sz="2200" baseline="30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en-US" sz="2200" baseline="-250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M (1 T,4.2 K) &lt;150 </a:t>
              </a:r>
              <a:r>
                <a:rPr lang="en-US" sz="2200" dirty="0" err="1" smtClean="0">
                  <a:solidFill>
                    <a:schemeClr val="accent6">
                      <a:lumMod val="50000"/>
                    </a:schemeClr>
                  </a:solidFill>
                </a:rPr>
                <a:t>mT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 (</a:t>
              </a:r>
              <a:r>
                <a:rPr lang="en-US" sz="2200" dirty="0" err="1" smtClean="0">
                  <a:solidFill>
                    <a:schemeClr val="accent6">
                      <a:lumMod val="50000"/>
                    </a:schemeClr>
                  </a:solidFill>
                </a:rPr>
                <a:t>D</a:t>
              </a:r>
              <a:r>
                <a:rPr lang="en-US" sz="2200" baseline="-25000" dirty="0" err="1" smtClean="0">
                  <a:solidFill>
                    <a:schemeClr val="accent6">
                      <a:lumMod val="50000"/>
                    </a:schemeClr>
                  </a:solidFill>
                </a:rPr>
                <a:t>fil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&lt; 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20 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  <a:latin typeface="Symbol" charset="0"/>
                  <a:sym typeface="Symbol" charset="0"/>
                </a:rPr>
                <a:t>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m)</a:t>
              </a:r>
              <a:endParaRPr lang="en-US" sz="22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RRR &gt; 150</a:t>
              </a:r>
            </a:p>
            <a:p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UL &gt; 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5 km</a:t>
              </a:r>
            </a:p>
            <a:p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Cost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(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16 </a:t>
              </a:r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T, 4.2 K) 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 &lt; 5 USD/kA m</a:t>
              </a:r>
              <a:endParaRPr lang="en-US" sz="2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55900" y="2956914"/>
              <a:ext cx="28448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chemeClr val="accent6">
                      <a:lumMod val="50000"/>
                    </a:schemeClr>
                  </a:solidFill>
                </a:rPr>
                <a:t>A</a:t>
              </a:r>
              <a:r>
                <a:rPr lang="en-US" sz="2200" dirty="0" smtClean="0">
                  <a:solidFill>
                    <a:schemeClr val="accent6">
                      <a:lumMod val="50000"/>
                    </a:schemeClr>
                  </a:solidFill>
                </a:rPr>
                <a:t>ll single parameters are in reach, their combination is the challenge !</a:t>
              </a:r>
              <a:endParaRPr lang="en-US" sz="2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28895" y="2359965"/>
              <a:ext cx="170371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ITER material cost per kg</a:t>
              </a:r>
              <a:endParaRPr lang="en-US" sz="105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78673" y="934566"/>
              <a:ext cx="15841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Large cables, </a:t>
              </a:r>
              <a:r>
                <a:rPr lang="en-US" sz="1050" b="1" dirty="0" smtClean="0"/>
                <a:t>cabling !</a:t>
              </a:r>
              <a:endParaRPr lang="en-US" sz="105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32440" y="1515697"/>
              <a:ext cx="64984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Field quality</a:t>
              </a:r>
              <a:endParaRPr lang="en-US" sz="105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23323" y="1918495"/>
              <a:ext cx="131231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Stability, protection</a:t>
              </a:r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408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 16 T dipole (with two bores)</a:t>
            </a:r>
            <a:endParaRPr lang="en-US" sz="4000" dirty="0"/>
          </a:p>
        </p:txBody>
      </p:sp>
      <p:pic>
        <p:nvPicPr>
          <p:cNvPr id="18" name="Picture 17" descr="Screen Shot 2013-07-03 at 10.51.10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03" y="764704"/>
            <a:ext cx="2956869" cy="241557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538" y="939641"/>
            <a:ext cx="2518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Van </a:t>
            </a:r>
            <a:r>
              <a:rPr lang="en-US" sz="1600" dirty="0" err="1" smtClean="0"/>
              <a:t>Oort</a:t>
            </a:r>
            <a:r>
              <a:rPr lang="en-US" sz="1600" dirty="0" smtClean="0"/>
              <a:t>, </a:t>
            </a:r>
            <a:r>
              <a:rPr lang="en-US" sz="1600" dirty="0" err="1" smtClean="0"/>
              <a:t>Scanlan</a:t>
            </a:r>
            <a:r>
              <a:rPr lang="en-US" sz="1600" dirty="0" smtClean="0"/>
              <a:t>, 1994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892929"/>
            <a:ext cx="2808312" cy="217603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900611" y="770364"/>
            <a:ext cx="177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McIntyre, 2005</a:t>
            </a:r>
            <a:endParaRPr lang="en-US" sz="1600" dirty="0"/>
          </a:p>
        </p:txBody>
      </p:sp>
      <p:pic>
        <p:nvPicPr>
          <p:cNvPr id="17" name="Picture 16" descr="Screen Shot 2013-07-03 at 12.26.20 PM.png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21"/>
          <a:stretch/>
        </p:blipFill>
        <p:spPr>
          <a:xfrm>
            <a:off x="3347864" y="3063550"/>
            <a:ext cx="2726048" cy="268053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995936" y="5661248"/>
            <a:ext cx="1519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Todesco</a:t>
            </a:r>
            <a:r>
              <a:rPr lang="en-US" sz="1600" dirty="0" smtClean="0"/>
              <a:t>, 2013</a:t>
            </a:r>
            <a:endParaRPr lang="en-US" sz="1600" dirty="0"/>
          </a:p>
        </p:txBody>
      </p:sp>
      <p:pic>
        <p:nvPicPr>
          <p:cNvPr id="19" name="Picture 2" descr="F:\Dropbox\SoftwareDev\PSCO\PSCO 2.4\CoilDesigns\costhet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6478"/>
            <a:ext cx="2152631" cy="128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F:\Dropbox\SoftwareDev\PSCO\PSCO 2.4\CoilDesigns\bloc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43" y="3180279"/>
            <a:ext cx="2461069" cy="125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2551" y="5741689"/>
            <a:ext cx="2203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J. van Nugteren, 2013</a:t>
            </a:r>
          </a:p>
        </p:txBody>
      </p:sp>
      <p:pic>
        <p:nvPicPr>
          <p:cNvPr id="4" name="Picture 3" descr="Screen Shot 2014-08-18 at 2.34.34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063549"/>
            <a:ext cx="2448272" cy="262186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036498" y="5694942"/>
            <a:ext cx="1279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Sabbi</a:t>
            </a:r>
            <a:r>
              <a:rPr lang="en-US" sz="1600" dirty="0" smtClean="0"/>
              <a:t>, 2014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0332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dirty="0" smtClean="0"/>
              <a:t> long line of collaboration – 1/2</a:t>
            </a:r>
            <a:endParaRPr lang="en-US" dirty="0"/>
          </a:p>
        </p:txBody>
      </p:sp>
      <p:pic>
        <p:nvPicPr>
          <p:cNvPr id="11" name="Picture 10" descr="2411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7425"/>
            <a:ext cx="2984522" cy="23243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1840" y="2348880"/>
            <a:ext cx="208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</a:t>
            </a:r>
            <a:r>
              <a:rPr lang="en-US" dirty="0" err="1" smtClean="0"/>
              <a:t>quadrupoles</a:t>
            </a:r>
            <a:r>
              <a:rPr lang="en-US" dirty="0" smtClean="0"/>
              <a:t>: 1994-2006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3777192"/>
            <a:ext cx="341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CARE-NED: 2003-2009</a:t>
            </a:r>
          </a:p>
          <a:p>
            <a:r>
              <a:rPr lang="en-US" dirty="0" err="1" smtClean="0"/>
              <a:t>EuCARD</a:t>
            </a:r>
            <a:r>
              <a:rPr lang="en-US" dirty="0" smtClean="0"/>
              <a:t> WP7: 2009-2013</a:t>
            </a:r>
            <a:endParaRPr lang="en-US" dirty="0"/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6656" y="1052736"/>
            <a:ext cx="3380144" cy="28684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070" y="5446965"/>
            <a:ext cx="3153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EuCARD</a:t>
            </a:r>
            <a:r>
              <a:rPr lang="en-US" dirty="0" smtClean="0"/>
              <a:t> FRESCA2 HTS insert: 2009-2013</a:t>
            </a:r>
            <a:endParaRPr lang="en-US" dirty="0"/>
          </a:p>
        </p:txBody>
      </p:sp>
      <p:pic>
        <p:nvPicPr>
          <p:cNvPr id="13" name="Picture 12" descr="Screen Shot 2013-07-05 at 8.59.4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0" y="3501008"/>
            <a:ext cx="1065194" cy="1208524"/>
          </a:xfrm>
          <a:prstGeom prst="rect">
            <a:avLst/>
          </a:prstGeom>
        </p:spPr>
      </p:pic>
      <p:pic>
        <p:nvPicPr>
          <p:cNvPr id="14" name="Picture 13" descr="Screen Shot 2013-07-04 at 9.23.03 PM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5" y="3584125"/>
            <a:ext cx="2785209" cy="19176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26143" y="5723964"/>
            <a:ext cx="4617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EuCARD2 5 T HTS dipole: 2013-2017</a:t>
            </a:r>
            <a:endParaRPr lang="en-US" dirty="0"/>
          </a:p>
        </p:txBody>
      </p:sp>
      <p:pic>
        <p:nvPicPr>
          <p:cNvPr id="8" name="Picture 7" descr="Screen Shot 2014-11-14 at 3.51.39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143" y="4490717"/>
            <a:ext cx="4617602" cy="1285534"/>
          </a:xfrm>
          <a:prstGeom prst="rect">
            <a:avLst/>
          </a:prstGeom>
        </p:spPr>
      </p:pic>
      <p:pic>
        <p:nvPicPr>
          <p:cNvPr id="9" name="Picture 8" descr="2411_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90708" y="721860"/>
            <a:ext cx="1266629" cy="192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8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87" y="892402"/>
            <a:ext cx="1777804" cy="2680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HTS for 20 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604" y="620688"/>
            <a:ext cx="198256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Screen Shot 2014-03-09 at 7.29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565" y="3212976"/>
            <a:ext cx="2822547" cy="2069118"/>
          </a:xfrm>
          <a:prstGeom prst="rect">
            <a:avLst/>
          </a:prstGeom>
        </p:spPr>
      </p:pic>
      <p:pic>
        <p:nvPicPr>
          <p:cNvPr id="3" name="Picture 2" descr="Screen Shot 2014-03-09 at 7.26.40 PM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2" t="11865" r="11054" b="19379"/>
          <a:stretch/>
        </p:blipFill>
        <p:spPr>
          <a:xfrm>
            <a:off x="299779" y="567910"/>
            <a:ext cx="5064309" cy="4157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581" y="4859868"/>
            <a:ext cx="2739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REBCO option (Roebel)</a:t>
            </a:r>
          </a:p>
        </p:txBody>
      </p:sp>
      <p:pic>
        <p:nvPicPr>
          <p:cNvPr id="9" name="Picture 8" descr="Screen Shot 2014-03-09 at 7.39.2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328" y="3717032"/>
            <a:ext cx="3411568" cy="1377749"/>
          </a:xfrm>
          <a:prstGeom prst="rect">
            <a:avLst/>
          </a:prstGeom>
        </p:spPr>
      </p:pic>
      <p:pic>
        <p:nvPicPr>
          <p:cNvPr id="10" name="Picture 9" descr="Screen Shot 2013-07-04 at 9.47.22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661" y="2564227"/>
            <a:ext cx="2318235" cy="12507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49702" y="548680"/>
            <a:ext cx="18588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BSCCO-2212, CERN provides precursor powders, US program produces wire and cable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504" y="5229200"/>
            <a:ext cx="4942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EuCARD2 program, targeting a 5 T, 40 mm aperture demonstrator, in collaboration with EU laboratories and industry</a:t>
            </a:r>
          </a:p>
        </p:txBody>
      </p:sp>
      <p:pic>
        <p:nvPicPr>
          <p:cNvPr id="13" name="Picture 12" descr="logoEuCARD2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864" y="33055"/>
            <a:ext cx="1331640" cy="5883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80912" y="5094781"/>
            <a:ext cx="3411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US-BSCCo program, testing alternative materials and coil configurations (CCT)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49949" y="2628386"/>
            <a:ext cx="1766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/>
              <a:t>Sample of US BSCCO-2212 cable</a:t>
            </a:r>
          </a:p>
        </p:txBody>
      </p:sp>
    </p:spTree>
    <p:extLst>
      <p:ext uri="{BB962C8B-B14F-4D97-AF65-F5344CB8AC3E}">
        <p14:creationId xmlns:p14="http://schemas.microsoft.com/office/powerpoint/2010/main" val="190727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638172"/>
          </a:xfrm>
        </p:spPr>
        <p:txBody>
          <a:bodyPr>
            <a:normAutofit fontScale="90000"/>
          </a:bodyPr>
          <a:lstStyle/>
          <a:p>
            <a:r>
              <a:rPr lang="en-US" dirty="0"/>
              <a:t>HEB magnets in </a:t>
            </a:r>
            <a:r>
              <a:rPr lang="en-US" dirty="0" smtClean="0"/>
              <a:t>a 100 km </a:t>
            </a:r>
            <a:r>
              <a:rPr lang="en-US" dirty="0"/>
              <a:t>tunnel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821810" y="871664"/>
            <a:ext cx="5145627" cy="5108406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sym typeface="Wingdings"/>
              </a:rPr>
              <a:t>HTS, transmission line, </a:t>
            </a:r>
            <a:r>
              <a:rPr lang="en-GB" sz="2400" dirty="0">
                <a:sym typeface="Wingdings"/>
              </a:rPr>
              <a:t>iron dominated, </a:t>
            </a:r>
            <a:r>
              <a:rPr lang="en-GB" sz="2400" dirty="0" err="1">
                <a:sym typeface="Wingdings"/>
              </a:rPr>
              <a:t>superferric</a:t>
            </a:r>
            <a:r>
              <a:rPr lang="en-GB" sz="2400" dirty="0">
                <a:sym typeface="Wingdings"/>
              </a:rPr>
              <a:t>, 2-in-1 </a:t>
            </a:r>
            <a:r>
              <a:rPr lang="en-GB" sz="2400" dirty="0" smtClean="0">
                <a:sym typeface="Wingdings"/>
              </a:rPr>
              <a:t>dipole</a:t>
            </a:r>
          </a:p>
          <a:p>
            <a:r>
              <a:rPr lang="en-GB" sz="2400" dirty="0" smtClean="0">
                <a:sym typeface="Wingdings"/>
              </a:rPr>
              <a:t>Tentative parameters:</a:t>
            </a:r>
          </a:p>
          <a:p>
            <a:pPr lvl="1"/>
            <a:r>
              <a:rPr lang="en-GB" sz="2000" dirty="0" smtClean="0">
                <a:sym typeface="Wingdings"/>
              </a:rPr>
              <a:t>vertical </a:t>
            </a:r>
            <a:r>
              <a:rPr lang="en-GB" sz="2000" dirty="0">
                <a:sym typeface="Wingdings"/>
              </a:rPr>
              <a:t>full gap 50 </a:t>
            </a:r>
            <a:r>
              <a:rPr lang="en-GB" sz="2000" dirty="0" smtClean="0">
                <a:sym typeface="Wingdings"/>
              </a:rPr>
              <a:t>mm</a:t>
            </a:r>
          </a:p>
          <a:p>
            <a:pPr lvl="1"/>
            <a:r>
              <a:rPr lang="en-GB" sz="2000" dirty="0" smtClean="0">
                <a:sym typeface="Wingdings"/>
              </a:rPr>
              <a:t>good </a:t>
            </a:r>
            <a:r>
              <a:rPr lang="en-GB" sz="2000" dirty="0">
                <a:sym typeface="Wingdings"/>
              </a:rPr>
              <a:t>field region </a:t>
            </a:r>
            <a:r>
              <a:rPr lang="en-GB" sz="2000" dirty="0" smtClean="0">
                <a:sym typeface="Wingdings"/>
              </a:rPr>
              <a:t>±</a:t>
            </a:r>
            <a:r>
              <a:rPr lang="en-GB" sz="2000" dirty="0">
                <a:sym typeface="Wingdings"/>
              </a:rPr>
              <a:t>20 </a:t>
            </a:r>
            <a:r>
              <a:rPr lang="en-GB" sz="2000" dirty="0" smtClean="0">
                <a:sym typeface="Wingdings"/>
              </a:rPr>
              <a:t>mm </a:t>
            </a:r>
          </a:p>
          <a:p>
            <a:pPr lvl="1"/>
            <a:r>
              <a:rPr lang="en-GB" sz="2000" dirty="0" smtClean="0">
                <a:sym typeface="Wingdings"/>
              </a:rPr>
              <a:t>overall </a:t>
            </a:r>
            <a:r>
              <a:rPr lang="en-GB" sz="2000" dirty="0">
                <a:sym typeface="Wingdings"/>
              </a:rPr>
              <a:t>diameter of “super-cable”, including cryostat, 100 mm</a:t>
            </a:r>
          </a:p>
          <a:p>
            <a:r>
              <a:rPr lang="it-IT" sz="2400" dirty="0">
                <a:sym typeface="Wingdings"/>
              </a:rPr>
              <a:t>50 </a:t>
            </a:r>
            <a:r>
              <a:rPr lang="it-IT" sz="2400" dirty="0" err="1">
                <a:sym typeface="Wingdings"/>
              </a:rPr>
              <a:t>kA-turns</a:t>
            </a:r>
            <a:r>
              <a:rPr lang="it-IT" sz="2400" dirty="0">
                <a:sym typeface="Wingdings"/>
              </a:rPr>
              <a:t> for 1.1 T (3.4 </a:t>
            </a:r>
            <a:r>
              <a:rPr lang="it-IT" sz="2400" dirty="0" err="1">
                <a:sym typeface="Wingdings"/>
              </a:rPr>
              <a:t>TeV</a:t>
            </a:r>
            <a:r>
              <a:rPr lang="it-IT" sz="2400" dirty="0" smtClean="0">
                <a:sym typeface="Wingdings"/>
              </a:rPr>
              <a:t>)</a:t>
            </a:r>
          </a:p>
          <a:p>
            <a:r>
              <a:rPr lang="it-IT" sz="2400" dirty="0" smtClean="0">
                <a:sym typeface="Wingdings"/>
              </a:rPr>
              <a:t>At </a:t>
            </a:r>
            <a:r>
              <a:rPr lang="it-IT" sz="2400" dirty="0" err="1" smtClean="0">
                <a:sym typeface="Wingdings"/>
              </a:rPr>
              <a:t>low</a:t>
            </a:r>
            <a:r>
              <a:rPr lang="it-IT" sz="2400" dirty="0" smtClean="0">
                <a:sym typeface="Wingdings"/>
              </a:rPr>
              <a:t> </a:t>
            </a:r>
            <a:r>
              <a:rPr lang="it-IT" sz="2400" dirty="0" err="1" smtClean="0">
                <a:sym typeface="Wingdings"/>
              </a:rPr>
              <a:t>current</a:t>
            </a:r>
            <a:r>
              <a:rPr lang="it-IT" sz="2400" dirty="0" smtClean="0">
                <a:sym typeface="Wingdings"/>
              </a:rPr>
              <a:t>, </a:t>
            </a:r>
            <a:r>
              <a:rPr lang="it-IT" sz="2400" dirty="0">
                <a:sym typeface="Wingdings"/>
              </a:rPr>
              <a:t>the </a:t>
            </a:r>
            <a:r>
              <a:rPr lang="it-IT" sz="2400" dirty="0" err="1">
                <a:sym typeface="Wingdings"/>
              </a:rPr>
              <a:t>apertures</a:t>
            </a:r>
            <a:r>
              <a:rPr lang="it-IT" sz="2400" dirty="0">
                <a:sym typeface="Wingdings"/>
              </a:rPr>
              <a:t> </a:t>
            </a:r>
            <a:r>
              <a:rPr lang="it-IT" sz="2400" dirty="0" err="1">
                <a:sym typeface="Wingdings"/>
              </a:rPr>
              <a:t>could</a:t>
            </a:r>
            <a:r>
              <a:rPr lang="it-IT" sz="2400" dirty="0">
                <a:sym typeface="Wingdings"/>
              </a:rPr>
              <a:t> be </a:t>
            </a:r>
            <a:r>
              <a:rPr lang="it-IT" sz="2400" dirty="0" err="1">
                <a:sym typeface="Wingdings"/>
              </a:rPr>
              <a:t>used</a:t>
            </a:r>
            <a:r>
              <a:rPr lang="it-IT" sz="2400" dirty="0">
                <a:sym typeface="Wingdings"/>
              </a:rPr>
              <a:t> in </a:t>
            </a:r>
            <a:r>
              <a:rPr lang="it-IT" sz="2400" dirty="0" err="1">
                <a:sym typeface="Wingdings"/>
              </a:rPr>
              <a:t>bipolar</a:t>
            </a:r>
            <a:r>
              <a:rPr lang="it-IT" sz="2400" dirty="0">
                <a:sym typeface="Wingdings"/>
              </a:rPr>
              <a:t> </a:t>
            </a:r>
            <a:r>
              <a:rPr lang="it-IT" sz="2400" dirty="0" err="1">
                <a:sym typeface="Wingdings"/>
              </a:rPr>
              <a:t>operation</a:t>
            </a:r>
            <a:r>
              <a:rPr lang="it-IT" sz="2400" dirty="0">
                <a:sym typeface="Wingdings"/>
              </a:rPr>
              <a:t>  </a:t>
            </a:r>
            <a:r>
              <a:rPr lang="it-IT" sz="2400" dirty="0" err="1">
                <a:sym typeface="Wingdings"/>
              </a:rPr>
              <a:t>as</a:t>
            </a:r>
            <a:r>
              <a:rPr lang="it-IT" sz="2400" dirty="0">
                <a:sym typeface="Wingdings"/>
              </a:rPr>
              <a:t> a </a:t>
            </a:r>
            <a:r>
              <a:rPr lang="it-IT" sz="2400" dirty="0" err="1">
                <a:sym typeface="Wingdings"/>
              </a:rPr>
              <a:t>lepton</a:t>
            </a:r>
            <a:r>
              <a:rPr lang="it-IT" sz="2400" dirty="0">
                <a:sym typeface="Wingdings"/>
              </a:rPr>
              <a:t> </a:t>
            </a:r>
            <a:r>
              <a:rPr lang="it-IT" sz="2400" dirty="0" smtClean="0">
                <a:sym typeface="Wingdings"/>
              </a:rPr>
              <a:t>booster</a:t>
            </a:r>
            <a:endParaRPr lang="en-GB" sz="2400" dirty="0">
              <a:sym typeface="Wingding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1" t="7850" r="70423" b="17099"/>
          <a:stretch/>
        </p:blipFill>
        <p:spPr>
          <a:xfrm>
            <a:off x="586932" y="831006"/>
            <a:ext cx="3108767" cy="480252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21363" y="5603360"/>
            <a:ext cx="3300448" cy="513291"/>
            <a:chOff x="521363" y="5892585"/>
            <a:chExt cx="3300448" cy="51329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6" t="94539" r="22428" b="1168"/>
            <a:stretch/>
          </p:blipFill>
          <p:spPr>
            <a:xfrm>
              <a:off x="586932" y="6134100"/>
              <a:ext cx="3146868" cy="271776"/>
            </a:xfrm>
            <a:prstGeom prst="rect">
              <a:avLst/>
            </a:prstGeom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3145527" y="5892585"/>
              <a:ext cx="676284" cy="33855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900"/>
                </a:spcBef>
                <a:buFont typeface="Arial" pitchFamily="34" charset="0"/>
                <a:buNone/>
                <a:tabLst>
                  <a:tab pos="180000" algn="l"/>
                </a:tabLst>
              </a:pPr>
              <a:r>
                <a:rPr lang="en-GB" sz="1600" dirty="0" smtClean="0">
                  <a:sym typeface="Wingdings"/>
                </a:rPr>
                <a:t>2.1 T</a:t>
              </a: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521363" y="5892585"/>
              <a:ext cx="698256" cy="33855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900"/>
                </a:spcBef>
                <a:buFont typeface="Arial" pitchFamily="34" charset="0"/>
                <a:buNone/>
                <a:tabLst>
                  <a:tab pos="180000" algn="l"/>
                </a:tabLst>
              </a:pPr>
              <a:r>
                <a:rPr lang="en-GB" sz="1600" dirty="0" smtClean="0">
                  <a:sym typeface="Wingdings"/>
                </a:rPr>
                <a:t>0.0 T</a:t>
              </a:r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V="1">
            <a:off x="2464599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12830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61061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057524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909292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464591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612822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761053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909284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057516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1718564" y="4216204"/>
            <a:ext cx="252885" cy="296385"/>
            <a:chOff x="3288030" y="2007406"/>
            <a:chExt cx="252885" cy="296385"/>
          </a:xfrm>
        </p:grpSpPr>
        <p:sp>
          <p:nvSpPr>
            <p:cNvPr id="36" name="Oval 35"/>
            <p:cNvSpPr/>
            <p:nvPr/>
          </p:nvSpPr>
          <p:spPr>
            <a:xfrm>
              <a:off x="3327589" y="2097826"/>
              <a:ext cx="213326" cy="205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288030" y="2007406"/>
              <a:ext cx="207561" cy="2729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18800">
                <a:spcBef>
                  <a:spcPts val="0"/>
                </a:spcBef>
                <a:buNone/>
              </a:pPr>
              <a:r>
                <a:rPr lang="en-GB" sz="1800" dirty="0" smtClean="0">
                  <a:solidFill>
                    <a:srgbClr val="262626"/>
                  </a:solidFill>
                </a:rPr>
                <a:t>×</a:t>
              </a:r>
              <a:endParaRPr lang="en-GB" sz="5000" dirty="0">
                <a:solidFill>
                  <a:srgbClr val="262626"/>
                </a:solidFill>
              </a:endParaRPr>
            </a:p>
            <a:p>
              <a:pPr marL="0" indent="0" defTabSz="118800">
                <a:spcBef>
                  <a:spcPts val="0"/>
                </a:spcBef>
                <a:buNone/>
              </a:pPr>
              <a:r>
                <a:rPr lang="en-GB" sz="3400" dirty="0"/>
                <a:t>		</a:t>
              </a:r>
              <a:endParaRPr lang="en-GB" sz="3400" dirty="0" smtClean="0"/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/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/>
            </a:p>
            <a:p>
              <a:pPr marL="0" indent="0" defTabSz="118800">
                <a:spcBef>
                  <a:spcPts val="0"/>
                </a:spcBef>
                <a:buFont typeface="Arial" pitchFamily="34" charset="0"/>
                <a:buNone/>
              </a:pPr>
              <a:endParaRPr lang="en-GB" sz="3400" dirty="0" smtClean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41678" y="1885840"/>
            <a:ext cx="223900" cy="299185"/>
            <a:chOff x="5737556" y="2479564"/>
            <a:chExt cx="223900" cy="299185"/>
          </a:xfrm>
        </p:grpSpPr>
        <p:sp>
          <p:nvSpPr>
            <p:cNvPr id="39" name="Oval 38"/>
            <p:cNvSpPr/>
            <p:nvPr/>
          </p:nvSpPr>
          <p:spPr>
            <a:xfrm>
              <a:off x="5748130" y="2572784"/>
              <a:ext cx="213326" cy="205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5737556" y="2479564"/>
              <a:ext cx="207561" cy="2729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18800">
                <a:spcBef>
                  <a:spcPts val="0"/>
                </a:spcBef>
                <a:buNone/>
              </a:pPr>
              <a:r>
                <a:rPr lang="en-GB" sz="1800" dirty="0" smtClean="0">
                  <a:solidFill>
                    <a:schemeClr val="accent6">
                      <a:lumMod val="50000"/>
                    </a:schemeClr>
                  </a:solidFill>
                </a:rPr>
                <a:t>∙</a:t>
              </a:r>
              <a:r>
                <a:rPr lang="en-GB" sz="3400" dirty="0">
                  <a:solidFill>
                    <a:schemeClr val="accent6">
                      <a:lumMod val="50000"/>
                    </a:schemeClr>
                  </a:solidFill>
                </a:rPr>
                <a:t>		</a:t>
              </a:r>
              <a:endParaRPr lang="en-GB" sz="3400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0" indent="0" defTabSz="118800">
                <a:spcBef>
                  <a:spcPts val="0"/>
                </a:spcBef>
                <a:buFont typeface="Arial" pitchFamily="34" charset="0"/>
                <a:buNone/>
              </a:pPr>
              <a:endParaRPr lang="en-GB" sz="3400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821811" y="5682339"/>
            <a:ext cx="436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Study</a:t>
            </a:r>
            <a:r>
              <a:rPr lang="pt-BR" dirty="0" smtClean="0"/>
              <a:t> </a:t>
            </a:r>
            <a:r>
              <a:rPr lang="pt-BR" dirty="0" err="1" smtClean="0"/>
              <a:t>by</a:t>
            </a:r>
            <a:r>
              <a:rPr lang="pt-BR" dirty="0" smtClean="0"/>
              <a:t> A. </a:t>
            </a:r>
            <a:r>
              <a:rPr lang="pt-BR" dirty="0" err="1" smtClean="0"/>
              <a:t>Milanese</a:t>
            </a:r>
            <a:r>
              <a:rPr lang="pt-BR" dirty="0" smtClean="0"/>
              <a:t>, IPAC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27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hallenges at the HEP frontier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HL-LHC</a:t>
            </a:r>
          </a:p>
          <a:p>
            <a:pPr lvl="1"/>
            <a:r>
              <a:rPr lang="en-US" dirty="0" smtClean="0"/>
              <a:t>Demonstrate that the Nb</a:t>
            </a:r>
            <a:r>
              <a:rPr lang="en-US" baseline="-25000" dirty="0" smtClean="0"/>
              <a:t>3</a:t>
            </a:r>
            <a:r>
              <a:rPr lang="en-US" dirty="0" smtClean="0"/>
              <a:t>Sn technology is available for use in the LHC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2016</a:t>
            </a:r>
          </a:p>
          <a:p>
            <a:pPr lvl="1"/>
            <a:r>
              <a:rPr lang="en-US" dirty="0" smtClean="0"/>
              <a:t>Prepare HL-LHC in LS2 – </a:t>
            </a:r>
            <a:r>
              <a:rPr lang="en-US" dirty="0" smtClean="0">
                <a:solidFill>
                  <a:srgbClr val="FF0000"/>
                </a:solidFill>
              </a:rPr>
              <a:t>2018</a:t>
            </a:r>
          </a:p>
          <a:p>
            <a:pPr lvl="1"/>
            <a:r>
              <a:rPr lang="en-US" dirty="0" smtClean="0"/>
              <a:t>Install HL-LHC in LS3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2023</a:t>
            </a:r>
          </a:p>
          <a:p>
            <a:r>
              <a:rPr lang="en-US" dirty="0" smtClean="0"/>
              <a:t>FCC and linear collider technologies</a:t>
            </a:r>
          </a:p>
          <a:p>
            <a:pPr lvl="1"/>
            <a:r>
              <a:rPr lang="en-US" dirty="0" smtClean="0"/>
              <a:t>Conceptual design study for the next European Strategy Review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2017</a:t>
            </a:r>
          </a:p>
          <a:p>
            <a:pPr lvl="1"/>
            <a:r>
              <a:rPr lang="en-US" dirty="0" smtClean="0"/>
              <a:t>Prototyping of FCC high-field magnets – </a:t>
            </a:r>
            <a:r>
              <a:rPr lang="en-US" dirty="0" smtClean="0">
                <a:solidFill>
                  <a:srgbClr val="FF0000"/>
                </a:solidFill>
              </a:rPr>
              <a:t>2018-2025</a:t>
            </a:r>
          </a:p>
          <a:p>
            <a:pPr lvl="1"/>
            <a:r>
              <a:rPr lang="en-US" dirty="0" smtClean="0"/>
              <a:t>Production of FCC magnets </a:t>
            </a:r>
            <a:r>
              <a:rPr lang="en-US" dirty="0"/>
              <a:t>– </a:t>
            </a:r>
            <a:r>
              <a:rPr lang="en-US" dirty="0" smtClean="0">
                <a:solidFill>
                  <a:srgbClr val="FF0000"/>
                </a:solidFill>
              </a:rPr>
              <a:t>2025-2035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0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6590958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5"/>
          <a:stretch/>
        </p:blipFill>
        <p:spPr>
          <a:xfrm>
            <a:off x="-47258" y="-27384"/>
            <a:ext cx="9191258" cy="61999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38393" y="6165304"/>
            <a:ext cx="157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</a:rPr>
              <a:t>Impact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11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Structure of KE2275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390065"/>
              </p:ext>
            </p:extLst>
          </p:nvPr>
        </p:nvGraphicFramePr>
        <p:xfrm>
          <a:off x="251520" y="980728"/>
          <a:ext cx="8712967" cy="5102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/>
                <a:gridCol w="4752528"/>
                <a:gridCol w="2952327"/>
              </a:tblGrid>
              <a:tr h="545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Description 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Impact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WP1</a:t>
                      </a:r>
                      <a:endParaRPr lang="fr-FR" sz="2000" b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Coordination and monitoring of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activities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WP2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Design and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prototyping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a new Nb-Ti Q4 for HL</a:t>
                      </a: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LHC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Responsibility</a:t>
                      </a:r>
                      <a:r>
                        <a:rPr lang="fr-FR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for HL-LHC hardware</a:t>
                      </a:r>
                      <a:endParaRPr lang="fr-FR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WP3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Completion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the Nb</a:t>
                      </a:r>
                      <a:r>
                        <a:rPr lang="fr-FR" sz="2000" b="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Sn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magnet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FRESCA2 and participation to the tests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fr-FR" sz="2000" b="0" baseline="-25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Sn </a:t>
                      </a:r>
                      <a:r>
                        <a:rPr lang="fr-FR" sz="2000" b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technology</a:t>
                      </a: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for HL-LHC 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and FCC,</a:t>
                      </a:r>
                      <a:r>
                        <a:rPr lang="fr-FR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new </a:t>
                      </a:r>
                      <a:r>
                        <a:rPr lang="fr-FR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2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high</a:t>
                      </a:r>
                      <a:r>
                        <a:rPr lang="fr-FR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2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field</a:t>
                      </a:r>
                      <a:r>
                        <a:rPr lang="fr-FR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test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bed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WP4</a:t>
                      </a:r>
                      <a:endParaRPr lang="fr-FR" sz="2000" b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Support in the Nb</a:t>
                      </a:r>
                      <a:r>
                        <a:rPr lang="fr-FR" sz="2000" b="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Sn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technology</a:t>
                      </a:r>
                      <a:r>
                        <a:rPr lang="fr-FR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R&amp;D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fr-FR" sz="2000" b="0" baseline="-25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Sn </a:t>
                      </a:r>
                      <a:r>
                        <a:rPr lang="fr-FR" sz="2000" b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technology</a:t>
                      </a: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for HL-LHC 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and FCC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WP5</a:t>
                      </a:r>
                      <a:endParaRPr lang="fr-FR" sz="2000" b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Completion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the HTS insert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winding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for FRESCA2</a:t>
                      </a:r>
                      <a:r>
                        <a:rPr lang="fr-FR" sz="2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HTS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technology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for FCC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WP6</a:t>
                      </a:r>
                      <a:endParaRPr lang="fr-FR" sz="2000" b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Study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HTS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magnets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high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field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HTS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technology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for FCC</a:t>
                      </a:r>
                    </a:p>
                  </a:txBody>
                  <a:tcPr marL="68580" marR="68580" marT="0" marB="0" anchor="ctr"/>
                </a:tc>
              </a:tr>
              <a:tr h="320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WP7</a:t>
                      </a:r>
                      <a:endParaRPr lang="fr-FR" sz="2000" b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Mechanical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study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of Nb</a:t>
                      </a:r>
                      <a:r>
                        <a:rPr lang="fr-FR" sz="2000" b="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Sn Rutherford </a:t>
                      </a:r>
                      <a:r>
                        <a:rPr lang="fr-FR" sz="2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cables</a:t>
                      </a:r>
                      <a:endParaRPr lang="fr-FR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fr-FR" sz="2000" b="0" baseline="-25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Sn </a:t>
                      </a:r>
                      <a:r>
                        <a:rPr lang="fr-FR" sz="2000" b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technology</a:t>
                      </a:r>
                      <a:r>
                        <a:rPr lang="fr-FR" sz="20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for HL-LHC </a:t>
                      </a:r>
                      <a:r>
                        <a:rPr lang="fr-FR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and FCC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705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08" y="1173936"/>
            <a:ext cx="6209875" cy="49725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significant improvement of the performance and cost of Nb</a:t>
            </a:r>
            <a:r>
              <a:rPr lang="en-US" baseline="-25000" dirty="0" smtClean="0"/>
              <a:t>3</a:t>
            </a:r>
            <a:r>
              <a:rPr lang="en-US" dirty="0" smtClean="0"/>
              <a:t>Sn, as could be driven by the large scale demand for FCC (order of 6000 tons) could pave the way to:</a:t>
            </a:r>
          </a:p>
          <a:p>
            <a:pPr lvl="1"/>
            <a:r>
              <a:rPr lang="en-US" dirty="0" smtClean="0"/>
              <a:t>Higher field MRI (5 BUSD year market): </a:t>
            </a:r>
          </a:p>
          <a:p>
            <a:pPr lvl="2"/>
            <a:r>
              <a:rPr lang="en-US" dirty="0" smtClean="0"/>
              <a:t>5…7 T </a:t>
            </a:r>
            <a:r>
              <a:rPr lang="en-US" dirty="0" err="1" smtClean="0"/>
              <a:t>cryo</a:t>
            </a:r>
            <a:r>
              <a:rPr lang="en-US" dirty="0" smtClean="0"/>
              <a:t>-cooled MRI’s as </a:t>
            </a:r>
            <a:r>
              <a:rPr lang="en-US" i="1" dirty="0" smtClean="0"/>
              <a:t>hospital research commodity</a:t>
            </a:r>
            <a:r>
              <a:rPr lang="en-US" dirty="0" smtClean="0"/>
              <a:t> (presently priced at 6 MUSD)</a:t>
            </a:r>
            <a:endParaRPr lang="en-US" i="1" dirty="0" smtClean="0"/>
          </a:p>
          <a:p>
            <a:pPr lvl="2"/>
            <a:r>
              <a:rPr lang="en-US" dirty="0" smtClean="0"/>
              <a:t>MRI’s in excess of </a:t>
            </a:r>
            <a:r>
              <a:rPr lang="en-US" dirty="0"/>
              <a:t>10 T </a:t>
            </a:r>
            <a:r>
              <a:rPr lang="en-US" dirty="0" smtClean="0"/>
              <a:t>for a deeper understanding of the brain (the long term future of ISEULT ?)</a:t>
            </a:r>
          </a:p>
          <a:p>
            <a:pPr lvl="1"/>
            <a:r>
              <a:rPr lang="en-US" dirty="0" smtClean="0"/>
              <a:t>High field NMR (23.5 T):</a:t>
            </a:r>
          </a:p>
          <a:p>
            <a:pPr lvl="2"/>
            <a:r>
              <a:rPr lang="en-US" dirty="0" smtClean="0"/>
              <a:t>More compact, affordable high field NMR in the GHz range (presently priced at 12 MEUR)</a:t>
            </a:r>
          </a:p>
          <a:p>
            <a:pPr lvl="1"/>
            <a:r>
              <a:rPr lang="en-US" dirty="0" smtClean="0"/>
              <a:t>High field science magnets (45 T):</a:t>
            </a:r>
          </a:p>
          <a:p>
            <a:pPr lvl="2"/>
            <a:r>
              <a:rPr lang="en-US" dirty="0" err="1" smtClean="0"/>
              <a:t>Outsert</a:t>
            </a:r>
            <a:r>
              <a:rPr lang="en-US" dirty="0" smtClean="0"/>
              <a:t> of hybrid LTS/HTS magnets to reach the 60 T range</a:t>
            </a:r>
          </a:p>
        </p:txBody>
      </p:sp>
      <p:pic>
        <p:nvPicPr>
          <p:cNvPr id="7" name="Picture 6" descr="Screen Shot 2014-07-05 at 10.06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784" y="3770211"/>
            <a:ext cx="1943592" cy="2376264"/>
          </a:xfrm>
          <a:prstGeom prst="rect">
            <a:avLst/>
          </a:prstGeom>
        </p:spPr>
      </p:pic>
      <p:pic>
        <p:nvPicPr>
          <p:cNvPr id="8" name="Picture 7" descr="Screen Shot 2014-07-05 at 9.55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253071"/>
            <a:ext cx="2458616" cy="1750884"/>
          </a:xfrm>
          <a:prstGeom prst="rect">
            <a:avLst/>
          </a:prstGeom>
        </p:spPr>
      </p:pic>
      <p:pic>
        <p:nvPicPr>
          <p:cNvPr id="9" name="Picture 8" descr="mr_3377_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3" y="1844824"/>
            <a:ext cx="2376264" cy="202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96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6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long line of collaboration – 2/2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8775396" cy="2751144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2009-2014: Contribution </a:t>
            </a:r>
            <a:r>
              <a:rPr lang="fr-FR" dirty="0"/>
              <a:t>Exceptionnelle de la France </a:t>
            </a:r>
            <a:r>
              <a:rPr lang="fr-FR" dirty="0" smtClean="0"/>
              <a:t>au CERN – a major booster for HL-LHC</a:t>
            </a:r>
          </a:p>
          <a:p>
            <a:pPr lvl="1"/>
            <a:r>
              <a:rPr lang="en-US" dirty="0" smtClean="0"/>
              <a:t>About 50 % of the work dedicated to “magnet” activities:</a:t>
            </a:r>
          </a:p>
          <a:p>
            <a:pPr lvl="2"/>
            <a:r>
              <a:rPr lang="en-US" sz="1500" dirty="0" smtClean="0"/>
              <a:t>Spare components (cryostats, inertia tubes, …)</a:t>
            </a:r>
          </a:p>
          <a:p>
            <a:pPr lvl="2"/>
            <a:r>
              <a:rPr lang="en-US" sz="1500" dirty="0" smtClean="0"/>
              <a:t>PFW for the consolidation of the PS main magnets</a:t>
            </a:r>
          </a:p>
          <a:p>
            <a:pPr lvl="2"/>
            <a:r>
              <a:rPr lang="en-US" sz="1500" dirty="0" smtClean="0">
                <a:solidFill>
                  <a:srgbClr val="FF0000"/>
                </a:solidFill>
              </a:rPr>
              <a:t>MQXC coils (phase I LHC upgrade prototype)</a:t>
            </a:r>
          </a:p>
          <a:p>
            <a:pPr lvl="2"/>
            <a:r>
              <a:rPr lang="en-US" sz="1500" dirty="0" smtClean="0">
                <a:solidFill>
                  <a:srgbClr val="FF0000"/>
                </a:solidFill>
              </a:rPr>
              <a:t>SMC coil winding and FRESCA2 initial works (tooling, tests)</a:t>
            </a:r>
          </a:p>
          <a:p>
            <a:pPr lvl="2"/>
            <a:r>
              <a:rPr lang="en-US" sz="1500" dirty="0" smtClean="0">
                <a:solidFill>
                  <a:srgbClr val="FF0000"/>
                </a:solidFill>
              </a:rPr>
              <a:t>½ ton Nb</a:t>
            </a:r>
            <a:r>
              <a:rPr lang="en-US" sz="1500" baseline="-25000" dirty="0" smtClean="0">
                <a:solidFill>
                  <a:srgbClr val="FF0000"/>
                </a:solidFill>
              </a:rPr>
              <a:t>3</a:t>
            </a:r>
            <a:r>
              <a:rPr lang="en-US" sz="1500" dirty="0" smtClean="0">
                <a:solidFill>
                  <a:srgbClr val="FF0000"/>
                </a:solidFill>
              </a:rPr>
              <a:t>Sn SC wire order for FRESCA2 construction</a:t>
            </a:r>
          </a:p>
          <a:p>
            <a:pPr lvl="2"/>
            <a:r>
              <a:rPr lang="en-US" sz="1500" dirty="0" smtClean="0">
                <a:solidFill>
                  <a:srgbClr val="FF0000"/>
                </a:solidFill>
              </a:rPr>
              <a:t>Heat transfer studies</a:t>
            </a:r>
          </a:p>
        </p:txBody>
      </p:sp>
      <p:pic>
        <p:nvPicPr>
          <p:cNvPr id="24" name="Imag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53" y="3844831"/>
            <a:ext cx="2312896" cy="173467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7504" y="5579503"/>
            <a:ext cx="240554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Micro-channels He-II heat transfer experiment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84797" y="4351594"/>
            <a:ext cx="1286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MQXC cross section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Nb</a:t>
            </a:r>
            <a:r>
              <a:rPr lang="en-US" sz="1600" dirty="0" smtClean="0">
                <a:solidFill>
                  <a:srgbClr val="FF0000"/>
                </a:solidFill>
              </a:rPr>
              <a:t>-Ti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120 mm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120 T/m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7" name="Picture 26" descr="x-section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7" b="99667" l="10000" r="90000">
                        <a14:foregroundMark x1="56875" y1="39000" x2="56875" y2="39000"/>
                        <a14:foregroundMark x1="50375" y1="36833" x2="50375" y2="36833"/>
                        <a14:foregroundMark x1="44500" y1="36167" x2="44500" y2="36167"/>
                        <a14:foregroundMark x1="46750" y1="33167" x2="46750" y2="33167"/>
                        <a14:foregroundMark x1="47000" y1="30333" x2="47000" y2="30333"/>
                        <a14:foregroundMark x1="33375" y1="47500" x2="33375" y2="47500"/>
                        <a14:foregroundMark x1="48625" y1="26000" x2="48625" y2="26000"/>
                        <a14:foregroundMark x1="30375" y1="48500" x2="30375" y2="48500"/>
                        <a14:foregroundMark x1="35250" y1="58833" x2="35250" y2="58833"/>
                        <a14:foregroundMark x1="36750" y1="41667" x2="36750" y2="41667"/>
                        <a14:foregroundMark x1="40375" y1="46167" x2="40375" y2="46167"/>
                        <a14:foregroundMark x1="39375" y1="52333" x2="39375" y2="52333"/>
                        <a14:foregroundMark x1="38000" y1="50000" x2="38000" y2="50000"/>
                        <a14:foregroundMark x1="39875" y1="56167" x2="39875" y2="56167"/>
                        <a14:foregroundMark x1="41875" y1="59500" x2="41875" y2="59500"/>
                        <a14:foregroundMark x1="45500" y1="64000" x2="45500" y2="64000"/>
                        <a14:foregroundMark x1="51375" y1="66333" x2="51375" y2="66333"/>
                        <a14:foregroundMark x1="57125" y1="66667" x2="57125" y2="66667"/>
                        <a14:foregroundMark x1="60750" y1="60167" x2="60750" y2="60167"/>
                        <a14:foregroundMark x1="62500" y1="52333" x2="62500" y2="52333"/>
                        <a14:foregroundMark x1="63750" y1="48833" x2="63750" y2="48833"/>
                        <a14:foregroundMark x1="64000" y1="59500" x2="64000" y2="59500"/>
                        <a14:foregroundMark x1="58875" y1="66333" x2="58875" y2="66333"/>
                        <a14:foregroundMark x1="53000" y1="69833" x2="53000" y2="69833"/>
                        <a14:foregroundMark x1="47875" y1="71167" x2="47875" y2="71167"/>
                        <a14:foregroundMark x1="41125" y1="48833" x2="41125" y2="48833"/>
                        <a14:foregroundMark x1="55250" y1="55000" x2="55250" y2="55000"/>
                        <a14:foregroundMark x1="50125" y1="50667" x2="50125" y2="50667"/>
                        <a14:foregroundMark x1="45250" y1="47833" x2="45250" y2="47833"/>
                        <a14:foregroundMark x1="45750" y1="54667" x2="45750" y2="54667"/>
                        <a14:foregroundMark x1="48375" y1="47167" x2="48375" y2="47167"/>
                        <a14:foregroundMark x1="66375" y1="44833" x2="66375" y2="44833"/>
                        <a14:foregroundMark x1="67375" y1="22833" x2="67375" y2="22833"/>
                        <a14:foregroundMark x1="67875" y1="27000" x2="67875" y2="27000"/>
                        <a14:foregroundMark x1="64750" y1="26000" x2="64750" y2="26000"/>
                        <a14:foregroundMark x1="87375" y1="42333" x2="87375" y2="42333"/>
                        <a14:foregroundMark x1="87750" y1="55000" x2="87750" y2="55000"/>
                        <a14:foregroundMark x1="85625" y1="68500" x2="85625" y2="68500"/>
                        <a14:foregroundMark x1="85625" y1="75000" x2="85625" y2="75000"/>
                        <a14:foregroundMark x1="82750" y1="67000" x2="82750" y2="67000"/>
                        <a14:foregroundMark x1="82250" y1="76000" x2="82250" y2="76000"/>
                        <a14:foregroundMark x1="82000" y1="70167" x2="82000" y2="70167"/>
                        <a14:foregroundMark x1="86125" y1="65000" x2="86125" y2="65000"/>
                        <a14:backgroundMark x1="54250" y1="52333" x2="54250" y2="52333"/>
                        <a14:backgroundMark x1="27500" y1="20500" x2="27500" y2="20500"/>
                        <a14:backgroundMark x1="28000" y1="30000" x2="28000" y2="30000"/>
                        <a14:backgroundMark x1="71000" y1="17333" x2="71000" y2="17333"/>
                        <a14:backgroundMark x1="82500" y1="11167" x2="82500" y2="11167"/>
                        <a14:backgroundMark x1="77625" y1="4333" x2="77625" y2="4333"/>
                        <a14:backgroundMark x1="82000" y1="15333" x2="82000" y2="15333"/>
                        <a14:backgroundMark x1="80000" y1="18000" x2="80000" y2="18000"/>
                        <a14:backgroundMark x1="77125" y1="14667" x2="77125" y2="14667"/>
                        <a14:backgroundMark x1="31625" y1="4000" x2="31625" y2="4000"/>
                        <a14:backgroundMark x1="22125" y1="95500" x2="22125" y2="95500"/>
                        <a14:backgroundMark x1="30125" y1="96167" x2="30125" y2="96167"/>
                        <a14:backgroundMark x1="36750" y1="95833" x2="36750" y2="95833"/>
                        <a14:backgroundMark x1="34750" y1="93500" x2="34750" y2="93500"/>
                        <a14:backgroundMark x1="63500" y1="96167" x2="63500" y2="96167"/>
                        <a14:backgroundMark x1="21875" y1="4000" x2="21875" y2="4000"/>
                        <a14:backgroundMark x1="73000" y1="4333" x2="73000" y2="4333"/>
                        <a14:backgroundMark x1="72000" y1="8833" x2="72000" y2="8833"/>
                        <a14:backgroundMark x1="25750" y1="29667" x2="25750" y2="29667"/>
                        <a14:backgroundMark x1="29375" y1="84500" x2="29375" y2="84500"/>
                        <a14:backgroundMark x1="83625" y1="5333" x2="83625" y2="5333"/>
                        <a14:backgroundMark x1="82000" y1="63667" x2="82000" y2="63667"/>
                        <a14:backgroundMark x1="83875" y1="89000" x2="83875" y2="89000"/>
                        <a14:backgroundMark x1="81500" y1="86333" x2="81500" y2="86333"/>
                        <a14:backgroundMark x1="76375" y1="92500" x2="76375" y2="92500"/>
                        <a14:backgroundMark x1="72000" y1="94500" x2="72000" y2="94500"/>
                        <a14:backgroundMark x1="83375" y1="31000" x2="83375" y2="31000"/>
                        <a14:backgroundMark x1="85125" y1="13667" x2="85125" y2="13667"/>
                        <a14:backgroundMark x1="82250" y1="23833" x2="82250" y2="23833"/>
                        <a14:backgroundMark x1="87125" y1="38667" x2="87125" y2="38667"/>
                        <a14:backgroundMark x1="82500" y1="34500" x2="82500" y2="34500"/>
                        <a14:backgroundMark x1="87125" y1="32833" x2="87125" y2="32833"/>
                        <a14:backgroundMark x1="80000" y1="28333" x2="80000" y2="28333"/>
                        <a14:backgroundMark x1="77125" y1="86667" x2="77125" y2="86667"/>
                        <a14:backgroundMark x1="68875" y1="4333" x2="68875" y2="4333"/>
                        <a14:backgroundMark x1="15750" y1="33167" x2="15750" y2="33167"/>
                        <a14:backgroundMark x1="85375" y1="58833" x2="85375" y2="58833"/>
                        <a14:backgroundMark x1="81250" y1="93167" x2="81250" y2="93167"/>
                        <a14:backgroundMark x1="27500" y1="93167" x2="27500" y2="93167"/>
                        <a14:backgroundMark x1="62500" y1="3667" x2="62500" y2="3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62" r="13595"/>
          <a:stretch/>
        </p:blipFill>
        <p:spPr>
          <a:xfrm>
            <a:off x="3509120" y="3580229"/>
            <a:ext cx="2935976" cy="292260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643782" y="5780744"/>
            <a:ext cx="22391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OST RRP Nb</a:t>
            </a:r>
            <a:r>
              <a:rPr lang="en-US" sz="1600" baseline="-25000" dirty="0" smtClean="0">
                <a:solidFill>
                  <a:srgbClr val="FF0000"/>
                </a:solidFill>
              </a:rPr>
              <a:t>3</a:t>
            </a:r>
            <a:r>
              <a:rPr lang="en-US" sz="1600" dirty="0" smtClean="0">
                <a:solidFill>
                  <a:srgbClr val="FF0000"/>
                </a:solidFill>
              </a:rPr>
              <a:t>Sn wire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0" name="Picture 9" descr="Screen shot 2012-05-03 at 12.36.42 AM.pn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29" b="98929" l="734" r="990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6621420" y="3580228"/>
            <a:ext cx="2257164" cy="220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74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304201331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33"/>
          <a:stretch/>
        </p:blipFill>
        <p:spPr>
          <a:xfrm>
            <a:off x="0" y="-1"/>
            <a:ext cx="9144000" cy="623846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564001"/>
              </p:ext>
            </p:extLst>
          </p:nvPr>
        </p:nvGraphicFramePr>
        <p:xfrm>
          <a:off x="5178864" y="3959696"/>
          <a:ext cx="3857632" cy="2133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3961"/>
                <a:gridCol w="848528"/>
                <a:gridCol w="1125143"/>
              </a:tblGrid>
              <a:tr h="300033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Injection</a:t>
                      </a:r>
                      <a:endParaRPr lang="en-US" sz="2000" b="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(</a:t>
                      </a:r>
                      <a:r>
                        <a:rPr lang="en-US" sz="2000" b="0" dirty="0" err="1" smtClean="0">
                          <a:solidFill>
                            <a:srgbClr val="FFFFFF"/>
                          </a:solidFill>
                        </a:rPr>
                        <a:t>GeV</a:t>
                      </a:r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sz="2000" b="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450</a:t>
                      </a:r>
                      <a:endParaRPr lang="en-US" sz="2000" b="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Flat-top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(</a:t>
                      </a:r>
                      <a:r>
                        <a:rPr lang="en-US" sz="2000" dirty="0" err="1" smtClean="0">
                          <a:solidFill>
                            <a:srgbClr val="FFFFFF"/>
                          </a:solidFill>
                        </a:rPr>
                        <a:t>TeV</a:t>
                      </a:r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7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Length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(km)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26.7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Dipole</a:t>
                      </a:r>
                      <a:r>
                        <a:rPr lang="en-US" sz="2000" baseline="0" dirty="0" smtClean="0">
                          <a:solidFill>
                            <a:srgbClr val="FFFFFF"/>
                          </a:solidFill>
                        </a:rPr>
                        <a:t> field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(T)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8.3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Aperture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(mm)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56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Temperature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(K)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1.9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rgbClr val="FFFFFF"/>
                          </a:solidFill>
                        </a:rPr>
                        <a:t>Commisioned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FF"/>
                          </a:solidFill>
                        </a:rPr>
                        <a:t>2008</a:t>
                      </a:r>
                      <a:endParaRPr 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000283" y="6165304"/>
            <a:ext cx="1108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LHC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68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7-05 at 10.38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3" y="27384"/>
            <a:ext cx="90311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6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configuration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1330775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5"/>
          <p:cNvSpPr txBox="1"/>
          <p:nvPr/>
        </p:nvSpPr>
        <p:spPr>
          <a:xfrm>
            <a:off x="3854997" y="841851"/>
            <a:ext cx="1296298" cy="461665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HL-LHC</a:t>
            </a:r>
            <a:endParaRPr kumimoji="1" lang="ja-JP" altLang="en-US" sz="2400" dirty="0"/>
          </a:p>
        </p:txBody>
      </p:sp>
      <p:sp>
        <p:nvSpPr>
          <p:cNvPr id="9" name="テキスト ボックス 6"/>
          <p:cNvSpPr txBox="1"/>
          <p:nvPr/>
        </p:nvSpPr>
        <p:spPr>
          <a:xfrm>
            <a:off x="5188747" y="3447843"/>
            <a:ext cx="2051818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7"/>
          <p:cNvSpPr txBox="1"/>
          <p:nvPr/>
        </p:nvSpPr>
        <p:spPr>
          <a:xfrm>
            <a:off x="2108200" y="3429496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6800" y="2603996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7"/>
          <p:cNvSpPr txBox="1"/>
          <p:nvPr/>
        </p:nvSpPr>
        <p:spPr>
          <a:xfrm>
            <a:off x="1117600" y="2122578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S</a:t>
            </a:r>
            <a:r>
              <a:rPr kumimoji="1" lang="en-US" altLang="ja-JP" dirty="0" smtClean="0">
                <a:solidFill>
                  <a:srgbClr val="FFFF00"/>
                </a:solidFill>
              </a:rPr>
              <a:t>C D1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40"/>
          <p:cNvSpPr txBox="1"/>
          <p:nvPr/>
        </p:nvSpPr>
        <p:spPr>
          <a:xfrm>
            <a:off x="2120900" y="1791196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Corrector </a:t>
            </a:r>
          </a:p>
          <a:p>
            <a:r>
              <a:rPr kumimoji="1" lang="en-US" altLang="ja-JP" dirty="0" smtClean="0">
                <a:solidFill>
                  <a:srgbClr val="FFFF00"/>
                </a:solidFill>
              </a:rPr>
              <a:t>Package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15" name="Picture 46" descr="Japan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909" y="170384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51"/>
          <p:cNvSpPr txBox="1"/>
          <p:nvPr/>
        </p:nvSpPr>
        <p:spPr>
          <a:xfrm>
            <a:off x="7874000" y="1626096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7" name="テキスト ボックス 52"/>
          <p:cNvSpPr txBox="1"/>
          <p:nvPr/>
        </p:nvSpPr>
        <p:spPr>
          <a:xfrm>
            <a:off x="6375400" y="1727696"/>
            <a:ext cx="56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Q2a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8" name="テキスト ボックス 53"/>
          <p:cNvSpPr txBox="1"/>
          <p:nvPr/>
        </p:nvSpPr>
        <p:spPr>
          <a:xfrm>
            <a:off x="4940300" y="1905496"/>
            <a:ext cx="57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Q2b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9" name="テキスト ボックス 54"/>
          <p:cNvSpPr txBox="1"/>
          <p:nvPr/>
        </p:nvSpPr>
        <p:spPr>
          <a:xfrm>
            <a:off x="3670300" y="2095996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Q3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21" name="図 1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2087" y="3124695"/>
            <a:ext cx="1376619" cy="116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516" y="113841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152" y="1264683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343" y="157055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445" y="1417083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31041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2" descr="Spai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201" y="130620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3" y="4077072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テキスト ボックス 17"/>
          <p:cNvSpPr txBox="1"/>
          <p:nvPr/>
        </p:nvSpPr>
        <p:spPr>
          <a:xfrm>
            <a:off x="4524304" y="4509120"/>
            <a:ext cx="47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D2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17"/>
          <p:cNvSpPr txBox="1"/>
          <p:nvPr/>
        </p:nvSpPr>
        <p:spPr>
          <a:xfrm>
            <a:off x="899592" y="4221088"/>
            <a:ext cx="49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17"/>
          <p:cNvSpPr txBox="1"/>
          <p:nvPr/>
        </p:nvSpPr>
        <p:spPr>
          <a:xfrm>
            <a:off x="2469759" y="4293096"/>
            <a:ext cx="51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CC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33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436" y="548560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0" descr="France icon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22920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270" y="5803518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2" descr="United Kingdom icon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871" y="55617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353" y="568927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5865777" y="4338969"/>
            <a:ext cx="321472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HL-LHC systems are entering detailed integration phase</a:t>
            </a:r>
          </a:p>
          <a:p>
            <a:endParaRPr lang="en-US" dirty="0" smtClean="0"/>
          </a:p>
          <a:p>
            <a:r>
              <a:rPr lang="en-US" dirty="0" smtClean="0"/>
              <a:t>New baseline expected within a few months (changes of the order of 2 m)</a:t>
            </a:r>
            <a:endParaRPr lang="en-US" dirty="0"/>
          </a:p>
        </p:txBody>
      </p:sp>
      <p:pic>
        <p:nvPicPr>
          <p:cNvPr id="39" name="Image 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800" y="23987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753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magnet zoo</a:t>
            </a:r>
            <a:endParaRPr lang="en-US" dirty="0"/>
          </a:p>
        </p:txBody>
      </p:sp>
      <p:pic>
        <p:nvPicPr>
          <p:cNvPr id="9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800" y="23987"/>
            <a:ext cx="1596571" cy="770759"/>
          </a:xfrm>
          <a:prstGeom prst="rect">
            <a:avLst/>
          </a:prstGeom>
        </p:spPr>
      </p:pic>
      <p:pic>
        <p:nvPicPr>
          <p:cNvPr id="10" name="Picture 9" descr="MQXF_2d_mech_cross-section_rod_label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72" y="994548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280"/>
            <a:ext cx="2199545" cy="21606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484" y="3164908"/>
            <a:ext cx="1073852" cy="103329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76" y="3474750"/>
            <a:ext cx="2011097" cy="17544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991" y="3556414"/>
            <a:ext cx="1649704" cy="1591123"/>
          </a:xfrm>
          <a:prstGeom prst="rect">
            <a:avLst/>
          </a:prstGeom>
        </p:spPr>
      </p:pic>
      <p:pic>
        <p:nvPicPr>
          <p:cNvPr id="15" name="Picture 14" descr="\\lhc-div-mms.web.cern.ch\LHC-DIV-MMS\tests\MAG\docum\hilumi\Magnets\correctors\dod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085" y="4525282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\\lhc-div-mms.web.cern.ch\LHC-DIV-MMS\tests\MAG\docum\hilumi\Magnets\correctors\quad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82" y="3720709"/>
            <a:ext cx="1296874" cy="1408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\\lhc-div-mms.web.cern.ch\LHC-DIV-MMS\tests\MAG\docum\hilumi\Magnets\correctors\oct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229" y="3140968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\\lhc-div-mms.web.cern.ch\LHC-DIV-MMS\tests\MAG\docum\hilumi\Magnets\correctors\dec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306" y="4548428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250694" y="2879358"/>
            <a:ext cx="2113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Triplet QXF (LARP and CERN)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5231618" y="2879358"/>
            <a:ext cx="19175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/>
              <a:t>Separation</a:t>
            </a:r>
            <a:r>
              <a:rPr lang="fr-CH" sz="1100" dirty="0" smtClean="0"/>
              <a:t> </a:t>
            </a:r>
            <a:r>
              <a:rPr lang="fr-CH" sz="1100" dirty="0" err="1" smtClean="0"/>
              <a:t>dipole</a:t>
            </a:r>
            <a:r>
              <a:rPr lang="fr-CH" sz="1100" dirty="0" smtClean="0"/>
              <a:t> D1 (KEK)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26037" y="5222299"/>
            <a:ext cx="17608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Recombination</a:t>
            </a:r>
            <a:r>
              <a:rPr lang="fr-CH" sz="1100" dirty="0" smtClean="0"/>
              <a:t> </a:t>
            </a:r>
            <a:r>
              <a:rPr lang="fr-CH" sz="1100" dirty="0" err="1" smtClean="0"/>
              <a:t>dipole</a:t>
            </a:r>
            <a:r>
              <a:rPr lang="fr-CH" sz="1100" dirty="0" smtClean="0"/>
              <a:t> D2 </a:t>
            </a:r>
          </a:p>
          <a:p>
            <a:pPr algn="ctr"/>
            <a:r>
              <a:rPr lang="fr-CH" sz="1100" dirty="0" smtClean="0"/>
              <a:t>(INFN design)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3480263" y="5225840"/>
            <a:ext cx="7960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Q4 (CEA)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7406814" y="2879358"/>
            <a:ext cx="139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11 T dipole (CERN)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6405790" y="4222144"/>
            <a:ext cx="12743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/>
              <a:t>S</a:t>
            </a:r>
            <a:r>
              <a:rPr lang="fr-CH" sz="1100" dirty="0" smtClean="0"/>
              <a:t>extupole </a:t>
            </a:r>
            <a:r>
              <a:rPr lang="fr-CH" sz="1100" dirty="0" smtClean="0"/>
              <a:t>(INFN)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740351" y="5613725"/>
            <a:ext cx="1399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/>
              <a:t>D</a:t>
            </a:r>
            <a:r>
              <a:rPr lang="fr-CH" sz="1100" dirty="0" smtClean="0"/>
              <a:t>odecapole </a:t>
            </a:r>
            <a:r>
              <a:rPr lang="fr-CH" sz="1100" dirty="0" smtClean="0"/>
              <a:t>(INFN)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7840617" y="4222144"/>
            <a:ext cx="1211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/>
              <a:t>O</a:t>
            </a:r>
            <a:r>
              <a:rPr lang="fr-CH" sz="1100" dirty="0" smtClean="0"/>
              <a:t>ctupole </a:t>
            </a:r>
            <a:r>
              <a:rPr lang="fr-CH" sz="1100" dirty="0" smtClean="0"/>
              <a:t>(INFN)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6444208" y="5613725"/>
            <a:ext cx="1242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/>
              <a:t>D</a:t>
            </a:r>
            <a:r>
              <a:rPr lang="fr-CH" sz="1100" dirty="0" smtClean="0"/>
              <a:t>ecapole </a:t>
            </a:r>
            <a:r>
              <a:rPr lang="fr-CH" sz="1100" dirty="0" smtClean="0"/>
              <a:t>(INFN)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911256" y="2879358"/>
            <a:ext cx="17416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Orbit</a:t>
            </a:r>
            <a:r>
              <a:rPr lang="fr-CH" sz="1100" dirty="0" smtClean="0"/>
              <a:t> corrector (CIEMAT)</a:t>
            </a:r>
            <a:endParaRPr lang="en-US" sz="11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23" y="927294"/>
            <a:ext cx="2614441" cy="197864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7840" y="5733256"/>
            <a:ext cx="429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Approximately 200 magnets for HL-LHC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7092280" y="967040"/>
            <a:ext cx="1922792" cy="188589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788024" y="5039598"/>
            <a:ext cx="17369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Skew quadrupole (</a:t>
            </a:r>
            <a:r>
              <a:rPr lang="fr-CH" sz="1100" dirty="0" smtClean="0"/>
              <a:t>INFN)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1719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9-14 at 9.10.3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9203"/>
            <a:ext cx="9144000" cy="25785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HQ performance (120 mm, 170 T/m)</a:t>
            </a:r>
            <a:endParaRPr lang="en-US" sz="40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16185" y="4203564"/>
            <a:ext cx="8691299" cy="1789463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 magnets presently outperform their Nb-Ti brothers by about 50 % (same aperture), but…</a:t>
            </a:r>
          </a:p>
          <a:p>
            <a:r>
              <a:rPr lang="en-US"/>
              <a:t>... training is relatively long, and practical operating field is only 80 % of the maximum expected (in spite of three times larger temperature margin !)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11560" y="1183242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20775" y="1140832"/>
            <a:ext cx="102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170 T/m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8900000">
            <a:off x="30272" y="3519289"/>
            <a:ext cx="119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2010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8900000">
            <a:off x="769461" y="3487336"/>
            <a:ext cx="113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 2010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8900000">
            <a:off x="1724946" y="3480799"/>
            <a:ext cx="1121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Oct 2010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8900000">
            <a:off x="3041876" y="3478701"/>
            <a:ext cx="111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2011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8900000">
            <a:off x="3844462" y="3440223"/>
            <a:ext cx="1040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 2011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8900000">
            <a:off x="5069324" y="3448789"/>
            <a:ext cx="105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 2012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8900000">
            <a:off x="6759038" y="3487267"/>
            <a:ext cx="113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2013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66298" y="1259468"/>
            <a:ext cx="7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4.2 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92226" y="1259468"/>
            <a:ext cx="7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1.9 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Rectangle 1030"/>
          <p:cNvSpPr>
            <a:spLocks noChangeArrowheads="1"/>
          </p:cNvSpPr>
          <p:nvPr/>
        </p:nvSpPr>
        <p:spPr bwMode="auto">
          <a:xfrm>
            <a:off x="4169862" y="6330370"/>
            <a:ext cx="49741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Data by courtesy of G. Chlachidze (FNAL)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8900000">
            <a:off x="7738515" y="3506609"/>
            <a:ext cx="117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 2013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183834" y="1259468"/>
            <a:ext cx="7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2.2 K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28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6" y="1080120"/>
            <a:ext cx="5007040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age 14" descr="bandeau_tex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836712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The HL-LHC Q4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ZoneTexte 6"/>
          <p:cNvSpPr txBox="1"/>
          <p:nvPr/>
        </p:nvSpPr>
        <p:spPr>
          <a:xfrm>
            <a:off x="5508104" y="980728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Main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Large aperture (90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</a:t>
            </a:r>
            <a:r>
              <a:rPr lang="en-US" sz="1600" dirty="0" smtClean="0"/>
              <a:t>imited distance between the beams fixed in LHC to 194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Large cross-talk</a:t>
            </a:r>
          </a:p>
        </p:txBody>
      </p:sp>
      <p:sp>
        <p:nvSpPr>
          <p:cNvPr id="16" name="ZoneTexte 8"/>
          <p:cNvSpPr txBox="1"/>
          <p:nvPr/>
        </p:nvSpPr>
        <p:spPr>
          <a:xfrm>
            <a:off x="5508104" y="2481858"/>
            <a:ext cx="35283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Parameters</a:t>
            </a:r>
            <a:endParaRPr lang="en-US" sz="1600" i="1" dirty="0" smtClean="0"/>
          </a:p>
          <a:p>
            <a:r>
              <a:rPr lang="en-US" sz="1600" dirty="0" smtClean="0"/>
              <a:t>1 layer</a:t>
            </a:r>
          </a:p>
          <a:p>
            <a:r>
              <a:rPr lang="en-US" sz="1600" dirty="0" smtClean="0"/>
              <a:t>3 conductor blocks (octant)</a:t>
            </a:r>
          </a:p>
          <a:p>
            <a:r>
              <a:rPr lang="en-US" sz="1600" dirty="0" smtClean="0"/>
              <a:t>14 turns (8 + 4 + 2)</a:t>
            </a:r>
          </a:p>
          <a:p>
            <a:r>
              <a:rPr lang="en-US" sz="1600" dirty="0" smtClean="0"/>
              <a:t>Cable unit length (one coil) = 130 m</a:t>
            </a:r>
          </a:p>
          <a:p>
            <a:r>
              <a:rPr lang="en-US" sz="1600" dirty="0"/>
              <a:t>C</a:t>
            </a:r>
            <a:r>
              <a:rPr lang="en-US" sz="1600" dirty="0" smtClean="0"/>
              <a:t>able length per magnet = 1040 </a:t>
            </a:r>
            <a:r>
              <a:rPr lang="en-US" sz="1600" dirty="0" smtClean="0"/>
              <a:t>m</a:t>
            </a:r>
          </a:p>
          <a:p>
            <a:r>
              <a:rPr lang="en-US" sz="1600" dirty="0"/>
              <a:t>Integrated gradient = 440 T</a:t>
            </a:r>
          </a:p>
          <a:p>
            <a:r>
              <a:rPr lang="en-US" sz="1600" dirty="0"/>
              <a:t>Magnetic length = 3.83 m</a:t>
            </a:r>
          </a:p>
          <a:p>
            <a:r>
              <a:rPr lang="en-US" sz="1600" dirty="0"/>
              <a:t>Nominal gradient = 115 T/m</a:t>
            </a:r>
          </a:p>
          <a:p>
            <a:r>
              <a:rPr lang="en-US" sz="1600" b="1" dirty="0" err="1">
                <a:solidFill>
                  <a:srgbClr val="FF0000"/>
                </a:solidFill>
              </a:rPr>
              <a:t>Loadline</a:t>
            </a:r>
            <a:r>
              <a:rPr lang="en-US" sz="1600" b="1" dirty="0">
                <a:solidFill>
                  <a:srgbClr val="FF0000"/>
                </a:solidFill>
              </a:rPr>
              <a:t> margin = 20 %</a:t>
            </a:r>
          </a:p>
          <a:p>
            <a:r>
              <a:rPr lang="en-US" sz="1600" dirty="0"/>
              <a:t>Temperature = 1.9 K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Nominal current = 15650 A</a:t>
            </a:r>
          </a:p>
          <a:p>
            <a:r>
              <a:rPr lang="en-US" sz="1600" dirty="0"/>
              <a:t>Stored energy = 0.73 MJ</a:t>
            </a:r>
          </a:p>
          <a:p>
            <a:r>
              <a:rPr lang="en-US" sz="1600" dirty="0"/>
              <a:t>Differential inductance = 5.85 </a:t>
            </a:r>
            <a:r>
              <a:rPr lang="en-US" sz="1600" dirty="0" err="1" smtClean="0"/>
              <a:t>mH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041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1791</TotalTime>
  <Words>1738</Words>
  <Application>Microsoft Macintosh PowerPoint</Application>
  <PresentationFormat>On-screen Show (4:3)</PresentationFormat>
  <Paragraphs>403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CERN(4-3)</vt:lpstr>
      <vt:lpstr>Synthèse et Perspectives sur les aimants Supraconducteurs pour les Accélérateurs</vt:lpstr>
      <vt:lpstr>A long line of collaboration – 1/2</vt:lpstr>
      <vt:lpstr>A long line of collaboration – 2/2</vt:lpstr>
      <vt:lpstr>PowerPoint Presentation</vt:lpstr>
      <vt:lpstr>PowerPoint Presentation</vt:lpstr>
      <vt:lpstr>HL-LHC configuration</vt:lpstr>
      <vt:lpstr>HL-LHC magnet zoo</vt:lpstr>
      <vt:lpstr>HQ performance (120 mm, 170 T/m)</vt:lpstr>
      <vt:lpstr>The HL-LHC Q4</vt:lpstr>
      <vt:lpstr>The HL-LHC Q4</vt:lpstr>
      <vt:lpstr>PowerPoint Presentation</vt:lpstr>
      <vt:lpstr>A timeline for HL-LHC and beyond</vt:lpstr>
      <vt:lpstr>What is the FCC ?</vt:lpstr>
      <vt:lpstr>The FCC playground</vt:lpstr>
      <vt:lpstr>FCC magnets – LTS option</vt:lpstr>
      <vt:lpstr>FCC magnets – HTS option</vt:lpstr>
      <vt:lpstr>From ITER- to HEP-class Nb3Sn</vt:lpstr>
      <vt:lpstr>FCC Nb3Sn performance targets</vt:lpstr>
      <vt:lpstr>A 16 T dipole (with two bores)</vt:lpstr>
      <vt:lpstr>HTS for 20 T</vt:lpstr>
      <vt:lpstr>HEB magnets in a 100 km tunnel</vt:lpstr>
      <vt:lpstr>Challenges at the HEP frontier</vt:lpstr>
      <vt:lpstr>PowerPoint Presentation</vt:lpstr>
      <vt:lpstr>Structure of KE2275</vt:lpstr>
      <vt:lpstr>Opportunities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80</cp:revision>
  <dcterms:created xsi:type="dcterms:W3CDTF">2012-11-30T11:04:26Z</dcterms:created>
  <dcterms:modified xsi:type="dcterms:W3CDTF">2014-11-27T21:29:44Z</dcterms:modified>
</cp:coreProperties>
</file>