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handoutMasterIdLst>
    <p:handoutMasterId r:id="rId29"/>
  </p:handoutMasterIdLst>
  <p:sldIdLst>
    <p:sldId id="256" r:id="rId3"/>
    <p:sldId id="277" r:id="rId4"/>
    <p:sldId id="278" r:id="rId5"/>
    <p:sldId id="282" r:id="rId6"/>
    <p:sldId id="288" r:id="rId7"/>
    <p:sldId id="300" r:id="rId8"/>
    <p:sldId id="303" r:id="rId9"/>
    <p:sldId id="298" r:id="rId10"/>
    <p:sldId id="257" r:id="rId11"/>
    <p:sldId id="321" r:id="rId12"/>
    <p:sldId id="330" r:id="rId13"/>
    <p:sldId id="319" r:id="rId14"/>
    <p:sldId id="320" r:id="rId15"/>
    <p:sldId id="332" r:id="rId16"/>
    <p:sldId id="309" r:id="rId17"/>
    <p:sldId id="317" r:id="rId18"/>
    <p:sldId id="292" r:id="rId19"/>
    <p:sldId id="304" r:id="rId20"/>
    <p:sldId id="294" r:id="rId21"/>
    <p:sldId id="293" r:id="rId22"/>
    <p:sldId id="295" r:id="rId23"/>
    <p:sldId id="324" r:id="rId24"/>
    <p:sldId id="326" r:id="rId25"/>
    <p:sldId id="327" r:id="rId26"/>
    <p:sldId id="322" r:id="rId27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03" autoAdjust="0"/>
  </p:normalViewPr>
  <p:slideViewPr>
    <p:cSldViewPr>
      <p:cViewPr varScale="1">
        <p:scale>
          <a:sx n="100" d="100"/>
          <a:sy n="100" d="100"/>
        </p:scale>
        <p:origin x="-12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317CE2-DEDD-4D05-A78A-AB4E21D8CB8C}" type="datetimeFigureOut">
              <a:rPr lang="en-GB" smtClean="0"/>
              <a:t>11/27/14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39BFD-2FB2-4162-9DCA-1E74D0A88F8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8601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BF8C87-1FEB-421B-83AA-2869EF8A6F5F}" type="datetimeFigureOut">
              <a:rPr lang="en-GB" smtClean="0"/>
              <a:t>11/27/14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5E181-D5ED-452C-BF1E-569E2F493308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6182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5E181-D5ED-452C-BF1E-569E2F493308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8613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5E181-D5ED-452C-BF1E-569E2F493308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679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 dirty="0">
                <a:solidFill>
                  <a:prstClr val="black"/>
                </a:solidFill>
              </a:rPr>
              <a:t>1 ere Réunion du Comite’ de Suivi de Protocole, CERN, 9 juillet 2009 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35" y="181874"/>
            <a:ext cx="8680174" cy="83854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791" y="1166192"/>
            <a:ext cx="8693425" cy="523460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4EE8A0-4F87-4C8F-900F-16E43D55DFAB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22AE93-0312-4A0B-94D8-F09179FFF663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F544E5-AC16-4439-B100-4E6650A25848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17C84-C2CE-4F6D-9B4B-92BC46614281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802AFE-A3DB-4B3C-A39F-3A0EF318F188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8513159-1971-42C2-944E-A0BF3C19BB54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A5C2EA-6F9B-43E8-94F6-BF1DDF37B9F1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78E40B8-E4E8-4EF7-A676-BC9260943F6F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5738" y="6492875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62688" y="6356350"/>
            <a:ext cx="2424112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AE7C25-7730-4B6D-B946-7EAC04EB536B}" type="slidenum">
              <a:rPr lang="en-US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7D099-06C8-4F7F-B328-F214F21F0989}" type="datetimeFigureOut">
              <a:rPr lang="en-US" smtClean="0"/>
              <a:pPr/>
              <a:t>11/27/14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17FDB-A634-471C-8DC4-DAE775F7EE55}" type="slidenum">
              <a:rPr lang="it-IT" smtClean="0"/>
              <a:pPr/>
              <a:t>‹#›</a:t>
            </a:fld>
            <a:endParaRPr lang="it-IT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xmlns:p14="http://schemas.microsoft.com/office/powerpoint/2010/main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157163" y="6507163"/>
            <a:ext cx="55578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fr-FR" dirty="0">
                <a:solidFill>
                  <a:prstClr val="black"/>
                </a:solidFill>
              </a:rPr>
              <a:t>1 ere Réunion du Comite’ de Suivi de Protocole, CERN, 9 juillet 2009 </a:t>
            </a:r>
          </a:p>
        </p:txBody>
      </p:sp>
      <p:pic>
        <p:nvPicPr>
          <p:cNvPr id="1029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988" y="2698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jpeg"/><Relationship Id="rId9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5" Type="http://schemas.openxmlformats.org/officeDocument/2006/relationships/image" Target="../media/image36.emf"/><Relationship Id="rId6" Type="http://schemas.openxmlformats.org/officeDocument/2006/relationships/image" Target="../media/image37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26.jpeg"/><Relationship Id="rId5" Type="http://schemas.openxmlformats.org/officeDocument/2006/relationships/image" Target="../media/image40.emf"/><Relationship Id="rId6" Type="http://schemas.openxmlformats.org/officeDocument/2006/relationships/image" Target="../media/image41.emf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8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9.jpeg"/><Relationship Id="rId5" Type="http://schemas.openxmlformats.org/officeDocument/2006/relationships/image" Target="../media/image50.jpeg"/><Relationship Id="rId6" Type="http://schemas.openxmlformats.org/officeDocument/2006/relationships/image" Target="../media/image51.jpeg"/><Relationship Id="rId7" Type="http://schemas.openxmlformats.org/officeDocument/2006/relationships/image" Target="../media/image52.jpeg"/><Relationship Id="rId8" Type="http://schemas.openxmlformats.org/officeDocument/2006/relationships/image" Target="../media/image53.jpeg"/><Relationship Id="rId9" Type="http://schemas.openxmlformats.org/officeDocument/2006/relationships/image" Target="../media/image5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jpeg"/><Relationship Id="rId5" Type="http://schemas.openxmlformats.org/officeDocument/2006/relationships/image" Target="../media/image58.jpeg"/><Relationship Id="rId6" Type="http://schemas.openxmlformats.org/officeDocument/2006/relationships/image" Target="../media/image59.png"/><Relationship Id="rId7" Type="http://schemas.openxmlformats.org/officeDocument/2006/relationships/image" Target="../media/image60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7.jpeg"/><Relationship Id="rId5" Type="http://schemas.openxmlformats.org/officeDocument/2006/relationships/image" Target="../media/image68.jpeg"/><Relationship Id="rId6" Type="http://schemas.openxmlformats.org/officeDocument/2006/relationships/image" Target="../media/image69.jpeg"/><Relationship Id="rId7" Type="http://schemas.openxmlformats.org/officeDocument/2006/relationships/image" Target="../media/image70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6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71.png"/><Relationship Id="rId6" Type="http://schemas.openxmlformats.org/officeDocument/2006/relationships/image" Target="../media/image73.emf"/><Relationship Id="rId7" Type="http://schemas.openxmlformats.org/officeDocument/2006/relationships/image" Target="../media/image7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83.emf"/><Relationship Id="rId12" Type="http://schemas.openxmlformats.org/officeDocument/2006/relationships/image" Target="../media/image84.emf"/><Relationship Id="rId13" Type="http://schemas.openxmlformats.org/officeDocument/2006/relationships/image" Target="../media/image85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5.jpeg"/><Relationship Id="rId4" Type="http://schemas.openxmlformats.org/officeDocument/2006/relationships/image" Target="../media/image76.png"/><Relationship Id="rId5" Type="http://schemas.openxmlformats.org/officeDocument/2006/relationships/image" Target="../media/image77.jpeg"/><Relationship Id="rId6" Type="http://schemas.openxmlformats.org/officeDocument/2006/relationships/image" Target="../media/image78.png"/><Relationship Id="rId7" Type="http://schemas.openxmlformats.org/officeDocument/2006/relationships/image" Target="../media/image79.png"/><Relationship Id="rId8" Type="http://schemas.openxmlformats.org/officeDocument/2006/relationships/image" Target="../media/image80.jpeg"/><Relationship Id="rId9" Type="http://schemas.openxmlformats.org/officeDocument/2006/relationships/image" Target="../media/image81.png"/><Relationship Id="rId10" Type="http://schemas.openxmlformats.org/officeDocument/2006/relationships/image" Target="../media/image8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7" Type="http://schemas.openxmlformats.org/officeDocument/2006/relationships/image" Target="../media/image29.jpeg"/><Relationship Id="rId8" Type="http://schemas.openxmlformats.org/officeDocument/2006/relationships/image" Target="../media/image30.jpe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8229600" cy="3048000"/>
          </a:xfrm>
        </p:spPr>
        <p:txBody>
          <a:bodyPr>
            <a:normAutofit fontScale="90000"/>
          </a:bodyPr>
          <a:lstStyle/>
          <a:p>
            <a:r>
              <a:rPr lang="fr-CH" dirty="0"/>
              <a:t>La </a:t>
            </a:r>
            <a:r>
              <a:rPr lang="fr-FR" dirty="0" smtClean="0"/>
              <a:t>Contribution Exceptionnelle de la France (CEF) </a:t>
            </a:r>
            <a:r>
              <a:rPr lang="fr-FR" dirty="0"/>
              <a:t>vue du </a:t>
            </a:r>
            <a:r>
              <a:rPr lang="fr-FR" dirty="0" smtClean="0"/>
              <a:t>CERN</a:t>
            </a:r>
            <a:r>
              <a:rPr lang="fr-CH" dirty="0" smtClean="0"/>
              <a:t>:</a:t>
            </a:r>
            <a:br>
              <a:rPr lang="fr-CH" dirty="0" smtClean="0"/>
            </a:br>
            <a:r>
              <a:rPr lang="fr-CH" sz="2200" dirty="0"/>
              <a:t/>
            </a:r>
            <a:br>
              <a:rPr lang="fr-CH" sz="2200" dirty="0"/>
            </a:br>
            <a:r>
              <a:rPr lang="fr-FR" sz="4000" i="1" dirty="0" smtClean="0">
                <a:solidFill>
                  <a:srgbClr val="0000FF"/>
                </a:solidFill>
              </a:rPr>
              <a:t>1984-2014 </a:t>
            </a:r>
            <a:br>
              <a:rPr lang="fr-FR" sz="4000" i="1" dirty="0" smtClean="0">
                <a:solidFill>
                  <a:srgbClr val="0000FF"/>
                </a:solidFill>
              </a:rPr>
            </a:br>
            <a:r>
              <a:rPr lang="fr-FR" sz="4000" i="1" dirty="0" smtClean="0">
                <a:solidFill>
                  <a:srgbClr val="0000FF"/>
                </a:solidFill>
              </a:rPr>
              <a:t>le CERN et le laboratoires Français: </a:t>
            </a:r>
            <a:br>
              <a:rPr lang="fr-FR" sz="4000" i="1" dirty="0" smtClean="0">
                <a:solidFill>
                  <a:srgbClr val="0000FF"/>
                </a:solidFill>
              </a:rPr>
            </a:br>
            <a:r>
              <a:rPr lang="fr-FR" sz="4000" i="1" dirty="0" smtClean="0">
                <a:solidFill>
                  <a:srgbClr val="0000FF"/>
                </a:solidFill>
              </a:rPr>
              <a:t>30 ans de partenariat</a:t>
            </a:r>
            <a:endParaRPr lang="fr-FR" sz="4000" i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7300" y="3429000"/>
            <a:ext cx="6400800" cy="1452583"/>
          </a:xfrm>
        </p:spPr>
        <p:txBody>
          <a:bodyPr>
            <a:normAutofit/>
          </a:bodyPr>
          <a:lstStyle/>
          <a:p>
            <a:r>
              <a:rPr lang="fr-FR" sz="2000" i="1" dirty="0" smtClean="0">
                <a:solidFill>
                  <a:schemeClr val="tx1"/>
                </a:solidFill>
              </a:rPr>
              <a:t>Vittorio Parma</a:t>
            </a:r>
          </a:p>
          <a:p>
            <a:r>
              <a:rPr lang="fr-FR" sz="2000" b="1" i="1" dirty="0" smtClean="0">
                <a:solidFill>
                  <a:schemeClr val="tx1"/>
                </a:solidFill>
              </a:rPr>
              <a:t>Dept. of Technology</a:t>
            </a:r>
          </a:p>
          <a:p>
            <a:r>
              <a:rPr lang="fr-FR" sz="2000" b="1" i="1" dirty="0" smtClean="0">
                <a:solidFill>
                  <a:schemeClr val="tx1"/>
                </a:solidFill>
              </a:rPr>
              <a:t>CERN, Geneva</a:t>
            </a:r>
          </a:p>
        </p:txBody>
      </p:sp>
      <p:pic>
        <p:nvPicPr>
          <p:cNvPr id="4" name="Espace réservé du contenu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4953000"/>
            <a:ext cx="1419200" cy="1419200"/>
          </a:xfrm>
          <a:prstGeom prst="rect">
            <a:avLst/>
          </a:prstGeom>
        </p:spPr>
      </p:pic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7830" y="3781989"/>
            <a:ext cx="1498579" cy="1219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 descr="CNRS-fr-Quadri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837" y="3572823"/>
            <a:ext cx="1505363" cy="150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32" t="21042" r="57500" b="49783"/>
          <a:stretch/>
        </p:blipFill>
        <p:spPr bwMode="auto">
          <a:xfrm>
            <a:off x="228600" y="5105400"/>
            <a:ext cx="866980" cy="69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\\cern.ch\dfs\Users\v\vparma\Documents\Private\Contribution Francaise\CSP\12eme CSP\LA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5181600"/>
            <a:ext cx="914400" cy="526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\\cern.ch\dfs\Users\v\vparma\Documents\Private\Contribution Francaise\CSP\12eme CSP\LSPC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5852835"/>
            <a:ext cx="901795" cy="547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\\cern.ch\dfs\Users\v\vparma\Documents\Private\Contribution Francaise\CSP\12eme CSP\IPNO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2661" y="5791200"/>
            <a:ext cx="1044678" cy="60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.ch\dfs\Users\v\vparma\Documents\Private\Contribution Francaise\CSP\12eme CSP\CEA IRFU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531" y="5536982"/>
            <a:ext cx="1781175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19200" y="64770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CSP12, reunion de </a:t>
            </a:r>
            <a:r>
              <a:rPr lang="fr-FR" dirty="0" smtClean="0"/>
              <a:t>clôture</a:t>
            </a:r>
            <a:r>
              <a:rPr lang="en-US" dirty="0" smtClean="0"/>
              <a:t> du </a:t>
            </a:r>
            <a:r>
              <a:rPr lang="en-US" dirty="0" err="1" smtClean="0"/>
              <a:t>Protocole</a:t>
            </a:r>
            <a:r>
              <a:rPr lang="en-US" dirty="0" smtClean="0"/>
              <a:t> 1597/DG, </a:t>
            </a:r>
            <a:r>
              <a:rPr lang="fr-FR" dirty="0"/>
              <a:t>MENESR 28 novembre </a:t>
            </a:r>
            <a:r>
              <a:rPr lang="fr-FR" dirty="0" smtClean="0"/>
              <a:t>2014</a:t>
            </a:r>
            <a:r>
              <a:rPr lang="en-US" dirty="0" smtClean="0"/>
              <a:t>     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826" y="-152400"/>
            <a:ext cx="8680174" cy="838544"/>
          </a:xfrm>
        </p:spPr>
        <p:txBody>
          <a:bodyPr/>
          <a:lstStyle/>
          <a:p>
            <a:r>
              <a:rPr lang="fr-FR" dirty="0" smtClean="0"/>
              <a:t>Répartition des ressources par Accord Technique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962" y="539158"/>
            <a:ext cx="3807959" cy="2813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21906"/>
            <a:ext cx="3885008" cy="2830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3276600"/>
            <a:ext cx="8686800" cy="381000"/>
          </a:xfrm>
        </p:spPr>
        <p:txBody>
          <a:bodyPr/>
          <a:lstStyle/>
          <a:p>
            <a:pPr marL="0" indent="0" algn="ctr">
              <a:buNone/>
            </a:pPr>
            <a:r>
              <a:rPr lang="fr-FR" sz="1400" dirty="0" smtClean="0"/>
              <a:t>Matériel: ~ 42% CNRS, ~58% CEA; personnel: 50% CNRS, 50% CEA 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152400" y="3581400"/>
            <a:ext cx="869342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FR" sz="1800" dirty="0" smtClean="0"/>
              <a:t>Les « règles » du Protocole:</a:t>
            </a:r>
          </a:p>
          <a:p>
            <a:r>
              <a:rPr lang="fr-FR" sz="1800" dirty="0" smtClean="0">
                <a:solidFill>
                  <a:srgbClr val="0000FF"/>
                </a:solidFill>
              </a:rPr>
              <a:t>Composant </a:t>
            </a:r>
            <a:r>
              <a:rPr lang="fr-FR" sz="1800" i="1" u="sng" dirty="0" smtClean="0">
                <a:solidFill>
                  <a:srgbClr val="0000FF"/>
                </a:solidFill>
              </a:rPr>
              <a:t>matériel</a:t>
            </a:r>
            <a:r>
              <a:rPr lang="fr-FR" sz="1800" dirty="0" smtClean="0">
                <a:solidFill>
                  <a:srgbClr val="0000FF"/>
                </a:solidFill>
              </a:rPr>
              <a:t>:</a:t>
            </a:r>
          </a:p>
          <a:p>
            <a:pPr lvl="1"/>
            <a:r>
              <a:rPr lang="fr-FR" sz="1400" dirty="0" smtClean="0"/>
              <a:t>En cas de </a:t>
            </a:r>
            <a:r>
              <a:rPr lang="fr-FR" sz="1400" dirty="0" smtClean="0">
                <a:solidFill>
                  <a:srgbClr val="0000FF"/>
                </a:solidFill>
              </a:rPr>
              <a:t>dépassement</a:t>
            </a:r>
            <a:r>
              <a:rPr lang="fr-FR" sz="1400" dirty="0" smtClean="0"/>
              <a:t> des montants dans les </a:t>
            </a:r>
            <a:r>
              <a:rPr lang="fr-FR" sz="1400" dirty="0" smtClean="0">
                <a:solidFill>
                  <a:srgbClr val="0000FF"/>
                </a:solidFill>
              </a:rPr>
              <a:t>contrats</a:t>
            </a:r>
            <a:r>
              <a:rPr lang="fr-FR" sz="1400" dirty="0" smtClean="0"/>
              <a:t> par rapport aux estimations des Accords Techniques, ce dépassement sera </a:t>
            </a:r>
            <a:r>
              <a:rPr lang="fr-FR" sz="1400" dirty="0" smtClean="0">
                <a:solidFill>
                  <a:srgbClr val="0000FF"/>
                </a:solidFill>
              </a:rPr>
              <a:t>à la charge du CERN</a:t>
            </a:r>
          </a:p>
          <a:p>
            <a:pPr lvl="1"/>
            <a:r>
              <a:rPr lang="fr-FR" sz="1400" dirty="0" smtClean="0"/>
              <a:t>Si les </a:t>
            </a:r>
            <a:r>
              <a:rPr lang="fr-FR" sz="1400" dirty="0" smtClean="0">
                <a:solidFill>
                  <a:srgbClr val="0000FF"/>
                </a:solidFill>
              </a:rPr>
              <a:t>montants des contrats </a:t>
            </a:r>
            <a:r>
              <a:rPr lang="fr-FR" sz="1400" dirty="0" smtClean="0"/>
              <a:t>reste </a:t>
            </a:r>
            <a:r>
              <a:rPr lang="fr-FR" sz="1400" dirty="0" smtClean="0">
                <a:solidFill>
                  <a:srgbClr val="0000FF"/>
                </a:solidFill>
              </a:rPr>
              <a:t>inférieur </a:t>
            </a:r>
            <a:r>
              <a:rPr lang="fr-FR" sz="1400" dirty="0"/>
              <a:t>à </a:t>
            </a:r>
            <a:r>
              <a:rPr lang="fr-FR" sz="1400" dirty="0" smtClean="0"/>
              <a:t>l’estimation, </a:t>
            </a:r>
            <a:r>
              <a:rPr lang="fr-FR" sz="1400" dirty="0" smtClean="0">
                <a:solidFill>
                  <a:srgbClr val="0000FF"/>
                </a:solidFill>
              </a:rPr>
              <a:t>la différence </a:t>
            </a:r>
            <a:r>
              <a:rPr lang="fr-FR" sz="1400" dirty="0" smtClean="0"/>
              <a:t>pourra être utilisée pour des </a:t>
            </a:r>
            <a:r>
              <a:rPr lang="fr-FR" sz="1400" dirty="0" smtClean="0">
                <a:solidFill>
                  <a:srgbClr val="0000FF"/>
                </a:solidFill>
              </a:rPr>
              <a:t>Accords </a:t>
            </a:r>
            <a:r>
              <a:rPr lang="fr-FR" sz="1400" dirty="0">
                <a:solidFill>
                  <a:srgbClr val="0000FF"/>
                </a:solidFill>
              </a:rPr>
              <a:t>T</a:t>
            </a:r>
            <a:r>
              <a:rPr lang="fr-FR" sz="1400" dirty="0" smtClean="0">
                <a:solidFill>
                  <a:srgbClr val="0000FF"/>
                </a:solidFill>
              </a:rPr>
              <a:t>echniques supplémentaires </a:t>
            </a:r>
            <a:r>
              <a:rPr lang="fr-FR" sz="1400" dirty="0" smtClean="0"/>
              <a:t> </a:t>
            </a:r>
            <a:endParaRPr lang="fr-FR" sz="1800" dirty="0" smtClean="0"/>
          </a:p>
          <a:p>
            <a:pPr marL="0" indent="0">
              <a:buNone/>
            </a:pPr>
            <a:endParaRPr lang="fr-FR" sz="800" dirty="0" smtClean="0">
              <a:solidFill>
                <a:srgbClr val="0000FF"/>
              </a:solidFill>
            </a:endParaRPr>
          </a:p>
          <a:p>
            <a:r>
              <a:rPr lang="fr-FR" sz="1800" dirty="0" smtClean="0">
                <a:solidFill>
                  <a:srgbClr val="0000FF"/>
                </a:solidFill>
              </a:rPr>
              <a:t>Composant </a:t>
            </a:r>
            <a:r>
              <a:rPr lang="fr-FR" sz="1800" i="1" u="sng" dirty="0" smtClean="0">
                <a:solidFill>
                  <a:srgbClr val="0000FF"/>
                </a:solidFill>
              </a:rPr>
              <a:t>main d’œuvre</a:t>
            </a:r>
            <a:r>
              <a:rPr lang="fr-FR" sz="1800" dirty="0" smtClean="0">
                <a:solidFill>
                  <a:srgbClr val="0000FF"/>
                </a:solidFill>
              </a:rPr>
              <a:t>:</a:t>
            </a:r>
          </a:p>
          <a:p>
            <a:pPr lvl="1"/>
            <a:r>
              <a:rPr lang="fr-FR" sz="1400" dirty="0" smtClean="0"/>
              <a:t>considéré </a:t>
            </a:r>
            <a:r>
              <a:rPr lang="fr-FR" sz="1400" dirty="0" smtClean="0">
                <a:solidFill>
                  <a:srgbClr val="0000FF"/>
                </a:solidFill>
              </a:rPr>
              <a:t>forfaitaire</a:t>
            </a:r>
            <a:endParaRPr lang="fr-FR" sz="1800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fr-FR" sz="800" dirty="0" smtClean="0"/>
          </a:p>
          <a:p>
            <a:r>
              <a:rPr lang="fr-FR" sz="1800" dirty="0" smtClean="0"/>
              <a:t>La </a:t>
            </a:r>
            <a:r>
              <a:rPr lang="fr-FR" sz="1800" dirty="0" smtClean="0">
                <a:solidFill>
                  <a:srgbClr val="0000FF"/>
                </a:solidFill>
              </a:rPr>
              <a:t>répartition des ressources </a:t>
            </a:r>
            <a:r>
              <a:rPr lang="fr-FR" sz="1800" dirty="0" smtClean="0"/>
              <a:t>affectées à chaque Accord Technique </a:t>
            </a:r>
            <a:r>
              <a:rPr lang="fr-FR" sz="1800" dirty="0" smtClean="0">
                <a:solidFill>
                  <a:srgbClr val="0000FF"/>
                </a:solidFill>
              </a:rPr>
              <a:t>pouvant être modifiée</a:t>
            </a:r>
            <a:r>
              <a:rPr lang="fr-FR" sz="1800" dirty="0" smtClean="0"/>
              <a:t> par avenant d’un commun accord entre les Parties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35794489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35" y="152400"/>
            <a:ext cx="8680174" cy="427726"/>
          </a:xfrm>
        </p:spPr>
        <p:txBody>
          <a:bodyPr/>
          <a:lstStyle/>
          <a:p>
            <a:r>
              <a:rPr lang="fr-FR" dirty="0"/>
              <a:t>Une collaboration à</a:t>
            </a:r>
            <a:r>
              <a:rPr lang="fr-FR" dirty="0" smtClean="0"/>
              <a:t> très large </a:t>
            </a:r>
            <a:r>
              <a:rPr lang="fr-FR" dirty="0"/>
              <a:t>spectre</a:t>
            </a:r>
            <a:endParaRPr lang="en-GB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97" y="1816585"/>
            <a:ext cx="3452813" cy="127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78" y="706205"/>
            <a:ext cx="3452813" cy="1081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1" y="3112085"/>
            <a:ext cx="3452814" cy="24702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905" y="4604084"/>
            <a:ext cx="3440783" cy="2095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01" y="5620763"/>
            <a:ext cx="3452814" cy="1086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ontent Placeholder 4"/>
          <p:cNvSpPr>
            <a:spLocks noGrp="1"/>
          </p:cNvSpPr>
          <p:nvPr>
            <p:ph idx="1"/>
          </p:nvPr>
        </p:nvSpPr>
        <p:spPr>
          <a:xfrm>
            <a:off x="3657600" y="797009"/>
            <a:ext cx="5410200" cy="331779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fr-FR" sz="4400" dirty="0" smtClean="0"/>
              <a:t>40 lots, couvrants:</a:t>
            </a:r>
          </a:p>
          <a:p>
            <a:pPr marL="0" indent="0">
              <a:buNone/>
            </a:pPr>
            <a:endParaRPr lang="fr-FR" sz="1500" dirty="0" smtClean="0">
              <a:solidFill>
                <a:srgbClr val="0000FF"/>
              </a:solidFill>
            </a:endParaRPr>
          </a:p>
          <a:p>
            <a:r>
              <a:rPr lang="fr-FR" dirty="0" smtClean="0">
                <a:solidFill>
                  <a:srgbClr val="0000FF"/>
                </a:solidFill>
              </a:rPr>
              <a:t>Etudes </a:t>
            </a:r>
            <a:r>
              <a:rPr lang="fr-FR" dirty="0">
                <a:solidFill>
                  <a:srgbClr val="0000FF"/>
                </a:solidFill>
              </a:rPr>
              <a:t>scientifiques et </a:t>
            </a:r>
            <a:r>
              <a:rPr lang="fr-FR" dirty="0" smtClean="0">
                <a:solidFill>
                  <a:srgbClr val="0000FF"/>
                </a:solidFill>
              </a:rPr>
              <a:t>d’ingénierie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Conception </a:t>
            </a:r>
            <a:r>
              <a:rPr lang="fr-FR" dirty="0">
                <a:solidFill>
                  <a:srgbClr val="0000FF"/>
                </a:solidFill>
              </a:rPr>
              <a:t>et construction d’équipements spécifiques</a:t>
            </a:r>
            <a:r>
              <a:rPr lang="fr-FR" dirty="0"/>
              <a:t> pour les </a:t>
            </a:r>
            <a:r>
              <a:rPr lang="fr-FR" dirty="0" smtClean="0"/>
              <a:t>accélérateurs du CERN</a:t>
            </a:r>
            <a:endParaRPr lang="fr-FR" dirty="0"/>
          </a:p>
          <a:p>
            <a:r>
              <a:rPr lang="fr-FR" dirty="0" smtClean="0">
                <a:solidFill>
                  <a:srgbClr val="0000FF"/>
                </a:solidFill>
              </a:rPr>
              <a:t>R&amp;D</a:t>
            </a:r>
            <a:r>
              <a:rPr lang="fr-FR" dirty="0" smtClean="0"/>
              <a:t> et réalisations de tests en laboratoire 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Réalisations de tests </a:t>
            </a:r>
            <a:r>
              <a:rPr lang="fr-FR" dirty="0" smtClean="0"/>
              <a:t>dans </a:t>
            </a:r>
            <a:r>
              <a:rPr lang="fr-FR" dirty="0"/>
              <a:t>des infrastructures de test </a:t>
            </a:r>
            <a:r>
              <a:rPr lang="fr-FR" dirty="0" smtClean="0"/>
              <a:t>uniques</a:t>
            </a:r>
          </a:p>
          <a:p>
            <a:r>
              <a:rPr lang="fr-FR" dirty="0" smtClean="0"/>
              <a:t>Echange de spécialistes entre les laboratoires français et le CERN  </a:t>
            </a:r>
          </a:p>
          <a:p>
            <a:r>
              <a:rPr lang="fr-FR" dirty="0" smtClean="0">
                <a:solidFill>
                  <a:srgbClr val="0000FF"/>
                </a:solidFill>
              </a:rPr>
              <a:t>Fournitures industrielles </a:t>
            </a:r>
            <a:r>
              <a:rPr lang="fr-FR" dirty="0" smtClean="0"/>
              <a:t>selon cahiers de charge CERN</a:t>
            </a:r>
          </a:p>
        </p:txBody>
      </p:sp>
    </p:spTree>
    <p:extLst>
      <p:ext uri="{BB962C8B-B14F-4D97-AF65-F5344CB8AC3E}">
        <p14:creationId xmlns:p14="http://schemas.microsoft.com/office/powerpoint/2010/main" val="379044925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680174" cy="838544"/>
          </a:xfrm>
        </p:spPr>
        <p:txBody>
          <a:bodyPr/>
          <a:lstStyle/>
          <a:p>
            <a:r>
              <a:rPr lang="fr-FR" dirty="0" smtClean="0"/>
              <a:t>Documents et outils de suivi/pilotage 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5250" y="1431630"/>
            <a:ext cx="1900550" cy="275937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8460000">
              <a:prstClr val="black">
                <a:alpha val="93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69" t="13041" r="32488" b="6102"/>
          <a:stretch/>
        </p:blipFill>
        <p:spPr bwMode="auto">
          <a:xfrm>
            <a:off x="3165148" y="1143000"/>
            <a:ext cx="2016452" cy="281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" name="Picture 7" descr="\\cern.ch\dfs\Users\v\vparma\Documents\Private\Contribution Francaise\CSP\1er CSP\Protocole 1st p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528" y="914400"/>
            <a:ext cx="2050473" cy="2819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62000" y="533400"/>
            <a:ext cx="1084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Protocole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59958" y="776869"/>
            <a:ext cx="184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Accord Technique</a:t>
            </a:r>
            <a:endParaRPr lang="fr-FR" dirty="0">
              <a:solidFill>
                <a:srgbClr val="00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8376" y="776869"/>
            <a:ext cx="27969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Fiches de suivi </a:t>
            </a:r>
          </a:p>
          <a:p>
            <a:pPr algn="ctr"/>
            <a:r>
              <a:rPr lang="fr-FR" sz="1400" dirty="0" smtClean="0">
                <a:solidFill>
                  <a:srgbClr val="0000FF"/>
                </a:solidFill>
              </a:rPr>
              <a:t>(ressources, </a:t>
            </a:r>
            <a:r>
              <a:rPr lang="fr-FR" sz="1400" dirty="0" err="1" smtClean="0">
                <a:solidFill>
                  <a:srgbClr val="0000FF"/>
                </a:solidFill>
              </a:rPr>
              <a:t>delivrables</a:t>
            </a:r>
            <a:r>
              <a:rPr lang="fr-FR" sz="1400" dirty="0" smtClean="0">
                <a:solidFill>
                  <a:srgbClr val="0000FF"/>
                </a:solidFill>
              </a:rPr>
              <a:t>, échéances)</a:t>
            </a:r>
            <a:endParaRPr lang="fr-FR" sz="1400" dirty="0">
              <a:solidFill>
                <a:srgbClr val="0000FF"/>
              </a:solidFill>
            </a:endParaRPr>
          </a:p>
        </p:txBody>
      </p:sp>
      <p:sp>
        <p:nvSpPr>
          <p:cNvPr id="10" name="Circular Arrow 9"/>
          <p:cNvSpPr/>
          <p:nvPr/>
        </p:nvSpPr>
        <p:spPr>
          <a:xfrm>
            <a:off x="2069592" y="675269"/>
            <a:ext cx="978408" cy="97840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2945176"/>
              <a:gd name="adj5" fmla="val 12500"/>
            </a:avLst>
          </a:prstGeom>
          <a:solidFill>
            <a:srgbClr val="FFC0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3" name="Circular Arrow 12"/>
          <p:cNvSpPr/>
          <p:nvPr/>
        </p:nvSpPr>
        <p:spPr>
          <a:xfrm>
            <a:off x="4969642" y="926592"/>
            <a:ext cx="1126358" cy="978408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2945176"/>
              <a:gd name="adj5" fmla="val 12500"/>
            </a:avLst>
          </a:prstGeom>
          <a:solidFill>
            <a:srgbClr val="FFC0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989" y="4302812"/>
            <a:ext cx="6105894" cy="11835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0" y="3950749"/>
            <a:ext cx="6429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Les « tableaux de bord », suivi des ressources (exemple du Linac 4)</a:t>
            </a:r>
            <a:endParaRPr lang="fr-FR" dirty="0">
              <a:solidFill>
                <a:srgbClr val="0000FF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545799"/>
            <a:ext cx="7357654" cy="12360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96558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36537" y="-152401"/>
            <a:ext cx="8678863" cy="838201"/>
          </a:xfrm>
        </p:spPr>
        <p:txBody>
          <a:bodyPr/>
          <a:lstStyle/>
          <a:p>
            <a:r>
              <a:rPr lang="fr-FR" dirty="0" smtClean="0"/>
              <a:t>Le Comité de Suivi de Protocole (CSP)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091160"/>
              </p:ext>
            </p:extLst>
          </p:nvPr>
        </p:nvGraphicFramePr>
        <p:xfrm>
          <a:off x="558800" y="838200"/>
          <a:ext cx="8049000" cy="2255458"/>
        </p:xfrm>
        <a:graphic>
          <a:graphicData uri="http://schemas.openxmlformats.org/drawingml/2006/table">
            <a:tbl>
              <a:tblPr/>
              <a:tblGrid>
                <a:gridCol w="2580704"/>
                <a:gridCol w="1889696"/>
                <a:gridCol w="1699726"/>
                <a:gridCol w="1878874"/>
              </a:tblGrid>
              <a:tr h="2656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b="1" i="1" noProof="0" dirty="0" smtClean="0">
                          <a:latin typeface="Calibri"/>
                          <a:ea typeface="Calibri"/>
                          <a:cs typeface="Times New Roman"/>
                        </a:rPr>
                        <a:t>CERN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b="1" i="1" noProof="0" dirty="0" smtClean="0">
                          <a:latin typeface="Calibri"/>
                          <a:ea typeface="Calibri"/>
                          <a:cs typeface="Times New Roman"/>
                        </a:rPr>
                        <a:t>CNRS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b="1" i="1" noProof="0" dirty="0" smtClean="0">
                          <a:latin typeface="Calibri"/>
                          <a:ea typeface="Calibri"/>
                          <a:cs typeface="Times New Roman"/>
                        </a:rPr>
                        <a:t>CEA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Coordinateurs CSP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V. Parma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(tutelle: F.Bordry)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B. Launé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(tutelle: J.Martino)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A.Daël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  <a:tab pos="5943600" algn="r"/>
                        </a:tabLst>
                        <a:defRPr/>
                      </a:pPr>
                      <a:r>
                        <a:rPr lang="fr-FR" sz="1200" noProof="0" dirty="0" smtClean="0">
                          <a:latin typeface="+mn-lt"/>
                          <a:ea typeface="Calibri"/>
                          <a:cs typeface="Times New Roman"/>
                        </a:rPr>
                        <a:t>(tutelle: Ph.Chomaz)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Resp. technique AT No.1: LINAC 4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M. Vretenar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B.Mansoux</a:t>
                      </a:r>
                      <a:r>
                        <a:rPr lang="fr-FR" sz="1200" baseline="0" noProof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– LAL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O. Napoly – SACM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Resp. technique </a:t>
                      </a:r>
                      <a:r>
                        <a:rPr lang="fr-FR" sz="1200" noProof="0" dirty="0" smtClean="0">
                          <a:latin typeface="+mn-lt"/>
                          <a:ea typeface="Calibri"/>
                          <a:cs typeface="Times New Roman"/>
                        </a:rPr>
                        <a:t>AT No.2: </a:t>
                      </a: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SPL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V. Parma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P. Duthil – IPNO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G.Devanz – SACM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2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Resp. technique </a:t>
                      </a:r>
                      <a:r>
                        <a:rPr lang="fr-FR" sz="1200" noProof="0" dirty="0" smtClean="0">
                          <a:latin typeface="+mn-lt"/>
                          <a:ea typeface="Calibri"/>
                          <a:cs typeface="Times New Roman"/>
                        </a:rPr>
                        <a:t>AT No.3: </a:t>
                      </a: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Aimants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G.de Rijk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D. Reynet – IPNO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JM. Rifflet – SACM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Resp. technique </a:t>
                      </a:r>
                      <a:r>
                        <a:rPr lang="fr-FR" sz="1200" noProof="0" dirty="0" smtClean="0">
                          <a:latin typeface="+mn-lt"/>
                          <a:ea typeface="Calibri"/>
                          <a:cs typeface="Times New Roman"/>
                        </a:rPr>
                        <a:t>AT No.4: </a:t>
                      </a: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CLIC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K.Schirm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A. Jeremie – LAPP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F. Ardellier – SIS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  <a:tab pos="5943600" algn="r"/>
                        </a:tabLst>
                        <a:defRPr/>
                      </a:pPr>
                      <a:r>
                        <a:rPr lang="fr-FR" sz="1200" noProof="0" dirty="0" smtClean="0">
                          <a:latin typeface="+mn-lt"/>
                          <a:ea typeface="Calibri"/>
                          <a:cs typeface="Times New Roman"/>
                        </a:rPr>
                        <a:t>Resp. technique AT No.5: Etudes…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D.Bodart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B.Laune’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424" name="TextBox 4"/>
          <p:cNvSpPr txBox="1">
            <a:spLocks noChangeArrowheads="1"/>
          </p:cNvSpPr>
          <p:nvPr/>
        </p:nvSpPr>
        <p:spPr bwMode="auto">
          <a:xfrm>
            <a:off x="504825" y="533400"/>
            <a:ext cx="395441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 b="1" dirty="0">
                <a:latin typeface="+mj-lt"/>
              </a:rPr>
              <a:t>Membres du </a:t>
            </a:r>
            <a:r>
              <a:rPr lang="fr-FR" sz="1600" b="1" dirty="0" smtClean="0">
                <a:latin typeface="+mj-lt"/>
              </a:rPr>
              <a:t>Comité </a:t>
            </a:r>
            <a:r>
              <a:rPr lang="fr-FR" sz="1600" i="1" dirty="0" smtClean="0">
                <a:latin typeface="+mj-lt"/>
              </a:rPr>
              <a:t>(configuration actuelle)</a:t>
            </a:r>
            <a:endParaRPr lang="fr-FR" sz="1600" i="1" dirty="0">
              <a:latin typeface="+mj-lt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31775" y="3505200"/>
            <a:ext cx="8912225" cy="25908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1800" b="1" dirty="0" smtClean="0">
                <a:latin typeface="+mj-lt"/>
                <a:cs typeface="Arial" pitchFamily="34" charset="0"/>
              </a:rPr>
              <a:t>Rôle du CSP: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400" dirty="0" smtClean="0"/>
              <a:t>mise en œuvre générale de la collaboration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400" dirty="0" smtClean="0"/>
              <a:t>veille à la cohérence des actions menées par les responsables des Accords Techniques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400" dirty="0" smtClean="0"/>
              <a:t>Recommande aux Parties les éventuelles propositions d’avenants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400" dirty="0" smtClean="0"/>
              <a:t>tient à jour l’inventaire des achats de biens et services et de l’utilisation du personnel du CEA et du CNRS/IN2P3 dans le cadre des AT sur la base des relevés fournis par ces deux Parties.</a:t>
            </a:r>
          </a:p>
          <a:p>
            <a:pPr>
              <a:buFont typeface="Arial" charset="0"/>
              <a:buNone/>
              <a:defRPr/>
            </a:pPr>
            <a:r>
              <a:rPr lang="fr-FR" sz="1800" b="1" dirty="0" smtClean="0"/>
              <a:t>Réunions du CSP:</a:t>
            </a:r>
          </a:p>
          <a:p>
            <a:pPr>
              <a:defRPr/>
            </a:pPr>
            <a:r>
              <a:rPr lang="fr-FR" sz="1400" dirty="0" smtClean="0"/>
              <a:t>deux fois par an, à tour de rôle au CEA, au CERN ou au CNRS/IN2P3, et présidées par le représentant de la Partie hôte. </a:t>
            </a:r>
          </a:p>
        </p:txBody>
      </p:sp>
    </p:spTree>
    <p:extLst>
      <p:ext uri="{BB962C8B-B14F-4D97-AF65-F5344CB8AC3E}">
        <p14:creationId xmlns:p14="http://schemas.microsoft.com/office/powerpoint/2010/main" val="354114968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236537" y="-152401"/>
            <a:ext cx="8678863" cy="838201"/>
          </a:xfrm>
        </p:spPr>
        <p:txBody>
          <a:bodyPr/>
          <a:lstStyle/>
          <a:p>
            <a:r>
              <a:rPr lang="fr-FR" dirty="0" smtClean="0"/>
              <a:t>Le Comité de Suivi de Protocole (CSP)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596406"/>
              </p:ext>
            </p:extLst>
          </p:nvPr>
        </p:nvGraphicFramePr>
        <p:xfrm>
          <a:off x="558800" y="838200"/>
          <a:ext cx="8049000" cy="2255458"/>
        </p:xfrm>
        <a:graphic>
          <a:graphicData uri="http://schemas.openxmlformats.org/drawingml/2006/table">
            <a:tbl>
              <a:tblPr/>
              <a:tblGrid>
                <a:gridCol w="2580704"/>
                <a:gridCol w="1889696"/>
                <a:gridCol w="1699726"/>
                <a:gridCol w="1878874"/>
              </a:tblGrid>
              <a:tr h="26567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b="1" i="1" noProof="0" dirty="0" smtClean="0">
                          <a:latin typeface="Calibri"/>
                          <a:ea typeface="Calibri"/>
                          <a:cs typeface="Times New Roman"/>
                        </a:rPr>
                        <a:t>CERN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b="1" i="1" noProof="0" dirty="0" smtClean="0">
                          <a:latin typeface="Calibri"/>
                          <a:ea typeface="Calibri"/>
                          <a:cs typeface="Times New Roman"/>
                        </a:rPr>
                        <a:t>CNRS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b="1" i="1" noProof="0" dirty="0" smtClean="0">
                          <a:latin typeface="Calibri"/>
                          <a:ea typeface="Calibri"/>
                          <a:cs typeface="Times New Roman"/>
                        </a:rPr>
                        <a:t>CEA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882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Coordinateurs CSP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V. Parma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(tutelle: </a:t>
                      </a:r>
                      <a:r>
                        <a:rPr lang="fr-FR" sz="1200" noProof="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S.Myers</a:t>
                      </a: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B. Launé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(tutelle: </a:t>
                      </a:r>
                      <a:r>
                        <a:rPr lang="fr-FR" sz="1200" noProof="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A.Mueller</a:t>
                      </a: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None/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A.Daël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  <a:tab pos="5943600" algn="r"/>
                        </a:tabLst>
                        <a:defRPr/>
                      </a:pPr>
                      <a:r>
                        <a:rPr lang="fr-FR" sz="1200" noProof="0" dirty="0" smtClean="0">
                          <a:latin typeface="+mn-lt"/>
                          <a:ea typeface="Calibri"/>
                          <a:cs typeface="Times New Roman"/>
                        </a:rPr>
                        <a:t>(tutelle: Ph.Chomaz)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8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Resp. technique AT No.1: LINAC 4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M. Vretenar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A.Variola</a:t>
                      </a:r>
                      <a:r>
                        <a:rPr lang="fr-FR" sz="1200" baseline="0" noProof="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– LAL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O. Napoly – SACM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Resp. technique </a:t>
                      </a:r>
                      <a:r>
                        <a:rPr lang="fr-FR" sz="1200" noProof="0" dirty="0" smtClean="0">
                          <a:latin typeface="+mn-lt"/>
                          <a:ea typeface="Calibri"/>
                          <a:cs typeface="Times New Roman"/>
                        </a:rPr>
                        <a:t>AT No.2: </a:t>
                      </a: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SPL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V. Parma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P. Duthil – IPNO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S.Chel </a:t>
                      </a: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– SACM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23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Resp. technique </a:t>
                      </a:r>
                      <a:r>
                        <a:rPr lang="fr-FR" sz="1200" noProof="0" dirty="0" smtClean="0">
                          <a:latin typeface="+mn-lt"/>
                          <a:ea typeface="Calibri"/>
                          <a:cs typeface="Times New Roman"/>
                        </a:rPr>
                        <a:t>AT No.3: </a:t>
                      </a: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Aimants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solidFill>
                            <a:srgbClr val="0000FF"/>
                          </a:solidFill>
                          <a:latin typeface="Calibri"/>
                          <a:ea typeface="Calibri"/>
                          <a:cs typeface="Times New Roman"/>
                        </a:rPr>
                        <a:t>P.Fessia</a:t>
                      </a:r>
                      <a:endParaRPr lang="fr-FR" sz="1200" noProof="0" dirty="0">
                        <a:solidFill>
                          <a:srgbClr val="0000FF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D. Reynet – IPNO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JM. Rifflet – SACM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67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Resp. technique </a:t>
                      </a:r>
                      <a:r>
                        <a:rPr lang="fr-FR" sz="1200" noProof="0" dirty="0" smtClean="0">
                          <a:latin typeface="+mn-lt"/>
                          <a:ea typeface="Calibri"/>
                          <a:cs typeface="Times New Roman"/>
                        </a:rPr>
                        <a:t>AT No.4: </a:t>
                      </a: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CLIC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Times New Roman"/>
                        </a:rPr>
                        <a:t>G. </a:t>
                      </a:r>
                      <a:r>
                        <a:rPr lang="fr-FR" sz="1200" noProof="0" dirty="0" smtClean="0">
                          <a:solidFill>
                            <a:srgbClr val="0000FF"/>
                          </a:solidFill>
                          <a:latin typeface="+mn-lt"/>
                          <a:ea typeface="Calibri"/>
                          <a:cs typeface="Arial"/>
                        </a:rPr>
                        <a:t>Geshonke</a:t>
                      </a:r>
                      <a:endParaRPr lang="fr-FR" sz="1200" noProof="0" dirty="0">
                        <a:solidFill>
                          <a:srgbClr val="0000FF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A. Jeremie – LAPP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F. Ardellier – SIS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67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>
                          <a:tab pos="2971800" algn="ctr"/>
                          <a:tab pos="5943600" algn="r"/>
                        </a:tabLst>
                        <a:defRPr/>
                      </a:pPr>
                      <a:r>
                        <a:rPr lang="fr-FR" sz="1200" noProof="0" dirty="0" smtClean="0">
                          <a:latin typeface="+mn-lt"/>
                          <a:ea typeface="Calibri"/>
                          <a:cs typeface="Times New Roman"/>
                        </a:rPr>
                        <a:t>Resp. technique AT No.5: Etudes…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D.Bodart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B.Laune’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tabLst>
                          <a:tab pos="2971800" algn="ctr"/>
                          <a:tab pos="5943600" algn="r"/>
                        </a:tabLst>
                      </a:pPr>
                      <a:r>
                        <a:rPr lang="fr-FR" sz="1200" noProof="0" dirty="0" smtClean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fr-FR" sz="1200" noProof="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424" name="TextBox 4"/>
          <p:cNvSpPr txBox="1">
            <a:spLocks noChangeArrowheads="1"/>
          </p:cNvSpPr>
          <p:nvPr/>
        </p:nvSpPr>
        <p:spPr bwMode="auto">
          <a:xfrm>
            <a:off x="504825" y="533400"/>
            <a:ext cx="42827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1600" b="1" dirty="0">
                <a:latin typeface="+mj-lt"/>
              </a:rPr>
              <a:t>Membres du </a:t>
            </a:r>
            <a:r>
              <a:rPr lang="fr-FR" sz="1600" b="1" dirty="0" smtClean="0">
                <a:latin typeface="+mj-lt"/>
              </a:rPr>
              <a:t>Comité </a:t>
            </a:r>
            <a:r>
              <a:rPr lang="fr-FR" sz="1600" i="1" dirty="0" smtClean="0">
                <a:latin typeface="+mj-lt"/>
              </a:rPr>
              <a:t>(configuration </a:t>
            </a:r>
            <a:r>
              <a:rPr lang="fr-FR" sz="1600" i="1" dirty="0" smtClean="0">
                <a:solidFill>
                  <a:srgbClr val="0000FF"/>
                </a:solidFill>
                <a:latin typeface="+mj-lt"/>
              </a:rPr>
              <a:t>précédente</a:t>
            </a:r>
            <a:r>
              <a:rPr lang="fr-FR" sz="1600" i="1" dirty="0" smtClean="0">
                <a:latin typeface="+mj-lt"/>
              </a:rPr>
              <a:t>)</a:t>
            </a:r>
            <a:endParaRPr lang="fr-FR" sz="1600" i="1" dirty="0">
              <a:latin typeface="+mj-lt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31775" y="3505200"/>
            <a:ext cx="8912225" cy="2590800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fr-FR" sz="1800" b="1" dirty="0" smtClean="0">
                <a:latin typeface="+mj-lt"/>
                <a:cs typeface="Arial" pitchFamily="34" charset="0"/>
              </a:rPr>
              <a:t>Rôle du CSP: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400" dirty="0" smtClean="0"/>
              <a:t>mise en œuvre générale de la collaboration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400" dirty="0" smtClean="0"/>
              <a:t>veille à la cohérence des actions menées par les responsables des Accords Techniques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400" dirty="0" smtClean="0"/>
              <a:t>Recommande aux Parties les éventuelles propositions d’avenants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fr-FR" sz="1400" dirty="0" smtClean="0"/>
              <a:t>tient à jour l’inventaire des achats de biens et services et de l’utilisation du personnel du CEA et du CNRS/IN2P3 dans le cadre des AT sur la base des relevés fournis par ces deux Parties.</a:t>
            </a:r>
          </a:p>
          <a:p>
            <a:pPr>
              <a:buFont typeface="Arial" charset="0"/>
              <a:buNone/>
              <a:defRPr/>
            </a:pPr>
            <a:r>
              <a:rPr lang="fr-FR" sz="1800" b="1" dirty="0" smtClean="0"/>
              <a:t>Réunions du CSP:</a:t>
            </a:r>
          </a:p>
          <a:p>
            <a:pPr>
              <a:defRPr/>
            </a:pPr>
            <a:r>
              <a:rPr lang="fr-FR" sz="1400" dirty="0" smtClean="0"/>
              <a:t>deux fois par an, à tour de rôle au CEA, au CERN ou au CNRS, et présidées par le représentant de la Partie hôte. </a:t>
            </a:r>
          </a:p>
        </p:txBody>
      </p:sp>
    </p:spTree>
    <p:extLst>
      <p:ext uri="{BB962C8B-B14F-4D97-AF65-F5344CB8AC3E}">
        <p14:creationId xmlns:p14="http://schemas.microsoft.com/office/powerpoint/2010/main" val="813732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1879"/>
            <a:ext cx="8680174" cy="838544"/>
          </a:xfrm>
        </p:spPr>
        <p:txBody>
          <a:bodyPr/>
          <a:lstStyle/>
          <a:p>
            <a:r>
              <a:rPr lang="fr-FR" dirty="0" smtClean="0"/>
              <a:t>3 avenants au Protocole</a:t>
            </a:r>
            <a:endParaRPr lang="fr-F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762000"/>
            <a:ext cx="1963554" cy="2743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62000"/>
            <a:ext cx="1917687" cy="2743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623489"/>
            <a:ext cx="1976998" cy="280987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17062"/>
            <a:ext cx="1964763" cy="2827846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848" y="4099886"/>
            <a:ext cx="1859152" cy="2662685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681" y="4130095"/>
            <a:ext cx="1848519" cy="2629627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622161" y="1188675"/>
            <a:ext cx="3521839" cy="842665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fr-FR" sz="1800" dirty="0" smtClean="0"/>
              <a:t>Recadrage des contributions</a:t>
            </a:r>
          </a:p>
          <a:p>
            <a:pPr>
              <a:spcBef>
                <a:spcPts val="0"/>
              </a:spcBef>
            </a:pPr>
            <a:r>
              <a:rPr lang="fr-FR" sz="1800" dirty="0" smtClean="0"/>
              <a:t>Nouveau Accord Technique</a:t>
            </a:r>
            <a:endParaRPr lang="fr-FR" sz="1800" dirty="0"/>
          </a:p>
        </p:txBody>
      </p:sp>
      <p:sp>
        <p:nvSpPr>
          <p:cNvPr id="4" name="Right Arrow 3"/>
          <p:cNvSpPr/>
          <p:nvPr/>
        </p:nvSpPr>
        <p:spPr>
          <a:xfrm>
            <a:off x="4346416" y="1511841"/>
            <a:ext cx="762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4020954" y="865510"/>
            <a:ext cx="1431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Avenant no.1</a:t>
            </a:r>
          </a:p>
          <a:p>
            <a:r>
              <a:rPr lang="fr-FR" dirty="0" smtClean="0"/>
              <a:t>Sep.2010</a:t>
            </a:r>
            <a:endParaRPr lang="fr-FR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5638800" y="2607254"/>
            <a:ext cx="3657600" cy="12789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/>
              <a:t>Compensations financières de la part du CERN (dépassement sur fournitures industrielles)</a:t>
            </a:r>
          </a:p>
          <a:p>
            <a:r>
              <a:rPr lang="fr-FR" sz="1800" dirty="0"/>
              <a:t>Prolongation durée</a:t>
            </a:r>
          </a:p>
        </p:txBody>
      </p:sp>
      <p:sp>
        <p:nvSpPr>
          <p:cNvPr id="14" name="Right Arrow 13"/>
          <p:cNvSpPr/>
          <p:nvPr/>
        </p:nvSpPr>
        <p:spPr>
          <a:xfrm>
            <a:off x="4419600" y="3124200"/>
            <a:ext cx="762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285863" y="2491449"/>
            <a:ext cx="1431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Avenant no.2</a:t>
            </a:r>
          </a:p>
          <a:p>
            <a:r>
              <a:rPr lang="fr-FR" dirty="0" smtClean="0"/>
              <a:t>Mars 2012</a:t>
            </a:r>
            <a:endParaRPr lang="fr-FR" dirty="0"/>
          </a:p>
        </p:txBody>
      </p:sp>
      <p:sp>
        <p:nvSpPr>
          <p:cNvPr id="17" name="Right Arrow 16"/>
          <p:cNvSpPr/>
          <p:nvPr/>
        </p:nvSpPr>
        <p:spPr>
          <a:xfrm>
            <a:off x="4495800" y="4871419"/>
            <a:ext cx="762000" cy="3810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267200" y="4267200"/>
            <a:ext cx="1431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Avenant no.3</a:t>
            </a:r>
          </a:p>
          <a:p>
            <a:r>
              <a:rPr lang="fr-FR" dirty="0" smtClean="0"/>
              <a:t>Oct.2013</a:t>
            </a:r>
            <a:endParaRPr lang="fr-FR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5698361" y="4555362"/>
            <a:ext cx="3154016" cy="111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800" dirty="0" smtClean="0"/>
              <a:t>Prolongation de la durée jusqu’à fin 2014</a:t>
            </a:r>
          </a:p>
        </p:txBody>
      </p:sp>
    </p:spTree>
    <p:extLst>
      <p:ext uri="{BB962C8B-B14F-4D97-AF65-F5344CB8AC3E}">
        <p14:creationId xmlns:p14="http://schemas.microsoft.com/office/powerpoint/2010/main" val="167987114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4"/>
          <p:cNvSpPr>
            <a:spLocks noGrp="1"/>
          </p:cNvSpPr>
          <p:nvPr>
            <p:ph sz="quarter" idx="1"/>
          </p:nvPr>
        </p:nvSpPr>
        <p:spPr>
          <a:xfrm>
            <a:off x="152400" y="609600"/>
            <a:ext cx="8991600" cy="6400800"/>
          </a:xfrm>
        </p:spPr>
        <p:txBody>
          <a:bodyPr>
            <a:normAutofit fontScale="70000" lnSpcReduction="20000"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Réorientation au CERN de la stratégie d’augmentation de luminosité du LHC (nouveaux triplets):</a:t>
            </a:r>
          </a:p>
          <a:p>
            <a:pPr lvl="1"/>
            <a:r>
              <a:rPr lang="fr-FR" dirty="0" smtClean="0">
                <a:solidFill>
                  <a:srgbClr val="0000FF"/>
                </a:solidFill>
              </a:rPr>
              <a:t>Réduction des efforts  </a:t>
            </a:r>
            <a:r>
              <a:rPr lang="fr-FR" dirty="0" smtClean="0"/>
              <a:t>sur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smtClean="0"/>
              <a:t>les </a:t>
            </a:r>
            <a:r>
              <a:rPr lang="fr-FR" dirty="0" smtClean="0">
                <a:solidFill>
                  <a:srgbClr val="0000FF"/>
                </a:solidFill>
              </a:rPr>
              <a:t>nouveaux aimants quadripolaires </a:t>
            </a:r>
            <a:r>
              <a:rPr lang="fr-FR" dirty="0" smtClean="0"/>
              <a:t>de focalisation </a:t>
            </a:r>
            <a:r>
              <a:rPr lang="fr-FR" dirty="0" smtClean="0">
                <a:solidFill>
                  <a:srgbClr val="0000FF"/>
                </a:solidFill>
              </a:rPr>
              <a:t>en Nb-Ti</a:t>
            </a:r>
          </a:p>
          <a:p>
            <a:pPr lvl="1"/>
            <a:r>
              <a:rPr lang="fr-FR" dirty="0" smtClean="0">
                <a:solidFill>
                  <a:srgbClr val="0000FF"/>
                </a:solidFill>
              </a:rPr>
              <a:t>Renforcement </a:t>
            </a:r>
            <a:r>
              <a:rPr lang="fr-FR" dirty="0" smtClean="0"/>
              <a:t>de la R&amp;D des </a:t>
            </a:r>
            <a:r>
              <a:rPr lang="fr-FR" dirty="0" smtClean="0">
                <a:solidFill>
                  <a:srgbClr val="0000FF"/>
                </a:solidFill>
              </a:rPr>
              <a:t>aimants à haut champ en Nb3-Sn</a:t>
            </a:r>
          </a:p>
          <a:p>
            <a:pPr marL="0" indent="0">
              <a:buNone/>
            </a:pPr>
            <a:endParaRPr lang="fr-FR" sz="1100" dirty="0" smtClean="0">
              <a:solidFill>
                <a:srgbClr val="0000FF"/>
              </a:solidFill>
            </a:endParaRPr>
          </a:p>
          <a:p>
            <a:r>
              <a:rPr lang="fr-FR" dirty="0" smtClean="0">
                <a:solidFill>
                  <a:srgbClr val="0000FF"/>
                </a:solidFill>
              </a:rPr>
              <a:t>Conséquences sur les AT:</a:t>
            </a:r>
          </a:p>
          <a:p>
            <a:pPr lvl="1"/>
            <a:r>
              <a:rPr lang="fr-FR" dirty="0" smtClean="0">
                <a:solidFill>
                  <a:srgbClr val="0000FF"/>
                </a:solidFill>
              </a:rPr>
              <a:t>AT3 (Nouveaux Aimants Supraconducteurs):</a:t>
            </a:r>
          </a:p>
          <a:p>
            <a:pPr lvl="2"/>
            <a:r>
              <a:rPr lang="fr-FR" dirty="0" smtClean="0"/>
              <a:t>Arrêt de 8 lots (sur 16</a:t>
            </a:r>
            <a:r>
              <a:rPr lang="fr-FR" dirty="0"/>
              <a:t>) au </a:t>
            </a:r>
            <a:r>
              <a:rPr lang="fr-FR" dirty="0" smtClean="0"/>
              <a:t>CEA et à l’IPNO</a:t>
            </a:r>
          </a:p>
          <a:p>
            <a:pPr lvl="2"/>
            <a:r>
              <a:rPr lang="fr-FR" dirty="0" smtClean="0"/>
              <a:t>Nouveaux lots: </a:t>
            </a:r>
          </a:p>
          <a:p>
            <a:pPr marL="914400" lvl="2" indent="0">
              <a:buNone/>
            </a:pPr>
            <a:r>
              <a:rPr lang="fr-FR" dirty="0" smtClean="0">
                <a:solidFill>
                  <a:srgbClr val="0000FF"/>
                </a:solidFill>
              </a:rPr>
              <a:t>Développement du conducteur </a:t>
            </a:r>
            <a:r>
              <a:rPr lang="fr-FR" dirty="0" smtClean="0"/>
              <a:t>pour les aimants à haut champ, la </a:t>
            </a:r>
            <a:r>
              <a:rPr lang="fr-FR" dirty="0" smtClean="0">
                <a:solidFill>
                  <a:srgbClr val="0000FF"/>
                </a:solidFill>
              </a:rPr>
              <a:t>réalisation de bobines en présence de différents systèmes d’isolation électrique</a:t>
            </a:r>
            <a:r>
              <a:rPr lang="fr-FR" dirty="0" smtClean="0"/>
              <a:t>, l’approvisionnement de </a:t>
            </a:r>
            <a:r>
              <a:rPr lang="fr-FR" dirty="0" smtClean="0">
                <a:solidFill>
                  <a:srgbClr val="0000FF"/>
                </a:solidFill>
              </a:rPr>
              <a:t>composants d’aimants de réserve </a:t>
            </a:r>
            <a:r>
              <a:rPr lang="fr-FR" dirty="0" smtClean="0"/>
              <a:t>pour le LHC, la </a:t>
            </a:r>
            <a:r>
              <a:rPr lang="fr-FR" dirty="0" smtClean="0">
                <a:solidFill>
                  <a:srgbClr val="0000FF"/>
                </a:solidFill>
              </a:rPr>
              <a:t>réalisation d’infrastructures (salle hors poussières) </a:t>
            </a:r>
            <a:r>
              <a:rPr lang="fr-FR" dirty="0" smtClean="0"/>
              <a:t>pour l’atelier aimants du CERN.</a:t>
            </a:r>
          </a:p>
          <a:p>
            <a:pPr marL="457200" lvl="1" indent="0">
              <a:buNone/>
            </a:pPr>
            <a:endParaRPr lang="fr-FR" dirty="0" smtClean="0">
              <a:solidFill>
                <a:srgbClr val="0000FF"/>
              </a:solidFill>
            </a:endParaRPr>
          </a:p>
          <a:p>
            <a:pPr lvl="1"/>
            <a:r>
              <a:rPr lang="fr-FR" dirty="0" smtClean="0">
                <a:solidFill>
                  <a:srgbClr val="0000FF"/>
                </a:solidFill>
              </a:rPr>
              <a:t>Création d’un nouveau Accord Technique (AT5): « </a:t>
            </a:r>
            <a:r>
              <a:rPr lang="fr-FR" i="1" dirty="0" smtClean="0">
                <a:solidFill>
                  <a:srgbClr val="0000FF"/>
                </a:solidFill>
              </a:rPr>
              <a:t>Etudes d’accélérateurs et fournitures »:</a:t>
            </a:r>
          </a:p>
          <a:p>
            <a:pPr lvl="2"/>
            <a:r>
              <a:rPr lang="fr-FR" dirty="0" smtClean="0"/>
              <a:t>la fourniture </a:t>
            </a:r>
            <a:r>
              <a:rPr lang="fr-FR" dirty="0">
                <a:solidFill>
                  <a:srgbClr val="0000FF"/>
                </a:solidFill>
              </a:rPr>
              <a:t>d’équipements </a:t>
            </a:r>
            <a:r>
              <a:rPr lang="fr-FR" dirty="0" smtClean="0">
                <a:solidFill>
                  <a:srgbClr val="0000FF"/>
                </a:solidFill>
              </a:rPr>
              <a:t>de </a:t>
            </a:r>
            <a:r>
              <a:rPr lang="fr-FR" dirty="0">
                <a:solidFill>
                  <a:srgbClr val="0000FF"/>
                </a:solidFill>
              </a:rPr>
              <a:t>réserve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  <a:r>
              <a:rPr lang="fr-FR" dirty="0" smtClean="0"/>
              <a:t>pour le PS et le LHC (bobines de réserve PS, </a:t>
            </a:r>
            <a:r>
              <a:rPr lang="fr-FR" dirty="0" smtClean="0">
                <a:solidFill>
                  <a:srgbClr val="000000"/>
                </a:solidFill>
              </a:rPr>
              <a:t>enceintes à vide LHC)</a:t>
            </a:r>
            <a:r>
              <a:rPr lang="fr-FR" dirty="0" smtClean="0"/>
              <a:t>, et </a:t>
            </a:r>
            <a:r>
              <a:rPr lang="fr-FR" dirty="0" smtClean="0">
                <a:solidFill>
                  <a:srgbClr val="0000FF"/>
                </a:solidFill>
              </a:rPr>
              <a:t>études pour la consolidation </a:t>
            </a:r>
            <a:r>
              <a:rPr lang="fr-FR" dirty="0" smtClean="0"/>
              <a:t>du </a:t>
            </a:r>
            <a:r>
              <a:rPr lang="fr-FR" dirty="0" smtClean="0">
                <a:solidFill>
                  <a:srgbClr val="0000FF"/>
                </a:solidFill>
              </a:rPr>
              <a:t>LHC</a:t>
            </a:r>
            <a:r>
              <a:rPr lang="fr-FR" dirty="0"/>
              <a:t>.</a:t>
            </a:r>
            <a:endParaRPr lang="fr-FR" dirty="0" smtClean="0"/>
          </a:p>
          <a:p>
            <a:pPr marL="457200" lvl="1" indent="0">
              <a:buNone/>
            </a:pPr>
            <a:endParaRPr lang="fr-FR" dirty="0" smtClean="0">
              <a:solidFill>
                <a:srgbClr val="0000FF"/>
              </a:solidFill>
            </a:endParaRPr>
          </a:p>
          <a:p>
            <a:pPr lvl="1"/>
            <a:r>
              <a:rPr lang="fr-FR" dirty="0" smtClean="0">
                <a:solidFill>
                  <a:srgbClr val="0000FF"/>
                </a:solidFill>
              </a:rPr>
              <a:t>Accord Technique 2 </a:t>
            </a:r>
            <a:r>
              <a:rPr lang="fr-FR" dirty="0">
                <a:solidFill>
                  <a:srgbClr val="0000FF"/>
                </a:solidFill>
              </a:rPr>
              <a:t>(</a:t>
            </a:r>
            <a:r>
              <a:rPr lang="fr-FR" dirty="0" smtClean="0">
                <a:solidFill>
                  <a:srgbClr val="0000FF"/>
                </a:solidFill>
              </a:rPr>
              <a:t>SPL): </a:t>
            </a:r>
          </a:p>
          <a:p>
            <a:pPr lvl="2"/>
            <a:r>
              <a:rPr lang="fr-FR" dirty="0" smtClean="0"/>
              <a:t>Lots ajoutées: la réalisation de </a:t>
            </a:r>
            <a:r>
              <a:rPr lang="fr-FR" dirty="0" smtClean="0">
                <a:solidFill>
                  <a:srgbClr val="0000FF"/>
                </a:solidFill>
              </a:rPr>
              <a:t>neuf accordeurs de fréquence </a:t>
            </a:r>
            <a:r>
              <a:rPr lang="fr-FR" dirty="0" smtClean="0"/>
              <a:t>des cavités par le CEA, le </a:t>
            </a:r>
            <a:r>
              <a:rPr lang="fr-FR" dirty="0" smtClean="0">
                <a:solidFill>
                  <a:srgbClr val="0000FF"/>
                </a:solidFill>
              </a:rPr>
              <a:t>test de huit coupleurs de puissance </a:t>
            </a:r>
            <a:r>
              <a:rPr lang="fr-FR" dirty="0" smtClean="0"/>
              <a:t>du CERN au CEA, et l’étude de </a:t>
            </a:r>
            <a:r>
              <a:rPr lang="fr-FR" dirty="0" smtClean="0">
                <a:solidFill>
                  <a:srgbClr val="0000FF"/>
                </a:solidFill>
              </a:rPr>
              <a:t>l’outillage d’assemblage </a:t>
            </a:r>
            <a:r>
              <a:rPr lang="fr-FR" dirty="0" smtClean="0"/>
              <a:t>du </a:t>
            </a:r>
            <a:r>
              <a:rPr lang="fr-FR" dirty="0" err="1" smtClean="0"/>
              <a:t>cryo</a:t>
            </a:r>
            <a:r>
              <a:rPr lang="fr-FR" dirty="0" smtClean="0"/>
              <a:t>-module.</a:t>
            </a:r>
          </a:p>
          <a:p>
            <a:pPr marL="914400" lvl="2" indent="0">
              <a:buNone/>
            </a:pPr>
            <a:endParaRPr lang="fr-FR" dirty="0" smtClean="0">
              <a:solidFill>
                <a:srgbClr val="0000FF"/>
              </a:solidFill>
            </a:endParaRPr>
          </a:p>
          <a:p>
            <a:pPr lvl="1"/>
            <a:r>
              <a:rPr lang="fr-FR" dirty="0" smtClean="0">
                <a:solidFill>
                  <a:srgbClr val="0000FF"/>
                </a:solidFill>
              </a:rPr>
              <a:t>Accord Technique 4 (CLIC): </a:t>
            </a:r>
          </a:p>
          <a:p>
            <a:pPr lvl="2"/>
            <a:r>
              <a:rPr lang="fr-FR" dirty="0" smtClean="0"/>
              <a:t>Lot ajouté: la réalisation d’un </a:t>
            </a:r>
            <a:r>
              <a:rPr lang="fr-FR" dirty="0" smtClean="0">
                <a:solidFill>
                  <a:srgbClr val="0000FF"/>
                </a:solidFill>
              </a:rPr>
              <a:t>nouveau klystron 1.5 GHz </a:t>
            </a:r>
            <a:r>
              <a:rPr lang="fr-FR" dirty="0" smtClean="0"/>
              <a:t>de réserve pour  le CTF3 par le CEA.</a:t>
            </a:r>
            <a:endParaRPr lang="fr-FR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8600" y="-76200"/>
            <a:ext cx="8680174" cy="685800"/>
          </a:xfrm>
        </p:spPr>
        <p:txBody>
          <a:bodyPr/>
          <a:lstStyle/>
          <a:p>
            <a:r>
              <a:rPr lang="fr-FR" sz="2800" dirty="0" smtClean="0"/>
              <a:t>Avenant no.1 (2010): </a:t>
            </a:r>
            <a:r>
              <a:rPr lang="fr-FR" sz="2800" i="1" dirty="0" smtClean="0">
                <a:solidFill>
                  <a:srgbClr val="0000FF"/>
                </a:solidFill>
              </a:rPr>
              <a:t>un virage important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83381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47" y="0"/>
            <a:ext cx="8680174" cy="838544"/>
          </a:xfrm>
        </p:spPr>
        <p:txBody>
          <a:bodyPr/>
          <a:lstStyle/>
          <a:p>
            <a:r>
              <a:rPr lang="fr-FR" dirty="0" smtClean="0"/>
              <a:t>Linac 4 (CEA/CNRS): </a:t>
            </a:r>
            <a:br>
              <a:rPr lang="fr-FR" dirty="0" smtClean="0"/>
            </a:br>
            <a:r>
              <a:rPr lang="fr-FR" i="1" dirty="0" smtClean="0">
                <a:solidFill>
                  <a:srgbClr val="0000FF"/>
                </a:solidFill>
              </a:rPr>
              <a:t>le nouveau injecteur du LHC</a:t>
            </a:r>
            <a:endParaRPr lang="fr-FR" i="1" dirty="0">
              <a:solidFill>
                <a:srgbClr val="0000FF"/>
              </a:solidFill>
            </a:endParaRPr>
          </a:p>
        </p:txBody>
      </p:sp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971800"/>
            <a:ext cx="2818901" cy="3206115"/>
          </a:xfrm>
          <a:prstGeom prst="rect">
            <a:avLst/>
          </a:prstGeom>
        </p:spPr>
      </p:pic>
      <p:pic>
        <p:nvPicPr>
          <p:cNvPr id="6" name="Picture 5" descr="IMAG0079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344" y="994576"/>
            <a:ext cx="3462756" cy="19520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19807" y="6177667"/>
            <a:ext cx="30510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RFQ</a:t>
            </a:r>
          </a:p>
          <a:p>
            <a:pPr algn="ctr"/>
            <a:r>
              <a:rPr lang="fr-FR" dirty="0" smtClean="0"/>
              <a:t>Etudes et mesures (CERN-CEA)</a:t>
            </a:r>
            <a:endParaRPr lang="fr-FR" dirty="0"/>
          </a:p>
        </p:txBody>
      </p:sp>
      <p:pic>
        <p:nvPicPr>
          <p:cNvPr id="8" name="Picture 2" descr="C:\LINAC4_civil_engineering\building_progress\16_05_12\SL700999.JPG"/>
          <p:cNvPicPr>
            <a:picLocks noChangeAspect="1" noChangeArrowheads="1"/>
          </p:cNvPicPr>
          <p:nvPr/>
        </p:nvPicPr>
        <p:blipFill rotWithShape="1">
          <a:blip r:embed="rId5" cstate="print"/>
          <a:srcRect l="13592" t="12014"/>
          <a:stretch/>
        </p:blipFill>
        <p:spPr bwMode="auto">
          <a:xfrm>
            <a:off x="86844" y="990600"/>
            <a:ext cx="3115018" cy="1956019"/>
          </a:xfrm>
          <a:prstGeom prst="rect">
            <a:avLst/>
          </a:prstGeom>
          <a:noFill/>
        </p:spPr>
      </p:pic>
      <p:pic>
        <p:nvPicPr>
          <p:cNvPr id="9" name="Picture 2" descr="C:\LINAC4_civil_engineering\building_progress\18_8_12_daniele\DSC_067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0698" y="1014890"/>
            <a:ext cx="1805279" cy="1819429"/>
          </a:xfrm>
          <a:prstGeom prst="rect">
            <a:avLst/>
          </a:prstGeom>
          <a:noFill/>
        </p:spPr>
      </p:pic>
      <p:pic>
        <p:nvPicPr>
          <p:cNvPr id="10" name="Content Placeholder 4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2400" y="3134545"/>
            <a:ext cx="1468760" cy="2520280"/>
          </a:xfrm>
          <a:prstGeom prst="rect">
            <a:avLst/>
          </a:prstGeom>
        </p:spPr>
      </p:pic>
      <p:pic>
        <p:nvPicPr>
          <p:cNvPr id="11" name="Picture 3" descr="\\cern.ch\dfs\Departments\TE\Groups\EPC\Administration\TEMB\EPC_report_29-10-2012\DSC_822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4351" y="3124200"/>
            <a:ext cx="166908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7884" y="5715000"/>
            <a:ext cx="2772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Modulateurs RF (CERN-LAL)</a:t>
            </a:r>
            <a:endParaRPr lang="fr-FR" dirty="0"/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852" y="3124200"/>
            <a:ext cx="1694236" cy="165128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331067" y="4778393"/>
            <a:ext cx="1847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400" dirty="0" smtClean="0"/>
              <a:t>Filament power supply</a:t>
            </a:r>
            <a:endParaRPr lang="fr-FR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295400" y="2657719"/>
            <a:ext cx="15343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Hall Linac 4, CERN </a:t>
            </a:r>
            <a:endParaRPr lang="en-GB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03149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" y="76200"/>
            <a:ext cx="8680174" cy="656326"/>
          </a:xfrm>
        </p:spPr>
        <p:txBody>
          <a:bodyPr/>
          <a:lstStyle/>
          <a:p>
            <a:r>
              <a:rPr lang="fr-FR" dirty="0" smtClean="0"/>
              <a:t>Accélérateurs du futur: le CLIC (CEA/CNRS)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80974" y="3212068"/>
            <a:ext cx="4026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Equipements pour station de test 12 GHz</a:t>
            </a:r>
            <a:endParaRPr lang="fr-FR" dirty="0">
              <a:solidFill>
                <a:srgbClr val="0000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685800"/>
            <a:ext cx="4800600" cy="2633990"/>
            <a:chOff x="0" y="838200"/>
            <a:chExt cx="5201716" cy="2633990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38200"/>
              <a:ext cx="5201716" cy="26339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2126558" y="3010524"/>
              <a:ext cx="4712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00"/>
                  </a:solidFill>
                </a:rPr>
                <a:t>CEA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</p:grp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10"/>
          <a:stretch/>
        </p:blipFill>
        <p:spPr bwMode="auto">
          <a:xfrm>
            <a:off x="5334000" y="685800"/>
            <a:ext cx="3724276" cy="2731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267200" y="3352800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rgbClr val="0000FF"/>
                </a:solidFill>
              </a:rPr>
              <a:t>Cavités accélératrices (CEA/MECACROME-THALES)</a:t>
            </a:r>
            <a:endParaRPr lang="fr-FR" dirty="0">
              <a:solidFill>
                <a:srgbClr val="0000FF"/>
              </a:solidFill>
            </a:endParaRPr>
          </a:p>
        </p:txBody>
      </p:sp>
      <p:grpSp>
        <p:nvGrpSpPr>
          <p:cNvPr id="45" name="Groupe 23"/>
          <p:cNvGrpSpPr>
            <a:grpSpLocks/>
          </p:cNvGrpSpPr>
          <p:nvPr/>
        </p:nvGrpSpPr>
        <p:grpSpPr bwMode="auto">
          <a:xfrm>
            <a:off x="993087" y="4148922"/>
            <a:ext cx="4379373" cy="2374963"/>
            <a:chOff x="584199" y="939800"/>
            <a:chExt cx="6283545" cy="3982217"/>
          </a:xfrm>
        </p:grpSpPr>
        <p:pic>
          <p:nvPicPr>
            <p:cNvPr id="46" name="Image 24" descr="quart_assemblage_capt_rect_diag.jpg"/>
            <p:cNvPicPr>
              <a:picLocks noChangeAspect="1"/>
            </p:cNvPicPr>
            <p:nvPr/>
          </p:nvPicPr>
          <p:blipFill>
            <a:blip r:embed="rId4" cstate="screen">
              <a:lum bright="20000" contrast="10000"/>
            </a:blip>
            <a:srcRect/>
            <a:stretch>
              <a:fillRect/>
            </a:stretch>
          </p:blipFill>
          <p:spPr bwMode="auto">
            <a:xfrm>
              <a:off x="838200" y="939800"/>
              <a:ext cx="4406900" cy="306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ZoneTexte 27"/>
            <p:cNvSpPr txBox="1">
              <a:spLocks noChangeArrowheads="1"/>
            </p:cNvSpPr>
            <p:nvPr/>
          </p:nvSpPr>
          <p:spPr bwMode="auto">
            <a:xfrm>
              <a:off x="2141566" y="4495799"/>
              <a:ext cx="2800473" cy="426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600" dirty="0" smtClean="0">
                  <a:solidFill>
                    <a:srgbClr val="000000"/>
                  </a:solidFill>
                  <a:latin typeface="Calibri" pitchFamily="34" charset="0"/>
                </a:rPr>
                <a:t>Actuateur Piézoélectrique</a:t>
              </a:r>
              <a:endParaRPr lang="fr-FR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48" name="Connecteur droit avec flèche 28"/>
            <p:cNvCxnSpPr>
              <a:stCxn id="47" idx="0"/>
            </p:cNvCxnSpPr>
            <p:nvPr/>
          </p:nvCxnSpPr>
          <p:spPr>
            <a:xfrm flipH="1" flipV="1">
              <a:off x="3093396" y="3290111"/>
              <a:ext cx="448408" cy="1205687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ZoneTexte 29"/>
            <p:cNvSpPr txBox="1">
              <a:spLocks noChangeArrowheads="1"/>
            </p:cNvSpPr>
            <p:nvPr/>
          </p:nvSpPr>
          <p:spPr bwMode="auto">
            <a:xfrm>
              <a:off x="584199" y="952501"/>
              <a:ext cx="1993900" cy="426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600" dirty="0" smtClean="0">
                  <a:solidFill>
                    <a:srgbClr val="000000"/>
                  </a:solidFill>
                  <a:latin typeface="Calibri" pitchFamily="34" charset="0"/>
                </a:rPr>
                <a:t>Capteur capacitif</a:t>
              </a:r>
              <a:endParaRPr lang="fr-FR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50" name="Connecteur droit avec flèche 30"/>
            <p:cNvCxnSpPr>
              <a:endCxn id="51" idx="0"/>
            </p:cNvCxnSpPr>
            <p:nvPr/>
          </p:nvCxnSpPr>
          <p:spPr>
            <a:xfrm rot="5400000">
              <a:off x="989054" y="1908472"/>
              <a:ext cx="353746" cy="47231"/>
            </a:xfrm>
            <a:prstGeom prst="straightConnector1">
              <a:avLst/>
            </a:prstGeom>
            <a:ln w="28575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Ellipse 31"/>
            <p:cNvSpPr/>
            <p:nvPr/>
          </p:nvSpPr>
          <p:spPr>
            <a:xfrm>
              <a:off x="1028605" y="2108961"/>
              <a:ext cx="229163" cy="303782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52" name="ZoneTexte 34"/>
            <p:cNvSpPr txBox="1">
              <a:spLocks noChangeArrowheads="1"/>
            </p:cNvSpPr>
            <p:nvPr/>
          </p:nvSpPr>
          <p:spPr bwMode="auto">
            <a:xfrm>
              <a:off x="4762500" y="1142999"/>
              <a:ext cx="2105244" cy="5676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000000"/>
                  </a:solidFill>
                  <a:latin typeface="Calibri" pitchFamily="34" charset="0"/>
                </a:rPr>
                <a:t>support aimant</a:t>
              </a:r>
              <a:endParaRPr lang="en-US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53" name="Connecteur droit avec flèche 35"/>
            <p:cNvCxnSpPr>
              <a:stCxn id="52" idx="1"/>
            </p:cNvCxnSpPr>
            <p:nvPr/>
          </p:nvCxnSpPr>
          <p:spPr>
            <a:xfrm flipH="1">
              <a:off x="3288743" y="1426834"/>
              <a:ext cx="1473757" cy="18648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e 87"/>
          <p:cNvGrpSpPr>
            <a:grpSpLocks/>
          </p:cNvGrpSpPr>
          <p:nvPr/>
        </p:nvGrpSpPr>
        <p:grpSpPr bwMode="auto">
          <a:xfrm>
            <a:off x="5470525" y="3962400"/>
            <a:ext cx="3521075" cy="1398419"/>
            <a:chOff x="476726" y="701040"/>
            <a:chExt cx="4041962" cy="1860862"/>
          </a:xfrm>
        </p:grpSpPr>
        <p:pic>
          <p:nvPicPr>
            <p:cNvPr id="55" name="Image 17" descr="assemblage_complet_1.jpg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518160" y="704514"/>
              <a:ext cx="400052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6" name="ZoneTexte 7"/>
            <p:cNvSpPr txBox="1">
              <a:spLocks noChangeArrowheads="1"/>
            </p:cNvSpPr>
            <p:nvPr/>
          </p:nvSpPr>
          <p:spPr bwMode="auto">
            <a:xfrm>
              <a:off x="964341" y="782320"/>
              <a:ext cx="1492010" cy="366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fr-FR" sz="1600" dirty="0" smtClean="0">
                  <a:solidFill>
                    <a:srgbClr val="000000"/>
                  </a:solidFill>
                  <a:latin typeface="Calibri" pitchFamily="34" charset="0"/>
                </a:rPr>
                <a:t>culasse aimant</a:t>
              </a:r>
              <a:endParaRPr lang="fr-FR" sz="1600" dirty="0">
                <a:solidFill>
                  <a:srgbClr val="000000"/>
                </a:solidFill>
                <a:latin typeface="Calibri" pitchFamily="34" charset="0"/>
              </a:endParaRPr>
            </a:p>
          </p:txBody>
        </p:sp>
        <p:cxnSp>
          <p:nvCxnSpPr>
            <p:cNvPr id="57" name="Connecteur droit 8"/>
            <p:cNvCxnSpPr>
              <a:stCxn id="56" idx="2"/>
            </p:cNvCxnSpPr>
            <p:nvPr/>
          </p:nvCxnSpPr>
          <p:spPr>
            <a:xfrm>
              <a:off x="1710346" y="1149096"/>
              <a:ext cx="740400" cy="42562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avec flèche 9"/>
            <p:cNvCxnSpPr/>
            <p:nvPr/>
          </p:nvCxnSpPr>
          <p:spPr>
            <a:xfrm rot="10800000" flipV="1">
              <a:off x="476726" y="701040"/>
              <a:ext cx="3637766" cy="1301916"/>
            </a:xfrm>
            <a:prstGeom prst="straightConnector1">
              <a:avLst/>
            </a:prstGeom>
            <a:ln w="952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ZoneTexte 10"/>
            <p:cNvSpPr txBox="1">
              <a:spLocks noChangeArrowheads="1"/>
            </p:cNvSpPr>
            <p:nvPr/>
          </p:nvSpPr>
          <p:spPr bwMode="auto">
            <a:xfrm>
              <a:off x="589023" y="1412240"/>
              <a:ext cx="835485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</a:rPr>
                <a:t>1355mm</a:t>
              </a:r>
            </a:p>
          </p:txBody>
        </p:sp>
      </p:grpSp>
      <p:pic>
        <p:nvPicPr>
          <p:cNvPr id="60" name="Image 26" descr="scope_13.bmp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172200" y="5310808"/>
            <a:ext cx="2671450" cy="1463691"/>
          </a:xfrm>
          <a:prstGeom prst="rect">
            <a:avLst/>
          </a:prstGeom>
        </p:spPr>
      </p:pic>
      <p:sp>
        <p:nvSpPr>
          <p:cNvPr id="61" name="ZoneTexte 36"/>
          <p:cNvSpPr txBox="1"/>
          <p:nvPr/>
        </p:nvSpPr>
        <p:spPr>
          <a:xfrm>
            <a:off x="7010400" y="5394235"/>
            <a:ext cx="1489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2mV=0.1nm</a:t>
            </a:r>
            <a:endParaRPr lang="en-CA" dirty="0"/>
          </a:p>
        </p:txBody>
      </p:sp>
      <p:cxnSp>
        <p:nvCxnSpPr>
          <p:cNvPr id="62" name="Connecteur droit avec flèche 29"/>
          <p:cNvCxnSpPr/>
          <p:nvPr/>
        </p:nvCxnSpPr>
        <p:spPr>
          <a:xfrm>
            <a:off x="2812358" y="5263745"/>
            <a:ext cx="3817042" cy="646415"/>
          </a:xfrm>
          <a:prstGeom prst="straightConnector1">
            <a:avLst/>
          </a:prstGeom>
          <a:ln w="381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32"/>
          <p:cNvCxnSpPr>
            <a:stCxn id="51" idx="5"/>
          </p:cNvCxnSpPr>
          <p:nvPr/>
        </p:nvCxnSpPr>
        <p:spPr>
          <a:xfrm>
            <a:off x="1439147" y="5000841"/>
            <a:ext cx="5217347" cy="1395947"/>
          </a:xfrm>
          <a:prstGeom prst="straightConnector1">
            <a:avLst/>
          </a:prstGeom>
          <a:ln w="38100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9" name="Image 21" descr="P1030313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04800" y="5564667"/>
            <a:ext cx="1509503" cy="113235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4097" name="TextBox 4096"/>
          <p:cNvSpPr txBox="1"/>
          <p:nvPr/>
        </p:nvSpPr>
        <p:spPr>
          <a:xfrm>
            <a:off x="171449" y="3886200"/>
            <a:ext cx="50113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Etudes de stabilisation nanométrique (CNRS/LAPP)</a:t>
            </a:r>
            <a:endParaRPr lang="fr-F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9015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3032385" y="5428588"/>
            <a:ext cx="4511415" cy="1429412"/>
            <a:chOff x="2889644" y="5428588"/>
            <a:chExt cx="4511415" cy="1429412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249" b="5208"/>
            <a:stretch/>
          </p:blipFill>
          <p:spPr bwMode="auto">
            <a:xfrm>
              <a:off x="2889644" y="5428588"/>
              <a:ext cx="4511415" cy="14294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081580" y="6550223"/>
              <a:ext cx="20261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Bobine en selle de cheval</a:t>
              </a:r>
              <a:endParaRPr lang="fr-FR" sz="14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200" y="940769"/>
            <a:ext cx="5562600" cy="2640631"/>
            <a:chOff x="76200" y="864569"/>
            <a:chExt cx="5562600" cy="264063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" y="864569"/>
              <a:ext cx="5562600" cy="2640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124200" y="2627271"/>
              <a:ext cx="4712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FF00"/>
                  </a:solidFill>
                </a:rPr>
                <a:t>CEA</a:t>
              </a:r>
              <a:endParaRPr lang="en-GB" sz="1400" dirty="0">
                <a:solidFill>
                  <a:srgbClr val="FFFF00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035" y="181874"/>
            <a:ext cx="8680174" cy="808726"/>
          </a:xfrm>
        </p:spPr>
        <p:txBody>
          <a:bodyPr/>
          <a:lstStyle/>
          <a:p>
            <a:r>
              <a:rPr lang="fr-FR" dirty="0" smtClean="0"/>
              <a:t>Nb3-Sn, aimants </a:t>
            </a:r>
            <a:r>
              <a:rPr lang="fr-FR" dirty="0"/>
              <a:t>à </a:t>
            </a:r>
            <a:r>
              <a:rPr lang="fr-FR" dirty="0" smtClean="0"/>
              <a:t>très haut champs (CEA):</a:t>
            </a:r>
            <a:br>
              <a:rPr lang="fr-FR" dirty="0" smtClean="0"/>
            </a:br>
            <a:r>
              <a:rPr lang="fr-FR" i="1" dirty="0" smtClean="0">
                <a:solidFill>
                  <a:srgbClr val="0000FF"/>
                </a:solidFill>
              </a:rPr>
              <a:t>vers la haute luminosité du LHC (HL-LHC) </a:t>
            </a:r>
            <a:endParaRPr lang="fr-FR" i="1" dirty="0">
              <a:solidFill>
                <a:srgbClr val="0000FF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0" b="2943"/>
          <a:stretch/>
        </p:blipFill>
        <p:spPr bwMode="auto">
          <a:xfrm rot="21143402">
            <a:off x="150770" y="3667895"/>
            <a:ext cx="2620114" cy="245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F:\Project\HFM\Pictures\120717\General 3D cut view 2 27_07_012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58000" y="1139955"/>
            <a:ext cx="2058531" cy="379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922290" y="4873823"/>
            <a:ext cx="19931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Cryostat de test au CERN</a:t>
            </a:r>
            <a:endParaRPr lang="en-GB" sz="14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812559"/>
              </p:ext>
            </p:extLst>
          </p:nvPr>
        </p:nvGraphicFramePr>
        <p:xfrm>
          <a:off x="2819400" y="3794760"/>
          <a:ext cx="3812541" cy="1844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87632"/>
                <a:gridCol w="911718"/>
                <a:gridCol w="613191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Nominal magnetic field @ 4.2 K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13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Ultimate magnetic field @ 1.9 K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Maximum current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kA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Free aperture diameter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100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Coil length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Maximum length of the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2.5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Maximum outer diameter 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1.2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Maximum weight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19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t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Maximum stored energy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10.5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MJ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Inductance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60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mH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276600" y="328678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olidFill>
                  <a:srgbClr val="0000FF"/>
                </a:solidFill>
              </a:rPr>
              <a:t>Aimant FRESCA 2</a:t>
            </a:r>
            <a:endParaRPr lang="fr-FR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38467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ig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28675"/>
            <a:ext cx="2261164" cy="3514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fig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990600"/>
            <a:ext cx="2979494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6038"/>
            <a:ext cx="8229600" cy="7921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CH" sz="2800" dirty="0"/>
              <a:t>Les origines: </a:t>
            </a:r>
            <a:r>
              <a:rPr lang="fr-CH" sz="2800" dirty="0" smtClean="0"/>
              <a:t>1984</a:t>
            </a:r>
            <a:r>
              <a:rPr lang="fr-CH" sz="2800" dirty="0"/>
              <a:t/>
            </a:r>
            <a:br>
              <a:rPr lang="fr-CH" sz="2800" dirty="0"/>
            </a:br>
            <a:r>
              <a:rPr lang="fr-CH" sz="2800" i="1" dirty="0">
                <a:solidFill>
                  <a:srgbClr val="0000FF"/>
                </a:solidFill>
              </a:rPr>
              <a:t>Premières études de faisabilité du LHC</a:t>
            </a:r>
            <a:endParaRPr lang="fr-CH" sz="28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52400" y="4114800"/>
            <a:ext cx="8763000" cy="2392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90000"/>
              </a:lnSpc>
              <a:buFont typeface="Arial" pitchFamily="34" charset="0"/>
              <a:buNone/>
            </a:pPr>
            <a:endParaRPr lang="fr-CH" sz="1800" dirty="0" smtClean="0"/>
          </a:p>
          <a:p>
            <a:pPr>
              <a:lnSpc>
                <a:spcPct val="90000"/>
              </a:lnSpc>
            </a:pPr>
            <a:r>
              <a:rPr lang="fr-CH" sz="2000" i="1" dirty="0" smtClean="0">
                <a:solidFill>
                  <a:srgbClr val="0000FF"/>
                </a:solidFill>
              </a:rPr>
              <a:t>ECFA-CERN Workshop on the feasibility of a hadron collider in the LEP tunnel, </a:t>
            </a:r>
            <a:r>
              <a:rPr lang="fr-CH" sz="2000" dirty="0" smtClean="0">
                <a:solidFill>
                  <a:srgbClr val="0000FF"/>
                </a:solidFill>
              </a:rPr>
              <a:t>Lausanne (Mars 1984)</a:t>
            </a:r>
          </a:p>
          <a:p>
            <a:pPr lvl="1">
              <a:lnSpc>
                <a:spcPct val="90000"/>
              </a:lnSpc>
            </a:pPr>
            <a:r>
              <a:rPr lang="fr-CH" sz="1800" dirty="0" smtClean="0"/>
              <a:t>WG on superconducting magnets &amp; cryogenics: participation de H. Desportes, J.C. Lottin, A. Patoux, J. Pérot, P. Prugne (CEA-Saclay), G. Claudet, P. Seyfert (CEA-Grenoble)</a:t>
            </a:r>
          </a:p>
          <a:p>
            <a:pPr lvl="1">
              <a:lnSpc>
                <a:spcPct val="90000"/>
              </a:lnSpc>
            </a:pPr>
            <a:r>
              <a:rPr lang="fr-CH" sz="1800" i="1" dirty="0" smtClean="0"/>
              <a:t>Large Hadron Collider in the LEP tunnel</a:t>
            </a:r>
            <a:r>
              <a:rPr lang="fr-CH" sz="1800" dirty="0" smtClean="0"/>
              <a:t>: dipole à ouvertures jumelées, </a:t>
            </a:r>
            <a:r>
              <a:rPr lang="fr-CH" sz="1800" dirty="0" smtClean="0">
                <a:solidFill>
                  <a:srgbClr val="0000FF"/>
                </a:solidFill>
              </a:rPr>
              <a:t>bobines cos </a:t>
            </a:r>
            <a:r>
              <a:rPr lang="fr-CH" sz="1800" dirty="0" smtClean="0">
                <a:solidFill>
                  <a:srgbClr val="0000FF"/>
                </a:solidFill>
                <a:latin typeface="Symbol" pitchFamily="18" charset="2"/>
              </a:rPr>
              <a:t>q</a:t>
            </a:r>
            <a:r>
              <a:rPr lang="fr-CH" sz="1800" dirty="0" smtClean="0">
                <a:solidFill>
                  <a:srgbClr val="0000FF"/>
                </a:solidFill>
              </a:rPr>
              <a:t> à 3 ou 4 couches</a:t>
            </a:r>
            <a:r>
              <a:rPr lang="fr-CH" sz="1800" dirty="0" smtClean="0"/>
              <a:t>, colliers de serrage en aluminium, refroidissement à </a:t>
            </a:r>
            <a:r>
              <a:rPr lang="fr-CH" sz="1800" dirty="0" smtClean="0">
                <a:solidFill>
                  <a:srgbClr val="0000FF"/>
                </a:solidFill>
              </a:rPr>
              <a:t>4,5 K</a:t>
            </a:r>
            <a:endParaRPr lang="en-US" sz="18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6302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0174" cy="838544"/>
          </a:xfrm>
        </p:spPr>
        <p:txBody>
          <a:bodyPr/>
          <a:lstStyle/>
          <a:p>
            <a:r>
              <a:rPr lang="fr-FR" dirty="0" smtClean="0"/>
              <a:t>Equipements </a:t>
            </a:r>
            <a:r>
              <a:rPr lang="fr-FR" dirty="0"/>
              <a:t>de </a:t>
            </a:r>
            <a:r>
              <a:rPr lang="fr-FR" dirty="0" smtClean="0"/>
              <a:t>réserve (CEA/CNRS):</a:t>
            </a:r>
            <a:br>
              <a:rPr lang="fr-FR" dirty="0" smtClean="0"/>
            </a:br>
            <a:r>
              <a:rPr lang="fr-FR" i="1" dirty="0" smtClean="0">
                <a:solidFill>
                  <a:srgbClr val="0000FF"/>
                </a:solidFill>
              </a:rPr>
              <a:t>Assurer l’exploitation du LHC </a:t>
            </a:r>
            <a:r>
              <a:rPr lang="fr-FR" dirty="0" smtClean="0"/>
              <a:t/>
            </a:r>
            <a:br>
              <a:rPr lang="fr-FR" dirty="0" smtClean="0"/>
            </a:br>
            <a:endParaRPr lang="fr-FR" dirty="0"/>
          </a:p>
        </p:txBody>
      </p:sp>
      <p:pic>
        <p:nvPicPr>
          <p:cNvPr id="4" name="Picture 3" descr="E:\DCIM\130___11\IMG_19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4917" y="1044710"/>
            <a:ext cx="1959668" cy="261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200" y="1019310"/>
            <a:ext cx="3280800" cy="2450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" y="4239846"/>
            <a:ext cx="3251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92528" y="4239846"/>
            <a:ext cx="3287672" cy="2465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1040604"/>
            <a:ext cx="2540000" cy="2331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379603" y="3003118"/>
            <a:ext cx="2554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Tubes d’inertie quadrupoles LHC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(SDMS, France)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81499" y="3197423"/>
            <a:ext cx="9761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CEA-</a:t>
            </a:r>
            <a:r>
              <a:rPr lang="en-US" sz="1400" dirty="0" err="1" smtClean="0">
                <a:solidFill>
                  <a:srgbClr val="FFFF00"/>
                </a:solidFill>
              </a:rPr>
              <a:t>Saclay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977795" y="1044710"/>
            <a:ext cx="9741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CNRS-LPSC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10400" y="3110840"/>
            <a:ext cx="20698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Bobines de compensation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(Sigma-Phi, France)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84431" y="3064673"/>
            <a:ext cx="1410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Aimant PS, CERN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06773" y="4243586"/>
            <a:ext cx="556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IPNO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92527" y="6155026"/>
            <a:ext cx="1388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FF00"/>
                </a:solidFill>
              </a:rPr>
              <a:t>Tanks </a:t>
            </a:r>
            <a:r>
              <a:rPr lang="en-US" sz="1400" dirty="0">
                <a:solidFill>
                  <a:srgbClr val="FFFF00"/>
                </a:solidFill>
              </a:rPr>
              <a:t>à </a:t>
            </a:r>
            <a:r>
              <a:rPr lang="en-US" sz="1400" dirty="0" smtClean="0">
                <a:solidFill>
                  <a:srgbClr val="FFFF00"/>
                </a:solidFill>
              </a:rPr>
              <a:t>vide LHC</a:t>
            </a:r>
          </a:p>
          <a:p>
            <a:r>
              <a:rPr lang="en-US" sz="1400" dirty="0" smtClean="0">
                <a:solidFill>
                  <a:srgbClr val="FFFF00"/>
                </a:solidFill>
              </a:rPr>
              <a:t>(CMI, France)</a:t>
            </a:r>
            <a:endParaRPr lang="en-GB" sz="1400" dirty="0">
              <a:solidFill>
                <a:srgbClr val="FFFF00"/>
              </a:solidFill>
            </a:endParaRPr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90" t="10001"/>
          <a:stretch>
            <a:fillRect/>
          </a:stretch>
        </p:blipFill>
        <p:spPr bwMode="auto">
          <a:xfrm>
            <a:off x="6883400" y="3780919"/>
            <a:ext cx="2095502" cy="237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29990" t="10001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5" name="Line 38"/>
          <p:cNvSpPr>
            <a:spLocks noChangeShapeType="1"/>
          </p:cNvSpPr>
          <p:nvPr/>
        </p:nvSpPr>
        <p:spPr bwMode="auto">
          <a:xfrm flipH="1" flipV="1">
            <a:off x="5714997" y="2133600"/>
            <a:ext cx="2057402" cy="182880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435" tIns="45718" rIns="91435" bIns="45718" anchor="ctr"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293126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44"/>
            <a:ext cx="8991600" cy="838544"/>
          </a:xfrm>
        </p:spPr>
        <p:txBody>
          <a:bodyPr/>
          <a:lstStyle/>
          <a:p>
            <a:r>
              <a:rPr lang="fr-FR" sz="2300" dirty="0" smtClean="0"/>
              <a:t>Mesures de transport de chaleur en He II dans des micro canaux (CEA): </a:t>
            </a:r>
            <a:br>
              <a:rPr lang="fr-FR" sz="2300" dirty="0" smtClean="0"/>
            </a:br>
            <a:r>
              <a:rPr lang="fr-FR" sz="2300" i="1" dirty="0" smtClean="0">
                <a:solidFill>
                  <a:srgbClr val="0000FF"/>
                </a:solidFill>
              </a:rPr>
              <a:t>les théories de Landau </a:t>
            </a:r>
            <a:r>
              <a:rPr lang="fr-FR" sz="2300" i="1" dirty="0">
                <a:solidFill>
                  <a:srgbClr val="0000FF"/>
                </a:solidFill>
              </a:rPr>
              <a:t>et de Gorter-Mellink </a:t>
            </a:r>
            <a:r>
              <a:rPr lang="fr-FR" sz="2300" i="1" dirty="0" smtClean="0">
                <a:solidFill>
                  <a:srgbClr val="0000FF"/>
                </a:solidFill>
              </a:rPr>
              <a:t>à l’épreuve</a:t>
            </a:r>
            <a:endParaRPr lang="fr-FR" sz="2300" dirty="0">
              <a:solidFill>
                <a:srgbClr val="0000FF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990600"/>
            <a:ext cx="5229225" cy="197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493614" y="5629870"/>
            <a:ext cx="8478557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Première confirmation expérimentale </a:t>
            </a:r>
            <a:r>
              <a:rPr lang="fr-FR" dirty="0" smtClean="0"/>
              <a:t>prouvant l’indépendance des régimes de transport par rapport aux dimensions des canaux </a:t>
            </a:r>
            <a:r>
              <a:rPr lang="fr-FR" dirty="0"/>
              <a:t>à </a:t>
            </a:r>
            <a:r>
              <a:rPr lang="fr-FR" dirty="0" smtClean="0"/>
              <a:t>des si petite taille (5x3 μm</a:t>
            </a:r>
            <a:r>
              <a:rPr lang="fr-FR" baseline="30000" dirty="0" smtClean="0"/>
              <a:t>2</a:t>
            </a:r>
            <a:r>
              <a:rPr lang="fr-FR" dirty="0" smtClean="0"/>
              <a:t>!) </a:t>
            </a:r>
          </a:p>
          <a:p>
            <a:endParaRPr lang="fr-FR" sz="800" dirty="0" smtClean="0"/>
          </a:p>
          <a:p>
            <a:pPr algn="ctr"/>
            <a:r>
              <a:rPr lang="fr-FR" sz="2400" i="1" dirty="0" smtClean="0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fr-FR" sz="2400" i="1" dirty="0" smtClean="0">
                <a:solidFill>
                  <a:srgbClr val="0000FF"/>
                </a:solidFill>
              </a:rPr>
              <a:t>Landau et Gorter-Mellink ont toujours raison!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4800" y="773668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>
                <a:solidFill>
                  <a:srgbClr val="0000FF"/>
                </a:solidFill>
              </a:rPr>
              <a:t>Intérêt pratique: </a:t>
            </a:r>
            <a:r>
              <a:rPr lang="fr-FR" dirty="0" smtClean="0"/>
              <a:t>étude du refroidissement des bobines d’aimants dans l’hélium superfluide  </a:t>
            </a:r>
            <a:endParaRPr lang="fr-FR" i="1" dirty="0" smtClean="0">
              <a:solidFill>
                <a:srgbClr val="0000FF"/>
              </a:solidFill>
            </a:endParaRP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3357010"/>
              </p:ext>
            </p:extLst>
          </p:nvPr>
        </p:nvGraphicFramePr>
        <p:xfrm>
          <a:off x="408142" y="2819400"/>
          <a:ext cx="3590872" cy="9245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" name="Document" r:id="rId4" imgW="5740400" imgH="1244600" progId="Word.Document.12">
                  <p:embed/>
                </p:oleObj>
              </mc:Choice>
              <mc:Fallback>
                <p:oleObj name="Document" r:id="rId4" imgW="5740400" imgH="12446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8142" y="2819400"/>
                        <a:ext cx="3590872" cy="9245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486" y="3631412"/>
            <a:ext cx="4183114" cy="136478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04800" y="4975780"/>
            <a:ext cx="4114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0"/>
              </a:spcAft>
            </a:pPr>
            <a:r>
              <a:rPr lang="en-US" sz="1200" dirty="0" smtClean="0">
                <a:latin typeface="Times New Roman"/>
                <a:ea typeface="Times New Roman"/>
                <a:cs typeface="Times New Roman"/>
              </a:rPr>
              <a:t>SEM</a:t>
            </a:r>
            <a:r>
              <a:rPr lang="en-US" sz="1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en-US" sz="1200" dirty="0" smtClean="0">
                <a:latin typeface="Times New Roman"/>
                <a:ea typeface="Times New Roman"/>
                <a:cs typeface="Times New Roman"/>
              </a:rPr>
              <a:t>microscope, </a:t>
            </a:r>
            <a:r>
              <a:rPr lang="en-US" sz="1200" dirty="0">
                <a:latin typeface="Times New Roman"/>
                <a:ea typeface="Times New Roman"/>
                <a:cs typeface="Times New Roman"/>
              </a:rPr>
              <a:t>sample 1 (a)(b) and sample 2 (c)(d).</a:t>
            </a:r>
            <a:endParaRPr lang="en-US" sz="1200" dirty="0">
              <a:effectLst/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2000" y="2967060"/>
            <a:ext cx="4203700" cy="267173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 rot="16200000">
            <a:off x="-1143229" y="3040131"/>
            <a:ext cx="265579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P. P. </a:t>
            </a:r>
            <a:r>
              <a:rPr lang="en-US" sz="1200" dirty="0" err="1" smtClean="0"/>
              <a:t>Granieri</a:t>
            </a:r>
            <a:r>
              <a:rPr lang="en-US" sz="1200" dirty="0" smtClean="0"/>
              <a:t> (CERN), </a:t>
            </a:r>
            <a:r>
              <a:rPr lang="en-US" sz="1200" dirty="0"/>
              <a:t>B. </a:t>
            </a:r>
            <a:r>
              <a:rPr lang="en-US" sz="1200" dirty="0" err="1" smtClean="0"/>
              <a:t>Baudouy</a:t>
            </a:r>
            <a:r>
              <a:rPr lang="en-US" sz="1200" dirty="0" smtClean="0"/>
              <a:t> (CEA)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8826980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/>
          <a:lstStyle/>
          <a:p>
            <a:r>
              <a:rPr lang="fr-FR" dirty="0"/>
              <a:t>U</a:t>
            </a:r>
            <a:r>
              <a:rPr lang="fr-FR" dirty="0" smtClean="0"/>
              <a:t>n partenariat dans un contexte privilégié 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534400" cy="5334000"/>
          </a:xfrm>
        </p:spPr>
        <p:txBody>
          <a:bodyPr>
            <a:normAutofit fontScale="70000" lnSpcReduction="20000"/>
          </a:bodyPr>
          <a:lstStyle/>
          <a:p>
            <a:r>
              <a:rPr lang="fr-FR" dirty="0"/>
              <a:t>Un </a:t>
            </a:r>
            <a:r>
              <a:rPr lang="fr-FR" dirty="0">
                <a:solidFill>
                  <a:srgbClr val="0000FF"/>
                </a:solidFill>
              </a:rPr>
              <a:t>échange </a:t>
            </a:r>
            <a:r>
              <a:rPr lang="fr-FR" dirty="0" smtClean="0">
                <a:solidFill>
                  <a:srgbClr val="0000FF"/>
                </a:solidFill>
              </a:rPr>
              <a:t>fructueux avec </a:t>
            </a:r>
            <a:r>
              <a:rPr lang="fr-FR" dirty="0">
                <a:solidFill>
                  <a:srgbClr val="0000FF"/>
                </a:solidFill>
              </a:rPr>
              <a:t>des laboratoires d’excellence </a:t>
            </a:r>
            <a:r>
              <a:rPr lang="fr-FR" dirty="0"/>
              <a:t>dans des technologies clé pour les accélérateurs du CERN (aimants, cavités accélératrices, RFQ</a:t>
            </a:r>
            <a:r>
              <a:rPr lang="fr-FR" dirty="0" smtClean="0"/>
              <a:t>,…)</a:t>
            </a:r>
          </a:p>
          <a:p>
            <a:endParaRPr lang="fr-FR" dirty="0"/>
          </a:p>
          <a:p>
            <a:r>
              <a:rPr lang="fr-FR" dirty="0" smtClean="0"/>
              <a:t>Avec des </a:t>
            </a:r>
            <a:r>
              <a:rPr lang="fr-FR" dirty="0" smtClean="0">
                <a:solidFill>
                  <a:srgbClr val="0000FF"/>
                </a:solidFill>
              </a:rPr>
              <a:t>personnes</a:t>
            </a:r>
            <a:r>
              <a:rPr lang="fr-FR" dirty="0" smtClean="0"/>
              <a:t> aux </a:t>
            </a:r>
            <a:r>
              <a:rPr lang="fr-FR" dirty="0" smtClean="0">
                <a:solidFill>
                  <a:srgbClr val="0000FF"/>
                </a:solidFill>
              </a:rPr>
              <a:t>compétences uniques</a:t>
            </a:r>
          </a:p>
          <a:p>
            <a:endParaRPr lang="fr-FR" dirty="0" smtClean="0"/>
          </a:p>
          <a:p>
            <a:r>
              <a:rPr lang="fr-FR" dirty="0" smtClean="0"/>
              <a:t>Dépassant les engagements « contractuels », signe de </a:t>
            </a:r>
            <a:r>
              <a:rPr lang="fr-FR" dirty="0" smtClean="0">
                <a:solidFill>
                  <a:srgbClr val="0000FF"/>
                </a:solidFill>
              </a:rPr>
              <a:t>motivation et d’engagement</a:t>
            </a:r>
          </a:p>
          <a:p>
            <a:endParaRPr lang="fr-FR" dirty="0" smtClean="0"/>
          </a:p>
          <a:p>
            <a:r>
              <a:rPr lang="fr-FR" dirty="0" smtClean="0"/>
              <a:t>Permettant de </a:t>
            </a:r>
            <a:r>
              <a:rPr lang="fr-FR" dirty="0" smtClean="0">
                <a:solidFill>
                  <a:srgbClr val="0000FF"/>
                </a:solidFill>
              </a:rPr>
              <a:t>partager des </a:t>
            </a:r>
            <a:r>
              <a:rPr lang="fr-FR" i="1" dirty="0" smtClean="0">
                <a:solidFill>
                  <a:srgbClr val="0000FF"/>
                </a:solidFill>
              </a:rPr>
              <a:t>savoir-faire </a:t>
            </a:r>
            <a:r>
              <a:rPr lang="fr-FR" dirty="0" smtClean="0"/>
              <a:t>uniques </a:t>
            </a:r>
            <a:r>
              <a:rPr lang="fr-FR" dirty="0"/>
              <a:t>à </a:t>
            </a:r>
            <a:r>
              <a:rPr lang="fr-FR" dirty="0" smtClean="0"/>
              <a:t>tous les niveaux </a:t>
            </a:r>
          </a:p>
          <a:p>
            <a:endParaRPr lang="fr-FR" dirty="0" smtClean="0"/>
          </a:p>
          <a:p>
            <a:r>
              <a:rPr lang="fr-FR" dirty="0" smtClean="0"/>
              <a:t>Développant et consolidant un </a:t>
            </a:r>
            <a:r>
              <a:rPr lang="fr-FR" dirty="0" smtClean="0">
                <a:solidFill>
                  <a:srgbClr val="0000FF"/>
                </a:solidFill>
              </a:rPr>
              <a:t>réseau entre spécialistes </a:t>
            </a:r>
            <a:r>
              <a:rPr lang="fr-FR" dirty="0"/>
              <a:t> </a:t>
            </a:r>
            <a:r>
              <a:rPr lang="fr-FR" dirty="0" smtClean="0"/>
              <a:t>avec des </a:t>
            </a:r>
            <a:r>
              <a:rPr lang="fr-FR" dirty="0" smtClean="0">
                <a:solidFill>
                  <a:srgbClr val="0000FF"/>
                </a:solidFill>
              </a:rPr>
              <a:t>compétences</a:t>
            </a:r>
            <a:r>
              <a:rPr lang="fr-FR" dirty="0" smtClean="0"/>
              <a:t> </a:t>
            </a:r>
            <a:r>
              <a:rPr lang="fr-FR" dirty="0" smtClean="0">
                <a:solidFill>
                  <a:srgbClr val="0000FF"/>
                </a:solidFill>
              </a:rPr>
              <a:t>transposables à bien autres projets et applications</a:t>
            </a:r>
            <a:r>
              <a:rPr lang="fr-FR" dirty="0" smtClean="0"/>
              <a:t> présentes ou futures (Hi Lumi, FCC, XFEL, ESS, applications médicales, etc.)</a:t>
            </a:r>
          </a:p>
          <a:p>
            <a:endParaRPr lang="fr-FR" dirty="0" smtClean="0"/>
          </a:p>
          <a:p>
            <a:r>
              <a:rPr lang="fr-FR" dirty="0" smtClean="0"/>
              <a:t>Offrant une </a:t>
            </a:r>
            <a:r>
              <a:rPr lang="fr-FR" dirty="0" smtClean="0">
                <a:solidFill>
                  <a:srgbClr val="0000FF"/>
                </a:solidFill>
              </a:rPr>
              <a:t>expérience </a:t>
            </a:r>
            <a:r>
              <a:rPr lang="fr-FR" dirty="0">
                <a:solidFill>
                  <a:srgbClr val="0000FF"/>
                </a:solidFill>
              </a:rPr>
              <a:t>très formatrice </a:t>
            </a:r>
            <a:r>
              <a:rPr lang="fr-FR" dirty="0" smtClean="0">
                <a:solidFill>
                  <a:srgbClr val="0000FF"/>
                </a:solidFill>
              </a:rPr>
              <a:t>pour les plus jeunes collègues </a:t>
            </a:r>
            <a:r>
              <a:rPr lang="fr-FR" dirty="0" smtClean="0"/>
              <a:t>permettant de </a:t>
            </a:r>
            <a:r>
              <a:rPr lang="fr-FR" dirty="0"/>
              <a:t>hausser le niveau des </a:t>
            </a:r>
            <a:r>
              <a:rPr lang="fr-FR" dirty="0" smtClean="0"/>
              <a:t>équipes (ingénieurs</a:t>
            </a:r>
            <a:r>
              <a:rPr lang="fr-FR" dirty="0"/>
              <a:t>/scientifiques/</a:t>
            </a:r>
            <a:r>
              <a:rPr lang="fr-FR" dirty="0" smtClean="0"/>
              <a:t>techniciens) </a:t>
            </a:r>
            <a:r>
              <a:rPr lang="fr-FR" dirty="0"/>
              <a:t>de </a:t>
            </a:r>
            <a:r>
              <a:rPr lang="fr-FR" dirty="0" smtClean="0"/>
              <a:t>nos laboratoires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825630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/>
          <a:lstStyle/>
          <a:p>
            <a:r>
              <a:rPr lang="fr-FR" dirty="0" smtClean="0"/>
              <a:t>Quelques limites aussi…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609600"/>
            <a:ext cx="8686800" cy="6019800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fr-FR" dirty="0" smtClean="0">
                <a:solidFill>
                  <a:srgbClr val="0000FF"/>
                </a:solidFill>
              </a:rPr>
              <a:t>Fourniture industrielle d’équipements </a:t>
            </a:r>
            <a:r>
              <a:rPr lang="fr-FR" dirty="0">
                <a:solidFill>
                  <a:srgbClr val="0000FF"/>
                </a:solidFill>
              </a:rPr>
              <a:t>de conception </a:t>
            </a:r>
            <a:r>
              <a:rPr lang="fr-FR" dirty="0" smtClean="0">
                <a:solidFill>
                  <a:srgbClr val="0000FF"/>
                </a:solidFill>
              </a:rPr>
              <a:t>CERN</a:t>
            </a:r>
            <a:r>
              <a:rPr lang="fr-FR" dirty="0" smtClean="0"/>
              <a:t>: certaines expériences malheureuses… </a:t>
            </a:r>
          </a:p>
          <a:p>
            <a:pPr marL="742950" lvl="2" indent="-342900"/>
            <a:r>
              <a:rPr lang="fr-FR" dirty="0" smtClean="0"/>
              <a:t>Cahiers </a:t>
            </a:r>
            <a:r>
              <a:rPr lang="fr-FR" dirty="0"/>
              <a:t>de </a:t>
            </a:r>
            <a:r>
              <a:rPr lang="fr-FR" dirty="0" smtClean="0"/>
              <a:t>charges très spécifiques   </a:t>
            </a:r>
            <a:endParaRPr lang="fr-FR" dirty="0"/>
          </a:p>
          <a:p>
            <a:pPr marL="742950" lvl="2" indent="-342900"/>
            <a:r>
              <a:rPr lang="fr-FR" dirty="0" smtClean="0"/>
              <a:t>Suivis de fabrication lourds en ressources (coté CERN et labos français)</a:t>
            </a:r>
          </a:p>
          <a:p>
            <a:pPr marL="742950" lvl="2" indent="-342900"/>
            <a:r>
              <a:rPr lang="fr-FR" dirty="0" smtClean="0"/>
              <a:t>Trop d’intermédiaires </a:t>
            </a:r>
            <a:r>
              <a:rPr lang="fr-FR" dirty="0">
                <a:sym typeface="Wingdings" panose="05000000000000000000" pitchFamily="2" charset="2"/>
              </a:rPr>
              <a:t>ne facilitent pas </a:t>
            </a:r>
            <a:r>
              <a:rPr lang="fr-FR" dirty="0" smtClean="0">
                <a:sym typeface="Wingdings" panose="05000000000000000000" pitchFamily="2" charset="2"/>
              </a:rPr>
              <a:t>le suivi industriel</a:t>
            </a:r>
          </a:p>
          <a:p>
            <a:pPr marL="400050" lvl="2" indent="0">
              <a:buNone/>
            </a:pPr>
            <a:r>
              <a:rPr lang="fr-FR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Pas forcement la voie la plus efficace  </a:t>
            </a:r>
            <a:r>
              <a:rPr lang="fr-FR" dirty="0" smtClean="0">
                <a:solidFill>
                  <a:srgbClr val="0000FF"/>
                </a:solidFill>
              </a:rPr>
              <a:t> </a:t>
            </a:r>
          </a:p>
          <a:p>
            <a:pPr marL="0" lvl="1" indent="0">
              <a:buNone/>
            </a:pPr>
            <a:endParaRPr lang="fr-FR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fr-FR" dirty="0" smtClean="0"/>
              <a:t>Nos </a:t>
            </a:r>
            <a:r>
              <a:rPr lang="fr-FR" dirty="0">
                <a:solidFill>
                  <a:srgbClr val="0000FF"/>
                </a:solidFill>
              </a:rPr>
              <a:t>langues « administratives </a:t>
            </a:r>
            <a:r>
              <a:rPr lang="fr-FR" dirty="0" smtClean="0">
                <a:solidFill>
                  <a:srgbClr val="0000FF"/>
                </a:solidFill>
              </a:rPr>
              <a:t>» </a:t>
            </a:r>
            <a:r>
              <a:rPr lang="fr-FR" dirty="0" smtClean="0"/>
              <a:t>ne sont pas les mêmes:</a:t>
            </a:r>
          </a:p>
          <a:p>
            <a:pPr marL="742950" lvl="2" indent="-342900"/>
            <a:r>
              <a:rPr lang="fr-FR" dirty="0" smtClean="0"/>
              <a:t>Procédures et calendriers d’appel d’offre</a:t>
            </a:r>
          </a:p>
          <a:p>
            <a:pPr marL="742950" lvl="2" indent="-342900"/>
            <a:r>
              <a:rPr lang="fr-FR" dirty="0"/>
              <a:t>Sélection des firmes  </a:t>
            </a:r>
            <a:r>
              <a:rPr lang="fr-FR" dirty="0" smtClean="0"/>
              <a:t>et </a:t>
            </a:r>
            <a:r>
              <a:rPr lang="fr-FR" dirty="0"/>
              <a:t>c</a:t>
            </a:r>
            <a:r>
              <a:rPr lang="fr-FR" dirty="0" smtClean="0"/>
              <a:t>ritères d’adjudication</a:t>
            </a:r>
          </a:p>
          <a:p>
            <a:pPr marL="400050" lvl="2" indent="0">
              <a:buNone/>
            </a:pPr>
            <a:r>
              <a:rPr lang="fr-FR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Difficultés à suivre nos plannings dans certains cas  </a:t>
            </a:r>
          </a:p>
          <a:p>
            <a:pPr marL="400050" lvl="2" indent="0">
              <a:buNone/>
            </a:pPr>
            <a:r>
              <a:rPr lang="fr-FR" dirty="0" smtClean="0">
                <a:sym typeface="Wingdings" panose="05000000000000000000" pitchFamily="2" charset="2"/>
              </a:rPr>
              <a:t> </a:t>
            </a:r>
            <a:r>
              <a:rPr lang="fr-FR" dirty="0" smtClean="0"/>
              <a:t> </a:t>
            </a:r>
            <a:endParaRPr lang="fr-FR" dirty="0"/>
          </a:p>
          <a:p>
            <a:pPr marL="342900" lvl="1" indent="-342900">
              <a:buFont typeface="Arial" pitchFamily="34" charset="0"/>
              <a:buChar char="•"/>
            </a:pPr>
            <a:r>
              <a:rPr lang="fr-FR" dirty="0" smtClean="0"/>
              <a:t>La </a:t>
            </a:r>
            <a:r>
              <a:rPr lang="fr-FR" dirty="0" smtClean="0">
                <a:solidFill>
                  <a:srgbClr val="0000FF"/>
                </a:solidFill>
              </a:rPr>
              <a:t>« distance » entre le CERN et les labos</a:t>
            </a:r>
            <a:r>
              <a:rPr lang="fr-FR" dirty="0" smtClean="0"/>
              <a:t>, malgré les moyens de communication d’aujourd’hui:</a:t>
            </a:r>
          </a:p>
          <a:p>
            <a:pPr marL="742950" lvl="2" indent="-342900"/>
            <a:r>
              <a:rPr lang="fr-FR" dirty="0" smtClean="0"/>
              <a:t>Efficacité des échanges pas toujours au rendez-vous (nos calendriers et priorités sont différentes)</a:t>
            </a:r>
          </a:p>
          <a:p>
            <a:pPr marL="742950" lvl="2" indent="-342900"/>
            <a:r>
              <a:rPr lang="fr-FR" dirty="0" smtClean="0"/>
              <a:t>Nécessite plus de déplacements, plutôt sur base régulière (temps, frais… ): </a:t>
            </a:r>
          </a:p>
          <a:p>
            <a:pPr marL="400050" lvl="2" indent="0">
              <a:buNone/>
            </a:pPr>
            <a:r>
              <a:rPr lang="fr-FR" dirty="0" smtClean="0">
                <a:solidFill>
                  <a:srgbClr val="0000FF"/>
                </a:solidFill>
                <a:sym typeface="Wingdings" panose="05000000000000000000" pitchFamily="2" charset="2"/>
              </a:rPr>
              <a:t>  </a:t>
            </a:r>
            <a:r>
              <a:rPr lang="fr-FR" dirty="0" smtClean="0">
                <a:solidFill>
                  <a:srgbClr val="0000FF"/>
                </a:solidFill>
              </a:rPr>
              <a:t> Les CSP se </a:t>
            </a:r>
            <a:r>
              <a:rPr lang="fr-FR" dirty="0">
                <a:solidFill>
                  <a:srgbClr val="0000FF"/>
                </a:solidFill>
              </a:rPr>
              <a:t>sont démontrés </a:t>
            </a:r>
            <a:r>
              <a:rPr lang="fr-FR" dirty="0" smtClean="0">
                <a:solidFill>
                  <a:srgbClr val="0000FF"/>
                </a:solidFill>
              </a:rPr>
              <a:t>essentiels</a:t>
            </a:r>
          </a:p>
          <a:p>
            <a:pPr marL="400050" lvl="2" indent="0">
              <a:buNone/>
            </a:pPr>
            <a:endParaRPr lang="fr-FR" dirty="0" smtClean="0">
              <a:sym typeface="Wingdings" panose="05000000000000000000" pitchFamily="2" charset="2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fr-FR" dirty="0" smtClean="0">
                <a:sym typeface="Wingdings" panose="05000000000000000000" pitchFamily="2" charset="2"/>
              </a:rPr>
              <a:t>Cadres administratifs spécifiques au CEA et au CNRS-IN2P3</a:t>
            </a:r>
          </a:p>
          <a:p>
            <a:pPr marL="742950" lvl="2" indent="-342900"/>
            <a:r>
              <a:rPr lang="fr-FR" dirty="0" smtClean="0">
                <a:sym typeface="Wingdings" panose="05000000000000000000" pitchFamily="2" charset="2"/>
              </a:rPr>
              <a:t>Discussions bilatérales </a:t>
            </a:r>
          </a:p>
          <a:p>
            <a:pPr marL="742950" lvl="2" indent="-342900"/>
            <a:r>
              <a:rPr lang="fr-FR" dirty="0" smtClean="0">
                <a:sym typeface="Wingdings" panose="05000000000000000000" pitchFamily="2" charset="2"/>
              </a:rPr>
              <a:t>Impossibilité de transferts de budget matériel entre les 2 instituts: facteur par fois limitant la flexibilité du cadre</a:t>
            </a:r>
          </a:p>
        </p:txBody>
      </p:sp>
      <p:sp>
        <p:nvSpPr>
          <p:cNvPr id="4" name="Rectangle 3"/>
          <p:cNvSpPr/>
          <p:nvPr/>
        </p:nvSpPr>
        <p:spPr>
          <a:xfrm>
            <a:off x="1676400" y="6248400"/>
            <a:ext cx="5867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indent="0" algn="ctr">
              <a:buNone/>
            </a:pPr>
            <a:r>
              <a:rPr lang="fr-FR" sz="2800" i="1" dirty="0">
                <a:solidFill>
                  <a:srgbClr val="0000FF"/>
                </a:solidFill>
                <a:sym typeface="Wingdings" panose="05000000000000000000" pitchFamily="2" charset="2"/>
              </a:rPr>
              <a:t>Néanmoins, un bon apprentissage !</a:t>
            </a:r>
            <a:endParaRPr lang="fr-FR" sz="28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60575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</p:spPr>
        <p:txBody>
          <a:bodyPr/>
          <a:lstStyle/>
          <a:p>
            <a:r>
              <a:rPr lang="fr-FR" dirty="0" smtClean="0"/>
              <a:t>Les éléments clés de cette réussite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sz="2400" dirty="0" smtClean="0">
                <a:solidFill>
                  <a:srgbClr val="0000FF"/>
                </a:solidFill>
              </a:rPr>
              <a:t>Engagement </a:t>
            </a:r>
            <a:r>
              <a:rPr lang="fr-FR" sz="2400" dirty="0">
                <a:solidFill>
                  <a:srgbClr val="0000FF"/>
                </a:solidFill>
              </a:rPr>
              <a:t>et professionnalisme</a:t>
            </a:r>
            <a:r>
              <a:rPr lang="fr-FR" sz="2400" dirty="0"/>
              <a:t> des </a:t>
            </a:r>
            <a:r>
              <a:rPr lang="fr-FR" sz="2400" dirty="0" smtClean="0">
                <a:solidFill>
                  <a:srgbClr val="0000FF"/>
                </a:solidFill>
              </a:rPr>
              <a:t>personnes</a:t>
            </a:r>
            <a:r>
              <a:rPr lang="fr-FR" sz="2400" dirty="0" smtClean="0"/>
              <a:t>, où l’obtention </a:t>
            </a:r>
            <a:r>
              <a:rPr lang="fr-FR" sz="2400" dirty="0"/>
              <a:t>des résultats </a:t>
            </a:r>
            <a:r>
              <a:rPr lang="fr-FR" sz="2400" dirty="0" smtClean="0"/>
              <a:t>prime</a:t>
            </a:r>
          </a:p>
          <a:p>
            <a:pPr marL="0" indent="0">
              <a:buNone/>
            </a:pPr>
            <a:endParaRPr lang="fr-FR" sz="2400" dirty="0" smtClean="0"/>
          </a:p>
          <a:p>
            <a:r>
              <a:rPr lang="fr-FR" sz="2400" dirty="0" smtClean="0">
                <a:solidFill>
                  <a:srgbClr val="0000FF"/>
                </a:solidFill>
              </a:rPr>
              <a:t>Volonté </a:t>
            </a:r>
            <a:r>
              <a:rPr lang="fr-FR" sz="2400" dirty="0">
                <a:solidFill>
                  <a:srgbClr val="0000FF"/>
                </a:solidFill>
              </a:rPr>
              <a:t>de travailler ensemble </a:t>
            </a:r>
            <a:r>
              <a:rPr lang="fr-FR" sz="2400" dirty="0"/>
              <a:t>à des objectifs communs, dans un vrai </a:t>
            </a:r>
            <a:r>
              <a:rPr lang="fr-FR" sz="2400" dirty="0">
                <a:solidFill>
                  <a:srgbClr val="0000FF"/>
                </a:solidFill>
              </a:rPr>
              <a:t>esprit de partenariat</a:t>
            </a:r>
          </a:p>
          <a:p>
            <a:pPr marL="0" indent="0">
              <a:buNone/>
            </a:pPr>
            <a:endParaRPr lang="fr-FR" sz="2400" dirty="0" smtClean="0"/>
          </a:p>
          <a:p>
            <a:r>
              <a:rPr lang="fr-FR" sz="2400" dirty="0" smtClean="0">
                <a:solidFill>
                  <a:srgbClr val="0000FF"/>
                </a:solidFill>
              </a:rPr>
              <a:t>Compétences spécifiques</a:t>
            </a:r>
            <a:r>
              <a:rPr lang="fr-FR" sz="2400" dirty="0" smtClean="0"/>
              <a:t>, voir uniques, dans des domaines techniques pointus</a:t>
            </a:r>
          </a:p>
          <a:p>
            <a:pPr marL="0" indent="0">
              <a:buNone/>
            </a:pPr>
            <a:endParaRPr lang="fr-FR" sz="2400" dirty="0" smtClean="0"/>
          </a:p>
          <a:p>
            <a:r>
              <a:rPr lang="fr-FR" sz="2400" dirty="0" smtClean="0"/>
              <a:t>Un cadre du </a:t>
            </a:r>
            <a:r>
              <a:rPr lang="fr-FR" sz="2400" dirty="0" smtClean="0">
                <a:solidFill>
                  <a:srgbClr val="0000FF"/>
                </a:solidFill>
              </a:rPr>
              <a:t>protocole suffisamment flexible </a:t>
            </a:r>
            <a:r>
              <a:rPr lang="fr-FR" sz="2400" dirty="0" smtClean="0"/>
              <a:t>pour s’adapter a un contexte changeant </a:t>
            </a:r>
          </a:p>
          <a:p>
            <a:pPr marL="0" indent="0">
              <a:buNone/>
            </a:pPr>
            <a:endParaRPr lang="fr-FR" sz="2400" dirty="0" smtClean="0"/>
          </a:p>
          <a:p>
            <a:r>
              <a:rPr lang="fr-FR" sz="2400" dirty="0" smtClean="0">
                <a:solidFill>
                  <a:srgbClr val="0000FF"/>
                </a:solidFill>
              </a:rPr>
              <a:t>Pilotage par le CSP suffisant </a:t>
            </a:r>
            <a:r>
              <a:rPr lang="fr-FR" sz="2400" dirty="0" smtClean="0"/>
              <a:t>pour coordonner et réorienter le travail selon le besoin</a:t>
            </a:r>
            <a:endParaRPr lang="fr-FR" sz="2400" dirty="0"/>
          </a:p>
          <a:p>
            <a:pPr marL="0" indent="0">
              <a:buNone/>
            </a:pPr>
            <a:endParaRPr lang="fr-FR" sz="2400" dirty="0" smtClean="0"/>
          </a:p>
          <a:p>
            <a:pPr marL="0" indent="0">
              <a:buNone/>
            </a:pPr>
            <a:endParaRPr 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129167656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" y="4410566"/>
            <a:ext cx="3171308" cy="2378481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6887" b="27742"/>
          <a:stretch/>
        </p:blipFill>
        <p:spPr bwMode="auto">
          <a:xfrm>
            <a:off x="6400801" y="4070156"/>
            <a:ext cx="2676992" cy="2731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age 13" descr="DSC06569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758" y="1828799"/>
            <a:ext cx="3303654" cy="2476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4680" y="4305306"/>
            <a:ext cx="3318912" cy="2496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960" y="45719"/>
            <a:ext cx="2880092" cy="2164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" y="2088560"/>
            <a:ext cx="3108231" cy="2331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" y="38101"/>
            <a:ext cx="1935481" cy="23651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10">
            <a:lum bright="18000"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190" y="45718"/>
            <a:ext cx="2986297" cy="2240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488" y="53339"/>
            <a:ext cx="1639168" cy="86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1739" y="862331"/>
            <a:ext cx="1709738" cy="1398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3"/>
          <a:srcRect l="3108" t="3976" r="2079" b="2770"/>
          <a:stretch/>
        </p:blipFill>
        <p:spPr>
          <a:xfrm>
            <a:off x="3032363" y="2159000"/>
            <a:ext cx="2972197" cy="21879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113" y="2971800"/>
            <a:ext cx="8680174" cy="838544"/>
          </a:xfrm>
          <a:noFill/>
        </p:spPr>
        <p:txBody>
          <a:bodyPr/>
          <a:lstStyle/>
          <a:p>
            <a:r>
              <a:rPr lang="fr-FR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Merci pour votre attention !</a:t>
            </a:r>
            <a:endParaRPr lang="fr-FR" sz="4800" b="1" i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986470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fr-CH" sz="2400" dirty="0"/>
              <a:t>D</a:t>
            </a:r>
            <a:r>
              <a:rPr lang="fr-CH" sz="2400" dirty="0" smtClean="0"/>
              <a:t>es «pr</a:t>
            </a:r>
            <a:r>
              <a:rPr lang="fr-CH" sz="2400" dirty="0"/>
              <a:t>é</a:t>
            </a:r>
            <a:r>
              <a:rPr lang="fr-CH" sz="2400" dirty="0" smtClean="0"/>
              <a:t>-collaborations»: 1985-1987</a:t>
            </a:r>
            <a:br>
              <a:rPr lang="fr-CH" sz="2400" dirty="0" smtClean="0"/>
            </a:br>
            <a:r>
              <a:rPr lang="fr-CH" sz="2400" i="1" dirty="0" smtClean="0">
                <a:solidFill>
                  <a:srgbClr val="0000FF"/>
                </a:solidFill>
              </a:rPr>
              <a:t>Aimants à haut champs et </a:t>
            </a:r>
            <a:r>
              <a:rPr lang="fr-CH" sz="2400" i="1" dirty="0">
                <a:solidFill>
                  <a:srgbClr val="0000FF"/>
                </a:solidFill>
              </a:rPr>
              <a:t>technologie de l’hélium </a:t>
            </a:r>
            <a:r>
              <a:rPr lang="fr-CH" sz="2400" i="1" dirty="0" smtClean="0">
                <a:solidFill>
                  <a:srgbClr val="0000FF"/>
                </a:solidFill>
              </a:rPr>
              <a:t>superfluide</a:t>
            </a:r>
            <a:endParaRPr lang="en-US" sz="2400" i="1" dirty="0" smtClean="0">
              <a:solidFill>
                <a:srgbClr val="0000FF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5763" y="1268413"/>
            <a:ext cx="8507412" cy="5400675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fr-CH" sz="2000" u="sng" dirty="0" smtClean="0"/>
              <a:t>Groupes de travail </a:t>
            </a:r>
            <a:r>
              <a:rPr lang="fr-CH" sz="2000" i="1" dirty="0" smtClean="0">
                <a:solidFill>
                  <a:srgbClr val="0000FF"/>
                </a:solidFill>
              </a:rPr>
              <a:t>High-field magnets</a:t>
            </a:r>
            <a:r>
              <a:rPr lang="fr-CH" sz="2000" dirty="0" smtClean="0">
                <a:solidFill>
                  <a:srgbClr val="0000FF"/>
                </a:solidFill>
              </a:rPr>
              <a:t> </a:t>
            </a:r>
            <a:r>
              <a:rPr lang="fr-CH" sz="2000" dirty="0" smtClean="0"/>
              <a:t>(H. Desportes, J.C. </a:t>
            </a:r>
            <a:r>
              <a:rPr lang="fr-CH" sz="2000" dirty="0" err="1" smtClean="0"/>
              <a:t>Lottin</a:t>
            </a:r>
            <a:r>
              <a:rPr lang="fr-CH" sz="2000" dirty="0" smtClean="0"/>
              <a:t>) et </a:t>
            </a:r>
            <a:r>
              <a:rPr lang="fr-CH" sz="2000" i="1" dirty="0" smtClean="0">
                <a:solidFill>
                  <a:srgbClr val="0000FF"/>
                </a:solidFill>
              </a:rPr>
              <a:t>LHC </a:t>
            </a:r>
            <a:r>
              <a:rPr lang="fr-CH" sz="2000" i="1" dirty="0" err="1" smtClean="0">
                <a:solidFill>
                  <a:srgbClr val="0000FF"/>
                </a:solidFill>
              </a:rPr>
              <a:t>low-temperature</a:t>
            </a:r>
            <a:r>
              <a:rPr lang="fr-CH" sz="2000" i="1" dirty="0" smtClean="0">
                <a:solidFill>
                  <a:srgbClr val="0000FF"/>
                </a:solidFill>
              </a:rPr>
              <a:t> option </a:t>
            </a:r>
            <a:r>
              <a:rPr lang="fr-CH" sz="2000" dirty="0" smtClean="0"/>
              <a:t>(G. Claudet, P. </a:t>
            </a:r>
            <a:r>
              <a:rPr lang="fr-CH" sz="2000" dirty="0" err="1" smtClean="0"/>
              <a:t>Seyfert</a:t>
            </a:r>
            <a:r>
              <a:rPr lang="fr-CH" sz="2000" dirty="0" smtClean="0"/>
              <a:t>)</a:t>
            </a:r>
            <a:endParaRPr lang="fr-CH" sz="2000" i="1" dirty="0" smtClean="0"/>
          </a:p>
          <a:p>
            <a:pPr eaLnBrk="1" hangingPunct="1">
              <a:lnSpc>
                <a:spcPct val="90000"/>
              </a:lnSpc>
            </a:pPr>
            <a:endParaRPr lang="fr-CH" sz="2000" u="sng" dirty="0" smtClean="0"/>
          </a:p>
          <a:p>
            <a:pPr eaLnBrk="1" hangingPunct="1">
              <a:lnSpc>
                <a:spcPct val="90000"/>
              </a:lnSpc>
            </a:pPr>
            <a:r>
              <a:rPr lang="fr-CH" sz="2000" u="sng" dirty="0" smtClean="0"/>
              <a:t>Etude préliminaire</a:t>
            </a:r>
            <a:r>
              <a:rPr lang="fr-CH" sz="2000" dirty="0" smtClean="0"/>
              <a:t> d’un système cryogénique à </a:t>
            </a:r>
            <a:r>
              <a:rPr lang="fr-CH" sz="2000" dirty="0" smtClean="0">
                <a:solidFill>
                  <a:srgbClr val="0000FF"/>
                </a:solidFill>
              </a:rPr>
              <a:t>hélium superfluide</a:t>
            </a:r>
          </a:p>
          <a:p>
            <a:pPr lvl="1" eaLnBrk="1" hangingPunct="1">
              <a:lnSpc>
                <a:spcPct val="90000"/>
              </a:lnSpc>
            </a:pPr>
            <a:r>
              <a:rPr lang="fr-CH" sz="1800" dirty="0" smtClean="0"/>
              <a:t>Bobines cos </a:t>
            </a:r>
            <a:r>
              <a:rPr lang="fr-CH" sz="1800" dirty="0" smtClean="0">
                <a:latin typeface="Symbol" pitchFamily="18" charset="2"/>
              </a:rPr>
              <a:t>q</a:t>
            </a:r>
            <a:r>
              <a:rPr lang="fr-CH" sz="1800" dirty="0" smtClean="0"/>
              <a:t> à </a:t>
            </a:r>
            <a:r>
              <a:rPr lang="fr-CH" sz="1800" dirty="0" smtClean="0">
                <a:solidFill>
                  <a:srgbClr val="0000FF"/>
                </a:solidFill>
              </a:rPr>
              <a:t>2 couches</a:t>
            </a:r>
          </a:p>
          <a:p>
            <a:pPr lvl="1">
              <a:lnSpc>
                <a:spcPct val="90000"/>
              </a:lnSpc>
            </a:pPr>
            <a:r>
              <a:rPr lang="fr-CH" sz="1800" dirty="0" smtClean="0"/>
              <a:t>Retour </a:t>
            </a:r>
            <a:r>
              <a:rPr lang="fr-CH" sz="1800" dirty="0"/>
              <a:t>d’expérience de Tore </a:t>
            </a:r>
            <a:r>
              <a:rPr lang="fr-CH" sz="1800" dirty="0" smtClean="0"/>
              <a:t>Supra (</a:t>
            </a:r>
            <a:r>
              <a:rPr lang="fr-CH" sz="1800" dirty="0"/>
              <a:t>convection forcée dans le superfluide pressurisé</a:t>
            </a:r>
            <a:r>
              <a:rPr lang="fr-CH" sz="1800" dirty="0" smtClean="0"/>
              <a:t>)</a:t>
            </a:r>
            <a:endParaRPr lang="fr-CH" sz="1800" dirty="0"/>
          </a:p>
          <a:p>
            <a:pPr marL="0" indent="0" eaLnBrk="1" hangingPunct="1">
              <a:lnSpc>
                <a:spcPct val="90000"/>
              </a:lnSpc>
              <a:buNone/>
            </a:pPr>
            <a:endParaRPr lang="fr-CH" sz="2000" dirty="0" smtClean="0"/>
          </a:p>
          <a:p>
            <a:pPr eaLnBrk="1" hangingPunct="1">
              <a:lnSpc>
                <a:spcPct val="90000"/>
              </a:lnSpc>
            </a:pPr>
            <a:r>
              <a:rPr lang="fr-CH" sz="2000" dirty="0" smtClean="0"/>
              <a:t>Lancement par le CERN du </a:t>
            </a:r>
            <a:r>
              <a:rPr lang="fr-CH" sz="2000" u="sng" dirty="0" smtClean="0"/>
              <a:t>projet d’aimant long TAP</a:t>
            </a:r>
          </a:p>
          <a:p>
            <a:pPr lvl="1" eaLnBrk="1" hangingPunct="1">
              <a:lnSpc>
                <a:spcPct val="90000"/>
              </a:lnSpc>
            </a:pPr>
            <a:r>
              <a:rPr lang="fr-CH" sz="1800" dirty="0" smtClean="0"/>
              <a:t>Bobines HERA dans une structure à ouvertures jumelées, refroidies à </a:t>
            </a:r>
            <a:r>
              <a:rPr lang="fr-CH" sz="1800" dirty="0" smtClean="0">
                <a:solidFill>
                  <a:srgbClr val="0000FF"/>
                </a:solidFill>
              </a:rPr>
              <a:t>1,8 K</a:t>
            </a:r>
          </a:p>
          <a:p>
            <a:pPr lvl="1" eaLnBrk="1" hangingPunct="1">
              <a:lnSpc>
                <a:spcPct val="90000"/>
              </a:lnSpc>
            </a:pPr>
            <a:r>
              <a:rPr lang="fr-CH" sz="1800" dirty="0" smtClean="0"/>
              <a:t>Tests envisagés dans la station d’essais Tore Supra à Saclay </a:t>
            </a:r>
          </a:p>
          <a:p>
            <a:pPr eaLnBrk="1" hangingPunct="1">
              <a:lnSpc>
                <a:spcPct val="90000"/>
              </a:lnSpc>
            </a:pPr>
            <a:endParaRPr lang="fr-CH" sz="2000" u="sng" dirty="0" smtClean="0"/>
          </a:p>
          <a:p>
            <a:pPr eaLnBrk="1" hangingPunct="1">
              <a:lnSpc>
                <a:spcPct val="90000"/>
              </a:lnSpc>
            </a:pPr>
            <a:r>
              <a:rPr lang="fr-CH" sz="2000" u="sng" dirty="0" smtClean="0"/>
              <a:t>Collaboration CERN-CNRS (LAL)</a:t>
            </a:r>
            <a:r>
              <a:rPr lang="fr-CH" sz="2000" dirty="0" smtClean="0"/>
              <a:t> pour la réalisation du linac injecteur du LEP (LIL)</a:t>
            </a: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91922975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47431" y="198438"/>
            <a:ext cx="8610600" cy="563562"/>
          </a:xfrm>
        </p:spPr>
        <p:txBody>
          <a:bodyPr/>
          <a:lstStyle/>
          <a:p>
            <a:pPr eaLnBrk="1" hangingPunct="1">
              <a:defRPr/>
            </a:pPr>
            <a:r>
              <a:rPr lang="fr-CH" sz="2800" dirty="0" smtClean="0"/>
              <a:t>La première collaboration: 1988</a:t>
            </a:r>
            <a:br>
              <a:rPr lang="fr-CH" sz="2800" dirty="0" smtClean="0"/>
            </a:br>
            <a:r>
              <a:rPr lang="fr-CH" sz="2800" i="1" dirty="0" smtClean="0">
                <a:solidFill>
                  <a:srgbClr val="0000FF"/>
                </a:solidFill>
              </a:rPr>
              <a:t>En route vers le LHC</a:t>
            </a:r>
            <a:endParaRPr lang="en-US" sz="2800" i="1" dirty="0" smtClean="0">
              <a:solidFill>
                <a:srgbClr val="0000FF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25269"/>
            <a:ext cx="8524631" cy="1970331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fr-CH" sz="2000" u="sng" dirty="0" smtClean="0"/>
              <a:t>Octobre 1988</a:t>
            </a:r>
            <a:r>
              <a:rPr lang="fr-CH" sz="2000" dirty="0" smtClean="0"/>
              <a:t>: Accord cadre de coopération CERN-CEA(IRF)</a:t>
            </a:r>
            <a:endParaRPr lang="fr-CH" sz="2000" i="1" dirty="0" smtClean="0"/>
          </a:p>
          <a:p>
            <a:pPr lvl="1" eaLnBrk="1" hangingPunct="1">
              <a:lnSpc>
                <a:spcPct val="80000"/>
              </a:lnSpc>
            </a:pPr>
            <a:r>
              <a:rPr lang="fr-CH" sz="1800" dirty="0" smtClean="0"/>
              <a:t>Signé par H. </a:t>
            </a:r>
            <a:r>
              <a:rPr lang="fr-CH" sz="1800" dirty="0" err="1" smtClean="0"/>
              <a:t>Schopper</a:t>
            </a:r>
            <a:r>
              <a:rPr lang="fr-CH" sz="1800" dirty="0" smtClean="0"/>
              <a:t> pour le CERN et D. </a:t>
            </a:r>
            <a:r>
              <a:rPr lang="fr-CH" sz="1800" dirty="0" err="1" smtClean="0"/>
              <a:t>Cribier</a:t>
            </a:r>
            <a:r>
              <a:rPr lang="fr-CH" sz="1800" dirty="0" smtClean="0"/>
              <a:t> pour le CEA(IRF)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800" i="1" dirty="0" smtClean="0"/>
              <a:t>Développement des technologies d’aimants supraconducteurs à haut champs</a:t>
            </a:r>
          </a:p>
          <a:p>
            <a:pPr lvl="1" eaLnBrk="1" hangingPunct="1">
              <a:lnSpc>
                <a:spcPct val="80000"/>
              </a:lnSpc>
            </a:pPr>
            <a:r>
              <a:rPr lang="fr-CH" sz="1800" i="1" dirty="0" smtClean="0"/>
              <a:t>Développement des cavités HF supraconductrices</a:t>
            </a:r>
          </a:p>
          <a:p>
            <a:pPr>
              <a:lnSpc>
                <a:spcPct val="80000"/>
              </a:lnSpc>
            </a:pPr>
            <a:endParaRPr lang="fr-CH" sz="2000" dirty="0" smtClean="0"/>
          </a:p>
          <a:p>
            <a:pPr>
              <a:lnSpc>
                <a:spcPct val="80000"/>
              </a:lnSpc>
            </a:pPr>
            <a:r>
              <a:rPr lang="fr-CH" sz="2000" dirty="0" smtClean="0"/>
              <a:t>8 </a:t>
            </a:r>
            <a:r>
              <a:rPr lang="fr-CH" sz="2000" dirty="0"/>
              <a:t>Accords d’exécution: 1988-</a:t>
            </a:r>
            <a:r>
              <a:rPr lang="fr-CH" sz="2000" dirty="0" smtClean="0"/>
              <a:t>1994</a:t>
            </a:r>
          </a:p>
          <a:p>
            <a:pPr lvl="1">
              <a:lnSpc>
                <a:spcPct val="80000"/>
              </a:lnSpc>
            </a:pPr>
            <a:r>
              <a:rPr lang="fr-CH" sz="1800" i="1" dirty="0"/>
              <a:t>l’hélium II, </a:t>
            </a:r>
            <a:r>
              <a:rPr lang="fr-CH" sz="1800" i="1" dirty="0" smtClean="0"/>
              <a:t>réfrigération </a:t>
            </a:r>
            <a:r>
              <a:rPr lang="fr-CH" sz="1800" i="1" dirty="0"/>
              <a:t>a 1.8 K, </a:t>
            </a:r>
            <a:endParaRPr lang="fr-CH" sz="1800" i="1" dirty="0" smtClean="0"/>
          </a:p>
          <a:p>
            <a:pPr lvl="1">
              <a:lnSpc>
                <a:spcPct val="80000"/>
              </a:lnSpc>
            </a:pPr>
            <a:r>
              <a:rPr lang="fr-CH" sz="1800" i="1" dirty="0" smtClean="0"/>
              <a:t>quadripoles </a:t>
            </a:r>
            <a:r>
              <a:rPr lang="fr-CH" sz="1800" i="1" dirty="0"/>
              <a:t>et stations d’essais</a:t>
            </a:r>
            <a:endParaRPr lang="en-US" sz="1800" i="1" dirty="0"/>
          </a:p>
          <a:p>
            <a:pPr lvl="1">
              <a:lnSpc>
                <a:spcPct val="80000"/>
              </a:lnSpc>
            </a:pPr>
            <a:endParaRPr lang="fr-CH" sz="1800" i="1" dirty="0" smtClean="0"/>
          </a:p>
        </p:txBody>
      </p:sp>
      <p:pic>
        <p:nvPicPr>
          <p:cNvPr id="8" name="Picture 2" descr="fig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751346"/>
            <a:ext cx="2590800" cy="3527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989013" y="6324600"/>
            <a:ext cx="25923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CH" dirty="0">
                <a:solidFill>
                  <a:srgbClr val="0000FF"/>
                </a:solidFill>
                <a:latin typeface="Tahoma" pitchFamily="34" charset="0"/>
              </a:rPr>
              <a:t>Essais du TAP à Saclay</a:t>
            </a:r>
            <a:endParaRPr lang="en-US" dirty="0">
              <a:solidFill>
                <a:srgbClr val="0000FF"/>
              </a:solidFill>
              <a:latin typeface="Tahoma" pitchFamily="34" charset="0"/>
            </a:endParaRPr>
          </a:p>
        </p:txBody>
      </p:sp>
      <p:pic>
        <p:nvPicPr>
          <p:cNvPr id="11" name="Picture 3" descr="fig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801736"/>
            <a:ext cx="3276600" cy="3827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5486400" y="2362200"/>
            <a:ext cx="3429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dirty="0" smtClean="0">
                <a:solidFill>
                  <a:srgbClr val="0000FF"/>
                </a:solidFill>
                <a:latin typeface="Tahoma" pitchFamily="34" charset="0"/>
              </a:rPr>
              <a:t>Le TAP, ancêtre des dipôles LHC</a:t>
            </a:r>
            <a:endParaRPr lang="fr-FR" dirty="0">
              <a:solidFill>
                <a:srgbClr val="0000FF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81724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152400"/>
            <a:ext cx="8229600" cy="715962"/>
          </a:xfrm>
        </p:spPr>
        <p:txBody>
          <a:bodyPr/>
          <a:lstStyle/>
          <a:p>
            <a:pPr eaLnBrk="1" hangingPunct="1">
              <a:defRPr/>
            </a:pPr>
            <a:r>
              <a:rPr lang="fr-CH" dirty="0" smtClean="0"/>
              <a:t>La France s’engage dans la construction du LHC:</a:t>
            </a:r>
            <a:br>
              <a:rPr lang="fr-CH" dirty="0" smtClean="0"/>
            </a:br>
            <a:r>
              <a:rPr lang="fr-CH" i="1" dirty="0" smtClean="0">
                <a:solidFill>
                  <a:srgbClr val="0000FF"/>
                </a:solidFill>
              </a:rPr>
              <a:t>La contribution exceptionnelle de 1994</a:t>
            </a:r>
            <a:endParaRPr lang="en-US" i="1" dirty="0" smtClean="0">
              <a:solidFill>
                <a:srgbClr val="0000FF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9067800" cy="5334000"/>
          </a:xfrm>
        </p:spPr>
        <p:txBody>
          <a:bodyPr>
            <a:normAutofit fontScale="92500"/>
          </a:bodyPr>
          <a:lstStyle/>
          <a:p>
            <a:r>
              <a:rPr lang="fr-CH" sz="2000" dirty="0"/>
              <a:t>Décembre 1994: </a:t>
            </a:r>
            <a:r>
              <a:rPr lang="fr-CH" sz="2000" dirty="0">
                <a:solidFill>
                  <a:srgbClr val="0000FF"/>
                </a:solidFill>
              </a:rPr>
              <a:t>approbation du LHC </a:t>
            </a:r>
            <a:r>
              <a:rPr lang="fr-CH" sz="2000" dirty="0"/>
              <a:t>par le Conseil du CERN</a:t>
            </a:r>
          </a:p>
          <a:p>
            <a:endParaRPr lang="fr-CH" sz="2000" dirty="0" smtClean="0"/>
          </a:p>
          <a:p>
            <a:r>
              <a:rPr lang="fr-CH" sz="2000" dirty="0" smtClean="0"/>
              <a:t>Décembre </a:t>
            </a:r>
            <a:r>
              <a:rPr lang="fr-CH" sz="2000" dirty="0"/>
              <a:t>1994: lettre du ministre F. Fillon au DG du CERN</a:t>
            </a:r>
          </a:p>
          <a:p>
            <a:pPr lvl="1"/>
            <a:r>
              <a:rPr lang="fr-CH" sz="1800" dirty="0"/>
              <a:t>Confirmation </a:t>
            </a:r>
            <a:r>
              <a:rPr lang="fr-CH" sz="1800" i="1" dirty="0" smtClean="0"/>
              <a:t>d’une </a:t>
            </a:r>
            <a:r>
              <a:rPr lang="fr-CH" sz="1800" i="1" dirty="0">
                <a:solidFill>
                  <a:srgbClr val="0000FF"/>
                </a:solidFill>
              </a:rPr>
              <a:t>c</a:t>
            </a:r>
            <a:r>
              <a:rPr lang="fr-CH" sz="1800" i="1" dirty="0" smtClean="0">
                <a:solidFill>
                  <a:srgbClr val="0000FF"/>
                </a:solidFill>
              </a:rPr>
              <a:t>ontribution exceptionnelle </a:t>
            </a:r>
            <a:r>
              <a:rPr lang="fr-CH" sz="1800" i="1" dirty="0"/>
              <a:t>de 64,5 </a:t>
            </a:r>
            <a:r>
              <a:rPr lang="fr-CH" sz="1800" i="1" dirty="0" smtClean="0"/>
              <a:t>MCHF</a:t>
            </a:r>
            <a:endParaRPr lang="fr-CH" sz="2000" u="sng" dirty="0" smtClean="0"/>
          </a:p>
          <a:p>
            <a:pPr marL="0" indent="0">
              <a:buNone/>
            </a:pPr>
            <a:endParaRPr lang="fr-CH" sz="2000" u="sng" dirty="0" smtClean="0"/>
          </a:p>
          <a:p>
            <a:r>
              <a:rPr lang="fr-CH" sz="2000" dirty="0" smtClean="0"/>
              <a:t>Avril </a:t>
            </a:r>
            <a:r>
              <a:rPr lang="fr-CH" sz="2000" dirty="0"/>
              <a:t>1995: lettre du ministre F. Fillon au DG du CERN</a:t>
            </a:r>
          </a:p>
          <a:p>
            <a:pPr lvl="1"/>
            <a:r>
              <a:rPr lang="fr-CH" sz="1800" dirty="0"/>
              <a:t>Proposition d’un effort du CEA et du CNRS </a:t>
            </a:r>
            <a:r>
              <a:rPr lang="fr-CH" sz="1800" i="1" dirty="0"/>
              <a:t>évalué à 160 MFRF (valeur 1994) qui impliquerait de </a:t>
            </a:r>
            <a:r>
              <a:rPr lang="fr-CH" sz="1800" i="1" dirty="0">
                <a:solidFill>
                  <a:srgbClr val="0000FF"/>
                </a:solidFill>
              </a:rPr>
              <a:t>mettre en œuvre dans les organismes français </a:t>
            </a:r>
            <a:r>
              <a:rPr lang="fr-CH" sz="1800" i="1" u="sng" dirty="0">
                <a:solidFill>
                  <a:srgbClr val="0000FF"/>
                </a:solidFill>
              </a:rPr>
              <a:t>environ 200 hommes-an</a:t>
            </a:r>
          </a:p>
          <a:p>
            <a:endParaRPr lang="fr-CH" sz="2000" u="sng" dirty="0" smtClean="0"/>
          </a:p>
          <a:p>
            <a:r>
              <a:rPr lang="fr-CH" sz="2000" u="sng" dirty="0" smtClean="0"/>
              <a:t>Février </a:t>
            </a:r>
            <a:r>
              <a:rPr lang="fr-CH" sz="2000" u="sng" dirty="0"/>
              <a:t>1996</a:t>
            </a:r>
            <a:r>
              <a:rPr lang="fr-CH" sz="2000" dirty="0"/>
              <a:t>: </a:t>
            </a:r>
            <a:r>
              <a:rPr lang="fr-CH" sz="2000" dirty="0">
                <a:solidFill>
                  <a:srgbClr val="0000FF"/>
                </a:solidFill>
              </a:rPr>
              <a:t>Protocole de collaboration CERN-CEA-CNRS pour la construction du LHC</a:t>
            </a:r>
          </a:p>
          <a:p>
            <a:pPr lvl="1"/>
            <a:r>
              <a:rPr lang="fr-CH" sz="1800" dirty="0"/>
              <a:t>Signé par Ch. </a:t>
            </a:r>
            <a:r>
              <a:rPr lang="fr-CH" sz="1800" dirty="0" err="1"/>
              <a:t>Llewellyn</a:t>
            </a:r>
            <a:r>
              <a:rPr lang="fr-CH" sz="1800" dirty="0"/>
              <a:t> Smith </a:t>
            </a:r>
            <a:r>
              <a:rPr lang="fr-CH" sz="1800" dirty="0" smtClean="0"/>
              <a:t>(CERN), </a:t>
            </a:r>
            <a:r>
              <a:rPr lang="fr-CH" sz="1800" dirty="0"/>
              <a:t>G. Aubert et C. </a:t>
            </a:r>
            <a:r>
              <a:rPr lang="fr-CH" sz="1800" dirty="0" err="1"/>
              <a:t>Détraz</a:t>
            </a:r>
            <a:r>
              <a:rPr lang="fr-CH" sz="1800" dirty="0"/>
              <a:t> </a:t>
            </a:r>
            <a:r>
              <a:rPr lang="fr-CH" sz="1800" dirty="0" smtClean="0"/>
              <a:t>(CNRS </a:t>
            </a:r>
            <a:r>
              <a:rPr lang="fr-CH" sz="1800" dirty="0"/>
              <a:t>et </a:t>
            </a:r>
            <a:r>
              <a:rPr lang="fr-CH" sz="1800" dirty="0" smtClean="0"/>
              <a:t>l’IN2P3), </a:t>
            </a:r>
            <a:r>
              <a:rPr lang="fr-CH" sz="1800" dirty="0"/>
              <a:t>Y. d’</a:t>
            </a:r>
            <a:r>
              <a:rPr lang="fr-CH" sz="1800" dirty="0" err="1"/>
              <a:t>Escatha</a:t>
            </a:r>
            <a:r>
              <a:rPr lang="fr-CH" sz="1800" dirty="0"/>
              <a:t> et C. </a:t>
            </a:r>
            <a:r>
              <a:rPr lang="fr-CH" sz="1800" dirty="0" err="1"/>
              <a:t>Cesarsky</a:t>
            </a:r>
            <a:r>
              <a:rPr lang="fr-CH" sz="1800" dirty="0"/>
              <a:t> (</a:t>
            </a:r>
            <a:r>
              <a:rPr lang="fr-CH" sz="1800" dirty="0" smtClean="0"/>
              <a:t>CEA </a:t>
            </a:r>
            <a:r>
              <a:rPr lang="fr-CH" sz="1800" dirty="0"/>
              <a:t>et la </a:t>
            </a:r>
            <a:r>
              <a:rPr lang="fr-CH" sz="1800" dirty="0" smtClean="0"/>
              <a:t>DSM), </a:t>
            </a:r>
            <a:r>
              <a:rPr lang="fr-CH" sz="1800" dirty="0"/>
              <a:t>en présence des ministres F. Bayrou et F. </a:t>
            </a:r>
            <a:r>
              <a:rPr lang="fr-CH" sz="1800" dirty="0" smtClean="0"/>
              <a:t>d’Aubert</a:t>
            </a:r>
            <a:endParaRPr lang="fr-CH" sz="2000" u="sng" dirty="0" smtClean="0"/>
          </a:p>
          <a:p>
            <a:pPr lvl="1"/>
            <a:r>
              <a:rPr lang="fr-CH" sz="1600" u="sng" dirty="0" smtClean="0"/>
              <a:t>4 Accord Techniques </a:t>
            </a:r>
          </a:p>
          <a:p>
            <a:pPr lvl="2"/>
            <a:r>
              <a:rPr lang="fr-CH" sz="1600" i="1" dirty="0" smtClean="0"/>
              <a:t>CEA Saclay: les </a:t>
            </a:r>
            <a:r>
              <a:rPr lang="fr-CH" sz="1600" i="1" dirty="0">
                <a:solidFill>
                  <a:srgbClr val="0000FF"/>
                </a:solidFill>
              </a:rPr>
              <a:t>masses froides avec quadrupoles </a:t>
            </a:r>
            <a:r>
              <a:rPr lang="fr-CH" sz="1600" i="1" dirty="0"/>
              <a:t>des sections droites courtes</a:t>
            </a:r>
            <a:r>
              <a:rPr lang="fr-CH" sz="1600" dirty="0"/>
              <a:t> </a:t>
            </a:r>
            <a:endParaRPr lang="fr-CH" sz="1600" dirty="0" smtClean="0"/>
          </a:p>
          <a:p>
            <a:pPr lvl="2"/>
            <a:r>
              <a:rPr lang="fr-CH" sz="1600" i="1" dirty="0" smtClean="0"/>
              <a:t>CNRS-Orsay: </a:t>
            </a:r>
            <a:r>
              <a:rPr lang="fr-CH" sz="1600" i="1" dirty="0" smtClean="0">
                <a:solidFill>
                  <a:srgbClr val="0000FF"/>
                </a:solidFill>
              </a:rPr>
              <a:t>les </a:t>
            </a:r>
            <a:r>
              <a:rPr lang="fr-CH" sz="1600" i="1" dirty="0">
                <a:solidFill>
                  <a:srgbClr val="0000FF"/>
                </a:solidFill>
              </a:rPr>
              <a:t>cryostats et l’assemblage des sections droites </a:t>
            </a:r>
            <a:r>
              <a:rPr lang="fr-CH" sz="1600" i="1" dirty="0" smtClean="0">
                <a:solidFill>
                  <a:srgbClr val="0000FF"/>
                </a:solidFill>
              </a:rPr>
              <a:t>courtes</a:t>
            </a:r>
          </a:p>
          <a:p>
            <a:pPr lvl="2"/>
            <a:r>
              <a:rPr lang="fr-CH" sz="1600" i="1" dirty="0" smtClean="0"/>
              <a:t>CNRS-Orsay: </a:t>
            </a:r>
            <a:r>
              <a:rPr lang="fr-CH" sz="1600" i="1" dirty="0" smtClean="0">
                <a:solidFill>
                  <a:srgbClr val="0000FF"/>
                </a:solidFill>
              </a:rPr>
              <a:t>l’instrumentation</a:t>
            </a:r>
            <a:r>
              <a:rPr lang="fr-CH" sz="1600" i="1" dirty="0" smtClean="0"/>
              <a:t> cryogénique</a:t>
            </a:r>
          </a:p>
          <a:p>
            <a:pPr lvl="2"/>
            <a:r>
              <a:rPr lang="fr-CH" sz="1600" i="1" dirty="0" smtClean="0"/>
              <a:t>CEA-SBT pour </a:t>
            </a:r>
            <a:r>
              <a:rPr lang="fr-CH" sz="1600" i="1" dirty="0"/>
              <a:t>la </a:t>
            </a:r>
            <a:r>
              <a:rPr lang="fr-CH" sz="1600" i="1" dirty="0">
                <a:solidFill>
                  <a:srgbClr val="0000FF"/>
                </a:solidFill>
              </a:rPr>
              <a:t>réfrigération à 1,8 K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fr-CH" sz="2000" u="sng" dirty="0" smtClean="0"/>
          </a:p>
        </p:txBody>
      </p:sp>
    </p:spTree>
    <p:extLst>
      <p:ext uri="{BB962C8B-B14F-4D97-AF65-F5344CB8AC3E}">
        <p14:creationId xmlns:p14="http://schemas.microsoft.com/office/powerpoint/2010/main" val="164170526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34400" cy="563562"/>
          </a:xfrm>
        </p:spPr>
        <p:txBody>
          <a:bodyPr/>
          <a:lstStyle/>
          <a:p>
            <a:r>
              <a:rPr lang="en-GB" dirty="0" smtClean="0"/>
              <a:t>Masses froides avec </a:t>
            </a:r>
            <a:r>
              <a:rPr lang="en-GB" dirty="0" err="1" smtClean="0"/>
              <a:t>quadrip</a:t>
            </a:r>
            <a:r>
              <a:rPr lang="fr-FR" dirty="0"/>
              <a:t>ô</a:t>
            </a:r>
            <a:r>
              <a:rPr lang="en-GB" dirty="0" smtClean="0"/>
              <a:t>les LHC (CEA Saclay)</a:t>
            </a:r>
            <a:endParaRPr lang="en-GB" dirty="0"/>
          </a:p>
        </p:txBody>
      </p:sp>
      <p:pic>
        <p:nvPicPr>
          <p:cNvPr id="4" name="Picture 3" descr="quad 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838200"/>
            <a:ext cx="4648200" cy="3134661"/>
          </a:xfrm>
          <a:prstGeom prst="rect">
            <a:avLst/>
          </a:prstGeom>
        </p:spPr>
      </p:pic>
      <p:pic>
        <p:nvPicPr>
          <p:cNvPr id="5" name="Picture 4" descr="quads 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838200"/>
            <a:ext cx="4338205" cy="3657600"/>
          </a:xfrm>
          <a:prstGeom prst="rect">
            <a:avLst/>
          </a:prstGeom>
        </p:spPr>
      </p:pic>
      <p:pic>
        <p:nvPicPr>
          <p:cNvPr id="6" name="Picture 5" descr="quads 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400527"/>
            <a:ext cx="4416136" cy="34574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3000" y="4876800"/>
            <a:ext cx="38651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408 quadripôles et 360 masses froides</a:t>
            </a:r>
          </a:p>
          <a:p>
            <a:r>
              <a:rPr lang="fr-FR" dirty="0" smtClean="0"/>
              <a:t>Fabriquées par ACCEL, en Allemagne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7578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862" y="152400"/>
            <a:ext cx="8909538" cy="533400"/>
          </a:xfrm>
        </p:spPr>
        <p:txBody>
          <a:bodyPr/>
          <a:lstStyle/>
          <a:p>
            <a:r>
              <a:rPr lang="fr-FR" sz="2400" dirty="0"/>
              <a:t>S</a:t>
            </a:r>
            <a:r>
              <a:rPr lang="fr-FR" sz="2400" dirty="0" smtClean="0"/>
              <a:t>ections droites courtes (SSS) et outillages d’assemblage</a:t>
            </a:r>
            <a:br>
              <a:rPr lang="fr-FR" sz="2400" dirty="0" smtClean="0"/>
            </a:br>
            <a:r>
              <a:rPr lang="fr-FR" sz="2400" dirty="0" smtClean="0"/>
              <a:t>(CNRS/IPNO)</a:t>
            </a:r>
            <a:endParaRPr lang="fr-FR" sz="24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725360"/>
            <a:ext cx="3914999" cy="2594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52400" y="3698908"/>
            <a:ext cx="3733800" cy="2909856"/>
            <a:chOff x="152400" y="3698908"/>
            <a:chExt cx="3733800" cy="2909856"/>
          </a:xfrm>
        </p:grpSpPr>
        <p:pic>
          <p:nvPicPr>
            <p:cNvPr id="5" name="Picture 6" descr="WP0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698908"/>
              <a:ext cx="3733800" cy="29098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762000" y="6300987"/>
              <a:ext cx="23738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FFFF00"/>
                  </a:solidFill>
                </a:rPr>
                <a:t>Outillages de mise en cryostat</a:t>
              </a:r>
              <a:endParaRPr lang="fr-FR" sz="1400" dirty="0">
                <a:solidFill>
                  <a:srgbClr val="FFFF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8262" y="3814125"/>
              <a:ext cx="10142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FFFF00"/>
                  </a:solidFill>
                </a:rPr>
                <a:t>CNRS/IPNO</a:t>
              </a:r>
              <a:endParaRPr lang="fr-FR" sz="14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638800" y="533400"/>
            <a:ext cx="3505200" cy="2845085"/>
            <a:chOff x="5325979" y="571919"/>
            <a:chExt cx="3505200" cy="2845085"/>
          </a:xfrm>
        </p:grpSpPr>
        <p:pic>
          <p:nvPicPr>
            <p:cNvPr id="9" name="Picture 88" descr="IMG_110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5979" y="571919"/>
              <a:ext cx="3505200" cy="2845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5334000" y="619516"/>
              <a:ext cx="293715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FFFF00"/>
                  </a:solidFill>
                </a:rPr>
                <a:t>Assemblage SSS au CERN (2003-2007)</a:t>
              </a:r>
              <a:endParaRPr lang="fr-FR" sz="1400" dirty="0">
                <a:solidFill>
                  <a:srgbClr val="FFFF00"/>
                </a:solidFill>
              </a:endParaRPr>
            </a:p>
          </p:txBody>
        </p:sp>
      </p:grpSp>
      <p:pic>
        <p:nvPicPr>
          <p:cNvPr id="13" name="Picture 326" descr="IMG_010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936" y="3469961"/>
            <a:ext cx="2396264" cy="323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01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1" r="15762"/>
          <a:stretch/>
        </p:blipFill>
        <p:spPr bwMode="auto">
          <a:xfrm>
            <a:off x="4067250" y="2414075"/>
            <a:ext cx="2194561" cy="4215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618FF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919191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6645442" y="3469961"/>
            <a:ext cx="1991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FFFF00"/>
                </a:solidFill>
              </a:rPr>
              <a:t>SSS quadripôle principal</a:t>
            </a:r>
            <a:endParaRPr lang="fr-FR" sz="1400" dirty="0">
              <a:solidFill>
                <a:srgbClr val="FFFF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62400" y="1632776"/>
            <a:ext cx="1753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FR" b="1" dirty="0" smtClean="0">
                <a:solidFill>
                  <a:srgbClr val="0000FF"/>
                </a:solidFill>
              </a:rPr>
              <a:t>474 SSS</a:t>
            </a:r>
          </a:p>
          <a:p>
            <a:pPr marL="285750" indent="-285750">
              <a:buFontTx/>
              <a:buChar char="-"/>
            </a:pPr>
            <a:r>
              <a:rPr lang="fr-FR" b="1" dirty="0" smtClean="0">
                <a:solidFill>
                  <a:srgbClr val="0000FF"/>
                </a:solidFill>
              </a:rPr>
              <a:t>137 variantes</a:t>
            </a:r>
            <a:endParaRPr lang="fr-FR" b="1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57400" y="2971799"/>
            <a:ext cx="18771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FFFF00"/>
                </a:solidFill>
              </a:rPr>
              <a:t>v</a:t>
            </a:r>
            <a:r>
              <a:rPr lang="fr-FR" sz="1400" dirty="0" smtClean="0">
                <a:solidFill>
                  <a:srgbClr val="FFFF00"/>
                </a:solidFill>
              </a:rPr>
              <a:t>ue explosée d’une SSS</a:t>
            </a:r>
            <a:endParaRPr lang="fr-FR" sz="1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55703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H" dirty="0" smtClean="0"/>
              <a:t>La France soutient le LHC et la </a:t>
            </a:r>
            <a:r>
              <a:rPr lang="fr-CH" i="1" dirty="0" smtClean="0"/>
              <a:t>R&amp;D</a:t>
            </a:r>
            <a:r>
              <a:rPr lang="fr-CH" dirty="0" smtClean="0"/>
              <a:t> du CERN:</a:t>
            </a:r>
            <a:br>
              <a:rPr lang="fr-CH" dirty="0" smtClean="0"/>
            </a:br>
            <a:r>
              <a:rPr lang="fr-CH" i="1" dirty="0" smtClean="0">
                <a:solidFill>
                  <a:srgbClr val="0000FF"/>
                </a:solidFill>
              </a:rPr>
              <a:t>La contribution exceptionnelle de 2008</a:t>
            </a:r>
            <a:endParaRPr lang="en-US" dirty="0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43001"/>
            <a:ext cx="8291513" cy="2286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CH" sz="2000" u="sng" dirty="0" smtClean="0"/>
              <a:t>2008</a:t>
            </a:r>
            <a:r>
              <a:rPr lang="fr-CH" sz="2000" dirty="0"/>
              <a:t>: </a:t>
            </a:r>
            <a:r>
              <a:rPr lang="fr-FR" sz="2000" dirty="0" smtClean="0"/>
              <a:t>discussions préparatoires entre M.Bigot, Haut Commissaire à L’Energie Atomique, et M.Aymar, DG du CERN </a:t>
            </a:r>
          </a:p>
          <a:p>
            <a:pPr marL="0" indent="0">
              <a:lnSpc>
                <a:spcPct val="90000"/>
              </a:lnSpc>
              <a:buNone/>
            </a:pPr>
            <a:endParaRPr lang="fr-CH" sz="1000" u="sng" dirty="0" smtClean="0"/>
          </a:p>
          <a:p>
            <a:r>
              <a:rPr lang="fr-CH" sz="2000" u="sng" dirty="0" smtClean="0"/>
              <a:t>Octobre 2008</a:t>
            </a:r>
            <a:r>
              <a:rPr lang="fr-CH" sz="2000" dirty="0" smtClean="0"/>
              <a:t>: </a:t>
            </a:r>
            <a:r>
              <a:rPr lang="fr-CH" sz="2000" dirty="0"/>
              <a:t>lettre du ministre </a:t>
            </a:r>
            <a:r>
              <a:rPr lang="fr-CH" sz="2000" dirty="0" smtClean="0"/>
              <a:t>V. </a:t>
            </a:r>
            <a:r>
              <a:rPr lang="fr-CH" sz="2000" dirty="0" err="1" smtClean="0"/>
              <a:t>Pecresse</a:t>
            </a:r>
            <a:r>
              <a:rPr lang="fr-CH" sz="2000" dirty="0" smtClean="0"/>
              <a:t> au </a:t>
            </a:r>
            <a:r>
              <a:rPr lang="fr-CH" sz="2000" dirty="0"/>
              <a:t>DG du CERN</a:t>
            </a:r>
          </a:p>
          <a:p>
            <a:pPr lvl="1"/>
            <a:r>
              <a:rPr lang="fr-CH" sz="1800" dirty="0"/>
              <a:t>Confirmation </a:t>
            </a:r>
            <a:r>
              <a:rPr lang="fr-CH" sz="1800" i="1" dirty="0"/>
              <a:t>d’un effort exceptionnel de </a:t>
            </a:r>
            <a:r>
              <a:rPr lang="fr-CH" sz="1800" i="1" dirty="0" smtClean="0"/>
              <a:t>66.5 MCHF (dont </a:t>
            </a:r>
            <a:r>
              <a:rPr lang="fr-CH" sz="1800" i="1" dirty="0" smtClean="0">
                <a:solidFill>
                  <a:srgbClr val="0000FF"/>
                </a:solidFill>
              </a:rPr>
              <a:t>17.1 MCHF en nature</a:t>
            </a:r>
            <a:r>
              <a:rPr lang="fr-CH" sz="1800" i="1" dirty="0" smtClean="0"/>
              <a:t> </a:t>
            </a:r>
            <a:r>
              <a:rPr lang="fr-CH" sz="1800" i="1" dirty="0"/>
              <a:t>fourni à </a:t>
            </a:r>
            <a:r>
              <a:rPr lang="fr-CH" sz="1800" i="1" dirty="0" smtClean="0"/>
              <a:t>travers le CEA et CNRS) de la part de la </a:t>
            </a:r>
            <a:r>
              <a:rPr lang="fr-CH" sz="1800" i="1" dirty="0"/>
              <a:t>France, conjointement à un effort de 26 MCHF de la part de la </a:t>
            </a:r>
            <a:r>
              <a:rPr lang="fr-CH" sz="1800" i="1" dirty="0" smtClean="0"/>
              <a:t>Suisse.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fr-CH" sz="2000" u="sng" dirty="0" smtClean="0"/>
          </a:p>
        </p:txBody>
      </p:sp>
      <p:pic>
        <p:nvPicPr>
          <p:cNvPr id="4098" name="Picture 2" descr="\\cern.ch\dfs\Users\v\vparma\Desktop\2013-04-03\IMAGE001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685" y="3352800"/>
            <a:ext cx="2420814" cy="332740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Users\v\vparma\Desktop\2013-04-03\Image00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9" y="3352800"/>
            <a:ext cx="2352575" cy="332740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138596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610" y="3275275"/>
            <a:ext cx="1538173" cy="23635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188661" y="-64445"/>
            <a:ext cx="8678863" cy="838201"/>
          </a:xfrm>
        </p:spPr>
        <p:txBody>
          <a:bodyPr/>
          <a:lstStyle/>
          <a:p>
            <a:pPr lvl="0">
              <a:spcBef>
                <a:spcPts val="0"/>
              </a:spcBef>
              <a:defRPr/>
            </a:pPr>
            <a:r>
              <a:rPr lang="fr-FR" sz="2400" dirty="0" smtClean="0"/>
              <a:t>Le Protocole K1597/DG: </a:t>
            </a:r>
            <a:r>
              <a:rPr lang="fr-FR" sz="2000" dirty="0" smtClean="0"/>
              <a:t/>
            </a:r>
            <a:br>
              <a:rPr lang="fr-FR" sz="2000" dirty="0" smtClean="0"/>
            </a:br>
            <a:r>
              <a:rPr lang="fr-FR" sz="1800" i="1" dirty="0" smtClean="0">
                <a:solidFill>
                  <a:srgbClr val="0000FF"/>
                </a:solidFill>
                <a:ea typeface="+mn-ea"/>
                <a:cs typeface="+mn-cs"/>
              </a:rPr>
              <a:t>La contribution en </a:t>
            </a:r>
            <a:r>
              <a:rPr lang="fr-FR" sz="1800" i="1" dirty="0">
                <a:solidFill>
                  <a:srgbClr val="0000FF"/>
                </a:solidFill>
                <a:ea typeface="+mn-ea"/>
                <a:cs typeface="+mn-cs"/>
              </a:rPr>
              <a:t>n</a:t>
            </a:r>
            <a:r>
              <a:rPr lang="fr-FR" sz="1800" i="1" dirty="0" smtClean="0">
                <a:solidFill>
                  <a:srgbClr val="0000FF"/>
                </a:solidFill>
                <a:ea typeface="+mn-ea"/>
                <a:cs typeface="+mn-cs"/>
              </a:rPr>
              <a:t>ature aux nouveaux </a:t>
            </a:r>
            <a:r>
              <a:rPr lang="fr-FR" sz="1800" i="1" dirty="0">
                <a:solidFill>
                  <a:srgbClr val="0000FF"/>
                </a:solidFill>
                <a:ea typeface="+mn-ea"/>
                <a:cs typeface="+mn-cs"/>
              </a:rPr>
              <a:t>p</a:t>
            </a:r>
            <a:r>
              <a:rPr lang="fr-FR" sz="1800" i="1" dirty="0" smtClean="0">
                <a:solidFill>
                  <a:srgbClr val="0000FF"/>
                </a:solidFill>
                <a:ea typeface="+mn-ea"/>
                <a:cs typeface="+mn-cs"/>
              </a:rPr>
              <a:t>rojets du CERN</a:t>
            </a:r>
            <a:endParaRPr lang="fr-FR" i="1" dirty="0" smtClean="0">
              <a:solidFill>
                <a:srgbClr val="0000FF"/>
              </a:solidFill>
            </a:endParaRP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3581400" y="762000"/>
            <a:ext cx="5638800" cy="2004056"/>
          </a:xfrm>
        </p:spPr>
        <p:txBody>
          <a:bodyPr/>
          <a:lstStyle/>
          <a:p>
            <a:pPr>
              <a:defRPr/>
            </a:pPr>
            <a:r>
              <a:rPr lang="fr-FR" sz="1800" dirty="0" smtClean="0"/>
              <a:t>Signé en décembre 2008, par Y.Caristan (CEA), M.Spiro (CNRS/IN2P3) et R.Aymar (CERN)</a:t>
            </a:r>
          </a:p>
          <a:p>
            <a:pPr>
              <a:defRPr/>
            </a:pPr>
            <a:endParaRPr lang="fr-FR" sz="1800" smtClean="0"/>
          </a:p>
          <a:p>
            <a:pPr>
              <a:defRPr/>
            </a:pPr>
            <a:r>
              <a:rPr lang="fr-FR" sz="1800" dirty="0" smtClean="0"/>
              <a:t>Valeur </a:t>
            </a:r>
            <a:r>
              <a:rPr lang="fr-FR" sz="1800" dirty="0" smtClean="0"/>
              <a:t>de la contribution: 11’258’900 Euros dont:</a:t>
            </a:r>
          </a:p>
          <a:p>
            <a:pPr marL="914400" lvl="1" indent="-457200">
              <a:defRPr/>
            </a:pPr>
            <a:r>
              <a:rPr lang="fr-FR" sz="1400" dirty="0" smtClean="0"/>
              <a:t>7’056’000 Euros en matériel</a:t>
            </a:r>
          </a:p>
          <a:p>
            <a:pPr marL="914400" lvl="1" indent="-457200">
              <a:defRPr/>
            </a:pPr>
            <a:r>
              <a:rPr lang="fr-FR" sz="1400" dirty="0" smtClean="0"/>
              <a:t>4’202’900 Euros en main d’œuvre</a:t>
            </a:r>
          </a:p>
        </p:txBody>
      </p:sp>
      <p:pic>
        <p:nvPicPr>
          <p:cNvPr id="16388" name="Picture 5" descr="\\cern.ch\dfs\Users\v\vparma\Documents\Private\Contribution Francaise\CSP\1er CSP\Protocole.jpg"/>
          <p:cNvPicPr>
            <a:picLocks noChangeAspect="1" noChangeArrowheads="1"/>
          </p:cNvPicPr>
          <p:nvPr/>
        </p:nvPicPr>
        <p:blipFill>
          <a:blip r:embed="rId3" cstate="print"/>
          <a:srcRect l="3380"/>
          <a:stretch>
            <a:fillRect/>
          </a:stretch>
        </p:blipFill>
        <p:spPr bwMode="auto">
          <a:xfrm>
            <a:off x="1957388" y="809025"/>
            <a:ext cx="1609151" cy="222227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6389" name="Picture 7" descr="\\cern.ch\dfs\Users\v\vparma\Documents\Private\Contribution Francaise\CSP\1er CSP\Protocole 1st pa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313" y="811280"/>
            <a:ext cx="1723094" cy="22251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Picture 7" descr="\\cern.ch\dfs\Users\v\vparma\Documents\Private\Contribution Francaise\CSP\1er CSP\AT 1.jpg"/>
          <p:cNvPicPr>
            <a:picLocks noChangeAspect="1" noChangeArrowheads="1"/>
          </p:cNvPicPr>
          <p:nvPr/>
        </p:nvPicPr>
        <p:blipFill>
          <a:blip r:embed="rId5" cstate="print"/>
          <a:srcRect l="6966" r="5435"/>
          <a:stretch>
            <a:fillRect/>
          </a:stretch>
        </p:blipFill>
        <p:spPr bwMode="auto">
          <a:xfrm>
            <a:off x="95691" y="3276600"/>
            <a:ext cx="1733784" cy="255554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9" name="Picture 9" descr="\\cern.ch\dfs\Users\v\vparma\Documents\Private\Contribution Francaise\CSP\1er CSP\AT 3.jpg"/>
          <p:cNvPicPr>
            <a:picLocks noChangeAspect="1" noChangeArrowheads="1"/>
          </p:cNvPicPr>
          <p:nvPr/>
        </p:nvPicPr>
        <p:blipFill>
          <a:blip r:embed="rId6" cstate="print"/>
          <a:srcRect l="6850" r="5896"/>
          <a:stretch>
            <a:fillRect/>
          </a:stretch>
        </p:blipFill>
        <p:spPr bwMode="auto">
          <a:xfrm>
            <a:off x="2057400" y="3233839"/>
            <a:ext cx="1676400" cy="248116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0" name="Picture 10" descr="\\cern.ch\dfs\Users\v\vparma\Documents\Private\Contribution Francaise\CSP\1er CSP\AT 4.jpg"/>
          <p:cNvPicPr>
            <a:picLocks noChangeAspect="1" noChangeArrowheads="1"/>
          </p:cNvPicPr>
          <p:nvPr/>
        </p:nvPicPr>
        <p:blipFill>
          <a:blip r:embed="rId7" cstate="print"/>
          <a:srcRect l="6737" r="6665"/>
          <a:stretch>
            <a:fillRect/>
          </a:stretch>
        </p:blipFill>
        <p:spPr bwMode="auto">
          <a:xfrm>
            <a:off x="2590800" y="4261236"/>
            <a:ext cx="1686152" cy="2514601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5562600" y="3159457"/>
            <a:ext cx="3522488" cy="2298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fr-FR" sz="2000" dirty="0">
                <a:solidFill>
                  <a:srgbClr val="0000FF"/>
                </a:solidFill>
              </a:rPr>
              <a:t>5</a:t>
            </a:r>
            <a:r>
              <a:rPr lang="fr-FR" sz="2000" dirty="0" smtClean="0">
                <a:solidFill>
                  <a:srgbClr val="0000FF"/>
                </a:solidFill>
              </a:rPr>
              <a:t> </a:t>
            </a:r>
            <a:r>
              <a:rPr lang="fr-FR" sz="2000" dirty="0">
                <a:solidFill>
                  <a:srgbClr val="0000FF"/>
                </a:solidFill>
              </a:rPr>
              <a:t>Accords </a:t>
            </a:r>
            <a:r>
              <a:rPr lang="fr-FR" sz="2000" dirty="0" smtClean="0">
                <a:solidFill>
                  <a:srgbClr val="0000FF"/>
                </a:solidFill>
              </a:rPr>
              <a:t>Techniques: </a:t>
            </a:r>
            <a:endParaRPr lang="fr-FR" sz="2000" dirty="0">
              <a:solidFill>
                <a:srgbClr val="0000FF"/>
              </a:solidFill>
            </a:endParaRPr>
          </a:p>
          <a:p>
            <a:pPr marL="457200" indent="-457200" eaLnBrk="0" fontAlgn="base" hangingPunct="0">
              <a:spcAft>
                <a:spcPct val="0"/>
              </a:spcAft>
              <a:buFontTx/>
              <a:buChar char="-"/>
              <a:defRPr/>
            </a:pPr>
            <a:r>
              <a:rPr lang="fr-FR" dirty="0" err="1">
                <a:solidFill>
                  <a:prstClr val="black"/>
                </a:solidFill>
              </a:rPr>
              <a:t>Linac</a:t>
            </a:r>
            <a:r>
              <a:rPr lang="fr-FR" dirty="0">
                <a:solidFill>
                  <a:prstClr val="black"/>
                </a:solidFill>
              </a:rPr>
              <a:t> 4</a:t>
            </a:r>
          </a:p>
          <a:p>
            <a:pPr marL="457200" indent="-457200" eaLnBrk="0" fontAlgn="base" hangingPunct="0">
              <a:spcAft>
                <a:spcPct val="0"/>
              </a:spcAft>
              <a:buFontTx/>
              <a:buChar char="-"/>
              <a:defRPr/>
            </a:pPr>
            <a:r>
              <a:rPr lang="fr-FR" dirty="0">
                <a:solidFill>
                  <a:prstClr val="black"/>
                </a:solidFill>
              </a:rPr>
              <a:t>SPL</a:t>
            </a:r>
          </a:p>
          <a:p>
            <a:pPr marL="457200" indent="-457200" eaLnBrk="0" fontAlgn="base" hangingPunct="0">
              <a:spcAft>
                <a:spcPct val="0"/>
              </a:spcAft>
              <a:buFontTx/>
              <a:buChar char="-"/>
              <a:defRPr/>
            </a:pPr>
            <a:r>
              <a:rPr lang="fr-FR" dirty="0">
                <a:solidFill>
                  <a:prstClr val="black"/>
                </a:solidFill>
              </a:rPr>
              <a:t>Nouveaux Aimants Supraconducteurs</a:t>
            </a:r>
          </a:p>
          <a:p>
            <a:pPr marL="457200" indent="-457200" eaLnBrk="0" fontAlgn="base" hangingPunct="0">
              <a:spcAft>
                <a:spcPct val="0"/>
              </a:spcAft>
              <a:buFontTx/>
              <a:buChar char="-"/>
              <a:defRPr/>
            </a:pPr>
            <a:r>
              <a:rPr lang="fr-FR" dirty="0" smtClean="0">
                <a:solidFill>
                  <a:prstClr val="black"/>
                </a:solidFill>
              </a:rPr>
              <a:t>CLIC</a:t>
            </a:r>
          </a:p>
          <a:p>
            <a:pPr marL="457200" indent="-457200" eaLnBrk="0" fontAlgn="base" hangingPunct="0">
              <a:spcAft>
                <a:spcPct val="0"/>
              </a:spcAft>
              <a:buFontTx/>
              <a:buChar char="-"/>
              <a:defRPr/>
            </a:pPr>
            <a:r>
              <a:rPr lang="fr-FR" dirty="0" smtClean="0">
                <a:solidFill>
                  <a:prstClr val="black"/>
                </a:solidFill>
              </a:rPr>
              <a:t>Etudes accélérateurs, et fournitures </a:t>
            </a:r>
            <a:endParaRPr lang="fr-FR" dirty="0">
              <a:solidFill>
                <a:prstClr val="black"/>
              </a:solidFill>
            </a:endParaRPr>
          </a:p>
        </p:txBody>
      </p:sp>
      <p:pic>
        <p:nvPicPr>
          <p:cNvPr id="8" name="Picture 8" descr="\\cern.ch\dfs\Users\v\vparma\Documents\Private\Contribution Francaise\CSP\1er CSP\AT 2.jpg"/>
          <p:cNvPicPr>
            <a:picLocks noChangeAspect="1" noChangeArrowheads="1"/>
          </p:cNvPicPr>
          <p:nvPr/>
        </p:nvPicPr>
        <p:blipFill>
          <a:blip r:embed="rId8" cstate="print"/>
          <a:srcRect l="5893" r="6454"/>
          <a:stretch>
            <a:fillRect/>
          </a:stretch>
        </p:blipFill>
        <p:spPr bwMode="auto">
          <a:xfrm>
            <a:off x="609600" y="4185037"/>
            <a:ext cx="1758161" cy="25908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5906</TotalTime>
  <Words>2006</Words>
  <Application>Microsoft Macintosh PowerPoint</Application>
  <PresentationFormat>On-screen Show (4:3)</PresentationFormat>
  <Paragraphs>333</Paragraphs>
  <Slides>25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Office Theme</vt:lpstr>
      <vt:lpstr>1_Office Theme</vt:lpstr>
      <vt:lpstr>Document</vt:lpstr>
      <vt:lpstr>La Contribution Exceptionnelle de la France (CEF) vue du CERN:  1984-2014  le CERN et le laboratoires Français:  30 ans de partenariat</vt:lpstr>
      <vt:lpstr>Les origines: 1984 Premières études de faisabilité du LHC</vt:lpstr>
      <vt:lpstr>Des «pré-collaborations»: 1985-1987 Aimants à haut champs et technologie de l’hélium superfluide</vt:lpstr>
      <vt:lpstr>La première collaboration: 1988 En route vers le LHC</vt:lpstr>
      <vt:lpstr>La France s’engage dans la construction du LHC: La contribution exceptionnelle de 1994</vt:lpstr>
      <vt:lpstr>Masses froides avec quadripôles LHC (CEA Saclay)</vt:lpstr>
      <vt:lpstr>Sections droites courtes (SSS) et outillages d’assemblage (CNRS/IPNO)</vt:lpstr>
      <vt:lpstr>La France soutient le LHC et la R&amp;D du CERN: La contribution exceptionnelle de 2008</vt:lpstr>
      <vt:lpstr>Le Protocole K1597/DG:  La contribution en nature aux nouveaux projets du CERN</vt:lpstr>
      <vt:lpstr>Répartition des ressources par Accord Technique</vt:lpstr>
      <vt:lpstr>Une collaboration à très large spectre</vt:lpstr>
      <vt:lpstr>Documents et outils de suivi/pilotage </vt:lpstr>
      <vt:lpstr>Le Comité de Suivi de Protocole (CSP)</vt:lpstr>
      <vt:lpstr>Le Comité de Suivi de Protocole (CSP)</vt:lpstr>
      <vt:lpstr>3 avenants au Protocole</vt:lpstr>
      <vt:lpstr>Avenant no.1 (2010): un virage important </vt:lpstr>
      <vt:lpstr>Linac 4 (CEA/CNRS):  le nouveau injecteur du LHC</vt:lpstr>
      <vt:lpstr>Accélérateurs du futur: le CLIC (CEA/CNRS)</vt:lpstr>
      <vt:lpstr>Nb3-Sn, aimants à très haut champs (CEA): vers la haute luminosité du LHC (HL-LHC) </vt:lpstr>
      <vt:lpstr>Equipements de réserve (CEA/CNRS): Assurer l’exploitation du LHC  </vt:lpstr>
      <vt:lpstr>Mesures de transport de chaleur en He II dans des micro canaux (CEA):  les théories de Landau et de Gorter-Mellink à l’épreuve</vt:lpstr>
      <vt:lpstr>Un partenariat dans un contexte privilégié  </vt:lpstr>
      <vt:lpstr>Quelques limites aussi…</vt:lpstr>
      <vt:lpstr>Les éléments clés de cette réussite</vt:lpstr>
      <vt:lpstr>Merci pour votre attention 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vparma</dc:creator>
  <cp:lastModifiedBy>vittorio Parma</cp:lastModifiedBy>
  <cp:revision>623</cp:revision>
  <cp:lastPrinted>2014-11-26T16:06:36Z</cp:lastPrinted>
  <dcterms:created xsi:type="dcterms:W3CDTF">2010-01-11T09:12:42Z</dcterms:created>
  <dcterms:modified xsi:type="dcterms:W3CDTF">2014-11-27T22:23:16Z</dcterms:modified>
</cp:coreProperties>
</file>