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9" r:id="rId3"/>
    <p:sldId id="260" r:id="rId4"/>
    <p:sldId id="294" r:id="rId5"/>
    <p:sldId id="261" r:id="rId6"/>
    <p:sldId id="278" r:id="rId7"/>
    <p:sldId id="293" r:id="rId8"/>
    <p:sldId id="262" r:id="rId9"/>
    <p:sldId id="279" r:id="rId10"/>
    <p:sldId id="280" r:id="rId11"/>
    <p:sldId id="296" r:id="rId12"/>
    <p:sldId id="283" r:id="rId13"/>
    <p:sldId id="284" r:id="rId14"/>
    <p:sldId id="285" r:id="rId15"/>
    <p:sldId id="286" r:id="rId16"/>
    <p:sldId id="288" r:id="rId17"/>
    <p:sldId id="287" r:id="rId18"/>
    <p:sldId id="289" r:id="rId19"/>
    <p:sldId id="290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50" autoAdjust="0"/>
    <p:restoredTop sz="94660"/>
  </p:normalViewPr>
  <p:slideViewPr>
    <p:cSldViewPr>
      <p:cViewPr varScale="1">
        <p:scale>
          <a:sx n="99" d="100"/>
          <a:sy n="99" d="100"/>
        </p:scale>
        <p:origin x="-1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D0ED7-C5E7-48AA-ABAC-E840FDF6C849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E831F-7BE2-4A04-8A94-BBA9B3F41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CCF01C-38F2-439A-8425-9A3329CD1486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F6C6A-D02D-4055-960B-FCAB41F4CD7B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A4A39118-0FC4-4A97-A65E-E7583E970EF8}" type="slidenum">
              <a:rPr lang="ru-RU" smtClean="0"/>
              <a:pPr defTabSz="954088"/>
              <a:t>8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38B02A5D-D904-4DDB-8E0B-0D1CBB21114E}" type="slidenum">
              <a:rPr lang="ru-RU" smtClean="0"/>
              <a:pPr defTabSz="954088"/>
              <a:t>9</a:t>
            </a:fld>
            <a:endParaRPr lang="ru-RU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A1303957-C52E-49C0-9A89-7B5F5ACD9604}" type="slidenum">
              <a:rPr lang="ru-RU" smtClean="0"/>
              <a:pPr defTabSz="954088"/>
              <a:t>10</a:t>
            </a:fld>
            <a:endParaRPr lang="ru-RU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E26A8C33-6D15-4CBF-853C-0A9F5735987E}" type="slidenum">
              <a:rPr lang="ru-RU" smtClean="0"/>
              <a:pPr defTabSz="954088"/>
              <a:t>11</a:t>
            </a:fld>
            <a:endParaRPr lang="ru-RU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1B55C398-CB68-4BE4-A967-21D778E76726}" type="slidenum">
              <a:rPr lang="ru-RU" smtClean="0"/>
              <a:pPr defTabSz="954088"/>
              <a:t>19</a:t>
            </a:fld>
            <a:endParaRPr lang="ru-RU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A9424D1-F0CC-4551-85ED-74C7770D3666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6828C1-EF38-4DAA-8D3F-2F62AC37D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Procedure for Removal of Material and Waste from LHC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115328" cy="274377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>
                <a:latin typeface="Comic Sans MS" pitchFamily="66" charset="0"/>
              </a:rPr>
              <a:t>P. Bonnal, N. Conan, I. Brunner, </a:t>
            </a:r>
            <a:r>
              <a:rPr lang="en-US" b="1" dirty="0" smtClean="0">
                <a:latin typeface="Comic Sans MS" pitchFamily="66" charset="0"/>
              </a:rPr>
              <a:t>D. Forkel-Wirth</a:t>
            </a:r>
            <a:r>
              <a:rPr lang="en-US" dirty="0" smtClean="0">
                <a:latin typeface="Comic Sans MS" pitchFamily="66" charset="0"/>
              </a:rPr>
              <a:t>, 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H. Menzel, S. Roesler, C. Tromel, L. Ulrici, 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with input from J. Feinhals, TUEV-Nord</a:t>
            </a:r>
          </a:p>
          <a:p>
            <a:pPr algn="ctr"/>
            <a:endParaRPr lang="en-US" dirty="0" smtClean="0">
              <a:latin typeface="Comic Sans MS" pitchFamily="66" charset="0"/>
            </a:endParaRPr>
          </a:p>
          <a:p>
            <a:pPr algn="ctr"/>
            <a:r>
              <a:rPr lang="en-US" dirty="0" smtClean="0">
                <a:latin typeface="Comic Sans MS" pitchFamily="66" charset="0"/>
              </a:rPr>
              <a:t>LHC-ICC, </a:t>
            </a:r>
            <a:r>
              <a:rPr lang="en-US" dirty="0" smtClean="0">
                <a:latin typeface="Comic Sans MS" pitchFamily="66" charset="0"/>
              </a:rPr>
              <a:t>21/05/08  and LEMIC 10/06/08</a:t>
            </a:r>
            <a:endParaRPr lang="en-US" dirty="0" smtClean="0">
              <a:latin typeface="Comic Sans MS" pitchFamily="66" charset="0"/>
            </a:endParaRPr>
          </a:p>
          <a:p>
            <a:pPr algn="ctr"/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620713"/>
            <a:ext cx="8461407" cy="508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9900CC"/>
                </a:solidFill>
                <a:latin typeface="Comic Sans MS" pitchFamily="66" charset="0"/>
              </a:rPr>
              <a:t>ZDR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of </a:t>
            </a:r>
            <a:r>
              <a:rPr lang="en-US" dirty="0" smtClean="0">
                <a:latin typeface="Comic Sans MS" pitchFamily="66" charset="0"/>
              </a:rPr>
              <a:t>type 1 </a:t>
            </a:r>
            <a:r>
              <a:rPr lang="fr-CH" b="0" dirty="0" smtClean="0">
                <a:latin typeface="Comic Sans MS" pitchFamily="66" charset="0"/>
              </a:rPr>
              <a:t>→ Insertion </a:t>
            </a:r>
            <a:r>
              <a:rPr lang="fr-CH" b="0" dirty="0" err="1" smtClean="0">
                <a:latin typeface="Comic Sans MS" pitchFamily="66" charset="0"/>
              </a:rPr>
              <a:t>regions</a:t>
            </a:r>
            <a:endParaRPr lang="fr-CH" b="0" dirty="0" smtClean="0">
              <a:latin typeface="Comic Sans MS" pitchFamily="66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008EF8-498E-40F6-AA33-83CD393BCD2A}" type="slidenum">
              <a:rPr lang="fr-CH"/>
              <a:pPr>
                <a:defRPr/>
              </a:pPr>
              <a:t>10</a:t>
            </a:fld>
            <a:endParaRPr lang="fr-CH"/>
          </a:p>
        </p:txBody>
      </p:sp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857364"/>
            <a:ext cx="37798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429000"/>
            <a:ext cx="22733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00174"/>
            <a:ext cx="3033000" cy="26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071942"/>
            <a:ext cx="1827000" cy="25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3"/>
          <p:cNvSpPr>
            <a:spLocks noGrp="1" noChangeArrowheads="1"/>
          </p:cNvSpPr>
          <p:nvPr>
            <p:ph type="title"/>
          </p:nvPr>
        </p:nvSpPr>
        <p:spPr>
          <a:xfrm>
            <a:off x="214282" y="714356"/>
            <a:ext cx="8643998" cy="508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ZDR</a:t>
            </a:r>
            <a:r>
              <a:rPr lang="en-US" dirty="0" smtClean="0">
                <a:latin typeface="Comic Sans MS" pitchFamily="66" charset="0"/>
              </a:rPr>
              <a:t> of type 2 and 3 </a:t>
            </a:r>
            <a:r>
              <a:rPr lang="fr-CH" b="0" dirty="0" smtClean="0">
                <a:latin typeface="Comic Sans MS" pitchFamily="66" charset="0"/>
              </a:rPr>
              <a:t>→ Collimation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1357298"/>
            <a:ext cx="3267000" cy="292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000504"/>
            <a:ext cx="1827000" cy="25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9848"/>
          </a:xfrm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Zonage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Operationnel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3438" y="1643050"/>
            <a:ext cx="38576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years of y-type  LHC operation, 0.5 hour “cooling time” and more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Amount of radioactive Material is a function of operation and cooling time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“Zone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Operationnelle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“(ZO):</a:t>
            </a:r>
          </a:p>
          <a:p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All material from the operational zone has to be controlled by RP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Only RP will be allowed to take the decision if the material has to be considered as radioactive or not </a:t>
            </a:r>
          </a:p>
          <a:p>
            <a:endParaRPr lang="en-US" sz="2000" dirty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37798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545432" y="2500306"/>
            <a:ext cx="3753852" cy="3786214"/>
            <a:chOff x="642910" y="2500306"/>
            <a:chExt cx="3643338" cy="3500462"/>
          </a:xfrm>
        </p:grpSpPr>
        <p:sp>
          <p:nvSpPr>
            <p:cNvPr id="10" name="Oval 9"/>
            <p:cNvSpPr/>
            <p:nvPr/>
          </p:nvSpPr>
          <p:spPr>
            <a:xfrm>
              <a:off x="642910" y="2500306"/>
              <a:ext cx="3643338" cy="3500462"/>
            </a:xfrm>
            <a:prstGeom prst="ellipse">
              <a:avLst/>
            </a:prstGeom>
            <a:gradFill>
              <a:gsLst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0100" y="3571876"/>
              <a:ext cx="3000396" cy="1109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Comic Sans MS" pitchFamily="66" charset="0"/>
                </a:rPr>
                <a:t>LHC machine tunnel (at least) will be defined as Zone </a:t>
              </a:r>
              <a:r>
                <a:rPr lang="en-US" dirty="0" err="1" smtClean="0">
                  <a:solidFill>
                    <a:schemeClr val="bg1"/>
                  </a:solidFill>
                  <a:latin typeface="Comic Sans MS" pitchFamily="66" charset="0"/>
                </a:rPr>
                <a:t>Operationnel</a:t>
              </a:r>
              <a:endParaRPr lang="en-US" dirty="0" smtClean="0">
                <a:solidFill>
                  <a:schemeClr val="bg1"/>
                </a:solidFill>
                <a:latin typeface="Comic Sans MS" pitchFamily="66" charset="0"/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Comic Sans MS" pitchFamily="66" charset="0"/>
                </a:rPr>
                <a:t> (ZDR imbedded)</a:t>
              </a:r>
              <a:endParaRPr lang="en-U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072198" y="2214554"/>
            <a:ext cx="2499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Zone </a:t>
            </a:r>
            <a:r>
              <a:rPr 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Déchets</a:t>
            </a:r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Conventionnels</a:t>
            </a:r>
            <a:endParaRPr lang="en-US" sz="24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(ZDC) </a:t>
            </a:r>
          </a:p>
          <a:p>
            <a:pPr algn="ctr"/>
            <a:endParaRPr lang="en-US" sz="2400" dirty="0">
              <a:latin typeface="Comic Sans MS" pitchFamily="66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14348" y="2714620"/>
            <a:ext cx="5529284" cy="3792474"/>
            <a:chOff x="1142976" y="3500439"/>
            <a:chExt cx="4800600" cy="3160395"/>
          </a:xfrm>
        </p:grpSpPr>
        <p:pic>
          <p:nvPicPr>
            <p:cNvPr id="5" name="Picture 4" descr="LHC4 RA 47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2976" y="3500439"/>
              <a:ext cx="4800600" cy="316039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285984" y="5143512"/>
              <a:ext cx="2928958" cy="14287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20541183">
              <a:off x="5224343" y="5098280"/>
              <a:ext cx="338387" cy="11752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00694" y="5072074"/>
              <a:ext cx="338387" cy="11752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rot="1269617" flipV="1">
              <a:off x="1788040" y="5098683"/>
              <a:ext cx="565141" cy="11731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71604" y="5000636"/>
              <a:ext cx="357190" cy="21431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 rot="19569502">
              <a:off x="1199125" y="5176369"/>
              <a:ext cx="469785" cy="126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14348" y="4343405"/>
            <a:ext cx="5430585" cy="17145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rot="10800000" flipV="1">
            <a:off x="5357818" y="3357562"/>
            <a:ext cx="1571636" cy="1285884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69848"/>
          </a:xfrm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Zonage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Operationel</a:t>
            </a:r>
            <a:endParaRPr lang="en-US" dirty="0">
              <a:latin typeface="Comic Sans MS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357290" y="2285992"/>
            <a:ext cx="4214842" cy="2071702"/>
            <a:chOff x="1357290" y="2285992"/>
            <a:chExt cx="4214842" cy="2071702"/>
          </a:xfrm>
        </p:grpSpPr>
        <p:sp>
          <p:nvSpPr>
            <p:cNvPr id="41" name="TextBox 40"/>
            <p:cNvSpPr txBox="1"/>
            <p:nvPr/>
          </p:nvSpPr>
          <p:spPr>
            <a:xfrm>
              <a:off x="1357290" y="2285992"/>
              <a:ext cx="421484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  <a:latin typeface="Comic Sans MS" pitchFamily="66" charset="0"/>
                </a:rPr>
                <a:t>Zone </a:t>
              </a:r>
              <a:r>
                <a:rPr lang="en-US" sz="2400" dirty="0" err="1" smtClean="0">
                  <a:solidFill>
                    <a:srgbClr val="FF0000"/>
                  </a:solidFill>
                  <a:latin typeface="Comic Sans MS" pitchFamily="66" charset="0"/>
                </a:rPr>
                <a:t>Opérationnelle</a:t>
              </a:r>
              <a:r>
                <a:rPr lang="en-US" sz="2400" dirty="0" smtClean="0">
                  <a:solidFill>
                    <a:srgbClr val="FF0000"/>
                  </a:solidFill>
                  <a:latin typeface="Comic Sans MS" pitchFamily="66" charset="0"/>
                </a:rPr>
                <a:t> (ZO) </a:t>
              </a:r>
              <a:r>
                <a:rPr lang="en-US" sz="1600" dirty="0" smtClean="0">
                  <a:solidFill>
                    <a:srgbClr val="9900CC"/>
                  </a:solidFill>
                  <a:latin typeface="Comic Sans MS" pitchFamily="66" charset="0"/>
                </a:rPr>
                <a:t>including Zone </a:t>
              </a:r>
              <a:r>
                <a:rPr lang="en-US" sz="1600" dirty="0" err="1" smtClean="0">
                  <a:solidFill>
                    <a:srgbClr val="9900CC"/>
                  </a:solidFill>
                  <a:latin typeface="Comic Sans MS" pitchFamily="66" charset="0"/>
                </a:rPr>
                <a:t>Déchets</a:t>
              </a:r>
              <a:r>
                <a:rPr lang="en-US" sz="1600" dirty="0" smtClean="0">
                  <a:solidFill>
                    <a:srgbClr val="9900CC"/>
                  </a:solidFill>
                  <a:latin typeface="Comic Sans MS" pitchFamily="66" charset="0"/>
                </a:rPr>
                <a:t> </a:t>
              </a:r>
              <a:r>
                <a:rPr lang="en-US" sz="1600" dirty="0" err="1" smtClean="0">
                  <a:solidFill>
                    <a:srgbClr val="9900CC"/>
                  </a:solidFill>
                  <a:latin typeface="Comic Sans MS" pitchFamily="66" charset="0"/>
                </a:rPr>
                <a:t>Radioactifs</a:t>
              </a:r>
              <a:r>
                <a:rPr lang="en-US" sz="1600" dirty="0" smtClean="0">
                  <a:solidFill>
                    <a:srgbClr val="9900CC"/>
                  </a:solidFill>
                  <a:latin typeface="Comic Sans MS" pitchFamily="66" charset="0"/>
                </a:rPr>
                <a:t> (ZDR)</a:t>
              </a:r>
              <a:br>
                <a:rPr lang="en-US" sz="1600" dirty="0" smtClean="0">
                  <a:solidFill>
                    <a:srgbClr val="9900CC"/>
                  </a:solidFill>
                  <a:latin typeface="Comic Sans MS" pitchFamily="66" charset="0"/>
                </a:rPr>
              </a:br>
              <a:endParaRPr lang="en-US" sz="1600" dirty="0">
                <a:solidFill>
                  <a:srgbClr val="9900CC"/>
                </a:solidFill>
                <a:latin typeface="Comic Sans MS" pitchFamily="66" charset="0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2428860" y="3500438"/>
              <a:ext cx="1143008" cy="57150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786446" y="2643182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2910" y="4429132"/>
            <a:ext cx="5572164" cy="45719"/>
          </a:xfrm>
          <a:prstGeom prst="rect">
            <a:avLst/>
          </a:prstGeom>
          <a:solidFill>
            <a:srgbClr val="99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Removal of Material from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“Zone </a:t>
            </a:r>
            <a:r>
              <a:rPr lang="en-US" dirty="0" err="1" smtClean="0">
                <a:latin typeface="Comic Sans MS" pitchFamily="66" charset="0"/>
              </a:rPr>
              <a:t>Dechets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Conventionnels</a:t>
            </a:r>
            <a:r>
              <a:rPr lang="en-US" dirty="0" smtClean="0">
                <a:latin typeface="Comic Sans MS" pitchFamily="66" charset="0"/>
              </a:rPr>
              <a:t>”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056686"/>
            <a:ext cx="8286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RP clears the Zone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Déchets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Conventionnels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ZDC (e.g. UA) </a:t>
            </a:r>
            <a:b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by representative measurements (sampling,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-spectroscopy mapping)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If clearance okay: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material non-radioactive,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can be removed by equipment owner,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equipment owner performs control measurements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	using “</a:t>
            </a:r>
            <a:r>
              <a:rPr lang="en-US" dirty="0" err="1" smtClean="0">
                <a:latin typeface="Comic Sans MS" pitchFamily="66" charset="0"/>
              </a:rPr>
              <a:t>Picomur</a:t>
            </a:r>
            <a:r>
              <a:rPr lang="en-US" dirty="0" smtClean="0">
                <a:latin typeface="Comic Sans MS" pitchFamily="66" charset="0"/>
              </a:rPr>
              <a:t>” (for 2008)</a:t>
            </a:r>
          </a:p>
          <a:p>
            <a:pPr lvl="1"/>
            <a:endParaRPr lang="en-US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In case of alarm: call SC-RP immediately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Clearance of area to be reconsidered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In the worst case: up-grade of ZDC to ZO</a:t>
            </a:r>
          </a:p>
          <a:p>
            <a:pPr lvl="1"/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on’t bring any radioactive material into ZDC !!!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357562"/>
            <a:ext cx="2320290" cy="309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01122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“Removal of Material from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Zone </a:t>
            </a:r>
            <a:r>
              <a:rPr lang="en-US" dirty="0" err="1" smtClean="0">
                <a:latin typeface="Comic Sans MS" pitchFamily="66" charset="0"/>
              </a:rPr>
              <a:t>Operationnel</a:t>
            </a:r>
            <a:r>
              <a:rPr lang="en-US" dirty="0" smtClean="0">
                <a:latin typeface="Comic Sans MS" pitchFamily="66" charset="0"/>
              </a:rPr>
              <a:t>” (1)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056686"/>
            <a:ext cx="842968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RP controls ALL material from Zone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operationnel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(ZO)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Areas of low level radioactivity: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	Equipment owners </a:t>
            </a:r>
          </a:p>
          <a:p>
            <a:r>
              <a:rPr lang="en-US" dirty="0" smtClean="0">
                <a:latin typeface="Comic Sans MS" pitchFamily="66" charset="0"/>
              </a:rPr>
              <a:t>		labels their materials  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sz="1400" i="1" dirty="0" smtClean="0">
                <a:latin typeface="Comic Sans MS" pitchFamily="66" charset="0"/>
              </a:rPr>
              <a:t>(nature, origin, ZDR yes or no, destination)</a:t>
            </a:r>
            <a:r>
              <a:rPr lang="en-US" dirty="0" smtClean="0">
                <a:latin typeface="Comic Sans MS" pitchFamily="66" charset="0"/>
              </a:rPr>
              <a:t>				 		brings the material into the buffer zone</a:t>
            </a:r>
          </a:p>
          <a:p>
            <a:r>
              <a:rPr lang="en-US" dirty="0" smtClean="0">
                <a:latin typeface="Comic Sans MS" pitchFamily="66" charset="0"/>
              </a:rPr>
              <a:t>	</a:t>
            </a:r>
          </a:p>
          <a:p>
            <a:r>
              <a:rPr lang="en-US" dirty="0" smtClean="0">
                <a:latin typeface="Comic Sans MS" pitchFamily="66" charset="0"/>
              </a:rPr>
              <a:t>	Radiation Protection </a:t>
            </a:r>
          </a:p>
          <a:p>
            <a:r>
              <a:rPr lang="en-US" dirty="0" smtClean="0">
                <a:latin typeface="Comic Sans MS" pitchFamily="66" charset="0"/>
              </a:rPr>
              <a:t>		controls the material (regular campaigns)</a:t>
            </a:r>
          </a:p>
          <a:p>
            <a:r>
              <a:rPr lang="en-US" dirty="0" smtClean="0">
                <a:latin typeface="Comic Sans MS" pitchFamily="66" charset="0"/>
              </a:rPr>
              <a:t>		SC=RP gives feed back to the owner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	Equipment owner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traces all material that is radioactive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traces all material that comes from ZDR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	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Removal of Material from 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“Zone </a:t>
            </a:r>
            <a:r>
              <a:rPr lang="en-US" dirty="0" err="1" smtClean="0">
                <a:latin typeface="Comic Sans MS" pitchFamily="66" charset="0"/>
              </a:rPr>
              <a:t>Operationnel</a:t>
            </a:r>
            <a:r>
              <a:rPr lang="en-US" dirty="0" smtClean="0">
                <a:latin typeface="Comic Sans MS" pitchFamily="66" charset="0"/>
              </a:rPr>
              <a:t>” (2)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071678"/>
            <a:ext cx="842968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RP controls ALL material from Zone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Operationnel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Areas of elevated radioactivity (radiation veto applied):</a:t>
            </a:r>
          </a:p>
          <a:p>
            <a:r>
              <a:rPr lang="en-US" dirty="0" smtClean="0">
                <a:latin typeface="Comic Sans MS" pitchFamily="66" charset="0"/>
              </a:rPr>
              <a:t> 	</a:t>
            </a:r>
          </a:p>
          <a:p>
            <a:r>
              <a:rPr lang="en-US" dirty="0" smtClean="0">
                <a:latin typeface="Comic Sans MS" pitchFamily="66" charset="0"/>
              </a:rPr>
              <a:t>       Handling procedure of material part of job and dose planning done in 	collaboration between equipment owner and RP	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(ALARA procedure II,III)</a:t>
            </a:r>
          </a:p>
          <a:p>
            <a:r>
              <a:rPr lang="en-US" dirty="0" smtClean="0">
                <a:latin typeface="Comic Sans MS" pitchFamily="66" charset="0"/>
              </a:rPr>
              <a:t>	</a:t>
            </a: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 Radiation Protection </a:t>
            </a:r>
          </a:p>
          <a:p>
            <a:r>
              <a:rPr lang="en-US" dirty="0" smtClean="0">
                <a:latin typeface="Comic Sans MS" pitchFamily="66" charset="0"/>
              </a:rPr>
              <a:t>		controls the material</a:t>
            </a:r>
          </a:p>
          <a:p>
            <a:r>
              <a:rPr lang="en-US" dirty="0" smtClean="0">
                <a:latin typeface="Comic Sans MS" pitchFamily="66" charset="0"/>
              </a:rPr>
              <a:t>		RP gives feed back to the owner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 Equipment owner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traces all material that is radioactive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traces all material that comes from ZDR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	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23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429000"/>
            <a:ext cx="5201920" cy="292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Removal of Material from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“Zone </a:t>
            </a:r>
            <a:r>
              <a:rPr lang="en-US" dirty="0" err="1" smtClean="0">
                <a:latin typeface="Comic Sans MS" pitchFamily="66" charset="0"/>
              </a:rPr>
              <a:t>Operationnel</a:t>
            </a:r>
            <a:r>
              <a:rPr lang="en-US" dirty="0" smtClean="0">
                <a:latin typeface="Comic Sans MS" pitchFamily="66" charset="0"/>
              </a:rPr>
              <a:t>”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" name="Picture 2" descr="IMG_23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928802"/>
            <a:ext cx="5201920" cy="2926080"/>
          </a:xfrm>
          <a:prstGeom prst="rect">
            <a:avLst/>
          </a:prstGeom>
          <a:ln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786446" y="2143116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See Buffer zones SPS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9848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Waste Handling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57884" y="4714884"/>
            <a:ext cx="21431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00760" y="5000636"/>
            <a:ext cx="142876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72198" y="5143512"/>
            <a:ext cx="214314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43570" y="4857760"/>
            <a:ext cx="21431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72198" y="457200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8596" y="5857892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Waste from Zone </a:t>
            </a:r>
            <a:r>
              <a:rPr 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Déchets</a:t>
            </a:r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Conventionnels</a:t>
            </a:r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</a:rPr>
              <a:t>  (ZDC</a:t>
            </a: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43504" y="5357826"/>
            <a:ext cx="571504" cy="50006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034" y="2786058"/>
            <a:ext cx="514353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Waste from operational zone (ZO),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including ZDR : </a:t>
            </a:r>
          </a:p>
          <a:p>
            <a:endParaRPr lang="en-US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Equipment owner labels his waste </a:t>
            </a:r>
          </a:p>
          <a:p>
            <a:r>
              <a:rPr lang="en-US" sz="2000" i="1" dirty="0" smtClean="0">
                <a:solidFill>
                  <a:srgbClr val="FF0000"/>
                </a:solidFill>
                <a:latin typeface="Comic Sans MS" pitchFamily="66" charset="0"/>
              </a:rPr>
              <a:t>(nature, origin, ZDR yes or no)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  <a:p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868" y="214311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Buffer zone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000628" y="1928802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5357813" y="928688"/>
            <a:ext cx="2398712" cy="513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5729288" y="1390650"/>
            <a:ext cx="715962" cy="944562"/>
          </a:xfrm>
          <a:custGeom>
            <a:avLst/>
            <a:gdLst/>
            <a:ahLst/>
            <a:cxnLst>
              <a:cxn ang="0">
                <a:pos x="0" y="505"/>
              </a:cxn>
              <a:cxn ang="0">
                <a:pos x="0" y="171"/>
              </a:cxn>
              <a:cxn ang="0">
                <a:pos x="296" y="0"/>
              </a:cxn>
              <a:cxn ang="0">
                <a:pos x="451" y="90"/>
              </a:cxn>
              <a:cxn ang="0">
                <a:pos x="451" y="421"/>
              </a:cxn>
              <a:cxn ang="0">
                <a:pos x="155" y="595"/>
              </a:cxn>
              <a:cxn ang="0">
                <a:pos x="0" y="505"/>
              </a:cxn>
            </a:cxnLst>
            <a:rect l="0" t="0" r="r" b="b"/>
            <a:pathLst>
              <a:path w="451" h="595">
                <a:moveTo>
                  <a:pt x="0" y="505"/>
                </a:moveTo>
                <a:lnTo>
                  <a:pt x="0" y="171"/>
                </a:lnTo>
                <a:lnTo>
                  <a:pt x="296" y="0"/>
                </a:lnTo>
                <a:lnTo>
                  <a:pt x="451" y="90"/>
                </a:lnTo>
                <a:lnTo>
                  <a:pt x="451" y="421"/>
                </a:lnTo>
                <a:lnTo>
                  <a:pt x="155" y="595"/>
                </a:lnTo>
                <a:lnTo>
                  <a:pt x="0" y="505"/>
                </a:lnTo>
                <a:close/>
              </a:path>
            </a:pathLst>
          </a:custGeom>
          <a:solidFill>
            <a:srgbClr val="F6FFA4"/>
          </a:solidFill>
          <a:ln w="1" cap="flat">
            <a:solidFill>
              <a:srgbClr val="C2C31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6215063" y="1458913"/>
            <a:ext cx="209550" cy="257175"/>
          </a:xfrm>
          <a:custGeom>
            <a:avLst/>
            <a:gdLst/>
            <a:ahLst/>
            <a:cxnLst>
              <a:cxn ang="0">
                <a:pos x="140" y="169"/>
              </a:cxn>
              <a:cxn ang="0">
                <a:pos x="136" y="171"/>
              </a:cxn>
              <a:cxn ang="0">
                <a:pos x="5" y="96"/>
              </a:cxn>
              <a:cxn ang="0">
                <a:pos x="0" y="88"/>
              </a:cxn>
              <a:cxn ang="0">
                <a:pos x="0" y="4"/>
              </a:cxn>
              <a:cxn ang="0">
                <a:pos x="5" y="2"/>
              </a:cxn>
              <a:cxn ang="0">
                <a:pos x="136" y="77"/>
              </a:cxn>
              <a:cxn ang="0">
                <a:pos x="140" y="84"/>
              </a:cxn>
              <a:cxn ang="0">
                <a:pos x="140" y="169"/>
              </a:cxn>
            </a:cxnLst>
            <a:rect l="0" t="0" r="r" b="b"/>
            <a:pathLst>
              <a:path w="140" h="172">
                <a:moveTo>
                  <a:pt x="140" y="169"/>
                </a:moveTo>
                <a:cubicBezTo>
                  <a:pt x="140" y="171"/>
                  <a:pt x="139" y="172"/>
                  <a:pt x="136" y="171"/>
                </a:cubicBezTo>
                <a:cubicBezTo>
                  <a:pt x="5" y="96"/>
                  <a:pt x="5" y="96"/>
                  <a:pt x="5" y="96"/>
                </a:cubicBezTo>
                <a:cubicBezTo>
                  <a:pt x="2" y="94"/>
                  <a:pt x="0" y="91"/>
                  <a:pt x="0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5" y="2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9" y="78"/>
                  <a:pt x="140" y="82"/>
                  <a:pt x="140" y="84"/>
                </a:cubicBezTo>
                <a:lnTo>
                  <a:pt x="140" y="169"/>
                </a:lnTo>
                <a:close/>
              </a:path>
            </a:pathLst>
          </a:custGeom>
          <a:solidFill>
            <a:srgbClr val="FFF51F"/>
          </a:solidFill>
          <a:ln w="6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281738" y="1506538"/>
            <a:ext cx="1714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ZONE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224588" y="1527175"/>
            <a:ext cx="2555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TAMPON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Freeform 9"/>
          <p:cNvSpPr>
            <a:spLocks noEditPoints="1"/>
          </p:cNvSpPr>
          <p:nvPr/>
        </p:nvSpPr>
        <p:spPr bwMode="auto">
          <a:xfrm>
            <a:off x="6226175" y="1492250"/>
            <a:ext cx="49212" cy="60325"/>
          </a:xfrm>
          <a:custGeom>
            <a:avLst/>
            <a:gdLst/>
            <a:ahLst/>
            <a:cxnLst>
              <a:cxn ang="0">
                <a:pos x="13" y="12"/>
              </a:cxn>
              <a:cxn ang="0">
                <a:pos x="8" y="0"/>
              </a:cxn>
              <a:cxn ang="0">
                <a:pos x="0" y="11"/>
              </a:cxn>
              <a:cxn ang="0">
                <a:pos x="0" y="11"/>
              </a:cxn>
              <a:cxn ang="0">
                <a:pos x="10" y="17"/>
              </a:cxn>
              <a:cxn ang="0">
                <a:pos x="13" y="12"/>
              </a:cxn>
              <a:cxn ang="0">
                <a:pos x="13" y="12"/>
              </a:cxn>
              <a:cxn ang="0">
                <a:pos x="25" y="10"/>
              </a:cxn>
              <a:cxn ang="0">
                <a:pos x="20" y="16"/>
              </a:cxn>
              <a:cxn ang="0">
                <a:pos x="23" y="24"/>
              </a:cxn>
              <a:cxn ang="0">
                <a:pos x="23" y="24"/>
              </a:cxn>
              <a:cxn ang="0">
                <a:pos x="33" y="30"/>
              </a:cxn>
              <a:cxn ang="0">
                <a:pos x="25" y="10"/>
              </a:cxn>
              <a:cxn ang="0">
                <a:pos x="25" y="10"/>
              </a:cxn>
              <a:cxn ang="0">
                <a:pos x="13" y="25"/>
              </a:cxn>
              <a:cxn ang="0">
                <a:pos x="8" y="31"/>
              </a:cxn>
              <a:cxn ang="0">
                <a:pos x="25" y="41"/>
              </a:cxn>
              <a:cxn ang="0">
                <a:pos x="25" y="41"/>
              </a:cxn>
              <a:cxn ang="0">
                <a:pos x="20" y="28"/>
              </a:cxn>
              <a:cxn ang="0">
                <a:pos x="13" y="25"/>
              </a:cxn>
              <a:cxn ang="0">
                <a:pos x="13" y="25"/>
              </a:cxn>
              <a:cxn ang="0">
                <a:pos x="12" y="18"/>
              </a:cxn>
              <a:cxn ang="0">
                <a:pos x="16" y="16"/>
              </a:cxn>
              <a:cxn ang="0">
                <a:pos x="21" y="23"/>
              </a:cxn>
              <a:cxn ang="0">
                <a:pos x="21" y="23"/>
              </a:cxn>
              <a:cxn ang="0">
                <a:pos x="16" y="25"/>
              </a:cxn>
              <a:cxn ang="0">
                <a:pos x="12" y="18"/>
              </a:cxn>
            </a:cxnLst>
            <a:rect l="0" t="0" r="r" b="b"/>
            <a:pathLst>
              <a:path w="33" h="41">
                <a:moveTo>
                  <a:pt x="13" y="12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4"/>
                  <a:pt x="11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moveTo>
                  <a:pt x="25" y="10"/>
                </a:moveTo>
                <a:cubicBezTo>
                  <a:pt x="20" y="16"/>
                  <a:pt x="20" y="16"/>
                  <a:pt x="20" y="16"/>
                </a:cubicBezTo>
                <a:cubicBezTo>
                  <a:pt x="22" y="19"/>
                  <a:pt x="23" y="22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24"/>
                  <a:pt x="30" y="16"/>
                  <a:pt x="25" y="10"/>
                </a:cubicBezTo>
                <a:cubicBezTo>
                  <a:pt x="25" y="10"/>
                  <a:pt x="25" y="10"/>
                  <a:pt x="25" y="10"/>
                </a:cubicBezTo>
                <a:moveTo>
                  <a:pt x="13" y="25"/>
                </a:moveTo>
                <a:cubicBezTo>
                  <a:pt x="8" y="31"/>
                  <a:pt x="8" y="31"/>
                  <a:pt x="8" y="31"/>
                </a:cubicBezTo>
                <a:cubicBezTo>
                  <a:pt x="13" y="37"/>
                  <a:pt x="20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0" y="28"/>
                  <a:pt x="20" y="28"/>
                  <a:pt x="20" y="28"/>
                </a:cubicBezTo>
                <a:cubicBezTo>
                  <a:pt x="18" y="29"/>
                  <a:pt x="15" y="27"/>
                  <a:pt x="13" y="25"/>
                </a:cubicBezTo>
                <a:cubicBezTo>
                  <a:pt x="13" y="25"/>
                  <a:pt x="13" y="25"/>
                  <a:pt x="13" y="25"/>
                </a:cubicBezTo>
                <a:moveTo>
                  <a:pt x="12" y="18"/>
                </a:moveTo>
                <a:cubicBezTo>
                  <a:pt x="12" y="16"/>
                  <a:pt x="14" y="15"/>
                  <a:pt x="16" y="16"/>
                </a:cubicBezTo>
                <a:cubicBezTo>
                  <a:pt x="19" y="17"/>
                  <a:pt x="21" y="20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19" y="26"/>
                  <a:pt x="16" y="25"/>
                </a:cubicBezTo>
                <a:cubicBezTo>
                  <a:pt x="14" y="24"/>
                  <a:pt x="12" y="20"/>
                  <a:pt x="12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5383213" y="1404938"/>
            <a:ext cx="1357312" cy="1765300"/>
          </a:xfrm>
          <a:custGeom>
            <a:avLst/>
            <a:gdLst/>
            <a:ahLst/>
            <a:cxnLst>
              <a:cxn ang="0">
                <a:pos x="0" y="619"/>
              </a:cxn>
              <a:cxn ang="0">
                <a:pos x="855" y="1112"/>
              </a:cxn>
              <a:cxn ang="0">
                <a:pos x="855" y="493"/>
              </a:cxn>
              <a:cxn ang="0">
                <a:pos x="0" y="0"/>
              </a:cxn>
              <a:cxn ang="0">
                <a:pos x="0" y="619"/>
              </a:cxn>
            </a:cxnLst>
            <a:rect l="0" t="0" r="r" b="b"/>
            <a:pathLst>
              <a:path w="855" h="1112">
                <a:moveTo>
                  <a:pt x="0" y="619"/>
                </a:moveTo>
                <a:lnTo>
                  <a:pt x="855" y="1112"/>
                </a:lnTo>
                <a:lnTo>
                  <a:pt x="855" y="493"/>
                </a:lnTo>
                <a:lnTo>
                  <a:pt x="0" y="0"/>
                </a:lnTo>
                <a:lnTo>
                  <a:pt x="0" y="619"/>
                </a:lnTo>
                <a:close/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6740525" y="1716088"/>
            <a:ext cx="815975" cy="1454150"/>
          </a:xfrm>
          <a:custGeom>
            <a:avLst/>
            <a:gdLst/>
            <a:ahLst/>
            <a:cxnLst>
              <a:cxn ang="0">
                <a:pos x="0" y="297"/>
              </a:cxn>
              <a:cxn ang="0">
                <a:pos x="514" y="0"/>
              </a:cxn>
              <a:cxn ang="0">
                <a:pos x="514" y="620"/>
              </a:cxn>
              <a:cxn ang="0">
                <a:pos x="0" y="916"/>
              </a:cxn>
            </a:cxnLst>
            <a:rect l="0" t="0" r="r" b="b"/>
            <a:pathLst>
              <a:path w="514" h="916">
                <a:moveTo>
                  <a:pt x="0" y="297"/>
                </a:moveTo>
                <a:lnTo>
                  <a:pt x="514" y="0"/>
                </a:lnTo>
                <a:lnTo>
                  <a:pt x="514" y="620"/>
                </a:lnTo>
                <a:lnTo>
                  <a:pt x="0" y="916"/>
                </a:lnTo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5383213" y="935038"/>
            <a:ext cx="815975" cy="1452562"/>
          </a:xfrm>
          <a:custGeom>
            <a:avLst/>
            <a:gdLst/>
            <a:ahLst/>
            <a:cxnLst>
              <a:cxn ang="0">
                <a:pos x="0" y="296"/>
              </a:cxn>
              <a:cxn ang="0">
                <a:pos x="514" y="0"/>
              </a:cxn>
              <a:cxn ang="0">
                <a:pos x="514" y="618"/>
              </a:cxn>
              <a:cxn ang="0">
                <a:pos x="0" y="915"/>
              </a:cxn>
            </a:cxnLst>
            <a:rect l="0" t="0" r="r" b="b"/>
            <a:pathLst>
              <a:path w="514" h="915">
                <a:moveTo>
                  <a:pt x="0" y="296"/>
                </a:moveTo>
                <a:lnTo>
                  <a:pt x="514" y="0"/>
                </a:lnTo>
                <a:lnTo>
                  <a:pt x="514" y="618"/>
                </a:lnTo>
                <a:lnTo>
                  <a:pt x="0" y="915"/>
                </a:lnTo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6199188" y="1916113"/>
            <a:ext cx="1357312" cy="784225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 flipV="1">
            <a:off x="6199188" y="935038"/>
            <a:ext cx="1357312" cy="781050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6151563" y="2489200"/>
            <a:ext cx="1587" cy="1838325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965950" y="2719388"/>
            <a:ext cx="1587" cy="1839912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6094413" y="2325688"/>
            <a:ext cx="928687" cy="538162"/>
          </a:xfrm>
          <a:custGeom>
            <a:avLst/>
            <a:gdLst/>
            <a:ahLst/>
            <a:cxnLst>
              <a:cxn ang="0">
                <a:pos x="73" y="43"/>
              </a:cxn>
              <a:cxn ang="0">
                <a:pos x="456" y="94"/>
              </a:cxn>
              <a:cxn ang="0">
                <a:pos x="545" y="315"/>
              </a:cxn>
              <a:cxn ang="0">
                <a:pos x="162" y="264"/>
              </a:cxn>
              <a:cxn ang="0">
                <a:pos x="73" y="43"/>
              </a:cxn>
            </a:cxnLst>
            <a:rect l="0" t="0" r="r" b="b"/>
            <a:pathLst>
              <a:path w="618" h="358">
                <a:moveTo>
                  <a:pt x="73" y="43"/>
                </a:moveTo>
                <a:cubicBezTo>
                  <a:pt x="147" y="0"/>
                  <a:pt x="338" y="26"/>
                  <a:pt x="456" y="94"/>
                </a:cubicBezTo>
                <a:cubicBezTo>
                  <a:pt x="574" y="162"/>
                  <a:pt x="618" y="272"/>
                  <a:pt x="545" y="315"/>
                </a:cubicBezTo>
                <a:cubicBezTo>
                  <a:pt x="471" y="358"/>
                  <a:pt x="279" y="332"/>
                  <a:pt x="162" y="264"/>
                </a:cubicBezTo>
                <a:cubicBezTo>
                  <a:pt x="44" y="196"/>
                  <a:pt x="0" y="85"/>
                  <a:pt x="73" y="43"/>
                </a:cubicBezTo>
                <a:close/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6096000" y="4168775"/>
            <a:ext cx="927100" cy="557212"/>
          </a:xfrm>
          <a:custGeom>
            <a:avLst/>
            <a:gdLst/>
            <a:ahLst/>
            <a:cxnLst>
              <a:cxn ang="0">
                <a:pos x="74" y="58"/>
              </a:cxn>
              <a:cxn ang="0">
                <a:pos x="455" y="68"/>
              </a:cxn>
              <a:cxn ang="0">
                <a:pos x="544" y="330"/>
              </a:cxn>
              <a:cxn ang="0">
                <a:pos x="161" y="238"/>
              </a:cxn>
              <a:cxn ang="0">
                <a:pos x="74" y="58"/>
              </a:cxn>
            </a:cxnLst>
            <a:rect l="0" t="0" r="r" b="b"/>
            <a:pathLst>
              <a:path w="617" h="372">
                <a:moveTo>
                  <a:pt x="74" y="58"/>
                </a:moveTo>
                <a:cubicBezTo>
                  <a:pt x="148" y="15"/>
                  <a:pt x="337" y="0"/>
                  <a:pt x="455" y="68"/>
                </a:cubicBezTo>
                <a:cubicBezTo>
                  <a:pt x="573" y="136"/>
                  <a:pt x="617" y="287"/>
                  <a:pt x="544" y="330"/>
                </a:cubicBezTo>
                <a:cubicBezTo>
                  <a:pt x="470" y="372"/>
                  <a:pt x="278" y="306"/>
                  <a:pt x="161" y="238"/>
                </a:cubicBezTo>
                <a:cubicBezTo>
                  <a:pt x="43" y="170"/>
                  <a:pt x="0" y="101"/>
                  <a:pt x="74" y="58"/>
                </a:cubicBezTo>
                <a:close/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5561013" y="5383213"/>
            <a:ext cx="1179512" cy="681037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6376988" y="4913313"/>
            <a:ext cx="1179512" cy="679450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 flipH="1">
            <a:off x="5635625" y="4041775"/>
            <a:ext cx="815975" cy="471487"/>
          </a:xfrm>
          <a:prstGeom prst="line">
            <a:avLst/>
          </a:pr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5364163" y="3708400"/>
            <a:ext cx="2389187" cy="2355850"/>
          </a:xfrm>
          <a:custGeom>
            <a:avLst/>
            <a:gdLst/>
            <a:ahLst/>
            <a:cxnLst>
              <a:cxn ang="0">
                <a:pos x="674" y="802"/>
              </a:cxn>
              <a:cxn ang="0">
                <a:pos x="1066" y="302"/>
              </a:cxn>
              <a:cxn ang="0">
                <a:pos x="1459" y="1255"/>
              </a:cxn>
              <a:cxn ang="0">
                <a:pos x="916" y="1569"/>
              </a:cxn>
              <a:cxn ang="0">
                <a:pos x="523" y="616"/>
              </a:cxn>
              <a:cxn ang="0">
                <a:pos x="131" y="1115"/>
              </a:cxn>
              <a:cxn ang="0">
                <a:pos x="674" y="802"/>
              </a:cxn>
            </a:cxnLst>
            <a:rect l="0" t="0" r="r" b="b"/>
            <a:pathLst>
              <a:path w="1590" h="1569">
                <a:moveTo>
                  <a:pt x="674" y="802"/>
                </a:moveTo>
                <a:cubicBezTo>
                  <a:pt x="634" y="465"/>
                  <a:pt x="543" y="0"/>
                  <a:pt x="1066" y="302"/>
                </a:cubicBezTo>
                <a:cubicBezTo>
                  <a:pt x="1590" y="603"/>
                  <a:pt x="1489" y="958"/>
                  <a:pt x="1459" y="1255"/>
                </a:cubicBezTo>
                <a:cubicBezTo>
                  <a:pt x="916" y="1569"/>
                  <a:pt x="916" y="1569"/>
                  <a:pt x="916" y="1569"/>
                </a:cubicBezTo>
                <a:cubicBezTo>
                  <a:pt x="946" y="1272"/>
                  <a:pt x="1047" y="917"/>
                  <a:pt x="523" y="616"/>
                </a:cubicBezTo>
                <a:cubicBezTo>
                  <a:pt x="0" y="314"/>
                  <a:pt x="91" y="779"/>
                  <a:pt x="131" y="1115"/>
                </a:cubicBezTo>
                <a:lnTo>
                  <a:pt x="674" y="802"/>
                </a:lnTo>
                <a:close/>
              </a:path>
            </a:pathLst>
          </a:custGeom>
          <a:noFill/>
          <a:ln w="2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6221413" y="4838700"/>
            <a:ext cx="307975" cy="341312"/>
          </a:xfrm>
          <a:custGeom>
            <a:avLst/>
            <a:gdLst/>
            <a:ahLst/>
            <a:cxnLst>
              <a:cxn ang="0">
                <a:pos x="194" y="53"/>
              </a:cxn>
              <a:cxn ang="0">
                <a:pos x="194" y="53"/>
              </a:cxn>
              <a:cxn ang="0">
                <a:pos x="97" y="0"/>
              </a:cxn>
              <a:cxn ang="0">
                <a:pos x="97" y="0"/>
              </a:cxn>
              <a:cxn ang="0">
                <a:pos x="0" y="53"/>
              </a:cxn>
              <a:cxn ang="0">
                <a:pos x="0" y="53"/>
              </a:cxn>
              <a:cxn ang="0">
                <a:pos x="0" y="161"/>
              </a:cxn>
              <a:cxn ang="0">
                <a:pos x="12" y="167"/>
              </a:cxn>
              <a:cxn ang="0">
                <a:pos x="22" y="161"/>
              </a:cxn>
              <a:cxn ang="0">
                <a:pos x="22" y="152"/>
              </a:cxn>
              <a:cxn ang="0">
                <a:pos x="87" y="188"/>
              </a:cxn>
              <a:cxn ang="0">
                <a:pos x="87" y="208"/>
              </a:cxn>
              <a:cxn ang="0">
                <a:pos x="97" y="215"/>
              </a:cxn>
              <a:cxn ang="0">
                <a:pos x="97" y="215"/>
              </a:cxn>
              <a:cxn ang="0">
                <a:pos x="108" y="208"/>
              </a:cxn>
              <a:cxn ang="0">
                <a:pos x="108" y="188"/>
              </a:cxn>
              <a:cxn ang="0">
                <a:pos x="173" y="152"/>
              </a:cxn>
              <a:cxn ang="0">
                <a:pos x="173" y="161"/>
              </a:cxn>
              <a:cxn ang="0">
                <a:pos x="183" y="167"/>
              </a:cxn>
              <a:cxn ang="0">
                <a:pos x="194" y="161"/>
              </a:cxn>
              <a:cxn ang="0">
                <a:pos x="194" y="53"/>
              </a:cxn>
            </a:cxnLst>
            <a:rect l="0" t="0" r="r" b="b"/>
            <a:pathLst>
              <a:path w="194" h="215">
                <a:moveTo>
                  <a:pt x="194" y="53"/>
                </a:moveTo>
                <a:lnTo>
                  <a:pt x="194" y="53"/>
                </a:lnTo>
                <a:lnTo>
                  <a:pt x="97" y="0"/>
                </a:lnTo>
                <a:lnTo>
                  <a:pt x="97" y="0"/>
                </a:lnTo>
                <a:lnTo>
                  <a:pt x="0" y="53"/>
                </a:lnTo>
                <a:lnTo>
                  <a:pt x="0" y="53"/>
                </a:lnTo>
                <a:lnTo>
                  <a:pt x="0" y="161"/>
                </a:lnTo>
                <a:lnTo>
                  <a:pt x="12" y="167"/>
                </a:lnTo>
                <a:lnTo>
                  <a:pt x="22" y="161"/>
                </a:lnTo>
                <a:lnTo>
                  <a:pt x="22" y="152"/>
                </a:lnTo>
                <a:lnTo>
                  <a:pt x="87" y="188"/>
                </a:lnTo>
                <a:lnTo>
                  <a:pt x="87" y="208"/>
                </a:lnTo>
                <a:lnTo>
                  <a:pt x="97" y="215"/>
                </a:lnTo>
                <a:lnTo>
                  <a:pt x="97" y="215"/>
                </a:lnTo>
                <a:lnTo>
                  <a:pt x="108" y="208"/>
                </a:lnTo>
                <a:lnTo>
                  <a:pt x="108" y="188"/>
                </a:lnTo>
                <a:lnTo>
                  <a:pt x="173" y="152"/>
                </a:lnTo>
                <a:lnTo>
                  <a:pt x="173" y="161"/>
                </a:lnTo>
                <a:lnTo>
                  <a:pt x="183" y="167"/>
                </a:lnTo>
                <a:lnTo>
                  <a:pt x="194" y="161"/>
                </a:lnTo>
                <a:lnTo>
                  <a:pt x="194" y="53"/>
                </a:lnTo>
                <a:close/>
              </a:path>
            </a:pathLst>
          </a:custGeom>
          <a:noFill/>
          <a:ln w="6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4916488"/>
            <a:ext cx="1666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9" name="Freeform 25"/>
          <p:cNvSpPr>
            <a:spLocks/>
          </p:cNvSpPr>
          <p:nvPr/>
        </p:nvSpPr>
        <p:spPr bwMode="auto">
          <a:xfrm>
            <a:off x="6221413" y="4922838"/>
            <a:ext cx="153987" cy="257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7" y="54"/>
              </a:cxn>
              <a:cxn ang="0">
                <a:pos x="97" y="162"/>
              </a:cxn>
              <a:cxn ang="0">
                <a:pos x="87" y="155"/>
              </a:cxn>
              <a:cxn ang="0">
                <a:pos x="87" y="135"/>
              </a:cxn>
              <a:cxn ang="0">
                <a:pos x="12" y="92"/>
              </a:cxn>
              <a:cxn ang="0">
                <a:pos x="12" y="114"/>
              </a:cxn>
              <a:cxn ang="0">
                <a:pos x="0" y="108"/>
              </a:cxn>
              <a:cxn ang="0">
                <a:pos x="0" y="0"/>
              </a:cxn>
            </a:cxnLst>
            <a:rect l="0" t="0" r="r" b="b"/>
            <a:pathLst>
              <a:path w="97" h="162">
                <a:moveTo>
                  <a:pt x="0" y="0"/>
                </a:moveTo>
                <a:lnTo>
                  <a:pt x="97" y="54"/>
                </a:lnTo>
                <a:lnTo>
                  <a:pt x="97" y="162"/>
                </a:lnTo>
                <a:lnTo>
                  <a:pt x="87" y="155"/>
                </a:lnTo>
                <a:lnTo>
                  <a:pt x="87" y="135"/>
                </a:lnTo>
                <a:lnTo>
                  <a:pt x="12" y="92"/>
                </a:lnTo>
                <a:lnTo>
                  <a:pt x="12" y="114"/>
                </a:lnTo>
                <a:lnTo>
                  <a:pt x="0" y="108"/>
                </a:lnTo>
                <a:lnTo>
                  <a:pt x="0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832350"/>
            <a:ext cx="1666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Freeform 27"/>
          <p:cNvSpPr>
            <a:spLocks/>
          </p:cNvSpPr>
          <p:nvPr/>
        </p:nvSpPr>
        <p:spPr bwMode="auto">
          <a:xfrm>
            <a:off x="6221413" y="4838700"/>
            <a:ext cx="153987" cy="153987"/>
          </a:xfrm>
          <a:custGeom>
            <a:avLst/>
            <a:gdLst/>
            <a:ahLst/>
            <a:cxnLst>
              <a:cxn ang="0">
                <a:pos x="97" y="0"/>
              </a:cxn>
              <a:cxn ang="0">
                <a:pos x="97" y="86"/>
              </a:cxn>
              <a:cxn ang="0">
                <a:pos x="78" y="97"/>
              </a:cxn>
              <a:cxn ang="0">
                <a:pos x="0" y="53"/>
              </a:cxn>
              <a:cxn ang="0">
                <a:pos x="97" y="0"/>
              </a:cxn>
            </a:cxnLst>
            <a:rect l="0" t="0" r="r" b="b"/>
            <a:pathLst>
              <a:path w="97" h="97">
                <a:moveTo>
                  <a:pt x="97" y="0"/>
                </a:moveTo>
                <a:lnTo>
                  <a:pt x="97" y="86"/>
                </a:lnTo>
                <a:lnTo>
                  <a:pt x="78" y="97"/>
                </a:lnTo>
                <a:lnTo>
                  <a:pt x="0" y="53"/>
                </a:lnTo>
                <a:lnTo>
                  <a:pt x="97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2525" y="5062538"/>
            <a:ext cx="3175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3" name="Freeform 29"/>
          <p:cNvSpPr>
            <a:spLocks/>
          </p:cNvSpPr>
          <p:nvPr/>
        </p:nvSpPr>
        <p:spPr bwMode="auto">
          <a:xfrm>
            <a:off x="6240463" y="5068888"/>
            <a:ext cx="15875" cy="34925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10" y="16"/>
              </a:cxn>
              <a:cxn ang="0">
                <a:pos x="10" y="7"/>
              </a:cxn>
              <a:cxn ang="0">
                <a:pos x="0" y="0"/>
              </a:cxn>
              <a:cxn ang="0">
                <a:pos x="0" y="22"/>
              </a:cxn>
            </a:cxnLst>
            <a:rect l="0" t="0" r="r" b="b"/>
            <a:pathLst>
              <a:path w="10" h="22">
                <a:moveTo>
                  <a:pt x="0" y="22"/>
                </a:moveTo>
                <a:lnTo>
                  <a:pt x="10" y="16"/>
                </a:lnTo>
                <a:lnTo>
                  <a:pt x="10" y="7"/>
                </a:lnTo>
                <a:lnTo>
                  <a:pt x="0" y="0"/>
                </a:lnTo>
                <a:lnTo>
                  <a:pt x="0" y="22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9050" y="4916488"/>
            <a:ext cx="1666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5" name="Freeform 31"/>
          <p:cNvSpPr>
            <a:spLocks/>
          </p:cNvSpPr>
          <p:nvPr/>
        </p:nvSpPr>
        <p:spPr bwMode="auto">
          <a:xfrm>
            <a:off x="6375400" y="4922838"/>
            <a:ext cx="153987" cy="257175"/>
          </a:xfrm>
          <a:custGeom>
            <a:avLst/>
            <a:gdLst/>
            <a:ahLst/>
            <a:cxnLst>
              <a:cxn ang="0">
                <a:pos x="97" y="0"/>
              </a:cxn>
              <a:cxn ang="0">
                <a:pos x="0" y="54"/>
              </a:cxn>
              <a:cxn ang="0">
                <a:pos x="0" y="162"/>
              </a:cxn>
              <a:cxn ang="0">
                <a:pos x="11" y="155"/>
              </a:cxn>
              <a:cxn ang="0">
                <a:pos x="11" y="135"/>
              </a:cxn>
              <a:cxn ang="0">
                <a:pos x="86" y="92"/>
              </a:cxn>
              <a:cxn ang="0">
                <a:pos x="86" y="114"/>
              </a:cxn>
              <a:cxn ang="0">
                <a:pos x="97" y="108"/>
              </a:cxn>
              <a:cxn ang="0">
                <a:pos x="97" y="0"/>
              </a:cxn>
            </a:cxnLst>
            <a:rect l="0" t="0" r="r" b="b"/>
            <a:pathLst>
              <a:path w="97" h="162">
                <a:moveTo>
                  <a:pt x="97" y="0"/>
                </a:moveTo>
                <a:lnTo>
                  <a:pt x="0" y="54"/>
                </a:lnTo>
                <a:lnTo>
                  <a:pt x="0" y="162"/>
                </a:lnTo>
                <a:lnTo>
                  <a:pt x="11" y="155"/>
                </a:lnTo>
                <a:lnTo>
                  <a:pt x="11" y="135"/>
                </a:lnTo>
                <a:lnTo>
                  <a:pt x="86" y="92"/>
                </a:lnTo>
                <a:lnTo>
                  <a:pt x="86" y="114"/>
                </a:lnTo>
                <a:lnTo>
                  <a:pt x="97" y="108"/>
                </a:lnTo>
                <a:lnTo>
                  <a:pt x="97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69050" y="4832350"/>
            <a:ext cx="1666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7" name="Freeform 33"/>
          <p:cNvSpPr>
            <a:spLocks/>
          </p:cNvSpPr>
          <p:nvPr/>
        </p:nvSpPr>
        <p:spPr bwMode="auto">
          <a:xfrm>
            <a:off x="6375400" y="4838700"/>
            <a:ext cx="153987" cy="1539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6"/>
              </a:cxn>
              <a:cxn ang="0">
                <a:pos x="20" y="97"/>
              </a:cxn>
              <a:cxn ang="0">
                <a:pos x="97" y="53"/>
              </a:cxn>
              <a:cxn ang="0">
                <a:pos x="0" y="0"/>
              </a:cxn>
            </a:cxnLst>
            <a:rect l="0" t="0" r="r" b="b"/>
            <a:pathLst>
              <a:path w="97" h="97">
                <a:moveTo>
                  <a:pt x="0" y="0"/>
                </a:moveTo>
                <a:lnTo>
                  <a:pt x="0" y="86"/>
                </a:lnTo>
                <a:lnTo>
                  <a:pt x="20" y="97"/>
                </a:lnTo>
                <a:lnTo>
                  <a:pt x="97" y="53"/>
                </a:lnTo>
                <a:lnTo>
                  <a:pt x="0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88113" y="5062538"/>
            <a:ext cx="3175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Freeform 35"/>
          <p:cNvSpPr>
            <a:spLocks/>
          </p:cNvSpPr>
          <p:nvPr/>
        </p:nvSpPr>
        <p:spPr bwMode="auto">
          <a:xfrm>
            <a:off x="6496050" y="5068888"/>
            <a:ext cx="15875" cy="34925"/>
          </a:xfrm>
          <a:custGeom>
            <a:avLst/>
            <a:gdLst/>
            <a:ahLst/>
            <a:cxnLst>
              <a:cxn ang="0">
                <a:pos x="10" y="22"/>
              </a:cxn>
              <a:cxn ang="0">
                <a:pos x="0" y="16"/>
              </a:cxn>
              <a:cxn ang="0">
                <a:pos x="0" y="7"/>
              </a:cxn>
              <a:cxn ang="0">
                <a:pos x="10" y="0"/>
              </a:cxn>
              <a:cxn ang="0">
                <a:pos x="10" y="22"/>
              </a:cxn>
            </a:cxnLst>
            <a:rect l="0" t="0" r="r" b="b"/>
            <a:pathLst>
              <a:path w="10" h="22">
                <a:moveTo>
                  <a:pt x="10" y="22"/>
                </a:moveTo>
                <a:lnTo>
                  <a:pt x="0" y="16"/>
                </a:lnTo>
                <a:lnTo>
                  <a:pt x="0" y="7"/>
                </a:lnTo>
                <a:lnTo>
                  <a:pt x="10" y="0"/>
                </a:lnTo>
                <a:lnTo>
                  <a:pt x="10" y="22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6345238" y="4975225"/>
            <a:ext cx="61912" cy="33337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39" y="11"/>
              </a:cxn>
              <a:cxn ang="0">
                <a:pos x="19" y="21"/>
              </a:cxn>
              <a:cxn ang="0">
                <a:pos x="0" y="11"/>
              </a:cxn>
              <a:cxn ang="0">
                <a:pos x="19" y="0"/>
              </a:cxn>
            </a:cxnLst>
            <a:rect l="0" t="0" r="r" b="b"/>
            <a:pathLst>
              <a:path w="39" h="21">
                <a:moveTo>
                  <a:pt x="19" y="0"/>
                </a:moveTo>
                <a:lnTo>
                  <a:pt x="39" y="11"/>
                </a:lnTo>
                <a:lnTo>
                  <a:pt x="19" y="21"/>
                </a:lnTo>
                <a:lnTo>
                  <a:pt x="0" y="11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6423025" y="5010150"/>
            <a:ext cx="23812" cy="41275"/>
          </a:xfrm>
          <a:custGeom>
            <a:avLst/>
            <a:gdLst/>
            <a:ahLst/>
            <a:cxnLst>
              <a:cxn ang="0">
                <a:pos x="16" y="10"/>
              </a:cxn>
              <a:cxn ang="0">
                <a:pos x="10" y="0"/>
              </a:cxn>
              <a:cxn ang="0">
                <a:pos x="0" y="27"/>
              </a:cxn>
              <a:cxn ang="0">
                <a:pos x="0" y="27"/>
              </a:cxn>
              <a:cxn ang="0">
                <a:pos x="12" y="21"/>
              </a:cxn>
              <a:cxn ang="0">
                <a:pos x="16" y="10"/>
              </a:cxn>
            </a:cxnLst>
            <a:rect l="0" t="0" r="r" b="b"/>
            <a:pathLst>
              <a:path w="16" h="27">
                <a:moveTo>
                  <a:pt x="16" y="10"/>
                </a:moveTo>
                <a:cubicBezTo>
                  <a:pt x="10" y="0"/>
                  <a:pt x="10" y="0"/>
                  <a:pt x="10" y="0"/>
                </a:cubicBezTo>
                <a:cubicBezTo>
                  <a:pt x="4" y="8"/>
                  <a:pt x="0" y="18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7"/>
                  <a:pt x="13" y="13"/>
                  <a:pt x="16" y="10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6457950" y="4994275"/>
            <a:ext cx="23812" cy="349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16"/>
              </a:cxn>
              <a:cxn ang="0">
                <a:pos x="4" y="23"/>
              </a:cxn>
              <a:cxn ang="0">
                <a:pos x="4" y="23"/>
              </a:cxn>
              <a:cxn ang="0">
                <a:pos x="16" y="16"/>
              </a:cxn>
              <a:cxn ang="0">
                <a:pos x="6" y="0"/>
              </a:cxn>
            </a:cxnLst>
            <a:rect l="0" t="0" r="r" b="b"/>
            <a:pathLst>
              <a:path w="16" h="23">
                <a:moveTo>
                  <a:pt x="6" y="0"/>
                </a:moveTo>
                <a:cubicBezTo>
                  <a:pt x="0" y="16"/>
                  <a:pt x="0" y="16"/>
                  <a:pt x="0" y="16"/>
                </a:cubicBezTo>
                <a:cubicBezTo>
                  <a:pt x="3" y="17"/>
                  <a:pt x="4" y="19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7"/>
                  <a:pt x="12" y="1"/>
                  <a:pt x="6" y="0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6438900" y="5045075"/>
            <a:ext cx="28575" cy="33337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0" y="21"/>
              </a:cxn>
              <a:cxn ang="0">
                <a:pos x="19" y="10"/>
              </a:cxn>
              <a:cxn ang="0">
                <a:pos x="19" y="10"/>
              </a:cxn>
              <a:cxn ang="0">
                <a:pos x="13" y="0"/>
              </a:cxn>
              <a:cxn ang="0">
                <a:pos x="6" y="4"/>
              </a:cxn>
            </a:cxnLst>
            <a:rect l="0" t="0" r="r" b="b"/>
            <a:pathLst>
              <a:path w="19" h="22">
                <a:moveTo>
                  <a:pt x="6" y="4"/>
                </a:moveTo>
                <a:cubicBezTo>
                  <a:pt x="0" y="21"/>
                  <a:pt x="0" y="21"/>
                  <a:pt x="0" y="21"/>
                </a:cubicBezTo>
                <a:cubicBezTo>
                  <a:pt x="6" y="22"/>
                  <a:pt x="13" y="18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3"/>
                  <a:pt x="8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6445250" y="5022850"/>
            <a:ext cx="14287" cy="23812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4" y="2"/>
              </a:cxn>
              <a:cxn ang="0">
                <a:pos x="9" y="5"/>
              </a:cxn>
              <a:cxn ang="0">
                <a:pos x="9" y="5"/>
              </a:cxn>
              <a:cxn ang="0">
                <a:pos x="4" y="15"/>
              </a:cxn>
              <a:cxn ang="0">
                <a:pos x="0" y="11"/>
              </a:cxn>
            </a:cxnLst>
            <a:rect l="0" t="0" r="r" b="b"/>
            <a:pathLst>
              <a:path w="9" h="16">
                <a:moveTo>
                  <a:pt x="0" y="11"/>
                </a:moveTo>
                <a:cubicBezTo>
                  <a:pt x="0" y="7"/>
                  <a:pt x="2" y="3"/>
                  <a:pt x="4" y="2"/>
                </a:cubicBezTo>
                <a:cubicBezTo>
                  <a:pt x="7" y="0"/>
                  <a:pt x="9" y="2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9"/>
                  <a:pt x="7" y="13"/>
                  <a:pt x="4" y="15"/>
                </a:cubicBezTo>
                <a:cubicBezTo>
                  <a:pt x="2" y="16"/>
                  <a:pt x="0" y="14"/>
                  <a:pt x="0" y="11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6270625" y="4994275"/>
            <a:ext cx="23812" cy="34925"/>
          </a:xfrm>
          <a:custGeom>
            <a:avLst/>
            <a:gdLst/>
            <a:ahLst/>
            <a:cxnLst>
              <a:cxn ang="0">
                <a:pos x="16" y="16"/>
              </a:cxn>
              <a:cxn ang="0">
                <a:pos x="10" y="0"/>
              </a:cxn>
              <a:cxn ang="0">
                <a:pos x="0" y="16"/>
              </a:cxn>
              <a:cxn ang="0">
                <a:pos x="0" y="16"/>
              </a:cxn>
              <a:cxn ang="0">
                <a:pos x="12" y="23"/>
              </a:cxn>
              <a:cxn ang="0">
                <a:pos x="16" y="16"/>
              </a:cxn>
            </a:cxnLst>
            <a:rect l="0" t="0" r="r" b="b"/>
            <a:pathLst>
              <a:path w="16" h="23">
                <a:moveTo>
                  <a:pt x="16" y="16"/>
                </a:moveTo>
                <a:cubicBezTo>
                  <a:pt x="10" y="0"/>
                  <a:pt x="10" y="0"/>
                  <a:pt x="10" y="0"/>
                </a:cubicBezTo>
                <a:cubicBezTo>
                  <a:pt x="4" y="1"/>
                  <a:pt x="0" y="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19"/>
                  <a:pt x="13" y="17"/>
                  <a:pt x="16" y="16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6303963" y="5010150"/>
            <a:ext cx="25400" cy="412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10"/>
              </a:cxn>
              <a:cxn ang="0">
                <a:pos x="4" y="21"/>
              </a:cxn>
              <a:cxn ang="0">
                <a:pos x="4" y="21"/>
              </a:cxn>
              <a:cxn ang="0">
                <a:pos x="16" y="27"/>
              </a:cxn>
              <a:cxn ang="0">
                <a:pos x="6" y="0"/>
              </a:cxn>
            </a:cxnLst>
            <a:rect l="0" t="0" r="r" b="b"/>
            <a:pathLst>
              <a:path w="16" h="27">
                <a:moveTo>
                  <a:pt x="6" y="0"/>
                </a:moveTo>
                <a:cubicBezTo>
                  <a:pt x="0" y="10"/>
                  <a:pt x="0" y="10"/>
                  <a:pt x="0" y="10"/>
                </a:cubicBezTo>
                <a:cubicBezTo>
                  <a:pt x="3" y="13"/>
                  <a:pt x="4" y="17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18"/>
                  <a:pt x="12" y="8"/>
                  <a:pt x="6" y="0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6284913" y="5045075"/>
            <a:ext cx="28575" cy="3333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10"/>
              </a:cxn>
              <a:cxn ang="0">
                <a:pos x="19" y="21"/>
              </a:cxn>
              <a:cxn ang="0">
                <a:pos x="19" y="21"/>
              </a:cxn>
              <a:cxn ang="0">
                <a:pos x="13" y="4"/>
              </a:cxn>
              <a:cxn ang="0">
                <a:pos x="6" y="0"/>
              </a:cxn>
            </a:cxnLst>
            <a:rect l="0" t="0" r="r" b="b"/>
            <a:pathLst>
              <a:path w="19" h="22">
                <a:moveTo>
                  <a:pt x="6" y="0"/>
                </a:moveTo>
                <a:cubicBezTo>
                  <a:pt x="0" y="10"/>
                  <a:pt x="0" y="10"/>
                  <a:pt x="0" y="10"/>
                </a:cubicBezTo>
                <a:cubicBezTo>
                  <a:pt x="6" y="18"/>
                  <a:pt x="13" y="22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3" y="4"/>
                  <a:pt x="13" y="4"/>
                  <a:pt x="13" y="4"/>
                </a:cubicBezTo>
                <a:cubicBezTo>
                  <a:pt x="11" y="5"/>
                  <a:pt x="8" y="3"/>
                  <a:pt x="6" y="0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6292850" y="5022850"/>
            <a:ext cx="12700" cy="23812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4" y="2"/>
              </a:cxn>
              <a:cxn ang="0">
                <a:pos x="9" y="11"/>
              </a:cxn>
              <a:cxn ang="0">
                <a:pos x="9" y="11"/>
              </a:cxn>
              <a:cxn ang="0">
                <a:pos x="4" y="15"/>
              </a:cxn>
              <a:cxn ang="0">
                <a:pos x="0" y="5"/>
              </a:cxn>
            </a:cxnLst>
            <a:rect l="0" t="0" r="r" b="b"/>
            <a:pathLst>
              <a:path w="9" h="16">
                <a:moveTo>
                  <a:pt x="0" y="5"/>
                </a:moveTo>
                <a:cubicBezTo>
                  <a:pt x="0" y="2"/>
                  <a:pt x="2" y="0"/>
                  <a:pt x="4" y="2"/>
                </a:cubicBezTo>
                <a:cubicBezTo>
                  <a:pt x="7" y="3"/>
                  <a:pt x="9" y="7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4"/>
                  <a:pt x="7" y="16"/>
                  <a:pt x="4" y="15"/>
                </a:cubicBezTo>
                <a:cubicBezTo>
                  <a:pt x="2" y="13"/>
                  <a:pt x="0" y="9"/>
                  <a:pt x="0" y="5"/>
                </a:cubicBezTo>
                <a:close/>
              </a:path>
            </a:pathLst>
          </a:custGeom>
          <a:solidFill>
            <a:srgbClr val="0000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81700" y="5207000"/>
            <a:ext cx="3175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1" name="Freeform 47"/>
          <p:cNvSpPr>
            <a:spLocks/>
          </p:cNvSpPr>
          <p:nvPr/>
        </p:nvSpPr>
        <p:spPr bwMode="auto">
          <a:xfrm>
            <a:off x="5989638" y="5214938"/>
            <a:ext cx="15875" cy="33337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0" y="15"/>
              </a:cxn>
              <a:cxn ang="0">
                <a:pos x="10" y="5"/>
              </a:cxn>
              <a:cxn ang="0">
                <a:pos x="0" y="0"/>
              </a:cxn>
              <a:cxn ang="0">
                <a:pos x="0" y="21"/>
              </a:cxn>
            </a:cxnLst>
            <a:rect l="0" t="0" r="r" b="b"/>
            <a:pathLst>
              <a:path w="10" h="21">
                <a:moveTo>
                  <a:pt x="0" y="21"/>
                </a:moveTo>
                <a:lnTo>
                  <a:pt x="10" y="15"/>
                </a:lnTo>
                <a:lnTo>
                  <a:pt x="10" y="5"/>
                </a:lnTo>
                <a:lnTo>
                  <a:pt x="0" y="0"/>
                </a:lnTo>
                <a:lnTo>
                  <a:pt x="0" y="21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5721350" y="5129213"/>
            <a:ext cx="306387" cy="339725"/>
          </a:xfrm>
          <a:custGeom>
            <a:avLst/>
            <a:gdLst/>
            <a:ahLst/>
            <a:cxnLst>
              <a:cxn ang="0">
                <a:pos x="193" y="53"/>
              </a:cxn>
              <a:cxn ang="0">
                <a:pos x="193" y="53"/>
              </a:cxn>
              <a:cxn ang="0">
                <a:pos x="97" y="0"/>
              </a:cxn>
              <a:cxn ang="0">
                <a:pos x="97" y="0"/>
              </a:cxn>
              <a:cxn ang="0">
                <a:pos x="0" y="53"/>
              </a:cxn>
              <a:cxn ang="0">
                <a:pos x="0" y="53"/>
              </a:cxn>
              <a:cxn ang="0">
                <a:pos x="0" y="161"/>
              </a:cxn>
              <a:cxn ang="0">
                <a:pos x="11" y="166"/>
              </a:cxn>
              <a:cxn ang="0">
                <a:pos x="22" y="161"/>
              </a:cxn>
              <a:cxn ang="0">
                <a:pos x="22" y="151"/>
              </a:cxn>
              <a:cxn ang="0">
                <a:pos x="86" y="186"/>
              </a:cxn>
              <a:cxn ang="0">
                <a:pos x="86" y="208"/>
              </a:cxn>
              <a:cxn ang="0">
                <a:pos x="97" y="214"/>
              </a:cxn>
              <a:cxn ang="0">
                <a:pos x="97" y="214"/>
              </a:cxn>
              <a:cxn ang="0">
                <a:pos x="107" y="208"/>
              </a:cxn>
              <a:cxn ang="0">
                <a:pos x="107" y="186"/>
              </a:cxn>
              <a:cxn ang="0">
                <a:pos x="171" y="151"/>
              </a:cxn>
              <a:cxn ang="0">
                <a:pos x="171" y="161"/>
              </a:cxn>
              <a:cxn ang="0">
                <a:pos x="183" y="166"/>
              </a:cxn>
              <a:cxn ang="0">
                <a:pos x="193" y="161"/>
              </a:cxn>
              <a:cxn ang="0">
                <a:pos x="193" y="53"/>
              </a:cxn>
            </a:cxnLst>
            <a:rect l="0" t="0" r="r" b="b"/>
            <a:pathLst>
              <a:path w="193" h="214">
                <a:moveTo>
                  <a:pt x="193" y="53"/>
                </a:moveTo>
                <a:lnTo>
                  <a:pt x="193" y="53"/>
                </a:lnTo>
                <a:lnTo>
                  <a:pt x="97" y="0"/>
                </a:lnTo>
                <a:lnTo>
                  <a:pt x="97" y="0"/>
                </a:lnTo>
                <a:lnTo>
                  <a:pt x="0" y="53"/>
                </a:lnTo>
                <a:lnTo>
                  <a:pt x="0" y="53"/>
                </a:lnTo>
                <a:lnTo>
                  <a:pt x="0" y="161"/>
                </a:lnTo>
                <a:lnTo>
                  <a:pt x="11" y="166"/>
                </a:lnTo>
                <a:lnTo>
                  <a:pt x="22" y="161"/>
                </a:lnTo>
                <a:lnTo>
                  <a:pt x="22" y="151"/>
                </a:lnTo>
                <a:lnTo>
                  <a:pt x="86" y="186"/>
                </a:lnTo>
                <a:lnTo>
                  <a:pt x="86" y="208"/>
                </a:lnTo>
                <a:lnTo>
                  <a:pt x="97" y="214"/>
                </a:lnTo>
                <a:lnTo>
                  <a:pt x="97" y="214"/>
                </a:lnTo>
                <a:lnTo>
                  <a:pt x="107" y="208"/>
                </a:lnTo>
                <a:lnTo>
                  <a:pt x="107" y="186"/>
                </a:lnTo>
                <a:lnTo>
                  <a:pt x="171" y="151"/>
                </a:lnTo>
                <a:lnTo>
                  <a:pt x="171" y="161"/>
                </a:lnTo>
                <a:lnTo>
                  <a:pt x="183" y="166"/>
                </a:lnTo>
                <a:lnTo>
                  <a:pt x="193" y="161"/>
                </a:lnTo>
                <a:lnTo>
                  <a:pt x="193" y="53"/>
                </a:lnTo>
                <a:close/>
              </a:path>
            </a:pathLst>
          </a:custGeom>
          <a:noFill/>
          <a:ln w="6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96" name="Picture 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3413" y="5205413"/>
            <a:ext cx="166687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7" name="Freeform 73"/>
          <p:cNvSpPr>
            <a:spLocks/>
          </p:cNvSpPr>
          <p:nvPr/>
        </p:nvSpPr>
        <p:spPr bwMode="auto">
          <a:xfrm>
            <a:off x="5721350" y="5213350"/>
            <a:ext cx="153987" cy="255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7" y="54"/>
              </a:cxn>
              <a:cxn ang="0">
                <a:pos x="97" y="161"/>
              </a:cxn>
              <a:cxn ang="0">
                <a:pos x="86" y="155"/>
              </a:cxn>
              <a:cxn ang="0">
                <a:pos x="86" y="133"/>
              </a:cxn>
              <a:cxn ang="0">
                <a:pos x="11" y="92"/>
              </a:cxn>
              <a:cxn ang="0">
                <a:pos x="11" y="113"/>
              </a:cxn>
              <a:cxn ang="0">
                <a:pos x="0" y="108"/>
              </a:cxn>
              <a:cxn ang="0">
                <a:pos x="0" y="0"/>
              </a:cxn>
            </a:cxnLst>
            <a:rect l="0" t="0" r="r" b="b"/>
            <a:pathLst>
              <a:path w="97" h="161">
                <a:moveTo>
                  <a:pt x="0" y="0"/>
                </a:moveTo>
                <a:lnTo>
                  <a:pt x="97" y="54"/>
                </a:lnTo>
                <a:lnTo>
                  <a:pt x="97" y="161"/>
                </a:lnTo>
                <a:lnTo>
                  <a:pt x="86" y="155"/>
                </a:lnTo>
                <a:lnTo>
                  <a:pt x="86" y="133"/>
                </a:lnTo>
                <a:lnTo>
                  <a:pt x="11" y="92"/>
                </a:lnTo>
                <a:lnTo>
                  <a:pt x="11" y="113"/>
                </a:lnTo>
                <a:lnTo>
                  <a:pt x="0" y="108"/>
                </a:lnTo>
                <a:lnTo>
                  <a:pt x="0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98" name="Picture 7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13413" y="5122863"/>
            <a:ext cx="1666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9" name="Freeform 75"/>
          <p:cNvSpPr>
            <a:spLocks/>
          </p:cNvSpPr>
          <p:nvPr/>
        </p:nvSpPr>
        <p:spPr bwMode="auto">
          <a:xfrm>
            <a:off x="5721350" y="5129213"/>
            <a:ext cx="153987" cy="152400"/>
          </a:xfrm>
          <a:custGeom>
            <a:avLst/>
            <a:gdLst/>
            <a:ahLst/>
            <a:cxnLst>
              <a:cxn ang="0">
                <a:pos x="97" y="0"/>
              </a:cxn>
              <a:cxn ang="0">
                <a:pos x="97" y="85"/>
              </a:cxn>
              <a:cxn ang="0">
                <a:pos x="78" y="96"/>
              </a:cxn>
              <a:cxn ang="0">
                <a:pos x="0" y="53"/>
              </a:cxn>
              <a:cxn ang="0">
                <a:pos x="97" y="0"/>
              </a:cxn>
            </a:cxnLst>
            <a:rect l="0" t="0" r="r" b="b"/>
            <a:pathLst>
              <a:path w="97" h="96">
                <a:moveTo>
                  <a:pt x="97" y="0"/>
                </a:moveTo>
                <a:lnTo>
                  <a:pt x="97" y="85"/>
                </a:lnTo>
                <a:lnTo>
                  <a:pt x="78" y="96"/>
                </a:lnTo>
                <a:lnTo>
                  <a:pt x="0" y="53"/>
                </a:lnTo>
                <a:lnTo>
                  <a:pt x="97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00" name="Picture 7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30875" y="5351463"/>
            <a:ext cx="3175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1" name="Freeform 77"/>
          <p:cNvSpPr>
            <a:spLocks/>
          </p:cNvSpPr>
          <p:nvPr/>
        </p:nvSpPr>
        <p:spPr bwMode="auto">
          <a:xfrm>
            <a:off x="5738813" y="5359400"/>
            <a:ext cx="17462" cy="33337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1" y="16"/>
              </a:cxn>
              <a:cxn ang="0">
                <a:pos x="11" y="6"/>
              </a:cxn>
              <a:cxn ang="0">
                <a:pos x="0" y="0"/>
              </a:cxn>
              <a:cxn ang="0">
                <a:pos x="0" y="21"/>
              </a:cxn>
            </a:cxnLst>
            <a:rect l="0" t="0" r="r" b="b"/>
            <a:pathLst>
              <a:path w="11" h="21">
                <a:moveTo>
                  <a:pt x="0" y="21"/>
                </a:moveTo>
                <a:lnTo>
                  <a:pt x="11" y="16"/>
                </a:lnTo>
                <a:lnTo>
                  <a:pt x="11" y="6"/>
                </a:lnTo>
                <a:lnTo>
                  <a:pt x="0" y="0"/>
                </a:lnTo>
                <a:lnTo>
                  <a:pt x="0" y="21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02" name="Picture 7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867400" y="5205413"/>
            <a:ext cx="166687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3" name="Freeform 79"/>
          <p:cNvSpPr>
            <a:spLocks/>
          </p:cNvSpPr>
          <p:nvPr/>
        </p:nvSpPr>
        <p:spPr bwMode="auto">
          <a:xfrm>
            <a:off x="5875338" y="5213350"/>
            <a:ext cx="152400" cy="255587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54"/>
              </a:cxn>
              <a:cxn ang="0">
                <a:pos x="0" y="161"/>
              </a:cxn>
              <a:cxn ang="0">
                <a:pos x="10" y="155"/>
              </a:cxn>
              <a:cxn ang="0">
                <a:pos x="10" y="133"/>
              </a:cxn>
              <a:cxn ang="0">
                <a:pos x="86" y="92"/>
              </a:cxn>
              <a:cxn ang="0">
                <a:pos x="86" y="113"/>
              </a:cxn>
              <a:cxn ang="0">
                <a:pos x="96" y="108"/>
              </a:cxn>
              <a:cxn ang="0">
                <a:pos x="96" y="0"/>
              </a:cxn>
            </a:cxnLst>
            <a:rect l="0" t="0" r="r" b="b"/>
            <a:pathLst>
              <a:path w="96" h="161">
                <a:moveTo>
                  <a:pt x="96" y="0"/>
                </a:moveTo>
                <a:lnTo>
                  <a:pt x="0" y="54"/>
                </a:lnTo>
                <a:lnTo>
                  <a:pt x="0" y="161"/>
                </a:lnTo>
                <a:lnTo>
                  <a:pt x="10" y="155"/>
                </a:lnTo>
                <a:lnTo>
                  <a:pt x="10" y="133"/>
                </a:lnTo>
                <a:lnTo>
                  <a:pt x="86" y="92"/>
                </a:lnTo>
                <a:lnTo>
                  <a:pt x="86" y="113"/>
                </a:lnTo>
                <a:lnTo>
                  <a:pt x="96" y="108"/>
                </a:lnTo>
                <a:lnTo>
                  <a:pt x="96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04" name="Picture 8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67400" y="5122863"/>
            <a:ext cx="1666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" name="Freeform 81"/>
          <p:cNvSpPr>
            <a:spLocks/>
          </p:cNvSpPr>
          <p:nvPr/>
        </p:nvSpPr>
        <p:spPr bwMode="auto">
          <a:xfrm>
            <a:off x="5875338" y="5129213"/>
            <a:ext cx="152400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5"/>
              </a:cxn>
              <a:cxn ang="0">
                <a:pos x="19" y="96"/>
              </a:cxn>
              <a:cxn ang="0">
                <a:pos x="96" y="53"/>
              </a:cxn>
              <a:cxn ang="0">
                <a:pos x="0" y="0"/>
              </a:cxn>
            </a:cxnLst>
            <a:rect l="0" t="0" r="r" b="b"/>
            <a:pathLst>
              <a:path w="96" h="96">
                <a:moveTo>
                  <a:pt x="0" y="0"/>
                </a:moveTo>
                <a:lnTo>
                  <a:pt x="0" y="85"/>
                </a:lnTo>
                <a:lnTo>
                  <a:pt x="19" y="96"/>
                </a:lnTo>
                <a:lnTo>
                  <a:pt x="96" y="53"/>
                </a:lnTo>
                <a:lnTo>
                  <a:pt x="0" y="0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06" name="Picture 8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86463" y="5351463"/>
            <a:ext cx="3175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7" name="Freeform 83"/>
          <p:cNvSpPr>
            <a:spLocks/>
          </p:cNvSpPr>
          <p:nvPr/>
        </p:nvSpPr>
        <p:spPr bwMode="auto">
          <a:xfrm>
            <a:off x="5992813" y="5359400"/>
            <a:ext cx="19050" cy="33337"/>
          </a:xfrm>
          <a:custGeom>
            <a:avLst/>
            <a:gdLst/>
            <a:ahLst/>
            <a:cxnLst>
              <a:cxn ang="0">
                <a:pos x="12" y="21"/>
              </a:cxn>
              <a:cxn ang="0">
                <a:pos x="0" y="16"/>
              </a:cxn>
              <a:cxn ang="0">
                <a:pos x="0" y="6"/>
              </a:cxn>
              <a:cxn ang="0">
                <a:pos x="12" y="0"/>
              </a:cxn>
              <a:cxn ang="0">
                <a:pos x="12" y="21"/>
              </a:cxn>
            </a:cxnLst>
            <a:rect l="0" t="0" r="r" b="b"/>
            <a:pathLst>
              <a:path w="12" h="21">
                <a:moveTo>
                  <a:pt x="12" y="21"/>
                </a:moveTo>
                <a:lnTo>
                  <a:pt x="0" y="16"/>
                </a:lnTo>
                <a:lnTo>
                  <a:pt x="0" y="6"/>
                </a:lnTo>
                <a:lnTo>
                  <a:pt x="12" y="0"/>
                </a:lnTo>
                <a:lnTo>
                  <a:pt x="12" y="21"/>
                </a:lnTo>
                <a:close/>
              </a:path>
            </a:pathLst>
          </a:custGeom>
          <a:noFill/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8" name="Freeform 84"/>
          <p:cNvSpPr>
            <a:spLocks/>
          </p:cNvSpPr>
          <p:nvPr/>
        </p:nvSpPr>
        <p:spPr bwMode="auto">
          <a:xfrm>
            <a:off x="5845175" y="5264150"/>
            <a:ext cx="60325" cy="34925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38" y="11"/>
              </a:cxn>
              <a:cxn ang="0">
                <a:pos x="19" y="22"/>
              </a:cxn>
              <a:cxn ang="0">
                <a:pos x="0" y="11"/>
              </a:cxn>
              <a:cxn ang="0">
                <a:pos x="19" y="0"/>
              </a:cxn>
            </a:cxnLst>
            <a:rect l="0" t="0" r="r" b="b"/>
            <a:pathLst>
              <a:path w="38" h="22">
                <a:moveTo>
                  <a:pt x="19" y="0"/>
                </a:moveTo>
                <a:lnTo>
                  <a:pt x="38" y="11"/>
                </a:lnTo>
                <a:lnTo>
                  <a:pt x="19" y="22"/>
                </a:lnTo>
                <a:lnTo>
                  <a:pt x="0" y="11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 w="2" cap="rnd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9" name="Freeform 85"/>
          <p:cNvSpPr>
            <a:spLocks/>
          </p:cNvSpPr>
          <p:nvPr/>
        </p:nvSpPr>
        <p:spPr bwMode="auto">
          <a:xfrm>
            <a:off x="5932488" y="5338763"/>
            <a:ext cx="19050" cy="26987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1" y="11"/>
              </a:cxn>
              <a:cxn ang="0">
                <a:pos x="5" y="17"/>
              </a:cxn>
              <a:cxn ang="0">
                <a:pos x="13" y="12"/>
              </a:cxn>
              <a:cxn ang="0">
                <a:pos x="13" y="0"/>
              </a:cxn>
              <a:cxn ang="0">
                <a:pos x="3" y="6"/>
              </a:cxn>
            </a:cxnLst>
            <a:rect l="0" t="0" r="r" b="b"/>
            <a:pathLst>
              <a:path w="13" h="18">
                <a:moveTo>
                  <a:pt x="3" y="6"/>
                </a:moveTo>
                <a:cubicBezTo>
                  <a:pt x="1" y="11"/>
                  <a:pt x="1" y="11"/>
                  <a:pt x="1" y="11"/>
                </a:cubicBezTo>
                <a:cubicBezTo>
                  <a:pt x="0" y="17"/>
                  <a:pt x="3" y="18"/>
                  <a:pt x="5" y="17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0"/>
                  <a:pt x="13" y="0"/>
                  <a:pt x="13" y="0"/>
                </a:cubicBezTo>
                <a:lnTo>
                  <a:pt x="3" y="6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0" name="Freeform 86"/>
          <p:cNvSpPr>
            <a:spLocks/>
          </p:cNvSpPr>
          <p:nvPr/>
        </p:nvSpPr>
        <p:spPr bwMode="auto">
          <a:xfrm>
            <a:off x="5924550" y="5322888"/>
            <a:ext cx="19050" cy="3810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9" y="0"/>
              </a:cxn>
              <a:cxn ang="0">
                <a:pos x="13" y="8"/>
              </a:cxn>
              <a:cxn ang="0">
                <a:pos x="11" y="7"/>
              </a:cxn>
              <a:cxn ang="0">
                <a:pos x="6" y="22"/>
              </a:cxn>
              <a:cxn ang="0">
                <a:pos x="6" y="26"/>
              </a:cxn>
              <a:cxn ang="0">
                <a:pos x="0" y="17"/>
              </a:cxn>
              <a:cxn ang="0">
                <a:pos x="0" y="13"/>
              </a:cxn>
              <a:cxn ang="0">
                <a:pos x="2" y="7"/>
              </a:cxn>
              <a:cxn ang="0">
                <a:pos x="0" y="6"/>
              </a:cxn>
            </a:cxnLst>
            <a:rect l="0" t="0" r="r" b="b"/>
            <a:pathLst>
              <a:path w="13" h="26">
                <a:moveTo>
                  <a:pt x="0" y="6"/>
                </a:moveTo>
                <a:cubicBezTo>
                  <a:pt x="9" y="0"/>
                  <a:pt x="9" y="0"/>
                  <a:pt x="9" y="0"/>
                </a:cubicBezTo>
                <a:cubicBezTo>
                  <a:pt x="13" y="8"/>
                  <a:pt x="13" y="8"/>
                  <a:pt x="13" y="8"/>
                </a:cubicBezTo>
                <a:cubicBezTo>
                  <a:pt x="11" y="7"/>
                  <a:pt x="11" y="7"/>
                  <a:pt x="11" y="7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3"/>
                  <a:pt x="5" y="25"/>
                  <a:pt x="6" y="2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4"/>
                  <a:pt x="0" y="13"/>
                </a:cubicBezTo>
                <a:cubicBezTo>
                  <a:pt x="2" y="7"/>
                  <a:pt x="2" y="7"/>
                  <a:pt x="2" y="7"/>
                </a:cubicBezTo>
                <a:lnTo>
                  <a:pt x="0" y="6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1" name="Freeform 87"/>
          <p:cNvSpPr>
            <a:spLocks/>
          </p:cNvSpPr>
          <p:nvPr/>
        </p:nvSpPr>
        <p:spPr bwMode="auto">
          <a:xfrm>
            <a:off x="5962650" y="5299075"/>
            <a:ext cx="19050" cy="28575"/>
          </a:xfrm>
          <a:custGeom>
            <a:avLst/>
            <a:gdLst/>
            <a:ahLst/>
            <a:cxnLst>
              <a:cxn ang="0">
                <a:pos x="5" y="19"/>
              </a:cxn>
              <a:cxn ang="0">
                <a:pos x="9" y="17"/>
              </a:cxn>
              <a:cxn ang="0">
                <a:pos x="12" y="6"/>
              </a:cxn>
              <a:cxn ang="0">
                <a:pos x="8" y="0"/>
              </a:cxn>
              <a:cxn ang="0">
                <a:pos x="0" y="11"/>
              </a:cxn>
              <a:cxn ang="0">
                <a:pos x="5" y="19"/>
              </a:cxn>
            </a:cxnLst>
            <a:rect l="0" t="0" r="r" b="b"/>
            <a:pathLst>
              <a:path w="13" h="19">
                <a:moveTo>
                  <a:pt x="5" y="19"/>
                </a:moveTo>
                <a:cubicBezTo>
                  <a:pt x="9" y="17"/>
                  <a:pt x="9" y="17"/>
                  <a:pt x="9" y="17"/>
                </a:cubicBezTo>
                <a:cubicBezTo>
                  <a:pt x="13" y="13"/>
                  <a:pt x="13" y="7"/>
                  <a:pt x="12" y="6"/>
                </a:cubicBezTo>
                <a:cubicBezTo>
                  <a:pt x="8" y="0"/>
                  <a:pt x="8" y="0"/>
                  <a:pt x="8" y="0"/>
                </a:cubicBezTo>
                <a:cubicBezTo>
                  <a:pt x="0" y="11"/>
                  <a:pt x="0" y="11"/>
                  <a:pt x="0" y="11"/>
                </a:cubicBezTo>
                <a:lnTo>
                  <a:pt x="5" y="19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2" name="Freeform 88"/>
          <p:cNvSpPr>
            <a:spLocks/>
          </p:cNvSpPr>
          <p:nvPr/>
        </p:nvSpPr>
        <p:spPr bwMode="auto">
          <a:xfrm>
            <a:off x="5954713" y="5318125"/>
            <a:ext cx="25400" cy="39687"/>
          </a:xfrm>
          <a:custGeom>
            <a:avLst/>
            <a:gdLst/>
            <a:ahLst/>
            <a:cxnLst>
              <a:cxn ang="0">
                <a:pos x="5" y="26"/>
              </a:cxn>
              <a:cxn ang="0">
                <a:pos x="0" y="19"/>
              </a:cxn>
              <a:cxn ang="0">
                <a:pos x="4" y="7"/>
              </a:cxn>
              <a:cxn ang="0">
                <a:pos x="4" y="10"/>
              </a:cxn>
              <a:cxn ang="0">
                <a:pos x="14" y="4"/>
              </a:cxn>
              <a:cxn ang="0">
                <a:pos x="17" y="0"/>
              </a:cxn>
              <a:cxn ang="0">
                <a:pos x="12" y="16"/>
              </a:cxn>
              <a:cxn ang="0">
                <a:pos x="9" y="19"/>
              </a:cxn>
              <a:cxn ang="0">
                <a:pos x="5" y="22"/>
              </a:cxn>
              <a:cxn ang="0">
                <a:pos x="5" y="26"/>
              </a:cxn>
            </a:cxnLst>
            <a:rect l="0" t="0" r="r" b="b"/>
            <a:pathLst>
              <a:path w="17" h="26">
                <a:moveTo>
                  <a:pt x="5" y="26"/>
                </a:moveTo>
                <a:cubicBezTo>
                  <a:pt x="0" y="19"/>
                  <a:pt x="0" y="19"/>
                  <a:pt x="0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10"/>
                  <a:pt x="4" y="10"/>
                  <a:pt x="4" y="10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3"/>
                  <a:pt x="16" y="1"/>
                  <a:pt x="17" y="0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7"/>
                  <a:pt x="10" y="19"/>
                  <a:pt x="9" y="19"/>
                </a:cubicBezTo>
                <a:cubicBezTo>
                  <a:pt x="5" y="22"/>
                  <a:pt x="5" y="22"/>
                  <a:pt x="5" y="22"/>
                </a:cubicBezTo>
                <a:lnTo>
                  <a:pt x="5" y="26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3" name="Freeform 89"/>
          <p:cNvSpPr>
            <a:spLocks/>
          </p:cNvSpPr>
          <p:nvPr/>
        </p:nvSpPr>
        <p:spPr bwMode="auto">
          <a:xfrm>
            <a:off x="5932488" y="5291138"/>
            <a:ext cx="19050" cy="30162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1" y="3"/>
              </a:cxn>
              <a:cxn ang="0">
                <a:pos x="4" y="8"/>
              </a:cxn>
              <a:cxn ang="0">
                <a:pos x="0" y="19"/>
              </a:cxn>
              <a:cxn ang="0">
                <a:pos x="9" y="20"/>
              </a:cxn>
              <a:cxn ang="0">
                <a:pos x="13" y="6"/>
              </a:cxn>
            </a:cxnLst>
            <a:rect l="0" t="0" r="r" b="b"/>
            <a:pathLst>
              <a:path w="13" h="20">
                <a:moveTo>
                  <a:pt x="13" y="6"/>
                </a:moveTo>
                <a:cubicBezTo>
                  <a:pt x="11" y="3"/>
                  <a:pt x="11" y="3"/>
                  <a:pt x="11" y="3"/>
                </a:cubicBezTo>
                <a:cubicBezTo>
                  <a:pt x="9" y="0"/>
                  <a:pt x="5" y="5"/>
                  <a:pt x="4" y="8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0"/>
                  <a:pt x="9" y="20"/>
                  <a:pt x="9" y="20"/>
                </a:cubicBezTo>
                <a:lnTo>
                  <a:pt x="13" y="6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4" name="Freeform 90"/>
          <p:cNvSpPr>
            <a:spLocks/>
          </p:cNvSpPr>
          <p:nvPr/>
        </p:nvSpPr>
        <p:spPr bwMode="auto">
          <a:xfrm>
            <a:off x="5943600" y="5283200"/>
            <a:ext cx="28575" cy="28575"/>
          </a:xfrm>
          <a:custGeom>
            <a:avLst/>
            <a:gdLst/>
            <a:ahLst/>
            <a:cxnLst>
              <a:cxn ang="0">
                <a:pos x="19" y="1"/>
              </a:cxn>
              <a:cxn ang="0">
                <a:pos x="15" y="14"/>
              </a:cxn>
              <a:cxn ang="0">
                <a:pos x="7" y="19"/>
              </a:cxn>
              <a:cxn ang="0">
                <a:pos x="9" y="16"/>
              </a:cxn>
              <a:cxn ang="0">
                <a:pos x="3" y="8"/>
              </a:cxn>
              <a:cxn ang="0">
                <a:pos x="0" y="7"/>
              </a:cxn>
              <a:cxn ang="0">
                <a:pos x="12" y="0"/>
              </a:cxn>
              <a:cxn ang="0">
                <a:pos x="14" y="1"/>
              </a:cxn>
              <a:cxn ang="0">
                <a:pos x="16" y="5"/>
              </a:cxn>
              <a:cxn ang="0">
                <a:pos x="19" y="1"/>
              </a:cxn>
            </a:cxnLst>
            <a:rect l="0" t="0" r="r" b="b"/>
            <a:pathLst>
              <a:path w="19" h="19">
                <a:moveTo>
                  <a:pt x="19" y="1"/>
                </a:moveTo>
                <a:cubicBezTo>
                  <a:pt x="15" y="14"/>
                  <a:pt x="15" y="14"/>
                  <a:pt x="15" y="14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6"/>
                  <a:pt x="9" y="16"/>
                  <a:pt x="9" y="16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1" y="7"/>
                  <a:pt x="0" y="7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4" y="0"/>
                  <a:pt x="14" y="1"/>
                </a:cubicBezTo>
                <a:cubicBezTo>
                  <a:pt x="16" y="5"/>
                  <a:pt x="16" y="5"/>
                  <a:pt x="16" y="5"/>
                </a:cubicBezTo>
                <a:lnTo>
                  <a:pt x="19" y="1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5" name="Freeform 91"/>
          <p:cNvSpPr>
            <a:spLocks/>
          </p:cNvSpPr>
          <p:nvPr/>
        </p:nvSpPr>
        <p:spPr bwMode="auto">
          <a:xfrm>
            <a:off x="5776913" y="5327650"/>
            <a:ext cx="20637" cy="2698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1" y="3"/>
              </a:cxn>
              <a:cxn ang="0">
                <a:pos x="6" y="14"/>
              </a:cxn>
              <a:cxn ang="0">
                <a:pos x="14" y="18"/>
              </a:cxn>
              <a:cxn ang="0">
                <a:pos x="13" y="6"/>
              </a:cxn>
              <a:cxn ang="0">
                <a:pos x="3" y="0"/>
              </a:cxn>
            </a:cxnLst>
            <a:rect l="0" t="0" r="r" b="b"/>
            <a:pathLst>
              <a:path w="14" h="18">
                <a:moveTo>
                  <a:pt x="3" y="0"/>
                </a:moveTo>
                <a:cubicBezTo>
                  <a:pt x="1" y="3"/>
                  <a:pt x="1" y="3"/>
                  <a:pt x="1" y="3"/>
                </a:cubicBezTo>
                <a:cubicBezTo>
                  <a:pt x="0" y="8"/>
                  <a:pt x="4" y="13"/>
                  <a:pt x="6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6"/>
                  <a:pt x="13" y="6"/>
                  <a:pt x="13" y="6"/>
                </a:cubicBezTo>
                <a:lnTo>
                  <a:pt x="3" y="0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6" name="Freeform 92"/>
          <p:cNvSpPr>
            <a:spLocks/>
          </p:cNvSpPr>
          <p:nvPr/>
        </p:nvSpPr>
        <p:spPr bwMode="auto">
          <a:xfrm>
            <a:off x="5768975" y="5299075"/>
            <a:ext cx="22225" cy="39687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9" y="4"/>
              </a:cxn>
              <a:cxn ang="0">
                <a:pos x="14" y="16"/>
              </a:cxn>
              <a:cxn ang="0">
                <a:pos x="11" y="13"/>
              </a:cxn>
              <a:cxn ang="0">
                <a:pos x="7" y="22"/>
              </a:cxn>
              <a:cxn ang="0">
                <a:pos x="6" y="27"/>
              </a:cxn>
              <a:cxn ang="0">
                <a:pos x="1" y="11"/>
              </a:cxn>
              <a:cxn ang="0">
                <a:pos x="1" y="7"/>
              </a:cxn>
              <a:cxn ang="0">
                <a:pos x="3" y="3"/>
              </a:cxn>
              <a:cxn ang="0">
                <a:pos x="1" y="0"/>
              </a:cxn>
            </a:cxnLst>
            <a:rect l="0" t="0" r="r" b="b"/>
            <a:pathLst>
              <a:path w="14" h="27">
                <a:moveTo>
                  <a:pt x="1" y="0"/>
                </a:moveTo>
                <a:cubicBezTo>
                  <a:pt x="9" y="4"/>
                  <a:pt x="9" y="4"/>
                  <a:pt x="9" y="4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3"/>
                  <a:pt x="6" y="25"/>
                  <a:pt x="6" y="2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9"/>
                  <a:pt x="0" y="7"/>
                  <a:pt x="1" y="7"/>
                </a:cubicBezTo>
                <a:cubicBezTo>
                  <a:pt x="3" y="3"/>
                  <a:pt x="3" y="3"/>
                  <a:pt x="3" y="3"/>
                </a:cubicBezTo>
                <a:lnTo>
                  <a:pt x="1" y="0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7" name="Freeform 93"/>
          <p:cNvSpPr>
            <a:spLocks/>
          </p:cNvSpPr>
          <p:nvPr/>
        </p:nvSpPr>
        <p:spPr bwMode="auto">
          <a:xfrm>
            <a:off x="5807075" y="5321300"/>
            <a:ext cx="20637" cy="28575"/>
          </a:xfrm>
          <a:custGeom>
            <a:avLst/>
            <a:gdLst/>
            <a:ahLst/>
            <a:cxnLst>
              <a:cxn ang="0">
                <a:pos x="6" y="16"/>
              </a:cxn>
              <a:cxn ang="0">
                <a:pos x="10" y="18"/>
              </a:cxn>
              <a:cxn ang="0">
                <a:pos x="12" y="10"/>
              </a:cxn>
              <a:cxn ang="0">
                <a:pos x="8" y="0"/>
              </a:cxn>
              <a:cxn ang="0">
                <a:pos x="0" y="2"/>
              </a:cxn>
              <a:cxn ang="0">
                <a:pos x="6" y="16"/>
              </a:cxn>
            </a:cxnLst>
            <a:rect l="0" t="0" r="r" b="b"/>
            <a:pathLst>
              <a:path w="14" h="19">
                <a:moveTo>
                  <a:pt x="6" y="16"/>
                </a:moveTo>
                <a:cubicBezTo>
                  <a:pt x="10" y="18"/>
                  <a:pt x="10" y="18"/>
                  <a:pt x="10" y="18"/>
                </a:cubicBezTo>
                <a:cubicBezTo>
                  <a:pt x="14" y="19"/>
                  <a:pt x="13" y="13"/>
                  <a:pt x="12" y="10"/>
                </a:cubicBezTo>
                <a:cubicBezTo>
                  <a:pt x="8" y="0"/>
                  <a:pt x="8" y="0"/>
                  <a:pt x="8" y="0"/>
                </a:cubicBezTo>
                <a:cubicBezTo>
                  <a:pt x="0" y="2"/>
                  <a:pt x="0" y="2"/>
                  <a:pt x="0" y="2"/>
                </a:cubicBezTo>
                <a:lnTo>
                  <a:pt x="6" y="16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8" name="Freeform 94"/>
          <p:cNvSpPr>
            <a:spLocks/>
          </p:cNvSpPr>
          <p:nvPr/>
        </p:nvSpPr>
        <p:spPr bwMode="auto">
          <a:xfrm>
            <a:off x="5799138" y="5335588"/>
            <a:ext cx="25400" cy="30162"/>
          </a:xfrm>
          <a:custGeom>
            <a:avLst/>
            <a:gdLst/>
            <a:ahLst/>
            <a:cxnLst>
              <a:cxn ang="0">
                <a:pos x="5" y="20"/>
              </a:cxn>
              <a:cxn ang="0">
                <a:pos x="0" y="7"/>
              </a:cxn>
              <a:cxn ang="0">
                <a:pos x="4" y="0"/>
              </a:cxn>
              <a:cxn ang="0">
                <a:pos x="4" y="3"/>
              </a:cxn>
              <a:cxn ang="0">
                <a:pos x="14" y="8"/>
              </a:cxn>
              <a:cxn ang="0">
                <a:pos x="17" y="8"/>
              </a:cxn>
              <a:cxn ang="0">
                <a:pos x="12" y="18"/>
              </a:cxn>
              <a:cxn ang="0">
                <a:pos x="10" y="19"/>
              </a:cxn>
              <a:cxn ang="0">
                <a:pos x="5" y="16"/>
              </a:cxn>
              <a:cxn ang="0">
                <a:pos x="5" y="20"/>
              </a:cxn>
            </a:cxnLst>
            <a:rect l="0" t="0" r="r" b="b"/>
            <a:pathLst>
              <a:path w="17" h="20">
                <a:moveTo>
                  <a:pt x="5" y="20"/>
                </a:moveTo>
                <a:cubicBezTo>
                  <a:pt x="0" y="7"/>
                  <a:pt x="0" y="7"/>
                  <a:pt x="0" y="7"/>
                </a:cubicBezTo>
                <a:cubicBezTo>
                  <a:pt x="4" y="0"/>
                  <a:pt x="4" y="0"/>
                  <a:pt x="4" y="0"/>
                </a:cubicBezTo>
                <a:cubicBezTo>
                  <a:pt x="4" y="3"/>
                  <a:pt x="4" y="3"/>
                  <a:pt x="4" y="3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9"/>
                  <a:pt x="17" y="8"/>
                  <a:pt x="17" y="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9"/>
                  <a:pt x="10" y="19"/>
                  <a:pt x="10" y="19"/>
                </a:cubicBezTo>
                <a:cubicBezTo>
                  <a:pt x="5" y="16"/>
                  <a:pt x="5" y="16"/>
                  <a:pt x="5" y="16"/>
                </a:cubicBezTo>
                <a:lnTo>
                  <a:pt x="5" y="20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9" name="Freeform 95"/>
          <p:cNvSpPr>
            <a:spLocks/>
          </p:cNvSpPr>
          <p:nvPr/>
        </p:nvSpPr>
        <p:spPr bwMode="auto">
          <a:xfrm>
            <a:off x="5778500" y="5280025"/>
            <a:ext cx="19050" cy="30162"/>
          </a:xfrm>
          <a:custGeom>
            <a:avLst/>
            <a:gdLst/>
            <a:ahLst/>
            <a:cxnLst>
              <a:cxn ang="0">
                <a:pos x="13" y="11"/>
              </a:cxn>
              <a:cxn ang="0">
                <a:pos x="11" y="6"/>
              </a:cxn>
              <a:cxn ang="0">
                <a:pos x="3" y="3"/>
              </a:cxn>
              <a:cxn ang="0">
                <a:pos x="0" y="10"/>
              </a:cxn>
              <a:cxn ang="0">
                <a:pos x="8" y="20"/>
              </a:cxn>
              <a:cxn ang="0">
                <a:pos x="13" y="11"/>
              </a:cxn>
            </a:cxnLst>
            <a:rect l="0" t="0" r="r" b="b"/>
            <a:pathLst>
              <a:path w="13" h="20">
                <a:moveTo>
                  <a:pt x="13" y="11"/>
                </a:moveTo>
                <a:cubicBezTo>
                  <a:pt x="11" y="6"/>
                  <a:pt x="11" y="6"/>
                  <a:pt x="11" y="6"/>
                </a:cubicBezTo>
                <a:cubicBezTo>
                  <a:pt x="8" y="0"/>
                  <a:pt x="4" y="1"/>
                  <a:pt x="3" y="3"/>
                </a:cubicBezTo>
                <a:cubicBezTo>
                  <a:pt x="0" y="10"/>
                  <a:pt x="0" y="10"/>
                  <a:pt x="0" y="10"/>
                </a:cubicBezTo>
                <a:cubicBezTo>
                  <a:pt x="8" y="20"/>
                  <a:pt x="8" y="20"/>
                  <a:pt x="8" y="20"/>
                </a:cubicBezTo>
                <a:lnTo>
                  <a:pt x="13" y="11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0" name="Freeform 96"/>
          <p:cNvSpPr>
            <a:spLocks/>
          </p:cNvSpPr>
          <p:nvPr/>
        </p:nvSpPr>
        <p:spPr bwMode="auto">
          <a:xfrm>
            <a:off x="5791200" y="5283200"/>
            <a:ext cx="26987" cy="36512"/>
          </a:xfrm>
          <a:custGeom>
            <a:avLst/>
            <a:gdLst/>
            <a:ahLst/>
            <a:cxnLst>
              <a:cxn ang="0">
                <a:pos x="18" y="15"/>
              </a:cxn>
              <a:cxn ang="0">
                <a:pos x="15" y="24"/>
              </a:cxn>
              <a:cxn ang="0">
                <a:pos x="6" y="19"/>
              </a:cxn>
              <a:cxn ang="0">
                <a:pos x="8" y="18"/>
              </a:cxn>
              <a:cxn ang="0">
                <a:pos x="3" y="4"/>
              </a:cxn>
              <a:cxn ang="0">
                <a:pos x="0" y="0"/>
              </a:cxn>
              <a:cxn ang="0">
                <a:pos x="11" y="6"/>
              </a:cxn>
              <a:cxn ang="0">
                <a:pos x="14" y="9"/>
              </a:cxn>
              <a:cxn ang="0">
                <a:pos x="16" y="16"/>
              </a:cxn>
              <a:cxn ang="0">
                <a:pos x="18" y="15"/>
              </a:cxn>
            </a:cxnLst>
            <a:rect l="0" t="0" r="r" b="b"/>
            <a:pathLst>
              <a:path w="18" h="24">
                <a:moveTo>
                  <a:pt x="18" y="15"/>
                </a:moveTo>
                <a:cubicBezTo>
                  <a:pt x="15" y="24"/>
                  <a:pt x="15" y="24"/>
                  <a:pt x="15" y="24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1" y="1"/>
                  <a:pt x="0" y="0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3" y="8"/>
                  <a:pt x="14" y="9"/>
                </a:cubicBezTo>
                <a:cubicBezTo>
                  <a:pt x="16" y="16"/>
                  <a:pt x="16" y="16"/>
                  <a:pt x="16" y="16"/>
                </a:cubicBezTo>
                <a:lnTo>
                  <a:pt x="18" y="15"/>
                </a:lnTo>
                <a:close/>
              </a:path>
            </a:pathLst>
          </a:custGeom>
          <a:solidFill>
            <a:srgbClr val="20D400"/>
          </a:solidFill>
          <a:ln w="1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1" name="Freeform 97"/>
          <p:cNvSpPr>
            <a:spLocks/>
          </p:cNvSpPr>
          <p:nvPr/>
        </p:nvSpPr>
        <p:spPr bwMode="auto">
          <a:xfrm>
            <a:off x="5621338" y="4860925"/>
            <a:ext cx="207962" cy="288925"/>
          </a:xfrm>
          <a:custGeom>
            <a:avLst/>
            <a:gdLst/>
            <a:ahLst/>
            <a:cxnLst>
              <a:cxn ang="0">
                <a:pos x="139" y="108"/>
              </a:cxn>
              <a:cxn ang="0">
                <a:pos x="134" y="116"/>
              </a:cxn>
              <a:cxn ang="0">
                <a:pos x="4" y="191"/>
              </a:cxn>
              <a:cxn ang="0">
                <a:pos x="0" y="188"/>
              </a:cxn>
              <a:cxn ang="0">
                <a:pos x="0" y="84"/>
              </a:cxn>
              <a:cxn ang="0">
                <a:pos x="4" y="76"/>
              </a:cxn>
              <a:cxn ang="0">
                <a:pos x="134" y="1"/>
              </a:cxn>
              <a:cxn ang="0">
                <a:pos x="139" y="4"/>
              </a:cxn>
              <a:cxn ang="0">
                <a:pos x="139" y="108"/>
              </a:cxn>
            </a:cxnLst>
            <a:rect l="0" t="0" r="r" b="b"/>
            <a:pathLst>
              <a:path w="139" h="193">
                <a:moveTo>
                  <a:pt x="139" y="108"/>
                </a:moveTo>
                <a:cubicBezTo>
                  <a:pt x="139" y="111"/>
                  <a:pt x="137" y="115"/>
                  <a:pt x="134" y="116"/>
                </a:cubicBezTo>
                <a:cubicBezTo>
                  <a:pt x="4" y="191"/>
                  <a:pt x="4" y="191"/>
                  <a:pt x="4" y="191"/>
                </a:cubicBezTo>
                <a:cubicBezTo>
                  <a:pt x="2" y="193"/>
                  <a:pt x="0" y="191"/>
                  <a:pt x="0" y="188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1"/>
                  <a:pt x="2" y="77"/>
                  <a:pt x="4" y="76"/>
                </a:cubicBezTo>
                <a:cubicBezTo>
                  <a:pt x="134" y="1"/>
                  <a:pt x="134" y="1"/>
                  <a:pt x="134" y="1"/>
                </a:cubicBezTo>
                <a:cubicBezTo>
                  <a:pt x="137" y="0"/>
                  <a:pt x="139" y="1"/>
                  <a:pt x="139" y="4"/>
                </a:cubicBezTo>
                <a:lnTo>
                  <a:pt x="139" y="108"/>
                </a:lnTo>
                <a:close/>
              </a:path>
            </a:pathLst>
          </a:custGeom>
          <a:solidFill>
            <a:srgbClr val="20D400"/>
          </a:solidFill>
          <a:ln w="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2" name="Freeform 98"/>
          <p:cNvSpPr>
            <a:spLocks noEditPoints="1"/>
          </p:cNvSpPr>
          <p:nvPr/>
        </p:nvSpPr>
        <p:spPr bwMode="auto">
          <a:xfrm>
            <a:off x="5629275" y="4964113"/>
            <a:ext cx="52387" cy="73025"/>
          </a:xfrm>
          <a:custGeom>
            <a:avLst/>
            <a:gdLst/>
            <a:ahLst/>
            <a:cxnLst>
              <a:cxn ang="0">
                <a:pos x="16" y="33"/>
              </a:cxn>
              <a:cxn ang="0">
                <a:pos x="16" y="44"/>
              </a:cxn>
              <a:cxn ang="0">
                <a:pos x="10" y="48"/>
              </a:cxn>
              <a:cxn ang="0">
                <a:pos x="6" y="43"/>
              </a:cxn>
              <a:cxn ang="0">
                <a:pos x="7" y="38"/>
              </a:cxn>
              <a:cxn ang="0">
                <a:pos x="16" y="33"/>
              </a:cxn>
              <a:cxn ang="0">
                <a:pos x="3" y="29"/>
              </a:cxn>
              <a:cxn ang="0">
                <a:pos x="1" y="35"/>
              </a:cxn>
              <a:cxn ang="0">
                <a:pos x="1" y="38"/>
              </a:cxn>
              <a:cxn ang="0">
                <a:pos x="6" y="47"/>
              </a:cxn>
              <a:cxn ang="0">
                <a:pos x="6" y="43"/>
              </a:cxn>
              <a:cxn ang="0">
                <a:pos x="10" y="30"/>
              </a:cxn>
              <a:cxn ang="0">
                <a:pos x="12" y="30"/>
              </a:cxn>
              <a:cxn ang="0">
                <a:pos x="8" y="24"/>
              </a:cxn>
              <a:cxn ang="0">
                <a:pos x="1" y="29"/>
              </a:cxn>
              <a:cxn ang="0">
                <a:pos x="3" y="29"/>
              </a:cxn>
              <a:cxn ang="0">
                <a:pos x="27" y="26"/>
              </a:cxn>
              <a:cxn ang="0">
                <a:pos x="31" y="24"/>
              </a:cxn>
              <a:cxn ang="0">
                <a:pos x="33" y="14"/>
              </a:cxn>
              <a:cxn ang="0">
                <a:pos x="29" y="9"/>
              </a:cxn>
              <a:cxn ang="0">
                <a:pos x="22" y="19"/>
              </a:cxn>
              <a:cxn ang="0">
                <a:pos x="27" y="26"/>
              </a:cxn>
              <a:cxn ang="0">
                <a:pos x="22" y="40"/>
              </a:cxn>
              <a:cxn ang="0">
                <a:pos x="26" y="38"/>
              </a:cxn>
              <a:cxn ang="0">
                <a:pos x="28" y="35"/>
              </a:cxn>
              <a:cxn ang="0">
                <a:pos x="33" y="21"/>
              </a:cxn>
              <a:cxn ang="0">
                <a:pos x="30" y="24"/>
              </a:cxn>
              <a:cxn ang="0">
                <a:pos x="21" y="30"/>
              </a:cxn>
              <a:cxn ang="0">
                <a:pos x="21" y="27"/>
              </a:cxn>
              <a:cxn ang="0">
                <a:pos x="18" y="38"/>
              </a:cxn>
              <a:cxn ang="0">
                <a:pos x="22" y="43"/>
              </a:cxn>
              <a:cxn ang="0">
                <a:pos x="22" y="40"/>
              </a:cxn>
              <a:cxn ang="0">
                <a:pos x="17" y="10"/>
              </a:cxn>
              <a:cxn ang="0">
                <a:pos x="15" y="7"/>
              </a:cxn>
              <a:cxn ang="0">
                <a:pos x="8" y="12"/>
              </a:cxn>
              <a:cxn ang="0">
                <a:pos x="5" y="22"/>
              </a:cxn>
              <a:cxn ang="0">
                <a:pos x="12" y="23"/>
              </a:cxn>
              <a:cxn ang="0">
                <a:pos x="17" y="10"/>
              </a:cxn>
              <a:cxn ang="0">
                <a:pos x="26" y="4"/>
              </a:cxn>
              <a:cxn ang="0">
                <a:pos x="24" y="1"/>
              </a:cxn>
              <a:cxn ang="0">
                <a:pos x="22" y="1"/>
              </a:cxn>
              <a:cxn ang="0">
                <a:pos x="12" y="7"/>
              </a:cxn>
              <a:cxn ang="0">
                <a:pos x="15" y="7"/>
              </a:cxn>
              <a:cxn ang="0">
                <a:pos x="20" y="15"/>
              </a:cxn>
              <a:cxn ang="0">
                <a:pos x="18" y="17"/>
              </a:cxn>
              <a:cxn ang="0">
                <a:pos x="25" y="13"/>
              </a:cxn>
              <a:cxn ang="0">
                <a:pos x="28" y="2"/>
              </a:cxn>
              <a:cxn ang="0">
                <a:pos x="26" y="4"/>
              </a:cxn>
            </a:cxnLst>
            <a:rect l="0" t="0" r="r" b="b"/>
            <a:pathLst>
              <a:path w="34" h="49">
                <a:moveTo>
                  <a:pt x="16" y="33"/>
                </a:moveTo>
                <a:cubicBezTo>
                  <a:pt x="16" y="44"/>
                  <a:pt x="16" y="44"/>
                  <a:pt x="16" y="44"/>
                </a:cubicBezTo>
                <a:cubicBezTo>
                  <a:pt x="10" y="48"/>
                  <a:pt x="10" y="48"/>
                  <a:pt x="10" y="48"/>
                </a:cubicBezTo>
                <a:cubicBezTo>
                  <a:pt x="8" y="49"/>
                  <a:pt x="4" y="48"/>
                  <a:pt x="6" y="43"/>
                </a:cubicBezTo>
                <a:cubicBezTo>
                  <a:pt x="7" y="38"/>
                  <a:pt x="7" y="38"/>
                  <a:pt x="7" y="38"/>
                </a:cubicBezTo>
                <a:cubicBezTo>
                  <a:pt x="16" y="33"/>
                  <a:pt x="16" y="33"/>
                  <a:pt x="16" y="33"/>
                </a:cubicBezTo>
                <a:moveTo>
                  <a:pt x="3" y="29"/>
                </a:move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7"/>
                  <a:pt x="1" y="38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6"/>
                  <a:pt x="5" y="44"/>
                  <a:pt x="6" y="43"/>
                </a:cubicBezTo>
                <a:cubicBezTo>
                  <a:pt x="10" y="30"/>
                  <a:pt x="10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8" y="24"/>
                  <a:pt x="8" y="24"/>
                  <a:pt x="8" y="24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29"/>
                  <a:pt x="3" y="29"/>
                  <a:pt x="3" y="29"/>
                </a:cubicBezTo>
                <a:moveTo>
                  <a:pt x="27" y="26"/>
                </a:moveTo>
                <a:cubicBezTo>
                  <a:pt x="31" y="24"/>
                  <a:pt x="31" y="24"/>
                  <a:pt x="31" y="24"/>
                </a:cubicBezTo>
                <a:cubicBezTo>
                  <a:pt x="34" y="21"/>
                  <a:pt x="34" y="16"/>
                  <a:pt x="33" y="14"/>
                </a:cubicBezTo>
                <a:cubicBezTo>
                  <a:pt x="29" y="9"/>
                  <a:pt x="29" y="9"/>
                  <a:pt x="29" y="9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26"/>
                  <a:pt x="27" y="26"/>
                  <a:pt x="27" y="26"/>
                </a:cubicBezTo>
                <a:moveTo>
                  <a:pt x="22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8" y="36"/>
                  <a:pt x="28" y="35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2"/>
                  <a:pt x="31" y="24"/>
                  <a:pt x="30" y="24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7"/>
                  <a:pt x="21" y="27"/>
                  <a:pt x="21" y="27"/>
                </a:cubicBezTo>
                <a:cubicBezTo>
                  <a:pt x="18" y="38"/>
                  <a:pt x="18" y="38"/>
                  <a:pt x="18" y="38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0"/>
                  <a:pt x="22" y="40"/>
                  <a:pt x="22" y="40"/>
                </a:cubicBezTo>
                <a:moveTo>
                  <a:pt x="17" y="10"/>
                </a:moveTo>
                <a:cubicBezTo>
                  <a:pt x="15" y="7"/>
                  <a:pt x="15" y="7"/>
                  <a:pt x="15" y="7"/>
                </a:cubicBezTo>
                <a:cubicBezTo>
                  <a:pt x="12" y="5"/>
                  <a:pt x="9" y="10"/>
                  <a:pt x="8" y="12"/>
                </a:cubicBezTo>
                <a:cubicBezTo>
                  <a:pt x="5" y="22"/>
                  <a:pt x="5" y="22"/>
                  <a:pt x="5" y="22"/>
                </a:cubicBezTo>
                <a:cubicBezTo>
                  <a:pt x="12" y="23"/>
                  <a:pt x="12" y="23"/>
                  <a:pt x="12" y="23"/>
                </a:cubicBezTo>
                <a:cubicBezTo>
                  <a:pt x="17" y="10"/>
                  <a:pt x="17" y="10"/>
                  <a:pt x="17" y="10"/>
                </a:cubicBezTo>
                <a:moveTo>
                  <a:pt x="26" y="4"/>
                </a:move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3" y="0"/>
                  <a:pt x="22" y="1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6"/>
                  <a:pt x="15" y="7"/>
                  <a:pt x="15" y="7"/>
                </a:cubicBezTo>
                <a:cubicBezTo>
                  <a:pt x="20" y="15"/>
                  <a:pt x="20" y="15"/>
                  <a:pt x="20" y="15"/>
                </a:cubicBezTo>
                <a:cubicBezTo>
                  <a:pt x="18" y="17"/>
                  <a:pt x="18" y="17"/>
                  <a:pt x="18" y="17"/>
                </a:cubicBezTo>
                <a:cubicBezTo>
                  <a:pt x="25" y="13"/>
                  <a:pt x="25" y="13"/>
                  <a:pt x="25" y="13"/>
                </a:cubicBezTo>
                <a:cubicBezTo>
                  <a:pt x="28" y="2"/>
                  <a:pt x="28" y="2"/>
                  <a:pt x="28" y="2"/>
                </a:cubicBezTo>
                <a:lnTo>
                  <a:pt x="26" y="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3" name="Freeform 99"/>
          <p:cNvSpPr>
            <a:spLocks/>
          </p:cNvSpPr>
          <p:nvPr/>
        </p:nvSpPr>
        <p:spPr bwMode="auto">
          <a:xfrm>
            <a:off x="5632450" y="5084763"/>
            <a:ext cx="17462" cy="39687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0" y="18"/>
              </a:cxn>
              <a:cxn ang="0">
                <a:pos x="9" y="22"/>
              </a:cxn>
              <a:cxn ang="0">
                <a:pos x="7" y="24"/>
              </a:cxn>
              <a:cxn ang="0">
                <a:pos x="5" y="26"/>
              </a:cxn>
              <a:cxn ang="0">
                <a:pos x="3" y="27"/>
              </a:cxn>
              <a:cxn ang="0">
                <a:pos x="1" y="27"/>
              </a:cxn>
              <a:cxn ang="0">
                <a:pos x="0" y="24"/>
              </a:cxn>
              <a:cxn ang="0">
                <a:pos x="0" y="21"/>
              </a:cxn>
              <a:cxn ang="0">
                <a:pos x="0" y="7"/>
              </a:cxn>
              <a:cxn ang="0">
                <a:pos x="0" y="7"/>
              </a:cxn>
              <a:cxn ang="0">
                <a:pos x="0" y="6"/>
              </a:cxn>
              <a:cxn ang="0">
                <a:pos x="0" y="6"/>
              </a:cxn>
              <a:cxn ang="0">
                <a:pos x="1" y="6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6"/>
              </a:cxn>
              <a:cxn ang="0">
                <a:pos x="2" y="19"/>
              </a:cxn>
              <a:cxn ang="0">
                <a:pos x="3" y="21"/>
              </a:cxn>
              <a:cxn ang="0">
                <a:pos x="3" y="22"/>
              </a:cxn>
              <a:cxn ang="0">
                <a:pos x="4" y="23"/>
              </a:cxn>
              <a:cxn ang="0">
                <a:pos x="5" y="23"/>
              </a:cxn>
              <a:cxn ang="0">
                <a:pos x="6" y="22"/>
              </a:cxn>
              <a:cxn ang="0">
                <a:pos x="7" y="20"/>
              </a:cxn>
              <a:cxn ang="0">
                <a:pos x="8" y="18"/>
              </a:cxn>
              <a:cxn ang="0">
                <a:pos x="8" y="16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9" y="1"/>
              </a:cxn>
              <a:cxn ang="0">
                <a:pos x="9" y="1"/>
              </a:cxn>
              <a:cxn ang="0">
                <a:pos x="10" y="1"/>
              </a:cxn>
              <a:cxn ang="0">
                <a:pos x="10" y="0"/>
              </a:cxn>
              <a:cxn ang="0">
                <a:pos x="11" y="1"/>
              </a:cxn>
              <a:cxn ang="0">
                <a:pos x="11" y="1"/>
              </a:cxn>
              <a:cxn ang="0">
                <a:pos x="11" y="14"/>
              </a:cxn>
            </a:cxnLst>
            <a:rect l="0" t="0" r="r" b="b"/>
            <a:pathLst>
              <a:path w="11" h="27">
                <a:moveTo>
                  <a:pt x="11" y="14"/>
                </a:moveTo>
                <a:cubicBezTo>
                  <a:pt x="11" y="16"/>
                  <a:pt x="10" y="17"/>
                  <a:pt x="10" y="18"/>
                </a:cubicBezTo>
                <a:cubicBezTo>
                  <a:pt x="10" y="19"/>
                  <a:pt x="10" y="21"/>
                  <a:pt x="9" y="22"/>
                </a:cubicBezTo>
                <a:cubicBezTo>
                  <a:pt x="9" y="23"/>
                  <a:pt x="8" y="24"/>
                  <a:pt x="7" y="24"/>
                </a:cubicBezTo>
                <a:cubicBezTo>
                  <a:pt x="7" y="25"/>
                  <a:pt x="6" y="26"/>
                  <a:pt x="5" y="26"/>
                </a:cubicBezTo>
                <a:cubicBezTo>
                  <a:pt x="4" y="27"/>
                  <a:pt x="3" y="27"/>
                  <a:pt x="3" y="27"/>
                </a:cubicBezTo>
                <a:cubicBezTo>
                  <a:pt x="2" y="27"/>
                  <a:pt x="1" y="27"/>
                  <a:pt x="1" y="27"/>
                </a:cubicBezTo>
                <a:cubicBezTo>
                  <a:pt x="1" y="26"/>
                  <a:pt x="0" y="25"/>
                  <a:pt x="0" y="24"/>
                </a:cubicBezTo>
                <a:cubicBezTo>
                  <a:pt x="0" y="24"/>
                  <a:pt x="0" y="22"/>
                  <a:pt x="0" y="2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6"/>
                  <a:pt x="2" y="6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20"/>
                  <a:pt x="2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4" y="23"/>
                  <a:pt x="4" y="23"/>
                </a:cubicBezTo>
                <a:cubicBezTo>
                  <a:pt x="4" y="23"/>
                  <a:pt x="5" y="23"/>
                  <a:pt x="5" y="23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1"/>
                  <a:pt x="7" y="21"/>
                  <a:pt x="7" y="20"/>
                </a:cubicBezTo>
                <a:cubicBezTo>
                  <a:pt x="7" y="19"/>
                  <a:pt x="8" y="19"/>
                  <a:pt x="8" y="18"/>
                </a:cubicBezTo>
                <a:cubicBezTo>
                  <a:pt x="8" y="17"/>
                  <a:pt x="8" y="17"/>
                  <a:pt x="8" y="16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1"/>
                </a:cubicBezTo>
                <a:cubicBezTo>
                  <a:pt x="11" y="1"/>
                  <a:pt x="11" y="1"/>
                  <a:pt x="11" y="1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4" name="Freeform 100"/>
          <p:cNvSpPr>
            <a:spLocks/>
          </p:cNvSpPr>
          <p:nvPr/>
        </p:nvSpPr>
        <p:spPr bwMode="auto">
          <a:xfrm>
            <a:off x="5654675" y="5072063"/>
            <a:ext cx="15875" cy="42862"/>
          </a:xfrm>
          <a:custGeom>
            <a:avLst/>
            <a:gdLst/>
            <a:ahLst/>
            <a:cxnLst>
              <a:cxn ang="0">
                <a:pos x="11" y="21"/>
              </a:cxn>
              <a:cxn ang="0">
                <a:pos x="11" y="22"/>
              </a:cxn>
              <a:cxn ang="0">
                <a:pos x="10" y="22"/>
              </a:cxn>
              <a:cxn ang="0">
                <a:pos x="10" y="23"/>
              </a:cxn>
              <a:cxn ang="0">
                <a:pos x="10" y="23"/>
              </a:cxn>
              <a:cxn ang="0">
                <a:pos x="8" y="24"/>
              </a:cxn>
              <a:cxn ang="0">
                <a:pos x="8" y="24"/>
              </a:cxn>
              <a:cxn ang="0">
                <a:pos x="7" y="24"/>
              </a:cxn>
              <a:cxn ang="0">
                <a:pos x="7" y="23"/>
              </a:cxn>
              <a:cxn ang="0">
                <a:pos x="6" y="22"/>
              </a:cxn>
              <a:cxn ang="0">
                <a:pos x="3" y="14"/>
              </a:cxn>
              <a:cxn ang="0">
                <a:pos x="3" y="12"/>
              </a:cxn>
              <a:cxn ang="0">
                <a:pos x="2" y="10"/>
              </a:cxn>
              <a:cxn ang="0">
                <a:pos x="2" y="10"/>
              </a:cxn>
              <a:cxn ang="0">
                <a:pos x="2" y="13"/>
              </a:cxn>
              <a:cxn ang="0">
                <a:pos x="2" y="15"/>
              </a:cxn>
              <a:cxn ang="0">
                <a:pos x="2" y="27"/>
              </a:cxn>
              <a:cxn ang="0">
                <a:pos x="2" y="27"/>
              </a:cxn>
              <a:cxn ang="0">
                <a:pos x="2" y="28"/>
              </a:cxn>
              <a:cxn ang="0">
                <a:pos x="1" y="28"/>
              </a:cxn>
              <a:cxn ang="0">
                <a:pos x="1" y="28"/>
              </a:cxn>
              <a:cxn ang="0">
                <a:pos x="0" y="29"/>
              </a:cxn>
              <a:cxn ang="0">
                <a:pos x="0" y="29"/>
              </a:cxn>
              <a:cxn ang="0">
                <a:pos x="0" y="29"/>
              </a:cxn>
              <a:cxn ang="0">
                <a:pos x="0" y="28"/>
              </a:cxn>
              <a:cxn ang="0">
                <a:pos x="0" y="8"/>
              </a:cxn>
              <a:cxn ang="0">
                <a:pos x="0" y="7"/>
              </a:cxn>
              <a:cxn ang="0">
                <a:pos x="1" y="6"/>
              </a:cxn>
              <a:cxn ang="0">
                <a:pos x="2" y="5"/>
              </a:cxn>
              <a:cxn ang="0">
                <a:pos x="3" y="5"/>
              </a:cxn>
              <a:cxn ang="0">
                <a:pos x="3" y="5"/>
              </a:cxn>
              <a:cxn ang="0">
                <a:pos x="4" y="5"/>
              </a:cxn>
              <a:cxn ang="0">
                <a:pos x="4" y="6"/>
              </a:cxn>
              <a:cxn ang="0">
                <a:pos x="7" y="13"/>
              </a:cxn>
              <a:cxn ang="0">
                <a:pos x="7" y="14"/>
              </a:cxn>
              <a:cxn ang="0">
                <a:pos x="7" y="15"/>
              </a:cxn>
              <a:cxn ang="0">
                <a:pos x="8" y="17"/>
              </a:cxn>
              <a:cxn ang="0">
                <a:pos x="8" y="18"/>
              </a:cxn>
              <a:cxn ang="0">
                <a:pos x="8" y="18"/>
              </a:cxn>
              <a:cxn ang="0">
                <a:pos x="8" y="15"/>
              </a:cxn>
              <a:cxn ang="0">
                <a:pos x="8" y="13"/>
              </a:cxn>
              <a:cxn ang="0">
                <a:pos x="8" y="2"/>
              </a:cxn>
              <a:cxn ang="0">
                <a:pos x="8" y="2"/>
              </a:cxn>
              <a:cxn ang="0">
                <a:pos x="8" y="1"/>
              </a:cxn>
              <a:cxn ang="0">
                <a:pos x="9" y="1"/>
              </a:cxn>
              <a:cxn ang="0">
                <a:pos x="9" y="1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1"/>
              </a:cxn>
              <a:cxn ang="0">
                <a:pos x="11" y="21"/>
              </a:cxn>
            </a:cxnLst>
            <a:rect l="0" t="0" r="r" b="b"/>
            <a:pathLst>
              <a:path w="11" h="29">
                <a:moveTo>
                  <a:pt x="11" y="21"/>
                </a:moveTo>
                <a:cubicBezTo>
                  <a:pt x="11" y="21"/>
                  <a:pt x="11" y="22"/>
                  <a:pt x="11" y="22"/>
                </a:cubicBezTo>
                <a:cubicBezTo>
                  <a:pt x="11" y="22"/>
                  <a:pt x="10" y="22"/>
                  <a:pt x="10" y="22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3"/>
                  <a:pt x="7" y="23"/>
                  <a:pt x="6" y="2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3"/>
                  <a:pt x="3" y="12"/>
                </a:cubicBezTo>
                <a:cubicBezTo>
                  <a:pt x="2" y="11"/>
                  <a:pt x="2" y="11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2"/>
                  <a:pt x="2" y="13"/>
                </a:cubicBezTo>
                <a:cubicBezTo>
                  <a:pt x="2" y="13"/>
                  <a:pt x="2" y="14"/>
                  <a:pt x="2" y="15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0" y="7"/>
                </a:cubicBezTo>
                <a:cubicBezTo>
                  <a:pt x="0" y="6"/>
                  <a:pt x="0" y="6"/>
                  <a:pt x="1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4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8" y="16"/>
                  <a:pt x="8" y="16"/>
                  <a:pt x="8" y="17"/>
                </a:cubicBezTo>
                <a:cubicBezTo>
                  <a:pt x="8" y="17"/>
                  <a:pt x="8" y="17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7"/>
                  <a:pt x="8" y="16"/>
                  <a:pt x="8" y="15"/>
                </a:cubicBezTo>
                <a:cubicBezTo>
                  <a:pt x="8" y="14"/>
                  <a:pt x="8" y="14"/>
                  <a:pt x="8" y="13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"/>
                  <a:pt x="11" y="1"/>
                  <a:pt x="11" y="1"/>
                </a:cubicBezTo>
                <a:lnTo>
                  <a:pt x="11" y="21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5" name="Freeform 101"/>
          <p:cNvSpPr>
            <a:spLocks/>
          </p:cNvSpPr>
          <p:nvPr/>
        </p:nvSpPr>
        <p:spPr bwMode="auto">
          <a:xfrm>
            <a:off x="5675313" y="5067300"/>
            <a:ext cx="3175" cy="36512"/>
          </a:xfrm>
          <a:custGeom>
            <a:avLst/>
            <a:gdLst/>
            <a:ahLst/>
            <a:cxnLst>
              <a:cxn ang="0">
                <a:pos x="2" y="22"/>
              </a:cxn>
              <a:cxn ang="0">
                <a:pos x="2" y="22"/>
              </a:cxn>
              <a:cxn ang="0">
                <a:pos x="2" y="22"/>
              </a:cxn>
              <a:cxn ang="0">
                <a:pos x="2" y="23"/>
              </a:cxn>
              <a:cxn ang="0">
                <a:pos x="1" y="23"/>
              </a:cxn>
              <a:cxn ang="0">
                <a:pos x="0" y="24"/>
              </a:cxn>
              <a:cxn ang="0">
                <a:pos x="0" y="24"/>
              </a:cxn>
              <a:cxn ang="0">
                <a:pos x="0" y="24"/>
              </a:cxn>
              <a:cxn ang="0">
                <a:pos x="0" y="23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2"/>
              </a:cxn>
            </a:cxnLst>
            <a:rect l="0" t="0" r="r" b="b"/>
            <a:pathLst>
              <a:path w="2" h="24">
                <a:moveTo>
                  <a:pt x="2" y="22"/>
                </a:move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lnTo>
                  <a:pt x="2" y="2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6" name="Freeform 102"/>
          <p:cNvSpPr>
            <a:spLocks noEditPoints="1"/>
          </p:cNvSpPr>
          <p:nvPr/>
        </p:nvSpPr>
        <p:spPr bwMode="auto">
          <a:xfrm>
            <a:off x="5683250" y="5057775"/>
            <a:ext cx="20637" cy="38100"/>
          </a:xfrm>
          <a:custGeom>
            <a:avLst/>
            <a:gdLst/>
            <a:ahLst/>
            <a:cxnLst>
              <a:cxn ang="0">
                <a:pos x="14" y="22"/>
              </a:cxn>
              <a:cxn ang="0">
                <a:pos x="14" y="23"/>
              </a:cxn>
              <a:cxn ang="0">
                <a:pos x="14" y="24"/>
              </a:cxn>
              <a:cxn ang="0">
                <a:pos x="13" y="24"/>
              </a:cxn>
              <a:cxn ang="0">
                <a:pos x="13" y="24"/>
              </a:cxn>
              <a:cxn ang="0">
                <a:pos x="12" y="24"/>
              </a:cxn>
              <a:cxn ang="0">
                <a:pos x="11" y="24"/>
              </a:cxn>
              <a:cxn ang="0">
                <a:pos x="10" y="24"/>
              </a:cxn>
              <a:cxn ang="0">
                <a:pos x="9" y="22"/>
              </a:cxn>
              <a:cxn ang="0">
                <a:pos x="7" y="24"/>
              </a:cxn>
              <a:cxn ang="0">
                <a:pos x="6" y="25"/>
              </a:cxn>
              <a:cxn ang="0">
                <a:pos x="3" y="26"/>
              </a:cxn>
              <a:cxn ang="0">
                <a:pos x="1" y="25"/>
              </a:cxn>
              <a:cxn ang="0">
                <a:pos x="0" y="22"/>
              </a:cxn>
              <a:cxn ang="0">
                <a:pos x="0" y="17"/>
              </a:cxn>
              <a:cxn ang="0">
                <a:pos x="0" y="12"/>
              </a:cxn>
              <a:cxn ang="0">
                <a:pos x="1" y="7"/>
              </a:cxn>
              <a:cxn ang="0">
                <a:pos x="3" y="4"/>
              </a:cxn>
              <a:cxn ang="0">
                <a:pos x="6" y="1"/>
              </a:cxn>
              <a:cxn ang="0">
                <a:pos x="9" y="0"/>
              </a:cxn>
              <a:cxn ang="0">
                <a:pos x="11" y="1"/>
              </a:cxn>
              <a:cxn ang="0">
                <a:pos x="12" y="4"/>
              </a:cxn>
              <a:cxn ang="0">
                <a:pos x="12" y="9"/>
              </a:cxn>
              <a:cxn ang="0">
                <a:pos x="12" y="12"/>
              </a:cxn>
              <a:cxn ang="0">
                <a:pos x="12" y="15"/>
              </a:cxn>
              <a:cxn ang="0">
                <a:pos x="11" y="17"/>
              </a:cxn>
              <a:cxn ang="0">
                <a:pos x="11" y="19"/>
              </a:cxn>
              <a:cxn ang="0">
                <a:pos x="12" y="20"/>
              </a:cxn>
              <a:cxn ang="0">
                <a:pos x="13" y="20"/>
              </a:cxn>
              <a:cxn ang="0">
                <a:pos x="13" y="20"/>
              </a:cxn>
              <a:cxn ang="0">
                <a:pos x="14" y="20"/>
              </a:cxn>
              <a:cxn ang="0">
                <a:pos x="14" y="21"/>
              </a:cxn>
              <a:cxn ang="0">
                <a:pos x="14" y="22"/>
              </a:cxn>
              <a:cxn ang="0">
                <a:pos x="10" y="11"/>
              </a:cxn>
              <a:cxn ang="0">
                <a:pos x="9" y="8"/>
              </a:cxn>
              <a:cxn ang="0">
                <a:pos x="9" y="6"/>
              </a:cxn>
              <a:cxn ang="0">
                <a:pos x="8" y="5"/>
              </a:cxn>
              <a:cxn ang="0">
                <a:pos x="6" y="5"/>
              </a:cxn>
              <a:cxn ang="0">
                <a:pos x="4" y="7"/>
              </a:cxn>
              <a:cxn ang="0">
                <a:pos x="3" y="9"/>
              </a:cxn>
              <a:cxn ang="0">
                <a:pos x="3" y="12"/>
              </a:cxn>
              <a:cxn ang="0">
                <a:pos x="3" y="15"/>
              </a:cxn>
              <a:cxn ang="0">
                <a:pos x="3" y="18"/>
              </a:cxn>
              <a:cxn ang="0">
                <a:pos x="3" y="20"/>
              </a:cxn>
              <a:cxn ang="0">
                <a:pos x="4" y="21"/>
              </a:cxn>
              <a:cxn ang="0">
                <a:pos x="6" y="21"/>
              </a:cxn>
              <a:cxn ang="0">
                <a:pos x="8" y="19"/>
              </a:cxn>
              <a:cxn ang="0">
                <a:pos x="9" y="17"/>
              </a:cxn>
              <a:cxn ang="0">
                <a:pos x="9" y="14"/>
              </a:cxn>
              <a:cxn ang="0">
                <a:pos x="10" y="11"/>
              </a:cxn>
            </a:cxnLst>
            <a:rect l="0" t="0" r="r" b="b"/>
            <a:pathLst>
              <a:path w="14" h="26">
                <a:moveTo>
                  <a:pt x="14" y="22"/>
                </a:move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4" y="23"/>
                  <a:pt x="14" y="24"/>
                </a:cubicBezTo>
                <a:cubicBezTo>
                  <a:pt x="14" y="24"/>
                  <a:pt x="14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2" y="24"/>
                </a:cubicBezTo>
                <a:cubicBezTo>
                  <a:pt x="12" y="24"/>
                  <a:pt x="12" y="24"/>
                  <a:pt x="11" y="24"/>
                </a:cubicBezTo>
                <a:cubicBezTo>
                  <a:pt x="11" y="24"/>
                  <a:pt x="10" y="24"/>
                  <a:pt x="10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8" y="23"/>
                  <a:pt x="8" y="23"/>
                  <a:pt x="7" y="24"/>
                </a:cubicBezTo>
                <a:cubicBezTo>
                  <a:pt x="7" y="24"/>
                  <a:pt x="7" y="24"/>
                  <a:pt x="6" y="25"/>
                </a:cubicBezTo>
                <a:cubicBezTo>
                  <a:pt x="5" y="25"/>
                  <a:pt x="4" y="26"/>
                  <a:pt x="3" y="26"/>
                </a:cubicBezTo>
                <a:cubicBezTo>
                  <a:pt x="2" y="26"/>
                  <a:pt x="2" y="25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0" y="19"/>
                  <a:pt x="0" y="17"/>
                </a:cubicBezTo>
                <a:cubicBezTo>
                  <a:pt x="0" y="15"/>
                  <a:pt x="0" y="13"/>
                  <a:pt x="0" y="12"/>
                </a:cubicBezTo>
                <a:cubicBezTo>
                  <a:pt x="0" y="10"/>
                  <a:pt x="1" y="9"/>
                  <a:pt x="1" y="7"/>
                </a:cubicBezTo>
                <a:cubicBezTo>
                  <a:pt x="2" y="6"/>
                  <a:pt x="3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1"/>
                  <a:pt x="8" y="0"/>
                  <a:pt x="9" y="0"/>
                </a:cubicBezTo>
                <a:cubicBezTo>
                  <a:pt x="10" y="0"/>
                  <a:pt x="10" y="1"/>
                  <a:pt x="11" y="1"/>
                </a:cubicBezTo>
                <a:cubicBezTo>
                  <a:pt x="11" y="2"/>
                  <a:pt x="12" y="3"/>
                  <a:pt x="12" y="4"/>
                </a:cubicBezTo>
                <a:cubicBezTo>
                  <a:pt x="12" y="5"/>
                  <a:pt x="12" y="7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ubicBezTo>
                  <a:pt x="12" y="15"/>
                  <a:pt x="12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20"/>
                  <a:pt x="12" y="20"/>
                </a:cubicBezTo>
                <a:cubicBezTo>
                  <a:pt x="12" y="20"/>
                  <a:pt x="12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4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4" y="21"/>
                  <a:pt x="14" y="21"/>
                  <a:pt x="14" y="22"/>
                </a:cubicBezTo>
                <a:moveTo>
                  <a:pt x="10" y="11"/>
                </a:moveTo>
                <a:cubicBezTo>
                  <a:pt x="10" y="10"/>
                  <a:pt x="10" y="9"/>
                  <a:pt x="9" y="8"/>
                </a:cubicBezTo>
                <a:cubicBezTo>
                  <a:pt x="9" y="7"/>
                  <a:pt x="9" y="6"/>
                  <a:pt x="9" y="6"/>
                </a:cubicBezTo>
                <a:cubicBezTo>
                  <a:pt x="9" y="5"/>
                  <a:pt x="8" y="5"/>
                  <a:pt x="8" y="5"/>
                </a:cubicBezTo>
                <a:cubicBezTo>
                  <a:pt x="7" y="5"/>
                  <a:pt x="7" y="5"/>
                  <a:pt x="6" y="5"/>
                </a:cubicBezTo>
                <a:cubicBezTo>
                  <a:pt x="5" y="6"/>
                  <a:pt x="5" y="6"/>
                  <a:pt x="4" y="7"/>
                </a:cubicBezTo>
                <a:cubicBezTo>
                  <a:pt x="4" y="7"/>
                  <a:pt x="4" y="8"/>
                  <a:pt x="3" y="9"/>
                </a:cubicBezTo>
                <a:cubicBezTo>
                  <a:pt x="3" y="10"/>
                  <a:pt x="3" y="11"/>
                  <a:pt x="3" y="12"/>
                </a:cubicBezTo>
                <a:cubicBezTo>
                  <a:pt x="3" y="13"/>
                  <a:pt x="3" y="14"/>
                  <a:pt x="3" y="15"/>
                </a:cubicBezTo>
                <a:cubicBezTo>
                  <a:pt x="3" y="16"/>
                  <a:pt x="3" y="17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6" y="21"/>
                </a:cubicBezTo>
                <a:cubicBezTo>
                  <a:pt x="7" y="21"/>
                  <a:pt x="7" y="20"/>
                  <a:pt x="8" y="19"/>
                </a:cubicBezTo>
                <a:cubicBezTo>
                  <a:pt x="8" y="19"/>
                  <a:pt x="9" y="18"/>
                  <a:pt x="9" y="17"/>
                </a:cubicBezTo>
                <a:cubicBezTo>
                  <a:pt x="9" y="16"/>
                  <a:pt x="9" y="15"/>
                  <a:pt x="9" y="14"/>
                </a:cubicBezTo>
                <a:cubicBezTo>
                  <a:pt x="10" y="13"/>
                  <a:pt x="10" y="12"/>
                  <a:pt x="10" y="1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7" name="Freeform 103"/>
          <p:cNvSpPr>
            <a:spLocks/>
          </p:cNvSpPr>
          <p:nvPr/>
        </p:nvSpPr>
        <p:spPr bwMode="auto">
          <a:xfrm>
            <a:off x="5705475" y="5043488"/>
            <a:ext cx="15875" cy="39687"/>
          </a:xfrm>
          <a:custGeom>
            <a:avLst/>
            <a:gdLst/>
            <a:ahLst/>
            <a:cxnLst>
              <a:cxn ang="0">
                <a:pos x="11" y="13"/>
              </a:cxn>
              <a:cxn ang="0">
                <a:pos x="11" y="17"/>
              </a:cxn>
              <a:cxn ang="0">
                <a:pos x="10" y="21"/>
              </a:cxn>
              <a:cxn ang="0">
                <a:pos x="8" y="23"/>
              </a:cxn>
              <a:cxn ang="0">
                <a:pos x="5" y="25"/>
              </a:cxn>
              <a:cxn ang="0">
                <a:pos x="3" y="26"/>
              </a:cxn>
              <a:cxn ang="0">
                <a:pos x="1" y="26"/>
              </a:cxn>
              <a:cxn ang="0">
                <a:pos x="0" y="24"/>
              </a:cxn>
              <a:cxn ang="0">
                <a:pos x="0" y="20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1" y="5"/>
              </a:cxn>
              <a:cxn ang="0">
                <a:pos x="1" y="5"/>
              </a:cxn>
              <a:cxn ang="0">
                <a:pos x="2" y="4"/>
              </a:cxn>
              <a:cxn ang="0">
                <a:pos x="2" y="4"/>
              </a:cxn>
              <a:cxn ang="0">
                <a:pos x="3" y="4"/>
              </a:cxn>
              <a:cxn ang="0">
                <a:pos x="3" y="5"/>
              </a:cxn>
              <a:cxn ang="0">
                <a:pos x="3" y="18"/>
              </a:cxn>
              <a:cxn ang="0">
                <a:pos x="3" y="20"/>
              </a:cxn>
              <a:cxn ang="0">
                <a:pos x="3" y="21"/>
              </a:cxn>
              <a:cxn ang="0">
                <a:pos x="4" y="22"/>
              </a:cxn>
              <a:cxn ang="0">
                <a:pos x="6" y="22"/>
              </a:cxn>
              <a:cxn ang="0">
                <a:pos x="7" y="21"/>
              </a:cxn>
              <a:cxn ang="0">
                <a:pos x="8" y="19"/>
              </a:cxn>
              <a:cxn ang="0">
                <a:pos x="8" y="17"/>
              </a:cxn>
              <a:cxn ang="0">
                <a:pos x="8" y="15"/>
              </a:cxn>
              <a:cxn ang="0">
                <a:pos x="8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11" y="13"/>
              </a:cxn>
            </a:cxnLst>
            <a:rect l="0" t="0" r="r" b="b"/>
            <a:pathLst>
              <a:path w="11" h="26">
                <a:moveTo>
                  <a:pt x="11" y="13"/>
                </a:moveTo>
                <a:cubicBezTo>
                  <a:pt x="11" y="15"/>
                  <a:pt x="11" y="16"/>
                  <a:pt x="11" y="17"/>
                </a:cubicBezTo>
                <a:cubicBezTo>
                  <a:pt x="10" y="19"/>
                  <a:pt x="10" y="20"/>
                  <a:pt x="10" y="21"/>
                </a:cubicBezTo>
                <a:cubicBezTo>
                  <a:pt x="9" y="22"/>
                  <a:pt x="9" y="23"/>
                  <a:pt x="8" y="23"/>
                </a:cubicBezTo>
                <a:cubicBezTo>
                  <a:pt x="7" y="24"/>
                  <a:pt x="6" y="25"/>
                  <a:pt x="5" y="25"/>
                </a:cubicBezTo>
                <a:cubicBezTo>
                  <a:pt x="5" y="26"/>
                  <a:pt x="4" y="26"/>
                  <a:pt x="3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5"/>
                  <a:pt x="1" y="24"/>
                  <a:pt x="0" y="24"/>
                </a:cubicBezTo>
                <a:cubicBezTo>
                  <a:pt x="0" y="23"/>
                  <a:pt x="0" y="21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1"/>
                  <a:pt x="3" y="21"/>
                  <a:pt x="3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2"/>
                  <a:pt x="5" y="22"/>
                  <a:pt x="6" y="22"/>
                </a:cubicBezTo>
                <a:cubicBezTo>
                  <a:pt x="6" y="21"/>
                  <a:pt x="6" y="21"/>
                  <a:pt x="7" y="21"/>
                </a:cubicBezTo>
                <a:cubicBezTo>
                  <a:pt x="7" y="20"/>
                  <a:pt x="7" y="20"/>
                  <a:pt x="8" y="19"/>
                </a:cubicBezTo>
                <a:cubicBezTo>
                  <a:pt x="8" y="19"/>
                  <a:pt x="8" y="18"/>
                  <a:pt x="8" y="17"/>
                </a:cubicBezTo>
                <a:cubicBezTo>
                  <a:pt x="8" y="17"/>
                  <a:pt x="8" y="16"/>
                  <a:pt x="8" y="15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9" y="1"/>
                </a:cubicBezTo>
                <a:cubicBezTo>
                  <a:pt x="9" y="1"/>
                  <a:pt x="9" y="1"/>
                  <a:pt x="9" y="0"/>
                </a:cubicBezTo>
                <a:cubicBezTo>
                  <a:pt x="9" y="0"/>
                  <a:pt x="9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13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8" name="Freeform 104"/>
          <p:cNvSpPr>
            <a:spLocks/>
          </p:cNvSpPr>
          <p:nvPr/>
        </p:nvSpPr>
        <p:spPr bwMode="auto">
          <a:xfrm>
            <a:off x="5726113" y="5032375"/>
            <a:ext cx="12700" cy="41275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3"/>
              </a:cxn>
              <a:cxn ang="0">
                <a:pos x="8" y="23"/>
              </a:cxn>
              <a:cxn ang="0">
                <a:pos x="1" y="27"/>
              </a:cxn>
              <a:cxn ang="0">
                <a:pos x="0" y="27"/>
              </a:cxn>
              <a:cxn ang="0">
                <a:pos x="0" y="26"/>
              </a:cxn>
              <a:cxn ang="0">
                <a:pos x="0" y="6"/>
              </a:cxn>
              <a:cxn ang="0">
                <a:pos x="0" y="5"/>
              </a:cxn>
              <a:cxn ang="0">
                <a:pos x="1" y="4"/>
              </a:cxn>
              <a:cxn ang="0">
                <a:pos x="7" y="0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4"/>
              </a:cxn>
              <a:cxn ang="0">
                <a:pos x="7" y="4"/>
              </a:cxn>
              <a:cxn ang="0">
                <a:pos x="3" y="7"/>
              </a:cxn>
              <a:cxn ang="0">
                <a:pos x="3" y="12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7" y="12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3" y="16"/>
              </a:cxn>
              <a:cxn ang="0">
                <a:pos x="3" y="22"/>
              </a:cxn>
              <a:cxn ang="0">
                <a:pos x="8" y="19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  <a:cxn ang="0">
                <a:pos x="8" y="21"/>
              </a:cxn>
            </a:cxnLst>
            <a:rect l="0" t="0" r="r" b="b"/>
            <a:pathLst>
              <a:path w="8" h="27">
                <a:moveTo>
                  <a:pt x="8" y="21"/>
                </a:moveTo>
                <a:cubicBezTo>
                  <a:pt x="8" y="21"/>
                  <a:pt x="8" y="21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4"/>
                  <a:pt x="1" y="4"/>
                  <a:pt x="1" y="4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4"/>
                  <a:pt x="8" y="4"/>
                  <a:pt x="7" y="4"/>
                </a:cubicBezTo>
                <a:cubicBezTo>
                  <a:pt x="3" y="7"/>
                  <a:pt x="3" y="7"/>
                  <a:pt x="3" y="7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20"/>
                  <a:pt x="8" y="20"/>
                </a:cubicBezTo>
                <a:cubicBezTo>
                  <a:pt x="8" y="20"/>
                  <a:pt x="8" y="20"/>
                  <a:pt x="8" y="2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9" name="Freeform 105"/>
          <p:cNvSpPr>
            <a:spLocks/>
          </p:cNvSpPr>
          <p:nvPr/>
        </p:nvSpPr>
        <p:spPr bwMode="auto">
          <a:xfrm>
            <a:off x="5740400" y="5018088"/>
            <a:ext cx="25400" cy="46037"/>
          </a:xfrm>
          <a:custGeom>
            <a:avLst/>
            <a:gdLst/>
            <a:ahLst/>
            <a:cxnLst>
              <a:cxn ang="0">
                <a:pos x="16" y="21"/>
              </a:cxn>
              <a:cxn ang="0">
                <a:pos x="16" y="22"/>
              </a:cxn>
              <a:cxn ang="0">
                <a:pos x="16" y="22"/>
              </a:cxn>
              <a:cxn ang="0">
                <a:pos x="15" y="22"/>
              </a:cxn>
              <a:cxn ang="0">
                <a:pos x="15" y="23"/>
              </a:cxn>
              <a:cxn ang="0">
                <a:pos x="14" y="23"/>
              </a:cxn>
              <a:cxn ang="0">
                <a:pos x="14" y="23"/>
              </a:cxn>
              <a:cxn ang="0">
                <a:pos x="14" y="23"/>
              </a:cxn>
              <a:cxn ang="0">
                <a:pos x="13" y="23"/>
              </a:cxn>
              <a:cxn ang="0">
                <a:pos x="13" y="5"/>
              </a:cxn>
              <a:cxn ang="0">
                <a:pos x="13" y="5"/>
              </a:cxn>
              <a:cxn ang="0">
                <a:pos x="10" y="25"/>
              </a:cxn>
              <a:cxn ang="0">
                <a:pos x="9" y="26"/>
              </a:cxn>
              <a:cxn ang="0">
                <a:pos x="9" y="26"/>
              </a:cxn>
              <a:cxn ang="0">
                <a:pos x="9" y="26"/>
              </a:cxn>
              <a:cxn ang="0">
                <a:pos x="8" y="27"/>
              </a:cxn>
              <a:cxn ang="0">
                <a:pos x="8" y="27"/>
              </a:cxn>
              <a:cxn ang="0">
                <a:pos x="7" y="27"/>
              </a:cxn>
              <a:cxn ang="0">
                <a:pos x="7" y="27"/>
              </a:cxn>
              <a:cxn ang="0">
                <a:pos x="7" y="27"/>
              </a:cxn>
              <a:cxn ang="0">
                <a:pos x="3" y="11"/>
              </a:cxn>
              <a:cxn ang="0">
                <a:pos x="3" y="11"/>
              </a:cxn>
              <a:cxn ang="0">
                <a:pos x="3" y="29"/>
              </a:cxn>
              <a:cxn ang="0">
                <a:pos x="3" y="29"/>
              </a:cxn>
              <a:cxn ang="0">
                <a:pos x="3" y="30"/>
              </a:cxn>
              <a:cxn ang="0">
                <a:pos x="2" y="30"/>
              </a:cxn>
              <a:cxn ang="0">
                <a:pos x="2" y="30"/>
              </a:cxn>
              <a:cxn ang="0">
                <a:pos x="1" y="31"/>
              </a:cxn>
              <a:cxn ang="0">
                <a:pos x="1" y="31"/>
              </a:cxn>
              <a:cxn ang="0">
                <a:pos x="0" y="31"/>
              </a:cxn>
              <a:cxn ang="0">
                <a:pos x="0" y="30"/>
              </a:cxn>
              <a:cxn ang="0">
                <a:pos x="0" y="10"/>
              </a:cxn>
              <a:cxn ang="0">
                <a:pos x="1" y="9"/>
              </a:cxn>
              <a:cxn ang="0">
                <a:pos x="1" y="8"/>
              </a:cxn>
              <a:cxn ang="0">
                <a:pos x="3" y="7"/>
              </a:cxn>
              <a:cxn ang="0">
                <a:pos x="4" y="7"/>
              </a:cxn>
              <a:cxn ang="0">
                <a:pos x="5" y="7"/>
              </a:cxn>
              <a:cxn ang="0">
                <a:pos x="5" y="7"/>
              </a:cxn>
              <a:cxn ang="0">
                <a:pos x="5" y="8"/>
              </a:cxn>
              <a:cxn ang="0">
                <a:pos x="8" y="20"/>
              </a:cxn>
              <a:cxn ang="0">
                <a:pos x="8" y="20"/>
              </a:cxn>
              <a:cxn ang="0">
                <a:pos x="11" y="5"/>
              </a:cxn>
              <a:cxn ang="0">
                <a:pos x="12" y="3"/>
              </a:cxn>
              <a:cxn ang="0">
                <a:pos x="12" y="2"/>
              </a:cxn>
              <a:cxn ang="0">
                <a:pos x="12" y="2"/>
              </a:cxn>
              <a:cxn ang="0">
                <a:pos x="13" y="1"/>
              </a:cxn>
              <a:cxn ang="0">
                <a:pos x="15" y="0"/>
              </a:cxn>
              <a:cxn ang="0">
                <a:pos x="15" y="0"/>
              </a:cxn>
              <a:cxn ang="0">
                <a:pos x="16" y="0"/>
              </a:cxn>
              <a:cxn ang="0">
                <a:pos x="16" y="1"/>
              </a:cxn>
              <a:cxn ang="0">
                <a:pos x="16" y="1"/>
              </a:cxn>
              <a:cxn ang="0">
                <a:pos x="16" y="21"/>
              </a:cxn>
            </a:cxnLst>
            <a:rect l="0" t="0" r="r" b="b"/>
            <a:pathLst>
              <a:path w="16" h="31">
                <a:moveTo>
                  <a:pt x="16" y="21"/>
                </a:moveTo>
                <a:cubicBezTo>
                  <a:pt x="16" y="21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5" y="22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3" y="23"/>
                  <a:pt x="13" y="23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9" y="25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30"/>
                  <a:pt x="3" y="30"/>
                </a:cubicBezTo>
                <a:cubicBezTo>
                  <a:pt x="3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0" y="31"/>
                  <a:pt x="0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4" y="7"/>
                  <a:pt x="4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8"/>
                  <a:pt x="5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4"/>
                  <a:pt x="12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1"/>
                </a:cubicBezTo>
                <a:cubicBezTo>
                  <a:pt x="16" y="1"/>
                  <a:pt x="16" y="1"/>
                  <a:pt x="16" y="1"/>
                </a:cubicBezTo>
                <a:lnTo>
                  <a:pt x="16" y="21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0" name="Freeform 106"/>
          <p:cNvSpPr>
            <a:spLocks/>
          </p:cNvSpPr>
          <p:nvPr/>
        </p:nvSpPr>
        <p:spPr bwMode="auto">
          <a:xfrm>
            <a:off x="5768975" y="5006975"/>
            <a:ext cx="12700" cy="41275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3"/>
              </a:cxn>
              <a:cxn ang="0">
                <a:pos x="8" y="23"/>
              </a:cxn>
              <a:cxn ang="0">
                <a:pos x="1" y="27"/>
              </a:cxn>
              <a:cxn ang="0">
                <a:pos x="0" y="27"/>
              </a:cxn>
              <a:cxn ang="0">
                <a:pos x="0" y="26"/>
              </a:cxn>
              <a:cxn ang="0">
                <a:pos x="0" y="6"/>
              </a:cxn>
              <a:cxn ang="0">
                <a:pos x="0" y="5"/>
              </a:cxn>
              <a:cxn ang="0">
                <a:pos x="1" y="4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4"/>
              </a:cxn>
              <a:cxn ang="0">
                <a:pos x="8" y="4"/>
              </a:cxn>
              <a:cxn ang="0">
                <a:pos x="3" y="7"/>
              </a:cxn>
              <a:cxn ang="0">
                <a:pos x="3" y="12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7" y="11"/>
              </a:cxn>
              <a:cxn ang="0">
                <a:pos x="7" y="12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3" y="16"/>
              </a:cxn>
              <a:cxn ang="0">
                <a:pos x="3" y="22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  <a:cxn ang="0">
                <a:pos x="8" y="20"/>
              </a:cxn>
              <a:cxn ang="0">
                <a:pos x="8" y="21"/>
              </a:cxn>
            </a:cxnLst>
            <a:rect l="0" t="0" r="r" b="b"/>
            <a:pathLst>
              <a:path w="8" h="27">
                <a:moveTo>
                  <a:pt x="8" y="21"/>
                </a:moveTo>
                <a:cubicBezTo>
                  <a:pt x="8" y="21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3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8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3" y="7"/>
                  <a:pt x="3" y="7"/>
                  <a:pt x="3" y="7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1"/>
                  <a:pt x="8" y="2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1" name="Freeform 107"/>
          <p:cNvSpPr>
            <a:spLocks/>
          </p:cNvSpPr>
          <p:nvPr/>
        </p:nvSpPr>
        <p:spPr bwMode="auto">
          <a:xfrm>
            <a:off x="5784850" y="4997450"/>
            <a:ext cx="17462" cy="41275"/>
          </a:xfrm>
          <a:custGeom>
            <a:avLst/>
            <a:gdLst/>
            <a:ahLst/>
            <a:cxnLst>
              <a:cxn ang="0">
                <a:pos x="12" y="20"/>
              </a:cxn>
              <a:cxn ang="0">
                <a:pos x="12" y="21"/>
              </a:cxn>
              <a:cxn ang="0">
                <a:pos x="11" y="22"/>
              </a:cxn>
              <a:cxn ang="0">
                <a:pos x="11" y="22"/>
              </a:cxn>
              <a:cxn ang="0">
                <a:pos x="11" y="22"/>
              </a:cxn>
              <a:cxn ang="0">
                <a:pos x="9" y="23"/>
              </a:cxn>
              <a:cxn ang="0">
                <a:pos x="9" y="23"/>
              </a:cxn>
              <a:cxn ang="0">
                <a:pos x="8" y="23"/>
              </a:cxn>
              <a:cxn ang="0">
                <a:pos x="8" y="23"/>
              </a:cxn>
              <a:cxn ang="0">
                <a:pos x="7" y="21"/>
              </a:cxn>
              <a:cxn ang="0">
                <a:pos x="4" y="13"/>
              </a:cxn>
              <a:cxn ang="0">
                <a:pos x="3" y="11"/>
              </a:cxn>
              <a:cxn ang="0">
                <a:pos x="3" y="9"/>
              </a:cxn>
              <a:cxn ang="0">
                <a:pos x="3" y="9"/>
              </a:cxn>
              <a:cxn ang="0">
                <a:pos x="3" y="12"/>
              </a:cxn>
              <a:cxn ang="0">
                <a:pos x="3" y="14"/>
              </a:cxn>
              <a:cxn ang="0">
                <a:pos x="3" y="26"/>
              </a:cxn>
              <a:cxn ang="0">
                <a:pos x="3" y="27"/>
              </a:cxn>
              <a:cxn ang="0">
                <a:pos x="3" y="27"/>
              </a:cxn>
              <a:cxn ang="0">
                <a:pos x="2" y="27"/>
              </a:cxn>
              <a:cxn ang="0">
                <a:pos x="2" y="28"/>
              </a:cxn>
              <a:cxn ang="0">
                <a:pos x="1" y="28"/>
              </a:cxn>
              <a:cxn ang="0">
                <a:pos x="1" y="28"/>
              </a:cxn>
              <a:cxn ang="0">
                <a:pos x="1" y="28"/>
              </a:cxn>
              <a:cxn ang="0">
                <a:pos x="0" y="28"/>
              </a:cxn>
              <a:cxn ang="0">
                <a:pos x="0" y="7"/>
              </a:cxn>
              <a:cxn ang="0">
                <a:pos x="1" y="6"/>
              </a:cxn>
              <a:cxn ang="0">
                <a:pos x="1" y="5"/>
              </a:cxn>
              <a:cxn ang="0">
                <a:pos x="3" y="4"/>
              </a:cxn>
              <a:cxn ang="0">
                <a:pos x="4" y="4"/>
              </a:cxn>
              <a:cxn ang="0">
                <a:pos x="4" y="4"/>
              </a:cxn>
              <a:cxn ang="0">
                <a:pos x="4" y="5"/>
              </a:cxn>
              <a:cxn ang="0">
                <a:pos x="5" y="6"/>
              </a:cxn>
              <a:cxn ang="0">
                <a:pos x="7" y="12"/>
              </a:cxn>
              <a:cxn ang="0">
                <a:pos x="8" y="13"/>
              </a:cxn>
              <a:cxn ang="0">
                <a:pos x="8" y="15"/>
              </a:cxn>
              <a:cxn ang="0">
                <a:pos x="9" y="16"/>
              </a:cxn>
              <a:cxn ang="0">
                <a:pos x="9" y="17"/>
              </a:cxn>
              <a:cxn ang="0">
                <a:pos x="9" y="17"/>
              </a:cxn>
              <a:cxn ang="0">
                <a:pos x="9" y="15"/>
              </a:cxn>
              <a:cxn ang="0">
                <a:pos x="9" y="12"/>
              </a:cxn>
              <a:cxn ang="0">
                <a:pos x="9" y="1"/>
              </a:cxn>
              <a:cxn ang="0">
                <a:pos x="9" y="1"/>
              </a:cxn>
              <a:cxn ang="0">
                <a:pos x="9" y="1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2" y="0"/>
              </a:cxn>
              <a:cxn ang="0">
                <a:pos x="12" y="0"/>
              </a:cxn>
              <a:cxn ang="0">
                <a:pos x="12" y="20"/>
              </a:cxn>
            </a:cxnLst>
            <a:rect l="0" t="0" r="r" b="b"/>
            <a:pathLst>
              <a:path w="12" h="28">
                <a:moveTo>
                  <a:pt x="12" y="20"/>
                </a:move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8" y="23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2"/>
                  <a:pt x="8" y="22"/>
                  <a:pt x="7" y="2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4" y="12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1"/>
                  <a:pt x="3" y="12"/>
                </a:cubicBezTo>
                <a:cubicBezTo>
                  <a:pt x="3" y="13"/>
                  <a:pt x="3" y="14"/>
                  <a:pt x="3" y="14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1" y="6"/>
                </a:cubicBezTo>
                <a:cubicBezTo>
                  <a:pt x="1" y="6"/>
                  <a:pt x="1" y="5"/>
                  <a:pt x="1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5"/>
                </a:cubicBezTo>
                <a:cubicBezTo>
                  <a:pt x="5" y="5"/>
                  <a:pt x="5" y="5"/>
                  <a:pt x="5" y="6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4"/>
                  <a:pt x="8" y="15"/>
                </a:cubicBezTo>
                <a:cubicBezTo>
                  <a:pt x="9" y="15"/>
                  <a:pt x="9" y="15"/>
                  <a:pt x="9" y="16"/>
                </a:cubicBezTo>
                <a:cubicBezTo>
                  <a:pt x="9" y="16"/>
                  <a:pt x="9" y="17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6"/>
                  <a:pt x="9" y="15"/>
                  <a:pt x="9" y="15"/>
                </a:cubicBezTo>
                <a:cubicBezTo>
                  <a:pt x="9" y="14"/>
                  <a:pt x="9" y="13"/>
                  <a:pt x="9" y="12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lnTo>
                  <a:pt x="12" y="20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2" name="Freeform 108"/>
          <p:cNvSpPr>
            <a:spLocks/>
          </p:cNvSpPr>
          <p:nvPr/>
        </p:nvSpPr>
        <p:spPr bwMode="auto">
          <a:xfrm>
            <a:off x="5803900" y="4986338"/>
            <a:ext cx="15875" cy="39687"/>
          </a:xfrm>
          <a:custGeom>
            <a:avLst/>
            <a:gdLst/>
            <a:ahLst/>
            <a:cxnLst>
              <a:cxn ang="0">
                <a:pos x="10" y="1"/>
              </a:cxn>
              <a:cxn ang="0">
                <a:pos x="10" y="2"/>
              </a:cxn>
              <a:cxn ang="0">
                <a:pos x="10" y="3"/>
              </a:cxn>
              <a:cxn ang="0">
                <a:pos x="10" y="3"/>
              </a:cxn>
              <a:cxn ang="0">
                <a:pos x="10" y="3"/>
              </a:cxn>
              <a:cxn ang="0">
                <a:pos x="7" y="5"/>
              </a:cxn>
              <a:cxn ang="0">
                <a:pos x="7" y="24"/>
              </a:cxn>
              <a:cxn ang="0">
                <a:pos x="7" y="24"/>
              </a:cxn>
              <a:cxn ang="0">
                <a:pos x="6" y="24"/>
              </a:cxn>
              <a:cxn ang="0">
                <a:pos x="6" y="25"/>
              </a:cxn>
              <a:cxn ang="0">
                <a:pos x="5" y="25"/>
              </a:cxn>
              <a:cxn ang="0">
                <a:pos x="5" y="25"/>
              </a:cxn>
              <a:cxn ang="0">
                <a:pos x="4" y="26"/>
              </a:cxn>
              <a:cxn ang="0">
                <a:pos x="4" y="25"/>
              </a:cxn>
              <a:cxn ang="0">
                <a:pos x="4" y="25"/>
              </a:cxn>
              <a:cxn ang="0">
                <a:pos x="4" y="7"/>
              </a:cxn>
              <a:cxn ang="0">
                <a:pos x="1" y="9"/>
              </a:cxn>
              <a:cxn ang="0">
                <a:pos x="0" y="9"/>
              </a:cxn>
              <a:cxn ang="0">
                <a:pos x="0" y="9"/>
              </a:cxn>
              <a:cxn ang="0">
                <a:pos x="0" y="8"/>
              </a:cxn>
              <a:cxn ang="0">
                <a:pos x="0" y="7"/>
              </a:cxn>
              <a:cxn ang="0">
                <a:pos x="0" y="6"/>
              </a:cxn>
              <a:cxn ang="0">
                <a:pos x="0" y="6"/>
              </a:cxn>
              <a:cxn ang="0">
                <a:pos x="0" y="5"/>
              </a:cxn>
              <a:cxn ang="0">
                <a:pos x="1" y="5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10" y="1"/>
              </a:cxn>
            </a:cxnLst>
            <a:rect l="0" t="0" r="r" b="b"/>
            <a:pathLst>
              <a:path w="10" h="26">
                <a:moveTo>
                  <a:pt x="10" y="1"/>
                </a:move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3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7" y="5"/>
                  <a:pt x="7" y="5"/>
                  <a:pt x="7" y="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6" y="24"/>
                </a:cubicBezTo>
                <a:cubicBezTo>
                  <a:pt x="6" y="24"/>
                  <a:pt x="6" y="25"/>
                  <a:pt x="6" y="25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4" y="26"/>
                  <a:pt x="4" y="26"/>
                </a:cubicBezTo>
                <a:cubicBezTo>
                  <a:pt x="4" y="26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7"/>
                  <a:pt x="4" y="7"/>
                  <a:pt x="4" y="7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"/>
                  <a:pt x="10" y="1"/>
                  <a:pt x="10" y="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3" name="Freeform 109"/>
          <p:cNvSpPr>
            <a:spLocks/>
          </p:cNvSpPr>
          <p:nvPr/>
        </p:nvSpPr>
        <p:spPr bwMode="auto">
          <a:xfrm>
            <a:off x="5630863" y="5056188"/>
            <a:ext cx="11112" cy="23812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1" y="16"/>
              </a:cxn>
              <a:cxn ang="0">
                <a:pos x="1" y="16"/>
              </a:cxn>
              <a:cxn ang="0">
                <a:pos x="0" y="15"/>
              </a:cxn>
              <a:cxn ang="0">
                <a:pos x="0" y="15"/>
              </a:cxn>
              <a:cxn ang="0">
                <a:pos x="0" y="14"/>
              </a:cxn>
              <a:cxn ang="0">
                <a:pos x="1" y="14"/>
              </a:cxn>
              <a:cxn ang="0">
                <a:pos x="1" y="13"/>
              </a:cxn>
              <a:cxn ang="0">
                <a:pos x="1" y="13"/>
              </a:cxn>
              <a:cxn ang="0">
                <a:pos x="5" y="3"/>
              </a:cxn>
              <a:cxn ang="0">
                <a:pos x="1" y="5"/>
              </a:cxn>
              <a:cxn ang="0">
                <a:pos x="1" y="5"/>
              </a:cxn>
              <a:cxn ang="0">
                <a:pos x="1" y="5"/>
              </a:cxn>
              <a:cxn ang="0">
                <a:pos x="1" y="5"/>
              </a:cxn>
              <a:cxn ang="0">
                <a:pos x="1" y="4"/>
              </a:cxn>
              <a:cxn ang="0">
                <a:pos x="1" y="4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6" y="0"/>
              </a:cxn>
              <a:cxn ang="0">
                <a:pos x="7" y="0"/>
              </a:cxn>
              <a:cxn ang="0">
                <a:pos x="7" y="0"/>
              </a:cxn>
              <a:cxn ang="0">
                <a:pos x="7" y="1"/>
              </a:cxn>
              <a:cxn ang="0">
                <a:pos x="7" y="1"/>
              </a:cxn>
              <a:cxn ang="0">
                <a:pos x="7" y="2"/>
              </a:cxn>
              <a:cxn ang="0">
                <a:pos x="7" y="2"/>
              </a:cxn>
              <a:cxn ang="0">
                <a:pos x="6" y="3"/>
              </a:cxn>
              <a:cxn ang="0">
                <a:pos x="3" y="13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</a:cxnLst>
            <a:rect l="0" t="0" r="r" b="b"/>
            <a:pathLst>
              <a:path w="7" h="16">
                <a:moveTo>
                  <a:pt x="7" y="11"/>
                </a:move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0" y="14"/>
                  <a:pt x="0" y="14"/>
                  <a:pt x="1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5" y="3"/>
                  <a:pt x="5" y="3"/>
                  <a:pt x="5" y="3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6" y="2"/>
                  <a:pt x="6" y="3"/>
                </a:cubicBezTo>
                <a:cubicBezTo>
                  <a:pt x="3" y="13"/>
                  <a:pt x="3" y="13"/>
                  <a:pt x="3" y="13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4" name="Freeform 110"/>
          <p:cNvSpPr>
            <a:spLocks noEditPoints="1"/>
          </p:cNvSpPr>
          <p:nvPr/>
        </p:nvSpPr>
        <p:spPr bwMode="auto">
          <a:xfrm>
            <a:off x="5643563" y="5048250"/>
            <a:ext cx="12700" cy="22225"/>
          </a:xfrm>
          <a:custGeom>
            <a:avLst/>
            <a:gdLst/>
            <a:ahLst/>
            <a:cxnLst>
              <a:cxn ang="0">
                <a:pos x="9" y="5"/>
              </a:cxn>
              <a:cxn ang="0">
                <a:pos x="9" y="8"/>
              </a:cxn>
              <a:cxn ang="0">
                <a:pos x="8" y="11"/>
              </a:cxn>
              <a:cxn ang="0">
                <a:pos x="6" y="13"/>
              </a:cxn>
              <a:cxn ang="0">
                <a:pos x="4" y="14"/>
              </a:cxn>
              <a:cxn ang="0">
                <a:pos x="2" y="15"/>
              </a:cxn>
              <a:cxn ang="0">
                <a:pos x="1" y="15"/>
              </a:cxn>
              <a:cxn ang="0">
                <a:pos x="0" y="13"/>
              </a:cxn>
              <a:cxn ang="0">
                <a:pos x="0" y="10"/>
              </a:cxn>
              <a:cxn ang="0">
                <a:pos x="0" y="7"/>
              </a:cxn>
              <a:cxn ang="0">
                <a:pos x="1" y="5"/>
              </a:cxn>
              <a:cxn ang="0">
                <a:pos x="2" y="3"/>
              </a:cxn>
              <a:cxn ang="0">
                <a:pos x="4" y="1"/>
              </a:cxn>
              <a:cxn ang="0">
                <a:pos x="6" y="0"/>
              </a:cxn>
              <a:cxn ang="0">
                <a:pos x="8" y="1"/>
              </a:cxn>
              <a:cxn ang="0">
                <a:pos x="9" y="2"/>
              </a:cxn>
              <a:cxn ang="0">
                <a:pos x="9" y="5"/>
              </a:cxn>
              <a:cxn ang="0">
                <a:pos x="7" y="6"/>
              </a:cxn>
              <a:cxn ang="0">
                <a:pos x="7" y="5"/>
              </a:cxn>
              <a:cxn ang="0">
                <a:pos x="6" y="3"/>
              </a:cxn>
              <a:cxn ang="0">
                <a:pos x="5" y="3"/>
              </a:cxn>
              <a:cxn ang="0">
                <a:pos x="4" y="3"/>
              </a:cxn>
              <a:cxn ang="0">
                <a:pos x="3" y="4"/>
              </a:cxn>
              <a:cxn ang="0">
                <a:pos x="2" y="6"/>
              </a:cxn>
              <a:cxn ang="0">
                <a:pos x="2" y="7"/>
              </a:cxn>
              <a:cxn ang="0">
                <a:pos x="2" y="9"/>
              </a:cxn>
              <a:cxn ang="0">
                <a:pos x="2" y="11"/>
              </a:cxn>
              <a:cxn ang="0">
                <a:pos x="2" y="12"/>
              </a:cxn>
              <a:cxn ang="0">
                <a:pos x="3" y="13"/>
              </a:cxn>
              <a:cxn ang="0">
                <a:pos x="4" y="12"/>
              </a:cxn>
              <a:cxn ang="0">
                <a:pos x="5" y="11"/>
              </a:cxn>
              <a:cxn ang="0">
                <a:pos x="6" y="10"/>
              </a:cxn>
              <a:cxn ang="0">
                <a:pos x="7" y="8"/>
              </a:cxn>
              <a:cxn ang="0">
                <a:pos x="7" y="6"/>
              </a:cxn>
            </a:cxnLst>
            <a:rect l="0" t="0" r="r" b="b"/>
            <a:pathLst>
              <a:path w="9" h="15">
                <a:moveTo>
                  <a:pt x="9" y="5"/>
                </a:moveTo>
                <a:cubicBezTo>
                  <a:pt x="9" y="6"/>
                  <a:pt x="9" y="7"/>
                  <a:pt x="9" y="8"/>
                </a:cubicBezTo>
                <a:cubicBezTo>
                  <a:pt x="8" y="9"/>
                  <a:pt x="8" y="10"/>
                  <a:pt x="8" y="11"/>
                </a:cubicBezTo>
                <a:cubicBezTo>
                  <a:pt x="7" y="11"/>
                  <a:pt x="7" y="12"/>
                  <a:pt x="6" y="13"/>
                </a:cubicBezTo>
                <a:cubicBezTo>
                  <a:pt x="6" y="13"/>
                  <a:pt x="5" y="14"/>
                  <a:pt x="4" y="14"/>
                </a:cubicBezTo>
                <a:cubicBezTo>
                  <a:pt x="3" y="15"/>
                  <a:pt x="3" y="15"/>
                  <a:pt x="2" y="15"/>
                </a:cubicBezTo>
                <a:cubicBezTo>
                  <a:pt x="2" y="15"/>
                  <a:pt x="1" y="15"/>
                  <a:pt x="1" y="15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3"/>
                  <a:pt x="0" y="12"/>
                  <a:pt x="0" y="10"/>
                </a:cubicBezTo>
                <a:cubicBezTo>
                  <a:pt x="0" y="9"/>
                  <a:pt x="0" y="8"/>
                  <a:pt x="0" y="7"/>
                </a:cubicBezTo>
                <a:cubicBezTo>
                  <a:pt x="0" y="7"/>
                  <a:pt x="1" y="6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0"/>
                  <a:pt x="6" y="0"/>
                </a:cubicBezTo>
                <a:cubicBezTo>
                  <a:pt x="7" y="0"/>
                  <a:pt x="7" y="0"/>
                  <a:pt x="8" y="1"/>
                </a:cubicBezTo>
                <a:cubicBezTo>
                  <a:pt x="8" y="1"/>
                  <a:pt x="8" y="2"/>
                  <a:pt x="9" y="2"/>
                </a:cubicBezTo>
                <a:cubicBezTo>
                  <a:pt x="9" y="3"/>
                  <a:pt x="9" y="4"/>
                  <a:pt x="9" y="5"/>
                </a:cubicBezTo>
                <a:moveTo>
                  <a:pt x="7" y="6"/>
                </a:moveTo>
                <a:cubicBezTo>
                  <a:pt x="7" y="6"/>
                  <a:pt x="7" y="5"/>
                  <a:pt x="7" y="5"/>
                </a:cubicBezTo>
                <a:cubicBezTo>
                  <a:pt x="7" y="4"/>
                  <a:pt x="6" y="4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3"/>
                  <a:pt x="4" y="3"/>
                </a:cubicBezTo>
                <a:cubicBezTo>
                  <a:pt x="4" y="4"/>
                  <a:pt x="3" y="4"/>
                  <a:pt x="3" y="4"/>
                </a:cubicBezTo>
                <a:cubicBezTo>
                  <a:pt x="3" y="5"/>
                  <a:pt x="3" y="5"/>
                  <a:pt x="2" y="6"/>
                </a:cubicBezTo>
                <a:cubicBezTo>
                  <a:pt x="2" y="6"/>
                  <a:pt x="2" y="7"/>
                  <a:pt x="2" y="7"/>
                </a:cubicBezTo>
                <a:cubicBezTo>
                  <a:pt x="2" y="8"/>
                  <a:pt x="2" y="9"/>
                  <a:pt x="2" y="9"/>
                </a:cubicBezTo>
                <a:cubicBezTo>
                  <a:pt x="2" y="10"/>
                  <a:pt x="2" y="10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3" y="13"/>
                  <a:pt x="3" y="13"/>
                </a:cubicBezTo>
                <a:cubicBezTo>
                  <a:pt x="3" y="13"/>
                  <a:pt x="4" y="13"/>
                  <a:pt x="4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1"/>
                  <a:pt x="6" y="10"/>
                  <a:pt x="6" y="10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7" y="7"/>
                  <a:pt x="7" y="6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5" name="Freeform 111"/>
          <p:cNvSpPr>
            <a:spLocks/>
          </p:cNvSpPr>
          <p:nvPr/>
        </p:nvSpPr>
        <p:spPr bwMode="auto">
          <a:xfrm>
            <a:off x="5657850" y="5037138"/>
            <a:ext cx="12700" cy="25400"/>
          </a:xfrm>
          <a:custGeom>
            <a:avLst/>
            <a:gdLst/>
            <a:ahLst/>
            <a:cxnLst>
              <a:cxn ang="0">
                <a:pos x="8" y="12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7" y="14"/>
              </a:cxn>
              <a:cxn ang="0">
                <a:pos x="6" y="14"/>
              </a:cxn>
              <a:cxn ang="0">
                <a:pos x="6" y="14"/>
              </a:cxn>
              <a:cxn ang="0">
                <a:pos x="6" y="14"/>
              </a:cxn>
              <a:cxn ang="0">
                <a:pos x="5" y="13"/>
              </a:cxn>
              <a:cxn ang="0">
                <a:pos x="3" y="8"/>
              </a:cxn>
              <a:cxn ang="0">
                <a:pos x="3" y="8"/>
              </a:cxn>
              <a:cxn ang="0">
                <a:pos x="2" y="7"/>
              </a:cxn>
              <a:cxn ang="0">
                <a:pos x="2" y="7"/>
              </a:cxn>
              <a:cxn ang="0">
                <a:pos x="2" y="8"/>
              </a:cxn>
              <a:cxn ang="0">
                <a:pos x="2" y="9"/>
              </a:cxn>
              <a:cxn ang="0">
                <a:pos x="2" y="16"/>
              </a:cxn>
              <a:cxn ang="0">
                <a:pos x="2" y="16"/>
              </a:cxn>
              <a:cxn ang="0">
                <a:pos x="2" y="17"/>
              </a:cxn>
              <a:cxn ang="0">
                <a:pos x="2" y="17"/>
              </a:cxn>
              <a:cxn ang="0">
                <a:pos x="1" y="17"/>
              </a:cxn>
              <a:cxn ang="0">
                <a:pos x="1" y="17"/>
              </a:cxn>
              <a:cxn ang="0">
                <a:pos x="1" y="17"/>
              </a:cxn>
              <a:cxn ang="0">
                <a:pos x="1" y="17"/>
              </a:cxn>
              <a:cxn ang="0">
                <a:pos x="0" y="17"/>
              </a:cxn>
              <a:cxn ang="0">
                <a:pos x="0" y="6"/>
              </a:cxn>
              <a:cxn ang="0">
                <a:pos x="1" y="5"/>
              </a:cxn>
              <a:cxn ang="0">
                <a:pos x="1" y="4"/>
              </a:cxn>
              <a:cxn ang="0">
                <a:pos x="2" y="4"/>
              </a:cxn>
              <a:cxn ang="0">
                <a:pos x="3" y="3"/>
              </a:cxn>
              <a:cxn ang="0">
                <a:pos x="3" y="3"/>
              </a:cxn>
              <a:cxn ang="0">
                <a:pos x="3" y="4"/>
              </a:cxn>
              <a:cxn ang="0">
                <a:pos x="4" y="4"/>
              </a:cxn>
              <a:cxn ang="0">
                <a:pos x="6" y="8"/>
              </a:cxn>
              <a:cxn ang="0">
                <a:pos x="6" y="9"/>
              </a:cxn>
              <a:cxn ang="0">
                <a:pos x="6" y="9"/>
              </a:cxn>
              <a:cxn ang="0">
                <a:pos x="6" y="10"/>
              </a:cxn>
              <a:cxn ang="0">
                <a:pos x="7" y="10"/>
              </a:cxn>
              <a:cxn ang="0">
                <a:pos x="7" y="10"/>
              </a:cxn>
              <a:cxn ang="0">
                <a:pos x="7" y="9"/>
              </a:cxn>
              <a:cxn ang="0">
                <a:pos x="7" y="8"/>
              </a:cxn>
              <a:cxn ang="0">
                <a:pos x="7" y="2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8" y="1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12"/>
              </a:cxn>
            </a:cxnLst>
            <a:rect l="0" t="0" r="r" b="b"/>
            <a:pathLst>
              <a:path w="8" h="17">
                <a:moveTo>
                  <a:pt x="8" y="12"/>
                </a:move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3"/>
                  <a:pt x="5" y="13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8"/>
                  <a:pt x="2" y="8"/>
                </a:cubicBezTo>
                <a:cubicBezTo>
                  <a:pt x="2" y="8"/>
                  <a:pt x="2" y="9"/>
                  <a:pt x="2" y="9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5"/>
                  <a:pt x="1" y="5"/>
                </a:cubicBezTo>
                <a:cubicBezTo>
                  <a:pt x="1" y="5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4" y="4"/>
                  <a:pt x="4" y="4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9"/>
                </a:cubicBezTo>
                <a:cubicBezTo>
                  <a:pt x="7" y="9"/>
                  <a:pt x="7" y="8"/>
                  <a:pt x="7" y="8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8" y="1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1"/>
                </a:cubicBezTo>
                <a:lnTo>
                  <a:pt x="8" y="1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6" name="Freeform 112"/>
          <p:cNvSpPr>
            <a:spLocks/>
          </p:cNvSpPr>
          <p:nvPr/>
        </p:nvSpPr>
        <p:spPr bwMode="auto">
          <a:xfrm>
            <a:off x="5675313" y="5030788"/>
            <a:ext cx="7937" cy="25400"/>
          </a:xfrm>
          <a:custGeom>
            <a:avLst/>
            <a:gdLst/>
            <a:ahLst/>
            <a:cxnLst>
              <a:cxn ang="0">
                <a:pos x="5" y="11"/>
              </a:cxn>
              <a:cxn ang="0">
                <a:pos x="5" y="12"/>
              </a:cxn>
              <a:cxn ang="0">
                <a:pos x="5" y="12"/>
              </a:cxn>
              <a:cxn ang="0">
                <a:pos x="5" y="13"/>
              </a:cxn>
              <a:cxn ang="0">
                <a:pos x="5" y="13"/>
              </a:cxn>
              <a:cxn ang="0">
                <a:pos x="0" y="15"/>
              </a:cxn>
              <a:cxn ang="0">
                <a:pos x="0" y="15"/>
              </a:cxn>
              <a:cxn ang="0">
                <a:pos x="0" y="15"/>
              </a:cxn>
              <a:cxn ang="0">
                <a:pos x="0" y="4"/>
              </a:cxn>
              <a:cxn ang="0">
                <a:pos x="0" y="3"/>
              </a:cxn>
              <a:cxn ang="0">
                <a:pos x="0" y="3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1"/>
              </a:cxn>
              <a:cxn ang="0">
                <a:pos x="5" y="1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2" y="4"/>
              </a:cxn>
              <a:cxn ang="0">
                <a:pos x="2" y="7"/>
              </a:cxn>
              <a:cxn ang="0">
                <a:pos x="4" y="5"/>
              </a:cxn>
              <a:cxn ang="0">
                <a:pos x="5" y="5"/>
              </a:cxn>
              <a:cxn ang="0">
                <a:pos x="5" y="5"/>
              </a:cxn>
              <a:cxn ang="0">
                <a:pos x="5" y="6"/>
              </a:cxn>
              <a:cxn ang="0">
                <a:pos x="5" y="6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4" y="7"/>
              </a:cxn>
              <a:cxn ang="0">
                <a:pos x="2" y="9"/>
              </a:cxn>
              <a:cxn ang="0">
                <a:pos x="2" y="13"/>
              </a:cxn>
              <a:cxn ang="0">
                <a:pos x="5" y="11"/>
              </a:cxn>
              <a:cxn ang="0">
                <a:pos x="5" y="11"/>
              </a:cxn>
              <a:cxn ang="0">
                <a:pos x="5" y="11"/>
              </a:cxn>
              <a:cxn ang="0">
                <a:pos x="5" y="11"/>
              </a:cxn>
              <a:cxn ang="0">
                <a:pos x="5" y="11"/>
              </a:cxn>
            </a:cxnLst>
            <a:rect l="0" t="0" r="r" b="b"/>
            <a:pathLst>
              <a:path w="5" h="16">
                <a:moveTo>
                  <a:pt x="5" y="11"/>
                </a:move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6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7"/>
                  <a:pt x="2" y="7"/>
                  <a:pt x="2" y="7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9"/>
                  <a:pt x="2" y="9"/>
                  <a:pt x="2" y="9"/>
                </a:cubicBezTo>
                <a:cubicBezTo>
                  <a:pt x="2" y="13"/>
                  <a:pt x="2" y="13"/>
                  <a:pt x="2" y="13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7" name="Freeform 113"/>
          <p:cNvSpPr>
            <a:spLocks/>
          </p:cNvSpPr>
          <p:nvPr/>
        </p:nvSpPr>
        <p:spPr bwMode="auto">
          <a:xfrm>
            <a:off x="5683250" y="5026025"/>
            <a:ext cx="11112" cy="22225"/>
          </a:xfrm>
          <a:custGeom>
            <a:avLst/>
            <a:gdLst/>
            <a:ahLst/>
            <a:cxnLst>
              <a:cxn ang="0">
                <a:pos x="7" y="8"/>
              </a:cxn>
              <a:cxn ang="0">
                <a:pos x="6" y="10"/>
              </a:cxn>
              <a:cxn ang="0">
                <a:pos x="6" y="12"/>
              </a:cxn>
              <a:cxn ang="0">
                <a:pos x="4" y="14"/>
              </a:cxn>
              <a:cxn ang="0">
                <a:pos x="3" y="15"/>
              </a:cxn>
              <a:cxn ang="0">
                <a:pos x="2" y="15"/>
              </a:cxn>
              <a:cxn ang="0">
                <a:pos x="1" y="15"/>
              </a:cxn>
              <a:cxn ang="0">
                <a:pos x="1" y="15"/>
              </a:cxn>
              <a:cxn ang="0">
                <a:pos x="0" y="15"/>
              </a:cxn>
              <a:cxn ang="0">
                <a:pos x="0" y="15"/>
              </a:cxn>
              <a:cxn ang="0">
                <a:pos x="0" y="14"/>
              </a:cxn>
              <a:cxn ang="0">
                <a:pos x="0" y="14"/>
              </a:cxn>
              <a:cxn ang="0">
                <a:pos x="0" y="13"/>
              </a:cxn>
              <a:cxn ang="0">
                <a:pos x="0" y="13"/>
              </a:cxn>
              <a:cxn ang="0">
                <a:pos x="1" y="13"/>
              </a:cxn>
              <a:cxn ang="0">
                <a:pos x="1" y="13"/>
              </a:cxn>
              <a:cxn ang="0">
                <a:pos x="1" y="13"/>
              </a:cxn>
              <a:cxn ang="0">
                <a:pos x="2" y="13"/>
              </a:cxn>
              <a:cxn ang="0">
                <a:pos x="3" y="12"/>
              </a:cxn>
              <a:cxn ang="0">
                <a:pos x="4" y="12"/>
              </a:cxn>
              <a:cxn ang="0">
                <a:pos x="4" y="11"/>
              </a:cxn>
              <a:cxn ang="0">
                <a:pos x="4" y="11"/>
              </a:cxn>
              <a:cxn ang="0">
                <a:pos x="5" y="10"/>
              </a:cxn>
              <a:cxn ang="0">
                <a:pos x="4" y="9"/>
              </a:cxn>
              <a:cxn ang="0">
                <a:pos x="4" y="9"/>
              </a:cxn>
              <a:cxn ang="0">
                <a:pos x="3" y="9"/>
              </a:cxn>
              <a:cxn ang="0">
                <a:pos x="2" y="9"/>
              </a:cxn>
              <a:cxn ang="0">
                <a:pos x="2" y="9"/>
              </a:cxn>
              <a:cxn ang="0">
                <a:pos x="1" y="8"/>
              </a:cxn>
              <a:cxn ang="0">
                <a:pos x="1" y="8"/>
              </a:cxn>
              <a:cxn ang="0">
                <a:pos x="0" y="6"/>
              </a:cxn>
              <a:cxn ang="0">
                <a:pos x="1" y="5"/>
              </a:cxn>
              <a:cxn ang="0">
                <a:pos x="1" y="3"/>
              </a:cxn>
              <a:cxn ang="0">
                <a:pos x="2" y="2"/>
              </a:cxn>
              <a:cxn ang="0">
                <a:pos x="4" y="1"/>
              </a:cxn>
              <a:cxn ang="0">
                <a:pos x="4" y="1"/>
              </a:cxn>
              <a:cxn ang="0">
                <a:pos x="5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3"/>
              </a:cxn>
              <a:cxn ang="0">
                <a:pos x="5" y="3"/>
              </a:cxn>
              <a:cxn ang="0">
                <a:pos x="5" y="3"/>
              </a:cxn>
              <a:cxn ang="0">
                <a:pos x="4" y="3"/>
              </a:cxn>
              <a:cxn ang="0">
                <a:pos x="4" y="3"/>
              </a:cxn>
              <a:cxn ang="0">
                <a:pos x="3" y="3"/>
              </a:cxn>
              <a:cxn ang="0">
                <a:pos x="3" y="4"/>
              </a:cxn>
              <a:cxn ang="0">
                <a:pos x="3" y="4"/>
              </a:cxn>
              <a:cxn ang="0">
                <a:pos x="2" y="5"/>
              </a:cxn>
              <a:cxn ang="0">
                <a:pos x="3" y="6"/>
              </a:cxn>
              <a:cxn ang="0">
                <a:pos x="3" y="6"/>
              </a:cxn>
              <a:cxn ang="0">
                <a:pos x="4" y="6"/>
              </a:cxn>
              <a:cxn ang="0">
                <a:pos x="5" y="6"/>
              </a:cxn>
              <a:cxn ang="0">
                <a:pos x="5" y="6"/>
              </a:cxn>
              <a:cxn ang="0">
                <a:pos x="6" y="6"/>
              </a:cxn>
              <a:cxn ang="0">
                <a:pos x="6" y="7"/>
              </a:cxn>
              <a:cxn ang="0">
                <a:pos x="7" y="8"/>
              </a:cxn>
            </a:cxnLst>
            <a:rect l="0" t="0" r="r" b="b"/>
            <a:pathLst>
              <a:path w="7" h="15">
                <a:moveTo>
                  <a:pt x="7" y="8"/>
                </a:moveTo>
                <a:cubicBezTo>
                  <a:pt x="7" y="9"/>
                  <a:pt x="6" y="10"/>
                  <a:pt x="6" y="10"/>
                </a:cubicBezTo>
                <a:cubicBezTo>
                  <a:pt x="6" y="11"/>
                  <a:pt x="6" y="12"/>
                  <a:pt x="6" y="12"/>
                </a:cubicBezTo>
                <a:cubicBezTo>
                  <a:pt x="5" y="13"/>
                  <a:pt x="5" y="13"/>
                  <a:pt x="4" y="14"/>
                </a:cubicBezTo>
                <a:cubicBezTo>
                  <a:pt x="4" y="14"/>
                  <a:pt x="3" y="14"/>
                  <a:pt x="3" y="15"/>
                </a:cubicBezTo>
                <a:cubicBezTo>
                  <a:pt x="3" y="15"/>
                  <a:pt x="2" y="15"/>
                  <a:pt x="2" y="15"/>
                </a:cubicBezTo>
                <a:cubicBezTo>
                  <a:pt x="2" y="15"/>
                  <a:pt x="2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3" y="13"/>
                  <a:pt x="3" y="12"/>
                </a:cubicBezTo>
                <a:cubicBezTo>
                  <a:pt x="3" y="12"/>
                  <a:pt x="3" y="12"/>
                  <a:pt x="4" y="12"/>
                </a:cubicBezTo>
                <a:cubicBezTo>
                  <a:pt x="4" y="12"/>
                  <a:pt x="4" y="12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5" y="10"/>
                  <a:pt x="5" y="10"/>
                </a:cubicBezTo>
                <a:cubicBezTo>
                  <a:pt x="5" y="10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1" y="9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7"/>
                  <a:pt x="0" y="7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1" y="4"/>
                  <a:pt x="1" y="4"/>
                  <a:pt x="1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8" name="Freeform 114"/>
          <p:cNvSpPr>
            <a:spLocks noEditPoints="1"/>
          </p:cNvSpPr>
          <p:nvPr/>
        </p:nvSpPr>
        <p:spPr bwMode="auto">
          <a:xfrm>
            <a:off x="5702300" y="5016500"/>
            <a:ext cx="11112" cy="22225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7" y="7"/>
              </a:cxn>
              <a:cxn ang="0">
                <a:pos x="6" y="10"/>
              </a:cxn>
              <a:cxn ang="0">
                <a:pos x="5" y="12"/>
              </a:cxn>
              <a:cxn ang="0">
                <a:pos x="2" y="14"/>
              </a:cxn>
              <a:cxn ang="0">
                <a:pos x="0" y="15"/>
              </a:cxn>
              <a:cxn ang="0">
                <a:pos x="0" y="15"/>
              </a:cxn>
              <a:cxn ang="0">
                <a:pos x="0" y="15"/>
              </a:cxn>
              <a:cxn ang="0">
                <a:pos x="0" y="3"/>
              </a:cxn>
              <a:cxn ang="0">
                <a:pos x="0" y="3"/>
              </a:cxn>
              <a:cxn ang="0">
                <a:pos x="0" y="2"/>
              </a:cxn>
              <a:cxn ang="0">
                <a:pos x="3" y="1"/>
              </a:cxn>
              <a:cxn ang="0">
                <a:pos x="5" y="0"/>
              </a:cxn>
              <a:cxn ang="0">
                <a:pos x="6" y="0"/>
              </a:cxn>
              <a:cxn ang="0">
                <a:pos x="7" y="2"/>
              </a:cxn>
              <a:cxn ang="0">
                <a:pos x="8" y="4"/>
              </a:cxn>
              <a:cxn ang="0">
                <a:pos x="5" y="5"/>
              </a:cxn>
              <a:cxn ang="0">
                <a:pos x="5" y="4"/>
              </a:cxn>
              <a:cxn ang="0">
                <a:pos x="5" y="3"/>
              </a:cxn>
              <a:cxn ang="0">
                <a:pos x="4" y="2"/>
              </a:cxn>
              <a:cxn ang="0">
                <a:pos x="2" y="3"/>
              </a:cxn>
              <a:cxn ang="0">
                <a:pos x="1" y="3"/>
              </a:cxn>
              <a:cxn ang="0">
                <a:pos x="1" y="12"/>
              </a:cxn>
              <a:cxn ang="0">
                <a:pos x="2" y="12"/>
              </a:cxn>
              <a:cxn ang="0">
                <a:pos x="4" y="11"/>
              </a:cxn>
              <a:cxn ang="0">
                <a:pos x="5" y="9"/>
              </a:cxn>
              <a:cxn ang="0">
                <a:pos x="5" y="7"/>
              </a:cxn>
              <a:cxn ang="0">
                <a:pos x="5" y="5"/>
              </a:cxn>
            </a:cxnLst>
            <a:rect l="0" t="0" r="r" b="b"/>
            <a:pathLst>
              <a:path w="8" h="15">
                <a:moveTo>
                  <a:pt x="8" y="4"/>
                </a:moveTo>
                <a:cubicBezTo>
                  <a:pt x="8" y="5"/>
                  <a:pt x="7" y="6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5" y="12"/>
                </a:cubicBezTo>
                <a:cubicBezTo>
                  <a:pt x="4" y="13"/>
                  <a:pt x="3" y="13"/>
                  <a:pt x="2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4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7" y="1"/>
                  <a:pt x="7" y="1"/>
                  <a:pt x="7" y="2"/>
                </a:cubicBezTo>
                <a:cubicBezTo>
                  <a:pt x="7" y="2"/>
                  <a:pt x="8" y="3"/>
                  <a:pt x="8" y="4"/>
                </a:cubicBezTo>
                <a:moveTo>
                  <a:pt x="5" y="5"/>
                </a:moveTo>
                <a:cubicBezTo>
                  <a:pt x="5" y="5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4" y="2"/>
                  <a:pt x="4" y="2"/>
                </a:cubicBezTo>
                <a:cubicBezTo>
                  <a:pt x="4" y="2"/>
                  <a:pt x="3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1"/>
                  <a:pt x="3" y="11"/>
                  <a:pt x="4" y="11"/>
                </a:cubicBezTo>
                <a:cubicBezTo>
                  <a:pt x="4" y="10"/>
                  <a:pt x="5" y="10"/>
                  <a:pt x="5" y="9"/>
                </a:cubicBezTo>
                <a:cubicBezTo>
                  <a:pt x="5" y="9"/>
                  <a:pt x="5" y="8"/>
                  <a:pt x="5" y="7"/>
                </a:cubicBezTo>
                <a:cubicBezTo>
                  <a:pt x="5" y="7"/>
                  <a:pt x="5" y="6"/>
                  <a:pt x="5" y="5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9" name="Freeform 115"/>
          <p:cNvSpPr>
            <a:spLocks/>
          </p:cNvSpPr>
          <p:nvPr/>
        </p:nvSpPr>
        <p:spPr bwMode="auto">
          <a:xfrm>
            <a:off x="5715000" y="5006975"/>
            <a:ext cx="9525" cy="23812"/>
          </a:xfrm>
          <a:custGeom>
            <a:avLst/>
            <a:gdLst/>
            <a:ahLst/>
            <a:cxnLst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3"/>
              </a:cxn>
              <a:cxn ang="0">
                <a:pos x="6" y="13"/>
              </a:cxn>
              <a:cxn ang="0">
                <a:pos x="1" y="16"/>
              </a:cxn>
              <a:cxn ang="0">
                <a:pos x="0" y="16"/>
              </a:cxn>
              <a:cxn ang="0">
                <a:pos x="0" y="15"/>
              </a:cxn>
              <a:cxn ang="0">
                <a:pos x="0" y="4"/>
              </a:cxn>
              <a:cxn ang="0">
                <a:pos x="0" y="3"/>
              </a:cxn>
              <a:cxn ang="0">
                <a:pos x="1" y="3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2" y="4"/>
              </a:cxn>
              <a:cxn ang="0">
                <a:pos x="2" y="7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6"/>
              </a:cxn>
              <a:cxn ang="0">
                <a:pos x="5" y="6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2" y="9"/>
              </a:cxn>
              <a:cxn ang="0">
                <a:pos x="2" y="13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2"/>
              </a:cxn>
            </a:cxnLst>
            <a:rect l="0" t="0" r="r" b="b"/>
            <a:pathLst>
              <a:path w="6" h="16">
                <a:moveTo>
                  <a:pt x="6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0" y="16"/>
                  <a:pt x="0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cubicBezTo>
                  <a:pt x="0" y="3"/>
                  <a:pt x="1" y="3"/>
                  <a:pt x="1" y="3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7"/>
                  <a:pt x="2" y="7"/>
                  <a:pt x="2" y="7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2" y="9"/>
                  <a:pt x="2" y="9"/>
                  <a:pt x="2" y="9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0" name="Freeform 116"/>
          <p:cNvSpPr>
            <a:spLocks/>
          </p:cNvSpPr>
          <p:nvPr/>
        </p:nvSpPr>
        <p:spPr bwMode="auto">
          <a:xfrm>
            <a:off x="5730875" y="4999038"/>
            <a:ext cx="9525" cy="22225"/>
          </a:xfrm>
          <a:custGeom>
            <a:avLst/>
            <a:gdLst/>
            <a:ahLst/>
            <a:cxnLst>
              <a:cxn ang="0">
                <a:pos x="7" y="8"/>
              </a:cxn>
              <a:cxn ang="0">
                <a:pos x="6" y="10"/>
              </a:cxn>
              <a:cxn ang="0">
                <a:pos x="6" y="12"/>
              </a:cxn>
              <a:cxn ang="0">
                <a:pos x="5" y="14"/>
              </a:cxn>
              <a:cxn ang="0">
                <a:pos x="3" y="15"/>
              </a:cxn>
              <a:cxn ang="0">
                <a:pos x="2" y="15"/>
              </a:cxn>
              <a:cxn ang="0">
                <a:pos x="1" y="15"/>
              </a:cxn>
              <a:cxn ang="0">
                <a:pos x="1" y="15"/>
              </a:cxn>
              <a:cxn ang="0">
                <a:pos x="1" y="15"/>
              </a:cxn>
              <a:cxn ang="0">
                <a:pos x="0" y="15"/>
              </a:cxn>
              <a:cxn ang="0">
                <a:pos x="0" y="14"/>
              </a:cxn>
              <a:cxn ang="0">
                <a:pos x="0" y="14"/>
              </a:cxn>
              <a:cxn ang="0">
                <a:pos x="1" y="13"/>
              </a:cxn>
              <a:cxn ang="0">
                <a:pos x="1" y="13"/>
              </a:cxn>
              <a:cxn ang="0">
                <a:pos x="1" y="13"/>
              </a:cxn>
              <a:cxn ang="0">
                <a:pos x="1" y="13"/>
              </a:cxn>
              <a:cxn ang="0">
                <a:pos x="2" y="13"/>
              </a:cxn>
              <a:cxn ang="0">
                <a:pos x="2" y="13"/>
              </a:cxn>
              <a:cxn ang="0">
                <a:pos x="3" y="12"/>
              </a:cxn>
              <a:cxn ang="0">
                <a:pos x="4" y="12"/>
              </a:cxn>
              <a:cxn ang="0">
                <a:pos x="4" y="11"/>
              </a:cxn>
              <a:cxn ang="0">
                <a:pos x="5" y="11"/>
              </a:cxn>
              <a:cxn ang="0">
                <a:pos x="5" y="10"/>
              </a:cxn>
              <a:cxn ang="0">
                <a:pos x="5" y="9"/>
              </a:cxn>
              <a:cxn ang="0">
                <a:pos x="4" y="9"/>
              </a:cxn>
              <a:cxn ang="0">
                <a:pos x="3" y="9"/>
              </a:cxn>
              <a:cxn ang="0">
                <a:pos x="3" y="9"/>
              </a:cxn>
              <a:cxn ang="0">
                <a:pos x="2" y="9"/>
              </a:cxn>
              <a:cxn ang="0">
                <a:pos x="1" y="8"/>
              </a:cxn>
              <a:cxn ang="0">
                <a:pos x="1" y="8"/>
              </a:cxn>
              <a:cxn ang="0">
                <a:pos x="1" y="6"/>
              </a:cxn>
              <a:cxn ang="0">
                <a:pos x="1" y="5"/>
              </a:cxn>
              <a:cxn ang="0">
                <a:pos x="2" y="3"/>
              </a:cxn>
              <a:cxn ang="0">
                <a:pos x="3" y="2"/>
              </a:cxn>
              <a:cxn ang="0">
                <a:pos x="4" y="1"/>
              </a:cxn>
              <a:cxn ang="0">
                <a:pos x="5" y="1"/>
              </a:cxn>
              <a:cxn ang="0">
                <a:pos x="5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3"/>
              </a:cxn>
              <a:cxn ang="0">
                <a:pos x="6" y="3"/>
              </a:cxn>
              <a:cxn ang="0">
                <a:pos x="5" y="3"/>
              </a:cxn>
              <a:cxn ang="0">
                <a:pos x="5" y="3"/>
              </a:cxn>
              <a:cxn ang="0">
                <a:pos x="4" y="3"/>
              </a:cxn>
              <a:cxn ang="0">
                <a:pos x="3" y="3"/>
              </a:cxn>
              <a:cxn ang="0">
                <a:pos x="3" y="4"/>
              </a:cxn>
              <a:cxn ang="0">
                <a:pos x="3" y="4"/>
              </a:cxn>
              <a:cxn ang="0">
                <a:pos x="3" y="5"/>
              </a:cxn>
              <a:cxn ang="0">
                <a:pos x="3" y="6"/>
              </a:cxn>
              <a:cxn ang="0">
                <a:pos x="3" y="6"/>
              </a:cxn>
              <a:cxn ang="0">
                <a:pos x="4" y="6"/>
              </a:cxn>
              <a:cxn ang="0">
                <a:pos x="5" y="6"/>
              </a:cxn>
              <a:cxn ang="0">
                <a:pos x="5" y="6"/>
              </a:cxn>
              <a:cxn ang="0">
                <a:pos x="6" y="6"/>
              </a:cxn>
              <a:cxn ang="0">
                <a:pos x="7" y="7"/>
              </a:cxn>
              <a:cxn ang="0">
                <a:pos x="7" y="8"/>
              </a:cxn>
            </a:cxnLst>
            <a:rect l="0" t="0" r="r" b="b"/>
            <a:pathLst>
              <a:path w="7" h="15">
                <a:moveTo>
                  <a:pt x="7" y="8"/>
                </a:move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6" y="12"/>
                  <a:pt x="6" y="12"/>
                </a:cubicBezTo>
                <a:cubicBezTo>
                  <a:pt x="5" y="13"/>
                  <a:pt x="5" y="13"/>
                  <a:pt x="5" y="14"/>
                </a:cubicBezTo>
                <a:cubicBezTo>
                  <a:pt x="4" y="14"/>
                  <a:pt x="4" y="14"/>
                  <a:pt x="3" y="15"/>
                </a:cubicBezTo>
                <a:cubicBezTo>
                  <a:pt x="3" y="15"/>
                  <a:pt x="3" y="15"/>
                  <a:pt x="2" y="15"/>
                </a:cubicBezTo>
                <a:cubicBezTo>
                  <a:pt x="2" y="15"/>
                  <a:pt x="2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3"/>
                  <a:pt x="3" y="13"/>
                  <a:pt x="3" y="12"/>
                </a:cubicBezTo>
                <a:cubicBezTo>
                  <a:pt x="3" y="12"/>
                  <a:pt x="4" y="12"/>
                  <a:pt x="4" y="12"/>
                </a:cubicBezTo>
                <a:cubicBezTo>
                  <a:pt x="4" y="12"/>
                  <a:pt x="4" y="12"/>
                  <a:pt x="4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1" y="9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7"/>
                  <a:pt x="1" y="7"/>
                  <a:pt x="1" y="6"/>
                </a:cubicBezTo>
                <a:cubicBezTo>
                  <a:pt x="1" y="6"/>
                  <a:pt x="1" y="5"/>
                  <a:pt x="1" y="5"/>
                </a:cubicBezTo>
                <a:cubicBezTo>
                  <a:pt x="1" y="4"/>
                  <a:pt x="1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4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1" name="Freeform 117"/>
          <p:cNvSpPr>
            <a:spLocks/>
          </p:cNvSpPr>
          <p:nvPr/>
        </p:nvSpPr>
        <p:spPr bwMode="auto">
          <a:xfrm>
            <a:off x="5741988" y="4991100"/>
            <a:ext cx="9525" cy="23812"/>
          </a:xfrm>
          <a:custGeom>
            <a:avLst/>
            <a:gdLst/>
            <a:ahLst/>
            <a:cxnLst>
              <a:cxn ang="0">
                <a:pos x="6" y="12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1" y="16"/>
              </a:cxn>
              <a:cxn ang="0">
                <a:pos x="0" y="16"/>
              </a:cxn>
              <a:cxn ang="0">
                <a:pos x="0" y="16"/>
              </a:cxn>
              <a:cxn ang="0">
                <a:pos x="0" y="4"/>
              </a:cxn>
              <a:cxn ang="0">
                <a:pos x="0" y="4"/>
              </a:cxn>
              <a:cxn ang="0">
                <a:pos x="1" y="3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2" y="4"/>
              </a:cxn>
              <a:cxn ang="0">
                <a:pos x="2" y="8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7"/>
              </a:cxn>
              <a:cxn ang="0">
                <a:pos x="5" y="7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2" y="10"/>
              </a:cxn>
              <a:cxn ang="0">
                <a:pos x="2" y="13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2"/>
              </a:cxn>
              <a:cxn ang="0">
                <a:pos x="6" y="12"/>
              </a:cxn>
            </a:cxnLst>
            <a:rect l="0" t="0" r="r" b="b"/>
            <a:pathLst>
              <a:path w="6" h="16">
                <a:moveTo>
                  <a:pt x="6" y="12"/>
                </a:moveTo>
                <a:cubicBezTo>
                  <a:pt x="6" y="12"/>
                  <a:pt x="6" y="12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3"/>
                  <a:pt x="1" y="3"/>
                  <a:pt x="1" y="3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8"/>
                  <a:pt x="2" y="8"/>
                  <a:pt x="2" y="8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2" name="Freeform 118"/>
          <p:cNvSpPr>
            <a:spLocks noEditPoints="1"/>
          </p:cNvSpPr>
          <p:nvPr/>
        </p:nvSpPr>
        <p:spPr bwMode="auto">
          <a:xfrm>
            <a:off x="5754688" y="4986338"/>
            <a:ext cx="11112" cy="22225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7" y="11"/>
              </a:cxn>
              <a:cxn ang="0">
                <a:pos x="7" y="11"/>
              </a:cxn>
              <a:cxn ang="0">
                <a:pos x="6" y="11"/>
              </a:cxn>
              <a:cxn ang="0">
                <a:pos x="6" y="12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4" y="9"/>
              </a:cxn>
              <a:cxn ang="0">
                <a:pos x="4" y="9"/>
              </a:cxn>
              <a:cxn ang="0">
                <a:pos x="3" y="8"/>
              </a:cxn>
              <a:cxn ang="0">
                <a:pos x="3" y="8"/>
              </a:cxn>
              <a:cxn ang="0">
                <a:pos x="2" y="8"/>
              </a:cxn>
              <a:cxn ang="0">
                <a:pos x="2" y="9"/>
              </a:cxn>
              <a:cxn ang="0">
                <a:pos x="2" y="14"/>
              </a:cxn>
              <a:cxn ang="0">
                <a:pos x="2" y="14"/>
              </a:cxn>
              <a:cxn ang="0">
                <a:pos x="1" y="14"/>
              </a:cxn>
              <a:cxn ang="0">
                <a:pos x="1" y="14"/>
              </a:cxn>
              <a:cxn ang="0">
                <a:pos x="1" y="15"/>
              </a:cxn>
              <a:cxn ang="0">
                <a:pos x="0" y="15"/>
              </a:cxn>
              <a:cxn ang="0">
                <a:pos x="0" y="15"/>
              </a:cxn>
              <a:cxn ang="0">
                <a:pos x="0" y="15"/>
              </a:cxn>
              <a:cxn ang="0">
                <a:pos x="0" y="15"/>
              </a:cxn>
              <a:cxn ang="0">
                <a:pos x="0" y="3"/>
              </a:cxn>
              <a:cxn ang="0">
                <a:pos x="0" y="2"/>
              </a:cxn>
              <a:cxn ang="0">
                <a:pos x="0" y="2"/>
              </a:cxn>
              <a:cxn ang="0">
                <a:pos x="3" y="0"/>
              </a:cxn>
              <a:cxn ang="0">
                <a:pos x="3" y="0"/>
              </a:cxn>
              <a:cxn ang="0">
                <a:pos x="4" y="0"/>
              </a:cxn>
              <a:cxn ang="0">
                <a:pos x="5" y="0"/>
              </a:cxn>
              <a:cxn ang="0">
                <a:pos x="6" y="0"/>
              </a:cxn>
              <a:cxn ang="0">
                <a:pos x="6" y="1"/>
              </a:cxn>
              <a:cxn ang="0">
                <a:pos x="6" y="2"/>
              </a:cxn>
              <a:cxn ang="0">
                <a:pos x="6" y="3"/>
              </a:cxn>
              <a:cxn ang="0">
                <a:pos x="6" y="4"/>
              </a:cxn>
              <a:cxn ang="0">
                <a:pos x="5" y="5"/>
              </a:cxn>
              <a:cxn ang="0">
                <a:pos x="4" y="6"/>
              </a:cxn>
              <a:cxn ang="0">
                <a:pos x="5" y="6"/>
              </a:cxn>
              <a:cxn ang="0">
                <a:pos x="5" y="7"/>
              </a:cxn>
              <a:cxn ang="0">
                <a:pos x="6" y="7"/>
              </a:cxn>
              <a:cxn ang="0">
                <a:pos x="6" y="8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4" y="3"/>
              </a:cxn>
              <a:cxn ang="0">
                <a:pos x="4" y="2"/>
              </a:cxn>
              <a:cxn ang="0">
                <a:pos x="3" y="2"/>
              </a:cxn>
              <a:cxn ang="0">
                <a:pos x="3" y="2"/>
              </a:cxn>
              <a:cxn ang="0">
                <a:pos x="3" y="3"/>
              </a:cxn>
              <a:cxn ang="0">
                <a:pos x="2" y="3"/>
              </a:cxn>
              <a:cxn ang="0">
                <a:pos x="2" y="7"/>
              </a:cxn>
              <a:cxn ang="0">
                <a:pos x="3" y="6"/>
              </a:cxn>
              <a:cxn ang="0">
                <a:pos x="3" y="6"/>
              </a:cxn>
              <a:cxn ang="0">
                <a:pos x="4" y="5"/>
              </a:cxn>
              <a:cxn ang="0">
                <a:pos x="4" y="4"/>
              </a:cxn>
              <a:cxn ang="0">
                <a:pos x="4" y="3"/>
              </a:cxn>
            </a:cxnLst>
            <a:rect l="0" t="0" r="r" b="b"/>
            <a:pathLst>
              <a:path w="7" h="15">
                <a:moveTo>
                  <a:pt x="7" y="11"/>
                </a:move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6" y="12"/>
                  <a:pt x="6" y="12"/>
                </a:cubicBezTo>
                <a:cubicBezTo>
                  <a:pt x="6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2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5" y="6"/>
                  <a:pt x="5" y="6"/>
                  <a:pt x="4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6" y="7"/>
                </a:cubicBezTo>
                <a:cubicBezTo>
                  <a:pt x="6" y="7"/>
                  <a:pt x="6" y="8"/>
                  <a:pt x="6" y="8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moveTo>
                  <a:pt x="4" y="3"/>
                </a:moveTo>
                <a:cubicBezTo>
                  <a:pt x="4" y="3"/>
                  <a:pt x="4" y="3"/>
                  <a:pt x="4" y="2"/>
                </a:cubicBezTo>
                <a:cubicBezTo>
                  <a:pt x="4" y="2"/>
                  <a:pt x="4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7"/>
                  <a:pt x="2" y="7"/>
                  <a:pt x="2" y="7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4"/>
                  <a:pt x="4" y="4"/>
                </a:cubicBezTo>
                <a:cubicBezTo>
                  <a:pt x="4" y="4"/>
                  <a:pt x="4" y="4"/>
                  <a:pt x="4" y="3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3" name="Freeform 119"/>
          <p:cNvSpPr>
            <a:spLocks/>
          </p:cNvSpPr>
          <p:nvPr/>
        </p:nvSpPr>
        <p:spPr bwMode="auto">
          <a:xfrm>
            <a:off x="5765800" y="4975225"/>
            <a:ext cx="12700" cy="25400"/>
          </a:xfrm>
          <a:custGeom>
            <a:avLst/>
            <a:gdLst/>
            <a:ahLst/>
            <a:cxnLst>
              <a:cxn ang="0">
                <a:pos x="6" y="14"/>
              </a:cxn>
              <a:cxn ang="0">
                <a:pos x="6" y="14"/>
              </a:cxn>
              <a:cxn ang="0">
                <a:pos x="6" y="15"/>
              </a:cxn>
              <a:cxn ang="0">
                <a:pos x="5" y="15"/>
              </a:cxn>
              <a:cxn ang="0">
                <a:pos x="5" y="15"/>
              </a:cxn>
              <a:cxn ang="0">
                <a:pos x="4" y="16"/>
              </a:cxn>
              <a:cxn ang="0">
                <a:pos x="4" y="16"/>
              </a:cxn>
              <a:cxn ang="0">
                <a:pos x="4" y="16"/>
              </a:cxn>
              <a:cxn ang="0">
                <a:pos x="3" y="16"/>
              </a:cxn>
              <a:cxn ang="0">
                <a:pos x="3" y="16"/>
              </a:cxn>
              <a:cxn ang="0">
                <a:pos x="3" y="16"/>
              </a:cxn>
              <a:cxn ang="0">
                <a:pos x="0" y="6"/>
              </a:cxn>
              <a:cxn ang="0">
                <a:pos x="0" y="5"/>
              </a:cxn>
              <a:cxn ang="0">
                <a:pos x="0" y="5"/>
              </a:cxn>
              <a:cxn ang="0">
                <a:pos x="1" y="5"/>
              </a:cxn>
              <a:cxn ang="0">
                <a:pos x="1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13"/>
              </a:cxn>
              <a:cxn ang="0">
                <a:pos x="5" y="13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8" y="0"/>
              </a:cxn>
              <a:cxn ang="0">
                <a:pos x="9" y="0"/>
              </a:cxn>
              <a:cxn ang="0">
                <a:pos x="9" y="0"/>
              </a:cxn>
              <a:cxn ang="0">
                <a:pos x="9" y="0"/>
              </a:cxn>
              <a:cxn ang="0">
                <a:pos x="9" y="1"/>
              </a:cxn>
              <a:cxn ang="0">
                <a:pos x="6" y="14"/>
              </a:cxn>
            </a:cxnLst>
            <a:rect l="0" t="0" r="r" b="b"/>
            <a:pathLst>
              <a:path w="9" h="16">
                <a:moveTo>
                  <a:pt x="6" y="14"/>
                </a:move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5"/>
                  <a:pt x="6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1" y="5"/>
                </a:cubicBezTo>
                <a:cubicBezTo>
                  <a:pt x="1" y="5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0"/>
                  <a:pt x="8" y="0"/>
                </a:cubicBezTo>
                <a:cubicBezTo>
                  <a:pt x="8" y="0"/>
                  <a:pt x="8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1"/>
                  <a:pt x="9" y="1"/>
                </a:cubicBezTo>
                <a:lnTo>
                  <a:pt x="6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4" name="Freeform 120"/>
          <p:cNvSpPr>
            <a:spLocks/>
          </p:cNvSpPr>
          <p:nvPr/>
        </p:nvSpPr>
        <p:spPr bwMode="auto">
          <a:xfrm>
            <a:off x="5780088" y="4973638"/>
            <a:ext cx="3175" cy="20637"/>
          </a:xfrm>
          <a:custGeom>
            <a:avLst/>
            <a:gdLst/>
            <a:ahLst/>
            <a:cxnLst>
              <a:cxn ang="0">
                <a:pos x="2" y="13"/>
              </a:cxn>
              <a:cxn ang="0">
                <a:pos x="2" y="13"/>
              </a:cxn>
              <a:cxn ang="0">
                <a:pos x="2" y="13"/>
              </a:cxn>
              <a:cxn ang="0">
                <a:pos x="2" y="13"/>
              </a:cxn>
              <a:cxn ang="0">
                <a:pos x="1" y="14"/>
              </a:cxn>
              <a:cxn ang="0">
                <a:pos x="1" y="14"/>
              </a:cxn>
              <a:cxn ang="0">
                <a:pos x="0" y="14"/>
              </a:cxn>
              <a:cxn ang="0">
                <a:pos x="0" y="14"/>
              </a:cxn>
              <a:cxn ang="0">
                <a:pos x="0" y="14"/>
              </a:cxn>
              <a:cxn ang="0">
                <a:pos x="0" y="2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3"/>
              </a:cxn>
            </a:cxnLst>
            <a:rect l="0" t="0" r="r" b="b"/>
            <a:pathLst>
              <a:path w="2" h="14">
                <a:moveTo>
                  <a:pt x="2" y="13"/>
                </a:move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1" y="13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lnTo>
                  <a:pt x="2" y="13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5" name="Freeform 121"/>
          <p:cNvSpPr>
            <a:spLocks/>
          </p:cNvSpPr>
          <p:nvPr/>
        </p:nvSpPr>
        <p:spPr bwMode="auto">
          <a:xfrm>
            <a:off x="5786438" y="4967288"/>
            <a:ext cx="9525" cy="20637"/>
          </a:xfrm>
          <a:custGeom>
            <a:avLst/>
            <a:gdLst/>
            <a:ahLst/>
            <a:cxnLst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7" y="11"/>
              </a:cxn>
              <a:cxn ang="0">
                <a:pos x="7" y="11"/>
              </a:cxn>
              <a:cxn ang="0">
                <a:pos x="6" y="12"/>
              </a:cxn>
              <a:cxn ang="0">
                <a:pos x="6" y="12"/>
              </a:cxn>
              <a:cxn ang="0">
                <a:pos x="5" y="13"/>
              </a:cxn>
              <a:cxn ang="0">
                <a:pos x="4" y="14"/>
              </a:cxn>
              <a:cxn ang="0">
                <a:pos x="2" y="14"/>
              </a:cxn>
              <a:cxn ang="0">
                <a:pos x="1" y="14"/>
              </a:cxn>
              <a:cxn ang="0">
                <a:pos x="0" y="12"/>
              </a:cxn>
              <a:cxn ang="0">
                <a:pos x="0" y="10"/>
              </a:cxn>
              <a:cxn ang="0">
                <a:pos x="0" y="7"/>
              </a:cxn>
              <a:cxn ang="0">
                <a:pos x="1" y="4"/>
              </a:cxn>
              <a:cxn ang="0">
                <a:pos x="2" y="2"/>
              </a:cxn>
              <a:cxn ang="0">
                <a:pos x="4" y="0"/>
              </a:cxn>
              <a:cxn ang="0">
                <a:pos x="5" y="0"/>
              </a:cxn>
              <a:cxn ang="0">
                <a:pos x="6" y="0"/>
              </a:cxn>
              <a:cxn ang="0">
                <a:pos x="6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6" y="2"/>
              </a:cxn>
              <a:cxn ang="0">
                <a:pos x="6" y="2"/>
              </a:cxn>
              <a:cxn ang="0">
                <a:pos x="5" y="2"/>
              </a:cxn>
              <a:cxn ang="0">
                <a:pos x="4" y="2"/>
              </a:cxn>
              <a:cxn ang="0">
                <a:pos x="3" y="3"/>
              </a:cxn>
              <a:cxn ang="0">
                <a:pos x="2" y="5"/>
              </a:cxn>
              <a:cxn ang="0">
                <a:pos x="2" y="6"/>
              </a:cxn>
              <a:cxn ang="0">
                <a:pos x="2" y="8"/>
              </a:cxn>
              <a:cxn ang="0">
                <a:pos x="2" y="10"/>
              </a:cxn>
              <a:cxn ang="0">
                <a:pos x="3" y="11"/>
              </a:cxn>
              <a:cxn ang="0">
                <a:pos x="3" y="12"/>
              </a:cxn>
              <a:cxn ang="0">
                <a:pos x="4" y="11"/>
              </a:cxn>
              <a:cxn ang="0">
                <a:pos x="5" y="11"/>
              </a:cxn>
              <a:cxn ang="0">
                <a:pos x="6" y="10"/>
              </a:cxn>
              <a:cxn ang="0">
                <a:pos x="6" y="9"/>
              </a:cxn>
              <a:cxn ang="0">
                <a:pos x="7" y="9"/>
              </a:cxn>
              <a:cxn ang="0">
                <a:pos x="7" y="9"/>
              </a:cxn>
              <a:cxn ang="0">
                <a:pos x="7" y="9"/>
              </a:cxn>
              <a:cxn ang="0">
                <a:pos x="7" y="9"/>
              </a:cxn>
              <a:cxn ang="0">
                <a:pos x="7" y="10"/>
              </a:cxn>
            </a:cxnLst>
            <a:rect l="0" t="0" r="r" b="b"/>
            <a:pathLst>
              <a:path w="7" h="14">
                <a:moveTo>
                  <a:pt x="7" y="10"/>
                </a:move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5" y="13"/>
                  <a:pt x="4" y="13"/>
                  <a:pt x="4" y="14"/>
                </a:cubicBezTo>
                <a:cubicBezTo>
                  <a:pt x="3" y="14"/>
                  <a:pt x="3" y="14"/>
                  <a:pt x="2" y="14"/>
                </a:cubicBezTo>
                <a:cubicBezTo>
                  <a:pt x="2" y="14"/>
                  <a:pt x="1" y="14"/>
                  <a:pt x="1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1"/>
                  <a:pt x="0" y="10"/>
                </a:cubicBezTo>
                <a:cubicBezTo>
                  <a:pt x="0" y="9"/>
                  <a:pt x="0" y="8"/>
                  <a:pt x="0" y="7"/>
                </a:cubicBezTo>
                <a:cubicBezTo>
                  <a:pt x="0" y="6"/>
                  <a:pt x="1" y="5"/>
                  <a:pt x="1" y="4"/>
                </a:cubicBezTo>
                <a:cubicBezTo>
                  <a:pt x="1" y="3"/>
                  <a:pt x="2" y="2"/>
                  <a:pt x="2" y="2"/>
                </a:cubicBezTo>
                <a:cubicBezTo>
                  <a:pt x="3" y="1"/>
                  <a:pt x="4" y="1"/>
                  <a:pt x="4" y="0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5" y="2"/>
                  <a:pt x="5" y="2"/>
                </a:cubicBezTo>
                <a:cubicBezTo>
                  <a:pt x="5" y="2"/>
                  <a:pt x="5" y="2"/>
                  <a:pt x="4" y="2"/>
                </a:cubicBezTo>
                <a:cubicBezTo>
                  <a:pt x="4" y="3"/>
                  <a:pt x="4" y="3"/>
                  <a:pt x="3" y="3"/>
                </a:cubicBezTo>
                <a:cubicBezTo>
                  <a:pt x="3" y="4"/>
                  <a:pt x="3" y="4"/>
                  <a:pt x="2" y="5"/>
                </a:cubicBezTo>
                <a:cubicBezTo>
                  <a:pt x="2" y="5"/>
                  <a:pt x="2" y="6"/>
                  <a:pt x="2" y="6"/>
                </a:cubicBezTo>
                <a:cubicBezTo>
                  <a:pt x="2" y="7"/>
                  <a:pt x="2" y="8"/>
                  <a:pt x="2" y="8"/>
                </a:cubicBezTo>
                <a:cubicBezTo>
                  <a:pt x="2" y="9"/>
                  <a:pt x="2" y="10"/>
                  <a:pt x="2" y="10"/>
                </a:cubicBezTo>
                <a:cubicBezTo>
                  <a:pt x="2" y="11"/>
                  <a:pt x="2" y="11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4" y="12"/>
                  <a:pt x="4" y="11"/>
                  <a:pt x="4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0"/>
                  <a:pt x="6" y="10"/>
                  <a:pt x="6" y="10"/>
                </a:cubicBezTo>
                <a:cubicBezTo>
                  <a:pt x="6" y="10"/>
                  <a:pt x="6" y="9"/>
                  <a:pt x="6" y="9"/>
                </a:cubicBezTo>
                <a:cubicBezTo>
                  <a:pt x="6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10"/>
                  <a:pt x="7" y="10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6" name="Freeform 122"/>
          <p:cNvSpPr>
            <a:spLocks/>
          </p:cNvSpPr>
          <p:nvPr/>
        </p:nvSpPr>
        <p:spPr bwMode="auto">
          <a:xfrm>
            <a:off x="5797550" y="4959350"/>
            <a:ext cx="9525" cy="23812"/>
          </a:xfrm>
          <a:custGeom>
            <a:avLst/>
            <a:gdLst/>
            <a:ahLst/>
            <a:cxnLst>
              <a:cxn ang="0">
                <a:pos x="6" y="12"/>
              </a:cxn>
              <a:cxn ang="0">
                <a:pos x="6" y="12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1" y="16"/>
              </a:cxn>
              <a:cxn ang="0">
                <a:pos x="0" y="16"/>
              </a:cxn>
              <a:cxn ang="0">
                <a:pos x="0" y="15"/>
              </a:cxn>
              <a:cxn ang="0">
                <a:pos x="0" y="4"/>
              </a:cxn>
              <a:cxn ang="0">
                <a:pos x="0" y="3"/>
              </a:cxn>
              <a:cxn ang="0">
                <a:pos x="1" y="3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2" y="4"/>
              </a:cxn>
              <a:cxn ang="0">
                <a:pos x="2" y="7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5" y="8"/>
              </a:cxn>
              <a:cxn ang="0">
                <a:pos x="2" y="9"/>
              </a:cxn>
              <a:cxn ang="0">
                <a:pos x="2" y="13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2"/>
              </a:cxn>
            </a:cxnLst>
            <a:rect l="0" t="0" r="r" b="b"/>
            <a:pathLst>
              <a:path w="6" h="16">
                <a:moveTo>
                  <a:pt x="6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0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7"/>
                  <a:pt x="2" y="7"/>
                  <a:pt x="2" y="7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8"/>
                  <a:pt x="5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7" name="Freeform 123"/>
          <p:cNvSpPr>
            <a:spLocks/>
          </p:cNvSpPr>
          <p:nvPr/>
        </p:nvSpPr>
        <p:spPr bwMode="auto">
          <a:xfrm>
            <a:off x="5808663" y="4954588"/>
            <a:ext cx="9525" cy="20637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6" y="10"/>
              </a:cxn>
              <a:cxn ang="0">
                <a:pos x="5" y="11"/>
              </a:cxn>
              <a:cxn ang="0">
                <a:pos x="4" y="13"/>
              </a:cxn>
              <a:cxn ang="0">
                <a:pos x="3" y="14"/>
              </a:cxn>
              <a:cxn ang="0">
                <a:pos x="2" y="14"/>
              </a:cxn>
              <a:cxn ang="0">
                <a:pos x="1" y="14"/>
              </a:cxn>
              <a:cxn ang="0">
                <a:pos x="0" y="14"/>
              </a:cxn>
              <a:cxn ang="0">
                <a:pos x="0" y="14"/>
              </a:cxn>
              <a:cxn ang="0">
                <a:pos x="0" y="14"/>
              </a:cxn>
              <a:cxn ang="0">
                <a:pos x="0" y="13"/>
              </a:cxn>
              <a:cxn ang="0">
                <a:pos x="0" y="13"/>
              </a:cxn>
              <a:cxn ang="0">
                <a:pos x="0" y="12"/>
              </a:cxn>
              <a:cxn ang="0">
                <a:pos x="0" y="12"/>
              </a:cxn>
              <a:cxn ang="0">
                <a:pos x="0" y="12"/>
              </a:cxn>
              <a:cxn ang="0">
                <a:pos x="1" y="12"/>
              </a:cxn>
              <a:cxn ang="0">
                <a:pos x="1" y="12"/>
              </a:cxn>
              <a:cxn ang="0">
                <a:pos x="2" y="12"/>
              </a:cxn>
              <a:cxn ang="0">
                <a:pos x="3" y="12"/>
              </a:cxn>
              <a:cxn ang="0">
                <a:pos x="3" y="11"/>
              </a:cxn>
              <a:cxn ang="0">
                <a:pos x="4" y="11"/>
              </a:cxn>
              <a:cxn ang="0">
                <a:pos x="4" y="10"/>
              </a:cxn>
              <a:cxn ang="0">
                <a:pos x="4" y="9"/>
              </a:cxn>
              <a:cxn ang="0">
                <a:pos x="4" y="9"/>
              </a:cxn>
              <a:cxn ang="0">
                <a:pos x="4" y="8"/>
              </a:cxn>
              <a:cxn ang="0">
                <a:pos x="3" y="8"/>
              </a:cxn>
              <a:cxn ang="0">
                <a:pos x="2" y="8"/>
              </a:cxn>
              <a:cxn ang="0">
                <a:pos x="1" y="8"/>
              </a:cxn>
              <a:cxn ang="0">
                <a:pos x="1" y="8"/>
              </a:cxn>
              <a:cxn ang="0">
                <a:pos x="0" y="7"/>
              </a:cxn>
              <a:cxn ang="0">
                <a:pos x="0" y="6"/>
              </a:cxn>
              <a:cxn ang="0">
                <a:pos x="0" y="4"/>
              </a:cxn>
              <a:cxn ang="0">
                <a:pos x="1" y="2"/>
              </a:cxn>
              <a:cxn ang="0">
                <a:pos x="2" y="1"/>
              </a:cxn>
              <a:cxn ang="0">
                <a:pos x="3" y="0"/>
              </a:cxn>
              <a:cxn ang="0">
                <a:pos x="4" y="0"/>
              </a:cxn>
              <a:cxn ang="0">
                <a:pos x="5" y="0"/>
              </a:cxn>
              <a:cxn ang="0">
                <a:pos x="5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4" y="2"/>
              </a:cxn>
              <a:cxn ang="0">
                <a:pos x="3" y="2"/>
              </a:cxn>
              <a:cxn ang="0">
                <a:pos x="3" y="3"/>
              </a:cxn>
              <a:cxn ang="0">
                <a:pos x="2" y="3"/>
              </a:cxn>
              <a:cxn ang="0">
                <a:pos x="2" y="4"/>
              </a:cxn>
              <a:cxn ang="0">
                <a:pos x="2" y="4"/>
              </a:cxn>
              <a:cxn ang="0">
                <a:pos x="2" y="5"/>
              </a:cxn>
              <a:cxn ang="0">
                <a:pos x="3" y="5"/>
              </a:cxn>
              <a:cxn ang="0">
                <a:pos x="3" y="5"/>
              </a:cxn>
              <a:cxn ang="0">
                <a:pos x="4" y="5"/>
              </a:cxn>
              <a:cxn ang="0">
                <a:pos x="5" y="5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</a:cxnLst>
            <a:rect l="0" t="0" r="r" b="b"/>
            <a:pathLst>
              <a:path w="6" h="14">
                <a:moveTo>
                  <a:pt x="6" y="8"/>
                </a:moveTo>
                <a:cubicBezTo>
                  <a:pt x="6" y="8"/>
                  <a:pt x="6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2"/>
                  <a:pt x="5" y="12"/>
                  <a:pt x="4" y="13"/>
                </a:cubicBezTo>
                <a:cubicBezTo>
                  <a:pt x="4" y="13"/>
                  <a:pt x="3" y="14"/>
                  <a:pt x="3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1" y="14"/>
                  <a:pt x="1" y="14"/>
                </a:cubicBezTo>
                <a:cubicBezTo>
                  <a:pt x="1" y="14"/>
                  <a:pt x="1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1" y="12"/>
                  <a:pt x="2" y="12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2" y="8"/>
                  <a:pt x="2" y="8"/>
                </a:cubicBezTo>
                <a:cubicBezTo>
                  <a:pt x="2" y="8"/>
                  <a:pt x="2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7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5"/>
                  <a:pt x="0" y="4"/>
                  <a:pt x="0" y="4"/>
                </a:cubicBezTo>
                <a:cubicBezTo>
                  <a:pt x="1" y="3"/>
                  <a:pt x="1" y="3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3" y="1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2"/>
                  <a:pt x="4" y="2"/>
                </a:cubicBezTo>
                <a:cubicBezTo>
                  <a:pt x="4" y="2"/>
                  <a:pt x="4" y="2"/>
                  <a:pt x="3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3"/>
                  <a:pt x="2" y="3"/>
                </a:cubicBezTo>
                <a:cubicBezTo>
                  <a:pt x="2" y="3"/>
                  <a:pt x="2" y="3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5" y="5"/>
                  <a:pt x="5" y="5"/>
                </a:cubicBezTo>
                <a:cubicBezTo>
                  <a:pt x="5" y="5"/>
                  <a:pt x="5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6" y="8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8" name="Freeform 124"/>
          <p:cNvSpPr>
            <a:spLocks/>
          </p:cNvSpPr>
          <p:nvPr/>
        </p:nvSpPr>
        <p:spPr bwMode="auto">
          <a:xfrm>
            <a:off x="5695950" y="4930775"/>
            <a:ext cx="30162" cy="71437"/>
          </a:xfrm>
          <a:custGeom>
            <a:avLst/>
            <a:gdLst/>
            <a:ahLst/>
            <a:cxnLst>
              <a:cxn ang="0">
                <a:pos x="20" y="34"/>
              </a:cxn>
              <a:cxn ang="0">
                <a:pos x="20" y="36"/>
              </a:cxn>
              <a:cxn ang="0">
                <a:pos x="20" y="37"/>
              </a:cxn>
              <a:cxn ang="0">
                <a:pos x="20" y="37"/>
              </a:cxn>
              <a:cxn ang="0">
                <a:pos x="19" y="38"/>
              </a:cxn>
              <a:cxn ang="0">
                <a:pos x="2" y="48"/>
              </a:cxn>
              <a:cxn ang="0">
                <a:pos x="1" y="48"/>
              </a:cxn>
              <a:cxn ang="0">
                <a:pos x="0" y="46"/>
              </a:cxn>
              <a:cxn ang="0">
                <a:pos x="0" y="45"/>
              </a:cxn>
              <a:cxn ang="0">
                <a:pos x="0" y="44"/>
              </a:cxn>
              <a:cxn ang="0">
                <a:pos x="1" y="43"/>
              </a:cxn>
              <a:cxn ang="0">
                <a:pos x="1" y="41"/>
              </a:cxn>
              <a:cxn ang="0">
                <a:pos x="2" y="39"/>
              </a:cxn>
              <a:cxn ang="0">
                <a:pos x="13" y="9"/>
              </a:cxn>
              <a:cxn ang="0">
                <a:pos x="2" y="16"/>
              </a:cxn>
              <a:cxn ang="0">
                <a:pos x="1" y="16"/>
              </a:cxn>
              <a:cxn ang="0">
                <a:pos x="1" y="15"/>
              </a:cxn>
              <a:cxn ang="0">
                <a:pos x="1" y="14"/>
              </a:cxn>
              <a:cxn ang="0">
                <a:pos x="1" y="13"/>
              </a:cxn>
              <a:cxn ang="0">
                <a:pos x="1" y="12"/>
              </a:cxn>
              <a:cxn ang="0">
                <a:pos x="1" y="10"/>
              </a:cxn>
              <a:cxn ang="0">
                <a:pos x="1" y="10"/>
              </a:cxn>
              <a:cxn ang="0">
                <a:pos x="2" y="9"/>
              </a:cxn>
              <a:cxn ang="0">
                <a:pos x="18" y="0"/>
              </a:cxn>
              <a:cxn ang="0">
                <a:pos x="19" y="0"/>
              </a:cxn>
              <a:cxn ang="0">
                <a:pos x="19" y="1"/>
              </a:cxn>
              <a:cxn ang="0">
                <a:pos x="19" y="3"/>
              </a:cxn>
              <a:cxn ang="0">
                <a:pos x="19" y="4"/>
              </a:cxn>
              <a:cxn ang="0">
                <a:pos x="19" y="6"/>
              </a:cxn>
              <a:cxn ang="0">
                <a:pos x="19" y="7"/>
              </a:cxn>
              <a:cxn ang="0">
                <a:pos x="18" y="9"/>
              </a:cxn>
              <a:cxn ang="0">
                <a:pos x="7" y="39"/>
              </a:cxn>
              <a:cxn ang="0">
                <a:pos x="19" y="32"/>
              </a:cxn>
              <a:cxn ang="0">
                <a:pos x="20" y="32"/>
              </a:cxn>
              <a:cxn ang="0">
                <a:pos x="20" y="34"/>
              </a:cxn>
            </a:cxnLst>
            <a:rect l="0" t="0" r="r" b="b"/>
            <a:pathLst>
              <a:path w="20" h="48">
                <a:moveTo>
                  <a:pt x="20" y="34"/>
                </a:moveTo>
                <a:cubicBezTo>
                  <a:pt x="20" y="35"/>
                  <a:pt x="20" y="35"/>
                  <a:pt x="20" y="36"/>
                </a:cubicBezTo>
                <a:cubicBezTo>
                  <a:pt x="20" y="36"/>
                  <a:pt x="20" y="36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8"/>
                  <a:pt x="19" y="38"/>
                  <a:pt x="19" y="38"/>
                </a:cubicBezTo>
                <a:cubicBezTo>
                  <a:pt x="2" y="48"/>
                  <a:pt x="2" y="48"/>
                  <a:pt x="2" y="48"/>
                </a:cubicBezTo>
                <a:cubicBezTo>
                  <a:pt x="2" y="48"/>
                  <a:pt x="1" y="48"/>
                  <a:pt x="1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3"/>
                  <a:pt x="0" y="43"/>
                  <a:pt x="1" y="43"/>
                </a:cubicBezTo>
                <a:cubicBezTo>
                  <a:pt x="1" y="42"/>
                  <a:pt x="1" y="42"/>
                  <a:pt x="1" y="41"/>
                </a:cubicBezTo>
                <a:cubicBezTo>
                  <a:pt x="1" y="41"/>
                  <a:pt x="1" y="40"/>
                  <a:pt x="2" y="39"/>
                </a:cubicBezTo>
                <a:cubicBezTo>
                  <a:pt x="13" y="9"/>
                  <a:pt x="13" y="9"/>
                  <a:pt x="13" y="9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1" y="16"/>
                  <a:pt x="1" y="16"/>
                </a:cubicBezTo>
                <a:cubicBezTo>
                  <a:pt x="1" y="16"/>
                  <a:pt x="1" y="16"/>
                  <a:pt x="1" y="15"/>
                </a:cubicBezTo>
                <a:cubicBezTo>
                  <a:pt x="1" y="15"/>
                  <a:pt x="1" y="15"/>
                  <a:pt x="1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2" y="9"/>
                  <a:pt x="2" y="9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19" y="0"/>
                  <a:pt x="19" y="1"/>
                  <a:pt x="19" y="1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4"/>
                  <a:pt x="19" y="4"/>
                </a:cubicBezTo>
                <a:cubicBezTo>
                  <a:pt x="19" y="5"/>
                  <a:pt x="19" y="5"/>
                  <a:pt x="19" y="6"/>
                </a:cubicBezTo>
                <a:cubicBezTo>
                  <a:pt x="19" y="6"/>
                  <a:pt x="19" y="6"/>
                  <a:pt x="19" y="7"/>
                </a:cubicBezTo>
                <a:cubicBezTo>
                  <a:pt x="19" y="7"/>
                  <a:pt x="18" y="8"/>
                  <a:pt x="18" y="9"/>
                </a:cubicBezTo>
                <a:cubicBezTo>
                  <a:pt x="7" y="39"/>
                  <a:pt x="7" y="39"/>
                  <a:pt x="7" y="39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1"/>
                  <a:pt x="20" y="31"/>
                  <a:pt x="20" y="32"/>
                </a:cubicBezTo>
                <a:cubicBezTo>
                  <a:pt x="20" y="32"/>
                  <a:pt x="20" y="33"/>
                  <a:pt x="20" y="34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9" name="Freeform 125"/>
          <p:cNvSpPr>
            <a:spLocks noEditPoints="1"/>
          </p:cNvSpPr>
          <p:nvPr/>
        </p:nvSpPr>
        <p:spPr bwMode="auto">
          <a:xfrm>
            <a:off x="5732463" y="4913313"/>
            <a:ext cx="34925" cy="68262"/>
          </a:xfrm>
          <a:custGeom>
            <a:avLst/>
            <a:gdLst/>
            <a:ahLst/>
            <a:cxnLst>
              <a:cxn ang="0">
                <a:pos x="24" y="13"/>
              </a:cxn>
              <a:cxn ang="0">
                <a:pos x="23" y="23"/>
              </a:cxn>
              <a:cxn ang="0">
                <a:pos x="20" y="31"/>
              </a:cxn>
              <a:cxn ang="0">
                <a:pos x="16" y="37"/>
              </a:cxn>
              <a:cxn ang="0">
                <a:pos x="9" y="42"/>
              </a:cxn>
              <a:cxn ang="0">
                <a:pos x="2" y="46"/>
              </a:cxn>
              <a:cxn ang="0">
                <a:pos x="1" y="46"/>
              </a:cxn>
              <a:cxn ang="0">
                <a:pos x="0" y="44"/>
              </a:cxn>
              <a:cxn ang="0">
                <a:pos x="0" y="11"/>
              </a:cxn>
              <a:cxn ang="0">
                <a:pos x="1" y="9"/>
              </a:cxn>
              <a:cxn ang="0">
                <a:pos x="2" y="7"/>
              </a:cxn>
              <a:cxn ang="0">
                <a:pos x="9" y="3"/>
              </a:cxn>
              <a:cxn ang="0">
                <a:pos x="16" y="0"/>
              </a:cxn>
              <a:cxn ang="0">
                <a:pos x="21" y="1"/>
              </a:cxn>
              <a:cxn ang="0">
                <a:pos x="23" y="6"/>
              </a:cxn>
              <a:cxn ang="0">
                <a:pos x="24" y="13"/>
              </a:cxn>
              <a:cxn ang="0">
                <a:pos x="18" y="17"/>
              </a:cxn>
              <a:cxn ang="0">
                <a:pos x="18" y="12"/>
              </a:cxn>
              <a:cxn ang="0">
                <a:pos x="16" y="9"/>
              </a:cxn>
              <a:cxn ang="0">
                <a:pos x="13" y="8"/>
              </a:cxn>
              <a:cxn ang="0">
                <a:pos x="9" y="9"/>
              </a:cxn>
              <a:cxn ang="0">
                <a:pos x="6" y="11"/>
              </a:cxn>
              <a:cxn ang="0">
                <a:pos x="6" y="37"/>
              </a:cxn>
              <a:cxn ang="0">
                <a:pos x="9" y="36"/>
              </a:cxn>
              <a:cxn ang="0">
                <a:pos x="13" y="32"/>
              </a:cxn>
              <a:cxn ang="0">
                <a:pos x="16" y="28"/>
              </a:cxn>
              <a:cxn ang="0">
                <a:pos x="18" y="23"/>
              </a:cxn>
              <a:cxn ang="0">
                <a:pos x="18" y="17"/>
              </a:cxn>
            </a:cxnLst>
            <a:rect l="0" t="0" r="r" b="b"/>
            <a:pathLst>
              <a:path w="24" h="46">
                <a:moveTo>
                  <a:pt x="24" y="13"/>
                </a:moveTo>
                <a:cubicBezTo>
                  <a:pt x="24" y="17"/>
                  <a:pt x="24" y="20"/>
                  <a:pt x="23" y="23"/>
                </a:cubicBezTo>
                <a:cubicBezTo>
                  <a:pt x="23" y="26"/>
                  <a:pt x="22" y="28"/>
                  <a:pt x="20" y="31"/>
                </a:cubicBezTo>
                <a:cubicBezTo>
                  <a:pt x="19" y="33"/>
                  <a:pt x="17" y="35"/>
                  <a:pt x="16" y="37"/>
                </a:cubicBezTo>
                <a:cubicBezTo>
                  <a:pt x="14" y="39"/>
                  <a:pt x="11" y="40"/>
                  <a:pt x="9" y="42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5"/>
                  <a:pt x="0" y="4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9"/>
                  <a:pt x="1" y="9"/>
                </a:cubicBezTo>
                <a:cubicBezTo>
                  <a:pt x="1" y="8"/>
                  <a:pt x="1" y="8"/>
                  <a:pt x="2" y="7"/>
                </a:cubicBezTo>
                <a:cubicBezTo>
                  <a:pt x="9" y="3"/>
                  <a:pt x="9" y="3"/>
                  <a:pt x="9" y="3"/>
                </a:cubicBezTo>
                <a:cubicBezTo>
                  <a:pt x="12" y="2"/>
                  <a:pt x="14" y="1"/>
                  <a:pt x="16" y="0"/>
                </a:cubicBezTo>
                <a:cubicBezTo>
                  <a:pt x="18" y="0"/>
                  <a:pt x="19" y="1"/>
                  <a:pt x="21" y="1"/>
                </a:cubicBezTo>
                <a:cubicBezTo>
                  <a:pt x="22" y="2"/>
                  <a:pt x="23" y="4"/>
                  <a:pt x="23" y="6"/>
                </a:cubicBezTo>
                <a:cubicBezTo>
                  <a:pt x="24" y="8"/>
                  <a:pt x="24" y="10"/>
                  <a:pt x="24" y="13"/>
                </a:cubicBezTo>
                <a:moveTo>
                  <a:pt x="18" y="17"/>
                </a:moveTo>
                <a:cubicBezTo>
                  <a:pt x="18" y="15"/>
                  <a:pt x="18" y="14"/>
                  <a:pt x="18" y="12"/>
                </a:cubicBezTo>
                <a:cubicBezTo>
                  <a:pt x="17" y="11"/>
                  <a:pt x="17" y="10"/>
                  <a:pt x="16" y="9"/>
                </a:cubicBezTo>
                <a:cubicBezTo>
                  <a:pt x="15" y="8"/>
                  <a:pt x="15" y="8"/>
                  <a:pt x="13" y="8"/>
                </a:cubicBezTo>
                <a:cubicBezTo>
                  <a:pt x="12" y="8"/>
                  <a:pt x="11" y="8"/>
                  <a:pt x="9" y="9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37"/>
                  <a:pt x="6" y="37"/>
                  <a:pt x="6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11" y="35"/>
                  <a:pt x="12" y="34"/>
                  <a:pt x="13" y="32"/>
                </a:cubicBezTo>
                <a:cubicBezTo>
                  <a:pt x="14" y="31"/>
                  <a:pt x="15" y="30"/>
                  <a:pt x="16" y="28"/>
                </a:cubicBezTo>
                <a:cubicBezTo>
                  <a:pt x="17" y="27"/>
                  <a:pt x="17" y="25"/>
                  <a:pt x="18" y="23"/>
                </a:cubicBezTo>
                <a:cubicBezTo>
                  <a:pt x="18" y="21"/>
                  <a:pt x="18" y="19"/>
                  <a:pt x="18" y="17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0" name="Freeform 126"/>
          <p:cNvSpPr>
            <a:spLocks/>
          </p:cNvSpPr>
          <p:nvPr/>
        </p:nvSpPr>
        <p:spPr bwMode="auto">
          <a:xfrm>
            <a:off x="5773738" y="4886325"/>
            <a:ext cx="31750" cy="65087"/>
          </a:xfrm>
          <a:custGeom>
            <a:avLst/>
            <a:gdLst/>
            <a:ahLst/>
            <a:cxnLst>
              <a:cxn ang="0">
                <a:pos x="21" y="31"/>
              </a:cxn>
              <a:cxn ang="0">
                <a:pos x="21" y="32"/>
              </a:cxn>
              <a:cxn ang="0">
                <a:pos x="21" y="33"/>
              </a:cxn>
              <a:cxn ang="0">
                <a:pos x="21" y="34"/>
              </a:cxn>
              <a:cxn ang="0">
                <a:pos x="20" y="35"/>
              </a:cxn>
              <a:cxn ang="0">
                <a:pos x="20" y="36"/>
              </a:cxn>
              <a:cxn ang="0">
                <a:pos x="18" y="38"/>
              </a:cxn>
              <a:cxn ang="0">
                <a:pos x="15" y="40"/>
              </a:cxn>
              <a:cxn ang="0">
                <a:pos x="13" y="42"/>
              </a:cxn>
              <a:cxn ang="0">
                <a:pos x="7" y="44"/>
              </a:cxn>
              <a:cxn ang="0">
                <a:pos x="3" y="43"/>
              </a:cxn>
              <a:cxn ang="0">
                <a:pos x="1" y="38"/>
              </a:cxn>
              <a:cxn ang="0">
                <a:pos x="0" y="30"/>
              </a:cxn>
              <a:cxn ang="0">
                <a:pos x="1" y="21"/>
              </a:cxn>
              <a:cxn ang="0">
                <a:pos x="3" y="13"/>
              </a:cxn>
              <a:cxn ang="0">
                <a:pos x="8" y="7"/>
              </a:cxn>
              <a:cxn ang="0">
                <a:pos x="13" y="2"/>
              </a:cxn>
              <a:cxn ang="0">
                <a:pos x="15" y="1"/>
              </a:cxn>
              <a:cxn ang="0">
                <a:pos x="18" y="1"/>
              </a:cxn>
              <a:cxn ang="0">
                <a:pos x="19" y="1"/>
              </a:cxn>
              <a:cxn ang="0">
                <a:pos x="20" y="1"/>
              </a:cxn>
              <a:cxn ang="0">
                <a:pos x="21" y="1"/>
              </a:cxn>
              <a:cxn ang="0">
                <a:pos x="21" y="2"/>
              </a:cxn>
              <a:cxn ang="0">
                <a:pos x="21" y="3"/>
              </a:cxn>
              <a:cxn ang="0">
                <a:pos x="21" y="4"/>
              </a:cxn>
              <a:cxn ang="0">
                <a:pos x="21" y="6"/>
              </a:cxn>
              <a:cxn ang="0">
                <a:pos x="21" y="7"/>
              </a:cxn>
              <a:cxn ang="0">
                <a:pos x="21" y="8"/>
              </a:cxn>
              <a:cxn ang="0">
                <a:pos x="20" y="8"/>
              </a:cxn>
              <a:cxn ang="0">
                <a:pos x="19" y="8"/>
              </a:cxn>
              <a:cxn ang="0">
                <a:pos x="18" y="8"/>
              </a:cxn>
              <a:cxn ang="0">
                <a:pos x="16" y="8"/>
              </a:cxn>
              <a:cxn ang="0">
                <a:pos x="13" y="9"/>
              </a:cxn>
              <a:cxn ang="0">
                <a:pos x="10" y="11"/>
              </a:cxn>
              <a:cxn ang="0">
                <a:pos x="8" y="15"/>
              </a:cxn>
              <a:cxn ang="0">
                <a:pos x="7" y="20"/>
              </a:cxn>
              <a:cxn ang="0">
                <a:pos x="6" y="26"/>
              </a:cxn>
              <a:cxn ang="0">
                <a:pos x="7" y="32"/>
              </a:cxn>
              <a:cxn ang="0">
                <a:pos x="8" y="35"/>
              </a:cxn>
              <a:cxn ang="0">
                <a:pos x="10" y="36"/>
              </a:cxn>
              <a:cxn ang="0">
                <a:pos x="14" y="35"/>
              </a:cxn>
              <a:cxn ang="0">
                <a:pos x="16" y="33"/>
              </a:cxn>
              <a:cxn ang="0">
                <a:pos x="18" y="31"/>
              </a:cxn>
              <a:cxn ang="0">
                <a:pos x="20" y="29"/>
              </a:cxn>
              <a:cxn ang="0">
                <a:pos x="20" y="28"/>
              </a:cxn>
              <a:cxn ang="0">
                <a:pos x="21" y="28"/>
              </a:cxn>
              <a:cxn ang="0">
                <a:pos x="21" y="28"/>
              </a:cxn>
              <a:cxn ang="0">
                <a:pos x="21" y="29"/>
              </a:cxn>
              <a:cxn ang="0">
                <a:pos x="21" y="31"/>
              </a:cxn>
            </a:cxnLst>
            <a:rect l="0" t="0" r="r" b="b"/>
            <a:pathLst>
              <a:path w="21" h="44">
                <a:moveTo>
                  <a:pt x="21" y="31"/>
                </a:moveTo>
                <a:cubicBezTo>
                  <a:pt x="21" y="31"/>
                  <a:pt x="21" y="32"/>
                  <a:pt x="21" y="32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3"/>
                  <a:pt x="21" y="34"/>
                  <a:pt x="21" y="34"/>
                </a:cubicBezTo>
                <a:cubicBezTo>
                  <a:pt x="21" y="34"/>
                  <a:pt x="21" y="34"/>
                  <a:pt x="20" y="35"/>
                </a:cubicBezTo>
                <a:cubicBezTo>
                  <a:pt x="20" y="35"/>
                  <a:pt x="20" y="35"/>
                  <a:pt x="20" y="36"/>
                </a:cubicBezTo>
                <a:cubicBezTo>
                  <a:pt x="19" y="37"/>
                  <a:pt x="18" y="37"/>
                  <a:pt x="18" y="38"/>
                </a:cubicBezTo>
                <a:cubicBezTo>
                  <a:pt x="17" y="39"/>
                  <a:pt x="16" y="40"/>
                  <a:pt x="15" y="40"/>
                </a:cubicBezTo>
                <a:cubicBezTo>
                  <a:pt x="15" y="41"/>
                  <a:pt x="14" y="42"/>
                  <a:pt x="13" y="42"/>
                </a:cubicBezTo>
                <a:cubicBezTo>
                  <a:pt x="11" y="43"/>
                  <a:pt x="9" y="44"/>
                  <a:pt x="7" y="44"/>
                </a:cubicBezTo>
                <a:cubicBezTo>
                  <a:pt x="6" y="44"/>
                  <a:pt x="4" y="44"/>
                  <a:pt x="3" y="43"/>
                </a:cubicBezTo>
                <a:cubicBezTo>
                  <a:pt x="2" y="42"/>
                  <a:pt x="1" y="40"/>
                  <a:pt x="1" y="38"/>
                </a:cubicBezTo>
                <a:cubicBezTo>
                  <a:pt x="0" y="36"/>
                  <a:pt x="0" y="33"/>
                  <a:pt x="0" y="30"/>
                </a:cubicBezTo>
                <a:cubicBezTo>
                  <a:pt x="0" y="27"/>
                  <a:pt x="0" y="24"/>
                  <a:pt x="1" y="21"/>
                </a:cubicBezTo>
                <a:cubicBezTo>
                  <a:pt x="1" y="18"/>
                  <a:pt x="2" y="15"/>
                  <a:pt x="3" y="13"/>
                </a:cubicBezTo>
                <a:cubicBezTo>
                  <a:pt x="5" y="11"/>
                  <a:pt x="6" y="8"/>
                  <a:pt x="8" y="7"/>
                </a:cubicBezTo>
                <a:cubicBezTo>
                  <a:pt x="9" y="5"/>
                  <a:pt x="11" y="3"/>
                  <a:pt x="13" y="2"/>
                </a:cubicBezTo>
                <a:cubicBezTo>
                  <a:pt x="14" y="2"/>
                  <a:pt x="15" y="1"/>
                  <a:pt x="15" y="1"/>
                </a:cubicBezTo>
                <a:cubicBezTo>
                  <a:pt x="16" y="1"/>
                  <a:pt x="17" y="1"/>
                  <a:pt x="18" y="1"/>
                </a:cubicBezTo>
                <a:cubicBezTo>
                  <a:pt x="18" y="0"/>
                  <a:pt x="19" y="0"/>
                  <a:pt x="19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2"/>
                  <a:pt x="21" y="2"/>
                </a:cubicBezTo>
                <a:cubicBezTo>
                  <a:pt x="21" y="2"/>
                  <a:pt x="21" y="2"/>
                  <a:pt x="21" y="3"/>
                </a:cubicBezTo>
                <a:cubicBezTo>
                  <a:pt x="21" y="3"/>
                  <a:pt x="21" y="4"/>
                  <a:pt x="21" y="4"/>
                </a:cubicBezTo>
                <a:cubicBezTo>
                  <a:pt x="21" y="5"/>
                  <a:pt x="21" y="5"/>
                  <a:pt x="21" y="6"/>
                </a:cubicBezTo>
                <a:cubicBezTo>
                  <a:pt x="21" y="6"/>
                  <a:pt x="21" y="7"/>
                  <a:pt x="21" y="7"/>
                </a:cubicBezTo>
                <a:cubicBezTo>
                  <a:pt x="21" y="7"/>
                  <a:pt x="21" y="7"/>
                  <a:pt x="21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8" y="8"/>
                </a:cubicBezTo>
                <a:cubicBezTo>
                  <a:pt x="17" y="7"/>
                  <a:pt x="17" y="7"/>
                  <a:pt x="16" y="8"/>
                </a:cubicBezTo>
                <a:cubicBezTo>
                  <a:pt x="15" y="8"/>
                  <a:pt x="14" y="8"/>
                  <a:pt x="13" y="9"/>
                </a:cubicBezTo>
                <a:cubicBezTo>
                  <a:pt x="12" y="9"/>
                  <a:pt x="11" y="10"/>
                  <a:pt x="10" y="11"/>
                </a:cubicBezTo>
                <a:cubicBezTo>
                  <a:pt x="9" y="12"/>
                  <a:pt x="9" y="14"/>
                  <a:pt x="8" y="15"/>
                </a:cubicBezTo>
                <a:cubicBezTo>
                  <a:pt x="7" y="17"/>
                  <a:pt x="7" y="18"/>
                  <a:pt x="7" y="20"/>
                </a:cubicBezTo>
                <a:cubicBezTo>
                  <a:pt x="6" y="22"/>
                  <a:pt x="6" y="24"/>
                  <a:pt x="6" y="26"/>
                </a:cubicBezTo>
                <a:cubicBezTo>
                  <a:pt x="6" y="28"/>
                  <a:pt x="6" y="30"/>
                  <a:pt x="7" y="32"/>
                </a:cubicBezTo>
                <a:cubicBezTo>
                  <a:pt x="7" y="33"/>
                  <a:pt x="7" y="34"/>
                  <a:pt x="8" y="35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6"/>
                  <a:pt x="14" y="35"/>
                </a:cubicBezTo>
                <a:cubicBezTo>
                  <a:pt x="15" y="34"/>
                  <a:pt x="16" y="34"/>
                  <a:pt x="16" y="33"/>
                </a:cubicBezTo>
                <a:cubicBezTo>
                  <a:pt x="17" y="32"/>
                  <a:pt x="18" y="31"/>
                  <a:pt x="18" y="31"/>
                </a:cubicBezTo>
                <a:cubicBezTo>
                  <a:pt x="19" y="30"/>
                  <a:pt x="19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9"/>
                  <a:pt x="21" y="29"/>
                </a:cubicBezTo>
                <a:cubicBezTo>
                  <a:pt x="21" y="30"/>
                  <a:pt x="21" y="30"/>
                  <a:pt x="21" y="3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1" name="Freeform 127"/>
          <p:cNvSpPr>
            <a:spLocks/>
          </p:cNvSpPr>
          <p:nvPr/>
        </p:nvSpPr>
        <p:spPr bwMode="auto">
          <a:xfrm>
            <a:off x="5867400" y="4718050"/>
            <a:ext cx="209550" cy="288925"/>
          </a:xfrm>
          <a:custGeom>
            <a:avLst/>
            <a:gdLst/>
            <a:ahLst/>
            <a:cxnLst>
              <a:cxn ang="0">
                <a:pos x="139" y="108"/>
              </a:cxn>
              <a:cxn ang="0">
                <a:pos x="134" y="117"/>
              </a:cxn>
              <a:cxn ang="0">
                <a:pos x="5" y="192"/>
              </a:cxn>
              <a:cxn ang="0">
                <a:pos x="0" y="188"/>
              </a:cxn>
              <a:cxn ang="0">
                <a:pos x="0" y="85"/>
              </a:cxn>
              <a:cxn ang="0">
                <a:pos x="5" y="76"/>
              </a:cxn>
              <a:cxn ang="0">
                <a:pos x="134" y="1"/>
              </a:cxn>
              <a:cxn ang="0">
                <a:pos x="139" y="5"/>
              </a:cxn>
              <a:cxn ang="0">
                <a:pos x="139" y="108"/>
              </a:cxn>
            </a:cxnLst>
            <a:rect l="0" t="0" r="r" b="b"/>
            <a:pathLst>
              <a:path w="139" h="193">
                <a:moveTo>
                  <a:pt x="139" y="108"/>
                </a:moveTo>
                <a:cubicBezTo>
                  <a:pt x="139" y="112"/>
                  <a:pt x="137" y="115"/>
                  <a:pt x="134" y="117"/>
                </a:cubicBezTo>
                <a:cubicBezTo>
                  <a:pt x="5" y="192"/>
                  <a:pt x="5" y="192"/>
                  <a:pt x="5" y="192"/>
                </a:cubicBezTo>
                <a:cubicBezTo>
                  <a:pt x="2" y="193"/>
                  <a:pt x="0" y="192"/>
                  <a:pt x="0" y="188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1"/>
                  <a:pt x="2" y="78"/>
                  <a:pt x="5" y="76"/>
                </a:cubicBezTo>
                <a:cubicBezTo>
                  <a:pt x="134" y="1"/>
                  <a:pt x="134" y="1"/>
                  <a:pt x="134" y="1"/>
                </a:cubicBezTo>
                <a:cubicBezTo>
                  <a:pt x="137" y="0"/>
                  <a:pt x="139" y="1"/>
                  <a:pt x="139" y="5"/>
                </a:cubicBezTo>
                <a:lnTo>
                  <a:pt x="139" y="108"/>
                </a:lnTo>
                <a:close/>
              </a:path>
            </a:pathLst>
          </a:custGeom>
          <a:solidFill>
            <a:srgbClr val="FFF51F"/>
          </a:solidFill>
          <a:ln w="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2" name="Freeform 128"/>
          <p:cNvSpPr>
            <a:spLocks noEditPoints="1"/>
          </p:cNvSpPr>
          <p:nvPr/>
        </p:nvSpPr>
        <p:spPr bwMode="auto">
          <a:xfrm>
            <a:off x="5876925" y="4822825"/>
            <a:ext cx="50800" cy="71437"/>
          </a:xfrm>
          <a:custGeom>
            <a:avLst/>
            <a:gdLst/>
            <a:ahLst/>
            <a:cxnLst>
              <a:cxn ang="0">
                <a:pos x="16" y="32"/>
              </a:cxn>
              <a:cxn ang="0">
                <a:pos x="16" y="43"/>
              </a:cxn>
              <a:cxn ang="0">
                <a:pos x="10" y="47"/>
              </a:cxn>
              <a:cxn ang="0">
                <a:pos x="6" y="42"/>
              </a:cxn>
              <a:cxn ang="0">
                <a:pos x="7" y="37"/>
              </a:cxn>
              <a:cxn ang="0">
                <a:pos x="16" y="32"/>
              </a:cxn>
              <a:cxn ang="0">
                <a:pos x="3" y="28"/>
              </a:cxn>
              <a:cxn ang="0">
                <a:pos x="1" y="34"/>
              </a:cxn>
              <a:cxn ang="0">
                <a:pos x="1" y="38"/>
              </a:cxn>
              <a:cxn ang="0">
                <a:pos x="6" y="46"/>
              </a:cxn>
              <a:cxn ang="0">
                <a:pos x="6" y="42"/>
              </a:cxn>
              <a:cxn ang="0">
                <a:pos x="10" y="29"/>
              </a:cxn>
              <a:cxn ang="0">
                <a:pos x="12" y="29"/>
              </a:cxn>
              <a:cxn ang="0">
                <a:pos x="8" y="23"/>
              </a:cxn>
              <a:cxn ang="0">
                <a:pos x="1" y="28"/>
              </a:cxn>
              <a:cxn ang="0">
                <a:pos x="3" y="28"/>
              </a:cxn>
              <a:cxn ang="0">
                <a:pos x="27" y="25"/>
              </a:cxn>
              <a:cxn ang="0">
                <a:pos x="31" y="23"/>
              </a:cxn>
              <a:cxn ang="0">
                <a:pos x="33" y="14"/>
              </a:cxn>
              <a:cxn ang="0">
                <a:pos x="29" y="8"/>
              </a:cxn>
              <a:cxn ang="0">
                <a:pos x="22" y="18"/>
              </a:cxn>
              <a:cxn ang="0">
                <a:pos x="27" y="25"/>
              </a:cxn>
              <a:cxn ang="0">
                <a:pos x="22" y="40"/>
              </a:cxn>
              <a:cxn ang="0">
                <a:pos x="26" y="37"/>
              </a:cxn>
              <a:cxn ang="0">
                <a:pos x="28" y="34"/>
              </a:cxn>
              <a:cxn ang="0">
                <a:pos x="33" y="20"/>
              </a:cxn>
              <a:cxn ang="0">
                <a:pos x="30" y="23"/>
              </a:cxn>
              <a:cxn ang="0">
                <a:pos x="22" y="29"/>
              </a:cxn>
              <a:cxn ang="0">
                <a:pos x="21" y="26"/>
              </a:cxn>
              <a:cxn ang="0">
                <a:pos x="18" y="37"/>
              </a:cxn>
              <a:cxn ang="0">
                <a:pos x="22" y="43"/>
              </a:cxn>
              <a:cxn ang="0">
                <a:pos x="22" y="40"/>
              </a:cxn>
              <a:cxn ang="0">
                <a:pos x="17" y="9"/>
              </a:cxn>
              <a:cxn ang="0">
                <a:pos x="15" y="6"/>
              </a:cxn>
              <a:cxn ang="0">
                <a:pos x="8" y="12"/>
              </a:cxn>
              <a:cxn ang="0">
                <a:pos x="5" y="21"/>
              </a:cxn>
              <a:cxn ang="0">
                <a:pos x="13" y="22"/>
              </a:cxn>
              <a:cxn ang="0">
                <a:pos x="17" y="9"/>
              </a:cxn>
              <a:cxn ang="0">
                <a:pos x="27" y="4"/>
              </a:cxn>
              <a:cxn ang="0">
                <a:pos x="25" y="0"/>
              </a:cxn>
              <a:cxn ang="0">
                <a:pos x="22" y="0"/>
              </a:cxn>
              <a:cxn ang="0">
                <a:pos x="12" y="6"/>
              </a:cxn>
              <a:cxn ang="0">
                <a:pos x="15" y="7"/>
              </a:cxn>
              <a:cxn ang="0">
                <a:pos x="20" y="14"/>
              </a:cxn>
              <a:cxn ang="0">
                <a:pos x="18" y="17"/>
              </a:cxn>
              <a:cxn ang="0">
                <a:pos x="25" y="12"/>
              </a:cxn>
              <a:cxn ang="0">
                <a:pos x="28" y="1"/>
              </a:cxn>
              <a:cxn ang="0">
                <a:pos x="27" y="4"/>
              </a:cxn>
            </a:cxnLst>
            <a:rect l="0" t="0" r="r" b="b"/>
            <a:pathLst>
              <a:path w="34" h="48">
                <a:moveTo>
                  <a:pt x="16" y="32"/>
                </a:moveTo>
                <a:cubicBezTo>
                  <a:pt x="16" y="43"/>
                  <a:pt x="16" y="43"/>
                  <a:pt x="16" y="43"/>
                </a:cubicBezTo>
                <a:cubicBezTo>
                  <a:pt x="10" y="47"/>
                  <a:pt x="10" y="47"/>
                  <a:pt x="10" y="47"/>
                </a:cubicBezTo>
                <a:cubicBezTo>
                  <a:pt x="8" y="48"/>
                  <a:pt x="5" y="47"/>
                  <a:pt x="6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6" y="32"/>
                  <a:pt x="16" y="32"/>
                  <a:pt x="16" y="32"/>
                </a:cubicBezTo>
                <a:moveTo>
                  <a:pt x="3" y="28"/>
                </a:moveTo>
                <a:cubicBezTo>
                  <a:pt x="1" y="34"/>
                  <a:pt x="1" y="34"/>
                  <a:pt x="1" y="34"/>
                </a:cubicBezTo>
                <a:cubicBezTo>
                  <a:pt x="0" y="35"/>
                  <a:pt x="0" y="37"/>
                  <a:pt x="1" y="38"/>
                </a:cubicBezTo>
                <a:cubicBezTo>
                  <a:pt x="6" y="46"/>
                  <a:pt x="6" y="46"/>
                  <a:pt x="6" y="46"/>
                </a:cubicBezTo>
                <a:cubicBezTo>
                  <a:pt x="5" y="45"/>
                  <a:pt x="5" y="43"/>
                  <a:pt x="6" y="42"/>
                </a:cubicBezTo>
                <a:cubicBezTo>
                  <a:pt x="10" y="29"/>
                  <a:pt x="10" y="29"/>
                  <a:pt x="10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8"/>
                  <a:pt x="1" y="28"/>
                  <a:pt x="1" y="28"/>
                </a:cubicBezTo>
                <a:cubicBezTo>
                  <a:pt x="3" y="28"/>
                  <a:pt x="3" y="28"/>
                  <a:pt x="3" y="28"/>
                </a:cubicBezTo>
                <a:moveTo>
                  <a:pt x="27" y="25"/>
                </a:moveTo>
                <a:cubicBezTo>
                  <a:pt x="31" y="23"/>
                  <a:pt x="31" y="23"/>
                  <a:pt x="31" y="23"/>
                </a:cubicBezTo>
                <a:cubicBezTo>
                  <a:pt x="34" y="20"/>
                  <a:pt x="34" y="15"/>
                  <a:pt x="33" y="14"/>
                </a:cubicBezTo>
                <a:cubicBezTo>
                  <a:pt x="29" y="8"/>
                  <a:pt x="29" y="8"/>
                  <a:pt x="29" y="8"/>
                </a:cubicBezTo>
                <a:cubicBezTo>
                  <a:pt x="22" y="18"/>
                  <a:pt x="22" y="18"/>
                  <a:pt x="22" y="18"/>
                </a:cubicBezTo>
                <a:cubicBezTo>
                  <a:pt x="27" y="25"/>
                  <a:pt x="27" y="25"/>
                  <a:pt x="27" y="25"/>
                </a:cubicBezTo>
                <a:moveTo>
                  <a:pt x="22" y="40"/>
                </a:moveTo>
                <a:cubicBezTo>
                  <a:pt x="26" y="37"/>
                  <a:pt x="26" y="37"/>
                  <a:pt x="26" y="37"/>
                </a:cubicBezTo>
                <a:cubicBezTo>
                  <a:pt x="27" y="37"/>
                  <a:pt x="28" y="35"/>
                  <a:pt x="28" y="34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1"/>
                  <a:pt x="31" y="23"/>
                  <a:pt x="30" y="23"/>
                </a:cubicBezTo>
                <a:cubicBezTo>
                  <a:pt x="22" y="29"/>
                  <a:pt x="22" y="29"/>
                  <a:pt x="22" y="29"/>
                </a:cubicBezTo>
                <a:cubicBezTo>
                  <a:pt x="21" y="26"/>
                  <a:pt x="21" y="26"/>
                  <a:pt x="21" y="26"/>
                </a:cubicBezTo>
                <a:cubicBezTo>
                  <a:pt x="18" y="37"/>
                  <a:pt x="18" y="37"/>
                  <a:pt x="18" y="37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0"/>
                  <a:pt x="22" y="40"/>
                  <a:pt x="22" y="40"/>
                </a:cubicBezTo>
                <a:moveTo>
                  <a:pt x="17" y="9"/>
                </a:moveTo>
                <a:cubicBezTo>
                  <a:pt x="15" y="6"/>
                  <a:pt x="15" y="6"/>
                  <a:pt x="15" y="6"/>
                </a:cubicBezTo>
                <a:cubicBezTo>
                  <a:pt x="13" y="4"/>
                  <a:pt x="9" y="9"/>
                  <a:pt x="8" y="12"/>
                </a:cubicBezTo>
                <a:cubicBezTo>
                  <a:pt x="5" y="21"/>
                  <a:pt x="5" y="21"/>
                  <a:pt x="5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7" y="9"/>
                  <a:pt x="17" y="9"/>
                  <a:pt x="17" y="9"/>
                </a:cubicBezTo>
                <a:moveTo>
                  <a:pt x="27" y="4"/>
                </a:move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3" y="0"/>
                  <a:pt x="22" y="0"/>
                </a:cubicBezTo>
                <a:cubicBezTo>
                  <a:pt x="12" y="6"/>
                  <a:pt x="12" y="6"/>
                  <a:pt x="12" y="6"/>
                </a:cubicBezTo>
                <a:cubicBezTo>
                  <a:pt x="13" y="6"/>
                  <a:pt x="15" y="6"/>
                  <a:pt x="15" y="7"/>
                </a:cubicBezTo>
                <a:cubicBezTo>
                  <a:pt x="20" y="14"/>
                  <a:pt x="20" y="14"/>
                  <a:pt x="20" y="14"/>
                </a:cubicBezTo>
                <a:cubicBezTo>
                  <a:pt x="18" y="17"/>
                  <a:pt x="18" y="17"/>
                  <a:pt x="18" y="17"/>
                </a:cubicBezTo>
                <a:cubicBezTo>
                  <a:pt x="25" y="12"/>
                  <a:pt x="25" y="12"/>
                  <a:pt x="25" y="12"/>
                </a:cubicBezTo>
                <a:cubicBezTo>
                  <a:pt x="28" y="1"/>
                  <a:pt x="28" y="1"/>
                  <a:pt x="28" y="1"/>
                </a:cubicBezTo>
                <a:lnTo>
                  <a:pt x="27" y="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3" name="Freeform 129"/>
          <p:cNvSpPr>
            <a:spLocks/>
          </p:cNvSpPr>
          <p:nvPr/>
        </p:nvSpPr>
        <p:spPr bwMode="auto">
          <a:xfrm>
            <a:off x="5880100" y="4943475"/>
            <a:ext cx="15875" cy="38100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0" y="17"/>
              </a:cxn>
              <a:cxn ang="0">
                <a:pos x="9" y="21"/>
              </a:cxn>
              <a:cxn ang="0">
                <a:pos x="8" y="24"/>
              </a:cxn>
              <a:cxn ang="0">
                <a:pos x="5" y="26"/>
              </a:cxn>
              <a:cxn ang="0">
                <a:pos x="3" y="26"/>
              </a:cxn>
              <a:cxn ang="0">
                <a:pos x="1" y="26"/>
              </a:cxn>
              <a:cxn ang="0">
                <a:pos x="0" y="24"/>
              </a:cxn>
              <a:cxn ang="0">
                <a:pos x="0" y="20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5"/>
              </a:cxn>
              <a:cxn ang="0">
                <a:pos x="1" y="5"/>
              </a:cxn>
              <a:cxn ang="0">
                <a:pos x="2" y="5"/>
              </a:cxn>
              <a:cxn ang="0">
                <a:pos x="2" y="4"/>
              </a:cxn>
              <a:cxn ang="0">
                <a:pos x="2" y="5"/>
              </a:cxn>
              <a:cxn ang="0">
                <a:pos x="2" y="5"/>
              </a:cxn>
              <a:cxn ang="0">
                <a:pos x="2" y="18"/>
              </a:cxn>
              <a:cxn ang="0">
                <a:pos x="3" y="20"/>
              </a:cxn>
              <a:cxn ang="0">
                <a:pos x="3" y="22"/>
              </a:cxn>
              <a:cxn ang="0">
                <a:pos x="4" y="22"/>
              </a:cxn>
              <a:cxn ang="0">
                <a:pos x="5" y="22"/>
              </a:cxn>
              <a:cxn ang="0">
                <a:pos x="6" y="21"/>
              </a:cxn>
              <a:cxn ang="0">
                <a:pos x="7" y="19"/>
              </a:cxn>
              <a:cxn ang="0">
                <a:pos x="8" y="17"/>
              </a:cxn>
              <a:cxn ang="0">
                <a:pos x="8" y="15"/>
              </a:cxn>
              <a:cxn ang="0">
                <a:pos x="8" y="2"/>
              </a:cxn>
              <a:cxn ang="0">
                <a:pos x="8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14"/>
              </a:cxn>
            </a:cxnLst>
            <a:rect l="0" t="0" r="r" b="b"/>
            <a:pathLst>
              <a:path w="11" h="26">
                <a:moveTo>
                  <a:pt x="11" y="14"/>
                </a:moveTo>
                <a:cubicBezTo>
                  <a:pt x="11" y="15"/>
                  <a:pt x="11" y="16"/>
                  <a:pt x="10" y="17"/>
                </a:cubicBezTo>
                <a:cubicBezTo>
                  <a:pt x="10" y="19"/>
                  <a:pt x="10" y="20"/>
                  <a:pt x="9" y="21"/>
                </a:cubicBezTo>
                <a:cubicBezTo>
                  <a:pt x="9" y="22"/>
                  <a:pt x="8" y="23"/>
                  <a:pt x="8" y="24"/>
                </a:cubicBezTo>
                <a:cubicBezTo>
                  <a:pt x="7" y="24"/>
                  <a:pt x="6" y="25"/>
                  <a:pt x="5" y="26"/>
                </a:cubicBezTo>
                <a:cubicBezTo>
                  <a:pt x="4" y="26"/>
                  <a:pt x="4" y="26"/>
                  <a:pt x="3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5"/>
                  <a:pt x="0" y="25"/>
                  <a:pt x="0" y="24"/>
                </a:cubicBezTo>
                <a:cubicBezTo>
                  <a:pt x="0" y="23"/>
                  <a:pt x="0" y="22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9"/>
                  <a:pt x="3" y="20"/>
                  <a:pt x="3" y="20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5" y="22"/>
                  <a:pt x="5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0"/>
                  <a:pt x="7" y="20"/>
                  <a:pt x="7" y="19"/>
                </a:cubicBezTo>
                <a:cubicBezTo>
                  <a:pt x="8" y="19"/>
                  <a:pt x="8" y="18"/>
                  <a:pt x="8" y="17"/>
                </a:cubicBezTo>
                <a:cubicBezTo>
                  <a:pt x="8" y="17"/>
                  <a:pt x="8" y="16"/>
                  <a:pt x="8" y="15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4" name="Freeform 130"/>
          <p:cNvSpPr>
            <a:spLocks/>
          </p:cNvSpPr>
          <p:nvPr/>
        </p:nvSpPr>
        <p:spPr bwMode="auto">
          <a:xfrm>
            <a:off x="5900738" y="4930775"/>
            <a:ext cx="15875" cy="42862"/>
          </a:xfrm>
          <a:custGeom>
            <a:avLst/>
            <a:gdLst/>
            <a:ahLst/>
            <a:cxnLst>
              <a:cxn ang="0">
                <a:pos x="11" y="20"/>
              </a:cxn>
              <a:cxn ang="0">
                <a:pos x="11" y="21"/>
              </a:cxn>
              <a:cxn ang="0">
                <a:pos x="11" y="22"/>
              </a:cxn>
              <a:cxn ang="0">
                <a:pos x="10" y="22"/>
              </a:cxn>
              <a:cxn ang="0">
                <a:pos x="10" y="22"/>
              </a:cxn>
              <a:cxn ang="0">
                <a:pos x="9" y="23"/>
              </a:cxn>
              <a:cxn ang="0">
                <a:pos x="8" y="23"/>
              </a:cxn>
              <a:cxn ang="0">
                <a:pos x="7" y="23"/>
              </a:cxn>
              <a:cxn ang="0">
                <a:pos x="7" y="23"/>
              </a:cxn>
              <a:cxn ang="0">
                <a:pos x="7" y="21"/>
              </a:cxn>
              <a:cxn ang="0">
                <a:pos x="3" y="13"/>
              </a:cxn>
              <a:cxn ang="0">
                <a:pos x="3" y="11"/>
              </a:cxn>
              <a:cxn ang="0">
                <a:pos x="2" y="9"/>
              </a:cxn>
              <a:cxn ang="0">
                <a:pos x="2" y="9"/>
              </a:cxn>
              <a:cxn ang="0">
                <a:pos x="2" y="12"/>
              </a:cxn>
              <a:cxn ang="0">
                <a:pos x="2" y="14"/>
              </a:cxn>
              <a:cxn ang="0">
                <a:pos x="2" y="26"/>
              </a:cxn>
              <a:cxn ang="0">
                <a:pos x="2" y="27"/>
              </a:cxn>
              <a:cxn ang="0">
                <a:pos x="2" y="27"/>
              </a:cxn>
              <a:cxn ang="0">
                <a:pos x="2" y="27"/>
              </a:cxn>
              <a:cxn ang="0">
                <a:pos x="1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7"/>
              </a:cxn>
              <a:cxn ang="0">
                <a:pos x="0" y="6"/>
              </a:cxn>
              <a:cxn ang="0">
                <a:pos x="1" y="5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4" y="5"/>
              </a:cxn>
              <a:cxn ang="0">
                <a:pos x="4" y="6"/>
              </a:cxn>
              <a:cxn ang="0">
                <a:pos x="7" y="12"/>
              </a:cxn>
              <a:cxn ang="0">
                <a:pos x="7" y="13"/>
              </a:cxn>
              <a:cxn ang="0">
                <a:pos x="8" y="15"/>
              </a:cxn>
              <a:cxn ang="0">
                <a:pos x="8" y="16"/>
              </a:cxn>
              <a:cxn ang="0">
                <a:pos x="8" y="17"/>
              </a:cxn>
              <a:cxn ang="0">
                <a:pos x="8" y="17"/>
              </a:cxn>
              <a:cxn ang="0">
                <a:pos x="8" y="15"/>
              </a:cxn>
              <a:cxn ang="0">
                <a:pos x="8" y="12"/>
              </a:cxn>
              <a:cxn ang="0">
                <a:pos x="8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11" y="20"/>
              </a:cxn>
            </a:cxnLst>
            <a:rect l="0" t="0" r="r" b="b"/>
            <a:pathLst>
              <a:path w="11" h="28"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1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1"/>
                  <a:pt x="2" y="12"/>
                </a:cubicBezTo>
                <a:cubicBezTo>
                  <a:pt x="2" y="13"/>
                  <a:pt x="2" y="14"/>
                  <a:pt x="2" y="14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6"/>
                  <a:pt x="0" y="5"/>
                  <a:pt x="1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4" y="4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7" y="14"/>
                  <a:pt x="8" y="15"/>
                </a:cubicBezTo>
                <a:cubicBezTo>
                  <a:pt x="8" y="15"/>
                  <a:pt x="8" y="15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5"/>
                  <a:pt x="8" y="15"/>
                </a:cubicBezTo>
                <a:cubicBezTo>
                  <a:pt x="8" y="14"/>
                  <a:pt x="8" y="13"/>
                  <a:pt x="8" y="1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1"/>
                  <a:pt x="9" y="0"/>
                  <a:pt x="9" y="0"/>
                </a:cubicBezTo>
                <a:cubicBezTo>
                  <a:pt x="9" y="0"/>
                  <a:pt x="9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20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5" name="Freeform 131"/>
          <p:cNvSpPr>
            <a:spLocks/>
          </p:cNvSpPr>
          <p:nvPr/>
        </p:nvSpPr>
        <p:spPr bwMode="auto">
          <a:xfrm>
            <a:off x="5921375" y="4924425"/>
            <a:ext cx="3175" cy="36512"/>
          </a:xfrm>
          <a:custGeom>
            <a:avLst/>
            <a:gdLst/>
            <a:ahLst/>
            <a:cxnLst>
              <a:cxn ang="0">
                <a:pos x="2" y="22"/>
              </a:cxn>
              <a:cxn ang="0">
                <a:pos x="2" y="22"/>
              </a:cxn>
              <a:cxn ang="0">
                <a:pos x="2" y="23"/>
              </a:cxn>
              <a:cxn ang="0">
                <a:pos x="2" y="23"/>
              </a:cxn>
              <a:cxn ang="0">
                <a:pos x="1" y="23"/>
              </a:cxn>
              <a:cxn ang="0">
                <a:pos x="0" y="24"/>
              </a:cxn>
              <a:cxn ang="0">
                <a:pos x="0" y="24"/>
              </a:cxn>
              <a:cxn ang="0">
                <a:pos x="0" y="24"/>
              </a:cxn>
              <a:cxn ang="0">
                <a:pos x="0" y="2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22"/>
              </a:cxn>
            </a:cxnLst>
            <a:rect l="0" t="0" r="r" b="b"/>
            <a:pathLst>
              <a:path w="2" h="24">
                <a:moveTo>
                  <a:pt x="2" y="22"/>
                </a:move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3"/>
                  <a:pt x="1" y="23"/>
                  <a:pt x="1" y="23"/>
                </a:cubicBezTo>
                <a:cubicBezTo>
                  <a:pt x="1" y="24"/>
                  <a:pt x="1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1"/>
                  <a:pt x="2" y="1"/>
                </a:cubicBezTo>
                <a:lnTo>
                  <a:pt x="2" y="2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6" name="Freeform 132"/>
          <p:cNvSpPr>
            <a:spLocks noEditPoints="1"/>
          </p:cNvSpPr>
          <p:nvPr/>
        </p:nvSpPr>
        <p:spPr bwMode="auto">
          <a:xfrm>
            <a:off x="5929313" y="4916488"/>
            <a:ext cx="20637" cy="36512"/>
          </a:xfrm>
          <a:custGeom>
            <a:avLst/>
            <a:gdLst/>
            <a:ahLst/>
            <a:cxnLst>
              <a:cxn ang="0">
                <a:pos x="14" y="21"/>
              </a:cxn>
              <a:cxn ang="0">
                <a:pos x="14" y="22"/>
              </a:cxn>
              <a:cxn ang="0">
                <a:pos x="14" y="23"/>
              </a:cxn>
              <a:cxn ang="0">
                <a:pos x="14" y="23"/>
              </a:cxn>
              <a:cxn ang="0">
                <a:pos x="13" y="23"/>
              </a:cxn>
              <a:cxn ang="0">
                <a:pos x="13" y="24"/>
              </a:cxn>
              <a:cxn ang="0">
                <a:pos x="11" y="23"/>
              </a:cxn>
              <a:cxn ang="0">
                <a:pos x="10" y="23"/>
              </a:cxn>
              <a:cxn ang="0">
                <a:pos x="9" y="22"/>
              </a:cxn>
              <a:cxn ang="0">
                <a:pos x="8" y="23"/>
              </a:cxn>
              <a:cxn ang="0">
                <a:pos x="6" y="24"/>
              </a:cxn>
              <a:cxn ang="0">
                <a:pos x="3" y="25"/>
              </a:cxn>
              <a:cxn ang="0">
                <a:pos x="1" y="24"/>
              </a:cxn>
              <a:cxn ang="0">
                <a:pos x="0" y="21"/>
              </a:cxn>
              <a:cxn ang="0">
                <a:pos x="0" y="16"/>
              </a:cxn>
              <a:cxn ang="0">
                <a:pos x="0" y="11"/>
              </a:cxn>
              <a:cxn ang="0">
                <a:pos x="1" y="7"/>
              </a:cxn>
              <a:cxn ang="0">
                <a:pos x="4" y="3"/>
              </a:cxn>
              <a:cxn ang="0">
                <a:pos x="6" y="1"/>
              </a:cxn>
              <a:cxn ang="0">
                <a:pos x="9" y="0"/>
              </a:cxn>
              <a:cxn ang="0">
                <a:pos x="11" y="1"/>
              </a:cxn>
              <a:cxn ang="0">
                <a:pos x="12" y="3"/>
              </a:cxn>
              <a:cxn ang="0">
                <a:pos x="13" y="8"/>
              </a:cxn>
              <a:cxn ang="0">
                <a:pos x="12" y="11"/>
              </a:cxn>
              <a:cxn ang="0">
                <a:pos x="12" y="14"/>
              </a:cxn>
              <a:cxn ang="0">
                <a:pos x="12" y="16"/>
              </a:cxn>
              <a:cxn ang="0">
                <a:pos x="11" y="18"/>
              </a:cxn>
              <a:cxn ang="0">
                <a:pos x="12" y="19"/>
              </a:cxn>
              <a:cxn ang="0">
                <a:pos x="13" y="19"/>
              </a:cxn>
              <a:cxn ang="0">
                <a:pos x="13" y="19"/>
              </a:cxn>
              <a:cxn ang="0">
                <a:pos x="14" y="19"/>
              </a:cxn>
              <a:cxn ang="0">
                <a:pos x="14" y="20"/>
              </a:cxn>
              <a:cxn ang="0">
                <a:pos x="14" y="21"/>
              </a:cxn>
              <a:cxn ang="0">
                <a:pos x="10" y="10"/>
              </a:cxn>
              <a:cxn ang="0">
                <a:pos x="10" y="7"/>
              </a:cxn>
              <a:cxn ang="0">
                <a:pos x="9" y="5"/>
              </a:cxn>
              <a:cxn ang="0">
                <a:pos x="8" y="4"/>
              </a:cxn>
              <a:cxn ang="0">
                <a:pos x="6" y="4"/>
              </a:cxn>
              <a:cxn ang="0">
                <a:pos x="5" y="6"/>
              </a:cxn>
              <a:cxn ang="0">
                <a:pos x="3" y="8"/>
              </a:cxn>
              <a:cxn ang="0">
                <a:pos x="3" y="11"/>
              </a:cxn>
              <a:cxn ang="0">
                <a:pos x="3" y="14"/>
              </a:cxn>
              <a:cxn ang="0">
                <a:pos x="3" y="17"/>
              </a:cxn>
              <a:cxn ang="0">
                <a:pos x="3" y="20"/>
              </a:cxn>
              <a:cxn ang="0">
                <a:pos x="5" y="21"/>
              </a:cxn>
              <a:cxn ang="0">
                <a:pos x="6" y="20"/>
              </a:cxn>
              <a:cxn ang="0">
                <a:pos x="8" y="19"/>
              </a:cxn>
              <a:cxn ang="0">
                <a:pos x="9" y="16"/>
              </a:cxn>
              <a:cxn ang="0">
                <a:pos x="10" y="13"/>
              </a:cxn>
              <a:cxn ang="0">
                <a:pos x="10" y="10"/>
              </a:cxn>
            </a:cxnLst>
            <a:rect l="0" t="0" r="r" b="b"/>
            <a:pathLst>
              <a:path w="14" h="25">
                <a:moveTo>
                  <a:pt x="14" y="21"/>
                </a:moveTo>
                <a:cubicBezTo>
                  <a:pt x="14" y="22"/>
                  <a:pt x="14" y="22"/>
                  <a:pt x="14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2" y="24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2"/>
                  <a:pt x="9" y="22"/>
                  <a:pt x="9" y="22"/>
                </a:cubicBezTo>
                <a:cubicBezTo>
                  <a:pt x="8" y="22"/>
                  <a:pt x="8" y="22"/>
                  <a:pt x="8" y="23"/>
                </a:cubicBezTo>
                <a:cubicBezTo>
                  <a:pt x="7" y="23"/>
                  <a:pt x="7" y="24"/>
                  <a:pt x="6" y="24"/>
                </a:cubicBezTo>
                <a:cubicBezTo>
                  <a:pt x="5" y="25"/>
                  <a:pt x="4" y="25"/>
                  <a:pt x="3" y="25"/>
                </a:cubicBezTo>
                <a:cubicBezTo>
                  <a:pt x="3" y="25"/>
                  <a:pt x="2" y="25"/>
                  <a:pt x="1" y="24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0" y="18"/>
                  <a:pt x="0" y="16"/>
                </a:cubicBezTo>
                <a:cubicBezTo>
                  <a:pt x="0" y="14"/>
                  <a:pt x="0" y="13"/>
                  <a:pt x="0" y="11"/>
                </a:cubicBezTo>
                <a:cubicBezTo>
                  <a:pt x="1" y="9"/>
                  <a:pt x="1" y="8"/>
                  <a:pt x="1" y="7"/>
                </a:cubicBezTo>
                <a:cubicBezTo>
                  <a:pt x="2" y="5"/>
                  <a:pt x="3" y="4"/>
                  <a:pt x="4" y="3"/>
                </a:cubicBezTo>
                <a:cubicBezTo>
                  <a:pt x="4" y="2"/>
                  <a:pt x="5" y="1"/>
                  <a:pt x="6" y="1"/>
                </a:cubicBezTo>
                <a:cubicBezTo>
                  <a:pt x="7" y="0"/>
                  <a:pt x="8" y="0"/>
                  <a:pt x="9" y="0"/>
                </a:cubicBezTo>
                <a:cubicBezTo>
                  <a:pt x="10" y="0"/>
                  <a:pt x="10" y="0"/>
                  <a:pt x="11" y="1"/>
                </a:cubicBezTo>
                <a:cubicBezTo>
                  <a:pt x="12" y="1"/>
                  <a:pt x="12" y="2"/>
                  <a:pt x="12" y="3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9"/>
                  <a:pt x="13" y="10"/>
                  <a:pt x="12" y="11"/>
                </a:cubicBezTo>
                <a:cubicBezTo>
                  <a:pt x="12" y="12"/>
                  <a:pt x="12" y="13"/>
                  <a:pt x="12" y="14"/>
                </a:cubicBezTo>
                <a:cubicBezTo>
                  <a:pt x="12" y="15"/>
                  <a:pt x="12" y="16"/>
                  <a:pt x="12" y="16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2" y="19"/>
                  <a:pt x="12" y="19"/>
                </a:cubicBezTo>
                <a:cubicBezTo>
                  <a:pt x="12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1"/>
                  <a:pt x="14" y="21"/>
                </a:cubicBezTo>
                <a:moveTo>
                  <a:pt x="10" y="10"/>
                </a:moveTo>
                <a:cubicBezTo>
                  <a:pt x="10" y="9"/>
                  <a:pt x="10" y="8"/>
                  <a:pt x="10" y="7"/>
                </a:cubicBezTo>
                <a:cubicBezTo>
                  <a:pt x="9" y="6"/>
                  <a:pt x="9" y="6"/>
                  <a:pt x="9" y="5"/>
                </a:cubicBezTo>
                <a:cubicBezTo>
                  <a:pt x="9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6" y="5"/>
                  <a:pt x="5" y="5"/>
                  <a:pt x="5" y="6"/>
                </a:cubicBezTo>
                <a:cubicBezTo>
                  <a:pt x="4" y="7"/>
                  <a:pt x="4" y="7"/>
                  <a:pt x="3" y="8"/>
                </a:cubicBezTo>
                <a:cubicBezTo>
                  <a:pt x="3" y="9"/>
                  <a:pt x="3" y="10"/>
                  <a:pt x="3" y="11"/>
                </a:cubicBezTo>
                <a:cubicBezTo>
                  <a:pt x="3" y="12"/>
                  <a:pt x="3" y="13"/>
                  <a:pt x="3" y="14"/>
                </a:cubicBezTo>
                <a:cubicBezTo>
                  <a:pt x="3" y="15"/>
                  <a:pt x="3" y="17"/>
                  <a:pt x="3" y="17"/>
                </a:cubicBezTo>
                <a:cubicBezTo>
                  <a:pt x="3" y="18"/>
                  <a:pt x="3" y="19"/>
                  <a:pt x="3" y="20"/>
                </a:cubicBezTo>
                <a:cubicBezTo>
                  <a:pt x="4" y="20"/>
                  <a:pt x="4" y="20"/>
                  <a:pt x="5" y="21"/>
                </a:cubicBezTo>
                <a:cubicBezTo>
                  <a:pt x="5" y="21"/>
                  <a:pt x="6" y="21"/>
                  <a:pt x="6" y="20"/>
                </a:cubicBezTo>
                <a:cubicBezTo>
                  <a:pt x="7" y="20"/>
                  <a:pt x="7" y="19"/>
                  <a:pt x="8" y="19"/>
                </a:cubicBezTo>
                <a:cubicBezTo>
                  <a:pt x="8" y="18"/>
                  <a:pt x="9" y="17"/>
                  <a:pt x="9" y="16"/>
                </a:cubicBezTo>
                <a:cubicBezTo>
                  <a:pt x="9" y="15"/>
                  <a:pt x="9" y="14"/>
                  <a:pt x="10" y="13"/>
                </a:cubicBezTo>
                <a:cubicBezTo>
                  <a:pt x="10" y="12"/>
                  <a:pt x="10" y="11"/>
                  <a:pt x="10" y="10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7" name="Freeform 133"/>
          <p:cNvSpPr>
            <a:spLocks/>
          </p:cNvSpPr>
          <p:nvPr/>
        </p:nvSpPr>
        <p:spPr bwMode="auto">
          <a:xfrm>
            <a:off x="5951538" y="4900613"/>
            <a:ext cx="15875" cy="39687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1" y="18"/>
              </a:cxn>
              <a:cxn ang="0">
                <a:pos x="10" y="21"/>
              </a:cxn>
              <a:cxn ang="0">
                <a:pos x="8" y="24"/>
              </a:cxn>
              <a:cxn ang="0">
                <a:pos x="6" y="26"/>
              </a:cxn>
              <a:cxn ang="0">
                <a:pos x="3" y="26"/>
              </a:cxn>
              <a:cxn ang="0">
                <a:pos x="2" y="26"/>
              </a:cxn>
              <a:cxn ang="0">
                <a:pos x="0" y="24"/>
              </a:cxn>
              <a:cxn ang="0">
                <a:pos x="0" y="20"/>
              </a:cxn>
              <a:cxn ang="0">
                <a:pos x="0" y="7"/>
              </a:cxn>
              <a:cxn ang="0">
                <a:pos x="0" y="6"/>
              </a:cxn>
              <a:cxn ang="0">
                <a:pos x="0" y="6"/>
              </a:cxn>
              <a:cxn ang="0">
                <a:pos x="1" y="5"/>
              </a:cxn>
              <a:cxn ang="0">
                <a:pos x="1" y="5"/>
              </a:cxn>
              <a:cxn ang="0">
                <a:pos x="2" y="5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3" y="18"/>
              </a:cxn>
              <a:cxn ang="0">
                <a:pos x="3" y="20"/>
              </a:cxn>
              <a:cxn ang="0">
                <a:pos x="4" y="22"/>
              </a:cxn>
              <a:cxn ang="0">
                <a:pos x="5" y="22"/>
              </a:cxn>
              <a:cxn ang="0">
                <a:pos x="6" y="22"/>
              </a:cxn>
              <a:cxn ang="0">
                <a:pos x="7" y="21"/>
              </a:cxn>
              <a:cxn ang="0">
                <a:pos x="8" y="19"/>
              </a:cxn>
              <a:cxn ang="0">
                <a:pos x="8" y="17"/>
              </a:cxn>
              <a:cxn ang="0">
                <a:pos x="8" y="15"/>
              </a:cxn>
              <a:cxn ang="0">
                <a:pos x="8" y="2"/>
              </a:cxn>
              <a:cxn ang="0">
                <a:pos x="8" y="1"/>
              </a:cxn>
              <a:cxn ang="0">
                <a:pos x="9" y="1"/>
              </a:cxn>
              <a:cxn ang="0">
                <a:pos x="9" y="1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11" y="14"/>
              </a:cxn>
            </a:cxnLst>
            <a:rect l="0" t="0" r="r" b="b"/>
            <a:pathLst>
              <a:path w="11" h="26">
                <a:moveTo>
                  <a:pt x="11" y="14"/>
                </a:moveTo>
                <a:cubicBezTo>
                  <a:pt x="11" y="15"/>
                  <a:pt x="11" y="16"/>
                  <a:pt x="11" y="18"/>
                </a:cubicBezTo>
                <a:cubicBezTo>
                  <a:pt x="11" y="19"/>
                  <a:pt x="10" y="20"/>
                  <a:pt x="10" y="21"/>
                </a:cubicBezTo>
                <a:cubicBezTo>
                  <a:pt x="9" y="22"/>
                  <a:pt x="9" y="23"/>
                  <a:pt x="8" y="24"/>
                </a:cubicBezTo>
                <a:cubicBezTo>
                  <a:pt x="7" y="24"/>
                  <a:pt x="6" y="25"/>
                  <a:pt x="6" y="26"/>
                </a:cubicBezTo>
                <a:cubicBezTo>
                  <a:pt x="5" y="26"/>
                  <a:pt x="4" y="26"/>
                  <a:pt x="3" y="26"/>
                </a:cubicBezTo>
                <a:cubicBezTo>
                  <a:pt x="3" y="26"/>
                  <a:pt x="2" y="26"/>
                  <a:pt x="2" y="26"/>
                </a:cubicBezTo>
                <a:cubicBezTo>
                  <a:pt x="1" y="25"/>
                  <a:pt x="1" y="25"/>
                  <a:pt x="0" y="24"/>
                </a:cubicBezTo>
                <a:cubicBezTo>
                  <a:pt x="0" y="23"/>
                  <a:pt x="0" y="22"/>
                  <a:pt x="0" y="20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1"/>
                  <a:pt x="3" y="21"/>
                  <a:pt x="4" y="22"/>
                </a:cubicBezTo>
                <a:cubicBezTo>
                  <a:pt x="4" y="22"/>
                  <a:pt x="4" y="22"/>
                  <a:pt x="5" y="22"/>
                </a:cubicBezTo>
                <a:cubicBezTo>
                  <a:pt x="5" y="22"/>
                  <a:pt x="5" y="22"/>
                  <a:pt x="6" y="22"/>
                </a:cubicBezTo>
                <a:cubicBezTo>
                  <a:pt x="6" y="22"/>
                  <a:pt x="6" y="21"/>
                  <a:pt x="7" y="21"/>
                </a:cubicBezTo>
                <a:cubicBezTo>
                  <a:pt x="7" y="20"/>
                  <a:pt x="7" y="20"/>
                  <a:pt x="8" y="19"/>
                </a:cubicBezTo>
                <a:cubicBezTo>
                  <a:pt x="8" y="19"/>
                  <a:pt x="8" y="18"/>
                  <a:pt x="8" y="17"/>
                </a:cubicBezTo>
                <a:cubicBezTo>
                  <a:pt x="8" y="17"/>
                  <a:pt x="8" y="16"/>
                  <a:pt x="8" y="15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8" name="Freeform 134"/>
          <p:cNvSpPr>
            <a:spLocks/>
          </p:cNvSpPr>
          <p:nvPr/>
        </p:nvSpPr>
        <p:spPr bwMode="auto">
          <a:xfrm>
            <a:off x="5972175" y="4891088"/>
            <a:ext cx="12700" cy="39687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3"/>
              </a:cxn>
              <a:cxn ang="0">
                <a:pos x="8" y="23"/>
              </a:cxn>
              <a:cxn ang="0">
                <a:pos x="1" y="27"/>
              </a:cxn>
              <a:cxn ang="0">
                <a:pos x="0" y="27"/>
              </a:cxn>
              <a:cxn ang="0">
                <a:pos x="0" y="26"/>
              </a:cxn>
              <a:cxn ang="0">
                <a:pos x="0" y="6"/>
              </a:cxn>
              <a:cxn ang="0">
                <a:pos x="0" y="5"/>
              </a:cxn>
              <a:cxn ang="0">
                <a:pos x="1" y="4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4"/>
              </a:cxn>
              <a:cxn ang="0">
                <a:pos x="8" y="4"/>
              </a:cxn>
              <a:cxn ang="0">
                <a:pos x="3" y="7"/>
              </a:cxn>
              <a:cxn ang="0">
                <a:pos x="3" y="12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7" y="11"/>
              </a:cxn>
              <a:cxn ang="0">
                <a:pos x="7" y="12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3" y="16"/>
              </a:cxn>
              <a:cxn ang="0">
                <a:pos x="3" y="22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  <a:cxn ang="0">
                <a:pos x="8" y="20"/>
              </a:cxn>
              <a:cxn ang="0">
                <a:pos x="8" y="21"/>
              </a:cxn>
            </a:cxnLst>
            <a:rect l="0" t="0" r="r" b="b"/>
            <a:pathLst>
              <a:path w="8" h="27">
                <a:moveTo>
                  <a:pt x="8" y="21"/>
                </a:moveTo>
                <a:cubicBezTo>
                  <a:pt x="8" y="21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1" y="5"/>
                  <a:pt x="1" y="4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8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3" y="7"/>
                  <a:pt x="3" y="7"/>
                  <a:pt x="3" y="7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1"/>
                  <a:pt x="8" y="2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9" name="Freeform 135"/>
          <p:cNvSpPr>
            <a:spLocks/>
          </p:cNvSpPr>
          <p:nvPr/>
        </p:nvSpPr>
        <p:spPr bwMode="auto">
          <a:xfrm>
            <a:off x="5988050" y="4875213"/>
            <a:ext cx="23812" cy="46037"/>
          </a:xfrm>
          <a:custGeom>
            <a:avLst/>
            <a:gdLst/>
            <a:ahLst/>
            <a:cxnLst>
              <a:cxn ang="0">
                <a:pos x="16" y="22"/>
              </a:cxn>
              <a:cxn ang="0">
                <a:pos x="16" y="22"/>
              </a:cxn>
              <a:cxn ang="0">
                <a:pos x="16" y="22"/>
              </a:cxn>
              <a:cxn ang="0">
                <a:pos x="16" y="23"/>
              </a:cxn>
              <a:cxn ang="0">
                <a:pos x="15" y="23"/>
              </a:cxn>
              <a:cxn ang="0">
                <a:pos x="14" y="23"/>
              </a:cxn>
              <a:cxn ang="0">
                <a:pos x="14" y="24"/>
              </a:cxn>
              <a:cxn ang="0">
                <a:pos x="14" y="23"/>
              </a:cxn>
              <a:cxn ang="0">
                <a:pos x="14" y="23"/>
              </a:cxn>
              <a:cxn ang="0">
                <a:pos x="14" y="5"/>
              </a:cxn>
              <a:cxn ang="0">
                <a:pos x="14" y="5"/>
              </a:cxn>
              <a:cxn ang="0">
                <a:pos x="10" y="25"/>
              </a:cxn>
              <a:cxn ang="0">
                <a:pos x="10" y="26"/>
              </a:cxn>
              <a:cxn ang="0">
                <a:pos x="9" y="26"/>
              </a:cxn>
              <a:cxn ang="0">
                <a:pos x="9" y="27"/>
              </a:cxn>
              <a:cxn ang="0">
                <a:pos x="8" y="27"/>
              </a:cxn>
              <a:cxn ang="0">
                <a:pos x="8" y="27"/>
              </a:cxn>
              <a:cxn ang="0">
                <a:pos x="7" y="27"/>
              </a:cxn>
              <a:cxn ang="0">
                <a:pos x="7" y="27"/>
              </a:cxn>
              <a:cxn ang="0">
                <a:pos x="7" y="27"/>
              </a:cxn>
              <a:cxn ang="0">
                <a:pos x="3" y="11"/>
              </a:cxn>
              <a:cxn ang="0">
                <a:pos x="3" y="11"/>
              </a:cxn>
              <a:cxn ang="0">
                <a:pos x="3" y="29"/>
              </a:cxn>
              <a:cxn ang="0">
                <a:pos x="3" y="30"/>
              </a:cxn>
              <a:cxn ang="0">
                <a:pos x="3" y="30"/>
              </a:cxn>
              <a:cxn ang="0">
                <a:pos x="2" y="30"/>
              </a:cxn>
              <a:cxn ang="0">
                <a:pos x="2" y="31"/>
              </a:cxn>
              <a:cxn ang="0">
                <a:pos x="1" y="31"/>
              </a:cxn>
              <a:cxn ang="0">
                <a:pos x="1" y="31"/>
              </a:cxn>
              <a:cxn ang="0">
                <a:pos x="1" y="31"/>
              </a:cxn>
              <a:cxn ang="0">
                <a:pos x="0" y="31"/>
              </a:cxn>
              <a:cxn ang="0">
                <a:pos x="0" y="11"/>
              </a:cxn>
              <a:cxn ang="0">
                <a:pos x="1" y="9"/>
              </a:cxn>
              <a:cxn ang="0">
                <a:pos x="2" y="8"/>
              </a:cxn>
              <a:cxn ang="0">
                <a:pos x="3" y="7"/>
              </a:cxn>
              <a:cxn ang="0">
                <a:pos x="4" y="7"/>
              </a:cxn>
              <a:cxn ang="0">
                <a:pos x="5" y="7"/>
              </a:cxn>
              <a:cxn ang="0">
                <a:pos x="5" y="7"/>
              </a:cxn>
              <a:cxn ang="0">
                <a:pos x="5" y="9"/>
              </a:cxn>
              <a:cxn ang="0">
                <a:pos x="8" y="20"/>
              </a:cxn>
              <a:cxn ang="0">
                <a:pos x="8" y="20"/>
              </a:cxn>
              <a:cxn ang="0">
                <a:pos x="11" y="5"/>
              </a:cxn>
              <a:cxn ang="0">
                <a:pos x="12" y="4"/>
              </a:cxn>
              <a:cxn ang="0">
                <a:pos x="12" y="3"/>
              </a:cxn>
              <a:cxn ang="0">
                <a:pos x="13" y="2"/>
              </a:cxn>
              <a:cxn ang="0">
                <a:pos x="13" y="1"/>
              </a:cxn>
              <a:cxn ang="0">
                <a:pos x="15" y="0"/>
              </a:cxn>
              <a:cxn ang="0">
                <a:pos x="16" y="0"/>
              </a:cxn>
              <a:cxn ang="0">
                <a:pos x="16" y="0"/>
              </a:cxn>
              <a:cxn ang="0">
                <a:pos x="16" y="1"/>
              </a:cxn>
              <a:cxn ang="0">
                <a:pos x="16" y="2"/>
              </a:cxn>
              <a:cxn ang="0">
                <a:pos x="16" y="22"/>
              </a:cxn>
            </a:cxnLst>
            <a:rect l="0" t="0" r="r" b="b"/>
            <a:pathLst>
              <a:path w="16" h="31">
                <a:moveTo>
                  <a:pt x="16" y="22"/>
                </a:move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4" y="23"/>
                  <a:pt x="14" y="23"/>
                </a:cubicBezTo>
                <a:cubicBezTo>
                  <a:pt x="14" y="23"/>
                  <a:pt x="14" y="24"/>
                  <a:pt x="14" y="24"/>
                </a:cubicBezTo>
                <a:cubicBezTo>
                  <a:pt x="14" y="24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6"/>
                  <a:pt x="10" y="26"/>
                  <a:pt x="10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6"/>
                  <a:pt x="9" y="27"/>
                </a:cubicBezTo>
                <a:cubicBezTo>
                  <a:pt x="9" y="27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2" y="30"/>
                </a:cubicBezTo>
                <a:cubicBezTo>
                  <a:pt x="2" y="30"/>
                  <a:pt x="2" y="31"/>
                  <a:pt x="2" y="31"/>
                </a:cubicBezTo>
                <a:cubicBezTo>
                  <a:pt x="2" y="31"/>
                  <a:pt x="1" y="31"/>
                  <a:pt x="1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0" y="31"/>
                  <a:pt x="0" y="3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10"/>
                  <a:pt x="1" y="9"/>
                </a:cubicBezTo>
                <a:cubicBezTo>
                  <a:pt x="1" y="9"/>
                  <a:pt x="1" y="8"/>
                  <a:pt x="2" y="8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8"/>
                  <a:pt x="5" y="9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5"/>
                  <a:pt x="12" y="4"/>
                  <a:pt x="12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2"/>
                  <a:pt x="12" y="2"/>
                  <a:pt x="13" y="2"/>
                </a:cubicBezTo>
                <a:cubicBezTo>
                  <a:pt x="13" y="2"/>
                  <a:pt x="13" y="2"/>
                  <a:pt x="13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1"/>
                  <a:pt x="16" y="1"/>
                </a:cubicBezTo>
                <a:cubicBezTo>
                  <a:pt x="16" y="1"/>
                  <a:pt x="16" y="1"/>
                  <a:pt x="16" y="2"/>
                </a:cubicBezTo>
                <a:lnTo>
                  <a:pt x="16" y="2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0" name="Freeform 136"/>
          <p:cNvSpPr>
            <a:spLocks/>
          </p:cNvSpPr>
          <p:nvPr/>
        </p:nvSpPr>
        <p:spPr bwMode="auto">
          <a:xfrm>
            <a:off x="6016625" y="4865688"/>
            <a:ext cx="11112" cy="39687"/>
          </a:xfrm>
          <a:custGeom>
            <a:avLst/>
            <a:gdLst/>
            <a:ahLst/>
            <a:cxnLst>
              <a:cxn ang="0">
                <a:pos x="8" y="20"/>
              </a:cxn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2"/>
              </a:cxn>
              <a:cxn ang="0">
                <a:pos x="1" y="26"/>
              </a:cxn>
              <a:cxn ang="0">
                <a:pos x="0" y="26"/>
              </a:cxn>
              <a:cxn ang="0">
                <a:pos x="0" y="25"/>
              </a:cxn>
              <a:cxn ang="0">
                <a:pos x="0" y="5"/>
              </a:cxn>
              <a:cxn ang="0">
                <a:pos x="0" y="4"/>
              </a:cxn>
              <a:cxn ang="0">
                <a:pos x="1" y="4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3" y="6"/>
              </a:cxn>
              <a:cxn ang="0">
                <a:pos x="3" y="12"/>
              </a:cxn>
              <a:cxn ang="0">
                <a:pos x="7" y="9"/>
              </a:cxn>
              <a:cxn ang="0">
                <a:pos x="7" y="9"/>
              </a:cxn>
              <a:cxn ang="0">
                <a:pos x="7" y="9"/>
              </a:cxn>
              <a:cxn ang="0">
                <a:pos x="7" y="10"/>
              </a:cxn>
              <a:cxn ang="0">
                <a:pos x="7" y="11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7" y="13"/>
              </a:cxn>
              <a:cxn ang="0">
                <a:pos x="3" y="15"/>
              </a:cxn>
              <a:cxn ang="0">
                <a:pos x="3" y="21"/>
              </a:cxn>
              <a:cxn ang="0">
                <a:pos x="8" y="19"/>
              </a:cxn>
              <a:cxn ang="0">
                <a:pos x="8" y="19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</a:cxnLst>
            <a:rect l="0" t="0" r="r" b="b"/>
            <a:pathLst>
              <a:path w="8" h="26">
                <a:moveTo>
                  <a:pt x="8" y="20"/>
                </a:moveTo>
                <a:cubicBezTo>
                  <a:pt x="8" y="20"/>
                  <a:pt x="8" y="21"/>
                  <a:pt x="8" y="21"/>
                </a:cubicBezTo>
                <a:cubicBezTo>
                  <a:pt x="8" y="21"/>
                  <a:pt x="8" y="21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0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3" y="6"/>
                  <a:pt x="3" y="6"/>
                  <a:pt x="3" y="6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10"/>
                  <a:pt x="7" y="10"/>
                </a:cubicBezTo>
                <a:cubicBezTo>
                  <a:pt x="7" y="10"/>
                  <a:pt x="7" y="10"/>
                  <a:pt x="7" y="11"/>
                </a:cubicBez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21"/>
                  <a:pt x="3" y="21"/>
                  <a:pt x="3" y="21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1" name="Freeform 137"/>
          <p:cNvSpPr>
            <a:spLocks/>
          </p:cNvSpPr>
          <p:nvPr/>
        </p:nvSpPr>
        <p:spPr bwMode="auto">
          <a:xfrm>
            <a:off x="6032500" y="4854575"/>
            <a:ext cx="17462" cy="41275"/>
          </a:xfrm>
          <a:custGeom>
            <a:avLst/>
            <a:gdLst/>
            <a:ahLst/>
            <a:cxnLst>
              <a:cxn ang="0">
                <a:pos x="11" y="20"/>
              </a:cxn>
              <a:cxn ang="0">
                <a:pos x="11" y="21"/>
              </a:cxn>
              <a:cxn ang="0">
                <a:pos x="10" y="22"/>
              </a:cxn>
              <a:cxn ang="0">
                <a:pos x="10" y="22"/>
              </a:cxn>
              <a:cxn ang="0">
                <a:pos x="10" y="23"/>
              </a:cxn>
              <a:cxn ang="0">
                <a:pos x="9" y="23"/>
              </a:cxn>
              <a:cxn ang="0">
                <a:pos x="8" y="24"/>
              </a:cxn>
              <a:cxn ang="0">
                <a:pos x="7" y="23"/>
              </a:cxn>
              <a:cxn ang="0">
                <a:pos x="7" y="23"/>
              </a:cxn>
              <a:cxn ang="0">
                <a:pos x="7" y="22"/>
              </a:cxn>
              <a:cxn ang="0">
                <a:pos x="3" y="13"/>
              </a:cxn>
              <a:cxn ang="0">
                <a:pos x="3" y="11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2" y="15"/>
              </a:cxn>
              <a:cxn ang="0">
                <a:pos x="2" y="26"/>
              </a:cxn>
              <a:cxn ang="0">
                <a:pos x="2" y="27"/>
              </a:cxn>
              <a:cxn ang="0">
                <a:pos x="2" y="27"/>
              </a:cxn>
              <a:cxn ang="0">
                <a:pos x="1" y="28"/>
              </a:cxn>
              <a:cxn ang="0">
                <a:pos x="1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8"/>
              </a:cxn>
              <a:cxn ang="0">
                <a:pos x="0" y="6"/>
              </a:cxn>
              <a:cxn ang="0">
                <a:pos x="1" y="5"/>
              </a:cxn>
              <a:cxn ang="0">
                <a:pos x="2" y="5"/>
              </a:cxn>
              <a:cxn ang="0">
                <a:pos x="3" y="4"/>
              </a:cxn>
              <a:cxn ang="0">
                <a:pos x="3" y="4"/>
              </a:cxn>
              <a:cxn ang="0">
                <a:pos x="4" y="5"/>
              </a:cxn>
              <a:cxn ang="0">
                <a:pos x="4" y="6"/>
              </a:cxn>
              <a:cxn ang="0">
                <a:pos x="7" y="13"/>
              </a:cxn>
              <a:cxn ang="0">
                <a:pos x="7" y="14"/>
              </a:cxn>
              <a:cxn ang="0">
                <a:pos x="8" y="15"/>
              </a:cxn>
              <a:cxn ang="0">
                <a:pos x="8" y="16"/>
              </a:cxn>
              <a:cxn ang="0">
                <a:pos x="8" y="17"/>
              </a:cxn>
              <a:cxn ang="0">
                <a:pos x="8" y="17"/>
              </a:cxn>
              <a:cxn ang="0">
                <a:pos x="8" y="15"/>
              </a:cxn>
              <a:cxn ang="0">
                <a:pos x="8" y="12"/>
              </a:cxn>
              <a:cxn ang="0">
                <a:pos x="8" y="2"/>
              </a:cxn>
              <a:cxn ang="0">
                <a:pos x="8" y="1"/>
              </a:cxn>
              <a:cxn ang="0">
                <a:pos x="9" y="1"/>
              </a:cxn>
              <a:cxn ang="0">
                <a:pos x="9" y="1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20"/>
              </a:cxn>
            </a:cxnLst>
            <a:rect l="0" t="0" r="r" b="b"/>
            <a:pathLst>
              <a:path w="11" h="28"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2"/>
                  <a:pt x="7" y="2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2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1"/>
                  <a:pt x="2" y="12"/>
                </a:cubicBezTo>
                <a:cubicBezTo>
                  <a:pt x="2" y="13"/>
                  <a:pt x="2" y="14"/>
                  <a:pt x="2" y="1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0" y="6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5"/>
                  <a:pt x="3" y="5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4"/>
                  <a:pt x="7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6"/>
                  <a:pt x="8" y="15"/>
                </a:cubicBezTo>
                <a:cubicBezTo>
                  <a:pt x="8" y="14"/>
                  <a:pt x="8" y="13"/>
                  <a:pt x="8" y="1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8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9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20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2" name="Freeform 138"/>
          <p:cNvSpPr>
            <a:spLocks/>
          </p:cNvSpPr>
          <p:nvPr/>
        </p:nvSpPr>
        <p:spPr bwMode="auto">
          <a:xfrm>
            <a:off x="6049963" y="4843463"/>
            <a:ext cx="17462" cy="39687"/>
          </a:xfrm>
          <a:custGeom>
            <a:avLst/>
            <a:gdLst/>
            <a:ahLst/>
            <a:cxnLst>
              <a:cxn ang="0">
                <a:pos x="11" y="2"/>
              </a:cxn>
              <a:cxn ang="0">
                <a:pos x="11" y="2"/>
              </a:cxn>
              <a:cxn ang="0">
                <a:pos x="11" y="3"/>
              </a:cxn>
              <a:cxn ang="0">
                <a:pos x="10" y="3"/>
              </a:cxn>
              <a:cxn ang="0">
                <a:pos x="10" y="4"/>
              </a:cxn>
              <a:cxn ang="0">
                <a:pos x="7" y="6"/>
              </a:cxn>
              <a:cxn ang="0">
                <a:pos x="7" y="24"/>
              </a:cxn>
              <a:cxn ang="0">
                <a:pos x="7" y="24"/>
              </a:cxn>
              <a:cxn ang="0">
                <a:pos x="7" y="24"/>
              </a:cxn>
              <a:cxn ang="0">
                <a:pos x="6" y="25"/>
              </a:cxn>
              <a:cxn ang="0">
                <a:pos x="5" y="25"/>
              </a:cxn>
              <a:cxn ang="0">
                <a:pos x="5" y="26"/>
              </a:cxn>
              <a:cxn ang="0">
                <a:pos x="4" y="26"/>
              </a:cxn>
              <a:cxn ang="0">
                <a:pos x="4" y="26"/>
              </a:cxn>
              <a:cxn ang="0">
                <a:pos x="4" y="25"/>
              </a:cxn>
              <a:cxn ang="0">
                <a:pos x="4" y="7"/>
              </a:cxn>
              <a:cxn ang="0">
                <a:pos x="1" y="9"/>
              </a:cxn>
              <a:cxn ang="0">
                <a:pos x="1" y="9"/>
              </a:cxn>
              <a:cxn ang="0">
                <a:pos x="0" y="9"/>
              </a:cxn>
              <a:cxn ang="0">
                <a:pos x="0" y="8"/>
              </a:cxn>
              <a:cxn ang="0">
                <a:pos x="0" y="8"/>
              </a:cxn>
              <a:cxn ang="0">
                <a:pos x="0" y="7"/>
              </a:cxn>
              <a:cxn ang="0">
                <a:pos x="0" y="6"/>
              </a:cxn>
              <a:cxn ang="0">
                <a:pos x="1" y="6"/>
              </a:cxn>
              <a:cxn ang="0">
                <a:pos x="1" y="5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1"/>
              </a:cxn>
              <a:cxn ang="0">
                <a:pos x="11" y="2"/>
              </a:cxn>
            </a:cxnLst>
            <a:rect l="0" t="0" r="r" b="b"/>
            <a:pathLst>
              <a:path w="11" h="26">
                <a:moveTo>
                  <a:pt x="11" y="2"/>
                </a:moveTo>
                <a:cubicBezTo>
                  <a:pt x="11" y="2"/>
                  <a:pt x="11" y="2"/>
                  <a:pt x="11" y="2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6"/>
                  <a:pt x="7" y="6"/>
                  <a:pt x="7" y="6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5" y="26"/>
                  <a:pt x="4" y="26"/>
                  <a:pt x="4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6"/>
                  <a:pt x="4" y="25"/>
                  <a:pt x="4" y="25"/>
                </a:cubicBezTo>
                <a:cubicBezTo>
                  <a:pt x="4" y="7"/>
                  <a:pt x="4" y="7"/>
                  <a:pt x="4" y="7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5"/>
                  <a:pt x="1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0"/>
                  <a:pt x="11" y="0"/>
                  <a:pt x="11" y="1"/>
                </a:cubicBezTo>
                <a:cubicBezTo>
                  <a:pt x="11" y="1"/>
                  <a:pt x="11" y="1"/>
                  <a:pt x="11" y="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3" name="Freeform 139"/>
          <p:cNvSpPr>
            <a:spLocks/>
          </p:cNvSpPr>
          <p:nvPr/>
        </p:nvSpPr>
        <p:spPr bwMode="auto">
          <a:xfrm>
            <a:off x="5881688" y="4910138"/>
            <a:ext cx="11112" cy="25400"/>
          </a:xfrm>
          <a:custGeom>
            <a:avLst/>
            <a:gdLst/>
            <a:ahLst/>
            <a:cxnLst>
              <a:cxn ang="0">
                <a:pos x="7" y="12"/>
              </a:cxn>
              <a:cxn ang="0">
                <a:pos x="7" y="12"/>
              </a:cxn>
              <a:cxn ang="0">
                <a:pos x="7" y="13"/>
              </a:cxn>
              <a:cxn ang="0">
                <a:pos x="7" y="13"/>
              </a:cxn>
              <a:cxn ang="0">
                <a:pos x="6" y="13"/>
              </a:cxn>
              <a:cxn ang="0">
                <a:pos x="1" y="16"/>
              </a:cxn>
              <a:cxn ang="0">
                <a:pos x="0" y="16"/>
              </a:cxn>
              <a:cxn ang="0">
                <a:pos x="0" y="16"/>
              </a:cxn>
              <a:cxn ang="0">
                <a:pos x="0" y="15"/>
              </a:cxn>
              <a:cxn ang="0">
                <a:pos x="0" y="15"/>
              </a:cxn>
              <a:cxn ang="0">
                <a:pos x="0" y="15"/>
              </a:cxn>
              <a:cxn ang="0">
                <a:pos x="0" y="14"/>
              </a:cxn>
              <a:cxn ang="0">
                <a:pos x="1" y="14"/>
              </a:cxn>
              <a:cxn ang="0">
                <a:pos x="4" y="4"/>
              </a:cxn>
              <a:cxn ang="0">
                <a:pos x="1" y="6"/>
              </a:cxn>
              <a:cxn ang="0">
                <a:pos x="0" y="6"/>
              </a:cxn>
              <a:cxn ang="0">
                <a:pos x="0" y="6"/>
              </a:cxn>
              <a:cxn ang="0">
                <a:pos x="0" y="5"/>
              </a:cxn>
              <a:cxn ang="0">
                <a:pos x="0" y="5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1" y="4"/>
              </a:cxn>
              <a:cxn ang="0">
                <a:pos x="6" y="1"/>
              </a:cxn>
              <a:cxn ang="0">
                <a:pos x="6" y="0"/>
              </a:cxn>
              <a:cxn ang="0">
                <a:pos x="7" y="1"/>
              </a:cxn>
              <a:cxn ang="0">
                <a:pos x="7" y="1"/>
              </a:cxn>
              <a:cxn ang="0">
                <a:pos x="7" y="2"/>
              </a:cxn>
              <a:cxn ang="0">
                <a:pos x="6" y="2"/>
              </a:cxn>
              <a:cxn ang="0">
                <a:pos x="6" y="3"/>
              </a:cxn>
              <a:cxn ang="0">
                <a:pos x="6" y="3"/>
              </a:cxn>
              <a:cxn ang="0">
                <a:pos x="2" y="13"/>
              </a:cxn>
              <a:cxn ang="0">
                <a:pos x="6" y="11"/>
              </a:cxn>
              <a:cxn ang="0">
                <a:pos x="7" y="11"/>
              </a:cxn>
              <a:cxn ang="0">
                <a:pos x="7" y="12"/>
              </a:cxn>
            </a:cxnLst>
            <a:rect l="0" t="0" r="r" b="b"/>
            <a:pathLst>
              <a:path w="7" h="17">
                <a:moveTo>
                  <a:pt x="7" y="12"/>
                </a:move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0" y="1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4" y="4"/>
                  <a:pt x="4" y="4"/>
                  <a:pt x="4" y="4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4" name="Freeform 140"/>
          <p:cNvSpPr>
            <a:spLocks noEditPoints="1"/>
          </p:cNvSpPr>
          <p:nvPr/>
        </p:nvSpPr>
        <p:spPr bwMode="auto">
          <a:xfrm>
            <a:off x="5892800" y="4903788"/>
            <a:ext cx="15875" cy="22225"/>
          </a:xfrm>
          <a:custGeom>
            <a:avLst/>
            <a:gdLst/>
            <a:ahLst/>
            <a:cxnLst>
              <a:cxn ang="0">
                <a:pos x="10" y="5"/>
              </a:cxn>
              <a:cxn ang="0">
                <a:pos x="9" y="8"/>
              </a:cxn>
              <a:cxn ang="0">
                <a:pos x="8" y="10"/>
              </a:cxn>
              <a:cxn ang="0">
                <a:pos x="7" y="13"/>
              </a:cxn>
              <a:cxn ang="0">
                <a:pos x="5" y="14"/>
              </a:cxn>
              <a:cxn ang="0">
                <a:pos x="3" y="15"/>
              </a:cxn>
              <a:cxn ang="0">
                <a:pos x="2" y="15"/>
              </a:cxn>
              <a:cxn ang="0">
                <a:pos x="1" y="13"/>
              </a:cxn>
              <a:cxn ang="0">
                <a:pos x="0" y="10"/>
              </a:cxn>
              <a:cxn ang="0">
                <a:pos x="1" y="7"/>
              </a:cxn>
              <a:cxn ang="0">
                <a:pos x="2" y="5"/>
              </a:cxn>
              <a:cxn ang="0">
                <a:pos x="3" y="2"/>
              </a:cxn>
              <a:cxn ang="0">
                <a:pos x="5" y="1"/>
              </a:cxn>
              <a:cxn ang="0">
                <a:pos x="7" y="0"/>
              </a:cxn>
              <a:cxn ang="0">
                <a:pos x="8" y="0"/>
              </a:cxn>
              <a:cxn ang="0">
                <a:pos x="9" y="2"/>
              </a:cxn>
              <a:cxn ang="0">
                <a:pos x="10" y="5"/>
              </a:cxn>
              <a:cxn ang="0">
                <a:pos x="8" y="6"/>
              </a:cxn>
              <a:cxn ang="0">
                <a:pos x="7" y="4"/>
              </a:cxn>
              <a:cxn ang="0">
                <a:pos x="7" y="3"/>
              </a:cxn>
              <a:cxn ang="0">
                <a:pos x="6" y="3"/>
              </a:cxn>
              <a:cxn ang="0">
                <a:pos x="5" y="3"/>
              </a:cxn>
              <a:cxn ang="0">
                <a:pos x="4" y="4"/>
              </a:cxn>
              <a:cxn ang="0">
                <a:pos x="3" y="5"/>
              </a:cxn>
              <a:cxn ang="0">
                <a:pos x="3" y="7"/>
              </a:cxn>
              <a:cxn ang="0">
                <a:pos x="3" y="9"/>
              </a:cxn>
              <a:cxn ang="0">
                <a:pos x="3" y="11"/>
              </a:cxn>
              <a:cxn ang="0">
                <a:pos x="3" y="12"/>
              </a:cxn>
              <a:cxn ang="0">
                <a:pos x="4" y="12"/>
              </a:cxn>
              <a:cxn ang="0">
                <a:pos x="5" y="12"/>
              </a:cxn>
              <a:cxn ang="0">
                <a:pos x="6" y="11"/>
              </a:cxn>
              <a:cxn ang="0">
                <a:pos x="7" y="10"/>
              </a:cxn>
              <a:cxn ang="0">
                <a:pos x="7" y="8"/>
              </a:cxn>
              <a:cxn ang="0">
                <a:pos x="8" y="6"/>
              </a:cxn>
            </a:cxnLst>
            <a:rect l="0" t="0" r="r" b="b"/>
            <a:pathLst>
              <a:path w="10" h="15">
                <a:moveTo>
                  <a:pt x="10" y="5"/>
                </a:moveTo>
                <a:cubicBezTo>
                  <a:pt x="10" y="6"/>
                  <a:pt x="9" y="7"/>
                  <a:pt x="9" y="8"/>
                </a:cubicBezTo>
                <a:cubicBezTo>
                  <a:pt x="9" y="9"/>
                  <a:pt x="9" y="10"/>
                  <a:pt x="8" y="10"/>
                </a:cubicBezTo>
                <a:cubicBezTo>
                  <a:pt x="8" y="11"/>
                  <a:pt x="8" y="12"/>
                  <a:pt x="7" y="13"/>
                </a:cubicBezTo>
                <a:cubicBezTo>
                  <a:pt x="6" y="13"/>
                  <a:pt x="6" y="14"/>
                  <a:pt x="5" y="14"/>
                </a:cubicBezTo>
                <a:cubicBezTo>
                  <a:pt x="4" y="15"/>
                  <a:pt x="4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2"/>
                  <a:pt x="0" y="11"/>
                  <a:pt x="0" y="10"/>
                </a:cubicBezTo>
                <a:cubicBezTo>
                  <a:pt x="0" y="9"/>
                  <a:pt x="1" y="8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4"/>
                  <a:pt x="3" y="3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6" y="0"/>
                  <a:pt x="6" y="0"/>
                  <a:pt x="7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1"/>
                  <a:pt x="9" y="1"/>
                  <a:pt x="9" y="2"/>
                </a:cubicBezTo>
                <a:cubicBezTo>
                  <a:pt x="9" y="3"/>
                  <a:pt x="10" y="4"/>
                  <a:pt x="10" y="5"/>
                </a:cubicBezTo>
                <a:moveTo>
                  <a:pt x="8" y="6"/>
                </a:moveTo>
                <a:cubicBezTo>
                  <a:pt x="8" y="5"/>
                  <a:pt x="7" y="5"/>
                  <a:pt x="7" y="4"/>
                </a:cubicBezTo>
                <a:cubicBezTo>
                  <a:pt x="7" y="4"/>
                  <a:pt x="7" y="3"/>
                  <a:pt x="7" y="3"/>
                </a:cubicBezTo>
                <a:cubicBezTo>
                  <a:pt x="7" y="3"/>
                  <a:pt x="7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4" y="4"/>
                  <a:pt x="4" y="4"/>
                </a:cubicBezTo>
                <a:cubicBezTo>
                  <a:pt x="4" y="4"/>
                  <a:pt x="3" y="5"/>
                  <a:pt x="3" y="5"/>
                </a:cubicBezTo>
                <a:cubicBezTo>
                  <a:pt x="3" y="6"/>
                  <a:pt x="3" y="7"/>
                  <a:pt x="3" y="7"/>
                </a:cubicBezTo>
                <a:cubicBezTo>
                  <a:pt x="3" y="8"/>
                  <a:pt x="3" y="8"/>
                  <a:pt x="3" y="9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5" y="12"/>
                  <a:pt x="6" y="11"/>
                  <a:pt x="6" y="11"/>
                </a:cubicBezTo>
                <a:cubicBezTo>
                  <a:pt x="7" y="11"/>
                  <a:pt x="7" y="10"/>
                  <a:pt x="7" y="10"/>
                </a:cubicBezTo>
                <a:cubicBezTo>
                  <a:pt x="7" y="9"/>
                  <a:pt x="7" y="8"/>
                  <a:pt x="7" y="8"/>
                </a:cubicBezTo>
                <a:cubicBezTo>
                  <a:pt x="7" y="7"/>
                  <a:pt x="8" y="7"/>
                  <a:pt x="8" y="6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5" name="Freeform 141"/>
          <p:cNvSpPr>
            <a:spLocks/>
          </p:cNvSpPr>
          <p:nvPr/>
        </p:nvSpPr>
        <p:spPr bwMode="auto">
          <a:xfrm>
            <a:off x="5908675" y="4892675"/>
            <a:ext cx="12700" cy="26987"/>
          </a:xfrm>
          <a:custGeom>
            <a:avLst/>
            <a:gdLst/>
            <a:ahLst/>
            <a:cxnLst>
              <a:cxn ang="0">
                <a:pos x="8" y="12"/>
              </a:cxn>
              <a:cxn ang="0">
                <a:pos x="8" y="12"/>
              </a:cxn>
              <a:cxn ang="0">
                <a:pos x="8" y="13"/>
              </a:cxn>
              <a:cxn ang="0">
                <a:pos x="8" y="13"/>
              </a:cxn>
              <a:cxn ang="0">
                <a:pos x="7" y="13"/>
              </a:cxn>
              <a:cxn ang="0">
                <a:pos x="7" y="14"/>
              </a:cxn>
              <a:cxn ang="0">
                <a:pos x="6" y="14"/>
              </a:cxn>
              <a:cxn ang="0">
                <a:pos x="6" y="14"/>
              </a:cxn>
              <a:cxn ang="0">
                <a:pos x="6" y="13"/>
              </a:cxn>
              <a:cxn ang="0">
                <a:pos x="5" y="13"/>
              </a:cxn>
              <a:cxn ang="0">
                <a:pos x="3" y="8"/>
              </a:cxn>
              <a:cxn ang="0">
                <a:pos x="2" y="7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9"/>
              </a:cxn>
              <a:cxn ang="0">
                <a:pos x="2" y="16"/>
              </a:cxn>
              <a:cxn ang="0">
                <a:pos x="2" y="16"/>
              </a:cxn>
              <a:cxn ang="0">
                <a:pos x="2" y="16"/>
              </a:cxn>
              <a:cxn ang="0">
                <a:pos x="2" y="17"/>
              </a:cxn>
              <a:cxn ang="0">
                <a:pos x="1" y="17"/>
              </a:cxn>
              <a:cxn ang="0">
                <a:pos x="1" y="17"/>
              </a:cxn>
              <a:cxn ang="0">
                <a:pos x="0" y="17"/>
              </a:cxn>
              <a:cxn ang="0">
                <a:pos x="0" y="17"/>
              </a:cxn>
              <a:cxn ang="0">
                <a:pos x="0" y="17"/>
              </a:cxn>
              <a:cxn ang="0">
                <a:pos x="0" y="5"/>
              </a:cxn>
              <a:cxn ang="0">
                <a:pos x="0" y="5"/>
              </a:cxn>
              <a:cxn ang="0">
                <a:pos x="1" y="4"/>
              </a:cxn>
              <a:cxn ang="0">
                <a:pos x="2" y="3"/>
              </a:cxn>
              <a:cxn ang="0">
                <a:pos x="2" y="3"/>
              </a:cxn>
              <a:cxn ang="0">
                <a:pos x="3" y="3"/>
              </a:cxn>
              <a:cxn ang="0">
                <a:pos x="3" y="3"/>
              </a:cxn>
              <a:cxn ang="0">
                <a:pos x="3" y="4"/>
              </a:cxn>
              <a:cxn ang="0">
                <a:pos x="5" y="8"/>
              </a:cxn>
              <a:cxn ang="0">
                <a:pos x="6" y="8"/>
              </a:cxn>
              <a:cxn ang="0">
                <a:pos x="6" y="9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6" y="9"/>
              </a:cxn>
              <a:cxn ang="0">
                <a:pos x="6" y="7"/>
              </a:cxn>
              <a:cxn ang="0">
                <a:pos x="6" y="1"/>
              </a:cxn>
              <a:cxn ang="0">
                <a:pos x="6" y="1"/>
              </a:cxn>
              <a:cxn ang="0">
                <a:pos x="7" y="1"/>
              </a:cxn>
              <a:cxn ang="0">
                <a:pos x="7" y="1"/>
              </a:cxn>
              <a:cxn ang="0">
                <a:pos x="7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12"/>
              </a:cxn>
            </a:cxnLst>
            <a:rect l="0" t="0" r="r" b="b"/>
            <a:pathLst>
              <a:path w="8" h="17">
                <a:moveTo>
                  <a:pt x="8" y="12"/>
                </a:move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4"/>
                  <a:pt x="6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2" y="7"/>
                </a:cubicBezTo>
                <a:cubicBezTo>
                  <a:pt x="2" y="7"/>
                  <a:pt x="2" y="7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2" y="8"/>
                </a:cubicBezTo>
                <a:cubicBezTo>
                  <a:pt x="2" y="8"/>
                  <a:pt x="2" y="9"/>
                  <a:pt x="2" y="9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4"/>
                  <a:pt x="3" y="4"/>
                  <a:pt x="3" y="4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6" y="9"/>
                  <a:pt x="6" y="9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9"/>
                  <a:pt x="6" y="9"/>
                </a:cubicBezTo>
                <a:cubicBezTo>
                  <a:pt x="6" y="8"/>
                  <a:pt x="6" y="8"/>
                  <a:pt x="6" y="7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lnTo>
                  <a:pt x="8" y="1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166" name="Freeform 142"/>
          <p:cNvSpPr>
            <a:spLocks/>
          </p:cNvSpPr>
          <p:nvPr/>
        </p:nvSpPr>
        <p:spPr bwMode="auto">
          <a:xfrm>
            <a:off x="5924550" y="4886325"/>
            <a:ext cx="9525" cy="23812"/>
          </a:xfrm>
          <a:custGeom>
            <a:avLst/>
            <a:gdLst/>
            <a:ahLst/>
            <a:cxnLst>
              <a:cxn ang="0">
                <a:pos x="6" y="12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1" y="16"/>
              </a:cxn>
              <a:cxn ang="0">
                <a:pos x="0" y="16"/>
              </a:cxn>
              <a:cxn ang="0">
                <a:pos x="0" y="16"/>
              </a:cxn>
              <a:cxn ang="0">
                <a:pos x="0" y="4"/>
              </a:cxn>
              <a:cxn ang="0">
                <a:pos x="0" y="4"/>
              </a:cxn>
              <a:cxn ang="0">
                <a:pos x="1" y="3"/>
              </a:cxn>
              <a:cxn ang="0">
                <a:pos x="6" y="1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3"/>
              </a:cxn>
              <a:cxn ang="0">
                <a:pos x="2" y="5"/>
              </a:cxn>
              <a:cxn ang="0">
                <a:pos x="2" y="8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7"/>
              </a:cxn>
              <a:cxn ang="0">
                <a:pos x="5" y="7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2" y="10"/>
              </a:cxn>
              <a:cxn ang="0">
                <a:pos x="2" y="13"/>
              </a:cxn>
              <a:cxn ang="0">
                <a:pos x="6" y="11"/>
              </a:cxn>
              <a:cxn ang="0">
                <a:pos x="6" y="11"/>
              </a:cxn>
              <a:cxn ang="0">
                <a:pos x="6" y="11"/>
              </a:cxn>
              <a:cxn ang="0">
                <a:pos x="6" y="12"/>
              </a:cxn>
              <a:cxn ang="0">
                <a:pos x="6" y="12"/>
              </a:cxn>
            </a:cxnLst>
            <a:rect l="0" t="0" r="r" b="b"/>
            <a:pathLst>
              <a:path w="6" h="16">
                <a:moveTo>
                  <a:pt x="6" y="12"/>
                </a:moveTo>
                <a:cubicBezTo>
                  <a:pt x="6" y="12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3"/>
                  <a:pt x="1" y="3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2" y="5"/>
                  <a:pt x="2" y="5"/>
                  <a:pt x="2" y="5"/>
                </a:cubicBezTo>
                <a:cubicBezTo>
                  <a:pt x="2" y="8"/>
                  <a:pt x="2" y="8"/>
                  <a:pt x="2" y="8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7" name="Freeform 143"/>
          <p:cNvSpPr>
            <a:spLocks/>
          </p:cNvSpPr>
          <p:nvPr/>
        </p:nvSpPr>
        <p:spPr bwMode="auto">
          <a:xfrm>
            <a:off x="5935663" y="4881563"/>
            <a:ext cx="7937" cy="22225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6" y="10"/>
              </a:cxn>
              <a:cxn ang="0">
                <a:pos x="5" y="12"/>
              </a:cxn>
              <a:cxn ang="0">
                <a:pos x="4" y="13"/>
              </a:cxn>
              <a:cxn ang="0">
                <a:pos x="3" y="14"/>
              </a:cxn>
              <a:cxn ang="0">
                <a:pos x="2" y="15"/>
              </a:cxn>
              <a:cxn ang="0">
                <a:pos x="1" y="15"/>
              </a:cxn>
              <a:cxn ang="0">
                <a:pos x="1" y="15"/>
              </a:cxn>
              <a:cxn ang="0">
                <a:pos x="0" y="15"/>
              </a:cxn>
              <a:cxn ang="0">
                <a:pos x="0" y="14"/>
              </a:cxn>
              <a:cxn ang="0">
                <a:pos x="0" y="14"/>
              </a:cxn>
              <a:cxn ang="0">
                <a:pos x="0" y="13"/>
              </a:cxn>
              <a:cxn ang="0">
                <a:pos x="0" y="13"/>
              </a:cxn>
              <a:cxn ang="0">
                <a:pos x="0" y="13"/>
              </a:cxn>
              <a:cxn ang="0">
                <a:pos x="0" y="13"/>
              </a:cxn>
              <a:cxn ang="0">
                <a:pos x="1" y="13"/>
              </a:cxn>
              <a:cxn ang="0">
                <a:pos x="1" y="13"/>
              </a:cxn>
              <a:cxn ang="0">
                <a:pos x="2" y="13"/>
              </a:cxn>
              <a:cxn ang="0">
                <a:pos x="3" y="12"/>
              </a:cxn>
              <a:cxn ang="0">
                <a:pos x="3" y="12"/>
              </a:cxn>
              <a:cxn ang="0">
                <a:pos x="4" y="11"/>
              </a:cxn>
              <a:cxn ang="0">
                <a:pos x="4" y="10"/>
              </a:cxn>
              <a:cxn ang="0">
                <a:pos x="4" y="10"/>
              </a:cxn>
              <a:cxn ang="0">
                <a:pos x="4" y="9"/>
              </a:cxn>
              <a:cxn ang="0">
                <a:pos x="4" y="9"/>
              </a:cxn>
              <a:cxn ang="0">
                <a:pos x="3" y="9"/>
              </a:cxn>
              <a:cxn ang="0">
                <a:pos x="2" y="9"/>
              </a:cxn>
              <a:cxn ang="0">
                <a:pos x="1" y="9"/>
              </a:cxn>
              <a:cxn ang="0">
                <a:pos x="1" y="8"/>
              </a:cxn>
              <a:cxn ang="0">
                <a:pos x="0" y="7"/>
              </a:cxn>
              <a:cxn ang="0">
                <a:pos x="0" y="6"/>
              </a:cxn>
              <a:cxn ang="0">
                <a:pos x="0" y="4"/>
              </a:cxn>
              <a:cxn ang="0">
                <a:pos x="1" y="3"/>
              </a:cxn>
              <a:cxn ang="0">
                <a:pos x="2" y="2"/>
              </a:cxn>
              <a:cxn ang="0">
                <a:pos x="3" y="1"/>
              </a:cxn>
              <a:cxn ang="0">
                <a:pos x="4" y="0"/>
              </a:cxn>
              <a:cxn ang="0">
                <a:pos x="5" y="0"/>
              </a:cxn>
              <a:cxn ang="0">
                <a:pos x="5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4" y="2"/>
              </a:cxn>
              <a:cxn ang="0">
                <a:pos x="3" y="3"/>
              </a:cxn>
              <a:cxn ang="0">
                <a:pos x="3" y="3"/>
              </a:cxn>
              <a:cxn ang="0">
                <a:pos x="3" y="4"/>
              </a:cxn>
              <a:cxn ang="0">
                <a:pos x="2" y="4"/>
              </a:cxn>
              <a:cxn ang="0">
                <a:pos x="2" y="5"/>
              </a:cxn>
              <a:cxn ang="0">
                <a:pos x="2" y="5"/>
              </a:cxn>
              <a:cxn ang="0">
                <a:pos x="3" y="6"/>
              </a:cxn>
              <a:cxn ang="0">
                <a:pos x="4" y="6"/>
              </a:cxn>
              <a:cxn ang="0">
                <a:pos x="4" y="6"/>
              </a:cxn>
              <a:cxn ang="0">
                <a:pos x="5" y="6"/>
              </a:cxn>
              <a:cxn ang="0">
                <a:pos x="6" y="6"/>
              </a:cxn>
              <a:cxn ang="0">
                <a:pos x="6" y="7"/>
              </a:cxn>
              <a:cxn ang="0">
                <a:pos x="6" y="8"/>
              </a:cxn>
            </a:cxnLst>
            <a:rect l="0" t="0" r="r" b="b"/>
            <a:pathLst>
              <a:path w="6" h="15">
                <a:moveTo>
                  <a:pt x="6" y="8"/>
                </a:moveTo>
                <a:cubicBezTo>
                  <a:pt x="6" y="9"/>
                  <a:pt x="6" y="9"/>
                  <a:pt x="6" y="10"/>
                </a:cubicBezTo>
                <a:cubicBezTo>
                  <a:pt x="6" y="11"/>
                  <a:pt x="6" y="11"/>
                  <a:pt x="5" y="12"/>
                </a:cubicBezTo>
                <a:cubicBezTo>
                  <a:pt x="5" y="12"/>
                  <a:pt x="5" y="13"/>
                  <a:pt x="4" y="13"/>
                </a:cubicBezTo>
                <a:cubicBezTo>
                  <a:pt x="4" y="14"/>
                  <a:pt x="3" y="14"/>
                  <a:pt x="3" y="14"/>
                </a:cubicBezTo>
                <a:cubicBezTo>
                  <a:pt x="2" y="14"/>
                  <a:pt x="2" y="15"/>
                  <a:pt x="2" y="15"/>
                </a:cubicBezTo>
                <a:cubicBezTo>
                  <a:pt x="2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2" y="13"/>
                  <a:pt x="2" y="13"/>
                </a:cubicBezTo>
                <a:cubicBezTo>
                  <a:pt x="2" y="13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2"/>
                  <a:pt x="4" y="11"/>
                  <a:pt x="4" y="11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9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8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4"/>
                  <a:pt x="1" y="3"/>
                  <a:pt x="1" y="3"/>
                </a:cubicBezTo>
                <a:cubicBezTo>
                  <a:pt x="1" y="2"/>
                  <a:pt x="2" y="2"/>
                  <a:pt x="2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2"/>
                  <a:pt x="4" y="2"/>
                </a:cubicBezTo>
                <a:cubicBezTo>
                  <a:pt x="4" y="2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6" y="6"/>
                </a:cubicBezTo>
                <a:cubicBezTo>
                  <a:pt x="6" y="6"/>
                  <a:pt x="6" y="7"/>
                  <a:pt x="6" y="7"/>
                </a:cubicBezTo>
                <a:cubicBezTo>
                  <a:pt x="6" y="7"/>
                  <a:pt x="6" y="8"/>
                  <a:pt x="6" y="8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8" name="Freeform 144"/>
          <p:cNvSpPr>
            <a:spLocks/>
          </p:cNvSpPr>
          <p:nvPr/>
        </p:nvSpPr>
        <p:spPr bwMode="auto">
          <a:xfrm>
            <a:off x="5951538" y="4860925"/>
            <a:ext cx="20637" cy="33337"/>
          </a:xfrm>
          <a:custGeom>
            <a:avLst/>
            <a:gdLst/>
            <a:ahLst/>
            <a:cxnLst>
              <a:cxn ang="0">
                <a:pos x="14" y="15"/>
              </a:cxn>
              <a:cxn ang="0">
                <a:pos x="14" y="15"/>
              </a:cxn>
              <a:cxn ang="0">
                <a:pos x="14" y="15"/>
              </a:cxn>
              <a:cxn ang="0">
                <a:pos x="13" y="16"/>
              </a:cxn>
              <a:cxn ang="0">
                <a:pos x="13" y="16"/>
              </a:cxn>
              <a:cxn ang="0">
                <a:pos x="12" y="16"/>
              </a:cxn>
              <a:cxn ang="0">
                <a:pos x="12" y="16"/>
              </a:cxn>
              <a:cxn ang="0">
                <a:pos x="12" y="16"/>
              </a:cxn>
              <a:cxn ang="0">
                <a:pos x="12" y="16"/>
              </a:cxn>
              <a:cxn ang="0">
                <a:pos x="12" y="4"/>
              </a:cxn>
              <a:cxn ang="0">
                <a:pos x="12" y="4"/>
              </a:cxn>
              <a:cxn ang="0">
                <a:pos x="8" y="18"/>
              </a:cxn>
              <a:cxn ang="0">
                <a:pos x="8" y="18"/>
              </a:cxn>
              <a:cxn ang="0">
                <a:pos x="8" y="19"/>
              </a:cxn>
              <a:cxn ang="0">
                <a:pos x="8" y="19"/>
              </a:cxn>
              <a:cxn ang="0">
                <a:pos x="7" y="19"/>
              </a:cxn>
              <a:cxn ang="0">
                <a:pos x="7" y="20"/>
              </a:cxn>
              <a:cxn ang="0">
                <a:pos x="6" y="20"/>
              </a:cxn>
              <a:cxn ang="0">
                <a:pos x="6" y="20"/>
              </a:cxn>
              <a:cxn ang="0">
                <a:pos x="6" y="19"/>
              </a:cxn>
              <a:cxn ang="0">
                <a:pos x="3" y="9"/>
              </a:cxn>
              <a:cxn ang="0">
                <a:pos x="3" y="9"/>
              </a:cxn>
              <a:cxn ang="0">
                <a:pos x="3" y="21"/>
              </a:cxn>
              <a:cxn ang="0">
                <a:pos x="3" y="22"/>
              </a:cxn>
              <a:cxn ang="0">
                <a:pos x="2" y="22"/>
              </a:cxn>
              <a:cxn ang="0">
                <a:pos x="2" y="22"/>
              </a:cxn>
              <a:cxn ang="0">
                <a:pos x="2" y="22"/>
              </a:cxn>
              <a:cxn ang="0">
                <a:pos x="1" y="23"/>
              </a:cxn>
              <a:cxn ang="0">
                <a:pos x="1" y="23"/>
              </a:cxn>
              <a:cxn ang="0">
                <a:pos x="1" y="23"/>
              </a:cxn>
              <a:cxn ang="0">
                <a:pos x="0" y="23"/>
              </a:cxn>
              <a:cxn ang="0">
                <a:pos x="0" y="9"/>
              </a:cxn>
              <a:cxn ang="0">
                <a:pos x="1" y="8"/>
              </a:cxn>
              <a:cxn ang="0">
                <a:pos x="1" y="7"/>
              </a:cxn>
              <a:cxn ang="0">
                <a:pos x="3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5" y="7"/>
              </a:cxn>
              <a:cxn ang="0">
                <a:pos x="7" y="15"/>
              </a:cxn>
              <a:cxn ang="0">
                <a:pos x="7" y="15"/>
              </a:cxn>
              <a:cxn ang="0">
                <a:pos x="10" y="4"/>
              </a:cxn>
              <a:cxn ang="0">
                <a:pos x="10" y="3"/>
              </a:cxn>
              <a:cxn ang="0">
                <a:pos x="10" y="2"/>
              </a:cxn>
              <a:cxn ang="0">
                <a:pos x="11" y="2"/>
              </a:cxn>
              <a:cxn ang="0">
                <a:pos x="11" y="1"/>
              </a:cxn>
              <a:cxn ang="0">
                <a:pos x="13" y="0"/>
              </a:cxn>
              <a:cxn ang="0">
                <a:pos x="13" y="0"/>
              </a:cxn>
              <a:cxn ang="0">
                <a:pos x="14" y="0"/>
              </a:cxn>
              <a:cxn ang="0">
                <a:pos x="14" y="1"/>
              </a:cxn>
              <a:cxn ang="0">
                <a:pos x="14" y="1"/>
              </a:cxn>
              <a:cxn ang="0">
                <a:pos x="14" y="15"/>
              </a:cxn>
            </a:cxnLst>
            <a:rect l="0" t="0" r="r" b="b"/>
            <a:pathLst>
              <a:path w="14" h="23">
                <a:moveTo>
                  <a:pt x="14" y="15"/>
                </a:move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4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8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7" y="19"/>
                  <a:pt x="7" y="19"/>
                </a:cubicBezTo>
                <a:cubicBezTo>
                  <a:pt x="7" y="19"/>
                  <a:pt x="7" y="19"/>
                  <a:pt x="7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19"/>
                  <a:pt x="6" y="1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0" y="9"/>
                  <a:pt x="0" y="9"/>
                </a:cubicBezTo>
                <a:cubicBezTo>
                  <a:pt x="0" y="8"/>
                  <a:pt x="1" y="8"/>
                  <a:pt x="1" y="8"/>
                </a:cubicBezTo>
                <a:cubicBezTo>
                  <a:pt x="1" y="7"/>
                  <a:pt x="1" y="7"/>
                  <a:pt x="1" y="7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6"/>
                  <a:pt x="5" y="7"/>
                  <a:pt x="5" y="7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3"/>
                  <a:pt x="10" y="3"/>
                </a:cubicBezTo>
                <a:cubicBezTo>
                  <a:pt x="10" y="3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1"/>
                  <a:pt x="11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lnTo>
                  <a:pt x="14" y="15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9" name="Freeform 145"/>
          <p:cNvSpPr>
            <a:spLocks noEditPoints="1"/>
          </p:cNvSpPr>
          <p:nvPr/>
        </p:nvSpPr>
        <p:spPr bwMode="auto">
          <a:xfrm>
            <a:off x="5973763" y="4852988"/>
            <a:ext cx="17462" cy="28575"/>
          </a:xfrm>
          <a:custGeom>
            <a:avLst/>
            <a:gdLst/>
            <a:ahLst/>
            <a:cxnLst>
              <a:cxn ang="0">
                <a:pos x="11" y="12"/>
              </a:cxn>
              <a:cxn ang="0">
                <a:pos x="11" y="13"/>
              </a:cxn>
              <a:cxn ang="0">
                <a:pos x="11" y="13"/>
              </a:cxn>
              <a:cxn ang="0">
                <a:pos x="11" y="14"/>
              </a:cxn>
              <a:cxn ang="0">
                <a:pos x="10" y="14"/>
              </a:cxn>
              <a:cxn ang="0">
                <a:pos x="9" y="14"/>
              </a:cxn>
              <a:cxn ang="0">
                <a:pos x="9" y="14"/>
              </a:cxn>
              <a:cxn ang="0">
                <a:pos x="9" y="14"/>
              </a:cxn>
              <a:cxn ang="0">
                <a:pos x="9" y="14"/>
              </a:cxn>
              <a:cxn ang="0">
                <a:pos x="8" y="12"/>
              </a:cxn>
              <a:cxn ang="0">
                <a:pos x="3" y="14"/>
              </a:cxn>
              <a:cxn ang="0">
                <a:pos x="3" y="18"/>
              </a:cxn>
              <a:cxn ang="0">
                <a:pos x="3" y="18"/>
              </a:cxn>
              <a:cxn ang="0">
                <a:pos x="2" y="18"/>
              </a:cxn>
              <a:cxn ang="0">
                <a:pos x="2" y="18"/>
              </a:cxn>
              <a:cxn ang="0">
                <a:pos x="1" y="19"/>
              </a:cxn>
              <a:cxn ang="0">
                <a:pos x="1" y="19"/>
              </a:cxn>
              <a:cxn ang="0">
                <a:pos x="1" y="19"/>
              </a:cxn>
              <a:cxn ang="0">
                <a:pos x="0" y="19"/>
              </a:cxn>
              <a:cxn ang="0">
                <a:pos x="1" y="18"/>
              </a:cxn>
              <a:cxn ang="0">
                <a:pos x="4" y="2"/>
              </a:cxn>
              <a:cxn ang="0">
                <a:pos x="4" y="2"/>
              </a:cxn>
              <a:cxn ang="0">
                <a:pos x="5" y="2"/>
              </a:cxn>
              <a:cxn ang="0">
                <a:pos x="5" y="1"/>
              </a:cxn>
              <a:cxn ang="0">
                <a:pos x="6" y="1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1"/>
              </a:cxn>
              <a:cxn ang="0">
                <a:pos x="11" y="12"/>
              </a:cxn>
              <a:cxn ang="0">
                <a:pos x="6" y="4"/>
              </a:cxn>
              <a:cxn ang="0">
                <a:pos x="6" y="4"/>
              </a:cxn>
              <a:cxn ang="0">
                <a:pos x="4" y="11"/>
              </a:cxn>
              <a:cxn ang="0">
                <a:pos x="7" y="9"/>
              </a:cxn>
              <a:cxn ang="0">
                <a:pos x="6" y="4"/>
              </a:cxn>
            </a:cxnLst>
            <a:rect l="0" t="0" r="r" b="b"/>
            <a:pathLst>
              <a:path w="11" h="19">
                <a:moveTo>
                  <a:pt x="11" y="12"/>
                </a:moveTo>
                <a:cubicBezTo>
                  <a:pt x="11" y="12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2"/>
                  <a:pt x="8" y="12"/>
                  <a:pt x="8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9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8"/>
                  <a:pt x="1" y="18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1"/>
                  <a:pt x="5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1"/>
                </a:cubicBezTo>
                <a:cubicBezTo>
                  <a:pt x="11" y="12"/>
                  <a:pt x="11" y="12"/>
                  <a:pt x="11" y="12"/>
                </a:cubicBezTo>
                <a:moveTo>
                  <a:pt x="6" y="4"/>
                </a:moveTo>
                <a:cubicBezTo>
                  <a:pt x="6" y="4"/>
                  <a:pt x="6" y="4"/>
                  <a:pt x="6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7" y="9"/>
                  <a:pt x="7" y="9"/>
                  <a:pt x="7" y="9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5992813" y="4841875"/>
            <a:ext cx="11112" cy="26987"/>
          </a:xfrm>
          <a:custGeom>
            <a:avLst/>
            <a:gdLst/>
            <a:ahLst/>
            <a:cxnLst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8" y="14"/>
              </a:cxn>
              <a:cxn ang="0">
                <a:pos x="8" y="14"/>
              </a:cxn>
              <a:cxn ang="0">
                <a:pos x="8" y="15"/>
              </a:cxn>
              <a:cxn ang="0">
                <a:pos x="7" y="15"/>
              </a:cxn>
              <a:cxn ang="0">
                <a:pos x="6" y="16"/>
              </a:cxn>
              <a:cxn ang="0">
                <a:pos x="5" y="17"/>
              </a:cxn>
              <a:cxn ang="0">
                <a:pos x="3" y="18"/>
              </a:cxn>
              <a:cxn ang="0">
                <a:pos x="1" y="17"/>
              </a:cxn>
              <a:cxn ang="0">
                <a:pos x="0" y="15"/>
              </a:cxn>
              <a:cxn ang="0">
                <a:pos x="0" y="12"/>
              </a:cxn>
              <a:cxn ang="0">
                <a:pos x="0" y="9"/>
              </a:cxn>
              <a:cxn ang="0">
                <a:pos x="1" y="5"/>
              </a:cxn>
              <a:cxn ang="0">
                <a:pos x="3" y="3"/>
              </a:cxn>
              <a:cxn ang="0">
                <a:pos x="5" y="1"/>
              </a:cxn>
              <a:cxn ang="0">
                <a:pos x="6" y="1"/>
              </a:cxn>
              <a:cxn ang="0">
                <a:pos x="7" y="0"/>
              </a:cxn>
              <a:cxn ang="0">
                <a:pos x="8" y="0"/>
              </a:cxn>
              <a:cxn ang="0">
                <a:pos x="8" y="1"/>
              </a:cxn>
              <a:cxn ang="0">
                <a:pos x="8" y="1"/>
              </a:cxn>
              <a:cxn ang="0">
                <a:pos x="8" y="1"/>
              </a:cxn>
              <a:cxn ang="0">
                <a:pos x="8" y="1"/>
              </a:cxn>
              <a:cxn ang="0">
                <a:pos x="8" y="2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7" y="3"/>
              </a:cxn>
              <a:cxn ang="0">
                <a:pos x="6" y="3"/>
              </a:cxn>
              <a:cxn ang="0">
                <a:pos x="5" y="4"/>
              </a:cxn>
              <a:cxn ang="0">
                <a:pos x="4" y="5"/>
              </a:cxn>
              <a:cxn ang="0">
                <a:pos x="3" y="6"/>
              </a:cxn>
              <a:cxn ang="0">
                <a:pos x="3" y="8"/>
              </a:cxn>
              <a:cxn ang="0">
                <a:pos x="2" y="11"/>
              </a:cxn>
              <a:cxn ang="0">
                <a:pos x="3" y="13"/>
              </a:cxn>
              <a:cxn ang="0">
                <a:pos x="3" y="14"/>
              </a:cxn>
              <a:cxn ang="0">
                <a:pos x="4" y="15"/>
              </a:cxn>
              <a:cxn ang="0">
                <a:pos x="5" y="14"/>
              </a:cxn>
              <a:cxn ang="0">
                <a:pos x="6" y="13"/>
              </a:cxn>
              <a:cxn ang="0">
                <a:pos x="7" y="12"/>
              </a:cxn>
              <a:cxn ang="0">
                <a:pos x="8" y="12"/>
              </a:cxn>
              <a:cxn ang="0">
                <a:pos x="8" y="11"/>
              </a:cxn>
              <a:cxn ang="0">
                <a:pos x="8" y="11"/>
              </a:cxn>
              <a:cxn ang="0">
                <a:pos x="8" y="11"/>
              </a:cxn>
              <a:cxn ang="0">
                <a:pos x="8" y="12"/>
              </a:cxn>
              <a:cxn ang="0">
                <a:pos x="8" y="13"/>
              </a:cxn>
            </a:cxnLst>
            <a:rect l="0" t="0" r="r" b="b"/>
            <a:pathLst>
              <a:path w="8" h="18">
                <a:moveTo>
                  <a:pt x="8" y="13"/>
                </a:move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5"/>
                </a:cubicBezTo>
                <a:cubicBezTo>
                  <a:pt x="8" y="15"/>
                  <a:pt x="7" y="15"/>
                  <a:pt x="7" y="15"/>
                </a:cubicBezTo>
                <a:cubicBezTo>
                  <a:pt x="7" y="16"/>
                  <a:pt x="6" y="16"/>
                  <a:pt x="6" y="16"/>
                </a:cubicBezTo>
                <a:cubicBezTo>
                  <a:pt x="6" y="17"/>
                  <a:pt x="5" y="17"/>
                  <a:pt x="5" y="17"/>
                </a:cubicBezTo>
                <a:cubicBezTo>
                  <a:pt x="4" y="18"/>
                  <a:pt x="3" y="18"/>
                  <a:pt x="3" y="18"/>
                </a:cubicBezTo>
                <a:cubicBezTo>
                  <a:pt x="2" y="18"/>
                  <a:pt x="2" y="18"/>
                  <a:pt x="1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1"/>
                  <a:pt x="0" y="10"/>
                  <a:pt x="0" y="9"/>
                </a:cubicBezTo>
                <a:cubicBezTo>
                  <a:pt x="0" y="7"/>
                  <a:pt x="1" y="6"/>
                  <a:pt x="1" y="5"/>
                </a:cubicBezTo>
                <a:cubicBezTo>
                  <a:pt x="2" y="4"/>
                  <a:pt x="2" y="4"/>
                  <a:pt x="3" y="3"/>
                </a:cubicBezTo>
                <a:cubicBezTo>
                  <a:pt x="4" y="2"/>
                  <a:pt x="4" y="2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7" y="0"/>
                  <a:pt x="7" y="0"/>
                  <a:pt x="8" y="0"/>
                </a:cubicBezTo>
                <a:cubicBezTo>
                  <a:pt x="8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7" y="3"/>
                  <a:pt x="6" y="3"/>
                </a:cubicBezTo>
                <a:cubicBezTo>
                  <a:pt x="6" y="3"/>
                  <a:pt x="6" y="3"/>
                  <a:pt x="5" y="4"/>
                </a:cubicBezTo>
                <a:cubicBezTo>
                  <a:pt x="5" y="4"/>
                  <a:pt x="4" y="4"/>
                  <a:pt x="4" y="5"/>
                </a:cubicBezTo>
                <a:cubicBezTo>
                  <a:pt x="4" y="5"/>
                  <a:pt x="3" y="6"/>
                  <a:pt x="3" y="6"/>
                </a:cubicBezTo>
                <a:cubicBezTo>
                  <a:pt x="3" y="7"/>
                  <a:pt x="3" y="8"/>
                  <a:pt x="3" y="8"/>
                </a:cubicBezTo>
                <a:cubicBezTo>
                  <a:pt x="2" y="9"/>
                  <a:pt x="2" y="10"/>
                  <a:pt x="2" y="11"/>
                </a:cubicBezTo>
                <a:cubicBezTo>
                  <a:pt x="2" y="12"/>
                  <a:pt x="2" y="12"/>
                  <a:pt x="3" y="13"/>
                </a:cubicBezTo>
                <a:cubicBezTo>
                  <a:pt x="3" y="13"/>
                  <a:pt x="3" y="14"/>
                  <a:pt x="3" y="14"/>
                </a:cubicBezTo>
                <a:cubicBezTo>
                  <a:pt x="3" y="14"/>
                  <a:pt x="4" y="15"/>
                  <a:pt x="4" y="15"/>
                </a:cubicBezTo>
                <a:cubicBezTo>
                  <a:pt x="4" y="15"/>
                  <a:pt x="5" y="14"/>
                  <a:pt x="5" y="14"/>
                </a:cubicBezTo>
                <a:cubicBezTo>
                  <a:pt x="6" y="14"/>
                  <a:pt x="6" y="14"/>
                  <a:pt x="6" y="13"/>
                </a:cubicBezTo>
                <a:cubicBezTo>
                  <a:pt x="7" y="13"/>
                  <a:pt x="7" y="13"/>
                  <a:pt x="7" y="12"/>
                </a:cubicBezTo>
                <a:cubicBezTo>
                  <a:pt x="7" y="12"/>
                  <a:pt x="8" y="12"/>
                  <a:pt x="8" y="12"/>
                </a:cubicBezTo>
                <a:cubicBezTo>
                  <a:pt x="8" y="12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3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1" name="Freeform 147"/>
          <p:cNvSpPr>
            <a:spLocks/>
          </p:cNvSpPr>
          <p:nvPr/>
        </p:nvSpPr>
        <p:spPr bwMode="auto">
          <a:xfrm>
            <a:off x="6007100" y="4832350"/>
            <a:ext cx="14287" cy="31750"/>
          </a:xfrm>
          <a:custGeom>
            <a:avLst/>
            <a:gdLst/>
            <a:ahLst/>
            <a:cxnLst>
              <a:cxn ang="0">
                <a:pos x="9" y="15"/>
              </a:cxn>
              <a:cxn ang="0">
                <a:pos x="9" y="16"/>
              </a:cxn>
              <a:cxn ang="0">
                <a:pos x="9" y="16"/>
              </a:cxn>
              <a:cxn ang="0">
                <a:pos x="8" y="16"/>
              </a:cxn>
              <a:cxn ang="0">
                <a:pos x="8" y="16"/>
              </a:cxn>
              <a:cxn ang="0">
                <a:pos x="7" y="17"/>
              </a:cxn>
              <a:cxn ang="0">
                <a:pos x="7" y="17"/>
              </a:cxn>
              <a:cxn ang="0">
                <a:pos x="7" y="17"/>
              </a:cxn>
              <a:cxn ang="0">
                <a:pos x="7" y="17"/>
              </a:cxn>
              <a:cxn ang="0">
                <a:pos x="7" y="10"/>
              </a:cxn>
              <a:cxn ang="0">
                <a:pos x="2" y="13"/>
              </a:cxn>
              <a:cxn ang="0">
                <a:pos x="2" y="19"/>
              </a:cxn>
              <a:cxn ang="0">
                <a:pos x="2" y="19"/>
              </a:cxn>
              <a:cxn ang="0">
                <a:pos x="2" y="20"/>
              </a:cxn>
              <a:cxn ang="0">
                <a:pos x="2" y="20"/>
              </a:cxn>
              <a:cxn ang="0">
                <a:pos x="1" y="20"/>
              </a:cxn>
              <a:cxn ang="0">
                <a:pos x="1" y="21"/>
              </a:cxn>
              <a:cxn ang="0">
                <a:pos x="0" y="21"/>
              </a:cxn>
              <a:cxn ang="0">
                <a:pos x="0" y="21"/>
              </a:cxn>
              <a:cxn ang="0">
                <a:pos x="0" y="20"/>
              </a:cxn>
              <a:cxn ang="0">
                <a:pos x="0" y="6"/>
              </a:cxn>
              <a:cxn ang="0">
                <a:pos x="0" y="6"/>
              </a:cxn>
              <a:cxn ang="0">
                <a:pos x="0" y="5"/>
              </a:cxn>
              <a:cxn ang="0">
                <a:pos x="1" y="5"/>
              </a:cxn>
              <a:cxn ang="0">
                <a:pos x="1" y="5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5"/>
              </a:cxn>
              <a:cxn ang="0">
                <a:pos x="2" y="10"/>
              </a:cxn>
              <a:cxn ang="0">
                <a:pos x="7" y="8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1"/>
              </a:cxn>
              <a:cxn ang="0">
                <a:pos x="8" y="1"/>
              </a:cxn>
              <a:cxn ang="0">
                <a:pos x="8" y="1"/>
              </a:cxn>
              <a:cxn ang="0">
                <a:pos x="9" y="0"/>
              </a:cxn>
              <a:cxn ang="0">
                <a:pos x="9" y="0"/>
              </a:cxn>
              <a:cxn ang="0">
                <a:pos x="9" y="1"/>
              </a:cxn>
              <a:cxn ang="0">
                <a:pos x="9" y="15"/>
              </a:cxn>
            </a:cxnLst>
            <a:rect l="0" t="0" r="r" b="b"/>
            <a:pathLst>
              <a:path w="9" h="21">
                <a:moveTo>
                  <a:pt x="9" y="15"/>
                </a:moveTo>
                <a:cubicBezTo>
                  <a:pt x="9" y="15"/>
                  <a:pt x="9" y="15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0"/>
                  <a:pt x="7" y="10"/>
                  <a:pt x="7" y="10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20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5"/>
                </a:cubicBezTo>
                <a:cubicBezTo>
                  <a:pt x="2" y="10"/>
                  <a:pt x="2" y="10"/>
                  <a:pt x="2" y="10"/>
                </a:cubicBezTo>
                <a:cubicBezTo>
                  <a:pt x="7" y="8"/>
                  <a:pt x="7" y="8"/>
                  <a:pt x="7" y="8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9" y="1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1"/>
                  <a:pt x="9" y="1"/>
                  <a:pt x="9" y="1"/>
                </a:cubicBezTo>
                <a:lnTo>
                  <a:pt x="9" y="15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2" name="Freeform 148"/>
          <p:cNvSpPr>
            <a:spLocks/>
          </p:cNvSpPr>
          <p:nvPr/>
        </p:nvSpPr>
        <p:spPr bwMode="auto">
          <a:xfrm>
            <a:off x="6024563" y="4829175"/>
            <a:ext cx="3175" cy="23812"/>
          </a:xfrm>
          <a:custGeom>
            <a:avLst/>
            <a:gdLst/>
            <a:ahLst/>
            <a:cxnLst>
              <a:cxn ang="0">
                <a:pos x="2" y="14"/>
              </a:cxn>
              <a:cxn ang="0">
                <a:pos x="2" y="15"/>
              </a:cxn>
              <a:cxn ang="0">
                <a:pos x="2" y="15"/>
              </a:cxn>
              <a:cxn ang="0">
                <a:pos x="1" y="15"/>
              </a:cxn>
              <a:cxn ang="0">
                <a:pos x="1" y="16"/>
              </a:cxn>
              <a:cxn ang="0">
                <a:pos x="0" y="16"/>
              </a:cxn>
              <a:cxn ang="0">
                <a:pos x="0" y="16"/>
              </a:cxn>
              <a:cxn ang="0">
                <a:pos x="0" y="16"/>
              </a:cxn>
              <a:cxn ang="0">
                <a:pos x="0" y="16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1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4"/>
              </a:cxn>
            </a:cxnLst>
            <a:rect l="0" t="0" r="r" b="b"/>
            <a:pathLst>
              <a:path w="2" h="16">
                <a:moveTo>
                  <a:pt x="2" y="14"/>
                </a:move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1" y="15"/>
                </a:cubicBezTo>
                <a:cubicBezTo>
                  <a:pt x="1" y="15"/>
                  <a:pt x="1" y="15"/>
                  <a:pt x="1" y="16"/>
                </a:cubicBezTo>
                <a:cubicBezTo>
                  <a:pt x="1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3" name="Freeform 149"/>
          <p:cNvSpPr>
            <a:spLocks/>
          </p:cNvSpPr>
          <p:nvPr/>
        </p:nvSpPr>
        <p:spPr bwMode="auto">
          <a:xfrm>
            <a:off x="6030913" y="4818063"/>
            <a:ext cx="15875" cy="30162"/>
          </a:xfrm>
          <a:custGeom>
            <a:avLst/>
            <a:gdLst/>
            <a:ahLst/>
            <a:cxnLst>
              <a:cxn ang="0">
                <a:pos x="10" y="14"/>
              </a:cxn>
              <a:cxn ang="0">
                <a:pos x="10" y="14"/>
              </a:cxn>
              <a:cxn ang="0">
                <a:pos x="10" y="15"/>
              </a:cxn>
              <a:cxn ang="0">
                <a:pos x="9" y="15"/>
              </a:cxn>
              <a:cxn ang="0">
                <a:pos x="9" y="15"/>
              </a:cxn>
              <a:cxn ang="0">
                <a:pos x="8" y="16"/>
              </a:cxn>
              <a:cxn ang="0">
                <a:pos x="8" y="16"/>
              </a:cxn>
              <a:cxn ang="0">
                <a:pos x="7" y="16"/>
              </a:cxn>
              <a:cxn ang="0">
                <a:pos x="7" y="16"/>
              </a:cxn>
              <a:cxn ang="0">
                <a:pos x="6" y="15"/>
              </a:cxn>
              <a:cxn ang="0">
                <a:pos x="4" y="10"/>
              </a:cxn>
              <a:cxn ang="0">
                <a:pos x="3" y="8"/>
              </a:cxn>
              <a:cxn ang="0">
                <a:pos x="3" y="7"/>
              </a:cxn>
              <a:cxn ang="0">
                <a:pos x="3" y="7"/>
              </a:cxn>
              <a:cxn ang="0">
                <a:pos x="3" y="9"/>
              </a:cxn>
              <a:cxn ang="0">
                <a:pos x="3" y="11"/>
              </a:cxn>
              <a:cxn ang="0">
                <a:pos x="3" y="19"/>
              </a:cxn>
              <a:cxn ang="0">
                <a:pos x="3" y="19"/>
              </a:cxn>
              <a:cxn ang="0">
                <a:pos x="2" y="19"/>
              </a:cxn>
              <a:cxn ang="0">
                <a:pos x="2" y="20"/>
              </a:cxn>
              <a:cxn ang="0">
                <a:pos x="2" y="20"/>
              </a:cxn>
              <a:cxn ang="0">
                <a:pos x="1" y="20"/>
              </a:cxn>
              <a:cxn ang="0">
                <a:pos x="1" y="20"/>
              </a:cxn>
              <a:cxn ang="0">
                <a:pos x="1" y="20"/>
              </a:cxn>
              <a:cxn ang="0">
                <a:pos x="0" y="20"/>
              </a:cxn>
              <a:cxn ang="0">
                <a:pos x="0" y="6"/>
              </a:cxn>
              <a:cxn ang="0">
                <a:pos x="1" y="5"/>
              </a:cxn>
              <a:cxn ang="0">
                <a:pos x="1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7" y="9"/>
              </a:cxn>
              <a:cxn ang="0">
                <a:pos x="7" y="10"/>
              </a:cxn>
              <a:cxn ang="0">
                <a:pos x="7" y="10"/>
              </a:cxn>
              <a:cxn ang="0">
                <a:pos x="8" y="11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8" y="1"/>
              </a:cxn>
              <a:cxn ang="0">
                <a:pos x="8" y="1"/>
              </a:cxn>
              <a:cxn ang="0">
                <a:pos x="8" y="1"/>
              </a:cxn>
              <a:cxn ang="0">
                <a:pos x="8" y="0"/>
              </a:cxn>
              <a:cxn ang="0">
                <a:pos x="9" y="0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10" y="14"/>
              </a:cxn>
            </a:cxnLst>
            <a:rect l="0" t="0" r="r" b="b"/>
            <a:pathLst>
              <a:path w="10" h="20">
                <a:moveTo>
                  <a:pt x="10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5"/>
                  <a:pt x="6" y="15"/>
                </a:cubicBezTo>
                <a:cubicBezTo>
                  <a:pt x="4" y="10"/>
                  <a:pt x="4" y="10"/>
                  <a:pt x="4" y="10"/>
                </a:cubicBezTo>
                <a:cubicBezTo>
                  <a:pt x="3" y="9"/>
                  <a:pt x="3" y="9"/>
                  <a:pt x="3" y="8"/>
                </a:cubicBezTo>
                <a:cubicBezTo>
                  <a:pt x="3" y="8"/>
                  <a:pt x="3" y="8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3" y="9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2" y="19"/>
                  <a:pt x="2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1" y="5"/>
                  <a:pt x="1" y="5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8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9"/>
                  <a:pt x="8" y="8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lnTo>
                  <a:pt x="10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4" name="Freeform 150"/>
          <p:cNvSpPr>
            <a:spLocks/>
          </p:cNvSpPr>
          <p:nvPr/>
        </p:nvSpPr>
        <p:spPr bwMode="auto">
          <a:xfrm>
            <a:off x="6049963" y="4808538"/>
            <a:ext cx="9525" cy="28575"/>
          </a:xfrm>
          <a:custGeom>
            <a:avLst/>
            <a:gdLst/>
            <a:ahLst/>
            <a:cxnLst>
              <a:cxn ang="0">
                <a:pos x="6" y="14"/>
              </a:cxn>
              <a:cxn ang="0">
                <a:pos x="6" y="15"/>
              </a:cxn>
              <a:cxn ang="0">
                <a:pos x="6" y="15"/>
              </a:cxn>
              <a:cxn ang="0">
                <a:pos x="6" y="16"/>
              </a:cxn>
              <a:cxn ang="0">
                <a:pos x="6" y="16"/>
              </a:cxn>
              <a:cxn ang="0">
                <a:pos x="0" y="19"/>
              </a:cxn>
              <a:cxn ang="0">
                <a:pos x="0" y="19"/>
              </a:cxn>
              <a:cxn ang="0">
                <a:pos x="0" y="18"/>
              </a:cxn>
              <a:cxn ang="0">
                <a:pos x="0" y="5"/>
              </a:cxn>
              <a:cxn ang="0">
                <a:pos x="0" y="4"/>
              </a:cxn>
              <a:cxn ang="0">
                <a:pos x="0" y="4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6" y="3"/>
              </a:cxn>
              <a:cxn ang="0">
                <a:pos x="6" y="3"/>
              </a:cxn>
              <a:cxn ang="0">
                <a:pos x="2" y="5"/>
              </a:cxn>
              <a:cxn ang="0">
                <a:pos x="2" y="9"/>
              </a:cxn>
              <a:cxn ang="0">
                <a:pos x="5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8"/>
              </a:cxn>
              <a:cxn ang="0">
                <a:pos x="6" y="8"/>
              </a:cxn>
              <a:cxn ang="0">
                <a:pos x="6" y="9"/>
              </a:cxn>
              <a:cxn ang="0">
                <a:pos x="6" y="9"/>
              </a:cxn>
              <a:cxn ang="0">
                <a:pos x="5" y="9"/>
              </a:cxn>
              <a:cxn ang="0">
                <a:pos x="2" y="11"/>
              </a:cxn>
              <a:cxn ang="0">
                <a:pos x="2" y="16"/>
              </a:cxn>
              <a:cxn ang="0">
                <a:pos x="6" y="13"/>
              </a:cxn>
              <a:cxn ang="0">
                <a:pos x="6" y="13"/>
              </a:cxn>
              <a:cxn ang="0">
                <a:pos x="6" y="13"/>
              </a:cxn>
              <a:cxn ang="0">
                <a:pos x="6" y="14"/>
              </a:cxn>
              <a:cxn ang="0">
                <a:pos x="6" y="14"/>
              </a:cxn>
            </a:cxnLst>
            <a:rect l="0" t="0" r="r" b="b"/>
            <a:pathLst>
              <a:path w="6" h="19">
                <a:moveTo>
                  <a:pt x="6" y="14"/>
                </a:moveTo>
                <a:cubicBezTo>
                  <a:pt x="6" y="14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8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2" y="5"/>
                  <a:pt x="2" y="5"/>
                  <a:pt x="2" y="5"/>
                </a:cubicBezTo>
                <a:cubicBezTo>
                  <a:pt x="2" y="9"/>
                  <a:pt x="2" y="9"/>
                  <a:pt x="2" y="9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6"/>
                  <a:pt x="2" y="16"/>
                  <a:pt x="2" y="16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5" name="Freeform 151"/>
          <p:cNvSpPr>
            <a:spLocks/>
          </p:cNvSpPr>
          <p:nvPr/>
        </p:nvSpPr>
        <p:spPr bwMode="auto">
          <a:xfrm>
            <a:off x="5942013" y="4787900"/>
            <a:ext cx="30162" cy="73025"/>
          </a:xfrm>
          <a:custGeom>
            <a:avLst/>
            <a:gdLst/>
            <a:ahLst/>
            <a:cxnLst>
              <a:cxn ang="0">
                <a:pos x="20" y="34"/>
              </a:cxn>
              <a:cxn ang="0">
                <a:pos x="20" y="36"/>
              </a:cxn>
              <a:cxn ang="0">
                <a:pos x="20" y="37"/>
              </a:cxn>
              <a:cxn ang="0">
                <a:pos x="20" y="38"/>
              </a:cxn>
              <a:cxn ang="0">
                <a:pos x="19" y="38"/>
              </a:cxn>
              <a:cxn ang="0">
                <a:pos x="2" y="48"/>
              </a:cxn>
              <a:cxn ang="0">
                <a:pos x="1" y="48"/>
              </a:cxn>
              <a:cxn ang="0">
                <a:pos x="0" y="46"/>
              </a:cxn>
              <a:cxn ang="0">
                <a:pos x="0" y="45"/>
              </a:cxn>
              <a:cxn ang="0">
                <a:pos x="1" y="44"/>
              </a:cxn>
              <a:cxn ang="0">
                <a:pos x="1" y="43"/>
              </a:cxn>
              <a:cxn ang="0">
                <a:pos x="1" y="41"/>
              </a:cxn>
              <a:cxn ang="0">
                <a:pos x="2" y="40"/>
              </a:cxn>
              <a:cxn ang="0">
                <a:pos x="13" y="9"/>
              </a:cxn>
              <a:cxn ang="0">
                <a:pos x="2" y="16"/>
              </a:cxn>
              <a:cxn ang="0">
                <a:pos x="1" y="16"/>
              </a:cxn>
              <a:cxn ang="0">
                <a:pos x="1" y="16"/>
              </a:cxn>
              <a:cxn ang="0">
                <a:pos x="1" y="15"/>
              </a:cxn>
              <a:cxn ang="0">
                <a:pos x="1" y="13"/>
              </a:cxn>
              <a:cxn ang="0">
                <a:pos x="1" y="12"/>
              </a:cxn>
              <a:cxn ang="0">
                <a:pos x="1" y="11"/>
              </a:cxn>
              <a:cxn ang="0">
                <a:pos x="1" y="10"/>
              </a:cxn>
              <a:cxn ang="0">
                <a:pos x="2" y="10"/>
              </a:cxn>
              <a:cxn ang="0">
                <a:pos x="18" y="0"/>
              </a:cxn>
              <a:cxn ang="0">
                <a:pos x="19" y="0"/>
              </a:cxn>
              <a:cxn ang="0">
                <a:pos x="20" y="2"/>
              </a:cxn>
              <a:cxn ang="0">
                <a:pos x="20" y="3"/>
              </a:cxn>
              <a:cxn ang="0">
                <a:pos x="20" y="5"/>
              </a:cxn>
              <a:cxn ang="0">
                <a:pos x="19" y="6"/>
              </a:cxn>
              <a:cxn ang="0">
                <a:pos x="19" y="7"/>
              </a:cxn>
              <a:cxn ang="0">
                <a:pos x="18" y="9"/>
              </a:cxn>
              <a:cxn ang="0">
                <a:pos x="7" y="39"/>
              </a:cxn>
              <a:cxn ang="0">
                <a:pos x="19" y="32"/>
              </a:cxn>
              <a:cxn ang="0">
                <a:pos x="20" y="32"/>
              </a:cxn>
              <a:cxn ang="0">
                <a:pos x="20" y="34"/>
              </a:cxn>
            </a:cxnLst>
            <a:rect l="0" t="0" r="r" b="b"/>
            <a:pathLst>
              <a:path w="20" h="48">
                <a:moveTo>
                  <a:pt x="20" y="34"/>
                </a:moveTo>
                <a:cubicBezTo>
                  <a:pt x="20" y="35"/>
                  <a:pt x="20" y="36"/>
                  <a:pt x="20" y="36"/>
                </a:cubicBezTo>
                <a:cubicBezTo>
                  <a:pt x="20" y="36"/>
                  <a:pt x="20" y="37"/>
                  <a:pt x="20" y="37"/>
                </a:cubicBezTo>
                <a:cubicBezTo>
                  <a:pt x="20" y="37"/>
                  <a:pt x="20" y="38"/>
                  <a:pt x="20" y="38"/>
                </a:cubicBezTo>
                <a:cubicBezTo>
                  <a:pt x="20" y="38"/>
                  <a:pt x="20" y="38"/>
                  <a:pt x="19" y="38"/>
                </a:cubicBezTo>
                <a:cubicBezTo>
                  <a:pt x="2" y="48"/>
                  <a:pt x="2" y="48"/>
                  <a:pt x="2" y="48"/>
                </a:cubicBezTo>
                <a:cubicBezTo>
                  <a:pt x="2" y="48"/>
                  <a:pt x="1" y="48"/>
                  <a:pt x="1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4"/>
                  <a:pt x="1" y="44"/>
                </a:cubicBezTo>
                <a:cubicBezTo>
                  <a:pt x="1" y="44"/>
                  <a:pt x="1" y="43"/>
                  <a:pt x="1" y="43"/>
                </a:cubicBezTo>
                <a:cubicBezTo>
                  <a:pt x="1" y="42"/>
                  <a:pt x="1" y="42"/>
                  <a:pt x="1" y="41"/>
                </a:cubicBezTo>
                <a:cubicBezTo>
                  <a:pt x="1" y="41"/>
                  <a:pt x="1" y="40"/>
                  <a:pt x="2" y="40"/>
                </a:cubicBezTo>
                <a:cubicBezTo>
                  <a:pt x="13" y="9"/>
                  <a:pt x="13" y="9"/>
                  <a:pt x="13" y="9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2" y="10"/>
                  <a:pt x="2" y="1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19" y="0"/>
                  <a:pt x="20" y="1"/>
                  <a:pt x="20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19" y="5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8"/>
                  <a:pt x="19" y="8"/>
                  <a:pt x="18" y="9"/>
                </a:cubicBezTo>
                <a:cubicBezTo>
                  <a:pt x="7" y="39"/>
                  <a:pt x="7" y="39"/>
                  <a:pt x="7" y="39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3"/>
                  <a:pt x="20" y="34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6" name="Freeform 152"/>
          <p:cNvSpPr>
            <a:spLocks noEditPoints="1"/>
          </p:cNvSpPr>
          <p:nvPr/>
        </p:nvSpPr>
        <p:spPr bwMode="auto">
          <a:xfrm>
            <a:off x="5978525" y="4770438"/>
            <a:ext cx="36512" cy="68262"/>
          </a:xfrm>
          <a:custGeom>
            <a:avLst/>
            <a:gdLst/>
            <a:ahLst/>
            <a:cxnLst>
              <a:cxn ang="0">
                <a:pos x="24" y="13"/>
              </a:cxn>
              <a:cxn ang="0">
                <a:pos x="23" y="23"/>
              </a:cxn>
              <a:cxn ang="0">
                <a:pos x="20" y="31"/>
              </a:cxn>
              <a:cxn ang="0">
                <a:pos x="16" y="37"/>
              </a:cxn>
              <a:cxn ang="0">
                <a:pos x="9" y="42"/>
              </a:cxn>
              <a:cxn ang="0">
                <a:pos x="2" y="46"/>
              </a:cxn>
              <a:cxn ang="0">
                <a:pos x="1" y="46"/>
              </a:cxn>
              <a:cxn ang="0">
                <a:pos x="0" y="45"/>
              </a:cxn>
              <a:cxn ang="0">
                <a:pos x="0" y="11"/>
              </a:cxn>
              <a:cxn ang="0">
                <a:pos x="1" y="9"/>
              </a:cxn>
              <a:cxn ang="0">
                <a:pos x="2" y="8"/>
              </a:cxn>
              <a:cxn ang="0">
                <a:pos x="10" y="3"/>
              </a:cxn>
              <a:cxn ang="0">
                <a:pos x="16" y="1"/>
              </a:cxn>
              <a:cxn ang="0">
                <a:pos x="21" y="2"/>
              </a:cxn>
              <a:cxn ang="0">
                <a:pos x="23" y="6"/>
              </a:cxn>
              <a:cxn ang="0">
                <a:pos x="24" y="13"/>
              </a:cxn>
              <a:cxn ang="0">
                <a:pos x="18" y="17"/>
              </a:cxn>
              <a:cxn ang="0">
                <a:pos x="18" y="12"/>
              </a:cxn>
              <a:cxn ang="0">
                <a:pos x="16" y="9"/>
              </a:cxn>
              <a:cxn ang="0">
                <a:pos x="14" y="8"/>
              </a:cxn>
              <a:cxn ang="0">
                <a:pos x="9" y="10"/>
              </a:cxn>
              <a:cxn ang="0">
                <a:pos x="6" y="11"/>
              </a:cxn>
              <a:cxn ang="0">
                <a:pos x="6" y="38"/>
              </a:cxn>
              <a:cxn ang="0">
                <a:pos x="9" y="36"/>
              </a:cxn>
              <a:cxn ang="0">
                <a:pos x="13" y="33"/>
              </a:cxn>
              <a:cxn ang="0">
                <a:pos x="16" y="29"/>
              </a:cxn>
              <a:cxn ang="0">
                <a:pos x="18" y="23"/>
              </a:cxn>
              <a:cxn ang="0">
                <a:pos x="18" y="17"/>
              </a:cxn>
            </a:cxnLst>
            <a:rect l="0" t="0" r="r" b="b"/>
            <a:pathLst>
              <a:path w="24" h="46">
                <a:moveTo>
                  <a:pt x="24" y="13"/>
                </a:moveTo>
                <a:cubicBezTo>
                  <a:pt x="24" y="17"/>
                  <a:pt x="24" y="20"/>
                  <a:pt x="23" y="23"/>
                </a:cubicBezTo>
                <a:cubicBezTo>
                  <a:pt x="23" y="26"/>
                  <a:pt x="22" y="29"/>
                  <a:pt x="20" y="31"/>
                </a:cubicBezTo>
                <a:cubicBezTo>
                  <a:pt x="19" y="33"/>
                  <a:pt x="18" y="35"/>
                  <a:pt x="16" y="37"/>
                </a:cubicBezTo>
                <a:cubicBezTo>
                  <a:pt x="14" y="39"/>
                  <a:pt x="12" y="41"/>
                  <a:pt x="9" y="42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6"/>
                  <a:pt x="1" y="46"/>
                  <a:pt x="1" y="46"/>
                </a:cubicBezTo>
                <a:cubicBezTo>
                  <a:pt x="1" y="46"/>
                  <a:pt x="0" y="46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1" y="9"/>
                </a:cubicBezTo>
                <a:cubicBezTo>
                  <a:pt x="1" y="8"/>
                  <a:pt x="2" y="8"/>
                  <a:pt x="2" y="8"/>
                </a:cubicBezTo>
                <a:cubicBezTo>
                  <a:pt x="10" y="3"/>
                  <a:pt x="10" y="3"/>
                  <a:pt x="10" y="3"/>
                </a:cubicBezTo>
                <a:cubicBezTo>
                  <a:pt x="12" y="2"/>
                  <a:pt x="14" y="1"/>
                  <a:pt x="16" y="1"/>
                </a:cubicBezTo>
                <a:cubicBezTo>
                  <a:pt x="18" y="0"/>
                  <a:pt x="19" y="1"/>
                  <a:pt x="21" y="2"/>
                </a:cubicBezTo>
                <a:cubicBezTo>
                  <a:pt x="22" y="3"/>
                  <a:pt x="23" y="4"/>
                  <a:pt x="23" y="6"/>
                </a:cubicBezTo>
                <a:cubicBezTo>
                  <a:pt x="24" y="8"/>
                  <a:pt x="24" y="10"/>
                  <a:pt x="24" y="13"/>
                </a:cubicBezTo>
                <a:moveTo>
                  <a:pt x="18" y="17"/>
                </a:moveTo>
                <a:cubicBezTo>
                  <a:pt x="18" y="15"/>
                  <a:pt x="18" y="14"/>
                  <a:pt x="18" y="12"/>
                </a:cubicBezTo>
                <a:cubicBezTo>
                  <a:pt x="18" y="11"/>
                  <a:pt x="17" y="10"/>
                  <a:pt x="16" y="9"/>
                </a:cubicBezTo>
                <a:cubicBezTo>
                  <a:pt x="16" y="8"/>
                  <a:pt x="15" y="8"/>
                  <a:pt x="14" y="8"/>
                </a:cubicBezTo>
                <a:cubicBezTo>
                  <a:pt x="12" y="8"/>
                  <a:pt x="11" y="9"/>
                  <a:pt x="9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38"/>
                  <a:pt x="6" y="38"/>
                  <a:pt x="6" y="38"/>
                </a:cubicBezTo>
                <a:cubicBezTo>
                  <a:pt x="9" y="36"/>
                  <a:pt x="9" y="36"/>
                  <a:pt x="9" y="36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1"/>
                  <a:pt x="15" y="30"/>
                  <a:pt x="16" y="29"/>
                </a:cubicBezTo>
                <a:cubicBezTo>
                  <a:pt x="17" y="27"/>
                  <a:pt x="17" y="25"/>
                  <a:pt x="18" y="23"/>
                </a:cubicBezTo>
                <a:cubicBezTo>
                  <a:pt x="18" y="21"/>
                  <a:pt x="18" y="19"/>
                  <a:pt x="18" y="17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177" name="Freeform 153"/>
          <p:cNvSpPr>
            <a:spLocks noEditPoints="1"/>
          </p:cNvSpPr>
          <p:nvPr/>
        </p:nvSpPr>
        <p:spPr bwMode="auto">
          <a:xfrm>
            <a:off x="6021388" y="4745038"/>
            <a:ext cx="34925" cy="66675"/>
          </a:xfrm>
          <a:custGeom>
            <a:avLst/>
            <a:gdLst/>
            <a:ahLst/>
            <a:cxnLst>
              <a:cxn ang="0">
                <a:pos x="24" y="15"/>
              </a:cxn>
              <a:cxn ang="0">
                <a:pos x="24" y="24"/>
              </a:cxn>
              <a:cxn ang="0">
                <a:pos x="21" y="32"/>
              </a:cxn>
              <a:cxn ang="0">
                <a:pos x="17" y="38"/>
              </a:cxn>
              <a:cxn ang="0">
                <a:pos x="12" y="43"/>
              </a:cxn>
              <a:cxn ang="0">
                <a:pos x="7" y="45"/>
              </a:cxn>
              <a:cxn ang="0">
                <a:pos x="3" y="43"/>
              </a:cxn>
              <a:cxn ang="0">
                <a:pos x="1" y="38"/>
              </a:cxn>
              <a:cxn ang="0">
                <a:pos x="0" y="30"/>
              </a:cxn>
              <a:cxn ang="0">
                <a:pos x="1" y="21"/>
              </a:cxn>
              <a:cxn ang="0">
                <a:pos x="3" y="13"/>
              </a:cxn>
              <a:cxn ang="0">
                <a:pos x="7" y="6"/>
              </a:cxn>
              <a:cxn ang="0">
                <a:pos x="12" y="2"/>
              </a:cxn>
              <a:cxn ang="0">
                <a:pos x="18" y="0"/>
              </a:cxn>
              <a:cxn ang="0">
                <a:pos x="21" y="1"/>
              </a:cxn>
              <a:cxn ang="0">
                <a:pos x="24" y="6"/>
              </a:cxn>
              <a:cxn ang="0">
                <a:pos x="24" y="15"/>
              </a:cxn>
              <a:cxn ang="0">
                <a:pos x="19" y="18"/>
              </a:cxn>
              <a:cxn ang="0">
                <a:pos x="19" y="13"/>
              </a:cxn>
              <a:cxn ang="0">
                <a:pos x="17" y="9"/>
              </a:cxn>
              <a:cxn ang="0">
                <a:pos x="15" y="8"/>
              </a:cxn>
              <a:cxn ang="0">
                <a:pos x="12" y="9"/>
              </a:cxn>
              <a:cxn ang="0">
                <a:pos x="9" y="11"/>
              </a:cxn>
              <a:cxn ang="0">
                <a:pos x="7" y="16"/>
              </a:cxn>
              <a:cxn ang="0">
                <a:pos x="6" y="21"/>
              </a:cxn>
              <a:cxn ang="0">
                <a:pos x="5" y="26"/>
              </a:cxn>
              <a:cxn ang="0">
                <a:pos x="6" y="32"/>
              </a:cxn>
              <a:cxn ang="0">
                <a:pos x="7" y="36"/>
              </a:cxn>
              <a:cxn ang="0">
                <a:pos x="9" y="37"/>
              </a:cxn>
              <a:cxn ang="0">
                <a:pos x="12" y="36"/>
              </a:cxn>
              <a:cxn ang="0">
                <a:pos x="15" y="33"/>
              </a:cxn>
              <a:cxn ang="0">
                <a:pos x="17" y="29"/>
              </a:cxn>
              <a:cxn ang="0">
                <a:pos x="19" y="24"/>
              </a:cxn>
              <a:cxn ang="0">
                <a:pos x="19" y="18"/>
              </a:cxn>
            </a:cxnLst>
            <a:rect l="0" t="0" r="r" b="b"/>
            <a:pathLst>
              <a:path w="24" h="45">
                <a:moveTo>
                  <a:pt x="24" y="15"/>
                </a:moveTo>
                <a:cubicBezTo>
                  <a:pt x="24" y="18"/>
                  <a:pt x="24" y="21"/>
                  <a:pt x="24" y="24"/>
                </a:cubicBezTo>
                <a:cubicBezTo>
                  <a:pt x="23" y="27"/>
                  <a:pt x="22" y="30"/>
                  <a:pt x="21" y="32"/>
                </a:cubicBezTo>
                <a:cubicBezTo>
                  <a:pt x="20" y="34"/>
                  <a:pt x="19" y="37"/>
                  <a:pt x="17" y="38"/>
                </a:cubicBezTo>
                <a:cubicBezTo>
                  <a:pt x="16" y="40"/>
                  <a:pt x="14" y="42"/>
                  <a:pt x="12" y="43"/>
                </a:cubicBezTo>
                <a:cubicBezTo>
                  <a:pt x="10" y="44"/>
                  <a:pt x="8" y="45"/>
                  <a:pt x="7" y="45"/>
                </a:cubicBezTo>
                <a:cubicBezTo>
                  <a:pt x="5" y="45"/>
                  <a:pt x="4" y="44"/>
                  <a:pt x="3" y="43"/>
                </a:cubicBezTo>
                <a:cubicBezTo>
                  <a:pt x="2" y="42"/>
                  <a:pt x="1" y="41"/>
                  <a:pt x="1" y="38"/>
                </a:cubicBezTo>
                <a:cubicBezTo>
                  <a:pt x="0" y="36"/>
                  <a:pt x="0" y="33"/>
                  <a:pt x="0" y="30"/>
                </a:cubicBezTo>
                <a:cubicBezTo>
                  <a:pt x="0" y="27"/>
                  <a:pt x="0" y="24"/>
                  <a:pt x="1" y="21"/>
                </a:cubicBezTo>
                <a:cubicBezTo>
                  <a:pt x="1" y="18"/>
                  <a:pt x="2" y="15"/>
                  <a:pt x="3" y="13"/>
                </a:cubicBezTo>
                <a:cubicBezTo>
                  <a:pt x="4" y="10"/>
                  <a:pt x="5" y="8"/>
                  <a:pt x="7" y="6"/>
                </a:cubicBezTo>
                <a:cubicBezTo>
                  <a:pt x="9" y="5"/>
                  <a:pt x="10" y="3"/>
                  <a:pt x="12" y="2"/>
                </a:cubicBezTo>
                <a:cubicBezTo>
                  <a:pt x="14" y="1"/>
                  <a:pt x="16" y="0"/>
                  <a:pt x="18" y="0"/>
                </a:cubicBezTo>
                <a:cubicBezTo>
                  <a:pt x="19" y="0"/>
                  <a:pt x="20" y="0"/>
                  <a:pt x="21" y="1"/>
                </a:cubicBezTo>
                <a:cubicBezTo>
                  <a:pt x="22" y="3"/>
                  <a:pt x="23" y="4"/>
                  <a:pt x="24" y="6"/>
                </a:cubicBezTo>
                <a:cubicBezTo>
                  <a:pt x="24" y="9"/>
                  <a:pt x="24" y="11"/>
                  <a:pt x="24" y="15"/>
                </a:cubicBezTo>
                <a:close/>
                <a:moveTo>
                  <a:pt x="19" y="18"/>
                </a:moveTo>
                <a:cubicBezTo>
                  <a:pt x="19" y="16"/>
                  <a:pt x="19" y="15"/>
                  <a:pt x="19" y="13"/>
                </a:cubicBezTo>
                <a:cubicBezTo>
                  <a:pt x="18" y="11"/>
                  <a:pt x="18" y="10"/>
                  <a:pt x="17" y="9"/>
                </a:cubicBezTo>
                <a:cubicBezTo>
                  <a:pt x="17" y="8"/>
                  <a:pt x="16" y="8"/>
                  <a:pt x="15" y="8"/>
                </a:cubicBezTo>
                <a:cubicBezTo>
                  <a:pt x="15" y="7"/>
                  <a:pt x="14" y="8"/>
                  <a:pt x="12" y="9"/>
                </a:cubicBezTo>
                <a:cubicBezTo>
                  <a:pt x="11" y="9"/>
                  <a:pt x="10" y="10"/>
                  <a:pt x="9" y="11"/>
                </a:cubicBezTo>
                <a:cubicBezTo>
                  <a:pt x="8" y="13"/>
                  <a:pt x="7" y="14"/>
                  <a:pt x="7" y="16"/>
                </a:cubicBezTo>
                <a:cubicBezTo>
                  <a:pt x="6" y="17"/>
                  <a:pt x="6" y="19"/>
                  <a:pt x="6" y="21"/>
                </a:cubicBezTo>
                <a:cubicBezTo>
                  <a:pt x="6" y="22"/>
                  <a:pt x="5" y="24"/>
                  <a:pt x="5" y="26"/>
                </a:cubicBezTo>
                <a:cubicBezTo>
                  <a:pt x="5" y="28"/>
                  <a:pt x="6" y="30"/>
                  <a:pt x="6" y="32"/>
                </a:cubicBezTo>
                <a:cubicBezTo>
                  <a:pt x="6" y="33"/>
                  <a:pt x="6" y="35"/>
                  <a:pt x="7" y="36"/>
                </a:cubicBezTo>
                <a:cubicBezTo>
                  <a:pt x="7" y="36"/>
                  <a:pt x="8" y="37"/>
                  <a:pt x="9" y="37"/>
                </a:cubicBezTo>
                <a:cubicBezTo>
                  <a:pt x="10" y="37"/>
                  <a:pt x="11" y="37"/>
                  <a:pt x="12" y="36"/>
                </a:cubicBezTo>
                <a:cubicBezTo>
                  <a:pt x="13" y="36"/>
                  <a:pt x="14" y="35"/>
                  <a:pt x="15" y="33"/>
                </a:cubicBezTo>
                <a:cubicBezTo>
                  <a:pt x="16" y="32"/>
                  <a:pt x="17" y="31"/>
                  <a:pt x="17" y="29"/>
                </a:cubicBezTo>
                <a:cubicBezTo>
                  <a:pt x="18" y="28"/>
                  <a:pt x="18" y="26"/>
                  <a:pt x="19" y="24"/>
                </a:cubicBezTo>
                <a:cubicBezTo>
                  <a:pt x="19" y="22"/>
                  <a:pt x="19" y="20"/>
                  <a:pt x="19" y="18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8" name="Freeform 154"/>
          <p:cNvSpPr>
            <a:spLocks/>
          </p:cNvSpPr>
          <p:nvPr/>
        </p:nvSpPr>
        <p:spPr bwMode="auto">
          <a:xfrm>
            <a:off x="6113463" y="4575175"/>
            <a:ext cx="209550" cy="288925"/>
          </a:xfrm>
          <a:custGeom>
            <a:avLst/>
            <a:gdLst/>
            <a:ahLst/>
            <a:cxnLst>
              <a:cxn ang="0">
                <a:pos x="139" y="109"/>
              </a:cxn>
              <a:cxn ang="0">
                <a:pos x="135" y="117"/>
              </a:cxn>
              <a:cxn ang="0">
                <a:pos x="5" y="192"/>
              </a:cxn>
              <a:cxn ang="0">
                <a:pos x="0" y="189"/>
              </a:cxn>
              <a:cxn ang="0">
                <a:pos x="0" y="85"/>
              </a:cxn>
              <a:cxn ang="0">
                <a:pos x="5" y="77"/>
              </a:cxn>
              <a:cxn ang="0">
                <a:pos x="135" y="2"/>
              </a:cxn>
              <a:cxn ang="0">
                <a:pos x="139" y="5"/>
              </a:cxn>
              <a:cxn ang="0">
                <a:pos x="139" y="109"/>
              </a:cxn>
            </a:cxnLst>
            <a:rect l="0" t="0" r="r" b="b"/>
            <a:pathLst>
              <a:path w="139" h="193">
                <a:moveTo>
                  <a:pt x="139" y="109"/>
                </a:moveTo>
                <a:cubicBezTo>
                  <a:pt x="139" y="112"/>
                  <a:pt x="137" y="116"/>
                  <a:pt x="135" y="117"/>
                </a:cubicBezTo>
                <a:cubicBezTo>
                  <a:pt x="5" y="192"/>
                  <a:pt x="5" y="192"/>
                  <a:pt x="5" y="192"/>
                </a:cubicBezTo>
                <a:cubicBezTo>
                  <a:pt x="2" y="193"/>
                  <a:pt x="0" y="192"/>
                  <a:pt x="0" y="189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2"/>
                  <a:pt x="2" y="78"/>
                  <a:pt x="5" y="77"/>
                </a:cubicBezTo>
                <a:cubicBezTo>
                  <a:pt x="135" y="2"/>
                  <a:pt x="135" y="2"/>
                  <a:pt x="135" y="2"/>
                </a:cubicBezTo>
                <a:cubicBezTo>
                  <a:pt x="137" y="0"/>
                  <a:pt x="139" y="2"/>
                  <a:pt x="139" y="5"/>
                </a:cubicBezTo>
                <a:lnTo>
                  <a:pt x="139" y="109"/>
                </a:lnTo>
                <a:close/>
              </a:path>
            </a:pathLst>
          </a:custGeom>
          <a:solidFill>
            <a:srgbClr val="9632C8"/>
          </a:solidFill>
          <a:ln w="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9" name="Freeform 155"/>
          <p:cNvSpPr>
            <a:spLocks noEditPoints="1"/>
          </p:cNvSpPr>
          <p:nvPr/>
        </p:nvSpPr>
        <p:spPr bwMode="auto">
          <a:xfrm>
            <a:off x="6122988" y="4691063"/>
            <a:ext cx="50800" cy="73025"/>
          </a:xfrm>
          <a:custGeom>
            <a:avLst/>
            <a:gdLst/>
            <a:ahLst/>
            <a:cxnLst>
              <a:cxn ang="0">
                <a:pos x="16" y="33"/>
              </a:cxn>
              <a:cxn ang="0">
                <a:pos x="17" y="44"/>
              </a:cxn>
              <a:cxn ang="0">
                <a:pos x="10" y="48"/>
              </a:cxn>
              <a:cxn ang="0">
                <a:pos x="6" y="43"/>
              </a:cxn>
              <a:cxn ang="0">
                <a:pos x="8" y="38"/>
              </a:cxn>
              <a:cxn ang="0">
                <a:pos x="16" y="33"/>
              </a:cxn>
              <a:cxn ang="0">
                <a:pos x="3" y="29"/>
              </a:cxn>
              <a:cxn ang="0">
                <a:pos x="1" y="35"/>
              </a:cxn>
              <a:cxn ang="0">
                <a:pos x="1" y="38"/>
              </a:cxn>
              <a:cxn ang="0">
                <a:pos x="6" y="47"/>
              </a:cxn>
              <a:cxn ang="0">
                <a:pos x="6" y="43"/>
              </a:cxn>
              <a:cxn ang="0">
                <a:pos x="10" y="30"/>
              </a:cxn>
              <a:cxn ang="0">
                <a:pos x="12" y="30"/>
              </a:cxn>
              <a:cxn ang="0">
                <a:pos x="9" y="24"/>
              </a:cxn>
              <a:cxn ang="0">
                <a:pos x="1" y="29"/>
              </a:cxn>
              <a:cxn ang="0">
                <a:pos x="3" y="29"/>
              </a:cxn>
              <a:cxn ang="0">
                <a:pos x="27" y="26"/>
              </a:cxn>
              <a:cxn ang="0">
                <a:pos x="31" y="24"/>
              </a:cxn>
              <a:cxn ang="0">
                <a:pos x="33" y="14"/>
              </a:cxn>
              <a:cxn ang="0">
                <a:pos x="29" y="9"/>
              </a:cxn>
              <a:cxn ang="0">
                <a:pos x="23" y="19"/>
              </a:cxn>
              <a:cxn ang="0">
                <a:pos x="27" y="26"/>
              </a:cxn>
              <a:cxn ang="0">
                <a:pos x="22" y="40"/>
              </a:cxn>
              <a:cxn ang="0">
                <a:pos x="27" y="38"/>
              </a:cxn>
              <a:cxn ang="0">
                <a:pos x="29" y="35"/>
              </a:cxn>
              <a:cxn ang="0">
                <a:pos x="33" y="21"/>
              </a:cxn>
              <a:cxn ang="0">
                <a:pos x="30" y="24"/>
              </a:cxn>
              <a:cxn ang="0">
                <a:pos x="22" y="30"/>
              </a:cxn>
              <a:cxn ang="0">
                <a:pos x="22" y="27"/>
              </a:cxn>
              <a:cxn ang="0">
                <a:pos x="18" y="38"/>
              </a:cxn>
              <a:cxn ang="0">
                <a:pos x="23" y="43"/>
              </a:cxn>
              <a:cxn ang="0">
                <a:pos x="22" y="40"/>
              </a:cxn>
              <a:cxn ang="0">
                <a:pos x="17" y="10"/>
              </a:cxn>
              <a:cxn ang="0">
                <a:pos x="15" y="7"/>
              </a:cxn>
              <a:cxn ang="0">
                <a:pos x="8" y="12"/>
              </a:cxn>
              <a:cxn ang="0">
                <a:pos x="5" y="22"/>
              </a:cxn>
              <a:cxn ang="0">
                <a:pos x="13" y="23"/>
              </a:cxn>
              <a:cxn ang="0">
                <a:pos x="17" y="10"/>
              </a:cxn>
              <a:cxn ang="0">
                <a:pos x="27" y="5"/>
              </a:cxn>
              <a:cxn ang="0">
                <a:pos x="25" y="1"/>
              </a:cxn>
              <a:cxn ang="0">
                <a:pos x="22" y="1"/>
              </a:cxn>
              <a:cxn ang="0">
                <a:pos x="13" y="7"/>
              </a:cxn>
              <a:cxn ang="0">
                <a:pos x="15" y="8"/>
              </a:cxn>
              <a:cxn ang="0">
                <a:pos x="20" y="15"/>
              </a:cxn>
              <a:cxn ang="0">
                <a:pos x="18" y="17"/>
              </a:cxn>
              <a:cxn ang="0">
                <a:pos x="26" y="13"/>
              </a:cxn>
              <a:cxn ang="0">
                <a:pos x="29" y="2"/>
              </a:cxn>
              <a:cxn ang="0">
                <a:pos x="27" y="5"/>
              </a:cxn>
            </a:cxnLst>
            <a:rect l="0" t="0" r="r" b="b"/>
            <a:pathLst>
              <a:path w="34" h="49">
                <a:moveTo>
                  <a:pt x="16" y="33"/>
                </a:moveTo>
                <a:cubicBezTo>
                  <a:pt x="17" y="44"/>
                  <a:pt x="17" y="44"/>
                  <a:pt x="17" y="44"/>
                </a:cubicBezTo>
                <a:cubicBezTo>
                  <a:pt x="10" y="48"/>
                  <a:pt x="10" y="48"/>
                  <a:pt x="10" y="48"/>
                </a:cubicBezTo>
                <a:cubicBezTo>
                  <a:pt x="8" y="49"/>
                  <a:pt x="5" y="48"/>
                  <a:pt x="6" y="43"/>
                </a:cubicBezTo>
                <a:cubicBezTo>
                  <a:pt x="8" y="38"/>
                  <a:pt x="8" y="38"/>
                  <a:pt x="8" y="38"/>
                </a:cubicBezTo>
                <a:cubicBezTo>
                  <a:pt x="16" y="33"/>
                  <a:pt x="16" y="33"/>
                  <a:pt x="16" y="33"/>
                </a:cubicBezTo>
                <a:moveTo>
                  <a:pt x="3" y="29"/>
                </a:move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8"/>
                  <a:pt x="1" y="38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6" y="44"/>
                  <a:pt x="6" y="43"/>
                </a:cubicBezTo>
                <a:cubicBezTo>
                  <a:pt x="10" y="30"/>
                  <a:pt x="10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24"/>
                  <a:pt x="9" y="24"/>
                  <a:pt x="9" y="24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29"/>
                  <a:pt x="3" y="29"/>
                  <a:pt x="3" y="29"/>
                </a:cubicBezTo>
                <a:moveTo>
                  <a:pt x="27" y="26"/>
                </a:moveTo>
                <a:cubicBezTo>
                  <a:pt x="31" y="24"/>
                  <a:pt x="31" y="24"/>
                  <a:pt x="31" y="24"/>
                </a:cubicBezTo>
                <a:cubicBezTo>
                  <a:pt x="34" y="21"/>
                  <a:pt x="34" y="16"/>
                  <a:pt x="33" y="14"/>
                </a:cubicBezTo>
                <a:cubicBezTo>
                  <a:pt x="29" y="9"/>
                  <a:pt x="29" y="9"/>
                  <a:pt x="29" y="9"/>
                </a:cubicBezTo>
                <a:cubicBezTo>
                  <a:pt x="23" y="19"/>
                  <a:pt x="23" y="19"/>
                  <a:pt x="23" y="19"/>
                </a:cubicBezTo>
                <a:cubicBezTo>
                  <a:pt x="27" y="26"/>
                  <a:pt x="27" y="26"/>
                  <a:pt x="27" y="26"/>
                </a:cubicBezTo>
                <a:moveTo>
                  <a:pt x="22" y="40"/>
                </a:move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8" y="36"/>
                  <a:pt x="29" y="35"/>
                </a:cubicBezTo>
                <a:cubicBezTo>
                  <a:pt x="33" y="21"/>
                  <a:pt x="33" y="21"/>
                  <a:pt x="33" y="21"/>
                </a:cubicBezTo>
                <a:cubicBezTo>
                  <a:pt x="33" y="22"/>
                  <a:pt x="31" y="24"/>
                  <a:pt x="30" y="24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18" y="38"/>
                  <a:pt x="18" y="38"/>
                  <a:pt x="18" y="38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0"/>
                  <a:pt x="22" y="40"/>
                  <a:pt x="22" y="40"/>
                </a:cubicBezTo>
                <a:moveTo>
                  <a:pt x="17" y="10"/>
                </a:moveTo>
                <a:cubicBezTo>
                  <a:pt x="15" y="7"/>
                  <a:pt x="15" y="7"/>
                  <a:pt x="15" y="7"/>
                </a:cubicBezTo>
                <a:cubicBezTo>
                  <a:pt x="13" y="5"/>
                  <a:pt x="9" y="10"/>
                  <a:pt x="8" y="12"/>
                </a:cubicBezTo>
                <a:cubicBezTo>
                  <a:pt x="5" y="22"/>
                  <a:pt x="5" y="22"/>
                  <a:pt x="5" y="22"/>
                </a:cubicBezTo>
                <a:cubicBezTo>
                  <a:pt x="13" y="23"/>
                  <a:pt x="13" y="23"/>
                  <a:pt x="13" y="23"/>
                </a:cubicBezTo>
                <a:cubicBezTo>
                  <a:pt x="17" y="10"/>
                  <a:pt x="17" y="10"/>
                  <a:pt x="17" y="10"/>
                </a:cubicBezTo>
                <a:moveTo>
                  <a:pt x="27" y="5"/>
                </a:move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3" y="0"/>
                  <a:pt x="22" y="1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15" y="7"/>
                  <a:pt x="15" y="8"/>
                </a:cubicBezTo>
                <a:cubicBezTo>
                  <a:pt x="20" y="15"/>
                  <a:pt x="20" y="15"/>
                  <a:pt x="20" y="15"/>
                </a:cubicBezTo>
                <a:cubicBezTo>
                  <a:pt x="18" y="17"/>
                  <a:pt x="18" y="17"/>
                  <a:pt x="18" y="17"/>
                </a:cubicBezTo>
                <a:cubicBezTo>
                  <a:pt x="26" y="13"/>
                  <a:pt x="26" y="13"/>
                  <a:pt x="26" y="13"/>
                </a:cubicBezTo>
                <a:cubicBezTo>
                  <a:pt x="29" y="2"/>
                  <a:pt x="29" y="2"/>
                  <a:pt x="29" y="2"/>
                </a:cubicBezTo>
                <a:lnTo>
                  <a:pt x="27" y="5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0" name="Freeform 156"/>
          <p:cNvSpPr>
            <a:spLocks/>
          </p:cNvSpPr>
          <p:nvPr/>
        </p:nvSpPr>
        <p:spPr bwMode="auto">
          <a:xfrm>
            <a:off x="6126163" y="4781550"/>
            <a:ext cx="15875" cy="41275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1" y="18"/>
              </a:cxn>
              <a:cxn ang="0">
                <a:pos x="9" y="22"/>
              </a:cxn>
              <a:cxn ang="0">
                <a:pos x="8" y="24"/>
              </a:cxn>
              <a:cxn ang="0">
                <a:pos x="5" y="26"/>
              </a:cxn>
              <a:cxn ang="0">
                <a:pos x="3" y="27"/>
              </a:cxn>
              <a:cxn ang="0">
                <a:pos x="1" y="26"/>
              </a:cxn>
              <a:cxn ang="0">
                <a:pos x="0" y="24"/>
              </a:cxn>
              <a:cxn ang="0">
                <a:pos x="0" y="21"/>
              </a:cxn>
              <a:cxn ang="0">
                <a:pos x="0" y="7"/>
              </a:cxn>
              <a:cxn ang="0">
                <a:pos x="0" y="7"/>
              </a:cxn>
              <a:cxn ang="0">
                <a:pos x="0" y="6"/>
              </a:cxn>
              <a:cxn ang="0">
                <a:pos x="1" y="6"/>
              </a:cxn>
              <a:cxn ang="0">
                <a:pos x="1" y="6"/>
              </a:cxn>
              <a:cxn ang="0">
                <a:pos x="2" y="5"/>
              </a:cxn>
              <a:cxn ang="0">
                <a:pos x="2" y="5"/>
              </a:cxn>
              <a:cxn ang="0">
                <a:pos x="3" y="5"/>
              </a:cxn>
              <a:cxn ang="0">
                <a:pos x="3" y="6"/>
              </a:cxn>
              <a:cxn ang="0">
                <a:pos x="3" y="19"/>
              </a:cxn>
              <a:cxn ang="0">
                <a:pos x="3" y="21"/>
              </a:cxn>
              <a:cxn ang="0">
                <a:pos x="3" y="22"/>
              </a:cxn>
              <a:cxn ang="0">
                <a:pos x="4" y="23"/>
              </a:cxn>
              <a:cxn ang="0">
                <a:pos x="5" y="22"/>
              </a:cxn>
              <a:cxn ang="0">
                <a:pos x="7" y="21"/>
              </a:cxn>
              <a:cxn ang="0">
                <a:pos x="7" y="20"/>
              </a:cxn>
              <a:cxn ang="0">
                <a:pos x="8" y="18"/>
              </a:cxn>
              <a:cxn ang="0">
                <a:pos x="8" y="16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9" y="1"/>
              </a:cxn>
              <a:cxn ang="0">
                <a:pos x="10" y="1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1"/>
              </a:cxn>
              <a:cxn ang="0">
                <a:pos x="11" y="14"/>
              </a:cxn>
            </a:cxnLst>
            <a:rect l="0" t="0" r="r" b="b"/>
            <a:pathLst>
              <a:path w="11" h="27">
                <a:moveTo>
                  <a:pt x="11" y="14"/>
                </a:moveTo>
                <a:cubicBezTo>
                  <a:pt x="11" y="16"/>
                  <a:pt x="11" y="17"/>
                  <a:pt x="11" y="18"/>
                </a:cubicBezTo>
                <a:cubicBezTo>
                  <a:pt x="10" y="19"/>
                  <a:pt x="10" y="21"/>
                  <a:pt x="9" y="22"/>
                </a:cubicBezTo>
                <a:cubicBezTo>
                  <a:pt x="9" y="23"/>
                  <a:pt x="8" y="24"/>
                  <a:pt x="8" y="24"/>
                </a:cubicBezTo>
                <a:cubicBezTo>
                  <a:pt x="7" y="25"/>
                  <a:pt x="6" y="26"/>
                  <a:pt x="5" y="26"/>
                </a:cubicBezTo>
                <a:cubicBezTo>
                  <a:pt x="4" y="27"/>
                  <a:pt x="4" y="27"/>
                  <a:pt x="3" y="27"/>
                </a:cubicBezTo>
                <a:cubicBezTo>
                  <a:pt x="2" y="27"/>
                  <a:pt x="2" y="27"/>
                  <a:pt x="1" y="26"/>
                </a:cubicBezTo>
                <a:cubicBezTo>
                  <a:pt x="1" y="26"/>
                  <a:pt x="0" y="25"/>
                  <a:pt x="0" y="24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3" y="5"/>
                </a:cubicBezTo>
                <a:cubicBezTo>
                  <a:pt x="3" y="5"/>
                  <a:pt x="3" y="5"/>
                  <a:pt x="3" y="6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0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2"/>
                </a:cubicBezTo>
                <a:cubicBezTo>
                  <a:pt x="6" y="22"/>
                  <a:pt x="6" y="22"/>
                  <a:pt x="7" y="21"/>
                </a:cubicBezTo>
                <a:cubicBezTo>
                  <a:pt x="7" y="21"/>
                  <a:pt x="7" y="21"/>
                  <a:pt x="7" y="20"/>
                </a:cubicBezTo>
                <a:cubicBezTo>
                  <a:pt x="8" y="19"/>
                  <a:pt x="8" y="19"/>
                  <a:pt x="8" y="18"/>
                </a:cubicBezTo>
                <a:cubicBezTo>
                  <a:pt x="8" y="17"/>
                  <a:pt x="8" y="17"/>
                  <a:pt x="8" y="16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9" y="1"/>
                  <a:pt x="10" y="1"/>
                </a:cubicBezTo>
                <a:cubicBezTo>
                  <a:pt x="10" y="1"/>
                  <a:pt x="10" y="1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"/>
                  <a:pt x="11" y="1"/>
                  <a:pt x="11" y="1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1" name="Freeform 157"/>
          <p:cNvSpPr>
            <a:spLocks/>
          </p:cNvSpPr>
          <p:nvPr/>
        </p:nvSpPr>
        <p:spPr bwMode="auto">
          <a:xfrm>
            <a:off x="6146800" y="4770438"/>
            <a:ext cx="15875" cy="42862"/>
          </a:xfrm>
          <a:custGeom>
            <a:avLst/>
            <a:gdLst/>
            <a:ahLst/>
            <a:cxnLst>
              <a:cxn ang="0">
                <a:pos x="11" y="21"/>
              </a:cxn>
              <a:cxn ang="0">
                <a:pos x="11" y="22"/>
              </a:cxn>
              <a:cxn ang="0">
                <a:pos x="11" y="22"/>
              </a:cxn>
              <a:cxn ang="0">
                <a:pos x="10" y="23"/>
              </a:cxn>
              <a:cxn ang="0">
                <a:pos x="10" y="23"/>
              </a:cxn>
              <a:cxn ang="0">
                <a:pos x="9" y="24"/>
              </a:cxn>
              <a:cxn ang="0">
                <a:pos x="8" y="24"/>
              </a:cxn>
              <a:cxn ang="0">
                <a:pos x="8" y="24"/>
              </a:cxn>
              <a:cxn ang="0">
                <a:pos x="7" y="23"/>
              </a:cxn>
              <a:cxn ang="0">
                <a:pos x="7" y="22"/>
              </a:cxn>
              <a:cxn ang="0">
                <a:pos x="3" y="14"/>
              </a:cxn>
              <a:cxn ang="0">
                <a:pos x="3" y="12"/>
              </a:cxn>
              <a:cxn ang="0">
                <a:pos x="2" y="10"/>
              </a:cxn>
              <a:cxn ang="0">
                <a:pos x="2" y="10"/>
              </a:cxn>
              <a:cxn ang="0">
                <a:pos x="2" y="13"/>
              </a:cxn>
              <a:cxn ang="0">
                <a:pos x="2" y="15"/>
              </a:cxn>
              <a:cxn ang="0">
                <a:pos x="2" y="27"/>
              </a:cxn>
              <a:cxn ang="0">
                <a:pos x="2" y="27"/>
              </a:cxn>
              <a:cxn ang="0">
                <a:pos x="2" y="28"/>
              </a:cxn>
              <a:cxn ang="0">
                <a:pos x="2" y="28"/>
              </a:cxn>
              <a:cxn ang="0">
                <a:pos x="1" y="28"/>
              </a:cxn>
              <a:cxn ang="0">
                <a:pos x="0" y="29"/>
              </a:cxn>
              <a:cxn ang="0">
                <a:pos x="0" y="29"/>
              </a:cxn>
              <a:cxn ang="0">
                <a:pos x="0" y="29"/>
              </a:cxn>
              <a:cxn ang="0">
                <a:pos x="0" y="28"/>
              </a:cxn>
              <a:cxn ang="0">
                <a:pos x="0" y="8"/>
              </a:cxn>
              <a:cxn ang="0">
                <a:pos x="0" y="7"/>
              </a:cxn>
              <a:cxn ang="0">
                <a:pos x="1" y="6"/>
              </a:cxn>
              <a:cxn ang="0">
                <a:pos x="2" y="5"/>
              </a:cxn>
              <a:cxn ang="0">
                <a:pos x="3" y="5"/>
              </a:cxn>
              <a:cxn ang="0">
                <a:pos x="3" y="5"/>
              </a:cxn>
              <a:cxn ang="0">
                <a:pos x="4" y="5"/>
              </a:cxn>
              <a:cxn ang="0">
                <a:pos x="4" y="6"/>
              </a:cxn>
              <a:cxn ang="0">
                <a:pos x="7" y="13"/>
              </a:cxn>
              <a:cxn ang="0">
                <a:pos x="7" y="14"/>
              </a:cxn>
              <a:cxn ang="0">
                <a:pos x="8" y="15"/>
              </a:cxn>
              <a:cxn ang="0">
                <a:pos x="8" y="17"/>
              </a:cxn>
              <a:cxn ang="0">
                <a:pos x="9" y="18"/>
              </a:cxn>
              <a:cxn ang="0">
                <a:pos x="9" y="18"/>
              </a:cxn>
              <a:cxn ang="0">
                <a:pos x="8" y="15"/>
              </a:cxn>
              <a:cxn ang="0">
                <a:pos x="8" y="13"/>
              </a:cxn>
              <a:cxn ang="0">
                <a:pos x="8" y="2"/>
              </a:cxn>
              <a:cxn ang="0">
                <a:pos x="9" y="2"/>
              </a:cxn>
              <a:cxn ang="0">
                <a:pos x="9" y="1"/>
              </a:cxn>
              <a:cxn ang="0">
                <a:pos x="9" y="1"/>
              </a:cxn>
              <a:cxn ang="0">
                <a:pos x="10" y="1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1"/>
              </a:cxn>
              <a:cxn ang="0">
                <a:pos x="11" y="21"/>
              </a:cxn>
            </a:cxnLst>
            <a:rect l="0" t="0" r="r" b="b"/>
            <a:pathLst>
              <a:path w="11" h="29">
                <a:moveTo>
                  <a:pt x="11" y="21"/>
                </a:moveTo>
                <a:cubicBezTo>
                  <a:pt x="11" y="21"/>
                  <a:pt x="11" y="21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3"/>
                  <a:pt x="7" y="23"/>
                  <a:pt x="7" y="2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2"/>
                  <a:pt x="3" y="12"/>
                </a:cubicBezTo>
                <a:cubicBezTo>
                  <a:pt x="3" y="11"/>
                  <a:pt x="2" y="11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2"/>
                  <a:pt x="2" y="13"/>
                </a:cubicBezTo>
                <a:cubicBezTo>
                  <a:pt x="2" y="13"/>
                  <a:pt x="2" y="14"/>
                  <a:pt x="2" y="15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9"/>
                  <a:pt x="1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8"/>
                  <a:pt x="0" y="2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4"/>
                  <a:pt x="7" y="14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6"/>
                  <a:pt x="8" y="16"/>
                  <a:pt x="8" y="17"/>
                </a:cubicBezTo>
                <a:cubicBezTo>
                  <a:pt x="8" y="17"/>
                  <a:pt x="8" y="17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7"/>
                  <a:pt x="9" y="16"/>
                  <a:pt x="8" y="15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2"/>
                  <a:pt x="9" y="2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1"/>
                  <a:pt x="10" y="1"/>
                </a:cubicBezTo>
                <a:cubicBezTo>
                  <a:pt x="10" y="1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1"/>
                  <a:pt x="11" y="1"/>
                </a:cubicBezTo>
                <a:lnTo>
                  <a:pt x="11" y="21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2" name="Freeform 158"/>
          <p:cNvSpPr>
            <a:spLocks/>
          </p:cNvSpPr>
          <p:nvPr/>
        </p:nvSpPr>
        <p:spPr bwMode="auto">
          <a:xfrm>
            <a:off x="6167438" y="4765675"/>
            <a:ext cx="4762" cy="36512"/>
          </a:xfrm>
          <a:custGeom>
            <a:avLst/>
            <a:gdLst/>
            <a:ahLst/>
            <a:cxnLst>
              <a:cxn ang="0">
                <a:pos x="3" y="22"/>
              </a:cxn>
              <a:cxn ang="0">
                <a:pos x="3" y="22"/>
              </a:cxn>
              <a:cxn ang="0">
                <a:pos x="2" y="22"/>
              </a:cxn>
              <a:cxn ang="0">
                <a:pos x="2" y="23"/>
              </a:cxn>
              <a:cxn ang="0">
                <a:pos x="1" y="23"/>
              </a:cxn>
              <a:cxn ang="0">
                <a:pos x="1" y="23"/>
              </a:cxn>
              <a:cxn ang="0">
                <a:pos x="0" y="24"/>
              </a:cxn>
              <a:cxn ang="0">
                <a:pos x="0" y="24"/>
              </a:cxn>
              <a:cxn ang="0">
                <a:pos x="0" y="23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1" y="1"/>
              </a:cxn>
              <a:cxn ang="0">
                <a:pos x="1" y="0"/>
              </a:cxn>
              <a:cxn ang="0">
                <a:pos x="2" y="0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22"/>
              </a:cxn>
            </a:cxnLst>
            <a:rect l="0" t="0" r="r" b="b"/>
            <a:pathLst>
              <a:path w="3" h="24">
                <a:moveTo>
                  <a:pt x="3" y="22"/>
                </a:move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2" y="22"/>
                  <a:pt x="2" y="22"/>
                </a:cubicBezTo>
                <a:cubicBezTo>
                  <a:pt x="2" y="22"/>
                  <a:pt x="2" y="23"/>
                  <a:pt x="2" y="23"/>
                </a:cubicBezTo>
                <a:cubicBezTo>
                  <a:pt x="2" y="23"/>
                  <a:pt x="2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lnTo>
                  <a:pt x="3" y="22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3" name="Freeform 159"/>
          <p:cNvSpPr>
            <a:spLocks noEditPoints="1"/>
          </p:cNvSpPr>
          <p:nvPr/>
        </p:nvSpPr>
        <p:spPr bwMode="auto">
          <a:xfrm>
            <a:off x="6175375" y="4754563"/>
            <a:ext cx="20637" cy="39687"/>
          </a:xfrm>
          <a:custGeom>
            <a:avLst/>
            <a:gdLst/>
            <a:ahLst/>
            <a:cxnLst>
              <a:cxn ang="0">
                <a:pos x="14" y="22"/>
              </a:cxn>
              <a:cxn ang="0">
                <a:pos x="14" y="23"/>
              </a:cxn>
              <a:cxn ang="0">
                <a:pos x="14" y="24"/>
              </a:cxn>
              <a:cxn ang="0">
                <a:pos x="14" y="24"/>
              </a:cxn>
              <a:cxn ang="0">
                <a:pos x="14" y="24"/>
              </a:cxn>
              <a:cxn ang="0">
                <a:pos x="13" y="24"/>
              </a:cxn>
              <a:cxn ang="0">
                <a:pos x="11" y="24"/>
              </a:cxn>
              <a:cxn ang="0">
                <a:pos x="10" y="23"/>
              </a:cxn>
              <a:cxn ang="0">
                <a:pos x="9" y="22"/>
              </a:cxn>
              <a:cxn ang="0">
                <a:pos x="8" y="24"/>
              </a:cxn>
              <a:cxn ang="0">
                <a:pos x="6" y="25"/>
              </a:cxn>
              <a:cxn ang="0">
                <a:pos x="3" y="26"/>
              </a:cxn>
              <a:cxn ang="0">
                <a:pos x="2" y="25"/>
              </a:cxn>
              <a:cxn ang="0">
                <a:pos x="0" y="22"/>
              </a:cxn>
              <a:cxn ang="0">
                <a:pos x="0" y="17"/>
              </a:cxn>
              <a:cxn ang="0">
                <a:pos x="0" y="12"/>
              </a:cxn>
              <a:cxn ang="0">
                <a:pos x="2" y="7"/>
              </a:cxn>
              <a:cxn ang="0">
                <a:pos x="4" y="4"/>
              </a:cxn>
              <a:cxn ang="0">
                <a:pos x="6" y="1"/>
              </a:cxn>
              <a:cxn ang="0">
                <a:pos x="9" y="0"/>
              </a:cxn>
              <a:cxn ang="0">
                <a:pos x="11" y="1"/>
              </a:cxn>
              <a:cxn ang="0">
                <a:pos x="12" y="4"/>
              </a:cxn>
              <a:cxn ang="0">
                <a:pos x="13" y="9"/>
              </a:cxn>
              <a:cxn ang="0">
                <a:pos x="13" y="12"/>
              </a:cxn>
              <a:cxn ang="0">
                <a:pos x="12" y="15"/>
              </a:cxn>
              <a:cxn ang="0">
                <a:pos x="12" y="17"/>
              </a:cxn>
              <a:cxn ang="0">
                <a:pos x="11" y="19"/>
              </a:cxn>
              <a:cxn ang="0">
                <a:pos x="12" y="20"/>
              </a:cxn>
              <a:cxn ang="0">
                <a:pos x="13" y="20"/>
              </a:cxn>
              <a:cxn ang="0">
                <a:pos x="13" y="20"/>
              </a:cxn>
              <a:cxn ang="0">
                <a:pos x="14" y="20"/>
              </a:cxn>
              <a:cxn ang="0">
                <a:pos x="14" y="21"/>
              </a:cxn>
              <a:cxn ang="0">
                <a:pos x="14" y="22"/>
              </a:cxn>
              <a:cxn ang="0">
                <a:pos x="10" y="11"/>
              </a:cxn>
              <a:cxn ang="0">
                <a:pos x="10" y="8"/>
              </a:cxn>
              <a:cxn ang="0">
                <a:pos x="9" y="6"/>
              </a:cxn>
              <a:cxn ang="0">
                <a:pos x="8" y="5"/>
              </a:cxn>
              <a:cxn ang="0">
                <a:pos x="6" y="5"/>
              </a:cxn>
              <a:cxn ang="0">
                <a:pos x="5" y="7"/>
              </a:cxn>
              <a:cxn ang="0">
                <a:pos x="4" y="9"/>
              </a:cxn>
              <a:cxn ang="0">
                <a:pos x="3" y="12"/>
              </a:cxn>
              <a:cxn ang="0">
                <a:pos x="3" y="15"/>
              </a:cxn>
              <a:cxn ang="0">
                <a:pos x="3" y="18"/>
              </a:cxn>
              <a:cxn ang="0">
                <a:pos x="4" y="20"/>
              </a:cxn>
              <a:cxn ang="0">
                <a:pos x="5" y="21"/>
              </a:cxn>
              <a:cxn ang="0">
                <a:pos x="6" y="21"/>
              </a:cxn>
              <a:cxn ang="0">
                <a:pos x="8" y="19"/>
              </a:cxn>
              <a:cxn ang="0">
                <a:pos x="9" y="17"/>
              </a:cxn>
              <a:cxn ang="0">
                <a:pos x="10" y="14"/>
              </a:cxn>
              <a:cxn ang="0">
                <a:pos x="10" y="11"/>
              </a:cxn>
            </a:cxnLst>
            <a:rect l="0" t="0" r="r" b="b"/>
            <a:pathLst>
              <a:path w="14" h="26">
                <a:moveTo>
                  <a:pt x="14" y="22"/>
                </a:move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4" y="23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2" y="24"/>
                  <a:pt x="11" y="24"/>
                </a:cubicBezTo>
                <a:cubicBezTo>
                  <a:pt x="11" y="24"/>
                  <a:pt x="11" y="24"/>
                  <a:pt x="10" y="23"/>
                </a:cubicBezTo>
                <a:cubicBezTo>
                  <a:pt x="10" y="23"/>
                  <a:pt x="9" y="23"/>
                  <a:pt x="9" y="22"/>
                </a:cubicBezTo>
                <a:cubicBezTo>
                  <a:pt x="9" y="23"/>
                  <a:pt x="8" y="23"/>
                  <a:pt x="8" y="24"/>
                </a:cubicBezTo>
                <a:cubicBezTo>
                  <a:pt x="7" y="24"/>
                  <a:pt x="7" y="24"/>
                  <a:pt x="6" y="25"/>
                </a:cubicBezTo>
                <a:cubicBezTo>
                  <a:pt x="5" y="25"/>
                  <a:pt x="4" y="26"/>
                  <a:pt x="3" y="26"/>
                </a:cubicBezTo>
                <a:cubicBezTo>
                  <a:pt x="3" y="26"/>
                  <a:pt x="2" y="25"/>
                  <a:pt x="2" y="25"/>
                </a:cubicBezTo>
                <a:cubicBezTo>
                  <a:pt x="1" y="24"/>
                  <a:pt x="1" y="23"/>
                  <a:pt x="0" y="22"/>
                </a:cubicBezTo>
                <a:cubicBezTo>
                  <a:pt x="0" y="20"/>
                  <a:pt x="0" y="19"/>
                  <a:pt x="0" y="17"/>
                </a:cubicBezTo>
                <a:cubicBezTo>
                  <a:pt x="0" y="15"/>
                  <a:pt x="0" y="13"/>
                  <a:pt x="0" y="12"/>
                </a:cubicBezTo>
                <a:cubicBezTo>
                  <a:pt x="1" y="10"/>
                  <a:pt x="1" y="9"/>
                  <a:pt x="2" y="7"/>
                </a:cubicBezTo>
                <a:cubicBezTo>
                  <a:pt x="2" y="6"/>
                  <a:pt x="3" y="5"/>
                  <a:pt x="4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1"/>
                  <a:pt x="8" y="0"/>
                  <a:pt x="9" y="0"/>
                </a:cubicBezTo>
                <a:cubicBezTo>
                  <a:pt x="10" y="0"/>
                  <a:pt x="11" y="1"/>
                  <a:pt x="11" y="1"/>
                </a:cubicBezTo>
                <a:cubicBezTo>
                  <a:pt x="12" y="2"/>
                  <a:pt x="12" y="3"/>
                  <a:pt x="12" y="4"/>
                </a:cubicBezTo>
                <a:cubicBezTo>
                  <a:pt x="13" y="5"/>
                  <a:pt x="13" y="7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2" y="14"/>
                  <a:pt x="12" y="15"/>
                </a:cubicBezTo>
                <a:cubicBezTo>
                  <a:pt x="12" y="15"/>
                  <a:pt x="12" y="16"/>
                  <a:pt x="12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2" y="20"/>
                  <a:pt x="12" y="20"/>
                </a:cubicBezTo>
                <a:cubicBezTo>
                  <a:pt x="12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1"/>
                </a:cubicBezTo>
                <a:cubicBezTo>
                  <a:pt x="14" y="21"/>
                  <a:pt x="14" y="21"/>
                  <a:pt x="14" y="22"/>
                </a:cubicBezTo>
                <a:moveTo>
                  <a:pt x="10" y="11"/>
                </a:moveTo>
                <a:cubicBezTo>
                  <a:pt x="10" y="10"/>
                  <a:pt x="10" y="9"/>
                  <a:pt x="10" y="8"/>
                </a:cubicBezTo>
                <a:cubicBezTo>
                  <a:pt x="10" y="7"/>
                  <a:pt x="9" y="6"/>
                  <a:pt x="9" y="6"/>
                </a:cubicBezTo>
                <a:cubicBezTo>
                  <a:pt x="9" y="5"/>
                  <a:pt x="8" y="5"/>
                  <a:pt x="8" y="5"/>
                </a:cubicBezTo>
                <a:cubicBezTo>
                  <a:pt x="8" y="5"/>
                  <a:pt x="7" y="5"/>
                  <a:pt x="6" y="5"/>
                </a:cubicBezTo>
                <a:cubicBezTo>
                  <a:pt x="6" y="5"/>
                  <a:pt x="5" y="6"/>
                  <a:pt x="5" y="7"/>
                </a:cubicBezTo>
                <a:cubicBezTo>
                  <a:pt x="4" y="7"/>
                  <a:pt x="4" y="8"/>
                  <a:pt x="4" y="9"/>
                </a:cubicBezTo>
                <a:cubicBezTo>
                  <a:pt x="3" y="10"/>
                  <a:pt x="3" y="11"/>
                  <a:pt x="3" y="12"/>
                </a:cubicBezTo>
                <a:cubicBezTo>
                  <a:pt x="3" y="13"/>
                  <a:pt x="3" y="14"/>
                  <a:pt x="3" y="15"/>
                </a:cubicBezTo>
                <a:cubicBezTo>
                  <a:pt x="3" y="16"/>
                  <a:pt x="3" y="17"/>
                  <a:pt x="3" y="18"/>
                </a:cubicBezTo>
                <a:cubicBezTo>
                  <a:pt x="3" y="19"/>
                  <a:pt x="3" y="20"/>
                  <a:pt x="4" y="20"/>
                </a:cubicBezTo>
                <a:cubicBezTo>
                  <a:pt x="4" y="21"/>
                  <a:pt x="4" y="21"/>
                  <a:pt x="5" y="21"/>
                </a:cubicBezTo>
                <a:cubicBezTo>
                  <a:pt x="5" y="21"/>
                  <a:pt x="6" y="21"/>
                  <a:pt x="6" y="21"/>
                </a:cubicBezTo>
                <a:cubicBezTo>
                  <a:pt x="7" y="20"/>
                  <a:pt x="8" y="20"/>
                  <a:pt x="8" y="19"/>
                </a:cubicBezTo>
                <a:cubicBezTo>
                  <a:pt x="8" y="19"/>
                  <a:pt x="9" y="18"/>
                  <a:pt x="9" y="17"/>
                </a:cubicBezTo>
                <a:cubicBezTo>
                  <a:pt x="9" y="16"/>
                  <a:pt x="10" y="15"/>
                  <a:pt x="10" y="14"/>
                </a:cubicBezTo>
                <a:cubicBezTo>
                  <a:pt x="10" y="13"/>
                  <a:pt x="10" y="12"/>
                  <a:pt x="10" y="1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4" name="Freeform 160"/>
          <p:cNvSpPr>
            <a:spLocks/>
          </p:cNvSpPr>
          <p:nvPr/>
        </p:nvSpPr>
        <p:spPr bwMode="auto">
          <a:xfrm>
            <a:off x="6197600" y="4740275"/>
            <a:ext cx="17462" cy="41275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1" y="18"/>
              </a:cxn>
              <a:cxn ang="0">
                <a:pos x="10" y="22"/>
              </a:cxn>
              <a:cxn ang="0">
                <a:pos x="8" y="24"/>
              </a:cxn>
              <a:cxn ang="0">
                <a:pos x="6" y="26"/>
              </a:cxn>
              <a:cxn ang="0">
                <a:pos x="3" y="27"/>
              </a:cxn>
              <a:cxn ang="0">
                <a:pos x="2" y="27"/>
              </a:cxn>
              <a:cxn ang="0">
                <a:pos x="1" y="24"/>
              </a:cxn>
              <a:cxn ang="0">
                <a:pos x="0" y="21"/>
              </a:cxn>
              <a:cxn ang="0">
                <a:pos x="0" y="7"/>
              </a:cxn>
              <a:cxn ang="0">
                <a:pos x="0" y="7"/>
              </a:cxn>
              <a:cxn ang="0">
                <a:pos x="1" y="6"/>
              </a:cxn>
              <a:cxn ang="0">
                <a:pos x="1" y="6"/>
              </a:cxn>
              <a:cxn ang="0">
                <a:pos x="2" y="6"/>
              </a:cxn>
              <a:cxn ang="0">
                <a:pos x="2" y="5"/>
              </a:cxn>
              <a:cxn ang="0">
                <a:pos x="3" y="5"/>
              </a:cxn>
              <a:cxn ang="0">
                <a:pos x="3" y="5"/>
              </a:cxn>
              <a:cxn ang="0">
                <a:pos x="3" y="6"/>
              </a:cxn>
              <a:cxn ang="0">
                <a:pos x="3" y="19"/>
              </a:cxn>
              <a:cxn ang="0">
                <a:pos x="3" y="21"/>
              </a:cxn>
              <a:cxn ang="0">
                <a:pos x="4" y="22"/>
              </a:cxn>
              <a:cxn ang="0">
                <a:pos x="5" y="23"/>
              </a:cxn>
              <a:cxn ang="0">
                <a:pos x="6" y="23"/>
              </a:cxn>
              <a:cxn ang="0">
                <a:pos x="7" y="22"/>
              </a:cxn>
              <a:cxn ang="0">
                <a:pos x="8" y="20"/>
              </a:cxn>
              <a:cxn ang="0">
                <a:pos x="8" y="18"/>
              </a:cxn>
              <a:cxn ang="0">
                <a:pos x="9" y="16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1"/>
              </a:cxn>
              <a:cxn ang="0">
                <a:pos x="10" y="1"/>
              </a:cxn>
              <a:cxn ang="0">
                <a:pos x="11" y="1"/>
              </a:cxn>
              <a:cxn ang="0">
                <a:pos x="11" y="0"/>
              </a:cxn>
              <a:cxn ang="0">
                <a:pos x="11" y="1"/>
              </a:cxn>
              <a:cxn ang="0">
                <a:pos x="11" y="1"/>
              </a:cxn>
              <a:cxn ang="0">
                <a:pos x="11" y="14"/>
              </a:cxn>
            </a:cxnLst>
            <a:rect l="0" t="0" r="r" b="b"/>
            <a:pathLst>
              <a:path w="11" h="27">
                <a:moveTo>
                  <a:pt x="11" y="14"/>
                </a:moveTo>
                <a:cubicBezTo>
                  <a:pt x="11" y="16"/>
                  <a:pt x="11" y="17"/>
                  <a:pt x="11" y="18"/>
                </a:cubicBezTo>
                <a:cubicBezTo>
                  <a:pt x="11" y="19"/>
                  <a:pt x="10" y="21"/>
                  <a:pt x="10" y="22"/>
                </a:cubicBezTo>
                <a:cubicBezTo>
                  <a:pt x="9" y="23"/>
                  <a:pt x="9" y="24"/>
                  <a:pt x="8" y="24"/>
                </a:cubicBezTo>
                <a:cubicBezTo>
                  <a:pt x="7" y="25"/>
                  <a:pt x="7" y="26"/>
                  <a:pt x="6" y="26"/>
                </a:cubicBezTo>
                <a:cubicBezTo>
                  <a:pt x="5" y="27"/>
                  <a:pt x="4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1" y="26"/>
                  <a:pt x="1" y="25"/>
                  <a:pt x="1" y="24"/>
                </a:cubicBezTo>
                <a:cubicBezTo>
                  <a:pt x="0" y="24"/>
                  <a:pt x="0" y="22"/>
                  <a:pt x="0" y="2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5"/>
                  <a:pt x="2" y="5"/>
                </a:cubicBezTo>
                <a:cubicBezTo>
                  <a:pt x="2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1"/>
                  <a:pt x="3" y="21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3"/>
                  <a:pt x="4" y="23"/>
                  <a:pt x="5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6" y="22"/>
                  <a:pt x="7" y="22"/>
                  <a:pt x="7" y="22"/>
                </a:cubicBezTo>
                <a:cubicBezTo>
                  <a:pt x="7" y="21"/>
                  <a:pt x="8" y="21"/>
                  <a:pt x="8" y="20"/>
                </a:cubicBezTo>
                <a:cubicBezTo>
                  <a:pt x="8" y="19"/>
                  <a:pt x="8" y="19"/>
                  <a:pt x="8" y="18"/>
                </a:cubicBezTo>
                <a:cubicBezTo>
                  <a:pt x="8" y="17"/>
                  <a:pt x="9" y="17"/>
                  <a:pt x="9" y="16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10" y="1"/>
                  <a:pt x="10" y="1"/>
                </a:cubicBezTo>
                <a:cubicBezTo>
                  <a:pt x="10" y="1"/>
                  <a:pt x="10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1"/>
                </a:cubicBezTo>
                <a:cubicBezTo>
                  <a:pt x="11" y="1"/>
                  <a:pt x="11" y="1"/>
                  <a:pt x="11" y="1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5" name="Freeform 161"/>
          <p:cNvSpPr>
            <a:spLocks/>
          </p:cNvSpPr>
          <p:nvPr/>
        </p:nvSpPr>
        <p:spPr bwMode="auto">
          <a:xfrm>
            <a:off x="6218238" y="4730750"/>
            <a:ext cx="12700" cy="41275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3"/>
              </a:cxn>
              <a:cxn ang="0">
                <a:pos x="1" y="27"/>
              </a:cxn>
              <a:cxn ang="0">
                <a:pos x="0" y="27"/>
              </a:cxn>
              <a:cxn ang="0">
                <a:pos x="0" y="26"/>
              </a:cxn>
              <a:cxn ang="0">
                <a:pos x="0" y="6"/>
              </a:cxn>
              <a:cxn ang="0">
                <a:pos x="0" y="5"/>
              </a:cxn>
              <a:cxn ang="0">
                <a:pos x="1" y="4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4"/>
              </a:cxn>
              <a:cxn ang="0">
                <a:pos x="8" y="4"/>
              </a:cxn>
              <a:cxn ang="0">
                <a:pos x="3" y="7"/>
              </a:cxn>
              <a:cxn ang="0">
                <a:pos x="3" y="12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7" y="11"/>
              </a:cxn>
              <a:cxn ang="0">
                <a:pos x="7" y="12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3" y="16"/>
              </a:cxn>
              <a:cxn ang="0">
                <a:pos x="3" y="22"/>
              </a:cxn>
              <a:cxn ang="0">
                <a:pos x="8" y="19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  <a:cxn ang="0">
                <a:pos x="8" y="21"/>
              </a:cxn>
            </a:cxnLst>
            <a:rect l="0" t="0" r="r" b="b"/>
            <a:pathLst>
              <a:path w="8" h="27">
                <a:moveTo>
                  <a:pt x="8" y="21"/>
                </a:moveTo>
                <a:cubicBezTo>
                  <a:pt x="8" y="21"/>
                  <a:pt x="8" y="21"/>
                  <a:pt x="8" y="21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3" y="7"/>
                  <a:pt x="3" y="7"/>
                  <a:pt x="3" y="7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20"/>
                  <a:pt x="8" y="20"/>
                </a:cubicBezTo>
                <a:cubicBezTo>
                  <a:pt x="8" y="20"/>
                  <a:pt x="8" y="20"/>
                  <a:pt x="8" y="2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6" name="Freeform 162"/>
          <p:cNvSpPr>
            <a:spLocks/>
          </p:cNvSpPr>
          <p:nvPr/>
        </p:nvSpPr>
        <p:spPr bwMode="auto">
          <a:xfrm>
            <a:off x="6235700" y="4716463"/>
            <a:ext cx="22225" cy="46037"/>
          </a:xfrm>
          <a:custGeom>
            <a:avLst/>
            <a:gdLst/>
            <a:ahLst/>
            <a:cxnLst>
              <a:cxn ang="0">
                <a:pos x="15" y="21"/>
              </a:cxn>
              <a:cxn ang="0">
                <a:pos x="15" y="22"/>
              </a:cxn>
              <a:cxn ang="0">
                <a:pos x="15" y="22"/>
              </a:cxn>
              <a:cxn ang="0">
                <a:pos x="15" y="22"/>
              </a:cxn>
              <a:cxn ang="0">
                <a:pos x="14" y="23"/>
              </a:cxn>
              <a:cxn ang="0">
                <a:pos x="13" y="23"/>
              </a:cxn>
              <a:cxn ang="0">
                <a:pos x="13" y="23"/>
              </a:cxn>
              <a:cxn ang="0">
                <a:pos x="13" y="23"/>
              </a:cxn>
              <a:cxn ang="0">
                <a:pos x="13" y="23"/>
              </a:cxn>
              <a:cxn ang="0">
                <a:pos x="13" y="5"/>
              </a:cxn>
              <a:cxn ang="0">
                <a:pos x="13" y="5"/>
              </a:cxn>
              <a:cxn ang="0">
                <a:pos x="9" y="25"/>
              </a:cxn>
              <a:cxn ang="0">
                <a:pos x="9" y="26"/>
              </a:cxn>
              <a:cxn ang="0">
                <a:pos x="8" y="26"/>
              </a:cxn>
              <a:cxn ang="0">
                <a:pos x="8" y="26"/>
              </a:cxn>
              <a:cxn ang="0">
                <a:pos x="7" y="27"/>
              </a:cxn>
              <a:cxn ang="0">
                <a:pos x="7" y="27"/>
              </a:cxn>
              <a:cxn ang="0">
                <a:pos x="6" y="27"/>
              </a:cxn>
              <a:cxn ang="0">
                <a:pos x="6" y="27"/>
              </a:cxn>
              <a:cxn ang="0">
                <a:pos x="6" y="27"/>
              </a:cxn>
              <a:cxn ang="0">
                <a:pos x="2" y="11"/>
              </a:cxn>
              <a:cxn ang="0">
                <a:pos x="2" y="11"/>
              </a:cxn>
              <a:cxn ang="0">
                <a:pos x="2" y="29"/>
              </a:cxn>
              <a:cxn ang="0">
                <a:pos x="2" y="29"/>
              </a:cxn>
              <a:cxn ang="0">
                <a:pos x="2" y="30"/>
              </a:cxn>
              <a:cxn ang="0">
                <a:pos x="2" y="30"/>
              </a:cxn>
              <a:cxn ang="0">
                <a:pos x="1" y="30"/>
              </a:cxn>
              <a:cxn ang="0">
                <a:pos x="0" y="31"/>
              </a:cxn>
              <a:cxn ang="0">
                <a:pos x="0" y="31"/>
              </a:cxn>
              <a:cxn ang="0">
                <a:pos x="0" y="31"/>
              </a:cxn>
              <a:cxn ang="0">
                <a:pos x="0" y="30"/>
              </a:cxn>
              <a:cxn ang="0">
                <a:pos x="0" y="10"/>
              </a:cxn>
              <a:cxn ang="0">
                <a:pos x="0" y="9"/>
              </a:cxn>
              <a:cxn ang="0">
                <a:pos x="1" y="8"/>
              </a:cxn>
              <a:cxn ang="0">
                <a:pos x="2" y="7"/>
              </a:cxn>
              <a:cxn ang="0">
                <a:pos x="3" y="7"/>
              </a:cxn>
              <a:cxn ang="0">
                <a:pos x="4" y="7"/>
              </a:cxn>
              <a:cxn ang="0">
                <a:pos x="4" y="7"/>
              </a:cxn>
              <a:cxn ang="0">
                <a:pos x="5" y="8"/>
              </a:cxn>
              <a:cxn ang="0">
                <a:pos x="8" y="20"/>
              </a:cxn>
              <a:cxn ang="0">
                <a:pos x="8" y="20"/>
              </a:cxn>
              <a:cxn ang="0">
                <a:pos x="11" y="5"/>
              </a:cxn>
              <a:cxn ang="0">
                <a:pos x="11" y="3"/>
              </a:cxn>
              <a:cxn ang="0">
                <a:pos x="11" y="2"/>
              </a:cxn>
              <a:cxn ang="0">
                <a:pos x="12" y="2"/>
              </a:cxn>
              <a:cxn ang="0">
                <a:pos x="12" y="1"/>
              </a:cxn>
              <a:cxn ang="0">
                <a:pos x="14" y="0"/>
              </a:cxn>
              <a:cxn ang="0">
                <a:pos x="15" y="0"/>
              </a:cxn>
              <a:cxn ang="0">
                <a:pos x="15" y="0"/>
              </a:cxn>
              <a:cxn ang="0">
                <a:pos x="15" y="1"/>
              </a:cxn>
              <a:cxn ang="0">
                <a:pos x="15" y="1"/>
              </a:cxn>
              <a:cxn ang="0">
                <a:pos x="15" y="21"/>
              </a:cxn>
            </a:cxnLst>
            <a:rect l="0" t="0" r="r" b="b"/>
            <a:pathLst>
              <a:path w="15" h="31">
                <a:moveTo>
                  <a:pt x="15" y="21"/>
                </a:moveTo>
                <a:cubicBezTo>
                  <a:pt x="15" y="21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3"/>
                  <a:pt x="14" y="23"/>
                  <a:pt x="14" y="23"/>
                </a:cubicBezTo>
                <a:cubicBezTo>
                  <a:pt x="14" y="23"/>
                  <a:pt x="14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6"/>
                </a:cubicBezTo>
                <a:cubicBezTo>
                  <a:pt x="9" y="26"/>
                  <a:pt x="9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6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cubicBezTo>
                  <a:pt x="0" y="8"/>
                  <a:pt x="0" y="8"/>
                  <a:pt x="1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8"/>
                  <a:pt x="5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4"/>
                  <a:pt x="11" y="3"/>
                </a:cubicBezTo>
                <a:cubicBezTo>
                  <a:pt x="11" y="3"/>
                  <a:pt x="11" y="3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lnTo>
                  <a:pt x="15" y="21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7" name="Freeform 163"/>
          <p:cNvSpPr>
            <a:spLocks/>
          </p:cNvSpPr>
          <p:nvPr/>
        </p:nvSpPr>
        <p:spPr bwMode="auto">
          <a:xfrm>
            <a:off x="6262688" y="4705350"/>
            <a:ext cx="12700" cy="41275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8" y="22"/>
              </a:cxn>
              <a:cxn ang="0">
                <a:pos x="8" y="22"/>
              </a:cxn>
              <a:cxn ang="0">
                <a:pos x="8" y="23"/>
              </a:cxn>
              <a:cxn ang="0">
                <a:pos x="8" y="23"/>
              </a:cxn>
              <a:cxn ang="0">
                <a:pos x="1" y="27"/>
              </a:cxn>
              <a:cxn ang="0">
                <a:pos x="1" y="27"/>
              </a:cxn>
              <a:cxn ang="0">
                <a:pos x="0" y="26"/>
              </a:cxn>
              <a:cxn ang="0">
                <a:pos x="0" y="6"/>
              </a:cxn>
              <a:cxn ang="0">
                <a:pos x="1" y="5"/>
              </a:cxn>
              <a:cxn ang="0">
                <a:pos x="1" y="4"/>
              </a:cxn>
              <a:cxn ang="0">
                <a:pos x="8" y="0"/>
              </a:cxn>
              <a:cxn ang="0">
                <a:pos x="8" y="0"/>
              </a:cxn>
              <a:cxn ang="0">
                <a:pos x="8" y="1"/>
              </a:cxn>
              <a:cxn ang="0">
                <a:pos x="8" y="1"/>
              </a:cxn>
              <a:cxn ang="0">
                <a:pos x="8" y="2"/>
              </a:cxn>
              <a:cxn ang="0">
                <a:pos x="8" y="3"/>
              </a:cxn>
              <a:cxn ang="0">
                <a:pos x="8" y="3"/>
              </a:cxn>
              <a:cxn ang="0">
                <a:pos x="8" y="4"/>
              </a:cxn>
              <a:cxn ang="0">
                <a:pos x="8" y="4"/>
              </a:cxn>
              <a:cxn ang="0">
                <a:pos x="3" y="7"/>
              </a:cxn>
              <a:cxn ang="0">
                <a:pos x="3" y="12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8" y="11"/>
              </a:cxn>
              <a:cxn ang="0">
                <a:pos x="8" y="11"/>
              </a:cxn>
              <a:cxn ang="0">
                <a:pos x="8" y="12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3" y="16"/>
              </a:cxn>
              <a:cxn ang="0">
                <a:pos x="3" y="22"/>
              </a:cxn>
              <a:cxn ang="0">
                <a:pos x="8" y="19"/>
              </a:cxn>
              <a:cxn ang="0">
                <a:pos x="8" y="19"/>
              </a:cxn>
              <a:cxn ang="0">
                <a:pos x="8" y="19"/>
              </a:cxn>
              <a:cxn ang="0">
                <a:pos x="8" y="20"/>
              </a:cxn>
              <a:cxn ang="0">
                <a:pos x="8" y="21"/>
              </a:cxn>
            </a:cxnLst>
            <a:rect l="0" t="0" r="r" b="b"/>
            <a:pathLst>
              <a:path w="8" h="27">
                <a:moveTo>
                  <a:pt x="8" y="21"/>
                </a:moveTo>
                <a:cubicBezTo>
                  <a:pt x="8" y="21"/>
                  <a:pt x="8" y="21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3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1" y="5"/>
                </a:cubicBezTo>
                <a:cubicBezTo>
                  <a:pt x="1" y="5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8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3" y="7"/>
                  <a:pt x="3" y="7"/>
                  <a:pt x="3" y="7"/>
                </a:cubicBezTo>
                <a:cubicBezTo>
                  <a:pt x="3" y="12"/>
                  <a:pt x="3" y="12"/>
                  <a:pt x="3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8" name="Freeform 164"/>
          <p:cNvSpPr>
            <a:spLocks/>
          </p:cNvSpPr>
          <p:nvPr/>
        </p:nvSpPr>
        <p:spPr bwMode="auto">
          <a:xfrm>
            <a:off x="6278563" y="4695825"/>
            <a:ext cx="17462" cy="41275"/>
          </a:xfrm>
          <a:custGeom>
            <a:avLst/>
            <a:gdLst/>
            <a:ahLst/>
            <a:cxnLst>
              <a:cxn ang="0">
                <a:pos x="11" y="20"/>
              </a:cxn>
              <a:cxn ang="0">
                <a:pos x="11" y="21"/>
              </a:cxn>
              <a:cxn ang="0">
                <a:pos x="11" y="22"/>
              </a:cxn>
              <a:cxn ang="0">
                <a:pos x="10" y="22"/>
              </a:cxn>
              <a:cxn ang="0">
                <a:pos x="10" y="22"/>
              </a:cxn>
              <a:cxn ang="0">
                <a:pos x="9" y="23"/>
              </a:cxn>
              <a:cxn ang="0">
                <a:pos x="8" y="23"/>
              </a:cxn>
              <a:cxn ang="0">
                <a:pos x="8" y="23"/>
              </a:cxn>
              <a:cxn ang="0">
                <a:pos x="7" y="23"/>
              </a:cxn>
              <a:cxn ang="0">
                <a:pos x="7" y="21"/>
              </a:cxn>
              <a:cxn ang="0">
                <a:pos x="3" y="13"/>
              </a:cxn>
              <a:cxn ang="0">
                <a:pos x="3" y="11"/>
              </a:cxn>
              <a:cxn ang="0">
                <a:pos x="2" y="9"/>
              </a:cxn>
              <a:cxn ang="0">
                <a:pos x="2" y="9"/>
              </a:cxn>
              <a:cxn ang="0">
                <a:pos x="2" y="12"/>
              </a:cxn>
              <a:cxn ang="0">
                <a:pos x="2" y="14"/>
              </a:cxn>
              <a:cxn ang="0">
                <a:pos x="2" y="26"/>
              </a:cxn>
              <a:cxn ang="0">
                <a:pos x="2" y="27"/>
              </a:cxn>
              <a:cxn ang="0">
                <a:pos x="2" y="27"/>
              </a:cxn>
              <a:cxn ang="0">
                <a:pos x="2" y="27"/>
              </a:cxn>
              <a:cxn ang="0">
                <a:pos x="1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28"/>
              </a:cxn>
              <a:cxn ang="0">
                <a:pos x="0" y="7"/>
              </a:cxn>
              <a:cxn ang="0">
                <a:pos x="0" y="6"/>
              </a:cxn>
              <a:cxn ang="0">
                <a:pos x="1" y="5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4" y="5"/>
              </a:cxn>
              <a:cxn ang="0">
                <a:pos x="4" y="6"/>
              </a:cxn>
              <a:cxn ang="0">
                <a:pos x="7" y="12"/>
              </a:cxn>
              <a:cxn ang="0">
                <a:pos x="7" y="13"/>
              </a:cxn>
              <a:cxn ang="0">
                <a:pos x="8" y="15"/>
              </a:cxn>
              <a:cxn ang="0">
                <a:pos x="8" y="16"/>
              </a:cxn>
              <a:cxn ang="0">
                <a:pos x="8" y="17"/>
              </a:cxn>
              <a:cxn ang="0">
                <a:pos x="8" y="17"/>
              </a:cxn>
              <a:cxn ang="0">
                <a:pos x="8" y="14"/>
              </a:cxn>
              <a:cxn ang="0">
                <a:pos x="8" y="12"/>
              </a:cxn>
              <a:cxn ang="0">
                <a:pos x="8" y="1"/>
              </a:cxn>
              <a:cxn ang="0">
                <a:pos x="8" y="1"/>
              </a:cxn>
              <a:cxn ang="0">
                <a:pos x="9" y="1"/>
              </a:cxn>
              <a:cxn ang="0">
                <a:pos x="9" y="0"/>
              </a:cxn>
              <a:cxn ang="0">
                <a:pos x="10" y="0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11" y="20"/>
              </a:cxn>
            </a:cxnLst>
            <a:rect l="0" t="0" r="r" b="b"/>
            <a:pathLst>
              <a:path w="11" h="28">
                <a:moveTo>
                  <a:pt x="11" y="20"/>
                </a:moveTo>
                <a:cubicBezTo>
                  <a:pt x="11" y="20"/>
                  <a:pt x="11" y="21"/>
                  <a:pt x="11" y="21"/>
                </a:cubicBezTo>
                <a:cubicBezTo>
                  <a:pt x="11" y="21"/>
                  <a:pt x="11" y="21"/>
                  <a:pt x="11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1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1"/>
                  <a:pt x="2" y="12"/>
                </a:cubicBezTo>
                <a:cubicBezTo>
                  <a:pt x="2" y="13"/>
                  <a:pt x="2" y="13"/>
                  <a:pt x="2" y="14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1" y="27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6"/>
                  <a:pt x="0" y="5"/>
                  <a:pt x="1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4" y="4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8" y="14"/>
                  <a:pt x="8" y="15"/>
                </a:cubicBezTo>
                <a:cubicBezTo>
                  <a:pt x="8" y="15"/>
                  <a:pt x="8" y="15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5"/>
                  <a:pt x="8" y="14"/>
                </a:cubicBezTo>
                <a:cubicBezTo>
                  <a:pt x="8" y="14"/>
                  <a:pt x="8" y="13"/>
                  <a:pt x="8" y="1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1"/>
                  <a:pt x="9" y="0"/>
                  <a:pt x="9" y="0"/>
                </a:cubicBezTo>
                <a:cubicBezTo>
                  <a:pt x="9" y="0"/>
                  <a:pt x="9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20"/>
                </a:ln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9" name="Freeform 165"/>
          <p:cNvSpPr>
            <a:spLocks/>
          </p:cNvSpPr>
          <p:nvPr/>
        </p:nvSpPr>
        <p:spPr bwMode="auto">
          <a:xfrm>
            <a:off x="6297613" y="4684713"/>
            <a:ext cx="15875" cy="38100"/>
          </a:xfrm>
          <a:custGeom>
            <a:avLst/>
            <a:gdLst/>
            <a:ahLst/>
            <a:cxnLst>
              <a:cxn ang="0">
                <a:pos x="11" y="1"/>
              </a:cxn>
              <a:cxn ang="0">
                <a:pos x="11" y="2"/>
              </a:cxn>
              <a:cxn ang="0">
                <a:pos x="11" y="3"/>
              </a:cxn>
              <a:cxn ang="0">
                <a:pos x="11" y="3"/>
              </a:cxn>
              <a:cxn ang="0">
                <a:pos x="10" y="3"/>
              </a:cxn>
              <a:cxn ang="0">
                <a:pos x="7" y="5"/>
              </a:cxn>
              <a:cxn ang="0">
                <a:pos x="7" y="23"/>
              </a:cxn>
              <a:cxn ang="0">
                <a:pos x="7" y="24"/>
              </a:cxn>
              <a:cxn ang="0">
                <a:pos x="7" y="24"/>
              </a:cxn>
              <a:cxn ang="0">
                <a:pos x="6" y="25"/>
              </a:cxn>
              <a:cxn ang="0">
                <a:pos x="6" y="25"/>
              </a:cxn>
              <a:cxn ang="0">
                <a:pos x="5" y="25"/>
              </a:cxn>
              <a:cxn ang="0">
                <a:pos x="5" y="25"/>
              </a:cxn>
              <a:cxn ang="0">
                <a:pos x="4" y="25"/>
              </a:cxn>
              <a:cxn ang="0">
                <a:pos x="4" y="25"/>
              </a:cxn>
              <a:cxn ang="0">
                <a:pos x="4" y="7"/>
              </a:cxn>
              <a:cxn ang="0">
                <a:pos x="1" y="9"/>
              </a:cxn>
              <a:cxn ang="0">
                <a:pos x="1" y="9"/>
              </a:cxn>
              <a:cxn ang="0">
                <a:pos x="1" y="9"/>
              </a:cxn>
              <a:cxn ang="0">
                <a:pos x="0" y="8"/>
              </a:cxn>
              <a:cxn ang="0">
                <a:pos x="0" y="7"/>
              </a:cxn>
              <a:cxn ang="0">
                <a:pos x="0" y="6"/>
              </a:cxn>
              <a:cxn ang="0">
                <a:pos x="1" y="6"/>
              </a:cxn>
              <a:cxn ang="0">
                <a:pos x="1" y="5"/>
              </a:cxn>
              <a:cxn ang="0">
                <a:pos x="1" y="5"/>
              </a:cxn>
              <a:cxn ang="0">
                <a:pos x="10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11" y="1"/>
              </a:cxn>
            </a:cxnLst>
            <a:rect l="0" t="0" r="r" b="b"/>
            <a:pathLst>
              <a:path w="11" h="25">
                <a:moveTo>
                  <a:pt x="11" y="1"/>
                </a:move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7" y="5"/>
                  <a:pt x="7" y="5"/>
                  <a:pt x="7" y="5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6" y="24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7"/>
                  <a:pt x="4" y="7"/>
                  <a:pt x="4" y="7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8"/>
                  <a:pt x="0" y="8"/>
                  <a:pt x="0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1" y="6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"/>
                  <a:pt x="11" y="1"/>
                  <a:pt x="11" y="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90" name="Freeform 166"/>
          <p:cNvSpPr>
            <a:spLocks/>
          </p:cNvSpPr>
          <p:nvPr/>
        </p:nvSpPr>
        <p:spPr bwMode="auto">
          <a:xfrm>
            <a:off x="6186488" y="4660900"/>
            <a:ext cx="28575" cy="71437"/>
          </a:xfrm>
          <a:custGeom>
            <a:avLst/>
            <a:gdLst/>
            <a:ahLst/>
            <a:cxnLst>
              <a:cxn ang="0">
                <a:pos x="19" y="34"/>
              </a:cxn>
              <a:cxn ang="0">
                <a:pos x="19" y="36"/>
              </a:cxn>
              <a:cxn ang="0">
                <a:pos x="19" y="37"/>
              </a:cxn>
              <a:cxn ang="0">
                <a:pos x="19" y="37"/>
              </a:cxn>
              <a:cxn ang="0">
                <a:pos x="19" y="38"/>
              </a:cxn>
              <a:cxn ang="0">
                <a:pos x="1" y="48"/>
              </a:cxn>
              <a:cxn ang="0">
                <a:pos x="0" y="48"/>
              </a:cxn>
              <a:cxn ang="0">
                <a:pos x="0" y="46"/>
              </a:cxn>
              <a:cxn ang="0">
                <a:pos x="0" y="45"/>
              </a:cxn>
              <a:cxn ang="0">
                <a:pos x="0" y="43"/>
              </a:cxn>
              <a:cxn ang="0">
                <a:pos x="0" y="42"/>
              </a:cxn>
              <a:cxn ang="0">
                <a:pos x="0" y="41"/>
              </a:cxn>
              <a:cxn ang="0">
                <a:pos x="1" y="39"/>
              </a:cxn>
              <a:cxn ang="0">
                <a:pos x="12" y="9"/>
              </a:cxn>
              <a:cxn ang="0">
                <a:pos x="1" y="15"/>
              </a:cxn>
              <a:cxn ang="0">
                <a:pos x="1" y="16"/>
              </a:cxn>
              <a:cxn ang="0">
                <a:pos x="0" y="15"/>
              </a:cxn>
              <a:cxn ang="0">
                <a:pos x="0" y="14"/>
              </a:cxn>
              <a:cxn ang="0">
                <a:pos x="0" y="13"/>
              </a:cxn>
              <a:cxn ang="0">
                <a:pos x="0" y="11"/>
              </a:cxn>
              <a:cxn ang="0">
                <a:pos x="0" y="10"/>
              </a:cxn>
              <a:cxn ang="0">
                <a:pos x="1" y="10"/>
              </a:cxn>
              <a:cxn ang="0">
                <a:pos x="1" y="9"/>
              </a:cxn>
              <a:cxn ang="0">
                <a:pos x="17" y="0"/>
              </a:cxn>
              <a:cxn ang="0">
                <a:pos x="18" y="0"/>
              </a:cxn>
              <a:cxn ang="0">
                <a:pos x="19" y="1"/>
              </a:cxn>
              <a:cxn ang="0">
                <a:pos x="19" y="3"/>
              </a:cxn>
              <a:cxn ang="0">
                <a:pos x="19" y="4"/>
              </a:cxn>
              <a:cxn ang="0">
                <a:pos x="19" y="5"/>
              </a:cxn>
              <a:cxn ang="0">
                <a:pos x="18" y="7"/>
              </a:cxn>
              <a:cxn ang="0">
                <a:pos x="17" y="9"/>
              </a:cxn>
              <a:cxn ang="0">
                <a:pos x="6" y="38"/>
              </a:cxn>
              <a:cxn ang="0">
                <a:pos x="19" y="31"/>
              </a:cxn>
              <a:cxn ang="0">
                <a:pos x="19" y="32"/>
              </a:cxn>
              <a:cxn ang="0">
                <a:pos x="19" y="34"/>
              </a:cxn>
            </a:cxnLst>
            <a:rect l="0" t="0" r="r" b="b"/>
            <a:pathLst>
              <a:path w="19" h="48">
                <a:moveTo>
                  <a:pt x="19" y="34"/>
                </a:moveTo>
                <a:cubicBezTo>
                  <a:pt x="19" y="35"/>
                  <a:pt x="19" y="35"/>
                  <a:pt x="19" y="36"/>
                </a:cubicBezTo>
                <a:cubicBezTo>
                  <a:pt x="19" y="36"/>
                  <a:pt x="19" y="36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8"/>
                  <a:pt x="19" y="38"/>
                </a:cubicBezTo>
                <a:cubicBezTo>
                  <a:pt x="1" y="48"/>
                  <a:pt x="1" y="48"/>
                  <a:pt x="1" y="48"/>
                </a:cubicBezTo>
                <a:cubicBezTo>
                  <a:pt x="1" y="48"/>
                  <a:pt x="0" y="48"/>
                  <a:pt x="0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1"/>
                  <a:pt x="1" y="40"/>
                  <a:pt x="1" y="39"/>
                </a:cubicBezTo>
                <a:cubicBezTo>
                  <a:pt x="12" y="9"/>
                  <a:pt x="12" y="9"/>
                  <a:pt x="12" y="9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1" y="10"/>
                </a:cubicBezTo>
                <a:cubicBezTo>
                  <a:pt x="1" y="9"/>
                  <a:pt x="1" y="9"/>
                  <a:pt x="1" y="9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19" y="1"/>
                  <a:pt x="19" y="1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4"/>
                  <a:pt x="19" y="4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6"/>
                  <a:pt x="18" y="6"/>
                  <a:pt x="18" y="7"/>
                </a:cubicBezTo>
                <a:cubicBezTo>
                  <a:pt x="18" y="7"/>
                  <a:pt x="18" y="8"/>
                  <a:pt x="17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2"/>
                </a:cubicBezTo>
                <a:cubicBezTo>
                  <a:pt x="19" y="32"/>
                  <a:pt x="19" y="33"/>
                  <a:pt x="19" y="34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91" name="Freeform 167"/>
          <p:cNvSpPr>
            <a:spLocks noEditPoints="1"/>
          </p:cNvSpPr>
          <p:nvPr/>
        </p:nvSpPr>
        <p:spPr bwMode="auto">
          <a:xfrm>
            <a:off x="6221413" y="4643438"/>
            <a:ext cx="36512" cy="68262"/>
          </a:xfrm>
          <a:custGeom>
            <a:avLst/>
            <a:gdLst/>
            <a:ahLst/>
            <a:cxnLst>
              <a:cxn ang="0">
                <a:pos x="24" y="13"/>
              </a:cxn>
              <a:cxn ang="0">
                <a:pos x="23" y="22"/>
              </a:cxn>
              <a:cxn ang="0">
                <a:pos x="20" y="30"/>
              </a:cxn>
              <a:cxn ang="0">
                <a:pos x="16" y="36"/>
              </a:cxn>
              <a:cxn ang="0">
                <a:pos x="9" y="41"/>
              </a:cxn>
              <a:cxn ang="0">
                <a:pos x="2" y="45"/>
              </a:cxn>
              <a:cxn ang="0">
                <a:pos x="1" y="45"/>
              </a:cxn>
              <a:cxn ang="0">
                <a:pos x="0" y="44"/>
              </a:cxn>
              <a:cxn ang="0">
                <a:pos x="0" y="10"/>
              </a:cxn>
              <a:cxn ang="0">
                <a:pos x="1" y="8"/>
              </a:cxn>
              <a:cxn ang="0">
                <a:pos x="2" y="7"/>
              </a:cxn>
              <a:cxn ang="0">
                <a:pos x="10" y="2"/>
              </a:cxn>
              <a:cxn ang="0">
                <a:pos x="16" y="0"/>
              </a:cxn>
              <a:cxn ang="0">
                <a:pos x="21" y="1"/>
              </a:cxn>
              <a:cxn ang="0">
                <a:pos x="24" y="5"/>
              </a:cxn>
              <a:cxn ang="0">
                <a:pos x="24" y="13"/>
              </a:cxn>
              <a:cxn ang="0">
                <a:pos x="18" y="16"/>
              </a:cxn>
              <a:cxn ang="0">
                <a:pos x="18" y="11"/>
              </a:cxn>
              <a:cxn ang="0">
                <a:pos x="16" y="8"/>
              </a:cxn>
              <a:cxn ang="0">
                <a:pos x="14" y="7"/>
              </a:cxn>
              <a:cxn ang="0">
                <a:pos x="9" y="9"/>
              </a:cxn>
              <a:cxn ang="0">
                <a:pos x="6" y="10"/>
              </a:cxn>
              <a:cxn ang="0">
                <a:pos x="6" y="37"/>
              </a:cxn>
              <a:cxn ang="0">
                <a:pos x="9" y="35"/>
              </a:cxn>
              <a:cxn ang="0">
                <a:pos x="13" y="32"/>
              </a:cxn>
              <a:cxn ang="0">
                <a:pos x="16" y="28"/>
              </a:cxn>
              <a:cxn ang="0">
                <a:pos x="18" y="22"/>
              </a:cxn>
              <a:cxn ang="0">
                <a:pos x="18" y="16"/>
              </a:cxn>
            </a:cxnLst>
            <a:rect l="0" t="0" r="r" b="b"/>
            <a:pathLst>
              <a:path w="24" h="46">
                <a:moveTo>
                  <a:pt x="24" y="13"/>
                </a:moveTo>
                <a:cubicBezTo>
                  <a:pt x="24" y="16"/>
                  <a:pt x="24" y="19"/>
                  <a:pt x="23" y="22"/>
                </a:cubicBezTo>
                <a:cubicBezTo>
                  <a:pt x="23" y="25"/>
                  <a:pt x="22" y="28"/>
                  <a:pt x="20" y="30"/>
                </a:cubicBezTo>
                <a:cubicBezTo>
                  <a:pt x="19" y="32"/>
                  <a:pt x="18" y="34"/>
                  <a:pt x="16" y="36"/>
                </a:cubicBezTo>
                <a:cubicBezTo>
                  <a:pt x="14" y="38"/>
                  <a:pt x="12" y="40"/>
                  <a:pt x="9" y="41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6"/>
                  <a:pt x="1" y="46"/>
                  <a:pt x="1" y="45"/>
                </a:cubicBezTo>
                <a:cubicBezTo>
                  <a:pt x="1" y="45"/>
                  <a:pt x="0" y="45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9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10" y="2"/>
                  <a:pt x="10" y="2"/>
                  <a:pt x="10" y="2"/>
                </a:cubicBezTo>
                <a:cubicBezTo>
                  <a:pt x="12" y="1"/>
                  <a:pt x="14" y="0"/>
                  <a:pt x="16" y="0"/>
                </a:cubicBezTo>
                <a:cubicBezTo>
                  <a:pt x="18" y="0"/>
                  <a:pt x="19" y="0"/>
                  <a:pt x="21" y="1"/>
                </a:cubicBezTo>
                <a:cubicBezTo>
                  <a:pt x="22" y="2"/>
                  <a:pt x="23" y="3"/>
                  <a:pt x="24" y="5"/>
                </a:cubicBezTo>
                <a:cubicBezTo>
                  <a:pt x="24" y="7"/>
                  <a:pt x="24" y="9"/>
                  <a:pt x="24" y="13"/>
                </a:cubicBezTo>
                <a:moveTo>
                  <a:pt x="18" y="16"/>
                </a:moveTo>
                <a:cubicBezTo>
                  <a:pt x="18" y="14"/>
                  <a:pt x="18" y="13"/>
                  <a:pt x="18" y="11"/>
                </a:cubicBezTo>
                <a:cubicBezTo>
                  <a:pt x="18" y="10"/>
                  <a:pt x="17" y="9"/>
                  <a:pt x="16" y="8"/>
                </a:cubicBezTo>
                <a:cubicBezTo>
                  <a:pt x="16" y="8"/>
                  <a:pt x="15" y="7"/>
                  <a:pt x="14" y="7"/>
                </a:cubicBezTo>
                <a:cubicBezTo>
                  <a:pt x="13" y="7"/>
                  <a:pt x="11" y="8"/>
                  <a:pt x="9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37"/>
                  <a:pt x="6" y="37"/>
                  <a:pt x="6" y="37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34"/>
                  <a:pt x="12" y="33"/>
                  <a:pt x="13" y="32"/>
                </a:cubicBezTo>
                <a:cubicBezTo>
                  <a:pt x="15" y="31"/>
                  <a:pt x="15" y="29"/>
                  <a:pt x="16" y="28"/>
                </a:cubicBezTo>
                <a:cubicBezTo>
                  <a:pt x="17" y="26"/>
                  <a:pt x="17" y="24"/>
                  <a:pt x="18" y="22"/>
                </a:cubicBezTo>
                <a:cubicBezTo>
                  <a:pt x="18" y="21"/>
                  <a:pt x="18" y="19"/>
                  <a:pt x="18" y="16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92" name="Freeform 168"/>
          <p:cNvSpPr>
            <a:spLocks noEditPoints="1"/>
          </p:cNvSpPr>
          <p:nvPr/>
        </p:nvSpPr>
        <p:spPr bwMode="auto">
          <a:xfrm>
            <a:off x="6265863" y="4616450"/>
            <a:ext cx="34925" cy="69850"/>
          </a:xfrm>
          <a:custGeom>
            <a:avLst/>
            <a:gdLst/>
            <a:ahLst/>
            <a:cxnLst>
              <a:cxn ang="0">
                <a:pos x="23" y="33"/>
              </a:cxn>
              <a:cxn ang="0">
                <a:pos x="23" y="33"/>
              </a:cxn>
              <a:cxn ang="0">
                <a:pos x="22" y="34"/>
              </a:cxn>
              <a:cxn ang="0">
                <a:pos x="21" y="35"/>
              </a:cxn>
              <a:cxn ang="0">
                <a:pos x="19" y="36"/>
              </a:cxn>
              <a:cxn ang="0">
                <a:pos x="18" y="37"/>
              </a:cxn>
              <a:cxn ang="0">
                <a:pos x="17" y="37"/>
              </a:cxn>
              <a:cxn ang="0">
                <a:pos x="16" y="37"/>
              </a:cxn>
              <a:cxn ang="0">
                <a:pos x="16" y="36"/>
              </a:cxn>
              <a:cxn ang="0">
                <a:pos x="14" y="29"/>
              </a:cxn>
              <a:cxn ang="0">
                <a:pos x="13" y="27"/>
              </a:cxn>
              <a:cxn ang="0">
                <a:pos x="12" y="26"/>
              </a:cxn>
              <a:cxn ang="0">
                <a:pos x="10" y="25"/>
              </a:cxn>
              <a:cxn ang="0">
                <a:pos x="9" y="26"/>
              </a:cxn>
              <a:cxn ang="0">
                <a:pos x="7" y="27"/>
              </a:cxn>
              <a:cxn ang="0">
                <a:pos x="7" y="42"/>
              </a:cxn>
              <a:cxn ang="0">
                <a:pos x="6" y="43"/>
              </a:cxn>
              <a:cxn ang="0">
                <a:pos x="6" y="43"/>
              </a:cxn>
              <a:cxn ang="0">
                <a:pos x="5" y="44"/>
              </a:cxn>
              <a:cxn ang="0">
                <a:pos x="4" y="45"/>
              </a:cxn>
              <a:cxn ang="0">
                <a:pos x="2" y="46"/>
              </a:cxn>
              <a:cxn ang="0">
                <a:pos x="1" y="46"/>
              </a:cxn>
              <a:cxn ang="0">
                <a:pos x="1" y="46"/>
              </a:cxn>
              <a:cxn ang="0">
                <a:pos x="0" y="45"/>
              </a:cxn>
              <a:cxn ang="0">
                <a:pos x="0" y="10"/>
              </a:cxn>
              <a:cxn ang="0">
                <a:pos x="1" y="8"/>
              </a:cxn>
              <a:cxn ang="0">
                <a:pos x="2" y="7"/>
              </a:cxn>
              <a:cxn ang="0">
                <a:pos x="10" y="2"/>
              </a:cxn>
              <a:cxn ang="0">
                <a:pos x="12" y="1"/>
              </a:cxn>
              <a:cxn ang="0">
                <a:pos x="13" y="1"/>
              </a:cxn>
              <a:cxn ang="0">
                <a:pos x="17" y="0"/>
              </a:cxn>
              <a:cxn ang="0">
                <a:pos x="19" y="0"/>
              </a:cxn>
              <a:cxn ang="0">
                <a:pos x="21" y="3"/>
              </a:cxn>
              <a:cxn ang="0">
                <a:pos x="21" y="6"/>
              </a:cxn>
              <a:cxn ang="0">
                <a:pos x="21" y="10"/>
              </a:cxn>
              <a:cxn ang="0">
                <a:pos x="20" y="14"/>
              </a:cxn>
              <a:cxn ang="0">
                <a:pos x="18" y="17"/>
              </a:cxn>
              <a:cxn ang="0">
                <a:pos x="15" y="20"/>
              </a:cxn>
              <a:cxn ang="0">
                <a:pos x="17" y="20"/>
              </a:cxn>
              <a:cxn ang="0">
                <a:pos x="18" y="21"/>
              </a:cxn>
              <a:cxn ang="0">
                <a:pos x="19" y="22"/>
              </a:cxn>
              <a:cxn ang="0">
                <a:pos x="20" y="24"/>
              </a:cxn>
              <a:cxn ang="0">
                <a:pos x="22" y="30"/>
              </a:cxn>
              <a:cxn ang="0">
                <a:pos x="23" y="32"/>
              </a:cxn>
              <a:cxn ang="0">
                <a:pos x="23" y="33"/>
              </a:cxn>
              <a:cxn ang="0">
                <a:pos x="15" y="11"/>
              </a:cxn>
              <a:cxn ang="0">
                <a:pos x="14" y="8"/>
              </a:cxn>
              <a:cxn ang="0">
                <a:pos x="12" y="7"/>
              </a:cxn>
              <a:cxn ang="0">
                <a:pos x="11" y="8"/>
              </a:cxn>
              <a:cxn ang="0">
                <a:pos x="9" y="9"/>
              </a:cxn>
              <a:cxn ang="0">
                <a:pos x="7" y="10"/>
              </a:cxn>
              <a:cxn ang="0">
                <a:pos x="7" y="21"/>
              </a:cxn>
              <a:cxn ang="0">
                <a:pos x="10" y="19"/>
              </a:cxn>
              <a:cxn ang="0">
                <a:pos x="12" y="18"/>
              </a:cxn>
              <a:cxn ang="0">
                <a:pos x="14" y="16"/>
              </a:cxn>
              <a:cxn ang="0">
                <a:pos x="15" y="13"/>
              </a:cxn>
              <a:cxn ang="0">
                <a:pos x="15" y="11"/>
              </a:cxn>
            </a:cxnLst>
            <a:rect l="0" t="0" r="r" b="b"/>
            <a:pathLst>
              <a:path w="23" h="46">
                <a:moveTo>
                  <a:pt x="23" y="33"/>
                </a:move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2" y="34"/>
                  <a:pt x="22" y="34"/>
                </a:cubicBezTo>
                <a:cubicBezTo>
                  <a:pt x="22" y="34"/>
                  <a:pt x="22" y="34"/>
                  <a:pt x="21" y="35"/>
                </a:cubicBezTo>
                <a:cubicBezTo>
                  <a:pt x="21" y="35"/>
                  <a:pt x="20" y="35"/>
                  <a:pt x="19" y="36"/>
                </a:cubicBezTo>
                <a:cubicBezTo>
                  <a:pt x="19" y="36"/>
                  <a:pt x="18" y="36"/>
                  <a:pt x="18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6" y="37"/>
                </a:cubicBezTo>
                <a:cubicBezTo>
                  <a:pt x="16" y="37"/>
                  <a:pt x="16" y="36"/>
                  <a:pt x="16" y="36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8"/>
                  <a:pt x="13" y="28"/>
                  <a:pt x="13" y="27"/>
                </a:cubicBezTo>
                <a:cubicBezTo>
                  <a:pt x="12" y="27"/>
                  <a:pt x="12" y="26"/>
                  <a:pt x="12" y="26"/>
                </a:cubicBezTo>
                <a:cubicBezTo>
                  <a:pt x="11" y="26"/>
                  <a:pt x="11" y="25"/>
                  <a:pt x="10" y="25"/>
                </a:cubicBezTo>
                <a:cubicBezTo>
                  <a:pt x="10" y="25"/>
                  <a:pt x="9" y="26"/>
                  <a:pt x="9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42"/>
                  <a:pt x="7" y="42"/>
                  <a:pt x="6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5" y="44"/>
                  <a:pt x="5" y="44"/>
                </a:cubicBezTo>
                <a:cubicBezTo>
                  <a:pt x="5" y="44"/>
                  <a:pt x="4" y="45"/>
                  <a:pt x="4" y="45"/>
                </a:cubicBezTo>
                <a:cubicBezTo>
                  <a:pt x="3" y="45"/>
                  <a:pt x="2" y="45"/>
                  <a:pt x="2" y="46"/>
                </a:cubicBezTo>
                <a:cubicBezTo>
                  <a:pt x="2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6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9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2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5" y="0"/>
                  <a:pt x="16" y="0"/>
                  <a:pt x="17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0" y="1"/>
                  <a:pt x="20" y="2"/>
                  <a:pt x="21" y="3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8"/>
                  <a:pt x="21" y="9"/>
                  <a:pt x="21" y="10"/>
                </a:cubicBezTo>
                <a:cubicBezTo>
                  <a:pt x="21" y="11"/>
                  <a:pt x="20" y="13"/>
                  <a:pt x="20" y="14"/>
                </a:cubicBezTo>
                <a:cubicBezTo>
                  <a:pt x="19" y="15"/>
                  <a:pt x="19" y="16"/>
                  <a:pt x="18" y="17"/>
                </a:cubicBezTo>
                <a:cubicBezTo>
                  <a:pt x="17" y="18"/>
                  <a:pt x="16" y="19"/>
                  <a:pt x="15" y="20"/>
                </a:cubicBezTo>
                <a:cubicBezTo>
                  <a:pt x="16" y="20"/>
                  <a:pt x="16" y="20"/>
                  <a:pt x="17" y="20"/>
                </a:cubicBezTo>
                <a:cubicBezTo>
                  <a:pt x="17" y="20"/>
                  <a:pt x="17" y="21"/>
                  <a:pt x="18" y="21"/>
                </a:cubicBezTo>
                <a:cubicBezTo>
                  <a:pt x="18" y="21"/>
                  <a:pt x="18" y="22"/>
                  <a:pt x="19" y="22"/>
                </a:cubicBezTo>
                <a:cubicBezTo>
                  <a:pt x="19" y="23"/>
                  <a:pt x="19" y="24"/>
                  <a:pt x="20" y="24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1"/>
                  <a:pt x="23" y="32"/>
                  <a:pt x="23" y="32"/>
                </a:cubicBezTo>
                <a:cubicBezTo>
                  <a:pt x="23" y="32"/>
                  <a:pt x="23" y="32"/>
                  <a:pt x="23" y="33"/>
                </a:cubicBezTo>
                <a:close/>
                <a:moveTo>
                  <a:pt x="15" y="11"/>
                </a:moveTo>
                <a:cubicBezTo>
                  <a:pt x="15" y="10"/>
                  <a:pt x="15" y="9"/>
                  <a:pt x="14" y="8"/>
                </a:cubicBezTo>
                <a:cubicBezTo>
                  <a:pt x="14" y="7"/>
                  <a:pt x="13" y="7"/>
                  <a:pt x="12" y="7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0" y="8"/>
                  <a:pt x="9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21"/>
                  <a:pt x="7" y="21"/>
                  <a:pt x="7" y="21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19"/>
                  <a:pt x="11" y="18"/>
                  <a:pt x="12" y="18"/>
                </a:cubicBezTo>
                <a:cubicBezTo>
                  <a:pt x="13" y="17"/>
                  <a:pt x="13" y="16"/>
                  <a:pt x="14" y="16"/>
                </a:cubicBezTo>
                <a:cubicBezTo>
                  <a:pt x="14" y="15"/>
                  <a:pt x="14" y="14"/>
                  <a:pt x="15" y="13"/>
                </a:cubicBezTo>
                <a:cubicBezTo>
                  <a:pt x="15" y="13"/>
                  <a:pt x="15" y="12"/>
                  <a:pt x="15" y="11"/>
                </a:cubicBezTo>
                <a:close/>
              </a:path>
            </a:pathLst>
          </a:custGeom>
          <a:solidFill>
            <a:srgbClr val="FFFFFF"/>
          </a:solidFill>
          <a:ln w="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1" name="Rectangle 180"/>
          <p:cNvSpPr/>
          <p:nvPr/>
        </p:nvSpPr>
        <p:spPr>
          <a:xfrm>
            <a:off x="5857884" y="4632813"/>
            <a:ext cx="23176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429124" y="3286124"/>
            <a:ext cx="1928826" cy="16430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214554"/>
            <a:ext cx="27670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72000" y="2643182"/>
            <a:ext cx="3619500" cy="3000375"/>
            <a:chOff x="3107" y="1298"/>
            <a:chExt cx="2280" cy="1890"/>
          </a:xfrm>
        </p:grpSpPr>
        <p:pic>
          <p:nvPicPr>
            <p:cNvPr id="53255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07" y="1298"/>
              <a:ext cx="2280" cy="1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-190110">
              <a:off x="4095" y="1732"/>
              <a:ext cx="1176" cy="1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3643306" y="571501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Material labeled and packed into plastic bags  by equipment owner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984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Material and Waste: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Radiation Protection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marL="87313" indent="0">
              <a:buNone/>
            </a:pPr>
            <a:r>
              <a:rPr lang="en-US" dirty="0" smtClean="0">
                <a:latin typeface="Comic Sans MS" pitchFamily="66" charset="0"/>
              </a:rPr>
              <a:t>The protection of people from the effects of ionizing radiation, and the means for achieving this.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…implies the control of material and waste leaving CERN’s radiation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Summary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71490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Comic Sans MS" pitchFamily="66" charset="0"/>
              </a:rPr>
              <a:t>LHC will be subdivided into three zones with respect to material and waste handling (ZDC, ZO, </a:t>
            </a:r>
            <a:r>
              <a:rPr lang="en-US" sz="2400" dirty="0" smtClean="0">
                <a:solidFill>
                  <a:srgbClr val="9900CC"/>
                </a:solidFill>
                <a:latin typeface="Comic Sans MS" pitchFamily="66" charset="0"/>
              </a:rPr>
              <a:t>ZDR</a:t>
            </a:r>
            <a:r>
              <a:rPr lang="en-US" sz="2400" dirty="0" smtClean="0">
                <a:latin typeface="Comic Sans MS" pitchFamily="66" charset="0"/>
              </a:rPr>
              <a:t>)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A major part of ZDC has to be regularly confirmed as conventional by SC-RP clearance measurements of areas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Clearance of ZDC is pragmatic SC-RP approach to allow easy handling of material and waste by the equipment groups and to respect good RP practice at the same time!</a:t>
            </a:r>
          </a:p>
          <a:p>
            <a:pPr>
              <a:buNone/>
            </a:pP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All material and waste from ZO has to be controlled by SC-RP, only SC-RP will be permitted to decide if material is radioactive or non-radioactive</a:t>
            </a:r>
          </a:p>
          <a:p>
            <a:pPr>
              <a:buNone/>
            </a:pP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All radioactive material (waste) and all material (waste) from ZDR has to be traced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C6B85DC-A500-47C7-84FD-13B461FBACD2}" type="slidenum">
              <a:rPr lang="en-US" smtClean="0"/>
              <a:pPr/>
              <a:t>3</a:t>
            </a:fld>
            <a:endParaRPr lang="en-US" dirty="0" smtClean="0"/>
          </a:p>
        </p:txBody>
      </p:sp>
      <p:pic>
        <p:nvPicPr>
          <p:cNvPr id="54278" name="Picture 3" descr="lhc-zonag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2492375"/>
            <a:ext cx="49688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2701925" y="3573463"/>
            <a:ext cx="647700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2701925" y="4176713"/>
            <a:ext cx="647700" cy="2159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3617913" y="3449638"/>
            <a:ext cx="282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Controlled Areas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(Collimation, Triplets,…)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3617913" y="4083050"/>
            <a:ext cx="241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Supervised Areas: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Access galleries,…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7956550" y="5157788"/>
            <a:ext cx="71438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7359650" y="5475288"/>
            <a:ext cx="17557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IR7 Stage 1</a:t>
            </a: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2411413" y="2133600"/>
            <a:ext cx="576262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>
            <a:off x="4211638" y="1916113"/>
            <a:ext cx="1444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>
            <a:off x="1979613" y="2420938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1036638" y="3319463"/>
            <a:ext cx="1128712" cy="280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>
            <a:off x="1042988" y="4365625"/>
            <a:ext cx="936625" cy="33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1" name="Line 19"/>
          <p:cNvSpPr>
            <a:spLocks noChangeShapeType="1"/>
          </p:cNvSpPr>
          <p:nvPr/>
        </p:nvSpPr>
        <p:spPr bwMode="auto">
          <a:xfrm flipV="1">
            <a:off x="2484438" y="5084763"/>
            <a:ext cx="2159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2" name="Line 20"/>
          <p:cNvSpPr>
            <a:spLocks noChangeShapeType="1"/>
          </p:cNvSpPr>
          <p:nvPr/>
        </p:nvSpPr>
        <p:spPr bwMode="auto">
          <a:xfrm flipV="1">
            <a:off x="2714625" y="5238750"/>
            <a:ext cx="523875" cy="827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3" name="Line 21"/>
          <p:cNvSpPr>
            <a:spLocks noChangeShapeType="1"/>
          </p:cNvSpPr>
          <p:nvPr/>
        </p:nvSpPr>
        <p:spPr bwMode="auto">
          <a:xfrm flipH="1" flipV="1">
            <a:off x="4572000" y="5360988"/>
            <a:ext cx="504825" cy="876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4" name="Line 22"/>
          <p:cNvSpPr>
            <a:spLocks noChangeShapeType="1"/>
          </p:cNvSpPr>
          <p:nvPr/>
        </p:nvSpPr>
        <p:spPr bwMode="auto">
          <a:xfrm flipH="1" flipV="1">
            <a:off x="5076825" y="5373688"/>
            <a:ext cx="287338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5" name="Line 23"/>
          <p:cNvSpPr>
            <a:spLocks noChangeShapeType="1"/>
          </p:cNvSpPr>
          <p:nvPr/>
        </p:nvSpPr>
        <p:spPr bwMode="auto">
          <a:xfrm flipH="1" flipV="1">
            <a:off x="6246813" y="4937125"/>
            <a:ext cx="917575" cy="436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6" name="Line 24"/>
          <p:cNvSpPr>
            <a:spLocks noChangeShapeType="1"/>
          </p:cNvSpPr>
          <p:nvPr/>
        </p:nvSpPr>
        <p:spPr bwMode="auto">
          <a:xfrm flipH="1" flipV="1">
            <a:off x="6448425" y="4832350"/>
            <a:ext cx="100330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7" name="Line 25"/>
          <p:cNvSpPr>
            <a:spLocks noChangeShapeType="1"/>
          </p:cNvSpPr>
          <p:nvPr/>
        </p:nvSpPr>
        <p:spPr bwMode="auto">
          <a:xfrm flipH="1">
            <a:off x="6689725" y="4337050"/>
            <a:ext cx="1273175" cy="206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8" name="Line 26"/>
          <p:cNvSpPr>
            <a:spLocks noChangeShapeType="1"/>
          </p:cNvSpPr>
          <p:nvPr/>
        </p:nvSpPr>
        <p:spPr bwMode="auto">
          <a:xfrm flipH="1">
            <a:off x="6775450" y="3573463"/>
            <a:ext cx="1325563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99" name="Line 27"/>
          <p:cNvSpPr>
            <a:spLocks noChangeShapeType="1"/>
          </p:cNvSpPr>
          <p:nvPr/>
        </p:nvSpPr>
        <p:spPr bwMode="auto">
          <a:xfrm flipH="1">
            <a:off x="5832475" y="2349500"/>
            <a:ext cx="900113" cy="768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300" name="Line 28"/>
          <p:cNvSpPr>
            <a:spLocks noChangeShapeType="1"/>
          </p:cNvSpPr>
          <p:nvPr/>
        </p:nvSpPr>
        <p:spPr bwMode="auto">
          <a:xfrm flipH="1">
            <a:off x="5697538" y="2349500"/>
            <a:ext cx="674687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4427538" y="1916113"/>
            <a:ext cx="26035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54302" name="Picture 6" descr="lhc-zon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1071563"/>
            <a:ext cx="7199312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LHC under RP regulation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17" name="Rectangle 716"/>
          <p:cNvSpPr/>
          <p:nvPr/>
        </p:nvSpPr>
        <p:spPr>
          <a:xfrm>
            <a:off x="357158" y="1214422"/>
            <a:ext cx="8643998" cy="550072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8" name="TextBox 717"/>
          <p:cNvSpPr txBox="1"/>
          <p:nvPr/>
        </p:nvSpPr>
        <p:spPr>
          <a:xfrm>
            <a:off x="6000760" y="1357298"/>
            <a:ext cx="2928958" cy="52322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  <a:innerShdw blurRad="63500" dist="50800" dir="13500000">
              <a:srgbClr val="C00000">
                <a:alpha val="50000"/>
              </a:srgb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Protons in LHC</a:t>
            </a:r>
            <a:endParaRPr lang="en-US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ERFTable_emp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425" y="-4763"/>
            <a:ext cx="5999163" cy="6889751"/>
          </a:xfrm>
          <a:prstGeom prst="rect">
            <a:avLst/>
          </a:prstGeom>
          <a:noFill/>
        </p:spPr>
      </p:pic>
      <p:pic>
        <p:nvPicPr>
          <p:cNvPr id="3075" name="Picture 3" descr="CERFTable_gre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550" y="-7938"/>
            <a:ext cx="5983288" cy="6892926"/>
          </a:xfrm>
          <a:prstGeom prst="rect">
            <a:avLst/>
          </a:prstGeom>
          <a:noFill/>
        </p:spPr>
      </p:pic>
      <p:pic>
        <p:nvPicPr>
          <p:cNvPr id="3076" name="Picture 4" descr="CERFTable_yello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-4763"/>
            <a:ext cx="5981700" cy="6896101"/>
          </a:xfrm>
          <a:prstGeom prst="rect">
            <a:avLst/>
          </a:prstGeom>
          <a:noFill/>
        </p:spPr>
      </p:pic>
      <p:pic>
        <p:nvPicPr>
          <p:cNvPr id="3077" name="Picture 5" descr="CERFTable_r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3550" y="-30163"/>
            <a:ext cx="5994400" cy="6926263"/>
          </a:xfrm>
          <a:prstGeom prst="rect">
            <a:avLst/>
          </a:prstGeom>
          <a:noFill/>
        </p:spPr>
      </p:pic>
      <p:pic>
        <p:nvPicPr>
          <p:cNvPr id="3078" name="Picture 6" descr="CERFTable_pin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3550" y="-31750"/>
            <a:ext cx="6005513" cy="6931025"/>
          </a:xfrm>
          <a:prstGeom prst="rect">
            <a:avLst/>
          </a:prstGeom>
          <a:noFill/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6715140" y="3143248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en-US" sz="1400" dirty="0">
                <a:latin typeface="Comic Sans MS" pitchFamily="66" charset="0"/>
              </a:rPr>
              <a:t>R = Ratio FLUKA/Exp</a:t>
            </a:r>
            <a:endParaRPr lang="en-US" sz="1400" b="1" dirty="0">
              <a:latin typeface="Comic Sans MS" pitchFamily="66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715140" y="3214686"/>
            <a:ext cx="2171700" cy="2209800"/>
            <a:chOff x="6737350" y="1905000"/>
            <a:chExt cx="2171700" cy="2209800"/>
          </a:xfrm>
        </p:grpSpPr>
        <p:grpSp>
          <p:nvGrpSpPr>
            <p:cNvPr id="24" name="Group 23"/>
            <p:cNvGrpSpPr/>
            <p:nvPr/>
          </p:nvGrpSpPr>
          <p:grpSpPr>
            <a:xfrm>
              <a:off x="6737350" y="1905000"/>
              <a:ext cx="2101850" cy="363538"/>
              <a:chOff x="6737350" y="1905000"/>
              <a:chExt cx="2101850" cy="363538"/>
            </a:xfrm>
          </p:grpSpPr>
          <p:pic>
            <p:nvPicPr>
              <p:cNvPr id="3080" name="Picture 8" descr="GreenBox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37350" y="1905000"/>
                <a:ext cx="2101850" cy="363538"/>
              </a:xfrm>
              <a:prstGeom prst="rect">
                <a:avLst/>
              </a:prstGeom>
              <a:noFill/>
            </p:spPr>
          </p:pic>
          <p:sp>
            <p:nvSpPr>
              <p:cNvPr id="3081" name="Text Box 9"/>
              <p:cNvSpPr txBox="1">
                <a:spLocks noChangeArrowheads="1"/>
              </p:cNvSpPr>
              <p:nvPr/>
            </p:nvSpPr>
            <p:spPr bwMode="auto">
              <a:xfrm>
                <a:off x="7162800" y="1927225"/>
                <a:ext cx="1371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400" dirty="0">
                    <a:solidFill>
                      <a:schemeClr val="bg2"/>
                    </a:solidFill>
                    <a:latin typeface="Comic Sans MS" pitchFamily="66" charset="0"/>
                  </a:rPr>
                  <a:t> </a:t>
                </a:r>
                <a:r>
                  <a:rPr lang="en-US" sz="1400" dirty="0">
                    <a:latin typeface="Comic Sans MS" pitchFamily="66" charset="0"/>
                  </a:rPr>
                  <a:t>0.8 &lt; R &lt; 1.2</a:t>
                </a:r>
                <a:endParaRPr lang="en-US" sz="1400" b="1" dirty="0">
                  <a:latin typeface="Comic Sans MS" pitchFamily="66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759575" y="2455863"/>
              <a:ext cx="2079625" cy="363537"/>
              <a:chOff x="6759575" y="2455863"/>
              <a:chExt cx="2079625" cy="363537"/>
            </a:xfrm>
          </p:grpSpPr>
          <p:pic>
            <p:nvPicPr>
              <p:cNvPr id="3082" name="Picture 10" descr="YellowBox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759575" y="2455863"/>
                <a:ext cx="2057400" cy="363537"/>
              </a:xfrm>
              <a:prstGeom prst="rect">
                <a:avLst/>
              </a:prstGeom>
              <a:noFill/>
            </p:spPr>
          </p:pic>
          <p:sp>
            <p:nvSpPr>
              <p:cNvPr id="3083" name="Text Box 11"/>
              <p:cNvSpPr txBox="1">
                <a:spLocks noChangeArrowheads="1"/>
              </p:cNvSpPr>
              <p:nvPr/>
            </p:nvSpPr>
            <p:spPr bwMode="auto">
              <a:xfrm>
                <a:off x="6888163" y="2492375"/>
                <a:ext cx="1951037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400">
                    <a:solidFill>
                      <a:schemeClr val="bg2"/>
                    </a:solidFill>
                    <a:latin typeface="Comic Sans MS" pitchFamily="66" charset="0"/>
                  </a:rPr>
                  <a:t> </a:t>
                </a:r>
                <a:r>
                  <a:rPr lang="en-US" sz="1400">
                    <a:latin typeface="Comic Sans MS" pitchFamily="66" charset="0"/>
                  </a:rPr>
                  <a:t>0.8 &lt; R ± Error &lt; 1.2</a:t>
                </a:r>
                <a:endParaRPr lang="en-US" sz="1400" b="1">
                  <a:latin typeface="Comic Sans MS" pitchFamily="66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770688" y="3516313"/>
              <a:ext cx="2138362" cy="598487"/>
              <a:chOff x="6770688" y="3516313"/>
              <a:chExt cx="2138362" cy="598487"/>
            </a:xfrm>
          </p:grpSpPr>
          <p:pic>
            <p:nvPicPr>
              <p:cNvPr id="3086" name="Picture 14" descr="PinkBox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6770688" y="3516313"/>
                <a:ext cx="2068512" cy="598487"/>
              </a:xfrm>
              <a:prstGeom prst="rect">
                <a:avLst/>
              </a:prstGeom>
              <a:noFill/>
            </p:spPr>
          </p:pic>
          <p:sp>
            <p:nvSpPr>
              <p:cNvPr id="3087" name="Text Box 15"/>
              <p:cNvSpPr txBox="1">
                <a:spLocks noChangeArrowheads="1"/>
              </p:cNvSpPr>
              <p:nvPr/>
            </p:nvSpPr>
            <p:spPr bwMode="auto">
              <a:xfrm>
                <a:off x="6958013" y="3563938"/>
                <a:ext cx="1951037" cy="517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400" dirty="0">
                    <a:latin typeface="Comic Sans MS" pitchFamily="66" charset="0"/>
                  </a:rPr>
                  <a:t>R + Error &lt; 0.8  or</a:t>
                </a:r>
              </a:p>
              <a:p>
                <a:pPr eaLnBrk="0" hangingPunct="0"/>
                <a:r>
                  <a:rPr lang="en-US" sz="1400" dirty="0">
                    <a:latin typeface="Comic Sans MS" pitchFamily="66" charset="0"/>
                  </a:rPr>
                  <a:t>R – Error &gt; 1.2</a:t>
                </a:r>
                <a:endParaRPr lang="en-US" sz="1400" b="1" dirty="0">
                  <a:latin typeface="Comic Sans MS" pitchFamily="66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756400" y="2992438"/>
              <a:ext cx="2082800" cy="360362"/>
              <a:chOff x="6756400" y="2992438"/>
              <a:chExt cx="2082800" cy="360362"/>
            </a:xfrm>
          </p:grpSpPr>
          <p:pic>
            <p:nvPicPr>
              <p:cNvPr id="3085" name="Picture 13" descr="RedBox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6756400" y="2992438"/>
                <a:ext cx="2082800" cy="360362"/>
              </a:xfrm>
              <a:prstGeom prst="rect">
                <a:avLst/>
              </a:prstGeom>
              <a:noFill/>
            </p:spPr>
          </p:pic>
          <p:sp>
            <p:nvSpPr>
              <p:cNvPr id="3088" name="Text Box 16"/>
              <p:cNvSpPr txBox="1">
                <a:spLocks noChangeArrowheads="1"/>
              </p:cNvSpPr>
              <p:nvPr/>
            </p:nvSpPr>
            <p:spPr bwMode="auto">
              <a:xfrm>
                <a:off x="7129463" y="3016250"/>
                <a:ext cx="1371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400" dirty="0">
                    <a:solidFill>
                      <a:schemeClr val="bg2"/>
                    </a:solidFill>
                    <a:latin typeface="Comic Sans MS" pitchFamily="66" charset="0"/>
                  </a:rPr>
                  <a:t> </a:t>
                </a:r>
                <a:r>
                  <a:rPr lang="en-US" sz="1400" dirty="0">
                    <a:latin typeface="Comic Sans MS" pitchFamily="66" charset="0"/>
                  </a:rPr>
                  <a:t>Exp/MDA &lt; 1</a:t>
                </a:r>
                <a:endParaRPr lang="en-US" sz="1400" b="1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6629400" y="5470525"/>
            <a:ext cx="24876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M. Brugger, A. Ferrari, S. Roesler and L.</a:t>
            </a:r>
          </a:p>
          <a:p>
            <a:r>
              <a:rPr lang="en-US" sz="1000"/>
              <a:t>Ulrici, “Validation of the FLUKA Monte </a:t>
            </a:r>
          </a:p>
          <a:p>
            <a:r>
              <a:rPr lang="en-US" sz="1000"/>
              <a:t>Carlo code for predicting induced </a:t>
            </a:r>
          </a:p>
          <a:p>
            <a:r>
              <a:rPr lang="en-US" sz="1000"/>
              <a:t>radioactivity at highenergy accelerators”, </a:t>
            </a:r>
          </a:p>
          <a:p>
            <a:r>
              <a:rPr lang="en-US" sz="1000" i="1"/>
              <a:t>Nucl. Instr. and Meth. A </a:t>
            </a:r>
            <a:r>
              <a:rPr lang="en-US" sz="1000" b="1"/>
              <a:t>562</a:t>
            </a:r>
            <a:r>
              <a:rPr lang="en-US" sz="1000"/>
              <a:t>,</a:t>
            </a:r>
          </a:p>
          <a:p>
            <a:r>
              <a:rPr lang="en-US" sz="1000"/>
              <a:t>p. 814 (2006)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428868"/>
            <a:ext cx="1943100" cy="12763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15140" y="857232"/>
            <a:ext cx="207170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Activation of Material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Removal of Material and Waste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All material and waste leaving LHC underground areas (with a few exceptions)  has to be subject to a radiological control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Subsequent handling procedures for the material and waste depend on the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radiological classification of the material 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-&gt; non-radioactive or  radioactive </a:t>
            </a:r>
          </a:p>
          <a:p>
            <a:pPr lvl="1">
              <a:buNone/>
            </a:pPr>
            <a:endParaRPr lang="en-US" sz="18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so-called waste zoning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 “Zone </a:t>
            </a:r>
            <a:r>
              <a:rPr lang="en-US" sz="2000" dirty="0" err="1" smtClean="0">
                <a:latin typeface="Comic Sans MS" pitchFamily="66" charset="0"/>
              </a:rPr>
              <a:t>Déchets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Conventionnels</a:t>
            </a:r>
            <a:r>
              <a:rPr lang="en-US" sz="2000" dirty="0" smtClean="0">
                <a:latin typeface="Comic Sans MS" pitchFamily="66" charset="0"/>
              </a:rPr>
              <a:t>”, </a:t>
            </a:r>
            <a:r>
              <a:rPr lang="en-US" sz="2000" dirty="0" smtClean="0">
                <a:latin typeface="Comic Sans MS" pitchFamily="66" charset="0"/>
              </a:rPr>
              <a:t>“Zone </a:t>
            </a:r>
            <a:r>
              <a:rPr lang="en-US" sz="2000" dirty="0" err="1" smtClean="0">
                <a:latin typeface="Comic Sans MS" pitchFamily="66" charset="0"/>
              </a:rPr>
              <a:t>Déchets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Radioactifs</a:t>
            </a:r>
            <a:r>
              <a:rPr lang="en-US" sz="2000" dirty="0" smtClean="0">
                <a:latin typeface="Comic Sans MS" pitchFamily="66" charset="0"/>
              </a:rPr>
              <a:t>”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Waste Zoning</a:t>
            </a:r>
          </a:p>
        </p:txBody>
      </p:sp>
      <p:sp>
        <p:nvSpPr>
          <p:cNvPr id="59395" name="Oval 4" descr="Small confetti"/>
          <p:cNvSpPr>
            <a:spLocks noChangeArrowheads="1"/>
          </p:cNvSpPr>
          <p:nvPr/>
        </p:nvSpPr>
        <p:spPr bwMode="auto">
          <a:xfrm>
            <a:off x="609600" y="1828800"/>
            <a:ext cx="2438400" cy="4114800"/>
          </a:xfrm>
          <a:prstGeom prst="ellipse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1071538" y="3429000"/>
            <a:ext cx="1357322" cy="200977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ZDR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Zone </a:t>
            </a:r>
            <a:r>
              <a:rPr lang="en-US" sz="1400" dirty="0" err="1" smtClean="0">
                <a:latin typeface="Comic Sans MS" pitchFamily="66" charset="0"/>
              </a:rPr>
              <a:t>dechets</a:t>
            </a:r>
            <a:r>
              <a:rPr lang="en-US" sz="1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n-US" sz="1400" dirty="0" err="1" smtClean="0">
                <a:latin typeface="Comic Sans MS" pitchFamily="66" charset="0"/>
              </a:rPr>
              <a:t>radioactifs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1000100" y="2362200"/>
            <a:ext cx="1643074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Comic Sans MS" pitchFamily="66" charset="0"/>
              </a:rPr>
              <a:t>ZDC</a:t>
            </a:r>
          </a:p>
          <a:p>
            <a:pPr algn="ctr">
              <a:spcBef>
                <a:spcPct val="50000"/>
              </a:spcBef>
            </a:pPr>
            <a:r>
              <a:rPr lang="en-US" sz="1400" dirty="0" smtClean="0">
                <a:latin typeface="Comic Sans MS" pitchFamily="66" charset="0"/>
              </a:rPr>
              <a:t>Zone </a:t>
            </a:r>
            <a:r>
              <a:rPr lang="en-US" sz="1400" dirty="0" err="1" smtClean="0">
                <a:latin typeface="Comic Sans MS" pitchFamily="66" charset="0"/>
              </a:rPr>
              <a:t>dechet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dirty="0" err="1" smtClean="0">
                <a:latin typeface="Comic Sans MS" pitchFamily="66" charset="0"/>
              </a:rPr>
              <a:t>conventionnels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1714488"/>
            <a:ext cx="5000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Purpose:</a:t>
            </a:r>
          </a:p>
          <a:p>
            <a:r>
              <a:rPr lang="en-US" sz="2000" dirty="0" smtClean="0">
                <a:latin typeface="Comic Sans MS" pitchFamily="66" charset="0"/>
              </a:rPr>
              <a:t>To predict the nature and amount of radioactive waste produced at the dismantling of the facility</a:t>
            </a:r>
          </a:p>
          <a:p>
            <a:endParaRPr lang="en-US" sz="2000" dirty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Assumption:</a:t>
            </a:r>
          </a:p>
          <a:p>
            <a:r>
              <a:rPr lang="en-US" sz="2000" dirty="0" smtClean="0">
                <a:latin typeface="Comic Sans MS" pitchFamily="66" charset="0"/>
              </a:rPr>
              <a:t>10 years of nominal LHC operation, 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sz="2000" dirty="0" smtClean="0">
                <a:latin typeface="Comic Sans MS" pitchFamily="66" charset="0"/>
              </a:rPr>
              <a:t>100 days of “cooling” (LHC machine)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(different assumption for experiments)</a:t>
            </a:r>
            <a:endParaRPr lang="en-US" sz="2000" dirty="0" smtClean="0">
              <a:latin typeface="Comic Sans MS" pitchFamily="66" charset="0"/>
            </a:endParaRPr>
          </a:p>
          <a:p>
            <a:endParaRPr lang="en-US" sz="2000" dirty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“Zone </a:t>
            </a:r>
            <a:r>
              <a:rPr lang="en-US" sz="2000" dirty="0" err="1" smtClean="0">
                <a:latin typeface="Comic Sans MS" pitchFamily="66" charset="0"/>
              </a:rPr>
              <a:t>Déchets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Radioactifs</a:t>
            </a:r>
            <a:r>
              <a:rPr lang="en-US" sz="2000" dirty="0" smtClean="0">
                <a:latin typeface="Comic Sans MS" pitchFamily="66" charset="0"/>
              </a:rPr>
              <a:t>” 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sz="2000" dirty="0" smtClean="0">
                <a:latin typeface="Comic Sans MS" pitchFamily="66" charset="0"/>
              </a:rPr>
              <a:t>kept to the minimum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57290" y="621508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LHC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55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Oval 4" descr="Small confetti"/>
          <p:cNvSpPr>
            <a:spLocks noChangeArrowheads="1"/>
          </p:cNvSpPr>
          <p:nvPr/>
        </p:nvSpPr>
        <p:spPr bwMode="auto">
          <a:xfrm>
            <a:off x="428596" y="1571612"/>
            <a:ext cx="2857520" cy="5072098"/>
          </a:xfrm>
          <a:prstGeom prst="ellipse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Material Controls &amp; Waste Zoning</a:t>
            </a:r>
          </a:p>
        </p:txBody>
      </p:sp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1285852" y="4357694"/>
            <a:ext cx="1044575" cy="200977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ZDR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1428728" y="2214554"/>
            <a:ext cx="91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Comic Sans MS" pitchFamily="66" charset="0"/>
              </a:rPr>
              <a:t>ZDC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28662" y="2928934"/>
            <a:ext cx="1857388" cy="3571900"/>
            <a:chOff x="928662" y="2928934"/>
            <a:chExt cx="1857388" cy="3571900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928662" y="2928934"/>
              <a:ext cx="1857388" cy="3571900"/>
            </a:xfrm>
            <a:prstGeom prst="ellipse">
              <a:avLst/>
            </a:prstGeom>
            <a:solidFill>
              <a:srgbClr val="FF5050">
                <a:alpha val="8000"/>
              </a:srgbClr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1214414" y="3071810"/>
              <a:ext cx="1285884" cy="106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dirty="0" smtClean="0">
                  <a:latin typeface="Comic Sans MS" pitchFamily="66" charset="0"/>
                </a:rPr>
                <a:t>  ZO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dirty="0" smtClean="0">
                  <a:latin typeface="Comic Sans MS" pitchFamily="66" charset="0"/>
                </a:rPr>
                <a:t>Zone </a:t>
              </a:r>
              <a:r>
                <a:rPr lang="en-US" sz="1400" dirty="0" err="1" smtClean="0">
                  <a:latin typeface="Comic Sans MS" pitchFamily="66" charset="0"/>
                </a:rPr>
                <a:t>operationnel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57422" y="2282603"/>
            <a:ext cx="5266949" cy="646331"/>
            <a:chOff x="2357422" y="2282603"/>
            <a:chExt cx="5266949" cy="646331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3428992" y="2282603"/>
              <a:ext cx="4195379" cy="64633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omic Sans MS" pitchFamily="66" charset="0"/>
                </a:rPr>
                <a:t>SC-RP controls of material and waste</a:t>
              </a:r>
            </a:p>
            <a:p>
              <a:r>
                <a:rPr lang="en-US" dirty="0" smtClean="0">
                  <a:latin typeface="Comic Sans MS" pitchFamily="66" charset="0"/>
                </a:rPr>
                <a:t>not systematically required</a:t>
              </a:r>
              <a:endParaRPr lang="en-US" dirty="0">
                <a:latin typeface="Comic Sans MS" pitchFamily="66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10800000">
              <a:off x="2357422" y="2604974"/>
              <a:ext cx="107157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143108" y="3643314"/>
            <a:ext cx="4201370" cy="369332"/>
            <a:chOff x="2071670" y="3143248"/>
            <a:chExt cx="4201370" cy="369332"/>
          </a:xfrm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3428992" y="3143248"/>
              <a:ext cx="2844048" cy="369332"/>
            </a:xfrm>
            <a:prstGeom prst="rect">
              <a:avLst/>
            </a:prstGeom>
            <a:solidFill>
              <a:srgbClr val="C00000">
                <a:alpha val="8000"/>
              </a:srgb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SC-RP controls required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0800000">
              <a:off x="2071670" y="3326908"/>
              <a:ext cx="1357322" cy="201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143108" y="4786322"/>
            <a:ext cx="4061003" cy="369332"/>
            <a:chOff x="2143108" y="4572008"/>
            <a:chExt cx="4061003" cy="369332"/>
          </a:xfrm>
        </p:grpSpPr>
        <p:sp>
          <p:nvSpPr>
            <p:cNvPr id="59404" name="Rectangle 15"/>
            <p:cNvSpPr>
              <a:spLocks noChangeArrowheads="1"/>
            </p:cNvSpPr>
            <p:nvPr/>
          </p:nvSpPr>
          <p:spPr bwMode="auto">
            <a:xfrm>
              <a:off x="3428992" y="4572008"/>
              <a:ext cx="2775119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"/>
              </a:schemeClr>
            </a:solidFill>
            <a:ln w="9525">
              <a:solidFill>
                <a:schemeClr val="accent3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accent3"/>
                  </a:solidFill>
                  <a:latin typeface="Comic Sans MS" pitchFamily="66" charset="0"/>
                </a:rPr>
                <a:t>SC-RP controls required</a:t>
              </a:r>
              <a:endParaRPr lang="en-US" dirty="0">
                <a:solidFill>
                  <a:schemeClr val="accent3"/>
                </a:solidFill>
                <a:latin typeface="Comic Sans MS" pitchFamily="66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10800000">
              <a:off x="2143108" y="4755880"/>
              <a:ext cx="1285884" cy="1588"/>
            </a:xfrm>
            <a:prstGeom prst="straightConnector1">
              <a:avLst/>
            </a:prstGeom>
            <a:ln w="254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85794"/>
            <a:ext cx="8572560" cy="508000"/>
          </a:xfrm>
        </p:spPr>
        <p:txBody>
          <a:bodyPr>
            <a:noAutofit/>
          </a:bodyPr>
          <a:lstStyle/>
          <a:p>
            <a:pPr eaLnBrk="1" hangingPunct="1"/>
            <a:r>
              <a:rPr lang="fr-CH" dirty="0" smtClean="0">
                <a:latin typeface="Comic Sans MS" pitchFamily="66" charset="0"/>
              </a:rPr>
              <a:t>Zoning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eaLnBrk="1" hangingPunct="1"/>
            <a:r>
              <a:rPr lang="fr-CH" sz="2800" dirty="0" err="1" smtClean="0">
                <a:latin typeface="Comic Sans MS" pitchFamily="66" charset="0"/>
              </a:rPr>
              <a:t>Definition</a:t>
            </a:r>
            <a:r>
              <a:rPr lang="fr-CH" sz="2800" dirty="0" smtClean="0">
                <a:latin typeface="Comic Sans MS" pitchFamily="66" charset="0"/>
              </a:rPr>
              <a:t> </a:t>
            </a:r>
            <a:r>
              <a:rPr lang="fr-CH" dirty="0" smtClean="0">
                <a:latin typeface="Comic Sans MS" pitchFamily="66" charset="0"/>
              </a:rPr>
              <a:t>of</a:t>
            </a:r>
            <a:r>
              <a:rPr lang="fr-CH" sz="2800" dirty="0" smtClean="0">
                <a:latin typeface="Comic Sans MS" pitchFamily="66" charset="0"/>
              </a:rPr>
              <a:t> </a:t>
            </a:r>
            <a:r>
              <a:rPr lang="fr-CH" sz="2800" b="1" dirty="0" smtClean="0">
                <a:solidFill>
                  <a:srgbClr val="7828A0"/>
                </a:solidFill>
                <a:latin typeface="Comic Sans MS" pitchFamily="66" charset="0"/>
              </a:rPr>
              <a:t>ZDR</a:t>
            </a:r>
            <a:r>
              <a:rPr lang="fr-CH" sz="2800" dirty="0" smtClean="0">
                <a:solidFill>
                  <a:srgbClr val="7828A0"/>
                </a:solidFill>
                <a:latin typeface="Comic Sans MS" pitchFamily="66" charset="0"/>
              </a:rPr>
              <a:t>,</a:t>
            </a:r>
            <a:r>
              <a:rPr lang="fr-CH" sz="2800" dirty="0" smtClean="0">
                <a:latin typeface="Comic Sans MS" pitchFamily="66" charset="0"/>
              </a:rPr>
              <a:t> </a:t>
            </a:r>
            <a:r>
              <a:rPr lang="fr-CH" sz="2800" b="1" dirty="0" smtClean="0">
                <a:latin typeface="Comic Sans MS" pitchFamily="66" charset="0"/>
              </a:rPr>
              <a:t>ZO</a:t>
            </a:r>
            <a:r>
              <a:rPr lang="fr-CH" sz="2800" dirty="0" smtClean="0">
                <a:latin typeface="Comic Sans MS" pitchFamily="66" charset="0"/>
              </a:rPr>
              <a:t> </a:t>
            </a:r>
            <a:r>
              <a:rPr lang="fr-CH" dirty="0" smtClean="0">
                <a:latin typeface="Comic Sans MS" pitchFamily="66" charset="0"/>
              </a:rPr>
              <a:t>and </a:t>
            </a:r>
            <a:r>
              <a:rPr lang="fr-CH" b="1" dirty="0" smtClean="0">
                <a:latin typeface="Comic Sans MS" pitchFamily="66" charset="0"/>
              </a:rPr>
              <a:t>ZD</a:t>
            </a:r>
            <a:r>
              <a:rPr lang="fr-CH" sz="2800" b="1" dirty="0" smtClean="0">
                <a:latin typeface="Comic Sans MS" pitchFamily="66" charset="0"/>
              </a:rPr>
              <a:t>C</a:t>
            </a:r>
            <a:r>
              <a:rPr lang="fr-CH" sz="2800" dirty="0" smtClean="0">
                <a:latin typeface="Comic Sans MS" pitchFamily="66" charset="0"/>
              </a:rPr>
              <a:t> → </a:t>
            </a:r>
            <a:r>
              <a:rPr lang="fr-CH" dirty="0" smtClean="0">
                <a:latin typeface="Comic Sans MS" pitchFamily="66" charset="0"/>
              </a:rPr>
              <a:t>SC-RP</a:t>
            </a:r>
            <a:endParaRPr lang="fr-CH" sz="2800" dirty="0" smtClean="0">
              <a:latin typeface="Comic Sans MS" pitchFamily="66" charset="0"/>
            </a:endParaRPr>
          </a:p>
          <a:p>
            <a:pPr eaLnBrk="1" hangingPunct="1"/>
            <a:endParaRPr lang="fr-CH" sz="2800" dirty="0" smtClean="0">
              <a:latin typeface="Comic Sans MS" pitchFamily="66" charset="0"/>
            </a:endParaRPr>
          </a:p>
          <a:p>
            <a:pPr eaLnBrk="1" hangingPunct="1"/>
            <a:r>
              <a:rPr lang="fr-CH" sz="2800" dirty="0" err="1" smtClean="0">
                <a:latin typeface="Comic Sans MS" pitchFamily="66" charset="0"/>
              </a:rPr>
              <a:t>Colour</a:t>
            </a:r>
            <a:r>
              <a:rPr lang="fr-CH" sz="2800" dirty="0" smtClean="0">
                <a:latin typeface="Comic Sans MS" pitchFamily="66" charset="0"/>
              </a:rPr>
              <a:t> code for </a:t>
            </a:r>
            <a:r>
              <a:rPr lang="fr-CH" sz="2800" b="1" dirty="0" smtClean="0">
                <a:solidFill>
                  <a:srgbClr val="9900CC"/>
                </a:solidFill>
                <a:latin typeface="Comic Sans MS" pitchFamily="66" charset="0"/>
              </a:rPr>
              <a:t>ZDR</a:t>
            </a:r>
          </a:p>
          <a:p>
            <a:pPr lvl="1" eaLnBrk="1" hangingPunct="1">
              <a:spcBef>
                <a:spcPct val="50000"/>
              </a:spcBef>
            </a:pPr>
            <a:r>
              <a:rPr lang="fr-CH" dirty="0" err="1" smtClean="0">
                <a:latin typeface="Comic Sans MS" pitchFamily="66" charset="0"/>
              </a:rPr>
              <a:t>Choice</a:t>
            </a:r>
            <a:r>
              <a:rPr lang="fr-CH" dirty="0" smtClean="0">
                <a:latin typeface="Comic Sans MS" pitchFamily="66" charset="0"/>
              </a:rPr>
              <a:t> of </a:t>
            </a:r>
            <a:r>
              <a:rPr lang="fr-CH" dirty="0" err="1" smtClean="0">
                <a:latin typeface="Comic Sans MS" pitchFamily="66" charset="0"/>
              </a:rPr>
              <a:t>colour</a:t>
            </a:r>
            <a:r>
              <a:rPr lang="fr-CH" dirty="0" smtClean="0">
                <a:latin typeface="Comic Sans MS" pitchFamily="66" charset="0"/>
              </a:rPr>
              <a:t>:  </a:t>
            </a:r>
            <a:r>
              <a:rPr lang="fr-CH" b="1" dirty="0" smtClean="0">
                <a:solidFill>
                  <a:srgbClr val="9632C8"/>
                </a:solidFill>
                <a:latin typeface="Comic Sans MS" pitchFamily="66" charset="0"/>
              </a:rPr>
              <a:t>violet</a:t>
            </a:r>
            <a:endParaRPr lang="fr-CH" dirty="0" smtClean="0">
              <a:latin typeface="Comic Sans MS" pitchFamily="66" charset="0"/>
            </a:endParaRPr>
          </a:p>
          <a:p>
            <a:pPr lvl="1" eaLnBrk="1" hangingPunct="1">
              <a:spcBef>
                <a:spcPct val="50000"/>
              </a:spcBef>
            </a:pPr>
            <a:endParaRPr lang="fr-CH" dirty="0" smtClean="0">
              <a:latin typeface="Comic Sans MS" pitchFamily="66" charset="0"/>
            </a:endParaRPr>
          </a:p>
          <a:p>
            <a:pPr lvl="1" eaLnBrk="1" hangingPunct="1">
              <a:spcBef>
                <a:spcPct val="210000"/>
              </a:spcBef>
            </a:pPr>
            <a:r>
              <a:rPr lang="fr-CH" dirty="0" smtClean="0">
                <a:latin typeface="Comic Sans MS" pitchFamily="66" charset="0"/>
              </a:rPr>
              <a:t>Data base</a:t>
            </a:r>
          </a:p>
        </p:txBody>
      </p:sp>
      <p:pic>
        <p:nvPicPr>
          <p:cNvPr id="12698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786190"/>
            <a:ext cx="570071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7" name="Picture 1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857760"/>
            <a:ext cx="2160587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1" y="620713"/>
            <a:ext cx="3929090" cy="508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9900CC"/>
                </a:solidFill>
                <a:latin typeface="Comic Sans MS" pitchFamily="66" charset="0"/>
              </a:rPr>
              <a:t>ZDR</a:t>
            </a:r>
            <a:r>
              <a:rPr lang="en-US" dirty="0" smtClean="0">
                <a:latin typeface="Comic Sans MS" pitchFamily="66" charset="0"/>
              </a:rPr>
              <a:t> of type </a:t>
            </a:r>
            <a:r>
              <a:rPr lang="en-US" b="1" dirty="0" smtClean="0">
                <a:latin typeface="Comic Sans MS" pitchFamily="66" charset="0"/>
              </a:rPr>
              <a:t>0</a:t>
            </a:r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163" y="1752600"/>
            <a:ext cx="37798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250950"/>
            <a:ext cx="3459163" cy="48418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1361</TotalTime>
  <Words>687</Words>
  <Application>Microsoft Office PowerPoint</Application>
  <PresentationFormat>On-screen Show (4:3)</PresentationFormat>
  <Paragraphs>195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</vt:lpstr>
      <vt:lpstr>Procedure for Removal of Material and Waste from LHC</vt:lpstr>
      <vt:lpstr>Radiation Protection</vt:lpstr>
      <vt:lpstr>LHC under RP regulation</vt:lpstr>
      <vt:lpstr>Slide 4</vt:lpstr>
      <vt:lpstr>Removal of Material and Waste</vt:lpstr>
      <vt:lpstr>Waste Zoning</vt:lpstr>
      <vt:lpstr>Material Controls &amp; Waste Zoning</vt:lpstr>
      <vt:lpstr>Zoning</vt:lpstr>
      <vt:lpstr>ZDR of type 0</vt:lpstr>
      <vt:lpstr>ZDR of type 1 → Insertion regions</vt:lpstr>
      <vt:lpstr>ZDR of type 2 and 3 → Collimation</vt:lpstr>
      <vt:lpstr>Zonage Operationnel</vt:lpstr>
      <vt:lpstr>Zonage Operationel</vt:lpstr>
      <vt:lpstr>Removal of Material from  “Zone Dechets Conventionnels”</vt:lpstr>
      <vt:lpstr>“Removal of Material from  Zone Operationnel” (1)</vt:lpstr>
      <vt:lpstr>Removal of Material from   “Zone Operationnel” (2)</vt:lpstr>
      <vt:lpstr>Removal of Material from  “Zone Operationnel”</vt:lpstr>
      <vt:lpstr>Waste Handling</vt:lpstr>
      <vt:lpstr>Material and Waste: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Procedure of Removal of Material from LHC</dc:title>
  <dc:creator>dforkel</dc:creator>
  <cp:lastModifiedBy>Pierre Bonnal</cp:lastModifiedBy>
  <cp:revision>103</cp:revision>
  <dcterms:created xsi:type="dcterms:W3CDTF">2008-05-19T17:18:48Z</dcterms:created>
  <dcterms:modified xsi:type="dcterms:W3CDTF">2008-06-10T11:18:05Z</dcterms:modified>
</cp:coreProperties>
</file>