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0"/>
  </p:notesMasterIdLst>
  <p:handoutMasterIdLst>
    <p:handoutMasterId r:id="rId31"/>
  </p:handoutMasterIdLst>
  <p:sldIdLst>
    <p:sldId id="359" r:id="rId2"/>
    <p:sldId id="331" r:id="rId3"/>
    <p:sldId id="332" r:id="rId4"/>
    <p:sldId id="333" r:id="rId5"/>
    <p:sldId id="334" r:id="rId6"/>
    <p:sldId id="360" r:id="rId7"/>
    <p:sldId id="361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62" r:id="rId24"/>
    <p:sldId id="354" r:id="rId25"/>
    <p:sldId id="355" r:id="rId26"/>
    <p:sldId id="356" r:id="rId27"/>
    <p:sldId id="357" r:id="rId28"/>
    <p:sldId id="358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828"/>
    <a:srgbClr val="BE2400"/>
    <a:srgbClr val="C11D1D"/>
    <a:srgbClr val="FECE00"/>
    <a:srgbClr val="EBBC45"/>
    <a:srgbClr val="ACD2BA"/>
    <a:srgbClr val="94C4A5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776" autoAdjust="0"/>
  </p:normalViewPr>
  <p:slideViewPr>
    <p:cSldViewPr>
      <p:cViewPr>
        <p:scale>
          <a:sx n="125" d="100"/>
          <a:sy n="125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ludwin\AppData\Local\Microsoft\Windows\Temporary%20Internet%20Files\Content.Outlook\EWDIU3H8\ls1-paq-stat_1_Domin%20(2)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ludwin\AppData\Local\Microsoft\Windows\Temporary%20Internet%20Files\Content.Outlook\EWDIU3H8\ls1-paq-stat_1_Domin%20(2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9081390892623"/>
          <c:y val="8.9262646847791977E-2"/>
          <c:w val="0.87617468476245219"/>
          <c:h val="0.7743796887816305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cat>
            <c:strRef>
              <c:f>Sheet5!$B$2:$I$2</c:f>
              <c:strCache>
                <c:ptCount val="8"/>
                <c:pt idx="0">
                  <c:v>1-2</c:v>
                </c:pt>
                <c:pt idx="1">
                  <c:v>2-3</c:v>
                </c:pt>
                <c:pt idx="2">
                  <c:v>3-4</c:v>
                </c:pt>
                <c:pt idx="3">
                  <c:v>4-5</c:v>
                </c:pt>
                <c:pt idx="4">
                  <c:v>5-6</c:v>
                </c:pt>
                <c:pt idx="5">
                  <c:v>6-7</c:v>
                </c:pt>
                <c:pt idx="6">
                  <c:v>7-8</c:v>
                </c:pt>
                <c:pt idx="7">
                  <c:v>8-1</c:v>
                </c:pt>
              </c:strCache>
            </c:strRef>
          </c:cat>
          <c:val>
            <c:numRef>
              <c:f>Sheet5!$B$22:$I$22</c:f>
              <c:numCache>
                <c:formatCode>0.0</c:formatCode>
                <c:ptCount val="8"/>
                <c:pt idx="0">
                  <c:v>65.63555555610219</c:v>
                </c:pt>
                <c:pt idx="1">
                  <c:v>80.744999998016283</c:v>
                </c:pt>
                <c:pt idx="2">
                  <c:v>63.113055555790197</c:v>
                </c:pt>
                <c:pt idx="3">
                  <c:v>55.64111111179227</c:v>
                </c:pt>
                <c:pt idx="4">
                  <c:v>249.93388888856862</c:v>
                </c:pt>
                <c:pt idx="5">
                  <c:v>196.42138888972113</c:v>
                </c:pt>
                <c:pt idx="6">
                  <c:v>124.73555555543862</c:v>
                </c:pt>
                <c:pt idx="7">
                  <c:v>109.33749999973224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07008"/>
        <c:axId val="96508928"/>
      </c:barChart>
      <c:catAx>
        <c:axId val="96507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aseline="0"/>
                </a:pPr>
                <a:r>
                  <a:rPr lang="pl-PL" sz="1200" baseline="0"/>
                  <a:t>Sector</a:t>
                </a:r>
              </a:p>
              <a:p>
                <a:pPr>
                  <a:defRPr sz="1200" baseline="0"/>
                </a:pPr>
                <a:endParaRPr lang="en-US" sz="1200" baseline="0"/>
              </a:p>
            </c:rich>
          </c:tx>
          <c:layout>
            <c:manualLayout>
              <c:xMode val="edge"/>
              <c:yMode val="edge"/>
              <c:x val="0.52125799925333305"/>
              <c:y val="0.91155298671047447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96508928"/>
        <c:crosses val="autoZero"/>
        <c:auto val="1"/>
        <c:lblAlgn val="ctr"/>
        <c:lblOffset val="100"/>
        <c:noMultiLvlLbl val="0"/>
      </c:catAx>
      <c:valAx>
        <c:axId val="965089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sz="1200" baseline="0"/>
                  <a:t>Testing time  [hours]</a:t>
                </a:r>
                <a:endParaRPr lang="en-US" sz="1200" baseline="0"/>
              </a:p>
            </c:rich>
          </c:tx>
          <c:layout>
            <c:manualLayout>
              <c:xMode val="edge"/>
              <c:yMode val="edge"/>
              <c:x val="2.172297107144552E-2"/>
              <c:y val="0.41613479258310193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96507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9081390892623"/>
          <c:y val="8.9262646847791977E-2"/>
          <c:w val="0.87617468476245219"/>
          <c:h val="0.7743796887816305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cat>
            <c:numRef>
              <c:f>Sheet5!$A$3:$A$20</c:f>
              <c:numCache>
                <c:formatCode>0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Sheet5!$K$3:$K$20</c:f>
              <c:numCache>
                <c:formatCode>0.0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30.321944444091059</c:v>
                </c:pt>
                <c:pt idx="4">
                  <c:v>84.080555556574836</c:v>
                </c:pt>
                <c:pt idx="5">
                  <c:v>94.113055554160383</c:v>
                </c:pt>
                <c:pt idx="6">
                  <c:v>98.735277777013835</c:v>
                </c:pt>
                <c:pt idx="7">
                  <c:v>139.93555555731291</c:v>
                </c:pt>
                <c:pt idx="8">
                  <c:v>66.376944444375113</c:v>
                </c:pt>
                <c:pt idx="9">
                  <c:v>85.987499999930151</c:v>
                </c:pt>
                <c:pt idx="10">
                  <c:v>60.430555554747116</c:v>
                </c:pt>
                <c:pt idx="11">
                  <c:v>50.4941666671657</c:v>
                </c:pt>
                <c:pt idx="12">
                  <c:v>73.731388888147194</c:v>
                </c:pt>
                <c:pt idx="13">
                  <c:v>50.094722223118879</c:v>
                </c:pt>
                <c:pt idx="14">
                  <c:v>66.282777777349111</c:v>
                </c:pt>
                <c:pt idx="15">
                  <c:v>41.509166666655801</c:v>
                </c:pt>
                <c:pt idx="16">
                  <c:v>3.4694444445194677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186816"/>
        <c:axId val="105188736"/>
      </c:barChart>
      <c:catAx>
        <c:axId val="105186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aseline="0"/>
                </a:pPr>
                <a:r>
                  <a:rPr lang="pl-PL" sz="1200" baseline="0"/>
                  <a:t>Month number</a:t>
                </a:r>
              </a:p>
              <a:p>
                <a:pPr>
                  <a:defRPr sz="1200" baseline="0"/>
                </a:pPr>
                <a:endParaRPr lang="en-US" sz="1200" baseline="0"/>
              </a:p>
            </c:rich>
          </c:tx>
          <c:layout>
            <c:manualLayout>
              <c:xMode val="edge"/>
              <c:yMode val="edge"/>
              <c:x val="0.47615449526746828"/>
              <c:y val="0.9157348785917759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105188736"/>
        <c:crosses val="autoZero"/>
        <c:auto val="1"/>
        <c:lblAlgn val="ctr"/>
        <c:lblOffset val="100"/>
        <c:noMultiLvlLbl val="0"/>
      </c:catAx>
      <c:valAx>
        <c:axId val="1051887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sz="1200" baseline="0"/>
                  <a:t>Testing time  [hours]</a:t>
                </a:r>
                <a:endParaRPr lang="en-US" sz="1200" baseline="0"/>
              </a:p>
            </c:rich>
          </c:tx>
          <c:layout>
            <c:manualLayout>
              <c:xMode val="edge"/>
              <c:yMode val="edge"/>
              <c:x val="2.172297107144552E-2"/>
              <c:y val="0.41613479258310193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en-US"/>
          </a:p>
        </c:txPr>
        <c:crossAx val="105186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1479916818869126E-2"/>
          <c:y val="9.3154211445369103E-2"/>
          <c:w val="0.88408263920522268"/>
          <c:h val="0.86049086255522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cat>
            <c:strRef>
              <c:f>'LS1 Data'!$C$58:$Q$58</c:f>
              <c:strCache>
                <c:ptCount val="14"/>
                <c:pt idx="0">
                  <c:v>PAQ</c:v>
                </c:pt>
                <c:pt idx="1">
                  <c:v>IRC</c:v>
                </c:pt>
                <c:pt idx="2">
                  <c:v>QHR</c:v>
                </c:pt>
                <c:pt idx="3">
                  <c:v>QHVQ</c:v>
                </c:pt>
                <c:pt idx="4">
                  <c:v>ICC </c:v>
                </c:pt>
                <c:pt idx="5">
                  <c:v>ORC</c:v>
                </c:pt>
                <c:pt idx="6">
                  <c:v>TFM</c:v>
                </c:pt>
                <c:pt idx="7">
                  <c:v>HVQ</c:v>
                </c:pt>
                <c:pt idx="8">
                  <c:v>IRC</c:v>
                </c:pt>
                <c:pt idx="9">
                  <c:v>ICC</c:v>
                </c:pt>
                <c:pt idx="10">
                  <c:v>ORC</c:v>
                </c:pt>
                <c:pt idx="11">
                  <c:v>TFM</c:v>
                </c:pt>
                <c:pt idx="12">
                  <c:v>HVQ</c:v>
                </c:pt>
                <c:pt idx="13">
                  <c:v>C50</c:v>
                </c:pt>
              </c:strCache>
            </c:strRef>
          </c:cat>
          <c:val>
            <c:numRef>
              <c:f>'LS1 Data'!$C$53:$Q$53</c:f>
              <c:numCache>
                <c:formatCode>General</c:formatCode>
                <c:ptCount val="14"/>
                <c:pt idx="0">
                  <c:v>12626</c:v>
                </c:pt>
                <c:pt idx="1">
                  <c:v>6728</c:v>
                </c:pt>
                <c:pt idx="2">
                  <c:v>6767</c:v>
                </c:pt>
                <c:pt idx="3">
                  <c:v>6341</c:v>
                </c:pt>
                <c:pt idx="4">
                  <c:v>3318</c:v>
                </c:pt>
                <c:pt idx="5">
                  <c:v>3281</c:v>
                </c:pt>
                <c:pt idx="6">
                  <c:v>4064</c:v>
                </c:pt>
                <c:pt idx="7">
                  <c:v>3413</c:v>
                </c:pt>
                <c:pt idx="8">
                  <c:v>3328</c:v>
                </c:pt>
                <c:pt idx="9">
                  <c:v>2705</c:v>
                </c:pt>
                <c:pt idx="10">
                  <c:v>2707</c:v>
                </c:pt>
                <c:pt idx="11">
                  <c:v>4233</c:v>
                </c:pt>
                <c:pt idx="12">
                  <c:v>5805</c:v>
                </c:pt>
                <c:pt idx="13">
                  <c:v>371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136000"/>
        <c:axId val="108078592"/>
      </c:barChart>
      <c:catAx>
        <c:axId val="97136000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crossAx val="108078592"/>
        <c:crosses val="autoZero"/>
        <c:auto val="0"/>
        <c:lblAlgn val="ctr"/>
        <c:lblOffset val="100"/>
        <c:noMultiLvlLbl val="0"/>
      </c:catAx>
      <c:valAx>
        <c:axId val="108078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136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0.10908</cdr:x>
      <cdr:y>0.33618</cdr:y>
    </cdr:from>
    <cdr:to>
      <cdr:x>0.69586</cdr:x>
      <cdr:y>0.33618</cdr:y>
    </cdr:to>
    <cdr:cxnSp macro="">
      <cdr:nvCxnSpPr>
        <cdr:cNvPr id="4" name="Straight Arrow Connector 3"/>
        <cdr:cNvCxnSpPr/>
      </cdr:nvCxnSpPr>
      <cdr:spPr>
        <a:xfrm xmlns:a="http://schemas.openxmlformats.org/drawingml/2006/main">
          <a:off x="1013534" y="2041864"/>
          <a:ext cx="5452369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rgbClr val="FF0000"/>
          </a:solidFill>
          <a:headEnd type="stealth" w="med" len="lg"/>
          <a:tailEnd type="stealth" w="med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0.5431</cdr:x>
      <cdr:y>0.10962</cdr:y>
    </cdr:from>
    <cdr:to>
      <cdr:x>0.92994</cdr:x>
      <cdr:y>0.1875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36505" y="505185"/>
          <a:ext cx="3231218" cy="3589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1100" dirty="0" err="1"/>
            <a:t>Months</a:t>
          </a:r>
          <a:r>
            <a:rPr lang="pl-PL" sz="1100" dirty="0"/>
            <a:t> </a:t>
          </a:r>
          <a:r>
            <a:rPr lang="pl-PL" sz="1100" dirty="0" err="1"/>
            <a:t>are</a:t>
          </a:r>
          <a:r>
            <a:rPr lang="pl-PL" sz="1100" dirty="0"/>
            <a:t> </a:t>
          </a:r>
          <a:r>
            <a:rPr lang="pl-PL" sz="1100" dirty="0" err="1"/>
            <a:t>counted</a:t>
          </a:r>
          <a:r>
            <a:rPr lang="pl-PL" sz="1100" dirty="0"/>
            <a:t> form the </a:t>
          </a:r>
          <a:r>
            <a:rPr lang="pl-PL" sz="1100" dirty="0" err="1"/>
            <a:t>beginning</a:t>
          </a:r>
          <a:r>
            <a:rPr lang="pl-PL" sz="1100" dirty="0"/>
            <a:t> of 2013</a:t>
          </a:r>
          <a:endParaRPr lang="en-GB" sz="1100" dirty="0"/>
        </a:p>
      </cdr:txBody>
    </cdr:sp>
  </cdr:relSizeAnchor>
  <cdr:relSizeAnchor xmlns:cdr="http://schemas.openxmlformats.org/drawingml/2006/chartDrawing">
    <cdr:from>
      <cdr:x>0.7914</cdr:x>
      <cdr:y>0.28502</cdr:y>
    </cdr:from>
    <cdr:to>
      <cdr:x>0.87659</cdr:x>
      <cdr:y>0.32765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353669" y="1731146"/>
          <a:ext cx="791593" cy="2589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1300" b="1" i="0" baseline="0"/>
            <a:t>    2014</a:t>
          </a:r>
          <a:endParaRPr lang="en-GB" sz="1300" b="1" i="0" baseline="0"/>
        </a:p>
      </cdr:txBody>
    </cdr:sp>
  </cdr:relSizeAnchor>
  <cdr:relSizeAnchor xmlns:cdr="http://schemas.openxmlformats.org/drawingml/2006/chartDrawing">
    <cdr:from>
      <cdr:x>0.69506</cdr:x>
      <cdr:y>0.33618</cdr:y>
    </cdr:from>
    <cdr:to>
      <cdr:x>0.98328</cdr:x>
      <cdr:y>0.33739</cdr:y>
    </cdr:to>
    <cdr:cxnSp macro="">
      <cdr:nvCxnSpPr>
        <cdr:cNvPr id="10" name="Straight Arrow Connector 9"/>
        <cdr:cNvCxnSpPr/>
      </cdr:nvCxnSpPr>
      <cdr:spPr>
        <a:xfrm xmlns:a="http://schemas.openxmlformats.org/drawingml/2006/main">
          <a:off x="6458505" y="2041864"/>
          <a:ext cx="2678097" cy="739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rgbClr val="FF0000"/>
          </a:solidFill>
          <a:headEnd type="stealth" w="med" len="lg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0.36226</cdr:x>
      <cdr:y>0.28258</cdr:y>
    </cdr:from>
    <cdr:to>
      <cdr:x>0.44745</cdr:x>
      <cdr:y>0.32521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366116" y="1716349"/>
          <a:ext cx="791593" cy="2589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1300" b="1" i="0" baseline="0"/>
            <a:t>    2013</a:t>
          </a:r>
          <a:endParaRPr lang="en-GB" sz="1300" b="1" i="0" baseline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0.17343</cdr:x>
      <cdr:y>0.27389</cdr:y>
    </cdr:from>
    <cdr:to>
      <cdr:x>0.3865</cdr:x>
      <cdr:y>0.31696</cdr:y>
    </cdr:to>
    <cdr:sp macro="" textlink="">
      <cdr:nvSpPr>
        <cdr:cNvPr id="2" name="Prostokąt 1"/>
        <cdr:cNvSpPr/>
      </cdr:nvSpPr>
      <cdr:spPr>
        <a:xfrm xmlns:a="http://schemas.openxmlformats.org/drawingml/2006/main">
          <a:off x="1574613" y="1547808"/>
          <a:ext cx="1934567" cy="243394"/>
        </a:xfrm>
        <a:prstGeom xmlns:a="http://schemas.openxmlformats.org/drawingml/2006/main" prst="rect">
          <a:avLst/>
        </a:prstGeom>
        <a:solidFill xmlns:a="http://schemas.openxmlformats.org/drawingml/2006/main">
          <a:srgbClr val="2D4E77"/>
        </a:solidFill>
        <a:ln xmlns:a="http://schemas.openxmlformats.org/drawingml/2006/main" w="1270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tIns="0" bIns="0"/>
        <a:lstStyle xmlns:a="http://schemas.openxmlformats.org/drawingml/2006/main"/>
        <a:p xmlns:a="http://schemas.openxmlformats.org/drawingml/2006/main">
          <a:pPr algn="ctr"/>
          <a:r>
            <a:rPr lang="pl-PL" sz="1500" b="1">
              <a:solidFill>
                <a:srgbClr val="FFFF00"/>
              </a:solidFill>
            </a:rPr>
            <a:t>MIC= 20522</a:t>
          </a:r>
        </a:p>
      </cdr:txBody>
    </cdr:sp>
  </cdr:relSizeAnchor>
  <cdr:relSizeAnchor xmlns:cdr="http://schemas.openxmlformats.org/drawingml/2006/chartDrawing">
    <cdr:from>
      <cdr:x>0.68009</cdr:x>
      <cdr:y>0.27529</cdr:y>
    </cdr:from>
    <cdr:to>
      <cdr:x>0.8956</cdr:x>
      <cdr:y>0.31835</cdr:y>
    </cdr:to>
    <cdr:sp macro="" textlink="">
      <cdr:nvSpPr>
        <cdr:cNvPr id="6" name="Prostokąt 5"/>
        <cdr:cNvSpPr/>
      </cdr:nvSpPr>
      <cdr:spPr>
        <a:xfrm xmlns:a="http://schemas.openxmlformats.org/drawingml/2006/main">
          <a:off x="6174834" y="1555690"/>
          <a:ext cx="1956742" cy="243337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 w="127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tIns="0" bIns="0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pl-PL" sz="1500" b="1">
              <a:solidFill>
                <a:srgbClr val="FFFF00"/>
              </a:solidFill>
            </a:rPr>
            <a:t>TP4 = 18778</a:t>
          </a:r>
        </a:p>
      </cdr:txBody>
    </cdr:sp>
  </cdr:relSizeAnchor>
  <cdr:relSizeAnchor xmlns:cdr="http://schemas.openxmlformats.org/drawingml/2006/chartDrawing">
    <cdr:from>
      <cdr:x>0.4252</cdr:x>
      <cdr:y>0.27314</cdr:y>
    </cdr:from>
    <cdr:to>
      <cdr:x>0.64067</cdr:x>
      <cdr:y>0.31621</cdr:y>
    </cdr:to>
    <cdr:sp macro="" textlink="">
      <cdr:nvSpPr>
        <cdr:cNvPr id="7" name="Prostokąt 6"/>
        <cdr:cNvSpPr/>
      </cdr:nvSpPr>
      <cdr:spPr>
        <a:xfrm xmlns:a="http://schemas.openxmlformats.org/drawingml/2006/main">
          <a:off x="3860612" y="1543570"/>
          <a:ext cx="1956331" cy="243394"/>
        </a:xfrm>
        <a:prstGeom xmlns:a="http://schemas.openxmlformats.org/drawingml/2006/main" prst="rect">
          <a:avLst/>
        </a:prstGeom>
        <a:solidFill xmlns:a="http://schemas.openxmlformats.org/drawingml/2006/main">
          <a:srgbClr val="007635"/>
        </a:solidFill>
        <a:ln xmlns:a="http://schemas.openxmlformats.org/drawingml/2006/main" w="127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tIns="0" bIns="0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pl-PL" sz="1500" b="1">
              <a:solidFill>
                <a:srgbClr val="FFFF00"/>
              </a:solidFill>
            </a:rPr>
            <a:t>DOC=14076</a:t>
          </a:r>
        </a:p>
      </cdr:txBody>
    </cdr:sp>
  </cdr:relSizeAnchor>
  <cdr:relSizeAnchor xmlns:cdr="http://schemas.openxmlformats.org/drawingml/2006/chartDrawing">
    <cdr:from>
      <cdr:x>0.9063</cdr:x>
      <cdr:y>0.27619</cdr:y>
    </cdr:from>
    <cdr:to>
      <cdr:x>0.99244</cdr:x>
      <cdr:y>0.31926</cdr:y>
    </cdr:to>
    <cdr:sp macro="" textlink="">
      <cdr:nvSpPr>
        <cdr:cNvPr id="8" name="Prostokąt 7"/>
        <cdr:cNvSpPr/>
      </cdr:nvSpPr>
      <cdr:spPr>
        <a:xfrm xmlns:a="http://schemas.openxmlformats.org/drawingml/2006/main">
          <a:off x="8228717" y="1560803"/>
          <a:ext cx="782105" cy="243394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>
            <a:lumMod val="65000"/>
            <a:lumOff val="35000"/>
          </a:schemeClr>
        </a:solidFill>
        <a:ln xmlns:a="http://schemas.openxmlformats.org/drawingml/2006/main" w="127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0" tIns="0" rIns="0" bIns="0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pl-PL" sz="1500" b="1">
              <a:solidFill>
                <a:srgbClr val="FFFF00"/>
              </a:solidFill>
            </a:rPr>
            <a:t>TT=371</a:t>
          </a:r>
        </a:p>
      </cdr:txBody>
    </cdr:sp>
  </cdr:relSizeAnchor>
  <cdr:relSizeAnchor xmlns:cdr="http://schemas.openxmlformats.org/drawingml/2006/chartDrawing">
    <cdr:from>
      <cdr:x>0.09398</cdr:x>
      <cdr:y>0.27525</cdr:y>
    </cdr:from>
    <cdr:to>
      <cdr:x>0.16216</cdr:x>
      <cdr:y>0.31832</cdr:y>
    </cdr:to>
    <cdr:sp macro="" textlink="">
      <cdr:nvSpPr>
        <cdr:cNvPr id="9" name="Prostokąt 8"/>
        <cdr:cNvSpPr/>
      </cdr:nvSpPr>
      <cdr:spPr>
        <a:xfrm xmlns:a="http://schemas.openxmlformats.org/drawingml/2006/main">
          <a:off x="853288" y="1555464"/>
          <a:ext cx="619038" cy="24339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75000"/>
          </a:schemeClr>
        </a:solidFill>
        <a:ln xmlns:a="http://schemas.openxmlformats.org/drawingml/2006/main" w="127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0" tIns="0" rIns="0" bIns="0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pl-PL" sz="1500" b="1">
              <a:solidFill>
                <a:srgbClr val="FFFF00"/>
              </a:solidFill>
            </a:rPr>
            <a:t>12626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ELQA group activity during LS1</a:t>
            </a:r>
            <a:endParaRPr lang="pl-PL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D771A6-3011-42C2-970E-8462F7EC574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09649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ELQA group activity during LS1</a:t>
            </a:r>
            <a:endParaRPr lang="pl-P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ABCD0D4-7950-45DA-9B3F-355DC31451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63960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ymbol zastępczy obrazu slajd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PAQ test in SMACC  active sector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F086C8-262F-4896-A37E-CEB0E4424E37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6912768" cy="69269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F086C8-262F-4896-A37E-CEB0E4424E37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C8C1B-4D58-4F58-9009-8D92AA60ECFA}" type="datetime1">
              <a:rPr lang="pl-PL"/>
              <a:pPr>
                <a:defRPr/>
              </a:pPr>
              <a:t>2014-11-26</a:t>
            </a:fld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2ED5B-C785-4DEB-A1FE-775A46AA3B9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48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F086C8-262F-4896-A37E-CEB0E4424E37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6984776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GB" sz="1100" b="1" dirty="0" smtClean="0">
                <a:solidFill>
                  <a:schemeClr val="tx1"/>
                </a:solidFill>
                <a:latin typeface="+mj-lt"/>
              </a:rPr>
              <a:t>Summary of the cooperation during the LS1 </a:t>
            </a:r>
            <a:r>
              <a:rPr lang="en-GB" sz="1100" b="0" dirty="0" smtClean="0">
                <a:solidFill>
                  <a:schemeClr val="tx1"/>
                </a:solidFill>
                <a:latin typeface="+mj-lt"/>
              </a:rPr>
              <a:t>27</a:t>
            </a:r>
            <a:r>
              <a:rPr lang="en-US" sz="1100" b="0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pl-PL" sz="1100" b="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en-GB" sz="1100" b="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en-US" sz="1100" b="0" dirty="0" smtClean="0">
                <a:solidFill>
                  <a:schemeClr val="tx1"/>
                </a:solidFill>
                <a:latin typeface="+mj-lt"/>
              </a:rPr>
              <a:t>/2014</a:t>
            </a:r>
            <a:r>
              <a:rPr lang="en-US" sz="11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GB" sz="1100" dirty="0" smtClean="0">
                <a:solidFill>
                  <a:schemeClr val="tx1"/>
                </a:solidFill>
                <a:latin typeface="+mj-lt"/>
              </a:rPr>
              <a:t>Piotr</a:t>
            </a:r>
            <a:r>
              <a:rPr lang="en-GB" sz="1100" baseline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100" baseline="0" dirty="0" err="1" smtClean="0">
                <a:solidFill>
                  <a:schemeClr val="tx1"/>
                </a:solidFill>
                <a:latin typeface="+mj-lt"/>
              </a:rPr>
              <a:t>Jurkiewicz</a:t>
            </a:r>
            <a:r>
              <a:rPr lang="en-US" sz="11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pl-PL" sz="1100" dirty="0" smtClean="0">
                <a:solidFill>
                  <a:schemeClr val="tx1"/>
                </a:solidFill>
                <a:latin typeface="+mj-lt"/>
              </a:rPr>
              <a:t>IFJ-PAN, Kraków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pic>
        <p:nvPicPr>
          <p:cNvPr id="48130" name="Picture 2" descr="\\cern.ch\dfs\Users\j\jludwin\Documents\My Pictures\stuff\logo_ifj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4624"/>
            <a:ext cx="674157" cy="61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/>
          <a:lstStyle/>
          <a:p>
            <a:r>
              <a:rPr lang="en-GB" dirty="0"/>
              <a:t>Standard ELQA measurements, ELQA for splice and proximity equipment consolidation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Piotr </a:t>
            </a:r>
            <a:r>
              <a:rPr lang="en-GB" dirty="0" err="1" smtClean="0"/>
              <a:t>Jurkiewicz</a:t>
            </a:r>
            <a:endParaRPr lang="pl-PL" dirty="0" smtClean="0"/>
          </a:p>
          <a:p>
            <a:r>
              <a:rPr lang="en-GB" sz="2600" dirty="0" smtClean="0"/>
              <a:t>The Henryk </a:t>
            </a:r>
            <a:r>
              <a:rPr lang="pl-PL" sz="2600" dirty="0" smtClean="0"/>
              <a:t>Niewodniczański</a:t>
            </a:r>
            <a:r>
              <a:rPr lang="en-GB" sz="2600" dirty="0" smtClean="0"/>
              <a:t> Institute of Nuclear Physics – Polish Academy of Sciences</a:t>
            </a:r>
            <a:r>
              <a:rPr lang="pl-PL" sz="2600" dirty="0" smtClean="0"/>
              <a:t>, Kraków Poland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81350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04800" y="764703"/>
            <a:ext cx="8763000" cy="1588081"/>
          </a:xfrm>
        </p:spPr>
        <p:txBody>
          <a:bodyPr/>
          <a:lstStyle/>
          <a:p>
            <a:pPr algn="l"/>
            <a:r>
              <a:rPr lang="en-US" altLang="en-US" sz="2400" dirty="0" smtClean="0"/>
              <a:t>NC1- A short circuit between M3 external bus-bar and ground   </a:t>
            </a:r>
            <a:br>
              <a:rPr lang="en-US" altLang="en-US" sz="2400" dirty="0" smtClean="0"/>
            </a:br>
            <a:r>
              <a:rPr lang="en-US" altLang="en-US" sz="2400" dirty="0" smtClean="0"/>
              <a:t>   was detected by ELQA. </a:t>
            </a:r>
            <a:br>
              <a:rPr lang="en-US" altLang="en-US" sz="2400" dirty="0" smtClean="0"/>
            </a:br>
            <a:r>
              <a:rPr lang="en-US" altLang="en-US" sz="2400" dirty="0" smtClean="0"/>
              <a:t>- After </a:t>
            </a:r>
            <a:r>
              <a:rPr lang="pl-PL" altLang="en-US" sz="2400" dirty="0" smtClean="0"/>
              <a:t>the </a:t>
            </a:r>
            <a:r>
              <a:rPr lang="en-US" altLang="en-US" sz="2400" dirty="0" smtClean="0"/>
              <a:t>investigation it </a:t>
            </a:r>
            <a:r>
              <a:rPr lang="pl-PL" altLang="en-US" sz="2400" dirty="0" err="1" smtClean="0"/>
              <a:t>turned</a:t>
            </a:r>
            <a:r>
              <a:rPr lang="pl-PL" altLang="en-US" sz="2400" dirty="0" smtClean="0"/>
              <a:t> out</a:t>
            </a:r>
            <a:r>
              <a:rPr lang="en-US" altLang="en-US" sz="2400" dirty="0" smtClean="0"/>
              <a:t> that the </a:t>
            </a:r>
            <a:r>
              <a:rPr lang="pl-PL" altLang="en-US" sz="2400" dirty="0" smtClean="0"/>
              <a:t>problem</a:t>
            </a:r>
            <a:r>
              <a:rPr lang="en-US" altLang="en-US" sz="2400" dirty="0" smtClean="0"/>
              <a:t> was localized </a:t>
            </a:r>
            <a:br>
              <a:rPr lang="en-US" altLang="en-US" sz="2400" dirty="0" smtClean="0"/>
            </a:br>
            <a:r>
              <a:rPr lang="en-US" altLang="en-US" sz="2400" dirty="0" smtClean="0"/>
              <a:t>    in the diode box and </a:t>
            </a:r>
            <a:r>
              <a:rPr lang="pl-PL" altLang="en-US" sz="2400" dirty="0" err="1" smtClean="0"/>
              <a:t>it</a:t>
            </a:r>
            <a:r>
              <a:rPr lang="pl-PL" altLang="en-US" sz="2400" dirty="0" smtClean="0"/>
              <a:t> </a:t>
            </a:r>
            <a:r>
              <a:rPr lang="en-US" altLang="en-US" sz="2400" dirty="0" smtClean="0"/>
              <a:t>affected </a:t>
            </a:r>
            <a:r>
              <a:rPr lang="fr-FR" altLang="en-US" sz="2400" dirty="0" smtClean="0"/>
              <a:t>diode MDA0298-A30R8.</a:t>
            </a:r>
            <a:endParaRPr lang="en-GB" altLang="en-US" sz="2400" dirty="0" smtClean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852936"/>
            <a:ext cx="2228022" cy="3498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068960"/>
            <a:ext cx="35814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3771900" y="2352785"/>
            <a:ext cx="4724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 dirty="0"/>
              <a:t>A long metallic piece between the half moon and ground</a:t>
            </a:r>
            <a:endParaRPr lang="en-GB" altLang="en-US" sz="2000" i="1" dirty="0"/>
          </a:p>
        </p:txBody>
      </p:sp>
      <p:sp>
        <p:nvSpPr>
          <p:cNvPr id="2" name="Rectangle 1"/>
          <p:cNvSpPr/>
          <p:nvPr/>
        </p:nvSpPr>
        <p:spPr>
          <a:xfrm>
            <a:off x="913001" y="116632"/>
            <a:ext cx="2890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NONCONFORMITY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568"/>
            <a:ext cx="6192688" cy="639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                 NONCONFORMITY </a:t>
            </a:r>
            <a:endParaRPr lang="en-GB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578850" cy="5715000"/>
          </a:xfrm>
        </p:spPr>
        <p:txBody>
          <a:bodyPr/>
          <a:lstStyle/>
          <a:p>
            <a:r>
              <a:rPr lang="en-GB" altLang="en-US" dirty="0" smtClean="0"/>
              <a:t>NC2 – Nonconformity in DFBA sector 7-8 (L8)</a:t>
            </a:r>
          </a:p>
          <a:p>
            <a:r>
              <a:rPr lang="en-GB" altLang="en-US" sz="2800" dirty="0" smtClean="0"/>
              <a:t>Short circuit between</a:t>
            </a:r>
            <a:r>
              <a:rPr lang="pl-PL" altLang="en-US" sz="2800" dirty="0" smtClean="0"/>
              <a:t> the</a:t>
            </a:r>
            <a:r>
              <a:rPr lang="en-GB" altLang="en-US" sz="2800" dirty="0" smtClean="0"/>
              <a:t> bus-bar (M3-external) of the main dipole and ground. </a:t>
            </a:r>
            <a:r>
              <a:rPr lang="pl-PL" altLang="en-US" sz="2800" dirty="0" smtClean="0"/>
              <a:t>The </a:t>
            </a:r>
            <a:r>
              <a:rPr lang="pl-PL" altLang="en-US" sz="2800" dirty="0" err="1" smtClean="0"/>
              <a:t>short-circuit</a:t>
            </a:r>
            <a:r>
              <a:rPr lang="pl-PL" altLang="en-US" sz="2800" dirty="0" smtClean="0"/>
              <a:t> </a:t>
            </a:r>
            <a:r>
              <a:rPr lang="en-GB" altLang="en-US" sz="2800" dirty="0" smtClean="0"/>
              <a:t>has been found on the output of DFBA, in the position of the bend of </a:t>
            </a:r>
            <a:r>
              <a:rPr lang="pl-PL" altLang="en-US" sz="2800" dirty="0" smtClean="0"/>
              <a:t>the </a:t>
            </a:r>
            <a:r>
              <a:rPr lang="en-GB" altLang="en-US" sz="2800" dirty="0" smtClean="0"/>
              <a:t>bus-bar loop</a:t>
            </a:r>
            <a:r>
              <a:rPr lang="pl-PL" altLang="en-US" sz="2800" dirty="0" smtClean="0"/>
              <a:t>.</a:t>
            </a:r>
            <a:r>
              <a:rPr lang="en-GB" altLang="en-US" sz="2800" dirty="0" smtClean="0"/>
              <a:t> </a:t>
            </a:r>
          </a:p>
        </p:txBody>
      </p:sp>
      <p:pic>
        <p:nvPicPr>
          <p:cNvPr id="11268" name="Picture 2" descr="\\cern.ch\dfs\Users\p\Pjurkiew\Desktop\Presentations _ELQA_PJ\Pictures\SMACC\2013-11-11-DFBAO-Lead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430588"/>
            <a:ext cx="53467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411760" y="48006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270" name="TextBox 3"/>
          <p:cNvSpPr txBox="1">
            <a:spLocks noChangeArrowheads="1"/>
          </p:cNvSpPr>
          <p:nvPr/>
        </p:nvSpPr>
        <p:spPr bwMode="auto">
          <a:xfrm>
            <a:off x="2057400" y="4348163"/>
            <a:ext cx="992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FFC000"/>
                </a:solidFill>
              </a:rPr>
              <a:t>short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539551" y="980728"/>
            <a:ext cx="8229600" cy="1728192"/>
          </a:xfrm>
        </p:spPr>
        <p:txBody>
          <a:bodyPr/>
          <a:lstStyle/>
          <a:p>
            <a:pPr algn="l"/>
            <a:r>
              <a:rPr lang="pl-PL" altLang="en-US" sz="3600" dirty="0" smtClean="0"/>
              <a:t>Just</a:t>
            </a:r>
            <a:r>
              <a:rPr lang="en-GB" altLang="en-US" sz="3600" dirty="0" smtClean="0"/>
              <a:t> to find that one fault completely justifies the necessity of making these measurements - PAQ during SMACC</a:t>
            </a:r>
            <a:r>
              <a:rPr lang="pl-PL" altLang="en-US" sz="3600" dirty="0" smtClean="0"/>
              <a:t>.</a:t>
            </a:r>
            <a:endParaRPr lang="en-GB" altLang="en-US" sz="3600" dirty="0" smtClean="0"/>
          </a:p>
        </p:txBody>
      </p:sp>
      <p:pic>
        <p:nvPicPr>
          <p:cNvPr id="12292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601" y="3421424"/>
            <a:ext cx="3384376" cy="2527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01" y="2780928"/>
            <a:ext cx="4178423" cy="36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583850" y="346525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4860032" y="5949280"/>
            <a:ext cx="41575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Both layers of Bus-Bar insulation have been torn</a:t>
            </a:r>
          </a:p>
        </p:txBody>
      </p:sp>
      <p:sp>
        <p:nvSpPr>
          <p:cNvPr id="2" name="Rectangle 1"/>
          <p:cNvSpPr/>
          <p:nvPr/>
        </p:nvSpPr>
        <p:spPr>
          <a:xfrm>
            <a:off x="2627784" y="116631"/>
            <a:ext cx="2956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NONCONFORMITY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itle 1"/>
          <p:cNvSpPr>
            <a:spLocks noGrp="1"/>
          </p:cNvSpPr>
          <p:nvPr>
            <p:ph type="title"/>
          </p:nvPr>
        </p:nvSpPr>
        <p:spPr>
          <a:xfrm>
            <a:off x="683568" y="11430"/>
            <a:ext cx="6336704" cy="681266"/>
          </a:xfrm>
        </p:spPr>
        <p:txBody>
          <a:bodyPr/>
          <a:lstStyle/>
          <a:p>
            <a:r>
              <a:rPr lang="en-US" altLang="en-US" sz="2400" b="1" dirty="0" smtClean="0"/>
              <a:t>ELQA during Magnet Replacement Campaign</a:t>
            </a:r>
            <a:r>
              <a:rPr lang="en-US" altLang="en-US" sz="3200" b="1" dirty="0" smtClean="0">
                <a:solidFill>
                  <a:schemeClr val="bg1"/>
                </a:solidFill>
              </a:rPr>
              <a:t/>
            </a:r>
            <a:br>
              <a:rPr lang="en-US" altLang="en-US" sz="3200" b="1" dirty="0" smtClean="0">
                <a:solidFill>
                  <a:schemeClr val="bg1"/>
                </a:solidFill>
              </a:rPr>
            </a:br>
            <a:endParaRPr lang="en-GB" altLang="en-US" sz="3200" dirty="0" smtClean="0"/>
          </a:p>
        </p:txBody>
      </p:sp>
      <p:sp>
        <p:nvSpPr>
          <p:cNvPr id="13314" name="Content Placeholder 6"/>
          <p:cNvSpPr>
            <a:spLocks noGrp="1"/>
          </p:cNvSpPr>
          <p:nvPr>
            <p:ph idx="1"/>
          </p:nvPr>
        </p:nvSpPr>
        <p:spPr>
          <a:xfrm>
            <a:off x="4352925" y="1052737"/>
            <a:ext cx="4800600" cy="5616624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en-US" sz="2400" dirty="0" smtClean="0"/>
              <a:t>Another important task during LS1 was </a:t>
            </a:r>
            <a:r>
              <a:rPr lang="pl-PL" altLang="en-US" sz="2400" dirty="0" smtClean="0"/>
              <a:t>to </a:t>
            </a:r>
            <a:r>
              <a:rPr lang="pl-PL" altLang="en-US" sz="2400" dirty="0" err="1" smtClean="0"/>
              <a:t>replace</a:t>
            </a:r>
            <a:r>
              <a:rPr lang="pl-PL" altLang="en-US" sz="2400" dirty="0" smtClean="0"/>
              <a:t> the </a:t>
            </a:r>
            <a:r>
              <a:rPr lang="en-GB" altLang="en-US" sz="2400" dirty="0" smtClean="0"/>
              <a:t>magnets classified as defected.  </a:t>
            </a:r>
            <a:br>
              <a:rPr lang="en-GB" altLang="en-US" sz="2400" dirty="0" smtClean="0"/>
            </a:br>
            <a:r>
              <a:rPr lang="en-GB" altLang="en-US" sz="2400" dirty="0" smtClean="0"/>
              <a:t>In this operation</a:t>
            </a:r>
            <a:r>
              <a:rPr lang="pl-PL" altLang="en-US" sz="2400" dirty="0" smtClean="0"/>
              <a:t> the </a:t>
            </a:r>
            <a:r>
              <a:rPr lang="en-GB" altLang="en-US" sz="2400" dirty="0" smtClean="0"/>
              <a:t>ELQA</a:t>
            </a:r>
            <a:r>
              <a:rPr lang="pl-PL" altLang="en-US" sz="2400" dirty="0" smtClean="0"/>
              <a:t> </a:t>
            </a:r>
            <a:r>
              <a:rPr lang="pl-PL" altLang="en-US" sz="2400" dirty="0" err="1" smtClean="0"/>
              <a:t>group</a:t>
            </a:r>
            <a:r>
              <a:rPr lang="en-GB" altLang="en-US" sz="2400" dirty="0" smtClean="0"/>
              <a:t> </a:t>
            </a:r>
            <a:r>
              <a:rPr lang="pl-PL" altLang="en-US" sz="2400" dirty="0" smtClean="0"/>
              <a:t>drew on </a:t>
            </a:r>
            <a:r>
              <a:rPr lang="pl-PL" altLang="en-US" sz="2400" dirty="0" err="1" smtClean="0"/>
              <a:t>its</a:t>
            </a:r>
            <a:r>
              <a:rPr lang="pl-PL" altLang="en-US" sz="2400" dirty="0" smtClean="0"/>
              <a:t> </a:t>
            </a:r>
            <a:r>
              <a:rPr lang="pl-PL" altLang="en-US" sz="2400" dirty="0" err="1" smtClean="0"/>
              <a:t>rich</a:t>
            </a:r>
            <a:r>
              <a:rPr lang="pl-PL" altLang="en-US" sz="2400" dirty="0" smtClean="0"/>
              <a:t> </a:t>
            </a:r>
            <a:r>
              <a:rPr lang="pl-PL" altLang="en-US" sz="2400" dirty="0" err="1" smtClean="0"/>
              <a:t>experience</a:t>
            </a:r>
            <a:r>
              <a:rPr lang="en-GB" altLang="en-US" sz="2400" dirty="0" smtClean="0"/>
              <a:t>.</a:t>
            </a:r>
            <a:br>
              <a:rPr lang="en-GB" altLang="en-US" sz="2400" dirty="0" smtClean="0"/>
            </a:br>
            <a:r>
              <a:rPr lang="en-GB" altLang="en-US" sz="2400" dirty="0" smtClean="0"/>
              <a:t>During </a:t>
            </a:r>
            <a:r>
              <a:rPr lang="pl-PL" altLang="en-US" sz="2400" dirty="0" smtClean="0"/>
              <a:t>the </a:t>
            </a:r>
            <a:r>
              <a:rPr lang="en-GB" altLang="en-US" sz="2400" dirty="0" smtClean="0"/>
              <a:t>original installations of LHC, </a:t>
            </a:r>
            <a:r>
              <a:rPr lang="pl-PL" altLang="en-US" sz="2400" dirty="0" smtClean="0"/>
              <a:t>the </a:t>
            </a:r>
            <a:r>
              <a:rPr lang="en-GB" altLang="en-US" sz="2400" dirty="0" smtClean="0"/>
              <a:t>magnets qualification after</a:t>
            </a:r>
            <a:r>
              <a:rPr lang="pl-PL" altLang="en-US" sz="2400" dirty="0" smtClean="0"/>
              <a:t> the</a:t>
            </a:r>
            <a:r>
              <a:rPr lang="en-GB" altLang="en-US" sz="2400" dirty="0" smtClean="0"/>
              <a:t> installation in the tunnel was one of the main task of the ELQA group.</a:t>
            </a:r>
          </a:p>
          <a:p>
            <a:pPr marL="0" indent="0">
              <a:buFontTx/>
              <a:buNone/>
            </a:pPr>
            <a:r>
              <a:rPr lang="en-GB" altLang="en-US" sz="2400" dirty="0" smtClean="0"/>
              <a:t>For this purpose we used </a:t>
            </a:r>
            <a:r>
              <a:rPr lang="pl-PL" altLang="en-US" sz="2400" dirty="0" smtClean="0"/>
              <a:t>a </a:t>
            </a:r>
            <a:r>
              <a:rPr lang="en-GB" altLang="en-US" sz="2400" dirty="0" smtClean="0"/>
              <a:t>dedicated measurement system</a:t>
            </a:r>
            <a:r>
              <a:rPr lang="pl-PL" altLang="en-US" sz="2400" dirty="0" smtClean="0"/>
              <a:t>, the</a:t>
            </a:r>
            <a:r>
              <a:rPr lang="en-GB" altLang="en-US" sz="2400" dirty="0" smtClean="0"/>
              <a:t> so-called</a:t>
            </a:r>
            <a:br>
              <a:rPr lang="en-GB" altLang="en-US" sz="2400" dirty="0" smtClean="0"/>
            </a:br>
            <a:r>
              <a:rPr lang="en-GB" altLang="en-US" sz="2400" dirty="0" smtClean="0"/>
              <a:t> </a:t>
            </a:r>
            <a:r>
              <a:rPr lang="en-GB" altLang="en-US" sz="2400" b="1" dirty="0" smtClean="0"/>
              <a:t>AIV </a:t>
            </a:r>
            <a:r>
              <a:rPr lang="en-US" altLang="en-US" sz="2400" b="1" dirty="0" smtClean="0"/>
              <a:t>(Arc Interconnection Verification)</a:t>
            </a:r>
            <a:r>
              <a:rPr lang="pl-PL" altLang="en-US" sz="2400" b="1" dirty="0" smtClean="0"/>
              <a:t>.</a:t>
            </a:r>
            <a:r>
              <a:rPr lang="en-GB" altLang="en-US" sz="2000" b="1" dirty="0" smtClean="0"/>
              <a:t/>
            </a:r>
            <a:br>
              <a:rPr lang="en-GB" altLang="en-US" sz="2000" b="1" dirty="0" smtClean="0"/>
            </a:br>
            <a:endParaRPr lang="en-GB" altLang="en-US" sz="2000" b="1" dirty="0" smtClean="0"/>
          </a:p>
        </p:txBody>
      </p:sp>
      <p:pic>
        <p:nvPicPr>
          <p:cNvPr id="13315" name="Obraz 22" descr="DSC02753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340768"/>
            <a:ext cx="3888432" cy="2922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10"/>
          <p:cNvSpPr txBox="1">
            <a:spLocks noChangeArrowheads="1"/>
          </p:cNvSpPr>
          <p:nvPr/>
        </p:nvSpPr>
        <p:spPr bwMode="auto">
          <a:xfrm>
            <a:off x="360512" y="4365104"/>
            <a:ext cx="38164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i="1" dirty="0">
                <a:latin typeface="+mn-lt"/>
              </a:rPr>
              <a:t>AIV –System </a:t>
            </a:r>
            <a:br>
              <a:rPr lang="en-GB" altLang="en-US" sz="1600" i="1" dirty="0">
                <a:latin typeface="+mn-lt"/>
              </a:rPr>
            </a:br>
            <a:r>
              <a:rPr lang="en-US" altLang="en-US" sz="1600" i="1" dirty="0">
                <a:latin typeface="+mn-lt"/>
              </a:rPr>
              <a:t>Arc Interconnection Verification</a:t>
            </a:r>
            <a:endParaRPr lang="en-GB" altLang="en-US" sz="16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7" y="0"/>
            <a:ext cx="6264697" cy="6926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b="1" dirty="0" smtClean="0"/>
              <a:t>AIV procedures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1999"/>
            <a:ext cx="8839200" cy="295503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pl-PL" sz="2400" dirty="0" smtClean="0"/>
              <a:t>The s</a:t>
            </a:r>
            <a:r>
              <a:rPr lang="en-US" sz="2400" dirty="0" err="1" smtClean="0"/>
              <a:t>ystem</a:t>
            </a:r>
            <a:r>
              <a:rPr lang="en-US" sz="2400" dirty="0" smtClean="0"/>
              <a:t> </a:t>
            </a:r>
            <a:r>
              <a:rPr lang="en-US" sz="2400" dirty="0"/>
              <a:t>is </a:t>
            </a:r>
            <a:r>
              <a:rPr lang="pl-PL" sz="2400" dirty="0" smtClean="0"/>
              <a:t>designed</a:t>
            </a:r>
            <a:r>
              <a:rPr lang="en-US" sz="2400" dirty="0" smtClean="0"/>
              <a:t> </a:t>
            </a:r>
            <a:r>
              <a:rPr lang="pl-PL" sz="2400" dirty="0" smtClean="0"/>
              <a:t> to</a:t>
            </a:r>
            <a:r>
              <a:rPr lang="pl-PL" sz="2400" dirty="0" smtClean="0">
                <a:solidFill>
                  <a:srgbClr val="FF0000"/>
                </a:solidFill>
              </a:rPr>
              <a:t> </a:t>
            </a:r>
            <a:r>
              <a:rPr lang="pl-PL" sz="2400" dirty="0" smtClean="0"/>
              <a:t>verify the </a:t>
            </a:r>
            <a:r>
              <a:rPr lang="en-US" sz="2400" dirty="0" err="1" smtClean="0"/>
              <a:t>spoolpieces</a:t>
            </a:r>
            <a:r>
              <a:rPr lang="en-US" sz="2400" dirty="0" smtClean="0"/>
              <a:t> </a:t>
            </a:r>
            <a:r>
              <a:rPr lang="en-US" sz="2400" dirty="0"/>
              <a:t> </a:t>
            </a:r>
            <a:r>
              <a:rPr lang="en-US" sz="2400" dirty="0" smtClean="0"/>
              <a:t>and N-line</a:t>
            </a:r>
            <a:br>
              <a:rPr lang="en-US" sz="2400" dirty="0" smtClean="0"/>
            </a:br>
            <a:r>
              <a:rPr lang="en-US" sz="2400" dirty="0" smtClean="0"/>
              <a:t>during </a:t>
            </a:r>
            <a:r>
              <a:rPr lang="en-US" sz="2400" dirty="0"/>
              <a:t>the interconnection </a:t>
            </a:r>
            <a:r>
              <a:rPr lang="en-US" sz="2400" dirty="0" smtClean="0"/>
              <a:t>work</a:t>
            </a:r>
            <a:r>
              <a:rPr lang="en-US" sz="2400" dirty="0"/>
              <a:t>. </a:t>
            </a:r>
            <a:r>
              <a:rPr lang="en-GB" sz="2400" dirty="0" smtClean="0"/>
              <a:t> </a:t>
            </a:r>
          </a:p>
          <a:p>
            <a:pPr marL="0" indent="0">
              <a:buNone/>
              <a:defRPr/>
            </a:pPr>
            <a:r>
              <a:rPr lang="en-GB" sz="2400" dirty="0" smtClean="0"/>
              <a:t>AIV system </a:t>
            </a:r>
            <a:r>
              <a:rPr lang="en-GB" sz="2400" dirty="0"/>
              <a:t>measurement </a:t>
            </a:r>
            <a:r>
              <a:rPr lang="en-GB" sz="2400" dirty="0" smtClean="0"/>
              <a:t>consists </a:t>
            </a:r>
            <a:r>
              <a:rPr lang="en-GB" sz="2400" dirty="0"/>
              <a:t>of two </a:t>
            </a:r>
            <a:r>
              <a:rPr lang="en-GB" sz="2400" dirty="0" smtClean="0"/>
              <a:t>procedures</a:t>
            </a:r>
            <a:r>
              <a:rPr lang="pl-PL" sz="2400" dirty="0" smtClean="0"/>
              <a:t>:</a:t>
            </a:r>
            <a:endParaRPr lang="en-GB" sz="2400" dirty="0"/>
          </a:p>
          <a:p>
            <a:pPr>
              <a:defRPr/>
            </a:pPr>
            <a:r>
              <a:rPr lang="en-US" sz="2400" dirty="0" smtClean="0"/>
              <a:t>AIV1</a:t>
            </a:r>
            <a:r>
              <a:rPr lang="en-US" sz="2400" dirty="0"/>
              <a:t>: after </a:t>
            </a:r>
            <a:r>
              <a:rPr lang="en-US" sz="2400" dirty="0" smtClean="0"/>
              <a:t>bus</a:t>
            </a:r>
            <a:r>
              <a:rPr lang="pl-PL" sz="2400" dirty="0" smtClean="0"/>
              <a:t>-</a:t>
            </a:r>
            <a:r>
              <a:rPr lang="en-US" sz="2400" dirty="0" smtClean="0"/>
              <a:t>bar, spools and Line N clamping</a:t>
            </a:r>
            <a:endParaRPr lang="en-GB" sz="2400" dirty="0"/>
          </a:p>
          <a:p>
            <a:pPr>
              <a:defRPr/>
            </a:pPr>
            <a:r>
              <a:rPr lang="en-GB" sz="2400" dirty="0" smtClean="0"/>
              <a:t>AIV2 : </a:t>
            </a:r>
            <a:r>
              <a:rPr lang="en-US" sz="2400" dirty="0" smtClean="0"/>
              <a:t>after their welding.</a:t>
            </a:r>
            <a:br>
              <a:rPr lang="en-US" sz="2400" dirty="0" smtClean="0"/>
            </a:br>
            <a:endParaRPr lang="en-US" sz="2400" dirty="0"/>
          </a:p>
          <a:p>
            <a:pPr marL="0" indent="0">
              <a:buFontTx/>
              <a:buNone/>
              <a:defRPr/>
            </a:pPr>
            <a:endParaRPr lang="en-GB" sz="2800" dirty="0"/>
          </a:p>
        </p:txBody>
      </p:sp>
      <p:pic>
        <p:nvPicPr>
          <p:cNvPr id="14340" name="Content Placeholder 3" descr="C:\Zdiecia\LHC-Tunel &amp;\AIV\DSCF1244_AI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412" y="3357563"/>
            <a:ext cx="4324672" cy="324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4691955" y="4010146"/>
            <a:ext cx="43434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latin typeface="+mj-lt"/>
              </a:rPr>
              <a:t>AIV1 and AIV2 are automated </a:t>
            </a:r>
            <a:r>
              <a:rPr lang="en-US" altLang="en-US" sz="2400" i="1" dirty="0" err="1">
                <a:latin typeface="+mj-lt"/>
              </a:rPr>
              <a:t>Labview</a:t>
            </a:r>
            <a:r>
              <a:rPr lang="en-US" altLang="en-US" sz="2400" i="1" dirty="0">
                <a:latin typeface="+mj-lt"/>
              </a:rPr>
              <a:t> procedures for continuity and polarity check.</a:t>
            </a:r>
            <a:br>
              <a:rPr lang="en-US" altLang="en-US" sz="2400" i="1" dirty="0">
                <a:latin typeface="+mj-lt"/>
              </a:rPr>
            </a:br>
            <a:r>
              <a:rPr lang="en-US" altLang="en-US" sz="2400" i="1" dirty="0">
                <a:latin typeface="+mj-lt"/>
              </a:rPr>
              <a:t>Additional HV tests can be performed</a:t>
            </a:r>
            <a:r>
              <a:rPr lang="pl-PL" altLang="en-US" sz="2400" i="1" dirty="0">
                <a:latin typeface="+mj-lt"/>
              </a:rPr>
              <a:t>.</a:t>
            </a:r>
            <a:endParaRPr lang="en-GB" altLang="en-US" sz="24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6264696" cy="6926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b="1" dirty="0"/>
              <a:t>AIV procedures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365" name="Content Placeholder 3"/>
          <p:cNvSpPr>
            <a:spLocks noGrp="1"/>
          </p:cNvSpPr>
          <p:nvPr>
            <p:ph idx="1"/>
          </p:nvPr>
        </p:nvSpPr>
        <p:spPr>
          <a:xfrm>
            <a:off x="251520" y="765175"/>
            <a:ext cx="8641655" cy="2562225"/>
          </a:xfrm>
        </p:spPr>
        <p:txBody>
          <a:bodyPr/>
          <a:lstStyle/>
          <a:p>
            <a:r>
              <a:rPr lang="en-GB" altLang="en-US" sz="2400" dirty="0" smtClean="0"/>
              <a:t>Generally</a:t>
            </a:r>
            <a:r>
              <a:rPr lang="pl-PL" altLang="en-US" sz="2400" dirty="0" smtClean="0"/>
              <a:t>,</a:t>
            </a:r>
            <a:r>
              <a:rPr lang="en-GB" altLang="en-US" sz="2400" dirty="0" smtClean="0"/>
              <a:t> according to</a:t>
            </a:r>
            <a:r>
              <a:rPr lang="pl-PL" altLang="en-US" sz="2400" dirty="0" smtClean="0"/>
              <a:t> the</a:t>
            </a:r>
            <a:r>
              <a:rPr lang="en-GB" altLang="en-US" sz="2400" dirty="0" smtClean="0"/>
              <a:t> plan 15 main dipoles</a:t>
            </a:r>
            <a:r>
              <a:rPr lang="pl-PL" altLang="en-US" sz="2400" dirty="0" smtClean="0"/>
              <a:t> </a:t>
            </a:r>
            <a:r>
              <a:rPr lang="en-GB" altLang="en-US" sz="2400" dirty="0" smtClean="0"/>
              <a:t>(</a:t>
            </a:r>
            <a:r>
              <a:rPr lang="en-US" altLang="en-US" sz="2400" dirty="0" smtClean="0"/>
              <a:t>6 in S12, 3 in S23, 2 in S34, S45 and S78)</a:t>
            </a:r>
            <a:r>
              <a:rPr lang="pl-PL" altLang="en-US" sz="2400" dirty="0" smtClean="0"/>
              <a:t> and</a:t>
            </a:r>
            <a:r>
              <a:rPr lang="en-US" altLang="en-US" sz="2400" dirty="0" smtClean="0"/>
              <a:t> 3 main </a:t>
            </a:r>
            <a:r>
              <a:rPr lang="en-US" altLang="en-US" sz="2400" dirty="0" err="1" smtClean="0"/>
              <a:t>quadrupols</a:t>
            </a:r>
            <a:r>
              <a:rPr lang="en-US" altLang="en-US" sz="2400" dirty="0" smtClean="0"/>
              <a:t> (all in S34) and Q5L8 have been replaced</a:t>
            </a:r>
            <a:r>
              <a:rPr lang="pl-PL" altLang="en-US" sz="2400" dirty="0" smtClean="0"/>
              <a:t> </a:t>
            </a:r>
            <a:r>
              <a:rPr lang="en-GB" altLang="en-US" sz="2400" dirty="0" smtClean="0"/>
              <a:t>during LS1</a:t>
            </a:r>
            <a:r>
              <a:rPr lang="en-US" altLang="en-US" sz="2400" dirty="0" smtClean="0"/>
              <a:t>.</a:t>
            </a:r>
          </a:p>
          <a:p>
            <a:r>
              <a:rPr lang="en-GB" altLang="en-US" sz="2400" dirty="0" smtClean="0"/>
              <a:t>This replacement required </a:t>
            </a:r>
            <a:r>
              <a:rPr lang="en-GB" altLang="en-US" sz="2400" b="1" dirty="0" smtClean="0"/>
              <a:t>performing about 50 AIV tests</a:t>
            </a:r>
            <a:r>
              <a:rPr lang="en-GB" altLang="en-US" sz="2400" dirty="0" smtClean="0"/>
              <a:t>. Finally one NC has been disclosed</a:t>
            </a:r>
            <a:r>
              <a:rPr lang="pl-PL" altLang="en-US" sz="2400" dirty="0" smtClean="0"/>
              <a:t>.</a:t>
            </a:r>
            <a:r>
              <a:rPr lang="en-GB" altLang="en-US" sz="2400" dirty="0" smtClean="0"/>
              <a:t> The extremity of the leads of the correction magnet have been swapped</a:t>
            </a:r>
          </a:p>
        </p:txBody>
      </p:sp>
      <p:pic>
        <p:nvPicPr>
          <p:cNvPr id="15363" name="Picture 2" descr="\\cern.ch\dfs\Users\p\Pjurkiew\Desktop\Presentations _ELQA_PJ\Pictures\AIV -\IMG_02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3212976"/>
            <a:ext cx="3886200" cy="350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1043608" y="4556621"/>
            <a:ext cx="4449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2400" i="1" dirty="0">
                <a:latin typeface="+mj-lt"/>
              </a:rPr>
              <a:t>L</a:t>
            </a:r>
            <a:r>
              <a:rPr lang="en-GB" altLang="en-US" sz="2400" i="1" dirty="0" err="1">
                <a:latin typeface="+mj-lt"/>
              </a:rPr>
              <a:t>ine</a:t>
            </a:r>
            <a:r>
              <a:rPr lang="en-GB" altLang="en-US" sz="2400" i="1" dirty="0">
                <a:latin typeface="+mj-lt"/>
              </a:rPr>
              <a:t> N connecting to the AIV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6264696" cy="692696"/>
          </a:xfrm>
        </p:spPr>
        <p:txBody>
          <a:bodyPr/>
          <a:lstStyle/>
          <a:p>
            <a:r>
              <a:rPr lang="en-GB" altLang="en-US" dirty="0" smtClean="0"/>
              <a:t>ELQA Measurement Campaigns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638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sz="2400" dirty="0"/>
              <a:t>The basic tasks of </a:t>
            </a:r>
            <a:r>
              <a:rPr lang="pl-PL" sz="2400" dirty="0" err="1" smtClean="0"/>
              <a:t>the</a:t>
            </a:r>
            <a:r>
              <a:rPr lang="pl-PL" sz="2400" dirty="0" smtClean="0"/>
              <a:t> </a:t>
            </a:r>
            <a:r>
              <a:rPr lang="en-GB" sz="2400" dirty="0" smtClean="0"/>
              <a:t>ELQA </a:t>
            </a:r>
            <a:r>
              <a:rPr lang="en-GB" sz="2400" dirty="0"/>
              <a:t>group </a:t>
            </a:r>
            <a:r>
              <a:rPr lang="en-GB" sz="2400" dirty="0" smtClean="0"/>
              <a:t>are being </a:t>
            </a:r>
            <a:r>
              <a:rPr lang="pl-PL" sz="2400" dirty="0" err="1" smtClean="0"/>
              <a:t>carried</a:t>
            </a:r>
            <a:r>
              <a:rPr lang="pl-PL" sz="2400" dirty="0" smtClean="0"/>
              <a:t> out</a:t>
            </a:r>
            <a:r>
              <a:rPr lang="en-GB" sz="2400" dirty="0" smtClean="0"/>
              <a:t> </a:t>
            </a:r>
            <a:r>
              <a:rPr lang="en-GB" sz="2400" dirty="0"/>
              <a:t>within the measurement </a:t>
            </a:r>
            <a:r>
              <a:rPr lang="en-GB" sz="2400" dirty="0" smtClean="0"/>
              <a:t>campaigns.</a:t>
            </a:r>
          </a:p>
          <a:p>
            <a:pPr>
              <a:defRPr/>
            </a:pPr>
            <a:r>
              <a:rPr lang="en-GB" sz="2400" dirty="0" smtClean="0"/>
              <a:t>One </a:t>
            </a:r>
            <a:r>
              <a:rPr lang="en-GB" sz="2400" dirty="0"/>
              <a:t>full campaign consists </a:t>
            </a:r>
            <a:r>
              <a:rPr lang="en-GB" sz="2400" dirty="0" smtClean="0"/>
              <a:t>in performing the measurements </a:t>
            </a:r>
            <a:r>
              <a:rPr lang="en-GB" sz="2400" dirty="0"/>
              <a:t>of relevant parameters of all types of </a:t>
            </a:r>
            <a:r>
              <a:rPr lang="en-GB" sz="2400" dirty="0" smtClean="0"/>
              <a:t>superconducting magnets </a:t>
            </a:r>
            <a:r>
              <a:rPr lang="en-GB" sz="2400" dirty="0"/>
              <a:t>or groups of </a:t>
            </a:r>
            <a:r>
              <a:rPr lang="en-GB" sz="2400" dirty="0" smtClean="0"/>
              <a:t>magnets and their infrastructure</a:t>
            </a:r>
            <a:r>
              <a:rPr lang="pl-PL" sz="2400" dirty="0" smtClean="0"/>
              <a:t> </a:t>
            </a:r>
            <a:r>
              <a:rPr lang="pl-PL" sz="2400" dirty="0" err="1" smtClean="0"/>
              <a:t>in</a:t>
            </a:r>
            <a:r>
              <a:rPr lang="pl-PL" sz="2400" dirty="0" smtClean="0"/>
              <a:t> </a:t>
            </a:r>
            <a:r>
              <a:rPr lang="pl-PL" sz="2400" dirty="0" err="1" smtClean="0"/>
              <a:t>the</a:t>
            </a:r>
            <a:r>
              <a:rPr lang="pl-PL" sz="2400" dirty="0" smtClean="0"/>
              <a:t> </a:t>
            </a:r>
            <a:r>
              <a:rPr lang="pl-PL" sz="2400" dirty="0" err="1" smtClean="0"/>
              <a:t>whole</a:t>
            </a:r>
            <a:r>
              <a:rPr lang="pl-PL" sz="2400" dirty="0" smtClean="0"/>
              <a:t> 27-km </a:t>
            </a:r>
            <a:r>
              <a:rPr lang="pl-PL" sz="2400" dirty="0" err="1" smtClean="0"/>
              <a:t>tunnel</a:t>
            </a:r>
            <a:r>
              <a:rPr lang="en-GB" sz="2400" dirty="0" smtClean="0"/>
              <a:t>.</a:t>
            </a:r>
          </a:p>
          <a:p>
            <a:pPr>
              <a:defRPr/>
            </a:pPr>
            <a:r>
              <a:rPr lang="en-GB" sz="2400" dirty="0" smtClean="0"/>
              <a:t>The main objectives of these tests are to </a:t>
            </a:r>
            <a:r>
              <a:rPr lang="pl-PL" sz="2400" dirty="0" err="1" smtClean="0"/>
              <a:t>qualify</a:t>
            </a:r>
            <a:r>
              <a:rPr lang="en-GB" sz="2400" dirty="0" smtClean="0"/>
              <a:t> all the circuits for powering and to gather all the necessary parameters for</a:t>
            </a:r>
            <a:r>
              <a:rPr lang="pl-PL" sz="2400" dirty="0" smtClean="0"/>
              <a:t> </a:t>
            </a:r>
            <a:r>
              <a:rPr lang="pl-PL" sz="2400" dirty="0" err="1" smtClean="0"/>
              <a:t>the</a:t>
            </a:r>
            <a:r>
              <a:rPr lang="en-GB" sz="2400" dirty="0" smtClean="0"/>
              <a:t> LHC operation.</a:t>
            </a:r>
            <a:endParaRPr lang="en-GB" sz="2400" dirty="0"/>
          </a:p>
          <a:p>
            <a:pPr>
              <a:defRPr/>
            </a:pPr>
            <a:r>
              <a:rPr lang="en-GB" sz="2400" dirty="0" smtClean="0"/>
              <a:t>Depend</a:t>
            </a:r>
            <a:r>
              <a:rPr lang="pl-PL" sz="2400" dirty="0" err="1" smtClean="0"/>
              <a:t>ing</a:t>
            </a:r>
            <a:r>
              <a:rPr lang="en-GB" sz="2400" dirty="0" smtClean="0"/>
              <a:t> </a:t>
            </a:r>
            <a:r>
              <a:rPr lang="en-GB" sz="2400" dirty="0"/>
              <a:t>on the LHC temperature </a:t>
            </a:r>
            <a:r>
              <a:rPr lang="en-GB" sz="2400" dirty="0" smtClean="0"/>
              <a:t>states,</a:t>
            </a:r>
            <a:r>
              <a:rPr lang="pl-PL" sz="2400" dirty="0" smtClean="0"/>
              <a:t> </a:t>
            </a:r>
            <a:r>
              <a:rPr lang="pl-PL" sz="2400" dirty="0" err="1" smtClean="0"/>
              <a:t>the</a:t>
            </a:r>
            <a:r>
              <a:rPr lang="en-GB" sz="2400" dirty="0" smtClean="0"/>
              <a:t> </a:t>
            </a:r>
            <a:r>
              <a:rPr lang="en-GB" sz="2400" dirty="0"/>
              <a:t>campaigns are divided into two </a:t>
            </a:r>
            <a:r>
              <a:rPr lang="en-GB" sz="2400" dirty="0" smtClean="0"/>
              <a:t>type</a:t>
            </a:r>
            <a:r>
              <a:rPr lang="pl-PL" sz="2400" dirty="0" smtClean="0"/>
              <a:t>s</a:t>
            </a:r>
            <a:r>
              <a:rPr lang="en-GB" sz="2400" dirty="0" smtClean="0"/>
              <a:t>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1. Campaign at warm – </a:t>
            </a:r>
            <a:r>
              <a:rPr lang="en-GB" sz="2400" dirty="0" smtClean="0"/>
              <a:t>(LHC </a:t>
            </a:r>
            <a:r>
              <a:rPr lang="en-GB" sz="2400" dirty="0" smtClean="0"/>
              <a:t>at room</a:t>
            </a:r>
            <a:r>
              <a:rPr lang="en-GB" sz="2400" dirty="0" smtClean="0"/>
              <a:t> </a:t>
            </a:r>
            <a:r>
              <a:rPr lang="en-GB" sz="2400" dirty="0" smtClean="0"/>
              <a:t>temperature)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2. Campaign at cold  - (</a:t>
            </a:r>
            <a:r>
              <a:rPr lang="en-GB" sz="2400" dirty="0" smtClean="0"/>
              <a:t>after cool</a:t>
            </a:r>
            <a:r>
              <a:rPr lang="pl-PL" sz="2400" dirty="0" err="1" smtClean="0"/>
              <a:t>ing</a:t>
            </a:r>
            <a:r>
              <a:rPr lang="en-GB" sz="2400" dirty="0" smtClean="0"/>
              <a:t> down of the LHC)</a:t>
            </a:r>
            <a:endParaRPr lang="en-GB" sz="2400" dirty="0"/>
          </a:p>
          <a:p>
            <a:pPr>
              <a:defRPr/>
            </a:pPr>
            <a:r>
              <a:rPr lang="en-GB" sz="2400" dirty="0" smtClean="0"/>
              <a:t>One </a:t>
            </a:r>
            <a:r>
              <a:rPr lang="en-GB" sz="2400" dirty="0"/>
              <a:t>measurement campaign </a:t>
            </a:r>
            <a:r>
              <a:rPr lang="en-GB" sz="2400" dirty="0" smtClean="0"/>
              <a:t>consists </a:t>
            </a:r>
            <a:r>
              <a:rPr lang="en-GB" sz="2400" dirty="0"/>
              <a:t>of 4 basic </a:t>
            </a:r>
            <a:r>
              <a:rPr lang="en-GB" sz="2400" dirty="0" smtClean="0"/>
              <a:t>group</a:t>
            </a:r>
            <a:r>
              <a:rPr lang="pl-PL" sz="2400" dirty="0" smtClean="0"/>
              <a:t>s</a:t>
            </a:r>
            <a:r>
              <a:rPr lang="en-GB" sz="2400" dirty="0" smtClean="0"/>
              <a:t> </a:t>
            </a:r>
            <a:r>
              <a:rPr lang="en-GB" sz="2400" dirty="0"/>
              <a:t>of </a:t>
            </a:r>
            <a:r>
              <a:rPr lang="en-GB" sz="2400" dirty="0" smtClean="0"/>
              <a:t>tests:</a:t>
            </a:r>
            <a:br>
              <a:rPr lang="en-GB" sz="2400" dirty="0" smtClean="0"/>
            </a:br>
            <a:r>
              <a:rPr lang="en-GB" sz="2400" dirty="0" smtClean="0"/>
              <a:t>1.</a:t>
            </a:r>
            <a:r>
              <a:rPr lang="en-GB" sz="2400" b="1" dirty="0" smtClean="0"/>
              <a:t>TP4</a:t>
            </a:r>
            <a:r>
              <a:rPr lang="en-GB" sz="2400" dirty="0" smtClean="0"/>
              <a:t>   2.</a:t>
            </a:r>
            <a:r>
              <a:rPr lang="en-GB" sz="2400" b="1" dirty="0" smtClean="0"/>
              <a:t>DOC</a:t>
            </a:r>
            <a:r>
              <a:rPr lang="en-GB" sz="2400" dirty="0" smtClean="0"/>
              <a:t>   3</a:t>
            </a:r>
            <a:r>
              <a:rPr lang="en-GB" sz="2400" dirty="0"/>
              <a:t>. </a:t>
            </a:r>
            <a:r>
              <a:rPr lang="en-GB" sz="2400" b="1" dirty="0" smtClean="0"/>
              <a:t>MIC</a:t>
            </a:r>
            <a:r>
              <a:rPr lang="en-GB" sz="2400" dirty="0" smtClean="0"/>
              <a:t>   4. </a:t>
            </a:r>
            <a:r>
              <a:rPr lang="en-GB" sz="2400" b="1" dirty="0" smtClean="0"/>
              <a:t>C50</a:t>
            </a:r>
          </a:p>
          <a:p>
            <a:pPr marL="0" indent="0">
              <a:buFontTx/>
              <a:buNone/>
              <a:defRPr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6120680" cy="6969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 smtClean="0"/>
              <a:t>TP4 </a:t>
            </a:r>
            <a:r>
              <a:rPr lang="en-GB" sz="2800" dirty="0"/>
              <a:t>– measurement </a:t>
            </a:r>
            <a:r>
              <a:rPr lang="en-GB" sz="2800" dirty="0" smtClean="0"/>
              <a:t>(test </a:t>
            </a:r>
            <a:r>
              <a:rPr lang="en-GB" sz="2800" dirty="0"/>
              <a:t>procedure </a:t>
            </a:r>
            <a:r>
              <a:rPr lang="en-GB" sz="2800" dirty="0" smtClean="0"/>
              <a:t>4)</a:t>
            </a:r>
            <a:endParaRPr lang="en-GB" sz="2800" dirty="0"/>
          </a:p>
        </p:txBody>
      </p:sp>
      <p:pic>
        <p:nvPicPr>
          <p:cNvPr id="17411" name="Picture 2" descr="C:\jaromir\2013-04-18_photo\selected\IMG_4042ed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740453"/>
            <a:ext cx="1872208" cy="2806549"/>
          </a:xfrm>
          <a:prstGeom prst="rect">
            <a:avLst/>
          </a:prstGeom>
          <a:noFill/>
          <a:ln>
            <a:noFill/>
          </a:ln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325760" y="1052736"/>
            <a:ext cx="642744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 smtClean="0">
                <a:latin typeface="+mj-lt"/>
              </a:rPr>
              <a:t>ELQA-TP4 </a:t>
            </a:r>
            <a:r>
              <a:rPr lang="en-GB" altLang="en-US" sz="2400" dirty="0">
                <a:latin typeface="+mj-lt"/>
              </a:rPr>
              <a:t>procedures concern all superconducting circuits of </a:t>
            </a:r>
            <a:r>
              <a:rPr lang="en-GB" altLang="en-US" sz="2400" dirty="0" smtClean="0">
                <a:latin typeface="+mj-lt"/>
              </a:rPr>
              <a:t>the magnets </a:t>
            </a:r>
            <a:r>
              <a:rPr lang="en-GB" altLang="en-US" sz="2400" dirty="0">
                <a:latin typeface="+mj-lt"/>
              </a:rPr>
              <a:t>powered via DFBs and their infrastructure at the </a:t>
            </a:r>
            <a:r>
              <a:rPr lang="en-GB" altLang="en-US" sz="2400" dirty="0" smtClean="0">
                <a:latin typeface="+mj-lt"/>
              </a:rPr>
              <a:t>stage when all </a:t>
            </a:r>
            <a:r>
              <a:rPr lang="en-GB" altLang="en-US" sz="2400" dirty="0">
                <a:latin typeface="+mj-lt"/>
              </a:rPr>
              <a:t>the electrical circuits  are connected</a:t>
            </a:r>
            <a:r>
              <a:rPr lang="pl-PL" altLang="en-US" sz="2400" dirty="0">
                <a:latin typeface="+mj-lt"/>
              </a:rPr>
              <a:t>.</a:t>
            </a:r>
            <a:r>
              <a:rPr lang="en-GB" altLang="en-US" sz="2400" dirty="0">
                <a:latin typeface="+mj-lt"/>
              </a:rPr>
              <a:t> </a:t>
            </a:r>
            <a:endParaRPr lang="en-GB" altLang="en-US" sz="2400" dirty="0" smtClean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dirty="0" smtClean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 smtClean="0">
                <a:latin typeface="+mj-lt"/>
              </a:rPr>
              <a:t>The </a:t>
            </a:r>
            <a:r>
              <a:rPr lang="en-GB" altLang="en-US" sz="2400" dirty="0">
                <a:latin typeface="+mj-lt"/>
              </a:rPr>
              <a:t>main objectives of these tests are</a:t>
            </a:r>
            <a:r>
              <a:rPr lang="en-GB" altLang="en-US" sz="2400" dirty="0" smtClean="0">
                <a:latin typeface="+mj-lt"/>
              </a:rPr>
              <a:t>: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GB" altLang="en-US" sz="2400" dirty="0" smtClean="0">
                <a:latin typeface="+mj-lt"/>
              </a:rPr>
              <a:t>electrical </a:t>
            </a:r>
            <a:r>
              <a:rPr lang="en-GB" altLang="en-US" sz="2400" dirty="0">
                <a:latin typeface="+mj-lt"/>
              </a:rPr>
              <a:t>qualification of these superconducting electrical </a:t>
            </a:r>
            <a:r>
              <a:rPr lang="en-GB" altLang="en-US" sz="2400" dirty="0" smtClean="0">
                <a:latin typeface="+mj-lt"/>
              </a:rPr>
              <a:t>circuits, including CLs.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GB" altLang="en-US" sz="2400" dirty="0" smtClean="0">
                <a:latin typeface="+mj-lt"/>
              </a:rPr>
              <a:t>verification </a:t>
            </a:r>
            <a:r>
              <a:rPr lang="en-GB" altLang="en-US" sz="2400" dirty="0">
                <a:latin typeface="+mj-lt"/>
              </a:rPr>
              <a:t>of the integrity of the instrumentations used for </a:t>
            </a:r>
            <a:r>
              <a:rPr lang="pl-PL" altLang="en-US" sz="2400" dirty="0" smtClean="0">
                <a:latin typeface="+mj-lt"/>
              </a:rPr>
              <a:t>the</a:t>
            </a:r>
            <a:r>
              <a:rPr lang="en-GB" altLang="en-US" sz="2400" dirty="0" smtClean="0">
                <a:latin typeface="+mj-lt"/>
              </a:rPr>
              <a:t> </a:t>
            </a:r>
            <a:r>
              <a:rPr lang="en-GB" altLang="en-US" sz="2400" dirty="0">
                <a:latin typeface="+mj-lt"/>
              </a:rPr>
              <a:t>protection of the magnets and </a:t>
            </a:r>
            <a:r>
              <a:rPr lang="en-GB" altLang="en-US" sz="2400" dirty="0" smtClean="0">
                <a:latin typeface="+mj-lt"/>
              </a:rPr>
              <a:t>CLs</a:t>
            </a:r>
            <a:r>
              <a:rPr lang="en-GB" altLang="en-US" sz="2400" dirty="0">
                <a:latin typeface="+mj-lt"/>
              </a:rPr>
              <a:t>.</a:t>
            </a:r>
          </a:p>
        </p:txBody>
      </p:sp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2609056" y="5877272"/>
            <a:ext cx="4339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i="1" dirty="0" smtClean="0"/>
              <a:t>TP4 System next to DFB during the TP4 tests</a:t>
            </a:r>
            <a:r>
              <a:rPr lang="en-GB" altLang="en-US" sz="1800" b="1" i="1" dirty="0"/>
              <a:t/>
            </a:r>
            <a:br>
              <a:rPr lang="en-GB" altLang="en-US" sz="1800" b="1" i="1" dirty="0"/>
            </a:br>
            <a:endParaRPr lang="en-GB" altLang="en-US" sz="1800" i="1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8264" y="1084500"/>
            <a:ext cx="1861211" cy="227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6264696" cy="6926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TP4 – 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36013" cy="57912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endParaRPr lang="en-GB" sz="2400" dirty="0" smtClean="0"/>
          </a:p>
          <a:p>
            <a:pPr>
              <a:defRPr/>
            </a:pPr>
            <a:r>
              <a:rPr lang="en-GB" sz="2400" dirty="0" smtClean="0"/>
              <a:t>All objectives of </a:t>
            </a:r>
            <a:r>
              <a:rPr lang="en-GB" sz="2400" dirty="0"/>
              <a:t>the </a:t>
            </a:r>
            <a:r>
              <a:rPr lang="en-GB" sz="2400" dirty="0" smtClean="0"/>
              <a:t>TP4 procedures </a:t>
            </a:r>
            <a:r>
              <a:rPr lang="en-GB" sz="2400" dirty="0"/>
              <a:t>are </a:t>
            </a:r>
            <a:r>
              <a:rPr lang="pl-PL" sz="2400" dirty="0" err="1" smtClean="0"/>
              <a:t>carried</a:t>
            </a:r>
            <a:r>
              <a:rPr lang="pl-PL" sz="2400" dirty="0" smtClean="0"/>
              <a:t> out</a:t>
            </a:r>
            <a:r>
              <a:rPr lang="en-GB" sz="2400" dirty="0" smtClean="0"/>
              <a:t> </a:t>
            </a:r>
            <a:r>
              <a:rPr lang="en-GB" sz="2400" dirty="0"/>
              <a:t>by </a:t>
            </a:r>
            <a:r>
              <a:rPr lang="pl-PL" sz="2400" dirty="0" err="1" smtClean="0"/>
              <a:t>the</a:t>
            </a:r>
            <a:r>
              <a:rPr lang="en-GB" sz="2400" dirty="0" smtClean="0"/>
              <a:t> </a:t>
            </a:r>
            <a:r>
              <a:rPr lang="en-GB" sz="2400" dirty="0"/>
              <a:t>group </a:t>
            </a:r>
            <a:r>
              <a:rPr lang="pl-PL" sz="2400" dirty="0" smtClean="0"/>
              <a:t>and</a:t>
            </a:r>
            <a:r>
              <a:rPr lang="en-GB" sz="2400" dirty="0" smtClean="0"/>
              <a:t> the following </a:t>
            </a:r>
            <a:r>
              <a:rPr lang="pl-PL" sz="2400" dirty="0" err="1" smtClean="0"/>
              <a:t>tests</a:t>
            </a:r>
            <a:r>
              <a:rPr lang="pl-PL" sz="2400" dirty="0" smtClean="0"/>
              <a:t> </a:t>
            </a:r>
            <a:r>
              <a:rPr lang="pl-PL" sz="2400" dirty="0" err="1" smtClean="0"/>
              <a:t>are</a:t>
            </a:r>
            <a:r>
              <a:rPr lang="pl-PL" sz="2400" dirty="0" smtClean="0"/>
              <a:t> </a:t>
            </a:r>
            <a:r>
              <a:rPr lang="pl-PL" sz="2400" dirty="0" err="1" smtClean="0"/>
              <a:t>performed</a:t>
            </a:r>
            <a:r>
              <a:rPr lang="en-GB" sz="2400" dirty="0" smtClean="0"/>
              <a:t>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1</a:t>
            </a:r>
            <a:r>
              <a:rPr lang="en-GB" sz="2400" b="1" dirty="0" smtClean="0"/>
              <a:t>.</a:t>
            </a:r>
            <a:r>
              <a:rPr lang="pl-PL" sz="2400" b="1" dirty="0" smtClean="0"/>
              <a:t> </a:t>
            </a:r>
            <a:r>
              <a:rPr lang="en-GB" sz="2400" b="1" dirty="0" smtClean="0"/>
              <a:t>ORC Ohm </a:t>
            </a:r>
            <a:r>
              <a:rPr lang="en-GB" sz="2400" b="1" dirty="0"/>
              <a:t>Resistance </a:t>
            </a:r>
            <a:r>
              <a:rPr lang="en-GB" sz="2400" b="1" dirty="0" smtClean="0"/>
              <a:t>Check </a:t>
            </a:r>
            <a:r>
              <a:rPr lang="en-GB" sz="2400" dirty="0" smtClean="0"/>
              <a:t>– </a:t>
            </a:r>
            <a:r>
              <a:rPr lang="pl-PL" sz="2400" dirty="0" err="1" smtClean="0"/>
              <a:t>r</a:t>
            </a:r>
            <a:r>
              <a:rPr lang="en-GB" sz="2400" dirty="0" err="1" smtClean="0"/>
              <a:t>esistance</a:t>
            </a:r>
            <a:r>
              <a:rPr lang="en-GB" sz="2400" dirty="0" smtClean="0"/>
              <a:t> of the circuit is measured </a:t>
            </a:r>
            <a:br>
              <a:rPr lang="en-GB" sz="2400" dirty="0" smtClean="0"/>
            </a:br>
            <a:r>
              <a:rPr lang="en-GB" sz="2400" dirty="0" smtClean="0"/>
              <a:t>     between the two CL, it </a:t>
            </a:r>
            <a:r>
              <a:rPr lang="en-GB" sz="2400" dirty="0"/>
              <a:t>allows </a:t>
            </a:r>
            <a:r>
              <a:rPr lang="pl-PL" sz="2400" dirty="0" smtClean="0"/>
              <a:t>the continuity to be check</a:t>
            </a:r>
            <a:r>
              <a:rPr lang="en-GB" sz="2400" dirty="0" err="1" smtClean="0"/>
              <a:t>ed</a:t>
            </a:r>
            <a:r>
              <a:rPr lang="en-GB" sz="2400" dirty="0" smtClean="0"/>
              <a:t>   </a:t>
            </a:r>
            <a:br>
              <a:rPr lang="en-GB" sz="2400" dirty="0" smtClean="0"/>
            </a:br>
            <a:r>
              <a:rPr lang="en-GB" sz="2400" dirty="0" smtClean="0"/>
              <a:t>     automatically </a:t>
            </a:r>
            <a:br>
              <a:rPr lang="en-GB" sz="2400" dirty="0" smtClean="0"/>
            </a:br>
            <a:r>
              <a:rPr lang="en-GB" sz="2400" dirty="0" smtClean="0"/>
              <a:t>2.</a:t>
            </a:r>
            <a:r>
              <a:rPr lang="pl-PL" sz="2400" dirty="0" smtClean="0"/>
              <a:t> </a:t>
            </a:r>
            <a:r>
              <a:rPr lang="en-GB" sz="2400" b="1" dirty="0" smtClean="0"/>
              <a:t>ICC</a:t>
            </a:r>
            <a:r>
              <a:rPr lang="pl-PL" sz="2400" b="1" dirty="0" smtClean="0"/>
              <a:t> </a:t>
            </a:r>
            <a:r>
              <a:rPr lang="en-GB" sz="2400" b="1" dirty="0" smtClean="0"/>
              <a:t>-</a:t>
            </a:r>
            <a:r>
              <a:rPr lang="en-GB" sz="2400" dirty="0" smtClean="0"/>
              <a:t> </a:t>
            </a:r>
            <a:r>
              <a:rPr lang="en-GB" sz="2400" b="1" dirty="0" smtClean="0"/>
              <a:t>Instrumentations Continuity Check </a:t>
            </a:r>
            <a:r>
              <a:rPr lang="en-GB" sz="2400" dirty="0" smtClean="0"/>
              <a:t>- </a:t>
            </a:r>
            <a:r>
              <a:rPr lang="en-GB" sz="2400" dirty="0"/>
              <a:t>verifies that the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</a:t>
            </a:r>
            <a:r>
              <a:rPr lang="en-GB" sz="2400" dirty="0"/>
              <a:t> </a:t>
            </a:r>
            <a:r>
              <a:rPr lang="en-GB" sz="2400" dirty="0" smtClean="0"/>
              <a:t>  instrumentation </a:t>
            </a:r>
            <a:r>
              <a:rPr lang="en-GB" sz="2400" dirty="0"/>
              <a:t>wires of CL or </a:t>
            </a:r>
            <a:r>
              <a:rPr lang="pl-PL" sz="2400" dirty="0" err="1" smtClean="0"/>
              <a:t>the</a:t>
            </a:r>
            <a:r>
              <a:rPr lang="en-GB" sz="2400" dirty="0" smtClean="0"/>
              <a:t> </a:t>
            </a:r>
            <a:r>
              <a:rPr lang="en-GB" sz="2400" dirty="0"/>
              <a:t>measured circuit are placed </a:t>
            </a:r>
            <a:r>
              <a:rPr lang="pl-PL" sz="2400" dirty="0" err="1" smtClean="0"/>
              <a:t>in</a:t>
            </a:r>
            <a:r>
              <a:rPr lang="en-GB" sz="2400" dirty="0" smtClean="0"/>
              <a:t> </a:t>
            </a:r>
            <a:br>
              <a:rPr lang="en-GB" sz="2400" dirty="0" smtClean="0"/>
            </a:br>
            <a:r>
              <a:rPr lang="en-GB" sz="2400" dirty="0" smtClean="0"/>
              <a:t>   </a:t>
            </a:r>
            <a:r>
              <a:rPr lang="en-GB" sz="2400" dirty="0"/>
              <a:t> </a:t>
            </a:r>
            <a:r>
              <a:rPr lang="en-GB" sz="2400" dirty="0" smtClean="0"/>
              <a:t> </a:t>
            </a:r>
            <a:r>
              <a:rPr lang="pl-PL" sz="2400" dirty="0" smtClean="0"/>
              <a:t>the </a:t>
            </a:r>
            <a:r>
              <a:rPr lang="en-GB" sz="2400" dirty="0" smtClean="0"/>
              <a:t>right positions </a:t>
            </a:r>
            <a:r>
              <a:rPr lang="en-GB" sz="2400" dirty="0"/>
              <a:t>and are routed to </a:t>
            </a:r>
            <a:r>
              <a:rPr lang="pl-PL" sz="2400" dirty="0" err="1" smtClean="0"/>
              <a:t>the</a:t>
            </a:r>
            <a:r>
              <a:rPr lang="pl-PL" sz="2400" dirty="0" smtClean="0"/>
              <a:t> </a:t>
            </a:r>
            <a:r>
              <a:rPr lang="en-GB" sz="2400" dirty="0" smtClean="0"/>
              <a:t>right </a:t>
            </a:r>
            <a:r>
              <a:rPr lang="en-GB" sz="2400" dirty="0"/>
              <a:t>connectors and </a:t>
            </a:r>
            <a:r>
              <a:rPr lang="en-GB" sz="2400" dirty="0" smtClean="0"/>
              <a:t>pins.</a:t>
            </a:r>
            <a:br>
              <a:rPr lang="en-GB" sz="2400" dirty="0" smtClean="0"/>
            </a:br>
            <a:r>
              <a:rPr lang="en-GB" sz="2400" b="1" dirty="0" smtClean="0"/>
              <a:t>3.</a:t>
            </a:r>
            <a:r>
              <a:rPr lang="pl-PL" sz="2400" b="1" dirty="0" smtClean="0"/>
              <a:t> </a:t>
            </a:r>
            <a:r>
              <a:rPr lang="en-GB" sz="2400" b="1" dirty="0" smtClean="0"/>
              <a:t>IRC – </a:t>
            </a:r>
            <a:r>
              <a:rPr lang="en-GB" sz="2400" b="1" dirty="0"/>
              <a:t>Instrumentations Resistance </a:t>
            </a:r>
            <a:r>
              <a:rPr lang="en-GB" sz="2400" b="1" dirty="0" smtClean="0"/>
              <a:t>Che</a:t>
            </a:r>
            <a:r>
              <a:rPr lang="en-GB" sz="2400" dirty="0" smtClean="0"/>
              <a:t>ck </a:t>
            </a:r>
            <a:r>
              <a:rPr lang="en-GB" sz="2400" dirty="0"/>
              <a:t>- </a:t>
            </a:r>
            <a:r>
              <a:rPr lang="en-GB" sz="2400" dirty="0" smtClean="0"/>
              <a:t>connection</a:t>
            </a:r>
            <a:br>
              <a:rPr lang="en-GB" sz="2400" dirty="0" smtClean="0"/>
            </a:br>
            <a:r>
              <a:rPr lang="en-GB" sz="2400" dirty="0" smtClean="0"/>
              <a:t>     resistance </a:t>
            </a:r>
            <a:r>
              <a:rPr lang="en-GB" sz="2400" dirty="0"/>
              <a:t>between V tap and CL is </a:t>
            </a:r>
            <a:r>
              <a:rPr lang="en-GB" sz="2400" dirty="0" smtClean="0"/>
              <a:t>measured</a:t>
            </a:r>
            <a:br>
              <a:rPr lang="en-GB" sz="2400" dirty="0" smtClean="0"/>
            </a:br>
            <a:r>
              <a:rPr lang="en-GB" sz="2400" b="1" dirty="0" smtClean="0"/>
              <a:t>4.</a:t>
            </a:r>
            <a:r>
              <a:rPr lang="pl-PL" sz="2400" b="1" dirty="0" smtClean="0"/>
              <a:t> </a:t>
            </a:r>
            <a:r>
              <a:rPr lang="en-GB" sz="2400" b="1" dirty="0" smtClean="0"/>
              <a:t>TFM </a:t>
            </a:r>
            <a:r>
              <a:rPr lang="en-GB" sz="2400" b="1" dirty="0"/>
              <a:t>- Transfer Function </a:t>
            </a:r>
            <a:r>
              <a:rPr lang="en-GB" sz="2400" b="1" dirty="0" smtClean="0"/>
              <a:t>Measurement</a:t>
            </a:r>
            <a:r>
              <a:rPr lang="pl-PL" sz="2400" b="1" dirty="0" smtClean="0"/>
              <a:t> </a:t>
            </a:r>
            <a:r>
              <a:rPr lang="en-GB" sz="2400" dirty="0" smtClean="0"/>
              <a:t>– </a:t>
            </a:r>
            <a:r>
              <a:rPr lang="en-GB" sz="2400" dirty="0"/>
              <a:t>this </a:t>
            </a:r>
            <a:r>
              <a:rPr lang="en-GB" sz="2400" dirty="0" smtClean="0"/>
              <a:t>measurement </a:t>
            </a:r>
            <a:br>
              <a:rPr lang="en-GB" sz="2400" dirty="0" smtClean="0"/>
            </a:br>
            <a:r>
              <a:rPr lang="en-GB" sz="2400" dirty="0" smtClean="0"/>
              <a:t>     determines </a:t>
            </a:r>
            <a:r>
              <a:rPr lang="en-GB" sz="2400" dirty="0"/>
              <a:t>the impedance </a:t>
            </a:r>
            <a:r>
              <a:rPr lang="en-GB" sz="2400" dirty="0" smtClean="0"/>
              <a:t>as </a:t>
            </a:r>
            <a:r>
              <a:rPr lang="en-GB" sz="2400" dirty="0"/>
              <a:t>a function of </a:t>
            </a:r>
            <a:r>
              <a:rPr lang="en-GB" sz="2400" dirty="0" smtClean="0"/>
              <a:t>frequency. </a:t>
            </a:r>
            <a:r>
              <a:rPr lang="en-GB" sz="2400" dirty="0"/>
              <a:t>The phase </a:t>
            </a:r>
            <a:r>
              <a:rPr lang="en-GB" sz="2400" dirty="0" smtClean="0"/>
              <a:t>  </a:t>
            </a:r>
            <a:br>
              <a:rPr lang="en-GB" sz="2400" dirty="0" smtClean="0"/>
            </a:br>
            <a:r>
              <a:rPr lang="en-GB" sz="2400" dirty="0" smtClean="0"/>
              <a:t>     and amplitude of </a:t>
            </a:r>
            <a:r>
              <a:rPr lang="en-GB" sz="2400" dirty="0"/>
              <a:t>the </a:t>
            </a:r>
            <a:r>
              <a:rPr lang="en-GB" sz="2400" dirty="0" smtClean="0"/>
              <a:t>complex impedance </a:t>
            </a:r>
            <a:r>
              <a:rPr lang="en-GB" sz="2400" dirty="0"/>
              <a:t>are </a:t>
            </a:r>
            <a:r>
              <a:rPr lang="en-GB" sz="2400" dirty="0" smtClean="0"/>
              <a:t>calculated.</a:t>
            </a:r>
            <a:br>
              <a:rPr lang="en-GB" sz="2400" dirty="0" smtClean="0"/>
            </a:br>
            <a:r>
              <a:rPr lang="en-GB" sz="2400" b="1" dirty="0" smtClean="0"/>
              <a:t>5.</a:t>
            </a:r>
            <a:r>
              <a:rPr lang="pl-PL" sz="2400" b="1" dirty="0" smtClean="0"/>
              <a:t> </a:t>
            </a:r>
            <a:r>
              <a:rPr lang="en-GB" sz="2400" b="1" dirty="0" smtClean="0"/>
              <a:t>HVQ – High Voltage Qualifications </a:t>
            </a:r>
            <a:r>
              <a:rPr lang="en-GB" sz="2400" dirty="0" smtClean="0"/>
              <a:t>– </a:t>
            </a:r>
            <a:r>
              <a:rPr lang="en-GB" sz="2400" dirty="0"/>
              <a:t>each circuit is energized with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 DC </a:t>
            </a:r>
            <a:r>
              <a:rPr lang="en-GB" sz="2400" dirty="0"/>
              <a:t>HV source. </a:t>
            </a:r>
            <a:r>
              <a:rPr lang="pl-PL" sz="2400" dirty="0" err="1" smtClean="0"/>
              <a:t>The</a:t>
            </a:r>
            <a:r>
              <a:rPr lang="pl-PL" sz="2400" dirty="0" smtClean="0"/>
              <a:t> t</a:t>
            </a:r>
            <a:r>
              <a:rPr lang="en-GB" sz="2400" dirty="0" err="1" smtClean="0"/>
              <a:t>est</a:t>
            </a:r>
            <a:r>
              <a:rPr lang="en-GB" sz="2400" dirty="0" smtClean="0"/>
              <a:t> </a:t>
            </a:r>
            <a:r>
              <a:rPr lang="en-GB" sz="2400" dirty="0"/>
              <a:t>allows </a:t>
            </a:r>
            <a:r>
              <a:rPr lang="pl-PL" sz="2400" dirty="0" err="1" smtClean="0"/>
              <a:t>the</a:t>
            </a:r>
            <a:r>
              <a:rPr lang="en-GB" sz="2400" dirty="0" smtClean="0"/>
              <a:t> </a:t>
            </a:r>
            <a:r>
              <a:rPr lang="en-GB" sz="2400" dirty="0"/>
              <a:t>current leakage or short to </a:t>
            </a:r>
            <a:r>
              <a:rPr lang="en-GB" sz="2400" dirty="0" smtClean="0"/>
              <a:t>ground   </a:t>
            </a:r>
            <a:br>
              <a:rPr lang="en-GB" sz="2400" dirty="0" smtClean="0"/>
            </a:br>
            <a:r>
              <a:rPr lang="en-GB" sz="2400" dirty="0" smtClean="0"/>
              <a:t>     </a:t>
            </a:r>
            <a:r>
              <a:rPr lang="pl-PL" sz="2400" dirty="0" smtClean="0"/>
              <a:t>to be detected </a:t>
            </a:r>
            <a:r>
              <a:rPr lang="en-GB" sz="2400" dirty="0" smtClean="0"/>
              <a:t>(</a:t>
            </a:r>
            <a:r>
              <a:rPr lang="pl-PL" sz="2400" dirty="0" err="1" smtClean="0"/>
              <a:t>it</a:t>
            </a:r>
            <a:r>
              <a:rPr lang="pl-PL" sz="2400" dirty="0" smtClean="0"/>
              <a:t> </a:t>
            </a:r>
            <a:r>
              <a:rPr lang="en-GB" sz="2400" dirty="0" smtClean="0"/>
              <a:t>shows </a:t>
            </a:r>
            <a:r>
              <a:rPr lang="pl-PL" sz="2400" dirty="0" err="1" smtClean="0"/>
              <a:t>the</a:t>
            </a:r>
            <a:r>
              <a:rPr lang="pl-PL" sz="2400" dirty="0" smtClean="0"/>
              <a:t> </a:t>
            </a:r>
            <a:r>
              <a:rPr lang="en-GB" sz="2400" dirty="0" smtClean="0"/>
              <a:t>quality </a:t>
            </a:r>
            <a:r>
              <a:rPr lang="en-GB" sz="2400" dirty="0"/>
              <a:t>of insulation </a:t>
            </a:r>
            <a:r>
              <a:rPr lang="en-GB" sz="2400" dirty="0" smtClean="0"/>
              <a:t>resistance)</a:t>
            </a:r>
            <a:r>
              <a:rPr lang="pl-PL" sz="2400" dirty="0" smtClean="0"/>
              <a:t>.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6264696" cy="685800"/>
          </a:xfrm>
        </p:spPr>
        <p:txBody>
          <a:bodyPr/>
          <a:lstStyle/>
          <a:p>
            <a:r>
              <a:rPr lang="en-GB" altLang="en-US" sz="3600" dirty="0" smtClean="0"/>
              <a:t>DOC – Dipole Orbit Corrector</a:t>
            </a:r>
          </a:p>
        </p:txBody>
      </p:sp>
      <p:pic>
        <p:nvPicPr>
          <p:cNvPr id="19459" name="Picture 2" descr="\\cern.ch\dfs\Users\p\Pjurkiew\Desktop\Presentations _ELQA_PJ\Pictures\DOC _MIC_TP4\IMG_05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4556" y="4035593"/>
            <a:ext cx="4267200" cy="2620020"/>
          </a:xfrm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179512" y="685800"/>
            <a:ext cx="896448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2000" dirty="0"/>
              <a:t>The </a:t>
            </a:r>
            <a:r>
              <a:rPr lang="en-GB" altLang="en-US" sz="2000" dirty="0"/>
              <a:t>DOC test is intended to </a:t>
            </a:r>
            <a:r>
              <a:rPr lang="en-GB" altLang="en-US" sz="2000" dirty="0" err="1"/>
              <a:t>qualif</a:t>
            </a:r>
            <a:r>
              <a:rPr lang="pl-PL" altLang="en-US" sz="2000" dirty="0"/>
              <a:t>y</a:t>
            </a:r>
            <a:r>
              <a:rPr lang="en-GB" altLang="en-US" sz="2000" dirty="0"/>
              <a:t> the Dipole Orbit Corrector magnets, which are located in each </a:t>
            </a:r>
            <a:r>
              <a:rPr lang="pl-PL" altLang="en-US" sz="2000" dirty="0"/>
              <a:t>of the </a:t>
            </a:r>
            <a:r>
              <a:rPr lang="en-GB" altLang="en-US" sz="2000" dirty="0"/>
              <a:t>main </a:t>
            </a:r>
            <a:r>
              <a:rPr lang="en-GB" altLang="en-US" sz="2000" dirty="0" err="1"/>
              <a:t>quadrupoles</a:t>
            </a:r>
            <a:r>
              <a:rPr lang="pl-PL" altLang="en-US" sz="2000" dirty="0"/>
              <a:t>.</a:t>
            </a:r>
            <a:r>
              <a:rPr lang="en-GB" altLang="en-US" sz="2000" dirty="0"/>
              <a:t/>
            </a:r>
            <a:br>
              <a:rPr lang="en-GB" altLang="en-US" sz="2000" dirty="0"/>
            </a:br>
            <a:r>
              <a:rPr lang="en-GB" altLang="en-US" sz="2000" dirty="0"/>
              <a:t>DOC measurements </a:t>
            </a:r>
            <a:r>
              <a:rPr lang="pl-PL" altLang="en-US" sz="2000" dirty="0" err="1"/>
              <a:t>involve</a:t>
            </a:r>
            <a:r>
              <a:rPr lang="pl-PL" altLang="en-US" sz="2000" dirty="0"/>
              <a:t> </a:t>
            </a:r>
            <a:r>
              <a:rPr lang="en-GB" altLang="en-US" sz="2000" dirty="0"/>
              <a:t>a group of tests </a:t>
            </a:r>
            <a:r>
              <a:rPr lang="pl-PL" altLang="en-US" sz="2000" dirty="0" err="1"/>
              <a:t>similar</a:t>
            </a:r>
            <a:r>
              <a:rPr lang="pl-PL" altLang="en-US" sz="2000" dirty="0"/>
              <a:t> to</a:t>
            </a:r>
            <a:r>
              <a:rPr lang="en-GB" altLang="en-US" sz="2000" dirty="0"/>
              <a:t> </a:t>
            </a:r>
            <a:r>
              <a:rPr lang="pl-PL" altLang="en-US" sz="2000" dirty="0"/>
              <a:t>the</a:t>
            </a:r>
            <a:r>
              <a:rPr lang="en-GB" altLang="en-US" sz="2000" dirty="0"/>
              <a:t> TP4 test procedures:</a:t>
            </a:r>
            <a:br>
              <a:rPr lang="en-GB" altLang="en-US" sz="2000" dirty="0"/>
            </a:br>
            <a:r>
              <a:rPr lang="en-GB" altLang="en-US" sz="2000" dirty="0" smtClean="0"/>
              <a:t>1</a:t>
            </a:r>
            <a:r>
              <a:rPr lang="en-GB" altLang="en-US" sz="2000" b="1" dirty="0" smtClean="0"/>
              <a:t>.ICC/ORC</a:t>
            </a:r>
            <a:r>
              <a:rPr lang="en-GB" altLang="en-US" sz="2000" dirty="0" smtClean="0"/>
              <a:t>  </a:t>
            </a:r>
            <a:r>
              <a:rPr lang="en-GB" altLang="en-US" sz="2000" dirty="0"/>
              <a:t>-</a:t>
            </a:r>
            <a:r>
              <a:rPr lang="en-GB" altLang="en-US" sz="2000" b="1" dirty="0"/>
              <a:t> ORC Ohm Resistance Check/ Instrumentations </a:t>
            </a:r>
            <a:r>
              <a:rPr lang="en-GB" altLang="en-US" sz="2000" b="1" dirty="0" smtClean="0"/>
              <a:t>Continuity Check    </a:t>
            </a:r>
            <a:br>
              <a:rPr lang="en-GB" altLang="en-US" sz="2000" b="1" dirty="0" smtClean="0"/>
            </a:br>
            <a:r>
              <a:rPr lang="en-GB" altLang="en-US" sz="2000" b="1" dirty="0" smtClean="0"/>
              <a:t>             </a:t>
            </a:r>
            <a:r>
              <a:rPr lang="pl-PL" altLang="en-US" sz="2000" dirty="0" smtClean="0"/>
              <a:t>the </a:t>
            </a:r>
            <a:r>
              <a:rPr lang="en-GB" altLang="en-US" sz="2000" dirty="0"/>
              <a:t>sequence of voltage taps is checked, </a:t>
            </a:r>
            <a:r>
              <a:rPr lang="pl-PL" altLang="en-US" sz="2000" dirty="0"/>
              <a:t>the </a:t>
            </a:r>
            <a:r>
              <a:rPr lang="en-GB" altLang="en-US" sz="2000" dirty="0"/>
              <a:t>resistance</a:t>
            </a:r>
            <a:r>
              <a:rPr lang="pl-PL" altLang="en-US" sz="2000" dirty="0"/>
              <a:t>s</a:t>
            </a:r>
            <a:r>
              <a:rPr lang="en-GB" altLang="en-US" sz="2000" dirty="0"/>
              <a:t> of CL and </a:t>
            </a:r>
            <a:r>
              <a:rPr lang="pl-PL" altLang="en-US" sz="2000" dirty="0" smtClean="0"/>
              <a:t>the</a:t>
            </a:r>
            <a:r>
              <a:rPr lang="en-GB" altLang="en-US" sz="2000" dirty="0" smtClean="0"/>
              <a:t> whole </a:t>
            </a:r>
            <a:br>
              <a:rPr lang="en-GB" altLang="en-US" sz="2000" dirty="0" smtClean="0"/>
            </a:br>
            <a:r>
              <a:rPr lang="en-GB" altLang="en-US" sz="2000" dirty="0" smtClean="0"/>
              <a:t>             circuit are </a:t>
            </a:r>
            <a:r>
              <a:rPr lang="en-GB" altLang="en-US" sz="2000" dirty="0"/>
              <a:t>compared with </a:t>
            </a:r>
            <a:r>
              <a:rPr lang="en-GB" altLang="en-US" sz="2000" dirty="0" smtClean="0"/>
              <a:t>reference.</a:t>
            </a:r>
            <a:r>
              <a:rPr lang="en-GB" altLang="en-US" sz="2000" dirty="0"/>
              <a:t/>
            </a:r>
            <a:br>
              <a:rPr lang="en-GB" altLang="en-US" sz="2000" dirty="0"/>
            </a:br>
            <a:r>
              <a:rPr lang="en-GB" altLang="en-US" sz="2000" b="1" dirty="0"/>
              <a:t>2.TMF – Transfer Function - </a:t>
            </a:r>
            <a:r>
              <a:rPr lang="pl-PL" altLang="en-US" sz="2000" dirty="0"/>
              <a:t>a</a:t>
            </a:r>
            <a:r>
              <a:rPr lang="en-GB" altLang="en-US" sz="2000" dirty="0" err="1"/>
              <a:t>nalysis</a:t>
            </a:r>
            <a:r>
              <a:rPr lang="en-GB" altLang="en-US" sz="2000" dirty="0"/>
              <a:t> </a:t>
            </a:r>
            <a:r>
              <a:rPr lang="pl-PL" altLang="en-US" sz="2000" dirty="0"/>
              <a:t>of the </a:t>
            </a:r>
            <a:r>
              <a:rPr lang="en-GB" altLang="en-US" sz="2000" dirty="0"/>
              <a:t>current and voltage over </a:t>
            </a:r>
            <a:r>
              <a:rPr lang="pl-PL" altLang="en-US" sz="2000" dirty="0"/>
              <a:t>the </a:t>
            </a:r>
            <a:r>
              <a:rPr lang="en-GB" altLang="en-US" sz="2000" dirty="0"/>
              <a:t>circuit </a:t>
            </a: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2000" dirty="0" smtClean="0"/>
              <a:t>             allow</a:t>
            </a:r>
            <a:r>
              <a:rPr lang="pl-PL" altLang="en-US" sz="2000" dirty="0"/>
              <a:t>s </a:t>
            </a:r>
            <a:r>
              <a:rPr lang="pl-PL" altLang="en-US" sz="2000" dirty="0" err="1"/>
              <a:t>us</a:t>
            </a:r>
            <a:r>
              <a:rPr lang="pl-PL" altLang="en-US" sz="2000" dirty="0"/>
              <a:t> to</a:t>
            </a:r>
            <a:r>
              <a:rPr lang="en-GB" altLang="en-US" sz="2000" dirty="0"/>
              <a:t> </a:t>
            </a:r>
            <a:r>
              <a:rPr lang="en-GB" altLang="en-US" sz="2000" dirty="0" err="1"/>
              <a:t>calculat</a:t>
            </a:r>
            <a:r>
              <a:rPr lang="pl-PL" altLang="en-US" sz="2000" dirty="0"/>
              <a:t>e</a:t>
            </a:r>
            <a:r>
              <a:rPr lang="en-GB" altLang="en-US" sz="2000" dirty="0"/>
              <a:t> </a:t>
            </a:r>
            <a:r>
              <a:rPr lang="pl-PL" altLang="en-US" sz="2000" dirty="0"/>
              <a:t>the </a:t>
            </a:r>
            <a:r>
              <a:rPr lang="en-GB" altLang="en-US" sz="2000" dirty="0"/>
              <a:t>impedance of the </a:t>
            </a:r>
            <a:r>
              <a:rPr lang="en-GB" altLang="en-US" sz="2000" dirty="0" smtClean="0"/>
              <a:t>circuit.</a:t>
            </a:r>
            <a:r>
              <a:rPr lang="en-GB" altLang="en-US" sz="2000" dirty="0"/>
              <a:t/>
            </a:r>
            <a:br>
              <a:rPr lang="en-GB" altLang="en-US" sz="2000" dirty="0"/>
            </a:br>
            <a:r>
              <a:rPr lang="en-GB" altLang="en-US" sz="2000" b="1" dirty="0"/>
              <a:t>3.HVQ – HV-DC</a:t>
            </a:r>
            <a:r>
              <a:rPr lang="pl-PL" altLang="en-US" sz="2000" b="1" dirty="0"/>
              <a:t> -</a:t>
            </a:r>
            <a:r>
              <a:rPr lang="en-GB" altLang="en-US" sz="2000" b="1" dirty="0"/>
              <a:t> </a:t>
            </a:r>
            <a:r>
              <a:rPr lang="en-GB" altLang="en-US" sz="2000" dirty="0"/>
              <a:t>voltage is applied between </a:t>
            </a:r>
            <a:r>
              <a:rPr lang="pl-PL" altLang="en-US" sz="2000" dirty="0"/>
              <a:t>the </a:t>
            </a:r>
            <a:r>
              <a:rPr lang="en-GB" altLang="en-US" sz="2000" dirty="0"/>
              <a:t>circuit and GND</a:t>
            </a:r>
            <a:r>
              <a:rPr lang="pl-PL" altLang="en-US" sz="2000" dirty="0"/>
              <a:t>. The c</a:t>
            </a:r>
            <a:r>
              <a:rPr lang="en-GB" altLang="en-US" sz="2000" dirty="0" err="1"/>
              <a:t>urrent</a:t>
            </a:r>
            <a:r>
              <a:rPr lang="en-GB" altLang="en-US" sz="2000" dirty="0"/>
              <a:t> </a:t>
            </a: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2000" dirty="0" smtClean="0"/>
              <a:t>             flowing </a:t>
            </a:r>
            <a:r>
              <a:rPr lang="en-GB" altLang="en-US" sz="2000" dirty="0"/>
              <a:t>t</a:t>
            </a:r>
            <a:r>
              <a:rPr lang="pl-PL" altLang="en-US" sz="2000" dirty="0"/>
              <a:t>h</a:t>
            </a:r>
            <a:r>
              <a:rPr lang="en-GB" altLang="en-US" sz="2000" dirty="0"/>
              <a:t>rough the insulation is measured</a:t>
            </a:r>
            <a:r>
              <a:rPr lang="pl-PL" altLang="en-US" sz="2000" dirty="0"/>
              <a:t>.</a:t>
            </a:r>
            <a:endParaRPr lang="en-GB" altLang="en-US" sz="2000" dirty="0"/>
          </a:p>
        </p:txBody>
      </p:sp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4857348" y="4035593"/>
            <a:ext cx="40061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i="1" dirty="0"/>
              <a:t>Connection of the TP4 system for DOC measurements from </a:t>
            </a:r>
            <a:r>
              <a:rPr lang="pl-PL" altLang="en-US" sz="2000" i="1" dirty="0"/>
              <a:t>the </a:t>
            </a:r>
            <a:r>
              <a:rPr lang="en-GB" altLang="en-US" sz="2000" i="1" dirty="0"/>
              <a:t>power converter side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339752" y="4653136"/>
            <a:ext cx="1368153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6262687" cy="720725"/>
          </a:xfrm>
        </p:spPr>
        <p:txBody>
          <a:bodyPr/>
          <a:lstStyle/>
          <a:p>
            <a:r>
              <a:rPr lang="en-GB" altLang="en-US" sz="3600" dirty="0" smtClean="0"/>
              <a:t>ELQA group activity during LS1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361459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en-US" b="1" dirty="0" smtClean="0"/>
              <a:t>Presentation plan:</a:t>
            </a:r>
            <a:br>
              <a:rPr lang="en-GB" altLang="en-US" b="1" dirty="0" smtClean="0"/>
            </a:br>
            <a:r>
              <a:rPr lang="en-GB" altLang="en-US" sz="4000" b="1" dirty="0" smtClean="0"/>
              <a:t>1. </a:t>
            </a:r>
            <a:r>
              <a:rPr lang="en-GB" altLang="en-US" sz="4000" b="1" dirty="0" smtClean="0"/>
              <a:t>LS1-PAQ </a:t>
            </a:r>
            <a:r>
              <a:rPr lang="en-GB" altLang="en-US" sz="4000" b="1" dirty="0" smtClean="0"/>
              <a:t>during SMACC</a:t>
            </a:r>
            <a:br>
              <a:rPr lang="en-GB" altLang="en-US" sz="4000" b="1" dirty="0" smtClean="0"/>
            </a:br>
            <a:r>
              <a:rPr lang="en-GB" altLang="en-US" sz="4000" b="1" dirty="0" smtClean="0"/>
              <a:t>2. AIV during magnets replacement</a:t>
            </a:r>
            <a:br>
              <a:rPr lang="en-GB" altLang="en-US" sz="4000" b="1" dirty="0" smtClean="0"/>
            </a:br>
            <a:r>
              <a:rPr lang="en-GB" altLang="en-US" sz="4000" b="1" dirty="0" smtClean="0"/>
              <a:t>3. ELQA Measurement Campaigns </a:t>
            </a:r>
            <a:br>
              <a:rPr lang="en-GB" altLang="en-US" sz="4000" b="1" dirty="0" smtClean="0"/>
            </a:br>
            <a:r>
              <a:rPr lang="en-GB" altLang="en-US" sz="4000" b="1" dirty="0" smtClean="0"/>
              <a:t>4. Conclusions and 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6264696" cy="6873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200" b="1" dirty="0" smtClean="0"/>
              <a:t>MIC</a:t>
            </a:r>
            <a:r>
              <a:rPr lang="pl-PL" sz="3200" b="1" dirty="0" smtClean="0"/>
              <a:t> </a:t>
            </a:r>
            <a:r>
              <a:rPr lang="en-GB" sz="3200" b="1" dirty="0" smtClean="0"/>
              <a:t>- Magnet Instrumentation Check</a:t>
            </a:r>
            <a:endParaRPr lang="en-GB" sz="3200" b="1" dirty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5913" y="3092450"/>
            <a:ext cx="3430587" cy="3590925"/>
          </a:xfrm>
        </p:spPr>
      </p:pic>
      <p:cxnSp>
        <p:nvCxnSpPr>
          <p:cNvPr id="5" name="Straight Arrow Connector 4"/>
          <p:cNvCxnSpPr/>
          <p:nvPr/>
        </p:nvCxnSpPr>
        <p:spPr>
          <a:xfrm>
            <a:off x="1143000" y="3124200"/>
            <a:ext cx="6858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08075" y="3676650"/>
            <a:ext cx="1219200" cy="10842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152400" y="687388"/>
            <a:ext cx="8915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-The goal of this procedure is to check the integrity of the voltage tap </a:t>
            </a:r>
            <a:br>
              <a:rPr lang="en-GB" altLang="en-US" sz="2400"/>
            </a:br>
            <a:r>
              <a:rPr lang="en-GB" altLang="en-US" sz="2400"/>
              <a:t>  wires and quench heaters of each individual magnet.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-In these tests first the resistance of the voltage taps (</a:t>
            </a:r>
            <a:r>
              <a:rPr lang="en-GB" altLang="en-US" sz="2400" b="1"/>
              <a:t>IRC</a:t>
            </a:r>
            <a:r>
              <a:rPr lang="en-GB" altLang="en-US" sz="2400"/>
              <a:t>) and quench  </a:t>
            </a:r>
            <a:br>
              <a:rPr lang="en-GB" altLang="en-US" sz="2400"/>
            </a:br>
            <a:r>
              <a:rPr lang="en-GB" altLang="en-US" sz="2400"/>
              <a:t>  heater (</a:t>
            </a:r>
            <a:r>
              <a:rPr lang="en-GB" altLang="en-US" sz="2400" b="1"/>
              <a:t>ORC/ICC</a:t>
            </a:r>
            <a:r>
              <a:rPr lang="en-GB" altLang="en-US" sz="2400"/>
              <a:t>) are measured locally at the level of</a:t>
            </a:r>
            <a:r>
              <a:rPr lang="pl-PL" altLang="en-US" sz="2400"/>
              <a:t> the</a:t>
            </a:r>
            <a:r>
              <a:rPr lang="en-GB" altLang="en-US" sz="2400"/>
              <a:t> IFS box.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-In </a:t>
            </a:r>
            <a:r>
              <a:rPr lang="pl-PL" altLang="en-US" sz="2400"/>
              <a:t>the </a:t>
            </a:r>
            <a:r>
              <a:rPr lang="en-GB" altLang="en-US" sz="2400"/>
              <a:t>second step the quench heaters at HV versus ground and </a:t>
            </a:r>
            <a:r>
              <a:rPr lang="pl-PL" altLang="en-US" sz="2400"/>
              <a:t>the </a:t>
            </a:r>
            <a:r>
              <a:rPr lang="en-GB" altLang="en-US" sz="2400"/>
              <a:t>rest   </a:t>
            </a:r>
            <a:br>
              <a:rPr lang="en-GB" altLang="en-US" sz="2400"/>
            </a:br>
            <a:r>
              <a:rPr lang="en-GB" altLang="en-US" sz="2400"/>
              <a:t>  of </a:t>
            </a:r>
            <a:r>
              <a:rPr lang="pl-PL" altLang="en-US" sz="2400"/>
              <a:t>the </a:t>
            </a:r>
            <a:r>
              <a:rPr lang="en-GB" altLang="en-US" sz="2400"/>
              <a:t>circuits</a:t>
            </a:r>
            <a:r>
              <a:rPr lang="pl-PL" altLang="en-US" sz="2400"/>
              <a:t> </a:t>
            </a:r>
            <a:r>
              <a:rPr lang="en-GB" altLang="en-US" sz="2400"/>
              <a:t>are tested (</a:t>
            </a:r>
            <a:r>
              <a:rPr lang="en-GB" altLang="en-US" sz="2400" b="1"/>
              <a:t>HVQ) .</a:t>
            </a:r>
            <a:endParaRPr lang="en-GB" altLang="en-US" sz="2400"/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3771900" y="3038475"/>
            <a:ext cx="525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>
              <a:solidFill>
                <a:srgbClr val="FF0000"/>
              </a:solidFill>
            </a:endParaRPr>
          </a:p>
        </p:txBody>
      </p:sp>
      <p:sp>
        <p:nvSpPr>
          <p:cNvPr id="20488" name="TextBox 11"/>
          <p:cNvSpPr txBox="1">
            <a:spLocks noChangeArrowheads="1"/>
          </p:cNvSpPr>
          <p:nvPr/>
        </p:nvSpPr>
        <p:spPr bwMode="auto">
          <a:xfrm>
            <a:off x="3886200" y="3170238"/>
            <a:ext cx="40767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2800" i="1"/>
              <a:t>TP4 system back panel </a:t>
            </a:r>
            <a:r>
              <a:rPr lang="en-GB" altLang="en-US" sz="2800" i="1"/>
              <a:t> cables </a:t>
            </a:r>
            <a:r>
              <a:rPr lang="pl-PL" altLang="en-US" sz="2800" i="1"/>
              <a:t>connected to</a:t>
            </a:r>
            <a:r>
              <a:rPr lang="en-GB" altLang="en-US" sz="2800" i="1"/>
              <a:t> the IFS box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"/>
            <a:ext cx="6262464" cy="6926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C50 procedure</a:t>
            </a:r>
            <a:endParaRPr lang="en-GB" dirty="0"/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2438400"/>
            <a:ext cx="2950096" cy="3812496"/>
          </a:xfrm>
        </p:spPr>
      </p:pic>
      <p:cxnSp>
        <p:nvCxnSpPr>
          <p:cNvPr id="5" name="Straight Arrow Connector 4"/>
          <p:cNvCxnSpPr/>
          <p:nvPr/>
        </p:nvCxnSpPr>
        <p:spPr>
          <a:xfrm>
            <a:off x="685800" y="2438400"/>
            <a:ext cx="11811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228600" y="762000"/>
            <a:ext cx="891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>
                <a:latin typeface="+mj-lt"/>
              </a:rPr>
              <a:t>This procedure checks the</a:t>
            </a:r>
            <a:r>
              <a:rPr lang="pl-PL" altLang="en-US" sz="2400" dirty="0">
                <a:latin typeface="+mj-lt"/>
              </a:rPr>
              <a:t> </a:t>
            </a:r>
            <a:r>
              <a:rPr lang="en-GB" altLang="en-US" sz="2400" dirty="0">
                <a:latin typeface="+mj-lt"/>
              </a:rPr>
              <a:t>CL temperature sensors</a:t>
            </a:r>
            <a:r>
              <a:rPr lang="pl-PL" altLang="en-US" sz="2400" dirty="0">
                <a:latin typeface="+mj-lt"/>
              </a:rPr>
              <a:t>.</a:t>
            </a:r>
            <a:r>
              <a:rPr lang="en-GB" altLang="en-US" sz="2400" dirty="0">
                <a:latin typeface="+mj-lt"/>
              </a:rPr>
              <a:t> </a:t>
            </a:r>
            <a:br>
              <a:rPr lang="en-GB" altLang="en-US" sz="2400" dirty="0">
                <a:latin typeface="+mj-lt"/>
              </a:rPr>
            </a:br>
            <a:r>
              <a:rPr lang="pl-PL" altLang="en-US" sz="2400" dirty="0">
                <a:latin typeface="+mj-lt"/>
              </a:rPr>
              <a:t>The </a:t>
            </a:r>
            <a:r>
              <a:rPr lang="en-GB" altLang="en-US" sz="2400" dirty="0" smtClean="0">
                <a:latin typeface="+mj-lt"/>
              </a:rPr>
              <a:t>connectors </a:t>
            </a:r>
            <a:r>
              <a:rPr lang="en-GB" altLang="en-US" sz="2400" dirty="0">
                <a:latin typeface="+mj-lt"/>
              </a:rPr>
              <a:t>of </a:t>
            </a:r>
            <a:r>
              <a:rPr lang="pl-PL" altLang="en-US" sz="2400" dirty="0">
                <a:latin typeface="+mj-lt"/>
              </a:rPr>
              <a:t>the </a:t>
            </a:r>
            <a:r>
              <a:rPr lang="en-GB" altLang="en-US" sz="2400" dirty="0">
                <a:latin typeface="+mj-lt"/>
              </a:rPr>
              <a:t>sensors are placed </a:t>
            </a:r>
            <a:r>
              <a:rPr lang="pl-PL" altLang="en-US" sz="2400" dirty="0">
                <a:latin typeface="+mj-lt"/>
              </a:rPr>
              <a:t>on</a:t>
            </a:r>
            <a:r>
              <a:rPr lang="en-GB" altLang="en-US" sz="2400" dirty="0">
                <a:latin typeface="+mj-lt"/>
              </a:rPr>
              <a:t> the top of the Proximity Equipment </a:t>
            </a:r>
            <a:r>
              <a:rPr lang="pl-PL" altLang="en-US" sz="2400" dirty="0">
                <a:latin typeface="+mj-lt"/>
              </a:rPr>
              <a:t>-</a:t>
            </a:r>
            <a:r>
              <a:rPr lang="en-GB" altLang="en-US" sz="2400" dirty="0">
                <a:latin typeface="+mj-lt"/>
              </a:rPr>
              <a:t> yellow cables</a:t>
            </a:r>
            <a:r>
              <a:rPr lang="pl-PL" altLang="en-US" sz="2400" dirty="0">
                <a:latin typeface="+mj-lt"/>
              </a:rPr>
              <a:t>.</a:t>
            </a:r>
            <a:endParaRPr lang="en-GB" altLang="en-US" sz="2400" dirty="0">
              <a:latin typeface="+mj-lt"/>
            </a:endParaRPr>
          </a:p>
        </p:txBody>
      </p:sp>
      <p:sp>
        <p:nvSpPr>
          <p:cNvPr id="21510" name="TextBox 9"/>
          <p:cNvSpPr txBox="1">
            <a:spLocks noChangeArrowheads="1"/>
          </p:cNvSpPr>
          <p:nvPr/>
        </p:nvSpPr>
        <p:spPr bwMode="auto">
          <a:xfrm>
            <a:off x="899592" y="6309320"/>
            <a:ext cx="2774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i="1" dirty="0">
                <a:latin typeface="+mj-lt"/>
              </a:rPr>
              <a:t>Proximity Equipment Box</a:t>
            </a:r>
          </a:p>
        </p:txBody>
      </p:sp>
      <p:pic>
        <p:nvPicPr>
          <p:cNvPr id="21512" name="Picture 8" descr="\\cern.ch\dfs\Users\j\jludwin\Desktop\current_lead_TT_measurement_draw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3092262" cy="289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4890230" y="5878690"/>
            <a:ext cx="2774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 i="1" dirty="0" smtClean="0">
                <a:latin typeface="+mj-lt"/>
              </a:rPr>
              <a:t>Test setup</a:t>
            </a:r>
            <a:endParaRPr lang="en-GB" altLang="en-US" sz="20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6264696" cy="692696"/>
          </a:xfrm>
        </p:spPr>
        <p:txBody>
          <a:bodyPr/>
          <a:lstStyle/>
          <a:p>
            <a:r>
              <a:rPr lang="en-GB" altLang="en-US" sz="2000" b="1" dirty="0" smtClean="0"/>
              <a:t>Overall summary of our campaigns for the years 2013-2014</a:t>
            </a: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>
          <a:xfrm>
            <a:off x="395536" y="836712"/>
            <a:ext cx="8596064" cy="5640288"/>
          </a:xfrm>
        </p:spPr>
        <p:txBody>
          <a:bodyPr/>
          <a:lstStyle/>
          <a:p>
            <a:r>
              <a:rPr lang="en-GB" altLang="en-US" b="1" dirty="0" smtClean="0"/>
              <a:t>In the years 2013-2014 three full standard measurement campaigns were carried out</a:t>
            </a:r>
            <a:r>
              <a:rPr lang="en-GB" altLang="en-US" dirty="0" smtClean="0"/>
              <a:t>:</a:t>
            </a:r>
            <a:br>
              <a:rPr lang="en-GB" altLang="en-US" dirty="0" smtClean="0"/>
            </a:br>
            <a:r>
              <a:rPr lang="en-GB" altLang="en-US" dirty="0" smtClean="0"/>
              <a:t>1. Campaign at cold - to check the machine    </a:t>
            </a:r>
            <a:br>
              <a:rPr lang="en-GB" altLang="en-US" dirty="0" smtClean="0"/>
            </a:br>
            <a:r>
              <a:rPr lang="en-GB" altLang="en-US" dirty="0" smtClean="0"/>
              <a:t>     status after first run</a:t>
            </a:r>
            <a:br>
              <a:rPr lang="en-GB" altLang="en-US" dirty="0" smtClean="0"/>
            </a:br>
            <a:r>
              <a:rPr lang="en-GB" altLang="en-US" dirty="0" smtClean="0"/>
              <a:t>2. Campaign at warm   - after LHC heating </a:t>
            </a:r>
            <a:br>
              <a:rPr lang="en-GB" altLang="en-US" dirty="0" smtClean="0"/>
            </a:br>
            <a:r>
              <a:rPr lang="en-GB" altLang="en-US" dirty="0" smtClean="0"/>
              <a:t>3. Campaign at warm   - after SMACC </a:t>
            </a:r>
            <a:r>
              <a:rPr lang="pl-PL" altLang="en-US" dirty="0" err="1" smtClean="0"/>
              <a:t>works</a:t>
            </a:r>
            <a:r>
              <a:rPr lang="pl-PL" altLang="en-US" dirty="0" smtClean="0"/>
              <a:t> 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4. We are now at the end of the 4th  </a:t>
            </a:r>
            <a:br>
              <a:rPr lang="en-GB" altLang="en-US" dirty="0" smtClean="0"/>
            </a:br>
            <a:r>
              <a:rPr lang="en-GB" altLang="en-US" dirty="0" smtClean="0"/>
              <a:t>     measurement campaign at cold - which </a:t>
            </a:r>
            <a:r>
              <a:rPr lang="pl-PL" altLang="en-US" dirty="0" smtClean="0"/>
              <a:t>is the 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     final campaign  for releasing</a:t>
            </a:r>
            <a:r>
              <a:rPr lang="pl-PL" altLang="en-US" dirty="0" smtClean="0"/>
              <a:t> </a:t>
            </a:r>
            <a:r>
              <a:rPr lang="en-GB" altLang="en-US" dirty="0" smtClean="0"/>
              <a:t>the magnets for </a:t>
            </a:r>
            <a:br>
              <a:rPr lang="en-GB" altLang="en-US" dirty="0" smtClean="0"/>
            </a:br>
            <a:r>
              <a:rPr lang="en-GB" altLang="en-US" dirty="0" smtClean="0"/>
              <a:t>     powering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>
            <a:graphicFrameLocks/>
          </p:cNvGraphicFramePr>
          <p:nvPr/>
        </p:nvGraphicFramePr>
        <p:xfrm>
          <a:off x="148685" y="457623"/>
          <a:ext cx="8846630" cy="5942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83568" y="44624"/>
            <a:ext cx="62646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>
                <a:latin typeface="+mj-lt"/>
              </a:rPr>
              <a:t>Campaigns statistics </a:t>
            </a:r>
            <a:r>
              <a:rPr lang="pl-PL" altLang="en-US" sz="2800" b="1" dirty="0">
                <a:latin typeface="+mj-lt"/>
              </a:rPr>
              <a:t>by</a:t>
            </a:r>
            <a:r>
              <a:rPr lang="en-GB" altLang="en-US" sz="2800" b="1" dirty="0">
                <a:latin typeface="+mj-lt"/>
              </a:rPr>
              <a:t> October </a:t>
            </a:r>
            <a:r>
              <a:rPr lang="pl-PL" altLang="en-US" sz="2800" b="1" dirty="0">
                <a:latin typeface="+mj-lt"/>
              </a:rPr>
              <a:t>20, 2014</a:t>
            </a:r>
            <a:endParaRPr lang="en-GB" altLang="en-US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1181942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Total number of measurements </a:t>
            </a:r>
            <a:r>
              <a:rPr lang="en-GB" dirty="0" smtClean="0"/>
              <a:t>= </a:t>
            </a:r>
            <a:r>
              <a:rPr lang="en-GB" b="1" dirty="0" smtClean="0"/>
              <a:t>66 373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239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"/>
            <a:ext cx="6264696" cy="6926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NC statistics in campaigns</a:t>
            </a:r>
            <a:endParaRPr lang="en-GB" dirty="0"/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8840"/>
            <a:ext cx="5472608" cy="4682411"/>
          </a:xfrm>
        </p:spPr>
      </p:pic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323528" y="838200"/>
            <a:ext cx="882047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>
                <a:latin typeface="+mj-lt"/>
              </a:rPr>
              <a:t>The main </a:t>
            </a:r>
            <a:r>
              <a:rPr lang="en-GB" altLang="en-US" sz="2800" dirty="0" smtClean="0">
                <a:latin typeface="+mj-lt"/>
              </a:rPr>
              <a:t>results </a:t>
            </a:r>
            <a:r>
              <a:rPr lang="en-GB" altLang="en-US" sz="2800" dirty="0">
                <a:latin typeface="+mj-lt"/>
              </a:rPr>
              <a:t>of the ELQA group </a:t>
            </a:r>
            <a:r>
              <a:rPr lang="en-GB" altLang="en-US" sz="2800" dirty="0" smtClean="0">
                <a:latin typeface="+mj-lt"/>
              </a:rPr>
              <a:t>measurements </a:t>
            </a:r>
            <a:r>
              <a:rPr lang="pl-PL" altLang="en-US" sz="2800" dirty="0" smtClean="0">
                <a:latin typeface="+mj-lt"/>
              </a:rPr>
              <a:t> </a:t>
            </a:r>
            <a:r>
              <a:rPr lang="en-GB" altLang="en-US" sz="2800" dirty="0">
                <a:latin typeface="+mj-lt"/>
              </a:rPr>
              <a:t>are </a:t>
            </a:r>
            <a:r>
              <a:rPr lang="en-GB" altLang="en-US" sz="2800" b="1" dirty="0" smtClean="0">
                <a:latin typeface="+mj-lt"/>
              </a:rPr>
              <a:t> reviled nonconformities</a:t>
            </a:r>
            <a:endParaRPr lang="en-GB" alt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83569" y="1"/>
            <a:ext cx="6192688" cy="692696"/>
          </a:xfrm>
        </p:spPr>
        <p:txBody>
          <a:bodyPr/>
          <a:lstStyle/>
          <a:p>
            <a:r>
              <a:rPr lang="en-GB" altLang="en-US" sz="3200" b="1" dirty="0" smtClean="0"/>
              <a:t>Nonconformities in statistical terms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464492"/>
              </p:ext>
            </p:extLst>
          </p:nvPr>
        </p:nvGraphicFramePr>
        <p:xfrm>
          <a:off x="1043608" y="1484784"/>
          <a:ext cx="7128792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7812"/>
                <a:gridCol w="1110980"/>
              </a:tblGrid>
              <a:tr h="513057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ELQA NCs: (until 13.11.2014)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115</a:t>
                      </a:r>
                      <a:endParaRPr lang="en-GB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at cold, before SMACC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</a:t>
                      </a:r>
                      <a:endParaRPr lang="en-GB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at warm, before SMACC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at warm, before SMACC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at warm, during SMACC(including DLM)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39</a:t>
                      </a:r>
                      <a:endParaRPr lang="en-GB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at warm, after SMACC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r>
                        <a:rPr lang="en-GB" dirty="0" smtClean="0"/>
                        <a:t>Total during cool-down, after SMACC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513057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at cold, after SMACC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450586"/>
              </p:ext>
            </p:extLst>
          </p:nvPr>
        </p:nvGraphicFramePr>
        <p:xfrm>
          <a:off x="409575" y="908720"/>
          <a:ext cx="8323263" cy="5466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6" r:id="rId3" imgW="8327858" imgH="5895343" progId="Excel.Chart.8">
                  <p:embed/>
                </p:oleObj>
              </mc:Choice>
              <mc:Fallback>
                <p:oleObj r:id="rId3" imgW="8327858" imgH="5895343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908720"/>
                        <a:ext cx="8323263" cy="54666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447867"/>
              </p:ext>
            </p:extLst>
          </p:nvPr>
        </p:nvGraphicFramePr>
        <p:xfrm>
          <a:off x="467544" y="836712"/>
          <a:ext cx="8331200" cy="573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r:id="rId3" imgW="8327858" imgH="5736833" progId="Excel.Chart.8">
                  <p:embed/>
                </p:oleObj>
              </mc:Choice>
              <mc:Fallback>
                <p:oleObj r:id="rId3" imgW="8327858" imgH="5736833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836712"/>
                        <a:ext cx="8331200" cy="573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2708921"/>
            <a:ext cx="5760640" cy="648072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3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3568" y="44550"/>
            <a:ext cx="6192688" cy="648146"/>
          </a:xfrm>
        </p:spPr>
        <p:txBody>
          <a:bodyPr/>
          <a:lstStyle/>
          <a:p>
            <a:r>
              <a:rPr lang="en-GB" altLang="en-US" dirty="0" smtClean="0"/>
              <a:t>ELQA group activity during LS1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206" b="9246"/>
          <a:stretch/>
        </p:blipFill>
        <p:spPr>
          <a:xfrm>
            <a:off x="611560" y="3140968"/>
            <a:ext cx="2664296" cy="3375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941638"/>
            <a:ext cx="5192713" cy="3459162"/>
          </a:xfrm>
          <a:prstGeom prst="rect">
            <a:avLst/>
          </a:prstGeom>
          <a:noFill/>
          <a:ln>
            <a:noFill/>
          </a:ln>
          <a:effectLst>
            <a:outerShdw blurRad="1054100" dist="35921" dir="2700000" sx="80000" sy="80000" algn="ctr" rotWithShape="0">
              <a:schemeClr val="bg2">
                <a:alpha val="14000"/>
              </a:schemeClr>
            </a:outerShdw>
          </a:effectLst>
          <a:extLst/>
        </p:spPr>
      </p:pic>
      <p:sp>
        <p:nvSpPr>
          <p:cNvPr id="3077" name="TextBox 2"/>
          <p:cNvSpPr txBox="1">
            <a:spLocks noChangeArrowheads="1"/>
          </p:cNvSpPr>
          <p:nvPr/>
        </p:nvSpPr>
        <p:spPr bwMode="auto">
          <a:xfrm>
            <a:off x="152400" y="1295400"/>
            <a:ext cx="8915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/>
              <a:t>Within the framework of </a:t>
            </a:r>
            <a:r>
              <a:rPr lang="pl-PL" altLang="en-US" sz="2800" dirty="0"/>
              <a:t>the </a:t>
            </a:r>
            <a:r>
              <a:rPr lang="en-GB" altLang="en-US" sz="2800" dirty="0"/>
              <a:t>preparations for LS1, 8 new mobile TP4 measurement systems have been designed and </a:t>
            </a:r>
            <a:r>
              <a:rPr lang="pl-PL" altLang="en-US" sz="2800" dirty="0" err="1"/>
              <a:t>constructed</a:t>
            </a:r>
            <a:r>
              <a:rPr lang="en-GB" altLang="en-US" sz="2800" dirty="0"/>
              <a:t> </a:t>
            </a:r>
            <a:r>
              <a:rPr lang="pl-PL" altLang="en-US" sz="2800" dirty="0" err="1"/>
              <a:t>at</a:t>
            </a:r>
            <a:r>
              <a:rPr lang="en-GB" altLang="en-US" sz="2800" dirty="0"/>
              <a:t> </a:t>
            </a:r>
            <a:r>
              <a:rPr lang="pl-PL" altLang="en-US" sz="2800" dirty="0"/>
              <a:t>INP.</a:t>
            </a:r>
            <a:endParaRPr lang="en-GB" altLang="en-US" sz="2800" dirty="0"/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3819525" y="2286000"/>
            <a:ext cx="5257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/>
              <a:t>The main ELQA measurement tool</a:t>
            </a: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4927600" y="2925763"/>
            <a:ext cx="3040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i="1">
                <a:solidFill>
                  <a:schemeClr val="bg1"/>
                </a:solidFill>
              </a:rPr>
              <a:t>TP4 syste</a:t>
            </a:r>
            <a:r>
              <a:rPr lang="en-GB" altLang="en-US" sz="3600">
                <a:solidFill>
                  <a:schemeClr val="bg1"/>
                </a:solidFill>
              </a:rPr>
              <a:t>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6192688" cy="692697"/>
          </a:xfrm>
        </p:spPr>
        <p:txBody>
          <a:bodyPr/>
          <a:lstStyle/>
          <a:p>
            <a:r>
              <a:rPr lang="en-GB" altLang="en-US" dirty="0" smtClean="0"/>
              <a:t>1.PAQ during SMACC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23850" y="1125538"/>
            <a:ext cx="8640763" cy="5183187"/>
          </a:xfrm>
        </p:spPr>
        <p:txBody>
          <a:bodyPr/>
          <a:lstStyle/>
          <a:p>
            <a:r>
              <a:rPr lang="en-GB" altLang="en-US" sz="2800" dirty="0" smtClean="0"/>
              <a:t>The main objective of the SMACC consisted in  </a:t>
            </a:r>
            <a:br>
              <a:rPr lang="en-GB" altLang="en-US" sz="2800" dirty="0" smtClean="0"/>
            </a:b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rema</a:t>
            </a:r>
            <a:r>
              <a:rPr lang="pl-PL" altLang="en-US" sz="2800" dirty="0" smtClean="0"/>
              <a:t>king</a:t>
            </a:r>
            <a:r>
              <a:rPr lang="en-GB" altLang="en-US" sz="2800" dirty="0" smtClean="0"/>
              <a:t> all of the interconnections by assembling the </a:t>
            </a:r>
            <a:br>
              <a:rPr lang="en-GB" altLang="en-US" sz="2800" dirty="0" smtClean="0"/>
            </a:br>
            <a:r>
              <a:rPr lang="en-GB" altLang="en-US" sz="2800" dirty="0" smtClean="0"/>
              <a:t> additional shunts on the copper stabilizers in all </a:t>
            </a:r>
            <a:br>
              <a:rPr lang="en-GB" altLang="en-US" sz="2800" dirty="0" smtClean="0"/>
            </a:br>
            <a:r>
              <a:rPr lang="en-GB" altLang="en-US" sz="2800" dirty="0" smtClean="0"/>
              <a:t> connections between the magnets</a:t>
            </a:r>
            <a:r>
              <a:rPr lang="pl-PL" altLang="en-US" sz="2800" dirty="0" smtClean="0"/>
              <a:t>.</a:t>
            </a:r>
            <a:endParaRPr lang="en-GB" altLang="en-US" sz="2800" dirty="0" smtClean="0"/>
          </a:p>
          <a:p>
            <a:r>
              <a:rPr lang="en-GB" altLang="en-US" sz="2800" dirty="0" smtClean="0"/>
              <a:t>We took part in the SMACC activities</a:t>
            </a:r>
            <a:br>
              <a:rPr lang="en-GB" altLang="en-US" sz="2800" dirty="0" smtClean="0"/>
            </a:br>
            <a:r>
              <a:rPr lang="en-GB" altLang="en-US" sz="2800" dirty="0" smtClean="0"/>
              <a:t> by measuring </a:t>
            </a:r>
            <a:r>
              <a:rPr lang="pl-PL" altLang="en-US" sz="2800" dirty="0" smtClean="0"/>
              <a:t>the </a:t>
            </a:r>
            <a:r>
              <a:rPr lang="en-GB" altLang="en-US" sz="2800" dirty="0" smtClean="0"/>
              <a:t>connections quality by the end of each activity day.</a:t>
            </a:r>
          </a:p>
          <a:p>
            <a:r>
              <a:rPr lang="en-GB" altLang="en-US" sz="2800" dirty="0" smtClean="0"/>
              <a:t>To do it, special procedures, </a:t>
            </a:r>
            <a:r>
              <a:rPr lang="pl-PL" altLang="en-US" sz="2800" dirty="0" smtClean="0"/>
              <a:t>the </a:t>
            </a:r>
            <a:r>
              <a:rPr lang="en-GB" altLang="en-US" sz="2800" dirty="0" smtClean="0"/>
              <a:t>so-c</a:t>
            </a:r>
            <a:r>
              <a:rPr lang="pl-PL" altLang="en-US" sz="2800" dirty="0" smtClean="0"/>
              <a:t>a</a:t>
            </a:r>
            <a:r>
              <a:rPr lang="en-GB" altLang="en-US" sz="2800" dirty="0" err="1" smtClean="0"/>
              <a:t>lled</a:t>
            </a:r>
            <a:r>
              <a:rPr lang="en-GB" altLang="en-US" sz="2800" dirty="0" smtClean="0"/>
              <a:t> PAQ (Partial </a:t>
            </a:r>
            <a:br>
              <a:rPr lang="en-GB" altLang="en-US" sz="2800" dirty="0" smtClean="0"/>
            </a:br>
            <a:r>
              <a:rPr lang="en-GB" altLang="en-US" sz="2800" dirty="0" smtClean="0"/>
              <a:t> Assembly Qualification)</a:t>
            </a:r>
            <a:r>
              <a:rPr lang="pl-PL" altLang="en-US" sz="2800" dirty="0" smtClean="0"/>
              <a:t>,</a:t>
            </a:r>
            <a:r>
              <a:rPr lang="en-GB" altLang="en-US" sz="2800" dirty="0" smtClean="0"/>
              <a:t> have been developed</a:t>
            </a:r>
            <a:br>
              <a:rPr lang="en-GB" altLang="en-US" sz="2800" dirty="0" smtClean="0"/>
            </a:br>
            <a:r>
              <a:rPr lang="en-GB" altLang="en-US" sz="2800" dirty="0" smtClean="0"/>
              <a:t> and </a:t>
            </a:r>
            <a:r>
              <a:rPr lang="pl-PL" altLang="en-US" sz="2800" dirty="0" err="1" smtClean="0"/>
              <a:t>introduced</a:t>
            </a:r>
            <a:r>
              <a:rPr lang="en-GB" altLang="en-US" sz="2800" dirty="0" smtClean="0"/>
              <a:t>.</a:t>
            </a:r>
            <a:r>
              <a:rPr lang="en-GB" altLang="en-US" sz="2800" dirty="0" smtClean="0">
                <a:solidFill>
                  <a:srgbClr val="002060"/>
                </a:solidFill>
              </a:rPr>
              <a:t/>
            </a:r>
            <a:br>
              <a:rPr lang="en-GB" altLang="en-US" sz="2800" dirty="0" smtClean="0">
                <a:solidFill>
                  <a:srgbClr val="002060"/>
                </a:solidFill>
              </a:rPr>
            </a:br>
            <a:endParaRPr lang="en-GB" altLang="en-US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20"/>
          <p:cNvSpPr txBox="1">
            <a:spLocks noChangeArrowheads="1"/>
          </p:cNvSpPr>
          <p:nvPr/>
        </p:nvSpPr>
        <p:spPr bwMode="auto">
          <a:xfrm>
            <a:off x="5940425" y="6237288"/>
            <a:ext cx="2735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>
                <a:solidFill>
                  <a:schemeClr val="bg1"/>
                </a:solidFill>
              </a:rPr>
              <a:t>Picture: TP4 QA mobile test bench in place for SMACC in S67  </a:t>
            </a:r>
            <a:endParaRPr lang="fr-FR" altLang="en-US" sz="800" b="1">
              <a:solidFill>
                <a:schemeClr val="bg1"/>
              </a:solidFill>
            </a:endParaRPr>
          </a:p>
        </p:txBody>
      </p:sp>
      <p:pic>
        <p:nvPicPr>
          <p:cNvPr id="5124" name="Picture 2" descr="E:\111___07\IMG_04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077" y="3627989"/>
            <a:ext cx="4147467" cy="311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3" descr="E:\111___07\IMG_04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3647319"/>
            <a:ext cx="4101157" cy="3078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6516217" y="4123757"/>
            <a:ext cx="306073" cy="4309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22" idx="1"/>
          </p:cNvCxnSpPr>
          <p:nvPr/>
        </p:nvCxnSpPr>
        <p:spPr>
          <a:xfrm flipH="1">
            <a:off x="7231381" y="4523929"/>
            <a:ext cx="412432" cy="1779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22290" y="3662092"/>
            <a:ext cx="70906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M1</a:t>
            </a:r>
            <a:endParaRPr lang="en-GB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43813" y="4293096"/>
            <a:ext cx="110465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M2</a:t>
            </a:r>
            <a:r>
              <a:rPr lang="en-GB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spools</a:t>
            </a:r>
            <a:endParaRPr lang="en-GB" sz="140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5130" name="TextBox 16"/>
          <p:cNvSpPr txBox="1">
            <a:spLocks noChangeArrowheads="1"/>
          </p:cNvSpPr>
          <p:nvPr/>
        </p:nvSpPr>
        <p:spPr bwMode="auto">
          <a:xfrm>
            <a:off x="345341" y="836712"/>
            <a:ext cx="825591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2400" dirty="0">
                <a:latin typeface="+mj-lt"/>
              </a:rPr>
              <a:t>TP4 </a:t>
            </a:r>
            <a:r>
              <a:rPr lang="pl-PL" altLang="en-US" sz="2400" dirty="0" err="1">
                <a:latin typeface="+mj-lt"/>
              </a:rPr>
              <a:t>is</a:t>
            </a:r>
            <a:r>
              <a:rPr lang="pl-PL" altLang="en-US" sz="2400" dirty="0">
                <a:latin typeface="+mj-lt"/>
              </a:rPr>
              <a:t> </a:t>
            </a:r>
            <a:r>
              <a:rPr lang="pl-PL" altLang="en-US" sz="2400" dirty="0" err="1">
                <a:latin typeface="+mj-lt"/>
              </a:rPr>
              <a:t>connected</a:t>
            </a:r>
            <a:r>
              <a:rPr lang="pl-PL" altLang="en-US" sz="2400" dirty="0">
                <a:latin typeface="+mj-lt"/>
              </a:rPr>
              <a:t> </a:t>
            </a:r>
            <a:r>
              <a:rPr lang="en-GB" altLang="en-US" sz="2400" dirty="0">
                <a:latin typeface="+mj-lt"/>
              </a:rPr>
              <a:t>to</a:t>
            </a:r>
            <a:r>
              <a:rPr lang="pl-PL" altLang="en-US" sz="2400" dirty="0">
                <a:latin typeface="+mj-lt"/>
              </a:rPr>
              <a:t> </a:t>
            </a:r>
            <a:r>
              <a:rPr lang="en-GB" altLang="en-US" sz="2400" dirty="0">
                <a:latin typeface="+mj-lt"/>
              </a:rPr>
              <a:t> one end of </a:t>
            </a:r>
            <a:r>
              <a:rPr lang="pl-PL" altLang="en-US" sz="2400" dirty="0">
                <a:latin typeface="+mj-lt"/>
              </a:rPr>
              <a:t>the</a:t>
            </a:r>
            <a:r>
              <a:rPr lang="en-GB" altLang="en-US" sz="2400" dirty="0">
                <a:latin typeface="+mj-lt"/>
              </a:rPr>
              <a:t> entire chain of </a:t>
            </a:r>
            <a:r>
              <a:rPr lang="pl-PL" altLang="en-US" sz="2400" dirty="0">
                <a:latin typeface="+mj-lt"/>
              </a:rPr>
              <a:t>the </a:t>
            </a:r>
            <a:r>
              <a:rPr lang="en-GB" altLang="en-US" sz="2400" dirty="0">
                <a:latin typeface="+mj-lt"/>
              </a:rPr>
              <a:t>magnets in one </a:t>
            </a:r>
            <a:r>
              <a:rPr lang="en-GB" altLang="en-US" sz="2400" dirty="0" smtClean="0">
                <a:latin typeface="+mj-lt"/>
              </a:rPr>
              <a:t>sector (to the spools </a:t>
            </a:r>
            <a:r>
              <a:rPr lang="en-GB" altLang="en-US" sz="2400" dirty="0">
                <a:latin typeface="+mj-lt"/>
              </a:rPr>
              <a:t>M1, M2 </a:t>
            </a:r>
            <a:r>
              <a:rPr lang="en-GB" altLang="en-US" sz="2400" dirty="0" smtClean="0">
                <a:latin typeface="+mj-lt"/>
              </a:rPr>
              <a:t> and the main </a:t>
            </a:r>
            <a:r>
              <a:rPr lang="en-GB" altLang="en-US" sz="2400" dirty="0">
                <a:latin typeface="+mj-lt"/>
              </a:rPr>
              <a:t>bus</a:t>
            </a:r>
            <a:r>
              <a:rPr lang="pl-PL" altLang="en-US" sz="2400" dirty="0">
                <a:latin typeface="+mj-lt"/>
              </a:rPr>
              <a:t>-</a:t>
            </a:r>
            <a:r>
              <a:rPr lang="en-GB" altLang="en-US" sz="2400" dirty="0" smtClean="0">
                <a:latin typeface="+mj-lt"/>
              </a:rPr>
              <a:t>bars)</a:t>
            </a:r>
            <a:r>
              <a:rPr lang="pl-PL" altLang="en-US" sz="2400" dirty="0" smtClean="0">
                <a:latin typeface="+mj-lt"/>
              </a:rPr>
              <a:t>. </a:t>
            </a:r>
            <a:r>
              <a:rPr lang="pl-PL" altLang="en-US" sz="2400" dirty="0">
                <a:latin typeface="+mj-lt"/>
              </a:rPr>
              <a:t>The s</a:t>
            </a:r>
            <a:r>
              <a:rPr lang="en-GB" altLang="en-US" sz="2400" dirty="0">
                <a:latin typeface="+mj-lt"/>
              </a:rPr>
              <a:t>pool-pieces M1,M2 are cut mainly </a:t>
            </a:r>
            <a:r>
              <a:rPr lang="pl-PL" altLang="en-US" sz="2400" dirty="0">
                <a:latin typeface="+mj-lt"/>
              </a:rPr>
              <a:t>in</a:t>
            </a:r>
            <a:r>
              <a:rPr lang="en-GB" altLang="en-US" sz="2400" dirty="0">
                <a:latin typeface="+mj-lt"/>
              </a:rPr>
              <a:t> the position near the odd </a:t>
            </a:r>
            <a:r>
              <a:rPr lang="en-GB" altLang="en-US" sz="2400" dirty="0" smtClean="0">
                <a:latin typeface="+mj-lt"/>
              </a:rPr>
              <a:t>point </a:t>
            </a:r>
            <a:r>
              <a:rPr lang="en-GB" altLang="en-US" sz="2400" dirty="0">
                <a:latin typeface="+mj-lt"/>
              </a:rPr>
              <a:t>of </a:t>
            </a:r>
            <a:r>
              <a:rPr lang="pl-PL" altLang="en-US" sz="2400" dirty="0">
                <a:latin typeface="+mj-lt"/>
              </a:rPr>
              <a:t>the</a:t>
            </a:r>
            <a:r>
              <a:rPr lang="en-GB" altLang="en-US" sz="2400" dirty="0">
                <a:latin typeface="+mj-lt"/>
              </a:rPr>
              <a:t> sector</a:t>
            </a:r>
            <a:r>
              <a:rPr lang="pl-PL" altLang="en-US" sz="2400" dirty="0">
                <a:latin typeface="+mj-lt"/>
              </a:rPr>
              <a:t>.</a:t>
            </a:r>
            <a:endParaRPr lang="en-GB" altLang="en-US" sz="2400" dirty="0">
              <a:latin typeface="+mj-lt"/>
            </a:endParaRPr>
          </a:p>
        </p:txBody>
      </p:sp>
      <p:sp>
        <p:nvSpPr>
          <p:cNvPr id="5131" name="TextBox 18"/>
          <p:cNvSpPr txBox="1">
            <a:spLocks noChangeArrowheads="1"/>
          </p:cNvSpPr>
          <p:nvPr/>
        </p:nvSpPr>
        <p:spPr bwMode="auto">
          <a:xfrm>
            <a:off x="683568" y="44624"/>
            <a:ext cx="62646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GB" altLang="en-US" sz="2000" dirty="0" smtClean="0">
                <a:latin typeface="+mj-lt"/>
                <a:ea typeface="+mj-ea"/>
                <a:cs typeface="+mj-cs"/>
              </a:rPr>
              <a:t>LS1-PAQ </a:t>
            </a:r>
            <a:r>
              <a:rPr lang="en-GB" altLang="en-US" sz="2000" dirty="0">
                <a:latin typeface="+mj-lt"/>
                <a:ea typeface="+mj-ea"/>
                <a:cs typeface="+mj-cs"/>
              </a:rPr>
              <a:t>– test perform</a:t>
            </a:r>
            <a:r>
              <a:rPr lang="pl-PL" altLang="en-US" sz="2000" dirty="0" err="1">
                <a:latin typeface="+mj-lt"/>
                <a:ea typeface="+mj-ea"/>
                <a:cs typeface="+mj-cs"/>
              </a:rPr>
              <a:t>ed</a:t>
            </a:r>
            <a:r>
              <a:rPr lang="en-GB" altLang="en-US" sz="2000" dirty="0">
                <a:latin typeface="+mj-lt"/>
                <a:ea typeface="+mj-ea"/>
                <a:cs typeface="+mj-cs"/>
              </a:rPr>
              <a:t> every evening in active sector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053263" y="5085184"/>
            <a:ext cx="742578" cy="699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95840" y="5784287"/>
            <a:ext cx="876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M2</a:t>
            </a:r>
            <a:r>
              <a:rPr lang="en-GB" sz="1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BB</a:t>
            </a:r>
            <a:endParaRPr lang="en-GB" sz="1600" i="1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5134" name="TextBox 1"/>
          <p:cNvSpPr txBox="1">
            <a:spLocks noChangeArrowheads="1"/>
          </p:cNvSpPr>
          <p:nvPr/>
        </p:nvSpPr>
        <p:spPr bwMode="auto">
          <a:xfrm>
            <a:off x="2843808" y="2924944"/>
            <a:ext cx="361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latin typeface="+mj-lt"/>
              </a:rPr>
              <a:t>PAQ during SMACC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goals of LS1-PAQ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032447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endParaRPr lang="en-US" altLang="en-US" sz="2400" dirty="0"/>
          </a:p>
          <a:p>
            <a:pPr>
              <a:spcBef>
                <a:spcPct val="0"/>
              </a:spcBef>
            </a:pPr>
            <a:r>
              <a:rPr lang="en-US" altLang="en-US" sz="2400" dirty="0" smtClean="0"/>
              <a:t>‘</a:t>
            </a:r>
            <a:r>
              <a:rPr lang="en-US" altLang="en-US" sz="2400" dirty="0"/>
              <a:t>on-line’ </a:t>
            </a:r>
            <a:r>
              <a:rPr lang="en-US" altLang="en-US" sz="2400" dirty="0" smtClean="0"/>
              <a:t>detection of any </a:t>
            </a:r>
            <a:r>
              <a:rPr lang="en-US" altLang="en-US" sz="2400" dirty="0"/>
              <a:t>non-conformity which could indicate </a:t>
            </a:r>
            <a:r>
              <a:rPr lang="pl-PL" altLang="en-US" sz="2400" dirty="0"/>
              <a:t>a </a:t>
            </a:r>
            <a:r>
              <a:rPr lang="en-US" altLang="en-US" sz="2400" dirty="0"/>
              <a:t>degradation of the electrical quality of the superconducting circuits of the LHC, applied to the circuits under repair.</a:t>
            </a:r>
          </a:p>
          <a:p>
            <a:pPr>
              <a:spcBef>
                <a:spcPct val="0"/>
              </a:spcBef>
            </a:pPr>
            <a:r>
              <a:rPr lang="pl-PL" altLang="en-US" sz="2400" dirty="0" err="1" smtClean="0"/>
              <a:t>detect</a:t>
            </a:r>
            <a:r>
              <a:rPr lang="en-GB" altLang="en-US" sz="2400" dirty="0" smtClean="0"/>
              <a:t>ion</a:t>
            </a:r>
            <a:r>
              <a:rPr lang="en-US" altLang="en-US" sz="2400" dirty="0" smtClean="0"/>
              <a:t> of any</a:t>
            </a:r>
            <a:r>
              <a:rPr lang="pl-PL" altLang="en-US" sz="2400" dirty="0" smtClean="0"/>
              <a:t> </a:t>
            </a:r>
            <a:r>
              <a:rPr lang="pl-PL" altLang="en-US" sz="2400" dirty="0" err="1"/>
              <a:t>faulty</a:t>
            </a:r>
            <a:r>
              <a:rPr lang="pl-PL" altLang="en-US" sz="2400" dirty="0"/>
              <a:t> </a:t>
            </a:r>
            <a:r>
              <a:rPr lang="en-US" altLang="en-US" sz="2400" dirty="0"/>
              <a:t>connectivity, </a:t>
            </a:r>
            <a:r>
              <a:rPr lang="en-US" altLang="en-US" sz="2400" dirty="0" smtClean="0"/>
              <a:t>mainly </a:t>
            </a:r>
            <a:r>
              <a:rPr lang="en-US" altLang="en-US" sz="2400" dirty="0"/>
              <a:t>mistakes in re-connection of the superconductors after SMACC's works </a:t>
            </a:r>
            <a:r>
              <a:rPr lang="pl-PL" altLang="en-US" sz="2400" dirty="0" err="1"/>
              <a:t>are</a:t>
            </a:r>
            <a:r>
              <a:rPr lang="en-GB" altLang="en-US" sz="2400" dirty="0"/>
              <a:t> </a:t>
            </a:r>
            <a:r>
              <a:rPr lang="en-US" altLang="en-US" sz="2400" dirty="0"/>
              <a:t>accomplished</a:t>
            </a:r>
            <a:r>
              <a:rPr lang="pl-PL" altLang="en-US" sz="2400" dirty="0"/>
              <a:t>.</a:t>
            </a:r>
            <a:endParaRPr lang="en-US" altLang="en-US" sz="2400" dirty="0"/>
          </a:p>
          <a:p>
            <a:pPr>
              <a:spcBef>
                <a:spcPct val="0"/>
              </a:spcBef>
            </a:pPr>
            <a:r>
              <a:rPr lang="en-GB" altLang="en-US" sz="2400" dirty="0" smtClean="0"/>
              <a:t>d</a:t>
            </a:r>
            <a:r>
              <a:rPr lang="pl-PL" altLang="en-US" sz="2400" dirty="0" err="1" smtClean="0"/>
              <a:t>etect</a:t>
            </a:r>
            <a:r>
              <a:rPr lang="en-GB" altLang="en-US" sz="2400" dirty="0" smtClean="0"/>
              <a:t>ion of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both short circuit of the power line to ground or </a:t>
            </a:r>
            <a:r>
              <a:rPr lang="pl-PL" altLang="en-US" sz="2400" dirty="0"/>
              <a:t>a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degradation </a:t>
            </a:r>
            <a:r>
              <a:rPr lang="en-US" altLang="en-US" sz="2400" dirty="0"/>
              <a:t>of the insulation quality (HV tests)</a:t>
            </a:r>
            <a:r>
              <a:rPr lang="pl-PL" altLang="en-US" sz="2400" dirty="0"/>
              <a:t>.</a:t>
            </a:r>
            <a:endParaRPr lang="en-GB" altLang="en-US" sz="2400" dirty="0"/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51520" y="5201816"/>
            <a:ext cx="6876256" cy="16561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pl-PL" altLang="en-US" sz="1600" dirty="0" smtClean="0"/>
              <a:t>The </a:t>
            </a:r>
            <a:r>
              <a:rPr lang="pl-PL" altLang="en-US" sz="1600" dirty="0" err="1" smtClean="0"/>
              <a:t>following</a:t>
            </a:r>
            <a:r>
              <a:rPr lang="pl-PL" altLang="en-US" sz="1600" dirty="0" smtClean="0"/>
              <a:t> </a:t>
            </a:r>
            <a:r>
              <a:rPr lang="pl-PL" altLang="en-US" sz="1600" dirty="0" err="1" smtClean="0"/>
              <a:t>tests</a:t>
            </a:r>
            <a:r>
              <a:rPr lang="pl-PL" altLang="en-US" sz="1600" dirty="0" smtClean="0"/>
              <a:t> </a:t>
            </a:r>
            <a:r>
              <a:rPr lang="pl-PL" altLang="en-US" sz="1600" dirty="0" err="1" smtClean="0"/>
              <a:t>have</a:t>
            </a:r>
            <a:r>
              <a:rPr lang="pl-PL" altLang="en-US" sz="1600" dirty="0" smtClean="0"/>
              <a:t> to be </a:t>
            </a:r>
            <a:r>
              <a:rPr lang="pl-PL" altLang="en-US" sz="1600" dirty="0" err="1" smtClean="0"/>
              <a:t>performed</a:t>
            </a:r>
            <a:r>
              <a:rPr lang="pl-PL" altLang="en-US" sz="1600" dirty="0" smtClean="0"/>
              <a:t>:</a:t>
            </a:r>
            <a:endParaRPr lang="en-GB" altLang="en-US" sz="1600" dirty="0" smtClean="0"/>
          </a:p>
          <a:p>
            <a:pPr fontAlgn="auto">
              <a:spcAft>
                <a:spcPts val="0"/>
              </a:spcAft>
            </a:pPr>
            <a:r>
              <a:rPr lang="en-GB" altLang="en-US" sz="1600" dirty="0" smtClean="0"/>
              <a:t>continuity of circuits , high-voltage insulation quality tests.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GB" altLang="en-US" sz="1600" dirty="0" smtClean="0"/>
              <a:t>Tests were </a:t>
            </a:r>
            <a:r>
              <a:rPr lang="pl-PL" altLang="en-US" sz="1600" dirty="0" err="1" smtClean="0"/>
              <a:t>performed</a:t>
            </a:r>
            <a:r>
              <a:rPr lang="pl-PL" altLang="en-US" sz="1600" dirty="0" smtClean="0"/>
              <a:t> on</a:t>
            </a:r>
            <a:r>
              <a:rPr lang="en-GB" altLang="en-US" sz="1600" dirty="0" smtClean="0"/>
              <a:t>: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GB" altLang="en-US" sz="1600" dirty="0" smtClean="0"/>
              <a:t>   the main dipoles (M3 bus-bar) , </a:t>
            </a:r>
            <a:r>
              <a:rPr lang="en-GB" altLang="en-US" sz="1600" dirty="0" err="1" smtClean="0"/>
              <a:t>quadrupoles</a:t>
            </a:r>
            <a:r>
              <a:rPr lang="en-GB" altLang="en-US" sz="1600" dirty="0" smtClean="0"/>
              <a:t> (M1 &amp; M2), main dipole  </a:t>
            </a:r>
            <a:br>
              <a:rPr lang="en-GB" altLang="en-US" sz="1600" dirty="0" smtClean="0"/>
            </a:br>
            <a:r>
              <a:rPr lang="en-GB" altLang="en-US" sz="1600" dirty="0" smtClean="0"/>
              <a:t>    correctors</a:t>
            </a:r>
            <a:r>
              <a:rPr lang="pl-PL" altLang="en-US" sz="1600" dirty="0" smtClean="0"/>
              <a:t> </a:t>
            </a:r>
            <a:r>
              <a:rPr lang="en-GB" altLang="en-US" sz="1600" dirty="0" smtClean="0"/>
              <a:t> supplied by</a:t>
            </a:r>
            <a:r>
              <a:rPr lang="en-GB" altLang="en-US" sz="1600" dirty="0" smtClean="0">
                <a:solidFill>
                  <a:srgbClr val="FF0000"/>
                </a:solidFill>
              </a:rPr>
              <a:t> </a:t>
            </a:r>
            <a:r>
              <a:rPr lang="en-GB" altLang="en-US" sz="1600" dirty="0" smtClean="0"/>
              <a:t>the so-called spool-pieces</a:t>
            </a:r>
            <a:r>
              <a:rPr lang="pl-PL" altLang="en-US" sz="1600" dirty="0" smtClean="0"/>
              <a:t> </a:t>
            </a:r>
            <a:r>
              <a:rPr lang="en-GB" altLang="en-US" sz="1600" dirty="0" smtClean="0"/>
              <a:t>M1, M2</a:t>
            </a:r>
            <a:r>
              <a:rPr lang="pl-PL" altLang="en-US" sz="1600" dirty="0" smtClean="0"/>
              <a:t>.</a:t>
            </a:r>
            <a:r>
              <a:rPr lang="en-GB" altLang="en-US" sz="1600" dirty="0" smtClean="0"/>
              <a:t/>
            </a:r>
            <a:br>
              <a:rPr lang="en-GB" altLang="en-US" sz="1600" dirty="0" smtClean="0"/>
            </a:br>
            <a:endParaRPr lang="en-GB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76830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/>
              <a:t>LS1-PAQ: Total </a:t>
            </a:r>
            <a:r>
              <a:rPr lang="pl-PL" sz="2800" dirty="0" err="1"/>
              <a:t>time</a:t>
            </a:r>
            <a:r>
              <a:rPr lang="pl-PL" sz="2800" dirty="0"/>
              <a:t> of </a:t>
            </a:r>
            <a:r>
              <a:rPr lang="pl-PL" sz="2800" dirty="0" err="1"/>
              <a:t>pure</a:t>
            </a:r>
            <a:r>
              <a:rPr lang="pl-PL" sz="2800" dirty="0"/>
              <a:t> </a:t>
            </a:r>
            <a:r>
              <a:rPr lang="pl-PL" sz="2800" dirty="0" err="1" smtClean="0"/>
              <a:t>mesurements</a:t>
            </a:r>
            <a:endParaRPr lang="en-GB" sz="2800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40245"/>
              </p:ext>
            </p:extLst>
          </p:nvPr>
        </p:nvGraphicFramePr>
        <p:xfrm>
          <a:off x="323528" y="836712"/>
          <a:ext cx="8568952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420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/>
              <a:t>LS1-PAQ: Total </a:t>
            </a:r>
            <a:r>
              <a:rPr lang="pl-PL" sz="2800" dirty="0" err="1"/>
              <a:t>time</a:t>
            </a:r>
            <a:r>
              <a:rPr lang="pl-PL" sz="2800" dirty="0"/>
              <a:t> of </a:t>
            </a:r>
            <a:r>
              <a:rPr lang="pl-PL" sz="2800" dirty="0" err="1"/>
              <a:t>pure</a:t>
            </a:r>
            <a:r>
              <a:rPr lang="pl-PL" sz="2800" dirty="0"/>
              <a:t> </a:t>
            </a:r>
            <a:r>
              <a:rPr lang="pl-PL" sz="2800" dirty="0" err="1"/>
              <a:t>mesurements</a:t>
            </a:r>
            <a:endParaRPr lang="en-GB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200482"/>
              </p:ext>
            </p:extLst>
          </p:nvPr>
        </p:nvGraphicFramePr>
        <p:xfrm>
          <a:off x="1259632" y="5661248"/>
          <a:ext cx="7162800" cy="869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62800"/>
              </a:tblGrid>
              <a:tr h="8699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0" u="none" strike="noStrike" dirty="0">
                          <a:effectLst/>
                        </a:rPr>
                        <a:t>945</a:t>
                      </a:r>
                      <a:r>
                        <a:rPr lang="en-GB" sz="3200" u="none" strike="noStrike" dirty="0">
                          <a:effectLst/>
                        </a:rPr>
                        <a:t> </a:t>
                      </a:r>
                      <a:r>
                        <a:rPr lang="en-GB" sz="3200" u="none" strike="noStrike" dirty="0" smtClean="0">
                          <a:effectLst/>
                        </a:rPr>
                        <a:t> Hours - total </a:t>
                      </a:r>
                      <a:r>
                        <a:rPr lang="en-GB" sz="3200" u="none" strike="noStrike" dirty="0">
                          <a:effectLst/>
                        </a:rPr>
                        <a:t>PAQ in SMACC</a:t>
                      </a:r>
                      <a:endParaRPr lang="en-GB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6" marB="0" anchor="ctr"/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34546"/>
              </p:ext>
            </p:extLst>
          </p:nvPr>
        </p:nvGraphicFramePr>
        <p:xfrm>
          <a:off x="467544" y="980729"/>
          <a:ext cx="83529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23813"/>
            <a:ext cx="647700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1258888" y="1052513"/>
            <a:ext cx="6697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chemeClr val="bg1"/>
                </a:solidFill>
              </a:rPr>
              <a:t>The ELQA SMACC Campaign in numbers:</a:t>
            </a:r>
            <a:endParaRPr lang="en-GB" altLang="en-US" sz="1400" b="1">
              <a:solidFill>
                <a:srgbClr val="FFFF00"/>
              </a:solidFill>
            </a:endParaRPr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350838" y="773113"/>
            <a:ext cx="8685658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latin typeface="+mj-lt"/>
              </a:rPr>
              <a:t>Number </a:t>
            </a:r>
            <a:r>
              <a:rPr lang="en-GB" altLang="en-US" sz="2800" dirty="0">
                <a:latin typeface="+mj-lt"/>
              </a:rPr>
              <a:t>of records produced during H.V. </a:t>
            </a:r>
            <a:r>
              <a:rPr lang="en-GB" altLang="en-US" sz="2800" dirty="0" smtClean="0">
                <a:latin typeface="+mj-lt"/>
              </a:rPr>
              <a:t>voltage qualification </a:t>
            </a:r>
            <a:r>
              <a:rPr lang="en-GB" altLang="en-US" sz="2800" dirty="0">
                <a:latin typeface="+mj-lt"/>
              </a:rPr>
              <a:t>testing:  </a:t>
            </a:r>
            <a:r>
              <a:rPr lang="en-GB" altLang="en-US" sz="2800" b="1" dirty="0">
                <a:latin typeface="+mj-lt"/>
              </a:rPr>
              <a:t>12’054  </a:t>
            </a:r>
            <a:endParaRPr lang="en-GB" altLang="en-US" sz="2800" b="1" dirty="0" smtClean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 smtClean="0">
                <a:latin typeface="+mj-lt"/>
              </a:rPr>
              <a:t>NOTE</a:t>
            </a:r>
            <a:r>
              <a:rPr lang="en-GB" altLang="en-US" sz="2400" b="1" dirty="0">
                <a:latin typeface="+mj-lt"/>
              </a:rPr>
              <a:t>:  </a:t>
            </a:r>
            <a:r>
              <a:rPr lang="en-GB" altLang="en-US" sz="2800" b="1" dirty="0">
                <a:latin typeface="+mj-lt"/>
              </a:rPr>
              <a:t>1’925 </a:t>
            </a:r>
            <a:r>
              <a:rPr lang="en-GB" altLang="en-US" sz="2800" dirty="0">
                <a:latin typeface="+mj-lt"/>
              </a:rPr>
              <a:t>of </a:t>
            </a:r>
            <a:r>
              <a:rPr lang="en-GB" altLang="en-US" sz="2800" dirty="0" err="1">
                <a:latin typeface="+mj-lt"/>
              </a:rPr>
              <a:t>th</a:t>
            </a:r>
            <a:r>
              <a:rPr lang="pl-PL" altLang="en-US" sz="2800" dirty="0">
                <a:latin typeface="+mj-lt"/>
              </a:rPr>
              <a:t>em</a:t>
            </a:r>
            <a:r>
              <a:rPr lang="en-GB" altLang="en-US" sz="2800" dirty="0">
                <a:latin typeface="+mj-lt"/>
              </a:rPr>
              <a:t> </a:t>
            </a:r>
            <a:r>
              <a:rPr lang="en-GB" altLang="en-US" sz="2800" dirty="0" smtClean="0">
                <a:latin typeface="+mj-lt"/>
              </a:rPr>
              <a:t>were </a:t>
            </a:r>
            <a:r>
              <a:rPr lang="pl-PL" altLang="en-US" sz="2800" dirty="0" smtClean="0">
                <a:latin typeface="+mj-lt"/>
              </a:rPr>
              <a:t>identified</a:t>
            </a:r>
            <a:r>
              <a:rPr lang="en-GB" altLang="en-US" sz="2800" dirty="0">
                <a:latin typeface="+mj-lt"/>
              </a:rPr>
              <a:t> </a:t>
            </a:r>
            <a:r>
              <a:rPr lang="en-GB" altLang="en-US" sz="2800" dirty="0" smtClean="0">
                <a:latin typeface="+mj-lt"/>
              </a:rPr>
              <a:t>as a inconsistent </a:t>
            </a:r>
            <a:r>
              <a:rPr lang="en-GB" altLang="en-US" sz="2800" dirty="0">
                <a:latin typeface="+mj-lt"/>
              </a:rPr>
              <a:t> </a:t>
            </a:r>
            <a:r>
              <a:rPr lang="en-GB" altLang="en-US" sz="2800" dirty="0" smtClean="0">
                <a:latin typeface="+mj-lt"/>
              </a:rPr>
              <a:t>with </a:t>
            </a:r>
            <a:r>
              <a:rPr lang="en-GB" altLang="en-US" sz="2800" dirty="0">
                <a:latin typeface="+mj-lt"/>
              </a:rPr>
              <a:t>the </a:t>
            </a:r>
            <a:r>
              <a:rPr lang="en-GB" altLang="en-US" sz="2800" dirty="0" smtClean="0">
                <a:latin typeface="+mj-lt"/>
              </a:rPr>
              <a:t>reference at </a:t>
            </a:r>
            <a:r>
              <a:rPr lang="en-GB" altLang="en-US" sz="2800" dirty="0">
                <a:latin typeface="+mj-lt"/>
              </a:rPr>
              <a:t>least at the first </a:t>
            </a:r>
            <a:r>
              <a:rPr lang="pl-PL" altLang="en-US" sz="2800" dirty="0" smtClean="0">
                <a:latin typeface="+mj-lt"/>
              </a:rPr>
              <a:t>attempt</a:t>
            </a:r>
            <a:endParaRPr lang="en-GB" altLang="en-US" sz="2800" dirty="0" smtClean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latin typeface="+mj-lt"/>
              </a:rPr>
              <a:t>Most </a:t>
            </a:r>
            <a:r>
              <a:rPr lang="en-GB" altLang="en-US" sz="2800" dirty="0">
                <a:latin typeface="+mj-lt"/>
              </a:rPr>
              <a:t>of them</a:t>
            </a:r>
            <a:r>
              <a:rPr lang="pl-PL" altLang="en-US" sz="2800" dirty="0">
                <a:latin typeface="+mj-lt"/>
              </a:rPr>
              <a:t> </a:t>
            </a:r>
            <a:r>
              <a:rPr lang="pl-PL" altLang="en-US" sz="2800" dirty="0" err="1">
                <a:latin typeface="+mj-lt"/>
              </a:rPr>
              <a:t>resulted</a:t>
            </a:r>
            <a:r>
              <a:rPr lang="pl-PL" altLang="en-US" sz="2800" dirty="0">
                <a:latin typeface="+mj-lt"/>
              </a:rPr>
              <a:t> </a:t>
            </a:r>
            <a:r>
              <a:rPr lang="en-GB" altLang="en-US" sz="2800" dirty="0">
                <a:latin typeface="+mj-lt"/>
              </a:rPr>
              <a:t>from</a:t>
            </a:r>
            <a:r>
              <a:rPr lang="pl-PL" altLang="en-US" sz="2800" dirty="0">
                <a:latin typeface="+mj-lt"/>
              </a:rPr>
              <a:t> the</a:t>
            </a:r>
            <a:r>
              <a:rPr lang="en-GB" altLang="en-US" sz="2800" dirty="0">
                <a:latin typeface="+mj-lt"/>
              </a:rPr>
              <a:t> inaccurate </a:t>
            </a:r>
            <a:r>
              <a:rPr lang="en-GB" altLang="en-US" sz="2800" dirty="0" smtClean="0">
                <a:latin typeface="+mj-lt"/>
              </a:rPr>
              <a:t>preparation of </a:t>
            </a:r>
            <a:r>
              <a:rPr lang="en-GB" altLang="en-US" sz="2800" dirty="0">
                <a:latin typeface="+mj-lt"/>
              </a:rPr>
              <a:t>the magnets circuits for a test by SMACC teams</a:t>
            </a:r>
            <a:r>
              <a:rPr lang="pl-PL" altLang="en-US" sz="2800" dirty="0">
                <a:latin typeface="+mj-lt"/>
              </a:rPr>
              <a:t>.</a:t>
            </a:r>
            <a:endParaRPr lang="en-GB" altLang="en-US" sz="2800" dirty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dirty="0" smtClean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dirty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 smtClean="0">
                <a:latin typeface="+mj-lt"/>
              </a:rPr>
              <a:t>NONCONFORMITIES</a:t>
            </a:r>
            <a:endParaRPr lang="en-GB" altLang="en-US" sz="2800" b="1" dirty="0">
              <a:latin typeface="+mj-lt"/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 smtClean="0">
                <a:latin typeface="+mj-lt"/>
              </a:rPr>
              <a:t>Finally</a:t>
            </a:r>
            <a:r>
              <a:rPr lang="pl-PL" altLang="en-US" sz="2400" dirty="0">
                <a:latin typeface="+mj-lt"/>
              </a:rPr>
              <a:t>,</a:t>
            </a:r>
            <a:r>
              <a:rPr lang="en-GB" altLang="en-US" sz="2400" dirty="0">
                <a:latin typeface="+mj-lt"/>
              </a:rPr>
              <a:t> we have found 5 serious NC. I</a:t>
            </a:r>
            <a:r>
              <a:rPr lang="pl-PL" altLang="en-US" sz="2400" dirty="0">
                <a:latin typeface="+mj-lt"/>
              </a:rPr>
              <a:t> </a:t>
            </a:r>
            <a:r>
              <a:rPr lang="en-GB" altLang="en-US" sz="2400" dirty="0" smtClean="0">
                <a:latin typeface="+mj-lt"/>
              </a:rPr>
              <a:t>would </a:t>
            </a:r>
            <a:r>
              <a:rPr lang="en-GB" altLang="en-US" sz="2400" dirty="0">
                <a:latin typeface="+mj-lt"/>
              </a:rPr>
              <a:t>like </a:t>
            </a:r>
            <a:r>
              <a:rPr lang="en-GB" altLang="en-US" sz="2400" dirty="0" smtClean="0">
                <a:latin typeface="+mj-lt"/>
              </a:rPr>
              <a:t>to present only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 smtClean="0">
                <a:latin typeface="+mj-lt"/>
              </a:rPr>
              <a:t>two </a:t>
            </a:r>
            <a:r>
              <a:rPr lang="en-GB" altLang="en-US" sz="2400" dirty="0">
                <a:latin typeface="+mj-lt"/>
              </a:rPr>
              <a:t>of them</a:t>
            </a:r>
            <a:r>
              <a:rPr lang="pl-PL" altLang="en-US" sz="2400" dirty="0">
                <a:latin typeface="+mj-lt"/>
              </a:rPr>
              <a:t>.</a:t>
            </a:r>
            <a:r>
              <a:rPr lang="en-GB" altLang="en-US" sz="2400" dirty="0">
                <a:latin typeface="+mj-lt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6120680" cy="692696"/>
          </a:xfrm>
        </p:spPr>
        <p:txBody>
          <a:bodyPr/>
          <a:lstStyle/>
          <a:p>
            <a:r>
              <a:rPr lang="en-GB" sz="2800" dirty="0"/>
              <a:t>The ELQA-SMACC campaign in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QA_team_presentation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ELQA_team_presentation_template</Template>
  <TotalTime>2948</TotalTime>
  <Words>1050</Words>
  <Application>Microsoft Office PowerPoint</Application>
  <PresentationFormat>On-screen Show (4:3)</PresentationFormat>
  <Paragraphs>131</Paragraphs>
  <Slides>28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ELQA_team_presentation_template</vt:lpstr>
      <vt:lpstr>Microsoft Excel Chart</vt:lpstr>
      <vt:lpstr>Standard ELQA measurements, ELQA for splice and proximity equipment consolidation</vt:lpstr>
      <vt:lpstr>ELQA group activity during LS1</vt:lpstr>
      <vt:lpstr>ELQA group activity during LS1</vt:lpstr>
      <vt:lpstr>1.PAQ during SMACC</vt:lpstr>
      <vt:lpstr>PowerPoint Presentation</vt:lpstr>
      <vt:lpstr>Main goals of LS1-PAQ</vt:lpstr>
      <vt:lpstr>LS1-PAQ: Total time of pure mesurements</vt:lpstr>
      <vt:lpstr>LS1-PAQ: Total time of pure mesurements</vt:lpstr>
      <vt:lpstr>The ELQA-SMACC campaign in numbers</vt:lpstr>
      <vt:lpstr>NC1- A short circuit between M3 external bus-bar and ground       was detected by ELQA.  - After the investigation it turned out that the problem was localized      in the diode box and it affected diode MDA0298-A30R8.</vt:lpstr>
      <vt:lpstr>                 NONCONFORMITY </vt:lpstr>
      <vt:lpstr>Just to find that one fault completely justifies the necessity of making these measurements - PAQ during SMACC.</vt:lpstr>
      <vt:lpstr>ELQA during Magnet Replacement Campaign </vt:lpstr>
      <vt:lpstr>AIV procedures</vt:lpstr>
      <vt:lpstr>AIV procedures</vt:lpstr>
      <vt:lpstr>ELQA Measurement Campaigns </vt:lpstr>
      <vt:lpstr>TP4 – measurement (test procedure 4)</vt:lpstr>
      <vt:lpstr>TP4 – measurement</vt:lpstr>
      <vt:lpstr>DOC – Dipole Orbit Corrector</vt:lpstr>
      <vt:lpstr>MIC - Magnet Instrumentation Check</vt:lpstr>
      <vt:lpstr>C50 procedure</vt:lpstr>
      <vt:lpstr>Overall summary of our campaigns for the years 2013-2014</vt:lpstr>
      <vt:lpstr>PowerPoint Presentation</vt:lpstr>
      <vt:lpstr>NC statistics in campaigns</vt:lpstr>
      <vt:lpstr>Nonconformities in statistical terms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wies</dc:creator>
  <cp:lastModifiedBy>Piotr Wladyslaw Jurkiewicz</cp:lastModifiedBy>
  <cp:revision>76</cp:revision>
  <dcterms:created xsi:type="dcterms:W3CDTF">1601-01-01T00:00:00Z</dcterms:created>
  <dcterms:modified xsi:type="dcterms:W3CDTF">2014-11-26T20:19:19Z</dcterms:modified>
</cp:coreProperties>
</file>