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74" r:id="rId6"/>
    <p:sldId id="275" r:id="rId7"/>
    <p:sldId id="276" r:id="rId8"/>
    <p:sldId id="264" r:id="rId9"/>
    <p:sldId id="266" r:id="rId10"/>
    <p:sldId id="277" r:id="rId11"/>
    <p:sldId id="265" r:id="rId12"/>
    <p:sldId id="263" r:id="rId13"/>
    <p:sldId id="269" r:id="rId14"/>
    <p:sldId id="270" r:id="rId15"/>
    <p:sldId id="278" r:id="rId16"/>
    <p:sldId id="271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D06F-64E7-4B79-88DE-7AB2DDA626C0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17B8-2710-447F-9E80-E101A4074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thumbs.dreamstime.com/z/flag-poland-2631361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h/url?url=http://www.focus.agh.edu.pl/&amp;rct=j&amp;frm=1&amp;q=&amp;esrc=s&amp;sa=U&amp;ei=kR5vVNPpJM7haMO1gZAE&amp;ved=0CBgQ9QEwAQ&amp;usg=AFQjCNEtZlxJyRAXgIQ3MUUSFRlXo_I4tw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google.ch/url?url=http://cern.ch/lbs&amp;rct=j&amp;frm=1&amp;q=&amp;esrc=s&amp;sa=U&amp;ei=Sx5vVLjGOsrdap6BguAB&amp;ved=0CCAQ9QEwBQ&amp;usg=AFQjCNHSlkc6I_m5VGeGcwSoS69RTyXrNQ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6.png"/><Relationship Id="rId7" Type="http://schemas.openxmlformats.org/officeDocument/2006/relationships/image" Target="../media/image44.e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emf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em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17" Type="http://schemas.openxmlformats.org/officeDocument/2006/relationships/image" Target="../media/image35.jpeg"/><Relationship Id="rId2" Type="http://schemas.openxmlformats.org/officeDocument/2006/relationships/image" Target="../media/image23.png"/><Relationship Id="rId16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emf"/><Relationship Id="rId15" Type="http://schemas.openxmlformats.org/officeDocument/2006/relationships/image" Target="../media/image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olish Flag Eagle Flag of poland with eagle in">
            <a:hlinkClick r:id="rId2" tooltip="Flag of poland with eagle i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752600"/>
            <a:ext cx="842639" cy="842639"/>
          </a:xfrm>
          <a:prstGeom prst="rect">
            <a:avLst/>
          </a:prstGeom>
          <a:noFill/>
        </p:spPr>
      </p:pic>
      <p:pic>
        <p:nvPicPr>
          <p:cNvPr id="11268" name="Picture 4" descr="https://encrypted-tbn2.gstatic.com/images?q=tbn:ANd9GcQdC_g-Di_QcE2EddfSrXEwAEO04Xpf4IDtC0wQe-AOix6Tn7K58K89Ay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057400"/>
            <a:ext cx="914400" cy="914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9621156">
            <a:off x="1864311" y="1935331"/>
            <a:ext cx="31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 rot="19921557">
            <a:off x="2246048" y="1580226"/>
            <a:ext cx="372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 rot="20403836">
            <a:off x="2681058" y="1349406"/>
            <a:ext cx="35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 rot="20510136">
            <a:off x="3200400" y="1143000"/>
            <a:ext cx="39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 rot="20868739">
            <a:off x="3746376" y="1020930"/>
            <a:ext cx="368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 rot="327668">
            <a:off x="4332302" y="958789"/>
            <a:ext cx="301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 rot="617082">
            <a:off x="4971494" y="1047565"/>
            <a:ext cx="266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 rot="891150">
            <a:off x="5572575" y="1188721"/>
            <a:ext cx="32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en-US" sz="3600" b="1" dirty="0"/>
          </a:p>
        </p:txBody>
      </p:sp>
      <p:sp>
        <p:nvSpPr>
          <p:cNvPr id="14" name="TextBox 13"/>
          <p:cNvSpPr txBox="1"/>
          <p:nvPr/>
        </p:nvSpPr>
        <p:spPr>
          <a:xfrm rot="1362041">
            <a:off x="6045693" y="1367161"/>
            <a:ext cx="248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</a:t>
            </a:r>
            <a:endParaRPr lang="en-US" sz="3600" b="1" dirty="0"/>
          </a:p>
        </p:txBody>
      </p:sp>
      <p:sp>
        <p:nvSpPr>
          <p:cNvPr id="16" name="TextBox 15"/>
          <p:cNvSpPr txBox="1"/>
          <p:nvPr/>
        </p:nvSpPr>
        <p:spPr>
          <a:xfrm rot="1303599">
            <a:off x="6365291" y="1518081"/>
            <a:ext cx="292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</a:t>
            </a:r>
            <a:endParaRPr lang="en-US" sz="3600" b="1" dirty="0"/>
          </a:p>
        </p:txBody>
      </p:sp>
      <p:sp>
        <p:nvSpPr>
          <p:cNvPr id="17" name="TextBox 16"/>
          <p:cNvSpPr txBox="1"/>
          <p:nvPr/>
        </p:nvSpPr>
        <p:spPr>
          <a:xfrm rot="1631474">
            <a:off x="6764785" y="1819921"/>
            <a:ext cx="39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</a:t>
            </a:r>
            <a:endParaRPr lang="en-US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7552" y="133165"/>
            <a:ext cx="394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LS1 </a:t>
            </a:r>
            <a:r>
              <a:rPr lang="en-US" b="1" dirty="0" smtClean="0"/>
              <a:t>COLLABORATION SEMINAR </a:t>
            </a:r>
            <a:endParaRPr lang="en-US" b="1" dirty="0" smtClean="0"/>
          </a:p>
          <a:p>
            <a:pPr algn="ctr"/>
            <a:r>
              <a:rPr lang="en-US" sz="1400" b="1" dirty="0" smtClean="0"/>
              <a:t>Thursday 27 November 2014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3276600"/>
            <a:ext cx="8158579" cy="3492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We commemorate today: </a:t>
            </a:r>
          </a:p>
          <a:p>
            <a:pPr algn="just">
              <a:buFontTx/>
              <a:buChar char="-"/>
            </a:pPr>
            <a:r>
              <a:rPr lang="en-US" dirty="0" smtClean="0"/>
              <a:t> 9 years (already) of an extraordinary scientific/technical cooperation with AGH-UST</a:t>
            </a:r>
          </a:p>
          <a:p>
            <a:pPr lvl="1" algn="just"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with first arrival to CERN of polish colleagues </a:t>
            </a:r>
            <a:r>
              <a:rPr lang="en-US" dirty="0" smtClean="0"/>
              <a:t>(A. </a:t>
            </a:r>
            <a:r>
              <a:rPr lang="en-US" dirty="0" err="1" smtClean="0"/>
              <a:t>Skoczen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A. </a:t>
            </a:r>
            <a:r>
              <a:rPr lang="en-US" dirty="0" err="1" smtClean="0"/>
              <a:t>Skala</a:t>
            </a:r>
            <a:r>
              <a:rPr lang="en-US" dirty="0" smtClean="0"/>
              <a:t>) in 2005</a:t>
            </a:r>
          </a:p>
          <a:p>
            <a:pPr algn="just">
              <a:buFontTx/>
              <a:buChar char="-"/>
            </a:pPr>
            <a:r>
              <a:rPr lang="en-US" dirty="0" smtClean="0"/>
              <a:t> 10 years (already) of the most rewarding collaboration with HNINP for ELQA quality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assurance campaigns and development of QA test equipment</a:t>
            </a:r>
          </a:p>
          <a:p>
            <a:pPr lvl="1" algn="just">
              <a:buFontTx/>
              <a:buChar char="-"/>
            </a:pPr>
            <a:r>
              <a:rPr lang="en-US" dirty="0" smtClean="0"/>
              <a:t>  with first arrival to CERN of an engineer (A. Kotarba) from HNINP in 2004</a:t>
            </a:r>
          </a:p>
          <a:p>
            <a:pPr lvl="1" algn="just">
              <a:buFontTx/>
              <a:buChar char="-"/>
            </a:pPr>
            <a:endParaRPr lang="en-US" dirty="0" smtClean="0"/>
          </a:p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We celebrate today:</a:t>
            </a:r>
          </a:p>
          <a:p>
            <a:pPr algn="just">
              <a:buFontTx/>
              <a:buChar char="-"/>
            </a:pPr>
            <a:r>
              <a:rPr lang="en-US" dirty="0" smtClean="0"/>
              <a:t> That the first Long Shutdown of the CERN Accelerator Complex is successfully   completed, with substantial contributions from AGH-UST and HNINP.</a:t>
            </a:r>
          </a:p>
          <a:p>
            <a:pPr algn="just">
              <a:buFontTx/>
              <a:buChar char="-"/>
            </a:pPr>
            <a:r>
              <a:rPr lang="en-US" dirty="0" smtClean="0"/>
              <a:t> That the successful cooperation with both Institutes will continue – with signature of new agreements.</a:t>
            </a:r>
            <a:endParaRPr lang="en-US" dirty="0"/>
          </a:p>
        </p:txBody>
      </p:sp>
      <p:pic>
        <p:nvPicPr>
          <p:cNvPr id="11270" name="Picture 6" descr="https://encrypted-tbn3.gstatic.com/images?q=tbn:ANd9GcSdU8Vo0TdTrYt0ck2zFNs3o_ODwYvBMkXUJ3CmlmMD1a3iRIidy0OdL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2438400"/>
            <a:ext cx="814525" cy="83244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8305800" y="662716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   1 of 16</a:t>
            </a:r>
            <a:endParaRPr lang="en-US" sz="9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6979" y="2376500"/>
            <a:ext cx="905221" cy="83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2678" y="296862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0743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374" y="1524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76400" y="685800"/>
            <a:ext cx="601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    600A </a:t>
            </a:r>
            <a:r>
              <a:rPr lang="en-US" sz="1600" b="1" dirty="0">
                <a:solidFill>
                  <a:srgbClr val="C00000"/>
                </a:solidFill>
              </a:rPr>
              <a:t>EE (</a:t>
            </a:r>
            <a:r>
              <a:rPr lang="en-US" sz="1600" b="1" dirty="0" smtClean="0">
                <a:solidFill>
                  <a:srgbClr val="C00000"/>
                </a:solidFill>
              </a:rPr>
              <a:t>202 </a:t>
            </a:r>
            <a:r>
              <a:rPr lang="en-US" sz="1600" b="1" dirty="0">
                <a:solidFill>
                  <a:srgbClr val="C00000"/>
                </a:solidFill>
              </a:rPr>
              <a:t>systems): Programmed and scheduled </a:t>
            </a:r>
            <a:r>
              <a:rPr lang="en-US" sz="1600" b="1" dirty="0" smtClean="0">
                <a:solidFill>
                  <a:srgbClr val="C00000"/>
                </a:solidFill>
              </a:rPr>
              <a:t>upgrade:</a:t>
            </a:r>
            <a:endParaRPr lang="en-US" sz="1600" dirty="0"/>
          </a:p>
        </p:txBody>
      </p:sp>
      <p:pic>
        <p:nvPicPr>
          <p:cNvPr id="20" name="Picture 19" descr="\\cern.ch\dfs\Users\c\coelingh\Documents\MyDocs\Presentation\Presentation\600A\600A_powering_v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143000"/>
            <a:ext cx="3254221" cy="2286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7459" y="1240382"/>
            <a:ext cx="1637681" cy="218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8252" y="1197313"/>
            <a:ext cx="1295400" cy="223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7762" y="1197312"/>
            <a:ext cx="1384477" cy="223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3581400"/>
            <a:ext cx="8763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Operational experience 2010-2013 has shown </a:t>
            </a:r>
            <a:r>
              <a:rPr lang="en-GB" sz="1600" u="sng" dirty="0" smtClean="0"/>
              <a:t>three types </a:t>
            </a:r>
            <a:r>
              <a:rPr lang="en-GB" sz="1600" dirty="0" smtClean="0"/>
              <a:t>of hardware failures related to the closing: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 dirty="0" smtClean="0"/>
              <a:t>   One of the breakers failed to close upon demand</a:t>
            </a:r>
          </a:p>
          <a:p>
            <a:r>
              <a:rPr lang="en-GB" sz="1600" dirty="0"/>
              <a:t>	</a:t>
            </a:r>
            <a:r>
              <a:rPr lang="en-GB" sz="1600" b="1" dirty="0" smtClean="0"/>
              <a:t>Origin:</a:t>
            </a:r>
            <a:r>
              <a:rPr lang="en-GB" sz="1600" dirty="0" smtClean="0"/>
              <a:t> Fixation of the ‘closing and holding coil’ has broken off or got loose. </a:t>
            </a:r>
          </a:p>
          <a:p>
            <a:r>
              <a:rPr lang="en-GB" sz="1600" dirty="0"/>
              <a:t>	</a:t>
            </a:r>
            <a:r>
              <a:rPr lang="en-GB" sz="1600" b="1" dirty="0" smtClean="0"/>
              <a:t>Remedy:</a:t>
            </a:r>
            <a:r>
              <a:rPr lang="en-GB" sz="1600" dirty="0" smtClean="0"/>
              <a:t>  Filling the gaps which allow the coil to move and deform its supports. Repair 	requires opening of each of </a:t>
            </a:r>
            <a:r>
              <a:rPr lang="en-GB" sz="1600" dirty="0" smtClean="0"/>
              <a:t>the 606 </a:t>
            </a:r>
            <a:r>
              <a:rPr lang="en-GB" sz="1600" dirty="0" smtClean="0"/>
              <a:t>breakers.</a:t>
            </a:r>
          </a:p>
          <a:p>
            <a:r>
              <a:rPr lang="en-GB" sz="1600" dirty="0"/>
              <a:t>	</a:t>
            </a:r>
            <a:r>
              <a:rPr lang="en-GB" sz="1600" b="1" dirty="0" smtClean="0"/>
              <a:t>Failure rate: </a:t>
            </a:r>
            <a:r>
              <a:rPr lang="en-GB" sz="1600" dirty="0" smtClean="0"/>
              <a:t>2-10 / year, </a:t>
            </a:r>
            <a:r>
              <a:rPr lang="en-GB" sz="1600" dirty="0" smtClean="0"/>
              <a:t>representing  </a:t>
            </a:r>
            <a:r>
              <a:rPr lang="en-GB" sz="1600" dirty="0" smtClean="0"/>
              <a:t>95 % of all failures.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 dirty="0" smtClean="0"/>
              <a:t>One of the breakers indicate wrong state (is open, indicates closed)</a:t>
            </a:r>
            <a:endParaRPr lang="en-GB" sz="1600" b="1" i="1" dirty="0"/>
          </a:p>
          <a:p>
            <a:r>
              <a:rPr lang="en-GB" sz="1600" dirty="0"/>
              <a:t>	</a:t>
            </a:r>
            <a:r>
              <a:rPr lang="en-GB" sz="1600" b="1" dirty="0"/>
              <a:t>Origin: </a:t>
            </a:r>
            <a:r>
              <a:rPr lang="en-GB" sz="1600" dirty="0" smtClean="0"/>
              <a:t>Misbehaviour of actuator (µcontact). </a:t>
            </a:r>
          </a:p>
          <a:p>
            <a:r>
              <a:rPr lang="en-GB" sz="1600" dirty="0"/>
              <a:t>	</a:t>
            </a:r>
            <a:r>
              <a:rPr lang="en-GB" sz="1600" b="1" dirty="0" smtClean="0"/>
              <a:t>Failure rate: </a:t>
            </a:r>
            <a:r>
              <a:rPr lang="en-GB" sz="1600" dirty="0" smtClean="0"/>
              <a:t>A few per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One of the breakers fails to reclose</a:t>
            </a:r>
          </a:p>
          <a:p>
            <a:pPr lvl="2"/>
            <a:r>
              <a:rPr lang="en-GB" sz="1600" b="1" dirty="0" smtClean="0"/>
              <a:t>Origin: </a:t>
            </a:r>
            <a:r>
              <a:rPr lang="en-GB" sz="1600" dirty="0" smtClean="0"/>
              <a:t>Rupture of link between Main axle and the driver at middle-pole position.</a:t>
            </a:r>
          </a:p>
          <a:p>
            <a:pPr lvl="2"/>
            <a:r>
              <a:rPr lang="en-GB" sz="1600" b="1" dirty="0" smtClean="0"/>
              <a:t>Failure rate: </a:t>
            </a:r>
            <a:r>
              <a:rPr lang="en-GB" sz="1600" dirty="0" smtClean="0"/>
              <a:t>2 during operation, 2 during pre-testing.</a:t>
            </a:r>
          </a:p>
          <a:p>
            <a:pPr lvl="2"/>
            <a:r>
              <a:rPr lang="en-GB" sz="1600" b="1" dirty="0" smtClean="0"/>
              <a:t>Remedy:</a:t>
            </a:r>
            <a:r>
              <a:rPr lang="en-GB" sz="1600" dirty="0" smtClean="0"/>
              <a:t>  Replacement of the unit. But there are pre-cursors.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8458200" y="6565506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10 of 16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xmlns="" val="82183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19" y="114300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600A EE (202 systems): Programmed and scheduled </a:t>
            </a:r>
            <a:r>
              <a:rPr lang="en-US" sz="1600" b="1" dirty="0" smtClean="0">
                <a:solidFill>
                  <a:srgbClr val="C00000"/>
                </a:solidFill>
              </a:rPr>
              <a:t>upgrade (contd.)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49464" y="5562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b="1" dirty="0" smtClean="0"/>
          </a:p>
          <a:p>
            <a:r>
              <a:rPr lang="en-GB" sz="1200" b="1" dirty="0" smtClean="0"/>
              <a:t>The upgrade is expected to improve the availability of the systems by up to 8 hours per year of operation, compared to the average of previous years.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05000"/>
            <a:ext cx="834621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Consequently, the following upgrade was planned (and executed):</a:t>
            </a:r>
          </a:p>
          <a:p>
            <a:endParaRPr lang="en-GB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u="sng" dirty="0" smtClean="0">
                <a:solidFill>
                  <a:srgbClr val="C00000"/>
                </a:solidFill>
              </a:rPr>
              <a:t>Fixation of the ‘holding coil’ </a:t>
            </a:r>
            <a:r>
              <a:rPr lang="en-GB" sz="1200" dirty="0" smtClean="0"/>
              <a:t>decided in agreement with the manufacturer (DZNVA, Krasnoyarsk, Russia):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Supporting the coil fixation levers by insertion and fixing of insulating plates to prevent any movement.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Testing has demonstrated the efficiency of this solution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Profiting from the opening of all switches to clean the main contacts and adjust the closing mechanism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u="sng" dirty="0" smtClean="0">
                <a:solidFill>
                  <a:srgbClr val="C00000"/>
                </a:solidFill>
              </a:rPr>
              <a:t>The main axle rupture </a:t>
            </a:r>
            <a:r>
              <a:rPr lang="en-GB" sz="1200" dirty="0" smtClean="0"/>
              <a:t>is treated by tracking the symptoms (pre-warning, increase in total system resistance):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Hence introduction of a new enhanced voltage measurement channel, featuring: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Low-impedance voltage divider, noise reduction circuit, separation amplifier and foreseen for </a:t>
            </a:r>
          </a:p>
          <a:p>
            <a:pPr lvl="3"/>
            <a:r>
              <a:rPr lang="en-GB" sz="1200" dirty="0" smtClean="0"/>
              <a:t>     a 24-bit ADC (same system shall measure a few mV as well as 400 V extraction voltage).</a:t>
            </a:r>
          </a:p>
          <a:p>
            <a:pPr lvl="3"/>
            <a:r>
              <a:rPr lang="en-GB" sz="1200" b="1" dirty="0" smtClean="0"/>
              <a:t>NOTE: Endoscopy shall be used during LS1 to observe early signs of weakness.</a:t>
            </a:r>
          </a:p>
          <a:p>
            <a:pPr lvl="3"/>
            <a:endParaRPr lang="en-GB" sz="1200" b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u="sng" dirty="0" smtClean="0">
                <a:solidFill>
                  <a:srgbClr val="C00000"/>
                </a:solidFill>
              </a:rPr>
              <a:t>Over-current in a branch </a:t>
            </a:r>
            <a:r>
              <a:rPr lang="en-GB" sz="1200" dirty="0" smtClean="0"/>
              <a:t>will be detected by the temperature of the equalizing resistors. </a:t>
            </a:r>
          </a:p>
          <a:p>
            <a:pPr lvl="1"/>
            <a:r>
              <a:rPr lang="en-GB" sz="1200" dirty="0"/>
              <a:t>	</a:t>
            </a:r>
            <a:r>
              <a:rPr lang="en-GB" sz="1200" dirty="0" smtClean="0"/>
              <a:t>The over-current may be due to low </a:t>
            </a:r>
            <a:r>
              <a:rPr lang="en-GB" sz="1200" dirty="0" err="1" smtClean="0"/>
              <a:t>busbar</a:t>
            </a:r>
            <a:r>
              <a:rPr lang="en-GB" sz="1200" dirty="0" smtClean="0"/>
              <a:t> contact pressure, dirty (oxidized) breaker contact or early symptoms</a:t>
            </a:r>
          </a:p>
          <a:p>
            <a:pPr lvl="1"/>
            <a:r>
              <a:rPr lang="en-GB" sz="1200" dirty="0"/>
              <a:t> </a:t>
            </a:r>
            <a:r>
              <a:rPr lang="en-GB" sz="1200" dirty="0" smtClean="0"/>
              <a:t>            of an axle rupture </a:t>
            </a:r>
            <a:r>
              <a:rPr lang="en-GB" sz="1200" i="1" u="sng" dirty="0" smtClean="0"/>
              <a:t>in the other branches</a:t>
            </a:r>
            <a:r>
              <a:rPr lang="en-GB" sz="1200" dirty="0" smtClean="0"/>
              <a:t>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Thermostats (120</a:t>
            </a:r>
            <a:r>
              <a:rPr lang="en-GB" sz="1200" baseline="30000" dirty="0" smtClean="0"/>
              <a:t>o</a:t>
            </a:r>
            <a:r>
              <a:rPr lang="en-GB" sz="1200" dirty="0" smtClean="0"/>
              <a:t>C) shall be mounted on the hotspot of the resistors. Transmitted through a spare channel</a:t>
            </a:r>
          </a:p>
          <a:p>
            <a:pPr lvl="2"/>
            <a:r>
              <a:rPr lang="en-GB" sz="1200" dirty="0"/>
              <a:t> </a:t>
            </a:r>
            <a:r>
              <a:rPr lang="en-GB" sz="1200" dirty="0" smtClean="0"/>
              <a:t>    for  interlocking.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Requires re-programming of firmware and high-level software for automatic on-line analysis.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36719" y="655092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11 of 16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7200" y="6553200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         12 of 16</a:t>
            </a:r>
            <a:endParaRPr lang="en-US" sz="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06680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C00000"/>
                </a:solidFill>
              </a:rPr>
              <a:t>Upgrade of Cold Diode Links for LHC Main Dipoles and </a:t>
            </a:r>
            <a:r>
              <a:rPr lang="en-GB" sz="1600" b="1" dirty="0" err="1" smtClean="0">
                <a:solidFill>
                  <a:srgbClr val="C00000"/>
                </a:solidFill>
              </a:rPr>
              <a:t>Quadrupoles</a:t>
            </a:r>
            <a:r>
              <a:rPr lang="en-GB" sz="1600" b="1" dirty="0" smtClean="0">
                <a:solidFill>
                  <a:srgbClr val="C00000"/>
                </a:solidFill>
              </a:rPr>
              <a:t>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9963"/>
            <a:ext cx="898208" cy="200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3404" y="3665552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/>
              <a:t>A dipole diode stack ready for insertion</a:t>
            </a:r>
            <a:endParaRPr lang="en-GB" sz="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1529963"/>
            <a:ext cx="670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Planned  MPE  Contributions to the Upgrade – related to </a:t>
            </a:r>
            <a:r>
              <a:rPr lang="en-GB" sz="1600" b="1" dirty="0"/>
              <a:t>B</a:t>
            </a:r>
            <a:r>
              <a:rPr lang="en-GB" sz="1600" b="1" dirty="0" smtClean="0"/>
              <a:t>ypass </a:t>
            </a:r>
            <a:r>
              <a:rPr lang="en-GB" sz="1600" b="1" dirty="0"/>
              <a:t>D</a:t>
            </a:r>
            <a:r>
              <a:rPr lang="en-GB" sz="1600" b="1" dirty="0" smtClean="0"/>
              <a:t>iodes:</a:t>
            </a:r>
          </a:p>
          <a:p>
            <a:r>
              <a:rPr lang="en-GB" sz="1600" dirty="0" smtClean="0"/>
              <a:t>    1. </a:t>
            </a:r>
            <a:r>
              <a:rPr lang="en-GB" sz="1600" u="sng" dirty="0" smtClean="0"/>
              <a:t>Supply</a:t>
            </a:r>
            <a:r>
              <a:rPr lang="en-GB" sz="1600" dirty="0" smtClean="0"/>
              <a:t> of diode stacks to equip the replacement magnets which will be inserted during LS1 (15 Dipoles and 3 </a:t>
            </a:r>
            <a:r>
              <a:rPr lang="en-GB" sz="1600" dirty="0" err="1" smtClean="0"/>
              <a:t>Quadrupoles</a:t>
            </a:r>
            <a:r>
              <a:rPr lang="en-GB" sz="1600" dirty="0" smtClean="0"/>
              <a:t>). Delivery of press-pack diodes (‘</a:t>
            </a:r>
            <a:r>
              <a:rPr lang="en-GB" sz="1600" dirty="0" err="1" smtClean="0"/>
              <a:t>Dynex</a:t>
            </a:r>
            <a:r>
              <a:rPr lang="en-GB" sz="1600" dirty="0" smtClean="0"/>
              <a:t>’, UK) and stack elements  (‘</a:t>
            </a:r>
            <a:r>
              <a:rPr lang="en-GB" sz="1600" dirty="0" err="1" smtClean="0"/>
              <a:t>Prodtek</a:t>
            </a:r>
            <a:r>
              <a:rPr lang="en-GB" sz="1600" dirty="0" smtClean="0"/>
              <a:t> AB’, S). Assembly of the stacks, electrical testing at 300K, 78K and (by MSC-group) at 4.5K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r>
              <a:rPr lang="en-GB" sz="1600" dirty="0" smtClean="0"/>
              <a:t>    2. Perform global precision measurements of the warm resistance  of the dipole diode leads </a:t>
            </a:r>
          </a:p>
          <a:p>
            <a:r>
              <a:rPr lang="en-GB" sz="1200" b="1" dirty="0" smtClean="0"/>
              <a:t>(the </a:t>
            </a:r>
            <a:r>
              <a:rPr lang="en-GB" sz="1200" b="1" dirty="0" err="1" smtClean="0"/>
              <a:t>quadrupoles</a:t>
            </a:r>
            <a:r>
              <a:rPr lang="en-GB" sz="1200" b="1" dirty="0" smtClean="0"/>
              <a:t> will be measured by MSC when tanks are opened for the connection plate upgrade)</a:t>
            </a:r>
            <a:r>
              <a:rPr lang="en-GB" sz="1600" dirty="0" smtClean="0"/>
              <a:t>.</a:t>
            </a:r>
          </a:p>
          <a:p>
            <a:endParaRPr lang="en-GB" sz="1600" dirty="0"/>
          </a:p>
          <a:p>
            <a:r>
              <a:rPr lang="en-GB" sz="1600" u="sng" dirty="0" smtClean="0"/>
              <a:t>Why this measurement campaign:  </a:t>
            </a:r>
          </a:p>
          <a:p>
            <a:r>
              <a:rPr lang="en-GB" sz="1600" u="sng" dirty="0" smtClean="0"/>
              <a:t>Because </a:t>
            </a:r>
            <a:r>
              <a:rPr lang="en-GB" sz="1600" dirty="0"/>
              <a:t>u</a:t>
            </a:r>
            <a:r>
              <a:rPr lang="en-GB" sz="1600" dirty="0" smtClean="0"/>
              <a:t>nexpected high resistances were observed during quench propagation tests in 2012.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27113" y="4953000"/>
            <a:ext cx="74676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test procedure and the execution of the campaign was entirely managed by M. Bednarek and the HNINP team of ELQA.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6038" y="193675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1769" y="193675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36537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58200" y="6553200"/>
            <a:ext cx="83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13 of 16</a:t>
            </a:r>
            <a:endParaRPr lang="en-GB" sz="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6213"/>
            <a:ext cx="8229600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7800" y="609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Upgrade of Cold Diode Links for LHC Main Dipoles and </a:t>
            </a:r>
            <a:r>
              <a:rPr lang="en-GB" b="1" dirty="0" err="1">
                <a:solidFill>
                  <a:srgbClr val="C00000"/>
                </a:solidFill>
              </a:rPr>
              <a:t>Quadrupoles</a:t>
            </a:r>
            <a:r>
              <a:rPr lang="en-GB" b="1" dirty="0">
                <a:solidFill>
                  <a:srgbClr val="C0000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2286000" cy="2539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 smtClean="0"/>
              <a:t>The general test set-up:</a:t>
            </a:r>
            <a:endParaRPr lang="en-GB" sz="105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6678" y="4724400"/>
            <a:ext cx="180758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4572000"/>
            <a:ext cx="609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RESULTS :</a:t>
            </a:r>
          </a:p>
          <a:p>
            <a:r>
              <a:rPr lang="en-GB" sz="1200" dirty="0" smtClean="0"/>
              <a:t>The diode lead measurements include </a:t>
            </a:r>
            <a:r>
              <a:rPr lang="en-GB" sz="1200" b="1" dirty="0" smtClean="0"/>
              <a:t>three bolted / clamped </a:t>
            </a:r>
            <a:r>
              <a:rPr lang="en-GB" sz="1200" b="1" dirty="0" err="1" smtClean="0"/>
              <a:t>busbar</a:t>
            </a:r>
            <a:r>
              <a:rPr lang="en-GB" sz="1200" b="1" dirty="0" smtClean="0"/>
              <a:t> </a:t>
            </a:r>
          </a:p>
          <a:p>
            <a:r>
              <a:rPr lang="en-GB" sz="1200" b="1" dirty="0" err="1" smtClean="0"/>
              <a:t>connnections</a:t>
            </a:r>
            <a:r>
              <a:rPr lang="en-GB" sz="1200" b="1" dirty="0" smtClean="0"/>
              <a:t>:</a:t>
            </a:r>
            <a:r>
              <a:rPr lang="en-GB" sz="1200" dirty="0" smtClean="0"/>
              <a:t> the half-moon, the </a:t>
            </a:r>
            <a:r>
              <a:rPr lang="en-GB" sz="1200" dirty="0" err="1" smtClean="0"/>
              <a:t>busbar</a:t>
            </a:r>
            <a:r>
              <a:rPr lang="en-GB" sz="1200" dirty="0" smtClean="0"/>
              <a:t>-to-</a:t>
            </a:r>
            <a:r>
              <a:rPr lang="en-GB" sz="1200" dirty="0" err="1" smtClean="0"/>
              <a:t>heatsink</a:t>
            </a:r>
            <a:r>
              <a:rPr lang="en-GB" sz="1200" dirty="0" smtClean="0"/>
              <a:t> and the</a:t>
            </a:r>
          </a:p>
          <a:p>
            <a:r>
              <a:rPr lang="en-GB" sz="1200" dirty="0" smtClean="0"/>
              <a:t> </a:t>
            </a:r>
            <a:r>
              <a:rPr lang="en-GB" sz="1200" dirty="0" err="1" smtClean="0"/>
              <a:t>heatsink</a:t>
            </a:r>
            <a:r>
              <a:rPr lang="en-GB" sz="1200" dirty="0" smtClean="0"/>
              <a:t>-to-press pack. </a:t>
            </a:r>
          </a:p>
          <a:p>
            <a:endParaRPr lang="en-GB" sz="1200" dirty="0"/>
          </a:p>
          <a:p>
            <a:r>
              <a:rPr lang="en-GB" sz="1200" dirty="0" smtClean="0"/>
              <a:t>Acceptance threshold:  </a:t>
            </a:r>
            <a:r>
              <a:rPr lang="en-GB" sz="1600" dirty="0" smtClean="0"/>
              <a:t>15,5 µ</a:t>
            </a:r>
            <a:r>
              <a:rPr lang="el-GR" sz="1600" dirty="0" smtClean="0"/>
              <a:t>Ω</a:t>
            </a:r>
            <a:r>
              <a:rPr lang="en-GB" sz="1600" dirty="0" smtClean="0"/>
              <a:t> max.</a:t>
            </a:r>
          </a:p>
          <a:p>
            <a:endParaRPr lang="en-GB" sz="1200" dirty="0"/>
          </a:p>
          <a:p>
            <a:r>
              <a:rPr lang="en-GB" sz="1200" dirty="0" smtClean="0"/>
              <a:t>All 8 sectors were measured! A significant task!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644882" y="4175760"/>
            <a:ext cx="1295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Courtesy: M. Bednarek</a:t>
            </a:r>
            <a:endParaRPr lang="en-GB" sz="9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0106" y="4476521"/>
            <a:ext cx="1676510" cy="1930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00600" y="6477000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/>
              <a:t>PXI – 6 boards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524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9013" y="151544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7325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4597" y="957125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Upgrade of Cold Diode Links for LHC Main </a:t>
            </a:r>
            <a:r>
              <a:rPr lang="en-GB" b="1" dirty="0" smtClean="0">
                <a:solidFill>
                  <a:srgbClr val="C00000"/>
                </a:solidFill>
              </a:rPr>
              <a:t>Dipoles </a:t>
            </a:r>
            <a:r>
              <a:rPr lang="en-GB" b="1" dirty="0" smtClean="0">
                <a:solidFill>
                  <a:srgbClr val="C00000"/>
                </a:solidFill>
              </a:rPr>
              <a:t>(contd.)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120" y="1676400"/>
            <a:ext cx="7938831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1" y="1828800"/>
            <a:ext cx="6248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/>
              <a:t>From all sectors (except S45)  - before correction of outliers.  (1858 leads).  Sum of three contact resistances. </a:t>
            </a:r>
            <a:endParaRPr lang="en-GB" sz="105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5249" y="1326457"/>
            <a:ext cx="30163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1129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Acceptance threshold</a:t>
            </a:r>
            <a:endParaRPr lang="en-GB" sz="9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00" y="4267200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Courtesy: M. Bednarek</a:t>
            </a:r>
            <a:endParaRPr lang="en-GB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2189329" y="4648200"/>
            <a:ext cx="6802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Non-Conformities were: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Lead resistance (before correction) outside limit: 8 places  (one as high as 210 </a:t>
            </a:r>
            <a:r>
              <a:rPr lang="en-GB" sz="1200" dirty="0" err="1" smtClean="0"/>
              <a:t>microOhm</a:t>
            </a:r>
            <a:r>
              <a:rPr lang="en-GB" sz="1200" dirty="0" smtClean="0"/>
              <a:t>/90 </a:t>
            </a:r>
            <a:r>
              <a:rPr lang="en-GB" sz="1200" dirty="0" err="1" smtClean="0"/>
              <a:t>microOhm</a:t>
            </a:r>
            <a:r>
              <a:rPr lang="en-GB" sz="1200" dirty="0" smtClean="0"/>
              <a:t>) 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Poor V-tap: 1 place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Swapped V-taps: 8 places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Swapped I and V-tap: 1 place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487137" y="6432605"/>
            <a:ext cx="856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14 of 16</a:t>
            </a:r>
            <a:endParaRPr lang="en-GB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mmm.cern.ch/owa/attachment.ashx?id=RgAAAABTtkf5lLCmTZ%2bXniEnRfwSBwBGwHbfp8KkRZGSwn8lm%2bV4AAAANMdNAAB4KV30WlxIQqCPxuSaqBENAAD3QlP0AAAJ&amp;attcnt=1&amp;attid0=BAABAAAA&amp;attcid0=409aecd0-34e2-4510-a67b-74500fad2b23%40cern.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https://mmm.cern.ch/owa/attachment.ashx?id=RgAAAABTtkf5lLCmTZ%2bXniEnRfwSBwBGwHbfp8KkRZGSwn8lm%2bV4AAAANMdNAAB4KV30WlxIQqCPxuSaqBENAAD3QlP0AAAJ&amp;attcnt=1&amp;attid0=BAABAAAA&amp;attcid0=409aecd0-34e2-4510-a67b-74500fad2b23%40cern.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647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Completion of the Warm </a:t>
            </a:r>
            <a:r>
              <a:rPr lang="en-US" b="1" dirty="0" err="1" smtClean="0"/>
              <a:t>Busbar</a:t>
            </a:r>
            <a:r>
              <a:rPr lang="en-US" b="1" dirty="0" smtClean="0"/>
              <a:t> Measurements </a:t>
            </a:r>
            <a:r>
              <a:rPr lang="en-US" b="1" dirty="0"/>
              <a:t>p</a:t>
            </a:r>
            <a:r>
              <a:rPr lang="en-US" b="1" dirty="0" smtClean="0"/>
              <a:t>rogram</a:t>
            </a:r>
          </a:p>
          <a:p>
            <a:pPr algn="ctr"/>
            <a:r>
              <a:rPr lang="en-US" b="1" dirty="0" smtClean="0"/>
              <a:t>Preliminary results from the Dipole Circuit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3887" y="126580"/>
            <a:ext cx="2082533" cy="218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3706" y="2737237"/>
            <a:ext cx="2287894" cy="150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633" y="4724400"/>
            <a:ext cx="2287894" cy="150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6288" y="3420817"/>
            <a:ext cx="1741637" cy="2626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C:\Users\Knud\AppData\Local\Microsoft\Windows\Temporary Internet Files\Content.Outlook\10SILWIQ\m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7390" y="831575"/>
            <a:ext cx="2502410" cy="198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Knud\AppData\Local\Microsoft\Windows\Temporary Internet Files\Content.Outlook\10SILWIQ\Bus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1574"/>
            <a:ext cx="2623073" cy="202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6520" y="2742625"/>
            <a:ext cx="26230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Interconnecting </a:t>
            </a:r>
            <a:r>
              <a:rPr lang="en-GB" sz="900" b="1" dirty="0" err="1" smtClean="0"/>
              <a:t>busbar</a:t>
            </a:r>
            <a:r>
              <a:rPr lang="en-GB" sz="900" b="1" dirty="0" smtClean="0"/>
              <a:t> segment data from across sector 81, after compensation of the </a:t>
            </a:r>
            <a:r>
              <a:rPr lang="en-GB" sz="900" b="1" dirty="0" err="1" smtClean="0"/>
              <a:t>nQPS</a:t>
            </a:r>
            <a:r>
              <a:rPr lang="en-GB" sz="900" b="1" dirty="0" smtClean="0"/>
              <a:t> system loading. After LS1 upgrade.</a:t>
            </a:r>
            <a:endParaRPr lang="en-GB" sz="9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80598" y="2811875"/>
            <a:ext cx="2693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Results of warm magnet resistance measurements across sector 81.  After LS1 upgrade.</a:t>
            </a:r>
            <a:endParaRPr lang="en-GB" sz="900" b="1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90620"/>
            <a:ext cx="3259843" cy="141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803817"/>
            <a:ext cx="3259844" cy="1287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0" y="3657600"/>
            <a:ext cx="15240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b="1" dirty="0" smtClean="0"/>
              <a:t>Board A:  </a:t>
            </a:r>
            <a:r>
              <a:rPr lang="en-GB" sz="800" b="1" dirty="0" err="1" smtClean="0"/>
              <a:t>Busbar</a:t>
            </a:r>
            <a:r>
              <a:rPr lang="en-GB" sz="800" b="1" dirty="0" smtClean="0"/>
              <a:t> segments only</a:t>
            </a:r>
            <a:endParaRPr lang="en-GB" sz="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57399" y="5029200"/>
            <a:ext cx="188824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b="1" dirty="0" smtClean="0"/>
              <a:t>Board B: </a:t>
            </a:r>
            <a:r>
              <a:rPr lang="en-GB" sz="900" b="1" dirty="0" err="1" smtClean="0"/>
              <a:t>Busbar</a:t>
            </a:r>
            <a:r>
              <a:rPr lang="en-GB" sz="900" b="1" dirty="0" smtClean="0"/>
              <a:t> + diode branch</a:t>
            </a:r>
            <a:endParaRPr lang="en-GB" sz="9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623121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Results from the complete LHC dipole circuit, except S67, after LS1. </a:t>
            </a:r>
            <a:endParaRPr lang="en-GB" sz="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14366" y="2316537"/>
            <a:ext cx="2031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The measurement team (Bob &amp; Sandor), missing: Bozhidar and Luke.</a:t>
            </a:r>
            <a:endParaRPr lang="en-GB" sz="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09436" y="6116990"/>
            <a:ext cx="1741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2434" y="6092017"/>
            <a:ext cx="174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All results of </a:t>
            </a:r>
            <a:r>
              <a:rPr lang="en-GB" sz="900" b="1" dirty="0" err="1" smtClean="0"/>
              <a:t>busbar</a:t>
            </a:r>
            <a:r>
              <a:rPr lang="en-GB" sz="900" b="1" dirty="0" smtClean="0"/>
              <a:t> segment resistances vs. temperature</a:t>
            </a:r>
            <a:r>
              <a:rPr lang="en-GB" sz="900" dirty="0" smtClean="0"/>
              <a:t>.</a:t>
            </a:r>
            <a:endParaRPr lang="en-GB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6732574" y="6261992"/>
            <a:ext cx="228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err="1" smtClean="0"/>
              <a:t>Busbar</a:t>
            </a:r>
            <a:r>
              <a:rPr lang="en-GB" sz="800" b="1" dirty="0" smtClean="0"/>
              <a:t> segment normalized differential resistances – Board A (no diode branches)</a:t>
            </a:r>
            <a:endParaRPr lang="en-GB" sz="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22259" y="4244051"/>
            <a:ext cx="225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err="1" smtClean="0"/>
              <a:t>Busbar</a:t>
            </a:r>
            <a:r>
              <a:rPr lang="en-GB" sz="800" b="1" dirty="0" smtClean="0"/>
              <a:t> segment normalized differential resistances – Board B (</a:t>
            </a:r>
            <a:r>
              <a:rPr lang="en-GB" sz="800" b="1" dirty="0" err="1" smtClean="0"/>
              <a:t>busbar</a:t>
            </a:r>
            <a:r>
              <a:rPr lang="en-GB" sz="800" b="1" dirty="0" smtClean="0"/>
              <a:t> + diode leads) </a:t>
            </a:r>
            <a:endParaRPr lang="en-GB" sz="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534400" y="6609461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15 of 16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xmlns="" val="2236887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2763" y="31242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C00000"/>
                </a:solidFill>
              </a:rPr>
              <a:t>Thank you for your patience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16455" y="6477000"/>
            <a:ext cx="81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16 of 16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24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9906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smtClean="0"/>
              <a:t>ambitious  program with many parallel activities  -  launched at the beginning of the LS1 shutdown in order to make efficient use of the time available.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The program included the following issues, which is the </a:t>
            </a:r>
            <a:r>
              <a:rPr lang="en-US" b="1" dirty="0" smtClean="0">
                <a:solidFill>
                  <a:srgbClr val="C00000"/>
                </a:solidFill>
              </a:rPr>
              <a:t>agenda</a:t>
            </a:r>
            <a:r>
              <a:rPr lang="en-US" dirty="0" smtClean="0"/>
              <a:t> for this presentation:</a:t>
            </a:r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Upgrade of Local Quench Protection Racks of the Arc Dipoles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 (</a:t>
            </a:r>
            <a:r>
              <a:rPr lang="en-US" dirty="0" smtClean="0"/>
              <a:t>the yellow racks) – incl. enhance </a:t>
            </a:r>
            <a:r>
              <a:rPr lang="en-US" dirty="0" smtClean="0"/>
              <a:t>monitoring of heater discharges </a:t>
            </a:r>
            <a:endParaRPr lang="en-US" dirty="0" smtClean="0"/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Further improvements </a:t>
            </a:r>
            <a:r>
              <a:rPr lang="en-US" dirty="0" smtClean="0"/>
              <a:t>to be applied </a:t>
            </a:r>
            <a:r>
              <a:rPr lang="en-US" dirty="0" smtClean="0"/>
              <a:t>to the Quench Detection </a:t>
            </a:r>
            <a:r>
              <a:rPr lang="en-US" dirty="0" smtClean="0"/>
              <a:t>Systems</a:t>
            </a:r>
            <a:endParaRPr lang="en-US" dirty="0" smtClean="0"/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Upgrades </a:t>
            </a:r>
            <a:r>
              <a:rPr lang="en-US" dirty="0" smtClean="0"/>
              <a:t>t6o be applied </a:t>
            </a:r>
            <a:r>
              <a:rPr lang="en-US" dirty="0" smtClean="0"/>
              <a:t>to the 13 kA Energy Extraction facilities</a:t>
            </a:r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Upgrades </a:t>
            </a:r>
            <a:r>
              <a:rPr lang="en-US" dirty="0" smtClean="0"/>
              <a:t>to be applied </a:t>
            </a:r>
            <a:r>
              <a:rPr lang="en-US" dirty="0" smtClean="0"/>
              <a:t>to the 600 A Energy Extraction </a:t>
            </a:r>
            <a:r>
              <a:rPr lang="en-US" dirty="0" smtClean="0"/>
              <a:t>Systems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Issues related to the </a:t>
            </a:r>
            <a:r>
              <a:rPr lang="en-US" dirty="0" smtClean="0"/>
              <a:t>Cold </a:t>
            </a:r>
            <a:r>
              <a:rPr lang="en-US" dirty="0" smtClean="0"/>
              <a:t>Diodes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First results from the warm interconnecting </a:t>
            </a:r>
            <a:r>
              <a:rPr lang="en-US" dirty="0" err="1" smtClean="0"/>
              <a:t>busbar</a:t>
            </a:r>
            <a:r>
              <a:rPr lang="en-US" dirty="0" smtClean="0"/>
              <a:t> segments</a:t>
            </a:r>
            <a:r>
              <a:rPr lang="en-US" smtClean="0"/>
              <a:t>, measured </a:t>
            </a:r>
            <a:r>
              <a:rPr lang="en-US" dirty="0" smtClean="0"/>
              <a:t>by </a:t>
            </a:r>
            <a:r>
              <a:rPr lang="en-US" dirty="0" err="1" smtClean="0"/>
              <a:t>nQPS</a:t>
            </a:r>
            <a:r>
              <a:rPr lang="en-US" dirty="0" smtClean="0"/>
              <a:t> system.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                  But First:  </a:t>
            </a:r>
            <a:r>
              <a:rPr lang="en-US" dirty="0" smtClean="0"/>
              <a:t>A one-slide presentation of the QPS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0" y="6627168"/>
            <a:ext cx="76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2 of 16</a:t>
            </a:r>
            <a:endParaRPr lang="en-US" sz="9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533400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         Planned upgrade of the QPS systems</a:t>
            </a:r>
            <a:endParaRPr lang="en-US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1676400" y="588377"/>
            <a:ext cx="5791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sz="2400" dirty="0" smtClean="0">
                <a:solidFill>
                  <a:schemeClr val="bg1"/>
                </a:solidFill>
              </a:rPr>
              <a:t>The planned </a:t>
            </a:r>
            <a:r>
              <a:rPr lang="en-US" sz="2400" dirty="0" smtClean="0">
                <a:solidFill>
                  <a:schemeClr val="bg1"/>
                </a:solidFill>
              </a:rPr>
              <a:t>LS1 </a:t>
            </a:r>
            <a:r>
              <a:rPr lang="en-US" sz="2400" dirty="0" smtClean="0">
                <a:solidFill>
                  <a:schemeClr val="bg1"/>
                </a:solidFill>
              </a:rPr>
              <a:t>upgrade for QPS Systems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286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762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762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76200" y="9906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4800600"/>
            <a:ext cx="8534400" cy="2021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    Not all LHC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s.c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. circuits require all four protection features. Generally, the 94 individually powered insertion region magnets have only detectors and heaters, the 418 corrector magnet chains at 600 A have only detectors, internal parallel resistors and sometimes external EE. 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    The 24 LHC Main Circuits require all four features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BASIC PRINCIPLE: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AFTER DETECTION OF A QUENCH THE S.C. CIRCUIT MUST SUPPORT THE DECAYING CURRENT DURING THE DISCHARGE TIME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(exponential if no quench-back).</a:t>
            </a:r>
          </a:p>
        </p:txBody>
      </p:sp>
      <p:pic>
        <p:nvPicPr>
          <p:cNvPr id="16" name="Picture 2" descr="\\cern.ch\dfs\Users\k\knud\Documents\My Pictures\ForPhilippeMarch2005No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524000"/>
            <a:ext cx="1066800" cy="853440"/>
          </a:xfrm>
          <a:prstGeom prst="rect">
            <a:avLst/>
          </a:prstGeom>
          <a:noFill/>
        </p:spPr>
      </p:pic>
      <p:pic>
        <p:nvPicPr>
          <p:cNvPr id="17" name="Picture 4" descr="\\cern.ch\dfs\Users\k\Knud\Desktop\DSC011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1752600"/>
            <a:ext cx="990600" cy="990600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04800" y="838200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The Quench Detection and Quench Protection Systems are </a:t>
            </a:r>
            <a:r>
              <a:rPr lang="en-US" sz="1400" b="1" u="sng" dirty="0" smtClean="0">
                <a:latin typeface="Arial" pitchFamily="34" charset="0"/>
                <a:cs typeface="Arial" pitchFamily="34" charset="0"/>
              </a:rPr>
              <a:t>Safety-Critical Equipment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. The four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400" b="1" u="sng" dirty="0" smtClean="0">
                <a:latin typeface="Arial" pitchFamily="34" charset="0"/>
                <a:cs typeface="Arial" pitchFamily="34" charset="0"/>
              </a:rPr>
              <a:t>Cornerstones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of the LHC quench protection scheme for a superconducting powering circuits are: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2667000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304800" y="3429000"/>
            <a:ext cx="2438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Quench Detection </a:t>
            </a:r>
            <a:r>
              <a:rPr lang="en-US" sz="1400" dirty="0" smtClean="0"/>
              <a:t> (QDS)</a:t>
            </a:r>
          </a:p>
          <a:p>
            <a:r>
              <a:rPr lang="en-US" sz="1400" dirty="0" smtClean="0"/>
              <a:t>by </a:t>
            </a:r>
            <a:r>
              <a:rPr lang="en-US" sz="1400" u="sng" dirty="0" smtClean="0"/>
              <a:t>resistive voltage recognition </a:t>
            </a:r>
            <a:r>
              <a:rPr lang="en-US" sz="1400" dirty="0" smtClean="0"/>
              <a:t>-  followed </a:t>
            </a:r>
            <a:r>
              <a:rPr lang="en-US" sz="1400" dirty="0" smtClean="0"/>
              <a:t>by immediate activation of  further protection measures  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2667000" y="3429000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Cold Mass Heating </a:t>
            </a:r>
            <a:r>
              <a:rPr lang="en-US" sz="1400" dirty="0" smtClean="0"/>
              <a:t>by Strip Heater Powering through discharge of Power Sources with stored energy</a:t>
            </a:r>
            <a:endParaRPr lang="en-US" sz="1400" dirty="0"/>
          </a:p>
        </p:txBody>
      </p:sp>
      <p:pic>
        <p:nvPicPr>
          <p:cNvPr id="24" name="Picture 4" descr="\\cern.ch\dfs\Users\k\knud\Documents\My Pictures\ForPhilippeMarch2005No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1600200"/>
            <a:ext cx="1219200" cy="968375"/>
          </a:xfrm>
          <a:prstGeom prst="rect">
            <a:avLst/>
          </a:prstGeom>
          <a:noFill/>
        </p:spPr>
      </p:pic>
      <p:pic>
        <p:nvPicPr>
          <p:cNvPr id="25" name="Picture 5" descr="\\cern.ch\dfs\Users\k\Knud\Desktop\IMG_074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81400" y="2362200"/>
            <a:ext cx="1219200" cy="914400"/>
          </a:xfrm>
          <a:prstGeom prst="rect">
            <a:avLst/>
          </a:prstGeom>
          <a:noFill/>
        </p:spPr>
      </p:pic>
      <p:pic>
        <p:nvPicPr>
          <p:cNvPr id="26" name="Picture 5" descr="\\cern.ch\dfs\Users\k\knud\Documents\My Pictures\ForPhilippeMarch2005No2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2057400"/>
            <a:ext cx="1295400" cy="1219200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5029200" y="3429000"/>
            <a:ext cx="1828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By-passing </a:t>
            </a:r>
            <a:r>
              <a:rPr lang="en-US" sz="1400" dirty="0" smtClean="0"/>
              <a:t>of the </a:t>
            </a:r>
          </a:p>
          <a:p>
            <a:r>
              <a:rPr lang="en-US" sz="1400" dirty="0" smtClean="0"/>
              <a:t>Quenching Magnet </a:t>
            </a:r>
          </a:p>
          <a:p>
            <a:r>
              <a:rPr lang="en-US" sz="1400" dirty="0" smtClean="0"/>
              <a:t>through conduction</a:t>
            </a:r>
          </a:p>
          <a:p>
            <a:r>
              <a:rPr lang="en-US" sz="1400" dirty="0" smtClean="0"/>
              <a:t>of a cold, parallel Diode </a:t>
            </a:r>
            <a:endParaRPr lang="en-US" sz="1400" dirty="0"/>
          </a:p>
        </p:txBody>
      </p:sp>
      <p:pic>
        <p:nvPicPr>
          <p:cNvPr id="28" name="Picture 6" descr="\\cern.ch\dfs\Users\k\knud\Documents\My Pictures\FirstSept 00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1800" y="1447800"/>
            <a:ext cx="1295400" cy="990600"/>
          </a:xfrm>
          <a:prstGeom prst="rect">
            <a:avLst/>
          </a:prstGeom>
          <a:noFill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9000" y="2362200"/>
            <a:ext cx="152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6781800" y="3429000"/>
            <a:ext cx="2286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Extraction</a:t>
            </a:r>
            <a:r>
              <a:rPr lang="en-US" sz="1400" dirty="0" smtClean="0"/>
              <a:t> of the Stored Energy (EE) to resistor elements in the warm</a:t>
            </a:r>
          </a:p>
          <a:p>
            <a:r>
              <a:rPr lang="en-US" sz="1400" dirty="0" smtClean="0"/>
              <a:t>part of the circuit. Obtained by high-current switching.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81000" y="44958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Note</a:t>
            </a:r>
            <a:r>
              <a:rPr lang="en-US" sz="1600" b="1" dirty="0" smtClean="0"/>
              <a:t>: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3275111" y="3275112"/>
            <a:ext cx="6858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K. </a:t>
            </a:r>
            <a:r>
              <a:rPr lang="en-US" sz="1400" dirty="0" err="1" smtClean="0">
                <a:solidFill>
                  <a:schemeClr val="bg1"/>
                </a:solidFill>
              </a:rPr>
              <a:t>Dahlerup</a:t>
            </a:r>
            <a:r>
              <a:rPr lang="en-US" sz="1400" dirty="0" smtClean="0">
                <a:solidFill>
                  <a:schemeClr val="bg1"/>
                </a:solidFill>
              </a:rPr>
              <a:t>-Petersen    LS1 Seminar  27 November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458200" y="662716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3 of 16</a:t>
            </a:r>
            <a:endParaRPr lang="en-U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nud\AppData\Local\Microsoft\Windows\Temporary Internet Files\Content.Outlook\10SILWIQ\20141124_1638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7865" y="2895600"/>
            <a:ext cx="1387035" cy="131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164" y="2286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" y="93345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Reconstruction of the 1232 Local Protection Units for all LHC Main Dipoles</a:t>
            </a:r>
            <a:r>
              <a:rPr lang="en-US" sz="1600" b="1" dirty="0" smtClean="0">
                <a:solidFill>
                  <a:srgbClr val="C00000"/>
                </a:solidFill>
              </a:rPr>
              <a:t>: 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5800" y="6627168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     4 of 16</a:t>
            </a:r>
            <a:endParaRPr lang="en-US" sz="900" b="1" dirty="0"/>
          </a:p>
        </p:txBody>
      </p:sp>
      <p:pic>
        <p:nvPicPr>
          <p:cNvPr id="14" name="Picture 2" descr="I:\DYPBpictures3March2012 0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1295400"/>
            <a:ext cx="1722370" cy="10668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43800" y="2323106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DYPB – ‘B’-dipole, with </a:t>
            </a:r>
            <a:r>
              <a:rPr lang="en-US" sz="1000" b="1" dirty="0" err="1" smtClean="0"/>
              <a:t>nQPS</a:t>
            </a:r>
            <a:r>
              <a:rPr lang="en-US" sz="1000" b="1" dirty="0" smtClean="0"/>
              <a:t> crate (DQQDL-S)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1387977"/>
            <a:ext cx="662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Upgrade of the electrical systems, driven by the need to improve the quench heater supervision and diagnostics capabilities and to have a redundant powering scheme.</a:t>
            </a:r>
          </a:p>
          <a:p>
            <a:r>
              <a:rPr lang="en-US" sz="1600" dirty="0" smtClean="0"/>
              <a:t>    </a:t>
            </a:r>
            <a:r>
              <a:rPr lang="en-US" sz="1600" b="1" dirty="0" smtClean="0">
                <a:solidFill>
                  <a:srgbClr val="C00000"/>
                </a:solidFill>
              </a:rPr>
              <a:t>1. </a:t>
            </a:r>
            <a:r>
              <a:rPr lang="en-US" sz="1600" b="1" u="sng" dirty="0" smtClean="0">
                <a:solidFill>
                  <a:srgbClr val="C00000"/>
                </a:solidFill>
              </a:rPr>
              <a:t>Enhanced monitoring of DQHDS Heater Discharges: </a:t>
            </a:r>
          </a:p>
          <a:p>
            <a:r>
              <a:rPr lang="en-US" sz="1600" dirty="0" smtClean="0"/>
              <a:t>Voltage monitoring alone during discharges appears insufficient to track </a:t>
            </a:r>
            <a:r>
              <a:rPr lang="en-US" sz="1600" dirty="0" smtClean="0"/>
              <a:t>defects</a:t>
            </a:r>
            <a:r>
              <a:rPr lang="en-US" sz="1600" dirty="0" smtClean="0"/>
              <a:t> </a:t>
            </a:r>
            <a:r>
              <a:rPr lang="en-US" sz="1600" dirty="0" smtClean="0"/>
              <a:t>in Strip Heaters.</a:t>
            </a:r>
          </a:p>
          <a:p>
            <a:r>
              <a:rPr lang="en-US" sz="1600" dirty="0" smtClean="0"/>
              <a:t>Pulse current precision measurements during discharges to be added.</a:t>
            </a:r>
          </a:p>
          <a:p>
            <a:r>
              <a:rPr lang="en-US" sz="1600" dirty="0" smtClean="0"/>
              <a:t>Introduction of 5’000 Broadband Pulse Current Measurement Transformers.</a:t>
            </a:r>
          </a:p>
          <a:p>
            <a:r>
              <a:rPr lang="en-US" sz="1600" dirty="0" smtClean="0"/>
              <a:t>Developed and produced in close collaboration with Polish </a:t>
            </a:r>
            <a:r>
              <a:rPr lang="en-US" sz="1600" dirty="0" err="1" smtClean="0"/>
              <a:t>trfo</a:t>
            </a:r>
            <a:r>
              <a:rPr lang="en-US" sz="1600" dirty="0" smtClean="0"/>
              <a:t> manufacturer</a:t>
            </a:r>
            <a:r>
              <a:rPr lang="en-US" sz="1600" dirty="0"/>
              <a:t>.</a:t>
            </a:r>
            <a:endParaRPr lang="en-US" sz="1600" dirty="0" smtClean="0"/>
          </a:p>
          <a:p>
            <a:r>
              <a:rPr lang="en-US" sz="1600" dirty="0" smtClean="0"/>
              <a:t>Both AGH and HNINP engineers were involved in this project.</a:t>
            </a:r>
            <a:endParaRPr lang="en-US" sz="1600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4010000"/>
            <a:ext cx="8458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</a:t>
            </a:r>
            <a:r>
              <a:rPr lang="en-US" sz="1600" b="1" dirty="0" smtClean="0">
                <a:solidFill>
                  <a:srgbClr val="C00000"/>
                </a:solidFill>
              </a:rPr>
              <a:t>2. </a:t>
            </a:r>
            <a:r>
              <a:rPr lang="en-US" sz="1600" b="1" u="sng" dirty="0" smtClean="0">
                <a:solidFill>
                  <a:srgbClr val="C00000"/>
                </a:solidFill>
              </a:rPr>
              <a:t>Powering of the </a:t>
            </a:r>
            <a:r>
              <a:rPr lang="en-US" sz="1600" b="1" u="sng" dirty="0" smtClean="0">
                <a:solidFill>
                  <a:srgbClr val="C00000"/>
                </a:solidFill>
              </a:rPr>
              <a:t>QPS </a:t>
            </a:r>
            <a:r>
              <a:rPr lang="en-US" sz="1600" b="1" u="sng" dirty="0" smtClean="0">
                <a:solidFill>
                  <a:srgbClr val="C00000"/>
                </a:solidFill>
              </a:rPr>
              <a:t>system in DYPB racks:</a:t>
            </a:r>
          </a:p>
          <a:p>
            <a:r>
              <a:rPr lang="en-US" sz="1600" dirty="0" smtClean="0"/>
              <a:t>The </a:t>
            </a:r>
            <a:r>
              <a:rPr lang="en-US" sz="1600" dirty="0" err="1" smtClean="0"/>
              <a:t>iQPS</a:t>
            </a:r>
            <a:r>
              <a:rPr lang="en-US" sz="1600" dirty="0" smtClean="0"/>
              <a:t> systems never profited from the availability of the TWO independent UPS lines. </a:t>
            </a:r>
          </a:p>
          <a:p>
            <a:r>
              <a:rPr lang="en-US" sz="1600" dirty="0" smtClean="0"/>
              <a:t>The existing switched-mode, tri-volt power supplies had shown some weaknesses during re-starts.</a:t>
            </a:r>
          </a:p>
          <a:p>
            <a:r>
              <a:rPr lang="en-US" sz="1600" dirty="0" smtClean="0"/>
              <a:t>It was decided to launch the design and production of 2’700 new power supplies, each with 7 output voltages (floating and referenced to ground). </a:t>
            </a:r>
          </a:p>
          <a:p>
            <a:r>
              <a:rPr lang="en-US" sz="1600" dirty="0" smtClean="0"/>
              <a:t>Production-to-print </a:t>
            </a:r>
            <a:r>
              <a:rPr lang="en-US" sz="1600" dirty="0" smtClean="0"/>
              <a:t>, complete </a:t>
            </a:r>
            <a:r>
              <a:rPr lang="en-US" sz="1600" dirty="0" smtClean="0"/>
              <a:t>design made at CERN/TE/MPE.</a:t>
            </a:r>
          </a:p>
          <a:p>
            <a:endParaRPr lang="en-US" sz="1600" b="1" dirty="0" smtClean="0">
              <a:solidFill>
                <a:srgbClr val="C00000"/>
              </a:solidFill>
            </a:endParaRPr>
          </a:p>
          <a:p>
            <a:r>
              <a:rPr lang="en-US" sz="1600" b="1" dirty="0" smtClean="0">
                <a:solidFill>
                  <a:srgbClr val="C00000"/>
                </a:solidFill>
              </a:rPr>
              <a:t>   3. </a:t>
            </a:r>
            <a:r>
              <a:rPr lang="en-US" sz="1600" b="1" u="sng" dirty="0" smtClean="0">
                <a:solidFill>
                  <a:srgbClr val="C00000"/>
                </a:solidFill>
              </a:rPr>
              <a:t>New electrical shuffling crate – the DQLIM:</a:t>
            </a:r>
          </a:p>
          <a:p>
            <a:r>
              <a:rPr lang="en-US" sz="1600" dirty="0" smtClean="0"/>
              <a:t>For replacement of the so-called ‘Crawford box’, 1232 in total.</a:t>
            </a:r>
          </a:p>
          <a:p>
            <a:r>
              <a:rPr lang="en-US" sz="1600" dirty="0" smtClean="0"/>
              <a:t>Each new crate shall house four pulse current transformers, two new power supplies, cable patches, voltage dividers etc.  Assembled in Industry according to CERN drawings.</a:t>
            </a:r>
            <a:endParaRPr lang="en-US" sz="1600" dirty="0"/>
          </a:p>
        </p:txBody>
      </p:sp>
      <p:pic>
        <p:nvPicPr>
          <p:cNvPr id="2" name="Picture 2" descr="I:\DQLPR\DQLIM\POR_29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5181600"/>
            <a:ext cx="1905000" cy="10668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8115334" y="3965050"/>
            <a:ext cx="114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CT for precision current  measurements</a:t>
            </a:r>
            <a:endParaRPr lang="en-US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48600" y="5181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New Power Supply DQLPR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2164" y="2286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43099" y="807814"/>
            <a:ext cx="5334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Reconstruction of Local Protection units (contd.) 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5800" y="6627168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     5 of 16</a:t>
            </a:r>
            <a:endParaRPr lang="en-US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1165" y="1117260"/>
            <a:ext cx="85105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4</a:t>
            </a:r>
            <a:r>
              <a:rPr lang="en-US" sz="1600" b="1" dirty="0" smtClean="0">
                <a:solidFill>
                  <a:srgbClr val="C00000"/>
                </a:solidFill>
              </a:rPr>
              <a:t>. </a:t>
            </a:r>
            <a:r>
              <a:rPr lang="en-US" sz="1600" b="1" u="sng" dirty="0" smtClean="0">
                <a:solidFill>
                  <a:srgbClr val="C00000"/>
                </a:solidFill>
              </a:rPr>
              <a:t>New </a:t>
            </a:r>
            <a:r>
              <a:rPr lang="en-US" sz="1600" b="1" u="sng" dirty="0" err="1" smtClean="0">
                <a:solidFill>
                  <a:srgbClr val="C00000"/>
                </a:solidFill>
              </a:rPr>
              <a:t>pcb</a:t>
            </a:r>
            <a:r>
              <a:rPr lang="en-US" sz="1600" b="1" u="sng" dirty="0" smtClean="0">
                <a:solidFill>
                  <a:srgbClr val="C00000"/>
                </a:solidFill>
              </a:rPr>
              <a:t> board developments:  </a:t>
            </a:r>
            <a:endParaRPr lang="en-US" sz="1600" b="1" u="sng" dirty="0" smtClean="0">
              <a:solidFill>
                <a:srgbClr val="C00000"/>
              </a:solidFill>
            </a:endParaRPr>
          </a:p>
          <a:p>
            <a:endParaRPr lang="en-US" sz="1600" b="1" u="sng" dirty="0" smtClean="0">
              <a:solidFill>
                <a:srgbClr val="C00000"/>
              </a:solidFill>
            </a:endParaRP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b="1" dirty="0" smtClean="0"/>
              <a:t>- DQHSU</a:t>
            </a:r>
            <a:r>
              <a:rPr lang="en-US" sz="1600" dirty="0" smtClean="0"/>
              <a:t>: Board for signal treatment of the pulsed CT output,  with 16-Bit 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nd </a:t>
            </a:r>
            <a:r>
              <a:rPr lang="en-US" sz="1600" dirty="0" err="1" smtClean="0"/>
              <a:t>upto</a:t>
            </a:r>
            <a:r>
              <a:rPr lang="en-US" sz="1600" dirty="0" smtClean="0"/>
              <a:t> 192 kHz </a:t>
            </a:r>
            <a:r>
              <a:rPr lang="en-US" sz="1600" dirty="0" smtClean="0"/>
              <a:t>sampling</a:t>
            </a:r>
            <a:r>
              <a:rPr lang="en-US" sz="1600" dirty="0" smtClean="0"/>
              <a:t> </a:t>
            </a:r>
            <a:r>
              <a:rPr lang="en-US" sz="1600" dirty="0" smtClean="0"/>
              <a:t>of simultaneous discharge voltages and </a:t>
            </a:r>
            <a:r>
              <a:rPr lang="en-US" sz="1600" dirty="0" smtClean="0"/>
              <a:t>currents</a:t>
            </a:r>
            <a:endParaRPr lang="en-US" sz="1600" dirty="0" smtClean="0"/>
          </a:p>
          <a:p>
            <a:r>
              <a:rPr lang="en-US" sz="1600" dirty="0" smtClean="0"/>
              <a:t>      </a:t>
            </a:r>
          </a:p>
          <a:p>
            <a:r>
              <a:rPr lang="en-US" sz="1600" dirty="0" smtClean="0"/>
              <a:t>     - </a:t>
            </a:r>
            <a:r>
              <a:rPr lang="en-US" sz="1600" b="1" dirty="0" smtClean="0"/>
              <a:t>DQCSU</a:t>
            </a:r>
            <a:r>
              <a:rPr lang="en-US" sz="1600" dirty="0" smtClean="0"/>
              <a:t>: Board for crate supervision – i.e. monitoring of the quench loop, </a:t>
            </a:r>
          </a:p>
          <a:p>
            <a:r>
              <a:rPr lang="en-US" sz="1600" dirty="0" smtClean="0"/>
              <a:t>supervision of all </a:t>
            </a:r>
            <a:r>
              <a:rPr lang="en-US" sz="1600" dirty="0" smtClean="0"/>
              <a:t> </a:t>
            </a:r>
            <a:r>
              <a:rPr lang="en-US" sz="1600" dirty="0" smtClean="0"/>
              <a:t>powering voltages and providing means for power 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ycling of the crate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1256" y="3352801"/>
            <a:ext cx="7144543" cy="327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\\cern.ch\dfs\Users\j\jstecker\Public\PHOTOS\AA135696_HSU_19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7100" y="1462642"/>
            <a:ext cx="1705316" cy="74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7342" y="2454016"/>
            <a:ext cx="1704258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10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2164" y="2286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6697" y="142875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736" y="1778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43099" y="807814"/>
            <a:ext cx="5334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C00000"/>
                </a:solidFill>
              </a:rPr>
              <a:t>Other plans </a:t>
            </a:r>
            <a:r>
              <a:rPr lang="en-US" sz="1600" b="1" dirty="0" smtClean="0">
                <a:solidFill>
                  <a:srgbClr val="C00000"/>
                </a:solidFill>
              </a:rPr>
              <a:t>for QPS/QDS Improvements during LS1 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5800" y="6627168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        </a:t>
            </a:r>
            <a:r>
              <a:rPr lang="en-US" sz="900" b="1" dirty="0"/>
              <a:t>6</a:t>
            </a:r>
            <a:r>
              <a:rPr lang="en-US" sz="900" b="1" dirty="0" smtClean="0"/>
              <a:t> of 16</a:t>
            </a:r>
            <a:endParaRPr lang="en-US" sz="9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9599" y="1219200"/>
            <a:ext cx="848932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 smtClean="0"/>
              <a:t>- </a:t>
            </a:r>
            <a:r>
              <a:rPr lang="en-GB" sz="1600" b="1" dirty="0" smtClean="0"/>
              <a:t>Insert </a:t>
            </a:r>
            <a:r>
              <a:rPr lang="en-GB" sz="1600" dirty="0" smtClean="0"/>
              <a:t>into the </a:t>
            </a:r>
            <a:r>
              <a:rPr lang="en-GB" sz="1600" dirty="0" err="1" smtClean="0"/>
              <a:t>nQPS</a:t>
            </a:r>
            <a:r>
              <a:rPr lang="en-GB" sz="1600" dirty="0" smtClean="0"/>
              <a:t> protection crate of the foreseen and long-awaited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earth-voltage monitors for the 3 LHC </a:t>
            </a:r>
            <a:r>
              <a:rPr lang="en-GB" sz="1600" dirty="0"/>
              <a:t>m</a:t>
            </a:r>
            <a:r>
              <a:rPr lang="en-GB" sz="1600" dirty="0" smtClean="0"/>
              <a:t>ain circuits (</a:t>
            </a:r>
            <a:r>
              <a:rPr lang="en-GB" sz="1600" dirty="0" smtClean="0">
                <a:sym typeface="Symbol"/>
              </a:rPr>
              <a:t> 1300 boards)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- </a:t>
            </a:r>
            <a:r>
              <a:rPr lang="en-GB" sz="1600" b="1" dirty="0" smtClean="0"/>
              <a:t>Improve the immunity to ionizing radiation by: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R</a:t>
            </a:r>
            <a:r>
              <a:rPr lang="en-GB" sz="1600" dirty="0" smtClean="0"/>
              <a:t>elocation inside the LHC tunnel, points 1 and 5 (the UJ locations),</a:t>
            </a:r>
          </a:p>
          <a:p>
            <a:pPr lvl="1"/>
            <a:r>
              <a:rPr lang="en-GB" sz="1600" dirty="0"/>
              <a:t> </a:t>
            </a:r>
            <a:r>
              <a:rPr lang="en-GB" sz="1600" dirty="0" smtClean="0"/>
              <a:t>     example: detectors and QH power systems of the Inner Triplet magnets</a:t>
            </a:r>
          </a:p>
          <a:p>
            <a:pPr marL="742950" lvl="1" indent="-285750">
              <a:buFontTx/>
              <a:buChar char="-"/>
            </a:pPr>
            <a:r>
              <a:rPr lang="en-GB" sz="1600" dirty="0" smtClean="0"/>
              <a:t>Development of new radiation tolerant quench detector electronics, based on the FPGA technology (ProAsic3 Flash type). For all Stand-Alone magnets.</a:t>
            </a:r>
          </a:p>
          <a:p>
            <a:pPr marL="742950" lvl="1" indent="-285750">
              <a:buFontTx/>
              <a:buChar char="-"/>
            </a:pPr>
            <a:r>
              <a:rPr lang="en-GB" sz="1600" dirty="0" smtClean="0"/>
              <a:t>Upgrade of the firmware for higher tolerance w.r.t. single events (redundancy, voting),</a:t>
            </a:r>
          </a:p>
          <a:p>
            <a:pPr lvl="1"/>
            <a:r>
              <a:rPr lang="en-GB" sz="1600" dirty="0"/>
              <a:t> </a:t>
            </a:r>
            <a:r>
              <a:rPr lang="en-GB" sz="1600" dirty="0" smtClean="0"/>
              <a:t>      example: the </a:t>
            </a:r>
            <a:r>
              <a:rPr lang="en-GB" sz="1600" dirty="0" smtClean="0"/>
              <a:t>distributed </a:t>
            </a:r>
            <a:r>
              <a:rPr lang="en-GB" sz="1600" dirty="0" err="1" smtClean="0"/>
              <a:t>Busbar</a:t>
            </a:r>
            <a:r>
              <a:rPr lang="en-GB" sz="1600" dirty="0" smtClean="0"/>
              <a:t> </a:t>
            </a:r>
            <a:r>
              <a:rPr lang="en-GB" sz="1600" dirty="0" smtClean="0"/>
              <a:t>Detector of the </a:t>
            </a:r>
            <a:r>
              <a:rPr lang="en-GB" sz="1600" dirty="0" err="1" smtClean="0"/>
              <a:t>nQPS</a:t>
            </a:r>
            <a:r>
              <a:rPr lang="en-GB" sz="1600" dirty="0" smtClean="0"/>
              <a:t> protection </a:t>
            </a:r>
            <a:r>
              <a:rPr lang="en-GB" sz="1600" dirty="0" smtClean="0"/>
              <a:t>layer.</a:t>
            </a:r>
            <a:endParaRPr lang="en-GB" sz="1600" dirty="0"/>
          </a:p>
          <a:p>
            <a:r>
              <a:rPr lang="en-GB" sz="1600" dirty="0"/>
              <a:t>- </a:t>
            </a:r>
            <a:r>
              <a:rPr lang="en-GB" sz="1600" b="1" dirty="0" smtClean="0"/>
              <a:t>Improve the </a:t>
            </a:r>
            <a:r>
              <a:rPr lang="en-GB" sz="1600" b="1" dirty="0"/>
              <a:t>immunity </a:t>
            </a:r>
            <a:r>
              <a:rPr lang="en-GB" sz="1600" b="1" dirty="0" smtClean="0"/>
              <a:t>to EMI </a:t>
            </a:r>
            <a:r>
              <a:rPr lang="en-GB" sz="1600" b="1" dirty="0" smtClean="0"/>
              <a:t>and simplify the configurations :</a:t>
            </a:r>
            <a:endParaRPr lang="en-GB" sz="1600" b="1" dirty="0" smtClean="0"/>
          </a:p>
          <a:p>
            <a:pPr marL="742950" lvl="1" indent="-285750">
              <a:buFontTx/>
              <a:buChar char="-"/>
            </a:pPr>
            <a:r>
              <a:rPr lang="en-GB" sz="1600" dirty="0" smtClean="0"/>
              <a:t>Reroute/ re-cable the QPS instrumentation  wiring (example: Q8, Q9, Q10 stand alone magnets) incl. a strong reduction of the number of different system configurations</a:t>
            </a:r>
            <a:r>
              <a:rPr lang="en-GB" sz="1600" dirty="0"/>
              <a:t> </a:t>
            </a:r>
            <a:r>
              <a:rPr lang="en-GB" sz="1600" dirty="0" smtClean="0"/>
              <a:t>for all Stand-Alone magnets.</a:t>
            </a:r>
          </a:p>
          <a:p>
            <a:pPr lvl="1"/>
            <a:endParaRPr lang="en-GB" sz="1600" dirty="0" smtClean="0"/>
          </a:p>
          <a:p>
            <a:r>
              <a:rPr lang="en-GB" sz="1600" b="1" dirty="0" smtClean="0"/>
              <a:t>-   Replace </a:t>
            </a:r>
            <a:r>
              <a:rPr lang="en-GB" sz="1600" dirty="0" smtClean="0"/>
              <a:t>all the mid-point fuses of all </a:t>
            </a:r>
            <a:r>
              <a:rPr lang="en-GB" sz="1600" dirty="0" smtClean="0">
                <a:sym typeface="Symbol"/>
              </a:rPr>
              <a:t>5000 heater power supplies to obtain shorter reaction time.</a:t>
            </a:r>
            <a:endParaRPr lang="en-GB" sz="1600" dirty="0"/>
          </a:p>
          <a:p>
            <a:r>
              <a:rPr lang="en-GB" sz="1600" dirty="0" smtClean="0"/>
              <a:t>-   </a:t>
            </a:r>
            <a:r>
              <a:rPr lang="en-GB" sz="1600" b="1" dirty="0" smtClean="0"/>
              <a:t>Create</a:t>
            </a:r>
            <a:r>
              <a:rPr lang="en-GB" sz="1600" dirty="0" smtClean="0"/>
              <a:t> a reference database for heater discharge currents and voltages. </a:t>
            </a:r>
          </a:p>
          <a:p>
            <a:r>
              <a:rPr lang="en-GB" sz="1600" dirty="0" smtClean="0"/>
              <a:t>-   </a:t>
            </a:r>
            <a:r>
              <a:rPr lang="en-GB" sz="1600" b="1" dirty="0" smtClean="0"/>
              <a:t>Revise/update</a:t>
            </a:r>
            <a:r>
              <a:rPr lang="en-GB" sz="1600" dirty="0" smtClean="0"/>
              <a:t> the </a:t>
            </a:r>
            <a:r>
              <a:rPr lang="en-GB" sz="1600" dirty="0" smtClean="0"/>
              <a:t>Quench Detection</a:t>
            </a:r>
            <a:r>
              <a:rPr lang="en-GB" sz="1600" dirty="0" smtClean="0"/>
              <a:t> </a:t>
            </a:r>
            <a:r>
              <a:rPr lang="en-GB" sz="1600" dirty="0" smtClean="0"/>
              <a:t>supervision :  </a:t>
            </a:r>
          </a:p>
          <a:p>
            <a:r>
              <a:rPr lang="en-GB" sz="1600" b="1" dirty="0" smtClean="0"/>
              <a:t>Retrieve </a:t>
            </a:r>
            <a:r>
              <a:rPr lang="en-GB" sz="1600" dirty="0" smtClean="0"/>
              <a:t>simultaneously</a:t>
            </a:r>
            <a:r>
              <a:rPr lang="en-GB" sz="1600" b="1" dirty="0" smtClean="0"/>
              <a:t> </a:t>
            </a:r>
            <a:r>
              <a:rPr lang="en-GB" sz="1600" dirty="0" smtClean="0"/>
              <a:t> PM data from both detector boards A and B , </a:t>
            </a:r>
            <a:r>
              <a:rPr lang="en-GB" sz="1600" b="1" dirty="0" smtClean="0"/>
              <a:t>increase</a:t>
            </a:r>
            <a:r>
              <a:rPr lang="en-GB" sz="1600" dirty="0" smtClean="0"/>
              <a:t> in PM sampling frequency and resolution,  </a:t>
            </a:r>
            <a:r>
              <a:rPr lang="en-GB" sz="1600" b="1" dirty="0" smtClean="0"/>
              <a:t>get</a:t>
            </a:r>
            <a:r>
              <a:rPr lang="en-GB" sz="1600" dirty="0" smtClean="0"/>
              <a:t> intermediate PM buffers for 3 weeks, </a:t>
            </a:r>
            <a:r>
              <a:rPr lang="en-GB" sz="1600" b="1" dirty="0" smtClean="0"/>
              <a:t>achieve</a:t>
            </a:r>
            <a:r>
              <a:rPr lang="en-GB" sz="1600" dirty="0" smtClean="0"/>
              <a:t> automatic verification of system configuration, </a:t>
            </a:r>
            <a:r>
              <a:rPr lang="en-GB" sz="1600" b="1" dirty="0" smtClean="0"/>
              <a:t>obtain</a:t>
            </a:r>
            <a:r>
              <a:rPr lang="en-GB" sz="1600" dirty="0" smtClean="0"/>
              <a:t> doubling of the fieldbus segments for higher transmission rate.</a:t>
            </a:r>
          </a:p>
          <a:p>
            <a:endParaRPr lang="en-GB" sz="1600" dirty="0" smtClean="0"/>
          </a:p>
          <a:p>
            <a:pPr marL="285750" indent="-285750">
              <a:buFontTx/>
              <a:buChar char="-"/>
            </a:pPr>
            <a:endParaRPr lang="en-GB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7561" y="977091"/>
            <a:ext cx="1785938" cy="1569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27561" y="2494120"/>
            <a:ext cx="17859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    Sector 67. Courtesy: Z. Charifoulline 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xmlns="" val="367381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64" y="913974"/>
            <a:ext cx="8466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The LHC machine deploys 32 such extraction systems in the 24 superconducting Main Powering Circuits. They are safety critical systems for the protection of the magnets, </a:t>
            </a:r>
            <a:r>
              <a:rPr lang="en-GB" sz="1600" b="1" dirty="0" err="1" smtClean="0"/>
              <a:t>busbars</a:t>
            </a:r>
            <a:r>
              <a:rPr lang="en-GB" sz="1600" b="1" dirty="0" smtClean="0"/>
              <a:t> and leads.  </a:t>
            </a:r>
          </a:p>
          <a:p>
            <a:r>
              <a:rPr lang="en-GB" sz="1600" b="1" dirty="0" smtClean="0"/>
              <a:t>The systems consists of:</a:t>
            </a:r>
            <a:endParaRPr lang="en-GB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3087"/>
            <a:ext cx="1676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1901" y="3151482"/>
            <a:ext cx="182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The combined extractions switch with bus system  - top view.</a:t>
            </a:r>
            <a:endParaRPr lang="en-GB" sz="9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8440" y="2497379"/>
            <a:ext cx="864096" cy="81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383943" y="1744971"/>
            <a:ext cx="9361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Individual dc breaker 4.5 kA, 1500 VDC</a:t>
            </a:r>
          </a:p>
          <a:p>
            <a:r>
              <a:rPr lang="en-GB" sz="900" b="1" dirty="0" err="1" smtClean="0"/>
              <a:t>EnergoMash</a:t>
            </a:r>
            <a:r>
              <a:rPr lang="en-GB" sz="900" b="1" dirty="0" smtClean="0"/>
              <a:t>, Ekaterinburg</a:t>
            </a:r>
            <a:endParaRPr lang="en-GB" sz="900" b="1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423" y="3520814"/>
            <a:ext cx="1027601" cy="99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37225" y="4520689"/>
            <a:ext cx="13681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Power bus for improved  current balance. BINP Novosibirsk</a:t>
            </a:r>
            <a:endParaRPr lang="en-GB" sz="900" b="1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9614" y="1633873"/>
            <a:ext cx="1384349" cy="113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476507" y="2812955"/>
            <a:ext cx="1296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Powering and controls cabinet (DJPC)</a:t>
            </a:r>
          </a:p>
          <a:p>
            <a:r>
              <a:rPr lang="en-GB" sz="900" b="1" dirty="0" smtClean="0"/>
              <a:t>ECIL, Hyderabad, India</a:t>
            </a:r>
            <a:endParaRPr lang="en-GB" sz="900" b="1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794" y="5046412"/>
            <a:ext cx="1543925" cy="114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56500" y="6211669"/>
            <a:ext cx="1717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err="1" smtClean="0"/>
              <a:t>Snubber</a:t>
            </a:r>
            <a:r>
              <a:rPr lang="en-GB" sz="900" b="1" dirty="0" smtClean="0"/>
              <a:t> capacitance across the switches for arc suppression / commutation assistance</a:t>
            </a:r>
          </a:p>
          <a:p>
            <a:pPr algn="ctr"/>
            <a:r>
              <a:rPr lang="en-GB" sz="900" b="1" dirty="0" err="1" smtClean="0"/>
              <a:t>Electronicon</a:t>
            </a:r>
            <a:r>
              <a:rPr lang="en-GB" sz="900" b="1" dirty="0" smtClean="0"/>
              <a:t>, DE</a:t>
            </a:r>
            <a:endParaRPr lang="en-GB" sz="900" b="1" dirty="0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5111" y="1618016"/>
            <a:ext cx="1086613" cy="11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095295" y="2743704"/>
            <a:ext cx="1086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Interface module for signal dispatch and local controls</a:t>
            </a:r>
          </a:p>
          <a:p>
            <a:pPr algn="ctr"/>
            <a:r>
              <a:rPr lang="en-GB" sz="900" b="1" dirty="0" smtClean="0"/>
              <a:t>EFACEC, PT</a:t>
            </a:r>
            <a:endParaRPr lang="en-GB" sz="900" b="1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60851"/>
            <a:ext cx="1841462" cy="202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625427" y="3766835"/>
            <a:ext cx="18414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DQSQF/D enclosure for noise reduction and safety</a:t>
            </a:r>
          </a:p>
          <a:p>
            <a:pPr algn="ctr"/>
            <a:r>
              <a:rPr lang="en-GB" sz="900" b="1" dirty="0" smtClean="0"/>
              <a:t>IHEP, </a:t>
            </a:r>
            <a:r>
              <a:rPr lang="en-GB" sz="900" b="1" dirty="0" err="1" smtClean="0"/>
              <a:t>Protvino</a:t>
            </a:r>
            <a:r>
              <a:rPr lang="en-GB" sz="900" b="1" dirty="0" smtClean="0"/>
              <a:t>, RU</a:t>
            </a:r>
            <a:endParaRPr lang="en-GB" sz="900" b="1" dirty="0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8234" y="4520689"/>
            <a:ext cx="2087887" cy="15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698234" y="6021288"/>
            <a:ext cx="2087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Three dipole extraction resistors, each rated 430 MJ, assures the safe deposit of the stored energy. In total 48 such absorbers. IHEP, </a:t>
            </a:r>
            <a:r>
              <a:rPr lang="en-GB" sz="900" b="1" dirty="0" err="1" smtClean="0"/>
              <a:t>Protvino</a:t>
            </a:r>
            <a:r>
              <a:rPr lang="en-GB" sz="900" b="1" dirty="0" smtClean="0"/>
              <a:t>, RU</a:t>
            </a:r>
            <a:endParaRPr lang="en-GB" sz="900" b="1" dirty="0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912" y="5160804"/>
            <a:ext cx="1397973" cy="163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7904" y="5085184"/>
            <a:ext cx="1016130" cy="122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409784" y="6324092"/>
            <a:ext cx="13078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err="1" smtClean="0"/>
              <a:t>Quadrupole</a:t>
            </a:r>
            <a:r>
              <a:rPr lang="en-GB" sz="900" b="1" dirty="0" smtClean="0"/>
              <a:t> extraction resistors, 24 MJ each</a:t>
            </a:r>
          </a:p>
          <a:p>
            <a:r>
              <a:rPr lang="en-GB" sz="900" b="1" dirty="0" smtClean="0"/>
              <a:t>IHEP, </a:t>
            </a:r>
            <a:r>
              <a:rPr lang="en-GB" sz="900" b="1" dirty="0" err="1" smtClean="0"/>
              <a:t>Protvino</a:t>
            </a:r>
            <a:r>
              <a:rPr lang="en-GB" sz="900" b="1" dirty="0" smtClean="0"/>
              <a:t>, RU</a:t>
            </a:r>
            <a:endParaRPr lang="en-GB" sz="900" b="1" dirty="0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258" y="5345373"/>
            <a:ext cx="1363976" cy="102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367930" y="6359764"/>
            <a:ext cx="1363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/>
              <a:t>DQRCS Cooling station for three DQRB’s </a:t>
            </a:r>
          </a:p>
          <a:p>
            <a:pPr algn="ctr"/>
            <a:r>
              <a:rPr lang="en-GB" sz="900" b="1" dirty="0" smtClean="0"/>
              <a:t>‘</a:t>
            </a:r>
            <a:r>
              <a:rPr lang="en-GB" sz="900" b="1" dirty="0" err="1" smtClean="0"/>
              <a:t>Roese</a:t>
            </a:r>
            <a:r>
              <a:rPr lang="en-GB" sz="900" b="1" dirty="0" smtClean="0"/>
              <a:t>’, DE</a:t>
            </a:r>
            <a:endParaRPr lang="en-GB" sz="9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86955" y="4580948"/>
            <a:ext cx="12096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DQR control circuits (</a:t>
            </a:r>
            <a:r>
              <a:rPr lang="en-GB" sz="900" b="1" dirty="0" err="1" smtClean="0"/>
              <a:t>Morosov</a:t>
            </a:r>
            <a:r>
              <a:rPr lang="en-GB" sz="900" b="1" dirty="0" smtClean="0"/>
              <a:t>) BINP, Novosibirsk</a:t>
            </a:r>
            <a:endParaRPr lang="en-GB" sz="900" b="1" dirty="0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5693" y="3390035"/>
            <a:ext cx="4198387" cy="111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153400" y="6667619"/>
            <a:ext cx="955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                </a:t>
            </a:r>
            <a:r>
              <a:rPr lang="en-GB" sz="800" b="1" dirty="0"/>
              <a:t>7</a:t>
            </a:r>
            <a:r>
              <a:rPr lang="en-GB" sz="800" b="1" dirty="0" smtClean="0"/>
              <a:t> of 16</a:t>
            </a:r>
            <a:endParaRPr lang="en-GB" sz="800" b="1" dirty="0"/>
          </a:p>
        </p:txBody>
      </p:sp>
      <p:pic>
        <p:nvPicPr>
          <p:cNvPr id="33" name="Picture 3" descr="C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3790" y="100727"/>
            <a:ext cx="810098" cy="75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 descr="qps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5591" y="73206"/>
            <a:ext cx="750938" cy="73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76507" y="73206"/>
            <a:ext cx="2047243" cy="304800"/>
          </a:xfrm>
          <a:prstGeom prst="rect">
            <a:avLst/>
          </a:prstGeom>
          <a:noFill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8418" y="4419601"/>
            <a:ext cx="922999" cy="7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52317" y="457200"/>
            <a:ext cx="4379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           </a:t>
            </a:r>
            <a:r>
              <a:rPr lang="en-GB" sz="1600" b="1" dirty="0" smtClean="0">
                <a:solidFill>
                  <a:srgbClr val="C00000"/>
                </a:solidFill>
              </a:rPr>
              <a:t>The 13 kA Energy Extraction Facilities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35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3299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0343" y="66675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1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808857"/>
            <a:ext cx="8382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</a:t>
            </a:r>
            <a:r>
              <a:rPr lang="en-US" b="1" dirty="0" smtClean="0">
                <a:solidFill>
                  <a:srgbClr val="C00000"/>
                </a:solidFill>
              </a:rPr>
              <a:t>13 kA EE (24 systems): Programmed and scheduled upgrade: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Installation/connection of </a:t>
            </a:r>
            <a:r>
              <a:rPr lang="en-US" sz="1600" dirty="0" err="1" smtClean="0"/>
              <a:t>snubber</a:t>
            </a:r>
            <a:r>
              <a:rPr lang="en-US" sz="1600" dirty="0" smtClean="0"/>
              <a:t> capacitors and associated protection equipment across  the extraction switches of RQF/D.</a:t>
            </a:r>
            <a:r>
              <a:rPr lang="en-US" sz="1600" b="1" dirty="0" smtClean="0"/>
              <a:t>      Purpose:</a:t>
            </a:r>
            <a:r>
              <a:rPr lang="en-US" sz="1600" dirty="0" smtClean="0"/>
              <a:t> Suppression of the perturbations and transients from the electrical arcs during the commutation process.    Sweeping of voltage waves have triggered the QPS.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Replacement of all arc chambers on the same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switches – new 1 kV version.</a:t>
            </a:r>
          </a:p>
          <a:p>
            <a:pPr lvl="0"/>
            <a:r>
              <a:rPr lang="en-US" sz="1600" b="1" dirty="0" smtClean="0"/>
              <a:t>      Purpose:  </a:t>
            </a:r>
            <a:r>
              <a:rPr lang="en-US" sz="1600" dirty="0" smtClean="0"/>
              <a:t>Admitting higher discharge resistances at higher currents.</a:t>
            </a:r>
          </a:p>
          <a:p>
            <a:pPr lvl="0"/>
            <a:endParaRPr lang="en-US" sz="1600" dirty="0"/>
          </a:p>
          <a:p>
            <a:pPr lvl="0"/>
            <a:endParaRPr lang="en-US" sz="1600" dirty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Reconfiguration of the dump resistance to return to nominal i.e. 102s (dipoles) and 32s (quads) </a:t>
            </a:r>
            <a:r>
              <a:rPr lang="en-US" sz="1600" b="1" dirty="0" smtClean="0"/>
              <a:t>Purpose: </a:t>
            </a:r>
            <a:r>
              <a:rPr lang="en-US" sz="1600" dirty="0" smtClean="0"/>
              <a:t>To return to nominal conditions after the </a:t>
            </a:r>
            <a:r>
              <a:rPr lang="en-US" sz="1600" dirty="0" err="1" smtClean="0"/>
              <a:t>busbar</a:t>
            </a:r>
            <a:r>
              <a:rPr lang="en-US" sz="1600" dirty="0" smtClean="0"/>
              <a:t> splice repair.</a:t>
            </a:r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81200"/>
            <a:ext cx="2017713" cy="120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0000" y="27432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4x40mF, 1kV capacitor bank with fuse protection</a:t>
            </a:r>
            <a:endParaRPr lang="en-GB" sz="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78846"/>
            <a:ext cx="1868488" cy="113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81600" y="4495800"/>
            <a:ext cx="16129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New and previous  Arc  Chambers</a:t>
            </a:r>
            <a:endParaRPr lang="en-GB" sz="8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9759" y="5334000"/>
            <a:ext cx="284998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545002" y="6642556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8 of 16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	 </a:t>
            </a:r>
            <a:endParaRPr lang="en-US" b="1" dirty="0"/>
          </a:p>
        </p:txBody>
      </p:sp>
      <p:pic>
        <p:nvPicPr>
          <p:cNvPr id="1026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2047243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 rot="16200000">
            <a:off x="-3246438" y="3246438"/>
            <a:ext cx="6858001" cy="3651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</a:t>
            </a:r>
            <a:r>
              <a:rPr lang="en-US" b="1" dirty="0" err="1" smtClean="0">
                <a:solidFill>
                  <a:schemeClr val="bg1"/>
                </a:solidFill>
              </a:rPr>
              <a:t>Dahlerup</a:t>
            </a:r>
            <a:r>
              <a:rPr lang="en-US" b="1" dirty="0" smtClean="0">
                <a:solidFill>
                  <a:schemeClr val="bg1"/>
                </a:solidFill>
              </a:rPr>
              <a:t>-Petersen    LS1 Seminar  27 November 2014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79851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"/>
            <a:ext cx="798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52400" y="-685800"/>
            <a:ext cx="89916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adley Hand ITC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0668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Application of constructional changes </a:t>
            </a:r>
            <a:r>
              <a:rPr lang="en-US" sz="1600" dirty="0"/>
              <a:t>to the current leads of all 48 (+ spares) main dipole extraction resistors </a:t>
            </a:r>
            <a:r>
              <a:rPr lang="en-US" sz="1600" dirty="0" smtClean="0"/>
              <a:t> (DQRB).   </a:t>
            </a:r>
            <a:r>
              <a:rPr lang="en-US" sz="1600" b="1" dirty="0" smtClean="0"/>
              <a:t>Purpose:</a:t>
            </a:r>
            <a:r>
              <a:rPr lang="en-US" sz="1600" dirty="0" smtClean="0"/>
              <a:t> to </a:t>
            </a:r>
            <a:r>
              <a:rPr lang="en-US" sz="1600" dirty="0"/>
              <a:t>avoid damage and short-circuit due to expansion of the resistor body (in case of double energy </a:t>
            </a:r>
            <a:r>
              <a:rPr lang="en-US" sz="1600" dirty="0" smtClean="0"/>
              <a:t>deposit).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854986"/>
            <a:ext cx="3349626" cy="109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8436" y="2994098"/>
            <a:ext cx="5797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Replacement of all (failing, Curie-temp)) thermostats on all DQRB</a:t>
            </a:r>
            <a:r>
              <a:rPr lang="en-US" sz="1600" dirty="0" smtClean="0"/>
              <a:t>. </a:t>
            </a:r>
            <a:r>
              <a:rPr lang="en-US" sz="1600" b="1" dirty="0" smtClean="0"/>
              <a:t>  </a:t>
            </a:r>
            <a:r>
              <a:rPr lang="en-US" sz="1600" b="1" dirty="0" err="1" smtClean="0"/>
              <a:t>Pupose</a:t>
            </a:r>
            <a:r>
              <a:rPr lang="en-US" sz="1600" b="1" dirty="0" smtClean="0"/>
              <a:t>: </a:t>
            </a:r>
            <a:r>
              <a:rPr lang="en-US" sz="1600" dirty="0" smtClean="0"/>
              <a:t>increase to 75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C the threshold to regain Power Permit.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38149" y="4114800"/>
            <a:ext cx="8648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Replacement of circuit breakers and relays in the powering and control units (BCM</a:t>
            </a:r>
            <a:r>
              <a:rPr lang="en-US" sz="1600" dirty="0" smtClean="0"/>
              <a:t>).</a:t>
            </a:r>
          </a:p>
          <a:p>
            <a:pPr lvl="1"/>
            <a:r>
              <a:rPr lang="en-US" sz="1600" dirty="0" smtClean="0"/>
              <a:t>      </a:t>
            </a:r>
            <a:r>
              <a:rPr lang="en-US" sz="1600" b="1" dirty="0" smtClean="0"/>
              <a:t>Purpose:  </a:t>
            </a:r>
            <a:r>
              <a:rPr lang="en-US" sz="1600" dirty="0"/>
              <a:t>to reduce contact erosion (AgSnO</a:t>
            </a:r>
            <a:r>
              <a:rPr lang="en-US" sz="1600" baseline="-25000" dirty="0"/>
              <a:t>2</a:t>
            </a:r>
            <a:r>
              <a:rPr lang="en-US" sz="1600" dirty="0"/>
              <a:t>, higher peak current handling).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9036" y="2843637"/>
            <a:ext cx="1343928" cy="119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53012" y="3717373"/>
            <a:ext cx="1888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Signs  from heavy arcing and  erosion</a:t>
            </a:r>
            <a:endParaRPr lang="en-GB" sz="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08435" y="4689636"/>
            <a:ext cx="7890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Participation in thermal testing following exchange of water-cooled cables.</a:t>
            </a:r>
          </a:p>
          <a:p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676400" y="685800"/>
            <a:ext cx="601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13 kA EE (24 systems): Programmed and scheduled upgrade (</a:t>
            </a:r>
            <a:r>
              <a:rPr lang="en-US" sz="1600" b="1" dirty="0" err="1">
                <a:solidFill>
                  <a:srgbClr val="C00000"/>
                </a:solidFill>
              </a:rPr>
              <a:t>contd</a:t>
            </a:r>
            <a:r>
              <a:rPr lang="en-US" sz="1600" b="1" dirty="0">
                <a:solidFill>
                  <a:srgbClr val="C00000"/>
                </a:solidFill>
              </a:rPr>
              <a:t>):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894522" y="6172200"/>
            <a:ext cx="8098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Complete overhaul of all 256, 4kA extraction switches: Readjustment of gaps and spring forces, verification of signal actuators and electrical contacts, functional check</a:t>
            </a:r>
            <a:r>
              <a:rPr lang="en-US" sz="1600" dirty="0" smtClean="0"/>
              <a:t>.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399" y="4982024"/>
            <a:ext cx="2438400" cy="116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567103" y="6629400"/>
            <a:ext cx="5921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9 of 16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2409</Words>
  <Application>Microsoft Office PowerPoint</Application>
  <PresentationFormat>On-screen Show (4:3)</PresentationFormat>
  <Paragraphs>373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Knud</dc:creator>
  <cp:lastModifiedBy>Knud</cp:lastModifiedBy>
  <cp:revision>81</cp:revision>
  <cp:lastPrinted>2014-11-26T16:12:42Z</cp:lastPrinted>
  <dcterms:created xsi:type="dcterms:W3CDTF">2014-11-21T23:07:38Z</dcterms:created>
  <dcterms:modified xsi:type="dcterms:W3CDTF">2014-11-27T00:07:08Z</dcterms:modified>
</cp:coreProperties>
</file>