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26"/>
  </p:notesMasterIdLst>
  <p:sldIdLst>
    <p:sldId id="256" r:id="rId4"/>
    <p:sldId id="282" r:id="rId5"/>
    <p:sldId id="257" r:id="rId6"/>
    <p:sldId id="258" r:id="rId7"/>
    <p:sldId id="259" r:id="rId8"/>
    <p:sldId id="260" r:id="rId9"/>
    <p:sldId id="262" r:id="rId10"/>
    <p:sldId id="261" r:id="rId11"/>
    <p:sldId id="277" r:id="rId12"/>
    <p:sldId id="263" r:id="rId13"/>
    <p:sldId id="264" r:id="rId14"/>
    <p:sldId id="265" r:id="rId15"/>
    <p:sldId id="266" r:id="rId16"/>
    <p:sldId id="267" r:id="rId17"/>
    <p:sldId id="268" r:id="rId18"/>
    <p:sldId id="278" r:id="rId19"/>
    <p:sldId id="279" r:id="rId20"/>
    <p:sldId id="270" r:id="rId21"/>
    <p:sldId id="272" r:id="rId22"/>
    <p:sldId id="274" r:id="rId23"/>
    <p:sldId id="275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74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Ic v Test Temp Feather 2</a:t>
            </a:r>
          </a:p>
        </c:rich>
      </c:tx>
      <c:layout>
        <c:manualLayout>
          <c:xMode val="edge"/>
          <c:yMode val="edge"/>
          <c:x val="0.25125435409137548"/>
          <c:y val="5.389061709192805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877661468987106"/>
          <c:y val="0.24854877235862682"/>
          <c:w val="0.45505585163739976"/>
          <c:h val="0.6054385160908046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'[CriticalCurrentsFM2 (2).xlsx]Sheet1'!$B$1</c:f>
              <c:strCache>
                <c:ptCount val="1"/>
                <c:pt idx="0">
                  <c:v>Min. Ic Self Field</c:v>
                </c:pt>
              </c:strCache>
            </c:strRef>
          </c:tx>
          <c:marker>
            <c:symbol val="none"/>
          </c:marker>
          <c:xVal>
            <c:numRef>
              <c:f>'[CriticalCurrentsFM2 (2).xlsx]Sheet1'!$A$2:$A$9</c:f>
              <c:numCache>
                <c:formatCode>General</c:formatCode>
                <c:ptCount val="8"/>
                <c:pt idx="0">
                  <c:v>4.2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77</c:v>
                </c:pt>
              </c:numCache>
            </c:numRef>
          </c:xVal>
          <c:yVal>
            <c:numRef>
              <c:f>'[CriticalCurrentsFM2 (2).xlsx]Sheet1'!$B$2:$B$9</c:f>
              <c:numCache>
                <c:formatCode>General</c:formatCode>
                <c:ptCount val="8"/>
                <c:pt idx="0">
                  <c:v>9610</c:v>
                </c:pt>
                <c:pt idx="1">
                  <c:v>8310</c:v>
                </c:pt>
                <c:pt idx="2">
                  <c:v>6190</c:v>
                </c:pt>
                <c:pt idx="3">
                  <c:v>4360</c:v>
                </c:pt>
                <c:pt idx="4">
                  <c:v>2850</c:v>
                </c:pt>
                <c:pt idx="5">
                  <c:v>1750</c:v>
                </c:pt>
                <c:pt idx="6">
                  <c:v>952</c:v>
                </c:pt>
                <c:pt idx="7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'[CriticalCurrentsFM2 (2).xlsx]Sheet1'!$C$1</c:f>
              <c:strCache>
                <c:ptCount val="1"/>
                <c:pt idx="0">
                  <c:v>Min. Ic 13T External Par. Field</c:v>
                </c:pt>
              </c:strCache>
            </c:strRef>
          </c:tx>
          <c:marker>
            <c:symbol val="none"/>
          </c:marker>
          <c:xVal>
            <c:numRef>
              <c:f>'[CriticalCurrentsFM2 (2).xlsx]Sheet1'!$A$2:$A$9</c:f>
              <c:numCache>
                <c:formatCode>General</c:formatCode>
                <c:ptCount val="8"/>
                <c:pt idx="0">
                  <c:v>4.2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77</c:v>
                </c:pt>
              </c:numCache>
            </c:numRef>
          </c:xVal>
          <c:yVal>
            <c:numRef>
              <c:f>'[CriticalCurrentsFM2 (2).xlsx]Sheet1'!$C$2:$C$9</c:f>
              <c:numCache>
                <c:formatCode>General</c:formatCode>
                <c:ptCount val="8"/>
                <c:pt idx="0">
                  <c:v>8320</c:v>
                </c:pt>
                <c:pt idx="1">
                  <c:v>5630</c:v>
                </c:pt>
                <c:pt idx="2">
                  <c:v>2800</c:v>
                </c:pt>
                <c:pt idx="3">
                  <c:v>1660</c:v>
                </c:pt>
                <c:pt idx="4">
                  <c:v>983</c:v>
                </c:pt>
                <c:pt idx="5">
                  <c:v>250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510656"/>
        <c:axId val="69512576"/>
      </c:scatterChart>
      <c:valAx>
        <c:axId val="69510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Test Temperature (K)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69512576"/>
        <c:crosses val="autoZero"/>
        <c:crossBetween val="midCat"/>
      </c:valAx>
      <c:valAx>
        <c:axId val="6951257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Magnet Ic  current (Amps)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695106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6646059688734205"/>
          <c:y val="0.33550080442225977"/>
          <c:w val="0.32843787056407686"/>
          <c:h val="0.2634008497999257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Feather Zero Ic.</a:t>
            </a:r>
            <a:r>
              <a:rPr lang="en-GB" baseline="0"/>
              <a:t> f(temp)</a:t>
            </a:r>
            <a:endParaRPr lang="en-GB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201216862400721"/>
          <c:y val="0.19480351414406533"/>
          <c:w val="0.48859383530379602"/>
          <c:h val="0.6838768591426072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[CriticalCurrentsFM0.xlsx]Sheet1!$B$1</c:f>
              <c:strCache>
                <c:ptCount val="1"/>
                <c:pt idx="0">
                  <c:v>Min. Ic Self Field</c:v>
                </c:pt>
              </c:strCache>
            </c:strRef>
          </c:tx>
          <c:xVal>
            <c:numRef>
              <c:f>[CriticalCurrentsFM0.xlsx]Sheet1!$A$2:$A$9</c:f>
              <c:numCache>
                <c:formatCode>General</c:formatCode>
                <c:ptCount val="8"/>
                <c:pt idx="0">
                  <c:v>4.2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77</c:v>
                </c:pt>
              </c:numCache>
            </c:numRef>
          </c:xVal>
          <c:yVal>
            <c:numRef>
              <c:f>[CriticalCurrentsFM0.xlsx]Sheet1!$B$2:$B$9</c:f>
              <c:numCache>
                <c:formatCode>General</c:formatCode>
                <c:ptCount val="8"/>
                <c:pt idx="0">
                  <c:v>11200</c:v>
                </c:pt>
                <c:pt idx="1">
                  <c:v>10300</c:v>
                </c:pt>
                <c:pt idx="2">
                  <c:v>8640</c:v>
                </c:pt>
                <c:pt idx="3">
                  <c:v>7020</c:v>
                </c:pt>
                <c:pt idx="4">
                  <c:v>5530</c:v>
                </c:pt>
                <c:pt idx="5">
                  <c:v>4110</c:v>
                </c:pt>
                <c:pt idx="6">
                  <c:v>2870</c:v>
                </c:pt>
                <c:pt idx="7">
                  <c:v>1130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[CriticalCurrentsFM0.xlsx]Sheet1!$C$1</c:f>
              <c:strCache>
                <c:ptCount val="1"/>
                <c:pt idx="0">
                  <c:v>Min. Ic 10T External Par. Field</c:v>
                </c:pt>
              </c:strCache>
            </c:strRef>
          </c:tx>
          <c:xVal>
            <c:numRef>
              <c:f>[CriticalCurrentsFM0.xlsx]Sheet1!$A$2:$A$9</c:f>
              <c:numCache>
                <c:formatCode>General</c:formatCode>
                <c:ptCount val="8"/>
                <c:pt idx="0">
                  <c:v>4.2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77</c:v>
                </c:pt>
              </c:numCache>
            </c:numRef>
          </c:xVal>
          <c:yVal>
            <c:numRef>
              <c:f>[CriticalCurrentsFM0.xlsx]Sheet1!$C$2:$C$9</c:f>
              <c:numCache>
                <c:formatCode>General</c:formatCode>
                <c:ptCount val="8"/>
                <c:pt idx="0">
                  <c:v>11200</c:v>
                </c:pt>
                <c:pt idx="1">
                  <c:v>9380</c:v>
                </c:pt>
                <c:pt idx="2">
                  <c:v>6250</c:v>
                </c:pt>
                <c:pt idx="3">
                  <c:v>3940</c:v>
                </c:pt>
                <c:pt idx="4">
                  <c:v>2550</c:v>
                </c:pt>
                <c:pt idx="5">
                  <c:v>1240</c:v>
                </c:pt>
                <c:pt idx="6">
                  <c:v>57.6</c:v>
                </c:pt>
                <c:pt idx="7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[CriticalCurrentsFM0.xlsx]Sheet1!$D$1</c:f>
              <c:strCache>
                <c:ptCount val="1"/>
                <c:pt idx="0">
                  <c:v>Ic 80% of SF IC</c:v>
                </c:pt>
              </c:strCache>
            </c:strRef>
          </c:tx>
          <c:xVal>
            <c:numRef>
              <c:f>[CriticalCurrentsFM0.xlsx]Sheet1!$A$2:$A$9</c:f>
              <c:numCache>
                <c:formatCode>General</c:formatCode>
                <c:ptCount val="8"/>
                <c:pt idx="0">
                  <c:v>4.2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77</c:v>
                </c:pt>
              </c:numCache>
            </c:numRef>
          </c:xVal>
          <c:yVal>
            <c:numRef>
              <c:f>[CriticalCurrentsFM0.xlsx]Sheet1!$D$2:$D$9</c:f>
              <c:numCache>
                <c:formatCode>General</c:formatCode>
                <c:ptCount val="8"/>
                <c:pt idx="0">
                  <c:v>8960</c:v>
                </c:pt>
                <c:pt idx="1">
                  <c:v>8240</c:v>
                </c:pt>
                <c:pt idx="2">
                  <c:v>6912</c:v>
                </c:pt>
                <c:pt idx="3">
                  <c:v>5616</c:v>
                </c:pt>
                <c:pt idx="4">
                  <c:v>4424</c:v>
                </c:pt>
                <c:pt idx="5">
                  <c:v>3288</c:v>
                </c:pt>
                <c:pt idx="6">
                  <c:v>2296</c:v>
                </c:pt>
                <c:pt idx="7">
                  <c:v>904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740032"/>
        <c:axId val="69741952"/>
      </c:scatterChart>
      <c:valAx>
        <c:axId val="69740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Operating temperature</a:t>
                </a:r>
                <a:r>
                  <a:rPr lang="en-GB" baseline="0"/>
                  <a:t> (K)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69741952"/>
        <c:crosses val="autoZero"/>
        <c:crossBetween val="midCat"/>
      </c:valAx>
      <c:valAx>
        <c:axId val="697419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Magnet Current (Amps)</a:t>
                </a:r>
              </a:p>
            </c:rich>
          </c:tx>
          <c:layout>
            <c:manualLayout>
              <c:xMode val="edge"/>
              <c:yMode val="edge"/>
              <c:x val="2.7777777777777776E-2"/>
              <c:y val="0.2584663896179644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974003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/>
          </c:spPr>
          <c:xVal>
            <c:numRef>
              <c:f>Sheet1!$C$2:$C$43</c:f>
              <c:numCache>
                <c:formatCode>General</c:formatCode>
                <c:ptCount val="42"/>
                <c:pt idx="0">
                  <c:v>4.0999999999999996</c:v>
                </c:pt>
                <c:pt idx="1">
                  <c:v>21.4</c:v>
                </c:pt>
                <c:pt idx="2">
                  <c:v>4.0999999999999996</c:v>
                </c:pt>
                <c:pt idx="3">
                  <c:v>30.3</c:v>
                </c:pt>
                <c:pt idx="4">
                  <c:v>12.6</c:v>
                </c:pt>
                <c:pt idx="5">
                  <c:v>39.300000000000011</c:v>
                </c:pt>
                <c:pt idx="6">
                  <c:v>48.4</c:v>
                </c:pt>
                <c:pt idx="7">
                  <c:v>57.6</c:v>
                </c:pt>
                <c:pt idx="8">
                  <c:v>66.900000000000006</c:v>
                </c:pt>
                <c:pt idx="9">
                  <c:v>76</c:v>
                </c:pt>
                <c:pt idx="10">
                  <c:v>85.3</c:v>
                </c:pt>
                <c:pt idx="11">
                  <c:v>94.5</c:v>
                </c:pt>
                <c:pt idx="12">
                  <c:v>103.8</c:v>
                </c:pt>
                <c:pt idx="13">
                  <c:v>113.5</c:v>
                </c:pt>
                <c:pt idx="14">
                  <c:v>122.8</c:v>
                </c:pt>
                <c:pt idx="15">
                  <c:v>132.1</c:v>
                </c:pt>
                <c:pt idx="16">
                  <c:v>141.30000000000001</c:v>
                </c:pt>
                <c:pt idx="17">
                  <c:v>150.69999999999999</c:v>
                </c:pt>
                <c:pt idx="18">
                  <c:v>160</c:v>
                </c:pt>
                <c:pt idx="19">
                  <c:v>169.2</c:v>
                </c:pt>
                <c:pt idx="20">
                  <c:v>178.5</c:v>
                </c:pt>
                <c:pt idx="21">
                  <c:v>187.9</c:v>
                </c:pt>
                <c:pt idx="22">
                  <c:v>197.2</c:v>
                </c:pt>
                <c:pt idx="23">
                  <c:v>206.4</c:v>
                </c:pt>
                <c:pt idx="24">
                  <c:v>215.8</c:v>
                </c:pt>
                <c:pt idx="25">
                  <c:v>225</c:v>
                </c:pt>
                <c:pt idx="26">
                  <c:v>234.3</c:v>
                </c:pt>
                <c:pt idx="27">
                  <c:v>252.9</c:v>
                </c:pt>
                <c:pt idx="28">
                  <c:v>262.10000000000002</c:v>
                </c:pt>
                <c:pt idx="29">
                  <c:v>85.6</c:v>
                </c:pt>
                <c:pt idx="30">
                  <c:v>271.39999999999992</c:v>
                </c:pt>
                <c:pt idx="31">
                  <c:v>85.6</c:v>
                </c:pt>
                <c:pt idx="32">
                  <c:v>280.7</c:v>
                </c:pt>
                <c:pt idx="33">
                  <c:v>85.5</c:v>
                </c:pt>
                <c:pt idx="34">
                  <c:v>299.2</c:v>
                </c:pt>
                <c:pt idx="35">
                  <c:v>85.5</c:v>
                </c:pt>
                <c:pt idx="36">
                  <c:v>308.60000000000002</c:v>
                </c:pt>
                <c:pt idx="37">
                  <c:v>85.6</c:v>
                </c:pt>
                <c:pt idx="38">
                  <c:v>317.8</c:v>
                </c:pt>
                <c:pt idx="39">
                  <c:v>85.5</c:v>
                </c:pt>
                <c:pt idx="40">
                  <c:v>326.89999999999992</c:v>
                </c:pt>
                <c:pt idx="41">
                  <c:v>85.5</c:v>
                </c:pt>
              </c:numCache>
            </c:numRef>
          </c:xVal>
          <c:yVal>
            <c:numRef>
              <c:f>Sheet1!$D$2:$D$43</c:f>
              <c:numCache>
                <c:formatCode>General</c:formatCode>
                <c:ptCount val="42"/>
                <c:pt idx="0">
                  <c:v>2070</c:v>
                </c:pt>
                <c:pt idx="1">
                  <c:v>2066</c:v>
                </c:pt>
                <c:pt idx="2">
                  <c:v>2051</c:v>
                </c:pt>
                <c:pt idx="3">
                  <c:v>2063</c:v>
                </c:pt>
                <c:pt idx="4">
                  <c:v>2061</c:v>
                </c:pt>
                <c:pt idx="5">
                  <c:v>2064</c:v>
                </c:pt>
                <c:pt idx="6">
                  <c:v>2062</c:v>
                </c:pt>
                <c:pt idx="7">
                  <c:v>2076</c:v>
                </c:pt>
                <c:pt idx="8">
                  <c:v>2070</c:v>
                </c:pt>
                <c:pt idx="9">
                  <c:v>2072</c:v>
                </c:pt>
                <c:pt idx="10">
                  <c:v>2061</c:v>
                </c:pt>
                <c:pt idx="11">
                  <c:v>2071</c:v>
                </c:pt>
                <c:pt idx="12">
                  <c:v>2071</c:v>
                </c:pt>
                <c:pt idx="13">
                  <c:v>2061</c:v>
                </c:pt>
                <c:pt idx="14">
                  <c:v>2070</c:v>
                </c:pt>
                <c:pt idx="15">
                  <c:v>2071</c:v>
                </c:pt>
                <c:pt idx="16">
                  <c:v>2060</c:v>
                </c:pt>
                <c:pt idx="17">
                  <c:v>2068</c:v>
                </c:pt>
                <c:pt idx="18">
                  <c:v>2072</c:v>
                </c:pt>
                <c:pt idx="19">
                  <c:v>2078</c:v>
                </c:pt>
                <c:pt idx="20">
                  <c:v>2065</c:v>
                </c:pt>
                <c:pt idx="21">
                  <c:v>2079</c:v>
                </c:pt>
                <c:pt idx="22">
                  <c:v>2079</c:v>
                </c:pt>
                <c:pt idx="23">
                  <c:v>2064</c:v>
                </c:pt>
                <c:pt idx="24">
                  <c:v>2075</c:v>
                </c:pt>
                <c:pt idx="25">
                  <c:v>2075</c:v>
                </c:pt>
                <c:pt idx="26">
                  <c:v>2076</c:v>
                </c:pt>
                <c:pt idx="27">
                  <c:v>2079</c:v>
                </c:pt>
                <c:pt idx="28">
                  <c:v>1991</c:v>
                </c:pt>
                <c:pt idx="29">
                  <c:v>1984</c:v>
                </c:pt>
                <c:pt idx="30">
                  <c:v>1976</c:v>
                </c:pt>
                <c:pt idx="31">
                  <c:v>1975</c:v>
                </c:pt>
                <c:pt idx="32">
                  <c:v>1980</c:v>
                </c:pt>
                <c:pt idx="33">
                  <c:v>1970</c:v>
                </c:pt>
                <c:pt idx="34">
                  <c:v>1989</c:v>
                </c:pt>
                <c:pt idx="35">
                  <c:v>1965</c:v>
                </c:pt>
                <c:pt idx="36">
                  <c:v>1978</c:v>
                </c:pt>
                <c:pt idx="37">
                  <c:v>1969</c:v>
                </c:pt>
                <c:pt idx="38">
                  <c:v>1548</c:v>
                </c:pt>
                <c:pt idx="39">
                  <c:v>1507</c:v>
                </c:pt>
                <c:pt idx="40">
                  <c:v>1529</c:v>
                </c:pt>
                <c:pt idx="41">
                  <c:v>1521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437120"/>
        <c:axId val="68439040"/>
      </c:scatterChart>
      <c:valAx>
        <c:axId val="6843712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Transverse</a:t>
                </a:r>
                <a:r>
                  <a:rPr lang="en-US" sz="1200" baseline="0"/>
                  <a:t> stress [MPa]</a:t>
                </a:r>
                <a:endParaRPr 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8439040"/>
        <c:crosses val="autoZero"/>
        <c:crossBetween val="midCat"/>
      </c:valAx>
      <c:valAx>
        <c:axId val="684390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Critical current [A]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84371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E16FE-F090-4FC2-AC62-E0E5FE29AF65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22E80-A79C-4C51-9F0C-174BF8D28B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638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D3553-BE21-6A4F-BBEF-E0A913F9849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50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5ED40-D732-8547-95CE-FE60EF82A9A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65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91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1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948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5182" y="710597"/>
            <a:ext cx="7304965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5182" y="2841163"/>
            <a:ext cx="7304965" cy="664038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7311-ACFA-40A5-950B-F887BFFCEDA3}" type="datetime1">
              <a:rPr lang="en-GB" smtClean="0"/>
              <a:t>26/11/2014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Glyn Kirby &amp; Jeroen Van Nugteren  27th March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275182" y="4279901"/>
            <a:ext cx="7317536" cy="140969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90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71" y="5113564"/>
            <a:ext cx="2133600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60271" y="5113564"/>
            <a:ext cx="2895600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9271" y="5113564"/>
            <a:ext cx="2133600" cy="365125"/>
          </a:xfrm>
        </p:spPr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1" name="Straight Connector 30"/>
          <p:cNvCxnSpPr/>
          <p:nvPr userDrawn="1"/>
        </p:nvCxnSpPr>
        <p:spPr>
          <a:xfrm>
            <a:off x="79639" y="5968795"/>
            <a:ext cx="8989560" cy="0"/>
          </a:xfrm>
          <a:prstGeom prst="line">
            <a:avLst/>
          </a:prstGeom>
          <a:ln w="38100" cmpd="dbl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jevannug\Dropbox\PhDCERN 2.0\Report Layout Study\GeneralFigures\EuCARD2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62" y="6038270"/>
            <a:ext cx="1973737" cy="78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jevannug\Dropbox\PhDCERN 2.0\Report Layout Study\GeneralFigures\cern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112" y="6022396"/>
            <a:ext cx="809710" cy="80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jevannug\Dropbox\PhDCERN 2.0\Report Layout Study\GeneralFigures\FutureMagnet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28" y="6013756"/>
            <a:ext cx="942267" cy="8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60480" y="6566731"/>
            <a:ext cx="4826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J. van </a:t>
            </a:r>
            <a:r>
              <a:rPr lang="en-US" sz="1400" i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Nugteren</a:t>
            </a:r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, WAM-HTS-2 Kyoto 13-14 November</a:t>
            </a:r>
          </a:p>
        </p:txBody>
      </p:sp>
    </p:spTree>
    <p:extLst>
      <p:ext uri="{BB962C8B-B14F-4D97-AF65-F5344CB8AC3E}">
        <p14:creationId xmlns:p14="http://schemas.microsoft.com/office/powerpoint/2010/main" val="198207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31" y="66415"/>
            <a:ext cx="7608066" cy="365124"/>
          </a:xfrm>
        </p:spPr>
        <p:txBody>
          <a:bodyPr>
            <a:noAutofit/>
          </a:bodyPr>
          <a:lstStyle>
            <a:lvl1pPr algn="r">
              <a:defRPr sz="2400" b="1" u="sng">
                <a:ln>
                  <a:noFill/>
                </a:ln>
                <a:solidFill>
                  <a:srgbClr val="564B93"/>
                </a:solidFill>
                <a:effectLst/>
                <a:latin typeface="Cantarell Regular"/>
                <a:cs typeface="Cantarell Regular"/>
              </a:defRPr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522027"/>
            <a:ext cx="8579296" cy="5533496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1pPr>
            <a:lvl2pPr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2pPr>
            <a:lvl3pPr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5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52" y="66415"/>
            <a:ext cx="1427079" cy="365125"/>
          </a:xfrm>
        </p:spPr>
        <p:txBody>
          <a:bodyPr/>
          <a:lstStyle>
            <a:lvl1pPr algn="l">
              <a:defRPr sz="2400">
                <a:solidFill>
                  <a:srgbClr val="376092"/>
                </a:solidFill>
                <a:latin typeface="Cantarell Regular"/>
                <a:cs typeface="Cantarell Regular"/>
              </a:defRPr>
            </a:lvl1pPr>
          </a:lstStyle>
          <a:p>
            <a:fld id="{F420FD39-7122-0F46-803A-AC085D71CC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79639" y="5968795"/>
            <a:ext cx="8989560" cy="0"/>
          </a:xfrm>
          <a:prstGeom prst="line">
            <a:avLst/>
          </a:prstGeom>
          <a:ln w="38100" cmpd="dbl">
            <a:solidFill>
              <a:srgbClr val="564B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jevannug\Dropbox\PhDCERN 2.0\Report Layout Study\GeneralFigures\EuCARD2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62" y="6038270"/>
            <a:ext cx="1973737" cy="78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jevannug\Dropbox\PhDCERN 2.0\Report Layout Study\GeneralFigures\cern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112" y="6022396"/>
            <a:ext cx="809710" cy="80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jevannug\Dropbox\PhDCERN 2.0\Report Layout Study\GeneralFigures\FutureMagnet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28" y="6013756"/>
            <a:ext cx="942267" cy="8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-60480" y="6566731"/>
            <a:ext cx="4826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J. van </a:t>
            </a:r>
            <a:r>
              <a:rPr lang="en-US" sz="1400" i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Nugteren</a:t>
            </a:r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, WAM-HTS-2 Kyoto 13-14 November</a:t>
            </a:r>
          </a:p>
        </p:txBody>
      </p:sp>
    </p:spTree>
    <p:extLst>
      <p:ext uri="{BB962C8B-B14F-4D97-AF65-F5344CB8AC3E}">
        <p14:creationId xmlns:p14="http://schemas.microsoft.com/office/powerpoint/2010/main" val="15745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nl-NL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79639" y="5968795"/>
            <a:ext cx="8989560" cy="0"/>
          </a:xfrm>
          <a:prstGeom prst="line">
            <a:avLst/>
          </a:prstGeom>
          <a:ln w="38100" cmpd="dbl">
            <a:solidFill>
              <a:srgbClr val="564B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jevannug\Dropbox\PhDCERN 2.0\Report Layout Study\GeneralFigures\EuCARD2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62" y="6038270"/>
            <a:ext cx="1973737" cy="78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jevannug\Dropbox\PhDCERN 2.0\Report Layout Study\GeneralFigures\cern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112" y="6022396"/>
            <a:ext cx="809710" cy="80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jevannug\Dropbox\PhDCERN 2.0\Report Layout Study\GeneralFigures\FutureMagnet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28" y="6013756"/>
            <a:ext cx="942267" cy="8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-60480" y="6566731"/>
            <a:ext cx="4826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J. van </a:t>
            </a:r>
            <a:r>
              <a:rPr lang="en-US" sz="1400" i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Nugteren</a:t>
            </a:r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, WAM-HTS-2 Kyoto 13-14 November</a:t>
            </a:r>
          </a:p>
        </p:txBody>
      </p:sp>
    </p:spTree>
    <p:extLst>
      <p:ext uri="{BB962C8B-B14F-4D97-AF65-F5344CB8AC3E}">
        <p14:creationId xmlns:p14="http://schemas.microsoft.com/office/powerpoint/2010/main" val="2372026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44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73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972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9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01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22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185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16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2380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71" y="5113564"/>
            <a:ext cx="2133600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60271" y="5113564"/>
            <a:ext cx="2895600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9271" y="5113564"/>
            <a:ext cx="2133600" cy="365125"/>
          </a:xfrm>
        </p:spPr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1" name="Straight Connector 30"/>
          <p:cNvCxnSpPr/>
          <p:nvPr userDrawn="1"/>
        </p:nvCxnSpPr>
        <p:spPr>
          <a:xfrm>
            <a:off x="79639" y="5968795"/>
            <a:ext cx="8989560" cy="0"/>
          </a:xfrm>
          <a:prstGeom prst="line">
            <a:avLst/>
          </a:prstGeom>
          <a:ln w="38100" cmpd="dbl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jevannug\Dropbox\PhDCERN 2.0\Report Layout Study\GeneralFigures\EuCARD2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62" y="6038270"/>
            <a:ext cx="1973737" cy="78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jevannug\Dropbox\PhDCERN 2.0\Report Layout Study\GeneralFigures\cern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112" y="6022396"/>
            <a:ext cx="809710" cy="80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jevannug\Dropbox\PhDCERN 2.0\Report Layout Study\GeneralFigures\FutureMagnet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28" y="6013756"/>
            <a:ext cx="942267" cy="8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60480" y="6566731"/>
            <a:ext cx="4826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J. van </a:t>
            </a:r>
            <a:r>
              <a:rPr lang="en-US" sz="1400" i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Nugteren</a:t>
            </a:r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, WAM-HTS-2 Kyoto 13-14 November</a:t>
            </a:r>
          </a:p>
        </p:txBody>
      </p:sp>
    </p:spTree>
    <p:extLst>
      <p:ext uri="{BB962C8B-B14F-4D97-AF65-F5344CB8AC3E}">
        <p14:creationId xmlns:p14="http://schemas.microsoft.com/office/powerpoint/2010/main" val="4145409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31" y="66415"/>
            <a:ext cx="7608066" cy="365124"/>
          </a:xfrm>
        </p:spPr>
        <p:txBody>
          <a:bodyPr>
            <a:noAutofit/>
          </a:bodyPr>
          <a:lstStyle>
            <a:lvl1pPr algn="r">
              <a:defRPr sz="2400" b="1" u="sng">
                <a:ln>
                  <a:noFill/>
                </a:ln>
                <a:solidFill>
                  <a:srgbClr val="564B93"/>
                </a:solidFill>
                <a:effectLst/>
                <a:latin typeface="Cantarell Regular"/>
                <a:cs typeface="Cantarell Regular"/>
              </a:defRPr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522027"/>
            <a:ext cx="8579296" cy="5533496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1pPr>
            <a:lvl2pPr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2pPr>
            <a:lvl3pPr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5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52" y="66415"/>
            <a:ext cx="1427079" cy="365125"/>
          </a:xfrm>
        </p:spPr>
        <p:txBody>
          <a:bodyPr/>
          <a:lstStyle>
            <a:lvl1pPr algn="l">
              <a:defRPr sz="2400">
                <a:solidFill>
                  <a:srgbClr val="376092"/>
                </a:solidFill>
                <a:latin typeface="Cantarell Regular"/>
                <a:cs typeface="Cantarell Regular"/>
              </a:defRPr>
            </a:lvl1pPr>
          </a:lstStyle>
          <a:p>
            <a:fld id="{F420FD39-7122-0F46-803A-AC085D71CC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79639" y="5968795"/>
            <a:ext cx="8989560" cy="0"/>
          </a:xfrm>
          <a:prstGeom prst="line">
            <a:avLst/>
          </a:prstGeom>
          <a:ln w="38100" cmpd="dbl">
            <a:solidFill>
              <a:srgbClr val="564B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jevannug\Dropbox\PhDCERN 2.0\Report Layout Study\GeneralFigures\EuCARD2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62" y="6038270"/>
            <a:ext cx="1973737" cy="78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jevannug\Dropbox\PhDCERN 2.0\Report Layout Study\GeneralFigures\cern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112" y="6022396"/>
            <a:ext cx="809710" cy="80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jevannug\Dropbox\PhDCERN 2.0\Report Layout Study\GeneralFigures\FutureMagnet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28" y="6013756"/>
            <a:ext cx="942267" cy="8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-60480" y="6566731"/>
            <a:ext cx="4826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J. van </a:t>
            </a:r>
            <a:r>
              <a:rPr lang="en-US" sz="1400" i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Nugteren</a:t>
            </a:r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, WAM-HTS-2 Kyoto 13-14 November</a:t>
            </a:r>
          </a:p>
        </p:txBody>
      </p:sp>
    </p:spTree>
    <p:extLst>
      <p:ext uri="{BB962C8B-B14F-4D97-AF65-F5344CB8AC3E}">
        <p14:creationId xmlns:p14="http://schemas.microsoft.com/office/powerpoint/2010/main" val="2892160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nl-NL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79639" y="5968795"/>
            <a:ext cx="8989560" cy="0"/>
          </a:xfrm>
          <a:prstGeom prst="line">
            <a:avLst/>
          </a:prstGeom>
          <a:ln w="38100" cmpd="dbl">
            <a:solidFill>
              <a:srgbClr val="564B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jevannug\Dropbox\PhDCERN 2.0\Report Layout Study\GeneralFigures\EuCARD2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62" y="6038270"/>
            <a:ext cx="1973737" cy="78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jevannug\Dropbox\PhDCERN 2.0\Report Layout Study\GeneralFigures\cern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112" y="6022396"/>
            <a:ext cx="809710" cy="80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jevannug\Dropbox\PhDCERN 2.0\Report Layout Study\GeneralFigures\FutureMagnet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28" y="6013756"/>
            <a:ext cx="942267" cy="8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-60480" y="6566731"/>
            <a:ext cx="4826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J. van </a:t>
            </a:r>
            <a:r>
              <a:rPr lang="en-US" sz="1400" i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Nugteren</a:t>
            </a:r>
            <a:r>
              <a:rPr lang="en-US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Cantarell Bold"/>
                <a:cs typeface="Cantarell Bold"/>
              </a:rPr>
              <a:t>, WAM-HTS-2 Kyoto 13-14 November</a:t>
            </a:r>
          </a:p>
        </p:txBody>
      </p:sp>
    </p:spTree>
    <p:extLst>
      <p:ext uri="{BB962C8B-B14F-4D97-AF65-F5344CB8AC3E}">
        <p14:creationId xmlns:p14="http://schemas.microsoft.com/office/powerpoint/2010/main" val="3051976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849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9393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31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375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11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1085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2771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7349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402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611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1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053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44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04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47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2AD21-77C4-4849-814D-31BCCA1178CC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80CCA-D3C5-49E6-BA19-C284B4181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18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pPr defTabSz="457200"/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65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ntarell Regular"/>
          <a:ea typeface="+mj-ea"/>
          <a:cs typeface="Cantarell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ntarell Regular"/>
          <a:ea typeface="+mn-ea"/>
          <a:cs typeface="Cantarell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ntarell Regular"/>
          <a:ea typeface="+mn-ea"/>
          <a:cs typeface="Cantarell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ntarell Regular"/>
          <a:ea typeface="+mn-ea"/>
          <a:cs typeface="Cantarell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ntarell Regular"/>
          <a:ea typeface="+mn-ea"/>
          <a:cs typeface="Cantarell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ntarell Regular"/>
          <a:ea typeface="+mn-ea"/>
          <a:cs typeface="Cantarell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pPr defTabSz="457200"/>
            <a:fld id="{F420FD39-7122-0F46-803A-AC085D71CC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1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ntarell Regular"/>
          <a:ea typeface="+mj-ea"/>
          <a:cs typeface="Cantarell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ntarell Regular"/>
          <a:ea typeface="+mn-ea"/>
          <a:cs typeface="Cantarell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ntarell Regular"/>
          <a:ea typeface="+mn-ea"/>
          <a:cs typeface="Cantarell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ntarell Regular"/>
          <a:ea typeface="+mn-ea"/>
          <a:cs typeface="Cantarell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ntarell Regular"/>
          <a:ea typeface="+mn-ea"/>
          <a:cs typeface="Cantarell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ntarell Regular"/>
          <a:ea typeface="+mn-ea"/>
          <a:cs typeface="Cantarell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emf"/><Relationship Id="rId7" Type="http://schemas.openxmlformats.org/officeDocument/2006/relationships/image" Target="../media/image42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chart" Target="../charts/char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488866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latin typeface="Buxton Sketch" panose="03080500000500000004" pitchFamily="66" charset="0"/>
              </a:rPr>
              <a:t>HTS Magnet  Testing </a:t>
            </a:r>
            <a:endParaRPr lang="en-GB" sz="4000" b="1" dirty="0"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955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uxton Sketch" panose="03080500000500000004" pitchFamily="66" charset="0"/>
              </a:rPr>
              <a:t>Quench Protection with Copper ICEE Loops</a:t>
            </a:r>
            <a:endParaRPr lang="en-US" dirty="0">
              <a:latin typeface="Buxton Sketch" panose="030805000005000000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420FD39-7122-0F46-803A-AC085D71CCB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Copper Rin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098" y="1087647"/>
            <a:ext cx="3937902" cy="3388868"/>
          </a:xfrm>
          <a:prstGeom prst="rect">
            <a:avLst/>
          </a:prstGeom>
        </p:spPr>
      </p:pic>
      <p:pic>
        <p:nvPicPr>
          <p:cNvPr id="9" name="Picture 2" descr="G:\Dropbox\SoftwareDev\RoebelSimulations\simplequenchmodel\QuenchAnalys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59" y="1244416"/>
            <a:ext cx="2397676" cy="500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G:\Dropbox\SoftwareDev\RoebelSimulations\simplequenchmodel\QuenchAnalysis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790" y="1244416"/>
            <a:ext cx="2471884" cy="250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4"/>
          <p:cNvSpPr txBox="1">
            <a:spLocks/>
          </p:cNvSpPr>
          <p:nvPr/>
        </p:nvSpPr>
        <p:spPr>
          <a:xfrm>
            <a:off x="2994096" y="961724"/>
            <a:ext cx="1712794" cy="409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Without Loops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631038" y="1931993"/>
            <a:ext cx="0" cy="26613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579324" y="1931993"/>
            <a:ext cx="0" cy="26613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4"/>
          <p:cNvSpPr txBox="1">
            <a:spLocks/>
          </p:cNvSpPr>
          <p:nvPr/>
        </p:nvSpPr>
        <p:spPr>
          <a:xfrm>
            <a:off x="1236932" y="1621507"/>
            <a:ext cx="684783" cy="409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1ms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3234654" y="1624919"/>
            <a:ext cx="792768" cy="409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10ms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233801" y="5198357"/>
            <a:ext cx="299326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4"/>
          <p:cNvSpPr txBox="1">
            <a:spLocks/>
          </p:cNvSpPr>
          <p:nvPr/>
        </p:nvSpPr>
        <p:spPr>
          <a:xfrm>
            <a:off x="2139536" y="5181525"/>
            <a:ext cx="684783" cy="409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95 K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Picture 4" descr="G:\Dropbox\SoftwareDev\RoebelSimulations\simplequenchmodel\QuenchAnalysis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319" y="4735139"/>
            <a:ext cx="6274326" cy="151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ontent Placeholder 4"/>
          <p:cNvSpPr txBox="1">
            <a:spLocks/>
          </p:cNvSpPr>
          <p:nvPr/>
        </p:nvSpPr>
        <p:spPr>
          <a:xfrm>
            <a:off x="3234654" y="4801104"/>
            <a:ext cx="3746910" cy="409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Induced Current After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Rampdown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209659" y="925471"/>
            <a:ext cx="1445673" cy="445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With Loops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94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Buxton Sketch" panose="03080500000500000004" pitchFamily="66" charset="0"/>
              </a:rPr>
              <a:t>Review of </a:t>
            </a:r>
            <a:r>
              <a:rPr lang="en-GB" dirty="0" smtClean="0">
                <a:latin typeface="Buxton Sketch" panose="03080500000500000004" pitchFamily="66" charset="0"/>
              </a:rPr>
              <a:t>Feather </a:t>
            </a:r>
            <a:r>
              <a:rPr lang="fr-CH" dirty="0" smtClean="0">
                <a:latin typeface="Buxton Sketch" panose="03080500000500000004" pitchFamily="66" charset="0"/>
              </a:rPr>
              <a:t>2 components</a:t>
            </a:r>
            <a:endParaRPr lang="en-GB" dirty="0">
              <a:latin typeface="Buxton Sketch" panose="03080500000500000004" pitchFamily="66" charset="0"/>
            </a:endParaRPr>
          </a:p>
        </p:txBody>
      </p:sp>
      <p:pic>
        <p:nvPicPr>
          <p:cNvPr id="25602" name="Picture 2" descr="\\CERN\dfs\Projects\HTSworkspace\KYOTO\22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3" t="23690" r="37404" b="25732"/>
          <a:stretch/>
        </p:blipFill>
        <p:spPr bwMode="auto">
          <a:xfrm>
            <a:off x="467544" y="1124744"/>
            <a:ext cx="6840759" cy="523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29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/>
          <a:lstStyle/>
          <a:p>
            <a:r>
              <a:rPr lang="en-US" i="1" dirty="0" err="1" smtClean="0">
                <a:latin typeface="Buxton Sketch" panose="03080500000500000004" pitchFamily="66" charset="0"/>
              </a:rPr>
              <a:t>I</a:t>
            </a:r>
            <a:r>
              <a:rPr lang="en-US" i="1" baseline="-25000" dirty="0" err="1" smtClean="0">
                <a:latin typeface="Buxton Sketch" panose="03080500000500000004" pitchFamily="66" charset="0"/>
              </a:rPr>
              <a:t>c</a:t>
            </a:r>
            <a:r>
              <a:rPr lang="en-US" dirty="0" smtClean="0">
                <a:latin typeface="Buxton Sketch" panose="03080500000500000004" pitchFamily="66" charset="0"/>
              </a:rPr>
              <a:t> versus transverse stress</a:t>
            </a:r>
            <a:endParaRPr lang="en-US" dirty="0">
              <a:latin typeface="Buxton Sketch" panose="030805000005000000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94514"/>
            <a:ext cx="7696200" cy="106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 degradation up to 253 </a:t>
            </a:r>
            <a:r>
              <a:rPr lang="en-US" dirty="0" err="1" smtClean="0"/>
              <a:t>MPa</a:t>
            </a:r>
            <a:endParaRPr lang="en-US" dirty="0" smtClean="0"/>
          </a:p>
          <a:p>
            <a:r>
              <a:rPr lang="en-US" dirty="0" smtClean="0"/>
              <a:t>Degradation at higher pressures is irreversible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756153"/>
              </p:ext>
            </p:extLst>
          </p:nvPr>
        </p:nvGraphicFramePr>
        <p:xfrm>
          <a:off x="609600" y="1447800"/>
          <a:ext cx="6324600" cy="354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391400" y="1981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</a:t>
            </a:r>
            <a:r>
              <a:rPr lang="en-US" dirty="0" smtClean="0"/>
              <a:t> = 4.2 K</a:t>
            </a:r>
          </a:p>
          <a:p>
            <a:r>
              <a:rPr lang="en-US" i="1" dirty="0" smtClean="0"/>
              <a:t>B</a:t>
            </a:r>
            <a:r>
              <a:rPr lang="en-US" dirty="0" smtClean="0"/>
              <a:t> = 10.5 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786FB71-2990-4CD6-99B6-1CA5C51ACEA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196" y="3356992"/>
            <a:ext cx="2116832" cy="158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 rot="11859374">
            <a:off x="4417842" y="3221691"/>
            <a:ext cx="2543412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747130" y="1636514"/>
            <a:ext cx="695475" cy="2609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2666029" y="2422028"/>
            <a:ext cx="2857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Feather  2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Working range 150 to 200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9044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Buxton Sketch" panose="03080500000500000004" pitchFamily="66" charset="0"/>
              </a:rPr>
              <a:t>Quench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60458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Voltage taps 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low current</a:t>
            </a:r>
            <a:r>
              <a:rPr lang="en-GB" dirty="0" smtClean="0"/>
              <a:t>)</a:t>
            </a:r>
          </a:p>
          <a:p>
            <a:r>
              <a:rPr lang="en-GB" dirty="0"/>
              <a:t>Temperature sensors </a:t>
            </a:r>
            <a:r>
              <a:rPr lang="en-GB" dirty="0" smtClean="0"/>
              <a:t>(high current)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/>
              <a:t>Pickup coils high current (Feather zero </a:t>
            </a:r>
            <a:r>
              <a:rPr lang="en-GB" dirty="0" smtClean="0"/>
              <a:t>trial)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/>
              <a:t>Acoustics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486" y="5054632"/>
            <a:ext cx="2005073" cy="110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7" t="30620" r="8471" b="37739"/>
          <a:stretch/>
        </p:blipFill>
        <p:spPr bwMode="auto">
          <a:xfrm rot="16200000">
            <a:off x="4902527" y="2195972"/>
            <a:ext cx="6304902" cy="2146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6236868"/>
            <a:ext cx="4259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Thanks to Maxim Marchevsky  at LBL</a:t>
            </a:r>
            <a:endParaRPr lang="en-GB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9" r="34019"/>
          <a:stretch/>
        </p:blipFill>
        <p:spPr bwMode="auto">
          <a:xfrm rot="5400000">
            <a:off x="1638267" y="1941189"/>
            <a:ext cx="1169041" cy="2416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085" y="4441304"/>
            <a:ext cx="1898489" cy="198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6228184" y="3776572"/>
            <a:ext cx="93610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81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398" y="2780928"/>
            <a:ext cx="2716408" cy="1851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\\cern.ch\dfs\Users\g\gkirby\Desktop\EuCARD2 WP10.3\Quench\Erkk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7" t="10233" r="19945" b="24970"/>
          <a:stretch/>
        </p:blipFill>
        <p:spPr bwMode="auto">
          <a:xfrm>
            <a:off x="7364736" y="489693"/>
            <a:ext cx="1047750" cy="161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36896" y="2208129"/>
            <a:ext cx="26027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Erkki Härö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19603" y="5435932"/>
            <a:ext cx="65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Finite Element Model using anisotropic thermal conductivities</a:t>
            </a:r>
            <a:endParaRPr lang="en-GB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93878" y="5805264"/>
            <a:ext cx="435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Will we be able to see this in the cable ? </a:t>
            </a:r>
            <a:endParaRPr lang="en-US" dirty="0">
              <a:latin typeface="+mj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037591"/>
              </p:ext>
            </p:extLst>
          </p:nvPr>
        </p:nvGraphicFramePr>
        <p:xfrm>
          <a:off x="190541" y="1761458"/>
          <a:ext cx="5965287" cy="3596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Acrobat Document" r:id="rId5" imgW="2803980" imgH="1081944" progId="AcroExch.Document.11">
                  <p:embed/>
                </p:oleObj>
              </mc:Choice>
              <mc:Fallback>
                <p:oleObj name="Acrobat Document" r:id="rId5" imgW="2803980" imgH="108194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541" y="1761458"/>
                        <a:ext cx="5965287" cy="3596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Left-Right Arrow 11"/>
          <p:cNvSpPr/>
          <p:nvPr/>
        </p:nvSpPr>
        <p:spPr>
          <a:xfrm>
            <a:off x="1253745" y="1599442"/>
            <a:ext cx="1578428" cy="310443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-Right Arrow 12"/>
          <p:cNvSpPr/>
          <p:nvPr/>
        </p:nvSpPr>
        <p:spPr>
          <a:xfrm>
            <a:off x="1763688" y="1362875"/>
            <a:ext cx="2027486" cy="33745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-Right Arrow 13"/>
          <p:cNvSpPr/>
          <p:nvPr/>
        </p:nvSpPr>
        <p:spPr>
          <a:xfrm>
            <a:off x="2412234" y="1896677"/>
            <a:ext cx="2757881" cy="297378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31604"/>
            <a:ext cx="659067" cy="63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08676" y="15190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latin typeface="Buxton Sketch" panose="03080500000500000004" pitchFamily="66" charset="0"/>
              </a:rPr>
              <a:t>Feather-M0 Quench </a:t>
            </a:r>
          </a:p>
          <a:p>
            <a:r>
              <a:rPr lang="en-GB" dirty="0" smtClean="0">
                <a:latin typeface="Buxton Sketch" panose="03080500000500000004" pitchFamily="66" charset="0"/>
              </a:rPr>
              <a:t>Behaviour 4.5K f(current)</a:t>
            </a:r>
            <a:endParaRPr lang="en-GB" dirty="0">
              <a:latin typeface="Buxton Sketch" panose="03080500000500000004" pitchFamily="66" charset="0"/>
            </a:endParaRPr>
          </a:p>
        </p:txBody>
      </p:sp>
      <p:pic>
        <p:nvPicPr>
          <p:cNvPr id="21594" name="Picture 9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602" y="5006946"/>
            <a:ext cx="1036936" cy="85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22674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429000"/>
            <a:ext cx="4527631" cy="2880320"/>
          </a:xfrm>
        </p:spPr>
      </p:pic>
      <p:sp>
        <p:nvSpPr>
          <p:cNvPr id="5" name="TextBox 4"/>
          <p:cNvSpPr txBox="1"/>
          <p:nvPr/>
        </p:nvSpPr>
        <p:spPr>
          <a:xfrm>
            <a:off x="6444208" y="3700939"/>
            <a:ext cx="604653" cy="369332"/>
          </a:xfrm>
          <a:prstGeom prst="rect">
            <a:avLst/>
          </a:prstGeom>
          <a:noFill/>
          <a:scene3d>
            <a:camera prst="orthographicFront">
              <a:rot lat="0" lon="0" rev="51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GB" sz="1400" dirty="0" smtClean="0"/>
              <a:t>88</a:t>
            </a:r>
            <a:r>
              <a:rPr lang="en-GB" dirty="0" smtClean="0"/>
              <a:t> </a:t>
            </a:r>
            <a:r>
              <a:rPr lang="en-GB" sz="1200" dirty="0" err="1" smtClean="0"/>
              <a:t>ms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580809" y="3573016"/>
            <a:ext cx="936104" cy="369332"/>
          </a:xfrm>
          <a:prstGeom prst="rect">
            <a:avLst/>
          </a:prstGeom>
          <a:noFill/>
          <a:scene3d>
            <a:camera prst="orthographicFront">
              <a:rot lat="0" lon="0" rev="51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202</a:t>
            </a:r>
            <a:r>
              <a:rPr lang="en-GB" dirty="0" smtClean="0"/>
              <a:t> </a:t>
            </a:r>
            <a:r>
              <a:rPr lang="en-GB" sz="1200" dirty="0" err="1" smtClean="0"/>
              <a:t>ms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884368" y="3781059"/>
            <a:ext cx="526106" cy="369332"/>
          </a:xfrm>
          <a:prstGeom prst="rect">
            <a:avLst/>
          </a:prstGeom>
          <a:noFill/>
          <a:scene3d>
            <a:camera prst="orthographicFront">
              <a:rot lat="0" lon="0" rev="51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GB" sz="1400" dirty="0" smtClean="0"/>
              <a:t>7.2</a:t>
            </a:r>
            <a:r>
              <a:rPr lang="en-GB" dirty="0" smtClean="0"/>
              <a:t> </a:t>
            </a:r>
            <a:r>
              <a:rPr lang="en-GB" sz="1200" dirty="0" smtClean="0"/>
              <a:t>s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043607" y="1556792"/>
            <a:ext cx="7807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Quench simulation results for Feather-M0 with different operation temperatures:</a:t>
            </a:r>
          </a:p>
          <a:p>
            <a:r>
              <a:rPr lang="en-GB" dirty="0" smtClean="0"/>
              <a:t>4.2 K, 30 K and 77 K.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30553" y="2203123"/>
            <a:ext cx="7389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Operation currents with 4.2 K, 30 K and 77 K were 8960 A, 5616 A and 904 A,</a:t>
            </a:r>
          </a:p>
          <a:p>
            <a:r>
              <a:rPr lang="en-GB" dirty="0"/>
              <a:t>r</a:t>
            </a:r>
            <a:r>
              <a:rPr lang="en-GB" dirty="0" smtClean="0"/>
              <a:t>espectively.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48735" y="2849454"/>
            <a:ext cx="670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Operation current was chosen to be 80 % of the short sample </a:t>
            </a:r>
            <a:r>
              <a:rPr lang="en-GB" dirty="0" err="1" smtClean="0"/>
              <a:t>Ic</a:t>
            </a:r>
            <a:r>
              <a:rPr lang="en-GB" dirty="0" smtClean="0"/>
              <a:t> value.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28" y="3429001"/>
            <a:ext cx="4562480" cy="302433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989544" y="5340836"/>
            <a:ext cx="49008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353930" y="5198072"/>
            <a:ext cx="453757" cy="3516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552808" y="5123027"/>
            <a:ext cx="38463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80112" y="5000289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20</a:t>
            </a:r>
            <a:r>
              <a:rPr lang="en-GB" dirty="0" smtClean="0"/>
              <a:t> </a:t>
            </a:r>
            <a:r>
              <a:rPr lang="en-GB" sz="1200" dirty="0" err="1" smtClean="0"/>
              <a:t>ms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985691" y="4862961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50</a:t>
            </a:r>
            <a:r>
              <a:rPr lang="en-GB" dirty="0" smtClean="0"/>
              <a:t> </a:t>
            </a:r>
            <a:r>
              <a:rPr lang="en-GB" sz="1200" dirty="0" err="1" smtClean="0"/>
              <a:t>ms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7215182" y="4831961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2.5</a:t>
            </a:r>
            <a:r>
              <a:rPr lang="en-GB" dirty="0" smtClean="0"/>
              <a:t> </a:t>
            </a:r>
            <a:r>
              <a:rPr lang="en-GB" sz="1200" dirty="0" smtClean="0"/>
              <a:t>s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6345809" y="4338173"/>
            <a:ext cx="7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4.2K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140760" y="4338173"/>
            <a:ext cx="7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30K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877439" y="4343137"/>
            <a:ext cx="7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77K</a:t>
            </a:r>
            <a:endParaRPr lang="en-GB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04" y="4226718"/>
            <a:ext cx="1985591" cy="157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06673" y="6156012"/>
            <a:ext cx="422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If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in the Roebel </a:t>
            </a:r>
            <a:r>
              <a:rPr lang="fr-CH" dirty="0" err="1" smtClean="0"/>
              <a:t>cable</a:t>
            </a:r>
            <a:r>
              <a:rPr lang="fr-CH" dirty="0" smtClean="0"/>
              <a:t> and </a:t>
            </a:r>
            <a:r>
              <a:rPr lang="fr-CH" dirty="0" err="1" smtClean="0"/>
              <a:t>coil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71418" y="384849"/>
            <a:ext cx="54774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Buxton Sketch" panose="03080500000500000004" pitchFamily="66" charset="0"/>
              </a:rPr>
              <a:t>Feather M0 Quench </a:t>
            </a:r>
          </a:p>
          <a:p>
            <a:pPr algn="ctr"/>
            <a:r>
              <a:rPr lang="en-GB" sz="3200" dirty="0" smtClean="0">
                <a:latin typeface="Buxton Sketch" panose="03080500000500000004" pitchFamily="66" charset="0"/>
              </a:rPr>
              <a:t>Behaviour f(test temp)</a:t>
            </a:r>
            <a:endParaRPr lang="en-GB" sz="3200" dirty="0">
              <a:latin typeface="Buxton Sketch" panose="03080500000500000004" pitchFamily="66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20" y="322689"/>
            <a:ext cx="1452164" cy="120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72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Non-Linear Current Sharing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522027"/>
            <a:ext cx="4816305" cy="5360158"/>
          </a:xfrm>
        </p:spPr>
        <p:txBody>
          <a:bodyPr>
            <a:normAutofit/>
          </a:bodyPr>
          <a:lstStyle/>
          <a:p>
            <a:r>
              <a:rPr lang="en-GB" sz="1600" dirty="0" smtClean="0"/>
              <a:t>Current sharing refers to the current distribution between the matrix material and the superconductor provides </a:t>
            </a:r>
            <a:r>
              <a:rPr lang="en-GB" sz="1600" dirty="0" err="1" smtClean="0">
                <a:solidFill>
                  <a:schemeClr val="accent6">
                    <a:lumMod val="75000"/>
                  </a:schemeClr>
                </a:solidFill>
              </a:rPr>
              <a:t>Vnl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(I)</a:t>
            </a:r>
          </a:p>
          <a:p>
            <a:r>
              <a:rPr lang="en-GB" sz="1600" dirty="0" smtClean="0"/>
              <a:t>In the model three options are available:</a:t>
            </a:r>
          </a:p>
          <a:p>
            <a:pPr lvl="1">
              <a:buFont typeface="+mj-lt"/>
              <a:buAutoNum type="arabicPeriod"/>
            </a:pPr>
            <a:r>
              <a:rPr lang="en-GB" sz="1200" dirty="0" smtClean="0"/>
              <a:t>Pure power law </a:t>
            </a:r>
            <a:r>
              <a:rPr lang="en-GB" sz="1200" dirty="0" smtClean="0">
                <a:solidFill>
                  <a:schemeClr val="accent3">
                    <a:lumMod val="75000"/>
                  </a:schemeClr>
                </a:solidFill>
              </a:rPr>
              <a:t>(not useable for quench analysis because only valid below or just above </a:t>
            </a:r>
            <a:r>
              <a:rPr lang="en-GB" sz="1200" dirty="0" err="1" smtClean="0">
                <a:solidFill>
                  <a:schemeClr val="accent3">
                    <a:lumMod val="75000"/>
                  </a:schemeClr>
                </a:solidFill>
              </a:rPr>
              <a:t>Tcs</a:t>
            </a:r>
            <a:r>
              <a:rPr lang="en-GB" sz="12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</a:p>
          <a:p>
            <a:pPr lvl="1">
              <a:buFont typeface="+mj-lt"/>
              <a:buAutoNum type="arabicPeriod"/>
            </a:pPr>
            <a:r>
              <a:rPr lang="en-GB" sz="1200" dirty="0" smtClean="0"/>
              <a:t>Linear transition between </a:t>
            </a:r>
            <a:r>
              <a:rPr lang="en-GB" sz="1200" dirty="0" err="1" smtClean="0">
                <a:solidFill>
                  <a:srgbClr val="E46C0A"/>
                </a:solidFill>
              </a:rPr>
              <a:t>Tcs</a:t>
            </a:r>
            <a:r>
              <a:rPr lang="en-GB" sz="1200" dirty="0" smtClean="0">
                <a:solidFill>
                  <a:srgbClr val="E46C0A"/>
                </a:solidFill>
              </a:rPr>
              <a:t> </a:t>
            </a:r>
            <a:r>
              <a:rPr lang="en-GB" sz="1200" dirty="0" smtClean="0"/>
              <a:t>and </a:t>
            </a:r>
            <a:r>
              <a:rPr lang="en-GB" sz="1200" dirty="0" smtClean="0">
                <a:solidFill>
                  <a:srgbClr val="E46C0A"/>
                </a:solidFill>
              </a:rPr>
              <a:t>Tc</a:t>
            </a:r>
          </a:p>
          <a:p>
            <a:pPr lvl="1">
              <a:buFont typeface="+mj-lt"/>
              <a:buAutoNum type="arabicPeriod"/>
            </a:pPr>
            <a:endParaRPr lang="en-GB" sz="1200" dirty="0"/>
          </a:p>
          <a:p>
            <a:pPr lvl="1">
              <a:buFont typeface="+mj-lt"/>
              <a:buAutoNum type="arabicPeriod"/>
            </a:pPr>
            <a:endParaRPr lang="en-GB" sz="1200" dirty="0" smtClean="0"/>
          </a:p>
          <a:p>
            <a:pPr lvl="1">
              <a:buFont typeface="+mj-lt"/>
              <a:buAutoNum type="arabicPeriod"/>
            </a:pPr>
            <a:endParaRPr lang="en-GB" sz="1200" dirty="0"/>
          </a:p>
          <a:p>
            <a:pPr lvl="1">
              <a:buFont typeface="+mj-lt"/>
              <a:buAutoNum type="arabicPeriod"/>
            </a:pPr>
            <a:endParaRPr lang="en-GB" sz="1200" dirty="0" smtClean="0"/>
          </a:p>
          <a:p>
            <a:pPr lvl="1">
              <a:buFont typeface="+mj-lt"/>
              <a:buAutoNum type="arabicPeriod"/>
            </a:pPr>
            <a:endParaRPr lang="en-GB" sz="1200" dirty="0"/>
          </a:p>
          <a:p>
            <a:pPr lvl="1">
              <a:buFont typeface="+mj-lt"/>
              <a:buAutoNum type="arabicPeriod"/>
            </a:pPr>
            <a:endParaRPr lang="en-GB" sz="1200" dirty="0" smtClean="0"/>
          </a:p>
          <a:p>
            <a:pPr lvl="1">
              <a:buFont typeface="+mj-lt"/>
              <a:buAutoNum type="arabicPeriod"/>
            </a:pPr>
            <a:endParaRPr lang="en-GB" sz="1200" dirty="0" smtClean="0"/>
          </a:p>
          <a:p>
            <a:pPr lvl="1">
              <a:buFont typeface="+mj-lt"/>
              <a:buAutoNum type="arabicPeriod"/>
            </a:pPr>
            <a:r>
              <a:rPr lang="en-GB" sz="1200" dirty="0" smtClean="0"/>
              <a:t>Superconducting power law element in parallel with resistive (matrix) element </a:t>
            </a:r>
            <a:r>
              <a:rPr lang="en-GB" sz="1200" dirty="0" smtClean="0">
                <a:solidFill>
                  <a:schemeClr val="accent3">
                    <a:lumMod val="75000"/>
                  </a:schemeClr>
                </a:solidFill>
              </a:rPr>
              <a:t>(implicit equation)</a:t>
            </a:r>
            <a:endParaRPr lang="en-GB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72" y="2430145"/>
            <a:ext cx="3896436" cy="320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89583" y="2072517"/>
            <a:ext cx="3538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u="sng" dirty="0">
                <a:solidFill>
                  <a:prstClr val="black">
                    <a:lumMod val="50000"/>
                    <a:lumOff val="50000"/>
                  </a:prstClr>
                </a:solidFill>
                <a:latin typeface="Cantarell" panose="02000603000000000000" pitchFamily="2" charset="0"/>
              </a:rPr>
              <a:t>Angular Dependent Critical Current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65" y="4177492"/>
            <a:ext cx="4162149" cy="159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77" y="2308711"/>
            <a:ext cx="4007527" cy="140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651" y="792199"/>
            <a:ext cx="2560634" cy="128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154344" y="522027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u="sng" dirty="0">
                <a:solidFill>
                  <a:prstClr val="black">
                    <a:lumMod val="50000"/>
                    <a:lumOff val="50000"/>
                  </a:prstClr>
                </a:solidFill>
                <a:latin typeface="Cantarell" panose="02000603000000000000" pitchFamily="2" charset="0"/>
              </a:rPr>
              <a:t>Current Sharing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028168" y="522027"/>
            <a:ext cx="0" cy="536015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50739" y="476153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>
                <a:solidFill>
                  <a:srgbClr val="1F497D">
                    <a:lumMod val="75000"/>
                  </a:srgbClr>
                </a:solidFill>
                <a:latin typeface="Cantarell" panose="02000603000000000000" pitchFamily="2" charset="0"/>
              </a:rPr>
              <a:t>Isc</a:t>
            </a:r>
            <a:endParaRPr lang="en-GB" dirty="0">
              <a:solidFill>
                <a:srgbClr val="1F497D">
                  <a:lumMod val="75000"/>
                </a:srgbClr>
              </a:solidFill>
              <a:latin typeface="Cantarell" panose="02000603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44142">
            <a:off x="4395365" y="517254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>
                <a:solidFill>
                  <a:srgbClr val="1F497D">
                    <a:lumMod val="75000"/>
                  </a:srgbClr>
                </a:solidFill>
                <a:latin typeface="Cantarell" panose="02000603000000000000" pitchFamily="2" charset="0"/>
              </a:rPr>
              <a:t>Isc</a:t>
            </a:r>
            <a:endParaRPr lang="en-GB" dirty="0">
              <a:solidFill>
                <a:srgbClr val="1F497D">
                  <a:lumMod val="75000"/>
                </a:srgbClr>
              </a:solidFill>
              <a:latin typeface="Cantarell" panose="02000603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9361346">
            <a:off x="4121848" y="4181085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>
                <a:solidFill>
                  <a:srgbClr val="4BACC6">
                    <a:lumMod val="75000"/>
                  </a:srgbClr>
                </a:solidFill>
                <a:latin typeface="Cantarell" panose="02000603000000000000" pitchFamily="2" charset="0"/>
              </a:rPr>
              <a:t>Inc</a:t>
            </a:r>
            <a:endParaRPr lang="en-GB" dirty="0">
              <a:solidFill>
                <a:srgbClr val="4BACC6">
                  <a:lumMod val="75000"/>
                </a:srgbClr>
              </a:solidFill>
              <a:latin typeface="Cantarell" panose="02000603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8798215">
            <a:off x="2158845" y="4253719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err="1">
                <a:solidFill>
                  <a:srgbClr val="4BACC6">
                    <a:lumMod val="75000"/>
                  </a:srgbClr>
                </a:solidFill>
                <a:latin typeface="Cantarell" panose="02000603000000000000" pitchFamily="2" charset="0"/>
              </a:rPr>
              <a:t>Inc</a:t>
            </a:r>
            <a:endParaRPr lang="en-GB" dirty="0">
              <a:solidFill>
                <a:srgbClr val="4BACC6">
                  <a:lumMod val="75000"/>
                </a:srgbClr>
              </a:solidFill>
              <a:latin typeface="Cantarell" panose="02000603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20520" y="5593388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>
                <a:solidFill>
                  <a:srgbClr val="1F497D">
                    <a:lumMod val="75000"/>
                  </a:srgbClr>
                </a:solidFill>
                <a:latin typeface="Cantarell" panose="02000603000000000000" pitchFamily="2" charset="0"/>
              </a:rPr>
              <a:t>T [K]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48902" y="559815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>
                <a:solidFill>
                  <a:srgbClr val="1F497D">
                    <a:lumMod val="75000"/>
                  </a:srgbClr>
                </a:solidFill>
                <a:latin typeface="Cantarell" panose="02000603000000000000" pitchFamily="2" charset="0"/>
              </a:rPr>
              <a:t>I [A]</a:t>
            </a:r>
          </a:p>
        </p:txBody>
      </p:sp>
    </p:spTree>
    <p:extLst>
      <p:ext uri="{BB962C8B-B14F-4D97-AF65-F5344CB8AC3E}">
        <p14:creationId xmlns:p14="http://schemas.microsoft.com/office/powerpoint/2010/main" val="41894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Feather–M2 Harmonics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2580" y="491318"/>
            <a:ext cx="2531420" cy="5443025"/>
          </a:xfrm>
        </p:spPr>
        <p:txBody>
          <a:bodyPr>
            <a:normAutofit lnSpcReduction="10000"/>
          </a:bodyPr>
          <a:lstStyle/>
          <a:p>
            <a:r>
              <a:rPr lang="en-GB" sz="1800" dirty="0" smtClean="0"/>
              <a:t>Due to limitations of the </a:t>
            </a:r>
            <a:r>
              <a:rPr lang="en-GB" sz="1800" dirty="0" err="1" smtClean="0"/>
              <a:t>BemFem</a:t>
            </a:r>
            <a:r>
              <a:rPr lang="en-GB" sz="1800" dirty="0" smtClean="0"/>
              <a:t> no Iron pole (yet)</a:t>
            </a:r>
          </a:p>
          <a:p>
            <a:r>
              <a:rPr lang="en-GB" sz="1800" dirty="0" smtClean="0"/>
              <a:t>Simultaneous ramp of Fresca2 and insert over 20 minutes (1200 s)</a:t>
            </a:r>
          </a:p>
          <a:p>
            <a:r>
              <a:rPr lang="en-GB" sz="1800" dirty="0" smtClean="0"/>
              <a:t>Top deck generates more shielding currents due to field angle</a:t>
            </a:r>
          </a:p>
          <a:p>
            <a:r>
              <a:rPr lang="en-GB" sz="1800" dirty="0" smtClean="0"/>
              <a:t>Harmonics at </a:t>
            </a: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2/3 </a:t>
            </a:r>
            <a:r>
              <a:rPr lang="en-GB" sz="1800" dirty="0" smtClean="0"/>
              <a:t>aperture less than </a:t>
            </a:r>
            <a:r>
              <a:rPr lang="en-GB" sz="1800" dirty="0" smtClean="0">
                <a:solidFill>
                  <a:srgbClr val="E46C0A"/>
                </a:solidFill>
              </a:rPr>
              <a:t>10 units</a:t>
            </a:r>
          </a:p>
          <a:p>
            <a:r>
              <a:rPr lang="en-GB" sz="1800" dirty="0" smtClean="0"/>
              <a:t>Keeping alignment during ramping could reduce the field error by a great deal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 descr="Curren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758"/>
            <a:ext cx="6612580" cy="5477585"/>
          </a:xfrm>
          <a:prstGeom prst="rect">
            <a:avLst/>
          </a:prstGeom>
        </p:spPr>
      </p:pic>
      <p:pic>
        <p:nvPicPr>
          <p:cNvPr id="9" name="Picture 8" descr="Harmonic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30" y="567607"/>
            <a:ext cx="3186003" cy="1009772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993852" y="1797120"/>
            <a:ext cx="2531420" cy="5529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Top </a:t>
            </a:r>
          </a:p>
          <a:p>
            <a:pPr marL="0" indent="0">
              <a:buFont typeface="Arial"/>
              <a:buNone/>
            </a:pPr>
            <a:r>
              <a:rPr lang="en-GB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Deck</a:t>
            </a:r>
            <a:endParaRPr lang="en-GB" sz="18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180805" y="2462400"/>
            <a:ext cx="2531420" cy="4807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Central</a:t>
            </a:r>
          </a:p>
          <a:p>
            <a:pPr marL="0" indent="0">
              <a:buFont typeface="Arial"/>
              <a:buNone/>
            </a:pPr>
            <a:r>
              <a:rPr lang="en-GB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Deck</a:t>
            </a:r>
            <a:endParaRPr lang="en-GB" sz="18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189445" y="3357840"/>
            <a:ext cx="2531420" cy="4807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Central</a:t>
            </a:r>
          </a:p>
          <a:p>
            <a:pPr marL="0" indent="0">
              <a:buFont typeface="Arial"/>
              <a:buNone/>
            </a:pPr>
            <a:r>
              <a:rPr lang="en-GB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Deck</a:t>
            </a:r>
            <a:endParaRPr lang="en-GB" sz="18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985212" y="3910800"/>
            <a:ext cx="2531420" cy="5529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Top </a:t>
            </a:r>
          </a:p>
          <a:p>
            <a:pPr marL="0" indent="0">
              <a:buFont typeface="Arial"/>
              <a:buNone/>
            </a:pPr>
            <a:r>
              <a:rPr lang="en-GB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Deck</a:t>
            </a:r>
            <a:endParaRPr lang="en-GB" sz="18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7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Quench Detection Race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33641" y="6381328"/>
            <a:ext cx="2133600" cy="365125"/>
          </a:xfrm>
        </p:spPr>
        <p:txBody>
          <a:bodyPr/>
          <a:lstStyle/>
          <a:p>
            <a:fld id="{F420FD39-7122-0F46-803A-AC085D71CCB8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194" name="Picture 2" descr="\\cern.ch\dfs\Users\g\gkirby\Desktop\f1_start_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34" y="536856"/>
            <a:ext cx="8653526" cy="515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83877" y="2311121"/>
            <a:ext cx="2441749" cy="369332"/>
          </a:xfrm>
          <a:prstGeom prst="rect">
            <a:avLst/>
          </a:prstGeom>
          <a:solidFill>
            <a:schemeClr val="accent6">
              <a:lumMod val="75000"/>
              <a:alpha val="6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  <a:latin typeface="Bodoni MT Black" panose="02070A03080606020203" pitchFamily="18" charset="0"/>
              </a:rPr>
              <a:t>Voltage Taps</a:t>
            </a:r>
            <a:endParaRPr lang="en-GB" dirty="0">
              <a:solidFill>
                <a:srgbClr val="FFFF00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30" y="1803788"/>
            <a:ext cx="2188977" cy="307777"/>
          </a:xfrm>
          <a:prstGeom prst="rect">
            <a:avLst/>
          </a:prstGeom>
          <a:solidFill>
            <a:srgbClr val="FF0000">
              <a:alpha val="38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bg1"/>
                </a:solidFill>
                <a:latin typeface="Bauhaus 93" panose="04030905020B02020C02" pitchFamily="82" charset="0"/>
              </a:rPr>
              <a:t>Pick up Coils</a:t>
            </a:r>
            <a:endParaRPr lang="en-GB" sz="1400" i="1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2251" y="3902555"/>
            <a:ext cx="2441750" cy="369332"/>
          </a:xfrm>
          <a:prstGeom prst="rect">
            <a:avLst/>
          </a:prstGeom>
          <a:solidFill>
            <a:schemeClr val="accent3">
              <a:lumMod val="60000"/>
              <a:lumOff val="40000"/>
              <a:alpha val="5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latin typeface="Bodoni MT Black" panose="02070A03080606020203" pitchFamily="18" charset="0"/>
              </a:rPr>
              <a:t>Temp sensors</a:t>
            </a:r>
            <a:endParaRPr lang="en-GB" i="1" dirty="0">
              <a:latin typeface="Bodoni MT Black" panose="02070A030806060202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0360" y="3249413"/>
            <a:ext cx="2863781" cy="369332"/>
          </a:xfrm>
          <a:prstGeom prst="rect">
            <a:avLst/>
          </a:prstGeom>
          <a:solidFill>
            <a:schemeClr val="tx2">
              <a:lumMod val="40000"/>
              <a:lumOff val="6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Algerian" panose="04020705040A02060702" pitchFamily="82" charset="0"/>
              </a:rPr>
              <a:t>Field Sensors</a:t>
            </a:r>
            <a:endParaRPr lang="en-GB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80712" y="2745170"/>
            <a:ext cx="2369846" cy="369332"/>
          </a:xfrm>
          <a:prstGeom prst="rect">
            <a:avLst/>
          </a:prstGeom>
          <a:solidFill>
            <a:srgbClr val="00B0F0">
              <a:alpha val="58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Acoustics</a:t>
            </a:r>
            <a:endParaRPr lang="en-GB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6" t="37345" r="32147" b="29611"/>
          <a:stretch/>
        </p:blipFill>
        <p:spPr bwMode="auto">
          <a:xfrm rot="5400000">
            <a:off x="6627825" y="1591782"/>
            <a:ext cx="2098288" cy="1105264"/>
          </a:xfrm>
          <a:prstGeom prst="rect">
            <a:avLst/>
          </a:prstGeom>
          <a:noFill/>
          <a:ln>
            <a:noFill/>
          </a:ln>
          <a:effectLst>
            <a:outerShdw blurRad="393700" dist="35921" dir="2700000" sx="110000" sy="110000" algn="ctr" rotWithShape="0">
              <a:schemeClr val="accent1">
                <a:lumMod val="20000"/>
                <a:lumOff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799" y="692037"/>
            <a:ext cx="1123685" cy="117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81" b="22666"/>
          <a:stretch/>
        </p:blipFill>
        <p:spPr bwMode="auto">
          <a:xfrm>
            <a:off x="178714" y="3511215"/>
            <a:ext cx="4410215" cy="216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714715" y="2656348"/>
            <a:ext cx="1653058" cy="623284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459" y="651070"/>
            <a:ext cx="1990244" cy="12540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112000" sy="112000" algn="ctr" rotWithShape="0">
              <a:schemeClr val="tx2">
                <a:lumMod val="20000"/>
                <a:lumOff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798" y="1803788"/>
            <a:ext cx="1123685" cy="82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35318" y="5093116"/>
            <a:ext cx="143228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i="1" dirty="0" smtClean="0"/>
              <a:t>FPGA -DAQ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5587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station spec.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GB" dirty="0" smtClean="0"/>
              <a:t>Feather‘s Current  ~10 kA</a:t>
            </a:r>
          </a:p>
          <a:p>
            <a:pPr lvl="1"/>
            <a:r>
              <a:rPr lang="en-GB" dirty="0" smtClean="0"/>
              <a:t>Dump resistor. </a:t>
            </a:r>
          </a:p>
          <a:p>
            <a:pPr lvl="1"/>
            <a:r>
              <a:rPr lang="en-GB" dirty="0" smtClean="0"/>
              <a:t>10 kA semiconductor Fast switch  1 or 2 </a:t>
            </a:r>
            <a:r>
              <a:rPr lang="en-GB" dirty="0" err="1" smtClean="0"/>
              <a:t>mS</a:t>
            </a:r>
            <a:endParaRPr lang="en-GB" dirty="0"/>
          </a:p>
          <a:p>
            <a:pPr lvl="1"/>
            <a:r>
              <a:rPr lang="en-GB" dirty="0" smtClean="0"/>
              <a:t>Variable test temperature ~80 to 4K in steps! (temp stability, current leads opp., </a:t>
            </a:r>
          </a:p>
          <a:p>
            <a:pPr lvl="1"/>
            <a:r>
              <a:rPr lang="en-GB" dirty="0" smtClean="0"/>
              <a:t>Instrumentation. ( 224 channel FBGA DAQ)</a:t>
            </a:r>
          </a:p>
          <a:p>
            <a:pPr lvl="1"/>
            <a:r>
              <a:rPr lang="en-GB" dirty="0" smtClean="0"/>
              <a:t>Temp sensors, voltage taps, pick up coils. </a:t>
            </a:r>
          </a:p>
          <a:p>
            <a:pPr lvl="1"/>
            <a:r>
              <a:rPr lang="en-GB" dirty="0" smtClean="0"/>
              <a:t>Feather 2 dynamic field measurements. 40mm </a:t>
            </a:r>
          </a:p>
          <a:p>
            <a:pPr lvl="1"/>
            <a:r>
              <a:rPr lang="en-GB" dirty="0" smtClean="0"/>
              <a:t>Feather 2 in Iron yoke od ~ 240 mm </a:t>
            </a:r>
          </a:p>
          <a:p>
            <a:pPr lvl="1"/>
            <a:r>
              <a:rPr lang="en-GB" dirty="0" smtClean="0"/>
              <a:t>Feather 0 in Iron yoke od ~ 120mm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161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uxton Sketch" panose="03080500000500000004" pitchFamily="66" charset="0"/>
              </a:rPr>
              <a:t>Over view</a:t>
            </a:r>
            <a:endParaRPr lang="en-GB" dirty="0">
              <a:latin typeface="Buxton Sketch" panose="030805000005000000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Buxton Sketch" panose="03080500000500000004" pitchFamily="66" charset="0"/>
              </a:rPr>
              <a:t>Feather Zero  &amp; Two reminder</a:t>
            </a:r>
          </a:p>
          <a:p>
            <a:r>
              <a:rPr lang="en-GB" dirty="0" smtClean="0">
                <a:latin typeface="Buxton Sketch" panose="03080500000500000004" pitchFamily="66" charset="0"/>
              </a:rPr>
              <a:t>High temperature margin</a:t>
            </a:r>
          </a:p>
          <a:p>
            <a:r>
              <a:rPr lang="en-GB" dirty="0" smtClean="0">
                <a:latin typeface="Buxton Sketch" panose="03080500000500000004" pitchFamily="66" charset="0"/>
              </a:rPr>
              <a:t>Testing at high temperature 60K in gas.</a:t>
            </a:r>
          </a:p>
          <a:p>
            <a:r>
              <a:rPr lang="en-GB" dirty="0" smtClean="0">
                <a:latin typeface="Buxton Sketch" panose="03080500000500000004" pitchFamily="66" charset="0"/>
              </a:rPr>
              <a:t>Magnetic field Harmonics. </a:t>
            </a:r>
          </a:p>
          <a:p>
            <a:r>
              <a:rPr lang="en-GB" dirty="0" smtClean="0">
                <a:latin typeface="Buxton Sketch" panose="03080500000500000004" pitchFamily="66" charset="0"/>
              </a:rPr>
              <a:t>Magnet Quench calculations.</a:t>
            </a:r>
          </a:p>
          <a:p>
            <a:r>
              <a:rPr lang="en-GB" dirty="0" smtClean="0">
                <a:latin typeface="Buxton Sketch" panose="03080500000500000004" pitchFamily="66" charset="0"/>
              </a:rPr>
              <a:t>Test requirements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28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10" y="341911"/>
            <a:ext cx="7304965" cy="43134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HTS Quench DAQ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Glyn Kirby</a:t>
            </a:r>
            <a:endParaRPr lang="en-US" dirty="0"/>
          </a:p>
        </p:txBody>
      </p:sp>
      <p:pic>
        <p:nvPicPr>
          <p:cNvPr id="11" name="Picture 10" descr="HTS-DAQ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0" y="1240481"/>
            <a:ext cx="3725889" cy="11661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49505" y="1671189"/>
            <a:ext cx="4688152" cy="369331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7 modules</a:t>
            </a:r>
            <a:r>
              <a:rPr lang="en-GB" dirty="0" smtClean="0"/>
              <a:t>: 16 differential </a:t>
            </a:r>
            <a:r>
              <a:rPr lang="en-GB" dirty="0" err="1" smtClean="0"/>
              <a:t>analog</a:t>
            </a:r>
            <a:r>
              <a:rPr lang="en-GB" dirty="0" smtClean="0"/>
              <a:t> inputs each</a:t>
            </a:r>
          </a:p>
          <a:p>
            <a:r>
              <a:rPr lang="en-GB" dirty="0"/>
              <a:t>	+/- 200 mV till +/- 10 V input </a:t>
            </a:r>
            <a:r>
              <a:rPr lang="en-GB" dirty="0" smtClean="0"/>
              <a:t>range</a:t>
            </a:r>
          </a:p>
          <a:p>
            <a:r>
              <a:rPr lang="en-GB" dirty="0"/>
              <a:t>	</a:t>
            </a:r>
            <a:r>
              <a:rPr lang="en-GB" dirty="0" smtClean="0"/>
              <a:t>16 bits</a:t>
            </a:r>
            <a:endParaRPr lang="en-GB" dirty="0"/>
          </a:p>
          <a:p>
            <a:r>
              <a:rPr lang="en-GB" dirty="0" smtClean="0"/>
              <a:t>	7.8 </a:t>
            </a:r>
            <a:r>
              <a:rPr lang="en-GB" dirty="0" err="1" smtClean="0"/>
              <a:t>kS</a:t>
            </a:r>
            <a:r>
              <a:rPr lang="en-GB" dirty="0" smtClean="0"/>
              <a:t>/s per channel</a:t>
            </a:r>
          </a:p>
          <a:p>
            <a:r>
              <a:rPr lang="en-GB" dirty="0"/>
              <a:t>	</a:t>
            </a:r>
            <a:endParaRPr lang="en-GB" dirty="0" smtClean="0"/>
          </a:p>
          <a:p>
            <a:r>
              <a:rPr lang="en-GB" b="1" dirty="0" smtClean="0"/>
              <a:t>1 module: </a:t>
            </a:r>
            <a:r>
              <a:rPr lang="en-GB" dirty="0" smtClean="0"/>
              <a:t>32 digital outputs</a:t>
            </a:r>
          </a:p>
          <a:p>
            <a:r>
              <a:rPr lang="en-GB" dirty="0" smtClean="0"/>
              <a:t>	5 V TTL</a:t>
            </a:r>
          </a:p>
          <a:p>
            <a:r>
              <a:rPr lang="en-GB" dirty="0"/>
              <a:t>	</a:t>
            </a:r>
            <a:r>
              <a:rPr lang="en-GB" dirty="0" smtClean="0"/>
              <a:t>7 µs response time</a:t>
            </a:r>
          </a:p>
          <a:p>
            <a:endParaRPr lang="en-GB" dirty="0" smtClean="0"/>
          </a:p>
          <a:p>
            <a:r>
              <a:rPr lang="en-GB" dirty="0" smtClean="0"/>
              <a:t>Also available: </a:t>
            </a:r>
            <a:r>
              <a:rPr lang="en-GB" b="1" dirty="0"/>
              <a:t>high speed module</a:t>
            </a:r>
          </a:p>
          <a:p>
            <a:r>
              <a:rPr lang="en-GB" dirty="0"/>
              <a:t>	4 </a:t>
            </a:r>
            <a:r>
              <a:rPr lang="en-GB" dirty="0" smtClean="0"/>
              <a:t>differential </a:t>
            </a:r>
            <a:r>
              <a:rPr lang="en-GB" dirty="0" err="1" smtClean="0"/>
              <a:t>analog</a:t>
            </a:r>
            <a:r>
              <a:rPr lang="en-GB" dirty="0" smtClean="0"/>
              <a:t> inputs</a:t>
            </a:r>
            <a:endParaRPr lang="en-GB" dirty="0"/>
          </a:p>
          <a:p>
            <a:r>
              <a:rPr lang="en-GB" dirty="0" smtClean="0"/>
              <a:t>	16 </a:t>
            </a:r>
            <a:r>
              <a:rPr lang="en-GB" dirty="0"/>
              <a:t>bits</a:t>
            </a:r>
          </a:p>
          <a:p>
            <a:r>
              <a:rPr lang="en-GB" dirty="0"/>
              <a:t>	1 MS/</a:t>
            </a:r>
            <a:r>
              <a:rPr lang="en-GB" dirty="0" smtClean="0"/>
              <a:t>s, simultaneous sampling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8360" y="3001107"/>
            <a:ext cx="304922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Processor</a:t>
            </a:r>
            <a:r>
              <a:rPr lang="en-GB" dirty="0" smtClean="0"/>
              <a:t>:</a:t>
            </a:r>
          </a:p>
          <a:p>
            <a:r>
              <a:rPr lang="en-GB" dirty="0"/>
              <a:t>	</a:t>
            </a:r>
            <a:r>
              <a:rPr lang="en-GB" dirty="0" smtClean="0"/>
              <a:t>667 </a:t>
            </a:r>
            <a:r>
              <a:rPr lang="en-GB" dirty="0"/>
              <a:t>MHz dual-core </a:t>
            </a:r>
            <a:r>
              <a:rPr lang="en-GB" dirty="0" smtClean="0"/>
              <a:t>ARM</a:t>
            </a:r>
          </a:p>
          <a:p>
            <a:r>
              <a:rPr lang="en-GB" dirty="0"/>
              <a:t>	</a:t>
            </a:r>
            <a:r>
              <a:rPr lang="en-GB" dirty="0" smtClean="0"/>
              <a:t>512 MB RAM</a:t>
            </a:r>
          </a:p>
          <a:p>
            <a:r>
              <a:rPr lang="en-GB" dirty="0"/>
              <a:t>	</a:t>
            </a:r>
            <a:r>
              <a:rPr lang="en-GB" dirty="0" smtClean="0"/>
              <a:t>1 GB storage</a:t>
            </a:r>
          </a:p>
          <a:p>
            <a:r>
              <a:rPr lang="en-GB" dirty="0"/>
              <a:t>	NI Linux Real-Time </a:t>
            </a:r>
            <a:r>
              <a:rPr lang="en-GB" dirty="0" smtClean="0"/>
              <a:t>OS</a:t>
            </a:r>
          </a:p>
          <a:p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FPGA</a:t>
            </a:r>
            <a:r>
              <a:rPr lang="en-GB" dirty="0" smtClean="0"/>
              <a:t>:</a:t>
            </a:r>
          </a:p>
          <a:p>
            <a:r>
              <a:rPr lang="en-GB" dirty="0"/>
              <a:t>	</a:t>
            </a:r>
            <a:r>
              <a:rPr lang="en-GB" dirty="0" smtClean="0"/>
              <a:t>Xilinx Artix</a:t>
            </a:r>
            <a:r>
              <a:rPr lang="en-GB" dirty="0"/>
              <a:t>-</a:t>
            </a:r>
            <a:r>
              <a:rPr lang="en-GB" dirty="0" smtClean="0"/>
              <a:t>7</a:t>
            </a:r>
          </a:p>
          <a:p>
            <a:r>
              <a:rPr lang="en-GB" dirty="0"/>
              <a:t>	</a:t>
            </a:r>
            <a:r>
              <a:rPr lang="en-GB" dirty="0" smtClean="0"/>
              <a:t>2 M cells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2024" y="5683960"/>
            <a:ext cx="8818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similar system is used by the EL group to capture voltage transients on the electrical network caused by EDF switching, thunderstorms and internal load changes.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95350" y="2515114"/>
            <a:ext cx="372588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16860" y="2404153"/>
            <a:ext cx="65156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30 cm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115531" y="809943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Received at CERN 14 March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21370" y="809943"/>
            <a:ext cx="1727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NI-</a:t>
            </a:r>
            <a:r>
              <a:rPr lang="en-GB" dirty="0" err="1" smtClean="0"/>
              <a:t>CompactRIO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593421" y="80994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224 total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29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91264" cy="1533889"/>
          </a:xfrm>
        </p:spPr>
        <p:txBody>
          <a:bodyPr>
            <a:normAutofit/>
          </a:bodyPr>
          <a:lstStyle/>
          <a:p>
            <a:r>
              <a:rPr lang="fr-CH" dirty="0" smtClean="0"/>
              <a:t>Cross section 5 T Stand </a:t>
            </a:r>
            <a:r>
              <a:rPr lang="fr-CH" dirty="0" err="1" smtClean="0"/>
              <a:t>alone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en-GB" sz="2000" dirty="0"/>
              <a:t>98 mm outer diameter, to be able to fit inside </a:t>
            </a:r>
            <a:r>
              <a:rPr lang="en-GB" sz="2000" dirty="0" smtClean="0"/>
              <a:t>Fresca-2 </a:t>
            </a:r>
            <a:r>
              <a:rPr lang="en-GB" sz="2000" dirty="0"/>
              <a:t>without touching</a:t>
            </a:r>
            <a:r>
              <a:rPr lang="en-GB" sz="2000" dirty="0" smtClean="0"/>
              <a:t>.</a:t>
            </a:r>
            <a:br>
              <a:rPr lang="en-GB" sz="2000" dirty="0" smtClean="0"/>
            </a:br>
            <a:r>
              <a:rPr lang="en-GB" sz="2000" dirty="0" smtClean="0"/>
              <a:t>Standalone we may fit a simple magnetic yoke</a:t>
            </a:r>
            <a:r>
              <a:rPr lang="fr-CH" sz="2000" dirty="0" smtClean="0"/>
              <a:t> </a:t>
            </a:r>
            <a:endParaRPr lang="en-GB" sz="2000" dirty="0"/>
          </a:p>
        </p:txBody>
      </p:sp>
      <p:pic>
        <p:nvPicPr>
          <p:cNvPr id="5" name="Picture 4" descr="FM2_2Dsa_FieldLin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85789"/>
            <a:ext cx="4467427" cy="3810003"/>
          </a:xfrm>
          <a:prstGeom prst="rect">
            <a:avLst/>
          </a:prstGeom>
        </p:spPr>
      </p:pic>
      <p:pic>
        <p:nvPicPr>
          <p:cNvPr id="6" name="Picture 5" descr="FM2_2Dsa_ptloa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36912"/>
            <a:ext cx="2646841" cy="23665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736" y="1785789"/>
            <a:ext cx="167640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Glyn Kirby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561853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is one of the many possible designs we are Thinking about: Placing IRON yoke to Exaggerate the change in field angle to assess angular dependence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881736" y="3356992"/>
            <a:ext cx="1008112" cy="8640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749428" y="3349517"/>
            <a:ext cx="1008112" cy="8640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411760" y="508518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Iron OD ~ 240mm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6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3"/>
          <a:stretch/>
        </p:blipFill>
        <p:spPr bwMode="auto">
          <a:xfrm>
            <a:off x="5004048" y="340728"/>
            <a:ext cx="6473992" cy="65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20688" y="149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Possible test ideas</a:t>
            </a:r>
            <a:br>
              <a:rPr lang="en-GB" dirty="0" smtClean="0"/>
            </a:br>
            <a:r>
              <a:rPr lang="en-GB" dirty="0" smtClean="0"/>
              <a:t>after stand alone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24" y="1272198"/>
            <a:ext cx="4154913" cy="410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69" y="4531841"/>
            <a:ext cx="464502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1" t="15196" r="18476" b="10010"/>
          <a:stretch/>
        </p:blipFill>
        <p:spPr bwMode="auto">
          <a:xfrm>
            <a:off x="2299230" y="2944702"/>
            <a:ext cx="688594" cy="756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 t="22134" r="26215" b="29221"/>
          <a:stretch/>
        </p:blipFill>
        <p:spPr bwMode="auto">
          <a:xfrm>
            <a:off x="4439686" y="5927168"/>
            <a:ext cx="1140426" cy="81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024" y="4725144"/>
            <a:ext cx="2077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KEK D1 </a:t>
            </a:r>
          </a:p>
          <a:p>
            <a:r>
              <a:rPr lang="en-GB" dirty="0" smtClean="0"/>
              <a:t>due late 2015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05495" y="1988840"/>
            <a:ext cx="15841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Fresca 2</a:t>
            </a:r>
          </a:p>
          <a:p>
            <a:endParaRPr lang="en-GB" sz="2800" b="1" dirty="0">
              <a:solidFill>
                <a:schemeClr val="bg1"/>
              </a:solidFill>
            </a:endParaRPr>
          </a:p>
          <a:p>
            <a:r>
              <a:rPr lang="en-GB" sz="2800" b="1" dirty="0" smtClean="0">
                <a:solidFill>
                  <a:schemeClr val="bg1"/>
                </a:solidFill>
              </a:rPr>
              <a:t>Inner coil test 2015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868144" y="5733256"/>
            <a:ext cx="1008112" cy="720080"/>
          </a:xfrm>
          <a:prstGeom prst="rect">
            <a:avLst/>
          </a:prstGeom>
          <a:solidFill>
            <a:srgbClr val="FF0000">
              <a:alpha val="3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 rot="2256420">
            <a:off x="7147946" y="3651175"/>
            <a:ext cx="576064" cy="2794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58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Feather-M0 and Feather-M2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420FD39-7122-0F46-803A-AC085D71CCB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Magnet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13" y="680357"/>
            <a:ext cx="6833442" cy="51487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86714" y="1268760"/>
            <a:ext cx="29572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Five Tesla </a:t>
            </a:r>
          </a:p>
          <a:p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HTS Research </a:t>
            </a:r>
          </a:p>
          <a:p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Insert-Magnet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322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6130" y="3789040"/>
            <a:ext cx="973081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\\CERN\dfs\Projects\HTSworkspace\KYOTO\0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t="20907" r="17065" b="26155"/>
          <a:stretch/>
        </p:blipFill>
        <p:spPr bwMode="auto">
          <a:xfrm>
            <a:off x="-17200" y="548680"/>
            <a:ext cx="881628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546" y="260648"/>
            <a:ext cx="8229600" cy="1143000"/>
          </a:xfrm>
        </p:spPr>
        <p:txBody>
          <a:bodyPr/>
          <a:lstStyle/>
          <a:p>
            <a:r>
              <a:rPr lang="en-GB" dirty="0" smtClean="0">
                <a:latin typeface="Buxton Sketch" panose="03080500000500000004" pitchFamily="66" charset="0"/>
              </a:rPr>
              <a:t>Feather Zero</a:t>
            </a:r>
            <a:endParaRPr lang="en-GB" dirty="0">
              <a:latin typeface="Buxton Sketch" panose="03080500000500000004" pitchFamily="66" charset="0"/>
            </a:endParaRPr>
          </a:p>
        </p:txBody>
      </p:sp>
      <p:pic>
        <p:nvPicPr>
          <p:cNvPr id="5122" name="Picture 2" descr="\\CERN\dfs\Projects\HTSworkspace\EuCARD2 glyn\EuCARD2 WP10.3\Feather0\sect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530" y="0"/>
            <a:ext cx="3871576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11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uxton Sketch" panose="03080500000500000004" pitchFamily="66" charset="0"/>
              </a:rPr>
              <a:t>Feather Zero parts</a:t>
            </a:r>
            <a:endParaRPr lang="en-GB" dirty="0">
              <a:latin typeface="Buxton Sketch" panose="03080500000500000004" pitchFamily="66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6506147" cy="488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>
                <a:latin typeface="Buxton Sketch" panose="03080500000500000004" pitchFamily="66" charset="0"/>
              </a:rPr>
              <a:t>10 kA </a:t>
            </a:r>
            <a:r>
              <a:rPr lang="en-GB" dirty="0" smtClean="0">
                <a:latin typeface="Buxton Sketch" panose="03080500000500000004" pitchFamily="66" charset="0"/>
              </a:rPr>
              <a:t>Temperature </a:t>
            </a:r>
            <a:r>
              <a:rPr lang="en-GB" dirty="0">
                <a:latin typeface="Buxton Sketch" panose="03080500000500000004" pitchFamily="66" charset="0"/>
              </a:rPr>
              <a:t>margin</a:t>
            </a: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7992888" cy="521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4941168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Large temperature margin can we use this for quench detection?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96752"/>
            <a:ext cx="342697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2843808" y="2132856"/>
            <a:ext cx="1368152" cy="720080"/>
          </a:xfrm>
          <a:prstGeom prst="wedgeRoundRectCallout">
            <a:avLst>
              <a:gd name="adj1" fmla="val -30139"/>
              <a:gd name="adj2" fmla="val 1171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30.5 `K</a:t>
            </a:r>
          </a:p>
          <a:p>
            <a:pPr algn="ctr"/>
            <a:r>
              <a:rPr lang="fr-CH" dirty="0" smtClean="0"/>
              <a:t>70 % SS </a:t>
            </a:r>
            <a:endParaRPr lang="en-GB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3851920" y="2996952"/>
            <a:ext cx="1368152" cy="720080"/>
          </a:xfrm>
          <a:prstGeom prst="wedgeRoundRectCallout">
            <a:avLst>
              <a:gd name="adj1" fmla="val -102050"/>
              <a:gd name="adj2" fmla="val 833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55.5 K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25448" y="281228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Temp</a:t>
            </a:r>
            <a:r>
              <a:rPr lang="fr-CH" dirty="0" smtClean="0"/>
              <a:t>. </a:t>
            </a:r>
            <a:r>
              <a:rPr lang="fr-CH" dirty="0" err="1" smtClean="0"/>
              <a:t>sensor</a:t>
            </a:r>
            <a:r>
              <a:rPr lang="fr-CH" dirty="0" smtClean="0"/>
              <a:t> CCS 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7" t="3247" r="20994" b="35039"/>
          <a:stretch/>
        </p:blipFill>
        <p:spPr bwMode="auto">
          <a:xfrm rot="5400000">
            <a:off x="6339248" y="3666438"/>
            <a:ext cx="2713468" cy="168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" t="24129" r="-1" b="16618"/>
          <a:stretch/>
        </p:blipFill>
        <p:spPr bwMode="auto">
          <a:xfrm rot="5400000">
            <a:off x="6934312" y="4622718"/>
            <a:ext cx="2845952" cy="132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73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latin typeface="Buxton Sketch" panose="03080500000500000004" pitchFamily="66" charset="0"/>
              </a:rPr>
              <a:t>Position of short </a:t>
            </a:r>
            <a:r>
              <a:rPr lang="fr-CH" dirty="0" err="1" smtClean="0">
                <a:latin typeface="Buxton Sketch" panose="03080500000500000004" pitchFamily="66" charset="0"/>
              </a:rPr>
              <a:t>sample</a:t>
            </a:r>
            <a:r>
              <a:rPr lang="fr-CH" dirty="0" smtClean="0">
                <a:latin typeface="Buxton Sketch" panose="03080500000500000004" pitchFamily="66" charset="0"/>
              </a:rPr>
              <a:t> in </a:t>
            </a:r>
            <a:r>
              <a:rPr lang="fr-CH" dirty="0" err="1" smtClean="0">
                <a:latin typeface="Buxton Sketch" panose="03080500000500000004" pitchFamily="66" charset="0"/>
              </a:rPr>
              <a:t>coil</a:t>
            </a:r>
            <a:endParaRPr lang="en-GB" dirty="0">
              <a:latin typeface="Buxton Sketch" panose="03080500000500000004" pitchFamily="66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t="18755" r="15038" b="1396"/>
          <a:stretch/>
        </p:blipFill>
        <p:spPr bwMode="auto">
          <a:xfrm>
            <a:off x="4716016" y="2161520"/>
            <a:ext cx="4206193" cy="296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1" r="15499" b="4122"/>
          <a:stretch/>
        </p:blipFill>
        <p:spPr bwMode="auto">
          <a:xfrm>
            <a:off x="683568" y="2021778"/>
            <a:ext cx="3816423" cy="312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3581" y="543979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 smtClean="0"/>
              <a:t>16.9 Tesla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50564" y="5445939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 smtClean="0"/>
              <a:t>5.0 Tesla</a:t>
            </a:r>
            <a:endParaRPr lang="en-GB" sz="2800" b="1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739" y="1556792"/>
            <a:ext cx="864095" cy="478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302491"/>
            <a:ext cx="979096" cy="810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983" y="1133088"/>
            <a:ext cx="1943869" cy="108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661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703" y="0"/>
            <a:ext cx="8229600" cy="1143000"/>
          </a:xfrm>
        </p:spPr>
        <p:txBody>
          <a:bodyPr/>
          <a:lstStyle/>
          <a:p>
            <a:r>
              <a:rPr lang="en-GB" dirty="0" err="1" smtClean="0">
                <a:latin typeface="Buxton Sketch" panose="03080500000500000004" pitchFamily="66" charset="0"/>
              </a:rPr>
              <a:t>Ic</a:t>
            </a:r>
            <a:r>
              <a:rPr lang="en-GB" dirty="0">
                <a:latin typeface="Buxton Sketch" panose="03080500000500000004" pitchFamily="66" charset="0"/>
              </a:rPr>
              <a:t> v </a:t>
            </a:r>
            <a:r>
              <a:rPr lang="en-GB" dirty="0" smtClean="0">
                <a:latin typeface="Buxton Sketch" panose="03080500000500000004" pitchFamily="66" charset="0"/>
              </a:rPr>
              <a:t>Test </a:t>
            </a:r>
            <a:r>
              <a:rPr lang="en-GB" dirty="0">
                <a:latin typeface="Buxton Sketch" panose="03080500000500000004" pitchFamily="66" charset="0"/>
              </a:rPr>
              <a:t>temperature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8966400"/>
              </p:ext>
            </p:extLst>
          </p:nvPr>
        </p:nvGraphicFramePr>
        <p:xfrm>
          <a:off x="3563888" y="3861048"/>
          <a:ext cx="489654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88645" y="3573016"/>
            <a:ext cx="3024336" cy="290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808827" y="882700"/>
            <a:ext cx="2782134" cy="2673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499992" y="4725144"/>
            <a:ext cx="1944216" cy="1296144"/>
          </a:xfrm>
          <a:prstGeom prst="rect">
            <a:avLst/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In the post </a:t>
            </a:r>
            <a:endParaRPr lang="en-GB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3336960"/>
              </p:ext>
            </p:extLst>
          </p:nvPr>
        </p:nvGraphicFramePr>
        <p:xfrm>
          <a:off x="3575035" y="854965"/>
          <a:ext cx="520749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3" t="12653" r="53359" b="11774"/>
          <a:stretch/>
        </p:blipFill>
        <p:spPr bwMode="auto">
          <a:xfrm>
            <a:off x="898850" y="3661878"/>
            <a:ext cx="1323063" cy="264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36" r="8384"/>
          <a:stretch/>
        </p:blipFill>
        <p:spPr bwMode="auto">
          <a:xfrm>
            <a:off x="195104" y="3883668"/>
            <a:ext cx="393541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12453" y="4796759"/>
            <a:ext cx="8640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16.9 T</a:t>
            </a:r>
            <a:endParaRPr lang="en-GB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495" y="3556016"/>
            <a:ext cx="1072031" cy="887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78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93" y="-20197"/>
            <a:ext cx="7347235" cy="5428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61408" y="2451870"/>
            <a:ext cx="6828827" cy="211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95768"/>
            <a:ext cx="2522542" cy="242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48838" y="332655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Buxton Sketch" panose="03080500000500000004" pitchFamily="66" charset="0"/>
              </a:rPr>
              <a:t>Feather 2 </a:t>
            </a:r>
            <a:endParaRPr lang="en-GB" sz="4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7"/>
          <a:stretch/>
        </p:blipFill>
        <p:spPr bwMode="auto">
          <a:xfrm>
            <a:off x="3779912" y="3925024"/>
            <a:ext cx="3240359" cy="296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846" y="3013709"/>
            <a:ext cx="21399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249758" y="393305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Iron OD ~ 240mm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8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703</Words>
  <Application>Microsoft Office PowerPoint</Application>
  <PresentationFormat>On-screen Show (4:3)</PresentationFormat>
  <Paragraphs>187</Paragraphs>
  <Slides>22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Office Theme</vt:lpstr>
      <vt:lpstr>1_Office Theme</vt:lpstr>
      <vt:lpstr>2_Office Theme</vt:lpstr>
      <vt:lpstr>Acrobat Document</vt:lpstr>
      <vt:lpstr>PowerPoint Presentation</vt:lpstr>
      <vt:lpstr>Over view</vt:lpstr>
      <vt:lpstr>Feather-M0 and Feather-M2</vt:lpstr>
      <vt:lpstr>Feather Zero</vt:lpstr>
      <vt:lpstr>Feather Zero parts</vt:lpstr>
      <vt:lpstr>10 kA Temperature margin</vt:lpstr>
      <vt:lpstr>Position of short sample in coil</vt:lpstr>
      <vt:lpstr>Ic v Test temperature</vt:lpstr>
      <vt:lpstr>PowerPoint Presentation</vt:lpstr>
      <vt:lpstr>Quench Protection with Copper ICEE Loops</vt:lpstr>
      <vt:lpstr>Review of Feather 2 components</vt:lpstr>
      <vt:lpstr>Ic versus transverse stress</vt:lpstr>
      <vt:lpstr>Quench detection</vt:lpstr>
      <vt:lpstr>PowerPoint Presentation</vt:lpstr>
      <vt:lpstr>PowerPoint Presentation</vt:lpstr>
      <vt:lpstr>Non-Linear Current Sharing Model</vt:lpstr>
      <vt:lpstr>Feather–M2 Harmonics</vt:lpstr>
      <vt:lpstr>Quench Detection Race</vt:lpstr>
      <vt:lpstr>Test station spec.</vt:lpstr>
      <vt:lpstr>HTS Quench DAQ</vt:lpstr>
      <vt:lpstr>Cross section 5 T Stand alone 98 mm outer diameter, to be able to fit inside Fresca-2 without touching. Standalone we may fit a simple magnetic yoke </vt:lpstr>
      <vt:lpstr>Possible test ideas after stand alone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Glyn Kirby</dc:creator>
  <cp:lastModifiedBy>Glyn Kirby</cp:lastModifiedBy>
  <cp:revision>17</cp:revision>
  <dcterms:created xsi:type="dcterms:W3CDTF">2014-11-25T10:58:42Z</dcterms:created>
  <dcterms:modified xsi:type="dcterms:W3CDTF">2014-11-26T08:20:16Z</dcterms:modified>
</cp:coreProperties>
</file>