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4" r:id="rId3"/>
    <p:sldMasterId id="2147483688" r:id="rId4"/>
    <p:sldMasterId id="2147483700" r:id="rId5"/>
  </p:sldMasterIdLst>
  <p:notesMasterIdLst>
    <p:notesMasterId r:id="rId30"/>
  </p:notesMasterIdLst>
  <p:sldIdLst>
    <p:sldId id="260" r:id="rId6"/>
    <p:sldId id="261" r:id="rId7"/>
    <p:sldId id="262" r:id="rId8"/>
    <p:sldId id="287" r:id="rId9"/>
    <p:sldId id="271" r:id="rId10"/>
    <p:sldId id="268" r:id="rId11"/>
    <p:sldId id="286" r:id="rId12"/>
    <p:sldId id="270" r:id="rId13"/>
    <p:sldId id="273" r:id="rId14"/>
    <p:sldId id="263" r:id="rId15"/>
    <p:sldId id="274" r:id="rId16"/>
    <p:sldId id="275" r:id="rId17"/>
    <p:sldId id="264" r:id="rId18"/>
    <p:sldId id="279" r:id="rId19"/>
    <p:sldId id="276" r:id="rId20"/>
    <p:sldId id="277" r:id="rId21"/>
    <p:sldId id="278" r:id="rId22"/>
    <p:sldId id="265" r:id="rId23"/>
    <p:sldId id="283" r:id="rId24"/>
    <p:sldId id="288" r:id="rId25"/>
    <p:sldId id="281" r:id="rId26"/>
    <p:sldId id="280" r:id="rId27"/>
    <p:sldId id="284" r:id="rId28"/>
    <p:sldId id="285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786944-62F3-784F-9C17-EBAD586E9B2A}" type="datetimeFigureOut">
              <a:rPr lang="en-US" smtClean="0"/>
              <a:t>02/11/15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B45AD6-0634-4E4E-B228-859BF1D42E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5038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45AD6-0634-4E4E-B228-859BF1D42E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400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45AD6-0634-4E4E-B228-859BF1D42E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170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2934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8137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4101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0041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45175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74995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7754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7022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4318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97300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Cliquez pour modifier les styles du texte du masque</a:t>
            </a:r>
          </a:p>
          <a:p>
            <a:pPr lvl="1" eaLnBrk="1" latinLnBrk="0" hangingPunct="1"/>
            <a:r>
              <a:rPr lang="fr-CH" smtClean="0"/>
              <a:t>Deuxième niveau</a:t>
            </a:r>
          </a:p>
          <a:p>
            <a:pPr lvl="2" eaLnBrk="1" latinLnBrk="0" hangingPunct="1"/>
            <a:r>
              <a:rPr lang="fr-CH" smtClean="0"/>
              <a:t>Troisième niveau</a:t>
            </a:r>
          </a:p>
          <a:p>
            <a:pPr lvl="3" eaLnBrk="1" latinLnBrk="0" hangingPunct="1"/>
            <a:r>
              <a:rPr lang="fr-CH" smtClean="0"/>
              <a:t>Quatrième niveau</a:t>
            </a:r>
          </a:p>
          <a:p>
            <a:pPr lvl="4" eaLnBrk="1" latinLnBrk="0" hangingPunct="1"/>
            <a:r>
              <a:rPr lang="fr-CH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9166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9730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0824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9462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7640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08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8905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7253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28793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CODP/CAP @ DPHEP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524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51254"/>
            <a:ext cx="8229601" cy="899297"/>
          </a:xfrm>
        </p:spPr>
        <p:txBody>
          <a:bodyPr/>
          <a:lstStyle/>
          <a:p>
            <a:r>
              <a:rPr kumimoji="0" lang="fr-CH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1269880"/>
            <a:ext cx="4026519" cy="46807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52182" y="1269880"/>
            <a:ext cx="4034618" cy="468070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 smtClean="0"/>
              <a:t>Click to edit Master text styles</a:t>
            </a:r>
          </a:p>
          <a:p>
            <a:pPr lvl="1" eaLnBrk="1" latinLnBrk="0" hangingPunct="1"/>
            <a:r>
              <a:rPr lang="fr-CH" dirty="0" smtClean="0"/>
              <a:t>Second level</a:t>
            </a:r>
          </a:p>
          <a:p>
            <a:pPr lvl="2" eaLnBrk="1" latinLnBrk="0" hangingPunct="1"/>
            <a:r>
              <a:rPr lang="fr-CH" dirty="0" smtClean="0"/>
              <a:t>Third level</a:t>
            </a:r>
          </a:p>
          <a:p>
            <a:pPr lvl="3" eaLnBrk="1" latinLnBrk="0" hangingPunct="1"/>
            <a:r>
              <a:rPr lang="fr-CH" dirty="0" smtClean="0"/>
              <a:t>Fourth level</a:t>
            </a:r>
          </a:p>
          <a:p>
            <a:pPr lvl="4" eaLnBrk="1" latinLnBrk="0" hangingPunct="1"/>
            <a:r>
              <a:rPr lang="fr-CH" dirty="0" smtClean="0"/>
              <a:t>Fifth level</a:t>
            </a:r>
            <a:endParaRPr kumimoji="0"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16987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3213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16152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010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74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51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20268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76738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3628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52153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52317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96375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7578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73894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7584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93742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501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100AEAA-34A9-E949-8DFA-F7A7A628CD5A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62409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E3EFDE"/>
          </a:solidFill>
        </p:spPr>
        <p:txBody>
          <a:bodyPr>
            <a:normAutofit/>
          </a:bodyPr>
          <a:lstStyle>
            <a:lvl1pPr>
              <a:defRPr sz="4000" b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fr-FR" dirty="0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0112" y="1621908"/>
            <a:ext cx="7345363" cy="4544393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  <a:lvl2pPr>
              <a:defRPr>
                <a:latin typeface="Calibri"/>
                <a:cs typeface="Calibri"/>
              </a:defRPr>
            </a:lvl2pPr>
            <a:lvl3pPr>
              <a:defRPr>
                <a:latin typeface="Calibri"/>
                <a:cs typeface="Calibri"/>
              </a:defRPr>
            </a:lvl3pPr>
            <a:lvl4pPr>
              <a:defRPr>
                <a:latin typeface="Calibri"/>
                <a:cs typeface="Calibri"/>
              </a:defRPr>
            </a:lvl4pPr>
            <a:lvl5pPr>
              <a:defRPr>
                <a:latin typeface="Calibri"/>
                <a:cs typeface="Calibri"/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" y="6566143"/>
            <a:ext cx="2133600" cy="259317"/>
          </a:xfrm>
        </p:spPr>
        <p:txBody>
          <a:bodyPr/>
          <a:lstStyle>
            <a:lvl1pPr>
              <a:defRPr>
                <a:latin typeface="Calibri"/>
                <a:cs typeface="Calibri"/>
              </a:defRPr>
            </a:lvl1pPr>
          </a:lstStyle>
          <a:p>
            <a:fld id="{19C44C76-F34B-4148-A6CA-B2EB318A203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01424" y="6566143"/>
            <a:ext cx="3196767" cy="256222"/>
          </a:xfrm>
        </p:spPr>
        <p:txBody>
          <a:bodyPr/>
          <a:lstStyle>
            <a:lvl1pPr>
              <a:defRPr>
                <a:latin typeface="Arial"/>
                <a:cs typeface="Arial"/>
              </a:defRPr>
            </a:lvl1pPr>
          </a:lstStyle>
          <a:p>
            <a:r>
              <a:rPr lang="fr-FR" dirty="0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C. Diaconu, DPHEP Collaboration Meeting 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550902"/>
            <a:ext cx="762000" cy="271463"/>
          </a:xfrm>
        </p:spPr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3549006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 avec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A14B3D83-514D-DB42-93EC-BB776C0CF51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1193957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17779-239B-A043-9348-0C86DF8B62C1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1732684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CC412-A914-9C45-B944-AB3EFB50447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32837506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CFA3F-3E23-A146-A322-F5330DF37206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8967892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FEC2D-1460-7647-B2DB-223FEA5B4EF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804971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342DA-8D14-C145-963B-699E24277BC4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24289606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0898F3-6E42-944B-B238-18F32F0FC65C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227722723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, imag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 lang="en-US"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defTabSz="457200"/>
                    <a:endParaRPr>
                      <a:solidFill>
                        <a:srgbClr val="FFFFFF"/>
                      </a:solidFill>
                      <a:latin typeface="Calisto MT"/>
                    </a:endParaRPr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32B48-DF05-A54E-BBB4-AA889B66120C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9762412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D2D03-3B75-5943-8C49-B177C5A471EE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904785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u-dessus de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45519-81DF-5246-BF11-B40F25EE8E27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5747698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US">
                <a:solidFill>
                  <a:srgbClr val="FFFFFF"/>
                </a:solidFill>
                <a:latin typeface="Calisto MT"/>
              </a:endParaRPr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>
                  <a:solidFill>
                    <a:srgbClr val="FFFFFF"/>
                  </a:solidFill>
                  <a:latin typeface="Calisto MT"/>
                </a:endParaRPr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67630-2D96-B54B-B3C2-8F10B0B298CB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323323821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200"/>
                <a:endParaRPr lang="en-US">
                  <a:solidFill>
                    <a:srgbClr val="FFFFFF"/>
                  </a:solidFill>
                  <a:latin typeface="Calisto MT"/>
                </a:endParaRPr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457200"/>
                  <a:endParaRPr>
                    <a:solidFill>
                      <a:srgbClr val="FFFFFF"/>
                    </a:solidFill>
                    <a:latin typeface="Calisto MT"/>
                  </a:endParaRPr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>
                <a:solidFill>
                  <a:srgbClr val="FFFFFF"/>
                </a:solidFill>
                <a:latin typeface="Calisto MT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Cliquez et modifiez le titre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D4024-D3C4-1244-A854-D002C60EB150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1874139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theme" Target="../theme/theme2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37.xml"/><Relationship Id="rId14" Type="http://schemas.openxmlformats.org/officeDocument/2006/relationships/theme" Target="../theme/theme3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2.xml"/><Relationship Id="rId15" Type="http://schemas.openxmlformats.org/officeDocument/2006/relationships/theme" Target="../theme/theme5.xml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39D98-285A-4BF7-83FF-4E0C13AC041C}" type="datetimeFigureOut">
              <a:rPr lang="en-GB" smtClean="0"/>
              <a:t>02/11/15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2C9DEF-EA6D-40CA-A9A5-16A0033249A3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481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  <a:latin typeface="Arial"/>
              </a:rPr>
              <a:t>CODP/CAP @ DPHEP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8241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2105D5F2-E268-4345-BC3A-EC2759376DF3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02/11/15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4D1056F6-7728-154B-8396-04B57CAAA9E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4274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0554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1521128"/>
            <a:ext cx="7345363" cy="45443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pPr defTabSz="457200"/>
            <a:fld id="{DFFAF8A2-2E58-4C4A-A5BB-55CB1DE2233F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 defTabSz="457200"/>
              <a:t>02/11/15</a:t>
            </a:fld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 dirty="0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‹#›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</p:spTree>
    <p:extLst>
      <p:ext uri="{BB962C8B-B14F-4D97-AF65-F5344CB8AC3E}">
        <p14:creationId xmlns:p14="http://schemas.microsoft.com/office/powerpoint/2010/main" val="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4" Type="http://schemas.openxmlformats.org/officeDocument/2006/relationships/image" Target="../media/image39.png"/><Relationship Id="rId5" Type="http://schemas.openxmlformats.org/officeDocument/2006/relationships/image" Target="../media/image40.emf"/><Relationship Id="rId6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4" Type="http://schemas.openxmlformats.org/officeDocument/2006/relationships/image" Target="../media/image45.emf"/><Relationship Id="rId5" Type="http://schemas.openxmlformats.org/officeDocument/2006/relationships/image" Target="../media/image46.emf"/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hyperlink" Target="http://opendata.cern.ch/collection/data-policies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4" Type="http://schemas.openxmlformats.org/officeDocument/2006/relationships/image" Target="../media/image51.emf"/><Relationship Id="rId5" Type="http://schemas.openxmlformats.org/officeDocument/2006/relationships/image" Target="../media/image52.emf"/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4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tiff"/><Relationship Id="rId1" Type="http://schemas.openxmlformats.org/officeDocument/2006/relationships/slideLayout" Target="../slideLayouts/slideLayout39.xml"/><Relationship Id="rId2" Type="http://schemas.openxmlformats.org/officeDocument/2006/relationships/hyperlink" Target="https://indico.cern.ch/event/444264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20.png"/><Relationship Id="rId9" Type="http://schemas.openxmlformats.org/officeDocument/2006/relationships/image" Target="../media/image21.png"/><Relationship Id="rId10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0" y="753090"/>
            <a:ext cx="7956376" cy="1566510"/>
          </a:xfrm>
          <a:prstGeom prst="rect">
            <a:avLst/>
          </a:prstGeom>
          <a:solidFill>
            <a:srgbClr val="FE5000">
              <a:alpha val="80000"/>
            </a:srgbClr>
          </a:solidFill>
        </p:spPr>
        <p:txBody>
          <a:bodyPr vert="horz" wrap="square" lIns="288000" tIns="288000" rIns="288000" bIns="288000" rtlCol="0" anchor="ctr">
            <a:spAutoFit/>
          </a:bodyPr>
          <a:lstStyle/>
          <a:p>
            <a:pPr lvl="0">
              <a:spcBef>
                <a:spcPct val="0"/>
              </a:spcBef>
            </a:pPr>
            <a:r>
              <a:rPr lang="en-US" sz="3200" dirty="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rPr>
              <a:t>Session 4: Data preservation lessons learnt and future prospects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656184" y="2564904"/>
            <a:ext cx="6300192" cy="1029476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vert="horz" wrap="square" lIns="144000" tIns="144000" rIns="144000" bIns="144000" rtlCol="0" anchor="t">
            <a:spAutoFit/>
          </a:bodyPr>
          <a:lstStyle/>
          <a:p>
            <a:r>
              <a:rPr lang="en-US" sz="2400" b="1" dirty="0" smtClean="0"/>
              <a:t>LTDP in HEP: </a:t>
            </a:r>
            <a:r>
              <a:rPr lang="en-US" sz="2400" b="1" dirty="0"/>
              <a:t>Status, lessons </a:t>
            </a:r>
            <a:r>
              <a:rPr lang="en-US" sz="2400" b="1" dirty="0" smtClean="0"/>
              <a:t>learnt </a:t>
            </a:r>
            <a:endParaRPr lang="en-US" sz="2400" b="1" dirty="0"/>
          </a:p>
          <a:p>
            <a:r>
              <a:rPr lang="en-US" sz="2400" b="1" dirty="0"/>
              <a:t>and 2020 </a:t>
            </a:r>
            <a:r>
              <a:rPr lang="en-US" sz="2400" b="1" dirty="0" smtClean="0"/>
              <a:t>(2035 / 2050) outlook </a:t>
            </a:r>
            <a:endParaRPr lang="en-US" sz="2400" b="1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656184" y="3830621"/>
            <a:ext cx="6300192" cy="822515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vert="horz" wrap="square" lIns="144000" tIns="72000" rIns="144000" bIns="72000" rtlCol="0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Jamie Shiers</a:t>
            </a:r>
            <a:endParaRPr kumimoji="0" lang="en-US" sz="2000" b="1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i="1" baseline="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CERN &amp; DPHEP</a:t>
            </a:r>
            <a:endParaRPr kumimoji="0" lang="en-GB" sz="20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733256"/>
            <a:ext cx="9144000" cy="1124744"/>
          </a:xfrm>
          <a:prstGeom prst="rect">
            <a:avLst/>
          </a:prstGeom>
          <a:solidFill>
            <a:schemeClr val="accent6">
              <a:lumMod val="60000"/>
              <a:lumOff val="40000"/>
              <a:alpha val="38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107504" y="5825963"/>
            <a:ext cx="8987746" cy="1066972"/>
            <a:chOff x="417725" y="3125059"/>
            <a:chExt cx="8596104" cy="106697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208351" y="3176368"/>
              <a:ext cx="68054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b="1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b="1" dirty="0">
                <a:latin typeface="American Typewriter"/>
                <a:cs typeface="American Typewriter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2230" y="3832336"/>
            <a:ext cx="834146" cy="82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Data preservation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1331640" y="765064"/>
            <a:ext cx="6629452" cy="3240000"/>
            <a:chOff x="1691681" y="764704"/>
            <a:chExt cx="6629452" cy="324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95566" y="764704"/>
              <a:ext cx="4325567" cy="32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91681" y="764704"/>
              <a:ext cx="2299355" cy="324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0285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869160"/>
            <a:ext cx="9144000" cy="88571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dirty="0" smtClean="0"/>
              <a:t>2020 Vision for LT DP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769" y="1600200"/>
            <a:ext cx="8566376" cy="4817033"/>
          </a:xfrm>
        </p:spPr>
        <p:txBody>
          <a:bodyPr>
            <a:normAutofit fontScale="77500" lnSpcReduction="2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Long-term – e.g. FCC timescales</a:t>
            </a:r>
            <a:r>
              <a:rPr lang="en-US" i="1" dirty="0" smtClean="0">
                <a:solidFill>
                  <a:srgbClr val="FF0000"/>
                </a:solidFill>
              </a:rPr>
              <a:t>: </a:t>
            </a:r>
            <a:r>
              <a:rPr lang="en-US" b="1" i="1" dirty="0" smtClean="0">
                <a:solidFill>
                  <a:srgbClr val="008000"/>
                </a:solidFill>
              </a:rPr>
              <a:t>disruptive change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By 2020, all </a:t>
            </a:r>
            <a:r>
              <a:rPr lang="en-US" b="1" dirty="0" smtClean="0">
                <a:solidFill>
                  <a:srgbClr val="000090"/>
                </a:solidFill>
              </a:rPr>
              <a:t>archived data</a:t>
            </a:r>
            <a:r>
              <a:rPr lang="en-US" dirty="0" smtClean="0"/>
              <a:t> – e.g. that described in DPHEP Blueprint, including LHC data – easily </a:t>
            </a:r>
            <a:r>
              <a:rPr lang="en-US" b="1" dirty="0" smtClean="0">
                <a:solidFill>
                  <a:srgbClr val="660066"/>
                </a:solidFill>
              </a:rPr>
              <a:t>findable</a:t>
            </a:r>
            <a:r>
              <a:rPr lang="en-US" dirty="0" smtClean="0"/>
              <a:t>, fully </a:t>
            </a:r>
            <a:r>
              <a:rPr lang="en-US" b="1" dirty="0" smtClean="0"/>
              <a:t>usable</a:t>
            </a:r>
            <a:r>
              <a:rPr lang="en-US" dirty="0" smtClean="0"/>
              <a:t> by </a:t>
            </a:r>
            <a:r>
              <a:rPr lang="en-US" b="1" dirty="0" smtClean="0"/>
              <a:t>designated communities</a:t>
            </a:r>
            <a:r>
              <a:rPr lang="en-US" dirty="0" smtClean="0"/>
              <a:t> with clear (Open) access policies and possibilities to annotate </a:t>
            </a:r>
            <a:r>
              <a:rPr lang="en-US" dirty="0"/>
              <a:t>further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Best practices, tools and services well run-in, fully documented and sustainable; built in common with </a:t>
            </a:r>
            <a:r>
              <a:rPr lang="en-US" b="1" dirty="0" smtClean="0">
                <a:solidFill>
                  <a:srgbClr val="008000"/>
                </a:solidFill>
              </a:rPr>
              <a:t>other disciplines</a:t>
            </a:r>
            <a:r>
              <a:rPr lang="en-US" dirty="0" smtClean="0"/>
              <a:t>, based on standards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660066"/>
                </a:solidFill>
              </a:rPr>
              <a:t>DPHEP portal</a:t>
            </a:r>
            <a:r>
              <a:rPr lang="en-US" dirty="0" smtClean="0"/>
              <a:t>, through which data / tools accessed</a:t>
            </a:r>
          </a:p>
          <a:p>
            <a:pPr lvl="2">
              <a:buFont typeface="Wingdings" charset="2"/>
              <a:buChar char="Ø"/>
            </a:pPr>
            <a:r>
              <a:rPr lang="en-US" b="1" dirty="0" smtClean="0"/>
              <a:t>“HEP </a:t>
            </a:r>
            <a:r>
              <a:rPr lang="en-US" b="1" dirty="0" err="1" smtClean="0"/>
              <a:t>FAIRport</a:t>
            </a:r>
            <a:r>
              <a:rPr lang="en-US" b="1" dirty="0" smtClean="0"/>
              <a:t>”: Findable, Accessible, Interoperable, Re-usable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Agree with Funding Agencies clear targets &amp; metrics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31156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3356992"/>
            <a:ext cx="9144000" cy="88571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Aspects of LT DP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712968" cy="4853136"/>
          </a:xfrm>
        </p:spPr>
        <p:txBody>
          <a:bodyPr>
            <a:normAutofit fontScale="62500" lnSpcReduction="20000"/>
          </a:bodyPr>
          <a:lstStyle/>
          <a:p>
            <a:r>
              <a:rPr lang="en-US" b="1" u="sng" dirty="0" smtClean="0"/>
              <a:t>A common approach across the main HEP labs worldwide, including:</a:t>
            </a:r>
          </a:p>
          <a:p>
            <a:endParaRPr lang="en-US" b="1" dirty="0"/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Data (bit preservation) – state of the art at </a:t>
            </a:r>
            <a:r>
              <a:rPr lang="en-US" b="1" dirty="0" err="1" smtClean="0">
                <a:solidFill>
                  <a:srgbClr val="FF0000"/>
                </a:solidFill>
              </a:rPr>
              <a:t>exascale</a:t>
            </a:r>
            <a:r>
              <a:rPr lang="en-US" b="1" dirty="0" smtClean="0">
                <a:solidFill>
                  <a:srgbClr val="FF0000"/>
                </a:solidFill>
              </a:rPr>
              <a:t> (1PB-10PB-100PB-1EB </a:t>
            </a:r>
            <a:r>
              <a:rPr lang="en-US" b="1" dirty="0" err="1" smtClean="0">
                <a:solidFill>
                  <a:srgbClr val="FF0000"/>
                </a:solidFill>
              </a:rPr>
              <a:t>etc</a:t>
            </a:r>
            <a:r>
              <a:rPr lang="en-US" b="1" dirty="0" smtClean="0">
                <a:solidFill>
                  <a:srgbClr val="FF0000"/>
                </a:solidFill>
              </a:rPr>
              <a:t>);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8000"/>
                </a:solidFill>
              </a:rPr>
              <a:t>Software (and environment) – combination of validation + </a:t>
            </a:r>
            <a:r>
              <a:rPr lang="en-US" b="1" dirty="0" err="1" smtClean="0">
                <a:solidFill>
                  <a:srgbClr val="008000"/>
                </a:solidFill>
              </a:rPr>
              <a:t>virtualisation</a:t>
            </a:r>
            <a:r>
              <a:rPr lang="en-US" b="1" dirty="0" smtClean="0">
                <a:solidFill>
                  <a:srgbClr val="008000"/>
                </a:solidFill>
              </a:rPr>
              <a:t>;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Documentation (I would say “knowledge”) – digital library technologies + regular testing as part of training and data re-use</a:t>
            </a:r>
          </a:p>
          <a:p>
            <a:pPr marL="571500" indent="-514350">
              <a:buFont typeface="+mj-lt"/>
              <a:buAutoNum type="arabicPeriod"/>
            </a:pPr>
            <a:endParaRPr lang="en-US" b="1" dirty="0">
              <a:solidFill>
                <a:srgbClr val="0000FF"/>
              </a:solidFill>
            </a:endParaRPr>
          </a:p>
          <a:p>
            <a:pPr marL="571500" indent="-514350"/>
            <a:r>
              <a:rPr lang="en-US" b="1" dirty="0" smtClean="0"/>
              <a:t>LEP – and other Colliders worldwide – allow us to “see into the future” and compare different options for LTDP</a:t>
            </a:r>
          </a:p>
          <a:p>
            <a:pPr marL="571500" indent="-514350"/>
            <a:endParaRPr lang="en-US" dirty="0" smtClean="0"/>
          </a:p>
          <a:p>
            <a:pPr marL="571500" indent="-514350">
              <a:buFont typeface="Wingdings" charset="2"/>
              <a:buChar char="Ø"/>
            </a:pPr>
            <a:r>
              <a:rPr lang="en-US" b="1" dirty="0" smtClean="0">
                <a:solidFill>
                  <a:srgbClr val="660066"/>
                </a:solidFill>
              </a:rPr>
              <a:t>Expectation for LEP is that data will be usable (and used) until ~2030 – 3 decades after end of data taking! (</a:t>
            </a:r>
            <a:r>
              <a:rPr lang="en-US" b="1" u="sng" dirty="0" smtClean="0">
                <a:solidFill>
                  <a:srgbClr val="660066"/>
                </a:solidFill>
              </a:rPr>
              <a:t>Copy on disk + 2 on tape @ CERN!)</a:t>
            </a:r>
          </a:p>
          <a:p>
            <a:pPr marL="571500" indent="-514350"/>
            <a:endParaRPr lang="en-US" dirty="0" smtClean="0"/>
          </a:p>
          <a:p>
            <a:pPr marL="571500" indent="-514350"/>
            <a:r>
              <a:rPr lang="en-US" dirty="0" smtClean="0"/>
              <a:t>Data will (should) be available much longer; “resurrection” of HEP data + software has been demonstrated but requires significant motivation + effort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9640" y="0"/>
            <a:ext cx="1979712" cy="148478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695342" cy="141277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7" descr="zeus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" t="856"/>
          <a:stretch>
            <a:fillRect/>
          </a:stretch>
        </p:blipFill>
        <p:spPr bwMode="auto">
          <a:xfrm>
            <a:off x="1" y="5884682"/>
            <a:ext cx="1835695" cy="973317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5841059"/>
            <a:ext cx="1355919" cy="10169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9912" y="5852203"/>
            <a:ext cx="1512167" cy="102592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4647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Re-use ( = FUNDING)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548680"/>
            <a:ext cx="44704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5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OSD@Orsay - Jamie.Shiers@cern.ch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6DD422B-766D-3E4E-B032-C5C001F9042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78997" cy="34342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2715" y="-27384"/>
            <a:ext cx="4541286" cy="34746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2715" y="3447250"/>
            <a:ext cx="4541286" cy="3429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6512" y="3455772"/>
            <a:ext cx="4615509" cy="340534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4946617" y="5999806"/>
            <a:ext cx="3377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b="1" dirty="0" smtClean="0">
                <a:solidFill>
                  <a:srgbClr val="000090"/>
                </a:solidFill>
                <a:latin typeface="Calibri"/>
              </a:rPr>
              <a:t>Volume: 100PB + ~50PB/year </a:t>
            </a:r>
            <a:br>
              <a:rPr lang="en-US" b="1" dirty="0" smtClean="0">
                <a:solidFill>
                  <a:srgbClr val="000090"/>
                </a:solidFill>
                <a:latin typeface="Calibri"/>
              </a:rPr>
            </a:br>
            <a:r>
              <a:rPr lang="en-US" b="1" dirty="0" smtClean="0">
                <a:solidFill>
                  <a:srgbClr val="000090"/>
                </a:solidFill>
                <a:latin typeface="Calibri"/>
              </a:rPr>
              <a:t>(+500PB/year from 2025)</a:t>
            </a:r>
            <a:endParaRPr lang="en-US" b="1" dirty="0">
              <a:solidFill>
                <a:srgbClr val="00009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552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205111"/>
            <a:ext cx="9144000" cy="719667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– “all HEP”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Bit preservation </a:t>
            </a:r>
            <a:r>
              <a:rPr lang="en-US" dirty="0" smtClean="0">
                <a:solidFill>
                  <a:srgbClr val="FF0000"/>
                </a:solidFill>
              </a:rPr>
              <a:t>– basically OK (at CERN) but not a formal policy</a:t>
            </a:r>
            <a:endParaRPr lang="en-US" dirty="0" smtClean="0"/>
          </a:p>
          <a:p>
            <a:pPr lvl="1"/>
            <a:r>
              <a:rPr lang="en-US" dirty="0" smtClean="0"/>
              <a:t>Data taken by the experiments should be preserved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Preserve </a:t>
            </a:r>
            <a:r>
              <a:rPr lang="en-US" dirty="0"/>
              <a:t>data, software, and </a:t>
            </a:r>
            <a:r>
              <a:rPr lang="en-US" dirty="0">
                <a:solidFill>
                  <a:srgbClr val="FF0000"/>
                </a:solidFill>
              </a:rPr>
              <a:t>know-how</a:t>
            </a:r>
            <a:r>
              <a:rPr lang="en-US" dirty="0"/>
              <a:t> in the </a:t>
            </a:r>
            <a:r>
              <a:rPr lang="en-US" dirty="0" smtClean="0"/>
              <a:t>collaborations</a:t>
            </a:r>
          </a:p>
          <a:p>
            <a:pPr lvl="1"/>
            <a:r>
              <a:rPr lang="en-US" dirty="0" smtClean="0"/>
              <a:t>Foundation </a:t>
            </a:r>
            <a:r>
              <a:rPr lang="en-US" dirty="0"/>
              <a:t>for long-term DP </a:t>
            </a:r>
            <a:r>
              <a:rPr lang="en-US" dirty="0" smtClean="0"/>
              <a:t>strategy</a:t>
            </a:r>
          </a:p>
          <a:p>
            <a:pPr lvl="1"/>
            <a:r>
              <a:rPr lang="en-US" dirty="0" smtClean="0"/>
              <a:t>Analysis </a:t>
            </a:r>
            <a:r>
              <a:rPr lang="en-US" dirty="0"/>
              <a:t>reproducibility: Data preservation alongside software evolution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Share </a:t>
            </a:r>
            <a:r>
              <a:rPr lang="en-US" dirty="0"/>
              <a:t>data and associated software with </a:t>
            </a:r>
            <a:r>
              <a:rPr lang="en-US" dirty="0" smtClean="0">
                <a:solidFill>
                  <a:srgbClr val="FF0000"/>
                </a:solidFill>
              </a:rPr>
              <a:t>(larger) </a:t>
            </a:r>
            <a:r>
              <a:rPr lang="en-US" dirty="0"/>
              <a:t>scientific community</a:t>
            </a:r>
          </a:p>
          <a:p>
            <a:pPr lvl="1"/>
            <a:r>
              <a:rPr lang="en-US" dirty="0" smtClean="0"/>
              <a:t>Additional </a:t>
            </a:r>
            <a:r>
              <a:rPr lang="en-US" dirty="0"/>
              <a:t>requirements:</a:t>
            </a:r>
          </a:p>
          <a:p>
            <a:pPr lvl="1"/>
            <a:r>
              <a:rPr lang="en-US" dirty="0" smtClean="0"/>
              <a:t>Storage</a:t>
            </a:r>
            <a:r>
              <a:rPr lang="en-US" dirty="0"/>
              <a:t>, distributed computing</a:t>
            </a:r>
          </a:p>
          <a:p>
            <a:pPr lvl="1"/>
            <a:r>
              <a:rPr lang="en-US" dirty="0" smtClean="0"/>
              <a:t>Accessibility </a:t>
            </a:r>
            <a:r>
              <a:rPr lang="en-US" dirty="0"/>
              <a:t>issues, intellectual property</a:t>
            </a:r>
          </a:p>
          <a:p>
            <a:pPr lvl="1"/>
            <a:r>
              <a:rPr lang="en-US" dirty="0" err="1" smtClean="0"/>
              <a:t>Formalising</a:t>
            </a:r>
            <a:r>
              <a:rPr lang="en-US" dirty="0" smtClean="0"/>
              <a:t> </a:t>
            </a:r>
            <a:r>
              <a:rPr lang="en-US" dirty="0"/>
              <a:t>and simplifying data format and analysis procedure</a:t>
            </a:r>
          </a:p>
          <a:p>
            <a:pPr lvl="1"/>
            <a:r>
              <a:rPr lang="en-US" dirty="0" smtClean="0"/>
              <a:t>Documentation</a:t>
            </a:r>
            <a:endParaRPr lang="en-US" dirty="0"/>
          </a:p>
          <a:p>
            <a:r>
              <a:rPr lang="en-US" dirty="0" smtClean="0"/>
              <a:t>Open </a:t>
            </a:r>
            <a:r>
              <a:rPr lang="en-US" dirty="0"/>
              <a:t>access to reduced data set to general public</a:t>
            </a:r>
          </a:p>
          <a:p>
            <a:pPr lvl="1"/>
            <a:r>
              <a:rPr lang="en-US" dirty="0" smtClean="0"/>
              <a:t>Education </a:t>
            </a:r>
            <a:r>
              <a:rPr lang="en-US" dirty="0"/>
              <a:t>and outreach</a:t>
            </a:r>
          </a:p>
          <a:p>
            <a:pPr lvl="1"/>
            <a:r>
              <a:rPr lang="en-US" dirty="0" smtClean="0"/>
              <a:t>Continuous </a:t>
            </a:r>
            <a:r>
              <a:rPr lang="en-US" dirty="0"/>
              <a:t>effort to provide meaningful examples and demonstrations</a:t>
            </a:r>
          </a:p>
          <a:p>
            <a:r>
              <a:rPr lang="en-US" dirty="0" smtClean="0"/>
              <a:t>Strategy </a:t>
            </a:r>
            <a:r>
              <a:rPr lang="en-US" dirty="0"/>
              <a:t>and scope in approved policy documents for </a:t>
            </a:r>
            <a:r>
              <a:rPr lang="en-US" dirty="0" smtClean="0"/>
              <a:t>all (</a:t>
            </a:r>
            <a:r>
              <a:rPr lang="en-US" dirty="0" smtClean="0">
                <a:solidFill>
                  <a:srgbClr val="FF0000"/>
                </a:solidFill>
              </a:rPr>
              <a:t>LHC+LEP</a:t>
            </a:r>
            <a:r>
              <a:rPr lang="en-US" dirty="0" smtClean="0"/>
              <a:t>) collaborations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://opendata.cern.ch/collection/data-</a:t>
            </a:r>
            <a:r>
              <a:rPr lang="en-US" dirty="0" smtClean="0">
                <a:hlinkClick r:id="rId2"/>
              </a:rPr>
              <a:t>policies</a:t>
            </a:r>
            <a:endParaRPr lang="en-US" dirty="0" smtClean="0"/>
          </a:p>
          <a:p>
            <a:pPr marL="448056" lvl="1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LEP (and other?) access policies exist (L3?) – need to be uploaded &amp; given DOI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8/6/2015</a:t>
            </a:r>
            <a:endParaRPr lang="en-US" dirty="0" smtClean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t>DPHEP Collaboration Workshop</a:t>
            </a:r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75323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 Use Cases (I) </a:t>
            </a:r>
            <a:r>
              <a:rPr lang="en-US" dirty="0" smtClean="0">
                <a:solidFill>
                  <a:srgbClr val="FF0000"/>
                </a:solidFill>
              </a:rPr>
              <a:t>(=know-how?)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50926" indent="-514350">
              <a:buFont typeface="+mj-lt"/>
              <a:buAutoNum type="arabicPeriod"/>
            </a:pPr>
            <a:r>
              <a:rPr lang="en-US" dirty="0" smtClean="0"/>
              <a:t>The person having done (part of) an analysis is leaving the collaboration and has to hand over the know-how to other collaboration members.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A newcomer would like join a group working on some physics subject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In a large collaboration, it may occur that two (groups of) people work independently on the same subject</a:t>
            </a:r>
          </a:p>
          <a:p>
            <a:pPr marL="550926" indent="-514350">
              <a:buFont typeface="+mj-lt"/>
              <a:buAutoNum type="arabicPeriod"/>
            </a:pPr>
            <a:r>
              <a:rPr lang="en-US" dirty="0" smtClean="0"/>
              <a:t>There is a conflict between results of two collaborations on the same subject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464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 Use Cases (</a:t>
            </a:r>
            <a:r>
              <a:rPr lang="en-US" dirty="0" smtClean="0"/>
              <a:t>II)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50926" indent="-514350">
              <a:buFont typeface="+mj-lt"/>
              <a:buAutoNum type="arabicPeriod" startAt="5"/>
            </a:pPr>
            <a:r>
              <a:rPr lang="en-US" dirty="0"/>
              <a:t>A previous analysis has to be </a:t>
            </a:r>
            <a:r>
              <a:rPr lang="en-US" dirty="0" smtClean="0"/>
              <a:t>repeated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Data from several experiments, on the same physics subject, have to be statistically </a:t>
            </a:r>
            <a:r>
              <a:rPr lang="en-US" dirty="0" smtClean="0"/>
              <a:t>combined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A working group or management member within a collaboration wishes to know who else has worked on a particular dataset, software piece or </a:t>
            </a:r>
            <a:r>
              <a:rPr lang="en-US" dirty="0" smtClean="0"/>
              <a:t>MC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Presentation or publication is submitted for internal/collaboration review and approval: lack of comprehensive </a:t>
            </a:r>
            <a:r>
              <a:rPr lang="en-US" dirty="0" smtClean="0"/>
              <a:t>metadata</a:t>
            </a:r>
          </a:p>
          <a:p>
            <a:pPr marL="550926" indent="-514350">
              <a:buFont typeface="+mj-lt"/>
              <a:buAutoNum type="arabicPeriod" startAt="5"/>
            </a:pPr>
            <a:r>
              <a:rPr lang="en-US" dirty="0"/>
              <a:t>Preparing for Open Data Sharing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02/11/15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17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9211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lessons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3036" y="911377"/>
            <a:ext cx="3933180" cy="3093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851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19268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smtClean="0"/>
              <a:t>There are </a:t>
            </a:r>
            <a:r>
              <a:rPr lang="en-US" b="1" dirty="0" smtClean="0"/>
              <a:t>enormous benefits in working with other projects and disciplines: IMHO we have saved years (=money)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we can also help others </a:t>
            </a:r>
            <a:r>
              <a:rPr lang="en-US" b="1" u="sng" dirty="0" smtClean="0"/>
              <a:t>(if they want)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8000"/>
                </a:solidFill>
              </a:rPr>
              <a:t>Having a Business Case and Cost Model </a:t>
            </a:r>
            <a:r>
              <a:rPr lang="en-US" b="1" u="sng" dirty="0" smtClean="0">
                <a:solidFill>
                  <a:srgbClr val="008000"/>
                </a:solidFill>
              </a:rPr>
              <a:t>is essential</a:t>
            </a:r>
            <a:r>
              <a:rPr lang="en-US" b="1" dirty="0" smtClean="0">
                <a:solidFill>
                  <a:srgbClr val="008000"/>
                </a:solidFill>
              </a:rPr>
              <a:t>; 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It </a:t>
            </a:r>
            <a:r>
              <a:rPr lang="en-US" b="1" dirty="0">
                <a:solidFill>
                  <a:srgbClr val="0000FF"/>
                </a:solidFill>
              </a:rPr>
              <a:t>is </a:t>
            </a:r>
            <a:r>
              <a:rPr lang="en-US" b="1" u="sng" dirty="0">
                <a:solidFill>
                  <a:srgbClr val="0000FF"/>
                </a:solidFill>
              </a:rPr>
              <a:t>never </a:t>
            </a:r>
            <a:r>
              <a:rPr lang="en-US" b="1" u="sng" dirty="0" smtClean="0">
                <a:solidFill>
                  <a:srgbClr val="0000FF"/>
                </a:solidFill>
              </a:rPr>
              <a:t>too early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to consider data preservation: early planning </a:t>
            </a:r>
            <a:r>
              <a:rPr lang="en-US" b="1" dirty="0" smtClean="0">
                <a:solidFill>
                  <a:srgbClr val="0000FF"/>
                </a:solidFill>
              </a:rPr>
              <a:t>is likely </a:t>
            </a:r>
            <a:r>
              <a:rPr lang="en-US" b="1" dirty="0">
                <a:solidFill>
                  <a:srgbClr val="0000FF"/>
                </a:solidFill>
              </a:rPr>
              <a:t>to result in cost savings that may be significant. Furthermore</a:t>
            </a:r>
            <a:r>
              <a:rPr lang="en-US" b="1" dirty="0" smtClean="0">
                <a:solidFill>
                  <a:srgbClr val="0000FF"/>
                </a:solidFill>
              </a:rPr>
              <a:t>, resources </a:t>
            </a:r>
            <a:r>
              <a:rPr lang="en-US" b="1" dirty="0">
                <a:solidFill>
                  <a:srgbClr val="0000FF"/>
                </a:solidFill>
              </a:rPr>
              <a:t>(and budget) beyond the data-taking lifetime of the projects </a:t>
            </a:r>
            <a:r>
              <a:rPr lang="en-US" b="1" dirty="0" smtClean="0">
                <a:solidFill>
                  <a:srgbClr val="0000FF"/>
                </a:solidFill>
              </a:rPr>
              <a:t>should be </a:t>
            </a:r>
            <a:r>
              <a:rPr lang="en-US" b="1" dirty="0">
                <a:solidFill>
                  <a:srgbClr val="0000FF"/>
                </a:solidFill>
              </a:rPr>
              <a:t>foreseen </a:t>
            </a:r>
            <a:r>
              <a:rPr lang="en-US" b="1" u="sng" dirty="0">
                <a:solidFill>
                  <a:srgbClr val="0000FF"/>
                </a:solidFill>
              </a:rPr>
              <a:t>from the </a:t>
            </a:r>
            <a:r>
              <a:rPr lang="en-US" b="1" u="sng" dirty="0" smtClean="0">
                <a:solidFill>
                  <a:srgbClr val="0000FF"/>
                </a:solidFill>
              </a:rPr>
              <a:t>beginning</a:t>
            </a:r>
            <a:r>
              <a:rPr lang="en-US" b="1" dirty="0" smtClean="0">
                <a:solidFill>
                  <a:srgbClr val="0000FF"/>
                </a:solidFill>
              </a:rPr>
              <a:t>;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Caveat emptor: </a:t>
            </a:r>
            <a:r>
              <a:rPr lang="en-US" b="1" dirty="0" smtClean="0">
                <a:solidFill>
                  <a:srgbClr val="FF0000"/>
                </a:solidFill>
              </a:rPr>
              <a:t>there are disruptive changes ahead. How does one prepare for these, particularly when a project is no longer in the active phase? (Don’t get hooked on any particular technical solution – </a:t>
            </a:r>
            <a:r>
              <a:rPr lang="en-US" b="1" u="sng" dirty="0" smtClean="0">
                <a:solidFill>
                  <a:srgbClr val="FF0000"/>
                </a:solidFill>
              </a:rPr>
              <a:t>it will change!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94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Long-term</a:t>
            </a:r>
          </a:p>
          <a:p>
            <a:endParaRPr lang="en-US" dirty="0"/>
          </a:p>
          <a:p>
            <a:r>
              <a:rPr lang="en-US" dirty="0" smtClean="0"/>
              <a:t>Data Preservation</a:t>
            </a:r>
          </a:p>
          <a:p>
            <a:endParaRPr lang="en-US" dirty="0"/>
          </a:p>
          <a:p>
            <a:r>
              <a:rPr lang="en-US" dirty="0" smtClean="0"/>
              <a:t>Future Re-Use</a:t>
            </a:r>
          </a:p>
          <a:p>
            <a:endParaRPr lang="en-US" dirty="0"/>
          </a:p>
          <a:p>
            <a:r>
              <a:rPr lang="en-US" dirty="0" smtClean="0"/>
              <a:t>Lessons learnt &amp; Outlook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481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8784976" cy="6192688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There are enormous benefits in working with other projects and disciplines: IMHO we have saved years (=money) </a:t>
            </a:r>
            <a:r>
              <a:rPr lang="en-US" b="1" dirty="0" smtClean="0">
                <a:solidFill>
                  <a:srgbClr val="FF0000"/>
                </a:solidFill>
              </a:rPr>
              <a:t>AND</a:t>
            </a:r>
            <a:r>
              <a:rPr lang="en-US" b="1" dirty="0" smtClean="0"/>
              <a:t> we can also help others </a:t>
            </a:r>
            <a:r>
              <a:rPr lang="en-US" b="1" u="sng" dirty="0" smtClean="0"/>
              <a:t>(if they want)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8000"/>
                </a:solidFill>
              </a:rPr>
              <a:t>Having a Business Case and Cost Model </a:t>
            </a:r>
            <a:r>
              <a:rPr lang="en-US" b="1" u="sng" dirty="0" smtClean="0">
                <a:solidFill>
                  <a:srgbClr val="008000"/>
                </a:solidFill>
              </a:rPr>
              <a:t>is essential</a:t>
            </a:r>
            <a:r>
              <a:rPr lang="en-US" b="1" dirty="0" smtClean="0">
                <a:solidFill>
                  <a:srgbClr val="008000"/>
                </a:solidFill>
              </a:rPr>
              <a:t>; 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rgbClr val="0000FF"/>
                </a:solidFill>
              </a:rPr>
              <a:t>It </a:t>
            </a:r>
            <a:r>
              <a:rPr lang="en-US" b="1" dirty="0">
                <a:solidFill>
                  <a:srgbClr val="0000FF"/>
                </a:solidFill>
              </a:rPr>
              <a:t>is </a:t>
            </a:r>
            <a:r>
              <a:rPr lang="en-US" b="1" u="sng" dirty="0">
                <a:solidFill>
                  <a:srgbClr val="0000FF"/>
                </a:solidFill>
              </a:rPr>
              <a:t>never </a:t>
            </a:r>
            <a:r>
              <a:rPr lang="en-US" b="1" u="sng" dirty="0" smtClean="0">
                <a:solidFill>
                  <a:srgbClr val="0000FF"/>
                </a:solidFill>
              </a:rPr>
              <a:t>too early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to consider data preservation: early planning </a:t>
            </a:r>
            <a:r>
              <a:rPr lang="en-US" b="1" dirty="0" smtClean="0">
                <a:solidFill>
                  <a:srgbClr val="0000FF"/>
                </a:solidFill>
              </a:rPr>
              <a:t>is likely </a:t>
            </a:r>
            <a:r>
              <a:rPr lang="en-US" b="1" dirty="0">
                <a:solidFill>
                  <a:srgbClr val="0000FF"/>
                </a:solidFill>
              </a:rPr>
              <a:t>to result in cost savings that may be significant. Furthermore</a:t>
            </a:r>
            <a:r>
              <a:rPr lang="en-US" b="1" dirty="0" smtClean="0">
                <a:solidFill>
                  <a:srgbClr val="0000FF"/>
                </a:solidFill>
              </a:rPr>
              <a:t>, resources </a:t>
            </a:r>
            <a:r>
              <a:rPr lang="en-US" b="1" dirty="0">
                <a:solidFill>
                  <a:srgbClr val="0000FF"/>
                </a:solidFill>
              </a:rPr>
              <a:t>(and budget) beyond the data-taking lifetime of the projects </a:t>
            </a:r>
            <a:r>
              <a:rPr lang="en-US" b="1" dirty="0" smtClean="0">
                <a:solidFill>
                  <a:srgbClr val="0000FF"/>
                </a:solidFill>
              </a:rPr>
              <a:t>should be </a:t>
            </a:r>
            <a:r>
              <a:rPr lang="en-US" b="1" dirty="0">
                <a:solidFill>
                  <a:srgbClr val="0000FF"/>
                </a:solidFill>
              </a:rPr>
              <a:t>foreseen </a:t>
            </a:r>
            <a:r>
              <a:rPr lang="en-US" b="1" u="sng" dirty="0">
                <a:solidFill>
                  <a:srgbClr val="0000FF"/>
                </a:solidFill>
              </a:rPr>
              <a:t>from the </a:t>
            </a:r>
            <a:r>
              <a:rPr lang="en-US" b="1" u="sng" dirty="0" smtClean="0">
                <a:solidFill>
                  <a:srgbClr val="0000FF"/>
                </a:solidFill>
              </a:rPr>
              <a:t>beginning</a:t>
            </a:r>
            <a:r>
              <a:rPr lang="en-US" b="1" dirty="0" smtClean="0">
                <a:solidFill>
                  <a:srgbClr val="0000FF"/>
                </a:solidFill>
              </a:rPr>
              <a:t>;</a:t>
            </a:r>
          </a:p>
          <a:p>
            <a:pPr marL="914400" lvl="1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b="1" i="1" dirty="0" smtClean="0"/>
              <a:t>Caveat emptor: </a:t>
            </a:r>
            <a:r>
              <a:rPr lang="en-US" b="1" dirty="0" smtClean="0">
                <a:solidFill>
                  <a:srgbClr val="FF0000"/>
                </a:solidFill>
              </a:rPr>
              <a:t>there are disruptive changes ahead. How does one prepare for these, particularly when a project is no longer in the active phase? (Don’t get hooked on any particular technical solution – </a:t>
            </a:r>
            <a:r>
              <a:rPr lang="en-US" b="1" u="sng" dirty="0" smtClean="0">
                <a:solidFill>
                  <a:srgbClr val="FF0000"/>
                </a:solidFill>
              </a:rPr>
              <a:t>it will change!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330439" y="1772816"/>
            <a:ext cx="9474439" cy="17543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0. You can justify it; afford it </a:t>
            </a:r>
            <a:br>
              <a:rPr lang="en-US" sz="5400" b="1" dirty="0" smtClean="0">
                <a:ln w="17780" cmpd="sng">
                  <a:solidFill>
                    <a:srgbClr val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</a:br>
            <a:r>
              <a:rPr lang="en-US" sz="5400" b="1" dirty="0" smtClean="0">
                <a:ln w="17780" cmpd="sng">
                  <a:solidFill>
                    <a:srgbClr val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</a:rPr>
              <a:t>= do it!</a:t>
            </a:r>
            <a:endParaRPr lang="en-US" sz="5400" b="1" dirty="0">
              <a:ln w="17780" cmpd="sng">
                <a:solidFill>
                  <a:srgbClr val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066311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7784" y="688062"/>
            <a:ext cx="3928988" cy="324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058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46600" cy="34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6600" y="0"/>
            <a:ext cx="4597400" cy="3448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48050"/>
            <a:ext cx="4546600" cy="34099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6600" y="3409950"/>
            <a:ext cx="4597400" cy="344805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317966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7373"/>
            <a:ext cx="8229600" cy="4525963"/>
          </a:xfrm>
        </p:spPr>
        <p:txBody>
          <a:bodyPr/>
          <a:lstStyle/>
          <a:p>
            <a:r>
              <a:rPr lang="en-US" dirty="0" smtClean="0"/>
              <a:t>See DPHEP Workshop in Lisbon for more details, including:</a:t>
            </a:r>
          </a:p>
          <a:p>
            <a:endParaRPr lang="en-US" dirty="0"/>
          </a:p>
          <a:p>
            <a:pPr lvl="1"/>
            <a:r>
              <a:rPr lang="en-US" dirty="0" smtClean="0"/>
              <a:t>Original DPHEP Blueprint (2012)</a:t>
            </a:r>
          </a:p>
          <a:p>
            <a:pPr lvl="1"/>
            <a:r>
              <a:rPr lang="en-US" dirty="0" smtClean="0"/>
              <a:t>New status report (2015)</a:t>
            </a:r>
          </a:p>
          <a:p>
            <a:pPr lvl="1"/>
            <a:r>
              <a:rPr lang="en-US" dirty="0" smtClean="0"/>
              <a:t>And key work items for 2016 and beyond</a:t>
            </a:r>
          </a:p>
          <a:p>
            <a:endParaRPr lang="en-US" dirty="0"/>
          </a:p>
          <a:p>
            <a:r>
              <a:rPr lang="en-US" dirty="0">
                <a:hlinkClick r:id="rId2"/>
              </a:rPr>
              <a:t>https://indico.cern.ch/event/444264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6256" y="-27384"/>
            <a:ext cx="2267744" cy="1509081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1512168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13713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00113" y="555149"/>
            <a:ext cx="7345362" cy="1055447"/>
          </a:xfrm>
        </p:spPr>
        <p:txBody>
          <a:bodyPr>
            <a:normAutofit fontScale="90000"/>
          </a:bodyPr>
          <a:lstStyle/>
          <a:p>
            <a:r>
              <a:rPr lang="fr-FR" sz="3100" dirty="0" smtClean="0"/>
              <a:t>Data </a:t>
            </a:r>
            <a:r>
              <a:rPr lang="fr-FR" sz="3100" dirty="0" err="1" smtClean="0"/>
              <a:t>Preservation</a:t>
            </a:r>
            <a:r>
              <a:rPr lang="fr-FR" sz="3100" dirty="0" smtClean="0"/>
              <a:t> in High </a:t>
            </a:r>
            <a:r>
              <a:rPr lang="fr-FR" sz="3100" dirty="0" err="1" smtClean="0"/>
              <a:t>Energy</a:t>
            </a:r>
            <a:r>
              <a:rPr lang="fr-FR" sz="3100" dirty="0" smtClean="0"/>
              <a:t> </a:t>
            </a:r>
            <a:r>
              <a:rPr lang="fr-FR" sz="3100" dirty="0" err="1" smtClean="0"/>
              <a:t>Physics</a:t>
            </a:r>
            <a:r>
              <a:rPr lang="fr-FR" sz="3100" dirty="0" smtClean="0"/>
              <a:t/>
            </a:r>
            <a:br>
              <a:rPr lang="fr-FR" sz="3100" dirty="0" smtClean="0"/>
            </a:br>
            <a:r>
              <a:rPr lang="fr-FR" dirty="0" smtClean="0"/>
              <a:t>The road to DPHEP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3605F-98C3-064E-B3D0-18C936F7C33F}" type="datetime1">
              <a:rPr lang="en-US" smtClean="0">
                <a:solidFill>
                  <a:srgbClr val="7C8F97">
                    <a:lumMod val="60000"/>
                    <a:lumOff val="40000"/>
                  </a:srgbClr>
                </a:solidFill>
              </a:rPr>
              <a:pPr/>
              <a:t>02/11/15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</a:rPr>
              <a:t>DPHEP/ICFA</a:t>
            </a:r>
            <a:endParaRPr lang="fr-FR">
              <a:solidFill>
                <a:srgbClr val="7C8F97">
                  <a:lumMod val="60000"/>
                  <a:lumOff val="40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276DBA-A1FC-F74B-96D9-35104F3A9E3F}" type="slidenum">
              <a:rPr lang="fr-FR" smtClean="0">
                <a:solidFill>
                  <a:srgbClr val="7C8F97">
                    <a:lumMod val="60000"/>
                    <a:lumOff val="40000"/>
                  </a:srgbClr>
                </a:solidFill>
                <a:latin typeface="Calisto MT"/>
              </a:rPr>
              <a:pPr/>
              <a:t>24</a:t>
            </a:fld>
            <a:endParaRPr lang="fr-FR">
              <a:solidFill>
                <a:srgbClr val="7C8F97">
                  <a:lumMod val="60000"/>
                  <a:lumOff val="40000"/>
                </a:srgbClr>
              </a:solidFill>
              <a:latin typeface="Calisto MT"/>
            </a:endParaRPr>
          </a:p>
        </p:txBody>
      </p:sp>
      <p:pic>
        <p:nvPicPr>
          <p:cNvPr id="7" name="Picture 1030" descr="dphepbann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139" y="2117869"/>
            <a:ext cx="4081721" cy="48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mage 7" descr="Screen Shot 2013-10-08 at 9.13.3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755" y="2599441"/>
            <a:ext cx="5877607" cy="355559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5327895" y="6356350"/>
            <a:ext cx="23942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fr-FR" sz="2000" b="1" dirty="0" smtClean="0">
                <a:solidFill>
                  <a:srgbClr val="000000"/>
                </a:solidFill>
                <a:latin typeface="American Typewriter"/>
                <a:cs typeface="American Typewriter"/>
              </a:rPr>
              <a:t>http://</a:t>
            </a:r>
            <a:r>
              <a:rPr lang="fr-FR" sz="2000" b="1" dirty="0" err="1" smtClean="0">
                <a:solidFill>
                  <a:srgbClr val="000000"/>
                </a:solidFill>
                <a:latin typeface="American Typewriter"/>
                <a:cs typeface="American Typewriter"/>
              </a:rPr>
              <a:t>dphep.org</a:t>
            </a:r>
            <a:endParaRPr lang="fr-FR" sz="2000" b="1" dirty="0">
              <a:solidFill>
                <a:srgbClr val="000000"/>
              </a:solidFill>
              <a:latin typeface="American Typewriter"/>
              <a:cs typeface="American Typewriter"/>
            </a:endParaRPr>
          </a:p>
        </p:txBody>
      </p:sp>
    </p:spTree>
    <p:extLst>
      <p:ext uri="{BB962C8B-B14F-4D97-AF65-F5344CB8AC3E}">
        <p14:creationId xmlns:p14="http://schemas.microsoft.com/office/powerpoint/2010/main" val="5025921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Long term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248" y="476672"/>
            <a:ext cx="4716016" cy="330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074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Long term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248" y="476672"/>
            <a:ext cx="4716016" cy="33076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856" y="3848100"/>
            <a:ext cx="2705100" cy="30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4114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988840"/>
            <a:ext cx="4823078" cy="32403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9832" y="5171421"/>
            <a:ext cx="2808312" cy="16865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92" y="15563"/>
            <a:ext cx="2395367" cy="180754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21998" y="0"/>
            <a:ext cx="2822002" cy="191683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096387"/>
            <a:ext cx="1763688" cy="17636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14459" y="4681403"/>
            <a:ext cx="2514600" cy="2209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7864" y="15064"/>
            <a:ext cx="1944215" cy="197614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6256" y="2757791"/>
            <a:ext cx="2195736" cy="1351222"/>
          </a:xfrm>
          <a:prstGeom prst="rect">
            <a:avLst/>
          </a:prstGeom>
          <a:ln w="63500">
            <a:solidFill>
              <a:srgbClr val="FFFF00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3468" y="1844824"/>
            <a:ext cx="2400300" cy="3390900"/>
          </a:xfrm>
          <a:prstGeom prst="rect">
            <a:avLst/>
          </a:prstGeom>
          <a:ln w="635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53225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4275898"/>
            <a:ext cx="9144000" cy="2249446"/>
            <a:chOff x="0" y="4635938"/>
            <a:chExt cx="9144000" cy="2249446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635938"/>
              <a:ext cx="9144000" cy="224944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1259632" y="6309320"/>
              <a:ext cx="496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1983</a:t>
              </a:r>
              <a:endParaRPr lang="en-US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67238" y="6309320"/>
              <a:ext cx="496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1988</a:t>
              </a:r>
              <a:endParaRPr lang="en-US" sz="12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15310" y="6309320"/>
              <a:ext cx="4966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1989</a:t>
              </a:r>
              <a:endParaRPr lang="en-US" sz="1200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51337" y="6381328"/>
            <a:ext cx="856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E5000"/>
                </a:solidFill>
              </a:rPr>
              <a:t>LEP Events: approval, start / end of construction, start / end of data taking (~2 decades)</a:t>
            </a:r>
            <a:endParaRPr lang="en-US" b="1" dirty="0">
              <a:solidFill>
                <a:srgbClr val="FE5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161928" cy="2766687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3203848" y="116632"/>
            <a:ext cx="5904656" cy="3816424"/>
          </a:xfrm>
        </p:spPr>
        <p:txBody>
          <a:bodyPr/>
          <a:lstStyle/>
          <a:p>
            <a:r>
              <a:rPr lang="en-US" dirty="0" smtClean="0"/>
              <a:t>LEP ran as a Z</a:t>
            </a:r>
            <a:r>
              <a:rPr lang="en-US" baseline="30000" dirty="0" smtClean="0"/>
              <a:t>0</a:t>
            </a:r>
            <a:r>
              <a:rPr lang="en-US" dirty="0" smtClean="0"/>
              <a:t> factory;</a:t>
            </a:r>
          </a:p>
          <a:p>
            <a:r>
              <a:rPr lang="en-US" dirty="0" smtClean="0"/>
              <a:t>Then produced W</a:t>
            </a:r>
            <a:r>
              <a:rPr lang="en-US" baseline="30000" dirty="0" smtClean="0"/>
              <a:t>±</a:t>
            </a:r>
            <a:r>
              <a:rPr lang="en-US" dirty="0" smtClean="0"/>
              <a:t> pairs;</a:t>
            </a:r>
          </a:p>
          <a:p>
            <a:r>
              <a:rPr lang="en-US" dirty="0"/>
              <a:t>E</a:t>
            </a:r>
            <a:r>
              <a:rPr lang="en-US" dirty="0" smtClean="0"/>
              <a:t>nergy scan up to 209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Total data: ~500TB (0.5PB)</a:t>
            </a:r>
          </a:p>
          <a:p>
            <a:r>
              <a:rPr lang="en-US" dirty="0" smtClean="0"/>
              <a:t>This was “Big Data” at the time!</a:t>
            </a:r>
            <a:endParaRPr lang="en-US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0" y="3140968"/>
            <a:ext cx="9144000" cy="1224136"/>
          </a:xfrm>
          <a:prstGeom prst="rect">
            <a:avLst/>
          </a:prstGeom>
          <a:solidFill>
            <a:srgbClr val="FFFF00">
              <a:alpha val="80000"/>
            </a:srgbClr>
          </a:solidFill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00" b="1" dirty="0" smtClean="0">
                <a:solidFill>
                  <a:srgbClr val="0000FF"/>
                </a:solidFill>
              </a:rPr>
              <a:t>LEP experiments faced “constant change” – </a:t>
            </a:r>
            <a:br>
              <a:rPr lang="en-US" sz="3500" b="1" dirty="0" smtClean="0">
                <a:solidFill>
                  <a:srgbClr val="0000FF"/>
                </a:solidFill>
              </a:rPr>
            </a:br>
            <a:r>
              <a:rPr lang="en-US" sz="3500" b="1" dirty="0" smtClean="0">
                <a:solidFill>
                  <a:srgbClr val="0000FF"/>
                </a:solidFill>
              </a:rPr>
              <a:t>a first for HEP. Probably why data is still around! </a:t>
            </a:r>
          </a:p>
          <a:p>
            <a:endParaRPr lang="en-US" sz="3600" dirty="0"/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2400" y="1311293"/>
            <a:ext cx="971600" cy="605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40353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dirty="0" smtClean="0"/>
              <a:t>LEP 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53479485"/>
              </p:ext>
            </p:extLst>
          </p:nvPr>
        </p:nvGraphicFramePr>
        <p:xfrm>
          <a:off x="-1" y="1387937"/>
          <a:ext cx="9144001" cy="542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609"/>
                <a:gridCol w="3920436"/>
                <a:gridCol w="41719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Collider (</a:t>
                      </a:r>
                      <a:r>
                        <a:rPr lang="en-US" sz="2800" dirty="0" err="1" smtClean="0"/>
                        <a:t>e</a:t>
                      </a:r>
                      <a:r>
                        <a:rPr lang="en-US" sz="2800" baseline="30000" dirty="0" err="1" smtClean="0"/>
                        <a:t>+</a:t>
                      </a:r>
                      <a:r>
                        <a:rPr lang="en-US" sz="2800" baseline="0" dirty="0" err="1" smtClean="0"/>
                        <a:t>e</a:t>
                      </a:r>
                      <a:r>
                        <a:rPr lang="en-US" sz="2800" baseline="30000" dirty="0" smtClean="0"/>
                        <a:t>-</a:t>
                      </a:r>
                      <a:r>
                        <a:rPr lang="en-US" sz="2800" baseline="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Computing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Approved by Council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Card readers still exist!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Civil Engineering starts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Computing at CERN in the LEP era published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LEP Tunnel</a:t>
                      </a:r>
                      <a:r>
                        <a:rPr lang="en-US" sz="2800" baseline="0" dirty="0" smtClean="0"/>
                        <a:t> </a:t>
                      </a:r>
                      <a:br>
                        <a:rPr lang="en-US" sz="2800" baseline="0" dirty="0" smtClean="0"/>
                      </a:br>
                      <a:r>
                        <a:rPr lang="en-US" sz="2800" baseline="0" dirty="0" smtClean="0"/>
                        <a:t>completed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Data</a:t>
                      </a:r>
                      <a:r>
                        <a:rPr lang="en-US" sz="2800" baseline="0" dirty="0" smtClean="0"/>
                        <a:t> Management project requested by experiments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</a:t>
                      </a:r>
                      <a:r>
                        <a:rPr lang="en-US" sz="2800" baseline="30000" dirty="0" smtClean="0"/>
                        <a:t>st</a:t>
                      </a:r>
                      <a:r>
                        <a:rPr lang="en-US" sz="2800" dirty="0" smtClean="0"/>
                        <a:t> beams, collisions, 1st and results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Was</a:t>
                      </a:r>
                      <a:r>
                        <a:rPr lang="en-US" sz="2800" baseline="0" dirty="0" smtClean="0"/>
                        <a:t> the s/w </a:t>
                      </a:r>
                      <a:br>
                        <a:rPr lang="en-US" sz="2800" baseline="0" dirty="0" smtClean="0"/>
                      </a:br>
                      <a:r>
                        <a:rPr lang="en-US" sz="2800" baseline="0" dirty="0" smtClean="0"/>
                        <a:t>really ready?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1992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LHC Computing starts</a:t>
                      </a:r>
                      <a:endParaRPr 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800" dirty="0" smtClean="0"/>
                        <a:t>           Mainframes replaced by  </a:t>
                      </a:r>
                      <a:r>
                        <a:rPr lang="en-US" sz="2800" baseline="0" dirty="0" smtClean="0"/>
                        <a:t>           </a:t>
                      </a:r>
                      <a:r>
                        <a:rPr lang="en-US" sz="2800" dirty="0" smtClean="0"/>
                        <a:t>      Unix, later PCs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1996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LEP 2 (W</a:t>
                      </a:r>
                      <a:r>
                        <a:rPr lang="en-US" sz="2800" baseline="0" dirty="0" smtClean="0"/>
                        <a:t> pairs) starts</a:t>
                      </a:r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Final run of LEP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HEP gets bitten by Grid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2360" y="4365890"/>
            <a:ext cx="1296144" cy="862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7824" y="3429000"/>
            <a:ext cx="864096" cy="864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8" y="33202"/>
            <a:ext cx="1187624" cy="1263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68795" y="44624"/>
            <a:ext cx="1739709" cy="13047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0469" y="4293096"/>
            <a:ext cx="786725" cy="93610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60432" y="1873187"/>
            <a:ext cx="1223201" cy="54770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04048" y="5271146"/>
            <a:ext cx="540785" cy="10381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60432" y="6093296"/>
            <a:ext cx="859036" cy="84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30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/>
          <a:lstStyle/>
          <a:p>
            <a:r>
              <a:rPr lang="en-US" dirty="0" smtClean="0"/>
              <a:t>LEP 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6925022"/>
              </p:ext>
            </p:extLst>
          </p:nvPr>
        </p:nvGraphicFramePr>
        <p:xfrm>
          <a:off x="-1" y="1387937"/>
          <a:ext cx="9144001" cy="5425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1609"/>
                <a:gridCol w="3920436"/>
                <a:gridCol w="41719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Date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Collider (</a:t>
                      </a:r>
                      <a:r>
                        <a:rPr lang="en-US" sz="2800" dirty="0" err="1" smtClean="0"/>
                        <a:t>e</a:t>
                      </a:r>
                      <a:r>
                        <a:rPr lang="en-US" sz="2800" baseline="30000" dirty="0" err="1" smtClean="0"/>
                        <a:t>+</a:t>
                      </a:r>
                      <a:r>
                        <a:rPr lang="en-US" sz="2800" baseline="0" dirty="0" err="1" smtClean="0"/>
                        <a:t>e</a:t>
                      </a:r>
                      <a:r>
                        <a:rPr lang="en-US" sz="2800" baseline="30000" dirty="0" smtClean="0"/>
                        <a:t>-</a:t>
                      </a:r>
                      <a:r>
                        <a:rPr lang="en-US" sz="2800" baseline="0" dirty="0" smtClean="0"/>
                        <a:t>)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Computing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Approved by Council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Card readers still exist!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Civil Engineering starts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Computing at CERN in the LEP era published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LEP Tunnel</a:t>
                      </a:r>
                      <a:r>
                        <a:rPr lang="en-US" sz="2800" baseline="0" dirty="0" smtClean="0"/>
                        <a:t> </a:t>
                      </a:r>
                      <a:br>
                        <a:rPr lang="en-US" sz="2800" baseline="0" dirty="0" smtClean="0"/>
                      </a:br>
                      <a:r>
                        <a:rPr lang="en-US" sz="2800" baseline="0" dirty="0" smtClean="0"/>
                        <a:t>completed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Data</a:t>
                      </a:r>
                      <a:r>
                        <a:rPr lang="en-US" sz="2800" baseline="0" dirty="0" smtClean="0"/>
                        <a:t> Management project requested by experiments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1989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First beams, first collisions, first results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Was</a:t>
                      </a:r>
                      <a:r>
                        <a:rPr lang="en-US" sz="2800" baseline="0" dirty="0" smtClean="0"/>
                        <a:t> the s/w </a:t>
                      </a:r>
                      <a:br>
                        <a:rPr lang="en-US" sz="2800" baseline="0" dirty="0" smtClean="0"/>
                      </a:br>
                      <a:r>
                        <a:rPr lang="en-US" sz="2800" baseline="0" dirty="0" smtClean="0"/>
                        <a:t>really ready?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1992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LHC Computing starts</a:t>
                      </a:r>
                      <a:endParaRPr lang="en-US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US" sz="2800" dirty="0" smtClean="0"/>
                        <a:t>Mainframe computing replaced by Unix, later PCs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1996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LEP 2 (W</a:t>
                      </a:r>
                      <a:r>
                        <a:rPr lang="en-US" sz="2800" baseline="0" dirty="0" smtClean="0"/>
                        <a:t> pairs) starts</a:t>
                      </a:r>
                      <a:endParaRPr lang="en-US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2000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Final run of LEP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HEP gets bitten by Grid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2360" y="4365890"/>
            <a:ext cx="1296144" cy="86252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3429000"/>
            <a:ext cx="864096" cy="8640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8" y="33202"/>
            <a:ext cx="1187624" cy="1263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68795" y="44624"/>
            <a:ext cx="1739709" cy="13047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86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155294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Circular Colliders + FCC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5" name="Rectangle 64"/>
          <p:cNvSpPr/>
          <p:nvPr/>
        </p:nvSpPr>
        <p:spPr>
          <a:xfrm>
            <a:off x="923803" y="2040959"/>
            <a:ext cx="761122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745568" y="2040959"/>
            <a:ext cx="1485531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3258293" y="2120861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LEP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151755" y="2798088"/>
            <a:ext cx="1368000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4551897" y="2798088"/>
            <a:ext cx="1625216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2" name="Rectangle 71"/>
          <p:cNvSpPr/>
          <p:nvPr/>
        </p:nvSpPr>
        <p:spPr>
          <a:xfrm>
            <a:off x="2318941" y="2798088"/>
            <a:ext cx="786256" cy="529137"/>
          </a:xfrm>
          <a:prstGeom prst="rect">
            <a:avLst/>
          </a:prstGeom>
          <a:solidFill>
            <a:srgbClr val="117F8E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4F9FC"/>
                </a:solidFill>
              </a:rPr>
              <a:t>Proto</a:t>
            </a:r>
          </a:p>
        </p:txBody>
      </p:sp>
      <p:sp>
        <p:nvSpPr>
          <p:cNvPr id="73" name="Rectangle 72"/>
          <p:cNvSpPr/>
          <p:nvPr/>
        </p:nvSpPr>
        <p:spPr>
          <a:xfrm>
            <a:off x="1096592" y="2798088"/>
            <a:ext cx="1186586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209256" y="2877990"/>
            <a:ext cx="754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102935" y="3555217"/>
            <a:ext cx="1383725" cy="529137"/>
          </a:xfrm>
          <a:prstGeom prst="rect">
            <a:avLst/>
          </a:prstGeom>
          <a:solidFill>
            <a:srgbClr val="F5AC07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523902"/>
                </a:solidFill>
              </a:rPr>
              <a:t>Construction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518153" y="3555217"/>
            <a:ext cx="1303973" cy="529137"/>
          </a:xfrm>
          <a:prstGeom prst="rect">
            <a:avLst/>
          </a:prstGeom>
          <a:solidFill>
            <a:srgbClr val="B1BF10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393D05"/>
                </a:solidFill>
              </a:rPr>
              <a:t>Physics</a:t>
            </a:r>
          </a:p>
        </p:txBody>
      </p:sp>
      <p:sp>
        <p:nvSpPr>
          <p:cNvPr id="78" name="Rectangle 77"/>
          <p:cNvSpPr/>
          <p:nvPr/>
        </p:nvSpPr>
        <p:spPr>
          <a:xfrm>
            <a:off x="3345264" y="3555217"/>
            <a:ext cx="1692000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EFF6FB"/>
                </a:solidFill>
              </a:rPr>
              <a:t>Design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853619" y="3635119"/>
            <a:ext cx="10637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  <a:latin typeface="+mn-lt"/>
              </a:rPr>
              <a:t>HL-LHC</a:t>
            </a:r>
            <a:endParaRPr lang="en-GB" b="1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722542" y="5110794"/>
            <a:ext cx="3344921" cy="529137"/>
            <a:chOff x="5722542" y="5110794"/>
            <a:chExt cx="3344921" cy="529137"/>
          </a:xfrm>
        </p:grpSpPr>
        <p:sp>
          <p:nvSpPr>
            <p:cNvPr id="63" name="Rectangle 62"/>
            <p:cNvSpPr/>
            <p:nvPr/>
          </p:nvSpPr>
          <p:spPr>
            <a:xfrm>
              <a:off x="7843463" y="5110794"/>
              <a:ext cx="1224000" cy="529137"/>
            </a:xfrm>
            <a:prstGeom prst="rect">
              <a:avLst/>
            </a:prstGeom>
            <a:solidFill>
              <a:srgbClr val="B1BF10"/>
            </a:solidFill>
            <a:ln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smtClean="0">
                  <a:solidFill>
                    <a:srgbClr val="393D05"/>
                  </a:solidFill>
                </a:rPr>
                <a:t>Physics</a:t>
              </a:r>
            </a:p>
          </p:txBody>
        </p:sp>
        <p:sp>
          <p:nvSpPr>
            <p:cNvPr id="81" name="Rectangle 80"/>
            <p:cNvSpPr/>
            <p:nvPr/>
          </p:nvSpPr>
          <p:spPr>
            <a:xfrm>
              <a:off x="6502468" y="5110794"/>
              <a:ext cx="1321542" cy="529137"/>
            </a:xfrm>
            <a:prstGeom prst="rect">
              <a:avLst/>
            </a:prstGeom>
            <a:solidFill>
              <a:srgbClr val="F5AC07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523902"/>
                  </a:solidFill>
                </a:rPr>
                <a:t>Construction</a:t>
              </a: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722542" y="5110794"/>
              <a:ext cx="746986" cy="529137"/>
            </a:xfrm>
            <a:prstGeom prst="rect">
              <a:avLst/>
            </a:prstGeom>
            <a:solidFill>
              <a:srgbClr val="117F8E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4F9FC"/>
                  </a:solidFill>
                </a:rPr>
                <a:t>Proto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643671" y="5110794"/>
            <a:ext cx="3051462" cy="529137"/>
            <a:chOff x="2643671" y="5110794"/>
            <a:chExt cx="3051462" cy="529137"/>
          </a:xfrm>
        </p:grpSpPr>
        <p:sp>
          <p:nvSpPr>
            <p:cNvPr id="83" name="Rectangle 82"/>
            <p:cNvSpPr/>
            <p:nvPr/>
          </p:nvSpPr>
          <p:spPr>
            <a:xfrm>
              <a:off x="4673303" y="5110794"/>
              <a:ext cx="1021830" cy="529137"/>
            </a:xfrm>
            <a:prstGeom prst="rect">
              <a:avLst/>
            </a:prstGeom>
            <a:solidFill>
              <a:srgbClr val="173D54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EFF6FB"/>
                  </a:solidFill>
                </a:rPr>
                <a:t>Design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643671" y="5190696"/>
              <a:ext cx="24903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spc="100" dirty="0" smtClean="0">
                  <a:solidFill>
                    <a:schemeClr val="tx2"/>
                  </a:solidFill>
                  <a:latin typeface="+mn-lt"/>
                </a:rPr>
                <a:t>Future Collider</a:t>
              </a:r>
              <a:endParaRPr lang="en-GB" b="1" spc="100" dirty="0">
                <a:solidFill>
                  <a:schemeClr val="tx2"/>
                </a:solidFill>
                <a:latin typeface="+mn-lt"/>
              </a:endParaRPr>
            </a:p>
          </p:txBody>
        </p:sp>
      </p:grpSp>
      <p:cxnSp>
        <p:nvCxnSpPr>
          <p:cNvPr id="85" name="Straight Connector 84"/>
          <p:cNvCxnSpPr/>
          <p:nvPr/>
        </p:nvCxnSpPr>
        <p:spPr>
          <a:xfrm>
            <a:off x="60444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28388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7" name="Straight Connector 86"/>
          <p:cNvCxnSpPr/>
          <p:nvPr/>
        </p:nvCxnSpPr>
        <p:spPr>
          <a:xfrm>
            <a:off x="126484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94428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1985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89" name="Straight Connector 88"/>
          <p:cNvCxnSpPr/>
          <p:nvPr/>
        </p:nvCxnSpPr>
        <p:spPr>
          <a:xfrm>
            <a:off x="1925242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1604682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1" name="Straight Connector 90"/>
          <p:cNvCxnSpPr/>
          <p:nvPr/>
        </p:nvCxnSpPr>
        <p:spPr>
          <a:xfrm>
            <a:off x="258564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226508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1995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231099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2910539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5" name="Straight Connector 94"/>
          <p:cNvCxnSpPr/>
          <p:nvPr/>
        </p:nvCxnSpPr>
        <p:spPr>
          <a:xfrm>
            <a:off x="3891498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3570938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2005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7" name="Straight Connector 96"/>
          <p:cNvCxnSpPr/>
          <p:nvPr/>
        </p:nvCxnSpPr>
        <p:spPr>
          <a:xfrm>
            <a:off x="4551897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8" name="TextBox 97"/>
          <p:cNvSpPr txBox="1"/>
          <p:nvPr/>
        </p:nvSpPr>
        <p:spPr>
          <a:xfrm>
            <a:off x="4231337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2010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99" name="Straight Connector 98"/>
          <p:cNvCxnSpPr/>
          <p:nvPr/>
        </p:nvCxnSpPr>
        <p:spPr>
          <a:xfrm>
            <a:off x="5197355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4876795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2015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1" name="Straight Connector 100"/>
          <p:cNvCxnSpPr/>
          <p:nvPr/>
        </p:nvCxnSpPr>
        <p:spPr>
          <a:xfrm>
            <a:off x="5857754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537194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3" name="Straight Connector 102"/>
          <p:cNvCxnSpPr/>
          <p:nvPr/>
        </p:nvCxnSpPr>
        <p:spPr>
          <a:xfrm>
            <a:off x="6518153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Box 103"/>
          <p:cNvSpPr txBox="1"/>
          <p:nvPr/>
        </p:nvSpPr>
        <p:spPr>
          <a:xfrm>
            <a:off x="6197593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2025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105" name="Straight Connector 104"/>
          <p:cNvCxnSpPr/>
          <p:nvPr/>
        </p:nvCxnSpPr>
        <p:spPr>
          <a:xfrm>
            <a:off x="7163611" y="1497836"/>
            <a:ext cx="0" cy="45946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6843051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+mn-lt"/>
              </a:rPr>
              <a:t>2030</a:t>
            </a:r>
            <a:endParaRPr lang="en-US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7503450" y="1183348"/>
            <a:ext cx="639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  <a:latin typeface="+mn-lt"/>
              </a:rPr>
              <a:t>2035</a:t>
            </a:r>
            <a:endParaRPr lang="en-US" sz="16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109" name="Left-Right Arrow 108"/>
          <p:cNvSpPr/>
          <p:nvPr/>
        </p:nvSpPr>
        <p:spPr>
          <a:xfrm>
            <a:off x="5197354" y="1548778"/>
            <a:ext cx="2624773" cy="592170"/>
          </a:xfrm>
          <a:prstGeom prst="leftRightArrow">
            <a:avLst>
              <a:gd name="adj1" fmla="val 62131"/>
              <a:gd name="adj2" fmla="val 30174"/>
            </a:avLst>
          </a:prstGeom>
          <a:solidFill>
            <a:srgbClr val="FCD30E"/>
          </a:solidFill>
          <a:ln w="31750">
            <a:solidFill>
              <a:srgbClr val="6B590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rgbClr val="173D54"/>
                </a:solidFill>
                <a:effectLst>
                  <a:outerShdw blurRad="25400" dist="25400" dir="2700000" algn="tl" rotWithShape="0">
                    <a:schemeClr val="tx2">
                      <a:lumMod val="75000"/>
                      <a:alpha val="45000"/>
                    </a:schemeClr>
                  </a:outerShdw>
                </a:effectLst>
              </a:rPr>
              <a:t>20 years</a:t>
            </a:r>
          </a:p>
        </p:txBody>
      </p:sp>
      <p:sp>
        <p:nvSpPr>
          <p:cNvPr id="54" name="Rectangle 53"/>
          <p:cNvSpPr/>
          <p:nvPr/>
        </p:nvSpPr>
        <p:spPr>
          <a:xfrm>
            <a:off x="188141" y="2040959"/>
            <a:ext cx="689035" cy="529137"/>
          </a:xfrm>
          <a:prstGeom prst="rect">
            <a:avLst/>
          </a:prstGeom>
          <a:solidFill>
            <a:srgbClr val="173D54"/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smtClean="0">
              <a:solidFill>
                <a:srgbClr val="EFF6FB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88141" y="4550448"/>
            <a:ext cx="8819162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0" y="5808166"/>
            <a:ext cx="9144000" cy="1077218"/>
          </a:xfrm>
          <a:prstGeom prst="rect">
            <a:avLst/>
          </a:prstGeom>
          <a:solidFill>
            <a:srgbClr val="FF6600">
              <a:alpha val="8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HEP has a long history of planning, financing and executing multi-decade projects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07867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INSPEC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8287</TotalTime>
  <Words>1327</Words>
  <Application>Microsoft Macintosh PowerPoint</Application>
  <PresentationFormat>On-screen Show (4:3)</PresentationFormat>
  <Paragraphs>204</Paragraphs>
  <Slides>24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29" baseType="lpstr">
      <vt:lpstr>Office Theme</vt:lpstr>
      <vt:lpstr>CERNCorporate4-3</vt:lpstr>
      <vt:lpstr>INSPEC</vt:lpstr>
      <vt:lpstr>1_Office Theme</vt:lpstr>
      <vt:lpstr>Capital</vt:lpstr>
      <vt:lpstr>PowerPoint Presentation</vt:lpstr>
      <vt:lpstr>Outline</vt:lpstr>
      <vt:lpstr>Long term</vt:lpstr>
      <vt:lpstr>Long term</vt:lpstr>
      <vt:lpstr>PowerPoint Presentation</vt:lpstr>
      <vt:lpstr>PowerPoint Presentation</vt:lpstr>
      <vt:lpstr>LEP Timeline</vt:lpstr>
      <vt:lpstr>LEP Timeline</vt:lpstr>
      <vt:lpstr>CERN Circular Colliders + FCC</vt:lpstr>
      <vt:lpstr>Data preservation</vt:lpstr>
      <vt:lpstr>2020 Vision for LT DP in HEP</vt:lpstr>
      <vt:lpstr>      Aspects of LT DP</vt:lpstr>
      <vt:lpstr>Re-use ( = FUNDING)</vt:lpstr>
      <vt:lpstr>PowerPoint Presentation</vt:lpstr>
      <vt:lpstr>Use Cases – “all HEP”</vt:lpstr>
      <vt:lpstr>CAP Use Cases (I) (=know-how?)</vt:lpstr>
      <vt:lpstr>CAP Use Cases (II)</vt:lpstr>
      <vt:lpstr>lessons</vt:lpstr>
      <vt:lpstr>PowerPoint Presentation</vt:lpstr>
      <vt:lpstr>PowerPoint Presentation</vt:lpstr>
      <vt:lpstr>outlook</vt:lpstr>
      <vt:lpstr>PowerPoint Presentation</vt:lpstr>
      <vt:lpstr>PowerPoint Presentation</vt:lpstr>
      <vt:lpstr>Data Preservation in High Energy Physics The road to DPHEP</vt:lpstr>
    </vt:vector>
  </TitlesOfParts>
  <Company>EUMETSAT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PV 2015</dc:title>
  <dc:creator>Stephen Killick</dc:creator>
  <cp:lastModifiedBy>Jamie Shiers</cp:lastModifiedBy>
  <cp:revision>58</cp:revision>
  <dcterms:created xsi:type="dcterms:W3CDTF">2015-08-04T08:00:05Z</dcterms:created>
  <dcterms:modified xsi:type="dcterms:W3CDTF">2015-11-02T07:02:17Z</dcterms:modified>
</cp:coreProperties>
</file>