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5" r:id="rId9"/>
    <p:sldId id="266" r:id="rId10"/>
    <p:sldId id="270" r:id="rId11"/>
    <p:sldId id="267" r:id="rId1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6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47800E-E908-FE4B-ABFB-5225752CC2BF}" type="datetimeFigureOut">
              <a:rPr lang="fr-FR" smtClean="0"/>
              <a:t>26/11/2014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7DACD-B0F7-F44E-9EE8-D1EFB3B793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477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6A74-AA57-3A46-84A9-A55AC3E7B8B7}" type="datetimeFigureOut">
              <a:rPr lang="fr-FR" smtClean="0"/>
              <a:t>26/11/2014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787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6A74-AA57-3A46-84A9-A55AC3E7B8B7}" type="datetimeFigureOut">
              <a:rPr lang="fr-FR" smtClean="0"/>
              <a:t>26/11/2014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02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6A74-AA57-3A46-84A9-A55AC3E7B8B7}" type="datetimeFigureOut">
              <a:rPr lang="fr-FR" smtClean="0"/>
              <a:t>26/11/2014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2465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6A74-AA57-3A46-84A9-A55AC3E7B8B7}" type="datetimeFigureOut">
              <a:rPr lang="fr-FR" smtClean="0"/>
              <a:t>26/11/2014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022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6A74-AA57-3A46-84A9-A55AC3E7B8B7}" type="datetimeFigureOut">
              <a:rPr lang="fr-FR" smtClean="0"/>
              <a:t>26/11/2014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022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6A74-AA57-3A46-84A9-A55AC3E7B8B7}" type="datetimeFigureOut">
              <a:rPr lang="fr-FR" smtClean="0"/>
              <a:t>26/11/2014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91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6A74-AA57-3A46-84A9-A55AC3E7B8B7}" type="datetimeFigureOut">
              <a:rPr lang="fr-FR" smtClean="0"/>
              <a:t>26/11/2014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5581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6A74-AA57-3A46-84A9-A55AC3E7B8B7}" type="datetimeFigureOut">
              <a:rPr lang="fr-FR" smtClean="0"/>
              <a:t>26/11/2014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359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6A74-AA57-3A46-84A9-A55AC3E7B8B7}" type="datetimeFigureOut">
              <a:rPr lang="fr-FR" smtClean="0"/>
              <a:t>26/11/2014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7304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6A74-AA57-3A46-84A9-A55AC3E7B8B7}" type="datetimeFigureOut">
              <a:rPr lang="fr-FR" smtClean="0"/>
              <a:t>26/11/2014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403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6A74-AA57-3A46-84A9-A55AC3E7B8B7}" type="datetimeFigureOut">
              <a:rPr lang="fr-FR" smtClean="0"/>
              <a:t>26/11/2014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4867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5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36A74-AA57-3A46-84A9-A55AC3E7B8B7}" type="datetimeFigureOut">
              <a:rPr lang="fr-FR" smtClean="0"/>
              <a:t>26/11/2014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8360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cio.desy.de/v02-04-03/doc/doxygen_api/html/namespaces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Event Data Model</a:t>
            </a:r>
            <a:br>
              <a:rPr lang="fr-FR" dirty="0" smtClean="0"/>
            </a:br>
            <a:r>
              <a:rPr lang="fr-FR" sz="3200" dirty="0" err="1" smtClean="0"/>
              <a:t>Proposal</a:t>
            </a:r>
            <a:r>
              <a:rPr lang="fr-FR" sz="3200" dirty="0" smtClean="0"/>
              <a:t> for a 2</a:t>
            </a:r>
            <a:r>
              <a:rPr lang="fr-FR" sz="3200" baseline="30000" dirty="0" smtClean="0"/>
              <a:t>nd</a:t>
            </a:r>
            <a:r>
              <a:rPr lang="fr-FR" sz="3200" dirty="0" smtClean="0"/>
              <a:t> </a:t>
            </a:r>
            <a:r>
              <a:rPr lang="fr-FR" sz="3200" dirty="0" err="1" smtClean="0"/>
              <a:t>iteration</a:t>
            </a:r>
            <a:r>
              <a:rPr lang="fr-FR" sz="3200" dirty="0" smtClean="0"/>
              <a:t> </a:t>
            </a:r>
            <a:r>
              <a:rPr lang="fr-FR" sz="3200" dirty="0" err="1" smtClean="0"/>
              <a:t>based</a:t>
            </a:r>
            <a:r>
              <a:rPr lang="fr-FR" sz="3200" dirty="0" smtClean="0"/>
              <a:t> on LCIO</a:t>
            </a:r>
            <a:endParaRPr lang="fr-FR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dirty="0" smtClean="0"/>
              <a:t>Colin </a:t>
            </a:r>
            <a:r>
              <a:rPr lang="fr-FR" dirty="0" err="1" smtClean="0"/>
              <a:t>Bernet</a:t>
            </a:r>
            <a:r>
              <a:rPr lang="fr-FR" dirty="0"/>
              <a:t> </a:t>
            </a:r>
            <a:r>
              <a:rPr lang="fr-FR" dirty="0" smtClean="0"/>
              <a:t>(IPNL)</a:t>
            </a:r>
          </a:p>
          <a:p>
            <a:r>
              <a:rPr lang="fr-FR" dirty="0" smtClean="0"/>
              <a:t>27 </a:t>
            </a:r>
            <a:r>
              <a:rPr lang="fr-FR" dirty="0" err="1" smtClean="0"/>
              <a:t>November</a:t>
            </a:r>
            <a:r>
              <a:rPr lang="fr-FR" dirty="0" smtClean="0"/>
              <a:t> 2014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Thanks</a:t>
            </a:r>
            <a:r>
              <a:rPr lang="fr-FR" dirty="0" smtClean="0"/>
              <a:t> to Frank </a:t>
            </a:r>
            <a:r>
              <a:rPr lang="fr-FR" dirty="0" err="1" smtClean="0"/>
              <a:t>Gaede</a:t>
            </a:r>
            <a:r>
              <a:rPr lang="fr-FR" dirty="0" smtClean="0"/>
              <a:t> for LCIO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113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Estimated</a:t>
            </a:r>
            <a:r>
              <a:rPr lang="fr-FR" dirty="0" smtClean="0"/>
              <a:t> Time of </a:t>
            </a:r>
            <a:r>
              <a:rPr lang="fr-FR" dirty="0" err="1" smtClean="0"/>
              <a:t>Achievement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2 </a:t>
            </a:r>
            <a:r>
              <a:rPr lang="fr-FR" dirty="0" err="1" smtClean="0"/>
              <a:t>days</a:t>
            </a:r>
            <a:r>
              <a:rPr lang="fr-FR" dirty="0" smtClean="0"/>
              <a:t>, </a:t>
            </a:r>
            <a:r>
              <a:rPr lang="fr-FR" dirty="0" smtClean="0"/>
              <a:t>but </a:t>
            </a:r>
            <a:r>
              <a:rPr lang="fr-FR" dirty="0" err="1" smtClean="0"/>
              <a:t>small</a:t>
            </a:r>
            <a:r>
              <a:rPr lang="fr-FR" dirty="0" smtClean="0"/>
              <a:t> </a:t>
            </a:r>
            <a:r>
              <a:rPr lang="fr-FR" dirty="0" err="1" smtClean="0"/>
              <a:t>showstoppers</a:t>
            </a:r>
            <a:endParaRPr lang="fr-FR" dirty="0" smtClean="0"/>
          </a:p>
          <a:p>
            <a:pPr lvl="1"/>
            <a:r>
              <a:rPr lang="fr-FR" dirty="0" err="1" smtClean="0"/>
              <a:t>Need</a:t>
            </a:r>
            <a:r>
              <a:rPr lang="fr-FR" dirty="0" smtClean="0"/>
              <a:t> a </a:t>
            </a:r>
            <a:r>
              <a:rPr lang="fr-FR" dirty="0" err="1" smtClean="0"/>
              <a:t>way</a:t>
            </a:r>
            <a:r>
              <a:rPr lang="fr-FR" dirty="0" smtClean="0"/>
              <a:t> to have associations </a:t>
            </a:r>
            <a:r>
              <a:rPr lang="fr-FR" dirty="0" err="1" smtClean="0"/>
              <a:t>between</a:t>
            </a:r>
            <a:r>
              <a:rPr lang="fr-FR" dirty="0" smtClean="0"/>
              <a:t> 1 </a:t>
            </a:r>
            <a:r>
              <a:rPr lang="fr-FR" dirty="0" err="1" smtClean="0"/>
              <a:t>object</a:t>
            </a:r>
            <a:r>
              <a:rPr lang="fr-FR" dirty="0" smtClean="0"/>
              <a:t> and n (</a:t>
            </a:r>
            <a:r>
              <a:rPr lang="fr-FR" dirty="0" err="1" smtClean="0"/>
              <a:t>arbitrary</a:t>
            </a:r>
            <a:r>
              <a:rPr lang="fr-FR" dirty="0" smtClean="0"/>
              <a:t>)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objects</a:t>
            </a:r>
            <a:endParaRPr lang="fr-FR" dirty="0" smtClean="0"/>
          </a:p>
          <a:p>
            <a:pPr lvl="2"/>
            <a:r>
              <a:rPr lang="fr-FR" dirty="0" err="1" smtClean="0"/>
              <a:t>Cannot</a:t>
            </a:r>
            <a:r>
              <a:rPr lang="fr-FR" dirty="0" smtClean="0"/>
              <a:t> store in </a:t>
            </a:r>
            <a:r>
              <a:rPr lang="fr-FR" dirty="0" err="1" smtClean="0"/>
              <a:t>PODs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>
                <a:sym typeface="Wingdings"/>
              </a:rPr>
              <a:t> </a:t>
            </a:r>
            <a:r>
              <a:rPr lang="fr-FR" dirty="0" err="1" smtClean="0">
                <a:sym typeface="Wingdings"/>
              </a:rPr>
              <a:t>external</a:t>
            </a:r>
            <a:r>
              <a:rPr lang="fr-FR" dirty="0" smtClean="0">
                <a:sym typeface="Wingdings"/>
              </a:rPr>
              <a:t> associations </a:t>
            </a:r>
          </a:p>
          <a:p>
            <a:pPr lvl="2"/>
            <a:r>
              <a:rPr lang="fr-FR" dirty="0" err="1" smtClean="0">
                <a:sym typeface="Wingdings"/>
              </a:rPr>
              <a:t>What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we</a:t>
            </a:r>
            <a:r>
              <a:rPr lang="fr-FR" dirty="0" smtClean="0">
                <a:sym typeface="Wingdings"/>
              </a:rPr>
              <a:t> do </a:t>
            </a:r>
            <a:r>
              <a:rPr lang="fr-FR" dirty="0" err="1" smtClean="0">
                <a:sym typeface="Wingdings"/>
              </a:rPr>
              <a:t>now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is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suboptimal</a:t>
            </a:r>
            <a:endParaRPr lang="fr-FR" dirty="0" smtClean="0">
              <a:sym typeface="Wingdings"/>
            </a:endParaRPr>
          </a:p>
          <a:p>
            <a:pPr lvl="1"/>
            <a:r>
              <a:rPr lang="fr-FR" dirty="0" smtClean="0">
                <a:sym typeface="Wingdings"/>
              </a:rPr>
              <a:t>Optimal solution </a:t>
            </a:r>
            <a:r>
              <a:rPr lang="fr-FR" dirty="0" err="1" smtClean="0">
                <a:sym typeface="Wingdings"/>
              </a:rPr>
              <a:t>under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development</a:t>
            </a:r>
            <a:r>
              <a:rPr lang="fr-FR" dirty="0" smtClean="0">
                <a:sym typeface="Wingdings"/>
              </a:rPr>
              <a:t> (Benedikt)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495800" y="1366514"/>
            <a:ext cx="1864307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Particle</a:t>
            </a:r>
            <a:r>
              <a:rPr lang="fr-FR" dirty="0"/>
              <a:t> </a:t>
            </a:r>
          </a:p>
          <a:p>
            <a:r>
              <a:rPr lang="fr-FR" dirty="0"/>
              <a:t>     </a:t>
            </a:r>
            <a:r>
              <a:rPr lang="fr-FR" dirty="0" err="1"/>
              <a:t>bareparticle</a:t>
            </a:r>
            <a:r>
              <a:rPr lang="fr-FR" dirty="0"/>
              <a:t> </a:t>
            </a:r>
          </a:p>
          <a:p>
            <a:r>
              <a:rPr lang="fr-FR" dirty="0"/>
              <a:t>     parents</a:t>
            </a:r>
          </a:p>
          <a:p>
            <a:r>
              <a:rPr lang="fr-FR" dirty="0"/>
              <a:t>     </a:t>
            </a:r>
            <a:r>
              <a:rPr lang="fr-FR" dirty="0" err="1"/>
              <a:t>daughters</a:t>
            </a:r>
            <a:endParaRPr lang="fr-FR" dirty="0"/>
          </a:p>
          <a:p>
            <a:r>
              <a:rPr lang="sk-SK" dirty="0"/>
              <a:t>     cov </a:t>
            </a:r>
          </a:p>
          <a:p>
            <a:r>
              <a:rPr lang="sv-SE" dirty="0"/>
              <a:t>     </a:t>
            </a:r>
            <a:r>
              <a:rPr lang="sv-SE" dirty="0" err="1"/>
              <a:t>tracks</a:t>
            </a:r>
            <a:r>
              <a:rPr lang="sv-SE" dirty="0"/>
              <a:t> </a:t>
            </a:r>
          </a:p>
          <a:p>
            <a:r>
              <a:rPr lang="sv-SE" dirty="0"/>
              <a:t>     clusters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7630131" y="3286865"/>
            <a:ext cx="138804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/>
              <a:t>Jet</a:t>
            </a:r>
          </a:p>
          <a:p>
            <a:r>
              <a:rPr lang="fr-FR" dirty="0"/>
              <a:t>     </a:t>
            </a:r>
            <a:r>
              <a:rPr lang="fr-FR" dirty="0" err="1"/>
              <a:t>barejet</a:t>
            </a:r>
            <a:endParaRPr lang="fr-FR" dirty="0"/>
          </a:p>
          <a:p>
            <a:r>
              <a:rPr lang="fr-FR" dirty="0"/>
              <a:t>     </a:t>
            </a:r>
            <a:r>
              <a:rPr lang="fr-FR" dirty="0" err="1">
                <a:solidFill>
                  <a:srgbClr val="0000FF"/>
                </a:solidFill>
              </a:rPr>
              <a:t>particles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75544" y="2020850"/>
            <a:ext cx="1263307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BareJet</a:t>
            </a:r>
            <a:r>
              <a:rPr lang="fr-FR" dirty="0"/>
              <a:t> </a:t>
            </a:r>
          </a:p>
          <a:p>
            <a:r>
              <a:rPr lang="fr-FR" dirty="0"/>
              <a:t>     p4</a:t>
            </a:r>
          </a:p>
          <a:p>
            <a:r>
              <a:rPr lang="ro-RO" dirty="0"/>
              <a:t>     area</a:t>
            </a:r>
          </a:p>
          <a:p>
            <a:r>
              <a:rPr lang="ro-RO" dirty="0"/>
              <a:t>     bits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6988378" y="3221179"/>
            <a:ext cx="0" cy="552172"/>
          </a:xfrm>
          <a:prstGeom prst="line">
            <a:avLst/>
          </a:prstGeom>
          <a:ln w="57150" cmpd="sng"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6988378" y="3773351"/>
            <a:ext cx="941190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5645694" y="4090877"/>
            <a:ext cx="2283874" cy="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5645694" y="3397839"/>
            <a:ext cx="0" cy="693038"/>
          </a:xfrm>
          <a:prstGeom prst="line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439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094674" y="4868134"/>
            <a:ext cx="138804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 smtClean="0"/>
              <a:t>JetParticles</a:t>
            </a:r>
            <a:endParaRPr lang="fr-FR" b="1" dirty="0"/>
          </a:p>
          <a:p>
            <a:r>
              <a:rPr lang="fr-FR" dirty="0"/>
              <a:t>     </a:t>
            </a:r>
            <a:r>
              <a:rPr lang="fr-FR" dirty="0" smtClean="0"/>
              <a:t>jet</a:t>
            </a:r>
            <a:endParaRPr lang="fr-FR" dirty="0"/>
          </a:p>
          <a:p>
            <a:r>
              <a:rPr lang="fr-FR" dirty="0"/>
              <a:t>     </a:t>
            </a:r>
            <a:r>
              <a:rPr lang="fr-FR" dirty="0" err="1" smtClean="0">
                <a:solidFill>
                  <a:srgbClr val="0000FF"/>
                </a:solidFill>
              </a:rPr>
              <a:t>particle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Estimated</a:t>
            </a:r>
            <a:r>
              <a:rPr lang="fr-FR" dirty="0" smtClean="0"/>
              <a:t> Time of </a:t>
            </a:r>
            <a:r>
              <a:rPr lang="fr-FR" dirty="0" err="1" smtClean="0"/>
              <a:t>Achievement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2 </a:t>
            </a:r>
            <a:r>
              <a:rPr lang="fr-FR" dirty="0" err="1" smtClean="0"/>
              <a:t>days</a:t>
            </a:r>
            <a:r>
              <a:rPr lang="fr-FR" dirty="0" smtClean="0"/>
              <a:t>, but </a:t>
            </a:r>
            <a:r>
              <a:rPr lang="fr-FR" dirty="0" err="1" smtClean="0"/>
              <a:t>small</a:t>
            </a:r>
            <a:r>
              <a:rPr lang="fr-FR" dirty="0" smtClean="0"/>
              <a:t> </a:t>
            </a:r>
            <a:r>
              <a:rPr lang="fr-FR" dirty="0" err="1" smtClean="0"/>
              <a:t>showstoppers</a:t>
            </a:r>
            <a:endParaRPr lang="fr-FR" dirty="0" smtClean="0"/>
          </a:p>
          <a:p>
            <a:pPr lvl="1"/>
            <a:r>
              <a:rPr lang="fr-FR" dirty="0" err="1" smtClean="0"/>
              <a:t>Need</a:t>
            </a:r>
            <a:r>
              <a:rPr lang="fr-FR" dirty="0" smtClean="0"/>
              <a:t> a </a:t>
            </a:r>
            <a:r>
              <a:rPr lang="fr-FR" dirty="0" err="1" smtClean="0"/>
              <a:t>way</a:t>
            </a:r>
            <a:r>
              <a:rPr lang="fr-FR" dirty="0" smtClean="0"/>
              <a:t> to have associations </a:t>
            </a:r>
            <a:r>
              <a:rPr lang="fr-FR" dirty="0" err="1" smtClean="0"/>
              <a:t>between</a:t>
            </a:r>
            <a:r>
              <a:rPr lang="fr-FR" dirty="0" smtClean="0"/>
              <a:t> 1 </a:t>
            </a:r>
            <a:r>
              <a:rPr lang="fr-FR" dirty="0" err="1" smtClean="0"/>
              <a:t>object</a:t>
            </a:r>
            <a:r>
              <a:rPr lang="fr-FR" dirty="0" smtClean="0"/>
              <a:t> and n (</a:t>
            </a:r>
            <a:r>
              <a:rPr lang="fr-FR" dirty="0" err="1" smtClean="0"/>
              <a:t>arbitrary</a:t>
            </a:r>
            <a:r>
              <a:rPr lang="fr-FR" dirty="0" smtClean="0"/>
              <a:t>)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objects</a:t>
            </a:r>
            <a:endParaRPr lang="fr-FR" dirty="0" smtClean="0"/>
          </a:p>
          <a:p>
            <a:pPr lvl="2"/>
            <a:r>
              <a:rPr lang="fr-FR" dirty="0" err="1" smtClean="0"/>
              <a:t>Cannot</a:t>
            </a:r>
            <a:r>
              <a:rPr lang="fr-FR" dirty="0" smtClean="0"/>
              <a:t> store in </a:t>
            </a:r>
            <a:r>
              <a:rPr lang="fr-FR" dirty="0" err="1" smtClean="0"/>
              <a:t>PODs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>
                <a:sym typeface="Wingdings"/>
              </a:rPr>
              <a:t> </a:t>
            </a:r>
            <a:r>
              <a:rPr lang="fr-FR" dirty="0" err="1" smtClean="0">
                <a:sym typeface="Wingdings"/>
              </a:rPr>
              <a:t>external</a:t>
            </a:r>
            <a:r>
              <a:rPr lang="fr-FR" dirty="0" smtClean="0">
                <a:sym typeface="Wingdings"/>
              </a:rPr>
              <a:t> associations </a:t>
            </a:r>
          </a:p>
          <a:p>
            <a:pPr lvl="2"/>
            <a:r>
              <a:rPr lang="fr-FR" dirty="0" err="1" smtClean="0">
                <a:sym typeface="Wingdings"/>
              </a:rPr>
              <a:t>What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we</a:t>
            </a:r>
            <a:r>
              <a:rPr lang="fr-FR" dirty="0" smtClean="0">
                <a:sym typeface="Wingdings"/>
              </a:rPr>
              <a:t> do </a:t>
            </a:r>
            <a:r>
              <a:rPr lang="fr-FR" dirty="0" err="1" smtClean="0">
                <a:sym typeface="Wingdings"/>
              </a:rPr>
              <a:t>now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is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suboptimal</a:t>
            </a:r>
            <a:endParaRPr lang="fr-FR" dirty="0" smtClean="0">
              <a:sym typeface="Wingdings"/>
            </a:endParaRPr>
          </a:p>
          <a:p>
            <a:pPr lvl="1"/>
            <a:r>
              <a:rPr lang="fr-FR" dirty="0">
                <a:sym typeface="Wingdings"/>
              </a:rPr>
              <a:t>Optimal solution </a:t>
            </a:r>
            <a:r>
              <a:rPr lang="fr-FR" dirty="0" err="1">
                <a:sym typeface="Wingdings"/>
              </a:rPr>
              <a:t>under</a:t>
            </a:r>
            <a:r>
              <a:rPr lang="fr-FR" dirty="0">
                <a:sym typeface="Wingdings"/>
              </a:rPr>
              <a:t> </a:t>
            </a:r>
            <a:r>
              <a:rPr lang="fr-FR" dirty="0" err="1">
                <a:sym typeface="Wingdings"/>
              </a:rPr>
              <a:t>development</a:t>
            </a:r>
            <a:r>
              <a:rPr lang="fr-FR" dirty="0">
                <a:sym typeface="Wingdings"/>
              </a:rPr>
              <a:t> (Benedikt</a:t>
            </a:r>
            <a:r>
              <a:rPr lang="fr-FR" dirty="0" smtClean="0">
                <a:sym typeface="Wingdings"/>
              </a:rPr>
              <a:t>)</a:t>
            </a:r>
          </a:p>
          <a:p>
            <a:pPr marL="457200" lvl="1" indent="0">
              <a:buNone/>
            </a:pPr>
            <a:endParaRPr lang="fr-FR" dirty="0"/>
          </a:p>
          <a:p>
            <a:pPr lvl="1"/>
            <a:endParaRPr lang="fr-FR" b="1" dirty="0"/>
          </a:p>
        </p:txBody>
      </p:sp>
      <p:sp>
        <p:nvSpPr>
          <p:cNvPr id="4" name="Rectangle 3"/>
          <p:cNvSpPr/>
          <p:nvPr/>
        </p:nvSpPr>
        <p:spPr>
          <a:xfrm>
            <a:off x="4495800" y="1366514"/>
            <a:ext cx="1864307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Particle</a:t>
            </a:r>
            <a:r>
              <a:rPr lang="fr-FR" dirty="0"/>
              <a:t> </a:t>
            </a:r>
          </a:p>
          <a:p>
            <a:r>
              <a:rPr lang="fr-FR" dirty="0"/>
              <a:t>     </a:t>
            </a:r>
            <a:r>
              <a:rPr lang="fr-FR" dirty="0" err="1"/>
              <a:t>bareparticle</a:t>
            </a:r>
            <a:r>
              <a:rPr lang="fr-FR" dirty="0"/>
              <a:t> </a:t>
            </a:r>
          </a:p>
          <a:p>
            <a:r>
              <a:rPr lang="fr-FR" dirty="0"/>
              <a:t>     parents</a:t>
            </a:r>
          </a:p>
          <a:p>
            <a:r>
              <a:rPr lang="fr-FR" dirty="0"/>
              <a:t>     </a:t>
            </a:r>
            <a:r>
              <a:rPr lang="fr-FR" dirty="0" err="1"/>
              <a:t>daughters</a:t>
            </a:r>
            <a:endParaRPr lang="fr-FR" dirty="0"/>
          </a:p>
          <a:p>
            <a:r>
              <a:rPr lang="sk-SK" dirty="0"/>
              <a:t>     cov </a:t>
            </a:r>
          </a:p>
          <a:p>
            <a:r>
              <a:rPr lang="sv-SE" dirty="0"/>
              <a:t>     </a:t>
            </a:r>
            <a:r>
              <a:rPr lang="sv-SE" dirty="0" err="1"/>
              <a:t>tracks</a:t>
            </a:r>
            <a:r>
              <a:rPr lang="sv-SE" dirty="0"/>
              <a:t> </a:t>
            </a:r>
          </a:p>
          <a:p>
            <a:r>
              <a:rPr lang="sv-SE" dirty="0"/>
              <a:t>     clusters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7630131" y="3286865"/>
            <a:ext cx="138804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/>
              <a:t>Jet</a:t>
            </a:r>
          </a:p>
          <a:p>
            <a:r>
              <a:rPr lang="fr-FR" dirty="0"/>
              <a:t>     </a:t>
            </a:r>
            <a:r>
              <a:rPr lang="fr-FR" dirty="0" err="1"/>
              <a:t>barejet</a:t>
            </a:r>
            <a:endParaRPr lang="fr-FR" dirty="0"/>
          </a:p>
          <a:p>
            <a:r>
              <a:rPr lang="fr-FR" dirty="0"/>
              <a:t>    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75544" y="2020850"/>
            <a:ext cx="1263307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BareJet</a:t>
            </a:r>
            <a:r>
              <a:rPr lang="fr-FR" dirty="0"/>
              <a:t> </a:t>
            </a:r>
          </a:p>
          <a:p>
            <a:r>
              <a:rPr lang="fr-FR" dirty="0"/>
              <a:t>     p4</a:t>
            </a:r>
          </a:p>
          <a:p>
            <a:r>
              <a:rPr lang="ro-RO" dirty="0"/>
              <a:t>     area</a:t>
            </a:r>
          </a:p>
          <a:p>
            <a:r>
              <a:rPr lang="ro-RO" dirty="0"/>
              <a:t>     bits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6988378" y="3221179"/>
            <a:ext cx="0" cy="552172"/>
          </a:xfrm>
          <a:prstGeom prst="line">
            <a:avLst/>
          </a:prstGeom>
          <a:ln w="57150" cmpd="sng"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6988378" y="3773351"/>
            <a:ext cx="941190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5645694" y="5644488"/>
            <a:ext cx="714413" cy="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5645694" y="3397839"/>
            <a:ext cx="0" cy="2246649"/>
          </a:xfrm>
          <a:prstGeom prst="line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6758424" y="5341245"/>
            <a:ext cx="1571169" cy="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 flipV="1">
            <a:off x="8329593" y="4210196"/>
            <a:ext cx="0" cy="1131049"/>
          </a:xfrm>
          <a:prstGeom prst="line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0171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LCIO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Event data model and I/O layer for the </a:t>
            </a:r>
            <a:r>
              <a:rPr lang="fr-FR" dirty="0" err="1" smtClean="0"/>
              <a:t>linear</a:t>
            </a:r>
            <a:r>
              <a:rPr lang="fr-FR" dirty="0" smtClean="0"/>
              <a:t> </a:t>
            </a:r>
            <a:r>
              <a:rPr lang="fr-FR" dirty="0" err="1" smtClean="0"/>
              <a:t>collider</a:t>
            </a:r>
            <a:r>
              <a:rPr lang="fr-FR" dirty="0" smtClean="0"/>
              <a:t> </a:t>
            </a:r>
            <a:r>
              <a:rPr lang="fr-FR" dirty="0" err="1" smtClean="0"/>
              <a:t>experiments</a:t>
            </a:r>
            <a:endParaRPr lang="fr-FR" dirty="0" smtClean="0"/>
          </a:p>
          <a:p>
            <a:pPr lvl="1"/>
            <a:r>
              <a:rPr lang="fr-FR" dirty="0" smtClean="0">
                <a:hlinkClick r:id="rId2"/>
              </a:rPr>
              <a:t>http://lcio.desy.de/v02-04-03/doc/doxygen_api/html/namespaces.html</a:t>
            </a:r>
            <a:endParaRPr lang="fr-FR" dirty="0" smtClean="0"/>
          </a:p>
          <a:p>
            <a:pPr lvl="1"/>
            <a:endParaRPr lang="fr-FR" dirty="0" smtClean="0"/>
          </a:p>
          <a:p>
            <a:r>
              <a:rPr lang="fr-FR" dirty="0" smtClean="0"/>
              <a:t>Simple, </a:t>
            </a:r>
            <a:r>
              <a:rPr lang="fr-FR" dirty="0" err="1" smtClean="0"/>
              <a:t>complete</a:t>
            </a:r>
            <a:r>
              <a:rPr lang="fr-FR" dirty="0" smtClean="0"/>
              <a:t>, and </a:t>
            </a:r>
            <a:r>
              <a:rPr lang="fr-FR" dirty="0" err="1" smtClean="0"/>
              <a:t>used</a:t>
            </a:r>
            <a:r>
              <a:rPr lang="fr-FR" dirty="0" smtClean="0"/>
              <a:t> by </a:t>
            </a:r>
            <a:r>
              <a:rPr lang="fr-FR" dirty="0" err="1" smtClean="0"/>
              <a:t>many</a:t>
            </a:r>
            <a:r>
              <a:rPr lang="fr-FR" dirty="0" smtClean="0"/>
              <a:t> people </a:t>
            </a:r>
            <a:br>
              <a:rPr lang="fr-FR" dirty="0" smtClean="0"/>
            </a:br>
            <a:r>
              <a:rPr lang="fr-FR" dirty="0" smtClean="0">
                <a:sym typeface="Wingdings"/>
              </a:rPr>
              <a:t> a </a:t>
            </a:r>
            <a:r>
              <a:rPr lang="fr-FR" dirty="0" err="1" smtClean="0">
                <a:sym typeface="Wingdings"/>
              </a:rPr>
              <a:t>very</a:t>
            </a:r>
            <a:r>
              <a:rPr lang="fr-FR" dirty="0" smtClean="0">
                <a:sym typeface="Wingdings"/>
              </a:rPr>
              <a:t> good </a:t>
            </a:r>
            <a:r>
              <a:rPr lang="fr-FR" dirty="0" err="1" smtClean="0">
                <a:sym typeface="Wingdings"/>
              </a:rPr>
              <a:t>starting</a:t>
            </a:r>
            <a:r>
              <a:rPr lang="fr-FR" dirty="0" smtClean="0">
                <a:sym typeface="Wingdings"/>
              </a:rPr>
              <a:t> point</a:t>
            </a:r>
            <a:endParaRPr lang="fr-FR" dirty="0">
              <a:sym typeface="Wingdings"/>
            </a:endParaRPr>
          </a:p>
          <a:p>
            <a:pPr marL="0" indent="0">
              <a:buNone/>
            </a:pPr>
            <a:endParaRPr lang="fr-FR" dirty="0">
              <a:sym typeface="Wingdings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6191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Conditions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adapt</a:t>
            </a:r>
            <a:r>
              <a:rPr lang="fr-FR" dirty="0" smtClean="0"/>
              <a:t> to </a:t>
            </a:r>
            <a:r>
              <a:rPr lang="fr-FR" dirty="0" err="1" smtClean="0"/>
              <a:t>our</a:t>
            </a:r>
            <a:r>
              <a:rPr lang="fr-FR" dirty="0" smtClean="0"/>
              <a:t> POD design </a:t>
            </a:r>
            <a:r>
              <a:rPr lang="fr-FR" dirty="0" err="1" smtClean="0"/>
              <a:t>choice</a:t>
            </a:r>
            <a:endParaRPr lang="fr-FR" dirty="0" smtClean="0"/>
          </a:p>
          <a:p>
            <a:pPr lvl="1"/>
            <a:r>
              <a:rPr lang="fr-FR" dirty="0" smtClean="0">
                <a:sym typeface="Wingdings"/>
              </a:rPr>
              <a:t>POD == </a:t>
            </a:r>
            <a:r>
              <a:rPr lang="fr-FR" dirty="0" err="1" smtClean="0">
                <a:sym typeface="Wingdings"/>
              </a:rPr>
              <a:t>struct</a:t>
            </a:r>
            <a:endParaRPr lang="fr-FR" dirty="0" smtClean="0">
              <a:sym typeface="Wingdings"/>
            </a:endParaRPr>
          </a:p>
          <a:p>
            <a:pPr lvl="1"/>
            <a:r>
              <a:rPr lang="fr-FR" dirty="0" err="1" smtClean="0">
                <a:sym typeface="Wingdings"/>
              </a:rPr>
              <a:t>PODs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can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only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contain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other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PODs</a:t>
            </a:r>
            <a:endParaRPr lang="fr-FR" dirty="0" smtClean="0">
              <a:sym typeface="Wingdings"/>
            </a:endParaRPr>
          </a:p>
          <a:p>
            <a:pPr lvl="1"/>
            <a:endParaRPr lang="fr-FR" dirty="0">
              <a:sym typeface="Wingdings"/>
            </a:endParaRPr>
          </a:p>
          <a:p>
            <a:r>
              <a:rPr lang="fr-FR" dirty="0" err="1" smtClean="0">
                <a:sym typeface="Wingdings"/>
              </a:rPr>
              <a:t>Need</a:t>
            </a:r>
            <a:r>
              <a:rPr lang="fr-FR" dirty="0" smtClean="0">
                <a:sym typeface="Wingdings"/>
              </a:rPr>
              <a:t> to </a:t>
            </a:r>
            <a:r>
              <a:rPr lang="fr-FR" dirty="0" err="1" smtClean="0">
                <a:sym typeface="Wingdings"/>
              </a:rPr>
              <a:t>adopt</a:t>
            </a:r>
            <a:r>
              <a:rPr lang="fr-FR" dirty="0" smtClean="0">
                <a:sym typeface="Wingdings"/>
              </a:rPr>
              <a:t> a </a:t>
            </a:r>
            <a:r>
              <a:rPr lang="fr-FR" dirty="0" err="1" smtClean="0">
                <a:sym typeface="Wingdings"/>
              </a:rPr>
              <a:t>pragmatic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approach</a:t>
            </a:r>
            <a:endParaRPr lang="fr-FR" dirty="0" smtClean="0">
              <a:sym typeface="Wingdings"/>
            </a:endParaRPr>
          </a:p>
          <a:p>
            <a:pPr lvl="1"/>
            <a:r>
              <a:rPr lang="fr-FR" dirty="0" err="1" smtClean="0">
                <a:sym typeface="Wingdings"/>
              </a:rPr>
              <a:t>only</a:t>
            </a:r>
            <a:r>
              <a:rPr lang="fr-FR" dirty="0" smtClean="0">
                <a:sym typeface="Wingdings"/>
              </a:rPr>
              <a:t> port </a:t>
            </a:r>
            <a:r>
              <a:rPr lang="fr-FR" dirty="0" err="1" smtClean="0">
                <a:sym typeface="Wingdings"/>
              </a:rPr>
              <a:t>what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we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need</a:t>
            </a:r>
            <a:r>
              <a:rPr lang="fr-FR" dirty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now</a:t>
            </a:r>
            <a:endParaRPr lang="fr-FR" dirty="0" smtClean="0">
              <a:sym typeface="Wingdings"/>
            </a:endParaRPr>
          </a:p>
          <a:p>
            <a:pPr lvl="1"/>
            <a:r>
              <a:rPr lang="fr-FR" dirty="0" err="1" smtClean="0">
                <a:sym typeface="Wingdings"/>
              </a:rPr>
              <a:t>will</a:t>
            </a:r>
            <a:r>
              <a:rPr lang="fr-FR" dirty="0" smtClean="0">
                <a:sym typeface="Wingdings"/>
              </a:rPr>
              <a:t> port more </a:t>
            </a:r>
            <a:r>
              <a:rPr lang="fr-FR" dirty="0" err="1" smtClean="0">
                <a:sym typeface="Wingdings"/>
              </a:rPr>
              <a:t>later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upon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request</a:t>
            </a:r>
            <a:endParaRPr lang="fr-FR" dirty="0" smtClean="0">
              <a:sym typeface="Wingdings"/>
            </a:endParaRPr>
          </a:p>
          <a:p>
            <a:pPr lvl="1"/>
            <a:endParaRPr lang="fr-FR" dirty="0">
              <a:sym typeface="Wingdings"/>
            </a:endParaRPr>
          </a:p>
          <a:p>
            <a:r>
              <a:rPr lang="fr-FR" dirty="0" err="1">
                <a:sym typeface="Wingdings"/>
              </a:rPr>
              <a:t>G</a:t>
            </a:r>
            <a:r>
              <a:rPr lang="fr-FR" dirty="0" err="1" smtClean="0">
                <a:sym typeface="Wingdings"/>
              </a:rPr>
              <a:t>eometry</a:t>
            </a:r>
            <a:r>
              <a:rPr lang="fr-FR" dirty="0" smtClean="0">
                <a:sym typeface="Wingdings"/>
              </a:rPr>
              <a:t> information not </a:t>
            </a:r>
            <a:r>
              <a:rPr lang="fr-FR" dirty="0" err="1" smtClean="0">
                <a:sym typeface="Wingdings"/>
              </a:rPr>
              <a:t>stored</a:t>
            </a:r>
            <a:r>
              <a:rPr lang="fr-FR" dirty="0" smtClean="0">
                <a:sym typeface="Wingdings"/>
              </a:rPr>
              <a:t> in data model</a:t>
            </a:r>
          </a:p>
          <a:p>
            <a:pPr marL="0" indent="0">
              <a:buNone/>
            </a:pPr>
            <a:endParaRPr lang="fr-FR" dirty="0">
              <a:sym typeface="Wingdings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5184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track</a:t>
            </a:r>
            <a:r>
              <a:rPr lang="fr-FR" dirty="0" smtClean="0"/>
              <a:t> </a:t>
            </a:r>
            <a:r>
              <a:rPr lang="fr-FR" dirty="0" err="1" smtClean="0"/>
              <a:t>sector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709805" y="1417638"/>
            <a:ext cx="1308665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000000"/>
                </a:solidFill>
              </a:rPr>
              <a:t>BareHit</a:t>
            </a:r>
            <a:r>
              <a:rPr lang="fr-FR" dirty="0"/>
              <a:t> </a:t>
            </a:r>
          </a:p>
          <a:p>
            <a:r>
              <a:rPr lang="fr-FR" dirty="0"/>
              <a:t>     </a:t>
            </a:r>
            <a:r>
              <a:rPr lang="fr-FR" dirty="0" err="1"/>
              <a:t>cellid</a:t>
            </a:r>
            <a:endParaRPr lang="fr-FR" dirty="0"/>
          </a:p>
          <a:p>
            <a:r>
              <a:rPr lang="hu-HU" dirty="0"/>
              <a:t>     energy </a:t>
            </a:r>
          </a:p>
          <a:p>
            <a:r>
              <a:rPr lang="hu-HU" dirty="0"/>
              <a:t>     time</a:t>
            </a:r>
          </a:p>
          <a:p>
            <a:r>
              <a:rPr lang="hu-HU" dirty="0"/>
              <a:t>     bits </a:t>
            </a:r>
          </a:p>
        </p:txBody>
      </p:sp>
      <p:sp>
        <p:nvSpPr>
          <p:cNvPr id="5" name="Rectangle 4"/>
          <p:cNvSpPr/>
          <p:nvPr/>
        </p:nvSpPr>
        <p:spPr>
          <a:xfrm>
            <a:off x="1798411" y="3001285"/>
            <a:ext cx="139938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TrackHit</a:t>
            </a:r>
            <a:endParaRPr lang="fr-FR" b="1" dirty="0"/>
          </a:p>
          <a:p>
            <a:r>
              <a:rPr lang="fr-FR" dirty="0"/>
              <a:t>     </a:t>
            </a:r>
            <a:r>
              <a:rPr lang="fr-FR" dirty="0" err="1"/>
              <a:t>barehit</a:t>
            </a:r>
            <a:endParaRPr lang="fr-FR" dirty="0"/>
          </a:p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798411" y="5720338"/>
            <a:ext cx="1818949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TrackCluster</a:t>
            </a:r>
            <a:r>
              <a:rPr lang="fr-FR" dirty="0"/>
              <a:t> </a:t>
            </a:r>
          </a:p>
          <a:p>
            <a:r>
              <a:rPr lang="fr-FR" dirty="0"/>
              <a:t>     </a:t>
            </a:r>
            <a:r>
              <a:rPr lang="fr-FR" dirty="0" err="1"/>
              <a:t>barecluster</a:t>
            </a:r>
            <a:endParaRPr lang="fr-FR" dirty="0"/>
          </a:p>
          <a:p>
            <a:r>
              <a:rPr lang="fr-FR" dirty="0"/>
              <a:t>     </a:t>
            </a:r>
            <a:r>
              <a:rPr lang="fr-FR" dirty="0" err="1"/>
              <a:t>trackhits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6531646" y="5028429"/>
            <a:ext cx="1745418" cy="175432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TrackState</a:t>
            </a:r>
            <a:endParaRPr lang="fr-FR" b="1" dirty="0"/>
          </a:p>
          <a:p>
            <a:r>
              <a:rPr lang="fr-FR" dirty="0"/>
              <a:t>     location</a:t>
            </a:r>
          </a:p>
          <a:p>
            <a:r>
              <a:rPr lang="hu-HU" dirty="0"/>
              <a:t>     omega</a:t>
            </a:r>
          </a:p>
          <a:p>
            <a:r>
              <a:rPr lang="hu-HU" dirty="0"/>
              <a:t>     d0</a:t>
            </a:r>
          </a:p>
          <a:p>
            <a:r>
              <a:rPr lang="hu-HU" dirty="0"/>
              <a:t>     z0</a:t>
            </a:r>
          </a:p>
          <a:p>
            <a:r>
              <a:rPr lang="fr-FR" dirty="0"/>
              <a:t>     </a:t>
            </a:r>
            <a:r>
              <a:rPr lang="fr-FR" dirty="0" err="1"/>
              <a:t>covmatrix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4049335" y="3643883"/>
            <a:ext cx="2029795" cy="175432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Track</a:t>
            </a:r>
            <a:endParaRPr lang="fr-FR" b="1" dirty="0"/>
          </a:p>
          <a:p>
            <a:r>
              <a:rPr lang="fr-FR" dirty="0"/>
              <a:t>     chi2</a:t>
            </a:r>
          </a:p>
          <a:p>
            <a:r>
              <a:rPr lang="da-DK" dirty="0"/>
              <a:t>     </a:t>
            </a:r>
            <a:r>
              <a:rPr lang="da-DK" dirty="0" err="1"/>
              <a:t>ndf</a:t>
            </a:r>
            <a:endParaRPr lang="da-DK" dirty="0"/>
          </a:p>
          <a:p>
            <a:r>
              <a:rPr lang="da-DK" dirty="0"/>
              <a:t>     </a:t>
            </a:r>
            <a:r>
              <a:rPr lang="da-DK" dirty="0" err="1" smtClean="0"/>
              <a:t>trackclusters</a:t>
            </a:r>
            <a:endParaRPr lang="da-DK" dirty="0"/>
          </a:p>
          <a:p>
            <a:r>
              <a:rPr lang="da-DK" dirty="0"/>
              <a:t>     </a:t>
            </a:r>
            <a:r>
              <a:rPr lang="da-DK" dirty="0" err="1"/>
              <a:t>trackstates</a:t>
            </a:r>
            <a:endParaRPr lang="da-DK" dirty="0"/>
          </a:p>
          <a:p>
            <a:r>
              <a:rPr lang="da-DK" dirty="0"/>
              <a:t>     bits</a:t>
            </a:r>
          </a:p>
        </p:txBody>
      </p:sp>
      <p:sp>
        <p:nvSpPr>
          <p:cNvPr id="9" name="Rectangle 8"/>
          <p:cNvSpPr/>
          <p:nvPr/>
        </p:nvSpPr>
        <p:spPr>
          <a:xfrm>
            <a:off x="6531646" y="1563635"/>
            <a:ext cx="1501439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/>
              <a:t>Vertex</a:t>
            </a:r>
          </a:p>
          <a:p>
            <a:r>
              <a:rPr lang="fr-FR" dirty="0"/>
              <a:t>     chi2</a:t>
            </a:r>
          </a:p>
          <a:p>
            <a:r>
              <a:rPr lang="da-DK" dirty="0"/>
              <a:t>     </a:t>
            </a:r>
            <a:r>
              <a:rPr lang="da-DK" dirty="0" err="1"/>
              <a:t>ndf</a:t>
            </a:r>
            <a:r>
              <a:rPr lang="da-DK" dirty="0"/>
              <a:t> </a:t>
            </a:r>
          </a:p>
          <a:p>
            <a:r>
              <a:rPr lang="da-DK" dirty="0"/>
              <a:t>     position</a:t>
            </a:r>
          </a:p>
          <a:p>
            <a:r>
              <a:rPr lang="sv-SE" dirty="0"/>
              <a:t>     </a:t>
            </a:r>
            <a:r>
              <a:rPr lang="sv-SE" dirty="0" err="1"/>
              <a:t>tracks</a:t>
            </a:r>
            <a:endParaRPr lang="sv-SE" dirty="0"/>
          </a:p>
          <a:p>
            <a:r>
              <a:rPr lang="en-US" dirty="0"/>
              <a:t>     weights </a:t>
            </a:r>
          </a:p>
          <a:p>
            <a:r>
              <a:rPr lang="en-US" dirty="0"/>
              <a:t>     bits 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09805" y="4045624"/>
            <a:ext cx="1569477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BareCluster</a:t>
            </a:r>
            <a:r>
              <a:rPr lang="fr-FR" dirty="0"/>
              <a:t> </a:t>
            </a:r>
          </a:p>
          <a:p>
            <a:r>
              <a:rPr lang="hu-HU" dirty="0"/>
              <a:t>     energy</a:t>
            </a:r>
          </a:p>
          <a:p>
            <a:r>
              <a:rPr lang="fr-FR" dirty="0"/>
              <a:t>     position </a:t>
            </a:r>
          </a:p>
          <a:p>
            <a:r>
              <a:rPr lang="fr-FR" dirty="0"/>
              <a:t>     time</a:t>
            </a:r>
          </a:p>
          <a:p>
            <a:r>
              <a:rPr lang="fr-FR" dirty="0"/>
              <a:t>     bits</a:t>
            </a:r>
          </a:p>
        </p:txBody>
      </p:sp>
      <p:cxnSp>
        <p:nvCxnSpPr>
          <p:cNvPr id="17" name="Connecteur droit 16"/>
          <p:cNvCxnSpPr>
            <a:stCxn id="4" idx="2"/>
          </p:cNvCxnSpPr>
          <p:nvPr/>
        </p:nvCxnSpPr>
        <p:spPr>
          <a:xfrm flipH="1">
            <a:off x="1360771" y="2894966"/>
            <a:ext cx="3367" cy="654634"/>
          </a:xfrm>
          <a:prstGeom prst="line">
            <a:avLst/>
          </a:prstGeom>
          <a:ln w="57150" cmpd="sng">
            <a:solidFill>
              <a:srgbClr val="4F81BD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1364138" y="3549600"/>
            <a:ext cx="745049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3" idx="2"/>
          </p:cNvCxnSpPr>
          <p:nvPr/>
        </p:nvCxnSpPr>
        <p:spPr>
          <a:xfrm>
            <a:off x="1494544" y="5522952"/>
            <a:ext cx="2303" cy="714171"/>
          </a:xfrm>
          <a:prstGeom prst="line">
            <a:avLst/>
          </a:prstGeom>
          <a:ln w="57150" cmpd="sng"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1496847" y="6237123"/>
            <a:ext cx="612340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>
            <a:stCxn id="5" idx="2"/>
          </p:cNvCxnSpPr>
          <p:nvPr/>
        </p:nvCxnSpPr>
        <p:spPr>
          <a:xfrm flipH="1">
            <a:off x="2494735" y="3924615"/>
            <a:ext cx="3367" cy="1700136"/>
          </a:xfrm>
          <a:prstGeom prst="line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 flipH="1">
            <a:off x="1678281" y="5624751"/>
            <a:ext cx="81982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1678281" y="5624751"/>
            <a:ext cx="0" cy="8391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>
            <a:off x="1678281" y="6463927"/>
            <a:ext cx="430906" cy="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3617360" y="5930937"/>
            <a:ext cx="113395" cy="0"/>
          </a:xfrm>
          <a:prstGeom prst="line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flipV="1">
            <a:off x="3730755" y="4660832"/>
            <a:ext cx="0" cy="127010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>
            <a:off x="3730755" y="4660832"/>
            <a:ext cx="623680" cy="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 flipH="1">
            <a:off x="5182229" y="5720338"/>
            <a:ext cx="1349417" cy="0"/>
          </a:xfrm>
          <a:prstGeom prst="line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/>
          <p:nvPr/>
        </p:nvCxnSpPr>
        <p:spPr>
          <a:xfrm flipV="1">
            <a:off x="5182229" y="5114441"/>
            <a:ext cx="0" cy="605897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>
            <a:stCxn id="8" idx="0"/>
          </p:cNvCxnSpPr>
          <p:nvPr/>
        </p:nvCxnSpPr>
        <p:spPr>
          <a:xfrm flipH="1" flipV="1">
            <a:off x="5057493" y="2894966"/>
            <a:ext cx="6740" cy="748917"/>
          </a:xfrm>
          <a:prstGeom prst="line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>
            <a:off x="5057493" y="2894966"/>
            <a:ext cx="1768983" cy="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ZoneTexte 51"/>
          <p:cNvSpPr txBox="1"/>
          <p:nvPr/>
        </p:nvSpPr>
        <p:spPr>
          <a:xfrm>
            <a:off x="4962173" y="2562892"/>
            <a:ext cx="1206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reference</a:t>
            </a:r>
            <a:endParaRPr lang="fr-FR" dirty="0"/>
          </a:p>
        </p:txBody>
      </p:sp>
      <p:sp>
        <p:nvSpPr>
          <p:cNvPr id="53" name="ZoneTexte 52"/>
          <p:cNvSpPr txBox="1"/>
          <p:nvPr/>
        </p:nvSpPr>
        <p:spPr>
          <a:xfrm>
            <a:off x="800526" y="3470557"/>
            <a:ext cx="1712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concrete</a:t>
            </a:r>
            <a:endParaRPr lang="fr-FR" dirty="0"/>
          </a:p>
        </p:txBody>
      </p:sp>
      <p:sp>
        <p:nvSpPr>
          <p:cNvPr id="54" name="ZoneTexte 53"/>
          <p:cNvSpPr txBox="1"/>
          <p:nvPr/>
        </p:nvSpPr>
        <p:spPr>
          <a:xfrm>
            <a:off x="7296008" y="3839889"/>
            <a:ext cx="1474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unsigned</a:t>
            </a:r>
            <a:r>
              <a:rPr lang="fr-FR" dirty="0"/>
              <a:t> </a:t>
            </a:r>
            <a:r>
              <a:rPr lang="fr-FR" dirty="0" smtClean="0"/>
              <a:t>to store flags</a:t>
            </a:r>
            <a:endParaRPr lang="fr-FR" dirty="0"/>
          </a:p>
        </p:txBody>
      </p:sp>
      <p:cxnSp>
        <p:nvCxnSpPr>
          <p:cNvPr id="56" name="Connecteur droit 55"/>
          <p:cNvCxnSpPr/>
          <p:nvPr/>
        </p:nvCxnSpPr>
        <p:spPr>
          <a:xfrm>
            <a:off x="7296008" y="3470557"/>
            <a:ext cx="244865" cy="454058"/>
          </a:xfrm>
          <a:prstGeom prst="line">
            <a:avLst/>
          </a:prstGeom>
          <a:ln w="3175" cmpd="sng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2072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calorimeter</a:t>
            </a:r>
            <a:r>
              <a:rPr lang="fr-FR" dirty="0" smtClean="0"/>
              <a:t> </a:t>
            </a:r>
            <a:r>
              <a:rPr lang="fr-FR" dirty="0" err="1" smtClean="0"/>
              <a:t>sector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709805" y="1417638"/>
            <a:ext cx="1308665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000000"/>
                </a:solidFill>
              </a:rPr>
              <a:t>BareHit</a:t>
            </a:r>
            <a:r>
              <a:rPr lang="fr-FR" dirty="0"/>
              <a:t> </a:t>
            </a:r>
          </a:p>
          <a:p>
            <a:r>
              <a:rPr lang="fr-FR" dirty="0"/>
              <a:t>     </a:t>
            </a:r>
            <a:r>
              <a:rPr lang="fr-FR" dirty="0" err="1"/>
              <a:t>cellid</a:t>
            </a:r>
            <a:endParaRPr lang="fr-FR" dirty="0"/>
          </a:p>
          <a:p>
            <a:r>
              <a:rPr lang="hu-HU" dirty="0"/>
              <a:t>     energy </a:t>
            </a:r>
          </a:p>
          <a:p>
            <a:r>
              <a:rPr lang="hu-HU" dirty="0"/>
              <a:t>     time</a:t>
            </a:r>
          </a:p>
          <a:p>
            <a:r>
              <a:rPr lang="hu-HU" dirty="0"/>
              <a:t>     bits </a:t>
            </a:r>
          </a:p>
        </p:txBody>
      </p:sp>
      <p:sp>
        <p:nvSpPr>
          <p:cNvPr id="5" name="Rectangle 4"/>
          <p:cNvSpPr/>
          <p:nvPr/>
        </p:nvSpPr>
        <p:spPr>
          <a:xfrm>
            <a:off x="1798411" y="3001285"/>
            <a:ext cx="139938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 smtClean="0"/>
              <a:t>CaloHit</a:t>
            </a:r>
            <a:endParaRPr lang="fr-FR" b="1" dirty="0"/>
          </a:p>
          <a:p>
            <a:r>
              <a:rPr lang="fr-FR" dirty="0"/>
              <a:t>     </a:t>
            </a:r>
            <a:r>
              <a:rPr lang="fr-FR" dirty="0" err="1"/>
              <a:t>barehit</a:t>
            </a:r>
            <a:endParaRPr lang="fr-FR" dirty="0"/>
          </a:p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798411" y="5720338"/>
            <a:ext cx="1818949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 smtClean="0"/>
              <a:t>CaloCluster</a:t>
            </a:r>
            <a:r>
              <a:rPr lang="fr-FR" dirty="0"/>
              <a:t> </a:t>
            </a:r>
          </a:p>
          <a:p>
            <a:r>
              <a:rPr lang="fr-FR" dirty="0"/>
              <a:t>     </a:t>
            </a:r>
            <a:r>
              <a:rPr lang="fr-FR" dirty="0" err="1"/>
              <a:t>barecluster</a:t>
            </a:r>
            <a:endParaRPr lang="fr-FR" dirty="0"/>
          </a:p>
          <a:p>
            <a:r>
              <a:rPr lang="fr-FR" dirty="0"/>
              <a:t>     </a:t>
            </a:r>
            <a:r>
              <a:rPr lang="fr-FR" dirty="0" err="1" smtClean="0"/>
              <a:t>calohits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709805" y="4045624"/>
            <a:ext cx="1569477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BareCluster</a:t>
            </a:r>
            <a:r>
              <a:rPr lang="fr-FR" dirty="0"/>
              <a:t> </a:t>
            </a:r>
          </a:p>
          <a:p>
            <a:r>
              <a:rPr lang="hu-HU" dirty="0"/>
              <a:t>     energy</a:t>
            </a:r>
          </a:p>
          <a:p>
            <a:r>
              <a:rPr lang="fr-FR" dirty="0"/>
              <a:t>     position </a:t>
            </a:r>
          </a:p>
          <a:p>
            <a:r>
              <a:rPr lang="fr-FR" dirty="0"/>
              <a:t>     time</a:t>
            </a:r>
          </a:p>
          <a:p>
            <a:r>
              <a:rPr lang="fr-FR" dirty="0"/>
              <a:t>     bits</a:t>
            </a:r>
          </a:p>
        </p:txBody>
      </p:sp>
      <p:cxnSp>
        <p:nvCxnSpPr>
          <p:cNvPr id="11" name="Connecteur droit 10"/>
          <p:cNvCxnSpPr>
            <a:stCxn id="4" idx="2"/>
          </p:cNvCxnSpPr>
          <p:nvPr/>
        </p:nvCxnSpPr>
        <p:spPr>
          <a:xfrm flipH="1">
            <a:off x="1360771" y="2894966"/>
            <a:ext cx="3367" cy="654634"/>
          </a:xfrm>
          <a:prstGeom prst="line">
            <a:avLst/>
          </a:prstGeom>
          <a:ln w="57150" cmpd="sng">
            <a:solidFill>
              <a:srgbClr val="4F81BD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1364138" y="3549600"/>
            <a:ext cx="745049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>
            <a:stCxn id="10" idx="2"/>
          </p:cNvCxnSpPr>
          <p:nvPr/>
        </p:nvCxnSpPr>
        <p:spPr>
          <a:xfrm>
            <a:off x="1494544" y="5522952"/>
            <a:ext cx="2303" cy="714171"/>
          </a:xfrm>
          <a:prstGeom prst="line">
            <a:avLst/>
          </a:prstGeom>
          <a:ln w="57150" cmpd="sng"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1496847" y="6237123"/>
            <a:ext cx="612340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stCxn id="5" idx="2"/>
          </p:cNvCxnSpPr>
          <p:nvPr/>
        </p:nvCxnSpPr>
        <p:spPr>
          <a:xfrm flipH="1">
            <a:off x="2494735" y="3924615"/>
            <a:ext cx="3367" cy="1700136"/>
          </a:xfrm>
          <a:prstGeom prst="line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1678281" y="5624751"/>
            <a:ext cx="81982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1678281" y="5624751"/>
            <a:ext cx="0" cy="8391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1678281" y="6463927"/>
            <a:ext cx="430906" cy="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800526" y="3470557"/>
            <a:ext cx="1712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concrete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3932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calorimeter</a:t>
            </a:r>
            <a:r>
              <a:rPr lang="fr-FR" dirty="0" smtClean="0"/>
              <a:t> </a:t>
            </a:r>
            <a:r>
              <a:rPr lang="fr-FR" dirty="0" err="1" smtClean="0"/>
              <a:t>sector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sim</a:t>
            </a:r>
            <a:r>
              <a:rPr lang="fr-FR" dirty="0" smtClean="0"/>
              <a:t> and </a:t>
            </a:r>
            <a:r>
              <a:rPr lang="fr-FR" dirty="0" err="1" smtClean="0"/>
              <a:t>rec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709805" y="1417638"/>
            <a:ext cx="1308665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000000"/>
                </a:solidFill>
              </a:rPr>
              <a:t>BareHit</a:t>
            </a:r>
            <a:r>
              <a:rPr lang="fr-FR" dirty="0"/>
              <a:t> </a:t>
            </a:r>
          </a:p>
          <a:p>
            <a:r>
              <a:rPr lang="fr-FR" dirty="0"/>
              <a:t>     </a:t>
            </a:r>
            <a:r>
              <a:rPr lang="fr-FR" dirty="0" err="1"/>
              <a:t>cellid</a:t>
            </a:r>
            <a:endParaRPr lang="fr-FR" dirty="0"/>
          </a:p>
          <a:p>
            <a:r>
              <a:rPr lang="hu-HU" dirty="0"/>
              <a:t>     energy </a:t>
            </a:r>
          </a:p>
          <a:p>
            <a:r>
              <a:rPr lang="hu-HU" dirty="0"/>
              <a:t>     time</a:t>
            </a:r>
          </a:p>
          <a:p>
            <a:r>
              <a:rPr lang="hu-HU" dirty="0"/>
              <a:t>     bits </a:t>
            </a:r>
          </a:p>
        </p:txBody>
      </p:sp>
      <p:sp>
        <p:nvSpPr>
          <p:cNvPr id="5" name="Rectangle 4"/>
          <p:cNvSpPr/>
          <p:nvPr/>
        </p:nvSpPr>
        <p:spPr>
          <a:xfrm>
            <a:off x="1798411" y="3001285"/>
            <a:ext cx="139938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 smtClean="0"/>
              <a:t>CaloHit</a:t>
            </a:r>
            <a:endParaRPr lang="fr-FR" b="1" dirty="0"/>
          </a:p>
          <a:p>
            <a:r>
              <a:rPr lang="fr-FR" dirty="0"/>
              <a:t>     </a:t>
            </a:r>
            <a:r>
              <a:rPr lang="fr-FR" dirty="0" err="1"/>
              <a:t>barehit</a:t>
            </a:r>
            <a:endParaRPr lang="fr-FR" dirty="0"/>
          </a:p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798411" y="5720338"/>
            <a:ext cx="1818949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 smtClean="0"/>
              <a:t>CaloCluster</a:t>
            </a:r>
            <a:r>
              <a:rPr lang="fr-FR" dirty="0"/>
              <a:t> </a:t>
            </a:r>
          </a:p>
          <a:p>
            <a:r>
              <a:rPr lang="fr-FR" dirty="0"/>
              <a:t>     </a:t>
            </a:r>
            <a:r>
              <a:rPr lang="fr-FR" dirty="0" err="1"/>
              <a:t>barecluster</a:t>
            </a:r>
            <a:endParaRPr lang="fr-FR" dirty="0"/>
          </a:p>
          <a:p>
            <a:r>
              <a:rPr lang="fr-FR" dirty="0"/>
              <a:t>     </a:t>
            </a:r>
            <a:r>
              <a:rPr lang="fr-FR" dirty="0" err="1" smtClean="0"/>
              <a:t>calohits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709805" y="4045624"/>
            <a:ext cx="1569477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BareCluster</a:t>
            </a:r>
            <a:r>
              <a:rPr lang="fr-FR" dirty="0"/>
              <a:t> </a:t>
            </a:r>
          </a:p>
          <a:p>
            <a:r>
              <a:rPr lang="hu-HU" dirty="0"/>
              <a:t>     energy</a:t>
            </a:r>
          </a:p>
          <a:p>
            <a:r>
              <a:rPr lang="fr-FR" dirty="0"/>
              <a:t>     position </a:t>
            </a:r>
          </a:p>
          <a:p>
            <a:r>
              <a:rPr lang="fr-FR" dirty="0"/>
              <a:t>     time</a:t>
            </a:r>
          </a:p>
          <a:p>
            <a:r>
              <a:rPr lang="fr-FR" dirty="0"/>
              <a:t>     bits</a:t>
            </a:r>
          </a:p>
        </p:txBody>
      </p:sp>
      <p:cxnSp>
        <p:nvCxnSpPr>
          <p:cNvPr id="11" name="Connecteur droit 10"/>
          <p:cNvCxnSpPr>
            <a:stCxn id="4" idx="2"/>
          </p:cNvCxnSpPr>
          <p:nvPr/>
        </p:nvCxnSpPr>
        <p:spPr>
          <a:xfrm flipH="1">
            <a:off x="1360771" y="2894966"/>
            <a:ext cx="3367" cy="654634"/>
          </a:xfrm>
          <a:prstGeom prst="line">
            <a:avLst/>
          </a:prstGeom>
          <a:ln w="57150" cmpd="sng">
            <a:solidFill>
              <a:srgbClr val="4F81BD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1364138" y="3549600"/>
            <a:ext cx="745049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>
            <a:stCxn id="10" idx="2"/>
          </p:cNvCxnSpPr>
          <p:nvPr/>
        </p:nvCxnSpPr>
        <p:spPr>
          <a:xfrm>
            <a:off x="1494544" y="5522952"/>
            <a:ext cx="2303" cy="714171"/>
          </a:xfrm>
          <a:prstGeom prst="line">
            <a:avLst/>
          </a:prstGeom>
          <a:ln w="57150" cmpd="sng"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1496847" y="6237123"/>
            <a:ext cx="612340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stCxn id="5" idx="2"/>
          </p:cNvCxnSpPr>
          <p:nvPr/>
        </p:nvCxnSpPr>
        <p:spPr>
          <a:xfrm flipH="1">
            <a:off x="2494735" y="3924615"/>
            <a:ext cx="3367" cy="1700136"/>
          </a:xfrm>
          <a:prstGeom prst="line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1678281" y="5624751"/>
            <a:ext cx="81982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1678281" y="5624751"/>
            <a:ext cx="0" cy="8391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1678281" y="6463927"/>
            <a:ext cx="430906" cy="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800526" y="3470557"/>
            <a:ext cx="1712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concrete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3991568" y="3001285"/>
            <a:ext cx="1660194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SimCaloHit</a:t>
            </a:r>
            <a:r>
              <a:rPr lang="fr-FR" dirty="0"/>
              <a:t> </a:t>
            </a:r>
          </a:p>
          <a:p>
            <a:r>
              <a:rPr lang="fr-FR" dirty="0"/>
              <a:t>     </a:t>
            </a:r>
            <a:r>
              <a:rPr lang="fr-FR" dirty="0" err="1"/>
              <a:t>barehit</a:t>
            </a:r>
            <a:endParaRPr lang="fr-FR" dirty="0"/>
          </a:p>
          <a:p>
            <a:r>
              <a:rPr lang="fr-FR" dirty="0"/>
              <a:t>     </a:t>
            </a:r>
            <a:r>
              <a:rPr lang="fr-FR" dirty="0" err="1"/>
              <a:t>mcenergies</a:t>
            </a:r>
            <a:r>
              <a:rPr lang="fr-FR" dirty="0"/>
              <a:t> </a:t>
            </a:r>
          </a:p>
          <a:p>
            <a:r>
              <a:rPr lang="fr-FR" dirty="0"/>
              <a:t>     </a:t>
            </a:r>
            <a:r>
              <a:rPr lang="fr-FR" dirty="0" err="1"/>
              <a:t>mcparticles</a:t>
            </a:r>
            <a:r>
              <a:rPr lang="fr-FR" dirty="0"/>
              <a:t> 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322912" y="1157686"/>
            <a:ext cx="1648854" cy="175432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BareParticle</a:t>
            </a:r>
            <a:r>
              <a:rPr lang="fr-FR" dirty="0"/>
              <a:t> </a:t>
            </a:r>
          </a:p>
          <a:p>
            <a:r>
              <a:rPr lang="fr-FR" dirty="0"/>
              <a:t>     type</a:t>
            </a:r>
          </a:p>
          <a:p>
            <a:r>
              <a:rPr lang="fr-FR" dirty="0"/>
              <a:t>     </a:t>
            </a:r>
            <a:r>
              <a:rPr lang="fr-FR" dirty="0" err="1"/>
              <a:t>status</a:t>
            </a:r>
            <a:endParaRPr lang="fr-FR" dirty="0"/>
          </a:p>
          <a:p>
            <a:r>
              <a:rPr lang="fr-FR" dirty="0"/>
              <a:t>     vertex </a:t>
            </a:r>
          </a:p>
          <a:p>
            <a:r>
              <a:rPr lang="fr-FR" dirty="0"/>
              <a:t>     p4</a:t>
            </a:r>
          </a:p>
          <a:p>
            <a:r>
              <a:rPr lang="fr-FR" dirty="0"/>
              <a:t>     bits</a:t>
            </a:r>
          </a:p>
        </p:txBody>
      </p:sp>
      <p:sp>
        <p:nvSpPr>
          <p:cNvPr id="7" name="Rectangle 6"/>
          <p:cNvSpPr/>
          <p:nvPr/>
        </p:nvSpPr>
        <p:spPr>
          <a:xfrm>
            <a:off x="7249398" y="3011973"/>
            <a:ext cx="1580816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 smtClean="0"/>
              <a:t>MC</a:t>
            </a:r>
            <a:r>
              <a:rPr lang="fr-FR" b="1" dirty="0" err="1" smtClean="0"/>
              <a:t>Particle</a:t>
            </a:r>
            <a:endParaRPr lang="fr-FR" b="1" dirty="0"/>
          </a:p>
          <a:p>
            <a:r>
              <a:rPr lang="fr-FR" dirty="0"/>
              <a:t>     </a:t>
            </a:r>
            <a:r>
              <a:rPr lang="fr-FR" dirty="0" err="1"/>
              <a:t>bareparticle</a:t>
            </a:r>
            <a:endParaRPr lang="fr-FR" dirty="0"/>
          </a:p>
          <a:p>
            <a:r>
              <a:rPr lang="en-US" dirty="0"/>
              <a:t>     parents </a:t>
            </a:r>
          </a:p>
          <a:p>
            <a:r>
              <a:rPr lang="en-US" dirty="0"/>
              <a:t>     daughters </a:t>
            </a:r>
          </a:p>
          <a:p>
            <a:r>
              <a:rPr lang="en-US" dirty="0"/>
              <a:t>     </a:t>
            </a:r>
            <a:r>
              <a:rPr lang="en-US" dirty="0" err="1"/>
              <a:t>endvertex</a:t>
            </a:r>
            <a:endParaRPr lang="en-US" dirty="0"/>
          </a:p>
        </p:txBody>
      </p:sp>
      <p:cxnSp>
        <p:nvCxnSpPr>
          <p:cNvPr id="20" name="Connecteur droit 19"/>
          <p:cNvCxnSpPr/>
          <p:nvPr/>
        </p:nvCxnSpPr>
        <p:spPr>
          <a:xfrm flipH="1">
            <a:off x="6805466" y="2894966"/>
            <a:ext cx="3367" cy="654634"/>
          </a:xfrm>
          <a:prstGeom prst="line">
            <a:avLst/>
          </a:prstGeom>
          <a:ln w="57150" cmpd="sng">
            <a:solidFill>
              <a:srgbClr val="4F81BD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6808833" y="3549600"/>
            <a:ext cx="745049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5465705" y="4034284"/>
            <a:ext cx="1783693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2018470" y="2653612"/>
            <a:ext cx="1519497" cy="0"/>
          </a:xfrm>
          <a:prstGeom prst="line">
            <a:avLst/>
          </a:prstGeom>
          <a:ln w="57150" cmpd="sng">
            <a:solidFill>
              <a:srgbClr val="4F81BD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537967" y="2653612"/>
            <a:ext cx="0" cy="895988"/>
          </a:xfrm>
          <a:prstGeom prst="line">
            <a:avLst/>
          </a:prstGeom>
          <a:ln w="57150" cmpd="sng">
            <a:solidFill>
              <a:srgbClr val="4F81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3537967" y="3549600"/>
            <a:ext cx="745049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4742287" y="5720338"/>
            <a:ext cx="1818949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 smtClean="0"/>
              <a:t>SimCaloCluster</a:t>
            </a:r>
            <a:r>
              <a:rPr lang="fr-FR" dirty="0"/>
              <a:t> </a:t>
            </a:r>
          </a:p>
          <a:p>
            <a:r>
              <a:rPr lang="fr-FR" dirty="0"/>
              <a:t>     </a:t>
            </a:r>
            <a:r>
              <a:rPr lang="fr-FR" dirty="0" err="1"/>
              <a:t>barecluster</a:t>
            </a:r>
            <a:endParaRPr lang="fr-FR" dirty="0"/>
          </a:p>
          <a:p>
            <a:r>
              <a:rPr lang="fr-FR" dirty="0"/>
              <a:t>     </a:t>
            </a:r>
            <a:r>
              <a:rPr lang="fr-FR" dirty="0" err="1" smtClean="0"/>
              <a:t>simcalohits</a:t>
            </a:r>
            <a:endParaRPr lang="fr-FR" dirty="0"/>
          </a:p>
        </p:txBody>
      </p:sp>
      <p:cxnSp>
        <p:nvCxnSpPr>
          <p:cNvPr id="32" name="Connecteur droit 31"/>
          <p:cNvCxnSpPr/>
          <p:nvPr/>
        </p:nvCxnSpPr>
        <p:spPr>
          <a:xfrm>
            <a:off x="2272927" y="5341135"/>
            <a:ext cx="1519497" cy="0"/>
          </a:xfrm>
          <a:prstGeom prst="line">
            <a:avLst/>
          </a:prstGeom>
          <a:ln w="57150" cmpd="sng">
            <a:solidFill>
              <a:srgbClr val="4F81BD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3792424" y="5341135"/>
            <a:ext cx="0" cy="895988"/>
          </a:xfrm>
          <a:prstGeom prst="line">
            <a:avLst/>
          </a:prstGeom>
          <a:ln w="57150" cmpd="sng">
            <a:solidFill>
              <a:srgbClr val="4F81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>
            <a:off x="3792424" y="6237123"/>
            <a:ext cx="1242375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 flipH="1">
            <a:off x="4597553" y="4201614"/>
            <a:ext cx="3368" cy="22623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>
            <a:off x="4597553" y="6468904"/>
            <a:ext cx="43090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2729871" y="955973"/>
            <a:ext cx="186768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 smtClean="0"/>
              <a:t>CaloHitRelatio</a:t>
            </a:r>
            <a:r>
              <a:rPr lang="fr-FR" b="1" dirty="0" err="1" smtClean="0"/>
              <a:t>n</a:t>
            </a:r>
            <a:endParaRPr lang="fr-FR" b="1" dirty="0"/>
          </a:p>
          <a:p>
            <a:r>
              <a:rPr lang="fr-FR" dirty="0"/>
              <a:t>     </a:t>
            </a:r>
            <a:r>
              <a:rPr lang="fr-FR" dirty="0" err="1" smtClean="0"/>
              <a:t>calohit</a:t>
            </a:r>
            <a:endParaRPr lang="fr-FR" dirty="0"/>
          </a:p>
          <a:p>
            <a:r>
              <a:rPr lang="fr-FR" dirty="0"/>
              <a:t> </a:t>
            </a:r>
            <a:r>
              <a:rPr lang="fr-FR" dirty="0" smtClean="0"/>
              <a:t>    </a:t>
            </a:r>
            <a:r>
              <a:rPr lang="fr-FR" dirty="0" err="1" smtClean="0"/>
              <a:t>simcalohit</a:t>
            </a:r>
            <a:endParaRPr lang="fr-FR" dirty="0"/>
          </a:p>
        </p:txBody>
      </p:sp>
      <p:cxnSp>
        <p:nvCxnSpPr>
          <p:cNvPr id="23" name="Connecteur droit avec flèche 22"/>
          <p:cNvCxnSpPr>
            <a:endCxn id="5" idx="0"/>
          </p:cNvCxnSpPr>
          <p:nvPr/>
        </p:nvCxnSpPr>
        <p:spPr>
          <a:xfrm flipH="1">
            <a:off x="2498102" y="1417638"/>
            <a:ext cx="14710" cy="15836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>
            <a:endCxn id="3" idx="0"/>
          </p:cNvCxnSpPr>
          <p:nvPr/>
        </p:nvCxnSpPr>
        <p:spPr>
          <a:xfrm flipH="1">
            <a:off x="4821665" y="1720273"/>
            <a:ext cx="15880" cy="12810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2494735" y="1417638"/>
            <a:ext cx="53017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flipH="1">
            <a:off x="4110182" y="1720273"/>
            <a:ext cx="7273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687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sector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049335" y="3643883"/>
            <a:ext cx="2029795" cy="175432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Track</a:t>
            </a:r>
            <a:endParaRPr lang="fr-FR" b="1" dirty="0"/>
          </a:p>
          <a:p>
            <a:r>
              <a:rPr lang="fr-FR" dirty="0"/>
              <a:t>     chi2</a:t>
            </a:r>
          </a:p>
          <a:p>
            <a:r>
              <a:rPr lang="da-DK" dirty="0"/>
              <a:t>     </a:t>
            </a:r>
            <a:r>
              <a:rPr lang="da-DK" dirty="0" err="1"/>
              <a:t>ndf</a:t>
            </a:r>
            <a:endParaRPr lang="da-DK" dirty="0"/>
          </a:p>
          <a:p>
            <a:r>
              <a:rPr lang="da-DK" dirty="0"/>
              <a:t>     </a:t>
            </a:r>
            <a:r>
              <a:rPr lang="da-DK" dirty="0" err="1" smtClean="0"/>
              <a:t>trackclusters</a:t>
            </a:r>
            <a:endParaRPr lang="da-DK" dirty="0"/>
          </a:p>
          <a:p>
            <a:r>
              <a:rPr lang="da-DK" dirty="0"/>
              <a:t>     </a:t>
            </a:r>
            <a:r>
              <a:rPr lang="da-DK" dirty="0" err="1"/>
              <a:t>trackstates</a:t>
            </a:r>
            <a:endParaRPr lang="da-DK" dirty="0"/>
          </a:p>
          <a:p>
            <a:r>
              <a:rPr lang="da-DK" dirty="0"/>
              <a:t>     bits</a:t>
            </a:r>
          </a:p>
        </p:txBody>
      </p:sp>
      <p:sp>
        <p:nvSpPr>
          <p:cNvPr id="5" name="Rectangle 4"/>
          <p:cNvSpPr/>
          <p:nvPr/>
        </p:nvSpPr>
        <p:spPr>
          <a:xfrm>
            <a:off x="1798411" y="5720338"/>
            <a:ext cx="1818949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 smtClean="0"/>
              <a:t>CaloCluster</a:t>
            </a:r>
            <a:r>
              <a:rPr lang="fr-FR" dirty="0"/>
              <a:t> </a:t>
            </a:r>
          </a:p>
          <a:p>
            <a:r>
              <a:rPr lang="fr-FR" dirty="0"/>
              <a:t>     </a:t>
            </a:r>
            <a:r>
              <a:rPr lang="fr-FR" dirty="0" err="1"/>
              <a:t>barecluster</a:t>
            </a:r>
            <a:endParaRPr lang="fr-FR" dirty="0"/>
          </a:p>
          <a:p>
            <a:r>
              <a:rPr lang="fr-FR" dirty="0"/>
              <a:t>     </a:t>
            </a:r>
            <a:r>
              <a:rPr lang="fr-FR" dirty="0" err="1" smtClean="0"/>
              <a:t>calohits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594298" y="3070491"/>
            <a:ext cx="1864307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Particle</a:t>
            </a:r>
            <a:r>
              <a:rPr lang="fr-FR" dirty="0"/>
              <a:t> </a:t>
            </a:r>
          </a:p>
          <a:p>
            <a:r>
              <a:rPr lang="fr-FR" dirty="0"/>
              <a:t>     </a:t>
            </a:r>
            <a:r>
              <a:rPr lang="fr-FR" dirty="0" err="1"/>
              <a:t>bareparticle</a:t>
            </a:r>
            <a:r>
              <a:rPr lang="fr-FR" dirty="0"/>
              <a:t> </a:t>
            </a:r>
          </a:p>
          <a:p>
            <a:r>
              <a:rPr lang="fr-FR" dirty="0"/>
              <a:t>     parents</a:t>
            </a:r>
          </a:p>
          <a:p>
            <a:r>
              <a:rPr lang="fr-FR" dirty="0"/>
              <a:t>     </a:t>
            </a:r>
            <a:r>
              <a:rPr lang="fr-FR" dirty="0" err="1"/>
              <a:t>daughters</a:t>
            </a:r>
            <a:endParaRPr lang="fr-FR" dirty="0"/>
          </a:p>
          <a:p>
            <a:r>
              <a:rPr lang="sk-SK" dirty="0"/>
              <a:t>     cov </a:t>
            </a:r>
          </a:p>
          <a:p>
            <a:r>
              <a:rPr lang="sv-SE" dirty="0"/>
              <a:t>     </a:t>
            </a:r>
            <a:r>
              <a:rPr lang="sv-SE" dirty="0" err="1"/>
              <a:t>tracks</a:t>
            </a:r>
            <a:r>
              <a:rPr lang="sv-SE" dirty="0"/>
              <a:t> </a:t>
            </a:r>
          </a:p>
          <a:p>
            <a:r>
              <a:rPr lang="sv-SE" dirty="0"/>
              <a:t>     clusters</a:t>
            </a:r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2267927" y="4955678"/>
            <a:ext cx="0" cy="764661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>
            <a:off x="2551418" y="4638154"/>
            <a:ext cx="1497917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322912" y="1157686"/>
            <a:ext cx="1648854" cy="175432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BareParticle</a:t>
            </a:r>
            <a:r>
              <a:rPr lang="fr-FR" dirty="0"/>
              <a:t> </a:t>
            </a:r>
          </a:p>
          <a:p>
            <a:r>
              <a:rPr lang="fr-FR" dirty="0"/>
              <a:t>     type</a:t>
            </a:r>
          </a:p>
          <a:p>
            <a:r>
              <a:rPr lang="fr-FR" dirty="0"/>
              <a:t>     </a:t>
            </a:r>
            <a:r>
              <a:rPr lang="fr-FR" dirty="0" err="1"/>
              <a:t>status</a:t>
            </a:r>
            <a:endParaRPr lang="fr-FR" dirty="0"/>
          </a:p>
          <a:p>
            <a:r>
              <a:rPr lang="fr-FR" dirty="0"/>
              <a:t>     vertex </a:t>
            </a:r>
          </a:p>
          <a:p>
            <a:r>
              <a:rPr lang="fr-FR" dirty="0"/>
              <a:t>     p4</a:t>
            </a:r>
          </a:p>
          <a:p>
            <a:r>
              <a:rPr lang="fr-FR" dirty="0"/>
              <a:t>     bits</a:t>
            </a:r>
          </a:p>
        </p:txBody>
      </p:sp>
      <p:cxnSp>
        <p:nvCxnSpPr>
          <p:cNvPr id="17" name="Connecteur droit 16"/>
          <p:cNvCxnSpPr/>
          <p:nvPr/>
        </p:nvCxnSpPr>
        <p:spPr>
          <a:xfrm flipH="1">
            <a:off x="6805466" y="2894966"/>
            <a:ext cx="3368" cy="654634"/>
          </a:xfrm>
          <a:prstGeom prst="line">
            <a:avLst/>
          </a:prstGeom>
          <a:ln w="57150" cmpd="sng">
            <a:solidFill>
              <a:srgbClr val="4F81BD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3084381" y="3549600"/>
            <a:ext cx="3724452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1662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The jet </a:t>
            </a:r>
            <a:r>
              <a:rPr lang="fr-FR" dirty="0" err="1" smtClean="0"/>
              <a:t>sector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594298" y="3070491"/>
            <a:ext cx="1864307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Particle</a:t>
            </a:r>
            <a:r>
              <a:rPr lang="fr-FR" dirty="0"/>
              <a:t> </a:t>
            </a:r>
          </a:p>
          <a:p>
            <a:r>
              <a:rPr lang="fr-FR" dirty="0"/>
              <a:t>     </a:t>
            </a:r>
            <a:r>
              <a:rPr lang="fr-FR" dirty="0" err="1"/>
              <a:t>bareparticle</a:t>
            </a:r>
            <a:r>
              <a:rPr lang="fr-FR" dirty="0"/>
              <a:t> </a:t>
            </a:r>
          </a:p>
          <a:p>
            <a:r>
              <a:rPr lang="fr-FR" dirty="0"/>
              <a:t>     parents</a:t>
            </a:r>
          </a:p>
          <a:p>
            <a:r>
              <a:rPr lang="fr-FR" dirty="0"/>
              <a:t>     </a:t>
            </a:r>
            <a:r>
              <a:rPr lang="fr-FR" dirty="0" err="1"/>
              <a:t>daughters</a:t>
            </a:r>
            <a:endParaRPr lang="fr-FR" dirty="0"/>
          </a:p>
          <a:p>
            <a:r>
              <a:rPr lang="sk-SK" dirty="0"/>
              <a:t>     cov </a:t>
            </a:r>
          </a:p>
          <a:p>
            <a:r>
              <a:rPr lang="sv-SE" dirty="0"/>
              <a:t>     </a:t>
            </a:r>
            <a:r>
              <a:rPr lang="sv-SE" dirty="0" err="1"/>
              <a:t>tracks</a:t>
            </a:r>
            <a:r>
              <a:rPr lang="sv-SE" dirty="0"/>
              <a:t> </a:t>
            </a:r>
          </a:p>
          <a:p>
            <a:r>
              <a:rPr lang="sv-SE" dirty="0"/>
              <a:t>     clusters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322912" y="1157686"/>
            <a:ext cx="1648854" cy="175432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BareParticle</a:t>
            </a:r>
            <a:r>
              <a:rPr lang="fr-FR" dirty="0"/>
              <a:t> </a:t>
            </a:r>
          </a:p>
          <a:p>
            <a:r>
              <a:rPr lang="fr-FR" dirty="0"/>
              <a:t>     type</a:t>
            </a:r>
          </a:p>
          <a:p>
            <a:r>
              <a:rPr lang="fr-FR" dirty="0"/>
              <a:t>     </a:t>
            </a:r>
            <a:r>
              <a:rPr lang="fr-FR" dirty="0" err="1"/>
              <a:t>status</a:t>
            </a:r>
            <a:endParaRPr lang="fr-FR" dirty="0"/>
          </a:p>
          <a:p>
            <a:r>
              <a:rPr lang="fr-FR" dirty="0"/>
              <a:t>     vertex </a:t>
            </a:r>
          </a:p>
          <a:p>
            <a:r>
              <a:rPr lang="fr-FR" dirty="0"/>
              <a:t>     p4</a:t>
            </a:r>
          </a:p>
          <a:p>
            <a:r>
              <a:rPr lang="fr-FR" dirty="0"/>
              <a:t>     bits</a:t>
            </a:r>
          </a:p>
        </p:txBody>
      </p:sp>
      <p:cxnSp>
        <p:nvCxnSpPr>
          <p:cNvPr id="17" name="Connecteur droit 16"/>
          <p:cNvCxnSpPr/>
          <p:nvPr/>
        </p:nvCxnSpPr>
        <p:spPr>
          <a:xfrm flipH="1">
            <a:off x="6805466" y="2894966"/>
            <a:ext cx="3368" cy="654634"/>
          </a:xfrm>
          <a:prstGeom prst="line">
            <a:avLst/>
          </a:prstGeom>
          <a:ln w="57150" cmpd="sng">
            <a:solidFill>
              <a:srgbClr val="4F81BD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3084381" y="3549600"/>
            <a:ext cx="3724452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728629" y="4990842"/>
            <a:ext cx="138804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/>
              <a:t>Jet</a:t>
            </a:r>
          </a:p>
          <a:p>
            <a:r>
              <a:rPr lang="fr-FR" dirty="0"/>
              <a:t>     </a:t>
            </a:r>
            <a:r>
              <a:rPr lang="fr-FR" dirty="0" err="1"/>
              <a:t>barejet</a:t>
            </a:r>
            <a:endParaRPr lang="fr-FR" dirty="0"/>
          </a:p>
          <a:p>
            <a:r>
              <a:rPr lang="fr-FR" dirty="0"/>
              <a:t>     </a:t>
            </a:r>
            <a:r>
              <a:rPr lang="fr-FR" dirty="0" err="1"/>
              <a:t>particles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3674042" y="3724827"/>
            <a:ext cx="1263307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BareJet</a:t>
            </a:r>
            <a:r>
              <a:rPr lang="fr-FR" dirty="0"/>
              <a:t> </a:t>
            </a:r>
          </a:p>
          <a:p>
            <a:r>
              <a:rPr lang="fr-FR" dirty="0"/>
              <a:t>     p4</a:t>
            </a:r>
          </a:p>
          <a:p>
            <a:r>
              <a:rPr lang="ro-RO" dirty="0"/>
              <a:t>     area</a:t>
            </a:r>
          </a:p>
          <a:p>
            <a:r>
              <a:rPr lang="ro-RO" dirty="0"/>
              <a:t>     bits</a:t>
            </a:r>
          </a:p>
        </p:txBody>
      </p:sp>
      <p:cxnSp>
        <p:nvCxnSpPr>
          <p:cNvPr id="14" name="Connecteur droit 13"/>
          <p:cNvCxnSpPr/>
          <p:nvPr/>
        </p:nvCxnSpPr>
        <p:spPr>
          <a:xfrm>
            <a:off x="4086876" y="4925156"/>
            <a:ext cx="0" cy="552172"/>
          </a:xfrm>
          <a:prstGeom prst="line">
            <a:avLst/>
          </a:prstGeom>
          <a:ln w="57150" cmpd="sng"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4086876" y="5477328"/>
            <a:ext cx="941190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2744192" y="5794854"/>
            <a:ext cx="2283874" cy="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V="1">
            <a:off x="2744192" y="5101816"/>
            <a:ext cx="0" cy="693038"/>
          </a:xfrm>
          <a:prstGeom prst="line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5699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The jet </a:t>
            </a:r>
            <a:r>
              <a:rPr lang="fr-FR" dirty="0" err="1" smtClean="0"/>
              <a:t>sector</a:t>
            </a:r>
            <a:r>
              <a:rPr lang="fr-FR" dirty="0" smtClean="0"/>
              <a:t> (</a:t>
            </a:r>
            <a:r>
              <a:rPr lang="fr-FR" dirty="0" err="1" smtClean="0"/>
              <a:t>sim</a:t>
            </a:r>
            <a:r>
              <a:rPr lang="fr-FR" dirty="0" smtClean="0"/>
              <a:t> and </a:t>
            </a:r>
            <a:r>
              <a:rPr lang="fr-FR" dirty="0" err="1" smtClean="0"/>
              <a:t>rec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594298" y="3070491"/>
            <a:ext cx="1864307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Particle</a:t>
            </a:r>
            <a:r>
              <a:rPr lang="fr-FR" dirty="0"/>
              <a:t> </a:t>
            </a:r>
          </a:p>
          <a:p>
            <a:r>
              <a:rPr lang="fr-FR" dirty="0"/>
              <a:t>     </a:t>
            </a:r>
            <a:r>
              <a:rPr lang="fr-FR" dirty="0" err="1"/>
              <a:t>bareparticle</a:t>
            </a:r>
            <a:r>
              <a:rPr lang="fr-FR" dirty="0"/>
              <a:t> </a:t>
            </a:r>
          </a:p>
          <a:p>
            <a:r>
              <a:rPr lang="fr-FR" dirty="0"/>
              <a:t>     parents</a:t>
            </a:r>
          </a:p>
          <a:p>
            <a:r>
              <a:rPr lang="fr-FR" dirty="0"/>
              <a:t>     </a:t>
            </a:r>
            <a:r>
              <a:rPr lang="fr-FR" dirty="0" err="1"/>
              <a:t>daughters</a:t>
            </a:r>
            <a:endParaRPr lang="fr-FR" dirty="0"/>
          </a:p>
          <a:p>
            <a:r>
              <a:rPr lang="sk-SK" dirty="0"/>
              <a:t>     cov </a:t>
            </a:r>
          </a:p>
          <a:p>
            <a:r>
              <a:rPr lang="sv-SE" dirty="0"/>
              <a:t>     </a:t>
            </a:r>
            <a:r>
              <a:rPr lang="sv-SE" dirty="0" err="1"/>
              <a:t>tracks</a:t>
            </a:r>
            <a:r>
              <a:rPr lang="sv-SE" dirty="0"/>
              <a:t> </a:t>
            </a:r>
          </a:p>
          <a:p>
            <a:r>
              <a:rPr lang="sv-SE" dirty="0"/>
              <a:t>     clusters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322912" y="1157686"/>
            <a:ext cx="1648854" cy="175432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BareParticle</a:t>
            </a:r>
            <a:r>
              <a:rPr lang="fr-FR" dirty="0"/>
              <a:t> </a:t>
            </a:r>
          </a:p>
          <a:p>
            <a:r>
              <a:rPr lang="fr-FR" dirty="0"/>
              <a:t>     type</a:t>
            </a:r>
          </a:p>
          <a:p>
            <a:r>
              <a:rPr lang="fr-FR" dirty="0"/>
              <a:t>     </a:t>
            </a:r>
            <a:r>
              <a:rPr lang="fr-FR" dirty="0" err="1"/>
              <a:t>status</a:t>
            </a:r>
            <a:endParaRPr lang="fr-FR" dirty="0"/>
          </a:p>
          <a:p>
            <a:r>
              <a:rPr lang="fr-FR" dirty="0"/>
              <a:t>     vertex </a:t>
            </a:r>
          </a:p>
          <a:p>
            <a:r>
              <a:rPr lang="fr-FR" dirty="0"/>
              <a:t>     p4</a:t>
            </a:r>
          </a:p>
          <a:p>
            <a:r>
              <a:rPr lang="fr-FR" dirty="0"/>
              <a:t>     bits</a:t>
            </a:r>
          </a:p>
        </p:txBody>
      </p:sp>
      <p:cxnSp>
        <p:nvCxnSpPr>
          <p:cNvPr id="17" name="Connecteur droit 16"/>
          <p:cNvCxnSpPr/>
          <p:nvPr/>
        </p:nvCxnSpPr>
        <p:spPr>
          <a:xfrm flipH="1">
            <a:off x="6805466" y="2894966"/>
            <a:ext cx="3368" cy="654634"/>
          </a:xfrm>
          <a:prstGeom prst="line">
            <a:avLst/>
          </a:prstGeom>
          <a:ln w="57150" cmpd="sng">
            <a:solidFill>
              <a:srgbClr val="4F81BD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3084381" y="3549600"/>
            <a:ext cx="3724452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728629" y="4990842"/>
            <a:ext cx="138804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/>
              <a:t>Jet</a:t>
            </a:r>
          </a:p>
          <a:p>
            <a:r>
              <a:rPr lang="fr-FR" dirty="0"/>
              <a:t>     </a:t>
            </a:r>
            <a:r>
              <a:rPr lang="fr-FR" dirty="0" err="1"/>
              <a:t>barejet</a:t>
            </a:r>
            <a:endParaRPr lang="fr-FR" dirty="0"/>
          </a:p>
          <a:p>
            <a:r>
              <a:rPr lang="fr-FR" dirty="0"/>
              <a:t>     </a:t>
            </a:r>
            <a:r>
              <a:rPr lang="fr-FR" dirty="0" err="1"/>
              <a:t>particles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3674042" y="3724827"/>
            <a:ext cx="1263307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BareJet</a:t>
            </a:r>
            <a:r>
              <a:rPr lang="fr-FR" dirty="0"/>
              <a:t> </a:t>
            </a:r>
          </a:p>
          <a:p>
            <a:r>
              <a:rPr lang="fr-FR" dirty="0"/>
              <a:t>     p4</a:t>
            </a:r>
          </a:p>
          <a:p>
            <a:r>
              <a:rPr lang="ro-RO" dirty="0"/>
              <a:t>     area</a:t>
            </a:r>
          </a:p>
          <a:p>
            <a:r>
              <a:rPr lang="ro-RO" dirty="0"/>
              <a:t>     bits</a:t>
            </a:r>
          </a:p>
        </p:txBody>
      </p:sp>
      <p:cxnSp>
        <p:nvCxnSpPr>
          <p:cNvPr id="14" name="Connecteur droit 13"/>
          <p:cNvCxnSpPr/>
          <p:nvPr/>
        </p:nvCxnSpPr>
        <p:spPr>
          <a:xfrm>
            <a:off x="4086876" y="4925156"/>
            <a:ext cx="0" cy="552172"/>
          </a:xfrm>
          <a:prstGeom prst="line">
            <a:avLst/>
          </a:prstGeom>
          <a:ln w="57150" cmpd="sng"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4086876" y="5477328"/>
            <a:ext cx="941190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2744192" y="5794854"/>
            <a:ext cx="2283874" cy="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249398" y="3011973"/>
            <a:ext cx="1580816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 smtClean="0"/>
              <a:t>MC</a:t>
            </a:r>
            <a:r>
              <a:rPr lang="fr-FR" b="1" dirty="0" err="1" smtClean="0"/>
              <a:t>Particle</a:t>
            </a:r>
            <a:endParaRPr lang="fr-FR" b="1" dirty="0"/>
          </a:p>
          <a:p>
            <a:r>
              <a:rPr lang="fr-FR" dirty="0"/>
              <a:t>     </a:t>
            </a:r>
            <a:r>
              <a:rPr lang="fr-FR" dirty="0" err="1"/>
              <a:t>bareparticle</a:t>
            </a:r>
            <a:endParaRPr lang="fr-FR" dirty="0"/>
          </a:p>
          <a:p>
            <a:r>
              <a:rPr lang="en-US" dirty="0"/>
              <a:t>     parents </a:t>
            </a:r>
          </a:p>
          <a:p>
            <a:r>
              <a:rPr lang="en-US" dirty="0"/>
              <a:t>     daughters </a:t>
            </a:r>
          </a:p>
          <a:p>
            <a:r>
              <a:rPr lang="en-US" dirty="0"/>
              <a:t>     </a:t>
            </a:r>
            <a:r>
              <a:rPr lang="en-US" dirty="0" err="1"/>
              <a:t>endvertex</a:t>
            </a:r>
            <a:endParaRPr lang="en-US" dirty="0"/>
          </a:p>
        </p:txBody>
      </p:sp>
      <p:cxnSp>
        <p:nvCxnSpPr>
          <p:cNvPr id="15" name="Connecteur droit 14"/>
          <p:cNvCxnSpPr/>
          <p:nvPr/>
        </p:nvCxnSpPr>
        <p:spPr>
          <a:xfrm flipH="1">
            <a:off x="6952886" y="2894966"/>
            <a:ext cx="3367" cy="654634"/>
          </a:xfrm>
          <a:prstGeom prst="line">
            <a:avLst/>
          </a:prstGeom>
          <a:ln w="57150" cmpd="sng">
            <a:solidFill>
              <a:srgbClr val="4F81BD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6956253" y="3549600"/>
            <a:ext cx="597629" cy="0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/>
          <p:cNvCxnSpPr/>
          <p:nvPr/>
        </p:nvCxnSpPr>
        <p:spPr>
          <a:xfrm flipV="1">
            <a:off x="2744192" y="5101816"/>
            <a:ext cx="0" cy="693038"/>
          </a:xfrm>
          <a:prstGeom prst="line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322913" y="5001050"/>
            <a:ext cx="155813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 smtClean="0"/>
              <a:t>Gen</a:t>
            </a:r>
            <a:r>
              <a:rPr lang="fr-FR" b="1" dirty="0" err="1" smtClean="0"/>
              <a:t>Jet</a:t>
            </a:r>
            <a:endParaRPr lang="fr-FR" b="1" dirty="0"/>
          </a:p>
          <a:p>
            <a:r>
              <a:rPr lang="fr-FR" dirty="0"/>
              <a:t>     </a:t>
            </a:r>
            <a:r>
              <a:rPr lang="fr-FR" dirty="0" err="1"/>
              <a:t>barejet</a:t>
            </a:r>
            <a:endParaRPr lang="fr-FR" dirty="0"/>
          </a:p>
          <a:p>
            <a:r>
              <a:rPr lang="fr-FR" dirty="0"/>
              <a:t>     </a:t>
            </a:r>
            <a:r>
              <a:rPr lang="fr-FR" dirty="0" err="1" smtClean="0"/>
              <a:t>mcparticles</a:t>
            </a:r>
            <a:endParaRPr lang="fr-FR" dirty="0" smtClean="0"/>
          </a:p>
        </p:txBody>
      </p:sp>
      <p:cxnSp>
        <p:nvCxnSpPr>
          <p:cNvPr id="23" name="Connecteur droit 22"/>
          <p:cNvCxnSpPr/>
          <p:nvPr/>
        </p:nvCxnSpPr>
        <p:spPr>
          <a:xfrm flipV="1">
            <a:off x="8384977" y="4489301"/>
            <a:ext cx="0" cy="1305553"/>
          </a:xfrm>
          <a:prstGeom prst="line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H="1">
            <a:off x="7778991" y="5794854"/>
            <a:ext cx="605986" cy="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7166651" y="4717533"/>
            <a:ext cx="0" cy="669073"/>
          </a:xfrm>
          <a:prstGeom prst="straightConnector1">
            <a:avLst/>
          </a:prstGeom>
          <a:ln w="57150" cmpd="sng"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4937349" y="4717533"/>
            <a:ext cx="2229302" cy="0"/>
          </a:xfrm>
          <a:prstGeom prst="line">
            <a:avLst/>
          </a:prstGeom>
          <a:ln w="57150" cmpd="sng">
            <a:solidFill>
              <a:srgbClr val="4F81BD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46037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1415</TotalTime>
  <Words>241</Words>
  <Application>Microsoft Macintosh PowerPoint</Application>
  <PresentationFormat>Présentation à l'écran (4:3)</PresentationFormat>
  <Paragraphs>231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Event Data Model Proposal for a 2nd iteration based on LCIO</vt:lpstr>
      <vt:lpstr>LCIO</vt:lpstr>
      <vt:lpstr>Conditions</vt:lpstr>
      <vt:lpstr>The track sector</vt:lpstr>
      <vt:lpstr>The calorimeter sector</vt:lpstr>
      <vt:lpstr>The calorimeter sector (sim and rec)</vt:lpstr>
      <vt:lpstr>The particle sector</vt:lpstr>
      <vt:lpstr>The jet sector</vt:lpstr>
      <vt:lpstr>The jet sector (sim and rec)</vt:lpstr>
      <vt:lpstr>Estimated Time of Achievement</vt:lpstr>
      <vt:lpstr>Estimated Time of Achievement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Data Model A 2nd iteration based on LCIO</dc:title>
  <dc:creator>admin admin</dc:creator>
  <cp:lastModifiedBy>admin admin</cp:lastModifiedBy>
  <cp:revision>17</cp:revision>
  <dcterms:created xsi:type="dcterms:W3CDTF">2014-11-25T14:58:04Z</dcterms:created>
  <dcterms:modified xsi:type="dcterms:W3CDTF">2014-11-27T07:57:11Z</dcterms:modified>
</cp:coreProperties>
</file>