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8"/>
  </p:notesMasterIdLst>
  <p:sldIdLst>
    <p:sldId id="257" r:id="rId2"/>
    <p:sldId id="334" r:id="rId3"/>
    <p:sldId id="259" r:id="rId4"/>
    <p:sldId id="329" r:id="rId5"/>
    <p:sldId id="315" r:id="rId6"/>
    <p:sldId id="316" r:id="rId7"/>
    <p:sldId id="317" r:id="rId8"/>
    <p:sldId id="318" r:id="rId9"/>
    <p:sldId id="319" r:id="rId10"/>
    <p:sldId id="320" r:id="rId11"/>
    <p:sldId id="321" r:id="rId12"/>
    <p:sldId id="322" r:id="rId13"/>
    <p:sldId id="323" r:id="rId14"/>
    <p:sldId id="324" r:id="rId15"/>
    <p:sldId id="325" r:id="rId16"/>
    <p:sldId id="272" r:id="rId17"/>
    <p:sldId id="273" r:id="rId18"/>
    <p:sldId id="313" r:id="rId19"/>
    <p:sldId id="314" r:id="rId20"/>
    <p:sldId id="275" r:id="rId21"/>
    <p:sldId id="276" r:id="rId22"/>
    <p:sldId id="280" r:id="rId23"/>
    <p:sldId id="327" r:id="rId24"/>
    <p:sldId id="278" r:id="rId25"/>
    <p:sldId id="328" r:id="rId26"/>
    <p:sldId id="279" r:id="rId27"/>
    <p:sldId id="289" r:id="rId28"/>
    <p:sldId id="290" r:id="rId29"/>
    <p:sldId id="291" r:id="rId30"/>
    <p:sldId id="292" r:id="rId31"/>
    <p:sldId id="293" r:id="rId32"/>
    <p:sldId id="294" r:id="rId33"/>
    <p:sldId id="295" r:id="rId34"/>
    <p:sldId id="296" r:id="rId35"/>
    <p:sldId id="297" r:id="rId36"/>
    <p:sldId id="330" r:id="rId37"/>
    <p:sldId id="331" r:id="rId38"/>
    <p:sldId id="332" r:id="rId39"/>
    <p:sldId id="281" r:id="rId40"/>
    <p:sldId id="282" r:id="rId41"/>
    <p:sldId id="283" r:id="rId42"/>
    <p:sldId id="284" r:id="rId43"/>
    <p:sldId id="285" r:id="rId44"/>
    <p:sldId id="286" r:id="rId45"/>
    <p:sldId id="287" r:id="rId46"/>
    <p:sldId id="333"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F8721FB-46D5-854B-9C95-C51FAEFDE5B2}">
          <p14:sldIdLst>
            <p14:sldId id="257"/>
            <p14:sldId id="334"/>
            <p14:sldId id="259"/>
            <p14:sldId id="329"/>
            <p14:sldId id="315"/>
            <p14:sldId id="316"/>
            <p14:sldId id="317"/>
            <p14:sldId id="318"/>
            <p14:sldId id="319"/>
            <p14:sldId id="320"/>
            <p14:sldId id="321"/>
            <p14:sldId id="322"/>
            <p14:sldId id="323"/>
            <p14:sldId id="324"/>
            <p14:sldId id="325"/>
            <p14:sldId id="272"/>
            <p14:sldId id="273"/>
            <p14:sldId id="313"/>
            <p14:sldId id="314"/>
            <p14:sldId id="275"/>
            <p14:sldId id="276"/>
            <p14:sldId id="280"/>
            <p14:sldId id="327"/>
            <p14:sldId id="278"/>
            <p14:sldId id="328"/>
            <p14:sldId id="279"/>
            <p14:sldId id="289"/>
            <p14:sldId id="290"/>
            <p14:sldId id="291"/>
            <p14:sldId id="292"/>
            <p14:sldId id="293"/>
            <p14:sldId id="294"/>
            <p14:sldId id="295"/>
            <p14:sldId id="296"/>
            <p14:sldId id="297"/>
            <p14:sldId id="330"/>
            <p14:sldId id="331"/>
            <p14:sldId id="332"/>
            <p14:sldId id="281"/>
            <p14:sldId id="282"/>
            <p14:sldId id="283"/>
            <p14:sldId id="284"/>
            <p14:sldId id="285"/>
            <p14:sldId id="286"/>
            <p14:sldId id="287"/>
            <p14:sldId id="333"/>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CCFF"/>
    <a:srgbClr val="ECE9E7"/>
    <a:srgbClr val="EAEAE8"/>
    <a:srgbClr val="CBD1E0"/>
    <a:srgbClr val="D5D2E2"/>
    <a:srgbClr val="1C4161"/>
    <a:srgbClr val="D2147E"/>
    <a:srgbClr val="BCBDBF"/>
    <a:srgbClr val="EF1456"/>
    <a:srgbClr val="EB11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8477" autoAdjust="0"/>
    <p:restoredTop sz="88656" autoAdjust="0"/>
  </p:normalViewPr>
  <p:slideViewPr>
    <p:cSldViewPr snapToGrid="0">
      <p:cViewPr varScale="1">
        <p:scale>
          <a:sx n="66" d="100"/>
          <a:sy n="66" d="100"/>
        </p:scale>
        <p:origin x="1386" y="66"/>
      </p:cViewPr>
      <p:guideLst>
        <p:guide orient="horz" pos="2160"/>
        <p:guide pos="2880"/>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41D8A83-A817-41E3-A602-3B517E18334E}" type="datetimeFigureOut">
              <a:rPr lang="en-GB" smtClean="0"/>
              <a:t>02/12/2014</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CBC110B-1C27-4A5B-8007-E6BF4BB6C5F7}" type="slidenum">
              <a:rPr lang="en-GB" smtClean="0"/>
              <a:t>‹#›</a:t>
            </a:fld>
            <a:endParaRPr lang="en-GB"/>
          </a:p>
        </p:txBody>
      </p:sp>
    </p:spTree>
    <p:extLst>
      <p:ext uri="{BB962C8B-B14F-4D97-AF65-F5344CB8AC3E}">
        <p14:creationId xmlns:p14="http://schemas.microsoft.com/office/powerpoint/2010/main" val="40317268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2</a:t>
            </a:fld>
            <a:endParaRPr lang="en-GB"/>
          </a:p>
        </p:txBody>
      </p:sp>
    </p:spTree>
    <p:extLst>
      <p:ext uri="{BB962C8B-B14F-4D97-AF65-F5344CB8AC3E}">
        <p14:creationId xmlns:p14="http://schemas.microsoft.com/office/powerpoint/2010/main" val="42621944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9CBC110B-1C27-4A5B-8007-E6BF4BB6C5F7}" type="slidenum">
              <a:rPr lang="en-GB" smtClean="0"/>
              <a:t>3</a:t>
            </a:fld>
            <a:endParaRPr lang="en-GB"/>
          </a:p>
        </p:txBody>
      </p:sp>
    </p:spTree>
    <p:extLst>
      <p:ext uri="{BB962C8B-B14F-4D97-AF65-F5344CB8AC3E}">
        <p14:creationId xmlns:p14="http://schemas.microsoft.com/office/powerpoint/2010/main" val="1639889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8C91DC3A-14DC-DA4C-AB4A-F26370817BA9}" type="slidenum">
              <a:rPr lang="en-GB" smtClean="0"/>
              <a:t>9</a:t>
            </a:fld>
            <a:endParaRPr lang="en-GB"/>
          </a:p>
        </p:txBody>
      </p:sp>
    </p:spTree>
    <p:extLst>
      <p:ext uri="{BB962C8B-B14F-4D97-AF65-F5344CB8AC3E}">
        <p14:creationId xmlns:p14="http://schemas.microsoft.com/office/powerpoint/2010/main" val="412914503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pPr marL="171450" indent="-171450">
              <a:buFontTx/>
              <a:buChar char="-"/>
            </a:pPr>
            <a:endParaRPr lang="en-GB" baseline="0" dirty="0" smtClean="0"/>
          </a:p>
        </p:txBody>
      </p:sp>
      <p:sp>
        <p:nvSpPr>
          <p:cNvPr id="4" name="Slide Number Placeholder 3"/>
          <p:cNvSpPr>
            <a:spLocks noGrp="1"/>
          </p:cNvSpPr>
          <p:nvPr>
            <p:ph type="sldNum" sz="quarter" idx="10"/>
          </p:nvPr>
        </p:nvSpPr>
        <p:spPr/>
        <p:txBody>
          <a:bodyPr/>
          <a:lstStyle/>
          <a:p>
            <a:fld id="{8C91DC3A-14DC-DA4C-AB4A-F26370817BA9}" type="slidenum">
              <a:rPr lang="en-GB" smtClean="0"/>
              <a:t>10</a:t>
            </a:fld>
            <a:endParaRPr lang="en-GB"/>
          </a:p>
        </p:txBody>
      </p:sp>
    </p:spTree>
    <p:extLst>
      <p:ext uri="{BB962C8B-B14F-4D97-AF65-F5344CB8AC3E}">
        <p14:creationId xmlns:p14="http://schemas.microsoft.com/office/powerpoint/2010/main" val="22371625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All these points are considered in the strategy</a:t>
            </a:r>
          </a:p>
        </p:txBody>
      </p:sp>
      <p:sp>
        <p:nvSpPr>
          <p:cNvPr id="4" name="Slide Number Placeholder 3"/>
          <p:cNvSpPr>
            <a:spLocks noGrp="1"/>
          </p:cNvSpPr>
          <p:nvPr>
            <p:ph type="sldNum" sz="quarter" idx="10"/>
          </p:nvPr>
        </p:nvSpPr>
        <p:spPr/>
        <p:txBody>
          <a:bodyPr/>
          <a:lstStyle/>
          <a:p>
            <a:fld id="{7A1A2087-3B9A-4CA8-9444-D4190AE7A6E3}" type="slidenum">
              <a:rPr lang="en-US" smtClean="0"/>
              <a:pPr/>
              <a:t>28</a:t>
            </a:fld>
            <a:endParaRPr lang="en-US"/>
          </a:p>
        </p:txBody>
      </p:sp>
    </p:spTree>
    <p:extLst>
      <p:ext uri="{BB962C8B-B14F-4D97-AF65-F5344CB8AC3E}">
        <p14:creationId xmlns:p14="http://schemas.microsoft.com/office/powerpoint/2010/main" val="3098998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sz="1200" dirty="0" smtClean="0"/>
              <a:t>[Provide unique market offerings including procurements, joint purchasing, collaboration with industry and SMEs on service offerings, monitoring of cost-efficiency, fair and transparent pricing policy, bridging digital divide, drive global collaborative serviced offerings,  benchmarking, greening of services, continue to facilitate FI activities]</a:t>
            </a:r>
          </a:p>
          <a:p>
            <a:endParaRPr lang="en-GB" dirty="0"/>
          </a:p>
        </p:txBody>
      </p:sp>
      <p:sp>
        <p:nvSpPr>
          <p:cNvPr id="4" name="Slide Number Placeholder 3"/>
          <p:cNvSpPr>
            <a:spLocks noGrp="1"/>
          </p:cNvSpPr>
          <p:nvPr>
            <p:ph type="sldNum" sz="quarter" idx="10"/>
          </p:nvPr>
        </p:nvSpPr>
        <p:spPr/>
        <p:txBody>
          <a:bodyPr/>
          <a:lstStyle/>
          <a:p>
            <a:fld id="{7A1A2087-3B9A-4CA8-9444-D4190AE7A6E3}" type="slidenum">
              <a:rPr lang="en-US" smtClean="0"/>
              <a:pPr/>
              <a:t>29</a:t>
            </a:fld>
            <a:endParaRPr lang="en-US"/>
          </a:p>
        </p:txBody>
      </p:sp>
    </p:spTree>
    <p:extLst>
      <p:ext uri="{BB962C8B-B14F-4D97-AF65-F5344CB8AC3E}">
        <p14:creationId xmlns:p14="http://schemas.microsoft.com/office/powerpoint/2010/main" val="418197446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smtClean="0"/>
          </a:p>
          <a:p>
            <a:pPr>
              <a:buFont typeface="Arial" panose="020B0604020202020204" pitchFamily="34" charset="0"/>
              <a:buChar char="•"/>
            </a:pPr>
            <a:r>
              <a:rPr lang="en-GB" sz="1200" i="1" dirty="0" smtClean="0"/>
              <a:t>1.6 Develop partnerships with Industry and SMEs with the aim to transfer knowledge, develop human capital and identify opportunities for future service improvements, as well as increase cost effectiveness: Open Call projects, joint research/testing projects and privileged vendor relations (pre-release testing and pre-commercial procurement) […].</a:t>
            </a:r>
          </a:p>
          <a:p>
            <a:pPr>
              <a:buFont typeface="Arial" panose="020B0604020202020204" pitchFamily="34" charset="0"/>
              <a:buChar char="•"/>
            </a:pPr>
            <a:r>
              <a:rPr lang="en-GB" sz="1200" i="1" dirty="0" smtClean="0"/>
              <a:t>1.8 Future Internet (FI) will remain a very important research topic in Europe. The GÉANT Community, network services and Infrastructure, together with the NRENs, are well positioned to deliver in a range of areas related to this. GÉANT and the NRENs will facilitate the FI related activities providing adequate resources, </a:t>
            </a:r>
            <a:r>
              <a:rPr lang="en-GB" sz="1200" i="1" dirty="0" err="1" smtClean="0"/>
              <a:t>testbeds</a:t>
            </a:r>
            <a:r>
              <a:rPr lang="en-GB" sz="1200" i="1" dirty="0" smtClean="0"/>
              <a:t> and potential testing environments. Moreover members of the GÉANT Community may take part directly in these FI activities. GÉANT will also implement new solutions resulting from FI activities if they become feasible and useful for the community.</a:t>
            </a:r>
          </a:p>
          <a:p>
            <a:pPr>
              <a:buFont typeface="Arial" panose="020B0604020202020204" pitchFamily="34" charset="0"/>
              <a:buChar char="•"/>
            </a:pPr>
            <a:r>
              <a:rPr lang="en-GB" sz="1200" i="1" dirty="0" smtClean="0"/>
              <a:t>2. GÉANT [.] distinguishes itself from the market: by delivering high quality services targeted at the R&amp;E community and by constantly innovating these services as required.</a:t>
            </a:r>
          </a:p>
          <a:p>
            <a:pPr>
              <a:buFont typeface="Arial" panose="020B0604020202020204" pitchFamily="34" charset="0"/>
              <a:buChar char="•"/>
            </a:pPr>
            <a:r>
              <a:rPr lang="en-GB" sz="1200" i="1" dirty="0" smtClean="0"/>
              <a:t>2.3 Guiding principle for innovation: The service/product is not available in the commercial market, at least not at the required conditions/level of trust.</a:t>
            </a:r>
          </a:p>
          <a:p>
            <a:pPr>
              <a:buFont typeface="Arial" panose="020B0604020202020204" pitchFamily="34" charset="0"/>
              <a:buChar char="•"/>
            </a:pPr>
            <a:r>
              <a:rPr lang="en-GB" sz="1200" i="1" dirty="0" smtClean="0"/>
              <a:t>2.4 The innovations done within the GÉANT community are done in an open and transparent way, involving commercial partners where appropriate. This assures that the knowledge build up within GÉANT is available to the commercial market in Europe to exploit.</a:t>
            </a:r>
          </a:p>
          <a:p>
            <a:pPr>
              <a:buFont typeface="Arial" panose="020B0604020202020204" pitchFamily="34" charset="0"/>
              <a:buChar char="•"/>
            </a:pPr>
            <a:r>
              <a:rPr lang="en-GB" sz="1200" i="1" dirty="0" smtClean="0"/>
              <a:t>5.2 with regard to Trust and Identity Services: Strategic alliances and partnerships with both commercial and non-commercial entities on initiatives that support the community’s needs.</a:t>
            </a:r>
          </a:p>
          <a:p>
            <a:endParaRPr lang="en-GB" baseline="0" dirty="0" smtClean="0"/>
          </a:p>
          <a:p>
            <a:endParaRPr lang="en-GB" baseline="0" dirty="0" smtClean="0"/>
          </a:p>
          <a:p>
            <a:endParaRPr lang="en-GB" dirty="0"/>
          </a:p>
        </p:txBody>
      </p:sp>
      <p:sp>
        <p:nvSpPr>
          <p:cNvPr id="4" name="Slide Number Placeholder 3"/>
          <p:cNvSpPr>
            <a:spLocks noGrp="1"/>
          </p:cNvSpPr>
          <p:nvPr>
            <p:ph type="sldNum" sz="quarter" idx="10"/>
          </p:nvPr>
        </p:nvSpPr>
        <p:spPr/>
        <p:txBody>
          <a:bodyPr/>
          <a:lstStyle/>
          <a:p>
            <a:fld id="{7A1A2087-3B9A-4CA8-9444-D4190AE7A6E3}" type="slidenum">
              <a:rPr lang="en-US" smtClean="0"/>
              <a:pPr/>
              <a:t>33</a:t>
            </a:fld>
            <a:endParaRPr lang="en-US"/>
          </a:p>
        </p:txBody>
      </p:sp>
    </p:spTree>
    <p:extLst>
      <p:ext uri="{BB962C8B-B14F-4D97-AF65-F5344CB8AC3E}">
        <p14:creationId xmlns:p14="http://schemas.microsoft.com/office/powerpoint/2010/main" val="8059674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rotWithShape="1">
          <a:blip r:embed="rId2" cstate="print">
            <a:extLst>
              <a:ext uri="{28A0092B-C50C-407E-A947-70E740481C1C}">
                <a14:useLocalDpi xmlns:a14="http://schemas.microsoft.com/office/drawing/2010/main" val="0"/>
              </a:ext>
            </a:extLst>
          </a:blip>
          <a:srcRect l="7676" t="321" r="17826" b="388"/>
          <a:stretch/>
        </p:blipFill>
        <p:spPr>
          <a:xfrm>
            <a:off x="-1" y="-1"/>
            <a:ext cx="9144001" cy="6853647"/>
          </a:xfrm>
          <a:prstGeom prst="rect">
            <a:avLst/>
          </a:prstGeom>
        </p:spPr>
      </p:pic>
      <p:sp>
        <p:nvSpPr>
          <p:cNvPr id="2" name="Title 1"/>
          <p:cNvSpPr>
            <a:spLocks noGrp="1"/>
          </p:cNvSpPr>
          <p:nvPr>
            <p:ph type="ctrTitle" hasCustomPrompt="1"/>
          </p:nvPr>
        </p:nvSpPr>
        <p:spPr>
          <a:xfrm>
            <a:off x="4578997" y="3806889"/>
            <a:ext cx="3613280" cy="1231642"/>
          </a:xfrm>
        </p:spPr>
        <p:txBody>
          <a:bodyPr anchor="t">
            <a:normAutofit/>
          </a:bodyPr>
          <a:lstStyle>
            <a:lvl1pPr algn="l">
              <a:defRPr sz="2000">
                <a:solidFill>
                  <a:srgbClr val="004360"/>
                </a:solidFill>
                <a:latin typeface="Verdana" panose="020B0604030504040204" pitchFamily="34" charset="0"/>
                <a:ea typeface="Verdana" panose="020B0604030504040204" pitchFamily="34" charset="0"/>
                <a:cs typeface="Verdana" panose="020B0604030504040204" pitchFamily="34" charset="0"/>
              </a:defRPr>
            </a:lvl1pPr>
          </a:lstStyle>
          <a:p>
            <a:r>
              <a:rPr lang="en-US" dirty="0" smtClean="0"/>
              <a:t>Presentation Title</a:t>
            </a:r>
            <a:endParaRPr lang="en-GB" dirty="0"/>
          </a:p>
        </p:txBody>
      </p:sp>
      <p:sp>
        <p:nvSpPr>
          <p:cNvPr id="3" name="Subtitle 2"/>
          <p:cNvSpPr>
            <a:spLocks noGrp="1"/>
          </p:cNvSpPr>
          <p:nvPr>
            <p:ph type="subTitle" idx="1" hasCustomPrompt="1"/>
          </p:nvPr>
        </p:nvSpPr>
        <p:spPr>
          <a:xfrm>
            <a:off x="4578997" y="5113177"/>
            <a:ext cx="4012163" cy="1197816"/>
          </a:xfrm>
        </p:spPr>
        <p:txBody>
          <a:bodyPr>
            <a:normAutofit/>
          </a:bodyPr>
          <a:lstStyle>
            <a:lvl1pPr marL="0" indent="0" algn="l">
              <a:buNone/>
              <a:defRPr sz="1800" baseline="0">
                <a:solidFill>
                  <a:srgbClr val="004361"/>
                </a:solidFill>
                <a:latin typeface="Verdana" panose="020B0604030504040204" pitchFamily="34" charset="0"/>
                <a:ea typeface="Verdana" panose="020B0604030504040204" pitchFamily="34" charset="0"/>
                <a:cs typeface="Verdana" panose="020B060403050404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Presenter Name</a:t>
            </a:r>
          </a:p>
          <a:p>
            <a:r>
              <a:rPr lang="en-US" dirty="0" smtClean="0"/>
              <a:t>Event Name</a:t>
            </a:r>
          </a:p>
          <a:p>
            <a:r>
              <a:rPr lang="en-US" dirty="0" smtClean="0"/>
              <a:t>Date</a:t>
            </a:r>
            <a:endParaRPr lang="en-GB" dirty="0"/>
          </a:p>
        </p:txBody>
      </p:sp>
      <p:sp>
        <p:nvSpPr>
          <p:cNvPr id="6" name="Slide Number Placeholder 5"/>
          <p:cNvSpPr>
            <a:spLocks noGrp="1"/>
          </p:cNvSpPr>
          <p:nvPr>
            <p:ph type="sldNum" sz="quarter" idx="12"/>
          </p:nvPr>
        </p:nvSpPr>
        <p:spPr>
          <a:xfrm>
            <a:off x="7086600" y="6400675"/>
            <a:ext cx="2057400" cy="365125"/>
          </a:xfrm>
        </p:spPr>
        <p:txBody>
          <a:bodyPr/>
          <a:lstStyle/>
          <a:p>
            <a:fld id="{6F576E6A-F32A-4612-884C-86870357C6B4}" type="slidenum">
              <a:rPr lang="en-GB" smtClean="0"/>
              <a:t>‹#›</a:t>
            </a:fld>
            <a:endParaRPr lang="en-GB" dirty="0"/>
          </a:p>
        </p:txBody>
      </p:sp>
    </p:spTree>
    <p:extLst>
      <p:ext uri="{BB962C8B-B14F-4D97-AF65-F5344CB8AC3E}">
        <p14:creationId xmlns:p14="http://schemas.microsoft.com/office/powerpoint/2010/main" val="1576436378"/>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000"/>
            </a:lvl1pPr>
            <a:lvl2pPr>
              <a:defRPr sz="1800">
                <a:solidFill>
                  <a:srgbClr val="004361"/>
                </a:solidFill>
              </a:defRPr>
            </a:lvl2pPr>
            <a:lvl3pPr>
              <a:defRPr sz="1600">
                <a:solidFill>
                  <a:srgbClr val="ED1556"/>
                </a:solidFill>
              </a:defRPr>
            </a:lvl3pPr>
            <a:lvl4pPr>
              <a:defRPr sz="1400" i="1"/>
            </a:lvl4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p:txBody>
      </p:sp>
      <p:sp>
        <p:nvSpPr>
          <p:cNvPr id="6" name="Slide Number Placeholder 5"/>
          <p:cNvSpPr>
            <a:spLocks noGrp="1"/>
          </p:cNvSpPr>
          <p:nvPr>
            <p:ph type="sldNum" sz="quarter" idx="12"/>
          </p:nvPr>
        </p:nvSpPr>
        <p:spPr/>
        <p:txBody>
          <a:bodyPr/>
          <a:lstStyle>
            <a:lvl1pPr algn="r">
              <a:defRPr/>
            </a:lvl1pPr>
          </a:lstStyle>
          <a:p>
            <a:fld id="{6F576E6A-F32A-4612-884C-86870357C6B4}" type="slidenum">
              <a:rPr lang="en-GB" smtClean="0"/>
              <a:pPr/>
              <a:t>‹#›</a:t>
            </a:fld>
            <a:endParaRPr lang="en-GB"/>
          </a:p>
        </p:txBody>
      </p:sp>
      <p:sp>
        <p:nvSpPr>
          <p:cNvPr id="7" name="Title Placeholder 1"/>
          <p:cNvSpPr>
            <a:spLocks noGrp="1"/>
          </p:cNvSpPr>
          <p:nvPr>
            <p:ph type="title"/>
          </p:nvPr>
        </p:nvSpPr>
        <p:spPr>
          <a:xfrm>
            <a:off x="341734" y="74648"/>
            <a:ext cx="7209065" cy="1325563"/>
          </a:xfrm>
          <a:prstGeom prst="rect">
            <a:avLst/>
          </a:prstGeom>
        </p:spPr>
        <p:txBody>
          <a:bodyPr vert="horz" lIns="91440" tIns="45720" rIns="91440" bIns="45720" rtlCol="0" anchor="ctr">
            <a:normAutofit/>
          </a:bodyPr>
          <a:lstStyle>
            <a:lvl1pPr>
              <a:defRPr sz="2000" b="1" baseline="0"/>
            </a:lvl1pPr>
          </a:lstStyle>
          <a:p>
            <a:r>
              <a:rPr lang="en-US" dirty="0" smtClean="0"/>
              <a:t>Click to edit Master title style</a:t>
            </a:r>
            <a:endParaRPr lang="en-GB" dirty="0"/>
          </a:p>
        </p:txBody>
      </p:sp>
    </p:spTree>
    <p:extLst>
      <p:ext uri="{BB962C8B-B14F-4D97-AF65-F5344CB8AC3E}">
        <p14:creationId xmlns:p14="http://schemas.microsoft.com/office/powerpoint/2010/main" val="26313993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342900" y="1825625"/>
            <a:ext cx="417195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4" y="74648"/>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710877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61952" y="1681163"/>
            <a:ext cx="413623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61951" y="2489203"/>
            <a:ext cx="4164806" cy="37004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9" name="Slide Number Placeholder 8"/>
          <p:cNvSpPr>
            <a:spLocks noGrp="1"/>
          </p:cNvSpPr>
          <p:nvPr>
            <p:ph type="sldNum" sz="quarter" idx="12"/>
          </p:nvPr>
        </p:nvSpPr>
        <p:spPr/>
        <p:txBody>
          <a:bodyPr/>
          <a:lstStyle/>
          <a:p>
            <a:fld id="{6F576E6A-F32A-4612-884C-86870357C6B4}" type="slidenum">
              <a:rPr lang="en-GB" smtClean="0"/>
              <a:t>‹#›</a:t>
            </a:fld>
            <a:endParaRPr lang="en-GB"/>
          </a:p>
        </p:txBody>
      </p:sp>
      <p:sp>
        <p:nvSpPr>
          <p:cNvPr id="10" name="Title Placeholder 1"/>
          <p:cNvSpPr>
            <a:spLocks noGrp="1"/>
          </p:cNvSpPr>
          <p:nvPr>
            <p:ph type="title"/>
          </p:nvPr>
        </p:nvSpPr>
        <p:spPr>
          <a:xfrm>
            <a:off x="341734" y="74648"/>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8894822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6F576E6A-F32A-4612-884C-86870357C6B4}" type="slidenum">
              <a:rPr lang="en-GB" smtClean="0"/>
              <a:t>‹#›</a:t>
            </a:fld>
            <a:endParaRPr lang="en-GB"/>
          </a:p>
        </p:txBody>
      </p:sp>
      <p:sp>
        <p:nvSpPr>
          <p:cNvPr id="6" name="Title Placeholder 1"/>
          <p:cNvSpPr>
            <a:spLocks noGrp="1"/>
          </p:cNvSpPr>
          <p:nvPr>
            <p:ph type="title"/>
          </p:nvPr>
        </p:nvSpPr>
        <p:spPr>
          <a:xfrm>
            <a:off x="341734" y="74648"/>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2750773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F576E6A-F32A-4612-884C-86870357C6B4}" type="slidenum">
              <a:rPr lang="en-GB" smtClean="0"/>
              <a:t>‹#›</a:t>
            </a:fld>
            <a:endParaRPr lang="en-GB"/>
          </a:p>
        </p:txBody>
      </p:sp>
      <p:sp>
        <p:nvSpPr>
          <p:cNvPr id="5" name="Title Placeholder 1"/>
          <p:cNvSpPr>
            <a:spLocks noGrp="1"/>
          </p:cNvSpPr>
          <p:nvPr>
            <p:ph type="title"/>
          </p:nvPr>
        </p:nvSpPr>
        <p:spPr>
          <a:xfrm>
            <a:off x="341734" y="74648"/>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24725052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887391" y="1651518"/>
            <a:ext cx="4629150" cy="4209532"/>
          </a:xfrm>
        </p:spPr>
        <p:txBody>
          <a:bodyPr/>
          <a:lstStyle>
            <a:lvl1pPr>
              <a:defRPr sz="2400"/>
            </a:lvl1pPr>
            <a:lvl2pPr>
              <a:defRPr sz="22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Text Placeholder 3"/>
          <p:cNvSpPr>
            <a:spLocks noGrp="1"/>
          </p:cNvSpPr>
          <p:nvPr>
            <p:ph type="body" sz="half" idx="2"/>
          </p:nvPr>
        </p:nvSpPr>
        <p:spPr>
          <a:xfrm>
            <a:off x="342901" y="1642188"/>
            <a:ext cx="3236119" cy="42268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4" y="74648"/>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334033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887391" y="1716836"/>
            <a:ext cx="4629150" cy="414421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GB"/>
          </a:p>
        </p:txBody>
      </p:sp>
      <p:sp>
        <p:nvSpPr>
          <p:cNvPr id="4" name="Text Placeholder 3"/>
          <p:cNvSpPr>
            <a:spLocks noGrp="1"/>
          </p:cNvSpPr>
          <p:nvPr>
            <p:ph type="body" sz="half" idx="2"/>
          </p:nvPr>
        </p:nvSpPr>
        <p:spPr>
          <a:xfrm>
            <a:off x="342901" y="1716836"/>
            <a:ext cx="3236119" cy="415215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6F576E6A-F32A-4612-884C-86870357C6B4}" type="slidenum">
              <a:rPr lang="en-GB" smtClean="0"/>
              <a:t>‹#›</a:t>
            </a:fld>
            <a:endParaRPr lang="en-GB"/>
          </a:p>
        </p:txBody>
      </p:sp>
      <p:sp>
        <p:nvSpPr>
          <p:cNvPr id="8" name="Title Placeholder 1"/>
          <p:cNvSpPr>
            <a:spLocks noGrp="1"/>
          </p:cNvSpPr>
          <p:nvPr>
            <p:ph type="title"/>
          </p:nvPr>
        </p:nvSpPr>
        <p:spPr>
          <a:xfrm>
            <a:off x="341734" y="74648"/>
            <a:ext cx="7209065" cy="1325563"/>
          </a:xfrm>
          <a:prstGeom prst="rect">
            <a:avLst/>
          </a:prstGeom>
        </p:spPr>
        <p:txBody>
          <a:bodyPr vert="horz" lIns="91440" tIns="45720" rIns="91440" bIns="45720" rtlCol="0" anchor="ctr">
            <a:normAutofit/>
          </a:bodyPr>
          <a:lstStyle/>
          <a:p>
            <a:r>
              <a:rPr lang="en-US" smtClean="0"/>
              <a:t>Click to edit Master title style</a:t>
            </a:r>
            <a:endParaRPr lang="en-GB" dirty="0"/>
          </a:p>
        </p:txBody>
      </p:sp>
    </p:spTree>
    <p:extLst>
      <p:ext uri="{BB962C8B-B14F-4D97-AF65-F5344CB8AC3E}">
        <p14:creationId xmlns:p14="http://schemas.microsoft.com/office/powerpoint/2010/main" val="198918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683568" y="301660"/>
            <a:ext cx="6037907" cy="864096"/>
          </a:xfrm>
        </p:spPr>
        <p:txBody>
          <a:bodyPr/>
          <a:lstStyle>
            <a:lvl1pPr>
              <a:defRPr sz="2300" b="1"/>
            </a:lvl1pPr>
          </a:lstStyle>
          <a:p>
            <a:r>
              <a:rPr lang="en-US" dirty="0" smtClean="0"/>
              <a:t>Click to edit Master title style</a:t>
            </a:r>
            <a:endParaRPr lang="es-ES" dirty="0"/>
          </a:p>
        </p:txBody>
      </p:sp>
      <p:sp>
        <p:nvSpPr>
          <p:cNvPr id="3" name="2 Marcador de contenido"/>
          <p:cNvSpPr>
            <a:spLocks noGrp="1"/>
          </p:cNvSpPr>
          <p:nvPr>
            <p:ph idx="1"/>
          </p:nvPr>
        </p:nvSpPr>
        <p:spPr/>
        <p:txBody>
          <a:bodyPr/>
          <a:lstStyle>
            <a:lvl2pPr>
              <a:defRPr sz="1600"/>
            </a:lvl2pPr>
            <a:lvl3pPr marL="1200150" indent="-342900">
              <a:buFont typeface="Arial" pitchFamily="34" charset="0"/>
              <a:buChar char="•"/>
              <a:defRPr sz="1400"/>
            </a:lvl3pPr>
            <a:lvl4pPr marL="1633538" indent="-342900">
              <a:buFont typeface="Arial" pitchFamily="34" charset="0"/>
              <a:buChar char="•"/>
              <a:defRPr sz="1400"/>
            </a:lvl4pPr>
            <a:lvl5pPr marL="2054225" indent="-342900">
              <a:buFont typeface="Arial" pitchFamily="34" charset="0"/>
              <a:buChar char="•"/>
              <a:defRPr sz="1200"/>
            </a:lvl5pPr>
            <a:lvl6pPr marL="2511425" indent="-342900">
              <a:buFont typeface="Arial" pitchFamily="34" charset="0"/>
              <a:buChar char="•"/>
              <a:defRPr sz="1200" baseline="0"/>
            </a:lvl6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a:p>
            <a:pPr lvl="5"/>
            <a:r>
              <a:rPr lang="en-US" dirty="0" smtClean="0"/>
              <a:t>Sixth level</a:t>
            </a:r>
            <a:endParaRPr lang="es-ES" dirty="0"/>
          </a:p>
        </p:txBody>
      </p:sp>
    </p:spTree>
    <p:extLst>
      <p:ext uri="{BB962C8B-B14F-4D97-AF65-F5344CB8AC3E}">
        <p14:creationId xmlns:p14="http://schemas.microsoft.com/office/powerpoint/2010/main" val="125166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9" name="Picture 8" descr="GA_logo-cmyk-colour.eps"/>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7640339" y="463534"/>
            <a:ext cx="1230075" cy="565455"/>
          </a:xfrm>
          <a:prstGeom prst="rect">
            <a:avLst/>
          </a:prstGeom>
        </p:spPr>
      </p:pic>
      <p:sp>
        <p:nvSpPr>
          <p:cNvPr id="2" name="Title Placeholder 1"/>
          <p:cNvSpPr>
            <a:spLocks noGrp="1"/>
          </p:cNvSpPr>
          <p:nvPr>
            <p:ph type="title"/>
          </p:nvPr>
        </p:nvSpPr>
        <p:spPr>
          <a:xfrm>
            <a:off x="333570" y="-113130"/>
            <a:ext cx="7209065" cy="1325563"/>
          </a:xfrm>
          <a:prstGeom prst="rect">
            <a:avLst/>
          </a:prstGeom>
        </p:spPr>
        <p:txBody>
          <a:bodyPr vert="horz" lIns="91440" tIns="45720" rIns="91440" bIns="45720" rtlCol="0" anchor="ctr">
            <a:normAutofit/>
          </a:bodyPr>
          <a:lstStyle/>
          <a:p>
            <a:r>
              <a:rPr lang="en-US" dirty="0" smtClean="0"/>
              <a:t>Slide Title</a:t>
            </a:r>
            <a:endParaRPr lang="en-GB" dirty="0"/>
          </a:p>
        </p:txBody>
      </p:sp>
      <p:sp>
        <p:nvSpPr>
          <p:cNvPr id="3" name="Text Placeholder 2"/>
          <p:cNvSpPr>
            <a:spLocks noGrp="1"/>
          </p:cNvSpPr>
          <p:nvPr>
            <p:ph type="body" idx="1"/>
          </p:nvPr>
        </p:nvSpPr>
        <p:spPr>
          <a:xfrm>
            <a:off x="333376" y="1825625"/>
            <a:ext cx="8181975" cy="4351338"/>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6" name="Slide Number Placeholder 5"/>
          <p:cNvSpPr>
            <a:spLocks noGrp="1"/>
          </p:cNvSpPr>
          <p:nvPr>
            <p:ph type="sldNum" sz="quarter" idx="4"/>
          </p:nvPr>
        </p:nvSpPr>
        <p:spPr>
          <a:xfrm>
            <a:off x="8509381" y="6391828"/>
            <a:ext cx="382417"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6F576E6A-F32A-4612-884C-86870357C6B4}" type="slidenum">
              <a:rPr lang="en-GB" smtClean="0"/>
              <a:pPr/>
              <a:t>‹#›</a:t>
            </a:fld>
            <a:endParaRPr lang="en-GB" dirty="0"/>
          </a:p>
        </p:txBody>
      </p:sp>
      <p:cxnSp>
        <p:nvCxnSpPr>
          <p:cNvPr id="10" name="Straight Connector 9"/>
          <p:cNvCxnSpPr/>
          <p:nvPr userDrawn="1"/>
        </p:nvCxnSpPr>
        <p:spPr>
          <a:xfrm>
            <a:off x="426876" y="1190818"/>
            <a:ext cx="8362562" cy="0"/>
          </a:xfrm>
          <a:prstGeom prst="line">
            <a:avLst/>
          </a:prstGeom>
          <a:ln>
            <a:solidFill>
              <a:srgbClr val="ED1556"/>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426876" y="6413247"/>
            <a:ext cx="8362562" cy="0"/>
          </a:xfrm>
          <a:prstGeom prst="line">
            <a:avLst/>
          </a:prstGeom>
          <a:ln>
            <a:solidFill>
              <a:srgbClr val="ED1556"/>
            </a:solidFill>
          </a:ln>
        </p:spPr>
        <p:style>
          <a:lnRef idx="1">
            <a:schemeClr val="accent1"/>
          </a:lnRef>
          <a:fillRef idx="0">
            <a:schemeClr val="accent1"/>
          </a:fillRef>
          <a:effectRef idx="0">
            <a:schemeClr val="accent1"/>
          </a:effectRef>
          <a:fontRef idx="minor">
            <a:schemeClr val="tx1"/>
          </a:fontRef>
        </p:style>
      </p:cxnSp>
      <p:sp>
        <p:nvSpPr>
          <p:cNvPr id="7" name="TextBox 6"/>
          <p:cNvSpPr txBox="1"/>
          <p:nvPr userDrawn="1"/>
        </p:nvSpPr>
        <p:spPr>
          <a:xfrm>
            <a:off x="2007798" y="6434667"/>
            <a:ext cx="1270049" cy="246221"/>
          </a:xfrm>
          <a:prstGeom prst="rect">
            <a:avLst/>
          </a:prstGeom>
          <a:noFill/>
        </p:spPr>
        <p:txBody>
          <a:bodyPr wrap="square" rtlCol="0">
            <a:spAutoFit/>
          </a:bodyPr>
          <a:lstStyle/>
          <a:p>
            <a:r>
              <a:rPr lang="en-GB" sz="1000" b="0" i="1" dirty="0" smtClean="0">
                <a:solidFill>
                  <a:srgbClr val="004361"/>
                </a:solidFill>
              </a:rPr>
              <a:t>www.geant.org</a:t>
            </a:r>
            <a:endParaRPr lang="en-GB" sz="1000" b="0" i="1" dirty="0">
              <a:solidFill>
                <a:srgbClr val="004361"/>
              </a:solidFill>
            </a:endParaRPr>
          </a:p>
        </p:txBody>
      </p:sp>
      <p:pic>
        <p:nvPicPr>
          <p:cNvPr id="8" name="Picture 7" descr="GA_tagline_only-CMYK.eps"/>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426876" y="6516806"/>
            <a:ext cx="1473486" cy="103201"/>
          </a:xfrm>
          <a:prstGeom prst="rect">
            <a:avLst/>
          </a:prstGeom>
        </p:spPr>
      </p:pic>
      <p:cxnSp>
        <p:nvCxnSpPr>
          <p:cNvPr id="18" name="Straight Connector 17"/>
          <p:cNvCxnSpPr/>
          <p:nvPr userDrawn="1"/>
        </p:nvCxnSpPr>
        <p:spPr>
          <a:xfrm>
            <a:off x="1987417" y="6482681"/>
            <a:ext cx="0" cy="143302"/>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2331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 id="2147483654" r:id="rId5"/>
    <p:sldLayoutId id="2147483655" r:id="rId6"/>
    <p:sldLayoutId id="2147483656" r:id="rId7"/>
    <p:sldLayoutId id="2147483657" r:id="rId8"/>
    <p:sldLayoutId id="2147483658" r:id="rId9"/>
  </p:sldLayoutIdLst>
  <p:timing>
    <p:tnLst>
      <p:par>
        <p:cTn id="1" dur="indefinite" restart="never" nodeType="tmRoot"/>
      </p:par>
    </p:tnLst>
  </p:timing>
  <p:hf hdr="0" ftr="0" dt="0"/>
  <p:txStyles>
    <p:titleStyle>
      <a:lvl1pPr algn="l" defTabSz="914400" rtl="0" eaLnBrk="1" latinLnBrk="0" hangingPunct="1">
        <a:lnSpc>
          <a:spcPct val="90000"/>
        </a:lnSpc>
        <a:spcBef>
          <a:spcPct val="0"/>
        </a:spcBef>
        <a:buNone/>
        <a:defRPr sz="3600" b="1" kern="1200" baseline="0">
          <a:solidFill>
            <a:srgbClr val="004361"/>
          </a:solidFill>
          <a:latin typeface="Calibri"/>
          <a:ea typeface="Verdana" panose="020B0604030504040204" pitchFamily="34" charset="0"/>
          <a:cs typeface="Verdana" panose="020B060403050404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rgbClr val="004360"/>
          </a:solidFill>
          <a:latin typeface="Calibri"/>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004361"/>
          </a:solidFill>
          <a:latin typeface="Calibri"/>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ED1556"/>
          </a:solidFill>
          <a:latin typeface="Calibri"/>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004360"/>
          </a:solidFill>
          <a:latin typeface="Calibri"/>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04360"/>
          </a:solidFill>
          <a:latin typeface="Calibri"/>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 Id="rId5" Type="http://schemas.openxmlformats.org/officeDocument/2006/relationships/image" Target="../media/image7.pn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19.emf"/><Relationship Id="rId4" Type="http://schemas.openxmlformats.org/officeDocument/2006/relationships/image" Target="../media/image18.emf"/></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jpeg"/><Relationship Id="rId1" Type="http://schemas.openxmlformats.org/officeDocument/2006/relationships/slideLayout" Target="../slideLayouts/slideLayout2.xml"/><Relationship Id="rId6" Type="http://schemas.openxmlformats.org/officeDocument/2006/relationships/image" Target="../media/image25.jpg"/><Relationship Id="rId5" Type="http://schemas.openxmlformats.org/officeDocument/2006/relationships/image" Target="../media/image24.emf"/><Relationship Id="rId4" Type="http://schemas.openxmlformats.org/officeDocument/2006/relationships/image" Target="../media/image23.emf"/></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emf"/><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emf"/><Relationship Id="rId4" Type="http://schemas.openxmlformats.org/officeDocument/2006/relationships/image" Target="../media/image28.emf"/></Relationships>
</file>

<file path=ppt/slides/_rels/slide14.xml.rels><?xml version="1.0" encoding="UTF-8" standalone="yes"?>
<Relationships xmlns="http://schemas.openxmlformats.org/package/2006/relationships"><Relationship Id="rId8" Type="http://schemas.openxmlformats.org/officeDocument/2006/relationships/image" Target="../media/image38.jpeg"/><Relationship Id="rId3" Type="http://schemas.openxmlformats.org/officeDocument/2006/relationships/image" Target="../media/image33.jpeg"/><Relationship Id="rId7" Type="http://schemas.openxmlformats.org/officeDocument/2006/relationships/image" Target="../media/image37.jpg"/><Relationship Id="rId2" Type="http://schemas.openxmlformats.org/officeDocument/2006/relationships/image" Target="../media/image32.jpe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jpg"/><Relationship Id="rId4" Type="http://schemas.openxmlformats.org/officeDocument/2006/relationships/image" Target="../media/image34.jpeg"/><Relationship Id="rId9" Type="http://schemas.openxmlformats.org/officeDocument/2006/relationships/image" Target="../media/image39.jpeg"/></Relationships>
</file>

<file path=ppt/slides/_rels/slide15.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3.png"/><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microsoft.com/office/2007/relationships/hdphoto" Target="../media/hdphoto1.wdp"/></Relationships>
</file>

<file path=ppt/slides/_rels/slide3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9.xml"/></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geant.or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ctrTitle"/>
          </p:nvPr>
        </p:nvSpPr>
        <p:spPr>
          <a:xfrm>
            <a:off x="503226" y="3278664"/>
            <a:ext cx="8383310" cy="1648520"/>
          </a:xfrm>
        </p:spPr>
        <p:txBody>
          <a:bodyPr>
            <a:normAutofit fontScale="90000"/>
          </a:bodyPr>
          <a:lstStyle/>
          <a:p>
            <a:r>
              <a:rPr lang="en-GB" sz="2400" dirty="0" smtClean="0"/>
              <a:t>GN3plus : International Users Advisory Committee</a:t>
            </a:r>
            <a:r>
              <a:rPr lang="en-GB" sz="1600" i="1" dirty="0" smtClean="0"/>
              <a:t/>
            </a:r>
            <a:br>
              <a:rPr lang="en-GB" sz="1600" i="1" dirty="0" smtClean="0"/>
            </a:br>
            <a:r>
              <a:rPr lang="en-GB" sz="1600" i="1" dirty="0" smtClean="0"/>
              <a:t/>
            </a:r>
            <a:br>
              <a:rPr lang="en-GB" sz="1600" i="1" dirty="0" smtClean="0"/>
            </a:br>
            <a:r>
              <a:rPr lang="en-GB" sz="1600" i="1" dirty="0" smtClean="0"/>
              <a:t>Geneva Meeting</a:t>
            </a:r>
            <a:r>
              <a:rPr lang="en-GB" sz="1600" i="1" dirty="0"/>
              <a:t/>
            </a:r>
            <a:br>
              <a:rPr lang="en-GB" sz="1600" i="1" dirty="0"/>
            </a:br>
            <a:r>
              <a:rPr lang="en-GB" sz="1600" i="1" dirty="0" smtClean="0"/>
              <a:t/>
            </a:r>
            <a:br>
              <a:rPr lang="en-GB" sz="1600" i="1" dirty="0" smtClean="0"/>
            </a:br>
            <a:r>
              <a:rPr lang="en-GB" sz="1400" b="0" i="1" dirty="0" smtClean="0"/>
              <a:t>Niels Hersoug; General Manager GEANT Ltd; Project Manager GÉANT</a:t>
            </a:r>
            <a:r>
              <a:rPr lang="en-GB" sz="2900" i="1" dirty="0"/>
              <a:t/>
            </a:r>
            <a:br>
              <a:rPr lang="en-GB" sz="2900" i="1" dirty="0"/>
            </a:br>
            <a:endParaRPr lang="en-US" sz="2900" i="1" dirty="0"/>
          </a:p>
        </p:txBody>
      </p:sp>
      <p:grpSp>
        <p:nvGrpSpPr>
          <p:cNvPr id="7" name="Group 6"/>
          <p:cNvGrpSpPr/>
          <p:nvPr/>
        </p:nvGrpSpPr>
        <p:grpSpPr>
          <a:xfrm>
            <a:off x="5094514" y="4686300"/>
            <a:ext cx="3894147" cy="1981152"/>
            <a:chOff x="503226" y="4449536"/>
            <a:chExt cx="4129839" cy="2204671"/>
          </a:xfrm>
        </p:grpSpPr>
        <p:pic>
          <p:nvPicPr>
            <p:cNvPr id="3" name="Picture 2"/>
            <p:cNvPicPr>
              <a:picLocks noChangeAspect="1"/>
            </p:cNvPicPr>
            <p:nvPr/>
          </p:nvPicPr>
          <p:blipFill>
            <a:blip r:embed="rId2"/>
            <a:stretch>
              <a:fillRect/>
            </a:stretch>
          </p:blipFill>
          <p:spPr>
            <a:xfrm>
              <a:off x="503226" y="4449536"/>
              <a:ext cx="4129839" cy="2204671"/>
            </a:xfrm>
            <a:prstGeom prst="rect">
              <a:avLst/>
            </a:prstGeom>
          </p:spPr>
        </p:pic>
        <p:pic>
          <p:nvPicPr>
            <p:cNvPr id="4" name="Picture 3"/>
            <p:cNvPicPr>
              <a:picLocks noChangeAspect="1"/>
            </p:cNvPicPr>
            <p:nvPr/>
          </p:nvPicPr>
          <p:blipFill>
            <a:blip r:embed="rId3"/>
            <a:stretch>
              <a:fillRect/>
            </a:stretch>
          </p:blipFill>
          <p:spPr>
            <a:xfrm>
              <a:off x="541899" y="4543759"/>
              <a:ext cx="1023127" cy="1008112"/>
            </a:xfrm>
            <a:prstGeom prst="rect">
              <a:avLst/>
            </a:prstGeom>
          </p:spPr>
        </p:pic>
        <p:sp>
          <p:nvSpPr>
            <p:cNvPr id="5" name="TextBox 4"/>
            <p:cNvSpPr txBox="1"/>
            <p:nvPr/>
          </p:nvSpPr>
          <p:spPr>
            <a:xfrm>
              <a:off x="541899" y="6258798"/>
              <a:ext cx="1643399" cy="338554"/>
            </a:xfrm>
            <a:prstGeom prst="rect">
              <a:avLst/>
            </a:prstGeom>
            <a:solidFill>
              <a:schemeClr val="bg1"/>
            </a:solidFill>
          </p:spPr>
          <p:txBody>
            <a:bodyPr wrap="none" rtlCol="0">
              <a:spAutoFit/>
            </a:bodyPr>
            <a:lstStyle/>
            <a:p>
              <a:r>
                <a:rPr lang="da-DK" sz="1600" dirty="0" smtClean="0">
                  <a:solidFill>
                    <a:schemeClr val="bg2">
                      <a:lumMod val="50000"/>
                    </a:schemeClr>
                  </a:solidFill>
                  <a:latin typeface="+mj-lt"/>
                </a:rPr>
                <a:t>December 2014</a:t>
              </a:r>
              <a:endParaRPr lang="en-GB" sz="1600" dirty="0">
                <a:solidFill>
                  <a:schemeClr val="bg2">
                    <a:lumMod val="50000"/>
                  </a:schemeClr>
                </a:solidFill>
                <a:latin typeface="+mj-lt"/>
              </a:endParaRPr>
            </a:p>
          </p:txBody>
        </p:sp>
      </p:grpSp>
      <p:grpSp>
        <p:nvGrpSpPr>
          <p:cNvPr id="6" name="Group 5"/>
          <p:cNvGrpSpPr/>
          <p:nvPr/>
        </p:nvGrpSpPr>
        <p:grpSpPr>
          <a:xfrm>
            <a:off x="605352" y="4770970"/>
            <a:ext cx="2521570" cy="1984274"/>
            <a:chOff x="6230544" y="4449536"/>
            <a:chExt cx="2759915" cy="2224065"/>
          </a:xfrm>
        </p:grpSpPr>
        <p:pic>
          <p:nvPicPr>
            <p:cNvPr id="2" name="Picture 1"/>
            <p:cNvPicPr>
              <a:picLocks noChangeAspect="1"/>
            </p:cNvPicPr>
            <p:nvPr/>
          </p:nvPicPr>
          <p:blipFill>
            <a:blip r:embed="rId4"/>
            <a:stretch>
              <a:fillRect/>
            </a:stretch>
          </p:blipFill>
          <p:spPr>
            <a:xfrm>
              <a:off x="6230544" y="4449536"/>
              <a:ext cx="2759915" cy="2224065"/>
            </a:xfrm>
            <a:prstGeom prst="rect">
              <a:avLst/>
            </a:prstGeom>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29415" y="4519844"/>
              <a:ext cx="1067984" cy="814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6352782" y="6258798"/>
              <a:ext cx="1643399" cy="338554"/>
            </a:xfrm>
            <a:prstGeom prst="rect">
              <a:avLst/>
            </a:prstGeom>
            <a:solidFill>
              <a:schemeClr val="bg1"/>
            </a:solidFill>
          </p:spPr>
          <p:txBody>
            <a:bodyPr wrap="none" rtlCol="0">
              <a:spAutoFit/>
            </a:bodyPr>
            <a:lstStyle/>
            <a:p>
              <a:r>
                <a:rPr lang="da-DK" sz="1600" dirty="0" smtClean="0">
                  <a:solidFill>
                    <a:schemeClr val="bg2">
                      <a:lumMod val="50000"/>
                    </a:schemeClr>
                  </a:solidFill>
                  <a:latin typeface="+mj-lt"/>
                </a:rPr>
                <a:t>December 2013</a:t>
              </a:r>
              <a:endParaRPr lang="en-GB" sz="1600" dirty="0">
                <a:solidFill>
                  <a:schemeClr val="bg2">
                    <a:lumMod val="50000"/>
                  </a:schemeClr>
                </a:solidFill>
                <a:latin typeface="+mj-lt"/>
              </a:endParaRPr>
            </a:p>
          </p:txBody>
        </p:sp>
      </p:grpSp>
    </p:spTree>
    <p:extLst>
      <p:ext uri="{BB962C8B-B14F-4D97-AF65-F5344CB8AC3E}">
        <p14:creationId xmlns:p14="http://schemas.microsoft.com/office/powerpoint/2010/main" val="6330688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2400" dirty="0" smtClean="0"/>
              <a:t/>
            </a:r>
            <a:br>
              <a:rPr lang="en-GB" sz="2400" dirty="0" smtClean="0"/>
            </a:br>
            <a:r>
              <a:rPr lang="en-GB" sz="2400" dirty="0" smtClean="0"/>
              <a:t>Locations</a:t>
            </a:r>
            <a:endParaRPr lang="en-GB" sz="1600" dirty="0"/>
          </a:p>
        </p:txBody>
      </p:sp>
      <p:grpSp>
        <p:nvGrpSpPr>
          <p:cNvPr id="8" name="Group 7"/>
          <p:cNvGrpSpPr/>
          <p:nvPr/>
        </p:nvGrpSpPr>
        <p:grpSpPr>
          <a:xfrm rot="21317559">
            <a:off x="809501" y="1541145"/>
            <a:ext cx="3599283" cy="4005560"/>
            <a:chOff x="854231" y="1680420"/>
            <a:chExt cx="3599283" cy="4005560"/>
          </a:xfrm>
        </p:grpSpPr>
        <p:sp>
          <p:nvSpPr>
            <p:cNvPr id="16" name="Rounded Rectangle 15"/>
            <p:cNvSpPr/>
            <p:nvPr/>
          </p:nvSpPr>
          <p:spPr>
            <a:xfrm>
              <a:off x="854231" y="1680420"/>
              <a:ext cx="3599283" cy="4005560"/>
            </a:xfrm>
            <a:prstGeom prst="roundRect">
              <a:avLst>
                <a:gd name="adj" fmla="val 0"/>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pic>
          <p:nvPicPr>
            <p:cNvPr id="14" name="Picture 13" descr="Schermafbeelding 2014-10-14 om 09.47.44.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160788" y="1959601"/>
              <a:ext cx="2990161" cy="2577434"/>
            </a:xfrm>
            <a:prstGeom prst="rect">
              <a:avLst/>
            </a:prstGeom>
            <a:effectLst>
              <a:glow rad="50800">
                <a:schemeClr val="bg1">
                  <a:alpha val="75000"/>
                </a:schemeClr>
              </a:glow>
            </a:effectLst>
          </p:spPr>
        </p:pic>
        <p:sp>
          <p:nvSpPr>
            <p:cNvPr id="17" name="TextBox 16"/>
            <p:cNvSpPr txBox="1"/>
            <p:nvPr/>
          </p:nvSpPr>
          <p:spPr>
            <a:xfrm>
              <a:off x="941222" y="4596748"/>
              <a:ext cx="3414427" cy="1077218"/>
            </a:xfrm>
            <a:prstGeom prst="rect">
              <a:avLst/>
            </a:prstGeom>
            <a:noFill/>
          </p:spPr>
          <p:txBody>
            <a:bodyPr wrap="square" rtlCol="0">
              <a:spAutoFit/>
            </a:bodyPr>
            <a:lstStyle/>
            <a:p>
              <a:pPr algn="ctr"/>
              <a:r>
                <a:rPr lang="en-GB" sz="2000" dirty="0">
                  <a:solidFill>
                    <a:srgbClr val="014461"/>
                  </a:solidFill>
                  <a:latin typeface="Brush Script Std" panose="03060802040607070404" pitchFamily="66" charset="0"/>
                </a:rPr>
                <a:t>Cambridge </a:t>
              </a:r>
              <a:r>
                <a:rPr lang="en-GB" sz="2000" dirty="0" smtClean="0">
                  <a:solidFill>
                    <a:srgbClr val="014461"/>
                  </a:solidFill>
                  <a:latin typeface="Brush Script Std" panose="03060802040607070404" pitchFamily="66" charset="0"/>
                </a:rPr>
                <a:t>office – 80 people</a:t>
              </a:r>
            </a:p>
            <a:p>
              <a:pPr algn="ctr"/>
              <a:r>
                <a:rPr lang="en-GB" sz="1600" dirty="0" smtClean="0">
                  <a:solidFill>
                    <a:srgbClr val="014461"/>
                  </a:solidFill>
                  <a:latin typeface="Brush Script Std" panose="03060802040607070404" pitchFamily="66" charset="0"/>
                </a:rPr>
                <a:t>Information currently on www.dante.net</a:t>
              </a:r>
            </a:p>
            <a:p>
              <a:pPr algn="ctr"/>
              <a:endParaRPr lang="en-GB" sz="1400" dirty="0" smtClean="0">
                <a:solidFill>
                  <a:schemeClr val="tx2"/>
                </a:solidFill>
                <a:latin typeface="Brush Script Std" panose="03060802040607070404" pitchFamily="66" charset="0"/>
              </a:endParaRPr>
            </a:p>
            <a:p>
              <a:pPr algn="ctr"/>
              <a:r>
                <a:rPr lang="en-GB" sz="1400" dirty="0" smtClean="0">
                  <a:solidFill>
                    <a:srgbClr val="EF1456"/>
                  </a:solidFill>
                  <a:latin typeface="Brush Script Std" panose="03060802040607070404" pitchFamily="66" charset="0"/>
                </a:rPr>
                <a:t>Legally </a:t>
              </a:r>
              <a:r>
                <a:rPr lang="en-GB" sz="1400" dirty="0">
                  <a:solidFill>
                    <a:srgbClr val="EF1456"/>
                  </a:solidFill>
                  <a:latin typeface="Brush Script Std" panose="03060802040607070404" pitchFamily="66" charset="0"/>
                </a:rPr>
                <a:t>established in the </a:t>
              </a:r>
              <a:r>
                <a:rPr lang="en-GB" sz="1400" dirty="0" smtClean="0">
                  <a:solidFill>
                    <a:srgbClr val="EF1456"/>
                  </a:solidFill>
                  <a:latin typeface="Brush Script Std" panose="03060802040607070404" pitchFamily="66" charset="0"/>
                </a:rPr>
                <a:t>UK</a:t>
              </a:r>
              <a:endParaRPr lang="en-GB" sz="1400" dirty="0">
                <a:solidFill>
                  <a:srgbClr val="EF1456"/>
                </a:solidFill>
                <a:latin typeface="Brush Script Std" panose="03060802040607070404" pitchFamily="66" charset="0"/>
              </a:endParaRPr>
            </a:p>
          </p:txBody>
        </p:sp>
      </p:grpSp>
      <p:sp>
        <p:nvSpPr>
          <p:cNvPr id="27" name="Rounded Rectangle 26"/>
          <p:cNvSpPr/>
          <p:nvPr/>
        </p:nvSpPr>
        <p:spPr>
          <a:xfrm rot="170438">
            <a:off x="4494431" y="1944393"/>
            <a:ext cx="3599283" cy="4005560"/>
          </a:xfrm>
          <a:prstGeom prst="roundRect">
            <a:avLst>
              <a:gd name="adj" fmla="val 0"/>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a:p>
        </p:txBody>
      </p:sp>
      <p:sp>
        <p:nvSpPr>
          <p:cNvPr id="29" name="TextBox 28"/>
          <p:cNvSpPr txBox="1"/>
          <p:nvPr/>
        </p:nvSpPr>
        <p:spPr>
          <a:xfrm rot="170438">
            <a:off x="4395290" y="4764835"/>
            <a:ext cx="3581557" cy="1292662"/>
          </a:xfrm>
          <a:prstGeom prst="rect">
            <a:avLst/>
          </a:prstGeom>
          <a:noFill/>
        </p:spPr>
        <p:txBody>
          <a:bodyPr wrap="square" rtlCol="0">
            <a:spAutoFit/>
          </a:bodyPr>
          <a:lstStyle/>
          <a:p>
            <a:pPr algn="ctr"/>
            <a:r>
              <a:rPr lang="en-GB" sz="2000" dirty="0" smtClean="0">
                <a:solidFill>
                  <a:srgbClr val="014461"/>
                </a:solidFill>
                <a:latin typeface="Brush Script Std" panose="03060802040607070404" pitchFamily="66" charset="0"/>
              </a:rPr>
              <a:t>Amsterdam office – 20 people</a:t>
            </a:r>
          </a:p>
          <a:p>
            <a:pPr algn="ctr"/>
            <a:r>
              <a:rPr lang="en-GB" sz="1600" dirty="0" smtClean="0">
                <a:solidFill>
                  <a:srgbClr val="014461"/>
                </a:solidFill>
                <a:latin typeface="Brush Script Std" panose="03060802040607070404" pitchFamily="66" charset="0"/>
              </a:rPr>
              <a:t>Information currently on www.terena.org</a:t>
            </a:r>
            <a:endParaRPr lang="en-GB" sz="1400" dirty="0" smtClean="0">
              <a:solidFill>
                <a:srgbClr val="014461"/>
              </a:solidFill>
              <a:latin typeface="Brush Script Std" panose="03060802040607070404" pitchFamily="66" charset="0"/>
            </a:endParaRPr>
          </a:p>
          <a:p>
            <a:pPr algn="ctr"/>
            <a:endParaRPr lang="en-GB" sz="1400" dirty="0" smtClean="0">
              <a:solidFill>
                <a:schemeClr val="tx2"/>
              </a:solidFill>
              <a:latin typeface="Brush Script Std" panose="03060802040607070404" pitchFamily="66" charset="0"/>
            </a:endParaRPr>
          </a:p>
          <a:p>
            <a:pPr algn="ctr"/>
            <a:r>
              <a:rPr lang="en-GB" sz="1400" dirty="0" smtClean="0">
                <a:solidFill>
                  <a:srgbClr val="EF1456"/>
                </a:solidFill>
                <a:latin typeface="Brush Script Std" panose="03060802040607070404" pitchFamily="66" charset="0"/>
              </a:rPr>
              <a:t>Legally </a:t>
            </a:r>
            <a:r>
              <a:rPr lang="en-GB" sz="1400" dirty="0">
                <a:solidFill>
                  <a:srgbClr val="EF1456"/>
                </a:solidFill>
                <a:latin typeface="Brush Script Std" panose="03060802040607070404" pitchFamily="66" charset="0"/>
              </a:rPr>
              <a:t>established in the </a:t>
            </a:r>
            <a:r>
              <a:rPr lang="en-GB" sz="1400" dirty="0" smtClean="0">
                <a:solidFill>
                  <a:srgbClr val="EF1456"/>
                </a:solidFill>
                <a:latin typeface="Brush Script Std" panose="03060802040607070404" pitchFamily="66" charset="0"/>
              </a:rPr>
              <a:t>Netherlands</a:t>
            </a:r>
          </a:p>
          <a:p>
            <a:pPr algn="ctr"/>
            <a:endParaRPr lang="en-GB" sz="1400" dirty="0">
              <a:solidFill>
                <a:srgbClr val="EF1456"/>
              </a:solidFill>
              <a:latin typeface="Brush Script Std" panose="03060802040607070404" pitchFamily="66" charset="0"/>
            </a:endParaRPr>
          </a:p>
        </p:txBody>
      </p:sp>
      <p:pic>
        <p:nvPicPr>
          <p:cNvPr id="30" name="Picture 29" descr="Schermafbeelding 2014-10-14 om 09.49.54.png"/>
          <p:cNvPicPr>
            <a:picLocks noChangeAspect="1"/>
          </p:cNvPicPr>
          <p:nvPr/>
        </p:nvPicPr>
        <p:blipFill rotWithShape="1">
          <a:blip r:embed="rId4" cstate="print">
            <a:extLst>
              <a:ext uri="{28A0092B-C50C-407E-A947-70E740481C1C}">
                <a14:useLocalDpi xmlns:a14="http://schemas.microsoft.com/office/drawing/2010/main"/>
              </a:ext>
            </a:extLst>
          </a:blip>
          <a:srcRect t="6557"/>
          <a:stretch/>
        </p:blipFill>
        <p:spPr>
          <a:xfrm rot="176567">
            <a:off x="4784785" y="2150231"/>
            <a:ext cx="3063295" cy="2488704"/>
          </a:xfrm>
          <a:prstGeom prst="rect">
            <a:avLst/>
          </a:prstGeom>
          <a:effectLst>
            <a:glow rad="50800">
              <a:schemeClr val="bg1">
                <a:alpha val="75000"/>
              </a:schemeClr>
            </a:glow>
          </a:effectLst>
        </p:spPr>
      </p:pic>
      <p:sp>
        <p:nvSpPr>
          <p:cNvPr id="11" name="Slide Number Placeholder 10"/>
          <p:cNvSpPr>
            <a:spLocks noGrp="1"/>
          </p:cNvSpPr>
          <p:nvPr>
            <p:ph type="sldNum" sz="quarter" idx="12"/>
          </p:nvPr>
        </p:nvSpPr>
        <p:spPr/>
        <p:txBody>
          <a:bodyPr/>
          <a:lstStyle/>
          <a:p>
            <a:fld id="{6F576E6A-F32A-4612-884C-86870357C6B4}" type="slidenum">
              <a:rPr lang="en-GB" smtClean="0"/>
              <a:pPr/>
              <a:t>10</a:t>
            </a:fld>
            <a:endParaRPr lang="en-GB"/>
          </a:p>
        </p:txBody>
      </p:sp>
      <p:sp>
        <p:nvSpPr>
          <p:cNvPr id="12" name="Rounded Rectangle 11"/>
          <p:cNvSpPr/>
          <p:nvPr/>
        </p:nvSpPr>
        <p:spPr bwMode="auto">
          <a:xfrm>
            <a:off x="657085" y="6638731"/>
            <a:ext cx="1133618"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3" name="Rounded Rectangle 12"/>
          <p:cNvSpPr/>
          <p:nvPr/>
        </p:nvSpPr>
        <p:spPr bwMode="auto">
          <a:xfrm>
            <a:off x="1998729" y="6639433"/>
            <a:ext cx="1465637"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5" name="Rounded Rectangle 14"/>
          <p:cNvSpPr/>
          <p:nvPr/>
        </p:nvSpPr>
        <p:spPr bwMode="auto">
          <a:xfrm>
            <a:off x="3672392" y="6625314"/>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8" name="Rounded Rectangle 17"/>
          <p:cNvSpPr/>
          <p:nvPr/>
        </p:nvSpPr>
        <p:spPr bwMode="auto">
          <a:xfrm>
            <a:off x="5248571" y="6625313"/>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9" name="Rounded Rectangle 18"/>
          <p:cNvSpPr/>
          <p:nvPr/>
        </p:nvSpPr>
        <p:spPr bwMode="auto">
          <a:xfrm>
            <a:off x="6824749" y="6607756"/>
            <a:ext cx="1815703" cy="211266"/>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856558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27"/>
                                        </p:tgtEl>
                                        <p:attrNameLst>
                                          <p:attrName>style.visibility</p:attrName>
                                        </p:attrNameLst>
                                      </p:cBhvr>
                                      <p:to>
                                        <p:strVal val="visible"/>
                                      </p:to>
                                    </p:set>
                                    <p:animEffect transition="in" filter="fade">
                                      <p:cBhvr>
                                        <p:cTn id="14" dur="1000"/>
                                        <p:tgtEl>
                                          <p:spTgt spid="27"/>
                                        </p:tgtEl>
                                      </p:cBhvr>
                                    </p:animEffect>
                                    <p:anim calcmode="lin" valueType="num">
                                      <p:cBhvr>
                                        <p:cTn id="15" dur="1000" fill="hold"/>
                                        <p:tgtEl>
                                          <p:spTgt spid="27"/>
                                        </p:tgtEl>
                                        <p:attrNameLst>
                                          <p:attrName>ppt_x</p:attrName>
                                        </p:attrNameLst>
                                      </p:cBhvr>
                                      <p:tavLst>
                                        <p:tav tm="0">
                                          <p:val>
                                            <p:strVal val="#ppt_x"/>
                                          </p:val>
                                        </p:tav>
                                        <p:tav tm="100000">
                                          <p:val>
                                            <p:strVal val="#ppt_x"/>
                                          </p:val>
                                        </p:tav>
                                      </p:tavLst>
                                    </p:anim>
                                    <p:anim calcmode="lin" valueType="num">
                                      <p:cBhvr>
                                        <p:cTn id="16" dur="1000" fill="hold"/>
                                        <p:tgtEl>
                                          <p:spTgt spid="27"/>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41734" y="1400211"/>
            <a:ext cx="5704839" cy="5105399"/>
          </a:xfrm>
        </p:spPr>
        <p:txBody>
          <a:bodyPr>
            <a:noAutofit/>
          </a:bodyPr>
          <a:lstStyle/>
          <a:p>
            <a:pPr>
              <a:lnSpc>
                <a:spcPct val="110000"/>
              </a:lnSpc>
            </a:pPr>
            <a:r>
              <a:rPr lang="en-GB" dirty="0" smtClean="0">
                <a:latin typeface="+mn-lt"/>
              </a:rPr>
              <a:t>Manage research &amp; education networking projects</a:t>
            </a:r>
          </a:p>
          <a:p>
            <a:pPr>
              <a:lnSpc>
                <a:spcPct val="110000"/>
              </a:lnSpc>
            </a:pPr>
            <a:r>
              <a:rPr lang="en-GB" dirty="0" smtClean="0"/>
              <a:t>Procure</a:t>
            </a:r>
            <a:r>
              <a:rPr lang="en-GB" dirty="0"/>
              <a:t>, build and operate large-scale, advanced international high-speed networks</a:t>
            </a:r>
          </a:p>
          <a:p>
            <a:pPr lvl="1">
              <a:lnSpc>
                <a:spcPct val="110000"/>
              </a:lnSpc>
            </a:pPr>
            <a:r>
              <a:rPr lang="en-GB" dirty="0" smtClean="0"/>
              <a:t>GÉANT (Europe)</a:t>
            </a:r>
          </a:p>
          <a:p>
            <a:pPr lvl="1">
              <a:lnSpc>
                <a:spcPct val="110000"/>
              </a:lnSpc>
            </a:pPr>
            <a:r>
              <a:rPr lang="en-GB" sz="1600" dirty="0"/>
              <a:t>EUMEDCONNECT </a:t>
            </a:r>
            <a:r>
              <a:rPr lang="en-GB" sz="1600" dirty="0" smtClean="0"/>
              <a:t>(</a:t>
            </a:r>
            <a:r>
              <a:rPr lang="en-GB" dirty="0" smtClean="0">
                <a:latin typeface="+mn-lt"/>
              </a:rPr>
              <a:t>Mediterranean)</a:t>
            </a:r>
          </a:p>
          <a:p>
            <a:pPr lvl="1">
              <a:lnSpc>
                <a:spcPct val="110000"/>
              </a:lnSpc>
            </a:pPr>
            <a:r>
              <a:rPr lang="en-GB" sz="1600" dirty="0" err="1"/>
              <a:t>AfricaConnect</a:t>
            </a:r>
            <a:r>
              <a:rPr lang="en-GB" sz="1600" dirty="0"/>
              <a:t> </a:t>
            </a:r>
            <a:r>
              <a:rPr lang="en-GB" sz="1600" dirty="0" smtClean="0"/>
              <a:t>(</a:t>
            </a:r>
            <a:r>
              <a:rPr lang="en-GB" dirty="0" smtClean="0">
                <a:latin typeface="+mn-lt"/>
              </a:rPr>
              <a:t>Sub-Saharan Africa)</a:t>
            </a:r>
          </a:p>
          <a:p>
            <a:pPr lvl="1">
              <a:lnSpc>
                <a:spcPct val="110000"/>
              </a:lnSpc>
            </a:pPr>
            <a:r>
              <a:rPr lang="en-GB" sz="1600" dirty="0"/>
              <a:t>CAREN </a:t>
            </a:r>
            <a:r>
              <a:rPr lang="en-GB" sz="1600" dirty="0" smtClean="0"/>
              <a:t>(</a:t>
            </a:r>
            <a:r>
              <a:rPr lang="en-GB" dirty="0" smtClean="0">
                <a:latin typeface="+mn-lt"/>
              </a:rPr>
              <a:t>Central Asia)</a:t>
            </a:r>
          </a:p>
          <a:p>
            <a:pPr>
              <a:lnSpc>
                <a:spcPct val="110000"/>
              </a:lnSpc>
            </a:pPr>
            <a:r>
              <a:rPr lang="en-GB" dirty="0" smtClean="0">
                <a:latin typeface="+mn-lt"/>
              </a:rPr>
              <a:t>Support and assist other regional projects</a:t>
            </a:r>
          </a:p>
          <a:p>
            <a:pPr lvl="1">
              <a:lnSpc>
                <a:spcPct val="110000"/>
              </a:lnSpc>
            </a:pPr>
            <a:r>
              <a:rPr lang="en-GB" sz="1600" dirty="0" err="1"/>
              <a:t>ORIENTplus</a:t>
            </a:r>
            <a:r>
              <a:rPr lang="en-GB" sz="1600" dirty="0"/>
              <a:t> </a:t>
            </a:r>
            <a:r>
              <a:rPr lang="en-GB" sz="1600" dirty="0" smtClean="0"/>
              <a:t>(</a:t>
            </a:r>
            <a:r>
              <a:rPr lang="en-GB" dirty="0" smtClean="0">
                <a:latin typeface="+mn-lt"/>
              </a:rPr>
              <a:t>Europe-China collaboration)</a:t>
            </a:r>
          </a:p>
          <a:p>
            <a:pPr lvl="1">
              <a:lnSpc>
                <a:spcPct val="110000"/>
              </a:lnSpc>
            </a:pPr>
            <a:r>
              <a:rPr lang="en-GB" sz="1600" dirty="0" err="1"/>
              <a:t>RedCLARA</a:t>
            </a:r>
            <a:r>
              <a:rPr lang="en-GB" sz="1600" dirty="0"/>
              <a:t> </a:t>
            </a:r>
            <a:r>
              <a:rPr lang="en-GB" sz="1600" dirty="0" smtClean="0"/>
              <a:t>(</a:t>
            </a:r>
            <a:r>
              <a:rPr lang="en-GB" dirty="0" smtClean="0">
                <a:latin typeface="+mn-lt"/>
              </a:rPr>
              <a:t>Latin America)</a:t>
            </a:r>
          </a:p>
          <a:p>
            <a:pPr lvl="1">
              <a:lnSpc>
                <a:spcPct val="110000"/>
              </a:lnSpc>
            </a:pPr>
            <a:r>
              <a:rPr lang="en-GB" sz="1600" dirty="0"/>
              <a:t>CKLN </a:t>
            </a:r>
            <a:r>
              <a:rPr lang="en-GB" sz="1600" dirty="0" smtClean="0"/>
              <a:t>(</a:t>
            </a:r>
            <a:r>
              <a:rPr lang="en-GB" dirty="0" smtClean="0">
                <a:latin typeface="+mn-lt"/>
              </a:rPr>
              <a:t>Caribbean)</a:t>
            </a:r>
          </a:p>
          <a:p>
            <a:pPr lvl="1">
              <a:lnSpc>
                <a:spcPct val="110000"/>
              </a:lnSpc>
            </a:pPr>
            <a:r>
              <a:rPr lang="en-GB" sz="1600" dirty="0"/>
              <a:t>TEIN*CC </a:t>
            </a:r>
            <a:r>
              <a:rPr lang="en-GB" sz="1600" dirty="0" smtClean="0"/>
              <a:t>(</a:t>
            </a:r>
            <a:r>
              <a:rPr lang="en-GB" dirty="0" smtClean="0">
                <a:latin typeface="+mn-lt"/>
              </a:rPr>
              <a:t>Asia-Pacific)</a:t>
            </a:r>
            <a:endParaRPr lang="en-GB" dirty="0">
              <a:latin typeface="+mn-lt"/>
            </a:endParaRPr>
          </a:p>
        </p:txBody>
      </p:sp>
      <p:sp>
        <p:nvSpPr>
          <p:cNvPr id="3" name="Slide Number Placeholder 2"/>
          <p:cNvSpPr>
            <a:spLocks noGrp="1"/>
          </p:cNvSpPr>
          <p:nvPr>
            <p:ph type="sldNum" sz="quarter" idx="12"/>
          </p:nvPr>
        </p:nvSpPr>
        <p:spPr/>
        <p:txBody>
          <a:bodyPr/>
          <a:lstStyle/>
          <a:p>
            <a:fld id="{6F576E6A-F32A-4612-884C-86870357C6B4}" type="slidenum">
              <a:rPr lang="en-GB" smtClean="0"/>
              <a:pPr/>
              <a:t>11</a:t>
            </a:fld>
            <a:endParaRPr lang="en-GB"/>
          </a:p>
        </p:txBody>
      </p:sp>
      <p:sp>
        <p:nvSpPr>
          <p:cNvPr id="5" name="Title 4"/>
          <p:cNvSpPr>
            <a:spLocks noGrp="1"/>
          </p:cNvSpPr>
          <p:nvPr>
            <p:ph type="title"/>
          </p:nvPr>
        </p:nvSpPr>
        <p:spPr/>
        <p:txBody>
          <a:bodyPr>
            <a:normAutofit/>
          </a:bodyPr>
          <a:lstStyle/>
          <a:p>
            <a:r>
              <a:rPr lang="en-GB" sz="2400" dirty="0" smtClean="0"/>
              <a:t>What does the GÉANT Association do?</a:t>
            </a:r>
            <a:br>
              <a:rPr lang="en-GB" sz="2400" dirty="0" smtClean="0"/>
            </a:br>
            <a:r>
              <a:rPr lang="en-GB" sz="2400" b="0" i="1" dirty="0" smtClean="0"/>
              <a:t>Physical networks</a:t>
            </a:r>
            <a:endParaRPr lang="en-GB" sz="2400" b="0" i="1" dirty="0"/>
          </a:p>
        </p:txBody>
      </p:sp>
      <p:pic>
        <p:nvPicPr>
          <p:cNvPr id="10" name="Picture 9"/>
          <p:cNvPicPr>
            <a:picLocks noChangeAspect="1"/>
          </p:cNvPicPr>
          <p:nvPr/>
        </p:nvPicPr>
        <p:blipFill>
          <a:blip r:embed="rId2"/>
          <a:stretch>
            <a:fillRect/>
          </a:stretch>
        </p:blipFill>
        <p:spPr>
          <a:xfrm>
            <a:off x="7232342" y="1638972"/>
            <a:ext cx="1230323" cy="608376"/>
          </a:xfrm>
          <a:prstGeom prst="rect">
            <a:avLst/>
          </a:prstGeom>
        </p:spPr>
      </p:pic>
      <p:pic>
        <p:nvPicPr>
          <p:cNvPr id="15" name="Picture 14"/>
          <p:cNvPicPr>
            <a:picLocks noChangeAspect="1"/>
          </p:cNvPicPr>
          <p:nvPr/>
        </p:nvPicPr>
        <p:blipFill>
          <a:blip r:embed="rId3"/>
          <a:stretch>
            <a:fillRect/>
          </a:stretch>
        </p:blipFill>
        <p:spPr>
          <a:xfrm>
            <a:off x="7232342" y="2674070"/>
            <a:ext cx="1220100" cy="527756"/>
          </a:xfrm>
          <a:prstGeom prst="rect">
            <a:avLst/>
          </a:prstGeom>
        </p:spPr>
      </p:pic>
      <p:pic>
        <p:nvPicPr>
          <p:cNvPr id="16" name="Picture 15"/>
          <p:cNvPicPr>
            <a:picLocks noChangeAspect="1"/>
          </p:cNvPicPr>
          <p:nvPr/>
        </p:nvPicPr>
        <p:blipFill>
          <a:blip r:embed="rId4"/>
          <a:stretch>
            <a:fillRect/>
          </a:stretch>
        </p:blipFill>
        <p:spPr>
          <a:xfrm>
            <a:off x="7232342" y="3440587"/>
            <a:ext cx="1277039" cy="405453"/>
          </a:xfrm>
          <a:prstGeom prst="rect">
            <a:avLst/>
          </a:prstGeom>
        </p:spPr>
      </p:pic>
      <p:pic>
        <p:nvPicPr>
          <p:cNvPr id="18" name="Picture 17"/>
          <p:cNvPicPr>
            <a:picLocks noChangeAspect="1"/>
          </p:cNvPicPr>
          <p:nvPr/>
        </p:nvPicPr>
        <p:blipFill>
          <a:blip r:embed="rId5"/>
          <a:stretch>
            <a:fillRect/>
          </a:stretch>
        </p:blipFill>
        <p:spPr>
          <a:xfrm>
            <a:off x="7306082" y="4196841"/>
            <a:ext cx="828246" cy="828246"/>
          </a:xfrm>
          <a:prstGeom prst="rect">
            <a:avLst/>
          </a:prstGeom>
        </p:spPr>
      </p:pic>
      <p:pic>
        <p:nvPicPr>
          <p:cNvPr id="19" name="Picture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210220" y="5255178"/>
            <a:ext cx="1218595" cy="539077"/>
          </a:xfrm>
          <a:prstGeom prst="rect">
            <a:avLst/>
          </a:prstGeom>
        </p:spPr>
      </p:pic>
      <p:cxnSp>
        <p:nvCxnSpPr>
          <p:cNvPr id="21" name="Straight Connector 20"/>
          <p:cNvCxnSpPr/>
          <p:nvPr/>
        </p:nvCxnSpPr>
        <p:spPr>
          <a:xfrm>
            <a:off x="6776884" y="1668160"/>
            <a:ext cx="0" cy="4415279"/>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1" name="Rounded Rectangle 10"/>
          <p:cNvSpPr/>
          <p:nvPr/>
        </p:nvSpPr>
        <p:spPr bwMode="auto">
          <a:xfrm>
            <a:off x="657085" y="6638731"/>
            <a:ext cx="1133618"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2" name="Rounded Rectangle 11"/>
          <p:cNvSpPr/>
          <p:nvPr/>
        </p:nvSpPr>
        <p:spPr bwMode="auto">
          <a:xfrm>
            <a:off x="1998729" y="6639433"/>
            <a:ext cx="1465637"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3" name="Rounded Rectangle 12"/>
          <p:cNvSpPr/>
          <p:nvPr/>
        </p:nvSpPr>
        <p:spPr bwMode="auto">
          <a:xfrm>
            <a:off x="3672392" y="6625314"/>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4" name="Rounded Rectangle 13"/>
          <p:cNvSpPr/>
          <p:nvPr/>
        </p:nvSpPr>
        <p:spPr bwMode="auto">
          <a:xfrm>
            <a:off x="5248571" y="6625313"/>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7" name="Rounded Rectangle 16"/>
          <p:cNvSpPr/>
          <p:nvPr/>
        </p:nvSpPr>
        <p:spPr bwMode="auto">
          <a:xfrm>
            <a:off x="6824749" y="6607756"/>
            <a:ext cx="1815703" cy="211266"/>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2188927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fade">
                                      <p:cBhvr>
                                        <p:cTn id="18" dur="500"/>
                                        <p:tgtEl>
                                          <p:spTgt spid="2">
                                            <p:txEl>
                                              <p:pRg st="3" end="3"/>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2">
                                            <p:txEl>
                                              <p:pRg st="4" end="4"/>
                                            </p:txEl>
                                          </p:spTgt>
                                        </p:tgtEl>
                                        <p:attrNameLst>
                                          <p:attrName>style.visibility</p:attrName>
                                        </p:attrNameLst>
                                      </p:cBhvr>
                                      <p:to>
                                        <p:strVal val="visible"/>
                                      </p:to>
                                    </p:set>
                                    <p:animEffect transition="in" filter="fade">
                                      <p:cBhvr>
                                        <p:cTn id="21" dur="500"/>
                                        <p:tgtEl>
                                          <p:spTgt spid="2">
                                            <p:txEl>
                                              <p:pRg st="4" end="4"/>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fade">
                                      <p:cBhvr>
                                        <p:cTn id="24" dur="500"/>
                                        <p:tgtEl>
                                          <p:spTgt spid="2">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animEffect transition="in" filter="fade">
                                      <p:cBhvr>
                                        <p:cTn id="29" dur="500"/>
                                        <p:tgtEl>
                                          <p:spTgt spid="2">
                                            <p:txEl>
                                              <p:pRg st="6" end="6"/>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fade">
                                      <p:cBhvr>
                                        <p:cTn id="32" dur="500"/>
                                        <p:tgtEl>
                                          <p:spTgt spid="2">
                                            <p:txEl>
                                              <p:pRg st="7" end="7"/>
                                            </p:txEl>
                                          </p:spTgt>
                                        </p:tgtEl>
                                      </p:cBhvr>
                                    </p:animEffect>
                                  </p:childTnLst>
                                </p:cTn>
                              </p:par>
                              <p:par>
                                <p:cTn id="33" presetID="10" presetClass="entr" presetSubtype="0" fill="hold" nodeType="with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animEffect transition="in" filter="fade">
                                      <p:cBhvr>
                                        <p:cTn id="35" dur="500"/>
                                        <p:tgtEl>
                                          <p:spTgt spid="2">
                                            <p:txEl>
                                              <p:pRg st="8" end="8"/>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2">
                                            <p:txEl>
                                              <p:pRg st="9" end="9"/>
                                            </p:txEl>
                                          </p:spTgt>
                                        </p:tgtEl>
                                        <p:attrNameLst>
                                          <p:attrName>style.visibility</p:attrName>
                                        </p:attrNameLst>
                                      </p:cBhvr>
                                      <p:to>
                                        <p:strVal val="visible"/>
                                      </p:to>
                                    </p:set>
                                    <p:animEffect transition="in" filter="fade">
                                      <p:cBhvr>
                                        <p:cTn id="38" dur="500"/>
                                        <p:tgtEl>
                                          <p:spTgt spid="2">
                                            <p:txEl>
                                              <p:pRg st="9" end="9"/>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2">
                                            <p:txEl>
                                              <p:pRg st="10" end="10"/>
                                            </p:txEl>
                                          </p:spTgt>
                                        </p:tgtEl>
                                        <p:attrNameLst>
                                          <p:attrName>style.visibility</p:attrName>
                                        </p:attrNameLst>
                                      </p:cBhvr>
                                      <p:to>
                                        <p:strVal val="visible"/>
                                      </p:to>
                                    </p:set>
                                    <p:animEffect transition="in" filter="fade">
                                      <p:cBhvr>
                                        <p:cTn id="41"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1179871"/>
            <a:ext cx="9144000" cy="3125642"/>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p:cNvSpPr>
            <a:spLocks noGrp="1"/>
          </p:cNvSpPr>
          <p:nvPr>
            <p:ph idx="1"/>
          </p:nvPr>
        </p:nvSpPr>
        <p:spPr>
          <a:xfrm>
            <a:off x="1052293" y="4471355"/>
            <a:ext cx="7928516" cy="2285597"/>
          </a:xfrm>
        </p:spPr>
        <p:txBody>
          <a:bodyPr>
            <a:normAutofit/>
          </a:bodyPr>
          <a:lstStyle/>
          <a:p>
            <a:pPr>
              <a:lnSpc>
                <a:spcPct val="100000"/>
              </a:lnSpc>
            </a:pPr>
            <a:r>
              <a:rPr lang="en-GB" dirty="0" smtClean="0">
                <a:solidFill>
                  <a:srgbClr val="004360"/>
                </a:solidFill>
                <a:latin typeface="+mn-lt"/>
              </a:rPr>
              <a:t>Organise workshops, meetings and conferences, including TNC – Europe’s largest networking conference for research </a:t>
            </a:r>
            <a:br>
              <a:rPr lang="en-GB" dirty="0" smtClean="0">
                <a:solidFill>
                  <a:srgbClr val="004360"/>
                </a:solidFill>
                <a:latin typeface="+mn-lt"/>
              </a:rPr>
            </a:br>
            <a:r>
              <a:rPr lang="en-GB" dirty="0" smtClean="0">
                <a:solidFill>
                  <a:srgbClr val="004360"/>
                </a:solidFill>
                <a:latin typeface="+mn-lt"/>
              </a:rPr>
              <a:t>and education </a:t>
            </a:r>
          </a:p>
          <a:p>
            <a:pPr>
              <a:lnSpc>
                <a:spcPct val="100000"/>
              </a:lnSpc>
            </a:pPr>
            <a:r>
              <a:rPr lang="en-GB" dirty="0" smtClean="0">
                <a:solidFill>
                  <a:srgbClr val="004360"/>
                </a:solidFill>
                <a:latin typeface="+mn-lt"/>
              </a:rPr>
              <a:t>Liaise with other e-infrastructure organisations, user communities, </a:t>
            </a:r>
            <a:br>
              <a:rPr lang="en-GB" dirty="0" smtClean="0">
                <a:solidFill>
                  <a:srgbClr val="004360"/>
                </a:solidFill>
                <a:latin typeface="+mn-lt"/>
              </a:rPr>
            </a:br>
            <a:r>
              <a:rPr lang="en-GB" dirty="0" smtClean="0">
                <a:solidFill>
                  <a:srgbClr val="004360"/>
                </a:solidFill>
                <a:latin typeface="+mn-lt"/>
              </a:rPr>
              <a:t>industry and the European Commission</a:t>
            </a:r>
          </a:p>
          <a:p>
            <a:pPr>
              <a:lnSpc>
                <a:spcPct val="100000"/>
              </a:lnSpc>
            </a:pPr>
            <a:r>
              <a:rPr lang="da-DK" dirty="0">
                <a:latin typeface="+mn-lt"/>
              </a:rPr>
              <a:t>!</a:t>
            </a:r>
            <a:endParaRPr lang="en-GB" dirty="0" smtClean="0">
              <a:solidFill>
                <a:srgbClr val="004360"/>
              </a:solidFill>
              <a:latin typeface="+mn-lt"/>
            </a:endParaRPr>
          </a:p>
          <a:p>
            <a:pPr lvl="1"/>
            <a:endParaRPr lang="en-GB" sz="2000" dirty="0">
              <a:solidFill>
                <a:srgbClr val="004360"/>
              </a:solidFill>
              <a:latin typeface="+mn-lt"/>
            </a:endParaRPr>
          </a:p>
        </p:txBody>
      </p:sp>
      <p:sp>
        <p:nvSpPr>
          <p:cNvPr id="3" name="Slide Number Placeholder 2"/>
          <p:cNvSpPr>
            <a:spLocks noGrp="1"/>
          </p:cNvSpPr>
          <p:nvPr>
            <p:ph type="sldNum" sz="quarter" idx="12"/>
          </p:nvPr>
        </p:nvSpPr>
        <p:spPr/>
        <p:txBody>
          <a:bodyPr/>
          <a:lstStyle/>
          <a:p>
            <a:fld id="{6F576E6A-F32A-4612-884C-86870357C6B4}" type="slidenum">
              <a:rPr lang="en-GB" smtClean="0"/>
              <a:pPr/>
              <a:t>12</a:t>
            </a:fld>
            <a:endParaRPr lang="en-GB"/>
          </a:p>
        </p:txBody>
      </p:sp>
      <p:sp>
        <p:nvSpPr>
          <p:cNvPr id="11" name="Title 4"/>
          <p:cNvSpPr>
            <a:spLocks noGrp="1"/>
          </p:cNvSpPr>
          <p:nvPr>
            <p:ph type="title"/>
          </p:nvPr>
        </p:nvSpPr>
        <p:spPr>
          <a:xfrm>
            <a:off x="341734" y="74648"/>
            <a:ext cx="7209065" cy="1325563"/>
          </a:xfrm>
        </p:spPr>
        <p:txBody>
          <a:bodyPr>
            <a:normAutofit/>
          </a:bodyPr>
          <a:lstStyle/>
          <a:p>
            <a:r>
              <a:rPr lang="en-GB" sz="2400" dirty="0" smtClean="0"/>
              <a:t>What does the GÉANT Association do?</a:t>
            </a:r>
            <a:br>
              <a:rPr lang="en-GB" sz="2400" dirty="0" smtClean="0"/>
            </a:br>
            <a:r>
              <a:rPr lang="en-GB" sz="2400" b="0" i="1" dirty="0" smtClean="0"/>
              <a:t>Human networking</a:t>
            </a:r>
            <a:endParaRPr lang="en-GB" sz="2400" b="0" i="1" dirty="0"/>
          </a:p>
        </p:txBody>
      </p:sp>
      <p:pic>
        <p:nvPicPr>
          <p:cNvPr id="10" name="Picture 9" descr="TNC15 vertical web banner groot.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912839" y="1430595"/>
            <a:ext cx="1491305" cy="2641426"/>
          </a:xfrm>
          <a:prstGeom prst="rect">
            <a:avLst/>
          </a:prstGeom>
        </p:spPr>
      </p:pic>
      <p:pic>
        <p:nvPicPr>
          <p:cNvPr id="12" name="Picture 11"/>
          <p:cNvPicPr>
            <a:picLocks noChangeAspect="1"/>
          </p:cNvPicPr>
          <p:nvPr/>
        </p:nvPicPr>
        <p:blipFill rotWithShape="1">
          <a:blip r:embed="rId3"/>
          <a:srcRect l="2259" t="1853" r="1876" b="2239"/>
          <a:stretch/>
        </p:blipFill>
        <p:spPr>
          <a:xfrm>
            <a:off x="4675603" y="1430595"/>
            <a:ext cx="1873676" cy="2641426"/>
          </a:xfrm>
          <a:prstGeom prst="rect">
            <a:avLst/>
          </a:prstGeom>
        </p:spPr>
      </p:pic>
      <p:pic>
        <p:nvPicPr>
          <p:cNvPr id="5" name="Picture 4"/>
          <p:cNvPicPr>
            <a:picLocks noChangeAspect="1"/>
          </p:cNvPicPr>
          <p:nvPr/>
        </p:nvPicPr>
        <p:blipFill rotWithShape="1">
          <a:blip r:embed="rId4"/>
          <a:srcRect b="7993"/>
          <a:stretch/>
        </p:blipFill>
        <p:spPr>
          <a:xfrm>
            <a:off x="2568871" y="1422069"/>
            <a:ext cx="1875747" cy="1156733"/>
          </a:xfrm>
          <a:prstGeom prst="rect">
            <a:avLst/>
          </a:prstGeom>
        </p:spPr>
      </p:pic>
      <p:pic>
        <p:nvPicPr>
          <p:cNvPr id="6" name="Picture 5"/>
          <p:cNvPicPr>
            <a:picLocks noChangeAspect="1"/>
          </p:cNvPicPr>
          <p:nvPr/>
        </p:nvPicPr>
        <p:blipFill rotWithShape="1">
          <a:blip r:embed="rId5"/>
          <a:srcRect l="-387" t="12233" r="387" b="14514"/>
          <a:stretch/>
        </p:blipFill>
        <p:spPr>
          <a:xfrm>
            <a:off x="2583619" y="2753035"/>
            <a:ext cx="1875747" cy="1318986"/>
          </a:xfrm>
          <a:prstGeom prst="rect">
            <a:avLst/>
          </a:prstGeom>
        </p:spPr>
      </p:pic>
      <p:pic>
        <p:nvPicPr>
          <p:cNvPr id="14" name="Picture 13"/>
          <p:cNvPicPr>
            <a:picLocks noChangeAspect="1"/>
          </p:cNvPicPr>
          <p:nvPr/>
        </p:nvPicPr>
        <p:blipFill rotWithShape="1">
          <a:blip r:embed="rId6">
            <a:extLst>
              <a:ext uri="{28A0092B-C50C-407E-A947-70E740481C1C}">
                <a14:useLocalDpi xmlns:a14="http://schemas.microsoft.com/office/drawing/2010/main" val="0"/>
              </a:ext>
            </a:extLst>
          </a:blip>
          <a:srcRect l="34275" t="24262" r="45888" b="21688"/>
          <a:stretch/>
        </p:blipFill>
        <p:spPr>
          <a:xfrm>
            <a:off x="6765516" y="1417727"/>
            <a:ext cx="1485715" cy="2663612"/>
          </a:xfrm>
          <a:prstGeom prst="rect">
            <a:avLst/>
          </a:prstGeom>
        </p:spPr>
      </p:pic>
      <p:sp>
        <p:nvSpPr>
          <p:cNvPr id="15" name="Rounded Rectangle 14"/>
          <p:cNvSpPr/>
          <p:nvPr/>
        </p:nvSpPr>
        <p:spPr bwMode="auto">
          <a:xfrm>
            <a:off x="657085" y="6638731"/>
            <a:ext cx="1133618"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6" name="Rounded Rectangle 15"/>
          <p:cNvSpPr/>
          <p:nvPr/>
        </p:nvSpPr>
        <p:spPr bwMode="auto">
          <a:xfrm>
            <a:off x="1998729" y="6639433"/>
            <a:ext cx="1465637"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7" name="Rounded Rectangle 16"/>
          <p:cNvSpPr/>
          <p:nvPr/>
        </p:nvSpPr>
        <p:spPr bwMode="auto">
          <a:xfrm>
            <a:off x="3672392" y="6625314"/>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8" name="Rounded Rectangle 17"/>
          <p:cNvSpPr/>
          <p:nvPr/>
        </p:nvSpPr>
        <p:spPr bwMode="auto">
          <a:xfrm>
            <a:off x="5248571" y="6625313"/>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9" name="Rounded Rectangle 18"/>
          <p:cNvSpPr/>
          <p:nvPr/>
        </p:nvSpPr>
        <p:spPr bwMode="auto">
          <a:xfrm>
            <a:off x="6824749" y="6607756"/>
            <a:ext cx="1815703" cy="211266"/>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1987979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868310" y="3590822"/>
            <a:ext cx="7781619" cy="2640371"/>
          </a:xfrm>
        </p:spPr>
        <p:txBody>
          <a:bodyPr>
            <a:normAutofit fontScale="92500" lnSpcReduction="10000"/>
          </a:bodyPr>
          <a:lstStyle/>
          <a:p>
            <a:r>
              <a:rPr lang="en-GB" dirty="0" smtClean="0"/>
              <a:t>Develop, operate </a:t>
            </a:r>
            <a:r>
              <a:rPr lang="en-GB" dirty="0"/>
              <a:t>and </a:t>
            </a:r>
            <a:r>
              <a:rPr lang="en-GB" dirty="0" smtClean="0"/>
              <a:t>support innovative services </a:t>
            </a:r>
            <a:r>
              <a:rPr lang="en-GB" dirty="0"/>
              <a:t>relating to such areas as </a:t>
            </a:r>
            <a:endParaRPr lang="en-GB" dirty="0" smtClean="0"/>
          </a:p>
          <a:p>
            <a:pPr lvl="1"/>
            <a:r>
              <a:rPr lang="en-GB" dirty="0"/>
              <a:t>T</a:t>
            </a:r>
            <a:r>
              <a:rPr lang="en-GB" dirty="0" smtClean="0"/>
              <a:t>rust </a:t>
            </a:r>
            <a:r>
              <a:rPr lang="en-GB" dirty="0"/>
              <a:t>and identity, </a:t>
            </a:r>
            <a:endParaRPr lang="en-GB" dirty="0" smtClean="0"/>
          </a:p>
          <a:p>
            <a:pPr lvl="1"/>
            <a:r>
              <a:rPr lang="en-GB" dirty="0"/>
              <a:t>S</a:t>
            </a:r>
            <a:r>
              <a:rPr lang="en-GB" dirty="0" smtClean="0"/>
              <a:t>ecurity </a:t>
            </a:r>
            <a:r>
              <a:rPr lang="en-GB" dirty="0"/>
              <a:t>and certification, </a:t>
            </a:r>
            <a:endParaRPr lang="en-GB" dirty="0" smtClean="0"/>
          </a:p>
          <a:p>
            <a:pPr lvl="1"/>
            <a:r>
              <a:rPr lang="en-GB" dirty="0"/>
              <a:t>M</a:t>
            </a:r>
            <a:r>
              <a:rPr lang="en-GB" dirty="0" smtClean="0"/>
              <a:t>obility </a:t>
            </a:r>
            <a:r>
              <a:rPr lang="en-GB" dirty="0"/>
              <a:t>and access, </a:t>
            </a:r>
            <a:endParaRPr lang="en-GB" dirty="0" smtClean="0"/>
          </a:p>
          <a:p>
            <a:pPr lvl="1"/>
            <a:r>
              <a:rPr lang="en-GB" dirty="0" smtClean="0"/>
              <a:t>Flexible connectivity options and test bed facilities</a:t>
            </a:r>
          </a:p>
          <a:p>
            <a:pPr lvl="1"/>
            <a:r>
              <a:rPr lang="en-GB" dirty="0" smtClean="0"/>
              <a:t>Cloud Services and </a:t>
            </a:r>
            <a:r>
              <a:rPr lang="en-GB" dirty="0"/>
              <a:t>media and real-time </a:t>
            </a:r>
            <a:r>
              <a:rPr lang="en-GB" dirty="0" smtClean="0"/>
              <a:t>communications</a:t>
            </a:r>
          </a:p>
          <a:p>
            <a:r>
              <a:rPr lang="en-GB" dirty="0" smtClean="0"/>
              <a:t>Provide </a:t>
            </a:r>
            <a:r>
              <a:rPr lang="en-GB" dirty="0"/>
              <a:t>practical support for members, educators, researchers and other partners to collaborate, innovate, share knowledge and agree on policies and </a:t>
            </a:r>
            <a:r>
              <a:rPr lang="en-GB" dirty="0" smtClean="0"/>
              <a:t>strategies</a:t>
            </a:r>
            <a:endParaRPr lang="en-GB" dirty="0"/>
          </a:p>
          <a:p>
            <a:pPr marL="457200" lvl="1" indent="0">
              <a:buNone/>
            </a:pPr>
            <a:endParaRPr lang="en-GB" sz="2000" dirty="0" smtClean="0"/>
          </a:p>
          <a:p>
            <a:pPr lvl="1"/>
            <a:endParaRPr lang="en-GB" sz="2000"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13</a:t>
            </a:fld>
            <a:endParaRPr lang="en-GB"/>
          </a:p>
        </p:txBody>
      </p:sp>
      <p:sp>
        <p:nvSpPr>
          <p:cNvPr id="4" name="Title 3"/>
          <p:cNvSpPr>
            <a:spLocks noGrp="1"/>
          </p:cNvSpPr>
          <p:nvPr>
            <p:ph type="title"/>
          </p:nvPr>
        </p:nvSpPr>
        <p:spPr/>
        <p:txBody>
          <a:bodyPr>
            <a:normAutofit/>
          </a:bodyPr>
          <a:lstStyle/>
          <a:p>
            <a:r>
              <a:rPr lang="en-GB" sz="2400" dirty="0" smtClean="0"/>
              <a:t>What does the GÉANT Association do? </a:t>
            </a:r>
            <a:br>
              <a:rPr lang="en-GB" sz="2400" dirty="0" smtClean="0"/>
            </a:br>
            <a:r>
              <a:rPr lang="en-GB" sz="2400" b="0" i="1" dirty="0" smtClean="0"/>
              <a:t>Services</a:t>
            </a:r>
            <a:endParaRPr lang="en-GB" sz="2400" dirty="0"/>
          </a:p>
        </p:txBody>
      </p:sp>
      <p:pic>
        <p:nvPicPr>
          <p:cNvPr id="10" name="Picture 9" descr="Eduroam [Converted].eps"/>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106203" y="1719515"/>
            <a:ext cx="1682749" cy="730777"/>
          </a:xfrm>
          <a:prstGeom prst="rect">
            <a:avLst/>
          </a:prstGeom>
        </p:spPr>
      </p:pic>
      <p:pic>
        <p:nvPicPr>
          <p:cNvPr id="2050" name="Picture 2" descr="http://upload.wikimedia.org/wikipedia/en/1/19/EduGAIN_logo.png"/>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2484819" y="2679087"/>
            <a:ext cx="1479550" cy="385894"/>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4" descr="TER-TI-logo-cmyk.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6838" y="2557185"/>
            <a:ext cx="1631637" cy="431904"/>
          </a:xfrm>
          <a:prstGeom prst="rect">
            <a:avLst/>
          </a:prstGeom>
        </p:spPr>
      </p:pic>
      <p:pic>
        <p:nvPicPr>
          <p:cNvPr id="7" name="Picture 6" descr="NRENum-logo-standard.eps"/>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83523" y="1867040"/>
            <a:ext cx="1682087" cy="438139"/>
          </a:xfrm>
          <a:prstGeom prst="rect">
            <a:avLst/>
          </a:prstGeom>
        </p:spPr>
      </p:pic>
      <p:pic>
        <p:nvPicPr>
          <p:cNvPr id="6" name="Picture 5" descr="Schermafbeelding 2014-10-23 om 14.59.45.png"/>
          <p:cNvPicPr>
            <a:picLocks noChangeAspect="1"/>
          </p:cNvPicPr>
          <p:nvPr/>
        </p:nvPicPr>
        <p:blipFill rotWithShape="1">
          <a:blip r:embed="rId6" cstate="print">
            <a:extLst>
              <a:ext uri="{28A0092B-C50C-407E-A947-70E740481C1C}">
                <a14:useLocalDpi xmlns:a14="http://schemas.microsoft.com/office/drawing/2010/main" val="0"/>
              </a:ext>
            </a:extLst>
          </a:blip>
          <a:srcRect l="47920" t="28338" r="7372" b="54057"/>
          <a:stretch/>
        </p:blipFill>
        <p:spPr>
          <a:xfrm>
            <a:off x="3723495" y="1796242"/>
            <a:ext cx="1825485" cy="508937"/>
          </a:xfrm>
          <a:prstGeom prst="rect">
            <a:avLst/>
          </a:prstGeom>
          <a:effectLst/>
        </p:spPr>
      </p:pic>
      <p:pic>
        <p:nvPicPr>
          <p:cNvPr id="8" name="Picture 7"/>
          <p:cNvPicPr>
            <a:picLocks noChangeAspect="1"/>
          </p:cNvPicPr>
          <p:nvPr/>
        </p:nvPicPr>
        <p:blipFill>
          <a:blip r:embed="rId7"/>
          <a:stretch>
            <a:fillRect/>
          </a:stretch>
        </p:blipFill>
        <p:spPr>
          <a:xfrm>
            <a:off x="3771444" y="1747341"/>
            <a:ext cx="883017" cy="303368"/>
          </a:xfrm>
          <a:prstGeom prst="rect">
            <a:avLst/>
          </a:prstGeom>
        </p:spPr>
      </p:pic>
      <p:sp>
        <p:nvSpPr>
          <p:cNvPr id="11" name="Rounded Rectangle 10"/>
          <p:cNvSpPr/>
          <p:nvPr/>
        </p:nvSpPr>
        <p:spPr bwMode="auto">
          <a:xfrm>
            <a:off x="657085" y="6638731"/>
            <a:ext cx="1133618"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2" name="Rounded Rectangle 11"/>
          <p:cNvSpPr/>
          <p:nvPr/>
        </p:nvSpPr>
        <p:spPr bwMode="auto">
          <a:xfrm>
            <a:off x="1998729" y="6639433"/>
            <a:ext cx="1465637"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3" name="Rounded Rectangle 12"/>
          <p:cNvSpPr/>
          <p:nvPr/>
        </p:nvSpPr>
        <p:spPr bwMode="auto">
          <a:xfrm>
            <a:off x="3672392" y="6625314"/>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4" name="Rounded Rectangle 13"/>
          <p:cNvSpPr/>
          <p:nvPr/>
        </p:nvSpPr>
        <p:spPr bwMode="auto">
          <a:xfrm>
            <a:off x="5248571" y="6625313"/>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5" name="Rounded Rectangle 14"/>
          <p:cNvSpPr/>
          <p:nvPr/>
        </p:nvSpPr>
        <p:spPr bwMode="auto">
          <a:xfrm>
            <a:off x="6824749" y="6607756"/>
            <a:ext cx="1815703" cy="211266"/>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30956132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2">
                                            <p:txEl>
                                              <p:pRg st="5" end="5"/>
                                            </p:txEl>
                                          </p:spTgt>
                                        </p:tgtEl>
                                        <p:attrNameLst>
                                          <p:attrName>style.visibility</p:attrName>
                                        </p:attrNameLst>
                                      </p:cBhvr>
                                      <p:to>
                                        <p:strVal val="visible"/>
                                      </p:to>
                                    </p:set>
                                    <p:animEffect transition="in" filter="fade">
                                      <p:cBhvr>
                                        <p:cTn id="22" dur="500"/>
                                        <p:tgtEl>
                                          <p:spTgt spid="2">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p:cNvSpPr/>
          <p:nvPr/>
        </p:nvSpPr>
        <p:spPr>
          <a:xfrm>
            <a:off x="0" y="3775586"/>
            <a:ext cx="9144000" cy="2651995"/>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p:cNvSpPr>
            <a:spLocks noGrp="1"/>
          </p:cNvSpPr>
          <p:nvPr>
            <p:ph idx="1"/>
          </p:nvPr>
        </p:nvSpPr>
        <p:spPr>
          <a:xfrm>
            <a:off x="333376" y="1512209"/>
            <a:ext cx="7571759" cy="2410228"/>
          </a:xfrm>
        </p:spPr>
        <p:txBody>
          <a:bodyPr>
            <a:noAutofit/>
          </a:bodyPr>
          <a:lstStyle/>
          <a:p>
            <a:pPr>
              <a:lnSpc>
                <a:spcPct val="100000"/>
              </a:lnSpc>
            </a:pPr>
            <a:r>
              <a:rPr lang="en-GB" dirty="0" smtClean="0"/>
              <a:t>Provide expertise </a:t>
            </a:r>
            <a:r>
              <a:rPr lang="en-GB" dirty="0"/>
              <a:t>in </a:t>
            </a:r>
            <a:r>
              <a:rPr lang="en-GB" u="sng" dirty="0"/>
              <a:t>procurement</a:t>
            </a:r>
            <a:r>
              <a:rPr lang="en-GB" dirty="0"/>
              <a:t>, </a:t>
            </a:r>
            <a:r>
              <a:rPr lang="en-GB" u="sng" dirty="0"/>
              <a:t>project management</a:t>
            </a:r>
            <a:r>
              <a:rPr lang="en-GB" dirty="0"/>
              <a:t>, </a:t>
            </a:r>
            <a:r>
              <a:rPr lang="en-GB" u="sng" dirty="0"/>
              <a:t>community engagement</a:t>
            </a:r>
            <a:r>
              <a:rPr lang="en-GB" dirty="0"/>
              <a:t>, </a:t>
            </a:r>
            <a:r>
              <a:rPr lang="en-GB" u="sng" dirty="0"/>
              <a:t>network operations</a:t>
            </a:r>
            <a:r>
              <a:rPr lang="en-GB" dirty="0"/>
              <a:t>, and </a:t>
            </a:r>
            <a:r>
              <a:rPr lang="en-GB" u="sng" dirty="0"/>
              <a:t>outreach</a:t>
            </a:r>
            <a:r>
              <a:rPr lang="en-GB" dirty="0"/>
              <a:t> including dissemination and </a:t>
            </a:r>
            <a:r>
              <a:rPr lang="en-GB" dirty="0" smtClean="0"/>
              <a:t>training</a:t>
            </a:r>
          </a:p>
          <a:p>
            <a:pPr>
              <a:lnSpc>
                <a:spcPct val="100000"/>
              </a:lnSpc>
            </a:pPr>
            <a:r>
              <a:rPr lang="en-GB" dirty="0" smtClean="0"/>
              <a:t>Mobilise and coordinate community expertise to achieve collaborative innovation and knowledge sharing </a:t>
            </a:r>
          </a:p>
          <a:p>
            <a:pPr lvl="1">
              <a:spcBef>
                <a:spcPts val="1000"/>
              </a:spcBef>
            </a:pPr>
            <a:endParaRPr lang="en-GB" sz="2000" dirty="0"/>
          </a:p>
          <a:p>
            <a:pPr lvl="1">
              <a:spcBef>
                <a:spcPts val="1000"/>
              </a:spcBef>
            </a:pPr>
            <a:endParaRPr lang="en-GB" sz="2000" dirty="0" smtClean="0"/>
          </a:p>
          <a:p>
            <a:pPr lvl="1">
              <a:spcBef>
                <a:spcPts val="1000"/>
              </a:spcBef>
            </a:pPr>
            <a:endParaRPr lang="en-GB" sz="2000"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14</a:t>
            </a:fld>
            <a:endParaRPr lang="en-GB"/>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a:ext>
            </a:extLst>
          </a:blip>
          <a:srcRect l="6911" t="21647" b="19003"/>
          <a:stretch/>
        </p:blipFill>
        <p:spPr>
          <a:xfrm>
            <a:off x="3245330" y="5161251"/>
            <a:ext cx="2422481" cy="1029642"/>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a:ext>
            </a:extLst>
          </a:blip>
          <a:srcRect t="23865"/>
          <a:stretch/>
        </p:blipFill>
        <p:spPr>
          <a:xfrm>
            <a:off x="965341" y="5161251"/>
            <a:ext cx="2061874" cy="1029642"/>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5885927" y="5161251"/>
            <a:ext cx="1967589" cy="1029642"/>
          </a:xfrm>
          <a:prstGeom prst="rect">
            <a:avLst/>
          </a:prstGeom>
        </p:spPr>
      </p:pic>
      <p:sp>
        <p:nvSpPr>
          <p:cNvPr id="12" name="Title 3"/>
          <p:cNvSpPr>
            <a:spLocks noGrp="1"/>
          </p:cNvSpPr>
          <p:nvPr>
            <p:ph type="title"/>
          </p:nvPr>
        </p:nvSpPr>
        <p:spPr>
          <a:xfrm>
            <a:off x="341734" y="74648"/>
            <a:ext cx="7209065" cy="1325563"/>
          </a:xfrm>
        </p:spPr>
        <p:txBody>
          <a:bodyPr>
            <a:normAutofit/>
          </a:bodyPr>
          <a:lstStyle/>
          <a:p>
            <a:r>
              <a:rPr lang="en-GB" sz="2400" dirty="0" smtClean="0"/>
              <a:t>What does GÉANT Association do? </a:t>
            </a:r>
            <a:br>
              <a:rPr lang="en-GB" sz="2400" dirty="0" smtClean="0"/>
            </a:br>
            <a:r>
              <a:rPr lang="en-GB" sz="2400" b="0" i="1" dirty="0" smtClean="0"/>
              <a:t>People</a:t>
            </a:r>
            <a:endParaRPr lang="en-GB" sz="2400" dirty="0"/>
          </a:p>
        </p:txBody>
      </p:sp>
      <p:grpSp>
        <p:nvGrpSpPr>
          <p:cNvPr id="21" name="Group 20"/>
          <p:cNvGrpSpPr/>
          <p:nvPr/>
        </p:nvGrpSpPr>
        <p:grpSpPr>
          <a:xfrm>
            <a:off x="1281340" y="4177297"/>
            <a:ext cx="925495" cy="799595"/>
            <a:chOff x="1237096" y="4405776"/>
            <a:chExt cx="925495" cy="799595"/>
          </a:xfrm>
        </p:grpSpPr>
        <p:sp>
          <p:nvSpPr>
            <p:cNvPr id="14" name="Rectangle 13"/>
            <p:cNvSpPr/>
            <p:nvPr/>
          </p:nvSpPr>
          <p:spPr>
            <a:xfrm>
              <a:off x="1237096" y="4405776"/>
              <a:ext cx="925495" cy="799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imgres.jpg"/>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03408" y="4509138"/>
              <a:ext cx="592870" cy="592870"/>
            </a:xfrm>
            <a:prstGeom prst="rect">
              <a:avLst/>
            </a:prstGeom>
          </p:spPr>
        </p:pic>
      </p:grpSp>
      <p:grpSp>
        <p:nvGrpSpPr>
          <p:cNvPr id="20" name="Group 19"/>
          <p:cNvGrpSpPr/>
          <p:nvPr/>
        </p:nvGrpSpPr>
        <p:grpSpPr>
          <a:xfrm>
            <a:off x="2397430" y="4177296"/>
            <a:ext cx="925495" cy="799595"/>
            <a:chOff x="2184158" y="4405775"/>
            <a:chExt cx="925495" cy="799595"/>
          </a:xfrm>
        </p:grpSpPr>
        <p:sp>
          <p:nvSpPr>
            <p:cNvPr id="15" name="Rectangle 14"/>
            <p:cNvSpPr/>
            <p:nvPr/>
          </p:nvSpPr>
          <p:spPr>
            <a:xfrm>
              <a:off x="2184158" y="4405775"/>
              <a:ext cx="925495" cy="799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descr="20110201-transits-logo-for-web.png"/>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347305" y="4508435"/>
              <a:ext cx="594273" cy="594273"/>
            </a:xfrm>
            <a:prstGeom prst="rect">
              <a:avLst/>
            </a:prstGeom>
          </p:spPr>
        </p:pic>
      </p:grpSp>
      <p:grpSp>
        <p:nvGrpSpPr>
          <p:cNvPr id="19" name="Group 18"/>
          <p:cNvGrpSpPr/>
          <p:nvPr/>
        </p:nvGrpSpPr>
        <p:grpSpPr>
          <a:xfrm>
            <a:off x="3597478" y="4177294"/>
            <a:ext cx="925495" cy="799595"/>
            <a:chOff x="3156938" y="4405773"/>
            <a:chExt cx="925495" cy="799595"/>
          </a:xfrm>
        </p:grpSpPr>
        <p:sp>
          <p:nvSpPr>
            <p:cNvPr id="16" name="Rectangle 15"/>
            <p:cNvSpPr/>
            <p:nvPr/>
          </p:nvSpPr>
          <p:spPr>
            <a:xfrm>
              <a:off x="3156938" y="4405773"/>
              <a:ext cx="925495" cy="799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descr="imgres.jpg"/>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277145" y="4463030"/>
              <a:ext cx="685080" cy="685080"/>
            </a:xfrm>
            <a:prstGeom prst="rect">
              <a:avLst/>
            </a:prstGeom>
          </p:spPr>
        </p:pic>
      </p:grpSp>
      <p:grpSp>
        <p:nvGrpSpPr>
          <p:cNvPr id="18" name="Group 17"/>
          <p:cNvGrpSpPr/>
          <p:nvPr/>
        </p:nvGrpSpPr>
        <p:grpSpPr>
          <a:xfrm>
            <a:off x="4731437" y="4177293"/>
            <a:ext cx="1034897" cy="799595"/>
            <a:chOff x="4118319" y="4405772"/>
            <a:chExt cx="1034897" cy="799595"/>
          </a:xfrm>
        </p:grpSpPr>
        <p:sp>
          <p:nvSpPr>
            <p:cNvPr id="17" name="Rectangle 16"/>
            <p:cNvSpPr/>
            <p:nvPr/>
          </p:nvSpPr>
          <p:spPr>
            <a:xfrm>
              <a:off x="4118319" y="4405772"/>
              <a:ext cx="1034897" cy="79959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PeaRlogo-single-500w.jpg"/>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230673" y="4525722"/>
              <a:ext cx="740218" cy="525554"/>
            </a:xfrm>
            <a:prstGeom prst="rect">
              <a:avLst/>
            </a:prstGeom>
          </p:spPr>
        </p:pic>
      </p:grpSp>
      <p:pic>
        <p:nvPicPr>
          <p:cNvPr id="22" name="Picture 2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366919">
            <a:off x="6735603" y="2367865"/>
            <a:ext cx="1794587" cy="2533176"/>
          </a:xfrm>
          <a:prstGeom prst="rect">
            <a:avLst/>
          </a:prstGeom>
          <a:effectLst>
            <a:outerShdw blurRad="50800" dist="38100" dir="2700000" algn="tl" rotWithShape="0">
              <a:prstClr val="black">
                <a:alpha val="40000"/>
              </a:prstClr>
            </a:outerShdw>
          </a:effectLst>
        </p:spPr>
      </p:pic>
      <p:sp>
        <p:nvSpPr>
          <p:cNvPr id="23" name="Rounded Rectangle 22"/>
          <p:cNvSpPr/>
          <p:nvPr/>
        </p:nvSpPr>
        <p:spPr bwMode="auto">
          <a:xfrm>
            <a:off x="657085" y="6638731"/>
            <a:ext cx="1133618"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24" name="Rounded Rectangle 23"/>
          <p:cNvSpPr/>
          <p:nvPr/>
        </p:nvSpPr>
        <p:spPr bwMode="auto">
          <a:xfrm>
            <a:off x="1998729" y="6639433"/>
            <a:ext cx="1465637"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25" name="Rounded Rectangle 24"/>
          <p:cNvSpPr/>
          <p:nvPr/>
        </p:nvSpPr>
        <p:spPr bwMode="auto">
          <a:xfrm>
            <a:off x="3672392" y="6625314"/>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26" name="Rounded Rectangle 25"/>
          <p:cNvSpPr/>
          <p:nvPr/>
        </p:nvSpPr>
        <p:spPr bwMode="auto">
          <a:xfrm>
            <a:off x="5248571" y="6625313"/>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27" name="Rounded Rectangle 26"/>
          <p:cNvSpPr/>
          <p:nvPr/>
        </p:nvSpPr>
        <p:spPr bwMode="auto">
          <a:xfrm>
            <a:off x="6824749" y="6607756"/>
            <a:ext cx="1815703" cy="211266"/>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35812280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a:xfrm>
            <a:off x="0" y="4911214"/>
            <a:ext cx="9144000" cy="1517484"/>
          </a:xfrm>
          <a:prstGeom prst="rect">
            <a:avLst/>
          </a:prstGeom>
          <a:solidFill>
            <a:srgbClr val="1C41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Content Placeholder 1"/>
          <p:cNvSpPr>
            <a:spLocks noGrp="1"/>
          </p:cNvSpPr>
          <p:nvPr>
            <p:ph idx="1"/>
          </p:nvPr>
        </p:nvSpPr>
        <p:spPr>
          <a:xfrm>
            <a:off x="4843253" y="5135188"/>
            <a:ext cx="2958581" cy="1114771"/>
          </a:xfrm>
        </p:spPr>
        <p:txBody>
          <a:bodyPr>
            <a:normAutofit/>
          </a:bodyPr>
          <a:lstStyle/>
          <a:p>
            <a:pPr marL="0" indent="0" algn="ctr">
              <a:buNone/>
            </a:pPr>
            <a:r>
              <a:rPr lang="en-GB" sz="1700" dirty="0">
                <a:solidFill>
                  <a:schemeClr val="bg1"/>
                </a:solidFill>
              </a:rPr>
              <a:t>The GÉANT Project is a major area of the </a:t>
            </a:r>
            <a:r>
              <a:rPr lang="en-GB" sz="1700" dirty="0" smtClean="0">
                <a:solidFill>
                  <a:schemeClr val="bg1"/>
                </a:solidFill>
              </a:rPr>
              <a:t>Association’s </a:t>
            </a:r>
            <a:r>
              <a:rPr lang="en-GB" sz="1700" dirty="0">
                <a:solidFill>
                  <a:schemeClr val="bg1"/>
                </a:solidFill>
              </a:rPr>
              <a:t>work and </a:t>
            </a:r>
            <a:r>
              <a:rPr lang="en-GB" sz="1700" dirty="0" smtClean="0">
                <a:solidFill>
                  <a:schemeClr val="bg1"/>
                </a:solidFill>
              </a:rPr>
              <a:t>we are proud </a:t>
            </a:r>
            <a:r>
              <a:rPr lang="en-GB" sz="1700" dirty="0">
                <a:solidFill>
                  <a:schemeClr val="bg1"/>
                </a:solidFill>
              </a:rPr>
              <a:t>to have adopted the GÉANT name. </a:t>
            </a:r>
            <a:endParaRPr lang="en-GB" dirty="0"/>
          </a:p>
        </p:txBody>
      </p:sp>
      <p:sp>
        <p:nvSpPr>
          <p:cNvPr id="3" name="Slide Number Placeholder 2"/>
          <p:cNvSpPr>
            <a:spLocks noGrp="1"/>
          </p:cNvSpPr>
          <p:nvPr>
            <p:ph type="sldNum" sz="quarter" idx="12"/>
          </p:nvPr>
        </p:nvSpPr>
        <p:spPr/>
        <p:txBody>
          <a:bodyPr/>
          <a:lstStyle/>
          <a:p>
            <a:fld id="{6F576E6A-F32A-4612-884C-86870357C6B4}" type="slidenum">
              <a:rPr lang="en-GB" smtClean="0"/>
              <a:pPr/>
              <a:t>15</a:t>
            </a:fld>
            <a:endParaRPr lang="en-GB" dirty="0"/>
          </a:p>
        </p:txBody>
      </p:sp>
      <p:sp>
        <p:nvSpPr>
          <p:cNvPr id="4" name="Title 3"/>
          <p:cNvSpPr>
            <a:spLocks noGrp="1"/>
          </p:cNvSpPr>
          <p:nvPr>
            <p:ph type="title"/>
          </p:nvPr>
        </p:nvSpPr>
        <p:spPr/>
        <p:txBody>
          <a:bodyPr>
            <a:normAutofit/>
          </a:bodyPr>
          <a:lstStyle/>
          <a:p>
            <a:r>
              <a:rPr lang="en-GB" sz="2400" dirty="0" smtClean="0"/>
              <a:t/>
            </a:r>
            <a:br>
              <a:rPr lang="en-GB" sz="2400" dirty="0" smtClean="0"/>
            </a:br>
            <a:r>
              <a:rPr lang="en-GB" sz="2400" dirty="0" smtClean="0"/>
              <a:t>Evolving the Brand</a:t>
            </a:r>
            <a:endParaRPr lang="en-GB" sz="2400" dirty="0"/>
          </a:p>
        </p:txBody>
      </p:sp>
      <p:sp>
        <p:nvSpPr>
          <p:cNvPr id="7" name="Rectangle 6"/>
          <p:cNvSpPr/>
          <p:nvPr/>
        </p:nvSpPr>
        <p:spPr>
          <a:xfrm>
            <a:off x="681210" y="3631190"/>
            <a:ext cx="184666" cy="369332"/>
          </a:xfrm>
          <a:prstGeom prst="rect">
            <a:avLst/>
          </a:prstGeom>
        </p:spPr>
        <p:txBody>
          <a:bodyPr wrap="none">
            <a:spAutoFit/>
          </a:bodyPr>
          <a:lstStyle/>
          <a:p>
            <a:endParaRPr lang="en-GB" dirty="0"/>
          </a:p>
        </p:txBody>
      </p:sp>
      <p:pic>
        <p:nvPicPr>
          <p:cNvPr id="12" name="Picture 11"/>
          <p:cNvPicPr>
            <a:picLocks noChangeAspect="1"/>
          </p:cNvPicPr>
          <p:nvPr/>
        </p:nvPicPr>
        <p:blipFill>
          <a:blip r:embed="rId2"/>
          <a:stretch>
            <a:fillRect/>
          </a:stretch>
        </p:blipFill>
        <p:spPr>
          <a:xfrm>
            <a:off x="5249681" y="3477203"/>
            <a:ext cx="2550909" cy="1265083"/>
          </a:xfrm>
          <a:prstGeom prst="rect">
            <a:avLst/>
          </a:prstGeom>
        </p:spPr>
      </p:pic>
      <p:sp>
        <p:nvSpPr>
          <p:cNvPr id="15" name="Content Placeholder 1"/>
          <p:cNvSpPr txBox="1">
            <a:spLocks/>
          </p:cNvSpPr>
          <p:nvPr/>
        </p:nvSpPr>
        <p:spPr>
          <a:xfrm>
            <a:off x="1095623" y="5086514"/>
            <a:ext cx="3054738" cy="120240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004360"/>
                </a:solidFill>
                <a:latin typeface="Calibri"/>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004361"/>
                </a:solidFill>
                <a:latin typeface="Calibri"/>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ED1556"/>
                </a:solidFill>
                <a:latin typeface="Calibri"/>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i="1" kern="1200">
                <a:solidFill>
                  <a:srgbClr val="004360"/>
                </a:solidFill>
                <a:latin typeface="Calibri"/>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04360"/>
                </a:solidFill>
                <a:latin typeface="Calibri"/>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buNone/>
            </a:pPr>
            <a:r>
              <a:rPr lang="en-GB" sz="1600" dirty="0" smtClean="0">
                <a:solidFill>
                  <a:schemeClr val="bg1"/>
                </a:solidFill>
              </a:rPr>
              <a:t>This restructuring marks a new phase in almost thirty years of collaborative research and education networking in Europe.</a:t>
            </a:r>
            <a:endParaRPr lang="en-GB" sz="1600" dirty="0">
              <a:solidFill>
                <a:schemeClr val="bg1"/>
              </a:solidFill>
            </a:endParaRPr>
          </a:p>
        </p:txBody>
      </p:sp>
      <p:pic>
        <p:nvPicPr>
          <p:cNvPr id="16" name="Picture 15" descr="GA_logo-cmyk-colour.ep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621837" y="3806858"/>
            <a:ext cx="1977595" cy="909083"/>
          </a:xfrm>
          <a:prstGeom prst="rect">
            <a:avLst/>
          </a:prstGeom>
        </p:spPr>
      </p:pic>
      <p:sp>
        <p:nvSpPr>
          <p:cNvPr id="17" name="Content Placeholder 1"/>
          <p:cNvSpPr txBox="1">
            <a:spLocks/>
          </p:cNvSpPr>
          <p:nvPr/>
        </p:nvSpPr>
        <p:spPr>
          <a:xfrm>
            <a:off x="495608" y="1400211"/>
            <a:ext cx="7571759" cy="2488314"/>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000" kern="1200">
                <a:solidFill>
                  <a:srgbClr val="004360"/>
                </a:solidFill>
                <a:latin typeface="Calibri"/>
                <a:ea typeface="Verdana" panose="020B0604030504040204" pitchFamily="34" charset="0"/>
                <a:cs typeface="Verdana" panose="020B060403050404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kern="1200">
                <a:solidFill>
                  <a:srgbClr val="004361"/>
                </a:solidFill>
                <a:latin typeface="Calibri"/>
                <a:ea typeface="Verdana" panose="020B0604030504040204" pitchFamily="34" charset="0"/>
                <a:cs typeface="Verdana" panose="020B060403050404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600" kern="1200">
                <a:solidFill>
                  <a:srgbClr val="ED1556"/>
                </a:solidFill>
                <a:latin typeface="Calibri"/>
                <a:ea typeface="Verdana" panose="020B0604030504040204" pitchFamily="34" charset="0"/>
                <a:cs typeface="Verdana" panose="020B060403050404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400" i="1" kern="1200">
                <a:solidFill>
                  <a:srgbClr val="004360"/>
                </a:solidFill>
                <a:latin typeface="Calibri"/>
                <a:ea typeface="Verdana" panose="020B0604030504040204" pitchFamily="34" charset="0"/>
                <a:cs typeface="Verdana" panose="020B060403050404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004360"/>
                </a:solidFill>
                <a:latin typeface="Calibri"/>
                <a:ea typeface="Verdana" panose="020B0604030504040204" pitchFamily="34" charset="0"/>
                <a:cs typeface="Verdana" panose="020B060403050404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b="1" dirty="0" smtClean="0">
                <a:solidFill>
                  <a:srgbClr val="1C4161"/>
                </a:solidFill>
              </a:rPr>
              <a:t>GÉANT </a:t>
            </a:r>
            <a:r>
              <a:rPr lang="en-GB" b="1" dirty="0">
                <a:solidFill>
                  <a:srgbClr val="1C4161"/>
                </a:solidFill>
              </a:rPr>
              <a:t>LOGOS </a:t>
            </a:r>
          </a:p>
          <a:p>
            <a:r>
              <a:rPr lang="en-GB" dirty="0" smtClean="0">
                <a:solidFill>
                  <a:srgbClr val="1C4161"/>
                </a:solidFill>
              </a:rPr>
              <a:t>Identifiers added: </a:t>
            </a:r>
            <a:r>
              <a:rPr lang="en-GB" dirty="0">
                <a:solidFill>
                  <a:srgbClr val="1C4161"/>
                </a:solidFill>
              </a:rPr>
              <a:t>‘Association’ and ‘Project’</a:t>
            </a:r>
          </a:p>
          <a:p>
            <a:r>
              <a:rPr lang="en-GB" dirty="0" smtClean="0">
                <a:solidFill>
                  <a:srgbClr val="1C4161"/>
                </a:solidFill>
              </a:rPr>
              <a:t>Stars </a:t>
            </a:r>
            <a:r>
              <a:rPr lang="en-GB" dirty="0">
                <a:solidFill>
                  <a:srgbClr val="1C4161"/>
                </a:solidFill>
              </a:rPr>
              <a:t>retained on the</a:t>
            </a:r>
            <a:br>
              <a:rPr lang="en-GB" dirty="0">
                <a:solidFill>
                  <a:srgbClr val="1C4161"/>
                </a:solidFill>
              </a:rPr>
            </a:br>
            <a:r>
              <a:rPr lang="en-GB" dirty="0">
                <a:solidFill>
                  <a:srgbClr val="1C4161"/>
                </a:solidFill>
              </a:rPr>
              <a:t>project logo, removed on the association logo</a:t>
            </a:r>
          </a:p>
          <a:p>
            <a:r>
              <a:rPr lang="en-GB" dirty="0" smtClean="0">
                <a:solidFill>
                  <a:srgbClr val="1C4161"/>
                </a:solidFill>
              </a:rPr>
              <a:t>Each </a:t>
            </a:r>
            <a:r>
              <a:rPr lang="en-GB" dirty="0">
                <a:solidFill>
                  <a:srgbClr val="1C4161"/>
                </a:solidFill>
              </a:rPr>
              <a:t>logo uses the main </a:t>
            </a:r>
            <a:r>
              <a:rPr lang="en-GB" dirty="0" smtClean="0">
                <a:solidFill>
                  <a:srgbClr val="1C4161"/>
                </a:solidFill>
              </a:rPr>
              <a:t>GÉANT </a:t>
            </a:r>
            <a:r>
              <a:rPr lang="en-GB" dirty="0">
                <a:solidFill>
                  <a:srgbClr val="1C4161"/>
                </a:solidFill>
              </a:rPr>
              <a:t>colour plus one from its own palette. </a:t>
            </a:r>
            <a:endParaRPr lang="en-GB" sz="2000" dirty="0" smtClean="0">
              <a:solidFill>
                <a:srgbClr val="1C4161"/>
              </a:solidFill>
            </a:endParaRPr>
          </a:p>
        </p:txBody>
      </p:sp>
      <p:sp>
        <p:nvSpPr>
          <p:cNvPr id="13" name="Rounded Rectangle 12"/>
          <p:cNvSpPr/>
          <p:nvPr/>
        </p:nvSpPr>
        <p:spPr bwMode="auto">
          <a:xfrm>
            <a:off x="657085" y="6638731"/>
            <a:ext cx="1133618"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4" name="Rounded Rectangle 13"/>
          <p:cNvSpPr/>
          <p:nvPr/>
        </p:nvSpPr>
        <p:spPr bwMode="auto">
          <a:xfrm>
            <a:off x="1998729" y="6639433"/>
            <a:ext cx="1465637"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8" name="Rounded Rectangle 17"/>
          <p:cNvSpPr/>
          <p:nvPr/>
        </p:nvSpPr>
        <p:spPr bwMode="auto">
          <a:xfrm>
            <a:off x="3672392" y="6625314"/>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9" name="Rounded Rectangle 18"/>
          <p:cNvSpPr/>
          <p:nvPr/>
        </p:nvSpPr>
        <p:spPr bwMode="auto">
          <a:xfrm>
            <a:off x="5248571" y="6625313"/>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20" name="Rounded Rectangle 19"/>
          <p:cNvSpPr/>
          <p:nvPr/>
        </p:nvSpPr>
        <p:spPr bwMode="auto">
          <a:xfrm>
            <a:off x="6824749" y="6607756"/>
            <a:ext cx="1815703" cy="211266"/>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26205836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fade">
                                      <p:cBhvr>
                                        <p:cTn id="7" dur="500"/>
                                        <p:tgtEl>
                                          <p:spTgt spid="1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7">
                                            <p:txEl>
                                              <p:pRg st="1" end="1"/>
                                            </p:txEl>
                                          </p:spTgt>
                                        </p:tgtEl>
                                        <p:attrNameLst>
                                          <p:attrName>style.visibility</p:attrName>
                                        </p:attrNameLst>
                                      </p:cBhvr>
                                      <p:to>
                                        <p:strVal val="visible"/>
                                      </p:to>
                                    </p:set>
                                    <p:animEffect transition="in" filter="fade">
                                      <p:cBhvr>
                                        <p:cTn id="12" dur="500"/>
                                        <p:tgtEl>
                                          <p:spTgt spid="1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3" presetClass="entr" presetSubtype="16"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p:cTn id="17" dur="500" fill="hold"/>
                                        <p:tgtEl>
                                          <p:spTgt spid="16"/>
                                        </p:tgtEl>
                                        <p:attrNameLst>
                                          <p:attrName>ppt_w</p:attrName>
                                        </p:attrNameLst>
                                      </p:cBhvr>
                                      <p:tavLst>
                                        <p:tav tm="0">
                                          <p:val>
                                            <p:fltVal val="0"/>
                                          </p:val>
                                        </p:tav>
                                        <p:tav tm="100000">
                                          <p:val>
                                            <p:strVal val="#ppt_w"/>
                                          </p:val>
                                        </p:tav>
                                      </p:tavLst>
                                    </p:anim>
                                    <p:anim calcmode="lin" valueType="num">
                                      <p:cBhvr>
                                        <p:cTn id="18" dur="500" fill="hold"/>
                                        <p:tgtEl>
                                          <p:spTgt spid="16"/>
                                        </p:tgtEl>
                                        <p:attrNameLst>
                                          <p:attrName>ppt_h</p:attrName>
                                        </p:attrNameLst>
                                      </p:cBhvr>
                                      <p:tavLst>
                                        <p:tav tm="0">
                                          <p:val>
                                            <p:fltVal val="0"/>
                                          </p:val>
                                        </p:tav>
                                        <p:tav tm="100000">
                                          <p:val>
                                            <p:strVal val="#ppt_h"/>
                                          </p:val>
                                        </p:tav>
                                      </p:tavLst>
                                    </p:anim>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12"/>
                                        </p:tgtEl>
                                        <p:attrNameLst>
                                          <p:attrName>style.visibility</p:attrName>
                                        </p:attrNameLst>
                                      </p:cBhvr>
                                      <p:to>
                                        <p:strVal val="visible"/>
                                      </p:to>
                                    </p:set>
                                    <p:anim calcmode="lin" valueType="num">
                                      <p:cBhvr>
                                        <p:cTn id="24" dur="500" fill="hold"/>
                                        <p:tgtEl>
                                          <p:spTgt spid="12"/>
                                        </p:tgtEl>
                                        <p:attrNameLst>
                                          <p:attrName>ppt_w</p:attrName>
                                        </p:attrNameLst>
                                      </p:cBhvr>
                                      <p:tavLst>
                                        <p:tav tm="0">
                                          <p:val>
                                            <p:fltVal val="0"/>
                                          </p:val>
                                        </p:tav>
                                        <p:tav tm="100000">
                                          <p:val>
                                            <p:strVal val="#ppt_w"/>
                                          </p:val>
                                        </p:tav>
                                      </p:tavLst>
                                    </p:anim>
                                    <p:anim calcmode="lin" valueType="num">
                                      <p:cBhvr>
                                        <p:cTn id="25" dur="500" fill="hold"/>
                                        <p:tgtEl>
                                          <p:spTgt spid="12"/>
                                        </p:tgtEl>
                                        <p:attrNameLst>
                                          <p:attrName>ppt_h</p:attrName>
                                        </p:attrNameLst>
                                      </p:cBhvr>
                                      <p:tavLst>
                                        <p:tav tm="0">
                                          <p:val>
                                            <p:fltVal val="0"/>
                                          </p:val>
                                        </p:tav>
                                        <p:tav tm="100000">
                                          <p:val>
                                            <p:strVal val="#ppt_h"/>
                                          </p:val>
                                        </p:tav>
                                      </p:tavLst>
                                    </p:anim>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7">
                                            <p:txEl>
                                              <p:pRg st="2" end="2"/>
                                            </p:txEl>
                                          </p:spTgt>
                                        </p:tgtEl>
                                        <p:attrNameLst>
                                          <p:attrName>style.visibility</p:attrName>
                                        </p:attrNameLst>
                                      </p:cBhvr>
                                      <p:to>
                                        <p:strVal val="visible"/>
                                      </p:to>
                                    </p:set>
                                    <p:animEffect transition="in" filter="fade">
                                      <p:cBhvr>
                                        <p:cTn id="31" dur="500"/>
                                        <p:tgtEl>
                                          <p:spTgt spid="17">
                                            <p:txEl>
                                              <p:pRg st="2" end="2"/>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nodeType="clickEffect">
                                  <p:stCondLst>
                                    <p:cond delay="0"/>
                                  </p:stCondLst>
                                  <p:childTnLst>
                                    <p:set>
                                      <p:cBhvr>
                                        <p:cTn id="35" dur="1" fill="hold">
                                          <p:stCondLst>
                                            <p:cond delay="0"/>
                                          </p:stCondLst>
                                        </p:cTn>
                                        <p:tgtEl>
                                          <p:spTgt spid="17">
                                            <p:txEl>
                                              <p:pRg st="3" end="3"/>
                                            </p:txEl>
                                          </p:spTgt>
                                        </p:tgtEl>
                                        <p:attrNameLst>
                                          <p:attrName>style.visibility</p:attrName>
                                        </p:attrNameLst>
                                      </p:cBhvr>
                                      <p:to>
                                        <p:strVal val="visible"/>
                                      </p:to>
                                    </p:set>
                                    <p:animEffect transition="in" filter="fade">
                                      <p:cBhvr>
                                        <p:cTn id="36" dur="500"/>
                                        <p:tgtEl>
                                          <p:spTgt spid="17">
                                            <p:txEl>
                                              <p:pRg st="3" end="3"/>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53" presetClass="entr" presetSubtype="16"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anim calcmode="lin" valueType="num">
                                      <p:cBhvr>
                                        <p:cTn id="41" dur="500" fill="hold"/>
                                        <p:tgtEl>
                                          <p:spTgt spid="15"/>
                                        </p:tgtEl>
                                        <p:attrNameLst>
                                          <p:attrName>ppt_w</p:attrName>
                                        </p:attrNameLst>
                                      </p:cBhvr>
                                      <p:tavLst>
                                        <p:tav tm="0">
                                          <p:val>
                                            <p:fltVal val="0"/>
                                          </p:val>
                                        </p:tav>
                                        <p:tav tm="100000">
                                          <p:val>
                                            <p:strVal val="#ppt_w"/>
                                          </p:val>
                                        </p:tav>
                                      </p:tavLst>
                                    </p:anim>
                                    <p:anim calcmode="lin" valueType="num">
                                      <p:cBhvr>
                                        <p:cTn id="42" dur="500" fill="hold"/>
                                        <p:tgtEl>
                                          <p:spTgt spid="15"/>
                                        </p:tgtEl>
                                        <p:attrNameLst>
                                          <p:attrName>ppt_h</p:attrName>
                                        </p:attrNameLst>
                                      </p:cBhvr>
                                      <p:tavLst>
                                        <p:tav tm="0">
                                          <p:val>
                                            <p:fltVal val="0"/>
                                          </p:val>
                                        </p:tav>
                                        <p:tav tm="100000">
                                          <p:val>
                                            <p:strVal val="#ppt_h"/>
                                          </p:val>
                                        </p:tav>
                                      </p:tavLst>
                                    </p:anim>
                                    <p:animEffect transition="in" filter="fade">
                                      <p:cBhvr>
                                        <p:cTn id="43" dur="500"/>
                                        <p:tgtEl>
                                          <p:spTgt spid="15"/>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16" fill="hold" grpId="0" nodeType="clickEffect">
                                  <p:stCondLst>
                                    <p:cond delay="0"/>
                                  </p:stCondLst>
                                  <p:childTnLst>
                                    <p:set>
                                      <p:cBhvr>
                                        <p:cTn id="47" dur="1" fill="hold">
                                          <p:stCondLst>
                                            <p:cond delay="0"/>
                                          </p:stCondLst>
                                        </p:cTn>
                                        <p:tgtEl>
                                          <p:spTgt spid="2">
                                            <p:txEl>
                                              <p:pRg st="0" end="0"/>
                                            </p:txEl>
                                          </p:spTgt>
                                        </p:tgtEl>
                                        <p:attrNameLst>
                                          <p:attrName>style.visibility</p:attrName>
                                        </p:attrNameLst>
                                      </p:cBhvr>
                                      <p:to>
                                        <p:strVal val="visible"/>
                                      </p:to>
                                    </p:set>
                                    <p:anim calcmode="lin" valueType="num">
                                      <p:cBhvr>
                                        <p:cTn id="48"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49"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50"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bwMode="auto">
          <a:xfrm>
            <a:off x="611560" y="1340768"/>
            <a:ext cx="7992888" cy="4896544"/>
          </a:xfrm>
          <a:prstGeom prst="roundRect">
            <a:avLst>
              <a:gd name="adj" fmla="val 4821"/>
            </a:avLst>
          </a:prstGeom>
          <a: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82000"/>
                      </a14:imgEffect>
                      <a14:imgEffect>
                        <a14:brightnessContrast bright="-18000" contrast="12000"/>
                      </a14:imgEffect>
                    </a14:imgLayer>
                  </a14:imgProps>
                </a:ext>
              </a:extLst>
            </a:blip>
            <a:stretch>
              <a:fillRect/>
            </a:stretch>
          </a:bli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 name="Title 1"/>
          <p:cNvSpPr>
            <a:spLocks noGrp="1"/>
          </p:cNvSpPr>
          <p:nvPr>
            <p:ph type="title"/>
          </p:nvPr>
        </p:nvSpPr>
        <p:spPr/>
        <p:txBody>
          <a:bodyPr/>
          <a:lstStyle/>
          <a:p>
            <a:r>
              <a:rPr lang="en-GB" dirty="0" smtClean="0"/>
              <a:t>Agenda</a:t>
            </a:r>
            <a:endParaRPr lang="en-GB" dirty="0"/>
          </a:p>
        </p:txBody>
      </p:sp>
      <p:sp>
        <p:nvSpPr>
          <p:cNvPr id="3" name="Content Placeholder 2"/>
          <p:cNvSpPr>
            <a:spLocks noGrp="1"/>
          </p:cNvSpPr>
          <p:nvPr>
            <p:ph idx="1"/>
          </p:nvPr>
        </p:nvSpPr>
        <p:spPr/>
        <p:txBody>
          <a:bodyPr/>
          <a:lstStyle/>
          <a:p>
            <a:endParaRPr lang="en-GB" dirty="0"/>
          </a:p>
        </p:txBody>
      </p:sp>
      <p:sp>
        <p:nvSpPr>
          <p:cNvPr id="5" name="Rectangle 4"/>
          <p:cNvSpPr/>
          <p:nvPr/>
        </p:nvSpPr>
        <p:spPr>
          <a:xfrm>
            <a:off x="755576" y="1556792"/>
            <a:ext cx="7200800" cy="2437590"/>
          </a:xfrm>
          <a:prstGeom prst="rect">
            <a:avLst/>
          </a:prstGeom>
        </p:spPr>
        <p:txBody>
          <a:bodyPr wrap="square">
            <a:spAutoFit/>
          </a:bodyPr>
          <a:lstStyle/>
          <a:p>
            <a:pPr>
              <a:spcBef>
                <a:spcPct val="20000"/>
              </a:spcBef>
              <a:buClr>
                <a:srgbClr val="FFFF00"/>
              </a:buClr>
              <a:buSzPct val="80000"/>
              <a:buFont typeface="Wingdings" pitchFamily="2" charset="2"/>
              <a:buChar char="§"/>
            </a:pPr>
            <a:r>
              <a:rPr lang="en-GB" b="1" dirty="0">
                <a:solidFill>
                  <a:srgbClr val="FFFF00"/>
                </a:solidFill>
                <a:effectLst>
                  <a:outerShdw blurRad="38100" dist="38100" dir="2700000" algn="tl">
                    <a:srgbClr val="000000">
                      <a:alpha val="43137"/>
                    </a:srgbClr>
                  </a:outerShdw>
                </a:effectLst>
                <a:latin typeface="Arial" pitchFamily="34" charset="0"/>
              </a:rPr>
              <a:t>The merger of DANTE and TERENA</a:t>
            </a: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Future of IUAC</a:t>
            </a:r>
            <a:endParaRPr lang="en-GB" b="1" dirty="0">
              <a:solidFill>
                <a:srgbClr val="FFFF00"/>
              </a:solidFill>
              <a:effectLst>
                <a:outerShdw blurRad="38100" dist="38100" dir="2700000" algn="tl">
                  <a:srgbClr val="000000">
                    <a:alpha val="43137"/>
                  </a:srgbClr>
                </a:outerShdw>
              </a:effectLst>
              <a:latin typeface="Arial" pitchFamily="34" charset="0"/>
            </a:endParaRP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The Framwework Partnership Agreement with EC</a:t>
            </a:r>
            <a:endParaRPr lang="en-GB" b="1" dirty="0">
              <a:solidFill>
                <a:srgbClr val="FFFF00"/>
              </a:solidFill>
              <a:effectLst>
                <a:outerShdw blurRad="38100" dist="38100" dir="2700000" algn="tl">
                  <a:srgbClr val="000000">
                    <a:alpha val="43137"/>
                  </a:srgbClr>
                </a:outerShdw>
              </a:effectLst>
              <a:latin typeface="Arial" pitchFamily="34" charset="0"/>
            </a:endParaRPr>
          </a:p>
          <a:p>
            <a:pPr>
              <a:spcBef>
                <a:spcPct val="20000"/>
              </a:spcBef>
              <a:buClr>
                <a:srgbClr val="FFFF00"/>
              </a:buClr>
              <a:buSzPct val="80000"/>
              <a:buFont typeface="Wingdings" pitchFamily="2" charset="2"/>
              <a:buChar char="§"/>
            </a:pPr>
            <a:r>
              <a:rPr lang="en-GB" b="1" dirty="0">
                <a:solidFill>
                  <a:srgbClr val="FFFF00"/>
                </a:solidFill>
                <a:effectLst>
                  <a:outerShdw blurRad="38100" dist="38100" dir="2700000" algn="tl">
                    <a:srgbClr val="000000">
                      <a:alpha val="43137"/>
                    </a:srgbClr>
                  </a:outerShdw>
                </a:effectLst>
                <a:latin typeface="Arial" pitchFamily="34" charset="0"/>
              </a:rPr>
              <a:t>The process towards a GÉANT Strategy</a:t>
            </a: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The influence from the IUAC</a:t>
            </a:r>
            <a:r>
              <a:rPr lang="en-GB" sz="2000" dirty="0">
                <a:solidFill>
                  <a:srgbClr val="FFFF00"/>
                </a:solidFill>
                <a:effectLst>
                  <a:outerShdw blurRad="38100" dist="38100" dir="2700000" algn="tl">
                    <a:srgbClr val="000000">
                      <a:alpha val="43137"/>
                    </a:srgbClr>
                  </a:outerShdw>
                </a:effectLst>
                <a:latin typeface="Arial" pitchFamily="34" charset="0"/>
              </a:rPr>
              <a:t>		</a:t>
            </a:r>
          </a:p>
          <a:p>
            <a:pPr>
              <a:spcBef>
                <a:spcPct val="20000"/>
              </a:spcBef>
              <a:buClr>
                <a:srgbClr val="FFFF00"/>
              </a:buClr>
              <a:buSzPct val="80000"/>
              <a:buFont typeface="Wingdings" pitchFamily="2" charset="2"/>
              <a:buChar char="§"/>
            </a:pPr>
            <a:r>
              <a:rPr lang="en-GB" sz="2000" dirty="0">
                <a:solidFill>
                  <a:srgbClr val="FFFF00"/>
                </a:solidFill>
                <a:effectLst>
                  <a:outerShdw blurRad="38100" dist="38100" dir="2700000" algn="tl">
                    <a:srgbClr val="000000">
                      <a:alpha val="43137"/>
                    </a:srgbClr>
                  </a:outerShdw>
                </a:effectLst>
                <a:latin typeface="Arial" pitchFamily="34" charset="0"/>
              </a:rPr>
              <a:t>		</a:t>
            </a:r>
          </a:p>
          <a:p>
            <a:pPr>
              <a:spcBef>
                <a:spcPct val="20000"/>
              </a:spcBef>
              <a:buClr>
                <a:srgbClr val="FFFF00"/>
              </a:buClr>
              <a:buSzPct val="80000"/>
              <a:buFont typeface="Wingdings" pitchFamily="2" charset="2"/>
              <a:buChar char="§"/>
            </a:pPr>
            <a:endParaRPr lang="en-GB" dirty="0" smtClean="0">
              <a:solidFill>
                <a:srgbClr val="FFFF00"/>
              </a:solidFill>
              <a:latin typeface="Arial" pitchFamily="34" charset="0"/>
            </a:endParaRPr>
          </a:p>
        </p:txBody>
      </p:sp>
      <p:sp>
        <p:nvSpPr>
          <p:cNvPr id="6" name="Rectangle 5"/>
          <p:cNvSpPr/>
          <p:nvPr/>
        </p:nvSpPr>
        <p:spPr>
          <a:xfrm>
            <a:off x="3491880" y="5975702"/>
            <a:ext cx="5328592" cy="261610"/>
          </a:xfrm>
          <a:prstGeom prst="rect">
            <a:avLst/>
          </a:prstGeom>
        </p:spPr>
        <p:txBody>
          <a:bodyPr wrap="square">
            <a:spAutoFit/>
          </a:bodyPr>
          <a:lstStyle/>
          <a:p>
            <a:r>
              <a:rPr lang="en-GB" sz="1100" dirty="0">
                <a:solidFill>
                  <a:schemeClr val="bg1"/>
                </a:solidFill>
                <a:latin typeface="+mj-lt"/>
              </a:rPr>
              <a:t>M</a:t>
            </a:r>
            <a:r>
              <a:rPr lang="en-GB" sz="1100" dirty="0" smtClean="0">
                <a:solidFill>
                  <a:schemeClr val="bg1"/>
                </a:solidFill>
                <a:latin typeface="+mj-lt"/>
              </a:rPr>
              <a:t>ap </a:t>
            </a:r>
            <a:r>
              <a:rPr lang="en-GB" sz="1100" dirty="0">
                <a:solidFill>
                  <a:schemeClr val="bg1"/>
                </a:solidFill>
                <a:latin typeface="+mj-lt"/>
              </a:rPr>
              <a:t>of scientific collaboration between researchers by Olivier H. </a:t>
            </a:r>
            <a:r>
              <a:rPr lang="en-GB" sz="1100" dirty="0" err="1">
                <a:solidFill>
                  <a:schemeClr val="bg1"/>
                </a:solidFill>
                <a:latin typeface="+mj-lt"/>
              </a:rPr>
              <a:t>Beauchesne</a:t>
            </a:r>
            <a:endParaRPr lang="en-GB" sz="1100" dirty="0">
              <a:solidFill>
                <a:schemeClr val="bg1"/>
              </a:solidFill>
              <a:latin typeface="+mj-lt"/>
            </a:endParaRPr>
          </a:p>
        </p:txBody>
      </p:sp>
      <p:sp>
        <p:nvSpPr>
          <p:cNvPr id="10" name="Right Arrow 9"/>
          <p:cNvSpPr/>
          <p:nvPr/>
        </p:nvSpPr>
        <p:spPr bwMode="auto">
          <a:xfrm>
            <a:off x="251520" y="1880771"/>
            <a:ext cx="504056" cy="432048"/>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1" name="Rounded Rectangle 10"/>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3" name="Rounded Rectangle 12"/>
          <p:cNvSpPr/>
          <p:nvPr/>
        </p:nvSpPr>
        <p:spPr bwMode="auto">
          <a:xfrm>
            <a:off x="1998729" y="6639433"/>
            <a:ext cx="1465637"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4" name="Rounded Rectangle 13"/>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5" name="Rounded Rectangle 14"/>
          <p:cNvSpPr/>
          <p:nvPr/>
        </p:nvSpPr>
        <p:spPr bwMode="auto">
          <a:xfrm>
            <a:off x="5248571" y="6625313"/>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6" name="Rounded Rectangle 15"/>
          <p:cNvSpPr/>
          <p:nvPr/>
        </p:nvSpPr>
        <p:spPr bwMode="auto">
          <a:xfrm>
            <a:off x="6824749" y="6607756"/>
            <a:ext cx="1815703" cy="211266"/>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1402406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bwMode="auto">
          <a:xfrm>
            <a:off x="1403648" y="1340768"/>
            <a:ext cx="7056784" cy="5109285"/>
          </a:xfrm>
          <a:prstGeom prst="roundRect">
            <a:avLst>
              <a:gd name="adj" fmla="val 3319"/>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5988" rtl="0" eaLnBrk="0" fontAlgn="base" latinLnBrk="0" hangingPunct="0">
              <a:lnSpc>
                <a:spcPct val="100000"/>
              </a:lnSpc>
              <a:spcBef>
                <a:spcPct val="0"/>
              </a:spcBef>
              <a:spcAft>
                <a:spcPct val="0"/>
              </a:spcAft>
              <a:buClrTx/>
              <a:buSzTx/>
              <a:buFontTx/>
              <a:buNone/>
              <a:tabLst/>
            </a:pPr>
            <a:endParaRPr kumimoji="0" lang="en-GB" sz="1200" b="0" i="0" u="none" strike="noStrike" cap="none" normalizeH="0" baseline="0" dirty="0" smtClean="0">
              <a:ln>
                <a:noFill/>
              </a:ln>
              <a:solidFill>
                <a:schemeClr val="tx1"/>
              </a:solidFill>
              <a:effectLst/>
              <a:latin typeface="+mn-lt"/>
            </a:endParaRPr>
          </a:p>
        </p:txBody>
      </p:sp>
      <p:sp>
        <p:nvSpPr>
          <p:cNvPr id="2" name="Title 1"/>
          <p:cNvSpPr>
            <a:spLocks noGrp="1"/>
          </p:cNvSpPr>
          <p:nvPr>
            <p:ph type="title"/>
          </p:nvPr>
        </p:nvSpPr>
        <p:spPr/>
        <p:txBody>
          <a:bodyPr/>
          <a:lstStyle/>
          <a:p>
            <a:r>
              <a:rPr lang="en-GB" dirty="0" smtClean="0"/>
              <a:t>GN3plus governance</a:t>
            </a:r>
            <a:endParaRPr lang="en-GB"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710" y="1464218"/>
            <a:ext cx="6839706" cy="49138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Right Arrow 17"/>
          <p:cNvSpPr/>
          <p:nvPr/>
        </p:nvSpPr>
        <p:spPr bwMode="auto">
          <a:xfrm>
            <a:off x="291798" y="3550404"/>
            <a:ext cx="1120234" cy="526668"/>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1400" b="0" i="0" u="none" strike="noStrike" cap="none" normalizeH="0" baseline="0" dirty="0" smtClean="0">
              <a:ln>
                <a:noFill/>
              </a:ln>
              <a:solidFill>
                <a:schemeClr val="tx1"/>
              </a:solidFill>
              <a:effectLst/>
              <a:latin typeface="+mn-lt"/>
            </a:endParaRPr>
          </a:p>
        </p:txBody>
      </p:sp>
      <p:sp>
        <p:nvSpPr>
          <p:cNvPr id="20" name="Oval 19"/>
          <p:cNvSpPr/>
          <p:nvPr/>
        </p:nvSpPr>
        <p:spPr bwMode="auto">
          <a:xfrm>
            <a:off x="1403648" y="3478396"/>
            <a:ext cx="1368152" cy="648072"/>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0" name="Rounded Rectangle 9"/>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4" name="Rounded Rectangle 13"/>
          <p:cNvSpPr/>
          <p:nvPr/>
        </p:nvSpPr>
        <p:spPr bwMode="auto">
          <a:xfrm>
            <a:off x="1998729" y="6639433"/>
            <a:ext cx="1465637"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5" name="Rounded Rectangle 14"/>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6" name="Rounded Rectangle 15"/>
          <p:cNvSpPr/>
          <p:nvPr/>
        </p:nvSpPr>
        <p:spPr bwMode="auto">
          <a:xfrm>
            <a:off x="5248571" y="6625313"/>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7" name="Rounded Rectangle 16"/>
          <p:cNvSpPr/>
          <p:nvPr/>
        </p:nvSpPr>
        <p:spPr bwMode="auto">
          <a:xfrm>
            <a:off x="6824749" y="6607756"/>
            <a:ext cx="1815703" cy="211266"/>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17865684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fade">
                                      <p:cBhvr>
                                        <p:cTn id="10"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9" name="Straight Arrow Connector 148"/>
          <p:cNvCxnSpPr/>
          <p:nvPr/>
        </p:nvCxnSpPr>
        <p:spPr bwMode="auto">
          <a:xfrm flipH="1">
            <a:off x="5855643" y="4592955"/>
            <a:ext cx="12427" cy="1310634"/>
          </a:xfrm>
          <a:prstGeom prst="straightConnector1">
            <a:avLst/>
          </a:prstGeom>
          <a:solidFill>
            <a:schemeClr val="accent1"/>
          </a:solidFill>
          <a:ln w="254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0" name="Straight Arrow Connector 149"/>
          <p:cNvCxnSpPr/>
          <p:nvPr/>
        </p:nvCxnSpPr>
        <p:spPr bwMode="auto">
          <a:xfrm>
            <a:off x="6905424" y="4585913"/>
            <a:ext cx="0" cy="1331206"/>
          </a:xfrm>
          <a:prstGeom prst="straightConnector1">
            <a:avLst/>
          </a:prstGeom>
          <a:solidFill>
            <a:schemeClr val="accent1"/>
          </a:solidFill>
          <a:ln w="254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Arrow Connector 54"/>
          <p:cNvCxnSpPr>
            <a:endCxn id="62" idx="0"/>
          </p:cNvCxnSpPr>
          <p:nvPr/>
        </p:nvCxnSpPr>
        <p:spPr bwMode="auto">
          <a:xfrm flipH="1">
            <a:off x="6344419" y="3508662"/>
            <a:ext cx="13862" cy="957193"/>
          </a:xfrm>
          <a:prstGeom prst="straightConnector1">
            <a:avLst/>
          </a:prstGeom>
          <a:solidFill>
            <a:schemeClr val="accent1"/>
          </a:solidFill>
          <a:ln w="254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 name="Rounded Rectangle 91"/>
          <p:cNvSpPr/>
          <p:nvPr/>
        </p:nvSpPr>
        <p:spPr bwMode="auto">
          <a:xfrm>
            <a:off x="6330557" y="3123227"/>
            <a:ext cx="870347" cy="465343"/>
          </a:xfrm>
          <a:prstGeom prst="roundRect">
            <a:avLst/>
          </a:prstGeom>
          <a:solidFill>
            <a:srgbClr val="33CCFF"/>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93" name="TextBox 92"/>
          <p:cNvSpPr txBox="1"/>
          <p:nvPr/>
        </p:nvSpPr>
        <p:spPr>
          <a:xfrm>
            <a:off x="6257250" y="3164056"/>
            <a:ext cx="998062" cy="480130"/>
          </a:xfrm>
          <a:prstGeom prst="rect">
            <a:avLst/>
          </a:prstGeom>
          <a:noFill/>
        </p:spPr>
        <p:txBody>
          <a:bodyPr wrap="square" rtlCol="0">
            <a:spAutoFit/>
          </a:bodyPr>
          <a:lstStyle/>
          <a:p>
            <a:pPr algn="ctr"/>
            <a:r>
              <a:rPr lang="en-GB" sz="1080" dirty="0" err="1" smtClean="0">
                <a:latin typeface="+mj-lt"/>
              </a:rPr>
              <a:t>Ldt</a:t>
            </a:r>
            <a:r>
              <a:rPr lang="en-GB" sz="1080" dirty="0" smtClean="0">
                <a:latin typeface="+mj-lt"/>
              </a:rPr>
              <a:t>. </a:t>
            </a:r>
            <a:r>
              <a:rPr lang="en-GB" sz="1080" dirty="0">
                <a:latin typeface="+mj-lt"/>
              </a:rPr>
              <a:t>Board</a:t>
            </a:r>
          </a:p>
          <a:p>
            <a:pPr algn="ctr"/>
            <a:r>
              <a:rPr lang="da-DK" sz="720" dirty="0">
                <a:latin typeface="+mj-lt"/>
              </a:rPr>
              <a:t> Min 6 NM/RM;  </a:t>
            </a:r>
            <a:endParaRPr lang="da-DK" sz="720" dirty="0" smtClean="0">
              <a:latin typeface="+mj-lt"/>
            </a:endParaRPr>
          </a:p>
          <a:p>
            <a:pPr algn="ctr"/>
            <a:r>
              <a:rPr lang="da-DK" sz="720" dirty="0" smtClean="0">
                <a:latin typeface="+mj-lt"/>
              </a:rPr>
              <a:t>Max </a:t>
            </a:r>
            <a:r>
              <a:rPr lang="da-DK" sz="720" dirty="0">
                <a:latin typeface="+mj-lt"/>
              </a:rPr>
              <a:t>2 non-NREN</a:t>
            </a:r>
            <a:endParaRPr lang="en-GB" sz="810" dirty="0">
              <a:latin typeface="+mj-lt"/>
            </a:endParaRPr>
          </a:p>
        </p:txBody>
      </p:sp>
      <p:sp>
        <p:nvSpPr>
          <p:cNvPr id="95" name="Rounded Rectangle 94"/>
          <p:cNvSpPr/>
          <p:nvPr/>
        </p:nvSpPr>
        <p:spPr bwMode="auto">
          <a:xfrm>
            <a:off x="4643115" y="3616701"/>
            <a:ext cx="884535" cy="336543"/>
          </a:xfrm>
          <a:prstGeom prst="roundRect">
            <a:avLst/>
          </a:prstGeom>
          <a:solidFill>
            <a:srgbClr val="33CCFF"/>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810" dirty="0">
                <a:latin typeface="+mj-lt"/>
              </a:rPr>
              <a:t>Cost Sharing Committee</a:t>
            </a:r>
          </a:p>
        </p:txBody>
      </p:sp>
      <p:cxnSp>
        <p:nvCxnSpPr>
          <p:cNvPr id="107" name="Straight Connector 106"/>
          <p:cNvCxnSpPr/>
          <p:nvPr/>
        </p:nvCxnSpPr>
        <p:spPr bwMode="auto">
          <a:xfrm flipH="1">
            <a:off x="5063958" y="3434501"/>
            <a:ext cx="593327" cy="4434"/>
          </a:xfrm>
          <a:prstGeom prst="line">
            <a:avLst/>
          </a:prstGeom>
          <a:solidFill>
            <a:schemeClr val="accent1"/>
          </a:solidFill>
          <a:ln w="254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8" name="Straight Arrow Connector 107"/>
          <p:cNvCxnSpPr/>
          <p:nvPr/>
        </p:nvCxnSpPr>
        <p:spPr bwMode="auto">
          <a:xfrm flipH="1">
            <a:off x="5073928" y="3434706"/>
            <a:ext cx="3098" cy="200877"/>
          </a:xfrm>
          <a:prstGeom prst="straightConnector1">
            <a:avLst/>
          </a:prstGeom>
          <a:solidFill>
            <a:schemeClr val="accent1"/>
          </a:solidFill>
          <a:ln w="254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Straight Arrow Connector 95"/>
          <p:cNvCxnSpPr/>
          <p:nvPr/>
        </p:nvCxnSpPr>
        <p:spPr bwMode="auto">
          <a:xfrm flipH="1">
            <a:off x="6136106" y="2799142"/>
            <a:ext cx="3530" cy="221664"/>
          </a:xfrm>
          <a:prstGeom prst="straightConnector1">
            <a:avLst/>
          </a:prstGeom>
          <a:solidFill>
            <a:schemeClr val="accent1"/>
          </a:solidFill>
          <a:ln w="25400" cap="flat" cmpd="sng" algn="ctr">
            <a:solidFill>
              <a:schemeClr val="tx1"/>
            </a:solidFill>
            <a:prstDash val="solid"/>
            <a:round/>
            <a:headEnd type="non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Rounded Rectangle 24"/>
          <p:cNvSpPr/>
          <p:nvPr/>
        </p:nvSpPr>
        <p:spPr bwMode="auto">
          <a:xfrm>
            <a:off x="1590894" y="2604690"/>
            <a:ext cx="7259049" cy="274994"/>
          </a:xfrm>
          <a:prstGeom prst="round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148" name="Rounded Rectangle 147"/>
          <p:cNvSpPr/>
          <p:nvPr/>
        </p:nvSpPr>
        <p:spPr bwMode="auto">
          <a:xfrm>
            <a:off x="6386886" y="5893124"/>
            <a:ext cx="1645800" cy="242745"/>
          </a:xfrm>
          <a:prstGeom prst="roundRect">
            <a:avLst>
              <a:gd name="adj" fmla="val 13742"/>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256" name="Rounded Rectangle 255"/>
          <p:cNvSpPr/>
          <p:nvPr/>
        </p:nvSpPr>
        <p:spPr bwMode="auto">
          <a:xfrm>
            <a:off x="7317205" y="3252863"/>
            <a:ext cx="883105" cy="421266"/>
          </a:xfrm>
          <a:prstGeom prst="roundRect">
            <a:avLst/>
          </a:prstGeom>
          <a:solidFill>
            <a:srgbClr val="03DF2D"/>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810" dirty="0">
                <a:latin typeface="+mj-lt"/>
              </a:rPr>
              <a:t>Advisory Council</a:t>
            </a:r>
          </a:p>
        </p:txBody>
      </p:sp>
      <p:cxnSp>
        <p:nvCxnSpPr>
          <p:cNvPr id="101" name="Straight Connector 309"/>
          <p:cNvCxnSpPr>
            <a:cxnSpLocks noChangeShapeType="1"/>
            <a:endCxn id="257" idx="0"/>
          </p:cNvCxnSpPr>
          <p:nvPr/>
        </p:nvCxnSpPr>
        <p:spPr bwMode="auto">
          <a:xfrm>
            <a:off x="2819007" y="2885653"/>
            <a:ext cx="1" cy="367210"/>
          </a:xfrm>
          <a:prstGeom prst="line">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7" name="Rounded Rectangle 256"/>
          <p:cNvSpPr/>
          <p:nvPr/>
        </p:nvSpPr>
        <p:spPr bwMode="auto">
          <a:xfrm>
            <a:off x="2377455" y="3252863"/>
            <a:ext cx="883105" cy="421266"/>
          </a:xfrm>
          <a:prstGeom prst="round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945" dirty="0">
                <a:latin typeface="+mj-lt"/>
              </a:rPr>
              <a:t>Committee</a:t>
            </a:r>
            <a:endParaRPr lang="en-GB" sz="810" dirty="0">
              <a:latin typeface="+mj-lt"/>
            </a:endParaRPr>
          </a:p>
        </p:txBody>
      </p:sp>
      <p:sp>
        <p:nvSpPr>
          <p:cNvPr id="250" name="Down Arrow 249"/>
          <p:cNvSpPr/>
          <p:nvPr/>
        </p:nvSpPr>
        <p:spPr bwMode="auto">
          <a:xfrm>
            <a:off x="4066895" y="2403960"/>
            <a:ext cx="1491125" cy="227225"/>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23" name="Oval 22"/>
          <p:cNvSpPr/>
          <p:nvPr/>
        </p:nvSpPr>
        <p:spPr bwMode="auto">
          <a:xfrm>
            <a:off x="682961" y="1476849"/>
            <a:ext cx="8231801" cy="937509"/>
          </a:xfrm>
          <a:prstGeom prst="ellipse">
            <a:avLst/>
          </a:prstGeom>
          <a:solidFill>
            <a:schemeClr val="bg1">
              <a:lumMod val="95000"/>
            </a:schemeClr>
          </a:solidFill>
          <a:ln w="9525" cap="flat" cmpd="sng" algn="ctr">
            <a:solidFill>
              <a:schemeClr val="tx1">
                <a:alpha val="70000"/>
              </a:schemeClr>
            </a:solidFill>
            <a:prstDash val="lgDash"/>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24" name="TextBox 23"/>
          <p:cNvSpPr txBox="1"/>
          <p:nvPr/>
        </p:nvSpPr>
        <p:spPr>
          <a:xfrm>
            <a:off x="3148065" y="1454884"/>
            <a:ext cx="2606676" cy="341632"/>
          </a:xfrm>
          <a:prstGeom prst="rect">
            <a:avLst/>
          </a:prstGeom>
          <a:noFill/>
        </p:spPr>
        <p:txBody>
          <a:bodyPr wrap="none" rtlCol="0">
            <a:spAutoFit/>
          </a:bodyPr>
          <a:lstStyle/>
          <a:p>
            <a:r>
              <a:rPr lang="en-GB" sz="1620" dirty="0">
                <a:latin typeface="+mj-lt"/>
              </a:rPr>
              <a:t>GÉANT Association Members</a:t>
            </a:r>
          </a:p>
        </p:txBody>
      </p:sp>
      <p:sp>
        <p:nvSpPr>
          <p:cNvPr id="16" name="Oval 15"/>
          <p:cNvSpPr/>
          <p:nvPr/>
        </p:nvSpPr>
        <p:spPr bwMode="auto">
          <a:xfrm>
            <a:off x="3969927" y="1799944"/>
            <a:ext cx="2335171" cy="545477"/>
          </a:xfrm>
          <a:prstGeom prst="ellipse">
            <a:avLst/>
          </a:prstGeom>
          <a:solidFill>
            <a:srgbClr val="33CCFF"/>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51" name="TextBox 50"/>
          <p:cNvSpPr txBox="1"/>
          <p:nvPr/>
        </p:nvSpPr>
        <p:spPr>
          <a:xfrm>
            <a:off x="4355587" y="1828450"/>
            <a:ext cx="1736694" cy="487056"/>
          </a:xfrm>
          <a:prstGeom prst="rect">
            <a:avLst/>
          </a:prstGeom>
          <a:noFill/>
        </p:spPr>
        <p:txBody>
          <a:bodyPr wrap="none" rtlCol="0">
            <a:spAutoFit/>
          </a:bodyPr>
          <a:lstStyle/>
          <a:p>
            <a:pPr algn="ctr"/>
            <a:r>
              <a:rPr lang="en-GB" sz="1620" dirty="0">
                <a:latin typeface="+mj-lt"/>
              </a:rPr>
              <a:t>National Members</a:t>
            </a:r>
          </a:p>
          <a:p>
            <a:pPr algn="ctr"/>
            <a:r>
              <a:rPr lang="en-GB" sz="945" dirty="0">
                <a:latin typeface="+mj-lt"/>
              </a:rPr>
              <a:t>NRENs; voting</a:t>
            </a:r>
          </a:p>
        </p:txBody>
      </p:sp>
      <p:sp>
        <p:nvSpPr>
          <p:cNvPr id="70" name="Oval 69"/>
          <p:cNvSpPr/>
          <p:nvPr/>
        </p:nvSpPr>
        <p:spPr bwMode="auto">
          <a:xfrm>
            <a:off x="6916343" y="1680679"/>
            <a:ext cx="1277755" cy="518539"/>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71" name="TextBox 70"/>
          <p:cNvSpPr txBox="1"/>
          <p:nvPr/>
        </p:nvSpPr>
        <p:spPr>
          <a:xfrm>
            <a:off x="7078287" y="1710018"/>
            <a:ext cx="1050993" cy="487056"/>
          </a:xfrm>
          <a:prstGeom prst="rect">
            <a:avLst/>
          </a:prstGeom>
          <a:noFill/>
        </p:spPr>
        <p:txBody>
          <a:bodyPr wrap="none" rtlCol="0">
            <a:spAutoFit/>
          </a:bodyPr>
          <a:lstStyle/>
          <a:p>
            <a:pPr algn="ctr"/>
            <a:r>
              <a:rPr lang="en-GB" sz="1620" dirty="0">
                <a:latin typeface="+mj-lt"/>
              </a:rPr>
              <a:t>Associates</a:t>
            </a:r>
          </a:p>
          <a:p>
            <a:pPr algn="ctr"/>
            <a:r>
              <a:rPr lang="da-DK" sz="945" dirty="0">
                <a:latin typeface="+mj-lt"/>
              </a:rPr>
              <a:t>Non voting</a:t>
            </a:r>
            <a:endParaRPr lang="en-GB" sz="945" dirty="0">
              <a:latin typeface="+mj-lt"/>
            </a:endParaRPr>
          </a:p>
        </p:txBody>
      </p:sp>
      <p:sp>
        <p:nvSpPr>
          <p:cNvPr id="6" name="Title 5"/>
          <p:cNvSpPr>
            <a:spLocks noGrp="1"/>
          </p:cNvSpPr>
          <p:nvPr>
            <p:ph type="title"/>
          </p:nvPr>
        </p:nvSpPr>
        <p:spPr>
          <a:xfrm>
            <a:off x="685907" y="229532"/>
            <a:ext cx="6779343" cy="867387"/>
          </a:xfrm>
        </p:spPr>
        <p:txBody>
          <a:bodyPr>
            <a:normAutofit fontScale="90000"/>
          </a:bodyPr>
          <a:lstStyle/>
          <a:p>
            <a:r>
              <a:rPr lang="da-DK" sz="2160" dirty="0"/>
              <a:t>GÉANT Association Governance Structure</a:t>
            </a:r>
            <a:br>
              <a:rPr lang="da-DK" sz="2160" dirty="0"/>
            </a:br>
            <a:r>
              <a:rPr lang="da-DK" sz="2160" dirty="0"/>
              <a:t>….as defined by the Statutes</a:t>
            </a:r>
            <a:br>
              <a:rPr lang="da-DK" sz="2160" dirty="0"/>
            </a:br>
            <a:endParaRPr lang="en-GB" sz="1440" dirty="0">
              <a:solidFill>
                <a:srgbClr val="FFFF00"/>
              </a:solidFill>
            </a:endParaRPr>
          </a:p>
        </p:txBody>
      </p:sp>
      <p:sp>
        <p:nvSpPr>
          <p:cNvPr id="60" name="Rounded Rectangle 59"/>
          <p:cNvSpPr/>
          <p:nvPr/>
        </p:nvSpPr>
        <p:spPr bwMode="auto">
          <a:xfrm>
            <a:off x="4741086" y="5893124"/>
            <a:ext cx="1645800" cy="242745"/>
          </a:xfrm>
          <a:prstGeom prst="roundRect">
            <a:avLst>
              <a:gd name="adj" fmla="val 13742"/>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61" name="TextBox 60"/>
          <p:cNvSpPr txBox="1"/>
          <p:nvPr/>
        </p:nvSpPr>
        <p:spPr>
          <a:xfrm>
            <a:off x="5040628" y="5893123"/>
            <a:ext cx="901337" cy="276999"/>
          </a:xfrm>
          <a:prstGeom prst="rect">
            <a:avLst/>
          </a:prstGeom>
          <a:noFill/>
        </p:spPr>
        <p:txBody>
          <a:bodyPr wrap="none" rtlCol="0">
            <a:spAutoFit/>
          </a:bodyPr>
          <a:lstStyle/>
          <a:p>
            <a:pPr algn="ctr"/>
            <a:r>
              <a:rPr lang="en-GB" sz="1200" dirty="0">
                <a:latin typeface="+mj-lt"/>
              </a:rPr>
              <a:t>GÉANT / NL</a:t>
            </a:r>
          </a:p>
        </p:txBody>
      </p:sp>
      <p:sp>
        <p:nvSpPr>
          <p:cNvPr id="62" name="Rounded Rectangle 61"/>
          <p:cNvSpPr/>
          <p:nvPr/>
        </p:nvSpPr>
        <p:spPr bwMode="auto">
          <a:xfrm>
            <a:off x="5487934" y="4465855"/>
            <a:ext cx="1712971" cy="243899"/>
          </a:xfrm>
          <a:prstGeom prst="roundRect">
            <a:avLst>
              <a:gd name="adj" fmla="val 40548"/>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63" name="TextBox 62"/>
          <p:cNvSpPr txBox="1"/>
          <p:nvPr/>
        </p:nvSpPr>
        <p:spPr>
          <a:xfrm>
            <a:off x="6142871" y="4464941"/>
            <a:ext cx="453202" cy="286232"/>
          </a:xfrm>
          <a:prstGeom prst="rect">
            <a:avLst/>
          </a:prstGeom>
          <a:noFill/>
        </p:spPr>
        <p:txBody>
          <a:bodyPr wrap="none" rtlCol="0">
            <a:spAutoFit/>
          </a:bodyPr>
          <a:lstStyle/>
          <a:p>
            <a:pPr algn="ctr"/>
            <a:r>
              <a:rPr lang="en-GB" sz="1260" dirty="0">
                <a:latin typeface="+mj-lt"/>
              </a:rPr>
              <a:t>CEO</a:t>
            </a:r>
            <a:endParaRPr lang="en-GB" sz="1440" dirty="0">
              <a:latin typeface="+mj-lt"/>
            </a:endParaRPr>
          </a:p>
        </p:txBody>
      </p:sp>
      <p:sp>
        <p:nvSpPr>
          <p:cNvPr id="85" name="Rounded Rectangle 63"/>
          <p:cNvSpPr>
            <a:spLocks noChangeArrowheads="1"/>
          </p:cNvSpPr>
          <p:nvPr/>
        </p:nvSpPr>
        <p:spPr bwMode="auto">
          <a:xfrm>
            <a:off x="219456" y="6069489"/>
            <a:ext cx="3847439" cy="356325"/>
          </a:xfrm>
          <a:prstGeom prst="roundRect">
            <a:avLst>
              <a:gd name="adj" fmla="val 7097"/>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defTabSz="915988" eaLnBrk="0" hangingPunct="0">
              <a:defRPr sz="2400">
                <a:solidFill>
                  <a:schemeClr val="tx1"/>
                </a:solidFill>
                <a:latin typeface="Times" panose="02020603050405020304" pitchFamily="18" charset="0"/>
              </a:defRPr>
            </a:lvl1pPr>
            <a:lvl2pPr marL="742950" indent="-285750" defTabSz="915988" eaLnBrk="0" hangingPunct="0">
              <a:defRPr sz="2400">
                <a:solidFill>
                  <a:schemeClr val="tx1"/>
                </a:solidFill>
                <a:latin typeface="Times" panose="02020603050405020304" pitchFamily="18" charset="0"/>
              </a:defRPr>
            </a:lvl2pPr>
            <a:lvl3pPr marL="1143000" indent="-228600" defTabSz="915988" eaLnBrk="0" hangingPunct="0">
              <a:defRPr sz="2400">
                <a:solidFill>
                  <a:schemeClr val="tx1"/>
                </a:solidFill>
                <a:latin typeface="Times" panose="02020603050405020304" pitchFamily="18" charset="0"/>
              </a:defRPr>
            </a:lvl3pPr>
            <a:lvl4pPr marL="1600200" indent="-228600" defTabSz="915988" eaLnBrk="0" hangingPunct="0">
              <a:defRPr sz="2400">
                <a:solidFill>
                  <a:schemeClr val="tx1"/>
                </a:solidFill>
                <a:latin typeface="Times" panose="02020603050405020304" pitchFamily="18" charset="0"/>
              </a:defRPr>
            </a:lvl4pPr>
            <a:lvl5pPr marL="2057400" indent="-228600" defTabSz="915988" eaLnBrk="0" hangingPunct="0">
              <a:defRPr sz="2400">
                <a:solidFill>
                  <a:schemeClr val="tx1"/>
                </a:solidFill>
                <a:latin typeface="Times" panose="02020603050405020304" pitchFamily="18" charset="0"/>
              </a:defRPr>
            </a:lvl5pPr>
            <a:lvl6pPr marL="2514600" indent="-228600" defTabSz="915988"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15988"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15988"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15988" eaLnBrk="0" fontAlgn="base" hangingPunct="0">
              <a:spcBef>
                <a:spcPct val="0"/>
              </a:spcBef>
              <a:spcAft>
                <a:spcPct val="0"/>
              </a:spcAft>
              <a:defRPr sz="2400">
                <a:solidFill>
                  <a:schemeClr val="tx1"/>
                </a:solidFill>
                <a:latin typeface="Times" panose="02020603050405020304" pitchFamily="18" charset="0"/>
              </a:defRPr>
            </a:lvl9pPr>
          </a:lstStyle>
          <a:p>
            <a:endParaRPr lang="en-US" sz="2160"/>
          </a:p>
        </p:txBody>
      </p:sp>
      <p:sp>
        <p:nvSpPr>
          <p:cNvPr id="86" name="Rounded Rectangle 85"/>
          <p:cNvSpPr/>
          <p:nvPr/>
        </p:nvSpPr>
        <p:spPr bwMode="auto">
          <a:xfrm>
            <a:off x="1191449" y="6164071"/>
            <a:ext cx="842532" cy="194430"/>
          </a:xfrm>
          <a:prstGeom prst="roundRect">
            <a:avLst/>
          </a:prstGeom>
          <a:solidFill>
            <a:srgbClr val="33CCFF"/>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900" dirty="0">
                <a:latin typeface="+mj-lt"/>
              </a:rPr>
              <a:t>NREN</a:t>
            </a:r>
          </a:p>
        </p:txBody>
      </p:sp>
      <p:sp>
        <p:nvSpPr>
          <p:cNvPr id="88" name="Rounded Rectangle 87"/>
          <p:cNvSpPr/>
          <p:nvPr/>
        </p:nvSpPr>
        <p:spPr bwMode="auto">
          <a:xfrm>
            <a:off x="2117608" y="6164071"/>
            <a:ext cx="842532" cy="194430"/>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900" dirty="0">
                <a:latin typeface="+mj-lt"/>
              </a:rPr>
              <a:t>Management</a:t>
            </a:r>
            <a:endParaRPr lang="en-GB" sz="990" dirty="0">
              <a:latin typeface="+mj-lt"/>
            </a:endParaRPr>
          </a:p>
        </p:txBody>
      </p:sp>
      <p:sp>
        <p:nvSpPr>
          <p:cNvPr id="89" name="Rounded Rectangle 88"/>
          <p:cNvSpPr/>
          <p:nvPr/>
        </p:nvSpPr>
        <p:spPr bwMode="auto">
          <a:xfrm>
            <a:off x="265289" y="6164071"/>
            <a:ext cx="842532" cy="194430"/>
          </a:xfrm>
          <a:prstGeom prst="roundRect">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900" dirty="0">
                <a:latin typeface="+mj-lt"/>
              </a:rPr>
              <a:t>Staff</a:t>
            </a:r>
            <a:endParaRPr lang="en-GB" sz="990" dirty="0">
              <a:latin typeface="+mj-lt"/>
            </a:endParaRPr>
          </a:p>
        </p:txBody>
      </p:sp>
      <p:sp>
        <p:nvSpPr>
          <p:cNvPr id="90" name="Rounded Rectangle 89"/>
          <p:cNvSpPr/>
          <p:nvPr/>
        </p:nvSpPr>
        <p:spPr bwMode="auto">
          <a:xfrm>
            <a:off x="3043767" y="6164071"/>
            <a:ext cx="842532" cy="194430"/>
          </a:xfrm>
          <a:prstGeom prst="roundRect">
            <a:avLst/>
          </a:prstGeom>
          <a:solidFill>
            <a:srgbClr val="03DF2D"/>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900" dirty="0">
                <a:latin typeface="+mj-lt"/>
              </a:rPr>
              <a:t>Externals</a:t>
            </a:r>
            <a:endParaRPr lang="en-GB" sz="990" dirty="0">
              <a:latin typeface="+mj-lt"/>
            </a:endParaRPr>
          </a:p>
        </p:txBody>
      </p:sp>
      <p:sp>
        <p:nvSpPr>
          <p:cNvPr id="57" name="Rounded Rectangle 56"/>
          <p:cNvSpPr/>
          <p:nvPr/>
        </p:nvSpPr>
        <p:spPr bwMode="auto">
          <a:xfrm>
            <a:off x="5487932" y="3123227"/>
            <a:ext cx="870347" cy="465343"/>
          </a:xfrm>
          <a:prstGeom prst="roundRect">
            <a:avLst/>
          </a:prstGeom>
          <a:solidFill>
            <a:srgbClr val="33CCFF"/>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58" name="TextBox 57"/>
          <p:cNvSpPr txBox="1"/>
          <p:nvPr/>
        </p:nvSpPr>
        <p:spPr>
          <a:xfrm>
            <a:off x="5414625" y="3164056"/>
            <a:ext cx="998062" cy="480130"/>
          </a:xfrm>
          <a:prstGeom prst="rect">
            <a:avLst/>
          </a:prstGeom>
          <a:noFill/>
        </p:spPr>
        <p:txBody>
          <a:bodyPr wrap="square" rtlCol="0">
            <a:spAutoFit/>
          </a:bodyPr>
          <a:lstStyle/>
          <a:p>
            <a:pPr algn="ctr"/>
            <a:r>
              <a:rPr lang="en-GB" sz="1080" dirty="0" smtClean="0">
                <a:latin typeface="+mj-lt"/>
              </a:rPr>
              <a:t>Assoc. </a:t>
            </a:r>
            <a:r>
              <a:rPr lang="en-GB" sz="1080" dirty="0">
                <a:latin typeface="+mj-lt"/>
              </a:rPr>
              <a:t>Board</a:t>
            </a:r>
          </a:p>
          <a:p>
            <a:pPr algn="ctr"/>
            <a:r>
              <a:rPr lang="da-DK" sz="720" dirty="0">
                <a:latin typeface="+mj-lt"/>
              </a:rPr>
              <a:t> Min 6 NM/RM;  </a:t>
            </a:r>
            <a:endParaRPr lang="da-DK" sz="720" dirty="0" smtClean="0">
              <a:latin typeface="+mj-lt"/>
            </a:endParaRPr>
          </a:p>
          <a:p>
            <a:pPr algn="ctr"/>
            <a:r>
              <a:rPr lang="da-DK" sz="720" dirty="0" smtClean="0">
                <a:latin typeface="+mj-lt"/>
              </a:rPr>
              <a:t>Max </a:t>
            </a:r>
            <a:r>
              <a:rPr lang="da-DK" sz="720" dirty="0">
                <a:latin typeface="+mj-lt"/>
              </a:rPr>
              <a:t>2 non-NREN</a:t>
            </a:r>
            <a:endParaRPr lang="en-GB" sz="810" dirty="0">
              <a:latin typeface="+mj-lt"/>
            </a:endParaRPr>
          </a:p>
        </p:txBody>
      </p:sp>
      <p:sp>
        <p:nvSpPr>
          <p:cNvPr id="99" name="Rounded Rectangle 98"/>
          <p:cNvSpPr/>
          <p:nvPr/>
        </p:nvSpPr>
        <p:spPr bwMode="auto">
          <a:xfrm>
            <a:off x="5479442" y="3012168"/>
            <a:ext cx="1712221" cy="178792"/>
          </a:xfrm>
          <a:prstGeom prst="roundRect">
            <a:avLst/>
          </a:prstGeom>
          <a:solidFill>
            <a:srgbClr val="33CCFF"/>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100" name="TextBox 99"/>
          <p:cNvSpPr txBox="1"/>
          <p:nvPr/>
        </p:nvSpPr>
        <p:spPr>
          <a:xfrm>
            <a:off x="5885812" y="2977869"/>
            <a:ext cx="540534" cy="244682"/>
          </a:xfrm>
          <a:prstGeom prst="rect">
            <a:avLst/>
          </a:prstGeom>
          <a:noFill/>
        </p:spPr>
        <p:txBody>
          <a:bodyPr wrap="none" rtlCol="0">
            <a:spAutoFit/>
          </a:bodyPr>
          <a:lstStyle/>
          <a:p>
            <a:pPr algn="ctr"/>
            <a:r>
              <a:rPr lang="en-GB" sz="990" dirty="0">
                <a:latin typeface="+mj-lt"/>
              </a:rPr>
              <a:t>1 Chair</a:t>
            </a:r>
          </a:p>
        </p:txBody>
      </p:sp>
      <p:cxnSp>
        <p:nvCxnSpPr>
          <p:cNvPr id="97" name="Straight Connector 309"/>
          <p:cNvCxnSpPr>
            <a:cxnSpLocks noChangeShapeType="1"/>
            <a:endCxn id="98" idx="0"/>
          </p:cNvCxnSpPr>
          <p:nvPr/>
        </p:nvCxnSpPr>
        <p:spPr bwMode="auto">
          <a:xfrm flipH="1">
            <a:off x="2956190" y="2899024"/>
            <a:ext cx="9922" cy="491020"/>
          </a:xfrm>
          <a:prstGeom prst="line">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8" name="Rounded Rectangle 97"/>
          <p:cNvSpPr/>
          <p:nvPr/>
        </p:nvSpPr>
        <p:spPr bwMode="auto">
          <a:xfrm>
            <a:off x="2514637" y="3390044"/>
            <a:ext cx="883105" cy="421266"/>
          </a:xfrm>
          <a:prstGeom prst="round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945" dirty="0">
                <a:latin typeface="+mj-lt"/>
              </a:rPr>
              <a:t>Committee</a:t>
            </a:r>
            <a:endParaRPr lang="en-GB" sz="810" dirty="0">
              <a:latin typeface="+mj-lt"/>
            </a:endParaRPr>
          </a:p>
        </p:txBody>
      </p:sp>
      <p:cxnSp>
        <p:nvCxnSpPr>
          <p:cNvPr id="102" name="Straight Connector 309"/>
          <p:cNvCxnSpPr>
            <a:cxnSpLocks noChangeShapeType="1"/>
            <a:endCxn id="105" idx="0"/>
          </p:cNvCxnSpPr>
          <p:nvPr/>
        </p:nvCxnSpPr>
        <p:spPr bwMode="auto">
          <a:xfrm>
            <a:off x="3093370" y="2885653"/>
            <a:ext cx="1" cy="641573"/>
          </a:xfrm>
          <a:prstGeom prst="line">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5" name="Rounded Rectangle 104"/>
          <p:cNvSpPr/>
          <p:nvPr/>
        </p:nvSpPr>
        <p:spPr bwMode="auto">
          <a:xfrm>
            <a:off x="2651818" y="3527225"/>
            <a:ext cx="883105" cy="421266"/>
          </a:xfrm>
          <a:prstGeom prst="round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945" dirty="0">
                <a:latin typeface="+mj-lt"/>
              </a:rPr>
              <a:t>Committee</a:t>
            </a:r>
            <a:endParaRPr lang="en-GB" sz="810" dirty="0">
              <a:latin typeface="+mj-lt"/>
            </a:endParaRPr>
          </a:p>
        </p:txBody>
      </p:sp>
      <p:cxnSp>
        <p:nvCxnSpPr>
          <p:cNvPr id="106" name="Straight Connector 309"/>
          <p:cNvCxnSpPr>
            <a:cxnSpLocks noChangeShapeType="1"/>
            <a:endCxn id="256" idx="0"/>
          </p:cNvCxnSpPr>
          <p:nvPr/>
        </p:nvCxnSpPr>
        <p:spPr bwMode="auto">
          <a:xfrm flipH="1">
            <a:off x="7758757" y="2879438"/>
            <a:ext cx="2969" cy="373425"/>
          </a:xfrm>
          <a:prstGeom prst="line">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7" name="TextBox 126"/>
          <p:cNvSpPr txBox="1"/>
          <p:nvPr/>
        </p:nvSpPr>
        <p:spPr>
          <a:xfrm>
            <a:off x="6664144" y="5893123"/>
            <a:ext cx="914161" cy="276999"/>
          </a:xfrm>
          <a:prstGeom prst="rect">
            <a:avLst/>
          </a:prstGeom>
          <a:noFill/>
        </p:spPr>
        <p:txBody>
          <a:bodyPr wrap="none" rtlCol="0">
            <a:spAutoFit/>
          </a:bodyPr>
          <a:lstStyle/>
          <a:p>
            <a:pPr algn="ctr"/>
            <a:r>
              <a:rPr lang="en-GB" sz="1200" dirty="0" smtClean="0">
                <a:latin typeface="+mj-lt"/>
              </a:rPr>
              <a:t>GEANT </a:t>
            </a:r>
            <a:r>
              <a:rPr lang="en-GB" sz="1200" dirty="0">
                <a:latin typeface="+mj-lt"/>
              </a:rPr>
              <a:t>/ </a:t>
            </a:r>
            <a:r>
              <a:rPr lang="da-DK" sz="1200" dirty="0">
                <a:latin typeface="+mj-lt"/>
              </a:rPr>
              <a:t>UK</a:t>
            </a:r>
            <a:endParaRPr lang="en-GB" sz="1600" dirty="0">
              <a:latin typeface="+mj-lt"/>
            </a:endParaRPr>
          </a:p>
        </p:txBody>
      </p:sp>
      <p:sp>
        <p:nvSpPr>
          <p:cNvPr id="26" name="TextBox 25"/>
          <p:cNvSpPr txBox="1"/>
          <p:nvPr/>
        </p:nvSpPr>
        <p:spPr>
          <a:xfrm>
            <a:off x="3397742" y="2604689"/>
            <a:ext cx="2815257" cy="313932"/>
          </a:xfrm>
          <a:prstGeom prst="rect">
            <a:avLst/>
          </a:prstGeom>
          <a:noFill/>
        </p:spPr>
        <p:txBody>
          <a:bodyPr wrap="square" rtlCol="0">
            <a:spAutoFit/>
          </a:bodyPr>
          <a:lstStyle/>
          <a:p>
            <a:pPr algn="ctr"/>
            <a:r>
              <a:rPr lang="en-GB" sz="1440" dirty="0">
                <a:latin typeface="+mj-lt"/>
              </a:rPr>
              <a:t>General Assembly</a:t>
            </a:r>
          </a:p>
        </p:txBody>
      </p:sp>
      <p:grpSp>
        <p:nvGrpSpPr>
          <p:cNvPr id="157" name="Group 156"/>
          <p:cNvGrpSpPr/>
          <p:nvPr/>
        </p:nvGrpSpPr>
        <p:grpSpPr>
          <a:xfrm>
            <a:off x="877412" y="2388206"/>
            <a:ext cx="750249" cy="670205"/>
            <a:chOff x="1002930" y="2584276"/>
            <a:chExt cx="6927781" cy="305501"/>
          </a:xfrm>
          <a:solidFill>
            <a:srgbClr val="33CCFF"/>
          </a:solidFill>
        </p:grpSpPr>
        <p:sp>
          <p:nvSpPr>
            <p:cNvPr id="158" name="Rounded Rectangle 157"/>
            <p:cNvSpPr/>
            <p:nvPr/>
          </p:nvSpPr>
          <p:spPr bwMode="auto">
            <a:xfrm>
              <a:off x="1002930" y="2584276"/>
              <a:ext cx="6927781" cy="305501"/>
            </a:xfrm>
            <a:prstGeom prst="roundRect">
              <a:avLst/>
            </a:prstGeom>
            <a:grp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159" name="TextBox 158"/>
            <p:cNvSpPr txBox="1"/>
            <p:nvPr/>
          </p:nvSpPr>
          <p:spPr>
            <a:xfrm>
              <a:off x="1589500" y="2605762"/>
              <a:ext cx="6288716" cy="130474"/>
            </a:xfrm>
            <a:prstGeom prst="rect">
              <a:avLst/>
            </a:prstGeom>
            <a:grpFill/>
          </p:spPr>
          <p:txBody>
            <a:bodyPr wrap="square" rtlCol="0">
              <a:spAutoFit/>
            </a:bodyPr>
            <a:lstStyle/>
            <a:p>
              <a:pPr algn="ctr"/>
              <a:r>
                <a:rPr lang="en-GB" sz="1260" dirty="0">
                  <a:latin typeface="+mj-lt"/>
                </a:rPr>
                <a:t>1 Chair</a:t>
              </a:r>
            </a:p>
          </p:txBody>
        </p:sp>
      </p:grpSp>
      <p:sp>
        <p:nvSpPr>
          <p:cNvPr id="162" name="Oval 161"/>
          <p:cNvSpPr/>
          <p:nvPr/>
        </p:nvSpPr>
        <p:spPr bwMode="auto">
          <a:xfrm>
            <a:off x="1979307" y="1750793"/>
            <a:ext cx="2335171" cy="545477"/>
          </a:xfrm>
          <a:prstGeom prst="ellipse">
            <a:avLst/>
          </a:prstGeom>
          <a:solidFill>
            <a:srgbClr val="33CCFF"/>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163" name="TextBox 162"/>
          <p:cNvSpPr txBox="1"/>
          <p:nvPr/>
        </p:nvSpPr>
        <p:spPr>
          <a:xfrm>
            <a:off x="2143332" y="1830410"/>
            <a:ext cx="2047035" cy="459357"/>
          </a:xfrm>
          <a:prstGeom prst="rect">
            <a:avLst/>
          </a:prstGeom>
          <a:noFill/>
        </p:spPr>
        <p:txBody>
          <a:bodyPr wrap="none" rtlCol="0">
            <a:spAutoFit/>
          </a:bodyPr>
          <a:lstStyle/>
          <a:p>
            <a:pPr algn="ctr"/>
            <a:r>
              <a:rPr lang="en-GB" sz="1440" dirty="0">
                <a:latin typeface="+mj-lt"/>
              </a:rPr>
              <a:t>Representative Members</a:t>
            </a:r>
          </a:p>
          <a:p>
            <a:pPr algn="ctr"/>
            <a:r>
              <a:rPr lang="en-GB" sz="945" dirty="0">
                <a:latin typeface="+mj-lt"/>
              </a:rPr>
              <a:t>NREN groups; voting</a:t>
            </a:r>
          </a:p>
        </p:txBody>
      </p:sp>
      <p:sp>
        <p:nvSpPr>
          <p:cNvPr id="2" name="Slide Number Placeholder 1"/>
          <p:cNvSpPr>
            <a:spLocks noGrp="1"/>
          </p:cNvSpPr>
          <p:nvPr>
            <p:ph type="sldNum" sz="quarter" idx="12"/>
          </p:nvPr>
        </p:nvSpPr>
        <p:spPr/>
        <p:txBody>
          <a:bodyPr/>
          <a:lstStyle/>
          <a:p>
            <a:pPr>
              <a:defRPr/>
            </a:pPr>
            <a:fld id="{82D916FD-ABA0-48B6-B812-5BDD6788D0A8}" type="slidenum">
              <a:rPr lang="en-US" smtClean="0"/>
              <a:pPr>
                <a:defRPr/>
              </a:pPr>
              <a:t>18</a:t>
            </a:fld>
            <a:endParaRPr lang="en-US"/>
          </a:p>
        </p:txBody>
      </p:sp>
      <p:sp>
        <p:nvSpPr>
          <p:cNvPr id="64" name="Rounded Rectangle 63"/>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65" name="Rounded Rectangle 64"/>
          <p:cNvSpPr/>
          <p:nvPr/>
        </p:nvSpPr>
        <p:spPr bwMode="auto">
          <a:xfrm>
            <a:off x="1998729" y="6639433"/>
            <a:ext cx="1465637"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66" name="Rounded Rectangle 65"/>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67" name="Rounded Rectangle 66"/>
          <p:cNvSpPr/>
          <p:nvPr/>
        </p:nvSpPr>
        <p:spPr bwMode="auto">
          <a:xfrm>
            <a:off x="5248571" y="6625313"/>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68" name="Rounded Rectangle 67"/>
          <p:cNvSpPr/>
          <p:nvPr/>
        </p:nvSpPr>
        <p:spPr bwMode="auto">
          <a:xfrm>
            <a:off x="6824749" y="6607756"/>
            <a:ext cx="1815703" cy="211266"/>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31242807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49" name="Straight Arrow Connector 148"/>
          <p:cNvCxnSpPr/>
          <p:nvPr/>
        </p:nvCxnSpPr>
        <p:spPr bwMode="auto">
          <a:xfrm flipH="1">
            <a:off x="5855643" y="4592955"/>
            <a:ext cx="12427" cy="1310634"/>
          </a:xfrm>
          <a:prstGeom prst="straightConnector1">
            <a:avLst/>
          </a:prstGeom>
          <a:solidFill>
            <a:schemeClr val="accent1"/>
          </a:solidFill>
          <a:ln w="254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0" name="Straight Arrow Connector 149"/>
          <p:cNvCxnSpPr/>
          <p:nvPr/>
        </p:nvCxnSpPr>
        <p:spPr bwMode="auto">
          <a:xfrm>
            <a:off x="6905424" y="4585913"/>
            <a:ext cx="0" cy="1331206"/>
          </a:xfrm>
          <a:prstGeom prst="straightConnector1">
            <a:avLst/>
          </a:prstGeom>
          <a:solidFill>
            <a:schemeClr val="accent1"/>
          </a:solidFill>
          <a:ln w="254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Arrow Connector 54"/>
          <p:cNvCxnSpPr>
            <a:endCxn id="62" idx="0"/>
          </p:cNvCxnSpPr>
          <p:nvPr/>
        </p:nvCxnSpPr>
        <p:spPr bwMode="auto">
          <a:xfrm flipH="1">
            <a:off x="6344419" y="3508662"/>
            <a:ext cx="13862" cy="957193"/>
          </a:xfrm>
          <a:prstGeom prst="straightConnector1">
            <a:avLst/>
          </a:prstGeom>
          <a:solidFill>
            <a:schemeClr val="accent1"/>
          </a:solidFill>
          <a:ln w="254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 name="Rounded Rectangle 91"/>
          <p:cNvSpPr/>
          <p:nvPr/>
        </p:nvSpPr>
        <p:spPr bwMode="auto">
          <a:xfrm>
            <a:off x="6330557" y="3123227"/>
            <a:ext cx="870347" cy="465343"/>
          </a:xfrm>
          <a:prstGeom prst="roundRect">
            <a:avLst/>
          </a:prstGeom>
          <a:solidFill>
            <a:srgbClr val="33CCFF"/>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93" name="TextBox 92"/>
          <p:cNvSpPr txBox="1"/>
          <p:nvPr/>
        </p:nvSpPr>
        <p:spPr>
          <a:xfrm>
            <a:off x="6257250" y="3164056"/>
            <a:ext cx="998062" cy="480130"/>
          </a:xfrm>
          <a:prstGeom prst="rect">
            <a:avLst/>
          </a:prstGeom>
          <a:noFill/>
        </p:spPr>
        <p:txBody>
          <a:bodyPr wrap="square" rtlCol="0">
            <a:spAutoFit/>
          </a:bodyPr>
          <a:lstStyle/>
          <a:p>
            <a:pPr algn="ctr"/>
            <a:r>
              <a:rPr lang="en-GB" sz="1080" dirty="0" err="1" smtClean="0">
                <a:latin typeface="+mj-lt"/>
              </a:rPr>
              <a:t>Ldt</a:t>
            </a:r>
            <a:r>
              <a:rPr lang="en-GB" sz="1080" dirty="0" smtClean="0">
                <a:latin typeface="+mj-lt"/>
              </a:rPr>
              <a:t>. </a:t>
            </a:r>
            <a:r>
              <a:rPr lang="en-GB" sz="1080" dirty="0">
                <a:latin typeface="+mj-lt"/>
              </a:rPr>
              <a:t>Board</a:t>
            </a:r>
          </a:p>
          <a:p>
            <a:pPr algn="ctr"/>
            <a:r>
              <a:rPr lang="da-DK" sz="720" dirty="0">
                <a:latin typeface="+mj-lt"/>
              </a:rPr>
              <a:t> Min 6 NM/RM;  </a:t>
            </a:r>
            <a:endParaRPr lang="da-DK" sz="720" dirty="0" smtClean="0">
              <a:latin typeface="+mj-lt"/>
            </a:endParaRPr>
          </a:p>
          <a:p>
            <a:pPr algn="ctr"/>
            <a:r>
              <a:rPr lang="da-DK" sz="720" dirty="0" smtClean="0">
                <a:latin typeface="+mj-lt"/>
              </a:rPr>
              <a:t>Max </a:t>
            </a:r>
            <a:r>
              <a:rPr lang="da-DK" sz="720" dirty="0">
                <a:latin typeface="+mj-lt"/>
              </a:rPr>
              <a:t>2 non-NREN</a:t>
            </a:r>
            <a:endParaRPr lang="en-GB" sz="810" dirty="0">
              <a:latin typeface="+mj-lt"/>
            </a:endParaRPr>
          </a:p>
        </p:txBody>
      </p:sp>
      <p:sp>
        <p:nvSpPr>
          <p:cNvPr id="95" name="Rounded Rectangle 94"/>
          <p:cNvSpPr/>
          <p:nvPr/>
        </p:nvSpPr>
        <p:spPr bwMode="auto">
          <a:xfrm>
            <a:off x="4643115" y="3616701"/>
            <a:ext cx="884535" cy="336543"/>
          </a:xfrm>
          <a:prstGeom prst="roundRect">
            <a:avLst/>
          </a:prstGeom>
          <a:solidFill>
            <a:srgbClr val="33CCFF"/>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810" dirty="0">
                <a:latin typeface="+mj-lt"/>
              </a:rPr>
              <a:t>Cost Sharing Committee</a:t>
            </a:r>
          </a:p>
        </p:txBody>
      </p:sp>
      <p:cxnSp>
        <p:nvCxnSpPr>
          <p:cNvPr id="107" name="Straight Connector 106"/>
          <p:cNvCxnSpPr/>
          <p:nvPr/>
        </p:nvCxnSpPr>
        <p:spPr bwMode="auto">
          <a:xfrm flipH="1">
            <a:off x="5063958" y="3434501"/>
            <a:ext cx="593327" cy="4434"/>
          </a:xfrm>
          <a:prstGeom prst="line">
            <a:avLst/>
          </a:prstGeom>
          <a:solidFill>
            <a:schemeClr val="accent1"/>
          </a:solidFill>
          <a:ln w="254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08" name="Straight Arrow Connector 107"/>
          <p:cNvCxnSpPr/>
          <p:nvPr/>
        </p:nvCxnSpPr>
        <p:spPr bwMode="auto">
          <a:xfrm flipH="1">
            <a:off x="5073928" y="3434706"/>
            <a:ext cx="3098" cy="200877"/>
          </a:xfrm>
          <a:prstGeom prst="straightConnector1">
            <a:avLst/>
          </a:prstGeom>
          <a:solidFill>
            <a:schemeClr val="accent1"/>
          </a:solidFill>
          <a:ln w="25400" cap="flat" cmpd="sng" algn="ctr">
            <a:solidFill>
              <a:schemeClr val="tx1"/>
            </a:solidFill>
            <a:prstDash val="solid"/>
            <a:round/>
            <a:headEnd type="none" w="med" len="med"/>
            <a:tailEnd type="arrow"/>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6" name="Straight Arrow Connector 95"/>
          <p:cNvCxnSpPr/>
          <p:nvPr/>
        </p:nvCxnSpPr>
        <p:spPr bwMode="auto">
          <a:xfrm flipH="1">
            <a:off x="6136106" y="2799142"/>
            <a:ext cx="3530" cy="221664"/>
          </a:xfrm>
          <a:prstGeom prst="straightConnector1">
            <a:avLst/>
          </a:prstGeom>
          <a:solidFill>
            <a:schemeClr val="accent1"/>
          </a:solidFill>
          <a:ln w="25400" cap="flat" cmpd="sng" algn="ctr">
            <a:solidFill>
              <a:schemeClr val="tx1"/>
            </a:solidFill>
            <a:prstDash val="solid"/>
            <a:round/>
            <a:headEnd type="none" w="sm" len="med"/>
            <a:tailEnd type="triangle" w="sm"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Rounded Rectangle 24"/>
          <p:cNvSpPr/>
          <p:nvPr/>
        </p:nvSpPr>
        <p:spPr bwMode="auto">
          <a:xfrm>
            <a:off x="1590894" y="2604690"/>
            <a:ext cx="7259049" cy="274994"/>
          </a:xfrm>
          <a:prstGeom prst="round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148" name="Rounded Rectangle 147"/>
          <p:cNvSpPr/>
          <p:nvPr/>
        </p:nvSpPr>
        <p:spPr bwMode="auto">
          <a:xfrm>
            <a:off x="6386886" y="5893124"/>
            <a:ext cx="1645800" cy="242745"/>
          </a:xfrm>
          <a:prstGeom prst="roundRect">
            <a:avLst>
              <a:gd name="adj" fmla="val 13742"/>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256" name="Rounded Rectangle 255"/>
          <p:cNvSpPr/>
          <p:nvPr/>
        </p:nvSpPr>
        <p:spPr bwMode="auto">
          <a:xfrm>
            <a:off x="7317205" y="3252863"/>
            <a:ext cx="883105" cy="421266"/>
          </a:xfrm>
          <a:prstGeom prst="roundRect">
            <a:avLst/>
          </a:prstGeom>
          <a:solidFill>
            <a:srgbClr val="03DF2D"/>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810" dirty="0">
                <a:latin typeface="+mj-lt"/>
              </a:rPr>
              <a:t>Advisory Council</a:t>
            </a:r>
          </a:p>
        </p:txBody>
      </p:sp>
      <p:cxnSp>
        <p:nvCxnSpPr>
          <p:cNvPr id="101" name="Straight Connector 309"/>
          <p:cNvCxnSpPr>
            <a:cxnSpLocks noChangeShapeType="1"/>
            <a:endCxn id="257" idx="0"/>
          </p:cNvCxnSpPr>
          <p:nvPr/>
        </p:nvCxnSpPr>
        <p:spPr bwMode="auto">
          <a:xfrm>
            <a:off x="2819007" y="2885653"/>
            <a:ext cx="1" cy="367210"/>
          </a:xfrm>
          <a:prstGeom prst="line">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7" name="Rounded Rectangle 256"/>
          <p:cNvSpPr/>
          <p:nvPr/>
        </p:nvSpPr>
        <p:spPr bwMode="auto">
          <a:xfrm>
            <a:off x="2377455" y="3252863"/>
            <a:ext cx="883105" cy="421266"/>
          </a:xfrm>
          <a:prstGeom prst="round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945" dirty="0">
                <a:latin typeface="+mj-lt"/>
              </a:rPr>
              <a:t>Committee</a:t>
            </a:r>
            <a:endParaRPr lang="en-GB" sz="810" dirty="0">
              <a:latin typeface="+mj-lt"/>
            </a:endParaRPr>
          </a:p>
        </p:txBody>
      </p:sp>
      <p:sp>
        <p:nvSpPr>
          <p:cNvPr id="250" name="Down Arrow 249"/>
          <p:cNvSpPr/>
          <p:nvPr/>
        </p:nvSpPr>
        <p:spPr bwMode="auto">
          <a:xfrm>
            <a:off x="4066895" y="2403960"/>
            <a:ext cx="1491125" cy="227225"/>
          </a:xfrm>
          <a:prstGeom prst="downArrow">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23" name="Oval 22"/>
          <p:cNvSpPr/>
          <p:nvPr/>
        </p:nvSpPr>
        <p:spPr bwMode="auto">
          <a:xfrm>
            <a:off x="682961" y="1476849"/>
            <a:ext cx="8231801" cy="937509"/>
          </a:xfrm>
          <a:prstGeom prst="ellipse">
            <a:avLst/>
          </a:prstGeom>
          <a:solidFill>
            <a:schemeClr val="bg1">
              <a:lumMod val="95000"/>
            </a:schemeClr>
          </a:solidFill>
          <a:ln w="9525" cap="flat" cmpd="sng" algn="ctr">
            <a:solidFill>
              <a:schemeClr val="tx1">
                <a:alpha val="70000"/>
              </a:schemeClr>
            </a:solidFill>
            <a:prstDash val="lgDash"/>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24" name="TextBox 23"/>
          <p:cNvSpPr txBox="1"/>
          <p:nvPr/>
        </p:nvSpPr>
        <p:spPr>
          <a:xfrm>
            <a:off x="3148065" y="1454884"/>
            <a:ext cx="2606676" cy="341632"/>
          </a:xfrm>
          <a:prstGeom prst="rect">
            <a:avLst/>
          </a:prstGeom>
          <a:noFill/>
        </p:spPr>
        <p:txBody>
          <a:bodyPr wrap="none" rtlCol="0">
            <a:spAutoFit/>
          </a:bodyPr>
          <a:lstStyle/>
          <a:p>
            <a:r>
              <a:rPr lang="en-GB" sz="1620" dirty="0">
                <a:latin typeface="+mj-lt"/>
              </a:rPr>
              <a:t>GÉANT Association Members</a:t>
            </a:r>
          </a:p>
        </p:txBody>
      </p:sp>
      <p:sp>
        <p:nvSpPr>
          <p:cNvPr id="16" name="Oval 15"/>
          <p:cNvSpPr/>
          <p:nvPr/>
        </p:nvSpPr>
        <p:spPr bwMode="auto">
          <a:xfrm>
            <a:off x="3969927" y="1799944"/>
            <a:ext cx="2335171" cy="545477"/>
          </a:xfrm>
          <a:prstGeom prst="ellipse">
            <a:avLst/>
          </a:prstGeom>
          <a:solidFill>
            <a:srgbClr val="33CCFF"/>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51" name="TextBox 50"/>
          <p:cNvSpPr txBox="1"/>
          <p:nvPr/>
        </p:nvSpPr>
        <p:spPr>
          <a:xfrm>
            <a:off x="4355587" y="1828450"/>
            <a:ext cx="1736694" cy="487056"/>
          </a:xfrm>
          <a:prstGeom prst="rect">
            <a:avLst/>
          </a:prstGeom>
          <a:noFill/>
        </p:spPr>
        <p:txBody>
          <a:bodyPr wrap="none" rtlCol="0">
            <a:spAutoFit/>
          </a:bodyPr>
          <a:lstStyle/>
          <a:p>
            <a:pPr algn="ctr"/>
            <a:r>
              <a:rPr lang="en-GB" sz="1620" dirty="0">
                <a:latin typeface="+mj-lt"/>
              </a:rPr>
              <a:t>National Members</a:t>
            </a:r>
          </a:p>
          <a:p>
            <a:pPr algn="ctr"/>
            <a:r>
              <a:rPr lang="en-GB" sz="945" dirty="0">
                <a:latin typeface="+mj-lt"/>
              </a:rPr>
              <a:t>NRENs; voting</a:t>
            </a:r>
          </a:p>
        </p:txBody>
      </p:sp>
      <p:sp>
        <p:nvSpPr>
          <p:cNvPr id="70" name="Oval 69"/>
          <p:cNvSpPr/>
          <p:nvPr/>
        </p:nvSpPr>
        <p:spPr bwMode="auto">
          <a:xfrm>
            <a:off x="6916343" y="1680679"/>
            <a:ext cx="1277755" cy="518539"/>
          </a:xfrm>
          <a:prstGeom prst="ellipse">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71" name="TextBox 70"/>
          <p:cNvSpPr txBox="1"/>
          <p:nvPr/>
        </p:nvSpPr>
        <p:spPr>
          <a:xfrm>
            <a:off x="7078287" y="1710018"/>
            <a:ext cx="1050993" cy="487056"/>
          </a:xfrm>
          <a:prstGeom prst="rect">
            <a:avLst/>
          </a:prstGeom>
          <a:noFill/>
        </p:spPr>
        <p:txBody>
          <a:bodyPr wrap="none" rtlCol="0">
            <a:spAutoFit/>
          </a:bodyPr>
          <a:lstStyle/>
          <a:p>
            <a:pPr algn="ctr"/>
            <a:r>
              <a:rPr lang="en-GB" sz="1620" dirty="0">
                <a:latin typeface="+mj-lt"/>
              </a:rPr>
              <a:t>Associates</a:t>
            </a:r>
          </a:p>
          <a:p>
            <a:pPr algn="ctr"/>
            <a:r>
              <a:rPr lang="da-DK" sz="945" dirty="0">
                <a:latin typeface="+mj-lt"/>
              </a:rPr>
              <a:t>Non voting</a:t>
            </a:r>
            <a:endParaRPr lang="en-GB" sz="945" dirty="0">
              <a:latin typeface="+mj-lt"/>
            </a:endParaRPr>
          </a:p>
        </p:txBody>
      </p:sp>
      <p:sp>
        <p:nvSpPr>
          <p:cNvPr id="6" name="Title 5"/>
          <p:cNvSpPr>
            <a:spLocks noGrp="1"/>
          </p:cNvSpPr>
          <p:nvPr>
            <p:ph type="title"/>
          </p:nvPr>
        </p:nvSpPr>
        <p:spPr>
          <a:xfrm>
            <a:off x="685907" y="229532"/>
            <a:ext cx="6779343" cy="867387"/>
          </a:xfrm>
        </p:spPr>
        <p:txBody>
          <a:bodyPr>
            <a:normAutofit/>
          </a:bodyPr>
          <a:lstStyle/>
          <a:p>
            <a:r>
              <a:rPr lang="da-DK" sz="2160" dirty="0"/>
              <a:t>GÉANT Association Governance Structure</a:t>
            </a:r>
            <a:br>
              <a:rPr lang="da-DK" sz="2160" dirty="0"/>
            </a:br>
            <a:r>
              <a:rPr lang="da-DK" sz="2160" dirty="0" smtClean="0"/>
              <a:t>......where does IUAC fit in ?</a:t>
            </a:r>
            <a:endParaRPr lang="en-GB" sz="1440" dirty="0">
              <a:solidFill>
                <a:srgbClr val="FFFF00"/>
              </a:solidFill>
            </a:endParaRPr>
          </a:p>
        </p:txBody>
      </p:sp>
      <p:sp>
        <p:nvSpPr>
          <p:cNvPr id="60" name="Rounded Rectangle 59"/>
          <p:cNvSpPr/>
          <p:nvPr/>
        </p:nvSpPr>
        <p:spPr bwMode="auto">
          <a:xfrm>
            <a:off x="4741086" y="5893124"/>
            <a:ext cx="1645800" cy="242745"/>
          </a:xfrm>
          <a:prstGeom prst="roundRect">
            <a:avLst>
              <a:gd name="adj" fmla="val 13742"/>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61" name="TextBox 60"/>
          <p:cNvSpPr txBox="1"/>
          <p:nvPr/>
        </p:nvSpPr>
        <p:spPr>
          <a:xfrm>
            <a:off x="5022257" y="5893123"/>
            <a:ext cx="938078" cy="286232"/>
          </a:xfrm>
          <a:prstGeom prst="rect">
            <a:avLst/>
          </a:prstGeom>
          <a:noFill/>
        </p:spPr>
        <p:txBody>
          <a:bodyPr wrap="none" rtlCol="0">
            <a:spAutoFit/>
          </a:bodyPr>
          <a:lstStyle/>
          <a:p>
            <a:pPr algn="ctr"/>
            <a:r>
              <a:rPr lang="en-GB" sz="1260" dirty="0">
                <a:latin typeface="+mj-lt"/>
              </a:rPr>
              <a:t>GÉANT / NL</a:t>
            </a:r>
          </a:p>
        </p:txBody>
      </p:sp>
      <p:sp>
        <p:nvSpPr>
          <p:cNvPr id="62" name="Rounded Rectangle 61"/>
          <p:cNvSpPr/>
          <p:nvPr/>
        </p:nvSpPr>
        <p:spPr bwMode="auto">
          <a:xfrm>
            <a:off x="5487934" y="4465855"/>
            <a:ext cx="1712971" cy="243899"/>
          </a:xfrm>
          <a:prstGeom prst="roundRect">
            <a:avLst>
              <a:gd name="adj" fmla="val 40548"/>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63" name="TextBox 62"/>
          <p:cNvSpPr txBox="1"/>
          <p:nvPr/>
        </p:nvSpPr>
        <p:spPr>
          <a:xfrm>
            <a:off x="6142871" y="4464941"/>
            <a:ext cx="453202" cy="286232"/>
          </a:xfrm>
          <a:prstGeom prst="rect">
            <a:avLst/>
          </a:prstGeom>
          <a:noFill/>
        </p:spPr>
        <p:txBody>
          <a:bodyPr wrap="none" rtlCol="0">
            <a:spAutoFit/>
          </a:bodyPr>
          <a:lstStyle/>
          <a:p>
            <a:pPr algn="ctr"/>
            <a:r>
              <a:rPr lang="en-GB" sz="1260" dirty="0">
                <a:latin typeface="+mj-lt"/>
              </a:rPr>
              <a:t>CEO</a:t>
            </a:r>
            <a:endParaRPr lang="en-GB" sz="1440" dirty="0">
              <a:latin typeface="+mj-lt"/>
            </a:endParaRPr>
          </a:p>
        </p:txBody>
      </p:sp>
      <p:sp>
        <p:nvSpPr>
          <p:cNvPr id="85" name="Rounded Rectangle 63"/>
          <p:cNvSpPr>
            <a:spLocks noChangeArrowheads="1"/>
          </p:cNvSpPr>
          <p:nvPr/>
        </p:nvSpPr>
        <p:spPr bwMode="auto">
          <a:xfrm>
            <a:off x="219456" y="6069489"/>
            <a:ext cx="3847439" cy="356325"/>
          </a:xfrm>
          <a:prstGeom prst="roundRect">
            <a:avLst>
              <a:gd name="adj" fmla="val 7097"/>
            </a:avLst>
          </a:prstGeom>
          <a:noFill/>
          <a:ln w="9525" algn="ctr">
            <a:solidFill>
              <a:schemeClr val="tx1"/>
            </a:solidFill>
            <a:round/>
            <a:headEnd/>
            <a:tailEnd/>
          </a:ln>
          <a:extLst>
            <a:ext uri="{909E8E84-426E-40DD-AFC4-6F175D3DCCD1}">
              <a14:hiddenFill xmlns:a14="http://schemas.microsoft.com/office/drawing/2010/main">
                <a:solidFill>
                  <a:srgbClr val="FFFFFF"/>
                </a:solidFill>
              </a14:hiddenFill>
            </a:ext>
          </a:extLst>
        </p:spPr>
        <p:txBody>
          <a:bodyPr/>
          <a:lstStyle>
            <a:lvl1pPr defTabSz="915988" eaLnBrk="0" hangingPunct="0">
              <a:defRPr sz="2400">
                <a:solidFill>
                  <a:schemeClr val="tx1"/>
                </a:solidFill>
                <a:latin typeface="Times" panose="02020603050405020304" pitchFamily="18" charset="0"/>
              </a:defRPr>
            </a:lvl1pPr>
            <a:lvl2pPr marL="742950" indent="-285750" defTabSz="915988" eaLnBrk="0" hangingPunct="0">
              <a:defRPr sz="2400">
                <a:solidFill>
                  <a:schemeClr val="tx1"/>
                </a:solidFill>
                <a:latin typeface="Times" panose="02020603050405020304" pitchFamily="18" charset="0"/>
              </a:defRPr>
            </a:lvl2pPr>
            <a:lvl3pPr marL="1143000" indent="-228600" defTabSz="915988" eaLnBrk="0" hangingPunct="0">
              <a:defRPr sz="2400">
                <a:solidFill>
                  <a:schemeClr val="tx1"/>
                </a:solidFill>
                <a:latin typeface="Times" panose="02020603050405020304" pitchFamily="18" charset="0"/>
              </a:defRPr>
            </a:lvl3pPr>
            <a:lvl4pPr marL="1600200" indent="-228600" defTabSz="915988" eaLnBrk="0" hangingPunct="0">
              <a:defRPr sz="2400">
                <a:solidFill>
                  <a:schemeClr val="tx1"/>
                </a:solidFill>
                <a:latin typeface="Times" panose="02020603050405020304" pitchFamily="18" charset="0"/>
              </a:defRPr>
            </a:lvl4pPr>
            <a:lvl5pPr marL="2057400" indent="-228600" defTabSz="915988" eaLnBrk="0" hangingPunct="0">
              <a:defRPr sz="2400">
                <a:solidFill>
                  <a:schemeClr val="tx1"/>
                </a:solidFill>
                <a:latin typeface="Times" panose="02020603050405020304" pitchFamily="18" charset="0"/>
              </a:defRPr>
            </a:lvl5pPr>
            <a:lvl6pPr marL="2514600" indent="-228600" defTabSz="915988" eaLnBrk="0" fontAlgn="base" hangingPunct="0">
              <a:spcBef>
                <a:spcPct val="0"/>
              </a:spcBef>
              <a:spcAft>
                <a:spcPct val="0"/>
              </a:spcAft>
              <a:defRPr sz="2400">
                <a:solidFill>
                  <a:schemeClr val="tx1"/>
                </a:solidFill>
                <a:latin typeface="Times" panose="02020603050405020304" pitchFamily="18" charset="0"/>
              </a:defRPr>
            </a:lvl6pPr>
            <a:lvl7pPr marL="2971800" indent="-228600" defTabSz="915988" eaLnBrk="0" fontAlgn="base" hangingPunct="0">
              <a:spcBef>
                <a:spcPct val="0"/>
              </a:spcBef>
              <a:spcAft>
                <a:spcPct val="0"/>
              </a:spcAft>
              <a:defRPr sz="2400">
                <a:solidFill>
                  <a:schemeClr val="tx1"/>
                </a:solidFill>
                <a:latin typeface="Times" panose="02020603050405020304" pitchFamily="18" charset="0"/>
              </a:defRPr>
            </a:lvl7pPr>
            <a:lvl8pPr marL="3429000" indent="-228600" defTabSz="915988" eaLnBrk="0" fontAlgn="base" hangingPunct="0">
              <a:spcBef>
                <a:spcPct val="0"/>
              </a:spcBef>
              <a:spcAft>
                <a:spcPct val="0"/>
              </a:spcAft>
              <a:defRPr sz="2400">
                <a:solidFill>
                  <a:schemeClr val="tx1"/>
                </a:solidFill>
                <a:latin typeface="Times" panose="02020603050405020304" pitchFamily="18" charset="0"/>
              </a:defRPr>
            </a:lvl8pPr>
            <a:lvl9pPr marL="3886200" indent="-228600" defTabSz="915988" eaLnBrk="0" fontAlgn="base" hangingPunct="0">
              <a:spcBef>
                <a:spcPct val="0"/>
              </a:spcBef>
              <a:spcAft>
                <a:spcPct val="0"/>
              </a:spcAft>
              <a:defRPr sz="2400">
                <a:solidFill>
                  <a:schemeClr val="tx1"/>
                </a:solidFill>
                <a:latin typeface="Times" panose="02020603050405020304" pitchFamily="18" charset="0"/>
              </a:defRPr>
            </a:lvl9pPr>
          </a:lstStyle>
          <a:p>
            <a:endParaRPr lang="en-US" sz="2160"/>
          </a:p>
        </p:txBody>
      </p:sp>
      <p:sp>
        <p:nvSpPr>
          <p:cNvPr id="86" name="Rounded Rectangle 85"/>
          <p:cNvSpPr/>
          <p:nvPr/>
        </p:nvSpPr>
        <p:spPr bwMode="auto">
          <a:xfrm>
            <a:off x="1191449" y="6164071"/>
            <a:ext cx="842532" cy="194430"/>
          </a:xfrm>
          <a:prstGeom prst="roundRect">
            <a:avLst/>
          </a:prstGeom>
          <a:solidFill>
            <a:srgbClr val="33CCFF"/>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900" dirty="0">
                <a:latin typeface="+mj-lt"/>
              </a:rPr>
              <a:t>NREN</a:t>
            </a:r>
          </a:p>
        </p:txBody>
      </p:sp>
      <p:sp>
        <p:nvSpPr>
          <p:cNvPr id="88" name="Rounded Rectangle 87"/>
          <p:cNvSpPr/>
          <p:nvPr/>
        </p:nvSpPr>
        <p:spPr bwMode="auto">
          <a:xfrm>
            <a:off x="2117608" y="6164071"/>
            <a:ext cx="842532" cy="194430"/>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900" dirty="0">
                <a:latin typeface="+mj-lt"/>
              </a:rPr>
              <a:t>Management</a:t>
            </a:r>
            <a:endParaRPr lang="en-GB" sz="990" dirty="0">
              <a:latin typeface="+mj-lt"/>
            </a:endParaRPr>
          </a:p>
        </p:txBody>
      </p:sp>
      <p:sp>
        <p:nvSpPr>
          <p:cNvPr id="89" name="Rounded Rectangle 88"/>
          <p:cNvSpPr/>
          <p:nvPr/>
        </p:nvSpPr>
        <p:spPr bwMode="auto">
          <a:xfrm>
            <a:off x="265289" y="6164071"/>
            <a:ext cx="842532" cy="194430"/>
          </a:xfrm>
          <a:prstGeom prst="roundRect">
            <a:avLst/>
          </a:prstGeom>
          <a:solidFill>
            <a:schemeClr val="accent1">
              <a:lumMod val="60000"/>
              <a:lumOff val="40000"/>
            </a:schemeClr>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900" dirty="0">
                <a:latin typeface="+mj-lt"/>
              </a:rPr>
              <a:t>Staff</a:t>
            </a:r>
            <a:endParaRPr lang="en-GB" sz="990" dirty="0">
              <a:latin typeface="+mj-lt"/>
            </a:endParaRPr>
          </a:p>
        </p:txBody>
      </p:sp>
      <p:sp>
        <p:nvSpPr>
          <p:cNvPr id="90" name="Rounded Rectangle 89"/>
          <p:cNvSpPr/>
          <p:nvPr/>
        </p:nvSpPr>
        <p:spPr bwMode="auto">
          <a:xfrm>
            <a:off x="3043767" y="6164071"/>
            <a:ext cx="842532" cy="194430"/>
          </a:xfrm>
          <a:prstGeom prst="roundRect">
            <a:avLst/>
          </a:prstGeom>
          <a:solidFill>
            <a:srgbClr val="03DF2D"/>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900" dirty="0">
                <a:latin typeface="+mj-lt"/>
              </a:rPr>
              <a:t>Externals</a:t>
            </a:r>
            <a:endParaRPr lang="en-GB" sz="990" dirty="0">
              <a:latin typeface="+mj-lt"/>
            </a:endParaRPr>
          </a:p>
        </p:txBody>
      </p:sp>
      <p:sp>
        <p:nvSpPr>
          <p:cNvPr id="57" name="Rounded Rectangle 56"/>
          <p:cNvSpPr/>
          <p:nvPr/>
        </p:nvSpPr>
        <p:spPr bwMode="auto">
          <a:xfrm>
            <a:off x="5487932" y="3123227"/>
            <a:ext cx="870347" cy="465343"/>
          </a:xfrm>
          <a:prstGeom prst="roundRect">
            <a:avLst/>
          </a:prstGeom>
          <a:solidFill>
            <a:srgbClr val="33CCFF"/>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58" name="TextBox 57"/>
          <p:cNvSpPr txBox="1"/>
          <p:nvPr/>
        </p:nvSpPr>
        <p:spPr>
          <a:xfrm>
            <a:off x="5414625" y="3164056"/>
            <a:ext cx="998062" cy="480130"/>
          </a:xfrm>
          <a:prstGeom prst="rect">
            <a:avLst/>
          </a:prstGeom>
          <a:noFill/>
        </p:spPr>
        <p:txBody>
          <a:bodyPr wrap="square" rtlCol="0">
            <a:spAutoFit/>
          </a:bodyPr>
          <a:lstStyle/>
          <a:p>
            <a:pPr algn="ctr"/>
            <a:r>
              <a:rPr lang="en-GB" sz="1080" dirty="0" smtClean="0">
                <a:latin typeface="+mj-lt"/>
              </a:rPr>
              <a:t>Assoc. </a:t>
            </a:r>
            <a:r>
              <a:rPr lang="en-GB" sz="1080" dirty="0">
                <a:latin typeface="+mj-lt"/>
              </a:rPr>
              <a:t>Board</a:t>
            </a:r>
          </a:p>
          <a:p>
            <a:pPr algn="ctr"/>
            <a:r>
              <a:rPr lang="da-DK" sz="720" dirty="0">
                <a:latin typeface="+mj-lt"/>
              </a:rPr>
              <a:t> Min 6 NM/RM;  </a:t>
            </a:r>
            <a:endParaRPr lang="da-DK" sz="720" dirty="0" smtClean="0">
              <a:latin typeface="+mj-lt"/>
            </a:endParaRPr>
          </a:p>
          <a:p>
            <a:pPr algn="ctr"/>
            <a:r>
              <a:rPr lang="da-DK" sz="720" dirty="0" smtClean="0">
                <a:latin typeface="+mj-lt"/>
              </a:rPr>
              <a:t>Max </a:t>
            </a:r>
            <a:r>
              <a:rPr lang="da-DK" sz="720" dirty="0">
                <a:latin typeface="+mj-lt"/>
              </a:rPr>
              <a:t>2 non-NREN</a:t>
            </a:r>
            <a:endParaRPr lang="en-GB" sz="810" dirty="0">
              <a:latin typeface="+mj-lt"/>
            </a:endParaRPr>
          </a:p>
        </p:txBody>
      </p:sp>
      <p:sp>
        <p:nvSpPr>
          <p:cNvPr id="99" name="Rounded Rectangle 98"/>
          <p:cNvSpPr/>
          <p:nvPr/>
        </p:nvSpPr>
        <p:spPr bwMode="auto">
          <a:xfrm>
            <a:off x="5479442" y="3012168"/>
            <a:ext cx="1712221" cy="178792"/>
          </a:xfrm>
          <a:prstGeom prst="roundRect">
            <a:avLst/>
          </a:prstGeom>
          <a:solidFill>
            <a:srgbClr val="33CCFF"/>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100" name="TextBox 99"/>
          <p:cNvSpPr txBox="1"/>
          <p:nvPr/>
        </p:nvSpPr>
        <p:spPr>
          <a:xfrm>
            <a:off x="5885812" y="2977869"/>
            <a:ext cx="540534" cy="244682"/>
          </a:xfrm>
          <a:prstGeom prst="rect">
            <a:avLst/>
          </a:prstGeom>
          <a:noFill/>
        </p:spPr>
        <p:txBody>
          <a:bodyPr wrap="none" rtlCol="0">
            <a:spAutoFit/>
          </a:bodyPr>
          <a:lstStyle/>
          <a:p>
            <a:pPr algn="ctr"/>
            <a:r>
              <a:rPr lang="en-GB" sz="990" dirty="0">
                <a:latin typeface="+mj-lt"/>
              </a:rPr>
              <a:t>1 Chair</a:t>
            </a:r>
          </a:p>
        </p:txBody>
      </p:sp>
      <p:cxnSp>
        <p:nvCxnSpPr>
          <p:cNvPr id="97" name="Straight Connector 309"/>
          <p:cNvCxnSpPr>
            <a:cxnSpLocks noChangeShapeType="1"/>
            <a:endCxn id="98" idx="0"/>
          </p:cNvCxnSpPr>
          <p:nvPr/>
        </p:nvCxnSpPr>
        <p:spPr bwMode="auto">
          <a:xfrm flipH="1">
            <a:off x="2956190" y="2899024"/>
            <a:ext cx="9922" cy="491020"/>
          </a:xfrm>
          <a:prstGeom prst="line">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8" name="Rounded Rectangle 97"/>
          <p:cNvSpPr/>
          <p:nvPr/>
        </p:nvSpPr>
        <p:spPr bwMode="auto">
          <a:xfrm>
            <a:off x="2514637" y="3390044"/>
            <a:ext cx="883105" cy="421266"/>
          </a:xfrm>
          <a:prstGeom prst="round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945" dirty="0">
                <a:latin typeface="+mj-lt"/>
              </a:rPr>
              <a:t>Committee</a:t>
            </a:r>
            <a:endParaRPr lang="en-GB" sz="810" dirty="0">
              <a:latin typeface="+mj-lt"/>
            </a:endParaRPr>
          </a:p>
        </p:txBody>
      </p:sp>
      <p:cxnSp>
        <p:nvCxnSpPr>
          <p:cNvPr id="102" name="Straight Connector 309"/>
          <p:cNvCxnSpPr>
            <a:cxnSpLocks noChangeShapeType="1"/>
            <a:endCxn id="105" idx="0"/>
          </p:cNvCxnSpPr>
          <p:nvPr/>
        </p:nvCxnSpPr>
        <p:spPr bwMode="auto">
          <a:xfrm>
            <a:off x="3093370" y="2885653"/>
            <a:ext cx="1" cy="641573"/>
          </a:xfrm>
          <a:prstGeom prst="line">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5" name="Rounded Rectangle 104"/>
          <p:cNvSpPr/>
          <p:nvPr/>
        </p:nvSpPr>
        <p:spPr bwMode="auto">
          <a:xfrm>
            <a:off x="2651818" y="3527225"/>
            <a:ext cx="883105" cy="421266"/>
          </a:xfrm>
          <a:prstGeom prst="roundRect">
            <a:avLst/>
          </a:prstGeom>
          <a:solidFill>
            <a:schemeClr val="bg1">
              <a:lumMod val="95000"/>
            </a:schemeClr>
          </a:solidFill>
          <a:ln w="9525" cap="flat" cmpd="sng" algn="ctr">
            <a:solidFill>
              <a:schemeClr val="tx1"/>
            </a:solidFill>
            <a:prstDash val="solid"/>
            <a:round/>
            <a:headEnd type="none" w="med" len="med"/>
            <a:tailEnd type="none" w="med" len="med"/>
          </a:ln>
          <a:effectLst/>
          <a:extLst/>
        </p:spPr>
        <p:txBody>
          <a:bodyPr lIns="82304" tIns="41153" rIns="82304" bIns="41153"/>
          <a:lstStyle/>
          <a:p>
            <a:pPr algn="ctr" defTabSz="824433">
              <a:defRPr/>
            </a:pPr>
            <a:r>
              <a:rPr lang="en-GB" sz="945" dirty="0">
                <a:latin typeface="+mj-lt"/>
              </a:rPr>
              <a:t>Committee</a:t>
            </a:r>
            <a:endParaRPr lang="en-GB" sz="810" dirty="0">
              <a:latin typeface="+mj-lt"/>
            </a:endParaRPr>
          </a:p>
        </p:txBody>
      </p:sp>
      <p:cxnSp>
        <p:nvCxnSpPr>
          <p:cNvPr id="106" name="Straight Connector 309"/>
          <p:cNvCxnSpPr>
            <a:cxnSpLocks noChangeShapeType="1"/>
            <a:endCxn id="256" idx="0"/>
          </p:cNvCxnSpPr>
          <p:nvPr/>
        </p:nvCxnSpPr>
        <p:spPr bwMode="auto">
          <a:xfrm flipH="1">
            <a:off x="7758757" y="2879438"/>
            <a:ext cx="2969" cy="373425"/>
          </a:xfrm>
          <a:prstGeom prst="line">
            <a:avLst/>
          </a:prstGeom>
          <a:noFill/>
          <a:ln w="19050" algn="ctr">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7" name="TextBox 126"/>
          <p:cNvSpPr txBox="1"/>
          <p:nvPr/>
        </p:nvSpPr>
        <p:spPr>
          <a:xfrm>
            <a:off x="6698673" y="5893123"/>
            <a:ext cx="845103" cy="258532"/>
          </a:xfrm>
          <a:prstGeom prst="rect">
            <a:avLst/>
          </a:prstGeom>
          <a:noFill/>
        </p:spPr>
        <p:txBody>
          <a:bodyPr wrap="none" rtlCol="0">
            <a:spAutoFit/>
          </a:bodyPr>
          <a:lstStyle/>
          <a:p>
            <a:pPr algn="ctr"/>
            <a:r>
              <a:rPr lang="en-GB" sz="1080" dirty="0">
                <a:latin typeface="+mj-lt"/>
              </a:rPr>
              <a:t>GÉANT / </a:t>
            </a:r>
            <a:r>
              <a:rPr lang="da-DK" sz="1080" dirty="0">
                <a:latin typeface="+mj-lt"/>
              </a:rPr>
              <a:t>UK</a:t>
            </a:r>
            <a:endParaRPr lang="en-GB" sz="1260" dirty="0">
              <a:latin typeface="+mj-lt"/>
            </a:endParaRPr>
          </a:p>
        </p:txBody>
      </p:sp>
      <p:sp>
        <p:nvSpPr>
          <p:cNvPr id="26" name="TextBox 25"/>
          <p:cNvSpPr txBox="1"/>
          <p:nvPr/>
        </p:nvSpPr>
        <p:spPr>
          <a:xfrm>
            <a:off x="3397742" y="2604689"/>
            <a:ext cx="2815257" cy="313932"/>
          </a:xfrm>
          <a:prstGeom prst="rect">
            <a:avLst/>
          </a:prstGeom>
          <a:noFill/>
        </p:spPr>
        <p:txBody>
          <a:bodyPr wrap="square" rtlCol="0">
            <a:spAutoFit/>
          </a:bodyPr>
          <a:lstStyle/>
          <a:p>
            <a:pPr algn="ctr"/>
            <a:r>
              <a:rPr lang="en-GB" sz="1440" dirty="0">
                <a:latin typeface="+mj-lt"/>
              </a:rPr>
              <a:t>General Assembly</a:t>
            </a:r>
          </a:p>
        </p:txBody>
      </p:sp>
      <p:grpSp>
        <p:nvGrpSpPr>
          <p:cNvPr id="157" name="Group 156"/>
          <p:cNvGrpSpPr/>
          <p:nvPr/>
        </p:nvGrpSpPr>
        <p:grpSpPr>
          <a:xfrm>
            <a:off x="877412" y="2388206"/>
            <a:ext cx="750249" cy="670205"/>
            <a:chOff x="1002930" y="2584276"/>
            <a:chExt cx="6927781" cy="305501"/>
          </a:xfrm>
          <a:solidFill>
            <a:srgbClr val="33CCFF"/>
          </a:solidFill>
        </p:grpSpPr>
        <p:sp>
          <p:nvSpPr>
            <p:cNvPr id="158" name="Rounded Rectangle 157"/>
            <p:cNvSpPr/>
            <p:nvPr/>
          </p:nvSpPr>
          <p:spPr bwMode="auto">
            <a:xfrm>
              <a:off x="1002930" y="2584276"/>
              <a:ext cx="6927781" cy="305501"/>
            </a:xfrm>
            <a:prstGeom prst="roundRect">
              <a:avLst/>
            </a:prstGeom>
            <a:grp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159" name="TextBox 158"/>
            <p:cNvSpPr txBox="1"/>
            <p:nvPr/>
          </p:nvSpPr>
          <p:spPr>
            <a:xfrm>
              <a:off x="1589500" y="2605762"/>
              <a:ext cx="6288716" cy="130474"/>
            </a:xfrm>
            <a:prstGeom prst="rect">
              <a:avLst/>
            </a:prstGeom>
            <a:grpFill/>
          </p:spPr>
          <p:txBody>
            <a:bodyPr wrap="square" rtlCol="0">
              <a:spAutoFit/>
            </a:bodyPr>
            <a:lstStyle/>
            <a:p>
              <a:pPr algn="ctr"/>
              <a:r>
                <a:rPr lang="en-GB" sz="1260" dirty="0">
                  <a:latin typeface="+mj-lt"/>
                </a:rPr>
                <a:t>1 Chair</a:t>
              </a:r>
            </a:p>
          </p:txBody>
        </p:sp>
      </p:grpSp>
      <p:sp>
        <p:nvSpPr>
          <p:cNvPr id="162" name="Oval 161"/>
          <p:cNvSpPr/>
          <p:nvPr/>
        </p:nvSpPr>
        <p:spPr bwMode="auto">
          <a:xfrm>
            <a:off x="1979307" y="1750793"/>
            <a:ext cx="2335171" cy="545477"/>
          </a:xfrm>
          <a:prstGeom prst="ellipse">
            <a:avLst/>
          </a:prstGeom>
          <a:solidFill>
            <a:srgbClr val="33CCFF"/>
          </a:solidFill>
          <a:ln w="9525" cap="flat" cmpd="sng" algn="ctr">
            <a:solidFill>
              <a:schemeClr val="tx1"/>
            </a:solidFill>
            <a:prstDash val="solid"/>
            <a:round/>
            <a:headEnd type="none" w="med" len="med"/>
            <a:tailEnd type="none" w="med" len="med"/>
          </a:ln>
          <a:effectLst/>
          <a:extLst/>
        </p:spPr>
        <p:txBody>
          <a:bodyPr vert="horz" wrap="square" lIns="82309" tIns="41154" rIns="82309" bIns="41154" numCol="1" rtlCol="0" anchor="t" anchorCtr="0" compatLnSpc="1">
            <a:prstTxWarp prst="textNoShape">
              <a:avLst/>
            </a:prstTxWarp>
          </a:bodyPr>
          <a:lstStyle/>
          <a:p>
            <a:pPr defTabSz="824481" eaLnBrk="0" fontAlgn="base" hangingPunct="0">
              <a:spcBef>
                <a:spcPct val="0"/>
              </a:spcBef>
              <a:spcAft>
                <a:spcPct val="0"/>
              </a:spcAft>
            </a:pPr>
            <a:endParaRPr lang="en-GB" sz="2160">
              <a:latin typeface="Times"/>
            </a:endParaRPr>
          </a:p>
        </p:txBody>
      </p:sp>
      <p:sp>
        <p:nvSpPr>
          <p:cNvPr id="163" name="TextBox 162"/>
          <p:cNvSpPr txBox="1"/>
          <p:nvPr/>
        </p:nvSpPr>
        <p:spPr>
          <a:xfrm>
            <a:off x="2143332" y="1830410"/>
            <a:ext cx="2047035" cy="459357"/>
          </a:xfrm>
          <a:prstGeom prst="rect">
            <a:avLst/>
          </a:prstGeom>
          <a:noFill/>
        </p:spPr>
        <p:txBody>
          <a:bodyPr wrap="none" rtlCol="0">
            <a:spAutoFit/>
          </a:bodyPr>
          <a:lstStyle/>
          <a:p>
            <a:pPr algn="ctr"/>
            <a:r>
              <a:rPr lang="en-GB" sz="1440" dirty="0">
                <a:latin typeface="+mj-lt"/>
              </a:rPr>
              <a:t>Representative Members</a:t>
            </a:r>
          </a:p>
          <a:p>
            <a:pPr algn="ctr"/>
            <a:r>
              <a:rPr lang="en-GB" sz="945" dirty="0">
                <a:latin typeface="+mj-lt"/>
              </a:rPr>
              <a:t>NREN groups; voting</a:t>
            </a:r>
          </a:p>
        </p:txBody>
      </p:sp>
      <p:sp>
        <p:nvSpPr>
          <p:cNvPr id="2" name="Slide Number Placeholder 1"/>
          <p:cNvSpPr>
            <a:spLocks noGrp="1"/>
          </p:cNvSpPr>
          <p:nvPr>
            <p:ph type="sldNum" sz="quarter" idx="12"/>
          </p:nvPr>
        </p:nvSpPr>
        <p:spPr/>
        <p:txBody>
          <a:bodyPr/>
          <a:lstStyle/>
          <a:p>
            <a:pPr>
              <a:defRPr/>
            </a:pPr>
            <a:fld id="{82D916FD-ABA0-48B6-B812-5BDD6788D0A8}" type="slidenum">
              <a:rPr lang="en-US" smtClean="0"/>
              <a:pPr>
                <a:defRPr/>
              </a:pPr>
              <a:t>19</a:t>
            </a:fld>
            <a:endParaRPr lang="en-US"/>
          </a:p>
        </p:txBody>
      </p:sp>
      <p:sp>
        <p:nvSpPr>
          <p:cNvPr id="52" name="Content Placeholder 2"/>
          <p:cNvSpPr>
            <a:spLocks noGrp="1"/>
          </p:cNvSpPr>
          <p:nvPr>
            <p:ph idx="1"/>
          </p:nvPr>
        </p:nvSpPr>
        <p:spPr>
          <a:xfrm>
            <a:off x="169124" y="4229457"/>
            <a:ext cx="2649884" cy="1195161"/>
          </a:xfrm>
          <a:solidFill>
            <a:srgbClr val="FFFF00"/>
          </a:solidFill>
        </p:spPr>
        <p:txBody>
          <a:bodyPr/>
          <a:lstStyle/>
          <a:p>
            <a:r>
              <a:rPr lang="da-DK" dirty="0" smtClean="0"/>
              <a:t>How is the user influence fitting into the governance?</a:t>
            </a:r>
            <a:endParaRPr lang="en-GB" dirty="0"/>
          </a:p>
        </p:txBody>
      </p:sp>
      <p:pic>
        <p:nvPicPr>
          <p:cNvPr id="50" name="Picture 49"/>
          <p:cNvPicPr>
            <a:picLocks noChangeAspect="1"/>
          </p:cNvPicPr>
          <p:nvPr/>
        </p:nvPicPr>
        <p:blipFill>
          <a:blip r:embed="rId2"/>
          <a:stretch>
            <a:fillRect/>
          </a:stretch>
        </p:blipFill>
        <p:spPr>
          <a:xfrm>
            <a:off x="2667272" y="3989076"/>
            <a:ext cx="2048676" cy="1950182"/>
          </a:xfrm>
          <a:prstGeom prst="rect">
            <a:avLst/>
          </a:prstGeom>
        </p:spPr>
      </p:pic>
      <p:sp>
        <p:nvSpPr>
          <p:cNvPr id="53" name="Oval 52"/>
          <p:cNvSpPr/>
          <p:nvPr/>
        </p:nvSpPr>
        <p:spPr>
          <a:xfrm>
            <a:off x="7191663" y="3012168"/>
            <a:ext cx="1144073" cy="857703"/>
          </a:xfrm>
          <a:prstGeom prst="ellipse">
            <a:avLst/>
          </a:prstGeom>
          <a:no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Up Arrow 53"/>
          <p:cNvSpPr/>
          <p:nvPr/>
        </p:nvSpPr>
        <p:spPr>
          <a:xfrm rot="19188579">
            <a:off x="8220398" y="3618439"/>
            <a:ext cx="546369" cy="781645"/>
          </a:xfrm>
          <a:prstGeom prst="up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ounded Rectangle 55"/>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59" name="Rounded Rectangle 58"/>
          <p:cNvSpPr/>
          <p:nvPr/>
        </p:nvSpPr>
        <p:spPr bwMode="auto">
          <a:xfrm>
            <a:off x="1998729" y="6639433"/>
            <a:ext cx="1465637"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64" name="Rounded Rectangle 63"/>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65" name="Rounded Rectangle 64"/>
          <p:cNvSpPr/>
          <p:nvPr/>
        </p:nvSpPr>
        <p:spPr bwMode="auto">
          <a:xfrm>
            <a:off x="5248571" y="6625313"/>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66" name="Rounded Rectangle 65"/>
          <p:cNvSpPr/>
          <p:nvPr/>
        </p:nvSpPr>
        <p:spPr bwMode="auto">
          <a:xfrm>
            <a:off x="6824749" y="6607756"/>
            <a:ext cx="1815703" cy="211266"/>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1839960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2">
                                            <p:bg/>
                                          </p:spTgt>
                                        </p:tgtEl>
                                        <p:attrNameLst>
                                          <p:attrName>style.visibility</p:attrName>
                                        </p:attrNameLst>
                                      </p:cBhvr>
                                      <p:to>
                                        <p:strVal val="visible"/>
                                      </p:to>
                                    </p:set>
                                    <p:animEffect transition="in" filter="fade">
                                      <p:cBhvr>
                                        <p:cTn id="10" dur="500"/>
                                        <p:tgtEl>
                                          <p:spTgt spid="52">
                                            <p:bg/>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52">
                                            <p:txEl>
                                              <p:pRg st="0" end="0"/>
                                            </p:txEl>
                                          </p:spTgt>
                                        </p:tgtEl>
                                        <p:attrNameLst>
                                          <p:attrName>style.visibility</p:attrName>
                                        </p:attrNameLst>
                                      </p:cBhvr>
                                      <p:to>
                                        <p:strVal val="visible"/>
                                      </p:to>
                                    </p:set>
                                    <p:animEffect transition="in" filter="fade">
                                      <p:cBhvr>
                                        <p:cTn id="13" dur="500"/>
                                        <p:tgtEl>
                                          <p:spTgt spid="52">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31" presetClass="entr" presetSubtype="0" fill="hold" nodeType="clickEffect">
                                  <p:stCondLst>
                                    <p:cond delay="0"/>
                                  </p:stCondLst>
                                  <p:childTnLst>
                                    <p:set>
                                      <p:cBhvr>
                                        <p:cTn id="17" dur="1" fill="hold">
                                          <p:stCondLst>
                                            <p:cond delay="0"/>
                                          </p:stCondLst>
                                        </p:cTn>
                                        <p:tgtEl>
                                          <p:spTgt spid="50"/>
                                        </p:tgtEl>
                                        <p:attrNameLst>
                                          <p:attrName>style.visibility</p:attrName>
                                        </p:attrNameLst>
                                      </p:cBhvr>
                                      <p:to>
                                        <p:strVal val="visible"/>
                                      </p:to>
                                    </p:set>
                                    <p:anim calcmode="lin" valueType="num">
                                      <p:cBhvr>
                                        <p:cTn id="18" dur="1000" fill="hold"/>
                                        <p:tgtEl>
                                          <p:spTgt spid="50"/>
                                        </p:tgtEl>
                                        <p:attrNameLst>
                                          <p:attrName>ppt_w</p:attrName>
                                        </p:attrNameLst>
                                      </p:cBhvr>
                                      <p:tavLst>
                                        <p:tav tm="0">
                                          <p:val>
                                            <p:fltVal val="0"/>
                                          </p:val>
                                        </p:tav>
                                        <p:tav tm="100000">
                                          <p:val>
                                            <p:strVal val="#ppt_w"/>
                                          </p:val>
                                        </p:tav>
                                      </p:tavLst>
                                    </p:anim>
                                    <p:anim calcmode="lin" valueType="num">
                                      <p:cBhvr>
                                        <p:cTn id="19" dur="1000" fill="hold"/>
                                        <p:tgtEl>
                                          <p:spTgt spid="50"/>
                                        </p:tgtEl>
                                        <p:attrNameLst>
                                          <p:attrName>ppt_h</p:attrName>
                                        </p:attrNameLst>
                                      </p:cBhvr>
                                      <p:tavLst>
                                        <p:tav tm="0">
                                          <p:val>
                                            <p:fltVal val="0"/>
                                          </p:val>
                                        </p:tav>
                                        <p:tav tm="100000">
                                          <p:val>
                                            <p:strVal val="#ppt_h"/>
                                          </p:val>
                                        </p:tav>
                                      </p:tavLst>
                                    </p:anim>
                                    <p:anim calcmode="lin" valueType="num">
                                      <p:cBhvr>
                                        <p:cTn id="20" dur="1000" fill="hold"/>
                                        <p:tgtEl>
                                          <p:spTgt spid="50"/>
                                        </p:tgtEl>
                                        <p:attrNameLst>
                                          <p:attrName>style.rotation</p:attrName>
                                        </p:attrNameLst>
                                      </p:cBhvr>
                                      <p:tavLst>
                                        <p:tav tm="0">
                                          <p:val>
                                            <p:fltVal val="90"/>
                                          </p:val>
                                        </p:tav>
                                        <p:tav tm="100000">
                                          <p:val>
                                            <p:fltVal val="0"/>
                                          </p:val>
                                        </p:tav>
                                      </p:tavLst>
                                    </p:anim>
                                    <p:animEffect transition="in" filter="fade">
                                      <p:cBhvr>
                                        <p:cTn id="21" dur="10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build="p" animBg="1"/>
      <p:bldP spid="5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bwMode="auto">
          <a:xfrm>
            <a:off x="611560" y="1340768"/>
            <a:ext cx="7992888" cy="4896544"/>
          </a:xfrm>
          <a:prstGeom prst="roundRect">
            <a:avLst>
              <a:gd name="adj" fmla="val 4821"/>
            </a:avLst>
          </a:prstGeom>
          <a: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sharpenSoften amount="82000"/>
                      </a14:imgEffect>
                      <a14:imgEffect>
                        <a14:brightnessContrast bright="-18000" contrast="12000"/>
                      </a14:imgEffect>
                    </a14:imgLayer>
                  </a14:imgProps>
                </a:ext>
              </a:extLst>
            </a:blip>
            <a:stretch>
              <a:fillRect/>
            </a:stretch>
          </a:bli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 name="Title 1"/>
          <p:cNvSpPr>
            <a:spLocks noGrp="1"/>
          </p:cNvSpPr>
          <p:nvPr>
            <p:ph type="title"/>
          </p:nvPr>
        </p:nvSpPr>
        <p:spPr/>
        <p:txBody>
          <a:bodyPr/>
          <a:lstStyle/>
          <a:p>
            <a:r>
              <a:rPr lang="en-GB" dirty="0" smtClean="0"/>
              <a:t>The Backdrop</a:t>
            </a:r>
            <a:endParaRPr lang="en-GB" dirty="0"/>
          </a:p>
        </p:txBody>
      </p:sp>
      <p:sp>
        <p:nvSpPr>
          <p:cNvPr id="3" name="Content Placeholder 2"/>
          <p:cNvSpPr>
            <a:spLocks noGrp="1"/>
          </p:cNvSpPr>
          <p:nvPr>
            <p:ph idx="1"/>
          </p:nvPr>
        </p:nvSpPr>
        <p:spPr/>
        <p:txBody>
          <a:bodyPr/>
          <a:lstStyle/>
          <a:p>
            <a:endParaRPr lang="en-GB" dirty="0"/>
          </a:p>
        </p:txBody>
      </p:sp>
      <p:sp>
        <p:nvSpPr>
          <p:cNvPr id="6" name="Rectangle 5"/>
          <p:cNvSpPr/>
          <p:nvPr/>
        </p:nvSpPr>
        <p:spPr>
          <a:xfrm>
            <a:off x="3491880" y="5975702"/>
            <a:ext cx="5328592" cy="261610"/>
          </a:xfrm>
          <a:prstGeom prst="rect">
            <a:avLst/>
          </a:prstGeom>
        </p:spPr>
        <p:txBody>
          <a:bodyPr wrap="square">
            <a:spAutoFit/>
          </a:bodyPr>
          <a:lstStyle/>
          <a:p>
            <a:r>
              <a:rPr lang="en-GB" sz="1100" dirty="0">
                <a:solidFill>
                  <a:schemeClr val="bg1"/>
                </a:solidFill>
                <a:latin typeface="+mj-lt"/>
              </a:rPr>
              <a:t>M</a:t>
            </a:r>
            <a:r>
              <a:rPr lang="en-GB" sz="1100" dirty="0" smtClean="0">
                <a:solidFill>
                  <a:schemeClr val="bg1"/>
                </a:solidFill>
                <a:latin typeface="+mj-lt"/>
              </a:rPr>
              <a:t>ap </a:t>
            </a:r>
            <a:r>
              <a:rPr lang="en-GB" sz="1100" dirty="0">
                <a:solidFill>
                  <a:schemeClr val="bg1"/>
                </a:solidFill>
                <a:latin typeface="+mj-lt"/>
              </a:rPr>
              <a:t>of scientific collaboration between researchers by Olivier H. </a:t>
            </a:r>
            <a:r>
              <a:rPr lang="en-GB" sz="1100" dirty="0" err="1">
                <a:solidFill>
                  <a:schemeClr val="bg1"/>
                </a:solidFill>
                <a:latin typeface="+mj-lt"/>
              </a:rPr>
              <a:t>Beauchesne</a:t>
            </a:r>
            <a:endParaRPr lang="en-GB" sz="1100" dirty="0">
              <a:solidFill>
                <a:schemeClr val="bg1"/>
              </a:solidFill>
              <a:latin typeface="+mj-lt"/>
            </a:endParaRPr>
          </a:p>
        </p:txBody>
      </p:sp>
    </p:spTree>
    <p:extLst>
      <p:ext uri="{BB962C8B-B14F-4D97-AF65-F5344CB8AC3E}">
        <p14:creationId xmlns:p14="http://schemas.microsoft.com/office/powerpoint/2010/main" val="15359837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Possible GN4, SGA1 governance</a:t>
            </a:r>
            <a:endParaRPr lang="en-GB" dirty="0"/>
          </a:p>
        </p:txBody>
      </p:sp>
      <p:sp>
        <p:nvSpPr>
          <p:cNvPr id="3" name="Content Placeholder 2"/>
          <p:cNvSpPr>
            <a:spLocks noGrp="1"/>
          </p:cNvSpPr>
          <p:nvPr>
            <p:ph idx="1"/>
          </p:nvPr>
        </p:nvSpPr>
        <p:spPr/>
        <p:txBody>
          <a:bodyPr/>
          <a:lstStyle/>
          <a:p>
            <a:endParaRPr lang="en-GB"/>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15616" y="1916832"/>
            <a:ext cx="6696744" cy="4248472"/>
          </a:xfrm>
          <a:prstGeom prst="rect">
            <a:avLst/>
          </a:prstGeom>
          <a:noFill/>
        </p:spPr>
      </p:pic>
      <p:pic>
        <p:nvPicPr>
          <p:cNvPr id="5" name="Picture 4"/>
          <p:cNvPicPr>
            <a:picLocks noChangeAspect="1"/>
          </p:cNvPicPr>
          <p:nvPr/>
        </p:nvPicPr>
        <p:blipFill>
          <a:blip r:embed="rId3"/>
          <a:stretch>
            <a:fillRect/>
          </a:stretch>
        </p:blipFill>
        <p:spPr>
          <a:xfrm>
            <a:off x="1936933" y="2705534"/>
            <a:ext cx="3531176" cy="3361408"/>
          </a:xfrm>
          <a:prstGeom prst="rect">
            <a:avLst/>
          </a:prstGeom>
        </p:spPr>
      </p:pic>
      <p:sp>
        <p:nvSpPr>
          <p:cNvPr id="6" name="Rounded Rectangle 5"/>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7" name="Rounded Rectangle 6"/>
          <p:cNvSpPr/>
          <p:nvPr/>
        </p:nvSpPr>
        <p:spPr bwMode="auto">
          <a:xfrm>
            <a:off x="1998729" y="6639433"/>
            <a:ext cx="1465637"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8" name="Rounded Rectangle 7"/>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9" name="Rounded Rectangle 8"/>
          <p:cNvSpPr/>
          <p:nvPr/>
        </p:nvSpPr>
        <p:spPr bwMode="auto">
          <a:xfrm>
            <a:off x="5248571" y="6625313"/>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0" name="Rounded Rectangle 9"/>
          <p:cNvSpPr/>
          <p:nvPr/>
        </p:nvSpPr>
        <p:spPr bwMode="auto">
          <a:xfrm>
            <a:off x="6824749" y="6607756"/>
            <a:ext cx="1815703" cy="211266"/>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18274439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bwMode="auto">
          <a:xfrm>
            <a:off x="611560" y="1340768"/>
            <a:ext cx="7992888" cy="4896544"/>
          </a:xfrm>
          <a:prstGeom prst="roundRect">
            <a:avLst>
              <a:gd name="adj" fmla="val 4821"/>
            </a:avLst>
          </a:prstGeom>
          <a: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82000"/>
                      </a14:imgEffect>
                      <a14:imgEffect>
                        <a14:brightnessContrast bright="-18000" contrast="12000"/>
                      </a14:imgEffect>
                    </a14:imgLayer>
                  </a14:imgProps>
                </a:ext>
              </a:extLst>
            </a:blip>
            <a:stretch>
              <a:fillRect/>
            </a:stretch>
          </a:bli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 name="Title 1"/>
          <p:cNvSpPr>
            <a:spLocks noGrp="1"/>
          </p:cNvSpPr>
          <p:nvPr>
            <p:ph type="title"/>
          </p:nvPr>
        </p:nvSpPr>
        <p:spPr/>
        <p:txBody>
          <a:bodyPr/>
          <a:lstStyle/>
          <a:p>
            <a:r>
              <a:rPr lang="en-GB" dirty="0" smtClean="0"/>
              <a:t>Agenda</a:t>
            </a:r>
            <a:endParaRPr lang="en-GB" dirty="0"/>
          </a:p>
        </p:txBody>
      </p:sp>
      <p:sp>
        <p:nvSpPr>
          <p:cNvPr id="3" name="Content Placeholder 2"/>
          <p:cNvSpPr>
            <a:spLocks noGrp="1"/>
          </p:cNvSpPr>
          <p:nvPr>
            <p:ph idx="1"/>
          </p:nvPr>
        </p:nvSpPr>
        <p:spPr/>
        <p:txBody>
          <a:bodyPr/>
          <a:lstStyle/>
          <a:p>
            <a:endParaRPr lang="en-GB" dirty="0"/>
          </a:p>
        </p:txBody>
      </p:sp>
      <p:sp>
        <p:nvSpPr>
          <p:cNvPr id="5" name="Rectangle 4"/>
          <p:cNvSpPr/>
          <p:nvPr/>
        </p:nvSpPr>
        <p:spPr>
          <a:xfrm>
            <a:off x="755576" y="1556792"/>
            <a:ext cx="7200800" cy="2437590"/>
          </a:xfrm>
          <a:prstGeom prst="rect">
            <a:avLst/>
          </a:prstGeom>
        </p:spPr>
        <p:txBody>
          <a:bodyPr wrap="square">
            <a:spAutoFit/>
          </a:bodyPr>
          <a:lstStyle/>
          <a:p>
            <a:pPr>
              <a:spcBef>
                <a:spcPct val="20000"/>
              </a:spcBef>
              <a:buClr>
                <a:srgbClr val="FFFF00"/>
              </a:buClr>
              <a:buSzPct val="80000"/>
              <a:buFont typeface="Wingdings" pitchFamily="2" charset="2"/>
              <a:buChar char="§"/>
            </a:pPr>
            <a:r>
              <a:rPr lang="en-GB" b="1" dirty="0">
                <a:solidFill>
                  <a:srgbClr val="FFFF00"/>
                </a:solidFill>
                <a:effectLst>
                  <a:outerShdw blurRad="38100" dist="38100" dir="2700000" algn="tl">
                    <a:srgbClr val="000000">
                      <a:alpha val="43137"/>
                    </a:srgbClr>
                  </a:outerShdw>
                </a:effectLst>
                <a:latin typeface="Arial" pitchFamily="34" charset="0"/>
              </a:rPr>
              <a:t>The merger of DANTE and TERENA</a:t>
            </a: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Future of IUAC</a:t>
            </a:r>
            <a:endParaRPr lang="en-GB" b="1" dirty="0">
              <a:solidFill>
                <a:srgbClr val="FFFF00"/>
              </a:solidFill>
              <a:effectLst>
                <a:outerShdw blurRad="38100" dist="38100" dir="2700000" algn="tl">
                  <a:srgbClr val="000000">
                    <a:alpha val="43137"/>
                  </a:srgbClr>
                </a:outerShdw>
              </a:effectLst>
              <a:latin typeface="Arial" pitchFamily="34" charset="0"/>
            </a:endParaRP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The Framwework Partnership Agreement with EC</a:t>
            </a:r>
            <a:endParaRPr lang="en-GB" b="1" dirty="0">
              <a:solidFill>
                <a:srgbClr val="FFFF00"/>
              </a:solidFill>
              <a:effectLst>
                <a:outerShdw blurRad="38100" dist="38100" dir="2700000" algn="tl">
                  <a:srgbClr val="000000">
                    <a:alpha val="43137"/>
                  </a:srgbClr>
                </a:outerShdw>
              </a:effectLst>
              <a:latin typeface="Arial" pitchFamily="34" charset="0"/>
            </a:endParaRPr>
          </a:p>
          <a:p>
            <a:pPr>
              <a:spcBef>
                <a:spcPct val="20000"/>
              </a:spcBef>
              <a:buClr>
                <a:srgbClr val="FFFF00"/>
              </a:buClr>
              <a:buSzPct val="80000"/>
              <a:buFont typeface="Wingdings" pitchFamily="2" charset="2"/>
              <a:buChar char="§"/>
            </a:pPr>
            <a:r>
              <a:rPr lang="en-GB" b="1" dirty="0">
                <a:solidFill>
                  <a:srgbClr val="FFFF00"/>
                </a:solidFill>
                <a:effectLst>
                  <a:outerShdw blurRad="38100" dist="38100" dir="2700000" algn="tl">
                    <a:srgbClr val="000000">
                      <a:alpha val="43137"/>
                    </a:srgbClr>
                  </a:outerShdw>
                </a:effectLst>
                <a:latin typeface="Arial" pitchFamily="34" charset="0"/>
              </a:rPr>
              <a:t>The process towards a GÉANT Strategy</a:t>
            </a: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The influence from the IUAC</a:t>
            </a:r>
            <a:r>
              <a:rPr lang="en-GB" sz="2000" dirty="0">
                <a:solidFill>
                  <a:srgbClr val="FFFF00"/>
                </a:solidFill>
                <a:effectLst>
                  <a:outerShdw blurRad="38100" dist="38100" dir="2700000" algn="tl">
                    <a:srgbClr val="000000">
                      <a:alpha val="43137"/>
                    </a:srgbClr>
                  </a:outerShdw>
                </a:effectLst>
                <a:latin typeface="Arial" pitchFamily="34" charset="0"/>
              </a:rPr>
              <a:t>		</a:t>
            </a:r>
          </a:p>
          <a:p>
            <a:pPr>
              <a:spcBef>
                <a:spcPct val="20000"/>
              </a:spcBef>
              <a:buClr>
                <a:srgbClr val="FFFF00"/>
              </a:buClr>
              <a:buSzPct val="80000"/>
              <a:buFont typeface="Wingdings" pitchFamily="2" charset="2"/>
              <a:buChar char="§"/>
            </a:pPr>
            <a:r>
              <a:rPr lang="en-GB" sz="2000" dirty="0">
                <a:solidFill>
                  <a:srgbClr val="FFFF00"/>
                </a:solidFill>
                <a:effectLst>
                  <a:outerShdw blurRad="38100" dist="38100" dir="2700000" algn="tl">
                    <a:srgbClr val="000000">
                      <a:alpha val="43137"/>
                    </a:srgbClr>
                  </a:outerShdw>
                </a:effectLst>
                <a:latin typeface="Arial" pitchFamily="34" charset="0"/>
              </a:rPr>
              <a:t>		</a:t>
            </a:r>
          </a:p>
          <a:p>
            <a:pPr>
              <a:spcBef>
                <a:spcPct val="20000"/>
              </a:spcBef>
              <a:buClr>
                <a:srgbClr val="FFFF00"/>
              </a:buClr>
              <a:buSzPct val="80000"/>
              <a:buFont typeface="Wingdings" pitchFamily="2" charset="2"/>
              <a:buChar char="§"/>
            </a:pPr>
            <a:endParaRPr lang="en-GB" dirty="0" smtClean="0">
              <a:solidFill>
                <a:srgbClr val="FFFF00"/>
              </a:solidFill>
              <a:latin typeface="Arial" pitchFamily="34" charset="0"/>
            </a:endParaRPr>
          </a:p>
        </p:txBody>
      </p:sp>
      <p:sp>
        <p:nvSpPr>
          <p:cNvPr id="6" name="Rectangle 5"/>
          <p:cNvSpPr/>
          <p:nvPr/>
        </p:nvSpPr>
        <p:spPr>
          <a:xfrm>
            <a:off x="3491880" y="5975702"/>
            <a:ext cx="5328592" cy="261610"/>
          </a:xfrm>
          <a:prstGeom prst="rect">
            <a:avLst/>
          </a:prstGeom>
        </p:spPr>
        <p:txBody>
          <a:bodyPr wrap="square">
            <a:spAutoFit/>
          </a:bodyPr>
          <a:lstStyle/>
          <a:p>
            <a:r>
              <a:rPr lang="en-GB" sz="1100" dirty="0">
                <a:solidFill>
                  <a:schemeClr val="bg1"/>
                </a:solidFill>
                <a:latin typeface="+mj-lt"/>
              </a:rPr>
              <a:t>M</a:t>
            </a:r>
            <a:r>
              <a:rPr lang="en-GB" sz="1100" dirty="0" smtClean="0">
                <a:solidFill>
                  <a:schemeClr val="bg1"/>
                </a:solidFill>
                <a:latin typeface="+mj-lt"/>
              </a:rPr>
              <a:t>ap </a:t>
            </a:r>
            <a:r>
              <a:rPr lang="en-GB" sz="1100" dirty="0">
                <a:solidFill>
                  <a:schemeClr val="bg1"/>
                </a:solidFill>
                <a:latin typeface="+mj-lt"/>
              </a:rPr>
              <a:t>of scientific collaboration between researchers by Olivier H. </a:t>
            </a:r>
            <a:r>
              <a:rPr lang="en-GB" sz="1100" dirty="0" err="1">
                <a:solidFill>
                  <a:schemeClr val="bg1"/>
                </a:solidFill>
                <a:latin typeface="+mj-lt"/>
              </a:rPr>
              <a:t>Beauchesne</a:t>
            </a:r>
            <a:endParaRPr lang="en-GB" sz="1100" dirty="0">
              <a:solidFill>
                <a:schemeClr val="bg1"/>
              </a:solidFill>
              <a:latin typeface="+mj-lt"/>
            </a:endParaRPr>
          </a:p>
        </p:txBody>
      </p:sp>
      <p:sp>
        <p:nvSpPr>
          <p:cNvPr id="10" name="Right Arrow 9"/>
          <p:cNvSpPr/>
          <p:nvPr/>
        </p:nvSpPr>
        <p:spPr bwMode="auto">
          <a:xfrm>
            <a:off x="251520" y="2193635"/>
            <a:ext cx="504056" cy="432048"/>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1" name="Rounded Rectangle 10"/>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3" name="Rounded Rectangle 12"/>
          <p:cNvSpPr/>
          <p:nvPr/>
        </p:nvSpPr>
        <p:spPr bwMode="auto">
          <a:xfrm>
            <a:off x="1998729" y="6639433"/>
            <a:ext cx="1465637"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4" name="Rounded Rectangle 13"/>
          <p:cNvSpPr/>
          <p:nvPr/>
        </p:nvSpPr>
        <p:spPr bwMode="auto">
          <a:xfrm>
            <a:off x="3672392" y="6625314"/>
            <a:ext cx="1368153"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5" name="Rounded Rectangle 14"/>
          <p:cNvSpPr/>
          <p:nvPr/>
        </p:nvSpPr>
        <p:spPr bwMode="auto">
          <a:xfrm>
            <a:off x="5248571" y="6625313"/>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6" name="Rounded Rectangle 15"/>
          <p:cNvSpPr/>
          <p:nvPr/>
        </p:nvSpPr>
        <p:spPr bwMode="auto">
          <a:xfrm>
            <a:off x="6824749" y="6607756"/>
            <a:ext cx="1815703" cy="211266"/>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29070428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The Framework partnership Programme</a:t>
            </a:r>
            <a:endParaRPr lang="en-GB" dirty="0"/>
          </a:p>
        </p:txBody>
      </p:sp>
      <p:sp>
        <p:nvSpPr>
          <p:cNvPr id="3" name="Content Placeholder 2"/>
          <p:cNvSpPr>
            <a:spLocks noGrp="1"/>
          </p:cNvSpPr>
          <p:nvPr>
            <p:ph idx="1"/>
          </p:nvPr>
        </p:nvSpPr>
        <p:spPr>
          <a:xfrm>
            <a:off x="685908" y="1290029"/>
            <a:ext cx="7772186" cy="4922992"/>
          </a:xfrm>
        </p:spPr>
        <p:txBody>
          <a:bodyPr>
            <a:normAutofit/>
          </a:bodyPr>
          <a:lstStyle/>
          <a:p>
            <a:r>
              <a:rPr lang="da-DK" sz="2160" dirty="0"/>
              <a:t>Framework Partnership programme; FPA</a:t>
            </a:r>
          </a:p>
          <a:p>
            <a:pPr lvl="1"/>
            <a:r>
              <a:rPr lang="da-DK" dirty="0" smtClean="0"/>
              <a:t>7 year partnership programme between The European Commission and GÉANT</a:t>
            </a:r>
          </a:p>
          <a:p>
            <a:pPr lvl="1"/>
            <a:r>
              <a:rPr lang="da-DK" dirty="0" smtClean="0"/>
              <a:t>Consists of 3 x Special Grant Agreements (SGA)</a:t>
            </a:r>
          </a:p>
          <a:p>
            <a:pPr lvl="2"/>
            <a:r>
              <a:rPr lang="da-DK" dirty="0" smtClean="0"/>
              <a:t>Duration  1+3+3 years</a:t>
            </a:r>
          </a:p>
          <a:p>
            <a:pPr lvl="1"/>
            <a:r>
              <a:rPr lang="da-DK" dirty="0" smtClean="0"/>
              <a:t>EC Budget EUR 175mill; Total budget up to EUR 350 mill</a:t>
            </a:r>
          </a:p>
          <a:p>
            <a:pPr lvl="1"/>
            <a:r>
              <a:rPr lang="da-DK" dirty="0" smtClean="0"/>
              <a:t>Start April 2015</a:t>
            </a:r>
          </a:p>
          <a:p>
            <a:r>
              <a:rPr lang="da-DK" sz="2160" dirty="0"/>
              <a:t>FPA Actions</a:t>
            </a:r>
            <a:endParaRPr lang="en-GB" sz="2160" dirty="0"/>
          </a:p>
          <a:p>
            <a:pPr lvl="1"/>
            <a:r>
              <a:rPr lang="en-GB" dirty="0" smtClean="0"/>
              <a:t>A</a:t>
            </a:r>
            <a:r>
              <a:rPr lang="en-GB" dirty="0"/>
              <a:t>: Drive the Evolution of the Network </a:t>
            </a:r>
          </a:p>
          <a:p>
            <a:pPr lvl="1"/>
            <a:r>
              <a:rPr lang="en-GB" dirty="0" smtClean="0"/>
              <a:t>B</a:t>
            </a:r>
            <a:r>
              <a:rPr lang="en-GB" dirty="0"/>
              <a:t>: Support the Knowledge Community </a:t>
            </a:r>
          </a:p>
          <a:p>
            <a:pPr lvl="1"/>
            <a:r>
              <a:rPr lang="en-GB" dirty="0" smtClean="0"/>
              <a:t>C</a:t>
            </a:r>
            <a:r>
              <a:rPr lang="en-GB" dirty="0"/>
              <a:t>: Provide Security, Trust and Identity </a:t>
            </a:r>
          </a:p>
          <a:p>
            <a:pPr lvl="1"/>
            <a:r>
              <a:rPr lang="en-GB" dirty="0" smtClean="0"/>
              <a:t>D: </a:t>
            </a:r>
            <a:r>
              <a:rPr lang="en-GB" dirty="0"/>
              <a:t>Deliver GÉANT’s Collaborative Ecosystem </a:t>
            </a:r>
          </a:p>
          <a:p>
            <a:pPr lvl="1"/>
            <a:r>
              <a:rPr lang="en-GB" dirty="0" smtClean="0"/>
              <a:t>E</a:t>
            </a:r>
            <a:r>
              <a:rPr lang="en-GB" dirty="0"/>
              <a:t>: Develop the Human Capital of the GÉANT Partnership </a:t>
            </a:r>
          </a:p>
          <a:p>
            <a:pPr lvl="1"/>
            <a:r>
              <a:rPr lang="en-GB" dirty="0" smtClean="0"/>
              <a:t>F</a:t>
            </a:r>
            <a:r>
              <a:rPr lang="en-GB" dirty="0"/>
              <a:t>: Ensuring the Long-Term Future of the GÉANT Infrastructure </a:t>
            </a:r>
            <a:endParaRPr lang="en-GB" dirty="0" smtClean="0"/>
          </a:p>
          <a:p>
            <a:r>
              <a:rPr lang="da-DK" dirty="0"/>
              <a:t>¤</a:t>
            </a:r>
            <a:endParaRPr lang="en-GB" dirty="0"/>
          </a:p>
          <a:p>
            <a:pPr lvl="1"/>
            <a:endParaRPr lang="en-GB" dirty="0"/>
          </a:p>
        </p:txBody>
      </p:sp>
      <p:pic>
        <p:nvPicPr>
          <p:cNvPr id="8" name="Picture 7"/>
          <p:cNvPicPr>
            <a:picLocks noChangeAspect="1"/>
          </p:cNvPicPr>
          <p:nvPr/>
        </p:nvPicPr>
        <p:blipFill>
          <a:blip r:embed="rId2"/>
          <a:stretch>
            <a:fillRect/>
          </a:stretch>
        </p:blipFill>
        <p:spPr>
          <a:xfrm>
            <a:off x="6722439" y="2058323"/>
            <a:ext cx="2192322" cy="3142328"/>
          </a:xfrm>
          <a:prstGeom prst="rect">
            <a:avLst/>
          </a:prstGeom>
          <a:ln>
            <a:solidFill>
              <a:schemeClr val="tx1"/>
            </a:solidFill>
          </a:ln>
        </p:spPr>
      </p:pic>
      <p:sp>
        <p:nvSpPr>
          <p:cNvPr id="9" name="Rounded Rectangle 8"/>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0" name="Rounded Rectangle 9"/>
          <p:cNvSpPr/>
          <p:nvPr/>
        </p:nvSpPr>
        <p:spPr bwMode="auto">
          <a:xfrm>
            <a:off x="1998729" y="6639433"/>
            <a:ext cx="1465637"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1" name="Rounded Rectangle 10"/>
          <p:cNvSpPr/>
          <p:nvPr/>
        </p:nvSpPr>
        <p:spPr bwMode="auto">
          <a:xfrm>
            <a:off x="3672392" y="6625314"/>
            <a:ext cx="1368153"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2" name="Rounded Rectangle 11"/>
          <p:cNvSpPr/>
          <p:nvPr/>
        </p:nvSpPr>
        <p:spPr bwMode="auto">
          <a:xfrm>
            <a:off x="5248571" y="6625313"/>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3" name="Rounded Rectangle 12"/>
          <p:cNvSpPr/>
          <p:nvPr/>
        </p:nvSpPr>
        <p:spPr bwMode="auto">
          <a:xfrm>
            <a:off x="6824749" y="6607756"/>
            <a:ext cx="1815703" cy="211266"/>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1351579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5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500"/>
                                        <p:tgtEl>
                                          <p:spTgt spid="3">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Effect transition="in" filter="fade">
                                      <p:cBhvr>
                                        <p:cTn id="52" dur="500"/>
                                        <p:tgtEl>
                                          <p:spTgt spid="3">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Effect transition="in" filter="fade">
                                      <p:cBhvr>
                                        <p:cTn id="57" dur="500"/>
                                        <p:tgtEl>
                                          <p:spTgt spid="3">
                                            <p:txEl>
                                              <p:pRg st="12" end="12"/>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3">
                                            <p:txEl>
                                              <p:pRg st="13" end="13"/>
                                            </p:txEl>
                                          </p:spTgt>
                                        </p:tgtEl>
                                        <p:attrNameLst>
                                          <p:attrName>style.visibility</p:attrName>
                                        </p:attrNameLst>
                                      </p:cBhvr>
                                      <p:to>
                                        <p:strVal val="visible"/>
                                      </p:to>
                                    </p:set>
                                    <p:animEffect transition="in" filter="fade">
                                      <p:cBhvr>
                                        <p:cTn id="62" dur="500"/>
                                        <p:tgtEl>
                                          <p:spTgt spid="3">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bwMode="auto">
          <a:xfrm>
            <a:off x="611560" y="1340768"/>
            <a:ext cx="7992888" cy="4896544"/>
          </a:xfrm>
          <a:prstGeom prst="roundRect">
            <a:avLst>
              <a:gd name="adj" fmla="val 4821"/>
            </a:avLst>
          </a:prstGeom>
          <a: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82000"/>
                      </a14:imgEffect>
                      <a14:imgEffect>
                        <a14:brightnessContrast bright="-18000" contrast="12000"/>
                      </a14:imgEffect>
                    </a14:imgLayer>
                  </a14:imgProps>
                </a:ext>
              </a:extLst>
            </a:blip>
            <a:stretch>
              <a:fillRect/>
            </a:stretch>
          </a:bli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 name="Title 1"/>
          <p:cNvSpPr>
            <a:spLocks noGrp="1"/>
          </p:cNvSpPr>
          <p:nvPr>
            <p:ph type="title"/>
          </p:nvPr>
        </p:nvSpPr>
        <p:spPr/>
        <p:txBody>
          <a:bodyPr/>
          <a:lstStyle/>
          <a:p>
            <a:r>
              <a:rPr lang="en-GB" dirty="0" smtClean="0"/>
              <a:t>Agenda</a:t>
            </a:r>
            <a:endParaRPr lang="en-GB" dirty="0"/>
          </a:p>
        </p:txBody>
      </p:sp>
      <p:sp>
        <p:nvSpPr>
          <p:cNvPr id="3" name="Content Placeholder 2"/>
          <p:cNvSpPr>
            <a:spLocks noGrp="1"/>
          </p:cNvSpPr>
          <p:nvPr>
            <p:ph idx="1"/>
          </p:nvPr>
        </p:nvSpPr>
        <p:spPr/>
        <p:txBody>
          <a:bodyPr/>
          <a:lstStyle/>
          <a:p>
            <a:endParaRPr lang="en-GB" dirty="0"/>
          </a:p>
        </p:txBody>
      </p:sp>
      <p:sp>
        <p:nvSpPr>
          <p:cNvPr id="5" name="Rectangle 4"/>
          <p:cNvSpPr/>
          <p:nvPr/>
        </p:nvSpPr>
        <p:spPr>
          <a:xfrm>
            <a:off x="755576" y="1556792"/>
            <a:ext cx="7200800" cy="2437590"/>
          </a:xfrm>
          <a:prstGeom prst="rect">
            <a:avLst/>
          </a:prstGeom>
        </p:spPr>
        <p:txBody>
          <a:bodyPr wrap="square">
            <a:spAutoFit/>
          </a:bodyPr>
          <a:lstStyle/>
          <a:p>
            <a:pPr>
              <a:spcBef>
                <a:spcPct val="20000"/>
              </a:spcBef>
              <a:buClr>
                <a:srgbClr val="FFFF00"/>
              </a:buClr>
              <a:buSzPct val="80000"/>
              <a:buFont typeface="Wingdings" pitchFamily="2" charset="2"/>
              <a:buChar char="§"/>
            </a:pPr>
            <a:r>
              <a:rPr lang="en-GB" b="1" dirty="0">
                <a:solidFill>
                  <a:srgbClr val="FFFF00"/>
                </a:solidFill>
                <a:effectLst>
                  <a:outerShdw blurRad="38100" dist="38100" dir="2700000" algn="tl">
                    <a:srgbClr val="000000">
                      <a:alpha val="43137"/>
                    </a:srgbClr>
                  </a:outerShdw>
                </a:effectLst>
                <a:latin typeface="Arial" pitchFamily="34" charset="0"/>
              </a:rPr>
              <a:t>The merger of DANTE and TERENA</a:t>
            </a: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Future of IUAC</a:t>
            </a:r>
            <a:endParaRPr lang="en-GB" b="1" dirty="0">
              <a:solidFill>
                <a:srgbClr val="FFFF00"/>
              </a:solidFill>
              <a:effectLst>
                <a:outerShdw blurRad="38100" dist="38100" dir="2700000" algn="tl">
                  <a:srgbClr val="000000">
                    <a:alpha val="43137"/>
                  </a:srgbClr>
                </a:outerShdw>
              </a:effectLst>
              <a:latin typeface="Arial" pitchFamily="34" charset="0"/>
            </a:endParaRP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The Framwework Partnership Agreement with EC</a:t>
            </a:r>
            <a:endParaRPr lang="en-GB" b="1" dirty="0">
              <a:solidFill>
                <a:srgbClr val="FFFF00"/>
              </a:solidFill>
              <a:effectLst>
                <a:outerShdw blurRad="38100" dist="38100" dir="2700000" algn="tl">
                  <a:srgbClr val="000000">
                    <a:alpha val="43137"/>
                  </a:srgbClr>
                </a:outerShdw>
              </a:effectLst>
              <a:latin typeface="Arial" pitchFamily="34" charset="0"/>
            </a:endParaRPr>
          </a:p>
          <a:p>
            <a:pPr>
              <a:spcBef>
                <a:spcPct val="20000"/>
              </a:spcBef>
              <a:buClr>
                <a:srgbClr val="FFFF00"/>
              </a:buClr>
              <a:buSzPct val="80000"/>
              <a:buFont typeface="Wingdings" pitchFamily="2" charset="2"/>
              <a:buChar char="§"/>
            </a:pPr>
            <a:r>
              <a:rPr lang="en-GB" b="1" dirty="0">
                <a:solidFill>
                  <a:srgbClr val="FFFF00"/>
                </a:solidFill>
                <a:effectLst>
                  <a:outerShdw blurRad="38100" dist="38100" dir="2700000" algn="tl">
                    <a:srgbClr val="000000">
                      <a:alpha val="43137"/>
                    </a:srgbClr>
                  </a:outerShdw>
                </a:effectLst>
                <a:latin typeface="Arial" pitchFamily="34" charset="0"/>
              </a:rPr>
              <a:t>The process towards a GÉANT Strategy</a:t>
            </a: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The influence from the IUAC</a:t>
            </a:r>
            <a:r>
              <a:rPr lang="en-GB" sz="2000" dirty="0">
                <a:solidFill>
                  <a:srgbClr val="FFFF00"/>
                </a:solidFill>
                <a:effectLst>
                  <a:outerShdw blurRad="38100" dist="38100" dir="2700000" algn="tl">
                    <a:srgbClr val="000000">
                      <a:alpha val="43137"/>
                    </a:srgbClr>
                  </a:outerShdw>
                </a:effectLst>
                <a:latin typeface="Arial" pitchFamily="34" charset="0"/>
              </a:rPr>
              <a:t>		</a:t>
            </a:r>
          </a:p>
          <a:p>
            <a:pPr>
              <a:spcBef>
                <a:spcPct val="20000"/>
              </a:spcBef>
              <a:buClr>
                <a:srgbClr val="FFFF00"/>
              </a:buClr>
              <a:buSzPct val="80000"/>
              <a:buFont typeface="Wingdings" pitchFamily="2" charset="2"/>
              <a:buChar char="§"/>
            </a:pPr>
            <a:r>
              <a:rPr lang="en-GB" sz="2000" dirty="0">
                <a:solidFill>
                  <a:srgbClr val="FFFF00"/>
                </a:solidFill>
                <a:effectLst>
                  <a:outerShdw blurRad="38100" dist="38100" dir="2700000" algn="tl">
                    <a:srgbClr val="000000">
                      <a:alpha val="43137"/>
                    </a:srgbClr>
                  </a:outerShdw>
                </a:effectLst>
                <a:latin typeface="Arial" pitchFamily="34" charset="0"/>
              </a:rPr>
              <a:t>		</a:t>
            </a:r>
          </a:p>
          <a:p>
            <a:pPr>
              <a:spcBef>
                <a:spcPct val="20000"/>
              </a:spcBef>
              <a:buClr>
                <a:srgbClr val="FFFF00"/>
              </a:buClr>
              <a:buSzPct val="80000"/>
              <a:buFont typeface="Wingdings" pitchFamily="2" charset="2"/>
              <a:buChar char="§"/>
            </a:pPr>
            <a:endParaRPr lang="en-GB" dirty="0" smtClean="0">
              <a:solidFill>
                <a:srgbClr val="FFFF00"/>
              </a:solidFill>
              <a:latin typeface="Arial" pitchFamily="34" charset="0"/>
            </a:endParaRPr>
          </a:p>
        </p:txBody>
      </p:sp>
      <p:sp>
        <p:nvSpPr>
          <p:cNvPr id="6" name="Rectangle 5"/>
          <p:cNvSpPr/>
          <p:nvPr/>
        </p:nvSpPr>
        <p:spPr>
          <a:xfrm>
            <a:off x="3491880" y="5975702"/>
            <a:ext cx="5328592" cy="261610"/>
          </a:xfrm>
          <a:prstGeom prst="rect">
            <a:avLst/>
          </a:prstGeom>
        </p:spPr>
        <p:txBody>
          <a:bodyPr wrap="square">
            <a:spAutoFit/>
          </a:bodyPr>
          <a:lstStyle/>
          <a:p>
            <a:r>
              <a:rPr lang="en-GB" sz="1100" dirty="0">
                <a:solidFill>
                  <a:schemeClr val="bg1"/>
                </a:solidFill>
                <a:latin typeface="+mj-lt"/>
              </a:rPr>
              <a:t>M</a:t>
            </a:r>
            <a:r>
              <a:rPr lang="en-GB" sz="1100" dirty="0" smtClean="0">
                <a:solidFill>
                  <a:schemeClr val="bg1"/>
                </a:solidFill>
                <a:latin typeface="+mj-lt"/>
              </a:rPr>
              <a:t>ap </a:t>
            </a:r>
            <a:r>
              <a:rPr lang="en-GB" sz="1100" dirty="0">
                <a:solidFill>
                  <a:schemeClr val="bg1"/>
                </a:solidFill>
                <a:latin typeface="+mj-lt"/>
              </a:rPr>
              <a:t>of scientific collaboration between researchers by Olivier H. </a:t>
            </a:r>
            <a:r>
              <a:rPr lang="en-GB" sz="1100" dirty="0" err="1">
                <a:solidFill>
                  <a:schemeClr val="bg1"/>
                </a:solidFill>
                <a:latin typeface="+mj-lt"/>
              </a:rPr>
              <a:t>Beauchesne</a:t>
            </a:r>
            <a:endParaRPr lang="en-GB" sz="1100" dirty="0">
              <a:solidFill>
                <a:schemeClr val="bg1"/>
              </a:solidFill>
              <a:latin typeface="+mj-lt"/>
            </a:endParaRPr>
          </a:p>
        </p:txBody>
      </p:sp>
      <p:sp>
        <p:nvSpPr>
          <p:cNvPr id="10" name="Right Arrow 9"/>
          <p:cNvSpPr/>
          <p:nvPr/>
        </p:nvSpPr>
        <p:spPr bwMode="auto">
          <a:xfrm>
            <a:off x="251520" y="2559400"/>
            <a:ext cx="504056" cy="432048"/>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1" name="Rounded Rectangle 10"/>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3" name="Rounded Rectangle 12"/>
          <p:cNvSpPr/>
          <p:nvPr/>
        </p:nvSpPr>
        <p:spPr bwMode="auto">
          <a:xfrm>
            <a:off x="1998729" y="6639433"/>
            <a:ext cx="1465637"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4" name="Rounded Rectangle 13"/>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5" name="Rounded Rectangle 14"/>
          <p:cNvSpPr/>
          <p:nvPr/>
        </p:nvSpPr>
        <p:spPr bwMode="auto">
          <a:xfrm>
            <a:off x="5248571" y="6625313"/>
            <a:ext cx="1368153"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6" name="Rounded Rectangle 15"/>
          <p:cNvSpPr/>
          <p:nvPr/>
        </p:nvSpPr>
        <p:spPr bwMode="auto">
          <a:xfrm>
            <a:off x="6824749" y="6607756"/>
            <a:ext cx="1815703" cy="211266"/>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656502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dirty="0"/>
          </a:p>
        </p:txBody>
      </p:sp>
      <p:pic>
        <p:nvPicPr>
          <p:cNvPr id="4" name="Picture 3"/>
          <p:cNvPicPr>
            <a:picLocks noChangeAspect="1"/>
          </p:cNvPicPr>
          <p:nvPr/>
        </p:nvPicPr>
        <p:blipFill>
          <a:blip r:embed="rId2"/>
          <a:stretch>
            <a:fillRect/>
          </a:stretch>
        </p:blipFill>
        <p:spPr>
          <a:xfrm>
            <a:off x="1047404" y="1252679"/>
            <a:ext cx="7061054" cy="4924284"/>
          </a:xfrm>
          <a:prstGeom prst="rect">
            <a:avLst/>
          </a:prstGeom>
        </p:spPr>
      </p:pic>
      <p:sp>
        <p:nvSpPr>
          <p:cNvPr id="9" name="Rounded Rectangle 8"/>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0" name="Rounded Rectangle 9"/>
          <p:cNvSpPr/>
          <p:nvPr/>
        </p:nvSpPr>
        <p:spPr bwMode="auto">
          <a:xfrm>
            <a:off x="1998729" y="6639433"/>
            <a:ext cx="1465637"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1" name="Rounded Rectangle 10"/>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2" name="Rounded Rectangle 11"/>
          <p:cNvSpPr/>
          <p:nvPr/>
        </p:nvSpPr>
        <p:spPr bwMode="auto">
          <a:xfrm>
            <a:off x="5248571" y="6625313"/>
            <a:ext cx="1368153"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3" name="Rounded Rectangle 12"/>
          <p:cNvSpPr/>
          <p:nvPr/>
        </p:nvSpPr>
        <p:spPr bwMode="auto">
          <a:xfrm>
            <a:off x="6824749" y="6607756"/>
            <a:ext cx="1815703" cy="211266"/>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1198312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endParaRPr lang="en-GB"/>
          </a:p>
        </p:txBody>
      </p:sp>
      <p:pic>
        <p:nvPicPr>
          <p:cNvPr id="5" name="Picture 4"/>
          <p:cNvPicPr>
            <a:picLocks noChangeAspect="1"/>
          </p:cNvPicPr>
          <p:nvPr/>
        </p:nvPicPr>
        <p:blipFill>
          <a:blip r:embed="rId2"/>
          <a:stretch>
            <a:fillRect/>
          </a:stretch>
        </p:blipFill>
        <p:spPr>
          <a:xfrm>
            <a:off x="1066656" y="1273666"/>
            <a:ext cx="7179570" cy="5021616"/>
          </a:xfrm>
          <a:prstGeom prst="rect">
            <a:avLst/>
          </a:prstGeom>
        </p:spPr>
      </p:pic>
      <p:sp>
        <p:nvSpPr>
          <p:cNvPr id="6" name="Rounded Rectangle 5"/>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7" name="Rounded Rectangle 6"/>
          <p:cNvSpPr/>
          <p:nvPr/>
        </p:nvSpPr>
        <p:spPr bwMode="auto">
          <a:xfrm>
            <a:off x="1998729" y="6639433"/>
            <a:ext cx="1465637"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8" name="Rounded Rectangle 7"/>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9" name="Rounded Rectangle 8"/>
          <p:cNvSpPr/>
          <p:nvPr/>
        </p:nvSpPr>
        <p:spPr bwMode="auto">
          <a:xfrm>
            <a:off x="5248571" y="6625313"/>
            <a:ext cx="1368153"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0" name="Rounded Rectangle 9"/>
          <p:cNvSpPr/>
          <p:nvPr/>
        </p:nvSpPr>
        <p:spPr bwMode="auto">
          <a:xfrm>
            <a:off x="6824749" y="6607756"/>
            <a:ext cx="1815703" cy="211266"/>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33460026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bwMode="auto">
          <a:xfrm>
            <a:off x="611560" y="1340768"/>
            <a:ext cx="7992888" cy="4896544"/>
          </a:xfrm>
          <a:prstGeom prst="roundRect">
            <a:avLst>
              <a:gd name="adj" fmla="val 4821"/>
            </a:avLst>
          </a:prstGeom>
          <a: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82000"/>
                      </a14:imgEffect>
                      <a14:imgEffect>
                        <a14:brightnessContrast bright="-18000" contrast="12000"/>
                      </a14:imgEffect>
                    </a14:imgLayer>
                  </a14:imgProps>
                </a:ext>
              </a:extLst>
            </a:blip>
            <a:stretch>
              <a:fillRect/>
            </a:stretch>
          </a:bli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 name="Title 1"/>
          <p:cNvSpPr>
            <a:spLocks noGrp="1"/>
          </p:cNvSpPr>
          <p:nvPr>
            <p:ph type="title"/>
          </p:nvPr>
        </p:nvSpPr>
        <p:spPr/>
        <p:txBody>
          <a:bodyPr/>
          <a:lstStyle/>
          <a:p>
            <a:r>
              <a:rPr lang="en-GB" dirty="0" smtClean="0"/>
              <a:t>Agenda</a:t>
            </a:r>
            <a:endParaRPr lang="en-GB" dirty="0"/>
          </a:p>
        </p:txBody>
      </p:sp>
      <p:sp>
        <p:nvSpPr>
          <p:cNvPr id="3" name="Content Placeholder 2"/>
          <p:cNvSpPr>
            <a:spLocks noGrp="1"/>
          </p:cNvSpPr>
          <p:nvPr>
            <p:ph idx="1"/>
          </p:nvPr>
        </p:nvSpPr>
        <p:spPr/>
        <p:txBody>
          <a:bodyPr/>
          <a:lstStyle/>
          <a:p>
            <a:endParaRPr lang="en-GB" dirty="0"/>
          </a:p>
        </p:txBody>
      </p:sp>
      <p:sp>
        <p:nvSpPr>
          <p:cNvPr id="5" name="Rectangle 4"/>
          <p:cNvSpPr/>
          <p:nvPr/>
        </p:nvSpPr>
        <p:spPr>
          <a:xfrm>
            <a:off x="755576" y="1556792"/>
            <a:ext cx="7200800" cy="2068259"/>
          </a:xfrm>
          <a:prstGeom prst="rect">
            <a:avLst/>
          </a:prstGeom>
        </p:spPr>
        <p:txBody>
          <a:bodyPr wrap="square">
            <a:spAutoFit/>
          </a:bodyPr>
          <a:lstStyle/>
          <a:p>
            <a:pPr>
              <a:spcBef>
                <a:spcPct val="20000"/>
              </a:spcBef>
              <a:buClr>
                <a:srgbClr val="FFFF00"/>
              </a:buClr>
              <a:buSzPct val="80000"/>
              <a:buFont typeface="Wingdings" pitchFamily="2" charset="2"/>
              <a:buChar char="§"/>
            </a:pPr>
            <a:r>
              <a:rPr lang="en-GB" b="1" dirty="0">
                <a:solidFill>
                  <a:srgbClr val="FFFF00"/>
                </a:solidFill>
                <a:effectLst>
                  <a:outerShdw blurRad="38100" dist="38100" dir="2700000" algn="tl">
                    <a:srgbClr val="000000">
                      <a:alpha val="43137"/>
                    </a:srgbClr>
                  </a:outerShdw>
                </a:effectLst>
                <a:latin typeface="Arial" pitchFamily="34" charset="0"/>
              </a:rPr>
              <a:t>The merger of DANTE and TERENA</a:t>
            </a: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Future of IUAC</a:t>
            </a:r>
            <a:endParaRPr lang="en-GB" b="1" dirty="0">
              <a:solidFill>
                <a:srgbClr val="FFFF00"/>
              </a:solidFill>
              <a:effectLst>
                <a:outerShdw blurRad="38100" dist="38100" dir="2700000" algn="tl">
                  <a:srgbClr val="000000">
                    <a:alpha val="43137"/>
                  </a:srgbClr>
                </a:outerShdw>
              </a:effectLst>
              <a:latin typeface="Arial" pitchFamily="34" charset="0"/>
            </a:endParaRP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The Framwework Partnership Agreement with EC</a:t>
            </a:r>
            <a:endParaRPr lang="en-GB" b="1" dirty="0">
              <a:solidFill>
                <a:srgbClr val="FFFF00"/>
              </a:solidFill>
              <a:effectLst>
                <a:outerShdw blurRad="38100" dist="38100" dir="2700000" algn="tl">
                  <a:srgbClr val="000000">
                    <a:alpha val="43137"/>
                  </a:srgbClr>
                </a:outerShdw>
              </a:effectLst>
              <a:latin typeface="Arial" pitchFamily="34" charset="0"/>
            </a:endParaRPr>
          </a:p>
          <a:p>
            <a:pPr>
              <a:spcBef>
                <a:spcPct val="20000"/>
              </a:spcBef>
              <a:buClr>
                <a:srgbClr val="FFFF00"/>
              </a:buClr>
              <a:buSzPct val="80000"/>
              <a:buFont typeface="Wingdings" pitchFamily="2" charset="2"/>
              <a:buChar char="§"/>
            </a:pPr>
            <a:r>
              <a:rPr lang="en-GB" b="1" dirty="0">
                <a:solidFill>
                  <a:srgbClr val="FFFF00"/>
                </a:solidFill>
                <a:effectLst>
                  <a:outerShdw blurRad="38100" dist="38100" dir="2700000" algn="tl">
                    <a:srgbClr val="000000">
                      <a:alpha val="43137"/>
                    </a:srgbClr>
                  </a:outerShdw>
                </a:effectLst>
                <a:latin typeface="Arial" pitchFamily="34" charset="0"/>
              </a:rPr>
              <a:t>The process towards a GÉANT Strategy</a:t>
            </a: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The influence from the IUAC</a:t>
            </a:r>
            <a:r>
              <a:rPr lang="en-GB" sz="2000" dirty="0">
                <a:solidFill>
                  <a:srgbClr val="FFFF00"/>
                </a:solidFill>
                <a:effectLst>
                  <a:outerShdw blurRad="38100" dist="38100" dir="2700000" algn="tl">
                    <a:srgbClr val="000000">
                      <a:alpha val="43137"/>
                    </a:srgbClr>
                  </a:outerShdw>
                </a:effectLst>
                <a:latin typeface="Arial" pitchFamily="34" charset="0"/>
              </a:rPr>
              <a:t>				</a:t>
            </a:r>
          </a:p>
          <a:p>
            <a:pPr>
              <a:spcBef>
                <a:spcPct val="20000"/>
              </a:spcBef>
              <a:buClr>
                <a:srgbClr val="FFFF00"/>
              </a:buClr>
              <a:buSzPct val="80000"/>
              <a:buFont typeface="Wingdings" pitchFamily="2" charset="2"/>
              <a:buChar char="§"/>
            </a:pPr>
            <a:endParaRPr lang="en-GB" dirty="0" smtClean="0">
              <a:solidFill>
                <a:srgbClr val="FFFF00"/>
              </a:solidFill>
              <a:latin typeface="Arial" pitchFamily="34" charset="0"/>
            </a:endParaRPr>
          </a:p>
        </p:txBody>
      </p:sp>
      <p:sp>
        <p:nvSpPr>
          <p:cNvPr id="6" name="Rectangle 5"/>
          <p:cNvSpPr/>
          <p:nvPr/>
        </p:nvSpPr>
        <p:spPr>
          <a:xfrm>
            <a:off x="3491880" y="5975702"/>
            <a:ext cx="5328592" cy="261610"/>
          </a:xfrm>
          <a:prstGeom prst="rect">
            <a:avLst/>
          </a:prstGeom>
        </p:spPr>
        <p:txBody>
          <a:bodyPr wrap="square">
            <a:spAutoFit/>
          </a:bodyPr>
          <a:lstStyle/>
          <a:p>
            <a:r>
              <a:rPr lang="en-GB" sz="1100" dirty="0">
                <a:solidFill>
                  <a:schemeClr val="bg1"/>
                </a:solidFill>
                <a:latin typeface="+mj-lt"/>
              </a:rPr>
              <a:t>M</a:t>
            </a:r>
            <a:r>
              <a:rPr lang="en-GB" sz="1100" dirty="0" smtClean="0">
                <a:solidFill>
                  <a:schemeClr val="bg1"/>
                </a:solidFill>
                <a:latin typeface="+mj-lt"/>
              </a:rPr>
              <a:t>ap </a:t>
            </a:r>
            <a:r>
              <a:rPr lang="en-GB" sz="1100" dirty="0">
                <a:solidFill>
                  <a:schemeClr val="bg1"/>
                </a:solidFill>
                <a:latin typeface="+mj-lt"/>
              </a:rPr>
              <a:t>of scientific collaboration between researchers by Olivier H. </a:t>
            </a:r>
            <a:r>
              <a:rPr lang="en-GB" sz="1100" dirty="0" err="1">
                <a:solidFill>
                  <a:schemeClr val="bg1"/>
                </a:solidFill>
                <a:latin typeface="+mj-lt"/>
              </a:rPr>
              <a:t>Beauchesne</a:t>
            </a:r>
            <a:endParaRPr lang="en-GB" sz="1100" dirty="0">
              <a:solidFill>
                <a:schemeClr val="bg1"/>
              </a:solidFill>
              <a:latin typeface="+mj-lt"/>
            </a:endParaRPr>
          </a:p>
        </p:txBody>
      </p:sp>
      <p:sp>
        <p:nvSpPr>
          <p:cNvPr id="10" name="Right Arrow 9"/>
          <p:cNvSpPr/>
          <p:nvPr/>
        </p:nvSpPr>
        <p:spPr bwMode="auto">
          <a:xfrm>
            <a:off x="251520" y="2924944"/>
            <a:ext cx="504056" cy="432048"/>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17" name="Rounded Rectangle 16"/>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8" name="Rounded Rectangle 17"/>
          <p:cNvSpPr/>
          <p:nvPr/>
        </p:nvSpPr>
        <p:spPr bwMode="auto">
          <a:xfrm>
            <a:off x="1998729" y="6639433"/>
            <a:ext cx="1465637"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9" name="Rounded Rectangle 18"/>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20" name="Rounded Rectangle 19"/>
          <p:cNvSpPr/>
          <p:nvPr/>
        </p:nvSpPr>
        <p:spPr bwMode="auto">
          <a:xfrm>
            <a:off x="5248571" y="6625313"/>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21" name="Rounded Rectangle 20"/>
          <p:cNvSpPr/>
          <p:nvPr/>
        </p:nvSpPr>
        <p:spPr bwMode="auto">
          <a:xfrm>
            <a:off x="6824749" y="6607756"/>
            <a:ext cx="1815703" cy="211266"/>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1692623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Background</a:t>
            </a:r>
            <a:endParaRPr lang="en-GB" dirty="0"/>
          </a:p>
        </p:txBody>
      </p:sp>
      <p:sp>
        <p:nvSpPr>
          <p:cNvPr id="3" name="Content Placeholder 2"/>
          <p:cNvSpPr>
            <a:spLocks noGrp="1"/>
          </p:cNvSpPr>
          <p:nvPr>
            <p:ph idx="1"/>
          </p:nvPr>
        </p:nvSpPr>
        <p:spPr>
          <a:xfrm>
            <a:off x="333376" y="1537854"/>
            <a:ext cx="8181975" cy="4862945"/>
          </a:xfrm>
        </p:spPr>
        <p:txBody>
          <a:bodyPr>
            <a:normAutofit/>
          </a:bodyPr>
          <a:lstStyle/>
          <a:p>
            <a:r>
              <a:rPr lang="en-GB" dirty="0" smtClean="0"/>
              <a:t>The IUAC were asked to review the GEANT strategy:</a:t>
            </a:r>
          </a:p>
          <a:p>
            <a:pPr lvl="1"/>
            <a:r>
              <a:rPr lang="en-GB" dirty="0" smtClean="0"/>
              <a:t>November 2013: </a:t>
            </a:r>
            <a:endParaRPr lang="en-GB" dirty="0"/>
          </a:p>
          <a:p>
            <a:pPr lvl="2"/>
            <a:r>
              <a:rPr lang="en-GB" dirty="0" smtClean="0"/>
              <a:t>Questionnaire from GN 3plus Strategy and Innovation Committee (SIC) </a:t>
            </a:r>
          </a:p>
          <a:p>
            <a:pPr lvl="1"/>
            <a:r>
              <a:rPr lang="en-GB" dirty="0" smtClean="0"/>
              <a:t>April 2014: </a:t>
            </a:r>
          </a:p>
          <a:p>
            <a:pPr lvl="2"/>
            <a:r>
              <a:rPr lang="en-GB" dirty="0" smtClean="0"/>
              <a:t>Asked to comment on Draft version of “Over the Horizon” Strategy</a:t>
            </a:r>
          </a:p>
          <a:p>
            <a:endParaRPr lang="en-GB" dirty="0" smtClean="0"/>
          </a:p>
          <a:p>
            <a:r>
              <a:rPr lang="en-GB" dirty="0" smtClean="0"/>
              <a:t>This review is much appreciated and has been taken into account.</a:t>
            </a:r>
            <a:endParaRPr lang="en-GB" dirty="0"/>
          </a:p>
          <a:p>
            <a:r>
              <a:rPr lang="en-GB" dirty="0" smtClean="0"/>
              <a:t>IUAC findings:</a:t>
            </a:r>
          </a:p>
          <a:p>
            <a:pPr lvl="1"/>
            <a:r>
              <a:rPr lang="en-GB" dirty="0" smtClean="0"/>
              <a:t>Key recommendations from SIC questionnaire (December 2013)</a:t>
            </a:r>
            <a:endParaRPr lang="en-GB" dirty="0"/>
          </a:p>
          <a:p>
            <a:pPr lvl="1"/>
            <a:r>
              <a:rPr lang="en-GB" dirty="0" smtClean="0"/>
              <a:t>Recommendations on Strategy Draft (Version April 2014)</a:t>
            </a:r>
          </a:p>
          <a:p>
            <a:pPr marL="1256230" lvl="2" indent="-308644"/>
            <a:r>
              <a:rPr lang="en-GB" dirty="0" smtClean="0"/>
              <a:t>Mission</a:t>
            </a:r>
            <a:endParaRPr lang="en-GB" dirty="0"/>
          </a:p>
          <a:p>
            <a:pPr marL="1256230" lvl="2" indent="-308644"/>
            <a:r>
              <a:rPr lang="en-GB" dirty="0" smtClean="0"/>
              <a:t>Sustainability</a:t>
            </a:r>
          </a:p>
          <a:p>
            <a:pPr marL="1256230" lvl="2" indent="-308644"/>
            <a:r>
              <a:rPr lang="en-GB" dirty="0" smtClean="0"/>
              <a:t>Clouds</a:t>
            </a:r>
          </a:p>
          <a:p>
            <a:pPr marL="1256230" lvl="2" indent="-308644"/>
            <a:r>
              <a:rPr lang="en-GB" dirty="0" smtClean="0"/>
              <a:t>Positioning towards commercials</a:t>
            </a:r>
          </a:p>
          <a:p>
            <a:pPr marL="284680" indent="-308644"/>
            <a:r>
              <a:rPr lang="da-DK" dirty="0"/>
              <a:t>¤</a:t>
            </a:r>
            <a:endParaRPr lang="en-GB" dirty="0" smtClean="0"/>
          </a:p>
        </p:txBody>
      </p:sp>
      <p:pic>
        <p:nvPicPr>
          <p:cNvPr id="4" name="Picture 3"/>
          <p:cNvPicPr>
            <a:picLocks noChangeAspect="1"/>
          </p:cNvPicPr>
          <p:nvPr/>
        </p:nvPicPr>
        <p:blipFill>
          <a:blip r:embed="rId2"/>
          <a:stretch>
            <a:fillRect/>
          </a:stretch>
        </p:blipFill>
        <p:spPr>
          <a:xfrm>
            <a:off x="6759407" y="1296786"/>
            <a:ext cx="2296482" cy="1601535"/>
          </a:xfrm>
          <a:prstGeom prst="rect">
            <a:avLst/>
          </a:prstGeom>
        </p:spPr>
      </p:pic>
      <p:sp>
        <p:nvSpPr>
          <p:cNvPr id="10" name="Rounded Rectangle 9"/>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1" name="Rounded Rectangle 10"/>
          <p:cNvSpPr/>
          <p:nvPr/>
        </p:nvSpPr>
        <p:spPr bwMode="auto">
          <a:xfrm>
            <a:off x="1998729" y="6639433"/>
            <a:ext cx="1465637"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2" name="Rounded Rectangle 11"/>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3" name="Rounded Rectangle 12"/>
          <p:cNvSpPr/>
          <p:nvPr/>
        </p:nvSpPr>
        <p:spPr bwMode="auto">
          <a:xfrm>
            <a:off x="5248571" y="6625313"/>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4" name="Rounded Rectangle 13"/>
          <p:cNvSpPr/>
          <p:nvPr/>
        </p:nvSpPr>
        <p:spPr bwMode="auto">
          <a:xfrm>
            <a:off x="6824749" y="6607756"/>
            <a:ext cx="1815703" cy="211266"/>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17604429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3">
                                            <p:txEl>
                                              <p:pRg st="7" end="7"/>
                                            </p:txEl>
                                          </p:spTgt>
                                        </p:tgtEl>
                                        <p:attrNameLst>
                                          <p:attrName>style.visibility</p:attrName>
                                        </p:attrNameLst>
                                      </p:cBhvr>
                                      <p:to>
                                        <p:strVal val="visible"/>
                                      </p:to>
                                    </p:set>
                                    <p:animEffect transition="in" filter="fade">
                                      <p:cBhvr>
                                        <p:cTn id="29" dur="500"/>
                                        <p:tgtEl>
                                          <p:spTgt spid="3">
                                            <p:txEl>
                                              <p:pRg st="7" end="7"/>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8" end="8"/>
                                            </p:txEl>
                                          </p:spTgt>
                                        </p:tgtEl>
                                        <p:attrNameLst>
                                          <p:attrName>style.visibility</p:attrName>
                                        </p:attrNameLst>
                                      </p:cBhvr>
                                      <p:to>
                                        <p:strVal val="visible"/>
                                      </p:to>
                                    </p:set>
                                    <p:animEffect transition="in" filter="fade">
                                      <p:cBhvr>
                                        <p:cTn id="34" dur="500"/>
                                        <p:tgtEl>
                                          <p:spTgt spid="3">
                                            <p:txEl>
                                              <p:pRg st="8" end="8"/>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animEffect transition="in" filter="fade">
                                      <p:cBhvr>
                                        <p:cTn id="39" dur="500"/>
                                        <p:tgtEl>
                                          <p:spTgt spid="3">
                                            <p:txEl>
                                              <p:pRg st="9" end="9"/>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3">
                                            <p:txEl>
                                              <p:pRg st="10" end="10"/>
                                            </p:txEl>
                                          </p:spTgt>
                                        </p:tgtEl>
                                        <p:attrNameLst>
                                          <p:attrName>style.visibility</p:attrName>
                                        </p:attrNameLst>
                                      </p:cBhvr>
                                      <p:to>
                                        <p:strVal val="visible"/>
                                      </p:to>
                                    </p:set>
                                    <p:animEffect transition="in" filter="fade">
                                      <p:cBhvr>
                                        <p:cTn id="42" dur="500"/>
                                        <p:tgtEl>
                                          <p:spTgt spid="3">
                                            <p:txEl>
                                              <p:pRg st="10" end="10"/>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3">
                                            <p:txEl>
                                              <p:pRg st="11" end="11"/>
                                            </p:txEl>
                                          </p:spTgt>
                                        </p:tgtEl>
                                        <p:attrNameLst>
                                          <p:attrName>style.visibility</p:attrName>
                                        </p:attrNameLst>
                                      </p:cBhvr>
                                      <p:to>
                                        <p:strVal val="visible"/>
                                      </p:to>
                                    </p:set>
                                    <p:animEffect transition="in" filter="fade">
                                      <p:cBhvr>
                                        <p:cTn id="45" dur="500"/>
                                        <p:tgtEl>
                                          <p:spTgt spid="3">
                                            <p:txEl>
                                              <p:pRg st="11" end="11"/>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
                                            <p:txEl>
                                              <p:pRg st="12" end="12"/>
                                            </p:txEl>
                                          </p:spTgt>
                                        </p:tgtEl>
                                        <p:attrNameLst>
                                          <p:attrName>style.visibility</p:attrName>
                                        </p:attrNameLst>
                                      </p:cBhvr>
                                      <p:to>
                                        <p:strVal val="visible"/>
                                      </p:to>
                                    </p:set>
                                    <p:animEffect transition="in" filter="fade">
                                      <p:cBhvr>
                                        <p:cTn id="48" dur="500"/>
                                        <p:tgtEl>
                                          <p:spTgt spid="3">
                                            <p:txEl>
                                              <p:pRg st="12" end="12"/>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3">
                                            <p:txEl>
                                              <p:pRg st="13" end="13"/>
                                            </p:txEl>
                                          </p:spTgt>
                                        </p:tgtEl>
                                        <p:attrNameLst>
                                          <p:attrName>style.visibility</p:attrName>
                                        </p:attrNameLst>
                                      </p:cBhvr>
                                      <p:to>
                                        <p:strVal val="visible"/>
                                      </p:to>
                                    </p:set>
                                    <p:animEffect transition="in" filter="fade">
                                      <p:cBhvr>
                                        <p:cTn id="51" dur="500"/>
                                        <p:tgtEl>
                                          <p:spTgt spid="3">
                                            <p:txEl>
                                              <p:pRg st="13" end="13"/>
                                            </p:txEl>
                                          </p:spTgt>
                                        </p:tgtEl>
                                      </p:cBhvr>
                                    </p:animEffect>
                                  </p:childTnLst>
                                </p:cTn>
                              </p:par>
                              <p:par>
                                <p:cTn id="52" presetID="10" presetClass="entr" presetSubtype="0" fill="hold" nodeType="withEffect">
                                  <p:stCondLst>
                                    <p:cond delay="0"/>
                                  </p:stCondLst>
                                  <p:childTnLst>
                                    <p:set>
                                      <p:cBhvr>
                                        <p:cTn id="53" dur="1" fill="hold">
                                          <p:stCondLst>
                                            <p:cond delay="0"/>
                                          </p:stCondLst>
                                        </p:cTn>
                                        <p:tgtEl>
                                          <p:spTgt spid="3">
                                            <p:txEl>
                                              <p:pRg st="14" end="14"/>
                                            </p:txEl>
                                          </p:spTgt>
                                        </p:tgtEl>
                                        <p:attrNameLst>
                                          <p:attrName>style.visibility</p:attrName>
                                        </p:attrNameLst>
                                      </p:cBhvr>
                                      <p:to>
                                        <p:strVal val="visible"/>
                                      </p:to>
                                    </p:set>
                                    <p:animEffect transition="in" filter="fade">
                                      <p:cBhvr>
                                        <p:cTn id="54"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3568" y="301660"/>
            <a:ext cx="6582646" cy="864096"/>
          </a:xfrm>
        </p:spPr>
        <p:txBody>
          <a:bodyPr/>
          <a:lstStyle/>
          <a:p>
            <a:r>
              <a:rPr lang="en-GB" dirty="0" smtClean="0"/>
              <a:t>1. Key IUAC recommendations on GEANT strategy (from SIC questionnaire)</a:t>
            </a:r>
            <a:endParaRPr lang="en-GB" dirty="0"/>
          </a:p>
        </p:txBody>
      </p:sp>
      <p:sp>
        <p:nvSpPr>
          <p:cNvPr id="3" name="Content Placeholder 2"/>
          <p:cNvSpPr>
            <a:spLocks noGrp="1"/>
          </p:cNvSpPr>
          <p:nvPr>
            <p:ph idx="1"/>
          </p:nvPr>
        </p:nvSpPr>
        <p:spPr>
          <a:xfrm>
            <a:off x="685801" y="1373724"/>
            <a:ext cx="8099326" cy="4972056"/>
          </a:xfrm>
        </p:spPr>
        <p:txBody>
          <a:bodyPr>
            <a:normAutofit fontScale="85000" lnSpcReduction="20000"/>
          </a:bodyPr>
          <a:lstStyle/>
          <a:p>
            <a:pPr marL="0" indent="0">
              <a:buNone/>
            </a:pPr>
            <a:endParaRPr lang="en-GB" dirty="0" smtClean="0"/>
          </a:p>
          <a:p>
            <a:pPr>
              <a:buFont typeface="Arial" panose="020B0604020202020204" pitchFamily="34" charset="0"/>
              <a:buChar char="•"/>
            </a:pPr>
            <a:r>
              <a:rPr lang="en-GB" dirty="0" smtClean="0"/>
              <a:t>Key </a:t>
            </a:r>
            <a:r>
              <a:rPr lang="en-GB" dirty="0"/>
              <a:t>decision factors which influence the </a:t>
            </a:r>
            <a:r>
              <a:rPr lang="en-GB" b="1" dirty="0"/>
              <a:t>choice of the network and service providers </a:t>
            </a:r>
            <a:r>
              <a:rPr lang="en-GB" dirty="0"/>
              <a:t>are: </a:t>
            </a:r>
            <a:endParaRPr lang="en-GB" dirty="0" smtClean="0"/>
          </a:p>
          <a:p>
            <a:pPr lvl="1"/>
            <a:r>
              <a:rPr lang="en-GB" sz="2100" u="sng" dirty="0" smtClean="0"/>
              <a:t>cost</a:t>
            </a:r>
            <a:r>
              <a:rPr lang="en-GB" sz="2100" dirty="0"/>
              <a:t>; </a:t>
            </a:r>
            <a:r>
              <a:rPr lang="en-GB" sz="2100" u="sng" dirty="0"/>
              <a:t>service availability</a:t>
            </a:r>
            <a:r>
              <a:rPr lang="en-GB" sz="2100" dirty="0"/>
              <a:t>; </a:t>
            </a:r>
            <a:r>
              <a:rPr lang="en-GB" sz="2100" u="sng" dirty="0"/>
              <a:t>sustainability of services</a:t>
            </a:r>
            <a:r>
              <a:rPr lang="en-GB" sz="2100" dirty="0"/>
              <a:t> and </a:t>
            </a:r>
            <a:r>
              <a:rPr lang="en-GB" sz="2100" u="sng" dirty="0"/>
              <a:t>value for </a:t>
            </a:r>
            <a:r>
              <a:rPr lang="en-GB" sz="2100" u="sng" dirty="0" smtClean="0"/>
              <a:t>money</a:t>
            </a:r>
            <a:r>
              <a:rPr lang="en-GB" sz="2100" dirty="0" smtClean="0"/>
              <a:t>.</a:t>
            </a:r>
          </a:p>
          <a:p>
            <a:pPr marL="0" indent="0">
              <a:buNone/>
            </a:pPr>
            <a:endParaRPr lang="en-GB" dirty="0" smtClean="0"/>
          </a:p>
          <a:p>
            <a:pPr>
              <a:buFont typeface="Arial" panose="020B0604020202020204" pitchFamily="34" charset="0"/>
              <a:buChar char="•"/>
            </a:pPr>
            <a:r>
              <a:rPr lang="en-GB" b="1" dirty="0" smtClean="0"/>
              <a:t>Learn </a:t>
            </a:r>
            <a:r>
              <a:rPr lang="en-GB" dirty="0"/>
              <a:t>from other research networks like ESNet and </a:t>
            </a:r>
            <a:r>
              <a:rPr lang="en-GB" dirty="0" smtClean="0"/>
              <a:t>Internet2 or area-specific </a:t>
            </a:r>
            <a:r>
              <a:rPr lang="en-GB" dirty="0"/>
              <a:t>governmental or international organisations. </a:t>
            </a:r>
            <a:endParaRPr lang="en-GB" dirty="0" smtClean="0"/>
          </a:p>
          <a:p>
            <a:pPr marL="0" indent="0">
              <a:buNone/>
            </a:pPr>
            <a:endParaRPr lang="en-GB" dirty="0" smtClean="0"/>
          </a:p>
          <a:p>
            <a:pPr lvl="0">
              <a:buFont typeface="Arial" panose="020B0604020202020204" pitchFamily="34" charset="0"/>
              <a:buChar char="•"/>
            </a:pPr>
            <a:r>
              <a:rPr lang="en-GB" dirty="0" smtClean="0"/>
              <a:t>Stronger </a:t>
            </a:r>
            <a:r>
              <a:rPr lang="en-GB" b="1" dirty="0"/>
              <a:t>user </a:t>
            </a:r>
            <a:r>
              <a:rPr lang="en-GB" b="1" dirty="0" smtClean="0"/>
              <a:t>orientation</a:t>
            </a:r>
            <a:r>
              <a:rPr lang="en-GB" dirty="0" smtClean="0"/>
              <a:t>, e.g</a:t>
            </a:r>
            <a:r>
              <a:rPr lang="en-GB" dirty="0"/>
              <a:t>. regarding end-user requirements to ensure innovation and sustainability. </a:t>
            </a:r>
            <a:endParaRPr lang="en-GB" dirty="0" smtClean="0"/>
          </a:p>
          <a:p>
            <a:pPr marL="0" indent="0">
              <a:buNone/>
            </a:pPr>
            <a:endParaRPr lang="en-GB" dirty="0" smtClean="0"/>
          </a:p>
          <a:p>
            <a:pPr lvl="0">
              <a:buFont typeface="Arial" panose="020B0604020202020204" pitchFamily="34" charset="0"/>
              <a:buChar char="•"/>
            </a:pPr>
            <a:r>
              <a:rPr lang="en-GB" dirty="0" smtClean="0"/>
              <a:t>Expansion of </a:t>
            </a:r>
            <a:r>
              <a:rPr lang="en-GB" dirty="0"/>
              <a:t>the European </a:t>
            </a:r>
            <a:r>
              <a:rPr lang="en-GB" b="1" dirty="0" smtClean="0"/>
              <a:t>infrastructure</a:t>
            </a:r>
            <a:r>
              <a:rPr lang="en-GB" dirty="0"/>
              <a:t> </a:t>
            </a:r>
            <a:r>
              <a:rPr lang="en-GB" dirty="0" smtClean="0"/>
              <a:t>and further development of connection </a:t>
            </a:r>
            <a:r>
              <a:rPr lang="en-GB" dirty="0"/>
              <a:t>to researchers </a:t>
            </a:r>
            <a:r>
              <a:rPr lang="en-GB" b="1" dirty="0"/>
              <a:t>outside of </a:t>
            </a:r>
            <a:r>
              <a:rPr lang="en-GB" b="1" dirty="0" smtClean="0"/>
              <a:t>Europe</a:t>
            </a:r>
            <a:r>
              <a:rPr lang="en-GB" dirty="0" smtClean="0"/>
              <a:t>.</a:t>
            </a:r>
          </a:p>
          <a:p>
            <a:pPr lvl="0">
              <a:buFont typeface="Arial" panose="020B0604020202020204" pitchFamily="34" charset="0"/>
              <a:buChar char="•"/>
            </a:pPr>
            <a:endParaRPr lang="en-GB" dirty="0"/>
          </a:p>
          <a:p>
            <a:pPr>
              <a:buFont typeface="Arial" panose="020B0604020202020204" pitchFamily="34" charset="0"/>
              <a:buChar char="•"/>
            </a:pPr>
            <a:r>
              <a:rPr lang="en-GB" b="1" dirty="0" smtClean="0"/>
              <a:t>Innovation</a:t>
            </a:r>
            <a:r>
              <a:rPr lang="en-GB" dirty="0" smtClean="0"/>
              <a:t> should focus </a:t>
            </a:r>
            <a:r>
              <a:rPr lang="en-GB" dirty="0"/>
              <a:t>on research </a:t>
            </a:r>
            <a:r>
              <a:rPr lang="en-GB" u="sng" dirty="0" smtClean="0"/>
              <a:t>and</a:t>
            </a:r>
            <a:r>
              <a:rPr lang="en-GB" dirty="0" smtClean="0"/>
              <a:t> new services (non-standard, higher-level and/ or procurement services)</a:t>
            </a:r>
          </a:p>
          <a:p>
            <a:pPr>
              <a:buFont typeface="Arial" panose="020B0604020202020204" pitchFamily="34" charset="0"/>
              <a:buChar char="•"/>
            </a:pPr>
            <a:r>
              <a:rPr lang="da-DK" dirty="0" smtClean="0"/>
              <a:t>¤</a:t>
            </a:r>
            <a:endParaRPr lang="en-GB" dirty="0" smtClean="0"/>
          </a:p>
        </p:txBody>
      </p:sp>
      <p:sp>
        <p:nvSpPr>
          <p:cNvPr id="4" name="Rounded Rectangle 3"/>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5" name="Rounded Rectangle 4"/>
          <p:cNvSpPr/>
          <p:nvPr/>
        </p:nvSpPr>
        <p:spPr bwMode="auto">
          <a:xfrm>
            <a:off x="1998729" y="6639433"/>
            <a:ext cx="1465637"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6" name="Rounded Rectangle 5"/>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7" name="Rounded Rectangle 6"/>
          <p:cNvSpPr/>
          <p:nvPr/>
        </p:nvSpPr>
        <p:spPr bwMode="auto">
          <a:xfrm>
            <a:off x="5248571" y="6625313"/>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8" name="Rounded Rectangle 7"/>
          <p:cNvSpPr/>
          <p:nvPr/>
        </p:nvSpPr>
        <p:spPr bwMode="auto">
          <a:xfrm>
            <a:off x="6824749" y="6607756"/>
            <a:ext cx="1815703" cy="211266"/>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3799374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Effect transition="in" filter="fade">
                                      <p:cBhvr>
                                        <p:cTn id="15" dur="500"/>
                                        <p:tgtEl>
                                          <p:spTgt spid="3">
                                            <p:txEl>
                                              <p:pRg st="4" end="4"/>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fade">
                                      <p:cBhvr>
                                        <p:cTn id="25" dur="500"/>
                                        <p:tgtEl>
                                          <p:spTgt spid="3">
                                            <p:txEl>
                                              <p:pRg st="8" end="8"/>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3">
                                            <p:txEl>
                                              <p:pRg st="10" end="10"/>
                                            </p:txEl>
                                          </p:spTgt>
                                        </p:tgtEl>
                                        <p:attrNameLst>
                                          <p:attrName>style.visibility</p:attrName>
                                        </p:attrNameLst>
                                      </p:cBhvr>
                                      <p:to>
                                        <p:strVal val="visible"/>
                                      </p:to>
                                    </p:set>
                                    <p:animEffect transition="in" filter="fade">
                                      <p:cBhvr>
                                        <p:cTn id="30" dur="500"/>
                                        <p:tgtEl>
                                          <p:spTgt spid="3">
                                            <p:txEl>
                                              <p:pRg st="10" end="1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
                                            <p:txEl>
                                              <p:pRg st="11" end="11"/>
                                            </p:txEl>
                                          </p:spTgt>
                                        </p:tgtEl>
                                        <p:attrNameLst>
                                          <p:attrName>style.visibility</p:attrName>
                                        </p:attrNameLst>
                                      </p:cBhvr>
                                      <p:to>
                                        <p:strVal val="visible"/>
                                      </p:to>
                                    </p:set>
                                    <p:animEffect transition="in" filter="fade">
                                      <p:cBhvr>
                                        <p:cTn id="35" dur="500"/>
                                        <p:tgtEl>
                                          <p:spTgt spid="3">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2.1. Mission</a:t>
            </a:r>
            <a:endParaRPr lang="en-GB" dirty="0"/>
          </a:p>
        </p:txBody>
      </p:sp>
      <p:sp>
        <p:nvSpPr>
          <p:cNvPr id="3" name="Content Placeholder 2"/>
          <p:cNvSpPr>
            <a:spLocks noGrp="1"/>
          </p:cNvSpPr>
          <p:nvPr>
            <p:ph idx="1"/>
          </p:nvPr>
        </p:nvSpPr>
        <p:spPr>
          <a:xfrm>
            <a:off x="333376" y="1825625"/>
            <a:ext cx="7148079" cy="4351338"/>
          </a:xfrm>
        </p:spPr>
        <p:txBody>
          <a:bodyPr>
            <a:normAutofit fontScale="92500" lnSpcReduction="20000"/>
          </a:bodyPr>
          <a:lstStyle/>
          <a:p>
            <a:r>
              <a:rPr lang="en-GB" b="1" dirty="0" smtClean="0"/>
              <a:t>Finding:</a:t>
            </a:r>
          </a:p>
          <a:p>
            <a:pPr lvl="1"/>
            <a:r>
              <a:rPr lang="en-GB" b="1" dirty="0" smtClean="0"/>
              <a:t>The </a:t>
            </a:r>
            <a:r>
              <a:rPr lang="en-GB" b="1" dirty="0"/>
              <a:t>three pillars GEANT is supposed to be based on are unevenly balanced. The user pillar appears to be less defined and clear in its strategy. </a:t>
            </a:r>
            <a:endParaRPr lang="en-GB" b="1" dirty="0" smtClean="0"/>
          </a:p>
          <a:p>
            <a:pPr lvl="0">
              <a:buFont typeface="Arial" panose="020B0604020202020204" pitchFamily="34" charset="0"/>
              <a:buChar char="•"/>
            </a:pPr>
            <a:r>
              <a:rPr lang="en-GB" dirty="0" smtClean="0">
                <a:sym typeface="Wingdings" panose="05000000000000000000" pitchFamily="2" charset="2"/>
              </a:rPr>
              <a:t>Response</a:t>
            </a:r>
          </a:p>
          <a:p>
            <a:pPr lvl="1"/>
            <a:r>
              <a:rPr lang="en-GB" dirty="0" smtClean="0">
                <a:sym typeface="Wingdings" panose="05000000000000000000" pitchFamily="2" charset="2"/>
              </a:rPr>
              <a:t>Complete revision of the Strategy document. New structure focusing on core aspects of GEANT: </a:t>
            </a:r>
            <a:r>
              <a:rPr lang="en-GB" u="sng" dirty="0" smtClean="0"/>
              <a:t>Innovation</a:t>
            </a:r>
            <a:r>
              <a:rPr lang="en-GB" dirty="0" smtClean="0"/>
              <a:t>, </a:t>
            </a:r>
            <a:r>
              <a:rPr lang="en-GB" u="sng" dirty="0" smtClean="0"/>
              <a:t>Collaboration</a:t>
            </a:r>
            <a:r>
              <a:rPr lang="en-GB" dirty="0" smtClean="0"/>
              <a:t>, </a:t>
            </a:r>
            <a:r>
              <a:rPr lang="en-GB" u="sng" dirty="0" smtClean="0"/>
              <a:t>Users</a:t>
            </a:r>
            <a:r>
              <a:rPr lang="en-GB" dirty="0" smtClean="0"/>
              <a:t>, </a:t>
            </a:r>
            <a:r>
              <a:rPr lang="en-GB" u="sng" dirty="0" smtClean="0"/>
              <a:t>Services</a:t>
            </a:r>
            <a:r>
              <a:rPr lang="en-GB" dirty="0" smtClean="0"/>
              <a:t>, </a:t>
            </a:r>
            <a:r>
              <a:rPr lang="en-GB" u="sng" dirty="0" smtClean="0"/>
              <a:t>People</a:t>
            </a:r>
          </a:p>
          <a:p>
            <a:endParaRPr lang="en-GB" i="1" dirty="0"/>
          </a:p>
          <a:p>
            <a:r>
              <a:rPr lang="en-GB" b="1" dirty="0" smtClean="0"/>
              <a:t>Finding</a:t>
            </a:r>
          </a:p>
          <a:p>
            <a:pPr lvl="1"/>
            <a:r>
              <a:rPr lang="en-GB" b="1" dirty="0" smtClean="0"/>
              <a:t>The </a:t>
            </a:r>
            <a:r>
              <a:rPr lang="en-GB" b="1" dirty="0"/>
              <a:t>mission statement is seen as to generic and it should be reflected that GEANTs core is networking.</a:t>
            </a:r>
          </a:p>
          <a:p>
            <a:pPr lvl="0">
              <a:buFont typeface="Arial" panose="020B0604020202020204" pitchFamily="34" charset="0"/>
              <a:buChar char="•"/>
            </a:pPr>
            <a:r>
              <a:rPr lang="en-GB" dirty="0" smtClean="0">
                <a:sym typeface="Wingdings" panose="05000000000000000000" pitchFamily="2" charset="2"/>
              </a:rPr>
              <a:t>Response</a:t>
            </a:r>
          </a:p>
          <a:p>
            <a:pPr lvl="1"/>
            <a:r>
              <a:rPr lang="en-GB" dirty="0" smtClean="0">
                <a:sym typeface="Wingdings" panose="05000000000000000000" pitchFamily="2" charset="2"/>
              </a:rPr>
              <a:t>A </a:t>
            </a:r>
            <a:r>
              <a:rPr lang="en-GB" dirty="0">
                <a:sym typeface="Wingdings" panose="05000000000000000000" pitchFamily="2" charset="2"/>
              </a:rPr>
              <a:t>generic mission statement has been removed, networking service positioning strengthened.</a:t>
            </a:r>
          </a:p>
          <a:p>
            <a:pPr lvl="1"/>
            <a:r>
              <a:rPr lang="en-GB" i="1" dirty="0" smtClean="0"/>
              <a:t>“Today </a:t>
            </a:r>
            <a:r>
              <a:rPr lang="en-GB" i="1" dirty="0"/>
              <a:t>the </a:t>
            </a:r>
            <a:r>
              <a:rPr lang="en-GB" i="1" u="sng" dirty="0"/>
              <a:t>most evident core business of GÉANT </a:t>
            </a:r>
            <a:r>
              <a:rPr lang="en-GB" i="1" dirty="0"/>
              <a:t>and the NRENs is </a:t>
            </a:r>
            <a:r>
              <a:rPr lang="en-GB" i="1" u="sng" dirty="0"/>
              <a:t>the network</a:t>
            </a:r>
            <a:r>
              <a:rPr lang="en-GB" i="1" dirty="0"/>
              <a:t>.[…] GÉANT IP, GÉANT Plus and GÉANT Lambda services are the core services currently made available through the provision of the GÉANT Network</a:t>
            </a:r>
            <a:r>
              <a:rPr lang="en-GB" i="1" dirty="0" smtClean="0"/>
              <a:t>.”</a:t>
            </a:r>
          </a:p>
          <a:p>
            <a:r>
              <a:rPr lang="da-DK" i="1" dirty="0"/>
              <a:t>¤</a:t>
            </a:r>
            <a:endParaRPr lang="en-GB" i="1" dirty="0" smtClean="0"/>
          </a:p>
          <a:p>
            <a:pPr lvl="0">
              <a:buFont typeface="Arial" panose="020B0604020202020204" pitchFamily="34" charset="0"/>
              <a:buChar char="•"/>
            </a:pPr>
            <a:endParaRPr lang="en-GB" i="1" dirty="0"/>
          </a:p>
          <a:p>
            <a:pPr lvl="0">
              <a:buFont typeface="Arial" panose="020B0604020202020204" pitchFamily="34" charset="0"/>
              <a:buChar char="•"/>
            </a:pPr>
            <a:endParaRPr lang="en-GB" i="1" dirty="0"/>
          </a:p>
          <a:p>
            <a:pPr marL="0" indent="0">
              <a:buNone/>
            </a:pPr>
            <a:endParaRPr lang="en-GB" dirty="0"/>
          </a:p>
          <a:p>
            <a:pPr marL="0" indent="0">
              <a:buNone/>
            </a:pPr>
            <a:endParaRPr lang="en-GB" dirty="0"/>
          </a:p>
          <a:p>
            <a:pPr marL="0" indent="0">
              <a:buNone/>
            </a:pPr>
            <a:endParaRPr lang="en-GB" dirty="0" smtClean="0"/>
          </a:p>
          <a:p>
            <a:pPr marL="0" indent="0">
              <a:buNone/>
            </a:pPr>
            <a:endParaRPr lang="en-GB" sz="1440" dirty="0"/>
          </a:p>
        </p:txBody>
      </p:sp>
      <p:pic>
        <p:nvPicPr>
          <p:cNvPr id="4" name="Picture 3"/>
          <p:cNvPicPr>
            <a:picLocks noChangeAspect="1"/>
          </p:cNvPicPr>
          <p:nvPr/>
        </p:nvPicPr>
        <p:blipFill>
          <a:blip r:embed="rId3"/>
          <a:stretch>
            <a:fillRect/>
          </a:stretch>
        </p:blipFill>
        <p:spPr>
          <a:xfrm>
            <a:off x="7397376" y="3863079"/>
            <a:ext cx="1620240" cy="1586485"/>
          </a:xfrm>
          <a:prstGeom prst="rect">
            <a:avLst/>
          </a:prstGeom>
        </p:spPr>
      </p:pic>
      <p:pic>
        <p:nvPicPr>
          <p:cNvPr id="5" name="Picture 4"/>
          <p:cNvPicPr>
            <a:picLocks noChangeAspect="1"/>
          </p:cNvPicPr>
          <p:nvPr/>
        </p:nvPicPr>
        <p:blipFill>
          <a:blip r:embed="rId4"/>
          <a:stretch>
            <a:fillRect/>
          </a:stretch>
        </p:blipFill>
        <p:spPr>
          <a:xfrm>
            <a:off x="7397376" y="1825625"/>
            <a:ext cx="1620240" cy="1245308"/>
          </a:xfrm>
          <a:prstGeom prst="rect">
            <a:avLst/>
          </a:prstGeom>
        </p:spPr>
      </p:pic>
      <p:sp>
        <p:nvSpPr>
          <p:cNvPr id="6" name="Rounded Rectangle 5"/>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7" name="Rounded Rectangle 6"/>
          <p:cNvSpPr/>
          <p:nvPr/>
        </p:nvSpPr>
        <p:spPr bwMode="auto">
          <a:xfrm>
            <a:off x="1998729" y="6639433"/>
            <a:ext cx="1465637"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8" name="Rounded Rectangle 7"/>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9" name="Rounded Rectangle 8"/>
          <p:cNvSpPr/>
          <p:nvPr/>
        </p:nvSpPr>
        <p:spPr bwMode="auto">
          <a:xfrm>
            <a:off x="5248571" y="6625313"/>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0" name="Rounded Rectangle 9"/>
          <p:cNvSpPr/>
          <p:nvPr/>
        </p:nvSpPr>
        <p:spPr bwMode="auto">
          <a:xfrm>
            <a:off x="6824749" y="6607756"/>
            <a:ext cx="1815703" cy="211266"/>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33448650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fade">
                                      <p:cBhvr>
                                        <p:cTn id="28" dur="500"/>
                                        <p:tgtEl>
                                          <p:spTgt spid="3">
                                            <p:txEl>
                                              <p:pRg st="5" end="5"/>
                                            </p:txEl>
                                          </p:spTgt>
                                        </p:tgtEl>
                                      </p:cBhvr>
                                    </p:animEffect>
                                  </p:childTnLst>
                                </p:cTn>
                              </p:par>
                              <p:par>
                                <p:cTn id="29" presetID="10" presetClass="entr" presetSubtype="0"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fade">
                                      <p:cBhvr>
                                        <p:cTn id="31" dur="500"/>
                                        <p:tgtEl>
                                          <p:spTgt spid="3">
                                            <p:txEl>
                                              <p:pRg st="6" end="6"/>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4"/>
                                        </p:tgtEl>
                                        <p:attrNameLst>
                                          <p:attrName>style.visibility</p:attrName>
                                        </p:attrNameLst>
                                      </p:cBhvr>
                                      <p:to>
                                        <p:strVal val="visible"/>
                                      </p:to>
                                    </p:set>
                                    <p:animEffect transition="in" filter="fade">
                                      <p:cBhvr>
                                        <p:cTn id="34" dur="500"/>
                                        <p:tgtEl>
                                          <p:spTgt spid="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nodeType="click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fade">
                                      <p:cBhvr>
                                        <p:cTn id="39" dur="500"/>
                                        <p:tgtEl>
                                          <p:spTgt spid="3">
                                            <p:txEl>
                                              <p:pRg st="7" end="7"/>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par>
                                <p:cTn id="43" presetID="10" presetClass="entr" presetSubtype="0" fill="hold" nodeType="withEffect">
                                  <p:stCondLst>
                                    <p:cond delay="0"/>
                                  </p:stCondLst>
                                  <p:childTnLst>
                                    <p:set>
                                      <p:cBhvr>
                                        <p:cTn id="44" dur="1" fill="hold">
                                          <p:stCondLst>
                                            <p:cond delay="0"/>
                                          </p:stCondLst>
                                        </p:cTn>
                                        <p:tgtEl>
                                          <p:spTgt spid="3">
                                            <p:txEl>
                                              <p:pRg st="9" end="9"/>
                                            </p:txEl>
                                          </p:spTgt>
                                        </p:tgtEl>
                                        <p:attrNameLst>
                                          <p:attrName>style.visibility</p:attrName>
                                        </p:attrNameLst>
                                      </p:cBhvr>
                                      <p:to>
                                        <p:strVal val="visible"/>
                                      </p:to>
                                    </p:set>
                                    <p:animEffect transition="in" filter="fade">
                                      <p:cBhvr>
                                        <p:cTn id="45" dur="500"/>
                                        <p:tgtEl>
                                          <p:spTgt spid="3">
                                            <p:txEl>
                                              <p:pRg st="9" end="9"/>
                                            </p:txEl>
                                          </p:spTgt>
                                        </p:tgtEl>
                                      </p:cBhvr>
                                    </p:animEffect>
                                  </p:childTnLst>
                                </p:cTn>
                              </p:par>
                              <p:par>
                                <p:cTn id="46" presetID="10" presetClass="entr" presetSubtype="0" fill="hold" nodeType="withEffect">
                                  <p:stCondLst>
                                    <p:cond delay="0"/>
                                  </p:stCondLst>
                                  <p:childTnLst>
                                    <p:set>
                                      <p:cBhvr>
                                        <p:cTn id="47" dur="1" fill="hold">
                                          <p:stCondLst>
                                            <p:cond delay="0"/>
                                          </p:stCondLst>
                                        </p:cTn>
                                        <p:tgtEl>
                                          <p:spTgt spid="3">
                                            <p:txEl>
                                              <p:pRg st="10" end="10"/>
                                            </p:txEl>
                                          </p:spTgt>
                                        </p:tgtEl>
                                        <p:attrNameLst>
                                          <p:attrName>style.visibility</p:attrName>
                                        </p:attrNameLst>
                                      </p:cBhvr>
                                      <p:to>
                                        <p:strVal val="visible"/>
                                      </p:to>
                                    </p:set>
                                    <p:animEffect transition="in" filter="fade">
                                      <p:cBhvr>
                                        <p:cTn id="48"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bwMode="auto">
          <a:xfrm>
            <a:off x="611560" y="1340768"/>
            <a:ext cx="7992888" cy="4896544"/>
          </a:xfrm>
          <a:prstGeom prst="roundRect">
            <a:avLst>
              <a:gd name="adj" fmla="val 4821"/>
            </a:avLst>
          </a:prstGeom>
          <a: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sharpenSoften amount="82000"/>
                      </a14:imgEffect>
                      <a14:imgEffect>
                        <a14:brightnessContrast bright="-18000" contrast="12000"/>
                      </a14:imgEffect>
                    </a14:imgLayer>
                  </a14:imgProps>
                </a:ext>
              </a:extLst>
            </a:blip>
            <a:stretch>
              <a:fillRect/>
            </a:stretch>
          </a:bli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 name="Title 1"/>
          <p:cNvSpPr>
            <a:spLocks noGrp="1"/>
          </p:cNvSpPr>
          <p:nvPr>
            <p:ph type="title"/>
          </p:nvPr>
        </p:nvSpPr>
        <p:spPr/>
        <p:txBody>
          <a:bodyPr/>
          <a:lstStyle/>
          <a:p>
            <a:r>
              <a:rPr lang="en-GB" dirty="0" smtClean="0"/>
              <a:t>Agenda</a:t>
            </a:r>
            <a:endParaRPr lang="en-GB" dirty="0"/>
          </a:p>
        </p:txBody>
      </p:sp>
      <p:sp>
        <p:nvSpPr>
          <p:cNvPr id="3" name="Content Placeholder 2"/>
          <p:cNvSpPr>
            <a:spLocks noGrp="1"/>
          </p:cNvSpPr>
          <p:nvPr>
            <p:ph idx="1"/>
          </p:nvPr>
        </p:nvSpPr>
        <p:spPr/>
        <p:txBody>
          <a:bodyPr/>
          <a:lstStyle/>
          <a:p>
            <a:endParaRPr lang="en-GB" dirty="0"/>
          </a:p>
        </p:txBody>
      </p:sp>
      <p:sp>
        <p:nvSpPr>
          <p:cNvPr id="5" name="Rectangle 4"/>
          <p:cNvSpPr/>
          <p:nvPr/>
        </p:nvSpPr>
        <p:spPr>
          <a:xfrm>
            <a:off x="755576" y="1556792"/>
            <a:ext cx="7200800" cy="2068259"/>
          </a:xfrm>
          <a:prstGeom prst="rect">
            <a:avLst/>
          </a:prstGeom>
        </p:spPr>
        <p:txBody>
          <a:bodyPr wrap="square">
            <a:spAutoFit/>
          </a:bodyPr>
          <a:lstStyle/>
          <a:p>
            <a:pPr>
              <a:spcBef>
                <a:spcPct val="20000"/>
              </a:spcBef>
              <a:buClr>
                <a:srgbClr val="FFFF00"/>
              </a:buClr>
              <a:buSzPct val="80000"/>
              <a:buFont typeface="Wingdings" pitchFamily="2" charset="2"/>
              <a:buChar char="§"/>
            </a:pPr>
            <a:r>
              <a:rPr lang="en-GB" b="1" dirty="0">
                <a:solidFill>
                  <a:srgbClr val="FFFF00"/>
                </a:solidFill>
                <a:effectLst>
                  <a:outerShdw blurRad="38100" dist="38100" dir="2700000" algn="tl">
                    <a:srgbClr val="000000">
                      <a:alpha val="43137"/>
                    </a:srgbClr>
                  </a:outerShdw>
                </a:effectLst>
                <a:latin typeface="Arial" pitchFamily="34" charset="0"/>
              </a:rPr>
              <a:t>The merger of DANTE and </a:t>
            </a:r>
            <a:r>
              <a:rPr lang="en-GB" b="1" dirty="0" smtClean="0">
                <a:solidFill>
                  <a:srgbClr val="FFFF00"/>
                </a:solidFill>
                <a:effectLst>
                  <a:outerShdw blurRad="38100" dist="38100" dir="2700000" algn="tl">
                    <a:srgbClr val="000000">
                      <a:alpha val="43137"/>
                    </a:srgbClr>
                  </a:outerShdw>
                </a:effectLst>
                <a:latin typeface="Arial" pitchFamily="34" charset="0"/>
              </a:rPr>
              <a:t>TERENA</a:t>
            </a:r>
          </a:p>
          <a:p>
            <a:pPr>
              <a:spcBef>
                <a:spcPct val="20000"/>
              </a:spcBef>
              <a:buClr>
                <a:srgbClr val="FFFF00"/>
              </a:buClr>
              <a:buSzPct val="80000"/>
              <a:buFont typeface="Wingdings" pitchFamily="2" charset="2"/>
              <a:buChar char="§"/>
            </a:pPr>
            <a:r>
              <a:rPr lang="da-DK" b="1" dirty="0" smtClean="0">
                <a:solidFill>
                  <a:srgbClr val="FFFF00"/>
                </a:solidFill>
                <a:effectLst>
                  <a:outerShdw blurRad="38100" dist="38100" dir="2700000" algn="tl">
                    <a:srgbClr val="000000">
                      <a:alpha val="43137"/>
                    </a:srgbClr>
                  </a:outerShdw>
                </a:effectLst>
                <a:latin typeface="Arial" pitchFamily="34" charset="0"/>
              </a:rPr>
              <a:t>Future of IUAC</a:t>
            </a:r>
            <a:endParaRPr lang="en-GB" b="1" dirty="0" smtClean="0">
              <a:solidFill>
                <a:srgbClr val="FFFF00"/>
              </a:solidFill>
              <a:effectLst>
                <a:outerShdw blurRad="38100" dist="38100" dir="2700000" algn="tl">
                  <a:srgbClr val="000000">
                    <a:alpha val="43137"/>
                  </a:srgbClr>
                </a:outerShdw>
              </a:effectLst>
              <a:latin typeface="Arial" pitchFamily="34" charset="0"/>
            </a:endParaRP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The Framwework Partnership Agreement with EC</a:t>
            </a:r>
            <a:endParaRPr lang="en-GB" b="1" dirty="0">
              <a:solidFill>
                <a:srgbClr val="FFFF00"/>
              </a:solidFill>
              <a:effectLst>
                <a:outerShdw blurRad="38100" dist="38100" dir="2700000" algn="tl">
                  <a:srgbClr val="000000">
                    <a:alpha val="43137"/>
                  </a:srgbClr>
                </a:outerShdw>
              </a:effectLst>
              <a:latin typeface="Arial" pitchFamily="34" charset="0"/>
            </a:endParaRPr>
          </a:p>
          <a:p>
            <a:pPr>
              <a:spcBef>
                <a:spcPct val="20000"/>
              </a:spcBef>
              <a:buClr>
                <a:srgbClr val="FFFF00"/>
              </a:buClr>
              <a:buSzPct val="80000"/>
              <a:buFont typeface="Wingdings" pitchFamily="2" charset="2"/>
              <a:buChar char="§"/>
            </a:pPr>
            <a:r>
              <a:rPr lang="en-GB" b="1" dirty="0" smtClean="0">
                <a:solidFill>
                  <a:srgbClr val="FFFF00"/>
                </a:solidFill>
                <a:effectLst>
                  <a:outerShdw blurRad="38100" dist="38100" dir="2700000" algn="tl">
                    <a:srgbClr val="000000">
                      <a:alpha val="43137"/>
                    </a:srgbClr>
                  </a:outerShdw>
                </a:effectLst>
                <a:latin typeface="Arial" pitchFamily="34" charset="0"/>
              </a:rPr>
              <a:t>The process towards a GÉANT Strategy</a:t>
            </a:r>
          </a:p>
          <a:p>
            <a:pPr>
              <a:spcBef>
                <a:spcPct val="20000"/>
              </a:spcBef>
              <a:buClr>
                <a:srgbClr val="FFFF00"/>
              </a:buClr>
              <a:buSzPct val="80000"/>
              <a:buFont typeface="Wingdings" pitchFamily="2" charset="2"/>
              <a:buChar char="§"/>
            </a:pPr>
            <a:r>
              <a:rPr lang="da-DK" b="1" dirty="0" smtClean="0">
                <a:solidFill>
                  <a:srgbClr val="FFFF00"/>
                </a:solidFill>
                <a:effectLst>
                  <a:outerShdw blurRad="38100" dist="38100" dir="2700000" algn="tl">
                    <a:srgbClr val="000000">
                      <a:alpha val="43137"/>
                    </a:srgbClr>
                  </a:outerShdw>
                </a:effectLst>
                <a:latin typeface="Arial" pitchFamily="34" charset="0"/>
              </a:rPr>
              <a:t>The influence from the IUAC</a:t>
            </a:r>
            <a:r>
              <a:rPr lang="en-GB" sz="2000" dirty="0">
                <a:solidFill>
                  <a:srgbClr val="FFFF00"/>
                </a:solidFill>
                <a:effectLst>
                  <a:outerShdw blurRad="38100" dist="38100" dir="2700000" algn="tl">
                    <a:srgbClr val="000000">
                      <a:alpha val="43137"/>
                    </a:srgbClr>
                  </a:outerShdw>
                </a:effectLst>
                <a:latin typeface="Arial" pitchFamily="34" charset="0"/>
              </a:rPr>
              <a:t>		</a:t>
            </a:r>
          </a:p>
          <a:p>
            <a:pPr>
              <a:spcBef>
                <a:spcPct val="20000"/>
              </a:spcBef>
              <a:buClr>
                <a:srgbClr val="FFFF00"/>
              </a:buClr>
              <a:buSzPct val="80000"/>
              <a:buFont typeface="Wingdings" pitchFamily="2" charset="2"/>
              <a:buChar char="§"/>
            </a:pPr>
            <a:endParaRPr lang="en-GB" dirty="0" smtClean="0">
              <a:solidFill>
                <a:srgbClr val="FFFF00"/>
              </a:solidFill>
              <a:latin typeface="Arial" pitchFamily="34" charset="0"/>
            </a:endParaRPr>
          </a:p>
        </p:txBody>
      </p:sp>
      <p:sp>
        <p:nvSpPr>
          <p:cNvPr id="6" name="Rectangle 5"/>
          <p:cNvSpPr/>
          <p:nvPr/>
        </p:nvSpPr>
        <p:spPr>
          <a:xfrm>
            <a:off x="3491880" y="5975702"/>
            <a:ext cx="5328592" cy="261610"/>
          </a:xfrm>
          <a:prstGeom prst="rect">
            <a:avLst/>
          </a:prstGeom>
        </p:spPr>
        <p:txBody>
          <a:bodyPr wrap="square">
            <a:spAutoFit/>
          </a:bodyPr>
          <a:lstStyle/>
          <a:p>
            <a:r>
              <a:rPr lang="en-GB" sz="1100" dirty="0">
                <a:solidFill>
                  <a:schemeClr val="bg1"/>
                </a:solidFill>
                <a:latin typeface="+mj-lt"/>
              </a:rPr>
              <a:t>M</a:t>
            </a:r>
            <a:r>
              <a:rPr lang="en-GB" sz="1100" dirty="0" smtClean="0">
                <a:solidFill>
                  <a:schemeClr val="bg1"/>
                </a:solidFill>
                <a:latin typeface="+mj-lt"/>
              </a:rPr>
              <a:t>ap </a:t>
            </a:r>
            <a:r>
              <a:rPr lang="en-GB" sz="1100" dirty="0">
                <a:solidFill>
                  <a:schemeClr val="bg1"/>
                </a:solidFill>
                <a:latin typeface="+mj-lt"/>
              </a:rPr>
              <a:t>of scientific collaboration between researchers by Olivier H. </a:t>
            </a:r>
            <a:r>
              <a:rPr lang="en-GB" sz="1100" dirty="0" err="1">
                <a:solidFill>
                  <a:schemeClr val="bg1"/>
                </a:solidFill>
                <a:latin typeface="+mj-lt"/>
              </a:rPr>
              <a:t>Beauchesne</a:t>
            </a:r>
            <a:endParaRPr lang="en-GB" sz="1100" dirty="0">
              <a:solidFill>
                <a:schemeClr val="bg1"/>
              </a:solidFill>
              <a:latin typeface="+mj-lt"/>
            </a:endParaRPr>
          </a:p>
        </p:txBody>
      </p:sp>
      <p:sp>
        <p:nvSpPr>
          <p:cNvPr id="7" name="Rounded Rectangle 6"/>
          <p:cNvSpPr/>
          <p:nvPr/>
        </p:nvSpPr>
        <p:spPr bwMode="auto">
          <a:xfrm>
            <a:off x="657085" y="6638731"/>
            <a:ext cx="1133618"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8" name="Rounded Rectangle 7"/>
          <p:cNvSpPr/>
          <p:nvPr/>
        </p:nvSpPr>
        <p:spPr bwMode="auto">
          <a:xfrm>
            <a:off x="1998729" y="6639433"/>
            <a:ext cx="1465637"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9" name="Rounded Rectangle 8"/>
          <p:cNvSpPr/>
          <p:nvPr/>
        </p:nvSpPr>
        <p:spPr bwMode="auto">
          <a:xfrm>
            <a:off x="3672392" y="6625314"/>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0" name="Rounded Rectangle 9"/>
          <p:cNvSpPr/>
          <p:nvPr/>
        </p:nvSpPr>
        <p:spPr bwMode="auto">
          <a:xfrm>
            <a:off x="5248571" y="6625313"/>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1" name="Rounded Rectangle 10"/>
          <p:cNvSpPr/>
          <p:nvPr/>
        </p:nvSpPr>
        <p:spPr bwMode="auto">
          <a:xfrm>
            <a:off x="6824749" y="6607756"/>
            <a:ext cx="1815703" cy="211266"/>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9198001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2.2.  Sustainability</a:t>
            </a:r>
            <a:endParaRPr lang="en-GB" dirty="0"/>
          </a:p>
        </p:txBody>
      </p:sp>
      <p:sp>
        <p:nvSpPr>
          <p:cNvPr id="3" name="Content Placeholder 2"/>
          <p:cNvSpPr>
            <a:spLocks noGrp="1"/>
          </p:cNvSpPr>
          <p:nvPr>
            <p:ph idx="1"/>
          </p:nvPr>
        </p:nvSpPr>
        <p:spPr>
          <a:xfrm>
            <a:off x="333376" y="1825625"/>
            <a:ext cx="6624377" cy="4351338"/>
          </a:xfrm>
        </p:spPr>
        <p:txBody>
          <a:bodyPr>
            <a:normAutofit/>
          </a:bodyPr>
          <a:lstStyle/>
          <a:p>
            <a:r>
              <a:rPr lang="en-GB" b="1" dirty="0" smtClean="0"/>
              <a:t>Finding</a:t>
            </a:r>
          </a:p>
          <a:p>
            <a:pPr lvl="1"/>
            <a:r>
              <a:rPr lang="en-GB" b="1" dirty="0" smtClean="0"/>
              <a:t>Sustainability </a:t>
            </a:r>
            <a:r>
              <a:rPr lang="en-GB" b="1" dirty="0"/>
              <a:t>should be considered within the strategy, it is not specified in the 1</a:t>
            </a:r>
            <a:r>
              <a:rPr lang="en-GB" b="1" baseline="30000" dirty="0"/>
              <a:t>st</a:t>
            </a:r>
            <a:r>
              <a:rPr lang="en-GB" b="1" dirty="0"/>
              <a:t> version of the document. </a:t>
            </a:r>
            <a:endParaRPr lang="en-GB" b="1" dirty="0" smtClean="0"/>
          </a:p>
          <a:p>
            <a:endParaRPr lang="en-GB" b="1" dirty="0"/>
          </a:p>
          <a:p>
            <a:pPr lvl="0">
              <a:buFont typeface="Arial" panose="020B0604020202020204" pitchFamily="34" charset="0"/>
              <a:buChar char="•"/>
            </a:pPr>
            <a:r>
              <a:rPr lang="en-GB" dirty="0" smtClean="0">
                <a:sym typeface="Wingdings" panose="05000000000000000000" pitchFamily="2" charset="2"/>
              </a:rPr>
              <a:t>Response</a:t>
            </a:r>
          </a:p>
          <a:p>
            <a:pPr lvl="1"/>
            <a:r>
              <a:rPr lang="en-GB" dirty="0" smtClean="0">
                <a:sym typeface="Wingdings" panose="05000000000000000000" pitchFamily="2" charset="2"/>
              </a:rPr>
              <a:t>Ensuring </a:t>
            </a:r>
            <a:r>
              <a:rPr lang="en-GB" dirty="0">
                <a:sym typeface="Wingdings" panose="05000000000000000000" pitchFamily="2" charset="2"/>
              </a:rPr>
              <a:t>the Long-Term Future of the GEANT Infrastructure : </a:t>
            </a:r>
            <a:r>
              <a:rPr lang="en-GB" i="1" dirty="0"/>
              <a:t>“The key </a:t>
            </a:r>
            <a:r>
              <a:rPr lang="en-GB" i="1" u="sng" dirty="0"/>
              <a:t>GÉANT stakeholders </a:t>
            </a:r>
            <a:r>
              <a:rPr lang="en-GB" i="1" dirty="0"/>
              <a:t>want </a:t>
            </a:r>
            <a:r>
              <a:rPr lang="en-GB" i="1" u="sng" dirty="0"/>
              <a:t>confidence in its long-term sustainability</a:t>
            </a:r>
            <a:r>
              <a:rPr lang="en-GB" i="1" dirty="0"/>
              <a:t>.”</a:t>
            </a:r>
          </a:p>
          <a:p>
            <a:pPr lvl="1"/>
            <a:r>
              <a:rPr lang="en-GB" i="1" dirty="0"/>
              <a:t>“GÉANT projects and environment </a:t>
            </a:r>
            <a:r>
              <a:rPr lang="en-GB" i="1" u="sng" dirty="0"/>
              <a:t>must provide a compelling value proposition </a:t>
            </a:r>
            <a:r>
              <a:rPr lang="en-GB" i="1" dirty="0"/>
              <a:t>to its partners – and thence to their customers and constituencies – as a means of cost effectively addressing aggregated national communities’ European and Global requirements, both in terms of connectivity, services, innovation, and collaboration more generally</a:t>
            </a:r>
            <a:r>
              <a:rPr lang="en-GB" i="1" dirty="0" smtClean="0"/>
              <a:t>.”</a:t>
            </a:r>
          </a:p>
          <a:p>
            <a:r>
              <a:rPr lang="da-DK" i="1" dirty="0"/>
              <a:t>¤</a:t>
            </a:r>
            <a:endParaRPr lang="en-GB" i="1" dirty="0"/>
          </a:p>
          <a:p>
            <a:pPr marL="0" indent="0">
              <a:buNone/>
            </a:pPr>
            <a:endParaRPr lang="en-GB" b="1" dirty="0" smtClean="0"/>
          </a:p>
          <a:p>
            <a:pPr marL="0" indent="0">
              <a:buNone/>
            </a:pPr>
            <a:endParaRPr lang="en-GB" b="1" dirty="0"/>
          </a:p>
        </p:txBody>
      </p:sp>
      <p:pic>
        <p:nvPicPr>
          <p:cNvPr id="4" name="Picture 3"/>
          <p:cNvPicPr>
            <a:picLocks noChangeAspect="1"/>
          </p:cNvPicPr>
          <p:nvPr/>
        </p:nvPicPr>
        <p:blipFill>
          <a:blip r:embed="rId2"/>
          <a:stretch>
            <a:fillRect/>
          </a:stretch>
        </p:blipFill>
        <p:spPr>
          <a:xfrm>
            <a:off x="7049193" y="1470377"/>
            <a:ext cx="1774594" cy="1664213"/>
          </a:xfrm>
          <a:prstGeom prst="rect">
            <a:avLst/>
          </a:prstGeom>
        </p:spPr>
      </p:pic>
      <p:sp>
        <p:nvSpPr>
          <p:cNvPr id="5" name="Rounded Rectangle 4"/>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6" name="Rounded Rectangle 5"/>
          <p:cNvSpPr/>
          <p:nvPr/>
        </p:nvSpPr>
        <p:spPr bwMode="auto">
          <a:xfrm>
            <a:off x="1998729" y="6639433"/>
            <a:ext cx="1465637"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7" name="Rounded Rectangle 6"/>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8" name="Rounded Rectangle 7"/>
          <p:cNvSpPr/>
          <p:nvPr/>
        </p:nvSpPr>
        <p:spPr bwMode="auto">
          <a:xfrm>
            <a:off x="5248571" y="6625313"/>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9" name="Rounded Rectangle 8"/>
          <p:cNvSpPr/>
          <p:nvPr/>
        </p:nvSpPr>
        <p:spPr bwMode="auto">
          <a:xfrm>
            <a:off x="6824749" y="6607756"/>
            <a:ext cx="1815703" cy="211266"/>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11411198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2.3. Clouds</a:t>
            </a:r>
            <a:endParaRPr lang="en-GB" dirty="0"/>
          </a:p>
        </p:txBody>
      </p:sp>
      <p:sp>
        <p:nvSpPr>
          <p:cNvPr id="3" name="Content Placeholder 2"/>
          <p:cNvSpPr>
            <a:spLocks noGrp="1"/>
          </p:cNvSpPr>
          <p:nvPr>
            <p:ph idx="1"/>
          </p:nvPr>
        </p:nvSpPr>
        <p:spPr>
          <a:xfrm>
            <a:off x="333376" y="1825625"/>
            <a:ext cx="6250303" cy="4351338"/>
          </a:xfrm>
        </p:spPr>
        <p:txBody>
          <a:bodyPr>
            <a:normAutofit/>
          </a:bodyPr>
          <a:lstStyle/>
          <a:p>
            <a:r>
              <a:rPr lang="en-GB" b="1" dirty="0" smtClean="0"/>
              <a:t>Finding:</a:t>
            </a:r>
          </a:p>
          <a:p>
            <a:pPr lvl="1"/>
            <a:r>
              <a:rPr lang="en-GB" b="1" dirty="0" smtClean="0"/>
              <a:t>The </a:t>
            </a:r>
            <a:r>
              <a:rPr lang="en-GB" b="1" dirty="0"/>
              <a:t>role of GEANT still needs to be defined. As several NRENs already provide cloud services. It was repeatedly suggested that GEANT could act as a service broker and provide connection to Cloud services</a:t>
            </a:r>
            <a:r>
              <a:rPr lang="en-GB" b="1" dirty="0" smtClean="0"/>
              <a:t>.</a:t>
            </a:r>
          </a:p>
          <a:p>
            <a:endParaRPr lang="en-GB" dirty="0" smtClean="0"/>
          </a:p>
          <a:p>
            <a:pPr lvl="0">
              <a:buFont typeface="Arial" panose="020B0604020202020204" pitchFamily="34" charset="0"/>
              <a:buChar char="•"/>
            </a:pPr>
            <a:r>
              <a:rPr lang="da-DK" dirty="0" smtClean="0"/>
              <a:t>Response</a:t>
            </a:r>
            <a:endParaRPr lang="en-GB" dirty="0" smtClean="0"/>
          </a:p>
          <a:p>
            <a:pPr lvl="1"/>
            <a:r>
              <a:rPr lang="en-GB" dirty="0" smtClean="0"/>
              <a:t>GEANT positions itself as trustworthy </a:t>
            </a:r>
            <a:r>
              <a:rPr lang="en-GB" u="sng" dirty="0" smtClean="0"/>
              <a:t>service broker</a:t>
            </a:r>
            <a:r>
              <a:rPr lang="en-GB" dirty="0" smtClean="0"/>
              <a:t>, developing a </a:t>
            </a:r>
            <a:r>
              <a:rPr lang="en-GB" u="sng" dirty="0" smtClean="0"/>
              <a:t>supply chain management between provider, NREN and their customers and users</a:t>
            </a:r>
          </a:p>
          <a:p>
            <a:pPr lvl="1"/>
            <a:r>
              <a:rPr lang="en-GB" i="1" dirty="0" smtClean="0"/>
              <a:t>“This </a:t>
            </a:r>
            <a:r>
              <a:rPr lang="en-GB" i="1" u="sng" dirty="0"/>
              <a:t>GÉANT </a:t>
            </a:r>
            <a:r>
              <a:rPr lang="en-GB" i="1" u="sng" dirty="0" smtClean="0"/>
              <a:t>supply chain </a:t>
            </a:r>
            <a:r>
              <a:rPr lang="en-GB" i="1" dirty="0"/>
              <a:t>must yield a market-place for services, offered by both NRENs and other providers, that enables users </a:t>
            </a:r>
            <a:r>
              <a:rPr lang="en-GB" i="1" dirty="0" smtClean="0"/>
              <a:t>to choose </a:t>
            </a:r>
            <a:r>
              <a:rPr lang="en-GB" i="1" dirty="0"/>
              <a:t>services, through the </a:t>
            </a:r>
            <a:r>
              <a:rPr lang="en-GB" i="1" u="sng" dirty="0"/>
              <a:t>GÉANT Application Store</a:t>
            </a:r>
            <a:r>
              <a:rPr lang="en-GB" i="1" dirty="0"/>
              <a:t>, easily in the knowledge that they will be cost </a:t>
            </a:r>
            <a:r>
              <a:rPr lang="en-GB" i="1" dirty="0" smtClean="0"/>
              <a:t>efficient, trustworthy</a:t>
            </a:r>
            <a:r>
              <a:rPr lang="en-GB" i="1" dirty="0"/>
              <a:t>, and integrated with other GÉANT and NREN </a:t>
            </a:r>
            <a:r>
              <a:rPr lang="en-GB" i="1" dirty="0" smtClean="0"/>
              <a:t>offerings […] </a:t>
            </a:r>
            <a:r>
              <a:rPr lang="en-GB" i="1" dirty="0"/>
              <a:t>to provide the best possible user experience</a:t>
            </a:r>
            <a:r>
              <a:rPr lang="en-GB" i="1" dirty="0" smtClean="0"/>
              <a:t>.”</a:t>
            </a:r>
          </a:p>
          <a:p>
            <a:endParaRPr lang="en-GB" dirty="0"/>
          </a:p>
        </p:txBody>
      </p:sp>
      <p:pic>
        <p:nvPicPr>
          <p:cNvPr id="4" name="Picture 3"/>
          <p:cNvPicPr>
            <a:picLocks noChangeAspect="1"/>
          </p:cNvPicPr>
          <p:nvPr/>
        </p:nvPicPr>
        <p:blipFill>
          <a:blip r:embed="rId2"/>
          <a:stretch>
            <a:fillRect/>
          </a:stretch>
        </p:blipFill>
        <p:spPr>
          <a:xfrm>
            <a:off x="6423673" y="1324495"/>
            <a:ext cx="2525930" cy="1859280"/>
          </a:xfrm>
          <a:prstGeom prst="rect">
            <a:avLst/>
          </a:prstGeom>
        </p:spPr>
      </p:pic>
      <p:sp>
        <p:nvSpPr>
          <p:cNvPr id="5" name="Rounded Rectangle 4"/>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6" name="Rounded Rectangle 5"/>
          <p:cNvSpPr/>
          <p:nvPr/>
        </p:nvSpPr>
        <p:spPr bwMode="auto">
          <a:xfrm>
            <a:off x="1998729" y="6639433"/>
            <a:ext cx="1465637"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7" name="Rounded Rectangle 6"/>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8" name="Rounded Rectangle 7"/>
          <p:cNvSpPr/>
          <p:nvPr/>
        </p:nvSpPr>
        <p:spPr bwMode="auto">
          <a:xfrm>
            <a:off x="5248571" y="6625313"/>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9" name="Rounded Rectangle 8"/>
          <p:cNvSpPr/>
          <p:nvPr/>
        </p:nvSpPr>
        <p:spPr bwMode="auto">
          <a:xfrm>
            <a:off x="6824749" y="6607756"/>
            <a:ext cx="1815703" cy="211266"/>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812134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2.3 Clouds (cont.)</a:t>
            </a:r>
            <a:endParaRPr lang="en-GB" dirty="0"/>
          </a:p>
        </p:txBody>
      </p:sp>
      <p:sp>
        <p:nvSpPr>
          <p:cNvPr id="3" name="Content Placeholder 2"/>
          <p:cNvSpPr>
            <a:spLocks noGrp="1"/>
          </p:cNvSpPr>
          <p:nvPr>
            <p:ph idx="1"/>
          </p:nvPr>
        </p:nvSpPr>
        <p:spPr>
          <a:xfrm>
            <a:off x="685800" y="1373725"/>
            <a:ext cx="5872942" cy="4919010"/>
          </a:xfrm>
        </p:spPr>
        <p:txBody>
          <a:bodyPr>
            <a:normAutofit/>
          </a:bodyPr>
          <a:lstStyle/>
          <a:p>
            <a:r>
              <a:rPr lang="en-GB" b="1" dirty="0" smtClean="0"/>
              <a:t>Finding</a:t>
            </a:r>
          </a:p>
          <a:p>
            <a:pPr lvl="1"/>
            <a:r>
              <a:rPr lang="en-GB" b="1" dirty="0" smtClean="0"/>
              <a:t>While </a:t>
            </a:r>
            <a:r>
              <a:rPr lang="en-GB" b="1" dirty="0"/>
              <a:t>developing a cloud strategy, different user requirements have to be taken into account: from the single researcher up to big science </a:t>
            </a:r>
            <a:r>
              <a:rPr lang="en-GB" b="1" dirty="0" smtClean="0"/>
              <a:t>projects.</a:t>
            </a:r>
          </a:p>
          <a:p>
            <a:pPr lvl="0">
              <a:buFont typeface="Arial" panose="020B0604020202020204" pitchFamily="34" charset="0"/>
              <a:buChar char="•"/>
            </a:pPr>
            <a:r>
              <a:rPr lang="en-GB" dirty="0" smtClean="0">
                <a:sym typeface="Wingdings" panose="05000000000000000000" pitchFamily="2" charset="2"/>
              </a:rPr>
              <a:t>Response</a:t>
            </a:r>
          </a:p>
          <a:p>
            <a:pPr lvl="1"/>
            <a:r>
              <a:rPr lang="en-GB" dirty="0" smtClean="0">
                <a:sym typeface="Wingdings" panose="05000000000000000000" pitchFamily="2" charset="2"/>
              </a:rPr>
              <a:t>Further expansion of the One-stop shop</a:t>
            </a:r>
          </a:p>
          <a:p>
            <a:pPr lvl="1"/>
            <a:r>
              <a:rPr lang="en-GB" dirty="0" smtClean="0">
                <a:sym typeface="Wingdings" panose="05000000000000000000" pitchFamily="2" charset="2"/>
              </a:rPr>
              <a:t>Development for the users with the users</a:t>
            </a:r>
          </a:p>
          <a:p>
            <a:pPr marL="718986" lvl="1" indent="-285750"/>
            <a:r>
              <a:rPr lang="en-GB" i="1" dirty="0" smtClean="0"/>
              <a:t>“The </a:t>
            </a:r>
            <a:r>
              <a:rPr lang="en-GB" i="1" u="sng" dirty="0"/>
              <a:t>continued close dialogue with the users and GÉANT </a:t>
            </a:r>
            <a:r>
              <a:rPr lang="en-GB" i="1" dirty="0"/>
              <a:t>is </a:t>
            </a:r>
            <a:r>
              <a:rPr lang="en-GB" i="1" u="sng" dirty="0"/>
              <a:t>considered vital </a:t>
            </a:r>
            <a:r>
              <a:rPr lang="en-GB" i="1" dirty="0"/>
              <a:t>for the </a:t>
            </a:r>
            <a:r>
              <a:rPr lang="en-GB" i="1" u="sng" dirty="0"/>
              <a:t>survival of GÉANT</a:t>
            </a:r>
            <a:r>
              <a:rPr lang="en-GB" i="1" dirty="0"/>
              <a:t>. </a:t>
            </a:r>
            <a:r>
              <a:rPr lang="en-GB" i="1" dirty="0" smtClean="0"/>
              <a:t>GÉANT is </a:t>
            </a:r>
            <a:r>
              <a:rPr lang="en-GB" i="1" dirty="0"/>
              <a:t>not a catalogue supplier delivering standard commodities, but a partnership where the GÉANT offerings </a:t>
            </a:r>
            <a:r>
              <a:rPr lang="en-GB" i="1" dirty="0" smtClean="0"/>
              <a:t>are developed </a:t>
            </a:r>
            <a:r>
              <a:rPr lang="en-GB" i="1" dirty="0"/>
              <a:t>in a </a:t>
            </a:r>
            <a:r>
              <a:rPr lang="en-GB" i="1" u="sng" dirty="0"/>
              <a:t>close dialogue with those </a:t>
            </a:r>
            <a:r>
              <a:rPr lang="en-GB" i="1" u="sng" dirty="0" smtClean="0"/>
              <a:t>users</a:t>
            </a:r>
            <a:r>
              <a:rPr lang="en-GB" i="1" dirty="0" smtClean="0"/>
              <a:t>.”</a:t>
            </a:r>
          </a:p>
          <a:p>
            <a:pPr marL="261786" indent="-285750"/>
            <a:r>
              <a:rPr lang="da-DK" i="1" dirty="0"/>
              <a:t>¤</a:t>
            </a:r>
            <a:endParaRPr lang="en-GB" i="1" dirty="0" smtClean="0"/>
          </a:p>
          <a:p>
            <a:pPr marL="0" indent="0">
              <a:buNone/>
            </a:pPr>
            <a:endParaRPr lang="en-GB" dirty="0"/>
          </a:p>
          <a:p>
            <a:pPr marL="0" indent="0">
              <a:buNone/>
            </a:pPr>
            <a:endParaRPr lang="en-GB" dirty="0"/>
          </a:p>
          <a:p>
            <a:pPr marL="0" indent="0">
              <a:buNone/>
            </a:pPr>
            <a:endParaRPr lang="en-GB" dirty="0"/>
          </a:p>
        </p:txBody>
      </p:sp>
      <p:pic>
        <p:nvPicPr>
          <p:cNvPr id="4" name="Picture 3"/>
          <p:cNvPicPr>
            <a:picLocks noChangeAspect="1"/>
          </p:cNvPicPr>
          <p:nvPr/>
        </p:nvPicPr>
        <p:blipFill>
          <a:blip r:embed="rId2"/>
          <a:stretch>
            <a:fillRect/>
          </a:stretch>
        </p:blipFill>
        <p:spPr>
          <a:xfrm>
            <a:off x="6423673" y="1324495"/>
            <a:ext cx="2525930" cy="1859280"/>
          </a:xfrm>
          <a:prstGeom prst="rect">
            <a:avLst/>
          </a:prstGeom>
        </p:spPr>
      </p:pic>
      <p:sp>
        <p:nvSpPr>
          <p:cNvPr id="5" name="Rounded Rectangle 4"/>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6" name="Rounded Rectangle 5"/>
          <p:cNvSpPr/>
          <p:nvPr/>
        </p:nvSpPr>
        <p:spPr bwMode="auto">
          <a:xfrm>
            <a:off x="1998729" y="6639433"/>
            <a:ext cx="1465637"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7" name="Rounded Rectangle 6"/>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8" name="Rounded Rectangle 7"/>
          <p:cNvSpPr/>
          <p:nvPr/>
        </p:nvSpPr>
        <p:spPr bwMode="auto">
          <a:xfrm>
            <a:off x="5248571" y="6625313"/>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9" name="Rounded Rectangle 8"/>
          <p:cNvSpPr/>
          <p:nvPr/>
        </p:nvSpPr>
        <p:spPr bwMode="auto">
          <a:xfrm>
            <a:off x="6824749" y="6607756"/>
            <a:ext cx="1815703" cy="211266"/>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1347184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2.4. Positioning towards commercials</a:t>
            </a:r>
            <a:endParaRPr lang="en-GB" dirty="0"/>
          </a:p>
        </p:txBody>
      </p:sp>
      <p:sp>
        <p:nvSpPr>
          <p:cNvPr id="3" name="Content Placeholder 2"/>
          <p:cNvSpPr>
            <a:spLocks noGrp="1"/>
          </p:cNvSpPr>
          <p:nvPr>
            <p:ph idx="1"/>
          </p:nvPr>
        </p:nvSpPr>
        <p:spPr>
          <a:xfrm>
            <a:off x="624490" y="1484480"/>
            <a:ext cx="6424425" cy="4866444"/>
          </a:xfrm>
        </p:spPr>
        <p:txBody>
          <a:bodyPr>
            <a:normAutofit fontScale="77500" lnSpcReduction="20000"/>
          </a:bodyPr>
          <a:lstStyle/>
          <a:p>
            <a:r>
              <a:rPr lang="en-GB" sz="2600" b="1" dirty="0" smtClean="0"/>
              <a:t>Finding</a:t>
            </a:r>
          </a:p>
          <a:p>
            <a:pPr lvl="1"/>
            <a:r>
              <a:rPr lang="en-GB" sz="2000" b="1" dirty="0" smtClean="0"/>
              <a:t>The </a:t>
            </a:r>
            <a:r>
              <a:rPr lang="en-GB" sz="2000" b="1" dirty="0"/>
              <a:t>collaboration strategy with commercial providers should be defined more clearly, especially with regard to possible threats and </a:t>
            </a:r>
            <a:r>
              <a:rPr lang="en-GB" sz="2000" b="1" dirty="0" smtClean="0"/>
              <a:t>opportunities […] GEANT </a:t>
            </a:r>
            <a:r>
              <a:rPr lang="en-GB" sz="2000" b="1" dirty="0"/>
              <a:t>should have a strategy that aims at a win-win relationship with the commercial sector</a:t>
            </a:r>
            <a:r>
              <a:rPr lang="en-GB" sz="2000" b="1" dirty="0" smtClean="0"/>
              <a:t>.</a:t>
            </a:r>
          </a:p>
          <a:p>
            <a:endParaRPr lang="en-GB" sz="1600" b="1" dirty="0"/>
          </a:p>
          <a:p>
            <a:pPr>
              <a:buFont typeface="Arial" panose="020B0604020202020204" pitchFamily="34" charset="0"/>
              <a:buChar char="•"/>
            </a:pPr>
            <a:r>
              <a:rPr lang="en-GB" sz="2600" dirty="0" smtClean="0"/>
              <a:t>Response</a:t>
            </a:r>
          </a:p>
          <a:p>
            <a:pPr lvl="1"/>
            <a:r>
              <a:rPr lang="en-GB" sz="2000" u="sng" dirty="0" smtClean="0"/>
              <a:t>Interaction</a:t>
            </a:r>
            <a:r>
              <a:rPr lang="en-GB" sz="2000" dirty="0"/>
              <a:t>, </a:t>
            </a:r>
            <a:r>
              <a:rPr lang="en-GB" sz="2000" u="sng" dirty="0"/>
              <a:t>Partnership</a:t>
            </a:r>
            <a:r>
              <a:rPr lang="en-GB" sz="2000" dirty="0"/>
              <a:t> and </a:t>
            </a:r>
            <a:r>
              <a:rPr lang="en-GB" sz="2000" u="sng" dirty="0"/>
              <a:t>Positioning</a:t>
            </a:r>
            <a:r>
              <a:rPr lang="en-GB" sz="2000" dirty="0"/>
              <a:t> towards </a:t>
            </a:r>
            <a:r>
              <a:rPr lang="en-GB" sz="2000" u="sng" dirty="0"/>
              <a:t>Commercials</a:t>
            </a:r>
            <a:r>
              <a:rPr lang="en-GB" sz="2000" dirty="0"/>
              <a:t> play </a:t>
            </a:r>
            <a:r>
              <a:rPr lang="en-GB" sz="2000" u="sng" dirty="0"/>
              <a:t>pivotal </a:t>
            </a:r>
            <a:r>
              <a:rPr lang="en-GB" sz="2000" u="sng" dirty="0" smtClean="0"/>
              <a:t>role</a:t>
            </a:r>
            <a:r>
              <a:rPr lang="en-GB" sz="2000" dirty="0" smtClean="0"/>
              <a:t> in the Strategy</a:t>
            </a:r>
            <a:endParaRPr lang="en-GB" sz="2000" dirty="0"/>
          </a:p>
          <a:p>
            <a:pPr lvl="1"/>
            <a:r>
              <a:rPr lang="en-GB" sz="2000" dirty="0" smtClean="0"/>
              <a:t>Increased </a:t>
            </a:r>
            <a:r>
              <a:rPr lang="en-GB" sz="2000" u="sng" dirty="0"/>
              <a:t>partnerships with </a:t>
            </a:r>
            <a:r>
              <a:rPr lang="en-GB" sz="2000" u="sng" dirty="0" smtClean="0"/>
              <a:t>commercials </a:t>
            </a:r>
            <a:r>
              <a:rPr lang="en-GB" sz="2000" dirty="0" smtClean="0"/>
              <a:t>where </a:t>
            </a:r>
            <a:r>
              <a:rPr lang="en-GB" sz="2000" dirty="0"/>
              <a:t>appropriate</a:t>
            </a:r>
            <a:r>
              <a:rPr lang="en-GB" sz="2000" dirty="0" smtClean="0"/>
              <a:t>, </a:t>
            </a:r>
          </a:p>
          <a:p>
            <a:pPr lvl="1"/>
            <a:r>
              <a:rPr lang="en-GB" sz="2000" dirty="0" smtClean="0"/>
              <a:t>Increased </a:t>
            </a:r>
            <a:r>
              <a:rPr lang="en-GB" sz="2000" u="sng" dirty="0" smtClean="0"/>
              <a:t>partnerships with industry </a:t>
            </a:r>
            <a:r>
              <a:rPr lang="en-GB" sz="2000" u="sng" dirty="0"/>
              <a:t>and SMEs </a:t>
            </a:r>
            <a:r>
              <a:rPr lang="en-GB" sz="2000" dirty="0"/>
              <a:t>especially with regard to </a:t>
            </a:r>
            <a:r>
              <a:rPr lang="en-GB" sz="2000" u="sng" dirty="0"/>
              <a:t>Innovations</a:t>
            </a:r>
            <a:r>
              <a:rPr lang="en-GB" sz="2000" dirty="0"/>
              <a:t> (e.g. </a:t>
            </a:r>
            <a:r>
              <a:rPr lang="en-GB" sz="2000" u="sng" dirty="0"/>
              <a:t>Open </a:t>
            </a:r>
            <a:r>
              <a:rPr lang="en-GB" sz="2000" u="sng" dirty="0" smtClean="0"/>
              <a:t>Calls</a:t>
            </a:r>
            <a:r>
              <a:rPr lang="en-GB" sz="2000" dirty="0" smtClean="0"/>
              <a:t>)</a:t>
            </a:r>
            <a:r>
              <a:rPr lang="en-GB" sz="2000" dirty="0"/>
              <a:t> </a:t>
            </a:r>
            <a:endParaRPr lang="en-GB" sz="2000" dirty="0" smtClean="0"/>
          </a:p>
          <a:p>
            <a:endParaRPr lang="en-GB" sz="2600" dirty="0">
              <a:solidFill>
                <a:srgbClr val="FF0000"/>
              </a:solidFill>
            </a:endParaRPr>
          </a:p>
          <a:p>
            <a:r>
              <a:rPr lang="en-GB" sz="2600" b="1" dirty="0" smtClean="0"/>
              <a:t>Finding</a:t>
            </a:r>
          </a:p>
          <a:p>
            <a:pPr lvl="1"/>
            <a:r>
              <a:rPr lang="en-GB" sz="2000" b="1" dirty="0" smtClean="0"/>
              <a:t>To </a:t>
            </a:r>
            <a:r>
              <a:rPr lang="en-GB" sz="2000" b="1" dirty="0"/>
              <a:t>be competitive with commercial providers different levels of reliability have to be provided. </a:t>
            </a:r>
          </a:p>
          <a:p>
            <a:r>
              <a:rPr lang="en-GB" sz="2600" dirty="0" smtClean="0">
                <a:sym typeface="Wingdings" panose="05000000000000000000" pitchFamily="2" charset="2"/>
              </a:rPr>
              <a:t>Response</a:t>
            </a:r>
          </a:p>
          <a:p>
            <a:pPr lvl="1"/>
            <a:r>
              <a:rPr lang="en-GB" sz="2000" dirty="0" smtClean="0">
                <a:sym typeface="Wingdings" panose="05000000000000000000" pitchFamily="2" charset="2"/>
              </a:rPr>
              <a:t> </a:t>
            </a:r>
            <a:r>
              <a:rPr lang="en-GB" sz="2000" dirty="0">
                <a:sym typeface="Wingdings" panose="05000000000000000000" pitchFamily="2" charset="2"/>
              </a:rPr>
              <a:t>Not clearly </a:t>
            </a:r>
            <a:r>
              <a:rPr lang="en-GB" sz="2000" dirty="0" smtClean="0">
                <a:sym typeface="Wingdings" panose="05000000000000000000" pitchFamily="2" charset="2"/>
              </a:rPr>
              <a:t>addressed</a:t>
            </a:r>
          </a:p>
          <a:p>
            <a:r>
              <a:rPr lang="da-DK" sz="2600" dirty="0">
                <a:sym typeface="Wingdings" panose="05000000000000000000" pitchFamily="2" charset="2"/>
              </a:rPr>
              <a:t>¤</a:t>
            </a:r>
            <a:endParaRPr lang="en-GB" sz="2600" dirty="0"/>
          </a:p>
          <a:p>
            <a:pPr marL="0" indent="0">
              <a:buNone/>
            </a:pPr>
            <a:endParaRPr lang="en-GB" dirty="0">
              <a:solidFill>
                <a:srgbClr val="FF0000"/>
              </a:solidFill>
            </a:endParaRPr>
          </a:p>
          <a:p>
            <a:pPr marL="0" indent="0">
              <a:buNone/>
            </a:pPr>
            <a:endParaRPr lang="en-GB" sz="1080" dirty="0">
              <a:solidFill>
                <a:srgbClr val="FF0000"/>
              </a:solidFill>
            </a:endParaRPr>
          </a:p>
        </p:txBody>
      </p:sp>
      <p:pic>
        <p:nvPicPr>
          <p:cNvPr id="4" name="Picture 3"/>
          <p:cNvPicPr>
            <a:picLocks noChangeAspect="1"/>
          </p:cNvPicPr>
          <p:nvPr/>
        </p:nvPicPr>
        <p:blipFill>
          <a:blip r:embed="rId3"/>
          <a:stretch>
            <a:fillRect/>
          </a:stretch>
        </p:blipFill>
        <p:spPr>
          <a:xfrm>
            <a:off x="7048915" y="1363286"/>
            <a:ext cx="1903978" cy="1423901"/>
          </a:xfrm>
          <a:prstGeom prst="rect">
            <a:avLst/>
          </a:prstGeom>
        </p:spPr>
      </p:pic>
      <p:sp>
        <p:nvSpPr>
          <p:cNvPr id="5" name="Rounded Rectangle 4"/>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6" name="Rounded Rectangle 5"/>
          <p:cNvSpPr/>
          <p:nvPr/>
        </p:nvSpPr>
        <p:spPr bwMode="auto">
          <a:xfrm>
            <a:off x="1998729" y="6639433"/>
            <a:ext cx="1465637"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7" name="Rounded Rectangle 6"/>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8" name="Rounded Rectangle 7"/>
          <p:cNvSpPr/>
          <p:nvPr/>
        </p:nvSpPr>
        <p:spPr bwMode="auto">
          <a:xfrm>
            <a:off x="5248571" y="6625313"/>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9" name="Rounded Rectangle 8"/>
          <p:cNvSpPr/>
          <p:nvPr/>
        </p:nvSpPr>
        <p:spPr bwMode="auto">
          <a:xfrm>
            <a:off x="6824749" y="6607756"/>
            <a:ext cx="1815703" cy="211266"/>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3001000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5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500"/>
                                        <p:tgtEl>
                                          <p:spTgt spid="3">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Effect transition="in" filter="fade">
                                      <p:cBhvr>
                                        <p:cTn id="52" dur="500"/>
                                        <p:tgtEl>
                                          <p:spTgt spid="3">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Effect transition="in" filter="fade">
                                      <p:cBhvr>
                                        <p:cTn id="5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2.4. Positioning </a:t>
            </a:r>
            <a:r>
              <a:rPr lang="en-GB" dirty="0"/>
              <a:t>towards </a:t>
            </a:r>
            <a:r>
              <a:rPr lang="en-GB" dirty="0" smtClean="0"/>
              <a:t>commercials (cont.)</a:t>
            </a:r>
            <a:endParaRPr lang="en-GB" dirty="0"/>
          </a:p>
        </p:txBody>
      </p:sp>
      <p:sp>
        <p:nvSpPr>
          <p:cNvPr id="3" name="Content Placeholder 2"/>
          <p:cNvSpPr>
            <a:spLocks noGrp="1"/>
          </p:cNvSpPr>
          <p:nvPr>
            <p:ph idx="1"/>
          </p:nvPr>
        </p:nvSpPr>
        <p:spPr>
          <a:xfrm>
            <a:off x="333376" y="1753985"/>
            <a:ext cx="6898697" cy="4613564"/>
          </a:xfrm>
        </p:spPr>
        <p:txBody>
          <a:bodyPr>
            <a:normAutofit/>
          </a:bodyPr>
          <a:lstStyle/>
          <a:p>
            <a:r>
              <a:rPr lang="en-GB" b="1" dirty="0" smtClean="0"/>
              <a:t>Finding:</a:t>
            </a:r>
          </a:p>
          <a:p>
            <a:pPr lvl="1"/>
            <a:r>
              <a:rPr lang="en-GB" b="1" dirty="0" smtClean="0"/>
              <a:t>It </a:t>
            </a:r>
            <a:r>
              <a:rPr lang="en-GB" b="1" dirty="0"/>
              <a:t>is important to consider that GEANT is not just another ISP, and that both GEANT and the NRENs are moving up in the service chain. </a:t>
            </a:r>
          </a:p>
          <a:p>
            <a:endParaRPr lang="en-GB" dirty="0"/>
          </a:p>
          <a:p>
            <a:r>
              <a:rPr lang="en-GB" i="1" dirty="0" smtClean="0"/>
              <a:t>Response:</a:t>
            </a:r>
          </a:p>
          <a:p>
            <a:pPr lvl="1"/>
            <a:r>
              <a:rPr lang="en-GB" i="1" dirty="0" smtClean="0"/>
              <a:t>`It </a:t>
            </a:r>
            <a:r>
              <a:rPr lang="en-GB" i="1" dirty="0"/>
              <a:t>is therefore essential that we develop and maintain a portfolio of services that both </a:t>
            </a:r>
            <a:r>
              <a:rPr lang="en-GB" i="1" u="sng" dirty="0"/>
              <a:t>meet our users’ requirements </a:t>
            </a:r>
            <a:r>
              <a:rPr lang="en-GB" i="1" dirty="0"/>
              <a:t>and that is </a:t>
            </a:r>
            <a:r>
              <a:rPr lang="en-GB" i="1" u="sng" dirty="0"/>
              <a:t>unambiguously distinct from that of other providers</a:t>
            </a:r>
            <a:r>
              <a:rPr lang="en-GB" i="1" dirty="0"/>
              <a:t>.[…] </a:t>
            </a:r>
            <a:r>
              <a:rPr lang="en-GB" dirty="0"/>
              <a:t>GÉANT’s service portfolio will consist of the following key </a:t>
            </a:r>
            <a:r>
              <a:rPr lang="en-GB" i="1" dirty="0"/>
              <a:t>areas: </a:t>
            </a:r>
          </a:p>
          <a:p>
            <a:pPr lvl="2"/>
            <a:r>
              <a:rPr lang="en-GB" i="1" dirty="0"/>
              <a:t>Network services, </a:t>
            </a:r>
          </a:p>
          <a:p>
            <a:pPr lvl="2"/>
            <a:r>
              <a:rPr lang="en-GB" i="1" dirty="0"/>
              <a:t>Trust and Identity Services, </a:t>
            </a:r>
          </a:p>
          <a:p>
            <a:pPr lvl="2"/>
            <a:r>
              <a:rPr lang="en-GB" i="1" dirty="0"/>
              <a:t>Application services, specifically developed and tailored on users' needs relying on GEANT services</a:t>
            </a:r>
            <a:r>
              <a:rPr lang="en-GB" i="1" dirty="0" smtClean="0"/>
              <a:t>.</a:t>
            </a:r>
          </a:p>
          <a:p>
            <a:r>
              <a:rPr lang="da-DK" i="1" dirty="0" smtClean="0"/>
              <a:t>¤</a:t>
            </a:r>
            <a:endParaRPr lang="en-GB" i="1" dirty="0"/>
          </a:p>
          <a:p>
            <a:pPr marL="0" indent="0">
              <a:buNone/>
            </a:pPr>
            <a:endParaRPr lang="en-GB" i="1" dirty="0" smtClean="0"/>
          </a:p>
          <a:p>
            <a:pPr marL="0" indent="0">
              <a:buNone/>
            </a:pPr>
            <a:endParaRPr lang="en-GB" dirty="0"/>
          </a:p>
          <a:p>
            <a:pPr marL="0" indent="0">
              <a:buNone/>
            </a:pPr>
            <a:endParaRPr lang="en-GB" dirty="0"/>
          </a:p>
        </p:txBody>
      </p:sp>
      <p:pic>
        <p:nvPicPr>
          <p:cNvPr id="4" name="Picture 3"/>
          <p:cNvPicPr>
            <a:picLocks noChangeAspect="1"/>
          </p:cNvPicPr>
          <p:nvPr/>
        </p:nvPicPr>
        <p:blipFill>
          <a:blip r:embed="rId2"/>
          <a:stretch>
            <a:fillRect/>
          </a:stretch>
        </p:blipFill>
        <p:spPr>
          <a:xfrm>
            <a:off x="7023977" y="1413163"/>
            <a:ext cx="1903978" cy="1423901"/>
          </a:xfrm>
          <a:prstGeom prst="rect">
            <a:avLst/>
          </a:prstGeom>
        </p:spPr>
      </p:pic>
      <p:sp>
        <p:nvSpPr>
          <p:cNvPr id="5" name="Rounded Rectangle 4"/>
          <p:cNvSpPr/>
          <p:nvPr/>
        </p:nvSpPr>
        <p:spPr bwMode="auto">
          <a:xfrm>
            <a:off x="657085" y="6638731"/>
            <a:ext cx="1133618"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6" name="Rounded Rectangle 5"/>
          <p:cNvSpPr/>
          <p:nvPr/>
        </p:nvSpPr>
        <p:spPr bwMode="auto">
          <a:xfrm>
            <a:off x="1998729" y="6639433"/>
            <a:ext cx="1465637"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7" name="Rounded Rectangle 6"/>
          <p:cNvSpPr/>
          <p:nvPr/>
        </p:nvSpPr>
        <p:spPr bwMode="auto">
          <a:xfrm>
            <a:off x="3672392" y="6625314"/>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8" name="Rounded Rectangle 7"/>
          <p:cNvSpPr/>
          <p:nvPr/>
        </p:nvSpPr>
        <p:spPr bwMode="auto">
          <a:xfrm>
            <a:off x="5248571" y="6625313"/>
            <a:ext cx="1368153" cy="193709"/>
          </a:xfrm>
          <a:prstGeom prst="roundRect">
            <a:avLst/>
          </a:prstGeom>
          <a:solidFill>
            <a:schemeClr val="bg1"/>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9" name="Rounded Rectangle 8"/>
          <p:cNvSpPr/>
          <p:nvPr/>
        </p:nvSpPr>
        <p:spPr bwMode="auto">
          <a:xfrm>
            <a:off x="6824749" y="6607756"/>
            <a:ext cx="1815703" cy="211266"/>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12532475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par>
                                <p:cTn id="19" presetID="10"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fade">
                                      <p:cBhvr>
                                        <p:cTn id="21" dur="500"/>
                                        <p:tgtEl>
                                          <p:spTgt spid="3">
                                            <p:txEl>
                                              <p:pRg st="5" end="5"/>
                                            </p:txEl>
                                          </p:spTgt>
                                        </p:tgtEl>
                                      </p:cBhvr>
                                    </p:animEffect>
                                  </p:childTnLst>
                                </p:cTn>
                              </p:par>
                              <p:par>
                                <p:cTn id="22" presetID="10" presetClass="entr" presetSubtype="0" fill="hold" nodeType="withEffect">
                                  <p:stCondLst>
                                    <p:cond delay="0"/>
                                  </p:stCondLst>
                                  <p:childTnLst>
                                    <p:set>
                                      <p:cBhvr>
                                        <p:cTn id="23" dur="1" fill="hold">
                                          <p:stCondLst>
                                            <p:cond delay="0"/>
                                          </p:stCondLst>
                                        </p:cTn>
                                        <p:tgtEl>
                                          <p:spTgt spid="3">
                                            <p:txEl>
                                              <p:pRg st="6" end="6"/>
                                            </p:txEl>
                                          </p:spTgt>
                                        </p:tgtEl>
                                        <p:attrNameLst>
                                          <p:attrName>style.visibility</p:attrName>
                                        </p:attrNameLst>
                                      </p:cBhvr>
                                      <p:to>
                                        <p:strVal val="visible"/>
                                      </p:to>
                                    </p:set>
                                    <p:animEffect transition="in" filter="fade">
                                      <p:cBhvr>
                                        <p:cTn id="24" dur="500"/>
                                        <p:tgtEl>
                                          <p:spTgt spid="3">
                                            <p:txEl>
                                              <p:pRg st="6" end="6"/>
                                            </p:txEl>
                                          </p:spTgt>
                                        </p:tgtEl>
                                      </p:cBhvr>
                                    </p:animEffect>
                                  </p:childTnLst>
                                </p:cTn>
                              </p:par>
                              <p:par>
                                <p:cTn id="25" presetID="10" presetClass="entr" presetSubtype="0" fill="hold" nodeType="with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fade">
                                      <p:cBhvr>
                                        <p:cTn id="27" dur="500"/>
                                        <p:tgtEl>
                                          <p:spTgt spid="3">
                                            <p:txEl>
                                              <p:pRg st="7" end="7"/>
                                            </p:txEl>
                                          </p:spTgt>
                                        </p:tgtEl>
                                      </p:cBhvr>
                                    </p:animEffect>
                                  </p:childTnLst>
                                </p:cTn>
                              </p:par>
                              <p:par>
                                <p:cTn id="28" presetID="10" presetClass="entr" presetSubtype="0" fill="hold" nodeType="withEffect">
                                  <p:stCondLst>
                                    <p:cond delay="0"/>
                                  </p:stCondLst>
                                  <p:childTnLst>
                                    <p:set>
                                      <p:cBhvr>
                                        <p:cTn id="29" dur="1" fill="hold">
                                          <p:stCondLst>
                                            <p:cond delay="0"/>
                                          </p:stCondLst>
                                        </p:cTn>
                                        <p:tgtEl>
                                          <p:spTgt spid="3">
                                            <p:txEl>
                                              <p:pRg st="8" end="8"/>
                                            </p:txEl>
                                          </p:spTgt>
                                        </p:tgtEl>
                                        <p:attrNameLst>
                                          <p:attrName>style.visibility</p:attrName>
                                        </p:attrNameLst>
                                      </p:cBhvr>
                                      <p:to>
                                        <p:strVal val="visible"/>
                                      </p:to>
                                    </p:set>
                                    <p:animEffect transition="in" filter="fade">
                                      <p:cBhvr>
                                        <p:cTn id="3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bwMode="auto">
          <a:xfrm>
            <a:off x="611560" y="1340768"/>
            <a:ext cx="7992888" cy="4896544"/>
          </a:xfrm>
          <a:prstGeom prst="roundRect">
            <a:avLst>
              <a:gd name="adj" fmla="val 4821"/>
            </a:avLst>
          </a:prstGeom>
          <a: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82000"/>
                      </a14:imgEffect>
                      <a14:imgEffect>
                        <a14:brightnessContrast bright="-18000" contrast="12000"/>
                      </a14:imgEffect>
                    </a14:imgLayer>
                  </a14:imgProps>
                </a:ext>
              </a:extLst>
            </a:blip>
            <a:stretch>
              <a:fillRect/>
            </a:stretch>
          </a:bli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 name="Title 1"/>
          <p:cNvSpPr>
            <a:spLocks noGrp="1"/>
          </p:cNvSpPr>
          <p:nvPr>
            <p:ph type="title"/>
          </p:nvPr>
        </p:nvSpPr>
        <p:spPr/>
        <p:txBody>
          <a:bodyPr/>
          <a:lstStyle/>
          <a:p>
            <a:r>
              <a:rPr lang="en-GB" dirty="0" smtClean="0"/>
              <a:t>Agenda</a:t>
            </a:r>
            <a:endParaRPr lang="en-GB" dirty="0"/>
          </a:p>
        </p:txBody>
      </p:sp>
      <p:sp>
        <p:nvSpPr>
          <p:cNvPr id="3" name="Content Placeholder 2"/>
          <p:cNvSpPr>
            <a:spLocks noGrp="1"/>
          </p:cNvSpPr>
          <p:nvPr>
            <p:ph idx="1"/>
          </p:nvPr>
        </p:nvSpPr>
        <p:spPr/>
        <p:txBody>
          <a:bodyPr/>
          <a:lstStyle/>
          <a:p>
            <a:endParaRPr lang="en-GB" dirty="0"/>
          </a:p>
        </p:txBody>
      </p:sp>
      <p:sp>
        <p:nvSpPr>
          <p:cNvPr id="5" name="Rectangle 4"/>
          <p:cNvSpPr/>
          <p:nvPr/>
        </p:nvSpPr>
        <p:spPr>
          <a:xfrm>
            <a:off x="755576" y="1556792"/>
            <a:ext cx="7200800" cy="2068259"/>
          </a:xfrm>
          <a:prstGeom prst="rect">
            <a:avLst/>
          </a:prstGeom>
        </p:spPr>
        <p:txBody>
          <a:bodyPr wrap="square">
            <a:spAutoFit/>
          </a:bodyPr>
          <a:lstStyle/>
          <a:p>
            <a:pPr>
              <a:spcBef>
                <a:spcPct val="20000"/>
              </a:spcBef>
              <a:buClr>
                <a:srgbClr val="FFFF00"/>
              </a:buClr>
              <a:buSzPct val="80000"/>
              <a:buFont typeface="Wingdings" pitchFamily="2" charset="2"/>
              <a:buChar char="§"/>
            </a:pPr>
            <a:r>
              <a:rPr lang="en-GB" b="1" dirty="0">
                <a:solidFill>
                  <a:srgbClr val="FFFF00"/>
                </a:solidFill>
                <a:effectLst>
                  <a:outerShdw blurRad="38100" dist="38100" dir="2700000" algn="tl">
                    <a:srgbClr val="000000">
                      <a:alpha val="43137"/>
                    </a:srgbClr>
                  </a:outerShdw>
                </a:effectLst>
                <a:latin typeface="Arial" pitchFamily="34" charset="0"/>
              </a:rPr>
              <a:t>The merger of DANTE and </a:t>
            </a:r>
            <a:r>
              <a:rPr lang="en-GB" b="1" dirty="0" smtClean="0">
                <a:solidFill>
                  <a:srgbClr val="FFFF00"/>
                </a:solidFill>
                <a:effectLst>
                  <a:outerShdw blurRad="38100" dist="38100" dir="2700000" algn="tl">
                    <a:srgbClr val="000000">
                      <a:alpha val="43137"/>
                    </a:srgbClr>
                  </a:outerShdw>
                </a:effectLst>
                <a:latin typeface="Arial" pitchFamily="34" charset="0"/>
              </a:rPr>
              <a:t>TERENA</a:t>
            </a: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Future of </a:t>
            </a:r>
            <a:r>
              <a:rPr lang="da-DK" b="1" dirty="0" smtClean="0">
                <a:solidFill>
                  <a:srgbClr val="FFFF00"/>
                </a:solidFill>
                <a:effectLst>
                  <a:outerShdw blurRad="38100" dist="38100" dir="2700000" algn="tl">
                    <a:srgbClr val="000000">
                      <a:alpha val="43137"/>
                    </a:srgbClr>
                  </a:outerShdw>
                </a:effectLst>
                <a:latin typeface="Arial" pitchFamily="34" charset="0"/>
              </a:rPr>
              <a:t>IUAC</a:t>
            </a:r>
            <a:endParaRPr lang="en-GB" b="1" dirty="0" smtClean="0">
              <a:solidFill>
                <a:srgbClr val="FFFF00"/>
              </a:solidFill>
              <a:effectLst>
                <a:outerShdw blurRad="38100" dist="38100" dir="2700000" algn="tl">
                  <a:srgbClr val="000000">
                    <a:alpha val="43137"/>
                  </a:srgbClr>
                </a:outerShdw>
              </a:effectLst>
              <a:latin typeface="Arial" pitchFamily="34" charset="0"/>
            </a:endParaRPr>
          </a:p>
          <a:p>
            <a:pPr>
              <a:spcBef>
                <a:spcPct val="20000"/>
              </a:spcBef>
              <a:buClr>
                <a:srgbClr val="FFFF00"/>
              </a:buClr>
              <a:buSzPct val="80000"/>
              <a:buFont typeface="Wingdings" pitchFamily="2" charset="2"/>
              <a:buChar char="§"/>
            </a:pPr>
            <a:r>
              <a:rPr lang="en-GB" b="1" dirty="0" smtClean="0">
                <a:solidFill>
                  <a:srgbClr val="FFFF00"/>
                </a:solidFill>
                <a:effectLst>
                  <a:outerShdw blurRad="38100" dist="38100" dir="2700000" algn="tl">
                    <a:srgbClr val="000000">
                      <a:alpha val="43137"/>
                    </a:srgbClr>
                  </a:outerShdw>
                </a:effectLst>
                <a:latin typeface="Arial" pitchFamily="34" charset="0"/>
              </a:rPr>
              <a:t>The process towards a GÉANT Strategy</a:t>
            </a: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The Framwework Partnership Agreement with </a:t>
            </a:r>
            <a:r>
              <a:rPr lang="da-DK" b="1" dirty="0" smtClean="0">
                <a:solidFill>
                  <a:srgbClr val="FFFF00"/>
                </a:solidFill>
                <a:effectLst>
                  <a:outerShdw blurRad="38100" dist="38100" dir="2700000" algn="tl">
                    <a:srgbClr val="000000">
                      <a:alpha val="43137"/>
                    </a:srgbClr>
                  </a:outerShdw>
                </a:effectLst>
                <a:latin typeface="Arial" pitchFamily="34" charset="0"/>
              </a:rPr>
              <a:t>EC</a:t>
            </a:r>
            <a:endParaRPr lang="en-GB" b="1" dirty="0" smtClean="0">
              <a:solidFill>
                <a:srgbClr val="FFFF00"/>
              </a:solidFill>
              <a:effectLst>
                <a:outerShdw blurRad="38100" dist="38100" dir="2700000" algn="tl">
                  <a:srgbClr val="000000">
                    <a:alpha val="43137"/>
                  </a:srgbClr>
                </a:outerShdw>
              </a:effectLst>
              <a:latin typeface="Arial" pitchFamily="34" charset="0"/>
            </a:endParaRPr>
          </a:p>
          <a:p>
            <a:pPr>
              <a:spcBef>
                <a:spcPct val="20000"/>
              </a:spcBef>
              <a:buClr>
                <a:srgbClr val="FFFF00"/>
              </a:buClr>
              <a:buSzPct val="80000"/>
              <a:buFont typeface="Wingdings" pitchFamily="2" charset="2"/>
              <a:buChar char="§"/>
            </a:pPr>
            <a:r>
              <a:rPr lang="da-DK" b="1" dirty="0" smtClean="0">
                <a:solidFill>
                  <a:srgbClr val="FFFF00"/>
                </a:solidFill>
                <a:effectLst>
                  <a:outerShdw blurRad="38100" dist="38100" dir="2700000" algn="tl">
                    <a:srgbClr val="000000">
                      <a:alpha val="43137"/>
                    </a:srgbClr>
                  </a:outerShdw>
                </a:effectLst>
                <a:latin typeface="Arial" pitchFamily="34" charset="0"/>
              </a:rPr>
              <a:t>The influence from the IUAC</a:t>
            </a:r>
            <a:r>
              <a:rPr lang="en-GB" sz="2000" dirty="0">
                <a:solidFill>
                  <a:srgbClr val="FFFF00"/>
                </a:solidFill>
                <a:effectLst>
                  <a:outerShdw blurRad="38100" dist="38100" dir="2700000" algn="tl">
                    <a:srgbClr val="000000">
                      <a:alpha val="43137"/>
                    </a:srgbClr>
                  </a:outerShdw>
                </a:effectLst>
                <a:latin typeface="Arial" pitchFamily="34" charset="0"/>
              </a:rPr>
              <a:t>		</a:t>
            </a:r>
          </a:p>
          <a:p>
            <a:pPr>
              <a:spcBef>
                <a:spcPct val="20000"/>
              </a:spcBef>
              <a:buClr>
                <a:srgbClr val="FFFF00"/>
              </a:buClr>
              <a:buSzPct val="80000"/>
              <a:buFont typeface="Wingdings" pitchFamily="2" charset="2"/>
              <a:buChar char="§"/>
            </a:pPr>
            <a:endParaRPr lang="en-GB" dirty="0" smtClean="0">
              <a:solidFill>
                <a:srgbClr val="FFFF00"/>
              </a:solidFill>
              <a:latin typeface="Arial" pitchFamily="34" charset="0"/>
            </a:endParaRPr>
          </a:p>
        </p:txBody>
      </p:sp>
      <p:sp>
        <p:nvSpPr>
          <p:cNvPr id="6" name="Rectangle 5"/>
          <p:cNvSpPr/>
          <p:nvPr/>
        </p:nvSpPr>
        <p:spPr>
          <a:xfrm>
            <a:off x="3491880" y="5975702"/>
            <a:ext cx="5328592" cy="261610"/>
          </a:xfrm>
          <a:prstGeom prst="rect">
            <a:avLst/>
          </a:prstGeom>
        </p:spPr>
        <p:txBody>
          <a:bodyPr wrap="square">
            <a:spAutoFit/>
          </a:bodyPr>
          <a:lstStyle/>
          <a:p>
            <a:r>
              <a:rPr lang="en-GB" sz="1100" dirty="0">
                <a:solidFill>
                  <a:schemeClr val="bg1"/>
                </a:solidFill>
                <a:latin typeface="+mj-lt"/>
              </a:rPr>
              <a:t>M</a:t>
            </a:r>
            <a:r>
              <a:rPr lang="en-GB" sz="1100" dirty="0" smtClean="0">
                <a:solidFill>
                  <a:schemeClr val="bg1"/>
                </a:solidFill>
                <a:latin typeface="+mj-lt"/>
              </a:rPr>
              <a:t>ap </a:t>
            </a:r>
            <a:r>
              <a:rPr lang="en-GB" sz="1100" dirty="0">
                <a:solidFill>
                  <a:schemeClr val="bg1"/>
                </a:solidFill>
                <a:latin typeface="+mj-lt"/>
              </a:rPr>
              <a:t>of scientific collaboration between researchers by Olivier H. </a:t>
            </a:r>
            <a:r>
              <a:rPr lang="en-GB" sz="1100" dirty="0" err="1">
                <a:solidFill>
                  <a:schemeClr val="bg1"/>
                </a:solidFill>
                <a:latin typeface="+mj-lt"/>
              </a:rPr>
              <a:t>Beauchesne</a:t>
            </a:r>
            <a:endParaRPr lang="en-GB" sz="1100" dirty="0">
              <a:solidFill>
                <a:schemeClr val="bg1"/>
              </a:solidFill>
              <a:latin typeface="+mj-lt"/>
            </a:endParaRPr>
          </a:p>
        </p:txBody>
      </p:sp>
      <p:sp>
        <p:nvSpPr>
          <p:cNvPr id="4" name="Rectangle 3"/>
          <p:cNvSpPr/>
          <p:nvPr/>
        </p:nvSpPr>
        <p:spPr>
          <a:xfrm rot="19704136">
            <a:off x="3269515" y="3614168"/>
            <a:ext cx="3195105" cy="2215991"/>
          </a:xfrm>
          <a:prstGeom prst="rect">
            <a:avLst/>
          </a:prstGeom>
          <a:noFill/>
        </p:spPr>
        <p:txBody>
          <a:bodyPr wrap="none" lIns="91440" tIns="45720" rIns="91440" bIns="45720">
            <a:spAutoFit/>
          </a:bodyPr>
          <a:lstStyle/>
          <a:p>
            <a:pPr algn="ctr"/>
            <a:r>
              <a:rPr lang="en-US" sz="13800" b="1" dirty="0" smtClean="0">
                <a:ln w="22225">
                  <a:solidFill>
                    <a:schemeClr val="accent2"/>
                  </a:solidFill>
                  <a:prstDash val="solid"/>
                </a:ln>
                <a:solidFill>
                  <a:schemeClr val="accent2">
                    <a:lumMod val="40000"/>
                    <a:lumOff val="60000"/>
                  </a:schemeClr>
                </a:solidFill>
                <a:latin typeface="+mj-lt"/>
              </a:rPr>
              <a:t>END</a:t>
            </a:r>
            <a:endParaRPr lang="en-US" sz="13800" b="1" cap="none" spc="0" dirty="0">
              <a:ln w="22225">
                <a:solidFill>
                  <a:schemeClr val="accent2"/>
                </a:solidFill>
                <a:prstDash val="solid"/>
              </a:ln>
              <a:solidFill>
                <a:schemeClr val="accent2">
                  <a:lumMod val="40000"/>
                  <a:lumOff val="60000"/>
                </a:schemeClr>
              </a:solidFill>
              <a:effectLst/>
              <a:latin typeface="+mj-lt"/>
            </a:endParaRPr>
          </a:p>
        </p:txBody>
      </p:sp>
      <p:sp>
        <p:nvSpPr>
          <p:cNvPr id="11" name="Rounded Rectangle 10"/>
          <p:cNvSpPr/>
          <p:nvPr/>
        </p:nvSpPr>
        <p:spPr bwMode="auto">
          <a:xfrm>
            <a:off x="657085" y="6638731"/>
            <a:ext cx="1133618"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3" name="Rounded Rectangle 12"/>
          <p:cNvSpPr/>
          <p:nvPr/>
        </p:nvSpPr>
        <p:spPr bwMode="auto">
          <a:xfrm>
            <a:off x="1998729" y="6639433"/>
            <a:ext cx="1465637"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4" name="Rounded Rectangle 13"/>
          <p:cNvSpPr/>
          <p:nvPr/>
        </p:nvSpPr>
        <p:spPr bwMode="auto">
          <a:xfrm>
            <a:off x="3672392" y="6625314"/>
            <a:ext cx="1368153"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5" name="Rounded Rectangle 14"/>
          <p:cNvSpPr/>
          <p:nvPr/>
        </p:nvSpPr>
        <p:spPr bwMode="auto">
          <a:xfrm>
            <a:off x="5248571" y="6625313"/>
            <a:ext cx="1368153"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6" name="Rounded Rectangle 15"/>
          <p:cNvSpPr/>
          <p:nvPr/>
        </p:nvSpPr>
        <p:spPr bwMode="auto">
          <a:xfrm>
            <a:off x="6824749" y="6607756"/>
            <a:ext cx="1815703" cy="211266"/>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2177413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bwMode="auto">
          <a:xfrm>
            <a:off x="611560" y="1340768"/>
            <a:ext cx="7992888" cy="4896544"/>
          </a:xfrm>
          <a:prstGeom prst="roundRect">
            <a:avLst>
              <a:gd name="adj" fmla="val 4821"/>
            </a:avLst>
          </a:prstGeom>
          <a: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82000"/>
                      </a14:imgEffect>
                      <a14:imgEffect>
                        <a14:brightnessContrast bright="-18000" contrast="12000"/>
                      </a14:imgEffect>
                    </a14:imgLayer>
                  </a14:imgProps>
                </a:ext>
              </a:extLst>
            </a:blip>
            <a:stretch>
              <a:fillRect/>
            </a:stretch>
          </a:bli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 name="Title 1"/>
          <p:cNvSpPr>
            <a:spLocks noGrp="1"/>
          </p:cNvSpPr>
          <p:nvPr>
            <p:ph type="title"/>
          </p:nvPr>
        </p:nvSpPr>
        <p:spPr/>
        <p:txBody>
          <a:bodyPr/>
          <a:lstStyle/>
          <a:p>
            <a:r>
              <a:rPr lang="en-GB" dirty="0" smtClean="0"/>
              <a:t>Agenda: Extra material</a:t>
            </a:r>
            <a:endParaRPr lang="en-GB" dirty="0"/>
          </a:p>
        </p:txBody>
      </p:sp>
      <p:sp>
        <p:nvSpPr>
          <p:cNvPr id="3" name="Content Placeholder 2"/>
          <p:cNvSpPr>
            <a:spLocks noGrp="1"/>
          </p:cNvSpPr>
          <p:nvPr>
            <p:ph idx="1"/>
          </p:nvPr>
        </p:nvSpPr>
        <p:spPr/>
        <p:txBody>
          <a:bodyPr/>
          <a:lstStyle/>
          <a:p>
            <a:endParaRPr lang="en-GB" dirty="0"/>
          </a:p>
        </p:txBody>
      </p:sp>
      <p:sp>
        <p:nvSpPr>
          <p:cNvPr id="5" name="Rectangle 4"/>
          <p:cNvSpPr/>
          <p:nvPr/>
        </p:nvSpPr>
        <p:spPr>
          <a:xfrm>
            <a:off x="755576" y="1556792"/>
            <a:ext cx="7200800" cy="2394502"/>
          </a:xfrm>
          <a:prstGeom prst="rect">
            <a:avLst/>
          </a:prstGeom>
        </p:spPr>
        <p:txBody>
          <a:bodyPr wrap="square">
            <a:spAutoFit/>
          </a:bodyPr>
          <a:lstStyle/>
          <a:p>
            <a:pPr>
              <a:spcBef>
                <a:spcPct val="20000"/>
              </a:spcBef>
              <a:buClr>
                <a:srgbClr val="FFFF00"/>
              </a:buClr>
              <a:buSzPct val="80000"/>
            </a:pPr>
            <a:r>
              <a:rPr lang="da-DK" sz="4000" dirty="0" smtClean="0">
                <a:solidFill>
                  <a:srgbClr val="FFFF00"/>
                </a:solidFill>
                <a:latin typeface="Arial" pitchFamily="34" charset="0"/>
              </a:rPr>
              <a:t>The </a:t>
            </a:r>
            <a:r>
              <a:rPr lang="da-DK" sz="4000" dirty="0">
                <a:solidFill>
                  <a:srgbClr val="FFFF00"/>
                </a:solidFill>
                <a:latin typeface="Arial" pitchFamily="34" charset="0"/>
              </a:rPr>
              <a:t>Framwework Partnership Agreement with EC</a:t>
            </a:r>
            <a:endParaRPr lang="en-GB" sz="4000" dirty="0">
              <a:solidFill>
                <a:srgbClr val="FFFF00"/>
              </a:solidFill>
              <a:latin typeface="Arial" pitchFamily="34" charset="0"/>
            </a:endParaRPr>
          </a:p>
          <a:p>
            <a:pPr>
              <a:spcBef>
                <a:spcPct val="20000"/>
              </a:spcBef>
              <a:buClr>
                <a:srgbClr val="FFFF00"/>
              </a:buClr>
              <a:buSzPct val="80000"/>
              <a:buFont typeface="Wingdings" pitchFamily="2" charset="2"/>
              <a:buChar char="§"/>
            </a:pPr>
            <a:r>
              <a:rPr lang="en-GB" sz="2000" dirty="0">
                <a:solidFill>
                  <a:srgbClr val="FFFF00"/>
                </a:solidFill>
                <a:effectLst>
                  <a:outerShdw blurRad="38100" dist="38100" dir="2700000" algn="tl">
                    <a:srgbClr val="000000">
                      <a:alpha val="43137"/>
                    </a:srgbClr>
                  </a:outerShdw>
                </a:effectLst>
                <a:latin typeface="Arial" pitchFamily="34" charset="0"/>
              </a:rPr>
              <a:t>		</a:t>
            </a:r>
          </a:p>
          <a:p>
            <a:pPr>
              <a:spcBef>
                <a:spcPct val="20000"/>
              </a:spcBef>
              <a:buClr>
                <a:srgbClr val="FFFF00"/>
              </a:buClr>
              <a:buSzPct val="80000"/>
              <a:buFont typeface="Wingdings" pitchFamily="2" charset="2"/>
              <a:buChar char="§"/>
            </a:pPr>
            <a:r>
              <a:rPr lang="en-GB" sz="2000" dirty="0">
                <a:solidFill>
                  <a:srgbClr val="FFFF00"/>
                </a:solidFill>
                <a:effectLst>
                  <a:outerShdw blurRad="38100" dist="38100" dir="2700000" algn="tl">
                    <a:srgbClr val="000000">
                      <a:alpha val="43137"/>
                    </a:srgbClr>
                  </a:outerShdw>
                </a:effectLst>
                <a:latin typeface="Arial" pitchFamily="34" charset="0"/>
              </a:rPr>
              <a:t>		</a:t>
            </a:r>
          </a:p>
          <a:p>
            <a:pPr>
              <a:spcBef>
                <a:spcPct val="20000"/>
              </a:spcBef>
              <a:buClr>
                <a:srgbClr val="FFFF00"/>
              </a:buClr>
              <a:buSzPct val="80000"/>
              <a:buFont typeface="Wingdings" pitchFamily="2" charset="2"/>
              <a:buChar char="§"/>
            </a:pPr>
            <a:endParaRPr lang="en-GB" dirty="0" smtClean="0">
              <a:solidFill>
                <a:srgbClr val="FFFF00"/>
              </a:solidFill>
              <a:latin typeface="Arial" pitchFamily="34" charset="0"/>
            </a:endParaRPr>
          </a:p>
        </p:txBody>
      </p:sp>
      <p:sp>
        <p:nvSpPr>
          <p:cNvPr id="6" name="Rectangle 5"/>
          <p:cNvSpPr/>
          <p:nvPr/>
        </p:nvSpPr>
        <p:spPr>
          <a:xfrm>
            <a:off x="3491880" y="5975702"/>
            <a:ext cx="5328592" cy="261610"/>
          </a:xfrm>
          <a:prstGeom prst="rect">
            <a:avLst/>
          </a:prstGeom>
        </p:spPr>
        <p:txBody>
          <a:bodyPr wrap="square">
            <a:spAutoFit/>
          </a:bodyPr>
          <a:lstStyle/>
          <a:p>
            <a:r>
              <a:rPr lang="en-GB" sz="1100" dirty="0">
                <a:solidFill>
                  <a:schemeClr val="bg1"/>
                </a:solidFill>
                <a:latin typeface="+mj-lt"/>
              </a:rPr>
              <a:t>M</a:t>
            </a:r>
            <a:r>
              <a:rPr lang="en-GB" sz="1100" dirty="0" smtClean="0">
                <a:solidFill>
                  <a:schemeClr val="bg1"/>
                </a:solidFill>
                <a:latin typeface="+mj-lt"/>
              </a:rPr>
              <a:t>ap </a:t>
            </a:r>
            <a:r>
              <a:rPr lang="en-GB" sz="1100" dirty="0">
                <a:solidFill>
                  <a:schemeClr val="bg1"/>
                </a:solidFill>
                <a:latin typeface="+mj-lt"/>
              </a:rPr>
              <a:t>of scientific collaboration between researchers by Olivier H. </a:t>
            </a:r>
            <a:r>
              <a:rPr lang="en-GB" sz="1100" dirty="0" err="1">
                <a:solidFill>
                  <a:schemeClr val="bg1"/>
                </a:solidFill>
                <a:latin typeface="+mj-lt"/>
              </a:rPr>
              <a:t>Beauchesne</a:t>
            </a:r>
            <a:endParaRPr lang="en-GB" sz="1100" dirty="0">
              <a:solidFill>
                <a:schemeClr val="bg1"/>
              </a:solidFill>
              <a:latin typeface="+mj-lt"/>
            </a:endParaRPr>
          </a:p>
        </p:txBody>
      </p:sp>
    </p:spTree>
    <p:extLst>
      <p:ext uri="{BB962C8B-B14F-4D97-AF65-F5344CB8AC3E}">
        <p14:creationId xmlns:p14="http://schemas.microsoft.com/office/powerpoint/2010/main" val="6390360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FPA SGA structure</a:t>
            </a:r>
            <a:endParaRPr lang="en-GB" dirty="0"/>
          </a:p>
        </p:txBody>
      </p:sp>
      <p:sp>
        <p:nvSpPr>
          <p:cNvPr id="3" name="Content Placeholder 2"/>
          <p:cNvSpPr>
            <a:spLocks noGrp="1"/>
          </p:cNvSpPr>
          <p:nvPr>
            <p:ph idx="1"/>
          </p:nvPr>
        </p:nvSpPr>
        <p:spPr>
          <a:xfrm>
            <a:off x="333376" y="1454166"/>
            <a:ext cx="8181975" cy="4722797"/>
          </a:xfrm>
        </p:spPr>
        <p:txBody>
          <a:bodyPr/>
          <a:lstStyle/>
          <a:p>
            <a:r>
              <a:rPr lang="da-DK" dirty="0" smtClean="0"/>
              <a:t>Framework Partnership Agreement</a:t>
            </a:r>
          </a:p>
          <a:p>
            <a:pPr lvl="1"/>
            <a:r>
              <a:rPr lang="da-DK" dirty="0" smtClean="0"/>
              <a:t>Partnership between EC and GÉANT</a:t>
            </a:r>
          </a:p>
          <a:p>
            <a:pPr lvl="1"/>
            <a:r>
              <a:rPr lang="da-DK" dirty="0" smtClean="0"/>
              <a:t>7 years duration</a:t>
            </a:r>
          </a:p>
          <a:p>
            <a:pPr lvl="1"/>
            <a:r>
              <a:rPr lang="da-DK" dirty="0" smtClean="0"/>
              <a:t>No money committed, but indications are same level as of now.</a:t>
            </a:r>
          </a:p>
          <a:p>
            <a:pPr lvl="1"/>
            <a:r>
              <a:rPr lang="da-DK" dirty="0" smtClean="0"/>
              <a:t>High level strategic envelope of the work for the next 7 years</a:t>
            </a:r>
          </a:p>
          <a:p>
            <a:pPr lvl="1"/>
            <a:r>
              <a:rPr lang="da-DK" dirty="0" smtClean="0"/>
              <a:t>Submitted September 2nd </a:t>
            </a:r>
            <a:endParaRPr lang="da-DK" dirty="0"/>
          </a:p>
          <a:p>
            <a:r>
              <a:rPr lang="da-DK" dirty="0" smtClean="0"/>
              <a:t>Special Grant Agreements</a:t>
            </a:r>
          </a:p>
          <a:p>
            <a:pPr lvl="1"/>
            <a:r>
              <a:rPr lang="da-DK" dirty="0" smtClean="0"/>
              <a:t>Agreements under the FPA</a:t>
            </a:r>
          </a:p>
          <a:p>
            <a:pPr lvl="1"/>
            <a:r>
              <a:rPr lang="da-DK" dirty="0"/>
              <a:t>F</a:t>
            </a:r>
            <a:r>
              <a:rPr lang="da-DK" dirty="0" smtClean="0"/>
              <a:t>unds will be granted here</a:t>
            </a:r>
          </a:p>
          <a:p>
            <a:pPr lvl="1"/>
            <a:r>
              <a:rPr lang="da-DK" dirty="0" smtClean="0"/>
              <a:t>Expected:</a:t>
            </a:r>
          </a:p>
          <a:p>
            <a:pPr lvl="2"/>
            <a:r>
              <a:rPr lang="da-DK" dirty="0" smtClean="0"/>
              <a:t>SGA1 1 year	Expected to start spring 2015</a:t>
            </a:r>
          </a:p>
          <a:p>
            <a:pPr lvl="2"/>
            <a:r>
              <a:rPr lang="da-DK" dirty="0" smtClean="0"/>
              <a:t>SGA2 3 years</a:t>
            </a:r>
          </a:p>
          <a:p>
            <a:pPr lvl="2"/>
            <a:r>
              <a:rPr lang="da-DK" dirty="0" smtClean="0"/>
              <a:t>SGA3 3 Years</a:t>
            </a:r>
          </a:p>
          <a:p>
            <a:pPr lvl="2"/>
            <a:endParaRPr lang="en-GB" dirty="0"/>
          </a:p>
        </p:txBody>
      </p:sp>
      <p:pic>
        <p:nvPicPr>
          <p:cNvPr id="4" name="Picture 3"/>
          <p:cNvPicPr>
            <a:picLocks noChangeAspect="1"/>
          </p:cNvPicPr>
          <p:nvPr/>
        </p:nvPicPr>
        <p:blipFill>
          <a:blip r:embed="rId2"/>
          <a:stretch>
            <a:fillRect/>
          </a:stretch>
        </p:blipFill>
        <p:spPr>
          <a:xfrm>
            <a:off x="6366012" y="1454165"/>
            <a:ext cx="2598602" cy="3724663"/>
          </a:xfrm>
          <a:prstGeom prst="rect">
            <a:avLst/>
          </a:prstGeom>
          <a:ln>
            <a:solidFill>
              <a:schemeClr val="tx1"/>
            </a:solidFill>
          </a:ln>
        </p:spPr>
      </p:pic>
    </p:spTree>
    <p:extLst>
      <p:ext uri="{BB962C8B-B14F-4D97-AF65-F5344CB8AC3E}">
        <p14:creationId xmlns:p14="http://schemas.microsoft.com/office/powerpoint/2010/main" val="9706271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The Framework partnership Programme</a:t>
            </a:r>
            <a:endParaRPr lang="en-GB" dirty="0"/>
          </a:p>
        </p:txBody>
      </p:sp>
      <p:sp>
        <p:nvSpPr>
          <p:cNvPr id="3" name="Content Placeholder 2"/>
          <p:cNvSpPr>
            <a:spLocks noGrp="1"/>
          </p:cNvSpPr>
          <p:nvPr>
            <p:ph idx="1"/>
          </p:nvPr>
        </p:nvSpPr>
        <p:spPr>
          <a:xfrm>
            <a:off x="685908" y="1290029"/>
            <a:ext cx="7772186" cy="4472686"/>
          </a:xfrm>
        </p:spPr>
        <p:txBody>
          <a:bodyPr/>
          <a:lstStyle/>
          <a:p>
            <a:r>
              <a:rPr lang="da-DK" sz="2160" dirty="0"/>
              <a:t>Framework Partnership programme; FPA</a:t>
            </a:r>
          </a:p>
          <a:p>
            <a:pPr lvl="1"/>
            <a:r>
              <a:rPr lang="da-DK" dirty="0" smtClean="0"/>
              <a:t>7 year partnership programme between The European Commission and DANTE/TERENA  (GÉANT Association)</a:t>
            </a:r>
          </a:p>
          <a:p>
            <a:pPr lvl="1"/>
            <a:r>
              <a:rPr lang="da-DK" dirty="0" smtClean="0"/>
              <a:t>Consists of 3 x Special Grant Agreements (SGA)</a:t>
            </a:r>
          </a:p>
          <a:p>
            <a:pPr lvl="2"/>
            <a:r>
              <a:rPr lang="da-DK" dirty="0" smtClean="0"/>
              <a:t>Duration  1+3+3 years</a:t>
            </a:r>
          </a:p>
          <a:p>
            <a:pPr lvl="1"/>
            <a:r>
              <a:rPr lang="da-DK" dirty="0" smtClean="0"/>
              <a:t>EC Budget EUR 175mill; Total budget up to EUR 350 mill</a:t>
            </a:r>
          </a:p>
          <a:p>
            <a:pPr lvl="1"/>
            <a:r>
              <a:rPr lang="da-DK" dirty="0" smtClean="0"/>
              <a:t>Start April 2015</a:t>
            </a:r>
          </a:p>
          <a:p>
            <a:r>
              <a:rPr lang="da-DK" sz="2160" dirty="0"/>
              <a:t>FPA Actions</a:t>
            </a:r>
            <a:endParaRPr lang="en-GB" sz="2160" dirty="0"/>
          </a:p>
          <a:p>
            <a:pPr lvl="1"/>
            <a:r>
              <a:rPr lang="en-GB" dirty="0" smtClean="0"/>
              <a:t>A</a:t>
            </a:r>
            <a:r>
              <a:rPr lang="en-GB" dirty="0"/>
              <a:t>: Drive the Evolution of the Network </a:t>
            </a:r>
          </a:p>
          <a:p>
            <a:pPr lvl="1"/>
            <a:r>
              <a:rPr lang="en-GB" dirty="0" smtClean="0"/>
              <a:t>B</a:t>
            </a:r>
            <a:r>
              <a:rPr lang="en-GB" dirty="0"/>
              <a:t>: Support the Knowledge Community </a:t>
            </a:r>
          </a:p>
          <a:p>
            <a:pPr lvl="1"/>
            <a:r>
              <a:rPr lang="en-GB" dirty="0" smtClean="0"/>
              <a:t>C</a:t>
            </a:r>
            <a:r>
              <a:rPr lang="en-GB" dirty="0"/>
              <a:t>: Provide Security, Trust and Identity </a:t>
            </a:r>
          </a:p>
          <a:p>
            <a:pPr lvl="1"/>
            <a:r>
              <a:rPr lang="en-GB" dirty="0" smtClean="0"/>
              <a:t>D: </a:t>
            </a:r>
            <a:r>
              <a:rPr lang="en-GB" dirty="0"/>
              <a:t>Deliver GÉANT’s Collaborative Ecosystem </a:t>
            </a:r>
          </a:p>
          <a:p>
            <a:pPr lvl="1"/>
            <a:r>
              <a:rPr lang="en-GB" dirty="0" smtClean="0"/>
              <a:t>E</a:t>
            </a:r>
            <a:r>
              <a:rPr lang="en-GB" dirty="0"/>
              <a:t>: Develop the Human Capital of the GÉANT Partnership </a:t>
            </a:r>
          </a:p>
          <a:p>
            <a:pPr lvl="1"/>
            <a:r>
              <a:rPr lang="en-GB" dirty="0" smtClean="0"/>
              <a:t>F</a:t>
            </a:r>
            <a:r>
              <a:rPr lang="en-GB" dirty="0"/>
              <a:t>: Ensuring the Long-Term Future of the GÉANT Infrastructure </a:t>
            </a:r>
          </a:p>
          <a:p>
            <a:pPr lvl="1"/>
            <a:endParaRPr lang="en-GB" dirty="0"/>
          </a:p>
        </p:txBody>
      </p:sp>
    </p:spTree>
    <p:extLst>
      <p:ext uri="{BB962C8B-B14F-4D97-AF65-F5344CB8AC3E}">
        <p14:creationId xmlns:p14="http://schemas.microsoft.com/office/powerpoint/2010/main" val="847312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fade">
                                      <p:cBhvr>
                                        <p:cTn id="13" dur="500"/>
                                        <p:tgtEl>
                                          <p:spTgt spid="3">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fade">
                                      <p:cBhvr>
                                        <p:cTn id="16" dur="500"/>
                                        <p:tgtEl>
                                          <p:spTgt spid="3">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fade">
                                      <p:cBhvr>
                                        <p:cTn id="19" dur="500"/>
                                        <p:tgtEl>
                                          <p:spTgt spid="3">
                                            <p:txEl>
                                              <p:pRg st="4" end="4"/>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9" end="9"/>
                                            </p:txEl>
                                          </p:spTgt>
                                        </p:tgtEl>
                                        <p:attrNameLst>
                                          <p:attrName>style.visibility</p:attrName>
                                        </p:attrNameLst>
                                      </p:cBhvr>
                                      <p:to>
                                        <p:strVal val="visible"/>
                                      </p:to>
                                    </p:set>
                                    <p:animEffect transition="in" filter="fade">
                                      <p:cBhvr>
                                        <p:cTn id="42" dur="500"/>
                                        <p:tgtEl>
                                          <p:spTgt spid="3">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500"/>
                                        <p:tgtEl>
                                          <p:spTgt spid="3">
                                            <p:txEl>
                                              <p:pRg st="10" end="10"/>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11" end="11"/>
                                            </p:txEl>
                                          </p:spTgt>
                                        </p:tgtEl>
                                        <p:attrNameLst>
                                          <p:attrName>style.visibility</p:attrName>
                                        </p:attrNameLst>
                                      </p:cBhvr>
                                      <p:to>
                                        <p:strVal val="visible"/>
                                      </p:to>
                                    </p:set>
                                    <p:animEffect transition="in" filter="fade">
                                      <p:cBhvr>
                                        <p:cTn id="52" dur="500"/>
                                        <p:tgtEl>
                                          <p:spTgt spid="3">
                                            <p:txEl>
                                              <p:pRg st="11" end="11"/>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xEl>
                                              <p:pRg st="12" end="12"/>
                                            </p:txEl>
                                          </p:spTgt>
                                        </p:tgtEl>
                                        <p:attrNameLst>
                                          <p:attrName>style.visibility</p:attrName>
                                        </p:attrNameLst>
                                      </p:cBhvr>
                                      <p:to>
                                        <p:strVal val="visible"/>
                                      </p:to>
                                    </p:set>
                                    <p:animEffect transition="in" filter="fade">
                                      <p:cBhvr>
                                        <p:cTn id="57" dur="500"/>
                                        <p:tgtEl>
                                          <p:spTgt spid="3">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907" y="229529"/>
            <a:ext cx="6932507" cy="868816"/>
          </a:xfrm>
        </p:spPr>
        <p:txBody>
          <a:bodyPr/>
          <a:lstStyle/>
          <a:p>
            <a:r>
              <a:rPr lang="da-DK" dirty="0"/>
              <a:t>Actions of the </a:t>
            </a:r>
            <a:r>
              <a:rPr lang="da-DK" dirty="0" smtClean="0"/>
              <a:t>FPA</a:t>
            </a:r>
            <a:br>
              <a:rPr lang="da-DK" dirty="0" smtClean="0"/>
            </a:br>
            <a:r>
              <a:rPr lang="da-DK" dirty="0" smtClean="0"/>
              <a:t>A:</a:t>
            </a:r>
            <a:r>
              <a:rPr lang="en-GB" dirty="0" smtClean="0"/>
              <a:t>Drive </a:t>
            </a:r>
            <a:r>
              <a:rPr lang="en-GB" dirty="0"/>
              <a:t>the Evolution of the Network </a:t>
            </a:r>
          </a:p>
        </p:txBody>
      </p:sp>
      <p:sp>
        <p:nvSpPr>
          <p:cNvPr id="3" name="Content Placeholder 2"/>
          <p:cNvSpPr>
            <a:spLocks noGrp="1"/>
          </p:cNvSpPr>
          <p:nvPr>
            <p:ph idx="1"/>
          </p:nvPr>
        </p:nvSpPr>
        <p:spPr/>
        <p:txBody>
          <a:bodyPr>
            <a:normAutofit/>
          </a:bodyPr>
          <a:lstStyle/>
          <a:p>
            <a:r>
              <a:rPr lang="da-DK" sz="2800" dirty="0" smtClean="0"/>
              <a:t>FPA Action </a:t>
            </a:r>
            <a:r>
              <a:rPr lang="da-DK" sz="2800" dirty="0" smtClean="0">
                <a:solidFill>
                  <a:srgbClr val="FF0000"/>
                </a:solidFill>
              </a:rPr>
              <a:t>A </a:t>
            </a:r>
            <a:r>
              <a:rPr lang="da-DK" sz="2800" dirty="0" smtClean="0"/>
              <a:t>:</a:t>
            </a:r>
            <a:endParaRPr lang="en-GB" sz="2800" dirty="0" smtClean="0"/>
          </a:p>
          <a:p>
            <a:pPr lvl="1"/>
            <a:r>
              <a:rPr lang="en-GB" sz="2000" dirty="0" smtClean="0"/>
              <a:t>Continue </a:t>
            </a:r>
            <a:r>
              <a:rPr lang="en-GB" sz="2000" dirty="0"/>
              <a:t>to design, build and implement collaboratively-delivered, multi-domain services with appropriate </a:t>
            </a:r>
            <a:r>
              <a:rPr lang="en-GB" sz="2000" u="sng" dirty="0">
                <a:effectLst>
                  <a:outerShdw blurRad="38100" dist="38100" dir="2700000" algn="tl">
                    <a:srgbClr val="000000">
                      <a:alpha val="43137"/>
                    </a:srgbClr>
                  </a:outerShdw>
                </a:effectLst>
              </a:rPr>
              <a:t>Service Level Agreements (SLAs). </a:t>
            </a:r>
            <a:endParaRPr lang="en-GB" sz="2000" u="sng" dirty="0" smtClean="0">
              <a:effectLst>
                <a:outerShdw blurRad="38100" dist="38100" dir="2700000" algn="tl">
                  <a:srgbClr val="000000">
                    <a:alpha val="43137"/>
                  </a:srgbClr>
                </a:outerShdw>
              </a:effectLst>
            </a:endParaRPr>
          </a:p>
          <a:p>
            <a:pPr lvl="2"/>
            <a:r>
              <a:rPr lang="en-GB" sz="1800" dirty="0" smtClean="0"/>
              <a:t>These </a:t>
            </a:r>
            <a:r>
              <a:rPr lang="en-GB" sz="1800" dirty="0"/>
              <a:t>services comprise any user-accessible, network capability that directly or indirectly </a:t>
            </a:r>
            <a:r>
              <a:rPr lang="en-GB" sz="1800" u="sng" dirty="0">
                <a:effectLst>
                  <a:outerShdw blurRad="38100" dist="38100" dir="2700000" algn="tl">
                    <a:srgbClr val="000000">
                      <a:alpha val="43137"/>
                    </a:srgbClr>
                  </a:outerShdw>
                </a:effectLst>
              </a:rPr>
              <a:t>supports digital data transport between users of the GÉANT network services and international collaborators</a:t>
            </a:r>
            <a:r>
              <a:rPr lang="en-GB" sz="1800" dirty="0"/>
              <a:t>. </a:t>
            </a:r>
          </a:p>
          <a:p>
            <a:pPr lvl="1"/>
            <a:r>
              <a:rPr lang="en-GB" sz="2000" dirty="0" smtClean="0"/>
              <a:t>Maintain </a:t>
            </a:r>
            <a:r>
              <a:rPr lang="en-GB" sz="2000" dirty="0"/>
              <a:t>its focus to develop and offer unique, very high-speed facilities in the network infrastructure to </a:t>
            </a:r>
            <a:r>
              <a:rPr lang="en-GB" sz="2000" u="sng" dirty="0">
                <a:effectLst>
                  <a:outerShdw blurRad="38100" dist="38100" dir="2700000" algn="tl">
                    <a:srgbClr val="000000">
                      <a:alpha val="43137"/>
                    </a:srgbClr>
                  </a:outerShdw>
                </a:effectLst>
              </a:rPr>
              <a:t>serve the intensive point-to-point data flows required by large international scientific </a:t>
            </a:r>
            <a:r>
              <a:rPr lang="en-GB" sz="2000" u="sng" dirty="0" smtClean="0">
                <a:effectLst>
                  <a:outerShdw blurRad="38100" dist="38100" dir="2700000" algn="tl">
                    <a:srgbClr val="000000">
                      <a:alpha val="43137"/>
                    </a:srgbClr>
                  </a:outerShdw>
                </a:effectLst>
              </a:rPr>
              <a:t>endeavours.</a:t>
            </a:r>
            <a:endParaRPr lang="en-GB" sz="2000" u="sng" dirty="0">
              <a:effectLst>
                <a:outerShdw blurRad="38100" dist="38100" dir="2700000" algn="tl">
                  <a:srgbClr val="000000">
                    <a:alpha val="43137"/>
                  </a:srgbClr>
                </a:outerShdw>
              </a:effectLst>
            </a:endParaRPr>
          </a:p>
          <a:p>
            <a:pPr lvl="1"/>
            <a:r>
              <a:rPr lang="en-GB" sz="2000" dirty="0" smtClean="0"/>
              <a:t>Represent </a:t>
            </a:r>
            <a:r>
              <a:rPr lang="en-GB" sz="2000" dirty="0"/>
              <a:t>the common interests of the collective European NRENs internationally as </a:t>
            </a:r>
            <a:r>
              <a:rPr lang="en-GB" sz="2000" u="sng" dirty="0">
                <a:effectLst>
                  <a:outerShdw blurRad="38100" dist="38100" dir="2700000" algn="tl">
                    <a:srgbClr val="000000">
                      <a:alpha val="43137"/>
                    </a:srgbClr>
                  </a:outerShdw>
                </a:effectLst>
              </a:rPr>
              <a:t>coordinator and facilitator of inter-continental connectivity and inter-continental collaborations</a:t>
            </a:r>
            <a:r>
              <a:rPr lang="en-GB" sz="2000" dirty="0"/>
              <a:t>. </a:t>
            </a:r>
            <a:endParaRPr lang="en-GB" sz="2000" dirty="0" smtClean="0"/>
          </a:p>
          <a:p>
            <a:pPr lvl="1"/>
            <a:r>
              <a:rPr lang="da-DK" sz="2000" dirty="0"/>
              <a:t>¤</a:t>
            </a:r>
            <a:endParaRPr lang="en-GB" sz="2000" dirty="0"/>
          </a:p>
        </p:txBody>
      </p:sp>
    </p:spTree>
    <p:extLst>
      <p:ext uri="{BB962C8B-B14F-4D97-AF65-F5344CB8AC3E}">
        <p14:creationId xmlns:p14="http://schemas.microsoft.com/office/powerpoint/2010/main" val="19481264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bwMode="auto">
          <a:xfrm>
            <a:off x="611560" y="1340768"/>
            <a:ext cx="7992888" cy="4896544"/>
          </a:xfrm>
          <a:prstGeom prst="roundRect">
            <a:avLst>
              <a:gd name="adj" fmla="val 4821"/>
            </a:avLst>
          </a:prstGeom>
          <a: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82000"/>
                      </a14:imgEffect>
                      <a14:imgEffect>
                        <a14:brightnessContrast bright="-18000" contrast="12000"/>
                      </a14:imgEffect>
                    </a14:imgLayer>
                  </a14:imgProps>
                </a:ext>
              </a:extLst>
            </a:blip>
            <a:stretch>
              <a:fillRect/>
            </a:stretch>
          </a:bli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 name="Title 1"/>
          <p:cNvSpPr>
            <a:spLocks noGrp="1"/>
          </p:cNvSpPr>
          <p:nvPr>
            <p:ph type="title"/>
          </p:nvPr>
        </p:nvSpPr>
        <p:spPr/>
        <p:txBody>
          <a:bodyPr/>
          <a:lstStyle/>
          <a:p>
            <a:r>
              <a:rPr lang="en-GB" dirty="0" smtClean="0"/>
              <a:t>Agenda</a:t>
            </a:r>
            <a:endParaRPr lang="en-GB" dirty="0"/>
          </a:p>
        </p:txBody>
      </p:sp>
      <p:sp>
        <p:nvSpPr>
          <p:cNvPr id="3" name="Content Placeholder 2"/>
          <p:cNvSpPr>
            <a:spLocks noGrp="1"/>
          </p:cNvSpPr>
          <p:nvPr>
            <p:ph idx="1"/>
          </p:nvPr>
        </p:nvSpPr>
        <p:spPr/>
        <p:txBody>
          <a:bodyPr/>
          <a:lstStyle/>
          <a:p>
            <a:endParaRPr lang="en-GB" dirty="0"/>
          </a:p>
        </p:txBody>
      </p:sp>
      <p:sp>
        <p:nvSpPr>
          <p:cNvPr id="5" name="Rectangle 4"/>
          <p:cNvSpPr/>
          <p:nvPr/>
        </p:nvSpPr>
        <p:spPr>
          <a:xfrm>
            <a:off x="755576" y="1556792"/>
            <a:ext cx="7200800" cy="2437590"/>
          </a:xfrm>
          <a:prstGeom prst="rect">
            <a:avLst/>
          </a:prstGeom>
        </p:spPr>
        <p:txBody>
          <a:bodyPr wrap="square">
            <a:spAutoFit/>
          </a:bodyPr>
          <a:lstStyle/>
          <a:p>
            <a:pPr>
              <a:spcBef>
                <a:spcPct val="20000"/>
              </a:spcBef>
              <a:buClr>
                <a:srgbClr val="FFFF00"/>
              </a:buClr>
              <a:buSzPct val="80000"/>
              <a:buFont typeface="Wingdings" pitchFamily="2" charset="2"/>
              <a:buChar char="§"/>
            </a:pPr>
            <a:r>
              <a:rPr lang="en-GB" b="1" dirty="0">
                <a:solidFill>
                  <a:srgbClr val="FFFF00"/>
                </a:solidFill>
                <a:effectLst>
                  <a:outerShdw blurRad="38100" dist="38100" dir="2700000" algn="tl">
                    <a:srgbClr val="000000">
                      <a:alpha val="43137"/>
                    </a:srgbClr>
                  </a:outerShdw>
                </a:effectLst>
                <a:latin typeface="Arial" pitchFamily="34" charset="0"/>
              </a:rPr>
              <a:t>The merger of DANTE and TERENA</a:t>
            </a: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Future of IUAC</a:t>
            </a:r>
            <a:endParaRPr lang="en-GB" b="1" dirty="0">
              <a:solidFill>
                <a:srgbClr val="FFFF00"/>
              </a:solidFill>
              <a:effectLst>
                <a:outerShdw blurRad="38100" dist="38100" dir="2700000" algn="tl">
                  <a:srgbClr val="000000">
                    <a:alpha val="43137"/>
                  </a:srgbClr>
                </a:outerShdw>
              </a:effectLst>
              <a:latin typeface="Arial" pitchFamily="34" charset="0"/>
            </a:endParaRP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The Framwework Partnership Agreement with EC</a:t>
            </a:r>
            <a:endParaRPr lang="en-GB" b="1" dirty="0">
              <a:solidFill>
                <a:srgbClr val="FFFF00"/>
              </a:solidFill>
              <a:effectLst>
                <a:outerShdw blurRad="38100" dist="38100" dir="2700000" algn="tl">
                  <a:srgbClr val="000000">
                    <a:alpha val="43137"/>
                  </a:srgbClr>
                </a:outerShdw>
              </a:effectLst>
              <a:latin typeface="Arial" pitchFamily="34" charset="0"/>
            </a:endParaRPr>
          </a:p>
          <a:p>
            <a:pPr>
              <a:spcBef>
                <a:spcPct val="20000"/>
              </a:spcBef>
              <a:buClr>
                <a:srgbClr val="FFFF00"/>
              </a:buClr>
              <a:buSzPct val="80000"/>
              <a:buFont typeface="Wingdings" pitchFamily="2" charset="2"/>
              <a:buChar char="§"/>
            </a:pPr>
            <a:r>
              <a:rPr lang="en-GB" b="1" dirty="0">
                <a:solidFill>
                  <a:srgbClr val="FFFF00"/>
                </a:solidFill>
                <a:effectLst>
                  <a:outerShdw blurRad="38100" dist="38100" dir="2700000" algn="tl">
                    <a:srgbClr val="000000">
                      <a:alpha val="43137"/>
                    </a:srgbClr>
                  </a:outerShdw>
                </a:effectLst>
                <a:latin typeface="Arial" pitchFamily="34" charset="0"/>
              </a:rPr>
              <a:t>The process towards a GÉANT Strategy</a:t>
            </a:r>
          </a:p>
          <a:p>
            <a:pPr>
              <a:spcBef>
                <a:spcPct val="20000"/>
              </a:spcBef>
              <a:buClr>
                <a:srgbClr val="FFFF00"/>
              </a:buClr>
              <a:buSzPct val="80000"/>
              <a:buFont typeface="Wingdings" pitchFamily="2" charset="2"/>
              <a:buChar char="§"/>
            </a:pPr>
            <a:r>
              <a:rPr lang="da-DK" b="1" dirty="0">
                <a:solidFill>
                  <a:srgbClr val="FFFF00"/>
                </a:solidFill>
                <a:effectLst>
                  <a:outerShdw blurRad="38100" dist="38100" dir="2700000" algn="tl">
                    <a:srgbClr val="000000">
                      <a:alpha val="43137"/>
                    </a:srgbClr>
                  </a:outerShdw>
                </a:effectLst>
                <a:latin typeface="Arial" pitchFamily="34" charset="0"/>
              </a:rPr>
              <a:t>The influence from the IUAC</a:t>
            </a:r>
            <a:r>
              <a:rPr lang="en-GB" sz="2000" b="1" dirty="0">
                <a:solidFill>
                  <a:srgbClr val="FFFF00"/>
                </a:solidFill>
                <a:effectLst>
                  <a:outerShdw blurRad="38100" dist="38100" dir="2700000" algn="tl">
                    <a:srgbClr val="000000">
                      <a:alpha val="43137"/>
                    </a:srgbClr>
                  </a:outerShdw>
                </a:effectLst>
                <a:latin typeface="Arial" pitchFamily="34" charset="0"/>
              </a:rPr>
              <a:t>		</a:t>
            </a:r>
          </a:p>
          <a:p>
            <a:pPr>
              <a:spcBef>
                <a:spcPct val="20000"/>
              </a:spcBef>
              <a:buClr>
                <a:srgbClr val="FFFF00"/>
              </a:buClr>
              <a:buSzPct val="80000"/>
              <a:buFont typeface="Wingdings" pitchFamily="2" charset="2"/>
              <a:buChar char="§"/>
            </a:pPr>
            <a:r>
              <a:rPr lang="en-GB" sz="2000" dirty="0">
                <a:solidFill>
                  <a:srgbClr val="FFFF00"/>
                </a:solidFill>
                <a:effectLst>
                  <a:outerShdw blurRad="38100" dist="38100" dir="2700000" algn="tl">
                    <a:srgbClr val="000000">
                      <a:alpha val="43137"/>
                    </a:srgbClr>
                  </a:outerShdw>
                </a:effectLst>
                <a:latin typeface="Arial" pitchFamily="34" charset="0"/>
              </a:rPr>
              <a:t>		</a:t>
            </a:r>
          </a:p>
          <a:p>
            <a:pPr>
              <a:spcBef>
                <a:spcPct val="20000"/>
              </a:spcBef>
              <a:buClr>
                <a:srgbClr val="FFFF00"/>
              </a:buClr>
              <a:buSzPct val="80000"/>
              <a:buFont typeface="Wingdings" pitchFamily="2" charset="2"/>
              <a:buChar char="§"/>
            </a:pPr>
            <a:endParaRPr lang="en-GB" dirty="0" smtClean="0">
              <a:solidFill>
                <a:srgbClr val="FFFF00"/>
              </a:solidFill>
              <a:latin typeface="Arial" pitchFamily="34" charset="0"/>
            </a:endParaRPr>
          </a:p>
        </p:txBody>
      </p:sp>
      <p:sp>
        <p:nvSpPr>
          <p:cNvPr id="6" name="Rectangle 5"/>
          <p:cNvSpPr/>
          <p:nvPr/>
        </p:nvSpPr>
        <p:spPr>
          <a:xfrm>
            <a:off x="3491880" y="5975702"/>
            <a:ext cx="5328592" cy="261610"/>
          </a:xfrm>
          <a:prstGeom prst="rect">
            <a:avLst/>
          </a:prstGeom>
        </p:spPr>
        <p:txBody>
          <a:bodyPr wrap="square">
            <a:spAutoFit/>
          </a:bodyPr>
          <a:lstStyle/>
          <a:p>
            <a:r>
              <a:rPr lang="en-GB" sz="1100" dirty="0">
                <a:solidFill>
                  <a:schemeClr val="bg1"/>
                </a:solidFill>
                <a:latin typeface="+mj-lt"/>
              </a:rPr>
              <a:t>M</a:t>
            </a:r>
            <a:r>
              <a:rPr lang="en-GB" sz="1100" dirty="0" smtClean="0">
                <a:solidFill>
                  <a:schemeClr val="bg1"/>
                </a:solidFill>
                <a:latin typeface="+mj-lt"/>
              </a:rPr>
              <a:t>ap </a:t>
            </a:r>
            <a:r>
              <a:rPr lang="en-GB" sz="1100" dirty="0">
                <a:solidFill>
                  <a:schemeClr val="bg1"/>
                </a:solidFill>
                <a:latin typeface="+mj-lt"/>
              </a:rPr>
              <a:t>of scientific collaboration between researchers by Olivier H. </a:t>
            </a:r>
            <a:r>
              <a:rPr lang="en-GB" sz="1100" dirty="0" err="1">
                <a:solidFill>
                  <a:schemeClr val="bg1"/>
                </a:solidFill>
                <a:latin typeface="+mj-lt"/>
              </a:rPr>
              <a:t>Beauchesne</a:t>
            </a:r>
            <a:endParaRPr lang="en-GB" sz="1100" dirty="0">
              <a:solidFill>
                <a:schemeClr val="bg1"/>
              </a:solidFill>
              <a:latin typeface="+mj-lt"/>
            </a:endParaRPr>
          </a:p>
        </p:txBody>
      </p:sp>
      <p:sp>
        <p:nvSpPr>
          <p:cNvPr id="10" name="Right Arrow 9"/>
          <p:cNvSpPr/>
          <p:nvPr/>
        </p:nvSpPr>
        <p:spPr bwMode="auto">
          <a:xfrm>
            <a:off x="251520" y="1539947"/>
            <a:ext cx="504056" cy="432048"/>
          </a:xfrm>
          <a:prstGeom prst="rightArrow">
            <a:avLst/>
          </a:prstGeom>
          <a:solidFill>
            <a:srgbClr val="FFFF0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8" name="Rounded Rectangle 7"/>
          <p:cNvSpPr/>
          <p:nvPr/>
        </p:nvSpPr>
        <p:spPr bwMode="auto">
          <a:xfrm>
            <a:off x="657085" y="6638731"/>
            <a:ext cx="1133618"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9" name="Rounded Rectangle 8"/>
          <p:cNvSpPr/>
          <p:nvPr/>
        </p:nvSpPr>
        <p:spPr bwMode="auto">
          <a:xfrm>
            <a:off x="1998729" y="6639433"/>
            <a:ext cx="1465637"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1" name="Rounded Rectangle 10"/>
          <p:cNvSpPr/>
          <p:nvPr/>
        </p:nvSpPr>
        <p:spPr bwMode="auto">
          <a:xfrm>
            <a:off x="3672392" y="6625314"/>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3" name="Rounded Rectangle 12"/>
          <p:cNvSpPr/>
          <p:nvPr/>
        </p:nvSpPr>
        <p:spPr bwMode="auto">
          <a:xfrm>
            <a:off x="5248571" y="6625313"/>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4" name="Rounded Rectangle 13"/>
          <p:cNvSpPr/>
          <p:nvPr/>
        </p:nvSpPr>
        <p:spPr bwMode="auto">
          <a:xfrm>
            <a:off x="6824749" y="6607756"/>
            <a:ext cx="1815703" cy="211266"/>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23881125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3326" y="229529"/>
            <a:ext cx="6413968" cy="868816"/>
          </a:xfrm>
        </p:spPr>
        <p:txBody>
          <a:bodyPr/>
          <a:lstStyle/>
          <a:p>
            <a:r>
              <a:rPr lang="da-DK" dirty="0"/>
              <a:t>Actions of the </a:t>
            </a:r>
            <a:r>
              <a:rPr lang="da-DK" dirty="0" smtClean="0"/>
              <a:t>FPA</a:t>
            </a:r>
            <a:br>
              <a:rPr lang="da-DK" dirty="0" smtClean="0"/>
            </a:br>
            <a:r>
              <a:rPr lang="da-DK" dirty="0" smtClean="0"/>
              <a:t>B:</a:t>
            </a:r>
            <a:r>
              <a:rPr lang="en-GB" dirty="0"/>
              <a:t> Support the Knowledge Community </a:t>
            </a:r>
          </a:p>
        </p:txBody>
      </p:sp>
      <p:sp>
        <p:nvSpPr>
          <p:cNvPr id="3" name="Content Placeholder 2"/>
          <p:cNvSpPr>
            <a:spLocks noGrp="1"/>
          </p:cNvSpPr>
          <p:nvPr>
            <p:ph idx="1"/>
          </p:nvPr>
        </p:nvSpPr>
        <p:spPr>
          <a:xfrm>
            <a:off x="685908" y="1627568"/>
            <a:ext cx="7772186" cy="4329287"/>
          </a:xfrm>
        </p:spPr>
        <p:txBody>
          <a:bodyPr/>
          <a:lstStyle/>
          <a:p>
            <a:r>
              <a:rPr lang="da-DK" sz="2800" dirty="0"/>
              <a:t>FPA Action </a:t>
            </a:r>
            <a:r>
              <a:rPr lang="da-DK" sz="2800" dirty="0" smtClean="0"/>
              <a:t>B :</a:t>
            </a:r>
            <a:endParaRPr lang="en-GB" sz="2800" dirty="0" smtClean="0"/>
          </a:p>
          <a:p>
            <a:pPr lvl="1"/>
            <a:r>
              <a:rPr lang="en-GB" sz="2000" dirty="0" smtClean="0"/>
              <a:t>The </a:t>
            </a:r>
            <a:r>
              <a:rPr lang="en-GB" sz="2000" dirty="0"/>
              <a:t>knowledge communities served by GÉANT are extremely diverse, including: </a:t>
            </a:r>
          </a:p>
          <a:p>
            <a:pPr lvl="2"/>
            <a:r>
              <a:rPr lang="en-GB" sz="1800" u="sng" dirty="0" smtClean="0">
                <a:effectLst>
                  <a:outerShdw blurRad="38100" dist="38100" dir="2700000" algn="tl">
                    <a:srgbClr val="000000">
                      <a:alpha val="43137"/>
                    </a:srgbClr>
                  </a:outerShdw>
                </a:effectLst>
              </a:rPr>
              <a:t>Big </a:t>
            </a:r>
            <a:r>
              <a:rPr lang="en-GB" sz="1800" u="sng" dirty="0">
                <a:effectLst>
                  <a:outerShdw blurRad="38100" dist="38100" dir="2700000" algn="tl">
                    <a:srgbClr val="000000">
                      <a:alpha val="43137"/>
                    </a:srgbClr>
                  </a:outerShdw>
                </a:effectLst>
              </a:rPr>
              <a:t>Science projects</a:t>
            </a:r>
            <a:r>
              <a:rPr lang="en-GB" sz="1800" dirty="0"/>
              <a:t> that involve a </a:t>
            </a:r>
            <a:r>
              <a:rPr lang="en-GB" sz="1800" u="sng" dirty="0">
                <a:effectLst>
                  <a:outerShdw blurRad="38100" dist="38100" dir="2700000" algn="tl">
                    <a:srgbClr val="000000">
                      <a:alpha val="43137"/>
                    </a:srgbClr>
                  </a:outerShdw>
                </a:effectLst>
              </a:rPr>
              <a:t>large amount of data generation and widespread scientific collaborations </a:t>
            </a:r>
            <a:r>
              <a:rPr lang="en-GB" sz="1800" dirty="0"/>
              <a:t>to process the data</a:t>
            </a:r>
            <a:r>
              <a:rPr lang="en-GB" sz="1800" dirty="0" smtClean="0"/>
              <a:t>,</a:t>
            </a:r>
          </a:p>
          <a:p>
            <a:pPr lvl="1"/>
            <a:r>
              <a:rPr lang="en-GB" sz="2000" dirty="0" smtClean="0"/>
              <a:t>The </a:t>
            </a:r>
            <a:r>
              <a:rPr lang="en-GB" sz="2000" dirty="0"/>
              <a:t>long-term objective of the partnership is to </a:t>
            </a:r>
            <a:r>
              <a:rPr lang="en-GB" sz="2000" u="sng" dirty="0">
                <a:effectLst>
                  <a:outerShdw blurRad="38100" dist="38100" dir="2700000" algn="tl">
                    <a:srgbClr val="000000">
                      <a:alpha val="43137"/>
                    </a:srgbClr>
                  </a:outerShdw>
                </a:effectLst>
              </a:rPr>
              <a:t>offer </a:t>
            </a:r>
            <a:r>
              <a:rPr lang="en-GB" sz="2000" dirty="0"/>
              <a:t>all of these communities</a:t>
            </a:r>
            <a:r>
              <a:rPr lang="en-GB" sz="2000" u="sng" dirty="0">
                <a:effectLst>
                  <a:outerShdw blurRad="38100" dist="38100" dir="2700000" algn="tl">
                    <a:srgbClr val="000000">
                      <a:alpha val="43137"/>
                    </a:srgbClr>
                  </a:outerShdw>
                </a:effectLst>
              </a:rPr>
              <a:t> secure and trustworthy access from anywhere to the e-Infrastructure data sources and services relevant to their </a:t>
            </a:r>
            <a:r>
              <a:rPr lang="en-GB" sz="2000" u="sng" dirty="0" smtClean="0">
                <a:effectLst>
                  <a:outerShdw blurRad="38100" dist="38100" dir="2700000" algn="tl">
                    <a:srgbClr val="000000">
                      <a:alpha val="43137"/>
                    </a:srgbClr>
                  </a:outerShdw>
                </a:effectLst>
              </a:rPr>
              <a:t>endeavours</a:t>
            </a:r>
          </a:p>
          <a:p>
            <a:pPr lvl="2"/>
            <a:r>
              <a:rPr lang="en-GB" sz="1800" dirty="0" smtClean="0"/>
              <a:t>including</a:t>
            </a:r>
            <a:r>
              <a:rPr lang="en-GB" sz="1800" dirty="0"/>
              <a:t>: publications, raw data, remote control of instruments, computing resources and databases, videoconferencing, etc. </a:t>
            </a:r>
            <a:r>
              <a:rPr lang="en-GB" sz="1800" u="sng" dirty="0">
                <a:effectLst>
                  <a:outerShdw blurRad="38100" dist="38100" dir="2700000" algn="tl">
                    <a:srgbClr val="000000">
                      <a:alpha val="43137"/>
                    </a:srgbClr>
                  </a:outerShdw>
                </a:effectLst>
              </a:rPr>
              <a:t>This objective of a digital continuum </a:t>
            </a:r>
            <a:r>
              <a:rPr lang="en-GB" sz="1800" dirty="0"/>
              <a:t>will be pursued in </a:t>
            </a:r>
            <a:r>
              <a:rPr lang="en-GB" sz="1800" u="sng" dirty="0">
                <a:effectLst>
                  <a:outerShdw blurRad="38100" dist="38100" dir="2700000" algn="tl">
                    <a:srgbClr val="000000">
                      <a:alpha val="43137"/>
                    </a:srgbClr>
                  </a:outerShdw>
                </a:effectLst>
              </a:rPr>
              <a:t>cooperation with the other European e-Infrastructure providers</a:t>
            </a:r>
            <a:r>
              <a:rPr lang="en-GB" sz="1800" dirty="0" smtClean="0"/>
              <a:t>.</a:t>
            </a:r>
          </a:p>
          <a:p>
            <a:pPr lvl="2"/>
            <a:r>
              <a:rPr lang="en-GB" sz="1800" dirty="0"/>
              <a:t>¤</a:t>
            </a:r>
            <a:r>
              <a:rPr lang="en-GB" sz="1800" dirty="0" smtClean="0"/>
              <a:t> </a:t>
            </a:r>
            <a:endParaRPr lang="en-GB" sz="1800" dirty="0"/>
          </a:p>
          <a:p>
            <a:endParaRPr lang="en-GB" dirty="0"/>
          </a:p>
        </p:txBody>
      </p:sp>
    </p:spTree>
    <p:extLst>
      <p:ext uri="{BB962C8B-B14F-4D97-AF65-F5344CB8AC3E}">
        <p14:creationId xmlns:p14="http://schemas.microsoft.com/office/powerpoint/2010/main" val="22577855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143" y="229529"/>
            <a:ext cx="6035983" cy="868816"/>
          </a:xfrm>
        </p:spPr>
        <p:txBody>
          <a:bodyPr/>
          <a:lstStyle/>
          <a:p>
            <a:r>
              <a:rPr lang="da-DK" dirty="0"/>
              <a:t>Actions of the </a:t>
            </a:r>
            <a:r>
              <a:rPr lang="da-DK" dirty="0" smtClean="0"/>
              <a:t>FPA</a:t>
            </a:r>
            <a:br>
              <a:rPr lang="da-DK" dirty="0" smtClean="0"/>
            </a:br>
            <a:r>
              <a:rPr lang="da-DK" dirty="0" smtClean="0"/>
              <a:t>C:</a:t>
            </a:r>
            <a:r>
              <a:rPr lang="en-GB" dirty="0" smtClean="0"/>
              <a:t>Provide </a:t>
            </a:r>
            <a:r>
              <a:rPr lang="en-GB" dirty="0"/>
              <a:t>Security, Trust and Identity</a:t>
            </a:r>
          </a:p>
        </p:txBody>
      </p:sp>
      <p:sp>
        <p:nvSpPr>
          <p:cNvPr id="3" name="Content Placeholder 2"/>
          <p:cNvSpPr>
            <a:spLocks noGrp="1"/>
          </p:cNvSpPr>
          <p:nvPr>
            <p:ph idx="1"/>
          </p:nvPr>
        </p:nvSpPr>
        <p:spPr>
          <a:xfrm>
            <a:off x="685908" y="1484480"/>
            <a:ext cx="7772186" cy="4148600"/>
          </a:xfrm>
        </p:spPr>
        <p:txBody>
          <a:bodyPr>
            <a:normAutofit/>
          </a:bodyPr>
          <a:lstStyle/>
          <a:p>
            <a:r>
              <a:rPr lang="da-DK" sz="2800" dirty="0"/>
              <a:t>FPA Action </a:t>
            </a:r>
            <a:r>
              <a:rPr lang="da-DK" sz="2800" dirty="0" smtClean="0"/>
              <a:t>C</a:t>
            </a:r>
            <a:endParaRPr lang="en-GB" sz="2800" dirty="0" smtClean="0">
              <a:solidFill>
                <a:srgbClr val="FF0000"/>
              </a:solidFill>
            </a:endParaRPr>
          </a:p>
          <a:p>
            <a:pPr lvl="1"/>
            <a:r>
              <a:rPr lang="da-DK" sz="2000" dirty="0" smtClean="0"/>
              <a:t>Maintain and improve the </a:t>
            </a:r>
            <a:r>
              <a:rPr lang="da-DK" sz="2000" u="sng" dirty="0" smtClean="0">
                <a:effectLst>
                  <a:outerShdw blurRad="38100" dist="38100" dir="2700000" algn="tl">
                    <a:srgbClr val="000000">
                      <a:alpha val="43137"/>
                    </a:srgbClr>
                  </a:outerShdw>
                </a:effectLst>
              </a:rPr>
              <a:t>world leading security position</a:t>
            </a:r>
            <a:r>
              <a:rPr lang="en-GB" sz="2000" u="sng" dirty="0" smtClean="0">
                <a:effectLst>
                  <a:outerShdw blurRad="38100" dist="38100" dir="2700000" algn="tl">
                    <a:srgbClr val="000000">
                      <a:alpha val="43137"/>
                    </a:srgbClr>
                  </a:outerShdw>
                </a:effectLst>
              </a:rPr>
              <a:t> for GÉANT</a:t>
            </a:r>
          </a:p>
          <a:p>
            <a:pPr lvl="1"/>
            <a:r>
              <a:rPr lang="en-GB" sz="2000" u="sng" dirty="0" smtClean="0">
                <a:effectLst>
                  <a:outerShdw blurRad="38100" dist="38100" dir="2700000" algn="tl">
                    <a:srgbClr val="000000">
                      <a:alpha val="43137"/>
                    </a:srgbClr>
                  </a:outerShdw>
                </a:effectLst>
              </a:rPr>
              <a:t>Cooperation</a:t>
            </a:r>
            <a:r>
              <a:rPr lang="en-GB" sz="2000" dirty="0" smtClean="0"/>
              <a:t> </a:t>
            </a:r>
            <a:r>
              <a:rPr lang="en-GB" sz="2000" dirty="0"/>
              <a:t>with the worldwide community of </a:t>
            </a:r>
            <a:r>
              <a:rPr lang="en-GB" sz="2000" u="sng" dirty="0" smtClean="0">
                <a:effectLst>
                  <a:outerShdw blurRad="38100" dist="38100" dir="2700000" algn="tl">
                    <a:srgbClr val="000000">
                      <a:alpha val="43137"/>
                    </a:srgbClr>
                  </a:outerShdw>
                </a:effectLst>
              </a:rPr>
              <a:t>Computer </a:t>
            </a:r>
            <a:r>
              <a:rPr lang="en-GB" sz="2000" u="sng" dirty="0">
                <a:effectLst>
                  <a:outerShdw blurRad="38100" dist="38100" dir="2700000" algn="tl">
                    <a:srgbClr val="000000">
                      <a:alpha val="43137"/>
                    </a:srgbClr>
                  </a:outerShdw>
                </a:effectLst>
              </a:rPr>
              <a:t>Emergency and Incident Response Teams</a:t>
            </a:r>
            <a:r>
              <a:rPr lang="en-GB" sz="2000" dirty="0"/>
              <a:t>. </a:t>
            </a:r>
          </a:p>
          <a:p>
            <a:pPr lvl="1"/>
            <a:r>
              <a:rPr lang="en-GB" sz="2000" u="sng" dirty="0" smtClean="0">
                <a:effectLst>
                  <a:outerShdw blurRad="38100" dist="38100" dir="2700000" algn="tl">
                    <a:srgbClr val="000000">
                      <a:alpha val="43137"/>
                    </a:srgbClr>
                  </a:outerShdw>
                </a:effectLst>
              </a:rPr>
              <a:t>Operate </a:t>
            </a:r>
            <a:r>
              <a:rPr lang="en-GB" sz="2000" u="sng" dirty="0">
                <a:effectLst>
                  <a:outerShdw blurRad="38100" dist="38100" dir="2700000" algn="tl">
                    <a:srgbClr val="000000">
                      <a:alpha val="43137"/>
                    </a:srgbClr>
                  </a:outerShdw>
                </a:effectLst>
              </a:rPr>
              <a:t>pan-European Trust and Identity services </a:t>
            </a:r>
            <a:r>
              <a:rPr lang="en-GB" sz="2000" dirty="0"/>
              <a:t>to support secure, cross border access to services including network access (</a:t>
            </a:r>
            <a:r>
              <a:rPr lang="en-GB" sz="2000" u="sng" dirty="0" err="1">
                <a:effectLst>
                  <a:outerShdw blurRad="38100" dist="38100" dir="2700000" algn="tl">
                    <a:srgbClr val="000000">
                      <a:alpha val="43137"/>
                    </a:srgbClr>
                  </a:outerShdw>
                </a:effectLst>
              </a:rPr>
              <a:t>eduroam</a:t>
            </a:r>
            <a:r>
              <a:rPr lang="en-GB" sz="2000" dirty="0"/>
              <a:t>) and </a:t>
            </a:r>
            <a:r>
              <a:rPr lang="en-GB" sz="2000" u="sng" dirty="0">
                <a:effectLst>
                  <a:outerShdw blurRad="38100" dist="38100" dir="2700000" algn="tl">
                    <a:srgbClr val="000000">
                      <a:alpha val="43137"/>
                    </a:srgbClr>
                  </a:outerShdw>
                </a:effectLst>
              </a:rPr>
              <a:t>Single Sign-on (eduGAIN</a:t>
            </a:r>
            <a:r>
              <a:rPr lang="en-GB" sz="2000" dirty="0"/>
              <a:t>). </a:t>
            </a:r>
            <a:endParaRPr lang="en-GB" sz="2000" dirty="0" smtClean="0"/>
          </a:p>
          <a:p>
            <a:pPr lvl="1"/>
            <a:r>
              <a:rPr lang="da-DK" sz="2000" dirty="0" smtClean="0"/>
              <a:t>¤</a:t>
            </a:r>
            <a:endParaRPr lang="en-GB" sz="2000" dirty="0"/>
          </a:p>
        </p:txBody>
      </p:sp>
    </p:spTree>
    <p:extLst>
      <p:ext uri="{BB962C8B-B14F-4D97-AF65-F5344CB8AC3E}">
        <p14:creationId xmlns:p14="http://schemas.microsoft.com/office/powerpoint/2010/main" val="20918662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8143" y="229529"/>
            <a:ext cx="6035983" cy="868816"/>
          </a:xfrm>
        </p:spPr>
        <p:txBody>
          <a:bodyPr/>
          <a:lstStyle/>
          <a:p>
            <a:r>
              <a:rPr lang="da-DK" dirty="0"/>
              <a:t>Actions of the </a:t>
            </a:r>
            <a:r>
              <a:rPr lang="da-DK" dirty="0" smtClean="0"/>
              <a:t>FPA</a:t>
            </a:r>
            <a:br>
              <a:rPr lang="da-DK" dirty="0" smtClean="0"/>
            </a:br>
            <a:r>
              <a:rPr lang="da-DK" dirty="0" smtClean="0"/>
              <a:t>C:</a:t>
            </a:r>
            <a:r>
              <a:rPr lang="en-GB" dirty="0" smtClean="0"/>
              <a:t>Provide </a:t>
            </a:r>
            <a:r>
              <a:rPr lang="en-GB" dirty="0"/>
              <a:t>Security, Trust and Identity</a:t>
            </a:r>
          </a:p>
        </p:txBody>
      </p:sp>
      <p:sp>
        <p:nvSpPr>
          <p:cNvPr id="3" name="Content Placeholder 2"/>
          <p:cNvSpPr>
            <a:spLocks noGrp="1"/>
          </p:cNvSpPr>
          <p:nvPr>
            <p:ph idx="1"/>
          </p:nvPr>
        </p:nvSpPr>
        <p:spPr>
          <a:xfrm>
            <a:off x="423691" y="1690006"/>
            <a:ext cx="8426253" cy="3943073"/>
          </a:xfrm>
        </p:spPr>
        <p:txBody>
          <a:bodyPr>
            <a:normAutofit/>
          </a:bodyPr>
          <a:lstStyle/>
          <a:p>
            <a:r>
              <a:rPr lang="da-DK" sz="2800" dirty="0"/>
              <a:t>FPA Action </a:t>
            </a:r>
            <a:r>
              <a:rPr lang="da-DK" sz="2800" dirty="0" smtClean="0"/>
              <a:t>C</a:t>
            </a:r>
            <a:endParaRPr lang="en-GB" sz="2800" dirty="0" smtClean="0">
              <a:solidFill>
                <a:srgbClr val="FF0000"/>
              </a:solidFill>
            </a:endParaRPr>
          </a:p>
          <a:p>
            <a:pPr lvl="1"/>
            <a:r>
              <a:rPr lang="en-GB" sz="2000" u="sng" dirty="0" smtClean="0">
                <a:effectLst>
                  <a:outerShdw blurRad="38100" dist="38100" dir="2700000" algn="tl">
                    <a:srgbClr val="000000">
                      <a:alpha val="43137"/>
                    </a:srgbClr>
                  </a:outerShdw>
                </a:effectLst>
              </a:rPr>
              <a:t>Authentication </a:t>
            </a:r>
            <a:r>
              <a:rPr lang="en-GB" sz="2000" u="sng" dirty="0">
                <a:effectLst>
                  <a:outerShdw blurRad="38100" dist="38100" dir="2700000" algn="tl">
                    <a:srgbClr val="000000">
                      <a:alpha val="43137"/>
                    </a:srgbClr>
                  </a:outerShdw>
                </a:effectLst>
              </a:rPr>
              <a:t>and Authorisation Infrastructure (AAI) services will be deployed to cope with the challenges of end-user mobility</a:t>
            </a:r>
            <a:r>
              <a:rPr lang="en-GB" sz="2000" dirty="0"/>
              <a:t>. These developments include: </a:t>
            </a:r>
          </a:p>
          <a:p>
            <a:pPr lvl="2"/>
            <a:r>
              <a:rPr lang="en-GB" sz="1800" u="sng" dirty="0" smtClean="0">
                <a:effectLst>
                  <a:outerShdw blurRad="38100" dist="38100" dir="2700000" algn="tl">
                    <a:srgbClr val="000000">
                      <a:alpha val="43137"/>
                    </a:srgbClr>
                  </a:outerShdw>
                </a:effectLst>
              </a:rPr>
              <a:t>Global </a:t>
            </a:r>
            <a:r>
              <a:rPr lang="en-GB" sz="1800" u="sng" dirty="0">
                <a:effectLst>
                  <a:outerShdw blurRad="38100" dist="38100" dir="2700000" algn="tl">
                    <a:srgbClr val="000000">
                      <a:alpha val="43137"/>
                    </a:srgbClr>
                  </a:outerShdw>
                </a:effectLst>
              </a:rPr>
              <a:t>and cross-sector, </a:t>
            </a:r>
            <a:r>
              <a:rPr lang="en-GB" sz="1800" u="sng" dirty="0" smtClean="0">
                <a:effectLst>
                  <a:outerShdw blurRad="38100" dist="38100" dir="2700000" algn="tl">
                    <a:srgbClr val="000000">
                      <a:alpha val="43137"/>
                    </a:srgbClr>
                  </a:outerShdw>
                </a:effectLst>
              </a:rPr>
              <a:t>inter-federated </a:t>
            </a:r>
            <a:r>
              <a:rPr lang="en-GB" sz="1800" u="sng" dirty="0">
                <a:effectLst>
                  <a:outerShdw blurRad="38100" dist="38100" dir="2700000" algn="tl">
                    <a:srgbClr val="000000">
                      <a:alpha val="43137"/>
                    </a:srgbClr>
                  </a:outerShdw>
                </a:effectLst>
              </a:rPr>
              <a:t>AAI service provision for the whole of the European R&amp;E community and potentially, the rest of the world. </a:t>
            </a:r>
          </a:p>
          <a:p>
            <a:pPr lvl="2"/>
            <a:r>
              <a:rPr lang="en-GB" sz="1800" u="sng" dirty="0" smtClean="0">
                <a:effectLst>
                  <a:outerShdw blurRad="38100" dist="38100" dir="2700000" algn="tl">
                    <a:srgbClr val="000000">
                      <a:alpha val="43137"/>
                    </a:srgbClr>
                  </a:outerShdw>
                </a:effectLst>
              </a:rPr>
              <a:t>Collaboration </a:t>
            </a:r>
            <a:r>
              <a:rPr lang="en-GB" sz="1800" u="sng" dirty="0">
                <a:effectLst>
                  <a:outerShdw blurRad="38100" dist="38100" dir="2700000" algn="tl">
                    <a:srgbClr val="000000">
                      <a:alpha val="43137"/>
                    </a:srgbClr>
                  </a:outerShdw>
                </a:effectLst>
              </a:rPr>
              <a:t>with research and learning institutions in Europe and worldwide, for access authorisation. </a:t>
            </a:r>
          </a:p>
          <a:p>
            <a:pPr lvl="2"/>
            <a:r>
              <a:rPr lang="da-DK" sz="1800" dirty="0" smtClean="0"/>
              <a:t>¤</a:t>
            </a:r>
            <a:endParaRPr lang="en-GB" sz="1800" dirty="0"/>
          </a:p>
        </p:txBody>
      </p:sp>
    </p:spTree>
    <p:extLst>
      <p:ext uri="{BB962C8B-B14F-4D97-AF65-F5344CB8AC3E}">
        <p14:creationId xmlns:p14="http://schemas.microsoft.com/office/powerpoint/2010/main" val="2275625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3691" y="229529"/>
            <a:ext cx="7324358" cy="868816"/>
          </a:xfrm>
        </p:spPr>
        <p:txBody>
          <a:bodyPr/>
          <a:lstStyle/>
          <a:p>
            <a:r>
              <a:rPr lang="da-DK" dirty="0"/>
              <a:t>Actions of the </a:t>
            </a:r>
            <a:r>
              <a:rPr lang="da-DK" dirty="0" smtClean="0"/>
              <a:t>FPA</a:t>
            </a:r>
            <a:br>
              <a:rPr lang="da-DK" dirty="0" smtClean="0"/>
            </a:br>
            <a:r>
              <a:rPr lang="da-DK" sz="2160" dirty="0"/>
              <a:t>D:</a:t>
            </a:r>
            <a:r>
              <a:rPr lang="en-GB" sz="2160" dirty="0"/>
              <a:t> Deliver GÉANT’s Collaborative Ecosystem </a:t>
            </a:r>
          </a:p>
        </p:txBody>
      </p:sp>
      <p:sp>
        <p:nvSpPr>
          <p:cNvPr id="3" name="Content Placeholder 2"/>
          <p:cNvSpPr>
            <a:spLocks noGrp="1"/>
          </p:cNvSpPr>
          <p:nvPr>
            <p:ph idx="1"/>
          </p:nvPr>
        </p:nvSpPr>
        <p:spPr>
          <a:xfrm>
            <a:off x="685908" y="1584936"/>
            <a:ext cx="7772186" cy="4472686"/>
          </a:xfrm>
        </p:spPr>
        <p:txBody>
          <a:bodyPr/>
          <a:lstStyle/>
          <a:p>
            <a:r>
              <a:rPr lang="da-DK" sz="2800" dirty="0"/>
              <a:t>FPA Action </a:t>
            </a:r>
            <a:r>
              <a:rPr lang="da-DK" sz="2800" dirty="0" smtClean="0"/>
              <a:t>D</a:t>
            </a:r>
            <a:endParaRPr lang="en-GB" sz="2800" dirty="0" smtClean="0">
              <a:solidFill>
                <a:srgbClr val="FF0000"/>
              </a:solidFill>
            </a:endParaRPr>
          </a:p>
          <a:p>
            <a:pPr lvl="1"/>
            <a:r>
              <a:rPr lang="en-GB" sz="2000" u="sng" dirty="0" smtClean="0">
                <a:effectLst>
                  <a:outerShdw blurRad="38100" dist="38100" dir="2700000" algn="tl">
                    <a:srgbClr val="000000">
                      <a:alpha val="43137"/>
                    </a:srgbClr>
                  </a:outerShdw>
                </a:effectLst>
              </a:rPr>
              <a:t>Ongoing </a:t>
            </a:r>
            <a:r>
              <a:rPr lang="en-GB" sz="2000" u="sng" dirty="0">
                <a:effectLst>
                  <a:outerShdw blurRad="38100" dist="38100" dir="2700000" algn="tl">
                    <a:srgbClr val="000000">
                      <a:alpha val="43137"/>
                    </a:srgbClr>
                  </a:outerShdw>
                </a:effectLst>
              </a:rPr>
              <a:t>liaison </a:t>
            </a:r>
            <a:r>
              <a:rPr lang="en-GB" sz="2000" dirty="0"/>
              <a:t>with other e-Infrastructure suppliers for data repositories, computing services, </a:t>
            </a:r>
            <a:r>
              <a:rPr lang="en-GB" sz="2000" u="sng" dirty="0">
                <a:effectLst>
                  <a:outerShdw blurRad="38100" dist="38100" dir="2700000" algn="tl">
                    <a:srgbClr val="000000">
                      <a:alpha val="43137"/>
                    </a:srgbClr>
                  </a:outerShdw>
                </a:effectLst>
              </a:rPr>
              <a:t>important Research Infrastructure projects in Europe and beyond</a:t>
            </a:r>
            <a:r>
              <a:rPr lang="en-GB" sz="2000" dirty="0"/>
              <a:t>, in order to discuss and aim for: </a:t>
            </a:r>
          </a:p>
          <a:p>
            <a:pPr lvl="2"/>
            <a:r>
              <a:rPr lang="en-GB" sz="1800" dirty="0" smtClean="0"/>
              <a:t>A safe environment in which users have a wide choice of services, independent of geographical location.</a:t>
            </a:r>
          </a:p>
          <a:p>
            <a:pPr lvl="1"/>
            <a:r>
              <a:rPr lang="en-GB" sz="2000" u="sng" dirty="0" smtClean="0">
                <a:effectLst>
                  <a:outerShdw blurRad="38100" dist="38100" dir="2700000" algn="tl">
                    <a:srgbClr val="000000">
                      <a:alpha val="43137"/>
                    </a:srgbClr>
                  </a:outerShdw>
                </a:effectLst>
              </a:rPr>
              <a:t>Liaise </a:t>
            </a:r>
            <a:r>
              <a:rPr lang="en-GB" sz="2000" u="sng" dirty="0">
                <a:effectLst>
                  <a:outerShdw blurRad="38100" dist="38100" dir="2700000" algn="tl">
                    <a:srgbClr val="000000">
                      <a:alpha val="43137"/>
                    </a:srgbClr>
                  </a:outerShdw>
                </a:effectLst>
              </a:rPr>
              <a:t>and work with all relevant </a:t>
            </a:r>
            <a:r>
              <a:rPr lang="en-GB" sz="2000" dirty="0"/>
              <a:t>EC Directorates and </a:t>
            </a:r>
            <a:r>
              <a:rPr lang="en-GB" sz="2000" u="sng" dirty="0">
                <a:effectLst>
                  <a:outerShdw blurRad="38100" dist="38100" dir="2700000" algn="tl">
                    <a:srgbClr val="000000">
                      <a:alpha val="43137"/>
                    </a:srgbClr>
                  </a:outerShdw>
                </a:effectLst>
              </a:rPr>
              <a:t>large scientific projects using e-Infrastructures</a:t>
            </a:r>
            <a:r>
              <a:rPr lang="en-GB" sz="2000" dirty="0"/>
              <a:t>, in order to be aware of future requirements and adapt the development roadmap of the GÉANT infrastructure in good time</a:t>
            </a:r>
            <a:r>
              <a:rPr lang="en-GB" sz="1800" dirty="0"/>
              <a:t>. </a:t>
            </a:r>
          </a:p>
          <a:p>
            <a:r>
              <a:rPr lang="en-GB" sz="1800" dirty="0"/>
              <a:t>. ¤</a:t>
            </a:r>
          </a:p>
          <a:p>
            <a:endParaRPr lang="en-GB" dirty="0"/>
          </a:p>
        </p:txBody>
      </p:sp>
    </p:spTree>
    <p:extLst>
      <p:ext uri="{BB962C8B-B14F-4D97-AF65-F5344CB8AC3E}">
        <p14:creationId xmlns:p14="http://schemas.microsoft.com/office/powerpoint/2010/main" val="30499078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a-DK" dirty="0" smtClean="0"/>
              <a:t>Actions of the FPA</a:t>
            </a:r>
            <a:br>
              <a:rPr lang="da-DK" dirty="0" smtClean="0"/>
            </a:br>
            <a:r>
              <a:rPr lang="en-GB" dirty="0"/>
              <a:t>E: Develop the Human Capital</a:t>
            </a:r>
          </a:p>
        </p:txBody>
      </p:sp>
      <p:sp>
        <p:nvSpPr>
          <p:cNvPr id="3" name="Content Placeholder 2"/>
          <p:cNvSpPr>
            <a:spLocks noGrp="1"/>
          </p:cNvSpPr>
          <p:nvPr>
            <p:ph idx="1"/>
          </p:nvPr>
        </p:nvSpPr>
        <p:spPr>
          <a:xfrm>
            <a:off x="685908" y="1095577"/>
            <a:ext cx="7772186" cy="4472686"/>
          </a:xfrm>
        </p:spPr>
        <p:txBody>
          <a:bodyPr/>
          <a:lstStyle/>
          <a:p>
            <a:endParaRPr lang="en-GB" sz="1440" dirty="0"/>
          </a:p>
          <a:p>
            <a:r>
              <a:rPr lang="da-DK" sz="2800" dirty="0"/>
              <a:t>FPA Action </a:t>
            </a:r>
            <a:r>
              <a:rPr lang="da-DK" sz="2800" dirty="0" smtClean="0"/>
              <a:t>E</a:t>
            </a:r>
            <a:endParaRPr lang="en-GB" sz="2800" dirty="0" smtClean="0"/>
          </a:p>
          <a:p>
            <a:pPr lvl="1"/>
            <a:r>
              <a:rPr lang="en-GB" sz="2000" dirty="0" smtClean="0"/>
              <a:t>The </a:t>
            </a:r>
            <a:r>
              <a:rPr lang="en-GB" sz="2000" u="sng" dirty="0">
                <a:effectLst>
                  <a:outerShdw blurRad="38100" dist="38100" dir="2700000" algn="tl">
                    <a:srgbClr val="000000">
                      <a:alpha val="43137"/>
                    </a:srgbClr>
                  </a:outerShdw>
                </a:effectLst>
              </a:rPr>
              <a:t>services offered by the GÉANT infrastructure are available to a huge and influential user community in Europe</a:t>
            </a:r>
            <a:r>
              <a:rPr lang="en-GB" sz="2000" dirty="0"/>
              <a:t>. The dissemination of advanced services such as </a:t>
            </a:r>
            <a:r>
              <a:rPr lang="en-GB" sz="2000" u="sng" dirty="0" err="1">
                <a:effectLst>
                  <a:outerShdw blurRad="38100" dist="38100" dir="2700000" algn="tl">
                    <a:srgbClr val="000000">
                      <a:alpha val="43137"/>
                    </a:srgbClr>
                  </a:outerShdw>
                </a:effectLst>
              </a:rPr>
              <a:t>eduroam</a:t>
            </a:r>
            <a:r>
              <a:rPr lang="en-GB" sz="2000" u="sng" dirty="0">
                <a:effectLst>
                  <a:outerShdw blurRad="38100" dist="38100" dir="2700000" algn="tl">
                    <a:srgbClr val="000000">
                      <a:alpha val="43137"/>
                    </a:srgbClr>
                  </a:outerShdw>
                </a:effectLst>
              </a:rPr>
              <a:t>, very high-speed networking, monitoring, AAI, security</a:t>
            </a:r>
            <a:r>
              <a:rPr lang="en-GB" sz="2000" dirty="0"/>
              <a:t>, etc. </a:t>
            </a:r>
            <a:r>
              <a:rPr lang="en-GB" sz="2000" u="sng" dirty="0">
                <a:effectLst>
                  <a:outerShdw blurRad="38100" dist="38100" dir="2700000" algn="tl">
                    <a:srgbClr val="000000">
                      <a:alpha val="43137"/>
                    </a:srgbClr>
                  </a:outerShdw>
                </a:effectLst>
              </a:rPr>
              <a:t>to inform and educate </a:t>
            </a:r>
            <a:r>
              <a:rPr lang="en-GB" sz="2000" dirty="0"/>
              <a:t>this influential user community of students, researchers and teachers/professors across all of Europe to the great benefit of the European ICT sector. </a:t>
            </a:r>
            <a:endParaRPr lang="en-GB" sz="2000" dirty="0" smtClean="0"/>
          </a:p>
          <a:p>
            <a:pPr lvl="1"/>
            <a:r>
              <a:rPr lang="da-DK" sz="2000" dirty="0" smtClean="0"/>
              <a:t>¤</a:t>
            </a:r>
            <a:endParaRPr lang="en-GB" sz="2000" dirty="0"/>
          </a:p>
          <a:p>
            <a:endParaRPr lang="en-GB" dirty="0"/>
          </a:p>
        </p:txBody>
      </p:sp>
    </p:spTree>
    <p:extLst>
      <p:ext uri="{BB962C8B-B14F-4D97-AF65-F5344CB8AC3E}">
        <p14:creationId xmlns:p14="http://schemas.microsoft.com/office/powerpoint/2010/main" val="3660340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fade">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da-DK" dirty="0" smtClean="0"/>
              <a:t>Actions of the FPA</a:t>
            </a:r>
            <a:br>
              <a:rPr lang="da-DK" dirty="0" smtClean="0"/>
            </a:br>
            <a:r>
              <a:rPr lang="en-GB" sz="2160" dirty="0"/>
              <a:t>F: Ensuring the Long-Term Future</a:t>
            </a:r>
            <a:r>
              <a:rPr lang="en-GB" dirty="0"/>
              <a:t/>
            </a:r>
            <a:br>
              <a:rPr lang="en-GB" dirty="0"/>
            </a:br>
            <a:endParaRPr lang="en-GB" dirty="0"/>
          </a:p>
        </p:txBody>
      </p:sp>
      <p:sp>
        <p:nvSpPr>
          <p:cNvPr id="3" name="Content Placeholder 2"/>
          <p:cNvSpPr>
            <a:spLocks noGrp="1"/>
          </p:cNvSpPr>
          <p:nvPr>
            <p:ph idx="1"/>
          </p:nvPr>
        </p:nvSpPr>
        <p:spPr/>
        <p:txBody>
          <a:bodyPr/>
          <a:lstStyle/>
          <a:p>
            <a:r>
              <a:rPr lang="en-GB" dirty="0" smtClean="0"/>
              <a:t> </a:t>
            </a:r>
            <a:r>
              <a:rPr lang="es-ES" sz="2400" dirty="0"/>
              <a:t>FPA </a:t>
            </a:r>
            <a:r>
              <a:rPr lang="es-ES" sz="2400" dirty="0" err="1"/>
              <a:t>Action</a:t>
            </a:r>
            <a:r>
              <a:rPr lang="es-ES" sz="2400" dirty="0"/>
              <a:t> </a:t>
            </a:r>
            <a:r>
              <a:rPr lang="es-ES" sz="2400" dirty="0" smtClean="0"/>
              <a:t>F</a:t>
            </a:r>
            <a:endParaRPr lang="en-GB" sz="1400" dirty="0" smtClean="0">
              <a:solidFill>
                <a:srgbClr val="FF0000"/>
              </a:solidFill>
            </a:endParaRPr>
          </a:p>
          <a:p>
            <a:pPr lvl="1"/>
            <a:r>
              <a:rPr lang="en-GB" sz="1800" dirty="0" smtClean="0"/>
              <a:t>The </a:t>
            </a:r>
            <a:r>
              <a:rPr lang="en-GB" sz="1800" u="sng" dirty="0" smtClean="0">
                <a:effectLst>
                  <a:outerShdw blurRad="38100" dist="38100" dir="2700000" algn="tl">
                    <a:srgbClr val="000000">
                      <a:alpha val="43137"/>
                    </a:srgbClr>
                  </a:outerShdw>
                </a:effectLst>
              </a:rPr>
              <a:t>unique and successful cost-sharing model in the GÉANT partnership </a:t>
            </a:r>
            <a:r>
              <a:rPr lang="en-GB" sz="1800" dirty="0" smtClean="0"/>
              <a:t>will continue to be operated and refined, as required. The solidarity between the partners reflected in the cost-sharing model helps to </a:t>
            </a:r>
            <a:r>
              <a:rPr lang="en-GB" sz="1800" u="sng" dirty="0" smtClean="0">
                <a:effectLst>
                  <a:outerShdw blurRad="38100" dist="38100" dir="2700000" algn="tl">
                    <a:srgbClr val="000000">
                      <a:alpha val="43137"/>
                    </a:srgbClr>
                  </a:outerShdw>
                </a:effectLst>
              </a:rPr>
              <a:t>mitigate many of the ongoing issues related to the Digital Divide</a:t>
            </a:r>
            <a:r>
              <a:rPr lang="en-GB" sz="1800" dirty="0" smtClean="0"/>
              <a:t>. </a:t>
            </a:r>
          </a:p>
          <a:p>
            <a:pPr lvl="1"/>
            <a:r>
              <a:rPr lang="en-GB" sz="1800" dirty="0" smtClean="0"/>
              <a:t>The </a:t>
            </a:r>
            <a:r>
              <a:rPr lang="en-GB" sz="1800" u="sng" dirty="0">
                <a:effectLst>
                  <a:outerShdw blurRad="38100" dist="38100" dir="2700000" algn="tl">
                    <a:srgbClr val="000000">
                      <a:alpha val="43137"/>
                    </a:srgbClr>
                  </a:outerShdw>
                </a:effectLst>
              </a:rPr>
              <a:t>cost effectiveness of the GÉANT infrastructure </a:t>
            </a:r>
            <a:r>
              <a:rPr lang="en-GB" sz="1800" dirty="0"/>
              <a:t>will be maintained as technology and requirements change. This will be realised in a number of ways, including: </a:t>
            </a:r>
          </a:p>
          <a:p>
            <a:pPr lvl="2"/>
            <a:r>
              <a:rPr lang="en-GB" sz="1800" dirty="0"/>
              <a:t>Continued capacity planning and sharing of relevant resources between the partners. </a:t>
            </a:r>
          </a:p>
          <a:p>
            <a:pPr lvl="2"/>
            <a:r>
              <a:rPr lang="en-GB" sz="1800" dirty="0"/>
              <a:t>Exploring the potential of new business models, including service provisioning through aggregation of demand and brokerage. </a:t>
            </a:r>
          </a:p>
          <a:p>
            <a:pPr lvl="2"/>
            <a:r>
              <a:rPr lang="en-GB" sz="1800" u="sng" dirty="0">
                <a:effectLst>
                  <a:outerShdw blurRad="38100" dist="38100" dir="2700000" algn="tl">
                    <a:srgbClr val="000000">
                      <a:alpha val="43137"/>
                    </a:srgbClr>
                  </a:outerShdw>
                </a:effectLst>
              </a:rPr>
              <a:t>Regular benchmarking against other advanced international Research and Education Networks</a:t>
            </a:r>
            <a:r>
              <a:rPr lang="en-GB" dirty="0"/>
              <a:t>. </a:t>
            </a:r>
          </a:p>
          <a:p>
            <a:pPr lvl="2"/>
            <a:r>
              <a:rPr lang="da-DK" dirty="0"/>
              <a:t>¤</a:t>
            </a:r>
            <a:endParaRPr lang="en-GB" dirty="0"/>
          </a:p>
        </p:txBody>
      </p:sp>
    </p:spTree>
    <p:extLst>
      <p:ext uri="{BB962C8B-B14F-4D97-AF65-F5344CB8AC3E}">
        <p14:creationId xmlns:p14="http://schemas.microsoft.com/office/powerpoint/2010/main" val="1393813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animEffect transition="in" filter="fade">
                                      <p:cBhvr>
                                        <p:cTn id="18" dur="500"/>
                                        <p:tgtEl>
                                          <p:spTgt spid="3">
                                            <p:txEl>
                                              <p:pRg st="4" end="4"/>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3">
                                            <p:txEl>
                                              <p:pRg st="6" end="6"/>
                                            </p:txEl>
                                          </p:spTgt>
                                        </p:tgtEl>
                                        <p:attrNameLst>
                                          <p:attrName>style.visibility</p:attrName>
                                        </p:attrNameLst>
                                      </p:cBhvr>
                                      <p:to>
                                        <p:strVal val="visible"/>
                                      </p:to>
                                    </p:set>
                                    <p:animEffect transition="in" filter="fade">
                                      <p:cBhvr>
                                        <p:cTn id="2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ounded Rectangle 11"/>
          <p:cNvSpPr/>
          <p:nvPr/>
        </p:nvSpPr>
        <p:spPr bwMode="auto">
          <a:xfrm>
            <a:off x="611560" y="1340768"/>
            <a:ext cx="7992888" cy="4896544"/>
          </a:xfrm>
          <a:prstGeom prst="roundRect">
            <a:avLst>
              <a:gd name="adj" fmla="val 4821"/>
            </a:avLst>
          </a:prstGeom>
          <a:blipFill>
            <a:blip r:embed="rId2">
              <a:duotone>
                <a:schemeClr val="accent1">
                  <a:shade val="45000"/>
                  <a:satMod val="135000"/>
                </a:schemeClr>
                <a:prstClr val="white"/>
              </a:duotone>
              <a:extLst>
                <a:ext uri="{BEBA8EAE-BF5A-486C-A8C5-ECC9F3942E4B}">
                  <a14:imgProps xmlns:a14="http://schemas.microsoft.com/office/drawing/2010/main">
                    <a14:imgLayer r:embed="rId3">
                      <a14:imgEffect>
                        <a14:sharpenSoften amount="82000"/>
                      </a14:imgEffect>
                      <a14:imgEffect>
                        <a14:brightnessContrast bright="-18000" contrast="12000"/>
                      </a14:imgEffect>
                    </a14:imgLayer>
                  </a14:imgProps>
                </a:ext>
              </a:extLst>
            </a:blip>
            <a:stretch>
              <a:fillRect/>
            </a:stretch>
          </a:blip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5988"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Times" charset="0"/>
            </a:endParaRPr>
          </a:p>
        </p:txBody>
      </p:sp>
      <p:sp>
        <p:nvSpPr>
          <p:cNvPr id="2" name="Title 1"/>
          <p:cNvSpPr>
            <a:spLocks noGrp="1"/>
          </p:cNvSpPr>
          <p:nvPr>
            <p:ph type="title"/>
          </p:nvPr>
        </p:nvSpPr>
        <p:spPr/>
        <p:txBody>
          <a:bodyPr/>
          <a:lstStyle/>
          <a:p>
            <a:r>
              <a:rPr lang="en-GB" dirty="0" smtClean="0"/>
              <a:t>Agenda: Extra material</a:t>
            </a:r>
            <a:endParaRPr lang="en-GB" dirty="0"/>
          </a:p>
        </p:txBody>
      </p:sp>
      <p:sp>
        <p:nvSpPr>
          <p:cNvPr id="3" name="Content Placeholder 2"/>
          <p:cNvSpPr>
            <a:spLocks noGrp="1"/>
          </p:cNvSpPr>
          <p:nvPr>
            <p:ph idx="1"/>
          </p:nvPr>
        </p:nvSpPr>
        <p:spPr/>
        <p:txBody>
          <a:bodyPr/>
          <a:lstStyle/>
          <a:p>
            <a:endParaRPr lang="en-GB" dirty="0"/>
          </a:p>
        </p:txBody>
      </p:sp>
      <p:sp>
        <p:nvSpPr>
          <p:cNvPr id="5" name="Rectangle 4"/>
          <p:cNvSpPr/>
          <p:nvPr/>
        </p:nvSpPr>
        <p:spPr>
          <a:xfrm>
            <a:off x="755576" y="1556792"/>
            <a:ext cx="7200800" cy="2394502"/>
          </a:xfrm>
          <a:prstGeom prst="rect">
            <a:avLst/>
          </a:prstGeom>
        </p:spPr>
        <p:txBody>
          <a:bodyPr wrap="square">
            <a:spAutoFit/>
          </a:bodyPr>
          <a:lstStyle/>
          <a:p>
            <a:pPr>
              <a:spcBef>
                <a:spcPct val="20000"/>
              </a:spcBef>
              <a:buClr>
                <a:srgbClr val="FFFF00"/>
              </a:buClr>
              <a:buSzPct val="80000"/>
            </a:pPr>
            <a:r>
              <a:rPr lang="da-DK" sz="4000" dirty="0" smtClean="0">
                <a:solidFill>
                  <a:srgbClr val="FFFF00"/>
                </a:solidFill>
                <a:latin typeface="Arial" pitchFamily="34" charset="0"/>
              </a:rPr>
              <a:t>The </a:t>
            </a:r>
            <a:r>
              <a:rPr lang="da-DK" sz="4000" dirty="0">
                <a:solidFill>
                  <a:srgbClr val="FFFF00"/>
                </a:solidFill>
                <a:latin typeface="Arial" pitchFamily="34" charset="0"/>
              </a:rPr>
              <a:t>Framwework Partnership Agreement with EC</a:t>
            </a:r>
            <a:endParaRPr lang="en-GB" sz="4000" dirty="0">
              <a:solidFill>
                <a:srgbClr val="FFFF00"/>
              </a:solidFill>
              <a:latin typeface="Arial" pitchFamily="34" charset="0"/>
            </a:endParaRPr>
          </a:p>
          <a:p>
            <a:pPr>
              <a:spcBef>
                <a:spcPct val="20000"/>
              </a:spcBef>
              <a:buClr>
                <a:srgbClr val="FFFF00"/>
              </a:buClr>
              <a:buSzPct val="80000"/>
              <a:buFont typeface="Wingdings" pitchFamily="2" charset="2"/>
              <a:buChar char="§"/>
            </a:pPr>
            <a:r>
              <a:rPr lang="en-GB" sz="2000" dirty="0">
                <a:solidFill>
                  <a:srgbClr val="FFFF00"/>
                </a:solidFill>
                <a:effectLst>
                  <a:outerShdw blurRad="38100" dist="38100" dir="2700000" algn="tl">
                    <a:srgbClr val="000000">
                      <a:alpha val="43137"/>
                    </a:srgbClr>
                  </a:outerShdw>
                </a:effectLst>
                <a:latin typeface="Arial" pitchFamily="34" charset="0"/>
              </a:rPr>
              <a:t>		</a:t>
            </a:r>
          </a:p>
          <a:p>
            <a:pPr>
              <a:spcBef>
                <a:spcPct val="20000"/>
              </a:spcBef>
              <a:buClr>
                <a:srgbClr val="FFFF00"/>
              </a:buClr>
              <a:buSzPct val="80000"/>
              <a:buFont typeface="Wingdings" pitchFamily="2" charset="2"/>
              <a:buChar char="§"/>
            </a:pPr>
            <a:r>
              <a:rPr lang="en-GB" sz="2000" dirty="0">
                <a:solidFill>
                  <a:srgbClr val="FFFF00"/>
                </a:solidFill>
                <a:effectLst>
                  <a:outerShdw blurRad="38100" dist="38100" dir="2700000" algn="tl">
                    <a:srgbClr val="000000">
                      <a:alpha val="43137"/>
                    </a:srgbClr>
                  </a:outerShdw>
                </a:effectLst>
                <a:latin typeface="Arial" pitchFamily="34" charset="0"/>
              </a:rPr>
              <a:t>		</a:t>
            </a:r>
          </a:p>
          <a:p>
            <a:pPr>
              <a:spcBef>
                <a:spcPct val="20000"/>
              </a:spcBef>
              <a:buClr>
                <a:srgbClr val="FFFF00"/>
              </a:buClr>
              <a:buSzPct val="80000"/>
              <a:buFont typeface="Wingdings" pitchFamily="2" charset="2"/>
              <a:buChar char="§"/>
            </a:pPr>
            <a:endParaRPr lang="en-GB" dirty="0" smtClean="0">
              <a:solidFill>
                <a:srgbClr val="FFFF00"/>
              </a:solidFill>
              <a:latin typeface="Arial" pitchFamily="34" charset="0"/>
            </a:endParaRPr>
          </a:p>
        </p:txBody>
      </p:sp>
      <p:sp>
        <p:nvSpPr>
          <p:cNvPr id="6" name="Rectangle 5"/>
          <p:cNvSpPr/>
          <p:nvPr/>
        </p:nvSpPr>
        <p:spPr>
          <a:xfrm>
            <a:off x="3491880" y="5975702"/>
            <a:ext cx="5328592" cy="261610"/>
          </a:xfrm>
          <a:prstGeom prst="rect">
            <a:avLst/>
          </a:prstGeom>
        </p:spPr>
        <p:txBody>
          <a:bodyPr wrap="square">
            <a:spAutoFit/>
          </a:bodyPr>
          <a:lstStyle/>
          <a:p>
            <a:r>
              <a:rPr lang="en-GB" sz="1100" dirty="0">
                <a:solidFill>
                  <a:schemeClr val="bg1"/>
                </a:solidFill>
                <a:latin typeface="+mj-lt"/>
              </a:rPr>
              <a:t>M</a:t>
            </a:r>
            <a:r>
              <a:rPr lang="en-GB" sz="1100" dirty="0" smtClean="0">
                <a:solidFill>
                  <a:schemeClr val="bg1"/>
                </a:solidFill>
                <a:latin typeface="+mj-lt"/>
              </a:rPr>
              <a:t>ap </a:t>
            </a:r>
            <a:r>
              <a:rPr lang="en-GB" sz="1100" dirty="0">
                <a:solidFill>
                  <a:schemeClr val="bg1"/>
                </a:solidFill>
                <a:latin typeface="+mj-lt"/>
              </a:rPr>
              <a:t>of scientific collaboration between researchers by Olivier H. </a:t>
            </a:r>
            <a:r>
              <a:rPr lang="en-GB" sz="1100" dirty="0" err="1">
                <a:solidFill>
                  <a:schemeClr val="bg1"/>
                </a:solidFill>
                <a:latin typeface="+mj-lt"/>
              </a:rPr>
              <a:t>Beauchesne</a:t>
            </a:r>
            <a:endParaRPr lang="en-GB" sz="1100" dirty="0">
              <a:solidFill>
                <a:schemeClr val="bg1"/>
              </a:solidFill>
              <a:latin typeface="+mj-lt"/>
            </a:endParaRPr>
          </a:p>
        </p:txBody>
      </p:sp>
      <p:sp>
        <p:nvSpPr>
          <p:cNvPr id="7" name="Rectangle 6"/>
          <p:cNvSpPr/>
          <p:nvPr/>
        </p:nvSpPr>
        <p:spPr>
          <a:xfrm rot="19704136">
            <a:off x="3269515" y="3614168"/>
            <a:ext cx="3195105" cy="2215991"/>
          </a:xfrm>
          <a:prstGeom prst="rect">
            <a:avLst/>
          </a:prstGeom>
          <a:noFill/>
        </p:spPr>
        <p:txBody>
          <a:bodyPr wrap="none" lIns="91440" tIns="45720" rIns="91440" bIns="45720">
            <a:spAutoFit/>
          </a:bodyPr>
          <a:lstStyle/>
          <a:p>
            <a:pPr algn="ctr"/>
            <a:r>
              <a:rPr lang="en-US" sz="13800" b="1" dirty="0" smtClean="0">
                <a:ln w="22225">
                  <a:solidFill>
                    <a:schemeClr val="accent2"/>
                  </a:solidFill>
                  <a:prstDash val="solid"/>
                </a:ln>
                <a:solidFill>
                  <a:schemeClr val="accent2">
                    <a:lumMod val="40000"/>
                    <a:lumOff val="60000"/>
                  </a:schemeClr>
                </a:solidFill>
                <a:latin typeface="+mj-lt"/>
              </a:rPr>
              <a:t>END</a:t>
            </a:r>
            <a:endParaRPr lang="en-US" sz="13800" b="1" cap="none" spc="0" dirty="0">
              <a:ln w="22225">
                <a:solidFill>
                  <a:schemeClr val="accent2"/>
                </a:solidFill>
                <a:prstDash val="solid"/>
              </a:ln>
              <a:solidFill>
                <a:schemeClr val="accent2">
                  <a:lumMod val="40000"/>
                  <a:lumOff val="60000"/>
                </a:schemeClr>
              </a:solidFill>
              <a:effectLst/>
              <a:latin typeface="+mj-lt"/>
            </a:endParaRPr>
          </a:p>
        </p:txBody>
      </p:sp>
    </p:spTree>
    <p:extLst>
      <p:ext uri="{BB962C8B-B14F-4D97-AF65-F5344CB8AC3E}">
        <p14:creationId xmlns:p14="http://schemas.microsoft.com/office/powerpoint/2010/main" val="546002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158327" y="3777948"/>
            <a:ext cx="7483269" cy="2099283"/>
          </a:xfrm>
        </p:spPr>
        <p:txBody>
          <a:bodyPr>
            <a:noAutofit/>
          </a:bodyPr>
          <a:lstStyle/>
          <a:p>
            <a:pPr marL="0" indent="0">
              <a:buNone/>
            </a:pPr>
            <a:r>
              <a:rPr lang="en-GB" dirty="0">
                <a:latin typeface="Calibri"/>
                <a:cs typeface="Calibri"/>
              </a:rPr>
              <a:t>T</a:t>
            </a:r>
            <a:r>
              <a:rPr lang="en-GB" dirty="0" smtClean="0">
                <a:latin typeface="Calibri"/>
                <a:cs typeface="Calibri"/>
              </a:rPr>
              <a:t>he </a:t>
            </a:r>
            <a:r>
              <a:rPr lang="en-GB" dirty="0">
                <a:latin typeface="Calibri"/>
                <a:cs typeface="Calibri"/>
              </a:rPr>
              <a:t>leading </a:t>
            </a:r>
            <a:r>
              <a:rPr lang="en-GB" u="sng" dirty="0">
                <a:latin typeface="Calibri"/>
                <a:cs typeface="Calibri"/>
              </a:rPr>
              <a:t>collaboration</a:t>
            </a:r>
            <a:r>
              <a:rPr lang="en-GB" dirty="0">
                <a:latin typeface="Calibri"/>
                <a:cs typeface="Calibri"/>
              </a:rPr>
              <a:t> on </a:t>
            </a:r>
            <a:r>
              <a:rPr lang="en-GB" u="sng" dirty="0">
                <a:latin typeface="Calibri"/>
                <a:cs typeface="Calibri"/>
              </a:rPr>
              <a:t>network and related infrastructure and</a:t>
            </a:r>
            <a:r>
              <a:rPr lang="en-GB" dirty="0">
                <a:latin typeface="Calibri"/>
                <a:cs typeface="Calibri"/>
              </a:rPr>
              <a:t> </a:t>
            </a:r>
            <a:r>
              <a:rPr lang="en-GB" u="sng" dirty="0">
                <a:latin typeface="Calibri"/>
                <a:cs typeface="Calibri"/>
              </a:rPr>
              <a:t>services</a:t>
            </a:r>
            <a:r>
              <a:rPr lang="en-GB" dirty="0">
                <a:latin typeface="Calibri"/>
                <a:cs typeface="Calibri"/>
              </a:rPr>
              <a:t> for the </a:t>
            </a:r>
            <a:r>
              <a:rPr lang="en-GB" u="sng" dirty="0">
                <a:latin typeface="Calibri"/>
                <a:cs typeface="Calibri"/>
              </a:rPr>
              <a:t>benefit of research and education</a:t>
            </a:r>
            <a:r>
              <a:rPr lang="en-GB" dirty="0">
                <a:latin typeface="Calibri"/>
                <a:cs typeface="Calibri"/>
              </a:rPr>
              <a:t>, contributing to Europe’s economic growth and </a:t>
            </a:r>
            <a:r>
              <a:rPr lang="en-GB" dirty="0" smtClean="0">
                <a:latin typeface="Calibri"/>
                <a:cs typeface="Calibri"/>
              </a:rPr>
              <a:t>competitiveness</a:t>
            </a:r>
            <a:br>
              <a:rPr lang="en-GB" dirty="0" smtClean="0">
                <a:latin typeface="Calibri"/>
                <a:cs typeface="Calibri"/>
              </a:rPr>
            </a:br>
            <a:endParaRPr lang="en-GB" dirty="0">
              <a:latin typeface="Calibri"/>
              <a:cs typeface="Calibri"/>
            </a:endParaRPr>
          </a:p>
          <a:p>
            <a:pPr marL="0" indent="0">
              <a:buNone/>
            </a:pPr>
            <a:r>
              <a:rPr lang="en-GB" dirty="0" smtClean="0">
                <a:latin typeface="Calibri"/>
                <a:cs typeface="Calibri"/>
              </a:rPr>
              <a:t>A </a:t>
            </a:r>
            <a:r>
              <a:rPr lang="en-GB" dirty="0">
                <a:latin typeface="Calibri"/>
                <a:cs typeface="Calibri"/>
              </a:rPr>
              <a:t>first website with basic information </a:t>
            </a:r>
            <a:r>
              <a:rPr lang="en-GB" dirty="0" smtClean="0">
                <a:latin typeface="Calibri"/>
                <a:cs typeface="Calibri"/>
              </a:rPr>
              <a:t>is at </a:t>
            </a:r>
            <a:r>
              <a:rPr lang="en-GB" dirty="0" smtClean="0">
                <a:solidFill>
                  <a:srgbClr val="FF0000"/>
                </a:solidFill>
                <a:latin typeface="Calibri"/>
                <a:cs typeface="Calibri"/>
                <a:hlinkClick r:id="rId2"/>
              </a:rPr>
              <a:t>www.geant.org</a:t>
            </a:r>
            <a:endParaRPr lang="en-GB" dirty="0" smtClean="0">
              <a:solidFill>
                <a:srgbClr val="FF0000"/>
              </a:solidFill>
              <a:latin typeface="Calibri"/>
              <a:cs typeface="Calibri"/>
            </a:endParaRPr>
          </a:p>
          <a:p>
            <a:pPr marL="0" indent="0">
              <a:buNone/>
            </a:pPr>
            <a:r>
              <a:rPr lang="da-DK" dirty="0">
                <a:solidFill>
                  <a:srgbClr val="FF0000"/>
                </a:solidFill>
                <a:cs typeface="Calibri"/>
              </a:rPr>
              <a:t>¤</a:t>
            </a:r>
            <a:endParaRPr lang="en-GB" dirty="0">
              <a:latin typeface="Calibri"/>
              <a:cs typeface="Calibri"/>
            </a:endParaRPr>
          </a:p>
        </p:txBody>
      </p:sp>
      <p:sp>
        <p:nvSpPr>
          <p:cNvPr id="3" name="Slide Number Placeholder 2"/>
          <p:cNvSpPr>
            <a:spLocks noGrp="1"/>
          </p:cNvSpPr>
          <p:nvPr>
            <p:ph type="sldNum" sz="quarter" idx="12"/>
          </p:nvPr>
        </p:nvSpPr>
        <p:spPr/>
        <p:txBody>
          <a:bodyPr/>
          <a:lstStyle/>
          <a:p>
            <a:fld id="{6F576E6A-F32A-4612-884C-86870357C6B4}" type="slidenum">
              <a:rPr lang="en-GB" smtClean="0"/>
              <a:pPr/>
              <a:t>5</a:t>
            </a:fld>
            <a:endParaRPr lang="en-GB"/>
          </a:p>
        </p:txBody>
      </p:sp>
      <p:sp>
        <p:nvSpPr>
          <p:cNvPr id="4" name="Title 3"/>
          <p:cNvSpPr>
            <a:spLocks noGrp="1"/>
          </p:cNvSpPr>
          <p:nvPr>
            <p:ph type="title"/>
          </p:nvPr>
        </p:nvSpPr>
        <p:spPr>
          <a:xfrm>
            <a:off x="341734" y="74648"/>
            <a:ext cx="7824366" cy="1325563"/>
          </a:xfrm>
        </p:spPr>
        <p:txBody>
          <a:bodyPr>
            <a:normAutofit/>
          </a:bodyPr>
          <a:lstStyle/>
          <a:p>
            <a:r>
              <a:rPr lang="en-GB" sz="2400" dirty="0" smtClean="0">
                <a:latin typeface="+mn-lt"/>
              </a:rPr>
              <a:t/>
            </a:r>
            <a:br>
              <a:rPr lang="en-GB" sz="2400" dirty="0" smtClean="0">
                <a:latin typeface="+mn-lt"/>
              </a:rPr>
            </a:br>
            <a:r>
              <a:rPr lang="en-GB" sz="2400" dirty="0" smtClean="0">
                <a:latin typeface="+mn-lt"/>
              </a:rPr>
              <a:t>TERENA and DANTE have joined forces!</a:t>
            </a:r>
            <a:endParaRPr lang="en-GB" sz="2400" dirty="0">
              <a:latin typeface="+mn-lt"/>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772152" y="2069029"/>
            <a:ext cx="5577472" cy="979135"/>
          </a:xfrm>
          <a:prstGeom prst="rect">
            <a:avLst/>
          </a:prstGeom>
        </p:spPr>
      </p:pic>
      <p:sp>
        <p:nvSpPr>
          <p:cNvPr id="6" name="Rounded Rectangle 5"/>
          <p:cNvSpPr/>
          <p:nvPr/>
        </p:nvSpPr>
        <p:spPr bwMode="auto">
          <a:xfrm>
            <a:off x="657085" y="6638731"/>
            <a:ext cx="1133618"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7" name="Rounded Rectangle 6"/>
          <p:cNvSpPr/>
          <p:nvPr/>
        </p:nvSpPr>
        <p:spPr bwMode="auto">
          <a:xfrm>
            <a:off x="1998729" y="6639433"/>
            <a:ext cx="1465637"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9" name="Rounded Rectangle 8"/>
          <p:cNvSpPr/>
          <p:nvPr/>
        </p:nvSpPr>
        <p:spPr bwMode="auto">
          <a:xfrm>
            <a:off x="3672392" y="6625314"/>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0" name="Rounded Rectangle 9"/>
          <p:cNvSpPr/>
          <p:nvPr/>
        </p:nvSpPr>
        <p:spPr bwMode="auto">
          <a:xfrm>
            <a:off x="5248571" y="6625313"/>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1" name="Rounded Rectangle 10"/>
          <p:cNvSpPr/>
          <p:nvPr/>
        </p:nvSpPr>
        <p:spPr bwMode="auto">
          <a:xfrm>
            <a:off x="6824749" y="6607756"/>
            <a:ext cx="1815703" cy="211266"/>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9726560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0" y="1183902"/>
            <a:ext cx="9144000" cy="2670922"/>
          </a:xfrm>
          <a:prstGeom prst="rect">
            <a:avLst/>
          </a:prstGeom>
          <a:solidFill>
            <a:srgbClr val="1C4161"/>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itle 2"/>
          <p:cNvSpPr>
            <a:spLocks noGrp="1"/>
          </p:cNvSpPr>
          <p:nvPr>
            <p:ph type="title"/>
          </p:nvPr>
        </p:nvSpPr>
        <p:spPr/>
        <p:txBody>
          <a:bodyPr>
            <a:normAutofit/>
          </a:bodyPr>
          <a:lstStyle/>
          <a:p>
            <a:r>
              <a:rPr lang="en-GB" sz="2400" dirty="0" smtClean="0"/>
              <a:t/>
            </a:r>
            <a:br>
              <a:rPr lang="en-GB" sz="2400" dirty="0" smtClean="0"/>
            </a:br>
            <a:r>
              <a:rPr lang="en-GB" sz="2400" dirty="0" smtClean="0"/>
              <a:t>TERENA </a:t>
            </a:r>
            <a:r>
              <a:rPr lang="en-GB" sz="2400" dirty="0"/>
              <a:t>and DANTE </a:t>
            </a:r>
            <a:r>
              <a:rPr lang="en-GB" sz="2400" dirty="0" smtClean="0"/>
              <a:t>have joined forces</a:t>
            </a:r>
            <a:endParaRPr lang="en-GB" sz="2400" dirty="0"/>
          </a:p>
        </p:txBody>
      </p:sp>
      <p:sp>
        <p:nvSpPr>
          <p:cNvPr id="2" name="Content Placeholder 1"/>
          <p:cNvSpPr>
            <a:spLocks noGrp="1"/>
          </p:cNvSpPr>
          <p:nvPr>
            <p:ph idx="1"/>
          </p:nvPr>
        </p:nvSpPr>
        <p:spPr>
          <a:xfrm>
            <a:off x="455417" y="4050791"/>
            <a:ext cx="8338957" cy="2197609"/>
          </a:xfrm>
        </p:spPr>
        <p:txBody>
          <a:bodyPr>
            <a:noAutofit/>
          </a:bodyPr>
          <a:lstStyle/>
          <a:p>
            <a:r>
              <a:rPr lang="en-GB" dirty="0" smtClean="0">
                <a:latin typeface="Calibri"/>
                <a:cs typeface="Calibri"/>
              </a:rPr>
              <a:t>On 7 October 2014, the GÉANT Association was formed, in response to the wishes of the community</a:t>
            </a:r>
            <a:endParaRPr lang="en-GB" dirty="0">
              <a:cs typeface="Calibri"/>
            </a:endParaRPr>
          </a:p>
          <a:p>
            <a:r>
              <a:rPr lang="en-GB" dirty="0" smtClean="0">
                <a:latin typeface="Calibri"/>
                <a:cs typeface="Calibri"/>
              </a:rPr>
              <a:t>The result is a single, more inclusive organisation that will strengthen the European research and education networking community as a whole</a:t>
            </a:r>
          </a:p>
          <a:p>
            <a:r>
              <a:rPr lang="en-GB" dirty="0" smtClean="0">
                <a:cs typeface="Calibri"/>
              </a:rPr>
              <a:t>Support </a:t>
            </a:r>
            <a:r>
              <a:rPr lang="en-GB" dirty="0">
                <a:cs typeface="Calibri"/>
              </a:rPr>
              <a:t>combined strategy to achieve the Horizon 2020 </a:t>
            </a:r>
            <a:r>
              <a:rPr lang="en-GB" dirty="0" smtClean="0">
                <a:cs typeface="Calibri"/>
              </a:rPr>
              <a:t>vision</a:t>
            </a:r>
          </a:p>
          <a:p>
            <a:r>
              <a:rPr lang="da-DK" dirty="0">
                <a:cs typeface="Calibri"/>
              </a:rPr>
              <a:t>¤</a:t>
            </a:r>
            <a:endParaRPr lang="en-GB" dirty="0">
              <a:cs typeface="Calibri"/>
            </a:endParaRPr>
          </a:p>
          <a:p>
            <a:pPr marL="0" indent="0">
              <a:buNone/>
            </a:pPr>
            <a:r>
              <a:rPr lang="en-GB" dirty="0" smtClean="0">
                <a:latin typeface="Calibri"/>
                <a:cs typeface="Calibri"/>
              </a:rPr>
              <a:t> </a:t>
            </a:r>
          </a:p>
        </p:txBody>
      </p:sp>
      <p:sp>
        <p:nvSpPr>
          <p:cNvPr id="5" name="Slide Number Placeholder 4"/>
          <p:cNvSpPr>
            <a:spLocks noGrp="1"/>
          </p:cNvSpPr>
          <p:nvPr>
            <p:ph type="sldNum" sz="quarter" idx="12"/>
          </p:nvPr>
        </p:nvSpPr>
        <p:spPr/>
        <p:txBody>
          <a:bodyPr/>
          <a:lstStyle/>
          <a:p>
            <a:fld id="{6F576E6A-F32A-4612-884C-86870357C6B4}" type="slidenum">
              <a:rPr lang="en-GB" smtClean="0"/>
              <a:pPr/>
              <a:t>6</a:t>
            </a:fld>
            <a:endParaRPr lang="en-GB"/>
          </a:p>
        </p:txBody>
      </p:sp>
      <p:pic>
        <p:nvPicPr>
          <p:cNvPr id="7" name="Picture 6" descr="Untitled-1.JPG"/>
          <p:cNvPicPr>
            <a:picLocks noChangeAspect="1"/>
          </p:cNvPicPr>
          <p:nvPr/>
        </p:nvPicPr>
        <p:blipFill rotWithShape="1">
          <a:blip r:embed="rId2" cstate="print">
            <a:extLst>
              <a:ext uri="{28A0092B-C50C-407E-A947-70E740481C1C}">
                <a14:useLocalDpi xmlns:a14="http://schemas.microsoft.com/office/drawing/2010/main" val="0"/>
              </a:ext>
            </a:extLst>
          </a:blip>
          <a:srcRect l="11838" t="789" r="20379" b="37312"/>
          <a:stretch/>
        </p:blipFill>
        <p:spPr>
          <a:xfrm>
            <a:off x="4711505" y="1448371"/>
            <a:ext cx="4082869" cy="2147277"/>
          </a:xfrm>
          <a:prstGeom prst="rect">
            <a:avLst/>
          </a:prstGeom>
        </p:spPr>
      </p:pic>
      <p:pic>
        <p:nvPicPr>
          <p:cNvPr id="11" name="Picture 10"/>
          <p:cNvPicPr>
            <a:picLocks noChangeAspect="1"/>
          </p:cNvPicPr>
          <p:nvPr/>
        </p:nvPicPr>
        <p:blipFill rotWithShape="1">
          <a:blip r:embed="rId3" cstate="print">
            <a:extLst>
              <a:ext uri="{28A0092B-C50C-407E-A947-70E740481C1C}">
                <a14:useLocalDpi xmlns:a14="http://schemas.microsoft.com/office/drawing/2010/main" val="0"/>
              </a:ext>
            </a:extLst>
          </a:blip>
          <a:srcRect l="9698" t="22876" r="10493" b="21982"/>
          <a:stretch/>
        </p:blipFill>
        <p:spPr>
          <a:xfrm>
            <a:off x="383697" y="1448371"/>
            <a:ext cx="4092566" cy="2147277"/>
          </a:xfrm>
          <a:prstGeom prst="rect">
            <a:avLst/>
          </a:prstGeom>
        </p:spPr>
      </p:pic>
      <p:sp>
        <p:nvSpPr>
          <p:cNvPr id="9" name="Rounded Rectangle 8"/>
          <p:cNvSpPr/>
          <p:nvPr/>
        </p:nvSpPr>
        <p:spPr bwMode="auto">
          <a:xfrm>
            <a:off x="657085" y="6638731"/>
            <a:ext cx="1133618"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0" name="Rounded Rectangle 9"/>
          <p:cNvSpPr/>
          <p:nvPr/>
        </p:nvSpPr>
        <p:spPr bwMode="auto">
          <a:xfrm>
            <a:off x="1998729" y="6639433"/>
            <a:ext cx="1465637"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2" name="Rounded Rectangle 11"/>
          <p:cNvSpPr/>
          <p:nvPr/>
        </p:nvSpPr>
        <p:spPr bwMode="auto">
          <a:xfrm>
            <a:off x="3672392" y="6625314"/>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3" name="Rounded Rectangle 12"/>
          <p:cNvSpPr/>
          <p:nvPr/>
        </p:nvSpPr>
        <p:spPr bwMode="auto">
          <a:xfrm>
            <a:off x="5248571" y="6625313"/>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4" name="Rounded Rectangle 13"/>
          <p:cNvSpPr/>
          <p:nvPr/>
        </p:nvSpPr>
        <p:spPr bwMode="auto">
          <a:xfrm>
            <a:off x="6824749" y="6607756"/>
            <a:ext cx="1815703" cy="211266"/>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2978513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fade">
                                      <p:cBhvr>
                                        <p:cTn id="22" dur="500"/>
                                        <p:tgtEl>
                                          <p:spTgt spid="2">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37491" y="1910167"/>
            <a:ext cx="3941716" cy="3906316"/>
          </a:xfrm>
          <a:prstGeom prst="rect">
            <a:avLst/>
          </a:prstGeom>
        </p:spPr>
      </p:pic>
      <p:sp>
        <p:nvSpPr>
          <p:cNvPr id="2" name="Content Placeholder 1"/>
          <p:cNvSpPr>
            <a:spLocks noGrp="1"/>
          </p:cNvSpPr>
          <p:nvPr>
            <p:ph idx="1"/>
          </p:nvPr>
        </p:nvSpPr>
        <p:spPr>
          <a:xfrm>
            <a:off x="333378" y="1689100"/>
            <a:ext cx="5320448" cy="4487863"/>
          </a:xfrm>
        </p:spPr>
        <p:txBody>
          <a:bodyPr>
            <a:normAutofit/>
          </a:bodyPr>
          <a:lstStyle/>
          <a:p>
            <a:r>
              <a:rPr lang="en-GB" dirty="0" smtClean="0"/>
              <a:t>One organisation comprising TERENA and DANTE staff, activities and ethos: </a:t>
            </a:r>
            <a:br>
              <a:rPr lang="en-GB" dirty="0" smtClean="0"/>
            </a:br>
            <a:r>
              <a:rPr lang="en-GB" sz="1400" dirty="0" smtClean="0"/>
              <a:t/>
            </a:r>
            <a:br>
              <a:rPr lang="en-GB" sz="1400" dirty="0" smtClean="0"/>
            </a:br>
            <a:r>
              <a:rPr lang="en-GB" sz="2400" b="1" dirty="0" smtClean="0"/>
              <a:t>Networking. Services. People. </a:t>
            </a:r>
            <a:endParaRPr lang="en-GB" dirty="0" smtClean="0"/>
          </a:p>
          <a:p>
            <a:r>
              <a:rPr lang="en-GB" dirty="0" smtClean="0"/>
              <a:t>We </a:t>
            </a:r>
            <a:r>
              <a:rPr lang="en-GB" dirty="0"/>
              <a:t>are owned by our core </a:t>
            </a:r>
            <a:r>
              <a:rPr lang="en-GB" dirty="0" smtClean="0"/>
              <a:t/>
            </a:r>
            <a:br>
              <a:rPr lang="en-GB" dirty="0" smtClean="0"/>
            </a:br>
            <a:r>
              <a:rPr lang="en-GB" dirty="0" smtClean="0"/>
              <a:t>membership </a:t>
            </a:r>
            <a:r>
              <a:rPr lang="en-GB" dirty="0"/>
              <a:t>of: </a:t>
            </a:r>
          </a:p>
          <a:p>
            <a:pPr lvl="1"/>
            <a:r>
              <a:rPr lang="en-GB" dirty="0"/>
              <a:t>36 National Members (European </a:t>
            </a:r>
            <a:r>
              <a:rPr lang="en-GB" dirty="0" smtClean="0"/>
              <a:t>NRENs)</a:t>
            </a:r>
            <a:endParaRPr lang="en-GB" dirty="0"/>
          </a:p>
          <a:p>
            <a:pPr lvl="1"/>
            <a:r>
              <a:rPr lang="en-GB" dirty="0"/>
              <a:t>1 Representative Member </a:t>
            </a:r>
            <a:r>
              <a:rPr lang="en-GB" dirty="0" smtClean="0"/>
              <a:t>(</a:t>
            </a:r>
            <a:r>
              <a:rPr lang="en-GB" dirty="0" err="1" smtClean="0"/>
              <a:t>NORDUnet</a:t>
            </a:r>
            <a:r>
              <a:rPr lang="en-GB" dirty="0" smtClean="0"/>
              <a:t> </a:t>
            </a:r>
            <a:br>
              <a:rPr lang="en-GB" dirty="0" smtClean="0"/>
            </a:br>
            <a:r>
              <a:rPr lang="en-GB" dirty="0" smtClean="0"/>
              <a:t>- on </a:t>
            </a:r>
            <a:r>
              <a:rPr lang="en-GB" dirty="0"/>
              <a:t>behalf of </a:t>
            </a:r>
            <a:r>
              <a:rPr lang="en-GB" dirty="0" smtClean="0"/>
              <a:t>5 </a:t>
            </a:r>
            <a:r>
              <a:rPr lang="en-GB" dirty="0"/>
              <a:t>Nordic NRENs) </a:t>
            </a:r>
          </a:p>
          <a:p>
            <a:r>
              <a:rPr lang="en-GB" dirty="0" smtClean="0"/>
              <a:t>Associates also welcome: </a:t>
            </a:r>
          </a:p>
          <a:p>
            <a:pPr lvl="1"/>
            <a:r>
              <a:rPr lang="en-GB" dirty="0" smtClean="0"/>
              <a:t>including commercial organisations </a:t>
            </a:r>
            <a:br>
              <a:rPr lang="en-GB" dirty="0" smtClean="0"/>
            </a:br>
            <a:r>
              <a:rPr lang="en-GB" dirty="0" smtClean="0"/>
              <a:t>and multi-national research infrastructures </a:t>
            </a:r>
            <a:br>
              <a:rPr lang="en-GB" dirty="0" smtClean="0"/>
            </a:br>
            <a:r>
              <a:rPr lang="en-GB" dirty="0" smtClean="0"/>
              <a:t>and projects </a:t>
            </a:r>
          </a:p>
          <a:p>
            <a:r>
              <a:rPr lang="da-DK" dirty="0"/>
              <a:t>¤</a:t>
            </a:r>
            <a:endParaRPr lang="en-GB" dirty="0" smtClean="0"/>
          </a:p>
          <a:p>
            <a:pPr lvl="1"/>
            <a:endParaRPr lang="en-GB" dirty="0" smtClean="0"/>
          </a:p>
          <a:p>
            <a:endParaRPr lang="en-GB" dirty="0" smtClean="0"/>
          </a:p>
          <a:p>
            <a:pPr lvl="1"/>
            <a:endParaRPr lang="en-GB" dirty="0"/>
          </a:p>
          <a:p>
            <a:endParaRPr lang="en-GB" dirty="0" smtClean="0"/>
          </a:p>
        </p:txBody>
      </p:sp>
      <p:sp>
        <p:nvSpPr>
          <p:cNvPr id="3" name="Slide Number Placeholder 2"/>
          <p:cNvSpPr>
            <a:spLocks noGrp="1"/>
          </p:cNvSpPr>
          <p:nvPr>
            <p:ph type="sldNum" sz="quarter" idx="12"/>
          </p:nvPr>
        </p:nvSpPr>
        <p:spPr/>
        <p:txBody>
          <a:bodyPr/>
          <a:lstStyle/>
          <a:p>
            <a:fld id="{6F576E6A-F32A-4612-884C-86870357C6B4}" type="slidenum">
              <a:rPr lang="en-GB" smtClean="0"/>
              <a:pPr/>
              <a:t>7</a:t>
            </a:fld>
            <a:endParaRPr lang="en-GB" dirty="0"/>
          </a:p>
        </p:txBody>
      </p:sp>
      <p:sp>
        <p:nvSpPr>
          <p:cNvPr id="4" name="Title 3"/>
          <p:cNvSpPr>
            <a:spLocks noGrp="1"/>
          </p:cNvSpPr>
          <p:nvPr>
            <p:ph type="title"/>
          </p:nvPr>
        </p:nvSpPr>
        <p:spPr/>
        <p:txBody>
          <a:bodyPr>
            <a:normAutofit/>
          </a:bodyPr>
          <a:lstStyle/>
          <a:p>
            <a:r>
              <a:rPr lang="en-GB" sz="2400" dirty="0" smtClean="0"/>
              <a:t/>
            </a:r>
            <a:br>
              <a:rPr lang="en-GB" sz="2400" dirty="0" smtClean="0"/>
            </a:br>
            <a:r>
              <a:rPr lang="en-GB" sz="2400" dirty="0" smtClean="0"/>
              <a:t>What is the GÉANT Association? </a:t>
            </a:r>
            <a:endParaRPr lang="en-GB" sz="2400" dirty="0"/>
          </a:p>
        </p:txBody>
      </p:sp>
      <p:grpSp>
        <p:nvGrpSpPr>
          <p:cNvPr id="14" name="Group 13"/>
          <p:cNvGrpSpPr/>
          <p:nvPr/>
        </p:nvGrpSpPr>
        <p:grpSpPr>
          <a:xfrm>
            <a:off x="6330261" y="3158242"/>
            <a:ext cx="1041875" cy="1156583"/>
            <a:chOff x="7109499" y="2679590"/>
            <a:chExt cx="1439637" cy="1598137"/>
          </a:xfrm>
        </p:grpSpPr>
        <p:sp>
          <p:nvSpPr>
            <p:cNvPr id="8" name="Oval 7"/>
            <p:cNvSpPr/>
            <p:nvPr/>
          </p:nvSpPr>
          <p:spPr>
            <a:xfrm>
              <a:off x="7613162" y="2679590"/>
              <a:ext cx="432311" cy="432311"/>
            </a:xfrm>
            <a:prstGeom prst="ellipse">
              <a:avLst/>
            </a:prstGeom>
            <a:solidFill>
              <a:srgbClr val="D2147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Oval 8"/>
            <p:cNvSpPr/>
            <p:nvPr/>
          </p:nvSpPr>
          <p:spPr>
            <a:xfrm>
              <a:off x="8116825" y="2975630"/>
              <a:ext cx="432311" cy="432311"/>
            </a:xfrm>
            <a:prstGeom prst="ellipse">
              <a:avLst/>
            </a:prstGeom>
            <a:solidFill>
              <a:srgbClr val="BCBDB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p:cNvSpPr/>
            <p:nvPr/>
          </p:nvSpPr>
          <p:spPr>
            <a:xfrm>
              <a:off x="7109499" y="2961245"/>
              <a:ext cx="432311" cy="432311"/>
            </a:xfrm>
            <a:prstGeom prst="ellipse">
              <a:avLst/>
            </a:prstGeom>
            <a:solidFill>
              <a:srgbClr val="62338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Oval 10"/>
            <p:cNvSpPr/>
            <p:nvPr/>
          </p:nvSpPr>
          <p:spPr>
            <a:xfrm>
              <a:off x="8116825" y="3524470"/>
              <a:ext cx="432311" cy="432311"/>
            </a:xfrm>
            <a:prstGeom prst="ellipse">
              <a:avLst/>
            </a:prstGeom>
            <a:solidFill>
              <a:srgbClr val="EF14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7109499" y="3510085"/>
              <a:ext cx="432311" cy="432311"/>
            </a:xfrm>
            <a:prstGeom prst="ellipse">
              <a:avLst/>
            </a:prstGeom>
            <a:solidFill>
              <a:srgbClr val="F3712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7613162" y="3845416"/>
              <a:ext cx="432311" cy="432311"/>
            </a:xfrm>
            <a:prstGeom prst="ellipse">
              <a:avLst/>
            </a:prstGeom>
            <a:solidFill>
              <a:srgbClr val="01446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5" name="Rounded Rectangle 14"/>
          <p:cNvSpPr/>
          <p:nvPr/>
        </p:nvSpPr>
        <p:spPr bwMode="auto">
          <a:xfrm>
            <a:off x="657085" y="6638731"/>
            <a:ext cx="1133618"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6" name="Rounded Rectangle 15"/>
          <p:cNvSpPr/>
          <p:nvPr/>
        </p:nvSpPr>
        <p:spPr bwMode="auto">
          <a:xfrm>
            <a:off x="1998729" y="6639433"/>
            <a:ext cx="1465637"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7" name="Rounded Rectangle 16"/>
          <p:cNvSpPr/>
          <p:nvPr/>
        </p:nvSpPr>
        <p:spPr bwMode="auto">
          <a:xfrm>
            <a:off x="3672392" y="6625314"/>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8" name="Rounded Rectangle 17"/>
          <p:cNvSpPr/>
          <p:nvPr/>
        </p:nvSpPr>
        <p:spPr bwMode="auto">
          <a:xfrm>
            <a:off x="5248571" y="6625313"/>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9" name="Rounded Rectangle 18"/>
          <p:cNvSpPr/>
          <p:nvPr/>
        </p:nvSpPr>
        <p:spPr bwMode="auto">
          <a:xfrm>
            <a:off x="6824749" y="6607756"/>
            <a:ext cx="1815703" cy="211266"/>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33529210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animEffect transition="in" filter="fade">
                                      <p:cBhvr>
                                        <p:cTn id="15" dur="500"/>
                                        <p:tgtEl>
                                          <p:spTgt spid="2">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2">
                                            <p:txEl>
                                              <p:pRg st="3" end="3"/>
                                            </p:txEl>
                                          </p:spTgt>
                                        </p:tgtEl>
                                        <p:attrNameLst>
                                          <p:attrName>style.visibility</p:attrName>
                                        </p:attrNameLst>
                                      </p:cBhvr>
                                      <p:to>
                                        <p:strVal val="visible"/>
                                      </p:to>
                                    </p:set>
                                    <p:animEffect transition="in" filter="fade">
                                      <p:cBhvr>
                                        <p:cTn id="18" dur="500"/>
                                        <p:tgtEl>
                                          <p:spTgt spid="2">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fade">
                                      <p:cBhvr>
                                        <p:cTn id="23" dur="500"/>
                                        <p:tgtEl>
                                          <p:spTgt spid="2">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2">
                                            <p:txEl>
                                              <p:pRg st="5" end="5"/>
                                            </p:txEl>
                                          </p:spTgt>
                                        </p:tgtEl>
                                        <p:attrNameLst>
                                          <p:attrName>style.visibility</p:attrName>
                                        </p:attrNameLst>
                                      </p:cBhvr>
                                      <p:to>
                                        <p:strVal val="visible"/>
                                      </p:to>
                                    </p:set>
                                    <p:animEffect transition="in" filter="fade">
                                      <p:cBhvr>
                                        <p:cTn id="26" dur="500"/>
                                        <p:tgtEl>
                                          <p:spTgt spid="2">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animEffect transition="in" filter="fade">
                                      <p:cBhvr>
                                        <p:cTn id="29"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F576E6A-F32A-4612-884C-86870357C6B4}" type="slidenum">
              <a:rPr lang="en-GB" smtClean="0"/>
              <a:pPr/>
              <a:t>8</a:t>
            </a:fld>
            <a:endParaRPr lang="en-GB"/>
          </a:p>
        </p:txBody>
      </p:sp>
      <p:sp>
        <p:nvSpPr>
          <p:cNvPr id="8" name="Title 3"/>
          <p:cNvSpPr>
            <a:spLocks noGrp="1"/>
          </p:cNvSpPr>
          <p:nvPr>
            <p:ph type="title"/>
          </p:nvPr>
        </p:nvSpPr>
        <p:spPr>
          <a:xfrm>
            <a:off x="341734" y="74648"/>
            <a:ext cx="7824366" cy="1325563"/>
          </a:xfrm>
        </p:spPr>
        <p:txBody>
          <a:bodyPr>
            <a:normAutofit/>
          </a:bodyPr>
          <a:lstStyle/>
          <a:p>
            <a:r>
              <a:rPr lang="en-GB" sz="2400" dirty="0" smtClean="0">
                <a:latin typeface="+mn-lt"/>
              </a:rPr>
              <a:t/>
            </a:r>
            <a:br>
              <a:rPr lang="en-GB" sz="2400" dirty="0" smtClean="0">
                <a:latin typeface="+mn-lt"/>
              </a:rPr>
            </a:br>
            <a:r>
              <a:rPr lang="en-GB" sz="2400" dirty="0" smtClean="0">
                <a:latin typeface="+mn-lt"/>
              </a:rPr>
              <a:t>Current members</a:t>
            </a:r>
            <a:endParaRPr lang="en-GB" sz="2400" dirty="0">
              <a:latin typeface="+mn-lt"/>
            </a:endParaRPr>
          </a:p>
        </p:txBody>
      </p:sp>
      <p:sp>
        <p:nvSpPr>
          <p:cNvPr id="7" name="Rectangle 6"/>
          <p:cNvSpPr/>
          <p:nvPr/>
        </p:nvSpPr>
        <p:spPr>
          <a:xfrm>
            <a:off x="7981040" y="1152938"/>
            <a:ext cx="1162960" cy="5273218"/>
          </a:xfrm>
          <a:prstGeom prst="rect">
            <a:avLst/>
          </a:prstGeom>
          <a:solidFill>
            <a:srgbClr val="EEEEE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Rectangle 3"/>
          <p:cNvSpPr/>
          <p:nvPr/>
        </p:nvSpPr>
        <p:spPr>
          <a:xfrm>
            <a:off x="-1" y="1152940"/>
            <a:ext cx="2182761" cy="5273219"/>
          </a:xfrm>
          <a:prstGeom prst="rect">
            <a:avLst/>
          </a:prstGeom>
          <a:solidFill>
            <a:srgbClr val="DBE3E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1" r="854"/>
          <a:stretch/>
        </p:blipFill>
        <p:spPr>
          <a:xfrm>
            <a:off x="843919" y="1152939"/>
            <a:ext cx="7448282" cy="5273220"/>
          </a:xfrm>
          <a:prstGeom prst="rect">
            <a:avLst/>
          </a:prstGeom>
        </p:spPr>
      </p:pic>
      <p:sp>
        <p:nvSpPr>
          <p:cNvPr id="9" name="Rounded Rectangle 8"/>
          <p:cNvSpPr/>
          <p:nvPr/>
        </p:nvSpPr>
        <p:spPr bwMode="auto">
          <a:xfrm>
            <a:off x="657085" y="6638731"/>
            <a:ext cx="1133618"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10" name="Rounded Rectangle 9"/>
          <p:cNvSpPr/>
          <p:nvPr/>
        </p:nvSpPr>
        <p:spPr bwMode="auto">
          <a:xfrm>
            <a:off x="1998729" y="6639433"/>
            <a:ext cx="1465637"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11" name="Rounded Rectangle 10"/>
          <p:cNvSpPr/>
          <p:nvPr/>
        </p:nvSpPr>
        <p:spPr bwMode="auto">
          <a:xfrm>
            <a:off x="3672392" y="6625314"/>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12" name="Rounded Rectangle 11"/>
          <p:cNvSpPr/>
          <p:nvPr/>
        </p:nvSpPr>
        <p:spPr bwMode="auto">
          <a:xfrm>
            <a:off x="5248571" y="6625313"/>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13" name="Rounded Rectangle 12"/>
          <p:cNvSpPr/>
          <p:nvPr/>
        </p:nvSpPr>
        <p:spPr bwMode="auto">
          <a:xfrm>
            <a:off x="6824749" y="6607756"/>
            <a:ext cx="1815703" cy="211266"/>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2326968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1" name="Straight Connector 50"/>
          <p:cNvCxnSpPr/>
          <p:nvPr/>
        </p:nvCxnSpPr>
        <p:spPr>
          <a:xfrm>
            <a:off x="3271373" y="2974302"/>
            <a:ext cx="0" cy="567058"/>
          </a:xfrm>
          <a:prstGeom prst="line">
            <a:avLst/>
          </a:prstGeom>
          <a:ln w="41275">
            <a:solidFill>
              <a:srgbClr val="014461"/>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a:off x="5772151" y="2983686"/>
            <a:ext cx="0" cy="1487843"/>
          </a:xfrm>
          <a:prstGeom prst="line">
            <a:avLst/>
          </a:prstGeom>
          <a:ln w="38100">
            <a:solidFill>
              <a:srgbClr val="014461"/>
            </a:solidFill>
          </a:ln>
        </p:spPr>
        <p:style>
          <a:lnRef idx="1">
            <a:schemeClr val="accent1"/>
          </a:lnRef>
          <a:fillRef idx="0">
            <a:schemeClr val="accent1"/>
          </a:fillRef>
          <a:effectRef idx="0">
            <a:schemeClr val="accent1"/>
          </a:effectRef>
          <a:fontRef idx="minor">
            <a:schemeClr val="tx1"/>
          </a:fontRef>
        </p:style>
      </p:cxnSp>
      <p:sp>
        <p:nvSpPr>
          <p:cNvPr id="89" name="Rectangle 88"/>
          <p:cNvSpPr/>
          <p:nvPr/>
        </p:nvSpPr>
        <p:spPr>
          <a:xfrm>
            <a:off x="2095719" y="3195960"/>
            <a:ext cx="2320492" cy="384636"/>
          </a:xfrm>
          <a:prstGeom prst="rect">
            <a:avLst/>
          </a:prstGeom>
          <a:solidFill>
            <a:srgbClr val="8497B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Rectangle 85"/>
          <p:cNvSpPr/>
          <p:nvPr/>
        </p:nvSpPr>
        <p:spPr>
          <a:xfrm>
            <a:off x="4611111" y="3678889"/>
            <a:ext cx="2320492" cy="384636"/>
          </a:xfrm>
          <a:prstGeom prst="rect">
            <a:avLst/>
          </a:prstGeom>
          <a:solidFill>
            <a:schemeClr val="tx2">
              <a:lumMod val="60000"/>
              <a:lumOff val="40000"/>
            </a:schemeClr>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7" name="Rectangle 86"/>
          <p:cNvSpPr/>
          <p:nvPr/>
        </p:nvSpPr>
        <p:spPr>
          <a:xfrm>
            <a:off x="4644315" y="4172924"/>
            <a:ext cx="2320492" cy="384636"/>
          </a:xfrm>
          <a:prstGeom prst="rect">
            <a:avLst/>
          </a:prstGeom>
          <a:solidFill>
            <a:srgbClr val="8497B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341734" y="74648"/>
            <a:ext cx="7209065" cy="1360452"/>
          </a:xfrm>
        </p:spPr>
        <p:txBody>
          <a:bodyPr>
            <a:normAutofit/>
          </a:bodyPr>
          <a:lstStyle/>
          <a:p>
            <a:r>
              <a:rPr lang="en-GB" sz="2400" dirty="0" smtClean="0"/>
              <a:t/>
            </a:r>
            <a:br>
              <a:rPr lang="en-GB" sz="2400" dirty="0" smtClean="0"/>
            </a:br>
            <a:r>
              <a:rPr lang="en-GB" sz="2400" dirty="0" smtClean="0"/>
              <a:t>Structure and benefits</a:t>
            </a:r>
            <a:endParaRPr lang="en-GB" sz="2400" dirty="0"/>
          </a:p>
        </p:txBody>
      </p:sp>
      <p:sp>
        <p:nvSpPr>
          <p:cNvPr id="5" name="Rectangle 4"/>
          <p:cNvSpPr/>
          <p:nvPr/>
        </p:nvSpPr>
        <p:spPr>
          <a:xfrm>
            <a:off x="2019300" y="1706104"/>
            <a:ext cx="5076825" cy="1277582"/>
          </a:xfrm>
          <a:prstGeom prst="rect">
            <a:avLst/>
          </a:prstGeom>
          <a:solidFill>
            <a:schemeClr val="bg1"/>
          </a:solidFill>
          <a:ln w="28575">
            <a:solidFill>
              <a:srgbClr val="014461"/>
            </a:solidFill>
            <a:prstDash val="solid"/>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p:cNvSpPr txBox="1"/>
          <p:nvPr/>
        </p:nvSpPr>
        <p:spPr>
          <a:xfrm>
            <a:off x="3065573" y="1756708"/>
            <a:ext cx="3007206" cy="646331"/>
          </a:xfrm>
          <a:prstGeom prst="rect">
            <a:avLst/>
          </a:prstGeom>
          <a:noFill/>
        </p:spPr>
        <p:txBody>
          <a:bodyPr wrap="square" rtlCol="0">
            <a:spAutoFit/>
          </a:bodyPr>
          <a:lstStyle/>
          <a:p>
            <a:pPr algn="ctr"/>
            <a:r>
              <a:rPr lang="en-GB" b="1" dirty="0">
                <a:solidFill>
                  <a:srgbClr val="014461"/>
                </a:solidFill>
              </a:rPr>
              <a:t>GENERAL ASSEMBLY</a:t>
            </a:r>
          </a:p>
          <a:p>
            <a:endParaRPr lang="en-GB" dirty="0"/>
          </a:p>
        </p:txBody>
      </p:sp>
      <p:sp>
        <p:nvSpPr>
          <p:cNvPr id="8" name="Rectangle 7"/>
          <p:cNvSpPr/>
          <p:nvPr/>
        </p:nvSpPr>
        <p:spPr>
          <a:xfrm>
            <a:off x="3802413" y="2153884"/>
            <a:ext cx="1533525" cy="692815"/>
          </a:xfrm>
          <a:prstGeom prst="rect">
            <a:avLst/>
          </a:prstGeom>
          <a:solidFill>
            <a:srgbClr val="EF14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TextBox 30"/>
          <p:cNvSpPr txBox="1"/>
          <p:nvPr/>
        </p:nvSpPr>
        <p:spPr>
          <a:xfrm>
            <a:off x="3801034" y="2196609"/>
            <a:ext cx="1533525" cy="584775"/>
          </a:xfrm>
          <a:prstGeom prst="rect">
            <a:avLst/>
          </a:prstGeom>
          <a:noFill/>
        </p:spPr>
        <p:txBody>
          <a:bodyPr wrap="square" rtlCol="0">
            <a:spAutoFit/>
          </a:bodyPr>
          <a:lstStyle/>
          <a:p>
            <a:pPr algn="ctr"/>
            <a:r>
              <a:rPr lang="en-GB" sz="1600" dirty="0">
                <a:solidFill>
                  <a:schemeClr val="bg1"/>
                </a:solidFill>
              </a:rPr>
              <a:t>Representative</a:t>
            </a:r>
          </a:p>
          <a:p>
            <a:pPr algn="ctr"/>
            <a:r>
              <a:rPr lang="en-GB" sz="1600" dirty="0" smtClean="0">
                <a:solidFill>
                  <a:schemeClr val="bg1"/>
                </a:solidFill>
              </a:rPr>
              <a:t>Members</a:t>
            </a:r>
            <a:endParaRPr lang="en-GB" sz="1600" dirty="0">
              <a:solidFill>
                <a:schemeClr val="bg1"/>
              </a:solidFill>
            </a:endParaRPr>
          </a:p>
        </p:txBody>
      </p:sp>
      <p:sp>
        <p:nvSpPr>
          <p:cNvPr id="33" name="Rectangle 32"/>
          <p:cNvSpPr/>
          <p:nvPr/>
        </p:nvSpPr>
        <p:spPr>
          <a:xfrm>
            <a:off x="5416118" y="2164088"/>
            <a:ext cx="1533525" cy="692815"/>
          </a:xfrm>
          <a:prstGeom prst="rect">
            <a:avLst/>
          </a:prstGeom>
          <a:solidFill>
            <a:srgbClr val="EF14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p:cNvSpPr/>
          <p:nvPr/>
        </p:nvSpPr>
        <p:spPr>
          <a:xfrm>
            <a:off x="2190273" y="2153884"/>
            <a:ext cx="1533525" cy="692815"/>
          </a:xfrm>
          <a:prstGeom prst="rect">
            <a:avLst/>
          </a:prstGeom>
          <a:solidFill>
            <a:srgbClr val="EF14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TextBox 35"/>
          <p:cNvSpPr txBox="1"/>
          <p:nvPr/>
        </p:nvSpPr>
        <p:spPr>
          <a:xfrm>
            <a:off x="5416118" y="2214299"/>
            <a:ext cx="1533525" cy="584775"/>
          </a:xfrm>
          <a:prstGeom prst="rect">
            <a:avLst/>
          </a:prstGeom>
          <a:noFill/>
        </p:spPr>
        <p:txBody>
          <a:bodyPr wrap="square" rtlCol="0">
            <a:spAutoFit/>
          </a:bodyPr>
          <a:lstStyle/>
          <a:p>
            <a:pPr algn="ctr"/>
            <a:r>
              <a:rPr lang="en-GB" sz="1600" dirty="0" smtClean="0">
                <a:solidFill>
                  <a:schemeClr val="bg1"/>
                </a:solidFill>
              </a:rPr>
              <a:t>Associate</a:t>
            </a:r>
            <a:endParaRPr lang="en-GB" sz="1600" dirty="0">
              <a:solidFill>
                <a:schemeClr val="bg1"/>
              </a:solidFill>
            </a:endParaRPr>
          </a:p>
          <a:p>
            <a:pPr algn="ctr"/>
            <a:r>
              <a:rPr lang="en-GB" sz="1600" dirty="0" smtClean="0">
                <a:solidFill>
                  <a:schemeClr val="bg1"/>
                </a:solidFill>
              </a:rPr>
              <a:t>Members</a:t>
            </a:r>
            <a:endParaRPr lang="en-GB" sz="1600" dirty="0">
              <a:solidFill>
                <a:schemeClr val="bg1"/>
              </a:solidFill>
            </a:endParaRPr>
          </a:p>
        </p:txBody>
      </p:sp>
      <p:sp>
        <p:nvSpPr>
          <p:cNvPr id="37" name="TextBox 36"/>
          <p:cNvSpPr txBox="1"/>
          <p:nvPr/>
        </p:nvSpPr>
        <p:spPr>
          <a:xfrm>
            <a:off x="2201737" y="2196609"/>
            <a:ext cx="1533525" cy="584775"/>
          </a:xfrm>
          <a:prstGeom prst="rect">
            <a:avLst/>
          </a:prstGeom>
          <a:noFill/>
        </p:spPr>
        <p:txBody>
          <a:bodyPr wrap="square" rtlCol="0">
            <a:spAutoFit/>
          </a:bodyPr>
          <a:lstStyle/>
          <a:p>
            <a:pPr algn="ctr"/>
            <a:r>
              <a:rPr lang="en-GB" sz="1600" dirty="0" smtClean="0">
                <a:solidFill>
                  <a:schemeClr val="bg1"/>
                </a:solidFill>
              </a:rPr>
              <a:t>National</a:t>
            </a:r>
            <a:endParaRPr lang="en-GB" sz="1600" dirty="0">
              <a:solidFill>
                <a:schemeClr val="bg1"/>
              </a:solidFill>
            </a:endParaRPr>
          </a:p>
          <a:p>
            <a:pPr algn="ctr"/>
            <a:r>
              <a:rPr lang="en-GB" sz="1600" dirty="0" smtClean="0">
                <a:solidFill>
                  <a:schemeClr val="bg1"/>
                </a:solidFill>
              </a:rPr>
              <a:t>Members</a:t>
            </a:r>
            <a:endParaRPr lang="en-GB" sz="1600" dirty="0">
              <a:solidFill>
                <a:schemeClr val="bg1"/>
              </a:solidFill>
            </a:endParaRPr>
          </a:p>
        </p:txBody>
      </p:sp>
      <p:sp>
        <p:nvSpPr>
          <p:cNvPr id="38" name="Rectangle 37"/>
          <p:cNvSpPr/>
          <p:nvPr/>
        </p:nvSpPr>
        <p:spPr>
          <a:xfrm>
            <a:off x="4629151" y="3181762"/>
            <a:ext cx="2320492" cy="384636"/>
          </a:xfrm>
          <a:prstGeom prst="rect">
            <a:avLst/>
          </a:prstGeom>
          <a:solidFill>
            <a:srgbClr val="8497B0"/>
          </a:solidFill>
          <a:ln w="285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TextBox 42"/>
          <p:cNvSpPr txBox="1"/>
          <p:nvPr/>
        </p:nvSpPr>
        <p:spPr>
          <a:xfrm>
            <a:off x="4627563" y="3187161"/>
            <a:ext cx="2322079" cy="338554"/>
          </a:xfrm>
          <a:prstGeom prst="rect">
            <a:avLst/>
          </a:prstGeom>
          <a:noFill/>
        </p:spPr>
        <p:txBody>
          <a:bodyPr wrap="square" rtlCol="0">
            <a:spAutoFit/>
          </a:bodyPr>
          <a:lstStyle/>
          <a:p>
            <a:pPr algn="ctr"/>
            <a:r>
              <a:rPr lang="en-GB" sz="1600" dirty="0" smtClean="0">
                <a:solidFill>
                  <a:schemeClr val="bg1"/>
                </a:solidFill>
              </a:rPr>
              <a:t>Board of Directors</a:t>
            </a:r>
            <a:endParaRPr lang="en-GB" sz="1600" dirty="0">
              <a:solidFill>
                <a:schemeClr val="bg1"/>
              </a:solidFill>
            </a:endParaRPr>
          </a:p>
        </p:txBody>
      </p:sp>
      <p:sp>
        <p:nvSpPr>
          <p:cNvPr id="44" name="TextBox 43"/>
          <p:cNvSpPr txBox="1"/>
          <p:nvPr/>
        </p:nvSpPr>
        <p:spPr>
          <a:xfrm>
            <a:off x="4624946" y="3696573"/>
            <a:ext cx="2030597" cy="338554"/>
          </a:xfrm>
          <a:prstGeom prst="rect">
            <a:avLst/>
          </a:prstGeom>
          <a:noFill/>
        </p:spPr>
        <p:txBody>
          <a:bodyPr wrap="square" rtlCol="0">
            <a:spAutoFit/>
          </a:bodyPr>
          <a:lstStyle/>
          <a:p>
            <a:pPr algn="ctr"/>
            <a:r>
              <a:rPr lang="en-GB" sz="1600" dirty="0" smtClean="0">
                <a:solidFill>
                  <a:schemeClr val="bg1"/>
                </a:solidFill>
              </a:rPr>
              <a:t>CEO &amp; Management</a:t>
            </a:r>
            <a:endParaRPr lang="en-GB" sz="1600" dirty="0">
              <a:solidFill>
                <a:schemeClr val="bg1"/>
              </a:solidFill>
            </a:endParaRPr>
          </a:p>
        </p:txBody>
      </p:sp>
      <p:sp>
        <p:nvSpPr>
          <p:cNvPr id="48" name="TextBox 47"/>
          <p:cNvSpPr txBox="1"/>
          <p:nvPr/>
        </p:nvSpPr>
        <p:spPr>
          <a:xfrm>
            <a:off x="4611111" y="4209859"/>
            <a:ext cx="2322079" cy="338554"/>
          </a:xfrm>
          <a:prstGeom prst="rect">
            <a:avLst/>
          </a:prstGeom>
          <a:noFill/>
        </p:spPr>
        <p:txBody>
          <a:bodyPr wrap="square" rtlCol="0">
            <a:spAutoFit/>
          </a:bodyPr>
          <a:lstStyle/>
          <a:p>
            <a:pPr algn="ctr"/>
            <a:r>
              <a:rPr lang="en-GB" sz="1600" dirty="0" smtClean="0">
                <a:solidFill>
                  <a:schemeClr val="bg1"/>
                </a:solidFill>
              </a:rPr>
              <a:t>Staff</a:t>
            </a:r>
            <a:endParaRPr lang="en-GB" sz="1600" dirty="0">
              <a:solidFill>
                <a:schemeClr val="bg1"/>
              </a:solidFill>
            </a:endParaRPr>
          </a:p>
        </p:txBody>
      </p:sp>
      <p:sp>
        <p:nvSpPr>
          <p:cNvPr id="49" name="TextBox 48"/>
          <p:cNvSpPr txBox="1"/>
          <p:nvPr/>
        </p:nvSpPr>
        <p:spPr>
          <a:xfrm>
            <a:off x="2107286" y="3222992"/>
            <a:ext cx="2322079" cy="338554"/>
          </a:xfrm>
          <a:prstGeom prst="rect">
            <a:avLst/>
          </a:prstGeom>
          <a:noFill/>
        </p:spPr>
        <p:txBody>
          <a:bodyPr wrap="square" rtlCol="0">
            <a:spAutoFit/>
          </a:bodyPr>
          <a:lstStyle/>
          <a:p>
            <a:pPr algn="ctr"/>
            <a:r>
              <a:rPr lang="en-GB" sz="1600" dirty="0" smtClean="0">
                <a:solidFill>
                  <a:schemeClr val="bg1"/>
                </a:solidFill>
              </a:rPr>
              <a:t>GA Committees</a:t>
            </a:r>
            <a:endParaRPr lang="en-GB" sz="1600" dirty="0">
              <a:solidFill>
                <a:schemeClr val="bg1"/>
              </a:solidFill>
            </a:endParaRPr>
          </a:p>
        </p:txBody>
      </p:sp>
      <p:sp>
        <p:nvSpPr>
          <p:cNvPr id="74" name="Rectangle 73"/>
          <p:cNvSpPr/>
          <p:nvPr/>
        </p:nvSpPr>
        <p:spPr>
          <a:xfrm>
            <a:off x="7374" y="4769834"/>
            <a:ext cx="9144000" cy="1660463"/>
          </a:xfrm>
          <a:prstGeom prst="rect">
            <a:avLst/>
          </a:prstGeom>
          <a:solidFill>
            <a:srgbClr val="1C4161"/>
          </a:solidFill>
          <a:ln w="19050">
            <a:no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0" name="TextBox 79"/>
          <p:cNvSpPr txBox="1"/>
          <p:nvPr/>
        </p:nvSpPr>
        <p:spPr>
          <a:xfrm>
            <a:off x="503965" y="5046133"/>
            <a:ext cx="1994845" cy="1077218"/>
          </a:xfrm>
          <a:prstGeom prst="rect">
            <a:avLst/>
          </a:prstGeom>
          <a:noFill/>
        </p:spPr>
        <p:txBody>
          <a:bodyPr wrap="square" rtlCol="0">
            <a:spAutoFit/>
          </a:bodyPr>
          <a:lstStyle/>
          <a:p>
            <a:pPr algn="ctr"/>
            <a:r>
              <a:rPr lang="en-GB" sz="1600" dirty="0">
                <a:solidFill>
                  <a:schemeClr val="bg1"/>
                </a:solidFill>
              </a:rPr>
              <a:t>Simplified governance </a:t>
            </a:r>
            <a:br>
              <a:rPr lang="en-GB" sz="1600" dirty="0">
                <a:solidFill>
                  <a:schemeClr val="bg1"/>
                </a:solidFill>
              </a:rPr>
            </a:br>
            <a:r>
              <a:rPr lang="en-GB" sz="1600" dirty="0">
                <a:solidFill>
                  <a:schemeClr val="bg1"/>
                </a:solidFill>
              </a:rPr>
              <a:t>&amp; more efficient </a:t>
            </a:r>
            <a:br>
              <a:rPr lang="en-GB" sz="1600" dirty="0">
                <a:solidFill>
                  <a:schemeClr val="bg1"/>
                </a:solidFill>
              </a:rPr>
            </a:br>
            <a:r>
              <a:rPr lang="en-GB" sz="1600" dirty="0">
                <a:solidFill>
                  <a:schemeClr val="bg1"/>
                </a:solidFill>
              </a:rPr>
              <a:t>management</a:t>
            </a:r>
          </a:p>
        </p:txBody>
      </p:sp>
      <p:sp>
        <p:nvSpPr>
          <p:cNvPr id="82" name="TextBox 81"/>
          <p:cNvSpPr txBox="1"/>
          <p:nvPr/>
        </p:nvSpPr>
        <p:spPr>
          <a:xfrm>
            <a:off x="2385039" y="5023408"/>
            <a:ext cx="1857881" cy="1077218"/>
          </a:xfrm>
          <a:prstGeom prst="rect">
            <a:avLst/>
          </a:prstGeom>
          <a:noFill/>
        </p:spPr>
        <p:txBody>
          <a:bodyPr wrap="square" rtlCol="0">
            <a:spAutoFit/>
          </a:bodyPr>
          <a:lstStyle/>
          <a:p>
            <a:pPr algn="ctr"/>
            <a:r>
              <a:rPr lang="en-GB" sz="1600" dirty="0">
                <a:solidFill>
                  <a:schemeClr val="bg1"/>
                </a:solidFill>
              </a:rPr>
              <a:t>Combined </a:t>
            </a:r>
            <a:r>
              <a:rPr lang="en-GB" sz="1600" dirty="0" smtClean="0">
                <a:solidFill>
                  <a:schemeClr val="bg1"/>
                </a:solidFill>
              </a:rPr>
              <a:t/>
            </a:r>
            <a:br>
              <a:rPr lang="en-GB" sz="1600" dirty="0" smtClean="0">
                <a:solidFill>
                  <a:schemeClr val="bg1"/>
                </a:solidFill>
              </a:rPr>
            </a:br>
            <a:r>
              <a:rPr lang="en-GB" sz="1600" dirty="0" smtClean="0">
                <a:solidFill>
                  <a:schemeClr val="bg1"/>
                </a:solidFill>
              </a:rPr>
              <a:t>expertise  for </a:t>
            </a:r>
            <a:r>
              <a:rPr lang="en-GB" sz="1600" dirty="0">
                <a:solidFill>
                  <a:schemeClr val="bg1"/>
                </a:solidFill>
              </a:rPr>
              <a:t>more </a:t>
            </a:r>
            <a:r>
              <a:rPr lang="en-GB" sz="1600" dirty="0" smtClean="0">
                <a:solidFill>
                  <a:schemeClr val="bg1"/>
                </a:solidFill>
              </a:rPr>
              <a:t/>
            </a:r>
            <a:br>
              <a:rPr lang="en-GB" sz="1600" dirty="0" smtClean="0">
                <a:solidFill>
                  <a:schemeClr val="bg1"/>
                </a:solidFill>
              </a:rPr>
            </a:br>
            <a:r>
              <a:rPr lang="en-GB" sz="1600" dirty="0" smtClean="0">
                <a:solidFill>
                  <a:schemeClr val="bg1"/>
                </a:solidFill>
              </a:rPr>
              <a:t>flexible </a:t>
            </a:r>
            <a:r>
              <a:rPr lang="en-GB" sz="1600" dirty="0">
                <a:solidFill>
                  <a:schemeClr val="bg1"/>
                </a:solidFill>
              </a:rPr>
              <a:t>use </a:t>
            </a:r>
            <a:br>
              <a:rPr lang="en-GB" sz="1600" dirty="0">
                <a:solidFill>
                  <a:schemeClr val="bg1"/>
                </a:solidFill>
              </a:rPr>
            </a:br>
            <a:r>
              <a:rPr lang="en-GB" sz="1600" dirty="0">
                <a:solidFill>
                  <a:schemeClr val="bg1"/>
                </a:solidFill>
              </a:rPr>
              <a:t>of resources</a:t>
            </a:r>
          </a:p>
        </p:txBody>
      </p:sp>
      <p:sp>
        <p:nvSpPr>
          <p:cNvPr id="83" name="TextBox 82"/>
          <p:cNvSpPr txBox="1"/>
          <p:nvPr/>
        </p:nvSpPr>
        <p:spPr>
          <a:xfrm>
            <a:off x="4444883" y="5023408"/>
            <a:ext cx="1994845" cy="1077218"/>
          </a:xfrm>
          <a:prstGeom prst="rect">
            <a:avLst/>
          </a:prstGeom>
          <a:noFill/>
        </p:spPr>
        <p:txBody>
          <a:bodyPr wrap="square" rtlCol="0">
            <a:spAutoFit/>
          </a:bodyPr>
          <a:lstStyle/>
          <a:p>
            <a:pPr algn="ctr"/>
            <a:r>
              <a:rPr lang="en-GB" sz="1600" dirty="0">
                <a:solidFill>
                  <a:schemeClr val="bg1"/>
                </a:solidFill>
              </a:rPr>
              <a:t>Enhanced </a:t>
            </a:r>
            <a:r>
              <a:rPr lang="en-GB" sz="1600" dirty="0" smtClean="0">
                <a:solidFill>
                  <a:schemeClr val="bg1"/>
                </a:solidFill>
              </a:rPr>
              <a:t/>
            </a:r>
            <a:br>
              <a:rPr lang="en-GB" sz="1600" dirty="0" smtClean="0">
                <a:solidFill>
                  <a:schemeClr val="bg1"/>
                </a:solidFill>
              </a:rPr>
            </a:br>
            <a:r>
              <a:rPr lang="en-GB" sz="1600" dirty="0" smtClean="0">
                <a:solidFill>
                  <a:schemeClr val="bg1"/>
                </a:solidFill>
              </a:rPr>
              <a:t>innovation</a:t>
            </a:r>
            <a:r>
              <a:rPr lang="en-GB" sz="1600" dirty="0">
                <a:solidFill>
                  <a:schemeClr val="bg1"/>
                </a:solidFill>
              </a:rPr>
              <a:t>, </a:t>
            </a:r>
            <a:r>
              <a:rPr lang="en-GB" sz="1600" dirty="0" smtClean="0">
                <a:solidFill>
                  <a:schemeClr val="bg1"/>
                </a:solidFill>
              </a:rPr>
              <a:t>service </a:t>
            </a:r>
            <a:br>
              <a:rPr lang="en-GB" sz="1600" dirty="0" smtClean="0">
                <a:solidFill>
                  <a:schemeClr val="bg1"/>
                </a:solidFill>
              </a:rPr>
            </a:br>
            <a:r>
              <a:rPr lang="en-GB" sz="1600" dirty="0" smtClean="0">
                <a:solidFill>
                  <a:schemeClr val="bg1"/>
                </a:solidFill>
              </a:rPr>
              <a:t>delivery and </a:t>
            </a:r>
            <a:r>
              <a:rPr lang="en-GB" sz="1600" dirty="0">
                <a:solidFill>
                  <a:schemeClr val="bg1"/>
                </a:solidFill>
              </a:rPr>
              <a:t/>
            </a:r>
            <a:br>
              <a:rPr lang="en-GB" sz="1600" dirty="0">
                <a:solidFill>
                  <a:schemeClr val="bg1"/>
                </a:solidFill>
              </a:rPr>
            </a:br>
            <a:r>
              <a:rPr lang="en-GB" sz="1600" dirty="0">
                <a:solidFill>
                  <a:schemeClr val="bg1"/>
                </a:solidFill>
              </a:rPr>
              <a:t>knowledge-sharing</a:t>
            </a:r>
          </a:p>
        </p:txBody>
      </p:sp>
      <p:sp>
        <p:nvSpPr>
          <p:cNvPr id="84" name="TextBox 83"/>
          <p:cNvSpPr txBox="1"/>
          <p:nvPr/>
        </p:nvSpPr>
        <p:spPr>
          <a:xfrm>
            <a:off x="6607342" y="5022013"/>
            <a:ext cx="2238832" cy="1077218"/>
          </a:xfrm>
          <a:prstGeom prst="rect">
            <a:avLst/>
          </a:prstGeom>
          <a:noFill/>
        </p:spPr>
        <p:txBody>
          <a:bodyPr wrap="square" rtlCol="0">
            <a:spAutoFit/>
          </a:bodyPr>
          <a:lstStyle/>
          <a:p>
            <a:pPr algn="ctr"/>
            <a:r>
              <a:rPr lang="en-GB" sz="1600" dirty="0">
                <a:solidFill>
                  <a:schemeClr val="bg1"/>
                </a:solidFill>
              </a:rPr>
              <a:t>Strengthened </a:t>
            </a:r>
            <a:r>
              <a:rPr lang="en-GB" sz="1600" dirty="0" smtClean="0">
                <a:solidFill>
                  <a:schemeClr val="bg1"/>
                </a:solidFill>
              </a:rPr>
              <a:t/>
            </a:r>
            <a:br>
              <a:rPr lang="en-GB" sz="1600" dirty="0" smtClean="0">
                <a:solidFill>
                  <a:schemeClr val="bg1"/>
                </a:solidFill>
              </a:rPr>
            </a:br>
            <a:r>
              <a:rPr lang="en-GB" sz="1600" dirty="0" smtClean="0">
                <a:solidFill>
                  <a:schemeClr val="bg1"/>
                </a:solidFill>
              </a:rPr>
              <a:t>relationship </a:t>
            </a:r>
            <a:r>
              <a:rPr lang="en-GB" sz="1600" dirty="0">
                <a:solidFill>
                  <a:schemeClr val="bg1"/>
                </a:solidFill>
              </a:rPr>
              <a:t>with members and community</a:t>
            </a:r>
          </a:p>
        </p:txBody>
      </p:sp>
      <p:sp>
        <p:nvSpPr>
          <p:cNvPr id="91" name="Slide Number Placeholder 90"/>
          <p:cNvSpPr>
            <a:spLocks noGrp="1"/>
          </p:cNvSpPr>
          <p:nvPr>
            <p:ph type="sldNum" sz="quarter" idx="12"/>
          </p:nvPr>
        </p:nvSpPr>
        <p:spPr/>
        <p:txBody>
          <a:bodyPr/>
          <a:lstStyle/>
          <a:p>
            <a:fld id="{6F576E6A-F32A-4612-884C-86870357C6B4}" type="slidenum">
              <a:rPr lang="en-GB" smtClean="0"/>
              <a:pPr/>
              <a:t>9</a:t>
            </a:fld>
            <a:endParaRPr lang="en-GB"/>
          </a:p>
        </p:txBody>
      </p:sp>
      <p:cxnSp>
        <p:nvCxnSpPr>
          <p:cNvPr id="27" name="Straight Connector 26"/>
          <p:cNvCxnSpPr>
            <a:endCxn id="43" idx="0"/>
          </p:cNvCxnSpPr>
          <p:nvPr/>
        </p:nvCxnSpPr>
        <p:spPr>
          <a:xfrm>
            <a:off x="5773482" y="2992968"/>
            <a:ext cx="15121" cy="194193"/>
          </a:xfrm>
          <a:prstGeom prst="line">
            <a:avLst/>
          </a:prstGeom>
          <a:ln w="38100">
            <a:solidFill>
              <a:srgbClr val="014461"/>
            </a:solidFill>
          </a:ln>
        </p:spPr>
        <p:style>
          <a:lnRef idx="1">
            <a:schemeClr val="accent1"/>
          </a:lnRef>
          <a:fillRef idx="0">
            <a:schemeClr val="accent1"/>
          </a:fillRef>
          <a:effectRef idx="0">
            <a:schemeClr val="accent1"/>
          </a:effectRef>
          <a:fontRef idx="minor">
            <a:schemeClr val="tx1"/>
          </a:fontRef>
        </p:style>
      </p:cxnSp>
      <p:sp>
        <p:nvSpPr>
          <p:cNvPr id="28" name="Rounded Rectangle 27"/>
          <p:cNvSpPr/>
          <p:nvPr/>
        </p:nvSpPr>
        <p:spPr bwMode="auto">
          <a:xfrm>
            <a:off x="657085" y="6638731"/>
            <a:ext cx="1133618" cy="193709"/>
          </a:xfrm>
          <a:prstGeom prst="roundRect">
            <a:avLst/>
          </a:prstGeom>
          <a:solidFill>
            <a:srgbClr val="FFFF00"/>
          </a:solid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DANTE TERENA</a:t>
            </a:r>
            <a:endParaRPr lang="en-GB" sz="1400" dirty="0">
              <a:latin typeface="+mj-lt"/>
            </a:endParaRPr>
          </a:p>
        </p:txBody>
      </p:sp>
      <p:sp>
        <p:nvSpPr>
          <p:cNvPr id="29" name="Rounded Rectangle 28"/>
          <p:cNvSpPr/>
          <p:nvPr/>
        </p:nvSpPr>
        <p:spPr bwMode="auto">
          <a:xfrm>
            <a:off x="1998729" y="6639433"/>
            <a:ext cx="1465637"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Future of IUAC</a:t>
            </a:r>
            <a:endParaRPr lang="en-GB" sz="1400" dirty="0">
              <a:latin typeface="+mj-lt"/>
            </a:endParaRPr>
          </a:p>
        </p:txBody>
      </p:sp>
      <p:sp>
        <p:nvSpPr>
          <p:cNvPr id="30" name="Rounded Rectangle 29"/>
          <p:cNvSpPr/>
          <p:nvPr/>
        </p:nvSpPr>
        <p:spPr bwMode="auto">
          <a:xfrm>
            <a:off x="3672392" y="6625314"/>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FPA with EC</a:t>
            </a:r>
            <a:endParaRPr lang="en-GB" sz="1400" dirty="0">
              <a:latin typeface="+mj-lt"/>
            </a:endParaRPr>
          </a:p>
        </p:txBody>
      </p:sp>
      <p:sp>
        <p:nvSpPr>
          <p:cNvPr id="32" name="Rounded Rectangle 31"/>
          <p:cNvSpPr/>
          <p:nvPr/>
        </p:nvSpPr>
        <p:spPr bwMode="auto">
          <a:xfrm>
            <a:off x="5248571" y="6625313"/>
            <a:ext cx="1368153" cy="193709"/>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Strategy Process</a:t>
            </a:r>
            <a:endParaRPr lang="en-GB" sz="1400" dirty="0">
              <a:latin typeface="+mj-lt"/>
            </a:endParaRPr>
          </a:p>
        </p:txBody>
      </p:sp>
      <p:sp>
        <p:nvSpPr>
          <p:cNvPr id="35" name="Rounded Rectangle 34"/>
          <p:cNvSpPr/>
          <p:nvPr/>
        </p:nvSpPr>
        <p:spPr bwMode="auto">
          <a:xfrm>
            <a:off x="6824749" y="6607756"/>
            <a:ext cx="1815703" cy="211266"/>
          </a:xfrm>
          <a:prstGeom prst="roundRect">
            <a:avLst/>
          </a:prstGeom>
          <a:noFill/>
          <a:ln w="9525" cap="flat" cmpd="sng" algn="ctr">
            <a:solidFill>
              <a:schemeClr val="tx1"/>
            </a:solidFill>
            <a:prstDash val="solid"/>
            <a:round/>
            <a:headEnd type="none" w="med" len="med"/>
            <a:tailEnd type="none" w="med" len="med"/>
          </a:ln>
          <a:effectLst/>
          <a:extLst/>
        </p:spPr>
        <p:txBody>
          <a:bodyPr vert="horz" wrap="square" lIns="82304" tIns="41152" rIns="82304" bIns="41152" numCol="1" rtlCol="0" anchor="ctr" anchorCtr="0" compatLnSpc="1">
            <a:prstTxWarp prst="textNoShape">
              <a:avLst/>
            </a:prstTxWarp>
          </a:bodyPr>
          <a:lstStyle/>
          <a:p>
            <a:pPr algn="ctr" defTabSz="824477"/>
            <a:r>
              <a:rPr lang="en-GB" sz="1100" dirty="0" smtClean="0">
                <a:latin typeface="+mj-lt"/>
              </a:rPr>
              <a:t>IUAC influence on Strategy</a:t>
            </a:r>
            <a:endParaRPr lang="en-GB" sz="1400" dirty="0">
              <a:latin typeface="+mj-lt"/>
            </a:endParaRPr>
          </a:p>
        </p:txBody>
      </p:sp>
    </p:spTree>
    <p:extLst>
      <p:ext uri="{BB962C8B-B14F-4D97-AF65-F5344CB8AC3E}">
        <p14:creationId xmlns:p14="http://schemas.microsoft.com/office/powerpoint/2010/main" val="38088431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500"/>
                                        <p:tgtEl>
                                          <p:spTgt spid="5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9"/>
                                        </p:tgtEl>
                                        <p:attrNameLst>
                                          <p:attrName>style.visibility</p:attrName>
                                        </p:attrNameLst>
                                      </p:cBhvr>
                                      <p:to>
                                        <p:strVal val="visible"/>
                                      </p:to>
                                    </p:set>
                                    <p:animEffect transition="in" filter="fade">
                                      <p:cBhvr>
                                        <p:cTn id="10" dur="500"/>
                                        <p:tgtEl>
                                          <p:spTgt spid="8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49"/>
                                        </p:tgtEl>
                                        <p:attrNameLst>
                                          <p:attrName>style.visibility</p:attrName>
                                        </p:attrNameLst>
                                      </p:cBhvr>
                                      <p:to>
                                        <p:strVal val="visible"/>
                                      </p:to>
                                    </p:set>
                                    <p:animEffect transition="in" filter="fade">
                                      <p:cBhvr>
                                        <p:cTn id="13" dur="500"/>
                                        <p:tgtEl>
                                          <p:spTgt spid="49"/>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38"/>
                                        </p:tgtEl>
                                        <p:attrNameLst>
                                          <p:attrName>style.visibility</p:attrName>
                                        </p:attrNameLst>
                                      </p:cBhvr>
                                      <p:to>
                                        <p:strVal val="visible"/>
                                      </p:to>
                                    </p:set>
                                    <p:animEffect transition="in" filter="fade">
                                      <p:cBhvr>
                                        <p:cTn id="18" dur="500"/>
                                        <p:tgtEl>
                                          <p:spTgt spid="3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3"/>
                                        </p:tgtEl>
                                        <p:attrNameLst>
                                          <p:attrName>style.visibility</p:attrName>
                                        </p:attrNameLst>
                                      </p:cBhvr>
                                      <p:to>
                                        <p:strVal val="visible"/>
                                      </p:to>
                                    </p:set>
                                    <p:animEffect transition="in" filter="fade">
                                      <p:cBhvr>
                                        <p:cTn id="21" dur="500"/>
                                        <p:tgtEl>
                                          <p:spTgt spid="43"/>
                                        </p:tgtEl>
                                      </p:cBhvr>
                                    </p:animEffect>
                                  </p:childTnLst>
                                </p:cTn>
                              </p:par>
                              <p:par>
                                <p:cTn id="22" presetID="10" presetClass="entr" presetSubtype="0" fill="hold" nodeType="withEffect">
                                  <p:stCondLst>
                                    <p:cond delay="0"/>
                                  </p:stCondLst>
                                  <p:childTnLst>
                                    <p:set>
                                      <p:cBhvr>
                                        <p:cTn id="23" dur="1" fill="hold">
                                          <p:stCondLst>
                                            <p:cond delay="0"/>
                                          </p:stCondLst>
                                        </p:cTn>
                                        <p:tgtEl>
                                          <p:spTgt spid="27"/>
                                        </p:tgtEl>
                                        <p:attrNameLst>
                                          <p:attrName>style.visibility</p:attrName>
                                        </p:attrNameLst>
                                      </p:cBhvr>
                                      <p:to>
                                        <p:strVal val="visible"/>
                                      </p:to>
                                    </p:set>
                                    <p:animEffect transition="in" filter="fade">
                                      <p:cBhvr>
                                        <p:cTn id="24" dur="500"/>
                                        <p:tgtEl>
                                          <p:spTgt spid="27"/>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86"/>
                                        </p:tgtEl>
                                        <p:attrNameLst>
                                          <p:attrName>style.visibility</p:attrName>
                                        </p:attrNameLst>
                                      </p:cBhvr>
                                      <p:to>
                                        <p:strVal val="visible"/>
                                      </p:to>
                                    </p:set>
                                    <p:animEffect transition="in" filter="fade">
                                      <p:cBhvr>
                                        <p:cTn id="29" dur="500"/>
                                        <p:tgtEl>
                                          <p:spTgt spid="8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7"/>
                                        </p:tgtEl>
                                        <p:attrNameLst>
                                          <p:attrName>style.visibility</p:attrName>
                                        </p:attrNameLst>
                                      </p:cBhvr>
                                      <p:to>
                                        <p:strVal val="visible"/>
                                      </p:to>
                                    </p:set>
                                    <p:animEffect transition="in" filter="fade">
                                      <p:cBhvr>
                                        <p:cTn id="32" dur="500"/>
                                        <p:tgtEl>
                                          <p:spTgt spid="87"/>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44"/>
                                        </p:tgtEl>
                                        <p:attrNameLst>
                                          <p:attrName>style.visibility</p:attrName>
                                        </p:attrNameLst>
                                      </p:cBhvr>
                                      <p:to>
                                        <p:strVal val="visible"/>
                                      </p:to>
                                    </p:set>
                                    <p:animEffect transition="in" filter="fade">
                                      <p:cBhvr>
                                        <p:cTn id="35" dur="500"/>
                                        <p:tgtEl>
                                          <p:spTgt spid="44"/>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48"/>
                                        </p:tgtEl>
                                        <p:attrNameLst>
                                          <p:attrName>style.visibility</p:attrName>
                                        </p:attrNameLst>
                                      </p:cBhvr>
                                      <p:to>
                                        <p:strVal val="visible"/>
                                      </p:to>
                                    </p:set>
                                    <p:animEffect transition="in" filter="fade">
                                      <p:cBhvr>
                                        <p:cTn id="38" dur="500"/>
                                        <p:tgtEl>
                                          <p:spTgt spid="48"/>
                                        </p:tgtEl>
                                      </p:cBhvr>
                                    </p:animEffect>
                                  </p:childTnLst>
                                </p:cTn>
                              </p:par>
                              <p:par>
                                <p:cTn id="39" presetID="10" presetClass="entr" presetSubtype="0" fill="hold"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fade">
                                      <p:cBhvr>
                                        <p:cTn id="41" dur="500"/>
                                        <p:tgtEl>
                                          <p:spTgt spid="10"/>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80"/>
                                        </p:tgtEl>
                                        <p:attrNameLst>
                                          <p:attrName>style.visibility</p:attrName>
                                        </p:attrNameLst>
                                      </p:cBhvr>
                                      <p:to>
                                        <p:strVal val="visible"/>
                                      </p:to>
                                    </p:set>
                                    <p:animEffect transition="in" filter="fade">
                                      <p:cBhvr>
                                        <p:cTn id="46" dur="500"/>
                                        <p:tgtEl>
                                          <p:spTgt spid="80"/>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82"/>
                                        </p:tgtEl>
                                        <p:attrNameLst>
                                          <p:attrName>style.visibility</p:attrName>
                                        </p:attrNameLst>
                                      </p:cBhvr>
                                      <p:to>
                                        <p:strVal val="visible"/>
                                      </p:to>
                                    </p:set>
                                    <p:animEffect transition="in" filter="fade">
                                      <p:cBhvr>
                                        <p:cTn id="51" dur="500"/>
                                        <p:tgtEl>
                                          <p:spTgt spid="82"/>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83"/>
                                        </p:tgtEl>
                                        <p:attrNameLst>
                                          <p:attrName>style.visibility</p:attrName>
                                        </p:attrNameLst>
                                      </p:cBhvr>
                                      <p:to>
                                        <p:strVal val="visible"/>
                                      </p:to>
                                    </p:set>
                                    <p:animEffect transition="in" filter="fade">
                                      <p:cBhvr>
                                        <p:cTn id="56" dur="500"/>
                                        <p:tgtEl>
                                          <p:spTgt spid="83"/>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84"/>
                                        </p:tgtEl>
                                        <p:attrNameLst>
                                          <p:attrName>style.visibility</p:attrName>
                                        </p:attrNameLst>
                                      </p:cBhvr>
                                      <p:to>
                                        <p:strVal val="visible"/>
                                      </p:to>
                                    </p:set>
                                    <p:animEffect transition="in" filter="fade">
                                      <p:cBhvr>
                                        <p:cTn id="61"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86" grpId="0" animBg="1"/>
      <p:bldP spid="87" grpId="0" animBg="1"/>
      <p:bldP spid="38" grpId="0" animBg="1"/>
      <p:bldP spid="43" grpId="0"/>
      <p:bldP spid="44" grpId="0"/>
      <p:bldP spid="48" grpId="0"/>
      <p:bldP spid="49" grpId="0"/>
      <p:bldP spid="80" grpId="0"/>
      <p:bldP spid="82" grpId="0"/>
      <p:bldP spid="83" grpId="0"/>
      <p:bldP spid="84" grpId="0"/>
    </p:bldLst>
  </p:timing>
</p:sld>
</file>

<file path=ppt/theme/theme1.xml><?xml version="1.0" encoding="utf-8"?>
<a:theme xmlns:a="http://schemas.openxmlformats.org/drawingml/2006/main" name="GEANT Associatio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 Association template 4 3 format" id="{5AFEF769-8892-4706-BE86-CD963864F7AC}" vid="{62A75A20-3C46-407B-A881-086179EF0323}"/>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GEANT Association template 4 3 format</Template>
  <TotalTime>3328</TotalTime>
  <Words>3447</Words>
  <Application>Microsoft Office PowerPoint</Application>
  <PresentationFormat>On-screen Show (4:3)</PresentationFormat>
  <Paragraphs>589</Paragraphs>
  <Slides>46</Slides>
  <Notes>7</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46</vt:i4>
      </vt:variant>
    </vt:vector>
  </HeadingPairs>
  <TitlesOfParts>
    <vt:vector size="54" baseType="lpstr">
      <vt:lpstr>Arial</vt:lpstr>
      <vt:lpstr>Brush Script Std</vt:lpstr>
      <vt:lpstr>Calibri</vt:lpstr>
      <vt:lpstr>Calibri Light</vt:lpstr>
      <vt:lpstr>Times</vt:lpstr>
      <vt:lpstr>Verdana</vt:lpstr>
      <vt:lpstr>Wingdings</vt:lpstr>
      <vt:lpstr>GEANT Association</vt:lpstr>
      <vt:lpstr>GN3plus : International Users Advisory Committee  Geneva Meeting  Niels Hersoug; General Manager GEANT Ltd; Project Manager GÉANT </vt:lpstr>
      <vt:lpstr>The Backdrop</vt:lpstr>
      <vt:lpstr>Agenda</vt:lpstr>
      <vt:lpstr>Agenda</vt:lpstr>
      <vt:lpstr> TERENA and DANTE have joined forces!</vt:lpstr>
      <vt:lpstr> TERENA and DANTE have joined forces</vt:lpstr>
      <vt:lpstr> What is the GÉANT Association? </vt:lpstr>
      <vt:lpstr> Current members</vt:lpstr>
      <vt:lpstr> Structure and benefits</vt:lpstr>
      <vt:lpstr> Locations</vt:lpstr>
      <vt:lpstr>What does the GÉANT Association do? Physical networks</vt:lpstr>
      <vt:lpstr>What does the GÉANT Association do? Human networking</vt:lpstr>
      <vt:lpstr>What does the GÉANT Association do?  Services</vt:lpstr>
      <vt:lpstr>What does GÉANT Association do?  People</vt:lpstr>
      <vt:lpstr> Evolving the Brand</vt:lpstr>
      <vt:lpstr>Agenda</vt:lpstr>
      <vt:lpstr>GN3plus governance</vt:lpstr>
      <vt:lpstr>GÉANT Association Governance Structure ….as defined by the Statutes </vt:lpstr>
      <vt:lpstr>GÉANT Association Governance Structure ......where does IUAC fit in ?</vt:lpstr>
      <vt:lpstr>Possible GN4, SGA1 governance</vt:lpstr>
      <vt:lpstr>Agenda</vt:lpstr>
      <vt:lpstr>The Framework partnership Programme</vt:lpstr>
      <vt:lpstr>Agenda</vt:lpstr>
      <vt:lpstr>PowerPoint Presentation</vt:lpstr>
      <vt:lpstr>PowerPoint Presentation</vt:lpstr>
      <vt:lpstr>Agenda</vt:lpstr>
      <vt:lpstr>Background</vt:lpstr>
      <vt:lpstr>1. Key IUAC recommendations on GEANT strategy (from SIC questionnaire)</vt:lpstr>
      <vt:lpstr>2.1. Mission</vt:lpstr>
      <vt:lpstr>2.2.  Sustainability</vt:lpstr>
      <vt:lpstr>2.3. Clouds</vt:lpstr>
      <vt:lpstr>2.3 Clouds (cont.)</vt:lpstr>
      <vt:lpstr>2.4. Positioning towards commercials</vt:lpstr>
      <vt:lpstr>2.4. Positioning towards commercials (cont.)</vt:lpstr>
      <vt:lpstr>Agenda</vt:lpstr>
      <vt:lpstr>Agenda: Extra material</vt:lpstr>
      <vt:lpstr>FPA SGA structure</vt:lpstr>
      <vt:lpstr>The Framework partnership Programme</vt:lpstr>
      <vt:lpstr>Actions of the FPA A:Drive the Evolution of the Network </vt:lpstr>
      <vt:lpstr>Actions of the FPA B: Support the Knowledge Community </vt:lpstr>
      <vt:lpstr>Actions of the FPA C:Provide Security, Trust and Identity</vt:lpstr>
      <vt:lpstr>Actions of the FPA C:Provide Security, Trust and Identity</vt:lpstr>
      <vt:lpstr>Actions of the FPA D: Deliver GÉANT’s Collaborative Ecosystem </vt:lpstr>
      <vt:lpstr>Actions of the FPA E: Develop the Human Capital</vt:lpstr>
      <vt:lpstr>Actions of the FPA F: Ensuring the Long-Term Future </vt:lpstr>
      <vt:lpstr>Agenda: Extra material</vt:lpstr>
    </vt:vector>
  </TitlesOfParts>
  <Company>DANTE Ltd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Maurice</dc:creator>
  <cp:lastModifiedBy>Niels Hersoug</cp:lastModifiedBy>
  <cp:revision>180</cp:revision>
  <cp:lastPrinted>2014-10-29T08:41:59Z</cp:lastPrinted>
  <dcterms:created xsi:type="dcterms:W3CDTF">2014-10-15T11:29:27Z</dcterms:created>
  <dcterms:modified xsi:type="dcterms:W3CDTF">2014-12-02T12:01:10Z</dcterms:modified>
</cp:coreProperties>
</file>