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89"/>
  </p:notesMasterIdLst>
  <p:handoutMasterIdLst>
    <p:handoutMasterId r:id="rId90"/>
  </p:handoutMasterIdLst>
  <p:sldIdLst>
    <p:sldId id="865" r:id="rId2"/>
    <p:sldId id="895" r:id="rId3"/>
    <p:sldId id="818" r:id="rId4"/>
    <p:sldId id="820" r:id="rId5"/>
    <p:sldId id="843" r:id="rId6"/>
    <p:sldId id="825" r:id="rId7"/>
    <p:sldId id="827" r:id="rId8"/>
    <p:sldId id="829" r:id="rId9"/>
    <p:sldId id="830" r:id="rId10"/>
    <p:sldId id="831" r:id="rId11"/>
    <p:sldId id="832" r:id="rId12"/>
    <p:sldId id="836" r:id="rId13"/>
    <p:sldId id="839" r:id="rId14"/>
    <p:sldId id="894" r:id="rId15"/>
    <p:sldId id="912" r:id="rId16"/>
    <p:sldId id="909" r:id="rId17"/>
    <p:sldId id="838" r:id="rId18"/>
    <p:sldId id="914" r:id="rId19"/>
    <p:sldId id="893" r:id="rId20"/>
    <p:sldId id="908" r:id="rId21"/>
    <p:sldId id="906" r:id="rId22"/>
    <p:sldId id="915" r:id="rId23"/>
    <p:sldId id="918" r:id="rId24"/>
    <p:sldId id="916" r:id="rId25"/>
    <p:sldId id="917" r:id="rId26"/>
    <p:sldId id="891" r:id="rId27"/>
    <p:sldId id="866" r:id="rId28"/>
    <p:sldId id="900" r:id="rId29"/>
    <p:sldId id="847" r:id="rId30"/>
    <p:sldId id="848" r:id="rId31"/>
    <p:sldId id="849" r:id="rId32"/>
    <p:sldId id="899" r:id="rId33"/>
    <p:sldId id="850" r:id="rId34"/>
    <p:sldId id="883" r:id="rId35"/>
    <p:sldId id="870" r:id="rId36"/>
    <p:sldId id="871" r:id="rId37"/>
    <p:sldId id="902" r:id="rId38"/>
    <p:sldId id="873" r:id="rId39"/>
    <p:sldId id="896" r:id="rId40"/>
    <p:sldId id="875" r:id="rId41"/>
    <p:sldId id="876" r:id="rId42"/>
    <p:sldId id="877" r:id="rId43"/>
    <p:sldId id="878" r:id="rId44"/>
    <p:sldId id="879" r:id="rId45"/>
    <p:sldId id="817" r:id="rId46"/>
    <p:sldId id="774" r:id="rId47"/>
    <p:sldId id="802" r:id="rId48"/>
    <p:sldId id="809" r:id="rId49"/>
    <p:sldId id="779" r:id="rId50"/>
    <p:sldId id="780" r:id="rId51"/>
    <p:sldId id="785" r:id="rId52"/>
    <p:sldId id="788" r:id="rId53"/>
    <p:sldId id="790" r:id="rId54"/>
    <p:sldId id="806" r:id="rId55"/>
    <p:sldId id="803" r:id="rId56"/>
    <p:sldId id="804" r:id="rId57"/>
    <p:sldId id="769" r:id="rId58"/>
    <p:sldId id="718" r:id="rId59"/>
    <p:sldId id="767" r:id="rId60"/>
    <p:sldId id="730" r:id="rId61"/>
    <p:sldId id="728" r:id="rId62"/>
    <p:sldId id="719" r:id="rId63"/>
    <p:sldId id="681" r:id="rId64"/>
    <p:sldId id="687" r:id="rId65"/>
    <p:sldId id="704" r:id="rId66"/>
    <p:sldId id="705" r:id="rId67"/>
    <p:sldId id="706" r:id="rId68"/>
    <p:sldId id="708" r:id="rId69"/>
    <p:sldId id="702" r:id="rId70"/>
    <p:sldId id="703" r:id="rId71"/>
    <p:sldId id="695" r:id="rId72"/>
    <p:sldId id="731" r:id="rId73"/>
    <p:sldId id="682" r:id="rId74"/>
    <p:sldId id="582" r:id="rId75"/>
    <p:sldId id="583" r:id="rId76"/>
    <p:sldId id="676" r:id="rId77"/>
    <p:sldId id="673" r:id="rId78"/>
    <p:sldId id="454" r:id="rId79"/>
    <p:sldId id="474" r:id="rId80"/>
    <p:sldId id="475" r:id="rId81"/>
    <p:sldId id="579" r:id="rId82"/>
    <p:sldId id="488" r:id="rId83"/>
    <p:sldId id="446" r:id="rId84"/>
    <p:sldId id="382" r:id="rId85"/>
    <p:sldId id="572" r:id="rId86"/>
    <p:sldId id="575" r:id="rId87"/>
    <p:sldId id="576" r:id="rId88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03DB"/>
    <a:srgbClr val="0DFF0D"/>
    <a:srgbClr val="FFFF00"/>
    <a:srgbClr val="E923D1"/>
    <a:srgbClr val="CC9900"/>
    <a:srgbClr val="B7F6FF"/>
    <a:srgbClr val="FF66FF"/>
    <a:srgbClr val="4F81BD"/>
    <a:srgbClr val="AD13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9" autoAdjust="0"/>
    <p:restoredTop sz="84532" autoAdjust="0"/>
  </p:normalViewPr>
  <p:slideViewPr>
    <p:cSldViewPr>
      <p:cViewPr>
        <p:scale>
          <a:sx n="75" d="100"/>
          <a:sy n="75" d="100"/>
        </p:scale>
        <p:origin x="-1416" y="60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199" cy="497047"/>
          </a:xfrm>
          <a:prstGeom prst="rect">
            <a:avLst/>
          </a:prstGeom>
        </p:spPr>
        <p:txBody>
          <a:bodyPr vert="horz" lIns="92162" tIns="46081" rIns="92162" bIns="4608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398" y="1"/>
            <a:ext cx="2949199" cy="497047"/>
          </a:xfrm>
          <a:prstGeom prst="rect">
            <a:avLst/>
          </a:prstGeom>
        </p:spPr>
        <p:txBody>
          <a:bodyPr vert="horz" lIns="92162" tIns="46081" rIns="92162" bIns="46081" rtlCol="0"/>
          <a:lstStyle>
            <a:lvl1pPr algn="r">
              <a:defRPr sz="1200"/>
            </a:lvl1pPr>
          </a:lstStyle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93"/>
            <a:ext cx="2949199" cy="497046"/>
          </a:xfrm>
          <a:prstGeom prst="rect">
            <a:avLst/>
          </a:prstGeom>
        </p:spPr>
        <p:txBody>
          <a:bodyPr vert="horz" lIns="92162" tIns="46081" rIns="92162" bIns="4608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398" y="9440693"/>
            <a:ext cx="2949199" cy="497046"/>
          </a:xfrm>
          <a:prstGeom prst="rect">
            <a:avLst/>
          </a:prstGeom>
        </p:spPr>
        <p:txBody>
          <a:bodyPr vert="horz" lIns="92162" tIns="46081" rIns="92162" bIns="46081" rtlCol="0" anchor="b"/>
          <a:lstStyle>
            <a:lvl1pPr algn="r">
              <a:defRPr sz="1200"/>
            </a:lvl1pPr>
          </a:lstStyle>
          <a:p>
            <a:fld id="{02B2C8AF-A242-4054-9089-0D4F77FA8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37482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4"/>
            <a:ext cx="2949786" cy="496967"/>
          </a:xfrm>
          <a:prstGeom prst="rect">
            <a:avLst/>
          </a:prstGeom>
        </p:spPr>
        <p:txBody>
          <a:bodyPr vert="horz" lIns="95650" tIns="47824" rIns="95650" bIns="478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9" y="4"/>
            <a:ext cx="2949786" cy="496967"/>
          </a:xfrm>
          <a:prstGeom prst="rect">
            <a:avLst/>
          </a:prstGeom>
        </p:spPr>
        <p:txBody>
          <a:bodyPr vert="horz" lIns="95650" tIns="47824" rIns="95650" bIns="47824" rtlCol="0"/>
          <a:lstStyle>
            <a:lvl1pPr algn="r">
              <a:defRPr sz="1300"/>
            </a:lvl1pPr>
          </a:lstStyle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7205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50" tIns="47824" rIns="95650" bIns="478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90"/>
            <a:ext cx="5445760" cy="4472703"/>
          </a:xfrm>
          <a:prstGeom prst="rect">
            <a:avLst/>
          </a:prstGeom>
        </p:spPr>
        <p:txBody>
          <a:bodyPr vert="horz" lIns="95650" tIns="47824" rIns="95650" bIns="478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651"/>
            <a:ext cx="2949786" cy="496967"/>
          </a:xfrm>
          <a:prstGeom prst="rect">
            <a:avLst/>
          </a:prstGeom>
        </p:spPr>
        <p:txBody>
          <a:bodyPr vert="horz" lIns="95650" tIns="47824" rIns="95650" bIns="478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9" y="9440651"/>
            <a:ext cx="2949786" cy="496967"/>
          </a:xfrm>
          <a:prstGeom prst="rect">
            <a:avLst/>
          </a:prstGeom>
        </p:spPr>
        <p:txBody>
          <a:bodyPr vert="horz" lIns="95650" tIns="47824" rIns="95650" bIns="47824" rtlCol="0" anchor="b"/>
          <a:lstStyle>
            <a:lvl1pPr algn="r">
              <a:defRPr sz="1300"/>
            </a:lvl1pPr>
          </a:lstStyle>
          <a:p>
            <a:fld id="{C0A59470-A8AE-45FE-BCBC-04E3B3BE75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72483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aseline="0" dirty="0" smtClean="0"/>
              <a:t>It is my pleasure to show a future plan of J-PARC heavy-ion program in this QM conference at Kobe.</a:t>
            </a:r>
          </a:p>
          <a:p>
            <a:r>
              <a:rPr kumimoji="1" lang="en-US" altLang="ja-JP" baseline="0" dirty="0" smtClean="0"/>
              <a:t>The out line of my talk is as follows.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8312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7756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3707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077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13866-8452-44E1-92E0-24CB85DE592A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6414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FF9B5-33C2-47DF-AC76-E8C39C856B75}" type="slidenum">
              <a:rPr kumimoji="1" lang="ja-JP" altLang="en-US" smtClean="0"/>
              <a:t>47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4161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FF9B5-33C2-47DF-AC76-E8C39C856B75}" type="slidenum">
              <a:rPr kumimoji="1" lang="ja-JP" altLang="en-US" smtClean="0"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2212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FF9B5-33C2-47DF-AC76-E8C39C856B75}" type="slidenum">
              <a:rPr kumimoji="1" lang="ja-JP" altLang="en-US" smtClean="0"/>
              <a:t>51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2485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53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3242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pPr/>
              <a:t>61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3457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69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839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This is the collaborator</a:t>
            </a:r>
            <a:r>
              <a:rPr kumimoji="1" lang="en-US" altLang="ja-JP" baseline="0" dirty="0" smtClean="0"/>
              <a:t> list of this work.</a:t>
            </a:r>
          </a:p>
          <a:p>
            <a:r>
              <a:rPr kumimoji="1" lang="en-US" altLang="ja-JP" baseline="0" dirty="0" smtClean="0"/>
              <a:t>It mainly consists of experimentalists working for RHIC, LHC and J-PARC, and accelerator physicists at J-PARC.</a:t>
            </a:r>
          </a:p>
          <a:p>
            <a:r>
              <a:rPr kumimoji="1" lang="en-US" altLang="ja-JP" baseline="0" dirty="0" smtClean="0"/>
              <a:t>Especially in this work, Nara-san helped for JAM model and Saito-san helped for </a:t>
            </a:r>
            <a:r>
              <a:rPr kumimoji="1" lang="en-US" altLang="ja-JP" baseline="0" dirty="0" err="1" smtClean="0"/>
              <a:t>Hypernuclear</a:t>
            </a:r>
            <a:r>
              <a:rPr kumimoji="1" lang="en-US" altLang="ja-JP" baseline="0" dirty="0" smtClean="0"/>
              <a:t> design..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8357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399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BC2A93-4B6B-4DC7-8DDA-2F9E8A615DFF}" type="slidenum">
              <a:rPr lang="ja-JP" altLang="en-US" smtClean="0"/>
              <a:pPr/>
              <a:t>73</a:t>
            </a:fld>
            <a:endParaRPr lang="ja-JP" altLang="en-US" smtClean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77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3573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78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014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As</a:t>
            </a:r>
            <a:r>
              <a:rPr kumimoji="1" lang="en-US" altLang="ja-JP" baseline="0" dirty="0" smtClean="0"/>
              <a:t> you all know, at RHIC and LHC, QGP has been discovered at high temperature and low density.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9572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624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We have already RCS</a:t>
            </a:r>
            <a:r>
              <a:rPr kumimoji="1" lang="en-US" altLang="ja-JP" baseline="0" dirty="0" smtClean="0"/>
              <a:t> and MR </a:t>
            </a:r>
            <a:r>
              <a:rPr kumimoji="1" lang="en-US" altLang="ja-JP" baseline="0" smtClean="0"/>
              <a:t>with extremely </a:t>
            </a:r>
            <a:r>
              <a:rPr kumimoji="1" lang="en-US" altLang="ja-JP" baseline="0" dirty="0" smtClean="0"/>
              <a:t>high proton rates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3619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484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345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59470-A8AE-45FE-BCBC-04E3B3BE75C6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2014/8/8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345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E34C5-2603-496A-8AB6-67394CD3415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538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006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666217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64972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5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769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904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588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743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193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37329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3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8/5/2015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448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111.wmf"/><Relationship Id="rId2" Type="http://schemas.openxmlformats.org/officeDocument/2006/relationships/image" Target="../media/image10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wmf"/><Relationship Id="rId5" Type="http://schemas.openxmlformats.org/officeDocument/2006/relationships/image" Target="../media/image109.wmf"/><Relationship Id="rId4" Type="http://schemas.openxmlformats.org/officeDocument/2006/relationships/image" Target="../media/image46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24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7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2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http://imss.kek.jp/about/library/img/facility/J-PARC-birdview02_(c)jpar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531440"/>
            <a:ext cx="9505056" cy="748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コンテンツ プレースホルダー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576" y="3645024"/>
            <a:ext cx="7745711" cy="345638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208912" cy="14700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Studies of high density baryon matter with high intensity heavy-ion beams</a:t>
            </a:r>
            <a:br>
              <a:rPr kumimoji="1" lang="en-US" altLang="ja-JP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kumimoji="1" lang="en-US" altLang="ja-JP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J-PARC</a:t>
            </a:r>
            <a: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31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H. </a:t>
            </a:r>
            <a:r>
              <a:rPr lang="en-US" altLang="ja-JP" sz="31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Sako</a:t>
            </a:r>
            <a:r>
              <a:rPr lang="en-US" altLang="ja-JP" sz="31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(JAEA) for J-PARC HI Collaboration</a:t>
            </a:r>
            <a:r>
              <a:rPr lang="en-US" altLang="ja-JP" sz="31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sz="31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3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QM15 at Kobe, 2015/9/29</a:t>
            </a: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kumimoji="1"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15616" y="3356992"/>
            <a:ext cx="6768752" cy="3255095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J-PARC Heavy-ion Program</a:t>
            </a: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design</a:t>
            </a:r>
          </a:p>
          <a:p>
            <a:pPr marL="514350" indent="-514350" algn="l">
              <a:buAutoNum type="arabicPeriod"/>
            </a:pPr>
            <a:r>
              <a:rPr lang="en-US" altLang="ja-JP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ja-JP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pectrometer design</a:t>
            </a:r>
          </a:p>
          <a:p>
            <a:pPr marL="514350" indent="-514350" algn="l">
              <a:buAutoNum type="arabicPeriod"/>
            </a:pPr>
            <a:r>
              <a:rPr lang="en-US" altLang="ja-JP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Dilepton</a:t>
            </a:r>
            <a:r>
              <a:rPr lang="en-US" altLang="ja-JP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simulation</a:t>
            </a: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</a:t>
            </a:r>
            <a:r>
              <a:rPr lang="en-US" altLang="ja-JP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hypernuclear</a:t>
            </a:r>
            <a:r>
              <a:rPr lang="en-US" altLang="ja-JP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spectrometer</a:t>
            </a:r>
          </a:p>
          <a:p>
            <a:pPr marL="514350" indent="-514350" algn="l">
              <a:buAutoNum type="arabicPeriod"/>
            </a:pPr>
            <a:r>
              <a:rPr kumimoji="1" lang="en-US" altLang="ja-JP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kumimoji="1" lang="ja-JP" alt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623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十二角形 105"/>
          <p:cNvSpPr/>
          <p:nvPr/>
        </p:nvSpPr>
        <p:spPr>
          <a:xfrm rot="900000">
            <a:off x="1406200" y="1083205"/>
            <a:ext cx="4788000" cy="4788000"/>
          </a:xfrm>
          <a:prstGeom prst="dodecagon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十二角形 106"/>
          <p:cNvSpPr/>
          <p:nvPr/>
        </p:nvSpPr>
        <p:spPr>
          <a:xfrm rot="900000">
            <a:off x="1489413" y="1183507"/>
            <a:ext cx="4608000" cy="4608000"/>
          </a:xfrm>
          <a:prstGeom prst="dodecagon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十二角形 107"/>
          <p:cNvSpPr/>
          <p:nvPr/>
        </p:nvSpPr>
        <p:spPr>
          <a:xfrm rot="900000">
            <a:off x="1590630" y="1262290"/>
            <a:ext cx="4428000" cy="4428000"/>
          </a:xfrm>
          <a:prstGeom prst="dodecagon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十二角形 108"/>
          <p:cNvSpPr/>
          <p:nvPr/>
        </p:nvSpPr>
        <p:spPr>
          <a:xfrm rot="900000">
            <a:off x="1664983" y="1367937"/>
            <a:ext cx="4248000" cy="4248000"/>
          </a:xfrm>
          <a:prstGeom prst="dodecagon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十二角形 109"/>
          <p:cNvSpPr/>
          <p:nvPr/>
        </p:nvSpPr>
        <p:spPr>
          <a:xfrm rot="900000">
            <a:off x="1756800" y="1454400"/>
            <a:ext cx="4068000" cy="4068000"/>
          </a:xfrm>
          <a:prstGeom prst="dodecagon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十二角形 110"/>
          <p:cNvSpPr/>
          <p:nvPr/>
        </p:nvSpPr>
        <p:spPr>
          <a:xfrm rot="900000">
            <a:off x="1840553" y="1552367"/>
            <a:ext cx="3888000" cy="3888000"/>
          </a:xfrm>
          <a:prstGeom prst="dodecagon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十二角形 111"/>
          <p:cNvSpPr/>
          <p:nvPr/>
        </p:nvSpPr>
        <p:spPr>
          <a:xfrm rot="900000">
            <a:off x="1926000" y="1638000"/>
            <a:ext cx="3708000" cy="3708000"/>
          </a:xfrm>
          <a:prstGeom prst="dodecagon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十二角形 112"/>
          <p:cNvSpPr/>
          <p:nvPr/>
        </p:nvSpPr>
        <p:spPr>
          <a:xfrm rot="900000">
            <a:off x="2015702" y="1736798"/>
            <a:ext cx="3528000" cy="3528000"/>
          </a:xfrm>
          <a:prstGeom prst="dodecagon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2" name="グループ化 71"/>
          <p:cNvGrpSpPr/>
          <p:nvPr/>
        </p:nvGrpSpPr>
        <p:grpSpPr>
          <a:xfrm>
            <a:off x="3743920" y="957600"/>
            <a:ext cx="108000" cy="2399392"/>
            <a:chOff x="3923928" y="1340768"/>
            <a:chExt cx="165076" cy="2049998"/>
          </a:xfrm>
        </p:grpSpPr>
        <p:sp>
          <p:nvSpPr>
            <p:cNvPr id="77" name="正方形/長方形 76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374677" y="147839"/>
            <a:ext cx="1625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Beam</a:t>
            </a:r>
            <a:r>
              <a:rPr kumimoji="1" lang="en-US" altLang="ja-JP" sz="2400" b="1" dirty="0" smtClean="0"/>
              <a:t> View</a:t>
            </a:r>
            <a:endParaRPr kumimoji="1" lang="ja-JP" altLang="en-US" sz="2400" b="1" dirty="0"/>
          </a:p>
        </p:txBody>
      </p:sp>
      <p:grpSp>
        <p:nvGrpSpPr>
          <p:cNvPr id="12" name="グループ化 11"/>
          <p:cNvGrpSpPr/>
          <p:nvPr/>
        </p:nvGrpSpPr>
        <p:grpSpPr>
          <a:xfrm rot="5400000">
            <a:off x="5046496" y="2247311"/>
            <a:ext cx="108000" cy="2399392"/>
            <a:chOff x="3923928" y="1340768"/>
            <a:chExt cx="165076" cy="2049998"/>
          </a:xfrm>
        </p:grpSpPr>
        <p:sp>
          <p:nvSpPr>
            <p:cNvPr id="9" name="正方形/長方形 8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3763887" y="2109165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RICH</a:t>
            </a:r>
            <a:endParaRPr kumimoji="1" lang="ja-JP" altLang="en-US" dirty="0"/>
          </a:p>
        </p:txBody>
      </p:sp>
      <p:sp>
        <p:nvSpPr>
          <p:cNvPr id="208" name="テキスト ボックス 207"/>
          <p:cNvSpPr txBox="1"/>
          <p:nvPr/>
        </p:nvSpPr>
        <p:spPr>
          <a:xfrm>
            <a:off x="4656214" y="138478"/>
            <a:ext cx="149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solidFill>
                  <a:srgbClr val="FF0000"/>
                </a:solidFill>
              </a:rPr>
              <a:t>Muon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Tracker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2988000" y="957600"/>
            <a:ext cx="287856" cy="103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タイトル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449416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/>
          </a:p>
        </p:txBody>
      </p:sp>
      <p:grpSp>
        <p:nvGrpSpPr>
          <p:cNvPr id="57" name="グループ化 56"/>
          <p:cNvGrpSpPr/>
          <p:nvPr/>
        </p:nvGrpSpPr>
        <p:grpSpPr>
          <a:xfrm rot="1800000">
            <a:off x="4396045" y="1124734"/>
            <a:ext cx="108000" cy="2399392"/>
            <a:chOff x="3923928" y="1340768"/>
            <a:chExt cx="165076" cy="2049998"/>
          </a:xfrm>
        </p:grpSpPr>
        <p:sp>
          <p:nvSpPr>
            <p:cNvPr id="58" name="正方形/長方形 57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/>
          <p:cNvGrpSpPr/>
          <p:nvPr/>
        </p:nvGrpSpPr>
        <p:grpSpPr>
          <a:xfrm rot="3600000">
            <a:off x="4878017" y="1596352"/>
            <a:ext cx="108000" cy="2399392"/>
            <a:chOff x="3923928" y="1340768"/>
            <a:chExt cx="165076" cy="2049998"/>
          </a:xfrm>
        </p:grpSpPr>
        <p:sp>
          <p:nvSpPr>
            <p:cNvPr id="70" name="正方形/長方形 69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 rot="7200000">
            <a:off x="4892192" y="2898601"/>
            <a:ext cx="108000" cy="2399392"/>
            <a:chOff x="3923928" y="1340768"/>
            <a:chExt cx="165076" cy="2049998"/>
          </a:xfrm>
        </p:grpSpPr>
        <p:sp>
          <p:nvSpPr>
            <p:cNvPr id="80" name="正方形/長方形 79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 rot="9000000">
            <a:off x="4414447" y="3410164"/>
            <a:ext cx="108000" cy="2399392"/>
            <a:chOff x="3923928" y="1340768"/>
            <a:chExt cx="165076" cy="2049998"/>
          </a:xfrm>
        </p:grpSpPr>
        <p:sp>
          <p:nvSpPr>
            <p:cNvPr id="83" name="正方形/長方形 82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/>
          <p:cNvGrpSpPr/>
          <p:nvPr/>
        </p:nvGrpSpPr>
        <p:grpSpPr>
          <a:xfrm rot="10800000">
            <a:off x="3743920" y="3600000"/>
            <a:ext cx="108000" cy="2399392"/>
            <a:chOff x="3923928" y="1340768"/>
            <a:chExt cx="165076" cy="2049998"/>
          </a:xfrm>
        </p:grpSpPr>
        <p:sp>
          <p:nvSpPr>
            <p:cNvPr id="87" name="正方形/長方形 86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/>
          <p:cNvGrpSpPr/>
          <p:nvPr/>
        </p:nvGrpSpPr>
        <p:grpSpPr>
          <a:xfrm rot="12600000">
            <a:off x="3079298" y="3395584"/>
            <a:ext cx="108000" cy="2399392"/>
            <a:chOff x="3923928" y="1340768"/>
            <a:chExt cx="165076" cy="2049998"/>
          </a:xfrm>
        </p:grpSpPr>
        <p:sp>
          <p:nvSpPr>
            <p:cNvPr id="90" name="正方形/長方形 89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/>
          <p:cNvGrpSpPr/>
          <p:nvPr/>
        </p:nvGrpSpPr>
        <p:grpSpPr>
          <a:xfrm rot="14400000">
            <a:off x="2614751" y="2925373"/>
            <a:ext cx="108000" cy="2399392"/>
            <a:chOff x="3923928" y="1340768"/>
            <a:chExt cx="165076" cy="2049998"/>
          </a:xfrm>
        </p:grpSpPr>
        <p:sp>
          <p:nvSpPr>
            <p:cNvPr id="93" name="正方形/長方形 92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/>
          <p:cNvGrpSpPr/>
          <p:nvPr/>
        </p:nvGrpSpPr>
        <p:grpSpPr>
          <a:xfrm rot="16200000">
            <a:off x="2425980" y="2272057"/>
            <a:ext cx="108000" cy="2399392"/>
            <a:chOff x="3923928" y="1340768"/>
            <a:chExt cx="165076" cy="2049998"/>
          </a:xfrm>
        </p:grpSpPr>
        <p:sp>
          <p:nvSpPr>
            <p:cNvPr id="96" name="正方形/長方形 95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 rot="18000000">
            <a:off x="2623952" y="1618723"/>
            <a:ext cx="108000" cy="2399392"/>
            <a:chOff x="3923928" y="1340768"/>
            <a:chExt cx="165076" cy="2049998"/>
          </a:xfrm>
        </p:grpSpPr>
        <p:sp>
          <p:nvSpPr>
            <p:cNvPr id="99" name="正方形/長方形 98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" name="グループ化 100"/>
          <p:cNvGrpSpPr/>
          <p:nvPr/>
        </p:nvGrpSpPr>
        <p:grpSpPr>
          <a:xfrm rot="19800000">
            <a:off x="3102061" y="1149532"/>
            <a:ext cx="108000" cy="2399392"/>
            <a:chOff x="3923928" y="1340768"/>
            <a:chExt cx="165076" cy="2049998"/>
          </a:xfrm>
        </p:grpSpPr>
        <p:sp>
          <p:nvSpPr>
            <p:cNvPr id="102" name="正方形/長方形 101"/>
            <p:cNvSpPr/>
            <p:nvPr/>
          </p:nvSpPr>
          <p:spPr>
            <a:xfrm>
              <a:off x="3923928" y="1368734"/>
              <a:ext cx="165076" cy="20220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3923928" y="1340768"/>
              <a:ext cx="165076" cy="6297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十二角形 9"/>
          <p:cNvSpPr/>
          <p:nvPr/>
        </p:nvSpPr>
        <p:spPr>
          <a:xfrm rot="900000">
            <a:off x="1259912" y="945030"/>
            <a:ext cx="5040000" cy="5040000"/>
          </a:xfrm>
          <a:prstGeom prst="dodecagon">
            <a:avLst/>
          </a:prstGeom>
          <a:noFill/>
          <a:ln w="101600">
            <a:solidFill>
              <a:srgbClr val="DD11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十二角形 103"/>
          <p:cNvSpPr/>
          <p:nvPr/>
        </p:nvSpPr>
        <p:spPr>
          <a:xfrm rot="900000">
            <a:off x="1332000" y="1008000"/>
            <a:ext cx="4932000" cy="4932000"/>
          </a:xfrm>
          <a:prstGeom prst="dodecagon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十二角形 104"/>
          <p:cNvSpPr/>
          <p:nvPr/>
        </p:nvSpPr>
        <p:spPr>
          <a:xfrm rot="900000">
            <a:off x="1047358" y="734399"/>
            <a:ext cx="5472000" cy="5472000"/>
          </a:xfrm>
          <a:prstGeom prst="dodecagon">
            <a:avLst/>
          </a:prstGeom>
          <a:noFill/>
          <a:ln w="304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3546000" y="3213032"/>
            <a:ext cx="504000" cy="504000"/>
            <a:chOff x="3528520" y="3213032"/>
            <a:chExt cx="504000" cy="504000"/>
          </a:xfrm>
        </p:grpSpPr>
        <p:sp>
          <p:nvSpPr>
            <p:cNvPr id="124" name="円/楕円 123"/>
            <p:cNvSpPr/>
            <p:nvPr/>
          </p:nvSpPr>
          <p:spPr>
            <a:xfrm>
              <a:off x="3528520" y="3213032"/>
              <a:ext cx="504000" cy="504000"/>
            </a:xfrm>
            <a:prstGeom prst="ellipse">
              <a:avLst/>
            </a:prstGeom>
            <a:solidFill>
              <a:srgbClr val="66FFFF">
                <a:alpha val="4902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3590032" y="3272400"/>
              <a:ext cx="396000" cy="396000"/>
            </a:xfrm>
            <a:prstGeom prst="ellipse">
              <a:avLst/>
            </a:prstGeom>
            <a:solidFill>
              <a:srgbClr val="66FFFF">
                <a:alpha val="4902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3662032" y="3348000"/>
              <a:ext cx="252000" cy="252000"/>
            </a:xfrm>
            <a:prstGeom prst="ellipse">
              <a:avLst/>
            </a:prstGeom>
            <a:solidFill>
              <a:srgbClr val="66FFFF">
                <a:alpha val="4902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3716032" y="3402000"/>
              <a:ext cx="144000" cy="144000"/>
            </a:xfrm>
            <a:prstGeom prst="ellipse">
              <a:avLst/>
            </a:prstGeom>
            <a:solidFill>
              <a:srgbClr val="66FFFF">
                <a:alpha val="4902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3755632" y="3434400"/>
              <a:ext cx="72000" cy="72000"/>
            </a:xfrm>
            <a:prstGeom prst="ellipse">
              <a:avLst/>
            </a:prstGeom>
            <a:solidFill>
              <a:srgbClr val="66FFFF">
                <a:alpha val="4902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4" name="十二角形 113"/>
          <p:cNvSpPr/>
          <p:nvPr/>
        </p:nvSpPr>
        <p:spPr>
          <a:xfrm rot="900000">
            <a:off x="849358" y="531033"/>
            <a:ext cx="5868000" cy="5868000"/>
          </a:xfrm>
          <a:prstGeom prst="dodecagon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十二角形 114"/>
          <p:cNvSpPr/>
          <p:nvPr/>
        </p:nvSpPr>
        <p:spPr>
          <a:xfrm rot="900000">
            <a:off x="792405" y="468000"/>
            <a:ext cx="6012000" cy="6012000"/>
          </a:xfrm>
          <a:prstGeom prst="dodecagon">
            <a:avLst/>
          </a:prstGeom>
          <a:noFill/>
          <a:ln w="1016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93849" y="539388"/>
            <a:ext cx="1750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Neutron counter</a:t>
            </a:r>
            <a:endParaRPr kumimoji="1" lang="ja-JP" altLang="en-US" dirty="0"/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2366954" y="933138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EM</a:t>
            </a:r>
            <a:r>
              <a:rPr kumimoji="1" lang="en-US" altLang="ja-JP" dirty="0" smtClean="0"/>
              <a:t>CAL</a:t>
            </a:r>
            <a:endParaRPr kumimoji="1" lang="ja-JP" altLang="en-US" dirty="0"/>
          </a:p>
        </p:txBody>
      </p:sp>
      <p:sp>
        <p:nvSpPr>
          <p:cNvPr id="199" name="テキスト ボックス 198"/>
          <p:cNvSpPr txBox="1"/>
          <p:nvPr/>
        </p:nvSpPr>
        <p:spPr>
          <a:xfrm>
            <a:off x="6344874" y="5444995"/>
            <a:ext cx="1621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Toroid coils</a:t>
            </a:r>
          </a:p>
        </p:txBody>
      </p:sp>
      <p:sp>
        <p:nvSpPr>
          <p:cNvPr id="116" name="十二角形 115"/>
          <p:cNvSpPr/>
          <p:nvPr/>
        </p:nvSpPr>
        <p:spPr>
          <a:xfrm rot="900000">
            <a:off x="713112" y="378000"/>
            <a:ext cx="6192000" cy="6192000"/>
          </a:xfrm>
          <a:prstGeom prst="dodecagon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十二角形 116"/>
          <p:cNvSpPr/>
          <p:nvPr/>
        </p:nvSpPr>
        <p:spPr>
          <a:xfrm rot="900000">
            <a:off x="620352" y="301138"/>
            <a:ext cx="6336000" cy="6336000"/>
          </a:xfrm>
          <a:prstGeom prst="dodecagon">
            <a:avLst/>
          </a:prstGeom>
          <a:noFill/>
          <a:ln w="1016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0" name="直線矢印コネクタ 199"/>
          <p:cNvCxnSpPr/>
          <p:nvPr/>
        </p:nvCxnSpPr>
        <p:spPr>
          <a:xfrm flipH="1" flipV="1">
            <a:off x="5847084" y="4669756"/>
            <a:ext cx="669132" cy="7752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6960175" y="4513882"/>
            <a:ext cx="2152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12-fold coils</a:t>
            </a:r>
          </a:p>
          <a:p>
            <a:r>
              <a:rPr lang="en-US" altLang="ja-JP" dirty="0"/>
              <a:t>B</a:t>
            </a:r>
            <a:r>
              <a:rPr lang="en-US" altLang="ja-JP" dirty="0">
                <a:latin typeface="Symbol" panose="05050102010706020507" pitchFamily="18" charset="2"/>
              </a:rPr>
              <a:t>f</a:t>
            </a:r>
            <a:r>
              <a:rPr lang="en-US" altLang="ja-JP" dirty="0"/>
              <a:t> v</a:t>
            </a:r>
            <a:r>
              <a:rPr lang="en-US" altLang="ja-JP" dirty="0" smtClean="0"/>
              <a:t>ariations ~+-20%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068304" y="2049335"/>
            <a:ext cx="1838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Coils = insensitive</a:t>
            </a:r>
          </a:p>
          <a:p>
            <a:r>
              <a:rPr lang="en-US" altLang="ja-JP" dirty="0" smtClean="0"/>
              <a:t>area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5589997" y="2361644"/>
            <a:ext cx="1565451" cy="431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円/楕円 128"/>
          <p:cNvSpPr/>
          <p:nvPr/>
        </p:nvSpPr>
        <p:spPr>
          <a:xfrm>
            <a:off x="2267744" y="1950767"/>
            <a:ext cx="3047086" cy="3024336"/>
          </a:xfrm>
          <a:prstGeom prst="ellipse">
            <a:avLst/>
          </a:prstGeom>
          <a:solidFill>
            <a:srgbClr val="30FE70">
              <a:alpha val="4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3024000" y="2696400"/>
            <a:ext cx="1548000" cy="1548000"/>
          </a:xfrm>
          <a:prstGeom prst="ellipse">
            <a:avLst/>
          </a:prstGeom>
          <a:solidFill>
            <a:srgbClr val="FFFFFF">
              <a:alpha val="4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タイトル 1"/>
          <p:cNvSpPr txBox="1">
            <a:spLocks/>
          </p:cNvSpPr>
          <p:nvPr/>
        </p:nvSpPr>
        <p:spPr>
          <a:xfrm>
            <a:off x="6619067" y="665694"/>
            <a:ext cx="2227328" cy="1285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JHITS</a:t>
            </a:r>
          </a:p>
          <a:p>
            <a:r>
              <a:rPr lang="en-US" altLang="ja-JP" sz="3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J-PARC Heavy Ion</a:t>
            </a:r>
          </a:p>
          <a:p>
            <a:r>
              <a:rPr lang="en-US" altLang="ja-JP" sz="3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Toroidal Spectrometer</a:t>
            </a:r>
            <a:endParaRPr lang="ja-JP" altLang="en-US" sz="36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576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正方形/長方形 239"/>
          <p:cNvSpPr/>
          <p:nvPr/>
        </p:nvSpPr>
        <p:spPr>
          <a:xfrm flipH="1">
            <a:off x="2998565" y="2132856"/>
            <a:ext cx="45719" cy="2567483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正方形/長方形 240"/>
          <p:cNvSpPr/>
          <p:nvPr/>
        </p:nvSpPr>
        <p:spPr>
          <a:xfrm flipH="1">
            <a:off x="3070574" y="2204864"/>
            <a:ext cx="45719" cy="2495475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台形 101"/>
          <p:cNvSpPr/>
          <p:nvPr/>
        </p:nvSpPr>
        <p:spPr>
          <a:xfrm rot="5400000" flipV="1">
            <a:off x="1336634" y="3092581"/>
            <a:ext cx="2232549" cy="579039"/>
          </a:xfrm>
          <a:prstGeom prst="trapezoid">
            <a:avLst>
              <a:gd name="adj" fmla="val 58255"/>
            </a:avLst>
          </a:prstGeom>
          <a:solidFill>
            <a:srgbClr val="9EF3FC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台形 2"/>
          <p:cNvSpPr/>
          <p:nvPr/>
        </p:nvSpPr>
        <p:spPr>
          <a:xfrm rot="1800000" flipV="1">
            <a:off x="206124" y="1590159"/>
            <a:ext cx="2565487" cy="568018"/>
          </a:xfrm>
          <a:prstGeom prst="trapezoid">
            <a:avLst>
              <a:gd name="adj" fmla="val 62898"/>
            </a:avLst>
          </a:prstGeom>
          <a:solidFill>
            <a:srgbClr val="9EF3FC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台形 100"/>
          <p:cNvSpPr/>
          <p:nvPr/>
        </p:nvSpPr>
        <p:spPr>
          <a:xfrm rot="19780462">
            <a:off x="257488" y="4656105"/>
            <a:ext cx="2519506" cy="529917"/>
          </a:xfrm>
          <a:prstGeom prst="trapezoid">
            <a:avLst>
              <a:gd name="adj" fmla="val 58255"/>
            </a:avLst>
          </a:prstGeom>
          <a:solidFill>
            <a:srgbClr val="9EF3FC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6608685" y="908720"/>
            <a:ext cx="45719" cy="5040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0" name="直線コネクタ 59"/>
          <p:cNvCxnSpPr/>
          <p:nvPr/>
        </p:nvCxnSpPr>
        <p:spPr>
          <a:xfrm flipV="1">
            <a:off x="613450" y="3306538"/>
            <a:ext cx="395058" cy="165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正方形/長方形 74"/>
          <p:cNvSpPr/>
          <p:nvPr/>
        </p:nvSpPr>
        <p:spPr>
          <a:xfrm>
            <a:off x="910334" y="3330127"/>
            <a:ext cx="45719" cy="794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7" name="直線コネクタ 76"/>
          <p:cNvCxnSpPr/>
          <p:nvPr/>
        </p:nvCxnSpPr>
        <p:spPr>
          <a:xfrm>
            <a:off x="613450" y="3271277"/>
            <a:ext cx="46363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592046" y="3226646"/>
            <a:ext cx="56047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>
            <a:off x="1207765" y="3186933"/>
            <a:ext cx="0" cy="3640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>
            <a:off x="1008508" y="3308195"/>
            <a:ext cx="0" cy="1329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1077085" y="3271515"/>
            <a:ext cx="0" cy="210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正方形/長方形 99"/>
          <p:cNvSpPr/>
          <p:nvPr/>
        </p:nvSpPr>
        <p:spPr>
          <a:xfrm>
            <a:off x="590020" y="836712"/>
            <a:ext cx="6064383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正方形/長方形 122"/>
          <p:cNvSpPr/>
          <p:nvPr/>
        </p:nvSpPr>
        <p:spPr>
          <a:xfrm>
            <a:off x="6799210" y="760631"/>
            <a:ext cx="133507" cy="5318104"/>
          </a:xfrm>
          <a:prstGeom prst="rect">
            <a:avLst/>
          </a:prstGeom>
          <a:solidFill>
            <a:srgbClr val="E923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84" name="直線コネクタ 83"/>
          <p:cNvCxnSpPr/>
          <p:nvPr/>
        </p:nvCxnSpPr>
        <p:spPr>
          <a:xfrm>
            <a:off x="590021" y="3186933"/>
            <a:ext cx="60642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/>
          <p:nvPr/>
        </p:nvCxnSpPr>
        <p:spPr>
          <a:xfrm>
            <a:off x="1152524" y="3229052"/>
            <a:ext cx="0" cy="2889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正方形/長方形 66"/>
          <p:cNvSpPr/>
          <p:nvPr/>
        </p:nvSpPr>
        <p:spPr>
          <a:xfrm>
            <a:off x="8388424" y="2977523"/>
            <a:ext cx="755576" cy="741742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1" name="直線コネクタ 140"/>
          <p:cNvCxnSpPr/>
          <p:nvPr/>
        </p:nvCxnSpPr>
        <p:spPr>
          <a:xfrm>
            <a:off x="620268" y="3441183"/>
            <a:ext cx="38824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線コネクタ 147"/>
          <p:cNvCxnSpPr/>
          <p:nvPr/>
        </p:nvCxnSpPr>
        <p:spPr>
          <a:xfrm>
            <a:off x="620268" y="3481579"/>
            <a:ext cx="46024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線コネクタ 150"/>
          <p:cNvCxnSpPr/>
          <p:nvPr/>
        </p:nvCxnSpPr>
        <p:spPr>
          <a:xfrm>
            <a:off x="620268" y="3518039"/>
            <a:ext cx="53225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コネクタ 159"/>
          <p:cNvCxnSpPr/>
          <p:nvPr/>
        </p:nvCxnSpPr>
        <p:spPr>
          <a:xfrm>
            <a:off x="613450" y="3550935"/>
            <a:ext cx="58445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線コネクタ 162"/>
          <p:cNvCxnSpPr/>
          <p:nvPr/>
        </p:nvCxnSpPr>
        <p:spPr>
          <a:xfrm>
            <a:off x="1244085" y="3481579"/>
            <a:ext cx="0" cy="127799"/>
          </a:xfrm>
          <a:prstGeom prst="line">
            <a:avLst/>
          </a:prstGeom>
          <a:ln w="28575">
            <a:solidFill>
              <a:srgbClr val="E923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正方形/長方形 69"/>
          <p:cNvSpPr/>
          <p:nvPr/>
        </p:nvSpPr>
        <p:spPr>
          <a:xfrm rot="10800000">
            <a:off x="7371441" y="-20500"/>
            <a:ext cx="778767" cy="68785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5" name="正方形/長方形 154"/>
          <p:cNvSpPr/>
          <p:nvPr/>
        </p:nvSpPr>
        <p:spPr>
          <a:xfrm rot="10800000">
            <a:off x="7657008" y="-20499"/>
            <a:ext cx="36000" cy="6905883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/>
          <p:cNvSpPr/>
          <p:nvPr/>
        </p:nvSpPr>
        <p:spPr>
          <a:xfrm>
            <a:off x="544316" y="726959"/>
            <a:ext cx="6398120" cy="109753"/>
          </a:xfrm>
          <a:prstGeom prst="rect">
            <a:avLst/>
          </a:prstGeom>
          <a:solidFill>
            <a:srgbClr val="E923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8" name="正方形/長方形 187"/>
          <p:cNvSpPr/>
          <p:nvPr/>
        </p:nvSpPr>
        <p:spPr>
          <a:xfrm>
            <a:off x="580310" y="5996991"/>
            <a:ext cx="6362126" cy="148884"/>
          </a:xfrm>
          <a:prstGeom prst="rect">
            <a:avLst/>
          </a:prstGeom>
          <a:solidFill>
            <a:srgbClr val="E923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9" name="正方形/長方形 188"/>
          <p:cNvSpPr/>
          <p:nvPr/>
        </p:nvSpPr>
        <p:spPr>
          <a:xfrm flipV="1">
            <a:off x="620268" y="5903561"/>
            <a:ext cx="6034136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正方形/長方形 201"/>
          <p:cNvSpPr/>
          <p:nvPr/>
        </p:nvSpPr>
        <p:spPr>
          <a:xfrm rot="16200000" flipH="1">
            <a:off x="3941922" y="3452439"/>
            <a:ext cx="36000" cy="67773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3" name="正方形/長方形 202"/>
          <p:cNvSpPr/>
          <p:nvPr/>
        </p:nvSpPr>
        <p:spPr>
          <a:xfrm rot="16200000" flipH="1">
            <a:off x="3947720" y="3314221"/>
            <a:ext cx="36000" cy="67657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4" name="正方形/長方形 203"/>
          <p:cNvSpPr/>
          <p:nvPr/>
        </p:nvSpPr>
        <p:spPr>
          <a:xfrm rot="16200000" flipH="1">
            <a:off x="3949537" y="3355269"/>
            <a:ext cx="72005" cy="6805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5" name="正方形/長方形 204"/>
          <p:cNvSpPr/>
          <p:nvPr/>
        </p:nvSpPr>
        <p:spPr>
          <a:xfrm rot="16200000" flipH="1">
            <a:off x="3941151" y="3219641"/>
            <a:ext cx="72005" cy="6788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6" name="正方形/長方形 205"/>
          <p:cNvSpPr/>
          <p:nvPr/>
        </p:nvSpPr>
        <p:spPr>
          <a:xfrm rot="16200000" flipH="1">
            <a:off x="3930919" y="3165690"/>
            <a:ext cx="36000" cy="675530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2" name="正方形/長方形 221"/>
          <p:cNvSpPr/>
          <p:nvPr/>
        </p:nvSpPr>
        <p:spPr>
          <a:xfrm rot="16200000">
            <a:off x="3917367" y="-3026032"/>
            <a:ext cx="45719" cy="677766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4" name="正方形/長方形 223"/>
          <p:cNvSpPr/>
          <p:nvPr/>
        </p:nvSpPr>
        <p:spPr>
          <a:xfrm rot="16200000" flipH="1">
            <a:off x="3899064" y="-3186308"/>
            <a:ext cx="144000" cy="687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5" name="正方形/長方形 224"/>
          <p:cNvSpPr/>
          <p:nvPr/>
        </p:nvSpPr>
        <p:spPr>
          <a:xfrm rot="16200000">
            <a:off x="3944405" y="-3214800"/>
            <a:ext cx="36000" cy="682712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6" name="正方形/長方形 225"/>
          <p:cNvSpPr/>
          <p:nvPr/>
        </p:nvSpPr>
        <p:spPr>
          <a:xfrm rot="16200000">
            <a:off x="3907289" y="-3374661"/>
            <a:ext cx="36000" cy="680256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7" name="正方形/長方形 226"/>
          <p:cNvSpPr/>
          <p:nvPr/>
        </p:nvSpPr>
        <p:spPr>
          <a:xfrm rot="16200000" flipH="1">
            <a:off x="3903972" y="-3315028"/>
            <a:ext cx="124587" cy="68438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1" name="正方形/長方形 230"/>
          <p:cNvSpPr/>
          <p:nvPr/>
        </p:nvSpPr>
        <p:spPr>
          <a:xfrm>
            <a:off x="544317" y="385235"/>
            <a:ext cx="6398119" cy="34087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2" name="正方形/長方形 231"/>
          <p:cNvSpPr/>
          <p:nvPr/>
        </p:nvSpPr>
        <p:spPr>
          <a:xfrm>
            <a:off x="590021" y="6145875"/>
            <a:ext cx="6352415" cy="34087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3" name="正方形/長方形 232"/>
          <p:cNvSpPr/>
          <p:nvPr/>
        </p:nvSpPr>
        <p:spPr>
          <a:xfrm rot="5400000">
            <a:off x="4071697" y="3255976"/>
            <a:ext cx="6101519" cy="36004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38" name="直線コネクタ 237"/>
          <p:cNvCxnSpPr/>
          <p:nvPr/>
        </p:nvCxnSpPr>
        <p:spPr>
          <a:xfrm>
            <a:off x="1244085" y="3137756"/>
            <a:ext cx="0" cy="127799"/>
          </a:xfrm>
          <a:prstGeom prst="line">
            <a:avLst/>
          </a:prstGeom>
          <a:ln w="28575">
            <a:solidFill>
              <a:srgbClr val="E923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直線矢印コネクタ 244"/>
          <p:cNvCxnSpPr/>
          <p:nvPr/>
        </p:nvCxnSpPr>
        <p:spPr>
          <a:xfrm>
            <a:off x="147198" y="915579"/>
            <a:ext cx="0" cy="244795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テキスト ボックス 246"/>
          <p:cNvSpPr txBox="1"/>
          <p:nvPr/>
        </p:nvSpPr>
        <p:spPr>
          <a:xfrm rot="5400000">
            <a:off x="-63048" y="278523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3.2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893829" y="375943"/>
            <a:ext cx="1821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Neutron detector</a:t>
            </a:r>
            <a:endParaRPr kumimoji="1" lang="ja-JP" altLang="en-US" dirty="0"/>
          </a:p>
        </p:txBody>
      </p:sp>
      <p:sp>
        <p:nvSpPr>
          <p:cNvPr id="264" name="テキスト ボックス 263"/>
          <p:cNvSpPr txBox="1"/>
          <p:nvPr/>
        </p:nvSpPr>
        <p:spPr>
          <a:xfrm>
            <a:off x="1835936" y="601259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EMCAL</a:t>
            </a:r>
            <a:endParaRPr kumimoji="1" lang="ja-JP" altLang="en-US" dirty="0"/>
          </a:p>
        </p:txBody>
      </p:sp>
      <p:sp>
        <p:nvSpPr>
          <p:cNvPr id="266" name="テキスト ボックス 265"/>
          <p:cNvSpPr txBox="1"/>
          <p:nvPr/>
        </p:nvSpPr>
        <p:spPr>
          <a:xfrm>
            <a:off x="8464995" y="3125188"/>
            <a:ext cx="643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ZCAL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34229" y="292494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Beam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18" name="直線矢印コネクタ 117"/>
          <p:cNvCxnSpPr/>
          <p:nvPr/>
        </p:nvCxnSpPr>
        <p:spPr>
          <a:xfrm>
            <a:off x="19949" y="0"/>
            <a:ext cx="0" cy="337254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アーチ 139"/>
          <p:cNvSpPr>
            <a:spLocks noChangeAspect="1"/>
          </p:cNvSpPr>
          <p:nvPr/>
        </p:nvSpPr>
        <p:spPr>
          <a:xfrm>
            <a:off x="-772139" y="2093739"/>
            <a:ext cx="2782287" cy="2559397"/>
          </a:xfrm>
          <a:prstGeom prst="blockArc">
            <a:avLst>
              <a:gd name="adj1" fmla="val 16130008"/>
              <a:gd name="adj2" fmla="val 5441725"/>
              <a:gd name="adj3" fmla="val 25007"/>
            </a:avLst>
          </a:prstGeom>
          <a:solidFill>
            <a:srgbClr val="30FE70"/>
          </a:solidFill>
          <a:ln w="9525">
            <a:solidFill>
              <a:srgbClr val="30FE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9" name="正方形/長方形 168"/>
          <p:cNvSpPr/>
          <p:nvPr/>
        </p:nvSpPr>
        <p:spPr>
          <a:xfrm rot="10800000">
            <a:off x="7328765" y="0"/>
            <a:ext cx="36000" cy="688538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正方形/長方形 158"/>
          <p:cNvSpPr/>
          <p:nvPr/>
        </p:nvSpPr>
        <p:spPr>
          <a:xfrm rot="10800000">
            <a:off x="7487838" y="-27384"/>
            <a:ext cx="36000" cy="688538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/>
          <p:cNvSpPr/>
          <p:nvPr/>
        </p:nvSpPr>
        <p:spPr>
          <a:xfrm flipH="1">
            <a:off x="3569038" y="1023754"/>
            <a:ext cx="51311" cy="4817351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テキスト ボックス 259"/>
          <p:cNvSpPr txBox="1"/>
          <p:nvPr/>
        </p:nvSpPr>
        <p:spPr>
          <a:xfrm>
            <a:off x="697097" y="2230972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RICH</a:t>
            </a:r>
            <a:endParaRPr kumimoji="1" lang="ja-JP" altLang="en-US" dirty="0"/>
          </a:p>
        </p:txBody>
      </p:sp>
      <p:sp>
        <p:nvSpPr>
          <p:cNvPr id="254" name="テキスト ボックス 253"/>
          <p:cNvSpPr txBox="1"/>
          <p:nvPr/>
        </p:nvSpPr>
        <p:spPr>
          <a:xfrm>
            <a:off x="3665019" y="3645024"/>
            <a:ext cx="675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4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153" name="正方形/長方形 152"/>
          <p:cNvSpPr/>
          <p:nvPr/>
        </p:nvSpPr>
        <p:spPr>
          <a:xfrm flipH="1">
            <a:off x="2828255" y="2230973"/>
            <a:ext cx="45719" cy="2367056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正方形/長方形 155"/>
          <p:cNvSpPr/>
          <p:nvPr/>
        </p:nvSpPr>
        <p:spPr>
          <a:xfrm flipH="1">
            <a:off x="5734870" y="1033307"/>
            <a:ext cx="45719" cy="4784938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正方形/長方形 156"/>
          <p:cNvSpPr/>
          <p:nvPr/>
        </p:nvSpPr>
        <p:spPr>
          <a:xfrm flipH="1">
            <a:off x="6428659" y="1023588"/>
            <a:ext cx="45719" cy="4817518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テキスト ボックス 264"/>
          <p:cNvSpPr txBox="1"/>
          <p:nvPr/>
        </p:nvSpPr>
        <p:spPr>
          <a:xfrm>
            <a:off x="1769261" y="-44740"/>
            <a:ext cx="149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kumimoji="1" lang="en-US" altLang="ja-JP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Tracker</a:t>
            </a:r>
            <a:endParaRPr kumimoji="1" lang="ja-JP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6" name="正方形/長方形 175"/>
          <p:cNvSpPr/>
          <p:nvPr/>
        </p:nvSpPr>
        <p:spPr>
          <a:xfrm rot="7200000" flipH="1">
            <a:off x="1497726" y="630437"/>
            <a:ext cx="45719" cy="2279901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/>
          <p:cNvSpPr/>
          <p:nvPr/>
        </p:nvSpPr>
        <p:spPr>
          <a:xfrm flipH="1">
            <a:off x="2468221" y="2348880"/>
            <a:ext cx="45719" cy="941826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>
          <a:xfrm flipH="1">
            <a:off x="2468221" y="3409571"/>
            <a:ext cx="45719" cy="941826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正方形/長方形 200"/>
          <p:cNvSpPr/>
          <p:nvPr/>
        </p:nvSpPr>
        <p:spPr>
          <a:xfrm flipH="1">
            <a:off x="2350494" y="3409571"/>
            <a:ext cx="45719" cy="941826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正方形/長方形 206"/>
          <p:cNvSpPr/>
          <p:nvPr/>
        </p:nvSpPr>
        <p:spPr>
          <a:xfrm flipH="1">
            <a:off x="2252197" y="3337563"/>
            <a:ext cx="45719" cy="872508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207"/>
          <p:cNvSpPr/>
          <p:nvPr/>
        </p:nvSpPr>
        <p:spPr>
          <a:xfrm rot="7200000" flipH="1">
            <a:off x="1460986" y="787635"/>
            <a:ext cx="36000" cy="2158164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正方形/長方形 208"/>
          <p:cNvSpPr/>
          <p:nvPr/>
        </p:nvSpPr>
        <p:spPr>
          <a:xfrm rot="7200000" flipH="1">
            <a:off x="1374085" y="987308"/>
            <a:ext cx="36000" cy="1974547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209"/>
          <p:cNvSpPr/>
          <p:nvPr/>
        </p:nvSpPr>
        <p:spPr>
          <a:xfrm flipH="1">
            <a:off x="2350494" y="2401459"/>
            <a:ext cx="45719" cy="854495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正方形/長方形 210"/>
          <p:cNvSpPr/>
          <p:nvPr/>
        </p:nvSpPr>
        <p:spPr>
          <a:xfrm flipH="1">
            <a:off x="2252878" y="2502002"/>
            <a:ext cx="45719" cy="797465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211"/>
          <p:cNvSpPr/>
          <p:nvPr/>
        </p:nvSpPr>
        <p:spPr>
          <a:xfrm rot="14400000" flipH="1" flipV="1">
            <a:off x="1547303" y="3836381"/>
            <a:ext cx="45719" cy="2232466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正方形/長方形 212"/>
          <p:cNvSpPr/>
          <p:nvPr/>
        </p:nvSpPr>
        <p:spPr>
          <a:xfrm rot="14400000" flipH="1" flipV="1">
            <a:off x="1462394" y="3803091"/>
            <a:ext cx="45719" cy="2084371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/>
          <p:cNvSpPr/>
          <p:nvPr/>
        </p:nvSpPr>
        <p:spPr>
          <a:xfrm rot="14400000" flipH="1" flipV="1">
            <a:off x="1396196" y="3768352"/>
            <a:ext cx="45719" cy="1904707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正方形/長方形 215"/>
          <p:cNvSpPr/>
          <p:nvPr/>
        </p:nvSpPr>
        <p:spPr>
          <a:xfrm rot="7200000" flipH="1">
            <a:off x="1746402" y="363746"/>
            <a:ext cx="45719" cy="2463239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正方形/長方形 216"/>
          <p:cNvSpPr/>
          <p:nvPr/>
        </p:nvSpPr>
        <p:spPr>
          <a:xfrm rot="14400000" flipH="1" flipV="1">
            <a:off x="1695751" y="3987266"/>
            <a:ext cx="45719" cy="2522237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正方形/長方形 217"/>
          <p:cNvSpPr/>
          <p:nvPr/>
        </p:nvSpPr>
        <p:spPr>
          <a:xfrm rot="7200000" flipH="1">
            <a:off x="1319609" y="1280483"/>
            <a:ext cx="25200" cy="1796374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正方形/長方形 218"/>
          <p:cNvSpPr/>
          <p:nvPr/>
        </p:nvSpPr>
        <p:spPr>
          <a:xfrm rot="14400000" flipH="1" flipV="1">
            <a:off x="1249719" y="3716505"/>
            <a:ext cx="18000" cy="1718502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正方形/長方形 103"/>
          <p:cNvSpPr/>
          <p:nvPr/>
        </p:nvSpPr>
        <p:spPr>
          <a:xfrm flipH="1">
            <a:off x="2612237" y="2329451"/>
            <a:ext cx="45719" cy="941826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正方形/長方形 104"/>
          <p:cNvSpPr/>
          <p:nvPr/>
        </p:nvSpPr>
        <p:spPr>
          <a:xfrm flipH="1">
            <a:off x="2612237" y="3481579"/>
            <a:ext cx="45719" cy="941826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184551" y="3216844"/>
            <a:ext cx="525984" cy="2947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>
          <a:xfrm flipH="1">
            <a:off x="2007352" y="2668473"/>
            <a:ext cx="18000" cy="1455813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 flipH="1">
            <a:off x="2900267" y="2174896"/>
            <a:ext cx="45719" cy="2495475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 rot="14400000" flipH="1" flipV="1">
            <a:off x="1612625" y="3849819"/>
            <a:ext cx="36000" cy="2368548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/>
          <p:cNvSpPr/>
          <p:nvPr/>
        </p:nvSpPr>
        <p:spPr>
          <a:xfrm rot="7200000" flipH="1">
            <a:off x="1845947" y="404772"/>
            <a:ext cx="45719" cy="2351200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/>
          <p:cNvSpPr/>
          <p:nvPr/>
        </p:nvSpPr>
        <p:spPr>
          <a:xfrm rot="14400000" flipH="1" flipV="1">
            <a:off x="1846143" y="4076492"/>
            <a:ext cx="45719" cy="2365434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4" name="直線矢印コネクタ 123"/>
          <p:cNvCxnSpPr/>
          <p:nvPr/>
        </p:nvCxnSpPr>
        <p:spPr>
          <a:xfrm flipH="1">
            <a:off x="562073" y="2357263"/>
            <a:ext cx="1008089" cy="100613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正方形/長方形 146"/>
          <p:cNvSpPr/>
          <p:nvPr/>
        </p:nvSpPr>
        <p:spPr>
          <a:xfrm rot="7200000" flipH="1">
            <a:off x="1574654" y="465499"/>
            <a:ext cx="45719" cy="2458874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台形 3"/>
          <p:cNvSpPr/>
          <p:nvPr/>
        </p:nvSpPr>
        <p:spPr>
          <a:xfrm rot="-5400000">
            <a:off x="1630280" y="3033415"/>
            <a:ext cx="127860" cy="659964"/>
          </a:xfrm>
          <a:prstGeom prst="trapezoid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 flipH="1">
            <a:off x="5014790" y="1033306"/>
            <a:ext cx="45719" cy="4784939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/>
          <p:cNvSpPr/>
          <p:nvPr/>
        </p:nvSpPr>
        <p:spPr>
          <a:xfrm flipH="1">
            <a:off x="4294710" y="1033307"/>
            <a:ext cx="45719" cy="4807799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アーチ 14"/>
          <p:cNvSpPr>
            <a:spLocks noChangeAspect="1"/>
          </p:cNvSpPr>
          <p:nvPr/>
        </p:nvSpPr>
        <p:spPr>
          <a:xfrm rot="5400000">
            <a:off x="-87540" y="2597446"/>
            <a:ext cx="1369578" cy="1589672"/>
          </a:xfrm>
          <a:prstGeom prst="blockArc">
            <a:avLst>
              <a:gd name="adj1" fmla="val 10800000"/>
              <a:gd name="adj2" fmla="val 57152"/>
              <a:gd name="adj3" fmla="val 3575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9" name="アーチ 128"/>
          <p:cNvSpPr>
            <a:spLocks noChangeAspect="1"/>
          </p:cNvSpPr>
          <p:nvPr/>
        </p:nvSpPr>
        <p:spPr>
          <a:xfrm rot="5400000">
            <a:off x="-671295" y="1971689"/>
            <a:ext cx="2580603" cy="2782290"/>
          </a:xfrm>
          <a:prstGeom prst="blockArc">
            <a:avLst>
              <a:gd name="adj1" fmla="val 10701562"/>
              <a:gd name="adj2" fmla="val 33655"/>
              <a:gd name="adj3" fmla="val 428"/>
            </a:avLst>
          </a:prstGeom>
          <a:solidFill>
            <a:srgbClr val="FF66CC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582866" y="2792239"/>
            <a:ext cx="88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R=1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62270" y="44624"/>
            <a:ext cx="8259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Top </a:t>
            </a:r>
          </a:p>
          <a:p>
            <a:r>
              <a:rPr kumimoji="1" lang="en-US" altLang="ja-JP" sz="2400" b="1" dirty="0" smtClean="0"/>
              <a:t>View</a:t>
            </a:r>
            <a:endParaRPr kumimoji="1" lang="ja-JP" altLang="en-US" sz="2400" b="1" dirty="0"/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>
          <a:xfrm>
            <a:off x="6105605" y="6264913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83768" y="1052736"/>
            <a:ext cx="986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Toroid</a:t>
            </a:r>
          </a:p>
          <a:p>
            <a:r>
              <a:rPr lang="en-US" altLang="ja-JP" sz="2400" b="1" dirty="0" smtClean="0"/>
              <a:t>coils</a:t>
            </a:r>
            <a:endParaRPr kumimoji="1" lang="ja-JP" altLang="en-US" sz="2400" b="1" dirty="0"/>
          </a:p>
        </p:txBody>
      </p:sp>
      <p:cxnSp>
        <p:nvCxnSpPr>
          <p:cNvPr id="114" name="直線矢印コネクタ 113"/>
          <p:cNvCxnSpPr/>
          <p:nvPr/>
        </p:nvCxnSpPr>
        <p:spPr>
          <a:xfrm flipH="1">
            <a:off x="572667" y="3645024"/>
            <a:ext cx="373989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/>
          <p:cNvSpPr txBox="1"/>
          <p:nvPr/>
        </p:nvSpPr>
        <p:spPr>
          <a:xfrm>
            <a:off x="429700" y="3656207"/>
            <a:ext cx="831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0.25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cxnSp>
        <p:nvCxnSpPr>
          <p:cNvPr id="252" name="直線矢印コネクタ 251"/>
          <p:cNvCxnSpPr/>
          <p:nvPr/>
        </p:nvCxnSpPr>
        <p:spPr>
          <a:xfrm flipH="1">
            <a:off x="919733" y="3645024"/>
            <a:ext cx="571181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47198" y="908720"/>
            <a:ext cx="4428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矢印コネクタ 130"/>
          <p:cNvCxnSpPr/>
          <p:nvPr/>
        </p:nvCxnSpPr>
        <p:spPr>
          <a:xfrm flipH="1">
            <a:off x="6654406" y="3645024"/>
            <a:ext cx="1495802" cy="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矢印コネクタ 131"/>
          <p:cNvCxnSpPr/>
          <p:nvPr/>
        </p:nvCxnSpPr>
        <p:spPr>
          <a:xfrm>
            <a:off x="562795" y="2697047"/>
            <a:ext cx="23477" cy="65994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/>
          <p:cNvSpPr txBox="1"/>
          <p:nvPr/>
        </p:nvSpPr>
        <p:spPr>
          <a:xfrm rot="5400000">
            <a:off x="-76359" y="2658977"/>
            <a:ext cx="831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0.5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6869288" y="3563724"/>
            <a:ext cx="675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1.4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cxnSp>
        <p:nvCxnSpPr>
          <p:cNvPr id="165" name="直線矢印コネクタ 164"/>
          <p:cNvCxnSpPr>
            <a:endCxn id="3" idx="2"/>
          </p:cNvCxnSpPr>
          <p:nvPr/>
        </p:nvCxnSpPr>
        <p:spPr>
          <a:xfrm flipV="1">
            <a:off x="1353829" y="1628209"/>
            <a:ext cx="277043" cy="51907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テキスト ボックス 165"/>
          <p:cNvSpPr txBox="1"/>
          <p:nvPr/>
        </p:nvSpPr>
        <p:spPr>
          <a:xfrm rot="18075660">
            <a:off x="1174966" y="1545988"/>
            <a:ext cx="675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0.65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174" name="正方形/長方形 173"/>
          <p:cNvSpPr/>
          <p:nvPr/>
        </p:nvSpPr>
        <p:spPr>
          <a:xfrm>
            <a:off x="8388424" y="2975290"/>
            <a:ext cx="755576" cy="741742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80" name="正方形/長方形 179"/>
          <p:cNvSpPr/>
          <p:nvPr/>
        </p:nvSpPr>
        <p:spPr>
          <a:xfrm>
            <a:off x="539552" y="908720"/>
            <a:ext cx="6064383" cy="45719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81" name="正方形/長方形 180"/>
          <p:cNvSpPr/>
          <p:nvPr/>
        </p:nvSpPr>
        <p:spPr>
          <a:xfrm>
            <a:off x="684224" y="980728"/>
            <a:ext cx="5904000" cy="45719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82" name="正方形/長方形 181"/>
          <p:cNvSpPr/>
          <p:nvPr/>
        </p:nvSpPr>
        <p:spPr>
          <a:xfrm>
            <a:off x="571264" y="5803873"/>
            <a:ext cx="5969954" cy="45719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83" name="正方形/長方形 182"/>
          <p:cNvSpPr/>
          <p:nvPr/>
        </p:nvSpPr>
        <p:spPr>
          <a:xfrm>
            <a:off x="548843" y="5875881"/>
            <a:ext cx="6064383" cy="45719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21" name="テキスト ボックス 120"/>
          <p:cNvSpPr txBox="1"/>
          <p:nvPr/>
        </p:nvSpPr>
        <p:spPr>
          <a:xfrm rot="5400000">
            <a:off x="-1017278" y="2154541"/>
            <a:ext cx="2713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1.90m</a:t>
            </a:r>
            <a:endParaRPr kumimoji="1" lang="ja-JP" altLang="en-US" dirty="0"/>
          </a:p>
        </p:txBody>
      </p:sp>
      <p:sp>
        <p:nvSpPr>
          <p:cNvPr id="234" name="正方形/長方形 233"/>
          <p:cNvSpPr/>
          <p:nvPr/>
        </p:nvSpPr>
        <p:spPr>
          <a:xfrm rot="7200000" flipH="1">
            <a:off x="1998347" y="412725"/>
            <a:ext cx="45719" cy="2351200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正方形/長方形 234"/>
          <p:cNvSpPr/>
          <p:nvPr/>
        </p:nvSpPr>
        <p:spPr>
          <a:xfrm rot="7200000" flipH="1">
            <a:off x="2106739" y="421667"/>
            <a:ext cx="45719" cy="2351200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正方形/長方形 235"/>
          <p:cNvSpPr/>
          <p:nvPr/>
        </p:nvSpPr>
        <p:spPr>
          <a:xfrm rot="14400000" flipH="1" flipV="1">
            <a:off x="2033722" y="4155640"/>
            <a:ext cx="45719" cy="2203307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正方形/長方形 236"/>
          <p:cNvSpPr/>
          <p:nvPr/>
        </p:nvSpPr>
        <p:spPr>
          <a:xfrm rot="14400000" flipH="1" flipV="1">
            <a:off x="2186610" y="4232871"/>
            <a:ext cx="45719" cy="2048282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正方形/長方形 241"/>
          <p:cNvSpPr/>
          <p:nvPr/>
        </p:nvSpPr>
        <p:spPr>
          <a:xfrm rot="7200000" flipH="1">
            <a:off x="1295558" y="1334635"/>
            <a:ext cx="25200" cy="1796374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正方形/長方形 242"/>
          <p:cNvSpPr/>
          <p:nvPr/>
        </p:nvSpPr>
        <p:spPr>
          <a:xfrm rot="7200000" flipH="1">
            <a:off x="1295558" y="1306677"/>
            <a:ext cx="25200" cy="1796374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正方形/長方形 245"/>
          <p:cNvSpPr/>
          <p:nvPr/>
        </p:nvSpPr>
        <p:spPr>
          <a:xfrm flipH="1">
            <a:off x="2063138" y="2668473"/>
            <a:ext cx="18000" cy="1455813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正方形/長方形 247"/>
          <p:cNvSpPr/>
          <p:nvPr/>
        </p:nvSpPr>
        <p:spPr>
          <a:xfrm flipH="1">
            <a:off x="2109535" y="2681663"/>
            <a:ext cx="18000" cy="1455813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正方形/長方形 248"/>
          <p:cNvSpPr/>
          <p:nvPr/>
        </p:nvSpPr>
        <p:spPr>
          <a:xfrm rot="14400000" flipH="1" flipV="1">
            <a:off x="1260992" y="3760765"/>
            <a:ext cx="18000" cy="1718502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 rot="14400000" flipH="1" flipV="1">
            <a:off x="1283950" y="3793885"/>
            <a:ext cx="18000" cy="1718502"/>
          </a:xfrm>
          <a:prstGeom prst="rect">
            <a:avLst/>
          </a:prstGeom>
          <a:solidFill>
            <a:srgbClr val="FFFF0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 flipH="1">
            <a:off x="2053071" y="1612813"/>
            <a:ext cx="445334" cy="2845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テキスト ボックス 243"/>
          <p:cNvSpPr txBox="1"/>
          <p:nvPr/>
        </p:nvSpPr>
        <p:spPr>
          <a:xfrm>
            <a:off x="5088153" y="1340768"/>
            <a:ext cx="54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TOF</a:t>
            </a:r>
            <a:endParaRPr kumimoji="1" lang="ja-JP" altLang="en-US" b="1" dirty="0"/>
          </a:p>
        </p:txBody>
      </p:sp>
      <p:cxnSp>
        <p:nvCxnSpPr>
          <p:cNvPr id="10" name="直線矢印コネクタ 9"/>
          <p:cNvCxnSpPr/>
          <p:nvPr/>
        </p:nvCxnSpPr>
        <p:spPr>
          <a:xfrm flipH="1" flipV="1">
            <a:off x="4632846" y="824834"/>
            <a:ext cx="650878" cy="543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直線矢印コネクタ 250"/>
          <p:cNvCxnSpPr/>
          <p:nvPr/>
        </p:nvCxnSpPr>
        <p:spPr>
          <a:xfrm>
            <a:off x="5580112" y="1628209"/>
            <a:ext cx="1048661" cy="1446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テキスト ボックス 252"/>
          <p:cNvSpPr txBox="1"/>
          <p:nvPr/>
        </p:nvSpPr>
        <p:spPr>
          <a:xfrm>
            <a:off x="-10632" y="3667759"/>
            <a:ext cx="57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SVD</a:t>
            </a:r>
            <a:endParaRPr kumimoji="1" lang="ja-JP" altLang="en-US" b="1" dirty="0"/>
          </a:p>
        </p:txBody>
      </p:sp>
      <p:cxnSp>
        <p:nvCxnSpPr>
          <p:cNvPr id="20" name="直線矢印コネクタ 19"/>
          <p:cNvCxnSpPr>
            <a:stCxn id="253" idx="0"/>
          </p:cNvCxnSpPr>
          <p:nvPr/>
        </p:nvCxnSpPr>
        <p:spPr>
          <a:xfrm flipV="1">
            <a:off x="276082" y="3494520"/>
            <a:ext cx="415135" cy="1732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5" name="グループ化 254"/>
          <p:cNvGrpSpPr/>
          <p:nvPr/>
        </p:nvGrpSpPr>
        <p:grpSpPr>
          <a:xfrm>
            <a:off x="1164356" y="2573638"/>
            <a:ext cx="7944148" cy="3742675"/>
            <a:chOff x="1907704" y="2708920"/>
            <a:chExt cx="7275235" cy="3742675"/>
          </a:xfrm>
        </p:grpSpPr>
        <p:cxnSp>
          <p:nvCxnSpPr>
            <p:cNvPr id="256" name="直線矢印コネクタ 255"/>
            <p:cNvCxnSpPr/>
            <p:nvPr/>
          </p:nvCxnSpPr>
          <p:spPr>
            <a:xfrm flipH="1" flipV="1">
              <a:off x="2046004" y="3662420"/>
              <a:ext cx="221741" cy="4146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テキスト ボックス 256"/>
            <p:cNvSpPr txBox="1"/>
            <p:nvPr/>
          </p:nvSpPr>
          <p:spPr>
            <a:xfrm>
              <a:off x="8532440" y="2708920"/>
              <a:ext cx="650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E923D1"/>
                  </a:solidFill>
                </a:rPr>
                <a:t>ZCAL</a:t>
              </a:r>
              <a:endParaRPr kumimoji="1" lang="ja-JP" altLang="en-US" b="1" dirty="0">
                <a:solidFill>
                  <a:srgbClr val="E923D1"/>
                </a:solidFill>
              </a:endParaRP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2396548" y="5805264"/>
              <a:ext cx="1313783" cy="64633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altLang="ja-JP" b="1" dirty="0" smtClean="0"/>
                <a:t>Centrality</a:t>
              </a:r>
            </a:p>
            <a:p>
              <a:r>
                <a:rPr lang="en-US" altLang="ja-JP" b="1" dirty="0" smtClean="0"/>
                <a:t>MC </a:t>
              </a:r>
              <a:r>
                <a:rPr lang="en-US" altLang="ja-JP" b="1" dirty="0"/>
                <a:t>+ ZCAL</a:t>
              </a:r>
            </a:p>
          </p:txBody>
        </p:sp>
        <p:sp>
          <p:nvSpPr>
            <p:cNvPr id="259" name="テキスト ボックス 258"/>
            <p:cNvSpPr txBox="1"/>
            <p:nvPr/>
          </p:nvSpPr>
          <p:spPr>
            <a:xfrm>
              <a:off x="1907704" y="4068361"/>
              <a:ext cx="1159292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solidFill>
                    <a:srgbClr val="E923D1"/>
                  </a:solidFill>
                </a:rPr>
                <a:t>Multiplicity</a:t>
              </a:r>
            </a:p>
            <a:p>
              <a:r>
                <a:rPr lang="en-US" altLang="ja-JP" sz="1600" b="1" dirty="0" smtClean="0">
                  <a:solidFill>
                    <a:srgbClr val="E923D1"/>
                  </a:solidFill>
                </a:rPr>
                <a:t>counter</a:t>
              </a:r>
              <a:endParaRPr kumimoji="1" lang="ja-JP" altLang="en-US" sz="1600" b="1" dirty="0">
                <a:solidFill>
                  <a:srgbClr val="E923D1"/>
                </a:solidFill>
              </a:endParaRPr>
            </a:p>
          </p:txBody>
        </p:sp>
      </p:grpSp>
      <p:sp>
        <p:nvSpPr>
          <p:cNvPr id="275" name="正方形/長方形 274"/>
          <p:cNvSpPr/>
          <p:nvPr/>
        </p:nvSpPr>
        <p:spPr>
          <a:xfrm>
            <a:off x="1927345" y="2348880"/>
            <a:ext cx="147698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C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5</a:t>
            </a:r>
            <a:r>
              <a:rPr lang="en-US" altLang="ja-JP" dirty="0" smtClean="0">
                <a:solidFill>
                  <a:srgbClr val="FF0000"/>
                </a:solidFill>
              </a:rPr>
              <a:t>F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12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radiator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p&lt;3.4GeV/c</a:t>
            </a:r>
          </a:p>
        </p:txBody>
      </p:sp>
      <p:sp>
        <p:nvSpPr>
          <p:cNvPr id="276" name="テキスト ボックス 275"/>
          <p:cNvSpPr txBox="1"/>
          <p:nvPr/>
        </p:nvSpPr>
        <p:spPr>
          <a:xfrm>
            <a:off x="1790762" y="1858194"/>
            <a:ext cx="1688667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e-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lang="en-US" altLang="ja-JP" sz="2000" dirty="0" smtClean="0">
                <a:solidFill>
                  <a:srgbClr val="FF0000"/>
                </a:solidFill>
              </a:rPr>
              <a:t> separation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81" name="アーチ 280"/>
          <p:cNvSpPr>
            <a:spLocks noChangeAspect="1"/>
          </p:cNvSpPr>
          <p:nvPr/>
        </p:nvSpPr>
        <p:spPr>
          <a:xfrm rot="5400000">
            <a:off x="-125972" y="2551398"/>
            <a:ext cx="1500565" cy="1671596"/>
          </a:xfrm>
          <a:prstGeom prst="blockArc">
            <a:avLst>
              <a:gd name="adj1" fmla="val 10638997"/>
              <a:gd name="adj2" fmla="val 57152"/>
              <a:gd name="adj3" fmla="val 3575"/>
            </a:avLst>
          </a:prstGeom>
          <a:solidFill>
            <a:srgbClr val="B7F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4" name="正方形/長方形 153"/>
          <p:cNvSpPr/>
          <p:nvPr/>
        </p:nvSpPr>
        <p:spPr>
          <a:xfrm>
            <a:off x="3556240" y="828178"/>
            <a:ext cx="239122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Neutron detector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  <p:sp>
        <p:nvSpPr>
          <p:cNvPr id="152" name="正方形/長方形 151"/>
          <p:cNvSpPr/>
          <p:nvPr/>
        </p:nvSpPr>
        <p:spPr>
          <a:xfrm rot="10800000">
            <a:off x="7809408" y="-27384"/>
            <a:ext cx="36000" cy="6905883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正方形/長方形 157"/>
          <p:cNvSpPr/>
          <p:nvPr/>
        </p:nvSpPr>
        <p:spPr>
          <a:xfrm rot="10800000">
            <a:off x="7961808" y="-20499"/>
            <a:ext cx="36000" cy="6905883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正方形/長方形 160"/>
          <p:cNvSpPr/>
          <p:nvPr/>
        </p:nvSpPr>
        <p:spPr>
          <a:xfrm rot="10800000">
            <a:off x="8114208" y="-27384"/>
            <a:ext cx="36000" cy="6905883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正方形/長方形 277"/>
          <p:cNvSpPr/>
          <p:nvPr/>
        </p:nvSpPr>
        <p:spPr>
          <a:xfrm>
            <a:off x="6989149" y="198761"/>
            <a:ext cx="2017318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EMCAL (</a:t>
            </a:r>
            <a:r>
              <a:rPr lang="en-US" altLang="ja-JP" sz="2400" dirty="0" err="1">
                <a:solidFill>
                  <a:srgbClr val="FF0000"/>
                </a:solidFill>
              </a:rPr>
              <a:t>e,</a:t>
            </a:r>
            <a:r>
              <a:rPr lang="en-US" altLang="ja-JP" sz="2400" dirty="0" err="1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altLang="ja-JP" sz="2400" dirty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altLang="ja-JP" sz="2400" dirty="0">
                <a:solidFill>
                  <a:srgbClr val="FF0000"/>
                </a:solidFill>
              </a:rPr>
              <a:t>ID)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       </a:t>
            </a:r>
            <a:r>
              <a:rPr lang="en-US" altLang="ja-JP" dirty="0" smtClean="0">
                <a:solidFill>
                  <a:srgbClr val="FF0000"/>
                </a:solidFill>
              </a:rPr>
              <a:t>PbWO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4,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i="1" dirty="0" smtClean="0">
                <a:solidFill>
                  <a:srgbClr val="FF0000"/>
                </a:solidFill>
              </a:rPr>
              <a:t>15X</a:t>
            </a:r>
            <a:r>
              <a:rPr lang="en-US" altLang="ja-JP" i="1" baseline="-25000" dirty="0" smtClean="0">
                <a:solidFill>
                  <a:srgbClr val="FF0000"/>
                </a:solidFill>
              </a:rPr>
              <a:t>0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177" name="正方形/長方形 176"/>
          <p:cNvSpPr/>
          <p:nvPr/>
        </p:nvSpPr>
        <p:spPr>
          <a:xfrm>
            <a:off x="3417797" y="3252465"/>
            <a:ext cx="4910926" cy="2291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 flipV="1">
            <a:off x="179513" y="3356980"/>
            <a:ext cx="8208911" cy="65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タイトル 1"/>
          <p:cNvSpPr txBox="1">
            <a:spLocks/>
          </p:cNvSpPr>
          <p:nvPr/>
        </p:nvSpPr>
        <p:spPr>
          <a:xfrm>
            <a:off x="7452320" y="1188019"/>
            <a:ext cx="2227328" cy="772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JHITS</a:t>
            </a:r>
            <a:endParaRPr lang="ja-JP" altLang="en-US" sz="36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0" name="正方形/長方形 279"/>
          <p:cNvSpPr/>
          <p:nvPr/>
        </p:nvSpPr>
        <p:spPr>
          <a:xfrm>
            <a:off x="5244863" y="1960944"/>
            <a:ext cx="2260974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57150"/>
            <a:r>
              <a:rPr lang="en-US" altLang="ja-JP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sz="2400" dirty="0" smtClean="0">
                <a:solidFill>
                  <a:srgbClr val="FF0000"/>
                </a:solidFill>
              </a:rPr>
              <a:t>– </a:t>
            </a:r>
            <a:r>
              <a:rPr lang="en-US" altLang="ja-JP" sz="2400" dirty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separation</a:t>
            </a:r>
          </a:p>
          <a:p>
            <a:pPr marL="57150"/>
            <a:r>
              <a:rPr lang="en-US" altLang="ja-JP" sz="2400" dirty="0" smtClean="0">
                <a:solidFill>
                  <a:srgbClr val="FF0000"/>
                </a:solidFill>
              </a:rPr>
              <a:t>Fe absorber</a:t>
            </a:r>
          </a:p>
          <a:p>
            <a:pPr marL="57150"/>
            <a:r>
              <a:rPr lang="en-US" altLang="ja-JP" sz="2400" dirty="0" smtClean="0">
                <a:solidFill>
                  <a:srgbClr val="FF0000"/>
                </a:solidFill>
              </a:rPr>
              <a:t>+tracker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163389" y="5232664"/>
            <a:ext cx="1431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GEM trackers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/>
          <p:nvPr/>
        </p:nvCxnSpPr>
        <p:spPr>
          <a:xfrm flipH="1" flipV="1">
            <a:off x="2742428" y="5013176"/>
            <a:ext cx="162268" cy="3729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3159128" y="5057436"/>
            <a:ext cx="421906" cy="201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3159128" y="5530528"/>
            <a:ext cx="110095" cy="287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424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8" dur="250" autoRev="1" fill="remove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" dur="250" autoRev="1" fill="remove"/>
                                        <p:tgtEl>
                                          <p:spTgt spid="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" dur="250" autoRev="1" fill="remove"/>
                                        <p:tgtEl>
                                          <p:spTgt spid="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1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indefinit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indefinit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25" dur="250" autoRev="1" fill="remove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6" dur="250" autoRev="1" fill="remove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50" autoRev="1" fill="remove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remov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remov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39" dur="250" autoRev="1" fill="remove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0" dur="250" autoRev="1" fill="remove"/>
                                        <p:tgtEl>
                                          <p:spTgt spid="1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1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50" autoRev="1" fill="remove"/>
                                        <p:tgtEl>
                                          <p:spTgt spid="1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44" dur="250" autoRev="1" fill="remove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5" dur="250" autoRev="1" fill="remove"/>
                                        <p:tgtEl>
                                          <p:spTgt spid="1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250" autoRev="1" fill="remove"/>
                                        <p:tgtEl>
                                          <p:spTgt spid="1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1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53" dur="250" autoRev="1" fill="remove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4" dur="250" autoRev="1" fill="remove"/>
                                        <p:tgtEl>
                                          <p:spTgt spid="2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5" dur="250" autoRev="1" fill="remove"/>
                                        <p:tgtEl>
                                          <p:spTgt spid="2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autoRev="1" fill="remove"/>
                                        <p:tgtEl>
                                          <p:spTgt spid="2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58" dur="250" autoRev="1" fill="remove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9" dur="250" autoRev="1" fill="remove"/>
                                        <p:tgtEl>
                                          <p:spTgt spid="2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0" dur="250" autoRev="1" fill="remove"/>
                                        <p:tgtEl>
                                          <p:spTgt spid="2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50" autoRev="1" fill="remove"/>
                                        <p:tgtEl>
                                          <p:spTgt spid="2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3" dur="250" autoRev="1" fill="remove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4" dur="250" autoRev="1" fill="remove"/>
                                        <p:tgtEl>
                                          <p:spTgt spid="2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5" dur="250" autoRev="1" fill="remove"/>
                                        <p:tgtEl>
                                          <p:spTgt spid="2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autoRev="1" fill="remove"/>
                                        <p:tgtEl>
                                          <p:spTgt spid="2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72" dur="25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3" dur="25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77" dur="250" autoRev="1" fill="remove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8" dur="250" autoRev="1" fill="remove"/>
                                        <p:tgtEl>
                                          <p:spTgt spid="2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9" dur="250" autoRev="1" fill="remove"/>
                                        <p:tgtEl>
                                          <p:spTgt spid="2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autoRev="1" fill="remove"/>
                                        <p:tgtEl>
                                          <p:spTgt spid="2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82" dur="250" autoRev="1" fill="remove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3" dur="250" autoRev="1" fill="remove"/>
                                        <p:tgtEl>
                                          <p:spTgt spid="2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250" autoRev="1" fill="remove"/>
                                        <p:tgtEl>
                                          <p:spTgt spid="2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50" autoRev="1" fill="remove"/>
                                        <p:tgtEl>
                                          <p:spTgt spid="2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87" dur="250" autoRev="1" fill="remove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8" dur="250" autoRev="1" fill="remove"/>
                                        <p:tgtEl>
                                          <p:spTgt spid="2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250" autoRev="1" fill="remove"/>
                                        <p:tgtEl>
                                          <p:spTgt spid="2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250" autoRev="1" fill="remove"/>
                                        <p:tgtEl>
                                          <p:spTgt spid="2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92" dur="250" autoRev="1" fill="remove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3" dur="250" autoRev="1" fill="remove"/>
                                        <p:tgtEl>
                                          <p:spTgt spid="2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4" dur="250" autoRev="1" fill="remove"/>
                                        <p:tgtEl>
                                          <p:spTgt spid="2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250" autoRev="1" fill="remove"/>
                                        <p:tgtEl>
                                          <p:spTgt spid="2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97" dur="250" autoRev="1" fill="remove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8" dur="250" autoRev="1" fill="remove"/>
                                        <p:tgtEl>
                                          <p:spTgt spid="2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250" autoRev="1" fill="remove"/>
                                        <p:tgtEl>
                                          <p:spTgt spid="2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autoRev="1" fill="remove"/>
                                        <p:tgtEl>
                                          <p:spTgt spid="2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  <p:bldP spid="70" grpId="0" animBg="1"/>
      <p:bldP spid="187" grpId="0" animBg="1"/>
      <p:bldP spid="188" grpId="0" animBg="1"/>
      <p:bldP spid="204" grpId="0" animBg="1"/>
      <p:bldP spid="205" grpId="0" animBg="1"/>
      <p:bldP spid="224" grpId="0" animBg="1"/>
      <p:bldP spid="227" grpId="0" animBg="1"/>
      <p:bldP spid="231" grpId="0" animBg="1"/>
      <p:bldP spid="232" grpId="0" animBg="1"/>
      <p:bldP spid="233" grpId="0" animBg="1"/>
      <p:bldP spid="140" grpId="0" animBg="1"/>
      <p:bldP spid="174" grpId="0" animBg="1"/>
      <p:bldP spid="275" grpId="0" animBg="1"/>
      <p:bldP spid="276" grpId="0" animBg="1"/>
      <p:bldP spid="281" grpId="0" animBg="1"/>
      <p:bldP spid="154" grpId="0" animBg="1"/>
      <p:bldP spid="278" grpId="0" animBg="1"/>
      <p:bldP spid="28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146" y="-16227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Spectrometer performance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85592" y="2681966"/>
            <a:ext cx="4546848" cy="1277842"/>
          </a:xfrm>
        </p:spPr>
        <p:txBody>
          <a:bodyPr>
            <a:normAutofit fontScale="85000" lnSpcReduction="1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/K separation 2.5GeV/c (2.5</a:t>
            </a:r>
            <a:r>
              <a:rPr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 smtClean="0"/>
              <a:t>)</a:t>
            </a:r>
            <a:r>
              <a:rPr lang="en-US" altLang="ja-JP" dirty="0"/>
              <a:t> </a:t>
            </a:r>
            <a:endParaRPr lang="en-US" altLang="ja-JP" dirty="0" smtClean="0"/>
          </a:p>
          <a:p>
            <a:pPr marL="400050" lvl="2" indent="0">
              <a:buNone/>
            </a:pPr>
            <a:r>
              <a:rPr lang="en-US" altLang="ja-JP" dirty="0" smtClean="0"/>
              <a:t>	Assuming TOF resolution of 50 </a:t>
            </a:r>
            <a:r>
              <a:rPr lang="en-US" altLang="ja-JP" dirty="0" err="1" smtClean="0"/>
              <a:t>ps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948264" y="6592267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5" name="コンテンツ プレースホルダ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251" y="898881"/>
            <a:ext cx="3126523" cy="301111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57" y="3645024"/>
            <a:ext cx="3111004" cy="299616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147578" y="3573016"/>
            <a:ext cx="1807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Forward trackers 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077072"/>
            <a:ext cx="2511478" cy="2418772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4191276" y="4293096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Acceptance = 77.5</a:t>
            </a:r>
            <a:r>
              <a:rPr lang="en-US" altLang="ja-JP" dirty="0" smtClean="0"/>
              <a:t>%</a:t>
            </a:r>
            <a:endParaRPr lang="en-US" altLang="ja-JP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736" y="4878452"/>
            <a:ext cx="2454637" cy="236403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1407513" y="4878452"/>
            <a:ext cx="2064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dirty="0" smtClean="0"/>
          </a:p>
          <a:p>
            <a:r>
              <a:rPr lang="en-US" altLang="ja-JP" dirty="0" smtClean="0"/>
              <a:t>Acceptance = 64.2%</a:t>
            </a:r>
            <a:endParaRPr kumimoji="1" lang="ja-JP" altLang="en-US" dirty="0"/>
          </a:p>
        </p:txBody>
      </p:sp>
      <p:pic>
        <p:nvPicPr>
          <p:cNvPr id="14" name="コンテンツ プレースホルダー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276" y="4089660"/>
            <a:ext cx="2506280" cy="2413767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6737162" y="4310389"/>
            <a:ext cx="2064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Acceptance = 95.0%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9350387" y="1190087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latin typeface="Symbol" panose="05050102010706020507" pitchFamily="18" charset="2"/>
              </a:rPr>
              <a:t>D</a:t>
            </a:r>
            <a:r>
              <a:rPr lang="en-US" altLang="ja-JP" dirty="0" err="1" smtClean="0"/>
              <a:t>p</a:t>
            </a:r>
            <a:r>
              <a:rPr lang="en-US" altLang="ja-JP" dirty="0" smtClean="0"/>
              <a:t>/p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678853" y="3430132"/>
            <a:ext cx="1011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(GeV/c)</a:t>
            </a:r>
            <a:endParaRPr kumimoji="1" lang="ja-JP" altLang="en-US" dirty="0"/>
          </a:p>
        </p:txBody>
      </p:sp>
      <p:pic>
        <p:nvPicPr>
          <p:cNvPr id="16" name="Picture 2" descr="C:\Users\sakonew\Documents\experiment\accelerator\JPARC-HI\HICafe-20150724\disp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85" y="1079848"/>
            <a:ext cx="3158775" cy="199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コンテンツ プレースホルダー 2"/>
          <p:cNvSpPr txBox="1">
            <a:spLocks/>
          </p:cNvSpPr>
          <p:nvPr/>
        </p:nvSpPr>
        <p:spPr>
          <a:xfrm>
            <a:off x="3903645" y="890035"/>
            <a:ext cx="5565304" cy="171935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U+U at 10AGeV/c with JAM + GEANT4</a:t>
            </a:r>
          </a:p>
          <a:p>
            <a:r>
              <a:rPr lang="en-US" altLang="ja-JP" dirty="0" smtClean="0"/>
              <a:t>Assumption for simplicity </a:t>
            </a:r>
          </a:p>
          <a:p>
            <a:pPr lvl="1"/>
            <a:r>
              <a:rPr lang="en-US" altLang="ja-JP" dirty="0" smtClean="0"/>
              <a:t>Half-spherical toroidal shape</a:t>
            </a:r>
          </a:p>
          <a:p>
            <a:pPr lvl="1"/>
            <a:r>
              <a:rPr lang="en-US" altLang="ja-JP" dirty="0" smtClean="0"/>
              <a:t>Uniform B</a:t>
            </a:r>
            <a:r>
              <a:rPr lang="en-US" altLang="ja-JP" baseline="-25000" dirty="0" smtClean="0">
                <a:latin typeface="Symbol" panose="05050102010706020507" pitchFamily="18" charset="2"/>
              </a:rPr>
              <a:t>f</a:t>
            </a:r>
            <a:r>
              <a:rPr lang="en-US" altLang="ja-JP" dirty="0" smtClean="0"/>
              <a:t> field</a:t>
            </a:r>
          </a:p>
          <a:p>
            <a:pPr lvl="1"/>
            <a:r>
              <a:rPr lang="en-US" altLang="ja-JP" dirty="0" smtClean="0"/>
              <a:t>No dead area due to coils</a:t>
            </a:r>
            <a:endParaRPr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880834" y="3076110"/>
            <a:ext cx="175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</a:t>
            </a:r>
            <a:r>
              <a:rPr kumimoji="1" lang="en-US" altLang="ja-JP" dirty="0" err="1" smtClean="0"/>
              <a:t>Sako</a:t>
            </a:r>
            <a:r>
              <a:rPr kumimoji="1" lang="en-US" altLang="ja-JP" dirty="0" smtClean="0"/>
              <a:t>, B.C. Kim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030612" y="3941429"/>
            <a:ext cx="3882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p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596336" y="3904994"/>
            <a:ext cx="3064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ea typeface="+mj-ea"/>
              </a:rPr>
              <a:t>p</a:t>
            </a:r>
            <a:endParaRPr kumimoji="1" lang="ja-JP" altLang="en-US" baseline="30000" dirty="0">
              <a:ea typeface="+mj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013567" y="6318761"/>
            <a:ext cx="2888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y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676456" y="6309320"/>
            <a:ext cx="2888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y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627784" y="6453336"/>
            <a:ext cx="12970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(GeV/c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 rot="16200000">
            <a:off x="-132008" y="4019260"/>
            <a:ext cx="12618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p/Z (GeV/c)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72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-3083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Electron reconstruction</a:t>
            </a:r>
            <a:endParaRPr kumimoji="1" lang="ja-JP" altLang="en-US" dirty="0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251520" y="1044473"/>
            <a:ext cx="8676456" cy="1736455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Cherenkov ring reconstruction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Matching with electron candidate tracks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454" y="3376885"/>
            <a:ext cx="3312368" cy="319009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030387" y="3151569"/>
            <a:ext cx="1896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Cherenkov Ring fit</a:t>
            </a:r>
          </a:p>
        </p:txBody>
      </p:sp>
      <p:pic>
        <p:nvPicPr>
          <p:cNvPr id="8" name="コンテンツ プレースホルダ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803" y="3424856"/>
            <a:ext cx="3262557" cy="314212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155031" y="3151569"/>
            <a:ext cx="2052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Ring-track matching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3419872" y="2779731"/>
            <a:ext cx="2330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(</a:t>
            </a:r>
            <a:r>
              <a:rPr lang="en-US" altLang="ja-JP" dirty="0" smtClean="0"/>
              <a:t>U+U at 10 </a:t>
            </a:r>
            <a:r>
              <a:rPr lang="en-US" altLang="ja-JP" dirty="0" err="1" smtClean="0"/>
              <a:t>AGeV</a:t>
            </a:r>
            <a:r>
              <a:rPr lang="en-US" altLang="ja-JP" dirty="0" smtClean="0"/>
              <a:t>, </a:t>
            </a:r>
            <a:r>
              <a:rPr lang="en-US" altLang="ja-JP" dirty="0"/>
              <a:t>JAM)</a:t>
            </a:r>
            <a:endParaRPr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26483" y="6391929"/>
            <a:ext cx="7938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x</a:t>
            </a:r>
            <a:r>
              <a:rPr kumimoji="1" lang="en-US" altLang="ja-JP" dirty="0" smtClean="0"/>
              <a:t>(mm)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 rot="16200000">
            <a:off x="881910" y="3592909"/>
            <a:ext cx="7986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y</a:t>
            </a:r>
            <a:r>
              <a:rPr kumimoji="1" lang="en-US" altLang="ja-JP" dirty="0" smtClean="0"/>
              <a:t>(mm)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4648" y="3326722"/>
            <a:ext cx="3159443" cy="3042819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10692680" y="4221088"/>
            <a:ext cx="1728192" cy="1872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24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92" y="2686534"/>
            <a:ext cx="4320140" cy="414617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2507" y="-193005"/>
            <a:ext cx="8229600" cy="1143000"/>
          </a:xfrm>
        </p:spPr>
        <p:txBody>
          <a:bodyPr/>
          <a:lstStyle/>
          <a:p>
            <a:r>
              <a:rPr lang="en-US" altLang="ja-JP" dirty="0" err="1" smtClean="0"/>
              <a:t>Dielectron</a:t>
            </a:r>
            <a:r>
              <a:rPr lang="en-US" altLang="ja-JP" dirty="0" smtClean="0"/>
              <a:t> spectrum</a:t>
            </a:r>
            <a:endParaRPr kumimoji="1" lang="ja-JP" altLang="en-US" dirty="0"/>
          </a:p>
        </p:txBody>
      </p:sp>
      <p:pic>
        <p:nvPicPr>
          <p:cNvPr id="3" name="コンテンツ プレースホルダー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037231"/>
            <a:ext cx="3634468" cy="3488114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010400" y="6467584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88367" y="378693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0DFF0D"/>
                </a:solidFill>
                <a:latin typeface="Symbol" panose="05050102010706020507" pitchFamily="18" charset="2"/>
              </a:rPr>
              <a:t>h</a:t>
            </a:r>
            <a:r>
              <a:rPr kumimoji="1" lang="en-US" altLang="ja-JP" sz="1400" dirty="0" err="1" smtClean="0">
                <a:solidFill>
                  <a:srgbClr val="0DFF0D"/>
                </a:solidFill>
                <a:sym typeface="Wingdings" panose="05000000000000000000" pitchFamily="2" charset="2"/>
              </a:rPr>
              <a:t>ee</a:t>
            </a:r>
            <a:r>
              <a:rPr kumimoji="1" lang="en-US" altLang="ja-JP" sz="1400" dirty="0" err="1" smtClean="0">
                <a:solidFill>
                  <a:srgbClr val="0DFF0D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endParaRPr kumimoji="1" lang="ja-JP" altLang="en-US" sz="1400" dirty="0">
              <a:solidFill>
                <a:srgbClr val="0DFF0D"/>
              </a:solidFill>
              <a:latin typeface="Symbol" panose="05050102010706020507" pitchFamily="18" charset="2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35689" y="3553271"/>
            <a:ext cx="7681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h</a:t>
            </a:r>
            <a:r>
              <a:rPr kumimoji="1" lang="en-US" altLang="ja-JP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’</a:t>
            </a:r>
            <a:r>
              <a:rPr kumimoji="1" lang="en-US" altLang="ja-JP" sz="14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kumimoji="1" lang="en-US" altLang="ja-JP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ee</a:t>
            </a:r>
            <a:r>
              <a:rPr kumimoji="1" lang="en-US" altLang="ja-JP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endParaRPr kumimoji="1" lang="ja-JP" altLang="en-US" sz="1400" dirty="0">
              <a:solidFill>
                <a:schemeClr val="tx2">
                  <a:lumMod val="60000"/>
                  <a:lumOff val="40000"/>
                </a:schemeClr>
              </a:solidFill>
              <a:latin typeface="Symbol" panose="05050102010706020507" pitchFamily="18" charset="2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03016" y="3776345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FF00"/>
                </a:solidFill>
                <a:latin typeface="Symbol" panose="05050102010706020507" pitchFamily="18" charset="2"/>
              </a:rPr>
              <a:t>r</a:t>
            </a:r>
            <a:r>
              <a:rPr kumimoji="1" lang="en-US" altLang="ja-JP" sz="1400" dirty="0" err="1" smtClean="0">
                <a:solidFill>
                  <a:srgbClr val="FFFF00"/>
                </a:solidFill>
                <a:sym typeface="Wingdings" panose="05000000000000000000" pitchFamily="2" charset="2"/>
              </a:rPr>
              <a:t>ee</a:t>
            </a:r>
            <a:endParaRPr kumimoji="1" lang="ja-JP" altLang="en-US" sz="14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90291" y="4005064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66FF"/>
                </a:solidFill>
                <a:latin typeface="Symbol" panose="05050102010706020507" pitchFamily="18" charset="2"/>
              </a:rPr>
              <a:t>w</a:t>
            </a:r>
            <a:r>
              <a:rPr kumimoji="1" lang="en-US" altLang="ja-JP" sz="1400" dirty="0" err="1" smtClean="0">
                <a:solidFill>
                  <a:srgbClr val="FF66FF"/>
                </a:solidFill>
                <a:sym typeface="Wingdings" panose="05000000000000000000" pitchFamily="2" charset="2"/>
              </a:rPr>
              <a:t>ee</a:t>
            </a:r>
            <a:endParaRPr kumimoji="1" lang="ja-JP" altLang="en-US" sz="1400" dirty="0">
              <a:solidFill>
                <a:srgbClr val="FF66FF"/>
              </a:solidFill>
              <a:latin typeface="Symbol" panose="05050102010706020507" pitchFamily="18" charset="2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03016" y="4273351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00B0F0"/>
                </a:solidFill>
                <a:latin typeface="Symbol" panose="05050102010706020507" pitchFamily="18" charset="2"/>
              </a:rPr>
              <a:t>f</a:t>
            </a:r>
            <a:r>
              <a:rPr kumimoji="1" lang="en-US" altLang="ja-JP" sz="1400" dirty="0" err="1" smtClean="0">
                <a:solidFill>
                  <a:srgbClr val="00B0F0"/>
                </a:solidFill>
                <a:sym typeface="Wingdings" panose="05000000000000000000" pitchFamily="2" charset="2"/>
              </a:rPr>
              <a:t>ee</a:t>
            </a:r>
            <a:endParaRPr kumimoji="1" lang="ja-JP" altLang="en-US" sz="1400" dirty="0">
              <a:solidFill>
                <a:srgbClr val="00B0F0"/>
              </a:solidFill>
              <a:latin typeface="Symbol" panose="05050102010706020507" pitchFamily="18" charset="2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64323" y="3510816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kumimoji="1" lang="en-US" altLang="ja-JP" sz="1400" baseline="30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0</a:t>
            </a:r>
            <a:r>
              <a:rPr kumimoji="1" lang="en-US" altLang="ja-JP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ee</a:t>
            </a:r>
            <a:r>
              <a:rPr kumimoji="1" lang="en-US" altLang="ja-JP" sz="14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endParaRPr kumimoji="1" lang="ja-JP" altLang="en-US" sz="14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24" name="コンテンツ プレースホルダー 9"/>
          <p:cNvSpPr txBox="1">
            <a:spLocks/>
          </p:cNvSpPr>
          <p:nvPr/>
        </p:nvSpPr>
        <p:spPr>
          <a:xfrm>
            <a:off x="805330" y="764704"/>
            <a:ext cx="7422080" cy="17589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err="1" smtClean="0"/>
              <a:t>e</a:t>
            </a:r>
            <a:r>
              <a:rPr lang="en-US" altLang="ja-JP" baseline="30000" dirty="0" err="1" smtClean="0"/>
              <a:t>+</a:t>
            </a:r>
            <a:r>
              <a:rPr lang="en-US" altLang="ja-JP" dirty="0" err="1" smtClean="0"/>
              <a:t>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 cocktail corresponding to 8.6 M events</a:t>
            </a:r>
          </a:p>
          <a:p>
            <a:r>
              <a:rPr lang="en-US" altLang="ja-JP" dirty="0" smtClean="0"/>
              <a:t>No background (external conversion etc.)</a:t>
            </a:r>
          </a:p>
          <a:p>
            <a:r>
              <a:rPr lang="en-US" altLang="ja-JP" dirty="0" err="1" smtClean="0"/>
              <a:t>M</a:t>
            </a:r>
            <a:r>
              <a:rPr lang="en-US" altLang="ja-JP" baseline="-25000" dirty="0" err="1" smtClean="0"/>
              <a:t>ee</a:t>
            </a:r>
            <a:r>
              <a:rPr lang="en-US" altLang="ja-JP" dirty="0" smtClean="0"/>
              <a:t> spectrum : like-sign pairs – like-sign mixed pairs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445401" y="2629941"/>
            <a:ext cx="140609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Symbol" panose="05050102010706020507" pitchFamily="18" charset="2"/>
              </a:rPr>
              <a:t>q</a:t>
            </a:r>
            <a:r>
              <a:rPr kumimoji="1" lang="en-US" altLang="ja-JP" baseline="-25000" dirty="0" err="1" smtClean="0"/>
              <a:t>ee</a:t>
            </a:r>
            <a:r>
              <a:rPr kumimoji="1" lang="en-US" altLang="ja-JP" dirty="0" smtClean="0"/>
              <a:t>&gt;5</a:t>
            </a:r>
            <a:r>
              <a:rPr kumimoji="1" lang="en-US" altLang="ja-JP" baseline="30000" dirty="0" smtClean="0"/>
              <a:t>o</a:t>
            </a:r>
          </a:p>
          <a:p>
            <a:r>
              <a:rPr lang="en-US" altLang="ja-JP" dirty="0" smtClean="0"/>
              <a:t>2</a:t>
            </a:r>
            <a:r>
              <a:rPr lang="en-US" altLang="ja-JP" baseline="30000" dirty="0" smtClean="0"/>
              <a:t>o</a:t>
            </a:r>
            <a:r>
              <a:rPr lang="en-US" altLang="ja-JP" dirty="0" smtClean="0"/>
              <a:t>&lt;</a:t>
            </a:r>
            <a:r>
              <a:rPr lang="en-US" altLang="ja-JP" dirty="0" smtClean="0">
                <a:latin typeface="Symbol" panose="05050102010706020507" pitchFamily="18" charset="2"/>
              </a:rPr>
              <a:t>q</a:t>
            </a:r>
            <a:r>
              <a:rPr lang="en-US" altLang="ja-JP" dirty="0" smtClean="0"/>
              <a:t>&lt;80</a:t>
            </a:r>
            <a:r>
              <a:rPr lang="en-US" altLang="ja-JP" baseline="30000" dirty="0" smtClean="0"/>
              <a:t>o</a:t>
            </a:r>
            <a:endParaRPr lang="en-US" altLang="ja-JP" dirty="0" smtClean="0"/>
          </a:p>
          <a:p>
            <a:r>
              <a:rPr lang="en-US" altLang="ja-JP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smtClean="0"/>
              <a:t>&gt;0.1 GeV/c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276155" y="3205767"/>
            <a:ext cx="1730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Very Preliminary</a:t>
            </a:r>
            <a:endParaRPr kumimoji="1" lang="ja-JP" altLang="en-US" i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31640" y="2955504"/>
            <a:ext cx="921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Cocktail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339614" y="2586172"/>
            <a:ext cx="153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Reconstructed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258892" y="3731964"/>
            <a:ext cx="149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70C0"/>
                </a:solidFill>
              </a:rPr>
              <a:t>Like-sign pairs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200639" y="4101296"/>
            <a:ext cx="1612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Like-sign mixed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601912" y="4889609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Signal</a:t>
            </a:r>
          </a:p>
        </p:txBody>
      </p:sp>
    </p:spTree>
    <p:extLst>
      <p:ext uri="{BB962C8B-B14F-4D97-AF65-F5344CB8AC3E}">
        <p14:creationId xmlns:p14="http://schemas.microsoft.com/office/powerpoint/2010/main" val="53974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271" y="2680562"/>
            <a:ext cx="4326249" cy="415203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5131" y="-171400"/>
            <a:ext cx="8229600" cy="1143000"/>
          </a:xfrm>
        </p:spPr>
        <p:txBody>
          <a:bodyPr/>
          <a:lstStyle/>
          <a:p>
            <a:r>
              <a:rPr lang="en-US" altLang="ja-JP" dirty="0" err="1" smtClean="0"/>
              <a:t>Dimuon</a:t>
            </a:r>
            <a:r>
              <a:rPr lang="en-US" altLang="ja-JP" dirty="0" smtClean="0"/>
              <a:t> spectrum</a:t>
            </a:r>
            <a:endParaRPr kumimoji="1" lang="ja-JP" alt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idx="1"/>
          </p:nvPr>
        </p:nvSpPr>
        <p:spPr>
          <a:xfrm>
            <a:off x="467544" y="836712"/>
            <a:ext cx="8357965" cy="1758926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err="1" smtClean="0">
                <a:latin typeface="Symbol" panose="05050102010706020507" pitchFamily="18" charset="2"/>
              </a:rPr>
              <a:t>m</a:t>
            </a:r>
            <a:r>
              <a:rPr lang="en-US" altLang="ja-JP" baseline="30000" dirty="0" err="1" smtClean="0">
                <a:latin typeface="Symbol" panose="05050102010706020507" pitchFamily="18" charset="2"/>
              </a:rPr>
              <a:t>+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m</a:t>
            </a:r>
            <a:r>
              <a:rPr kumimoji="1" lang="en-US" altLang="ja-JP" baseline="30000" dirty="0" smtClean="0">
                <a:latin typeface="Symbol" panose="05050102010706020507" pitchFamily="18" charset="2"/>
              </a:rPr>
              <a:t>-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cocktail </a:t>
            </a:r>
            <a:r>
              <a:rPr kumimoji="1" lang="en-US" altLang="ja-JP" dirty="0" smtClean="0"/>
              <a:t>corresponding to 500 M events</a:t>
            </a:r>
          </a:p>
          <a:p>
            <a:r>
              <a:rPr lang="en-US" altLang="ja-JP" dirty="0" smtClean="0"/>
              <a:t>No </a:t>
            </a:r>
            <a:r>
              <a:rPr lang="en-US" altLang="ja-JP" dirty="0" err="1" smtClean="0">
                <a:latin typeface="Symbol" panose="05050102010706020507" pitchFamily="18" charset="2"/>
              </a:rPr>
              <a:t>p</a:t>
            </a:r>
            <a:r>
              <a:rPr lang="en-US" altLang="ja-JP" dirty="0" err="1" smtClean="0"/>
              <a:t>,K</a:t>
            </a:r>
            <a:r>
              <a:rPr lang="en-US" altLang="ja-JP" dirty="0" smtClean="0"/>
              <a:t> weak decay background</a:t>
            </a:r>
            <a:endParaRPr kumimoji="1" lang="en-US" altLang="ja-JP" dirty="0" smtClean="0"/>
          </a:p>
          <a:p>
            <a:r>
              <a:rPr lang="en-US" altLang="ja-JP" dirty="0" smtClean="0"/>
              <a:t>Full reconstructed tracks passing through 6</a:t>
            </a:r>
            <a:r>
              <a:rPr lang="en-US" altLang="ja-JP" dirty="0" smtClean="0">
                <a:latin typeface="Symbol" panose="05050102010706020507" pitchFamily="18" charset="2"/>
              </a:rPr>
              <a:t>l</a:t>
            </a:r>
            <a:r>
              <a:rPr lang="en-US" altLang="ja-JP" baseline="-25000" dirty="0" smtClean="0"/>
              <a:t>int</a:t>
            </a:r>
            <a:r>
              <a:rPr lang="en-US" altLang="ja-JP" dirty="0" smtClean="0"/>
              <a:t> absorbers</a:t>
            </a:r>
          </a:p>
          <a:p>
            <a:pPr lvl="1"/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 efficiency=70%, p&gt;1.5GeV/c, 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suppression 2x10</a:t>
            </a:r>
            <a:r>
              <a:rPr lang="en-US" altLang="ja-JP" baseline="30000" dirty="0" smtClean="0"/>
              <a:t>-3</a:t>
            </a:r>
          </a:p>
          <a:p>
            <a:r>
              <a:rPr lang="en-US" altLang="ja-JP" dirty="0" err="1" smtClean="0"/>
              <a:t>M</a:t>
            </a:r>
            <a:r>
              <a:rPr lang="en-US" altLang="ja-JP" baseline="-25000" dirty="0" err="1" smtClean="0">
                <a:latin typeface="Symbol" panose="05050102010706020507" pitchFamily="18" charset="2"/>
              </a:rPr>
              <a:t>mm</a:t>
            </a:r>
            <a:r>
              <a:rPr lang="en-US" altLang="ja-JP" dirty="0" smtClean="0"/>
              <a:t> </a:t>
            </a:r>
            <a:r>
              <a:rPr lang="en-US" altLang="ja-JP" dirty="0"/>
              <a:t>spectrum </a:t>
            </a:r>
            <a:r>
              <a:rPr lang="en-US" altLang="ja-JP" dirty="0" smtClean="0"/>
              <a:t>: like-sign pairs – like-sign mixed pairs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20272" y="6520259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8" name="コンテンツ プレースホルダ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2852936"/>
            <a:ext cx="4032448" cy="388359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507308" y="5470195"/>
            <a:ext cx="1730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Very Preliminary</a:t>
            </a:r>
            <a:endParaRPr kumimoji="1" lang="ja-JP" altLang="en-US" i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03648" y="2852936"/>
            <a:ext cx="921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Cocktail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72200" y="2668270"/>
            <a:ext cx="158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Reconstructed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84367" y="342900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00B050"/>
                </a:solidFill>
                <a:latin typeface="Symbol" panose="05050102010706020507" pitchFamily="18" charset="2"/>
              </a:rPr>
              <a:t>h</a:t>
            </a:r>
            <a:r>
              <a:rPr kumimoji="1" lang="en-US" altLang="ja-JP" sz="14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ee</a:t>
            </a:r>
            <a:r>
              <a:rPr kumimoji="1" lang="en-US" altLang="ja-JP" sz="1400" dirty="0" err="1" smtClean="0">
                <a:solidFill>
                  <a:srgbClr val="00B05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endParaRPr kumimoji="1" lang="ja-JP" altLang="en-US" sz="1400" dirty="0">
              <a:solidFill>
                <a:srgbClr val="00B050"/>
              </a:solidFill>
              <a:latin typeface="Symbol" panose="05050102010706020507" pitchFamily="18" charset="2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84367" y="3789040"/>
            <a:ext cx="7681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h</a:t>
            </a:r>
            <a:r>
              <a:rPr kumimoji="1" lang="en-US" altLang="ja-JP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’</a:t>
            </a:r>
            <a:r>
              <a:rPr kumimoji="1" lang="en-US" altLang="ja-JP" sz="14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kumimoji="1" lang="en-US" altLang="ja-JP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ee</a:t>
            </a:r>
            <a:r>
              <a:rPr kumimoji="1" lang="en-US" altLang="ja-JP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endParaRPr kumimoji="1" lang="ja-JP" altLang="en-US" sz="1400" dirty="0">
              <a:solidFill>
                <a:schemeClr val="tx2">
                  <a:lumMod val="60000"/>
                  <a:lumOff val="40000"/>
                </a:schemeClr>
              </a:solidFill>
              <a:latin typeface="Symbol" panose="05050102010706020507" pitchFamily="18" charset="2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51713" y="4077072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FF00"/>
                </a:solidFill>
                <a:latin typeface="Symbol" panose="05050102010706020507" pitchFamily="18" charset="2"/>
              </a:rPr>
              <a:t>r</a:t>
            </a:r>
            <a:r>
              <a:rPr kumimoji="1" lang="en-US" altLang="ja-JP" sz="1400" dirty="0" err="1" smtClean="0">
                <a:solidFill>
                  <a:srgbClr val="FFFF00"/>
                </a:solidFill>
                <a:sym typeface="Wingdings" panose="05000000000000000000" pitchFamily="2" charset="2"/>
              </a:rPr>
              <a:t>ee</a:t>
            </a:r>
            <a:endParaRPr kumimoji="1" lang="ja-JP" altLang="en-US" sz="14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671543" y="4418974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66FF"/>
                </a:solidFill>
                <a:latin typeface="Symbol" panose="05050102010706020507" pitchFamily="18" charset="2"/>
              </a:rPr>
              <a:t>w</a:t>
            </a:r>
            <a:r>
              <a:rPr kumimoji="1" lang="en-US" altLang="ja-JP" sz="1400" dirty="0" err="1" smtClean="0">
                <a:solidFill>
                  <a:srgbClr val="FF66FF"/>
                </a:solidFill>
                <a:sym typeface="Wingdings" panose="05000000000000000000" pitchFamily="2" charset="2"/>
              </a:rPr>
              <a:t>ee</a:t>
            </a:r>
            <a:endParaRPr kumimoji="1" lang="ja-JP" altLang="en-US" sz="1400" dirty="0">
              <a:solidFill>
                <a:srgbClr val="FF66FF"/>
              </a:solidFill>
              <a:latin typeface="Symbol" panose="05050102010706020507" pitchFamily="18" charset="2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695182" y="4780706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00B0F0"/>
                </a:solidFill>
                <a:latin typeface="Symbol" panose="05050102010706020507" pitchFamily="18" charset="2"/>
              </a:rPr>
              <a:t>f</a:t>
            </a:r>
            <a:r>
              <a:rPr kumimoji="1" lang="en-US" altLang="ja-JP" sz="1400" dirty="0" err="1" smtClean="0">
                <a:solidFill>
                  <a:srgbClr val="00B0F0"/>
                </a:solidFill>
                <a:sym typeface="Wingdings" panose="05000000000000000000" pitchFamily="2" charset="2"/>
              </a:rPr>
              <a:t>ee</a:t>
            </a:r>
            <a:endParaRPr kumimoji="1" lang="ja-JP" altLang="en-US" sz="1400" dirty="0">
              <a:solidFill>
                <a:srgbClr val="00B0F0"/>
              </a:solidFill>
              <a:latin typeface="Symbol" panose="05050102010706020507" pitchFamily="18" charset="2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707904" y="2721694"/>
            <a:ext cx="1368152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latin typeface="Symbol" panose="05050102010706020507" pitchFamily="18" charset="2"/>
              </a:rPr>
              <a:t>q</a:t>
            </a:r>
            <a:r>
              <a:rPr kumimoji="1" lang="en-US" altLang="ja-JP" baseline="-25000" dirty="0" err="1" smtClean="0"/>
              <a:t>ee</a:t>
            </a:r>
            <a:r>
              <a:rPr kumimoji="1" lang="en-US" altLang="ja-JP" dirty="0" smtClean="0"/>
              <a:t>&gt;2</a:t>
            </a:r>
            <a:r>
              <a:rPr kumimoji="1" lang="en-US" altLang="ja-JP" baseline="30000" dirty="0" smtClean="0"/>
              <a:t>o</a:t>
            </a:r>
          </a:p>
          <a:p>
            <a:r>
              <a:rPr lang="en-US" altLang="ja-JP" dirty="0" smtClean="0"/>
              <a:t>2</a:t>
            </a:r>
            <a:r>
              <a:rPr lang="en-US" altLang="ja-JP" baseline="30000" dirty="0" smtClean="0"/>
              <a:t>o</a:t>
            </a:r>
            <a:r>
              <a:rPr lang="en-US" altLang="ja-JP" dirty="0" smtClean="0"/>
              <a:t>&lt;</a:t>
            </a:r>
            <a:r>
              <a:rPr lang="en-US" altLang="ja-JP" dirty="0" smtClean="0">
                <a:latin typeface="Symbol" panose="05050102010706020507" pitchFamily="18" charset="2"/>
              </a:rPr>
              <a:t>q</a:t>
            </a:r>
            <a:r>
              <a:rPr lang="en-US" altLang="ja-JP" dirty="0" smtClean="0"/>
              <a:t>&lt;80</a:t>
            </a:r>
            <a:r>
              <a:rPr lang="en-US" altLang="ja-JP" baseline="30000" dirty="0" smtClean="0"/>
              <a:t>o</a:t>
            </a:r>
          </a:p>
          <a:p>
            <a:r>
              <a:rPr lang="en-US" altLang="ja-JP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smtClean="0"/>
              <a:t>&gt;0.1GeV/c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252734" y="3059668"/>
            <a:ext cx="149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70C0"/>
                </a:solidFill>
              </a:rPr>
              <a:t>Like-sign pairs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208236" y="3419708"/>
            <a:ext cx="1612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Like-sign mixed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778514" y="4109568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Signal</a:t>
            </a:r>
          </a:p>
        </p:txBody>
      </p:sp>
    </p:spTree>
    <p:extLst>
      <p:ext uri="{BB962C8B-B14F-4D97-AF65-F5344CB8AC3E}">
        <p14:creationId xmlns:p14="http://schemas.microsoft.com/office/powerpoint/2010/main" val="311653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図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297" y="2184659"/>
            <a:ext cx="2633759" cy="252770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0888" y="1387782"/>
            <a:ext cx="2915333" cy="279793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390" y="-243408"/>
            <a:ext cx="9042609" cy="1143000"/>
          </a:xfrm>
        </p:spPr>
        <p:txBody>
          <a:bodyPr>
            <a:normAutofit fontScale="90000"/>
          </a:bodyPr>
          <a:lstStyle/>
          <a:p>
            <a:r>
              <a:rPr lang="en-US" altLang="ja-JP" i="1" dirty="0" err="1" smtClean="0"/>
              <a:t>Hypernuclear</a:t>
            </a:r>
            <a:r>
              <a:rPr lang="en-US" altLang="ja-JP" dirty="0" smtClean="0"/>
              <a:t> spectrometer (preliminary)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5619" y="711641"/>
            <a:ext cx="5733815" cy="2469983"/>
          </a:xfrm>
          <a:ln>
            <a:solidFill>
              <a:srgbClr val="0DFF0D"/>
            </a:solidFill>
          </a:ln>
        </p:spPr>
        <p:txBody>
          <a:bodyPr>
            <a:noAutofit/>
          </a:bodyPr>
          <a:lstStyle/>
          <a:p>
            <a:r>
              <a:rPr kumimoji="1" lang="en-US" altLang="ja-JP" sz="2000" dirty="0" err="1" smtClean="0"/>
              <a:t>Hypernuclei</a:t>
            </a:r>
            <a:r>
              <a:rPr kumimoji="1" lang="en-US" altLang="ja-JP" sz="2000" dirty="0" smtClean="0"/>
              <a:t> in </a:t>
            </a:r>
            <a:r>
              <a:rPr lang="en-US" altLang="ja-JP" sz="2000" dirty="0" smtClean="0"/>
              <a:t>ion collisions</a:t>
            </a:r>
            <a:endParaRPr lang="en-US" altLang="ja-JP" sz="2000" dirty="0"/>
          </a:p>
          <a:p>
            <a:pPr lvl="1"/>
            <a:r>
              <a:rPr lang="en-US" altLang="ja-JP" sz="1800" dirty="0" smtClean="0">
                <a:solidFill>
                  <a:srgbClr val="002060"/>
                </a:solidFill>
              </a:rPr>
              <a:t>S</a:t>
            </a:r>
            <a:r>
              <a:rPr lang="en-US" altLang="ja-JP" sz="1800" dirty="0">
                <a:solidFill>
                  <a:srgbClr val="002060"/>
                </a:solidFill>
              </a:rPr>
              <a:t>=-</a:t>
            </a:r>
            <a:r>
              <a:rPr lang="en-US" altLang="ja-JP" sz="1800" dirty="0" smtClean="0">
                <a:solidFill>
                  <a:srgbClr val="002060"/>
                </a:solidFill>
              </a:rPr>
              <a:t>3, -4,.. </a:t>
            </a:r>
            <a:r>
              <a:rPr lang="en-US" altLang="ja-JP" sz="1800" dirty="0" err="1" smtClean="0">
                <a:solidFill>
                  <a:srgbClr val="002060"/>
                </a:solidFill>
              </a:rPr>
              <a:t>Hypernuclei</a:t>
            </a:r>
            <a:endParaRPr lang="en-US" altLang="ja-JP" sz="1800" dirty="0" smtClean="0">
              <a:solidFill>
                <a:srgbClr val="002060"/>
              </a:solidFill>
            </a:endParaRPr>
          </a:p>
          <a:p>
            <a:pPr lvl="1"/>
            <a:r>
              <a:rPr lang="en-US" altLang="ja-JP" sz="1800" dirty="0">
                <a:solidFill>
                  <a:srgbClr val="002060"/>
                </a:solidFill>
              </a:rPr>
              <a:t>Proton-rich and neutron-rich </a:t>
            </a:r>
            <a:r>
              <a:rPr lang="en-US" altLang="ja-JP" sz="1800" dirty="0" err="1" smtClean="0">
                <a:solidFill>
                  <a:srgbClr val="002060"/>
                </a:solidFill>
              </a:rPr>
              <a:t>hypernuclei</a:t>
            </a:r>
            <a:endParaRPr lang="en-US" altLang="ja-JP" sz="1800" dirty="0">
              <a:solidFill>
                <a:srgbClr val="002060"/>
              </a:solidFill>
            </a:endParaRPr>
          </a:p>
          <a:p>
            <a:pPr lvl="1"/>
            <a:r>
              <a:rPr lang="en-US" altLang="ja-JP" sz="1800" dirty="0" err="1" smtClean="0">
                <a:solidFill>
                  <a:srgbClr val="002060"/>
                </a:solidFill>
              </a:rPr>
              <a:t>Strangelet</a:t>
            </a:r>
            <a:r>
              <a:rPr lang="en-US" altLang="ja-JP" sz="1800" dirty="0" smtClean="0">
                <a:solidFill>
                  <a:srgbClr val="002060"/>
                </a:solidFill>
              </a:rPr>
              <a:t> search (near neutral particle)</a:t>
            </a:r>
          </a:p>
          <a:p>
            <a:r>
              <a:rPr lang="en-US" altLang="ja-JP" sz="2000" dirty="0" err="1" smtClean="0"/>
              <a:t>H</a:t>
            </a:r>
            <a:r>
              <a:rPr kumimoji="1" lang="en-US" altLang="ja-JP" sz="2000" dirty="0" err="1" smtClean="0"/>
              <a:t>ypernuclear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smtClean="0"/>
              <a:t>measurement at </a:t>
            </a:r>
            <a:r>
              <a:rPr kumimoji="1" lang="en-US" altLang="ja-JP" sz="2000" dirty="0" err="1" smtClean="0"/>
              <a:t>y</a:t>
            </a:r>
            <a:r>
              <a:rPr kumimoji="1" lang="en-US" altLang="ja-JP" sz="2000" baseline="-25000" dirty="0" err="1" smtClean="0"/>
              <a:t>beam</a:t>
            </a:r>
            <a:r>
              <a:rPr kumimoji="1" lang="en-US" altLang="ja-JP" sz="2000" dirty="0" smtClean="0"/>
              <a:t> </a:t>
            </a:r>
            <a:endParaRPr lang="en-US" altLang="ja-JP" sz="2000" dirty="0"/>
          </a:p>
          <a:p>
            <a:pPr lvl="1"/>
            <a:r>
              <a:rPr lang="en-US" altLang="ja-JP" sz="1800" dirty="0" smtClean="0"/>
              <a:t>Life </a:t>
            </a:r>
            <a:r>
              <a:rPr kumimoji="1" lang="en-US" altLang="ja-JP" sz="1800" dirty="0" smtClean="0"/>
              <a:t>time </a:t>
            </a:r>
            <a:endParaRPr lang="en-US" altLang="ja-JP" sz="1800" dirty="0"/>
          </a:p>
          <a:p>
            <a:pPr lvl="1"/>
            <a:r>
              <a:rPr lang="en-US" altLang="ja-JP" sz="1800" dirty="0" smtClean="0"/>
              <a:t>M</a:t>
            </a:r>
            <a:r>
              <a:rPr kumimoji="1" lang="en-US" altLang="ja-JP" sz="1800" dirty="0" smtClean="0"/>
              <a:t>agnetic moment</a:t>
            </a: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>
          <a:xfrm>
            <a:off x="6912260" y="6553145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253519" y="4356269"/>
            <a:ext cx="72008" cy="144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8088" y="3804696"/>
            <a:ext cx="1098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12</a:t>
            </a:r>
            <a:r>
              <a:rPr kumimoji="1" lang="en-US" altLang="ja-JP" dirty="0" smtClean="0"/>
              <a:t>C Target</a:t>
            </a:r>
            <a:endParaRPr kumimoji="1" lang="ja-JP" altLang="en-US" dirty="0"/>
          </a:p>
        </p:txBody>
      </p:sp>
      <p:cxnSp>
        <p:nvCxnSpPr>
          <p:cNvPr id="7" name="直線矢印コネクタ 6"/>
          <p:cNvCxnSpPr>
            <a:endCxn id="4" idx="1"/>
          </p:cNvCxnSpPr>
          <p:nvPr/>
        </p:nvCxnSpPr>
        <p:spPr>
          <a:xfrm>
            <a:off x="101391" y="4428277"/>
            <a:ext cx="115212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-9886" y="448942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12</a:t>
            </a:r>
            <a:r>
              <a:rPr kumimoji="1" lang="en-US" altLang="ja-JP" dirty="0" smtClean="0"/>
              <a:t>C Beam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429069" y="4254903"/>
            <a:ext cx="1211479" cy="346667"/>
          </a:xfrm>
          <a:prstGeom prst="rect">
            <a:avLst/>
          </a:prstGeom>
          <a:solidFill>
            <a:srgbClr val="40FA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44018" y="3510300"/>
            <a:ext cx="1403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Collimator (W)</a:t>
            </a:r>
            <a:endParaRPr kumimoji="1" lang="ja-JP" altLang="en-US" sz="1600" dirty="0"/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1397535" y="4066327"/>
            <a:ext cx="1258875" cy="191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807655" y="369699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2662730" y="4140208"/>
            <a:ext cx="399174" cy="54899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44974" y="4716513"/>
            <a:ext cx="1562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Dipole magnet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576184" y="4706980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0.5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3465310" y="4068237"/>
            <a:ext cx="170500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2656410" y="4419709"/>
            <a:ext cx="399175" cy="805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347864" y="5144998"/>
            <a:ext cx="2007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Precession magnet 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422245" y="3957501"/>
            <a:ext cx="1733363" cy="1154648"/>
          </a:xfrm>
          <a:prstGeom prst="rect">
            <a:avLst/>
          </a:prstGeom>
          <a:solidFill>
            <a:srgbClr val="40FA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3413759" y="4032512"/>
            <a:ext cx="1728192" cy="1007434"/>
          </a:xfrm>
          <a:prstGeom prst="rect">
            <a:avLst/>
          </a:prstGeom>
          <a:solidFill>
            <a:srgbClr val="B7F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 flipH="1">
            <a:off x="5528279" y="3906628"/>
            <a:ext cx="45719" cy="1255309"/>
          </a:xfrm>
          <a:prstGeom prst="rect">
            <a:avLst/>
          </a:prstGeom>
          <a:solidFill>
            <a:srgbClr val="00B0F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515813" y="3472990"/>
            <a:ext cx="54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TOF</a:t>
            </a:r>
            <a:endParaRPr kumimoji="1" lang="ja-JP" altLang="en-US" dirty="0"/>
          </a:p>
        </p:txBody>
      </p:sp>
      <p:sp>
        <p:nvSpPr>
          <p:cNvPr id="46" name="正方形/長方形 45"/>
          <p:cNvSpPr/>
          <p:nvPr/>
        </p:nvSpPr>
        <p:spPr>
          <a:xfrm flipH="1">
            <a:off x="3160192" y="4077529"/>
            <a:ext cx="45719" cy="647729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600521" y="4947214"/>
            <a:ext cx="669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Charge</a:t>
            </a:r>
            <a:endParaRPr kumimoji="1" lang="en-US" altLang="ja-JP" sz="1200" dirty="0" smtClean="0"/>
          </a:p>
          <a:p>
            <a:r>
              <a:rPr lang="en-US" altLang="ja-JP" sz="1200" dirty="0" smtClean="0"/>
              <a:t>counter</a:t>
            </a:r>
            <a:endParaRPr kumimoji="1" lang="en-US" altLang="ja-JP" sz="1200" dirty="0" smtClean="0"/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2652091" y="4742027"/>
            <a:ext cx="420451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/>
          <p:cNvSpPr/>
          <p:nvPr/>
        </p:nvSpPr>
        <p:spPr>
          <a:xfrm>
            <a:off x="9324528" y="4068490"/>
            <a:ext cx="2607429" cy="593227"/>
          </a:xfrm>
          <a:prstGeom prst="rect">
            <a:avLst/>
          </a:prstGeom>
          <a:solidFill>
            <a:srgbClr val="FED6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ZCAL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958548" y="355259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1.5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cxnSp>
        <p:nvCxnSpPr>
          <p:cNvPr id="62" name="直線矢印コネクタ 61"/>
          <p:cNvCxnSpPr>
            <a:endCxn id="46" idx="2"/>
          </p:cNvCxnSpPr>
          <p:nvPr/>
        </p:nvCxnSpPr>
        <p:spPr>
          <a:xfrm flipV="1">
            <a:off x="3080736" y="4725258"/>
            <a:ext cx="102315" cy="386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>
            <a:endCxn id="19" idx="0"/>
          </p:cNvCxnSpPr>
          <p:nvPr/>
        </p:nvCxnSpPr>
        <p:spPr>
          <a:xfrm>
            <a:off x="2800924" y="3657619"/>
            <a:ext cx="61393" cy="4825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 flipV="1">
            <a:off x="3422245" y="3848854"/>
            <a:ext cx="1730554" cy="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正方形/長方形 69"/>
          <p:cNvSpPr/>
          <p:nvPr/>
        </p:nvSpPr>
        <p:spPr>
          <a:xfrm flipH="1">
            <a:off x="3361775" y="3911447"/>
            <a:ext cx="18000" cy="1080000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50946" y="5279413"/>
            <a:ext cx="4315377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2203DB"/>
                </a:solidFill>
              </a:rPr>
              <a:t>Total </a:t>
            </a:r>
            <a:r>
              <a:rPr lang="en-US" altLang="ja-JP" dirty="0" err="1" smtClean="0">
                <a:solidFill>
                  <a:srgbClr val="2203DB"/>
                </a:solidFill>
              </a:rPr>
              <a:t>BdL</a:t>
            </a:r>
            <a:r>
              <a:rPr lang="en-US" altLang="ja-JP" dirty="0" smtClean="0">
                <a:solidFill>
                  <a:srgbClr val="2203DB"/>
                </a:solidFill>
              </a:rPr>
              <a:t> = 6Tm</a:t>
            </a:r>
          </a:p>
          <a:p>
            <a:r>
              <a:rPr lang="en-US" altLang="ja-JP" dirty="0" smtClean="0">
                <a:solidFill>
                  <a:srgbClr val="2203DB"/>
                </a:solidFill>
                <a:sym typeface="Wingdings" panose="05000000000000000000" pitchFamily="2" charset="2"/>
              </a:rPr>
              <a:t></a:t>
            </a:r>
            <a:r>
              <a:rPr lang="en-US" altLang="ja-JP" dirty="0" smtClean="0">
                <a:solidFill>
                  <a:srgbClr val="2203DB"/>
                </a:solidFill>
              </a:rPr>
              <a:t>Precession angle ~ 68</a:t>
            </a:r>
            <a:r>
              <a:rPr lang="en-US" altLang="ja-JP" baseline="30000" dirty="0" smtClean="0">
                <a:solidFill>
                  <a:srgbClr val="2203DB"/>
                </a:solidFill>
              </a:rPr>
              <a:t>o</a:t>
            </a:r>
            <a:r>
              <a:rPr lang="en-US" altLang="ja-JP" dirty="0">
                <a:solidFill>
                  <a:srgbClr val="2203DB"/>
                </a:solidFill>
              </a:rPr>
              <a:t> </a:t>
            </a:r>
            <a:r>
              <a:rPr lang="en-US" altLang="ja-JP" dirty="0" smtClean="0">
                <a:solidFill>
                  <a:srgbClr val="2203DB"/>
                </a:solidFill>
              </a:rPr>
              <a:t>(assuming </a:t>
            </a:r>
            <a:r>
              <a:rPr lang="en-US" altLang="ja-JP" dirty="0" smtClean="0">
                <a:solidFill>
                  <a:srgbClr val="2203DB"/>
                </a:solidFill>
                <a:latin typeface="Symbol" panose="05050102010706020507" pitchFamily="18" charset="2"/>
              </a:rPr>
              <a:t>m</a:t>
            </a:r>
            <a:r>
              <a:rPr lang="en-US" altLang="ja-JP" baseline="-25000" dirty="0" smtClean="0">
                <a:solidFill>
                  <a:srgbClr val="2203DB"/>
                </a:solidFill>
                <a:latin typeface="Symbol" panose="05050102010706020507" pitchFamily="18" charset="2"/>
              </a:rPr>
              <a:t>L</a:t>
            </a:r>
            <a:r>
              <a:rPr lang="en-US" altLang="ja-JP" dirty="0" smtClean="0">
                <a:solidFill>
                  <a:srgbClr val="2203DB"/>
                </a:solidFill>
              </a:rPr>
              <a:t>)</a:t>
            </a:r>
          </a:p>
        </p:txBody>
      </p:sp>
      <p:sp>
        <p:nvSpPr>
          <p:cNvPr id="58" name="正方形/長方形 57"/>
          <p:cNvSpPr/>
          <p:nvPr/>
        </p:nvSpPr>
        <p:spPr>
          <a:xfrm flipH="1">
            <a:off x="3314751" y="3921924"/>
            <a:ext cx="18000" cy="1080000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 flipH="1">
            <a:off x="3269743" y="3921924"/>
            <a:ext cx="18000" cy="1080000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 flipH="1">
            <a:off x="5213959" y="3996229"/>
            <a:ext cx="18000" cy="1080000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>
          <a:xfrm flipH="1">
            <a:off x="5267967" y="3996229"/>
            <a:ext cx="18000" cy="1080000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 flipH="1">
            <a:off x="5315959" y="3983455"/>
            <a:ext cx="18000" cy="1080000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413760" y="4442376"/>
            <a:ext cx="1728192" cy="86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 rot="5400000">
            <a:off x="4405868" y="4297578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cxnSp>
        <p:nvCxnSpPr>
          <p:cNvPr id="57" name="直線矢印コネクタ 56"/>
          <p:cNvCxnSpPr/>
          <p:nvPr/>
        </p:nvCxnSpPr>
        <p:spPr>
          <a:xfrm flipH="1" flipV="1">
            <a:off x="4833549" y="3984013"/>
            <a:ext cx="1" cy="109233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5384264" y="3679577"/>
            <a:ext cx="45719" cy="690631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552236" y="3140968"/>
            <a:ext cx="2778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Trigger counter </a:t>
            </a:r>
            <a:r>
              <a:rPr lang="en-US" altLang="ja-JP" dirty="0" smtClean="0">
                <a:solidFill>
                  <a:srgbClr val="FF0000"/>
                </a:solidFill>
              </a:rPr>
              <a:t>for</a:t>
            </a:r>
            <a:r>
              <a:rPr kumimoji="1" lang="en-US" altLang="ja-JP" dirty="0" smtClean="0">
                <a:solidFill>
                  <a:srgbClr val="FF0000"/>
                </a:solidFill>
              </a:rPr>
              <a:t> decay </a:t>
            </a:r>
            <a:r>
              <a:rPr kumimoji="1"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kumimoji="1" lang="en-US" altLang="ja-JP" dirty="0" smtClean="0">
                <a:solidFill>
                  <a:srgbClr val="FF0000"/>
                </a:solidFill>
              </a:rPr>
              <a:t>-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5382338" y="3468198"/>
            <a:ext cx="17508" cy="1704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 flipV="1">
            <a:off x="1681995" y="4568934"/>
            <a:ext cx="233684" cy="1943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4008390" y="3968317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TPC</a:t>
            </a:r>
            <a:endParaRPr kumimoji="1" lang="ja-JP" altLang="en-US" dirty="0"/>
          </a:p>
        </p:txBody>
      </p:sp>
      <p:cxnSp>
        <p:nvCxnSpPr>
          <p:cNvPr id="74" name="直線矢印コネクタ 73"/>
          <p:cNvCxnSpPr>
            <a:endCxn id="4" idx="0"/>
          </p:cNvCxnSpPr>
          <p:nvPr/>
        </p:nvCxnSpPr>
        <p:spPr>
          <a:xfrm>
            <a:off x="1109503" y="4077529"/>
            <a:ext cx="18002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3566213" y="460866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Beam h</a:t>
            </a:r>
            <a:r>
              <a:rPr kumimoji="1" lang="en-US" altLang="ja-JP" sz="1600" dirty="0" smtClean="0"/>
              <a:t>ole</a:t>
            </a:r>
            <a:endParaRPr kumimoji="1" lang="ja-JP" altLang="en-US" sz="1600" dirty="0"/>
          </a:p>
        </p:txBody>
      </p:sp>
      <p:cxnSp>
        <p:nvCxnSpPr>
          <p:cNvPr id="78" name="直線矢印コネクタ 77"/>
          <p:cNvCxnSpPr/>
          <p:nvPr/>
        </p:nvCxnSpPr>
        <p:spPr>
          <a:xfrm flipV="1">
            <a:off x="4133839" y="4496926"/>
            <a:ext cx="0" cy="2604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円弧 80"/>
          <p:cNvSpPr/>
          <p:nvPr/>
        </p:nvSpPr>
        <p:spPr>
          <a:xfrm>
            <a:off x="2699792" y="4437112"/>
            <a:ext cx="4032448" cy="787509"/>
          </a:xfrm>
          <a:prstGeom prst="arc">
            <a:avLst>
              <a:gd name="adj1" fmla="val 16200000"/>
              <a:gd name="adj2" fmla="val 20349241"/>
            </a:avLst>
          </a:prstGeom>
          <a:ln w="19050">
            <a:solidFill>
              <a:srgbClr val="FF33CC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円弧 81"/>
          <p:cNvSpPr/>
          <p:nvPr/>
        </p:nvSpPr>
        <p:spPr>
          <a:xfrm flipV="1">
            <a:off x="3206555" y="3458855"/>
            <a:ext cx="2583467" cy="969385"/>
          </a:xfrm>
          <a:prstGeom prst="arc">
            <a:avLst>
              <a:gd name="adj1" fmla="val 16200000"/>
              <a:gd name="adj2" fmla="val 20814244"/>
            </a:avLst>
          </a:prstGeom>
          <a:ln w="19050">
            <a:solidFill>
              <a:srgbClr val="0070C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5" name="直線コネクタ 84"/>
          <p:cNvCxnSpPr>
            <a:stCxn id="4" idx="3"/>
          </p:cNvCxnSpPr>
          <p:nvPr/>
        </p:nvCxnSpPr>
        <p:spPr>
          <a:xfrm>
            <a:off x="1325527" y="4428277"/>
            <a:ext cx="3384376" cy="457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テキスト ボックス 87"/>
          <p:cNvSpPr txBox="1"/>
          <p:nvPr/>
        </p:nvSpPr>
        <p:spPr>
          <a:xfrm>
            <a:off x="3336914" y="4143155"/>
            <a:ext cx="1301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>
                <a:solidFill>
                  <a:srgbClr val="FF0000"/>
                </a:solidFill>
              </a:rPr>
              <a:t>hypernucleus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558316" y="3842884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2060"/>
                </a:solidFill>
                <a:latin typeface="Symbol" panose="05050102010706020507" pitchFamily="18" charset="2"/>
              </a:rPr>
              <a:t>p</a:t>
            </a:r>
            <a:r>
              <a:rPr kumimoji="1" lang="en-US" altLang="ja-JP" dirty="0" smtClean="0">
                <a:solidFill>
                  <a:srgbClr val="002060"/>
                </a:solidFill>
              </a:rPr>
              <a:t>-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508104" y="4450430"/>
            <a:ext cx="822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E923D1"/>
                </a:solidFill>
              </a:rPr>
              <a:t>nucleus</a:t>
            </a:r>
            <a:endParaRPr kumimoji="1" lang="ja-JP" altLang="en-US" sz="1600" dirty="0">
              <a:solidFill>
                <a:srgbClr val="E923D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-3280867" y="691847"/>
            <a:ext cx="2775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Fragment separation at TPC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88088" y="6156593"/>
            <a:ext cx="4156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Ideas b</a:t>
            </a:r>
            <a:r>
              <a:rPr kumimoji="1" lang="en-US" altLang="ja-JP" sz="1600" dirty="0" smtClean="0"/>
              <a:t>ased on design </a:t>
            </a:r>
            <a:r>
              <a:rPr lang="en-US" altLang="ja-JP" sz="1600" dirty="0" smtClean="0"/>
              <a:t>for</a:t>
            </a:r>
            <a:r>
              <a:rPr kumimoji="1" lang="en-US" altLang="ja-JP" sz="1600" dirty="0" smtClean="0"/>
              <a:t> Japan Hadron Facility </a:t>
            </a:r>
          </a:p>
          <a:p>
            <a:r>
              <a:rPr lang="en-US" altLang="ja-JP" sz="1600" dirty="0" smtClean="0"/>
              <a:t>and </a:t>
            </a:r>
            <a:r>
              <a:rPr lang="en-US" altLang="ja-JP" sz="1600" dirty="0" err="1" smtClean="0"/>
              <a:t>HypHI</a:t>
            </a:r>
            <a:r>
              <a:rPr lang="en-US" altLang="ja-JP" sz="1600" dirty="0" smtClean="0"/>
              <a:t> LOI</a:t>
            </a:r>
          </a:p>
        </p:txBody>
      </p:sp>
      <p:sp>
        <p:nvSpPr>
          <p:cNvPr id="64" name="Rectangle 4"/>
          <p:cNvSpPr>
            <a:spLocks/>
          </p:cNvSpPr>
          <p:nvPr/>
        </p:nvSpPr>
        <p:spPr bwMode="auto">
          <a:xfrm>
            <a:off x="2216233" y="6181199"/>
            <a:ext cx="3190695" cy="774452"/>
          </a:xfrm>
          <a:prstGeom prst="rect">
            <a:avLst/>
          </a:prstGeom>
          <a:noFill/>
          <a:ln w="317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ヒラギノ角ゴ Pro W3" charset="0"/>
              </a:defRPr>
            </a:lvl1pPr>
            <a:lvl2pPr algn="l">
              <a:defRPr sz="1200">
                <a:solidFill>
                  <a:schemeClr val="tx1"/>
                </a:solidFill>
                <a:latin typeface="ヒラギノ角ゴ Pro W3" charset="0"/>
              </a:defRPr>
            </a:lvl2pPr>
            <a:lvl3pPr algn="l">
              <a:defRPr sz="1200">
                <a:solidFill>
                  <a:schemeClr val="tx1"/>
                </a:solidFill>
                <a:latin typeface="ヒラギノ角ゴ Pro W3" charset="0"/>
              </a:defRPr>
            </a:lvl3pPr>
            <a:lvl4pPr algn="l">
              <a:defRPr sz="1200">
                <a:solidFill>
                  <a:schemeClr val="tx1"/>
                </a:solidFill>
                <a:latin typeface="ヒラギノ角ゴ Pro W3" charset="0"/>
              </a:defRPr>
            </a:lvl4pPr>
            <a:lvl5pPr algn="l">
              <a:defRPr sz="1200">
                <a:solidFill>
                  <a:schemeClr val="tx1"/>
                </a:solidFill>
                <a:latin typeface="ヒラギノ角ゴ Pro W3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ヒラギノ角ゴ Pro W3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ヒラギノ角ゴ Pro W3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ヒラギノ角ゴ Pro W3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ヒラギノ角ゴ Pro W3" charset="0"/>
              </a:defRPr>
            </a:lvl9pPr>
          </a:lstStyle>
          <a:p>
            <a:r>
              <a:rPr lang="en-US" altLang="ja-JP" sz="1050" dirty="0" smtClean="0">
                <a:latin typeface="+mn-lt"/>
                <a:ea typeface="ＭＳ Ｐゴシック" charset="-128"/>
                <a:cs typeface="Times" charset="0"/>
                <a:sym typeface="Times" charset="0"/>
              </a:rPr>
              <a:t>M. </a:t>
            </a:r>
            <a:r>
              <a:rPr lang="en-US" altLang="ja-JP" sz="1050" dirty="0" err="1" smtClean="0">
                <a:latin typeface="+mn-lt"/>
                <a:ea typeface="ＭＳ Ｐゴシック" charset="-128"/>
                <a:cs typeface="Times" charset="0"/>
                <a:sym typeface="Times" charset="0"/>
              </a:rPr>
              <a:t>Asakawa</a:t>
            </a:r>
            <a:r>
              <a:rPr lang="en-US" altLang="ja-JP" sz="1050" dirty="0" smtClean="0">
                <a:latin typeface="+mn-lt"/>
                <a:ea typeface="ＭＳ Ｐゴシック" charset="-128"/>
                <a:cs typeface="Times" charset="0"/>
                <a:sym typeface="Times" charset="0"/>
              </a:rPr>
              <a:t> et al,  KEK Report 2000-11</a:t>
            </a:r>
          </a:p>
          <a:p>
            <a:r>
              <a:rPr lang="en-US" altLang="ja-JP" sz="1050" dirty="0" smtClean="0">
                <a:latin typeface="+mn-lt"/>
                <a:ea typeface="ＭＳ Ｐゴシック" charset="-128"/>
                <a:cs typeface="Times" charset="0"/>
                <a:sym typeface="Times" charset="0"/>
              </a:rPr>
              <a:t>T. R. Saito et al, </a:t>
            </a:r>
            <a:r>
              <a:rPr lang="en-US" altLang="ja-JP" sz="1050" dirty="0" err="1" smtClean="0">
                <a:latin typeface="+mn-lt"/>
                <a:ea typeface="ＭＳ Ｐゴシック" charset="-128"/>
                <a:cs typeface="Times" charset="0"/>
                <a:sym typeface="Times" charset="0"/>
              </a:rPr>
              <a:t>HypHI</a:t>
            </a:r>
            <a:r>
              <a:rPr lang="en-US" altLang="ja-JP" sz="1050" dirty="0" smtClean="0">
                <a:latin typeface="+mn-lt"/>
                <a:ea typeface="ＭＳ Ｐゴシック" charset="-128"/>
                <a:cs typeface="Times" charset="0"/>
                <a:sym typeface="Times" charset="0"/>
              </a:rPr>
              <a:t> Letter of Intent, 2005</a:t>
            </a:r>
            <a:endParaRPr lang="en-US" altLang="ja-JP" sz="1050" dirty="0">
              <a:latin typeface="+mn-lt"/>
              <a:ea typeface="ＭＳ Ｐゴシック" charset="-128"/>
              <a:cs typeface="Times" charset="0"/>
              <a:sym typeface="Times" charset="0"/>
            </a:endParaRPr>
          </a:p>
        </p:txBody>
      </p:sp>
      <p:pic>
        <p:nvPicPr>
          <p:cNvPr id="67" name="図 6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560" y="1061179"/>
            <a:ext cx="4166666" cy="2628571"/>
          </a:xfrm>
          <a:prstGeom prst="rect">
            <a:avLst/>
          </a:prstGeom>
        </p:spPr>
      </p:pic>
      <p:cxnSp>
        <p:nvCxnSpPr>
          <p:cNvPr id="69" name="直線コネクタ 68"/>
          <p:cNvCxnSpPr/>
          <p:nvPr/>
        </p:nvCxnSpPr>
        <p:spPr>
          <a:xfrm>
            <a:off x="1403648" y="4428240"/>
            <a:ext cx="4312096" cy="78083"/>
          </a:xfrm>
          <a:prstGeom prst="line">
            <a:avLst/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5679175" y="4337611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Beam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9585324" y="5002415"/>
            <a:ext cx="2502169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ja-JP" dirty="0" err="1">
                <a:latin typeface="Symbol" panose="05050102010706020507" pitchFamily="18" charset="2"/>
              </a:rPr>
              <a:t>bg</a:t>
            </a:r>
            <a:r>
              <a:rPr lang="en-US" altLang="ja-JP" dirty="0" err="1"/>
              <a:t>c</a:t>
            </a:r>
            <a:r>
              <a:rPr lang="en-US" altLang="ja-JP" dirty="0" err="1">
                <a:latin typeface="Symbol" panose="05050102010706020507" pitchFamily="18" charset="2"/>
              </a:rPr>
              <a:t>t</a:t>
            </a:r>
            <a:r>
              <a:rPr lang="en-US" altLang="ja-JP" dirty="0"/>
              <a:t>(</a:t>
            </a:r>
            <a:r>
              <a:rPr lang="en-US" altLang="ja-JP" dirty="0">
                <a:latin typeface="Symbol" panose="05050102010706020507" pitchFamily="18" charset="2"/>
              </a:rPr>
              <a:t>L</a:t>
            </a:r>
            <a:r>
              <a:rPr lang="en-US" altLang="ja-JP" dirty="0"/>
              <a:t>) ~ </a:t>
            </a:r>
            <a:r>
              <a:rPr lang="en-US" altLang="ja-JP" dirty="0" smtClean="0"/>
              <a:t>1.6m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Total </a:t>
            </a:r>
            <a:r>
              <a:rPr lang="en-US" altLang="ja-JP" dirty="0" err="1" smtClean="0"/>
              <a:t>BdL</a:t>
            </a:r>
            <a:r>
              <a:rPr lang="en-US" altLang="ja-JP" dirty="0" smtClean="0"/>
              <a:t> = 6Tm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</a:t>
            </a:r>
            <a:r>
              <a:rPr lang="en-US" altLang="ja-JP" dirty="0" smtClean="0"/>
              <a:t>Precession angle ~ 68</a:t>
            </a:r>
            <a:r>
              <a:rPr lang="en-US" altLang="ja-JP" baseline="30000" dirty="0" smtClean="0"/>
              <a:t>o</a:t>
            </a:r>
            <a:r>
              <a:rPr lang="en-US" altLang="ja-JP" dirty="0" smtClean="0"/>
              <a:t> (assuming 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baseline="-25000" dirty="0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)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3254" y="3181624"/>
            <a:ext cx="1027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JHIPER</a:t>
            </a:r>
            <a:endParaRPr kumimoji="1" lang="ja-JP" alt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330882" y="2019091"/>
            <a:ext cx="2697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Horizontal </a:t>
            </a:r>
            <a:r>
              <a:rPr kumimoji="1" lang="en-US" altLang="ja-JP" dirty="0" smtClean="0"/>
              <a:t>positions at </a:t>
            </a:r>
            <a:r>
              <a:rPr lang="en-US" altLang="ja-JP" dirty="0" smtClean="0"/>
              <a:t>TPC</a:t>
            </a:r>
            <a:endParaRPr kumimoji="1" lang="ja-JP" altLang="en-US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899453" y="2391869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All particles</a:t>
            </a:r>
            <a:endParaRPr kumimoji="1" lang="ja-JP" altLang="en-US" dirty="0"/>
          </a:p>
        </p:txBody>
      </p:sp>
      <p:sp>
        <p:nvSpPr>
          <p:cNvPr id="83" name="正方形/長方形 82"/>
          <p:cNvSpPr/>
          <p:nvPr/>
        </p:nvSpPr>
        <p:spPr>
          <a:xfrm>
            <a:off x="7948706" y="3922130"/>
            <a:ext cx="832428" cy="58772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コンテンツ プレースホルダー 5"/>
          <p:cNvSpPr txBox="1">
            <a:spLocks/>
          </p:cNvSpPr>
          <p:nvPr/>
        </p:nvSpPr>
        <p:spPr>
          <a:xfrm>
            <a:off x="5790023" y="5157192"/>
            <a:ext cx="3314992" cy="143940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baseline="30000" dirty="0" smtClean="0">
                <a:solidFill>
                  <a:srgbClr val="0070C0"/>
                </a:solidFill>
              </a:rPr>
              <a:t>3</a:t>
            </a:r>
            <a:r>
              <a:rPr lang="en-US" altLang="ja-JP" baseline="-25000" dirty="0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US" altLang="ja-JP" dirty="0" smtClean="0">
                <a:solidFill>
                  <a:srgbClr val="0070C0"/>
                </a:solidFill>
              </a:rPr>
              <a:t>H</a:t>
            </a:r>
            <a:r>
              <a:rPr lang="en-US" altLang="ja-JP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3</a:t>
            </a:r>
            <a:r>
              <a:rPr lang="en-US" altLang="ja-JP" dirty="0" smtClean="0">
                <a:solidFill>
                  <a:srgbClr val="FF0000"/>
                </a:solidFill>
              </a:rPr>
              <a:t>He</a:t>
            </a:r>
            <a:r>
              <a:rPr lang="en-US" altLang="ja-JP" dirty="0" smtClean="0">
                <a:solidFill>
                  <a:srgbClr val="0070C0"/>
                </a:solidFill>
              </a:rPr>
              <a:t>+</a:t>
            </a:r>
            <a:r>
              <a:rPr lang="en-US" altLang="ja-JP" dirty="0" smtClean="0">
                <a:solidFill>
                  <a:srgbClr val="0070C0"/>
                </a:solidFill>
                <a:latin typeface="Symbol" panose="05050102010706020507" pitchFamily="18" charset="2"/>
              </a:rPr>
              <a:t>p</a:t>
            </a:r>
            <a:r>
              <a:rPr lang="en-US" altLang="ja-JP" baseline="30000" dirty="0" smtClean="0">
                <a:solidFill>
                  <a:srgbClr val="0070C0"/>
                </a:solidFill>
              </a:rPr>
              <a:t>-</a:t>
            </a:r>
            <a:r>
              <a:rPr lang="en-US" altLang="ja-JP" dirty="0" smtClean="0">
                <a:solidFill>
                  <a:srgbClr val="FF0000"/>
                </a:solidFill>
              </a:rPr>
              <a:t>   </a:t>
            </a:r>
            <a:r>
              <a:rPr lang="en-US" altLang="ja-JP" dirty="0" smtClean="0">
                <a:solidFill>
                  <a:srgbClr val="0070C0"/>
                </a:solidFill>
              </a:rPr>
              <a:t>(q value  = 37 MeV)</a:t>
            </a:r>
            <a:endParaRPr lang="en-US" altLang="ja-JP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 smtClean="0">
                <a:sym typeface="Wingdings" panose="05000000000000000000" pitchFamily="2" charset="2"/>
              </a:rPr>
              <a:t>At 10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7</a:t>
            </a:r>
            <a:r>
              <a:rPr lang="en-US" altLang="ja-JP" dirty="0" smtClean="0">
                <a:sym typeface="Wingdings" panose="05000000000000000000" pitchFamily="2" charset="2"/>
              </a:rPr>
              <a:t> Hz interaction rate</a:t>
            </a:r>
          </a:p>
          <a:p>
            <a:pPr>
              <a:buFont typeface="Wingdings"/>
              <a:buChar char="à"/>
            </a:pPr>
            <a:r>
              <a:rPr lang="en-US" altLang="ja-JP" dirty="0" smtClean="0">
                <a:sym typeface="Wingdings" panose="05000000000000000000" pitchFamily="2" charset="2"/>
              </a:rPr>
              <a:t>Track rate in TPC : </a:t>
            </a:r>
            <a:r>
              <a:rPr lang="en-US" altLang="ja-JP" dirty="0" smtClean="0">
                <a:solidFill>
                  <a:srgbClr val="FF0000"/>
                </a:solidFill>
                <a:sym typeface="Wingdings" panose="05000000000000000000" pitchFamily="2" charset="2"/>
              </a:rPr>
              <a:t>9.3x10</a:t>
            </a:r>
            <a:r>
              <a:rPr lang="en-US" altLang="ja-JP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6</a:t>
            </a:r>
            <a:r>
              <a:rPr lang="en-US" altLang="ja-JP" dirty="0" smtClean="0">
                <a:solidFill>
                  <a:srgbClr val="FF0000"/>
                </a:solidFill>
                <a:sym typeface="Wingdings" panose="05000000000000000000" pitchFamily="2" charset="2"/>
              </a:rPr>
              <a:t> tracks /s</a:t>
            </a:r>
          </a:p>
          <a:p>
            <a:pPr>
              <a:buFont typeface="Wingdings"/>
              <a:buChar char="à"/>
            </a:pPr>
            <a:r>
              <a:rPr lang="en-US" altLang="ja-JP" dirty="0" smtClean="0">
                <a:sym typeface="Wingdings" panose="05000000000000000000" pitchFamily="2" charset="2"/>
              </a:rPr>
              <a:t>Trigger rate : </a:t>
            </a:r>
            <a:r>
              <a:rPr lang="en-US" altLang="ja-JP" dirty="0" smtClean="0">
                <a:solidFill>
                  <a:srgbClr val="FF0000"/>
                </a:solidFill>
                <a:sym typeface="Wingdings" panose="05000000000000000000" pitchFamily="2" charset="2"/>
              </a:rPr>
              <a:t>4.0x10</a:t>
            </a:r>
            <a:r>
              <a:rPr lang="en-US" altLang="ja-JP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3</a:t>
            </a:r>
            <a:r>
              <a:rPr lang="en-US" altLang="ja-JP" dirty="0" smtClean="0">
                <a:solidFill>
                  <a:srgbClr val="FF0000"/>
                </a:solidFill>
                <a:sym typeface="Wingdings" panose="05000000000000000000" pitchFamily="2" charset="2"/>
              </a:rPr>
              <a:t> Hz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 smtClean="0">
                <a:solidFill>
                  <a:srgbClr val="FF0000"/>
                </a:solidFill>
                <a:sym typeface="Wingdings" panose="05000000000000000000" pitchFamily="2" charset="2"/>
              </a:rPr>
              <a:t>Experiment with full beam rate may be feasible!</a:t>
            </a:r>
          </a:p>
        </p:txBody>
      </p:sp>
      <p:cxnSp>
        <p:nvCxnSpPr>
          <p:cNvPr id="30" name="直線矢印コネクタ 29"/>
          <p:cNvCxnSpPr/>
          <p:nvPr/>
        </p:nvCxnSpPr>
        <p:spPr>
          <a:xfrm flipV="1">
            <a:off x="6871790" y="4509116"/>
            <a:ext cx="1274708" cy="6479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矢印コネクタ 86"/>
          <p:cNvCxnSpPr/>
          <p:nvPr/>
        </p:nvCxnSpPr>
        <p:spPr>
          <a:xfrm flipV="1">
            <a:off x="6516216" y="4437149"/>
            <a:ext cx="792088" cy="7199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テキスト ボックス 89"/>
          <p:cNvSpPr txBox="1"/>
          <p:nvPr/>
        </p:nvSpPr>
        <p:spPr>
          <a:xfrm>
            <a:off x="6080514" y="599514"/>
            <a:ext cx="2924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C+C at 15 </a:t>
            </a:r>
            <a:r>
              <a:rPr lang="en-US" altLang="ja-JP" dirty="0" err="1" smtClean="0"/>
              <a:t>AGeV</a:t>
            </a:r>
            <a:r>
              <a:rPr lang="en-US" altLang="ja-JP" dirty="0" smtClean="0"/>
              <a:t>/c</a:t>
            </a:r>
          </a:p>
          <a:p>
            <a:r>
              <a:rPr lang="en-US" altLang="ja-JP" dirty="0" smtClean="0"/>
              <a:t>JAM-1.622 (RQMD/S mode) </a:t>
            </a:r>
          </a:p>
          <a:p>
            <a:r>
              <a:rPr lang="en-US" altLang="ja-JP" dirty="0" smtClean="0"/>
              <a:t>+ GEANT4 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453148" y="4130953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</a:t>
            </a:r>
            <a:endParaRPr kumimoji="1" lang="ja-JP" altLang="en-US" dirty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6012927" y="1522844"/>
            <a:ext cx="2869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Y. Nara, et al</a:t>
            </a:r>
            <a:r>
              <a:rPr lang="en-US" altLang="ja-JP" sz="1200" dirty="0"/>
              <a:t>, Phys. Rev. C61,024901(1999) </a:t>
            </a:r>
            <a:endParaRPr lang="en-US" altLang="ja-JP" sz="1200" dirty="0" smtClean="0"/>
          </a:p>
          <a:p>
            <a:r>
              <a:rPr lang="en-US" altLang="ja-JP" sz="1200" dirty="0" smtClean="0"/>
              <a:t>M. </a:t>
            </a:r>
            <a:r>
              <a:rPr lang="en-US" altLang="ja-JP" sz="1200" dirty="0" err="1" smtClean="0"/>
              <a:t>Isse</a:t>
            </a:r>
            <a:r>
              <a:rPr lang="en-US" altLang="ja-JP" sz="1200" dirty="0" smtClean="0"/>
              <a:t>, et al, </a:t>
            </a:r>
            <a:r>
              <a:rPr lang="en-US" altLang="ja-JP" sz="1200" dirty="0" err="1"/>
              <a:t>Phys.Rev</a:t>
            </a:r>
            <a:r>
              <a:rPr lang="en-US" altLang="ja-JP" sz="1200" dirty="0"/>
              <a:t>. C72 (2005) 064908</a:t>
            </a:r>
            <a:endParaRPr kumimoji="1" lang="ja-JP" altLang="en-US" sz="1200" dirty="0"/>
          </a:p>
        </p:txBody>
      </p:sp>
      <p:sp>
        <p:nvSpPr>
          <p:cNvPr id="26" name="正方形/長方形 25"/>
          <p:cNvSpPr/>
          <p:nvPr/>
        </p:nvSpPr>
        <p:spPr>
          <a:xfrm>
            <a:off x="-2844824" y="4670346"/>
            <a:ext cx="26678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altLang="ja-JP" sz="1200" dirty="0" smtClean="0"/>
              <a:t>PRC54</a:t>
            </a:r>
            <a:r>
              <a:rPr lang="en-US" altLang="ja-JP" sz="1200" dirty="0"/>
              <a:t>, R15 (1996)</a:t>
            </a:r>
          </a:p>
          <a:p>
            <a:pPr lvl="2"/>
            <a:r>
              <a:rPr lang="en-US" altLang="ja-JP" sz="1200" dirty="0" smtClean="0"/>
              <a:t>PRC76 </a:t>
            </a:r>
            <a:r>
              <a:rPr lang="en-US" altLang="ja-JP" sz="1200" dirty="0"/>
              <a:t>011901(R</a:t>
            </a:r>
            <a:r>
              <a:rPr lang="en-US" altLang="ja-JP" sz="1200" dirty="0" smtClean="0"/>
              <a:t>) </a:t>
            </a:r>
            <a:r>
              <a:rPr lang="en-US" altLang="ja-JP" sz="1200" dirty="0"/>
              <a:t>(2007) </a:t>
            </a:r>
          </a:p>
        </p:txBody>
      </p:sp>
    </p:spTree>
    <p:extLst>
      <p:ext uri="{BB962C8B-B14F-4D97-AF65-F5344CB8AC3E}">
        <p14:creationId xmlns:p14="http://schemas.microsoft.com/office/powerpoint/2010/main" val="162742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88" grpId="0"/>
      <p:bldP spid="89" grpId="0"/>
      <p:bldP spid="63" grpId="0"/>
      <p:bldP spid="25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6368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876256" y="6453336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107504" y="1124744"/>
            <a:ext cx="9036496" cy="5616624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Design of heavy-ion program at J-PARC is in progress</a:t>
            </a:r>
          </a:p>
          <a:p>
            <a:pPr lvl="1"/>
            <a:r>
              <a:rPr lang="en-US" altLang="ja-JP" dirty="0"/>
              <a:t>Acceleration schemes </a:t>
            </a:r>
            <a:r>
              <a:rPr lang="en-US" altLang="ja-JP" dirty="0" smtClean="0"/>
              <a:t>by adding a new injector to RCS and MR</a:t>
            </a:r>
          </a:p>
          <a:p>
            <a:pPr lvl="1"/>
            <a:r>
              <a:rPr lang="en-US" altLang="ja-JP" dirty="0" err="1" smtClean="0"/>
              <a:t>Dilepton</a:t>
            </a:r>
            <a:r>
              <a:rPr lang="en-US" altLang="ja-JP" dirty="0" smtClean="0"/>
              <a:t> simulation in a large acceptance toroidal spectrometer</a:t>
            </a:r>
          </a:p>
          <a:p>
            <a:pPr lvl="1"/>
            <a:r>
              <a:rPr lang="en-US" altLang="ja-JP" dirty="0" smtClean="0"/>
              <a:t>A </a:t>
            </a:r>
            <a:r>
              <a:rPr lang="en-US" altLang="ja-JP" dirty="0" err="1" smtClean="0"/>
              <a:t>hypernuclear</a:t>
            </a:r>
            <a:r>
              <a:rPr lang="en-US" altLang="ja-JP" dirty="0" smtClean="0"/>
              <a:t> </a:t>
            </a:r>
            <a:r>
              <a:rPr lang="en-US" altLang="ja-JP" dirty="0" smtClean="0"/>
              <a:t>spectrometer </a:t>
            </a:r>
            <a:r>
              <a:rPr lang="en-US" altLang="ja-JP" dirty="0" smtClean="0"/>
              <a:t>has been designed</a:t>
            </a:r>
            <a:r>
              <a:rPr lang="en-US" altLang="ja-JP" dirty="0" smtClean="0"/>
              <a:t> </a:t>
            </a:r>
            <a:r>
              <a:rPr lang="en-US" altLang="ja-JP" dirty="0" smtClean="0"/>
              <a:t>to utilize full intensity beams</a:t>
            </a:r>
          </a:p>
          <a:p>
            <a:pPr marL="0" indent="0">
              <a:buNone/>
            </a:pPr>
            <a:endParaRPr lang="en-US" altLang="ja-JP" sz="3400" u="sng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altLang="ja-JP" sz="3400" u="sng" dirty="0" smtClean="0">
                <a:solidFill>
                  <a:srgbClr val="0070C0"/>
                </a:solidFill>
              </a:rPr>
              <a:t>Prospects</a:t>
            </a:r>
          </a:p>
          <a:p>
            <a:r>
              <a:rPr lang="en-US" altLang="ja-JP" dirty="0" smtClean="0"/>
              <a:t>Detailed design </a:t>
            </a:r>
            <a:r>
              <a:rPr lang="en-US" altLang="ja-JP" dirty="0"/>
              <a:t>of accelerators and </a:t>
            </a:r>
            <a:r>
              <a:rPr lang="en-US" altLang="ja-JP" dirty="0" smtClean="0"/>
              <a:t>experiments</a:t>
            </a:r>
            <a:endParaRPr lang="en-US" altLang="ja-JP" dirty="0"/>
          </a:p>
          <a:p>
            <a:pPr lvl="1"/>
            <a:r>
              <a:rPr lang="en-US" altLang="ja-JP" dirty="0"/>
              <a:t>Detailed </a:t>
            </a:r>
            <a:r>
              <a:rPr lang="en-US" altLang="ja-JP" dirty="0" smtClean="0"/>
              <a:t>accelerator design and simulation </a:t>
            </a:r>
            <a:endParaRPr lang="en-US" altLang="ja-JP" dirty="0"/>
          </a:p>
          <a:p>
            <a:pPr lvl="1"/>
            <a:r>
              <a:rPr lang="en-US" altLang="ja-JP" dirty="0" smtClean="0"/>
              <a:t>Full simulation for other physics</a:t>
            </a:r>
          </a:p>
          <a:p>
            <a:pPr lvl="2"/>
            <a:r>
              <a:rPr lang="en-US" altLang="ja-JP" i="1" dirty="0"/>
              <a:t>e</a:t>
            </a:r>
            <a:r>
              <a:rPr lang="en-US" altLang="ja-JP" i="1" dirty="0" smtClean="0"/>
              <a:t>.g. </a:t>
            </a:r>
            <a:r>
              <a:rPr lang="en-US" altLang="ja-JP" dirty="0" smtClean="0"/>
              <a:t>Photons, correlations and fluctuations </a:t>
            </a:r>
          </a:p>
          <a:p>
            <a:pPr lvl="1"/>
            <a:r>
              <a:rPr lang="en-US" altLang="ja-JP" dirty="0"/>
              <a:t>D</a:t>
            </a:r>
            <a:r>
              <a:rPr lang="en-US" altLang="ja-JP" dirty="0" smtClean="0"/>
              <a:t>etector hardware design</a:t>
            </a:r>
          </a:p>
          <a:p>
            <a:r>
              <a:rPr lang="en-US" altLang="ja-JP" dirty="0" smtClean="0"/>
              <a:t>R&amp;D</a:t>
            </a:r>
          </a:p>
          <a:p>
            <a:pPr lvl="1"/>
            <a:r>
              <a:rPr lang="en-US" altLang="ja-JP" dirty="0" smtClean="0"/>
              <a:t>Fast TOF (Tsukuba, JAEA, KEK) in J-PARC E16 (</a:t>
            </a:r>
            <a:r>
              <a:rPr lang="en-US" altLang="ja-JP" dirty="0" err="1" smtClean="0"/>
              <a:t>p+A</a:t>
            </a:r>
            <a:r>
              <a:rPr lang="en-US" altLang="ja-JP" dirty="0" smtClean="0"/>
              <a:t>) </a:t>
            </a:r>
          </a:p>
          <a:p>
            <a:pPr lvl="1"/>
            <a:r>
              <a:rPr lang="en-US" altLang="ja-JP" dirty="0" smtClean="0"/>
              <a:t>DAQ (</a:t>
            </a:r>
            <a:r>
              <a:rPr lang="en-US" altLang="ja-JP" dirty="0" err="1" smtClean="0"/>
              <a:t>JAEA,Nagasaki</a:t>
            </a:r>
            <a:r>
              <a:rPr lang="en-US" altLang="ja-JP" dirty="0" smtClean="0"/>
              <a:t> IAS)</a:t>
            </a:r>
          </a:p>
          <a:p>
            <a:pPr marL="57150" indent="0">
              <a:buNone/>
            </a:pPr>
            <a:r>
              <a:rPr lang="en-US" altLang="ja-JP" dirty="0" smtClean="0">
                <a:sym typeface="Wingdings" panose="05000000000000000000" pitchFamily="2" charset="2"/>
              </a:rPr>
              <a:t>A</a:t>
            </a:r>
            <a:r>
              <a:rPr lang="en-US" altLang="ja-JP" dirty="0" smtClean="0"/>
              <a:t> </a:t>
            </a:r>
            <a:r>
              <a:rPr lang="en-US" altLang="ja-JP" dirty="0"/>
              <a:t>conceptual design report (white paper) </a:t>
            </a:r>
            <a:r>
              <a:rPr lang="en-US" altLang="ja-JP" dirty="0" smtClean="0"/>
              <a:t>in this fiscal year</a:t>
            </a:r>
            <a:endParaRPr lang="en-US" altLang="ja-JP" dirty="0"/>
          </a:p>
          <a:p>
            <a:pPr lvl="1"/>
            <a:endParaRPr lang="en-US" altLang="ja-JP" dirty="0" smtClean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6576" y="4417692"/>
            <a:ext cx="2435594" cy="2035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73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1996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Muon ID performance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188" y="2496089"/>
            <a:ext cx="3240360" cy="3120750"/>
          </a:xfr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748" y="2496089"/>
            <a:ext cx="3198490" cy="308042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2" b="-6112"/>
          <a:stretch/>
        </p:blipFill>
        <p:spPr>
          <a:xfrm>
            <a:off x="10189857" y="3966738"/>
            <a:ext cx="3018626" cy="29072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207086" y="2342781"/>
            <a:ext cx="222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 survival probability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43392" y="4872353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~</a:t>
            </a:r>
            <a:r>
              <a:rPr lang="en-US" altLang="ja-JP" dirty="0" smtClean="0">
                <a:solidFill>
                  <a:srgbClr val="FF0000"/>
                </a:solidFill>
              </a:rPr>
              <a:t>2x10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-3</a:t>
            </a:r>
            <a:endParaRPr kumimoji="1" lang="ja-JP" alt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H="1" flipV="1">
            <a:off x="3430580" y="4548317"/>
            <a:ext cx="94464" cy="1080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5973316" y="3216169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~70%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 flipV="1">
            <a:off x="6261348" y="2928137"/>
            <a:ext cx="0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10339823" y="3252145"/>
            <a:ext cx="2718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Track matching before </a:t>
            </a:r>
          </a:p>
          <a:p>
            <a:r>
              <a:rPr lang="en-US" altLang="ja-JP" dirty="0" smtClean="0"/>
              <a:t>and after</a:t>
            </a:r>
            <a:r>
              <a:rPr kumimoji="1" lang="en-US" altLang="ja-JP" dirty="0" smtClean="0"/>
              <a:t> the first absorber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39004" y="2349221"/>
            <a:ext cx="13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 efficiency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525044" y="5391848"/>
            <a:ext cx="1011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p(GeV/c)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485484" y="5440511"/>
            <a:ext cx="1011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p(GeV/c)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 rot="16200000">
            <a:off x="9543842" y="406983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latin typeface="Symbol" panose="05050102010706020507" pitchFamily="18" charset="2"/>
              </a:rPr>
              <a:t>D</a:t>
            </a:r>
            <a:r>
              <a:rPr lang="en-US" altLang="ja-JP" dirty="0" err="1" smtClean="0"/>
              <a:t>y</a:t>
            </a:r>
            <a:r>
              <a:rPr lang="en-US" altLang="ja-JP" dirty="0" smtClean="0"/>
              <a:t>(mm)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3142185" y="6372036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latin typeface="Symbol" panose="05050102010706020507" pitchFamily="18" charset="2"/>
              </a:rPr>
              <a:t>D</a:t>
            </a:r>
            <a:r>
              <a:rPr lang="en-US" altLang="ja-JP" dirty="0" err="1" smtClean="0"/>
              <a:t>x</a:t>
            </a:r>
            <a:r>
              <a:rPr lang="en-US" altLang="ja-JP" dirty="0" smtClean="0"/>
              <a:t>(mm)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433256" y="5446965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low p cut-off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~1.5GeV/c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5793156" y="2920494"/>
            <a:ext cx="0" cy="2520017"/>
          </a:xfrm>
          <a:prstGeom prst="line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384460" y="4593613"/>
            <a:ext cx="148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</a:t>
            </a:r>
            <a:r>
              <a:rPr kumimoji="1" lang="en-US" altLang="ja-JP" dirty="0" smtClean="0">
                <a:latin typeface="Symbol" panose="05050102010706020507" pitchFamily="18" charset="2"/>
              </a:rPr>
              <a:t>l</a:t>
            </a:r>
            <a:r>
              <a:rPr kumimoji="1" lang="en-US" altLang="ja-JP" baseline="-25000" dirty="0" smtClean="0"/>
              <a:t>int</a:t>
            </a:r>
            <a:r>
              <a:rPr kumimoji="1" lang="en-US" altLang="ja-JP" dirty="0" smtClean="0"/>
              <a:t> absorber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42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JAM RQMD/S mode (v1.622)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/>
              <a:t>Inelastic hadron-hadron collisions are modeled by the resonance and string </a:t>
            </a:r>
            <a:br>
              <a:rPr lang="en-US" altLang="ja-JP" dirty="0"/>
            </a:br>
            <a:r>
              <a:rPr lang="en-US" altLang="ja-JP" dirty="0"/>
              <a:t>productions and their decays (similar to the RQMD and </a:t>
            </a:r>
            <a:r>
              <a:rPr lang="en-US" altLang="ja-JP" dirty="0" err="1"/>
              <a:t>UrQMD</a:t>
            </a:r>
            <a:r>
              <a:rPr lang="en-US" altLang="ja-JP" dirty="0"/>
              <a:t> models). </a:t>
            </a:r>
            <a:br>
              <a:rPr lang="en-US" altLang="ja-JP" dirty="0"/>
            </a:br>
            <a:endParaRPr lang="en-US" altLang="ja-JP" dirty="0" smtClean="0"/>
          </a:p>
          <a:p>
            <a:r>
              <a:rPr lang="en-US" altLang="ja-JP" dirty="0" smtClean="0"/>
              <a:t>Nuclear </a:t>
            </a:r>
            <a:r>
              <a:rPr lang="en-US" altLang="ja-JP" dirty="0"/>
              <a:t>mean field is simulated based on the framework of the simplified </a:t>
            </a:r>
            <a:br>
              <a:rPr lang="en-US" altLang="ja-JP" dirty="0"/>
            </a:br>
            <a:r>
              <a:rPr lang="en-US" altLang="ja-JP" dirty="0"/>
              <a:t>version of relativistic Quantum Molecular Dynamics.</a:t>
            </a:r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85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i="1" dirty="0" smtClean="0"/>
              <a:t>J-PARC HI Collaboration</a:t>
            </a:r>
            <a:endParaRPr kumimoji="1" lang="ja-JP" altLang="en-US" i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99715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kumimoji="1" lang="en-US" altLang="ja-JP" b="1" dirty="0" smtClean="0">
                <a:solidFill>
                  <a:srgbClr val="0070C0"/>
                </a:solidFill>
              </a:rPr>
              <a:t>Nuclear Experimentalists and Accelerator Physicists </a:t>
            </a:r>
          </a:p>
          <a:p>
            <a:pPr marL="0" indent="0">
              <a:buNone/>
            </a:pPr>
            <a:endParaRPr kumimoji="1" lang="en-US" altLang="ja-JP" sz="28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kumimoji="1" lang="en-US" altLang="ja-JP" sz="2800" dirty="0" smtClean="0">
                <a:solidFill>
                  <a:srgbClr val="0070C0"/>
                </a:solidFill>
              </a:rPr>
              <a:t>S. </a:t>
            </a:r>
            <a:r>
              <a:rPr kumimoji="1" lang="en-US" altLang="ja-JP" sz="2800" dirty="0" err="1" smtClean="0">
                <a:solidFill>
                  <a:srgbClr val="0070C0"/>
                </a:solidFill>
              </a:rPr>
              <a:t>Nagamiya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 (JAEA/KEK/RIKEN)</a:t>
            </a:r>
          </a:p>
          <a:p>
            <a:pPr marL="0" indent="0">
              <a:buNone/>
            </a:pPr>
            <a:r>
              <a:rPr kumimoji="1" lang="en-US" altLang="ja-JP" sz="2800" u="sng" dirty="0" smtClean="0">
                <a:solidFill>
                  <a:srgbClr val="FF0000"/>
                </a:solidFill>
              </a:rPr>
              <a:t>H. </a:t>
            </a:r>
            <a:r>
              <a:rPr kumimoji="1" lang="en-US" altLang="ja-JP" sz="2800" u="sng" dirty="0" err="1" smtClean="0">
                <a:solidFill>
                  <a:srgbClr val="FF0000"/>
                </a:solidFill>
              </a:rPr>
              <a:t>Sak</a:t>
            </a:r>
            <a:r>
              <a:rPr lang="en-US" altLang="ja-JP" sz="2800" u="sng" dirty="0" err="1" smtClean="0">
                <a:solidFill>
                  <a:srgbClr val="FF0000"/>
                </a:solidFill>
              </a:rPr>
              <a:t>o</a:t>
            </a:r>
            <a:r>
              <a:rPr lang="en-US" altLang="ja-JP" sz="2800" dirty="0" smtClean="0">
                <a:solidFill>
                  <a:srgbClr val="0070C0"/>
                </a:solidFill>
              </a:rPr>
              <a:t>, K. Imai, K. </a:t>
            </a:r>
            <a:r>
              <a:rPr lang="en-US" altLang="ja-JP" sz="2800" dirty="0" err="1" smtClean="0">
                <a:solidFill>
                  <a:srgbClr val="0070C0"/>
                </a:solidFill>
              </a:rPr>
              <a:t>Nishio</a:t>
            </a:r>
            <a:r>
              <a:rPr lang="en-US" altLang="ja-JP" sz="2800" dirty="0" smtClean="0">
                <a:solidFill>
                  <a:srgbClr val="0070C0"/>
                </a:solidFill>
              </a:rPr>
              <a:t>, S. Sato, S. Hasegawa, K. Tanida, S. H. Hwang, H. Sugimura, Y. Ichikawa 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(ASRC/Japan Atomic Energy Agency)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rgbClr val="0070C0"/>
                </a:solidFill>
              </a:rPr>
              <a:t>H. Harada, P. K. </a:t>
            </a:r>
            <a:r>
              <a:rPr lang="en-US" altLang="ja-JP" sz="2800" dirty="0" err="1" smtClean="0">
                <a:solidFill>
                  <a:srgbClr val="0070C0"/>
                </a:solidFill>
              </a:rPr>
              <a:t>Saha</a:t>
            </a:r>
            <a:r>
              <a:rPr lang="en-US" altLang="ja-JP" sz="2800" dirty="0" smtClean="0">
                <a:solidFill>
                  <a:srgbClr val="0070C0"/>
                </a:solidFill>
              </a:rPr>
              <a:t>, M. </a:t>
            </a:r>
            <a:r>
              <a:rPr lang="en-US" altLang="ja-JP" sz="2800" dirty="0" err="1" smtClean="0">
                <a:solidFill>
                  <a:srgbClr val="0070C0"/>
                </a:solidFill>
              </a:rPr>
              <a:t>Kinsho</a:t>
            </a:r>
            <a:r>
              <a:rPr lang="en-US" altLang="ja-JP" sz="2800" dirty="0" smtClean="0">
                <a:solidFill>
                  <a:srgbClr val="0070C0"/>
                </a:solidFill>
              </a:rPr>
              <a:t>, J. Tamura (J-PARC/Japan Atomic Energy Agency)</a:t>
            </a:r>
          </a:p>
          <a:p>
            <a:pPr marL="0" indent="0">
              <a:buNone/>
            </a:pPr>
            <a:r>
              <a:rPr kumimoji="1" lang="en-US" altLang="ja-JP" sz="2800" dirty="0" smtClean="0">
                <a:solidFill>
                  <a:srgbClr val="0070C0"/>
                </a:solidFill>
              </a:rPr>
              <a:t>K. Ozawa, </a:t>
            </a:r>
            <a:r>
              <a:rPr lang="en-US" altLang="ja-JP" sz="2800" dirty="0" smtClean="0">
                <a:solidFill>
                  <a:srgbClr val="0070C0"/>
                </a:solidFill>
              </a:rPr>
              <a:t>K. </a:t>
            </a:r>
            <a:r>
              <a:rPr lang="en-US" altLang="ja-JP" sz="2800" dirty="0" err="1" smtClean="0">
                <a:solidFill>
                  <a:srgbClr val="0070C0"/>
                </a:solidFill>
              </a:rPr>
              <a:t>Itakura</a:t>
            </a:r>
            <a:r>
              <a:rPr lang="en-US" altLang="ja-JP" sz="2800" dirty="0" smtClean="0">
                <a:solidFill>
                  <a:srgbClr val="0070C0"/>
                </a:solidFill>
              </a:rPr>
              <a:t>, 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Y. Liu (J-PARC/KEK)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rgbClr val="0070C0"/>
                </a:solidFill>
              </a:rPr>
              <a:t>T. </a:t>
            </a:r>
            <a:r>
              <a:rPr lang="en-US" altLang="ja-JP" sz="2800" dirty="0" err="1" smtClean="0">
                <a:solidFill>
                  <a:srgbClr val="0070C0"/>
                </a:solidFill>
              </a:rPr>
              <a:t>Sakaguchi</a:t>
            </a:r>
            <a:r>
              <a:rPr lang="en-US" altLang="ja-JP" sz="2800" dirty="0" smtClean="0">
                <a:solidFill>
                  <a:srgbClr val="0070C0"/>
                </a:solidFill>
              </a:rPr>
              <a:t>, M. Okamura (Brookhaven National Lab.)</a:t>
            </a:r>
            <a:endParaRPr kumimoji="1" lang="en-US" altLang="ja-JP" sz="28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kumimoji="1" lang="en-US" altLang="ja-JP" sz="2800" dirty="0" smtClean="0">
                <a:solidFill>
                  <a:srgbClr val="0070C0"/>
                </a:solidFill>
              </a:rPr>
              <a:t>K. </a:t>
            </a:r>
            <a:r>
              <a:rPr kumimoji="1" lang="en-US" altLang="ja-JP" sz="2800" dirty="0" err="1" smtClean="0">
                <a:solidFill>
                  <a:srgbClr val="0070C0"/>
                </a:solidFill>
              </a:rPr>
              <a:t>Shigaki</a:t>
            </a:r>
            <a:r>
              <a:rPr lang="en-US" altLang="ja-JP" sz="2800" dirty="0">
                <a:solidFill>
                  <a:srgbClr val="0070C0"/>
                </a:solidFill>
              </a:rPr>
              <a:t> </a:t>
            </a:r>
            <a:r>
              <a:rPr lang="en-US" altLang="ja-JP" sz="2800" dirty="0" smtClean="0">
                <a:solidFill>
                  <a:srgbClr val="0070C0"/>
                </a:solidFill>
              </a:rPr>
              <a:t>(Hiroshima Univ.)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rgbClr val="0070C0"/>
                </a:solidFill>
              </a:rPr>
              <a:t>M. Kitazawa, A. </a:t>
            </a:r>
            <a:r>
              <a:rPr lang="en-US" altLang="ja-JP" sz="2800" dirty="0" err="1" smtClean="0">
                <a:solidFill>
                  <a:srgbClr val="0070C0"/>
                </a:solidFill>
              </a:rPr>
              <a:t>Sakaguchi</a:t>
            </a:r>
            <a:r>
              <a:rPr lang="en-US" altLang="ja-JP" sz="2800" dirty="0" smtClean="0">
                <a:solidFill>
                  <a:srgbClr val="0070C0"/>
                </a:solidFill>
              </a:rPr>
              <a:t> (Osaka Univ.)</a:t>
            </a:r>
          </a:p>
          <a:p>
            <a:pPr marL="0" indent="0">
              <a:buNone/>
            </a:pPr>
            <a:r>
              <a:rPr kumimoji="1" lang="en-US" altLang="ja-JP" sz="2800" dirty="0" smtClean="0">
                <a:solidFill>
                  <a:srgbClr val="0070C0"/>
                </a:solidFill>
              </a:rPr>
              <a:t>T. </a:t>
            </a:r>
            <a:r>
              <a:rPr kumimoji="1" lang="en-US" altLang="ja-JP" sz="2800" dirty="0" err="1" smtClean="0">
                <a:solidFill>
                  <a:srgbClr val="0070C0"/>
                </a:solidFill>
              </a:rPr>
              <a:t>Chujo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, S. </a:t>
            </a:r>
            <a:r>
              <a:rPr kumimoji="1" lang="en-US" altLang="ja-JP" sz="2800" dirty="0" err="1" smtClean="0">
                <a:solidFill>
                  <a:srgbClr val="0070C0"/>
                </a:solidFill>
              </a:rPr>
              <a:t>Esumi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, B. C. Kim (Univ. of Tsukuba)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rgbClr val="0070C0"/>
                </a:solidFill>
              </a:rPr>
              <a:t>T. </a:t>
            </a:r>
            <a:r>
              <a:rPr lang="en-US" altLang="ja-JP" sz="2800" dirty="0" err="1" smtClean="0">
                <a:solidFill>
                  <a:srgbClr val="0070C0"/>
                </a:solidFill>
              </a:rPr>
              <a:t>Gunji</a:t>
            </a:r>
            <a:r>
              <a:rPr lang="en-US" altLang="ja-JP" sz="2800" dirty="0" smtClean="0">
                <a:solidFill>
                  <a:srgbClr val="0070C0"/>
                </a:solidFill>
              </a:rPr>
              <a:t> (CNS, Univ. of Tokyo)</a:t>
            </a:r>
          </a:p>
          <a:p>
            <a:pPr marL="0" indent="0">
              <a:buNone/>
            </a:pPr>
            <a:r>
              <a:rPr kumimoji="1" lang="en-US" altLang="ja-JP" sz="2800" dirty="0" smtClean="0">
                <a:solidFill>
                  <a:srgbClr val="0070C0"/>
                </a:solidFill>
              </a:rPr>
              <a:t>H. Tamura, M. </a:t>
            </a:r>
            <a:r>
              <a:rPr kumimoji="1" lang="en-US" altLang="ja-JP" sz="2800" dirty="0" err="1" smtClean="0">
                <a:solidFill>
                  <a:srgbClr val="0070C0"/>
                </a:solidFill>
              </a:rPr>
              <a:t>Kaneta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 (Tohoku Univ.)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rgbClr val="0070C0"/>
                </a:solidFill>
              </a:rPr>
              <a:t>K. </a:t>
            </a:r>
            <a:r>
              <a:rPr lang="en-US" altLang="ja-JP" sz="2800" dirty="0" err="1" smtClean="0">
                <a:solidFill>
                  <a:srgbClr val="0070C0"/>
                </a:solidFill>
              </a:rPr>
              <a:t>Oyama</a:t>
            </a:r>
            <a:r>
              <a:rPr lang="en-US" altLang="ja-JP" sz="2800" dirty="0" smtClean="0">
                <a:solidFill>
                  <a:srgbClr val="0070C0"/>
                </a:solidFill>
              </a:rPr>
              <a:t> (Nagasaki IAS)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rgbClr val="0070C0"/>
                </a:solidFill>
              </a:rPr>
              <a:t>H. Masui (Wuhan Univ.)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rgbClr val="FF0000"/>
                </a:solidFill>
              </a:rPr>
              <a:t>Y. Nara (Akita International Univ.)    JAM model</a:t>
            </a:r>
          </a:p>
          <a:p>
            <a:pPr marL="0" indent="0">
              <a:buNone/>
            </a:pPr>
            <a:r>
              <a:rPr kumimoji="1" lang="en-US" altLang="ja-JP" sz="2800" dirty="0" smtClean="0">
                <a:solidFill>
                  <a:srgbClr val="FF0000"/>
                </a:solidFill>
              </a:rPr>
              <a:t>T. R. Saito (Mainz Univ. and GSI)       </a:t>
            </a:r>
            <a:r>
              <a:rPr kumimoji="1" lang="en-US" altLang="ja-JP" sz="2800" dirty="0" err="1" smtClean="0">
                <a:solidFill>
                  <a:srgbClr val="FF0000"/>
                </a:solidFill>
              </a:rPr>
              <a:t>Hypernuclear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 spectrometer</a:t>
            </a:r>
          </a:p>
          <a:p>
            <a:pPr marL="0" indent="0">
              <a:buNone/>
            </a:pP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030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g</a:t>
            </a:r>
            <a:r>
              <a:rPr lang="en-US" altLang="ja-JP" dirty="0" smtClean="0"/>
              <a:t> </a:t>
            </a:r>
            <a:r>
              <a:rPr lang="en-US" altLang="ja-JP" dirty="0"/>
              <a:t>external conversion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9552" y="620688"/>
            <a:ext cx="8208912" cy="21602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ja-JP" dirty="0" smtClean="0"/>
              <a:t>Material budget from the target to photon </a:t>
            </a:r>
          </a:p>
          <a:p>
            <a:pPr marL="0" indent="0">
              <a:buNone/>
            </a:pPr>
            <a:r>
              <a:rPr lang="en-US" altLang="ja-JP" dirty="0" smtClean="0"/>
              <a:t>L/X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 </a:t>
            </a:r>
            <a:r>
              <a:rPr lang="en-US" altLang="ja-JP" dirty="0"/>
              <a:t>~</a:t>
            </a:r>
            <a:r>
              <a:rPr lang="en-US" altLang="ja-JP" dirty="0" smtClean="0"/>
              <a:t> 4.32%</a:t>
            </a:r>
          </a:p>
          <a:p>
            <a:pPr marL="0" indent="0">
              <a:buNone/>
            </a:pPr>
            <a:r>
              <a:rPr lang="en-US" altLang="ja-JP" dirty="0"/>
              <a:t>N</a:t>
            </a:r>
            <a:r>
              <a:rPr lang="en-US" altLang="ja-JP" dirty="0">
                <a:latin typeface="Symbol" panose="05050102010706020507" pitchFamily="18" charset="2"/>
              </a:rPr>
              <a:t>p</a:t>
            </a:r>
            <a:r>
              <a:rPr lang="en-US" altLang="ja-JP" baseline="-25000" dirty="0"/>
              <a:t>0</a:t>
            </a:r>
            <a:r>
              <a:rPr lang="en-US" altLang="ja-JP" dirty="0"/>
              <a:t> = 240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e</a:t>
            </a:r>
            <a:r>
              <a:rPr lang="en-US" altLang="ja-JP" dirty="0" smtClean="0"/>
              <a:t>+ and e- from gamma conversion</a:t>
            </a:r>
          </a:p>
          <a:p>
            <a:pPr marL="0" indent="0">
              <a:buNone/>
            </a:pPr>
            <a:r>
              <a:rPr lang="en-US" altLang="ja-JP" dirty="0" smtClean="0"/>
              <a:t>~N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 * L/X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 * 2 = 21 / event  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20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761372"/>
              </p:ext>
            </p:extLst>
          </p:nvPr>
        </p:nvGraphicFramePr>
        <p:xfrm>
          <a:off x="251520" y="3140968"/>
          <a:ext cx="6610709" cy="3332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864096"/>
                <a:gridCol w="1152128"/>
                <a:gridCol w="2066271"/>
                <a:gridCol w="1160062"/>
              </a:tblGrid>
              <a:tr h="62484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detector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R(cm)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thickness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Material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L/X</a:t>
                      </a:r>
                      <a:r>
                        <a:rPr kumimoji="1" lang="en-US" altLang="ja-JP" baseline="-25000" dirty="0" smtClean="0"/>
                        <a:t>0</a:t>
                      </a:r>
                      <a:endParaRPr kumimoji="1" lang="ja-JP" altLang="en-US" baseline="-25000" dirty="0"/>
                    </a:p>
                  </a:txBody>
                  <a:tcPr/>
                </a:tc>
              </a:tr>
              <a:tr h="4394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Target(0.1%)</a:t>
                      </a:r>
                      <a:endParaRPr kumimoji="1" lang="ja-JP" alt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0.051mm</a:t>
                      </a:r>
                      <a:endParaRPr kumimoji="1" lang="ja-JP" alt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Au(1/2)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</a:rPr>
                        <a:t> (0.508mm)</a:t>
                      </a:r>
                      <a:endParaRPr kumimoji="1" lang="ja-JP" alt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1.52%</a:t>
                      </a:r>
                    </a:p>
                  </a:txBody>
                  <a:tcPr/>
                </a:tc>
              </a:tr>
              <a:tr h="439494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SVD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0.3mm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Si(0.2mm)+polyimide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1.24%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90485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GEM Photon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</a:rPr>
                        <a:t> detector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180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0.025mm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0.100mm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0.027mm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Kapton</a:t>
                      </a:r>
                      <a:r>
                        <a:rPr kumimoji="1" lang="en-US" altLang="ja-JP" dirty="0" smtClean="0"/>
                        <a:t>(286mm)</a:t>
                      </a:r>
                    </a:p>
                    <a:p>
                      <a:r>
                        <a:rPr kumimoji="1" lang="en-US" altLang="ja-JP" dirty="0" smtClean="0"/>
                        <a:t>Mylar(285mm)</a:t>
                      </a:r>
                    </a:p>
                    <a:p>
                      <a:r>
                        <a:rPr kumimoji="1" lang="en-US" altLang="ja-JP" dirty="0" smtClean="0"/>
                        <a:t>Cu(14.35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m)</a:t>
                      </a:r>
                    </a:p>
                    <a:p>
                      <a:r>
                        <a:rPr kumimoji="1" lang="en-US" altLang="ja-JP" dirty="0" smtClean="0"/>
                        <a:t>G-1</a:t>
                      </a:r>
                      <a:r>
                        <a:rPr kumimoji="1" lang="en-US" altLang="ja-JP" baseline="0" dirty="0" smtClean="0"/>
                        <a:t>0 (1.5mm)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1.52%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39494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4.32%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24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Muon weak decay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 smtClean="0"/>
              <a:t>Muon multiplicity (U+U, JAM)</a:t>
            </a:r>
          </a:p>
          <a:p>
            <a:r>
              <a:rPr lang="en-US" altLang="ja-JP" dirty="0" smtClean="0"/>
              <a:t>N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baseline="-25000" dirty="0" smtClean="0"/>
              <a:t>+</a:t>
            </a:r>
            <a:r>
              <a:rPr lang="en-US" altLang="ja-JP" dirty="0" smtClean="0"/>
              <a:t>(p&gt;1.5GeV/c)=2.07</a:t>
            </a:r>
          </a:p>
          <a:p>
            <a:r>
              <a:rPr lang="en-US" altLang="ja-JP" dirty="0" smtClean="0"/>
              <a:t>N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baseline="-25000" dirty="0" smtClean="0"/>
              <a:t>-</a:t>
            </a:r>
            <a:r>
              <a:rPr lang="en-US" altLang="ja-JP" dirty="0" smtClean="0"/>
              <a:t>(p&gt;1.5GeV/c)=2.41</a:t>
            </a:r>
          </a:p>
          <a:p>
            <a:r>
              <a:rPr lang="en-US" altLang="ja-JP" dirty="0" smtClean="0"/>
              <a:t>N(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baseline="-25000" dirty="0" smtClean="0"/>
              <a:t>+</a:t>
            </a:r>
            <a:r>
              <a:rPr lang="en-US" altLang="ja-JP" dirty="0" smtClean="0"/>
              <a:t>+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baseline="-25000" dirty="0" smtClean="0"/>
              <a:t>-</a:t>
            </a:r>
            <a:r>
              <a:rPr lang="en-US" altLang="ja-JP" dirty="0" smtClean="0"/>
              <a:t>) = 4.48</a:t>
            </a:r>
          </a:p>
          <a:p>
            <a:r>
              <a:rPr lang="en-US" altLang="ja-JP" dirty="0" smtClean="0"/>
              <a:t>Weak decay rejection by track matching</a:t>
            </a:r>
          </a:p>
          <a:p>
            <a:pPr lvl="1"/>
            <a:r>
              <a:rPr lang="en-US" altLang="ja-JP" dirty="0" smtClean="0"/>
              <a:t>~ 80%</a:t>
            </a:r>
          </a:p>
          <a:p>
            <a:r>
              <a:rPr lang="en-US" altLang="ja-JP" dirty="0" smtClean="0"/>
              <a:t>The expected muon weak decay contamination</a:t>
            </a:r>
          </a:p>
          <a:p>
            <a:pPr lvl="1"/>
            <a:r>
              <a:rPr lang="en-US" altLang="ja-JP" dirty="0" smtClean="0"/>
              <a:t>4.48*(1-0.8) = 0.89 / event</a:t>
            </a:r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62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216532" y="0"/>
            <a:ext cx="9721080" cy="106613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H</a:t>
            </a:r>
            <a:r>
              <a:rPr kumimoji="1" lang="en-US" altLang="ja-JP" dirty="0" smtClean="0"/>
              <a:t>ypernuclei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55976" y="958433"/>
            <a:ext cx="4788024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 smtClean="0">
                <a:solidFill>
                  <a:srgbClr val="FF0000"/>
                </a:solidFill>
              </a:rPr>
              <a:t>Maximum yield at J-PARC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sz="2800" dirty="0" smtClean="0"/>
              <a:t>Coalescence of high-density baryons</a:t>
            </a:r>
          </a:p>
          <a:p>
            <a:pPr marL="0" indent="0">
              <a:buNone/>
            </a:pPr>
            <a:r>
              <a:rPr lang="en-US" altLang="ja-JP" dirty="0"/>
              <a:t>S=-3 </a:t>
            </a:r>
            <a:r>
              <a:rPr lang="en-US" altLang="ja-JP" dirty="0" err="1" smtClean="0"/>
              <a:t>Hypernuclei</a:t>
            </a:r>
            <a:endParaRPr lang="en-US" altLang="ja-JP" dirty="0" smtClean="0"/>
          </a:p>
          <a:p>
            <a:r>
              <a:rPr lang="en-US" altLang="ja-JP" sz="2800" dirty="0" smtClean="0">
                <a:solidFill>
                  <a:srgbClr val="0070C0"/>
                </a:solidFill>
              </a:rPr>
              <a:t>Precise secondary vertex reconstruction (mid rapidity)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4" b="25553"/>
          <a:stretch/>
        </p:blipFill>
        <p:spPr bwMode="auto">
          <a:xfrm>
            <a:off x="0" y="806938"/>
            <a:ext cx="4355976" cy="416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87085" y="4789819"/>
            <a:ext cx="2862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A. </a:t>
            </a:r>
            <a:r>
              <a:rPr kumimoji="1" lang="en-US" altLang="ja-JP" sz="1600" dirty="0" err="1" smtClean="0"/>
              <a:t>Andronic</a:t>
            </a:r>
            <a:r>
              <a:rPr kumimoji="1" lang="en-US" altLang="ja-JP" sz="1600" dirty="0" smtClean="0"/>
              <a:t>, PLB697 (2011) 203 </a:t>
            </a:r>
            <a:endParaRPr kumimoji="1" lang="ja-JP" altLang="en-US" sz="1600" dirty="0"/>
          </a:p>
        </p:txBody>
      </p:sp>
      <p:sp>
        <p:nvSpPr>
          <p:cNvPr id="8" name="Rectangle 4"/>
          <p:cNvSpPr>
            <a:spLocks/>
          </p:cNvSpPr>
          <p:nvPr/>
        </p:nvSpPr>
        <p:spPr bwMode="auto">
          <a:xfrm>
            <a:off x="582640" y="5589240"/>
            <a:ext cx="3190695" cy="774452"/>
          </a:xfrm>
          <a:prstGeom prst="rect">
            <a:avLst/>
          </a:prstGeom>
          <a:noFill/>
          <a:ln w="317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ヒラギノ角ゴ Pro W3" charset="0"/>
              </a:defRPr>
            </a:lvl1pPr>
            <a:lvl2pPr algn="l">
              <a:defRPr sz="1200">
                <a:solidFill>
                  <a:schemeClr val="tx1"/>
                </a:solidFill>
                <a:latin typeface="ヒラギノ角ゴ Pro W3" charset="0"/>
              </a:defRPr>
            </a:lvl2pPr>
            <a:lvl3pPr algn="l">
              <a:defRPr sz="1200">
                <a:solidFill>
                  <a:schemeClr val="tx1"/>
                </a:solidFill>
                <a:latin typeface="ヒラギノ角ゴ Pro W3" charset="0"/>
              </a:defRPr>
            </a:lvl3pPr>
            <a:lvl4pPr algn="l">
              <a:defRPr sz="1200">
                <a:solidFill>
                  <a:schemeClr val="tx1"/>
                </a:solidFill>
                <a:latin typeface="ヒラギノ角ゴ Pro W3" charset="0"/>
              </a:defRPr>
            </a:lvl4pPr>
            <a:lvl5pPr algn="l">
              <a:defRPr sz="1200">
                <a:solidFill>
                  <a:schemeClr val="tx1"/>
                </a:solidFill>
                <a:latin typeface="ヒラギノ角ゴ Pro W3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ヒラギノ角ゴ Pro W3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ヒラギノ角ゴ Pro W3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ヒラギノ角ゴ Pro W3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ヒラギノ角ゴ Pro W3" charset="0"/>
              </a:defRPr>
            </a:lvl9pPr>
          </a:lstStyle>
          <a:p>
            <a:r>
              <a:rPr lang="en-US" altLang="ja-JP" sz="1600" dirty="0">
                <a:solidFill>
                  <a:srgbClr val="0070C0"/>
                </a:solidFill>
                <a:latin typeface="+mn-lt"/>
                <a:ea typeface="ＭＳ Ｐゴシック" charset="-128"/>
                <a:cs typeface="Times" charset="0"/>
                <a:sym typeface="Times" charset="0"/>
              </a:rPr>
              <a:t>KEK Report 2000-11</a:t>
            </a:r>
          </a:p>
          <a:p>
            <a:r>
              <a:rPr lang="en-US" altLang="ja-JP" sz="1600" dirty="0" smtClean="0">
                <a:solidFill>
                  <a:srgbClr val="0070C0"/>
                </a:solidFill>
                <a:latin typeface="+mn-lt"/>
                <a:ea typeface="ＭＳ Ｐゴシック" charset="-128"/>
                <a:cs typeface="Times" charset="0"/>
                <a:sym typeface="Times" charset="0"/>
              </a:rPr>
              <a:t>Expression </a:t>
            </a:r>
            <a:r>
              <a:rPr lang="en-US" altLang="ja-JP" sz="1600" dirty="0">
                <a:solidFill>
                  <a:srgbClr val="0070C0"/>
                </a:solidFill>
                <a:latin typeface="+mn-lt"/>
                <a:ea typeface="ＭＳ Ｐゴシック" charset="-128"/>
                <a:cs typeface="Times" charset="0"/>
                <a:sym typeface="Times" charset="0"/>
              </a:rPr>
              <a:t>of Interest for Nuclear/Hadron Physics Experiments at the 50-GeV Proton </a:t>
            </a:r>
            <a:r>
              <a:rPr lang="en-US" altLang="ja-JP" sz="1600" dirty="0" smtClean="0">
                <a:solidFill>
                  <a:srgbClr val="0070C0"/>
                </a:solidFill>
                <a:latin typeface="+mn-lt"/>
                <a:ea typeface="ＭＳ Ｐゴシック" charset="-128"/>
                <a:cs typeface="Times" charset="0"/>
                <a:sym typeface="Times" charset="0"/>
              </a:rPr>
              <a:t>Synchrotron</a:t>
            </a:r>
            <a:endParaRPr lang="en-US" altLang="ja-JP" sz="1600" dirty="0">
              <a:solidFill>
                <a:srgbClr val="0070C0"/>
              </a:solidFill>
              <a:latin typeface="+mn-lt"/>
              <a:ea typeface="ＭＳ Ｐゴシック" charset="-128"/>
              <a:cs typeface="Times" charset="0"/>
              <a:sym typeface="Times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55576" y="1124744"/>
            <a:ext cx="432048" cy="3168352"/>
          </a:xfrm>
          <a:prstGeom prst="rect">
            <a:avLst/>
          </a:prstGeom>
          <a:solidFill>
            <a:srgbClr val="0DFF0D">
              <a:alpha val="4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56903" y="4293096"/>
            <a:ext cx="757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J-PARC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8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24800" cy="64807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Dileptons</a:t>
            </a:r>
            <a:r>
              <a:rPr lang="en-US" dirty="0" smtClean="0"/>
              <a:t> at J-PARC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3611728" cy="468052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ja-JP" dirty="0"/>
              <a:t>Penetrating probes of dense </a:t>
            </a:r>
            <a:r>
              <a:rPr lang="en-US" altLang="ja-JP" dirty="0" smtClean="0"/>
              <a:t>matter</a:t>
            </a:r>
            <a:endParaRPr lang="en-US" altLang="ja-JP" sz="1800" dirty="0" smtClean="0">
              <a:solidFill>
                <a:srgbClr val="3366FF"/>
              </a:solidFill>
            </a:endParaRPr>
          </a:p>
          <a:p>
            <a:r>
              <a:rPr lang="en-US" altLang="ja-JP" sz="1800" dirty="0" smtClean="0">
                <a:solidFill>
                  <a:srgbClr val="3366FF"/>
                </a:solidFill>
              </a:rPr>
              <a:t>Low </a:t>
            </a:r>
            <a:r>
              <a:rPr lang="en-US" altLang="ja-JP" sz="1800" dirty="0">
                <a:solidFill>
                  <a:srgbClr val="3366FF"/>
                </a:solidFill>
              </a:rPr>
              <a:t>Mass Range</a:t>
            </a:r>
          </a:p>
          <a:p>
            <a:pPr lvl="1"/>
            <a:r>
              <a:rPr lang="en-US" altLang="ja-JP" sz="1600" dirty="0"/>
              <a:t>in-medium modification of vector mesons (link to chiral symmetry restoration)</a:t>
            </a:r>
          </a:p>
          <a:p>
            <a:pPr lvl="1"/>
            <a:r>
              <a:rPr lang="en-US" altLang="ja-JP" sz="1600" dirty="0"/>
              <a:t>Thermal radiation</a:t>
            </a:r>
          </a:p>
          <a:p>
            <a:pPr marL="0" indent="0">
              <a:buNone/>
            </a:pPr>
            <a:endParaRPr lang="en-US" sz="1800" dirty="0" smtClean="0">
              <a:solidFill>
                <a:srgbClr val="3366FF"/>
              </a:solidFill>
            </a:endParaRPr>
          </a:p>
          <a:p>
            <a:r>
              <a:rPr lang="en-US" sz="1800" dirty="0" smtClean="0">
                <a:solidFill>
                  <a:srgbClr val="3366FF"/>
                </a:solidFill>
              </a:rPr>
              <a:t>Intermediate Mass Range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DD is suppressed</a:t>
            </a:r>
          </a:p>
          <a:p>
            <a:pPr lvl="1"/>
            <a:r>
              <a:rPr lang="en-US" sz="1600" dirty="0" smtClean="0"/>
              <a:t>Sensitive to QGP thermal radiation?</a:t>
            </a:r>
          </a:p>
          <a:p>
            <a:pPr lvl="1"/>
            <a:endParaRPr lang="en-US" sz="1600" dirty="0"/>
          </a:p>
          <a:p>
            <a:endParaRPr lang="en-US" sz="1800" dirty="0" smtClean="0">
              <a:solidFill>
                <a:srgbClr val="3366FF"/>
              </a:solidFill>
            </a:endParaRPr>
          </a:p>
          <a:p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C9EA36-E0DC-48B7-8CB0-15ED98B556CF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13" r="8313"/>
          <a:stretch>
            <a:fillRect/>
          </a:stretch>
        </p:blipFill>
        <p:spPr>
          <a:xfrm>
            <a:off x="4007264" y="980728"/>
            <a:ext cx="4690546" cy="52565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0312" y="1412776"/>
            <a:ext cx="1117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Axel </a:t>
            </a:r>
            <a:r>
              <a:rPr lang="en-US" sz="1400" dirty="0" err="1" smtClean="0"/>
              <a:t>Drees</a:t>
            </a:r>
            <a:endParaRPr lang="en-US" sz="1400" dirty="0"/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5641573" y="1268760"/>
            <a:ext cx="3045691" cy="3744416"/>
          </a:xfrm>
          <a:prstGeom prst="rect">
            <a:avLst/>
          </a:prstGeom>
          <a:solidFill>
            <a:schemeClr val="tx1">
              <a:lumMod val="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1331640" y="4149080"/>
            <a:ext cx="1080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4427984" y="6453336"/>
            <a:ext cx="2222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T. </a:t>
            </a:r>
            <a:r>
              <a:rPr kumimoji="1" lang="en-US" altLang="ja-JP" dirty="0" err="1" smtClean="0"/>
              <a:t>Sakaguchi</a:t>
            </a:r>
            <a:r>
              <a:rPr kumimoji="1" lang="en-US" altLang="ja-JP" dirty="0" smtClean="0"/>
              <a:t>,  JHI2014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811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Strange meson/baryons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444208" y="1619076"/>
            <a:ext cx="2758926" cy="45462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800" dirty="0" smtClean="0">
                <a:solidFill>
                  <a:srgbClr val="4F81BD"/>
                </a:solidFill>
                <a:cs typeface="Arial" panose="020B0604020202020204" pitchFamily="34" charset="0"/>
              </a:rPr>
              <a:t>Systematic energy scan below the “horn” at ~8 </a:t>
            </a:r>
            <a:r>
              <a:rPr lang="en-US" altLang="ja-JP" sz="2800" dirty="0" err="1" smtClean="0">
                <a:solidFill>
                  <a:srgbClr val="4F81BD"/>
                </a:solidFill>
                <a:cs typeface="Arial" panose="020B0604020202020204" pitchFamily="34" charset="0"/>
              </a:rPr>
              <a:t>GeV</a:t>
            </a:r>
            <a:endParaRPr lang="en-US" altLang="ja-JP" sz="2800" dirty="0" smtClean="0">
              <a:solidFill>
                <a:srgbClr val="4F81BD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800" dirty="0">
              <a:solidFill>
                <a:srgbClr val="4F81BD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800" dirty="0" smtClean="0">
                <a:solidFill>
                  <a:srgbClr val="4F81BD"/>
                </a:solidFill>
                <a:cs typeface="Arial" panose="020B0604020202020204" pitchFamily="34" charset="0"/>
              </a:rPr>
              <a:t>There is almost no </a:t>
            </a:r>
            <a:r>
              <a:rPr lang="en-US" altLang="ja-JP" sz="2800" dirty="0" smtClean="0">
                <a:solidFill>
                  <a:srgbClr val="4F81BD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X, W </a:t>
            </a:r>
            <a:r>
              <a:rPr lang="en-US" altLang="ja-JP" sz="2800" dirty="0" smtClean="0">
                <a:solidFill>
                  <a:srgbClr val="4F81BD"/>
                </a:solidFill>
                <a:latin typeface="+mj-lt"/>
                <a:cs typeface="Arial" panose="020B0604020202020204" pitchFamily="34" charset="0"/>
              </a:rPr>
              <a:t>measurements</a:t>
            </a:r>
            <a:endParaRPr lang="en-US" altLang="ja-JP" sz="2800" dirty="0" smtClean="0">
              <a:solidFill>
                <a:srgbClr val="4F81BD"/>
              </a:solidFill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3" y="836712"/>
            <a:ext cx="6410325" cy="586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611560" y="908720"/>
            <a:ext cx="288032" cy="5226198"/>
          </a:xfrm>
          <a:prstGeom prst="rect">
            <a:avLst/>
          </a:prstGeom>
          <a:solidFill>
            <a:srgbClr val="0DFF0D">
              <a:alpha val="4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851920" y="908720"/>
            <a:ext cx="288032" cy="5226198"/>
          </a:xfrm>
          <a:prstGeom prst="rect">
            <a:avLst/>
          </a:prstGeom>
          <a:solidFill>
            <a:srgbClr val="0DFF0D">
              <a:alpha val="4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9816" y="6596390"/>
            <a:ext cx="690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ja-JP" sz="1400" dirty="0" smtClean="0"/>
              <a:t>A</a:t>
            </a:r>
            <a:r>
              <a:rPr lang="de-DE" altLang="ja-JP" sz="1400" dirty="0"/>
              <a:t>. </a:t>
            </a:r>
            <a:r>
              <a:rPr lang="de-DE" altLang="ja-JP" sz="1400" dirty="0" smtClean="0"/>
              <a:t>Andronic </a:t>
            </a:r>
            <a:r>
              <a:rPr lang="en-US" altLang="ja-JP" sz="1400" dirty="0" smtClean="0"/>
              <a:t>et al, </a:t>
            </a:r>
            <a:r>
              <a:rPr lang="en-US" altLang="ja-JP" sz="1400" dirty="0" err="1" smtClean="0"/>
              <a:t>Nucl</a:t>
            </a:r>
            <a:r>
              <a:rPr lang="en-US" altLang="ja-JP" sz="1400" dirty="0" smtClean="0"/>
              <a:t>. Phys. A 837 (2010) 65</a:t>
            </a:r>
            <a:endParaRPr lang="ja-JP" altLang="en-US" sz="1400" dirty="0"/>
          </a:p>
          <a:p>
            <a:endParaRPr kumimoji="1" lang="ja-JP" altLang="en-US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5536" y="6300028"/>
            <a:ext cx="82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J-PARC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683568" y="6165304"/>
            <a:ext cx="0" cy="1596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1224930" y="6165304"/>
            <a:ext cx="2698998" cy="3193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126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124745"/>
            <a:ext cx="507256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Charmed particles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88024" y="1318320"/>
            <a:ext cx="4464496" cy="452596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c-c produced in the early stage of collisions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D,J/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y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may be modified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Probe of high density state</a:t>
            </a:r>
          </a:p>
          <a:p>
            <a:pPr marL="457200" lvl="1" indent="0">
              <a:buNone/>
            </a:pPr>
            <a:r>
              <a:rPr lang="en-US" altLang="ja-JP" dirty="0" smtClean="0"/>
              <a:t>J-PARC energies close to the production thresholds</a:t>
            </a:r>
          </a:p>
          <a:p>
            <a:pPr lvl="1"/>
            <a:r>
              <a:rPr lang="en-US" altLang="ja-JP" dirty="0"/>
              <a:t>D </a:t>
            </a:r>
            <a:r>
              <a:rPr lang="en-US" altLang="ja-JP" dirty="0">
                <a:solidFill>
                  <a:srgbClr val="0070C0"/>
                </a:solidFill>
              </a:rPr>
              <a:t>(5.07 </a:t>
            </a:r>
            <a:r>
              <a:rPr lang="en-US" altLang="ja-JP" dirty="0" err="1">
                <a:solidFill>
                  <a:srgbClr val="0070C0"/>
                </a:solidFill>
              </a:rPr>
              <a:t>AGeV</a:t>
            </a:r>
            <a:r>
              <a:rPr lang="en-US" altLang="ja-JP" dirty="0">
                <a:solidFill>
                  <a:srgbClr val="0070C0"/>
                </a:solidFill>
              </a:rPr>
              <a:t>),</a:t>
            </a:r>
            <a:r>
              <a:rPr lang="en-US" altLang="ja-JP" dirty="0"/>
              <a:t>J/</a:t>
            </a:r>
            <a:r>
              <a:rPr lang="en-US" altLang="ja-JP" dirty="0">
                <a:latin typeface="Symbol" panose="05050102010706020507" pitchFamily="18" charset="2"/>
              </a:rPr>
              <a:t>y </a:t>
            </a:r>
            <a:r>
              <a:rPr lang="en-US" altLang="ja-JP" dirty="0">
                <a:solidFill>
                  <a:srgbClr val="0070C0"/>
                </a:solidFill>
              </a:rPr>
              <a:t>(4.77 </a:t>
            </a:r>
            <a:r>
              <a:rPr lang="en-US" altLang="ja-JP" dirty="0" err="1">
                <a:solidFill>
                  <a:srgbClr val="0070C0"/>
                </a:solidFill>
              </a:rPr>
              <a:t>AGeV</a:t>
            </a:r>
            <a:r>
              <a:rPr lang="en-US" altLang="ja-JP" dirty="0" smtClean="0">
                <a:solidFill>
                  <a:srgbClr val="0070C0"/>
                </a:solidFill>
              </a:rPr>
              <a:t>)</a:t>
            </a:r>
            <a:endParaRPr lang="en-US" altLang="ja-JP" dirty="0" smtClean="0"/>
          </a:p>
          <a:p>
            <a:pPr marL="457200" lvl="1" indent="0">
              <a:buNone/>
            </a:pPr>
            <a:r>
              <a:rPr lang="en-US" altLang="ja-JP" dirty="0" smtClean="0"/>
              <a:t>May be possible with increased beam energy 12 </a:t>
            </a:r>
            <a:r>
              <a:rPr lang="en-US" altLang="ja-JP" dirty="0" smtClean="0">
                <a:sym typeface="Wingdings" panose="05000000000000000000" pitchFamily="2" charset="2"/>
              </a:rPr>
              <a:t></a:t>
            </a:r>
            <a:r>
              <a:rPr lang="en-US" altLang="ja-JP" dirty="0" smtClean="0"/>
              <a:t>19 </a:t>
            </a:r>
            <a:r>
              <a:rPr lang="en-US" altLang="ja-JP" dirty="0" err="1" smtClean="0"/>
              <a:t>AGeV</a:t>
            </a:r>
            <a:r>
              <a:rPr lang="en-US" altLang="ja-JP" dirty="0" smtClean="0"/>
              <a:t>/c</a:t>
            </a:r>
          </a:p>
          <a:p>
            <a:pPr lvl="1"/>
            <a:r>
              <a:rPr lang="ja-JP" altLang="en-US" dirty="0" smtClean="0">
                <a:solidFill>
                  <a:srgbClr val="0070C0"/>
                </a:solidFill>
              </a:rPr>
              <a:t>√</a:t>
            </a:r>
            <a:r>
              <a:rPr lang="en-US" altLang="ja-JP" dirty="0" smtClean="0">
                <a:solidFill>
                  <a:srgbClr val="0070C0"/>
                </a:solidFill>
              </a:rPr>
              <a:t>s= 4.9</a:t>
            </a:r>
            <a:r>
              <a:rPr lang="en-US" altLang="ja-JP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US" altLang="ja-JP" dirty="0" smtClean="0">
                <a:solidFill>
                  <a:srgbClr val="0070C0"/>
                </a:solidFill>
              </a:rPr>
              <a:t>6.2GeV (U)</a:t>
            </a:r>
          </a:p>
          <a:p>
            <a:pPr lvl="1"/>
            <a:r>
              <a:rPr lang="en-US" altLang="ja-JP" dirty="0" smtClean="0"/>
              <a:t>Enhancement due to multi-step processes in A+A?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25</a:t>
            </a:fld>
            <a:endParaRPr kumimoji="1" lang="ja-JP" altLang="en-US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5436096" y="1340768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539552" y="5157192"/>
            <a:ext cx="39949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CBM Physics Book,</a:t>
            </a:r>
          </a:p>
          <a:p>
            <a:r>
              <a:rPr lang="en-US" altLang="ja-JP" dirty="0"/>
              <a:t>W. </a:t>
            </a:r>
            <a:r>
              <a:rPr lang="en-US" altLang="ja-JP" dirty="0" err="1"/>
              <a:t>Cassing</a:t>
            </a:r>
            <a:r>
              <a:rPr lang="en-US" altLang="ja-JP" dirty="0"/>
              <a:t>, E. L. </a:t>
            </a:r>
            <a:r>
              <a:rPr lang="en-US" altLang="ja-JP" dirty="0" err="1"/>
              <a:t>Bratkovskaya</a:t>
            </a:r>
            <a:r>
              <a:rPr lang="en-US" altLang="ja-JP" dirty="0"/>
              <a:t> and</a:t>
            </a:r>
          </a:p>
          <a:p>
            <a:r>
              <a:rPr lang="en-US" altLang="ja-JP" dirty="0"/>
              <a:t>A. </a:t>
            </a:r>
            <a:r>
              <a:rPr lang="en-US" altLang="ja-JP" dirty="0" err="1"/>
              <a:t>Sibirtsev</a:t>
            </a:r>
            <a:r>
              <a:rPr lang="en-US" altLang="ja-JP" dirty="0"/>
              <a:t>, </a:t>
            </a:r>
            <a:r>
              <a:rPr lang="en-US" altLang="ja-JP" dirty="0" err="1"/>
              <a:t>Nucl</a:t>
            </a:r>
            <a:r>
              <a:rPr lang="en-US" altLang="ja-JP" dirty="0"/>
              <a:t>. Phys. A 691 (2001) </a:t>
            </a:r>
            <a:r>
              <a:rPr lang="en-US" altLang="ja-JP" dirty="0" smtClean="0"/>
              <a:t>753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3936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Simulated d</a:t>
            </a:r>
            <a:r>
              <a:rPr kumimoji="1" lang="en-US" altLang="ja-JP" dirty="0" smtClean="0"/>
              <a:t>i-electron spectrum</a:t>
            </a:r>
            <a:br>
              <a:rPr kumimoji="1" lang="en-US" altLang="ja-JP" dirty="0" smtClean="0"/>
            </a:br>
            <a:r>
              <a:rPr lang="en-US" altLang="ja-JP" dirty="0" smtClean="0"/>
              <a:t>(preliminary)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6516216" y="1585644"/>
            <a:ext cx="2627784" cy="41476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600" dirty="0" smtClean="0"/>
              <a:t>Based </a:t>
            </a:r>
            <a:r>
              <a:rPr lang="en-US" altLang="ja-JP" sz="1600" dirty="0"/>
              <a:t>on </a:t>
            </a:r>
            <a:r>
              <a:rPr lang="en-US" altLang="ja-JP" sz="1600" dirty="0" smtClean="0">
                <a:latin typeface="Symbol" panose="05050102010706020507" pitchFamily="18" charset="2"/>
              </a:rPr>
              <a:t>p</a:t>
            </a:r>
            <a:r>
              <a:rPr lang="en-US" altLang="ja-JP" sz="1600" baseline="30000" dirty="0" smtClean="0"/>
              <a:t>0</a:t>
            </a:r>
            <a:r>
              <a:rPr lang="en-US" altLang="ja-JP" sz="1600" dirty="0" smtClean="0"/>
              <a:t> </a:t>
            </a:r>
            <a:r>
              <a:rPr lang="en-US" altLang="ja-JP" sz="1600" dirty="0"/>
              <a:t>spectra </a:t>
            </a:r>
            <a:r>
              <a:rPr lang="en-US" altLang="ja-JP" sz="1600" dirty="0" smtClean="0"/>
              <a:t>of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JAM</a:t>
            </a: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 smtClean="0"/>
              <a:t>      Other </a:t>
            </a:r>
            <a:r>
              <a:rPr lang="en-US" altLang="ja-JP" sz="1600" dirty="0"/>
              <a:t>hadrons </a:t>
            </a:r>
            <a:r>
              <a:rPr lang="en-US" altLang="ja-JP" sz="1600" dirty="0" err="1"/>
              <a:t>m</a:t>
            </a:r>
            <a:r>
              <a:rPr lang="en-US" altLang="ja-JP" sz="1600" baseline="-25000" dirty="0" err="1"/>
              <a:t>T</a:t>
            </a:r>
            <a:r>
              <a:rPr lang="en-US" altLang="ja-JP" sz="1600" dirty="0"/>
              <a:t>-scaled</a:t>
            </a:r>
          </a:p>
          <a:p>
            <a:pPr marL="0" indent="0">
              <a:buNone/>
            </a:pPr>
            <a:r>
              <a:rPr lang="en-US" altLang="ja-JP" sz="1600" dirty="0"/>
              <a:t>b&lt;1fm</a:t>
            </a:r>
            <a:r>
              <a:rPr lang="en-US" altLang="ja-JP" sz="1800" dirty="0"/>
              <a:t> (0.25% centrality</a:t>
            </a:r>
            <a:r>
              <a:rPr lang="en-US" altLang="ja-JP" sz="1800" dirty="0" smtClean="0"/>
              <a:t>)</a:t>
            </a:r>
          </a:p>
          <a:p>
            <a:pPr marL="0" indent="0">
              <a:buNone/>
            </a:pPr>
            <a:r>
              <a:rPr lang="en-US" altLang="ja-JP" sz="1800" dirty="0" smtClean="0"/>
              <a:t>Momentum resolution 2%</a:t>
            </a:r>
          </a:p>
          <a:p>
            <a:pPr marL="0" indent="0">
              <a:buNone/>
            </a:pPr>
            <a:r>
              <a:rPr lang="en-US" altLang="ja-JP" sz="1800" dirty="0" smtClean="0"/>
              <a:t>Electron efficiency 50%</a:t>
            </a:r>
            <a:endParaRPr lang="en-US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(No detector response)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 smtClean="0">
                <a:solidFill>
                  <a:srgbClr val="FF0000"/>
                </a:solidFill>
              </a:rPr>
              <a:t>10</a:t>
            </a:r>
            <a:r>
              <a:rPr lang="en-US" altLang="ja-JP" sz="1600" baseline="30000" dirty="0" smtClean="0">
                <a:solidFill>
                  <a:srgbClr val="FF0000"/>
                </a:solidFill>
              </a:rPr>
              <a:t>11</a:t>
            </a:r>
            <a:r>
              <a:rPr lang="en-US" altLang="ja-JP" sz="1600" dirty="0" smtClean="0">
                <a:solidFill>
                  <a:srgbClr val="FF0000"/>
                </a:solidFill>
              </a:rPr>
              <a:t> events</a:t>
            </a:r>
          </a:p>
          <a:p>
            <a:pPr marL="0" indent="0">
              <a:buNone/>
            </a:pPr>
            <a:r>
              <a:rPr lang="ja-JP" altLang="en-US" sz="1600" dirty="0" smtClean="0">
                <a:sym typeface="Wingdings" panose="05000000000000000000" pitchFamily="2" charset="2"/>
              </a:rPr>
              <a:t>⇔</a:t>
            </a:r>
            <a:r>
              <a:rPr lang="en-US" altLang="ja-JP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100 kHz</a:t>
            </a:r>
          </a:p>
          <a:p>
            <a:pPr marL="0" indent="0">
              <a:buNone/>
            </a:pPr>
            <a:r>
              <a:rPr lang="en-US" altLang="ja-JP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x 1 month running</a:t>
            </a:r>
          </a:p>
          <a:p>
            <a:pPr marL="0" indent="0">
              <a:buNone/>
            </a:pPr>
            <a:endParaRPr lang="en-US" altLang="ja-JP" sz="16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ja-JP" sz="1600" dirty="0" err="1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altLang="ja-JP" sz="1600" baseline="-25000" dirty="0" err="1" smtClean="0">
                <a:sym typeface="Wingdings" panose="05000000000000000000" pitchFamily="2" charset="2"/>
              </a:rPr>
              <a:t>isolation</a:t>
            </a:r>
            <a:r>
              <a:rPr lang="en-US" altLang="ja-JP" sz="1600" dirty="0" smtClean="0">
                <a:sym typeface="Wingdings" panose="05000000000000000000" pitchFamily="2" charset="2"/>
              </a:rPr>
              <a:t> = rejection efficiency of close opening angle 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Dalitz</a:t>
            </a:r>
            <a:r>
              <a:rPr lang="en-US" altLang="ja-JP" sz="1600" dirty="0" smtClean="0">
                <a:sym typeface="Wingdings" panose="05000000000000000000" pitchFamily="2" charset="2"/>
              </a:rPr>
              <a:t> pair</a:t>
            </a: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8/28/2015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26</a:t>
            </a:fld>
            <a:endParaRPr kumimoji="1" lang="ja-JP" altLang="en-US"/>
          </a:p>
        </p:txBody>
      </p:sp>
      <p:pic>
        <p:nvPicPr>
          <p:cNvPr id="8" name="コンテンツ プレースホルダ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12776"/>
            <a:ext cx="6507987" cy="452596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411760" y="5908478"/>
            <a:ext cx="393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Calculations by T. </a:t>
            </a:r>
            <a:r>
              <a:rPr kumimoji="1" lang="en-US" altLang="ja-JP" dirty="0" err="1" smtClean="0"/>
              <a:t>Gunji</a:t>
            </a:r>
            <a:r>
              <a:rPr kumimoji="1" lang="en-US" altLang="ja-JP" dirty="0" smtClean="0"/>
              <a:t> and T. </a:t>
            </a:r>
            <a:r>
              <a:rPr kumimoji="1" lang="en-US" altLang="ja-JP" dirty="0" err="1" smtClean="0"/>
              <a:t>Sakaguchi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716016" y="2924944"/>
            <a:ext cx="104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f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707904" y="2663706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w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68608" y="291565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r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13374" y="1587302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p</a:t>
            </a:r>
            <a:r>
              <a:rPr kumimoji="1" lang="en-US" altLang="ja-JP" baseline="30000" dirty="0" smtClean="0">
                <a:latin typeface="Symbol" panose="05050102010706020507" pitchFamily="18" charset="2"/>
              </a:rPr>
              <a:t>0</a:t>
            </a:r>
            <a:endParaRPr kumimoji="1" lang="ja-JP" altLang="en-US" baseline="30000" dirty="0">
              <a:latin typeface="Symbol" panose="05050102010706020507" pitchFamily="18" charset="2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71800" y="6453336"/>
            <a:ext cx="2299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Solenoid+Dipole</a:t>
            </a:r>
            <a:r>
              <a:rPr kumimoji="1" lang="en-US" altLang="ja-JP" dirty="0" smtClean="0"/>
              <a:t> setup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729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0124" y="116632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Event-by-event fluctuations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1573" y="1223511"/>
            <a:ext cx="4762872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kumimoji="1" lang="en-US" altLang="ja-JP" dirty="0" smtClean="0"/>
              <a:t>Search for the critical point</a:t>
            </a:r>
          </a:p>
          <a:p>
            <a:pPr marL="0" indent="0">
              <a:buNone/>
            </a:pPr>
            <a:r>
              <a:rPr lang="en-US" altLang="ja-JP" dirty="0"/>
              <a:t>a</a:t>
            </a:r>
            <a:r>
              <a:rPr lang="en-US" altLang="ja-JP" dirty="0" smtClean="0"/>
              <a:t>nd phase boundary</a:t>
            </a:r>
          </a:p>
          <a:p>
            <a:pPr marL="0" indent="0">
              <a:buNone/>
            </a:pPr>
            <a:r>
              <a:rPr lang="en-US" altLang="ja-JP" dirty="0" smtClean="0"/>
              <a:t>w/ 3</a:t>
            </a:r>
            <a:r>
              <a:rPr lang="en-US" altLang="ja-JP" baseline="30000" dirty="0" smtClean="0"/>
              <a:t>rd</a:t>
            </a:r>
            <a:r>
              <a:rPr lang="en-US" altLang="ja-JP" dirty="0" smtClean="0"/>
              <a:t> and 4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-order fluctuations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rgbClr val="0070C0"/>
                </a:solidFill>
              </a:rPr>
              <a:t>Direct comparison to lattice-QCD may be possible</a:t>
            </a:r>
            <a:endParaRPr kumimoji="1" lang="en-US" altLang="ja-JP" dirty="0" smtClean="0">
              <a:solidFill>
                <a:srgbClr val="0070C0"/>
              </a:solidFill>
            </a:endParaRPr>
          </a:p>
          <a:p>
            <a:r>
              <a:rPr kumimoji="1" lang="en-US" altLang="ja-JP" dirty="0" smtClean="0"/>
              <a:t>Net-charge</a:t>
            </a:r>
          </a:p>
          <a:p>
            <a:r>
              <a:rPr lang="en-US" altLang="ja-JP" dirty="0" smtClean="0"/>
              <a:t>Net-proton</a:t>
            </a:r>
          </a:p>
          <a:p>
            <a:r>
              <a:rPr kumimoji="1" lang="en-US" altLang="ja-JP" dirty="0" smtClean="0"/>
              <a:t>Strangeness</a:t>
            </a:r>
          </a:p>
          <a:p>
            <a:pPr marL="0" indent="0">
              <a:buNone/>
            </a:pPr>
            <a:r>
              <a:rPr lang="en-US" altLang="ja-JP" dirty="0" smtClean="0"/>
              <a:t>High </a:t>
            </a:r>
            <a:r>
              <a:rPr kumimoji="1" lang="en-US" altLang="ja-JP" dirty="0" smtClean="0"/>
              <a:t>statistics in J-PARC</a:t>
            </a:r>
          </a:p>
          <a:p>
            <a:pPr marL="0" indent="0">
              <a:buNone/>
            </a:pPr>
            <a:r>
              <a:rPr lang="en-US" altLang="ja-JP" dirty="0" smtClean="0"/>
              <a:t>Wide y-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acceptance required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27</a:t>
            </a:fld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179" y="1845350"/>
            <a:ext cx="4055821" cy="451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796136" y="1473250"/>
            <a:ext cx="280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STAR PRL112 (2014) 032302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5436096" y="1917358"/>
            <a:ext cx="432048" cy="4031922"/>
          </a:xfrm>
          <a:prstGeom prst="rect">
            <a:avLst/>
          </a:prstGeom>
          <a:solidFill>
            <a:srgbClr val="0DFF0D">
              <a:alpha val="4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4139952" y="2902166"/>
                <a:ext cx="950581" cy="5843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S</a:t>
                </a:r>
                <a14:m>
                  <m:oMath xmlns:m="http://schemas.openxmlformats.org/officeDocument/2006/math">
                    <m:r>
                      <a:rPr kumimoji="1" lang="ja-JP" altLang="en-US" i="1" smtClean="0">
                        <a:latin typeface="Cambria Math"/>
                      </a:rPr>
                      <m:t>𝜎</m:t>
                    </m:r>
                    <m:r>
                      <a:rPr lang="en-US" altLang="ja-JP" i="1">
                        <a:latin typeface="Cambria Math"/>
                        <a:ea typeface="Cambria Math"/>
                      </a:rPr>
                      <m:t>≅</m:t>
                    </m:r>
                    <m:f>
                      <m:fPr>
                        <m:ctrlPr>
                          <a:rPr lang="en-US" altLang="ja-JP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ja-JP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i="1">
                                <a:latin typeface="Cambria Math"/>
                                <a:ea typeface="Cambria Math"/>
                              </a:rPr>
                              <m:t>𝜒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ja-JP" i="1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ja-JP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i="1">
                                <a:latin typeface="Cambria Math"/>
                                <a:ea typeface="Cambria Math"/>
                              </a:rPr>
                              <m:t>𝜒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ja-JP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902166"/>
                <a:ext cx="950581" cy="584327"/>
              </a:xfrm>
              <a:prstGeom prst="rect">
                <a:avLst/>
              </a:prstGeom>
              <a:blipFill rotWithShape="1">
                <a:blip r:embed="rId3"/>
                <a:stretch>
                  <a:fillRect l="-512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4046505" y="3642021"/>
                <a:ext cx="1137940" cy="5825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kumimoji="1" lang="ja-JP" altLang="en-US" i="1" smtClean="0">
                            <a:latin typeface="Cambria Math"/>
                          </a:rPr>
                          <m:t>𝜅𝜎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ja-JP" i="1">
                        <a:latin typeface="Cambria Math"/>
                        <a:ea typeface="Cambria Math"/>
                      </a:rPr>
                      <m:t>≅</m:t>
                    </m:r>
                    <m:f>
                      <m:fPr>
                        <m:ctrlPr>
                          <a:rPr lang="en-US" altLang="ja-JP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ja-JP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i="1">
                                <a:latin typeface="Cambria Math"/>
                                <a:ea typeface="Cambria Math"/>
                              </a:rPr>
                              <m:t>𝜒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ja-JP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ja-JP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i="1">
                                <a:latin typeface="Cambria Math"/>
                                <a:ea typeface="Cambria Math"/>
                              </a:rPr>
                              <m:t>𝜒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ja-JP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6505" y="3642021"/>
                <a:ext cx="1137940" cy="58259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47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Pion rejection power by Muon tracker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1047054"/>
            <a:ext cx="6156176" cy="272028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altLang="ja-JP" dirty="0">
                <a:solidFill>
                  <a:srgbClr val="FF0000"/>
                </a:solidFill>
              </a:rPr>
              <a:t>PbWO</a:t>
            </a:r>
            <a:r>
              <a:rPr lang="en-US" altLang="ja-JP" baseline="-25000" dirty="0">
                <a:solidFill>
                  <a:srgbClr val="FF0000"/>
                </a:solidFill>
              </a:rPr>
              <a:t>4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14cm (~1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int</a:t>
            </a:r>
            <a:r>
              <a:rPr lang="en-US" altLang="ja-JP" baseline="-25000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)+Fe </a:t>
            </a:r>
            <a:r>
              <a:rPr lang="en-US" altLang="ja-JP" dirty="0">
                <a:solidFill>
                  <a:srgbClr val="FF0000"/>
                </a:solidFill>
              </a:rPr>
              <a:t>absorber 15cm (~</a:t>
            </a:r>
            <a:r>
              <a:rPr lang="en-US" altLang="ja-JP" dirty="0" smtClean="0">
                <a:solidFill>
                  <a:srgbClr val="FF0000"/>
                </a:solidFill>
              </a:rPr>
              <a:t>1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int</a:t>
            </a:r>
            <a:r>
              <a:rPr lang="en-US" altLang="ja-JP" dirty="0" smtClean="0">
                <a:solidFill>
                  <a:srgbClr val="FF0000"/>
                </a:solidFill>
              </a:rPr>
              <a:t>)x6</a:t>
            </a:r>
          </a:p>
          <a:p>
            <a:r>
              <a:rPr lang="en-US" altLang="ja-JP" dirty="0" smtClean="0"/>
              <a:t>Pion suppression = 2-4 x 10</a:t>
            </a:r>
            <a:r>
              <a:rPr lang="en-US" altLang="ja-JP" baseline="30000" dirty="0" smtClean="0"/>
              <a:t>-3</a:t>
            </a:r>
            <a:r>
              <a:rPr lang="en-US" altLang="ja-JP" dirty="0" smtClean="0"/>
              <a:t> </a:t>
            </a:r>
            <a:endParaRPr lang="en-US" altLang="ja-JP" dirty="0"/>
          </a:p>
          <a:p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efficiency = 70%, cut off p&gt;1.4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/c</a:t>
            </a:r>
          </a:p>
          <a:p>
            <a:r>
              <a:rPr lang="en-US" altLang="ja-JP" dirty="0" smtClean="0"/>
              <a:t>Survived 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/ (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 decayed from </a:t>
            </a:r>
            <a:r>
              <a:rPr lang="en-US" altLang="ja-JP" dirty="0" smtClean="0">
                <a:latin typeface="Symbol" panose="05050102010706020507" pitchFamily="18" charset="2"/>
              </a:rPr>
              <a:t>p)</a:t>
            </a:r>
            <a:r>
              <a:rPr lang="en-US" altLang="ja-JP" dirty="0" smtClean="0"/>
              <a:t>  = 0.16</a:t>
            </a:r>
          </a:p>
          <a:p>
            <a:r>
              <a:rPr lang="en-US" altLang="ja-JP" dirty="0" smtClean="0"/>
              <a:t>Decayed 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/ 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(1.4GeV/c) = 3x10-2</a:t>
            </a:r>
          </a:p>
          <a:p>
            <a:r>
              <a:rPr lang="en-US" altLang="ja-JP" dirty="0" smtClean="0"/>
              <a:t>N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~ 240 (U+U 10AGeV/c)</a:t>
            </a:r>
          </a:p>
          <a:p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+- from 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decay = 240*2*3x10</a:t>
            </a:r>
            <a:r>
              <a:rPr lang="en-US" altLang="ja-JP" baseline="30000" dirty="0" smtClean="0"/>
              <a:t>-2</a:t>
            </a:r>
            <a:r>
              <a:rPr lang="en-US" altLang="ja-JP" dirty="0" smtClean="0"/>
              <a:t> = 14.4</a:t>
            </a:r>
          </a:p>
          <a:p>
            <a:pPr lvl="1"/>
            <a:r>
              <a:rPr lang="en-US" altLang="ja-JP" dirty="0" smtClean="0"/>
              <a:t>Decay identification inefficiency = 15%</a:t>
            </a:r>
            <a:r>
              <a:rPr lang="en-US" altLang="ja-JP" dirty="0" smtClean="0">
                <a:sym typeface="Wingdings" panose="05000000000000000000" pitchFamily="2" charset="2"/>
              </a:rPr>
              <a:t> 14.4*0.15 = 2.2 (survived)</a:t>
            </a:r>
            <a:endParaRPr lang="en-US" altLang="ja-JP" dirty="0" smtClean="0"/>
          </a:p>
          <a:p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kumimoji="1" lang="en-US" altLang="ja-JP" dirty="0" smtClean="0"/>
              <a:t> decay rejection by track matching ~85%</a:t>
            </a:r>
          </a:p>
          <a:p>
            <a:r>
              <a:rPr lang="en-US" altLang="ja-JP" dirty="0" smtClean="0"/>
              <a:t>K decay rejection by track matching ~95%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28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9" b="2590"/>
          <a:stretch/>
        </p:blipFill>
        <p:spPr>
          <a:xfrm>
            <a:off x="577302" y="3789040"/>
            <a:ext cx="3346626" cy="290047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7" b="663"/>
          <a:stretch/>
        </p:blipFill>
        <p:spPr>
          <a:xfrm>
            <a:off x="4385135" y="3796460"/>
            <a:ext cx="3137768" cy="2775409"/>
          </a:xfrm>
          <a:prstGeom prst="rect">
            <a:avLst/>
          </a:prstGeom>
        </p:spPr>
      </p:pic>
      <p:pic>
        <p:nvPicPr>
          <p:cNvPr id="8" name="コンテンツ プレースホルダ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951603"/>
            <a:ext cx="2933876" cy="281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88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Electron study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altLang="ja-JP" dirty="0" smtClean="0"/>
              <a:t>No aerogel, only gas radiator (C</a:t>
            </a:r>
            <a:r>
              <a:rPr lang="en-US" altLang="ja-JP" baseline="-25000" dirty="0" smtClean="0"/>
              <a:t>5</a:t>
            </a:r>
            <a:r>
              <a:rPr lang="en-US" altLang="ja-JP" dirty="0" smtClean="0"/>
              <a:t>F</a:t>
            </a:r>
            <a:r>
              <a:rPr lang="en-US" altLang="ja-JP" baseline="-25000" dirty="0" smtClean="0"/>
              <a:t>12</a:t>
            </a:r>
            <a:r>
              <a:rPr lang="en-US" altLang="ja-JP" dirty="0" smtClean="0"/>
              <a:t>, n=1.002 )</a:t>
            </a:r>
            <a:endParaRPr kumimoji="1" lang="en-US" altLang="ja-JP" dirty="0" smtClean="0"/>
          </a:p>
          <a:p>
            <a:r>
              <a:rPr kumimoji="1" lang="en-US" altLang="ja-JP" dirty="0" smtClean="0"/>
              <a:t>RICH ring reconstruction</a:t>
            </a:r>
          </a:p>
          <a:p>
            <a:pPr lvl="1"/>
            <a:r>
              <a:rPr lang="en-US" altLang="ja-JP" dirty="0" smtClean="0"/>
              <a:t>Hough transformation</a:t>
            </a:r>
          </a:p>
          <a:p>
            <a:pPr lvl="1"/>
            <a:r>
              <a:rPr kumimoji="1" lang="en-US" altLang="ja-JP" dirty="0" smtClean="0"/>
              <a:t>Ring fit</a:t>
            </a:r>
          </a:p>
          <a:p>
            <a:pPr lvl="1"/>
            <a:r>
              <a:rPr lang="en-US" altLang="ja-JP" dirty="0" smtClean="0"/>
              <a:t>Matching with reconstructed tracks</a:t>
            </a:r>
          </a:p>
          <a:p>
            <a:pPr lvl="1"/>
            <a:r>
              <a:rPr kumimoji="1" lang="en-US" altLang="ja-JP" dirty="0" smtClean="0"/>
              <a:t>Additional cut in TOF</a:t>
            </a:r>
          </a:p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40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mub_t_traj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250" y="692696"/>
            <a:ext cx="5395912" cy="498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itle 5"/>
          <p:cNvSpPr>
            <a:spLocks noGrp="1" noChangeArrowheads="1"/>
          </p:cNvSpPr>
          <p:nvPr>
            <p:ph type="ctrTitle"/>
          </p:nvPr>
        </p:nvSpPr>
        <p:spPr>
          <a:xfrm>
            <a:off x="179512" y="332656"/>
            <a:ext cx="8982248" cy="521384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ja-JP" dirty="0" smtClean="0">
                <a:ea typeface="ＭＳ ゴシック" pitchFamily="49" charset="-128"/>
              </a:rPr>
              <a:t>Introduction</a:t>
            </a:r>
            <a:endParaRPr lang="ja-JP" altLang="en-US" dirty="0" smtClean="0">
              <a:ea typeface="ＭＳ ゴシック" pitchFamily="49" charset="-128"/>
            </a:endParaRPr>
          </a:p>
        </p:txBody>
      </p:sp>
      <p:sp>
        <p:nvSpPr>
          <p:cNvPr id="7174" name="Content Placeholder 1"/>
          <p:cNvSpPr>
            <a:spLocks noGrp="1" noChangeArrowheads="1"/>
          </p:cNvSpPr>
          <p:nvPr>
            <p:ph type="subTitle" idx="1"/>
          </p:nvPr>
        </p:nvSpPr>
        <p:spPr>
          <a:xfrm>
            <a:off x="6152" y="1182839"/>
            <a:ext cx="4139952" cy="4749918"/>
          </a:xfrm>
        </p:spPr>
        <p:txBody>
          <a:bodyPr>
            <a:normAutofit/>
          </a:bodyPr>
          <a:lstStyle/>
          <a:p>
            <a:pPr marL="568325" lvl="1" algn="just"/>
            <a:endParaRPr lang="en-US" altLang="ja-JP" sz="2400" dirty="0">
              <a:solidFill>
                <a:srgbClr val="002060"/>
              </a:solidFill>
              <a:ea typeface="ＭＳ Ｐゴシック" charset="-128"/>
            </a:endParaRPr>
          </a:p>
          <a:p>
            <a:pPr marL="111125" algn="just"/>
            <a:r>
              <a:rPr lang="en-US" altLang="ja-JP" sz="2400" dirty="0" smtClean="0">
                <a:solidFill>
                  <a:srgbClr val="FF0000"/>
                </a:solidFill>
                <a:ea typeface="ＭＳ Ｐゴシック" charset="-128"/>
              </a:rPr>
              <a:t>At J-PARC, we aim at studies of dense matter </a:t>
            </a:r>
            <a:r>
              <a:rPr lang="en-US" altLang="ja-JP" sz="2400" dirty="0" smtClean="0">
                <a:solidFill>
                  <a:srgbClr val="FF0000"/>
                </a:solidFill>
                <a:ea typeface="ＭＳ Ｐゴシック" charset="-128"/>
              </a:rPr>
              <a:t>in high baryon density regime with </a:t>
            </a:r>
            <a:r>
              <a:rPr lang="en-US" altLang="ja-JP" sz="2400" dirty="0">
                <a:solidFill>
                  <a:srgbClr val="FF0000"/>
                </a:solidFill>
                <a:ea typeface="ＭＳ Ｐゴシック" charset="-128"/>
              </a:rPr>
              <a:t>world’s highest intensity HI beams</a:t>
            </a:r>
          </a:p>
          <a:p>
            <a:pPr marL="111125" algn="just" eaLnBrk="1" hangingPunct="1"/>
            <a:endParaRPr lang="en-US" altLang="ja-JP" sz="2400" dirty="0" smtClean="0">
              <a:solidFill>
                <a:srgbClr val="E923D1"/>
              </a:solidFill>
              <a:latin typeface="Symbol" panose="05050102010706020507" pitchFamily="18" charset="2"/>
              <a:ea typeface="ＭＳ Ｐゴシック" charset="-128"/>
            </a:endParaRPr>
          </a:p>
          <a:p>
            <a:pPr marL="365125" indent="-254000" algn="l">
              <a:buFont typeface="Wingdings 3" pitchFamily="18" charset="2"/>
              <a:buChar char=""/>
            </a:pPr>
            <a:r>
              <a:rPr lang="en-US" altLang="ja-JP" sz="2600" dirty="0" smtClean="0">
                <a:solidFill>
                  <a:srgbClr val="E923D1"/>
                </a:solidFill>
              </a:rPr>
              <a:t>Search </a:t>
            </a:r>
            <a:r>
              <a:rPr lang="en-US" altLang="ja-JP" sz="2600" dirty="0">
                <a:solidFill>
                  <a:srgbClr val="E923D1"/>
                </a:solidFill>
              </a:rPr>
              <a:t>for critical </a:t>
            </a:r>
            <a:r>
              <a:rPr lang="en-US" altLang="ja-JP" sz="2600" dirty="0" smtClean="0">
                <a:solidFill>
                  <a:srgbClr val="E923D1"/>
                </a:solidFill>
              </a:rPr>
              <a:t>point and phase boundary</a:t>
            </a:r>
            <a:endParaRPr lang="en-US" altLang="ja-JP" sz="3000" dirty="0" smtClean="0">
              <a:solidFill>
                <a:srgbClr val="E923D1"/>
              </a:solidFill>
            </a:endParaRPr>
          </a:p>
          <a:p>
            <a:pPr marL="365125" indent="-254000" algn="l">
              <a:buFont typeface="Wingdings 3" pitchFamily="18" charset="2"/>
              <a:buChar char=""/>
            </a:pPr>
            <a:r>
              <a:rPr lang="en-US" altLang="ja-JP" sz="2400" dirty="0" smtClean="0">
                <a:solidFill>
                  <a:srgbClr val="E923D1"/>
                </a:solidFill>
              </a:rPr>
              <a:t>Onset </a:t>
            </a:r>
            <a:r>
              <a:rPr lang="en-US" altLang="ja-JP" sz="2400" dirty="0">
                <a:solidFill>
                  <a:srgbClr val="E923D1"/>
                </a:solidFill>
              </a:rPr>
              <a:t>of </a:t>
            </a:r>
            <a:r>
              <a:rPr lang="en-US" altLang="ja-JP" sz="2400" dirty="0" smtClean="0">
                <a:solidFill>
                  <a:srgbClr val="E923D1"/>
                </a:solidFill>
              </a:rPr>
              <a:t>QGP</a:t>
            </a:r>
          </a:p>
          <a:p>
            <a:pPr marL="365125" indent="-254000" algn="l">
              <a:buFont typeface="Wingdings 3" pitchFamily="18" charset="2"/>
              <a:buChar char=""/>
            </a:pPr>
            <a:r>
              <a:rPr lang="en-US" altLang="ja-JP" sz="2400" dirty="0" smtClean="0">
                <a:solidFill>
                  <a:srgbClr val="E923D1"/>
                </a:solidFill>
              </a:rPr>
              <a:t>Properties of dense matter (~neutron stars)</a:t>
            </a:r>
            <a:endParaRPr lang="ja-JP" altLang="en-US" sz="2400" dirty="0">
              <a:solidFill>
                <a:srgbClr val="E923D1"/>
              </a:solidFill>
            </a:endParaRPr>
          </a:p>
          <a:p>
            <a:pPr marL="365125" indent="-254000" algn="l">
              <a:buFont typeface="Wingdings 3" pitchFamily="18" charset="2"/>
              <a:buChar char=""/>
            </a:pPr>
            <a:endParaRPr lang="en-US" altLang="ja-JP" sz="2400" dirty="0">
              <a:solidFill>
                <a:srgbClr val="002060"/>
              </a:solidFill>
              <a:ea typeface="ＭＳ Ｐゴシック" charset="-128"/>
            </a:endParaRPr>
          </a:p>
        </p:txBody>
      </p:sp>
      <p:sp>
        <p:nvSpPr>
          <p:cNvPr id="717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SzPct val="68000"/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F14F91A-F8FA-47A1-A9C0-968210D37C53}" type="slidenum">
              <a:rPr lang="ja-JP" altLang="en-US" sz="1000" smtClean="0">
                <a:latin typeface="Arial" charset="0"/>
                <a:ea typeface="ＭＳ Ｐゴシック" charset="-128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ja-JP" sz="1800" b="0" dirty="0" smtClean="0">
              <a:latin typeface="Arial" charset="0"/>
              <a:ea typeface="ＭＳ Ｐゴシック" charset="-128"/>
            </a:endParaRPr>
          </a:p>
        </p:txBody>
      </p:sp>
      <p:pic>
        <p:nvPicPr>
          <p:cNvPr id="717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250" y="657374"/>
            <a:ext cx="5461022" cy="505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Text Box 9"/>
          <p:cNvSpPr txBox="1">
            <a:spLocks noChangeArrowheads="1"/>
          </p:cNvSpPr>
          <p:nvPr/>
        </p:nvSpPr>
        <p:spPr bwMode="auto">
          <a:xfrm>
            <a:off x="10590435" y="1493093"/>
            <a:ext cx="8223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SzPct val="68000"/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800" b="1" dirty="0">
                <a:solidFill>
                  <a:srgbClr val="33CC33"/>
                </a:solidFill>
                <a:latin typeface="Arial" charset="0"/>
                <a:ea typeface="ＭＳ Ｐゴシック" charset="-128"/>
              </a:rPr>
              <a:t>LHC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800" b="1" dirty="0">
                <a:solidFill>
                  <a:srgbClr val="33CC33"/>
                </a:solidFill>
                <a:latin typeface="Arial" charset="0"/>
                <a:ea typeface="ＭＳ Ｐゴシック" charset="-128"/>
              </a:rPr>
              <a:t>RHIC</a:t>
            </a:r>
          </a:p>
        </p:txBody>
      </p: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11859716" y="4484898"/>
            <a:ext cx="18986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SzPct val="68000"/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800" dirty="0">
                <a:latin typeface="Arial" charset="0"/>
                <a:ea typeface="ＭＳ Ｐゴシック" charset="-128"/>
              </a:rPr>
              <a:t>GSI-SIS</a:t>
            </a:r>
          </a:p>
        </p:txBody>
      </p:sp>
      <p:sp>
        <p:nvSpPr>
          <p:cNvPr id="7183" name="Line 14"/>
          <p:cNvSpPr>
            <a:spLocks noChangeShapeType="1"/>
          </p:cNvSpPr>
          <p:nvPr/>
        </p:nvSpPr>
        <p:spPr bwMode="auto">
          <a:xfrm flipV="1">
            <a:off x="12894766" y="4138823"/>
            <a:ext cx="419100" cy="376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142535" y="585586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Symbol" panose="05050102010706020507" pitchFamily="18" charset="2"/>
              </a:rPr>
              <a:t>m</a:t>
            </a:r>
            <a:r>
              <a:rPr kumimoji="1" lang="en-US" altLang="ja-JP" baseline="-25000" dirty="0" err="1" smtClean="0"/>
              <a:t>B</a:t>
            </a:r>
            <a:endParaRPr kumimoji="1" lang="ja-JP" altLang="en-US" baseline="-25000" dirty="0"/>
          </a:p>
        </p:txBody>
      </p:sp>
      <p:pic>
        <p:nvPicPr>
          <p:cNvPr id="15" name="Picture 2" descr="C:\Documents and Settings\leitch\My Documents\physics\2011\users_mtg\decadal_figs\f_hi_5\LRP-phase-diagra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690752"/>
            <a:ext cx="4198136" cy="4103424"/>
          </a:xfrm>
          <a:prstGeom prst="rect">
            <a:avLst/>
          </a:prstGeom>
          <a:noFill/>
        </p:spPr>
      </p:pic>
      <p:sp>
        <p:nvSpPr>
          <p:cNvPr id="7180" name="Text Box 11"/>
          <p:cNvSpPr txBox="1">
            <a:spLocks noChangeArrowheads="1"/>
          </p:cNvSpPr>
          <p:nvPr/>
        </p:nvSpPr>
        <p:spPr bwMode="auto">
          <a:xfrm>
            <a:off x="6736478" y="3557798"/>
            <a:ext cx="1224136" cy="369332"/>
          </a:xfrm>
          <a:prstGeom prst="rect">
            <a:avLst/>
          </a:prstGeom>
          <a:solidFill>
            <a:srgbClr val="0DFF0D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SzPct val="68000"/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  <a:ea typeface="SimHei" pitchFamily="49" charset="-122"/>
                <a:sym typeface="Lucida Sans Unicode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800" b="1" dirty="0" smtClean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J</a:t>
            </a:r>
            <a:r>
              <a:rPr lang="ja-JP" altLang="en-US" sz="1800" b="1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-PARC</a:t>
            </a:r>
            <a:endParaRPr lang="ja-JP" altLang="en-US" sz="1800" dirty="0">
              <a:solidFill>
                <a:srgbClr val="FF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40968" y="2630905"/>
            <a:ext cx="3814211" cy="2447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629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9550" y="-38742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Ring reconstruction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4499992" y="548680"/>
            <a:ext cx="4464496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Assumed 2x2mm</a:t>
            </a:r>
            <a:r>
              <a:rPr kumimoji="1" lang="en-US" altLang="ja-JP" sz="2400" baseline="30000" dirty="0" smtClean="0"/>
              <a:t>2</a:t>
            </a:r>
            <a:r>
              <a:rPr kumimoji="1" lang="en-US" altLang="ja-JP" sz="2400" dirty="0" smtClean="0"/>
              <a:t> pad size of photon detector</a:t>
            </a:r>
          </a:p>
          <a:p>
            <a:r>
              <a:rPr lang="en-US" altLang="ja-JP" sz="2400" dirty="0" smtClean="0"/>
              <a:t>Transform to spherical photon detector surface coordinate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Hough transformation : r = 32.4mm (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b</a:t>
            </a:r>
            <a:r>
              <a:rPr kumimoji="1" lang="en-US" altLang="ja-JP" sz="2400" dirty="0" smtClean="0"/>
              <a:t>=1 ring)</a:t>
            </a:r>
          </a:p>
          <a:p>
            <a:r>
              <a:rPr lang="en-US" altLang="ja-JP" sz="2400" dirty="0" smtClean="0"/>
              <a:t>1 JAM U+U event</a:t>
            </a:r>
            <a:endParaRPr kumimoji="1" lang="ja-JP" altLang="en-US" sz="2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30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482616"/>
            <a:ext cx="3312368" cy="3190099"/>
          </a:xfrm>
          <a:prstGeom prst="rect">
            <a:avLst/>
          </a:prstGeom>
        </p:spPr>
      </p:pic>
      <p:pic>
        <p:nvPicPr>
          <p:cNvPr id="9" name="コンテンツ プレースホルダ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88" y="3471594"/>
            <a:ext cx="3312368" cy="31901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82478"/>
            <a:ext cx="3054474" cy="2941725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619672" y="3861048"/>
            <a:ext cx="157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Hough clusters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79674" y="349171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Ring fit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46492" y="635449"/>
            <a:ext cx="2206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Hough amplitude </a:t>
            </a:r>
            <a:r>
              <a:rPr kumimoji="1" lang="en-US" altLang="ja-JP" dirty="0" err="1" smtClean="0"/>
              <a:t>dist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541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66" y="3635082"/>
            <a:ext cx="3308768" cy="318663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9208" y="-2907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RICH-track association</a:t>
            </a:r>
            <a:endParaRPr kumimoji="1" lang="ja-JP" altLang="en-US" dirty="0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4499992" y="1196752"/>
            <a:ext cx="4186808" cy="2400074"/>
          </a:xfrm>
        </p:spPr>
        <p:txBody>
          <a:bodyPr/>
          <a:lstStyle/>
          <a:p>
            <a:r>
              <a:rPr lang="en-US" altLang="ja-JP" dirty="0" smtClean="0"/>
              <a:t>R = 32 mm</a:t>
            </a:r>
          </a:p>
          <a:p>
            <a:r>
              <a:rPr kumimoji="1" lang="en-US" altLang="ja-JP" dirty="0" smtClean="0"/>
              <a:t>No. of photons / ring ~ 22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31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96826"/>
            <a:ext cx="3348490" cy="3224888"/>
          </a:xfrm>
          <a:prstGeom prst="rect">
            <a:avLst/>
          </a:prstGeom>
        </p:spPr>
      </p:pic>
      <p:pic>
        <p:nvPicPr>
          <p:cNvPr id="10" name="コンテンツ プレースホルダ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50" y="836712"/>
            <a:ext cx="3285820" cy="3164532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71031" y="836712"/>
            <a:ext cx="4455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Ring-track matching at photon detector plane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60302" y="3744525"/>
            <a:ext cx="2626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Ring radius vs momentum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07704" y="48598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540568" y="533256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p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26931" y="3660532"/>
            <a:ext cx="399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Number of photons / ring vs momentum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73386" y="552614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E923D1"/>
                </a:solidFill>
                <a:latin typeface="Symbol" panose="05050102010706020507" pitchFamily="18" charset="2"/>
              </a:rPr>
              <a:t>m</a:t>
            </a:r>
            <a:endParaRPr kumimoji="1" lang="ja-JP" altLang="en-US" b="1" dirty="0">
              <a:solidFill>
                <a:srgbClr val="E923D1"/>
              </a:solidFill>
              <a:latin typeface="Symbol" panose="05050102010706020507" pitchFamily="18" charset="2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203848" y="604787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DFF0D"/>
                </a:solidFill>
                <a:latin typeface="Symbol" panose="05050102010706020507" pitchFamily="18" charset="2"/>
              </a:rPr>
              <a:t>p</a:t>
            </a:r>
            <a:endParaRPr kumimoji="1" lang="ja-JP" altLang="en-US" b="1" dirty="0">
              <a:solidFill>
                <a:srgbClr val="0DFF0D"/>
              </a:solidFill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6740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Electron ID with p vs m2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441343" y="1135285"/>
            <a:ext cx="8229600" cy="4525963"/>
          </a:xfrm>
        </p:spPr>
        <p:txBody>
          <a:bodyPr/>
          <a:lstStyle/>
          <a:p>
            <a:r>
              <a:rPr kumimoji="1" lang="en-US" altLang="ja-JP" dirty="0" smtClean="0"/>
              <a:t>Electron-like track cut</a:t>
            </a:r>
          </a:p>
          <a:p>
            <a:r>
              <a:rPr kumimoji="1" lang="en-US" altLang="ja-JP" dirty="0" smtClean="0"/>
              <a:t>P&lt;3GeV/c, m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&lt;0.017GeV/c2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32</a:t>
            </a:fld>
            <a:endParaRPr kumimoji="1" lang="ja-JP" altLang="en-US"/>
          </a:p>
        </p:txBody>
      </p:sp>
      <p:pic>
        <p:nvPicPr>
          <p:cNvPr id="7" name="コンテンツ プレースホルダ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84" y="2348880"/>
            <a:ext cx="3645860" cy="351128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01165"/>
            <a:ext cx="3638404" cy="350409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954773" y="2348880"/>
            <a:ext cx="2593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Electron cocktail + GEANT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843330" y="2169037"/>
            <a:ext cx="1455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JAM + GEANT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827585" y="3356992"/>
            <a:ext cx="1872208" cy="2160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5148064" y="3284984"/>
            <a:ext cx="1872208" cy="2160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12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Electron reconstruction eff</a:t>
            </a:r>
            <a:endParaRPr kumimoji="1" lang="ja-JP" altLang="en-US" dirty="0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315168" y="86979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B=2T</a:t>
            </a:r>
          </a:p>
          <a:p>
            <a:r>
              <a:rPr kumimoji="1" lang="en-US" altLang="ja-JP" dirty="0" smtClean="0"/>
              <a:t>Eff ~ 100% (p&gt;=0.5 GeV/c)</a:t>
            </a:r>
          </a:p>
          <a:p>
            <a:pPr lvl="1"/>
            <a:r>
              <a:rPr lang="en-US" altLang="ja-JP" dirty="0" smtClean="0"/>
              <a:t>50% at p=0.2 GeV/c</a:t>
            </a:r>
            <a:endParaRPr kumimoji="1" lang="en-US" altLang="ja-JP" dirty="0" smtClean="0"/>
          </a:p>
          <a:p>
            <a:r>
              <a:rPr kumimoji="1" lang="en-US" altLang="ja-JP" dirty="0" smtClean="0"/>
              <a:t> </a:t>
            </a:r>
          </a:p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33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066316"/>
            <a:ext cx="3840578" cy="3698812"/>
          </a:xfrm>
          <a:prstGeom prst="rect">
            <a:avLst/>
          </a:prstGeom>
        </p:spPr>
      </p:pic>
      <p:pic>
        <p:nvPicPr>
          <p:cNvPr id="10" name="コンテンツ プレースホルダ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2780928"/>
            <a:ext cx="3447557" cy="3320299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043608" y="3429000"/>
            <a:ext cx="25771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generated e tracks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r</a:t>
            </a:r>
            <a:r>
              <a:rPr lang="en-US" altLang="ja-JP" dirty="0" smtClean="0">
                <a:solidFill>
                  <a:srgbClr val="FF0000"/>
                </a:solidFill>
              </a:rPr>
              <a:t>econstructed rings</a:t>
            </a:r>
          </a:p>
          <a:p>
            <a:r>
              <a:rPr lang="en-US" altLang="ja-JP" dirty="0">
                <a:solidFill>
                  <a:srgbClr val="0070C0"/>
                </a:solidFill>
              </a:rPr>
              <a:t>r</a:t>
            </a:r>
            <a:r>
              <a:rPr kumimoji="1" lang="en-US" altLang="ja-JP" dirty="0" smtClean="0">
                <a:solidFill>
                  <a:srgbClr val="0070C0"/>
                </a:solidFill>
              </a:rPr>
              <a:t>econstructe</a:t>
            </a:r>
            <a:r>
              <a:rPr lang="en-US" altLang="ja-JP" dirty="0" smtClean="0">
                <a:solidFill>
                  <a:srgbClr val="0070C0"/>
                </a:solidFill>
              </a:rPr>
              <a:t>d </a:t>
            </a:r>
            <a:r>
              <a:rPr lang="en-US" altLang="ja-JP" dirty="0" err="1">
                <a:solidFill>
                  <a:srgbClr val="0070C0"/>
                </a:solidFill>
              </a:rPr>
              <a:t>r</a:t>
            </a:r>
            <a:r>
              <a:rPr kumimoji="1" lang="en-US" altLang="ja-JP" dirty="0" err="1" smtClean="0">
                <a:solidFill>
                  <a:srgbClr val="0070C0"/>
                </a:solidFill>
              </a:rPr>
              <a:t>ing+tracks</a:t>
            </a:r>
            <a:endParaRPr kumimoji="1" lang="en-US" altLang="ja-JP" dirty="0" smtClean="0">
              <a:solidFill>
                <a:srgbClr val="0070C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956493" y="2486441"/>
            <a:ext cx="4223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reconstructed rings/generated tracks</a:t>
            </a:r>
          </a:p>
          <a:p>
            <a:r>
              <a:rPr lang="en-US" altLang="ja-JP" dirty="0">
                <a:solidFill>
                  <a:srgbClr val="0070C0"/>
                </a:solidFill>
              </a:rPr>
              <a:t>r</a:t>
            </a:r>
            <a:r>
              <a:rPr kumimoji="1" lang="en-US" altLang="ja-JP" dirty="0" smtClean="0">
                <a:solidFill>
                  <a:srgbClr val="0070C0"/>
                </a:solidFill>
              </a:rPr>
              <a:t>econstructe</a:t>
            </a:r>
            <a:r>
              <a:rPr lang="en-US" altLang="ja-JP" dirty="0" smtClean="0">
                <a:solidFill>
                  <a:srgbClr val="0070C0"/>
                </a:solidFill>
              </a:rPr>
              <a:t>d </a:t>
            </a:r>
            <a:r>
              <a:rPr lang="en-US" altLang="ja-JP" dirty="0" err="1" smtClean="0">
                <a:solidFill>
                  <a:srgbClr val="0070C0"/>
                </a:solidFill>
              </a:rPr>
              <a:t>r</a:t>
            </a:r>
            <a:r>
              <a:rPr kumimoji="1" lang="en-US" altLang="ja-JP" dirty="0" err="1" smtClean="0">
                <a:solidFill>
                  <a:srgbClr val="0070C0"/>
                </a:solidFill>
              </a:rPr>
              <a:t>ing+tracks</a:t>
            </a:r>
            <a:r>
              <a:rPr lang="en-US" altLang="ja-JP" dirty="0" smtClean="0">
                <a:solidFill>
                  <a:srgbClr val="0070C0"/>
                </a:solidFill>
              </a:rPr>
              <a:t>/generated tracks</a:t>
            </a:r>
            <a:endParaRPr kumimoji="1" lang="en-US" altLang="ja-JP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29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Acceptance</a:t>
            </a:r>
            <a:endParaRPr kumimoji="1" lang="ja-JP" altLang="en-US" dirty="0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4712833" y="4149080"/>
            <a:ext cx="5410944" cy="1689051"/>
          </a:xfrm>
        </p:spPr>
        <p:txBody>
          <a:bodyPr/>
          <a:lstStyle/>
          <a:p>
            <a:r>
              <a:rPr kumimoji="1" lang="en-US" altLang="ja-JP" dirty="0" smtClean="0"/>
              <a:t>TOF hits required</a:t>
            </a: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34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515" y="1196752"/>
            <a:ext cx="2454637" cy="236403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28110"/>
            <a:ext cx="2406402" cy="2317575"/>
          </a:xfrm>
          <a:prstGeom prst="rect">
            <a:avLst/>
          </a:prstGeom>
        </p:spPr>
      </p:pic>
      <p:pic>
        <p:nvPicPr>
          <p:cNvPr id="10" name="コンテンツ プレースホルダ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196752"/>
            <a:ext cx="2467340" cy="2376264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6645704" y="3545685"/>
            <a:ext cx="2064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Acceptance = 95.0%</a:t>
            </a:r>
            <a:endParaRPr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539552" y="3268686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Acceptance = 77.5</a:t>
            </a:r>
            <a:r>
              <a:rPr lang="en-US" altLang="ja-JP" dirty="0" smtClean="0"/>
              <a:t>%</a:t>
            </a:r>
            <a:endParaRPr lang="en-US" altLang="ja-JP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31005" y="3268686"/>
            <a:ext cx="2064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dirty="0" smtClean="0"/>
          </a:p>
          <a:p>
            <a:r>
              <a:rPr lang="en-US" altLang="ja-JP" dirty="0" smtClean="0"/>
              <a:t>Acceptance = 64.2%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300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-2341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Hypernuclei</a:t>
            </a:r>
            <a:r>
              <a:rPr lang="en-US" altLang="ja-JP" dirty="0"/>
              <a:t> </a:t>
            </a:r>
            <a:r>
              <a:rPr lang="en-US" altLang="ja-JP" dirty="0" smtClean="0"/>
              <a:t>spectrometer for JHF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/>
              <a:t>(</a:t>
            </a:r>
            <a:r>
              <a:rPr kumimoji="1" lang="en-US" altLang="ja-JP" sz="4000" dirty="0" smtClean="0"/>
              <a:t>Closed geometry setup)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3" y="1196752"/>
            <a:ext cx="8898284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Problem : too long dipole magnet before the collimator compared to the </a:t>
            </a:r>
            <a:r>
              <a:rPr kumimoji="1" lang="en-US" altLang="ja-JP" sz="2400" dirty="0" err="1" smtClean="0">
                <a:solidFill>
                  <a:srgbClr val="FF0000"/>
                </a:solidFill>
              </a:rPr>
              <a:t>hypernuclear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life time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A poor tracking system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35</a:t>
            </a:fld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47995"/>
            <a:ext cx="7165923" cy="32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3131840" y="6209546"/>
            <a:ext cx="3626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25AGeV, C or Li beams (10</a:t>
            </a:r>
            <a:r>
              <a:rPr lang="en-US" altLang="ja-JP" baseline="30000" dirty="0"/>
              <a:t>10</a:t>
            </a:r>
            <a:r>
              <a:rPr lang="en-US" altLang="ja-JP" dirty="0"/>
              <a:t>-10</a:t>
            </a:r>
            <a:r>
              <a:rPr lang="en-US" altLang="ja-JP" baseline="30000" dirty="0"/>
              <a:t>12</a:t>
            </a:r>
            <a:r>
              <a:rPr lang="en-US" altLang="ja-JP" dirty="0"/>
              <a:t> Hz)</a:t>
            </a:r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6149" y="2420888"/>
            <a:ext cx="3259708" cy="1323439"/>
          </a:xfrm>
          <a:prstGeom prst="rect">
            <a:avLst/>
          </a:prstGeom>
          <a:ln w="19050">
            <a:solidFill>
              <a:srgbClr val="0DFF0D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Select near-neutral fragments</a:t>
            </a:r>
          </a:p>
          <a:p>
            <a:r>
              <a:rPr lang="en-US" altLang="ja-JP" sz="2000" dirty="0" smtClean="0"/>
              <a:t>With 1</a:t>
            </a:r>
            <a:r>
              <a:rPr lang="en-US" altLang="ja-JP" sz="2000" baseline="30000" dirty="0" smtClean="0"/>
              <a:t>st</a:t>
            </a:r>
            <a:r>
              <a:rPr lang="en-US" altLang="ja-JP" sz="2000" dirty="0" smtClean="0"/>
              <a:t> dipole magnet/collimator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779912" y="19888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/>
              <a:t>Setup proposed for J-PARC</a:t>
            </a:r>
          </a:p>
          <a:p>
            <a:r>
              <a:rPr lang="en-US" altLang="ja-JP" dirty="0" err="1"/>
              <a:t>Asakawa</a:t>
            </a:r>
            <a:r>
              <a:rPr lang="en-US" altLang="ja-JP" dirty="0"/>
              <a:t> et </a:t>
            </a:r>
            <a:r>
              <a:rPr lang="en-US" altLang="ja-JP" dirty="0" smtClean="0"/>
              <a:t>al (JHF)</a:t>
            </a:r>
            <a:endParaRPr lang="en-US" altLang="ja-JP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7503" y="4754170"/>
            <a:ext cx="3024337" cy="1200329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Measure spin </a:t>
            </a:r>
            <a:r>
              <a:rPr lang="en-US" altLang="ja-JP" dirty="0"/>
              <a:t>precession of polarized </a:t>
            </a:r>
            <a:r>
              <a:rPr lang="en-US" altLang="ja-JP" dirty="0" err="1" smtClean="0"/>
              <a:t>hypernuclei</a:t>
            </a:r>
            <a:r>
              <a:rPr lang="en-US" altLang="ja-JP" dirty="0" smtClean="0"/>
              <a:t> in dipole magnet by weak </a:t>
            </a:r>
            <a:r>
              <a:rPr lang="en-US" altLang="ja-JP" dirty="0"/>
              <a:t>decay of </a:t>
            </a:r>
            <a:r>
              <a:rPr lang="en-US" altLang="ja-JP" dirty="0" err="1" smtClean="0"/>
              <a:t>hypernuclei</a:t>
            </a:r>
            <a:endParaRPr lang="en-US" altLang="ja-JP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3275857" y="3284984"/>
            <a:ext cx="1044115" cy="576064"/>
          </a:xfrm>
          <a:prstGeom prst="straightConnector1">
            <a:avLst/>
          </a:prstGeom>
          <a:ln w="19050">
            <a:solidFill>
              <a:srgbClr val="0DFF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9" idx="3"/>
          </p:cNvCxnSpPr>
          <p:nvPr/>
        </p:nvCxnSpPr>
        <p:spPr>
          <a:xfrm flipV="1">
            <a:off x="3131840" y="4437114"/>
            <a:ext cx="3960440" cy="917221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角丸四角形 13"/>
          <p:cNvSpPr/>
          <p:nvPr/>
        </p:nvSpPr>
        <p:spPr>
          <a:xfrm>
            <a:off x="3563888" y="3933056"/>
            <a:ext cx="2304256" cy="720080"/>
          </a:xfrm>
          <a:prstGeom prst="roundRect">
            <a:avLst/>
          </a:prstGeom>
          <a:noFill/>
          <a:ln>
            <a:solidFill>
              <a:srgbClr val="0DFF0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06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6868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JHF : Separation of </a:t>
            </a:r>
            <a:r>
              <a:rPr kumimoji="1" lang="en-US" altLang="ja-JP" dirty="0" err="1" smtClean="0"/>
              <a:t>hypernuclear</a:t>
            </a:r>
            <a:r>
              <a:rPr kumimoji="1" lang="en-US" altLang="ja-JP" dirty="0" smtClean="0"/>
              <a:t> beams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/>
          <a:lstStyle/>
          <a:p>
            <a:r>
              <a:rPr kumimoji="1" lang="en-US" altLang="ja-JP" dirty="0" smtClean="0"/>
              <a:t>Separation of beams depending on Z/A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36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29" y="1844824"/>
            <a:ext cx="7343339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403648" y="6165304"/>
            <a:ext cx="3807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Hypernucleus</a:t>
            </a:r>
            <a:r>
              <a:rPr kumimoji="1" lang="en-US" altLang="ja-JP" dirty="0" smtClean="0"/>
              <a:t> /  fragments = 10</a:t>
            </a:r>
            <a:r>
              <a:rPr kumimoji="1" lang="en-US" altLang="ja-JP" baseline="30000" dirty="0" smtClean="0"/>
              <a:t>-5</a:t>
            </a:r>
            <a:r>
              <a:rPr kumimoji="1" lang="en-US" altLang="ja-JP" dirty="0" smtClean="0"/>
              <a:t>-10</a:t>
            </a:r>
            <a:r>
              <a:rPr kumimoji="1" lang="en-US" altLang="ja-JP" baseline="30000" dirty="0" smtClean="0"/>
              <a:t>-6</a:t>
            </a:r>
            <a:endParaRPr kumimoji="1" lang="ja-JP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49265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GEANT4 simulation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1216" y="3930740"/>
            <a:ext cx="8229600" cy="4525963"/>
          </a:xfrm>
        </p:spPr>
        <p:txBody>
          <a:bodyPr/>
          <a:lstStyle/>
          <a:p>
            <a:r>
              <a:rPr lang="en-US" altLang="ja-JP" dirty="0" smtClean="0"/>
              <a:t>U+U </a:t>
            </a:r>
            <a:r>
              <a:rPr lang="en-US" altLang="ja-JP" dirty="0"/>
              <a:t>at </a:t>
            </a:r>
            <a:r>
              <a:rPr lang="en-US" altLang="ja-JP" dirty="0" smtClean="0"/>
              <a:t>10AGeV/c with JAM</a:t>
            </a:r>
          </a:p>
          <a:p>
            <a:r>
              <a:rPr kumimoji="1" lang="en-US" altLang="ja-JP" dirty="0" smtClean="0"/>
              <a:t>For simplicity </a:t>
            </a:r>
          </a:p>
          <a:p>
            <a:pPr lvl="1"/>
            <a:r>
              <a:rPr lang="en-US" altLang="ja-JP" dirty="0" smtClean="0"/>
              <a:t>Half-s</a:t>
            </a:r>
            <a:r>
              <a:rPr kumimoji="1" lang="en-US" altLang="ja-JP" dirty="0" smtClean="0"/>
              <a:t>pherical toroidal shape</a:t>
            </a:r>
          </a:p>
          <a:p>
            <a:pPr lvl="1"/>
            <a:r>
              <a:rPr lang="en-US" altLang="ja-JP" dirty="0" smtClean="0"/>
              <a:t>Uniform B</a:t>
            </a:r>
            <a:r>
              <a:rPr lang="en-US" altLang="ja-JP" baseline="-25000" dirty="0" smtClean="0">
                <a:latin typeface="Symbol" panose="05050102010706020507" pitchFamily="18" charset="2"/>
              </a:rPr>
              <a:t>f</a:t>
            </a:r>
            <a:r>
              <a:rPr lang="en-US" altLang="ja-JP" dirty="0" smtClean="0"/>
              <a:t> field</a:t>
            </a:r>
          </a:p>
          <a:p>
            <a:pPr lvl="1"/>
            <a:r>
              <a:rPr kumimoji="1" lang="en-US" altLang="ja-JP" dirty="0" smtClean="0"/>
              <a:t>No </a:t>
            </a:r>
            <a:r>
              <a:rPr lang="en-US" altLang="ja-JP" dirty="0" smtClean="0"/>
              <a:t>dead area</a:t>
            </a:r>
            <a:r>
              <a:rPr kumimoji="1" lang="en-US" altLang="ja-JP" dirty="0" smtClean="0"/>
              <a:t> due to coils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37</a:t>
            </a:fld>
            <a:endParaRPr kumimoji="1" lang="ja-JP" altLang="en-US"/>
          </a:p>
        </p:txBody>
      </p:sp>
      <p:pic>
        <p:nvPicPr>
          <p:cNvPr id="1026" name="Picture 2" descr="C:\Users\sakonew\Documents\experiment\accelerator\JPARC-HI\HICafe-20150724\disp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97" y="1426411"/>
            <a:ext cx="3968967" cy="250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18342"/>
            <a:ext cx="3982514" cy="251239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070259" y="4149080"/>
            <a:ext cx="175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</a:t>
            </a:r>
            <a:r>
              <a:rPr kumimoji="1" lang="en-US" altLang="ja-JP" dirty="0" err="1" smtClean="0"/>
              <a:t>Sako</a:t>
            </a:r>
            <a:r>
              <a:rPr kumimoji="1" lang="en-US" altLang="ja-JP" dirty="0" smtClean="0"/>
              <a:t>, B.C. Kim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087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GEANT4 (C+C @ 15AGeV/c)</a:t>
            </a:r>
            <a:endParaRPr kumimoji="1" lang="ja-JP" altLang="en-US" dirty="0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4788024" y="4031645"/>
            <a:ext cx="3898776" cy="2094518"/>
          </a:xfrm>
        </p:spPr>
        <p:txBody>
          <a:bodyPr/>
          <a:lstStyle/>
          <a:p>
            <a:r>
              <a:rPr kumimoji="1" lang="en-US" altLang="ja-JP" dirty="0" smtClean="0"/>
              <a:t>Proper physics list necessary for ion-ion collisions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38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31645"/>
            <a:ext cx="4176464" cy="263475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268760"/>
            <a:ext cx="4166666" cy="2628571"/>
          </a:xfrm>
          <a:prstGeom prst="rect">
            <a:avLst/>
          </a:prstGeom>
        </p:spPr>
      </p:pic>
      <p:pic>
        <p:nvPicPr>
          <p:cNvPr id="10" name="コンテンツ プレースホルダ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75" y="1268760"/>
            <a:ext cx="4235226" cy="267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70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8176" y="-315416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JAM-1.622 (Y. Nara)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6168" y="573698"/>
            <a:ext cx="8373616" cy="4525963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JAM-RQMD mode with clustering</a:t>
            </a: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</a:rPr>
              <a:t>Some physics description necessary from Nara-san</a:t>
            </a:r>
          </a:p>
          <a:p>
            <a:r>
              <a:rPr kumimoji="1" lang="en-US" altLang="ja-JP" sz="2400" dirty="0" smtClean="0"/>
              <a:t>15 </a:t>
            </a:r>
            <a:r>
              <a:rPr kumimoji="1" lang="en-US" altLang="ja-JP" sz="2400" dirty="0" err="1" smtClean="0"/>
              <a:t>AGeV</a:t>
            </a:r>
            <a:r>
              <a:rPr kumimoji="1" lang="en-US" altLang="ja-JP" sz="2400" dirty="0" smtClean="0"/>
              <a:t> C+C, minimum bias, 1000 events</a:t>
            </a:r>
            <a:endParaRPr kumimoji="1" lang="ja-JP" altLang="en-US" sz="24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2" y="1882703"/>
            <a:ext cx="2808312" cy="269522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92" y="1906791"/>
            <a:ext cx="2632372" cy="252637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2" y="4258973"/>
            <a:ext cx="2708076" cy="259902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748" y="4331630"/>
            <a:ext cx="2632372" cy="252637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433161"/>
            <a:ext cx="2536349" cy="243421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489770" y="2204864"/>
            <a:ext cx="1046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fragment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23928" y="221949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hypernuclei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35169" y="4577929"/>
            <a:ext cx="1592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 smtClean="0"/>
              <a:t>0 </a:t>
            </a:r>
            <a:r>
              <a:rPr lang="en-US" altLang="ja-JP" dirty="0" err="1" smtClean="0"/>
              <a:t>hypernuclei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79912" y="4577929"/>
            <a:ext cx="1546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 smtClean="0"/>
              <a:t>- </a:t>
            </a:r>
            <a:r>
              <a:rPr lang="en-US" altLang="ja-JP" dirty="0" err="1" smtClean="0"/>
              <a:t>hypernuclei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32240" y="4730329"/>
            <a:ext cx="1591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 smtClean="0"/>
              <a:t>+ </a:t>
            </a:r>
            <a:r>
              <a:rPr lang="en-US" altLang="ja-JP" dirty="0" err="1" smtClean="0"/>
              <a:t>hypernuclei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212130" y="2621221"/>
            <a:ext cx="171713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Nch</a:t>
            </a:r>
            <a:r>
              <a:rPr lang="en-US" altLang="ja-JP" dirty="0" smtClean="0"/>
              <a:t> = 33.77</a:t>
            </a:r>
          </a:p>
          <a:p>
            <a:r>
              <a:rPr kumimoji="1" lang="en-US" altLang="ja-JP" dirty="0" err="1" smtClean="0"/>
              <a:t>Nfrag</a:t>
            </a:r>
            <a:r>
              <a:rPr kumimoji="1" lang="en-US" altLang="ja-JP" dirty="0" smtClean="0"/>
              <a:t>=1.968</a:t>
            </a:r>
          </a:p>
          <a:p>
            <a:r>
              <a:rPr lang="en-US" altLang="ja-JP" dirty="0" err="1" smtClean="0"/>
              <a:t>Nhyp</a:t>
            </a:r>
            <a:r>
              <a:rPr lang="en-US" altLang="ja-JP" dirty="0" err="1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=0.010</a:t>
            </a:r>
          </a:p>
          <a:p>
            <a:r>
              <a:rPr kumimoji="1" lang="en-US" altLang="ja-JP" dirty="0" err="1" smtClean="0"/>
              <a:t>Nhyp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S</a:t>
            </a:r>
            <a:r>
              <a:rPr kumimoji="1" lang="en-US" altLang="ja-JP" dirty="0" smtClean="0"/>
              <a:t>=0.007</a:t>
            </a:r>
          </a:p>
          <a:p>
            <a:r>
              <a:rPr lang="en-US" altLang="ja-JP" dirty="0" smtClean="0"/>
              <a:t>N</a:t>
            </a:r>
            <a:r>
              <a:rPr lang="en-US" altLang="ja-JP" dirty="0" smtClean="0">
                <a:latin typeface="Symbol" panose="05050102010706020507" pitchFamily="18" charset="2"/>
              </a:rPr>
              <a:t>L </a:t>
            </a:r>
            <a:r>
              <a:rPr lang="en-US" altLang="ja-JP" dirty="0" smtClean="0"/>
              <a:t>= 0.343</a:t>
            </a:r>
          </a:p>
          <a:p>
            <a:r>
              <a:rPr lang="en-US" altLang="ja-JP" dirty="0" err="1" smtClean="0"/>
              <a:t>hyp</a:t>
            </a:r>
            <a:r>
              <a:rPr lang="en-US" altLang="ja-JP" dirty="0" err="1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/</a:t>
            </a:r>
            <a:r>
              <a:rPr lang="en-US" altLang="ja-JP" dirty="0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 = 0.029</a:t>
            </a:r>
          </a:p>
          <a:p>
            <a:r>
              <a:rPr lang="en-US" altLang="ja-JP" baseline="30000" dirty="0" smtClean="0"/>
              <a:t>3</a:t>
            </a:r>
            <a:r>
              <a:rPr lang="en-US" altLang="ja-JP" baseline="-25000" dirty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H/</a:t>
            </a:r>
            <a:r>
              <a:rPr lang="en-US" altLang="ja-JP" dirty="0" smtClean="0">
                <a:latin typeface="Symbol" panose="05050102010706020507" pitchFamily="18" charset="2"/>
              </a:rPr>
              <a:t>L </a:t>
            </a:r>
            <a:r>
              <a:rPr lang="en-US" altLang="ja-JP" dirty="0" smtClean="0"/>
              <a:t>= 6x10-3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28184" y="2219494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Multiplicity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52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6367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Future J-PARC Heavy-Ion Program</a:t>
            </a:r>
            <a:endParaRPr kumimoji="1" lang="ja-JP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-5797" y="1527573"/>
                <a:ext cx="9145016" cy="6187616"/>
              </a:xfr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r>
                  <a:rPr kumimoji="1" lang="en-US" altLang="ja-JP" dirty="0" smtClean="0"/>
                  <a:t>Ion species </a:t>
                </a:r>
              </a:p>
              <a:p>
                <a:pPr lvl="1"/>
                <a:r>
                  <a:rPr lang="en-US" altLang="ja-JP" dirty="0" smtClean="0">
                    <a:solidFill>
                      <a:srgbClr val="FF0000"/>
                    </a:solidFill>
                  </a:rPr>
                  <a:t>p, Si, </a:t>
                </a:r>
                <a:r>
                  <a:rPr lang="en-US" altLang="ja-JP" dirty="0" err="1" smtClean="0">
                    <a:solidFill>
                      <a:srgbClr val="FF0000"/>
                    </a:solidFill>
                  </a:rPr>
                  <a:t>Ar</a:t>
                </a:r>
                <a:r>
                  <a:rPr lang="en-US" altLang="ja-JP" dirty="0" smtClean="0">
                    <a:solidFill>
                      <a:srgbClr val="FF0000"/>
                    </a:solidFill>
                  </a:rPr>
                  <a:t>, Cu, </a:t>
                </a:r>
                <a:r>
                  <a:rPr lang="en-US" altLang="ja-JP" dirty="0" err="1" smtClean="0">
                    <a:solidFill>
                      <a:srgbClr val="FF0000"/>
                    </a:solidFill>
                  </a:rPr>
                  <a:t>Xe</a:t>
                </a:r>
                <a:r>
                  <a:rPr lang="en-US" altLang="ja-JP" dirty="0" smtClean="0">
                    <a:solidFill>
                      <a:srgbClr val="FF0000"/>
                    </a:solidFill>
                  </a:rPr>
                  <a:t>, Au(</a:t>
                </a:r>
                <a:r>
                  <a:rPr lang="en-US" altLang="ja-JP" dirty="0" err="1" smtClean="0">
                    <a:solidFill>
                      <a:srgbClr val="FF0000"/>
                    </a:solidFill>
                  </a:rPr>
                  <a:t>Pb</a:t>
                </a:r>
                <a:r>
                  <a:rPr lang="en-US" altLang="ja-JP" dirty="0" smtClean="0">
                    <a:solidFill>
                      <a:srgbClr val="FF0000"/>
                    </a:solidFill>
                  </a:rPr>
                  <a:t>), U</a:t>
                </a:r>
              </a:p>
              <a:p>
                <a:pPr lvl="2"/>
                <a:r>
                  <a:rPr lang="en-US" altLang="ja-JP" dirty="0">
                    <a:solidFill>
                      <a:srgbClr val="0070C0"/>
                    </a:solidFill>
                  </a:rPr>
                  <a:t>Maximum baryon density in U+U ~ 8.6</a:t>
                </a:r>
                <a:r>
                  <a:rPr lang="en-US" altLang="ja-JP" dirty="0">
                    <a:solidFill>
                      <a:srgbClr val="0070C0"/>
                    </a:solidFill>
                    <a:latin typeface="Symbol" panose="05050102010706020507" pitchFamily="18" charset="2"/>
                  </a:rPr>
                  <a:t>r</a:t>
                </a:r>
                <a:r>
                  <a:rPr lang="en-US" altLang="ja-JP" baseline="-25000" dirty="0">
                    <a:solidFill>
                      <a:srgbClr val="0070C0"/>
                    </a:solidFill>
                  </a:rPr>
                  <a:t>0</a:t>
                </a:r>
                <a:r>
                  <a:rPr lang="en-US" altLang="ja-JP" dirty="0">
                    <a:solidFill>
                      <a:srgbClr val="0070C0"/>
                    </a:solidFill>
                  </a:rPr>
                  <a:t>  </a:t>
                </a:r>
                <a:endParaRPr lang="en-US" altLang="ja-JP" dirty="0" smtClean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altLang="ja-JP" dirty="0" smtClean="0">
                    <a:solidFill>
                      <a:srgbClr val="0070C0"/>
                    </a:solidFill>
                  </a:rPr>
                  <a:t>Light ions (Li, C,…) for hypernuclei</a:t>
                </a:r>
              </a:p>
              <a:p>
                <a:r>
                  <a:rPr kumimoji="1" lang="en-US" altLang="ja-JP" dirty="0" smtClean="0"/>
                  <a:t>Beam energy</a:t>
                </a:r>
              </a:p>
              <a:p>
                <a:pPr lvl="1"/>
                <a:r>
                  <a:rPr lang="en-US" altLang="ja-JP" dirty="0" smtClean="0">
                    <a:solidFill>
                      <a:srgbClr val="FF0000"/>
                    </a:solidFill>
                  </a:rPr>
                  <a:t>1-</a:t>
                </a:r>
                <a:r>
                  <a:rPr lang="en-US" altLang="ja-JP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19 A GeV </a:t>
                </a:r>
                <a:r>
                  <a:rPr lang="en-US" altLang="ja-JP" sz="26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600" b="0" i="0" smtClean="0">
                        <a:solidFill>
                          <a:schemeClr val="tx1"/>
                        </a:solidFill>
                        <a:latin typeface="Cambria Math"/>
                        <a:sym typeface="Wingdings" panose="05000000000000000000" pitchFamily="2" charset="2"/>
                      </a:rPr>
                      <m:t>U</m:t>
                    </m:r>
                    <m:r>
                      <a:rPr lang="en-US" altLang="ja-JP" sz="2600" b="0" i="0" smtClean="0">
                        <a:solidFill>
                          <a:schemeClr val="tx1"/>
                        </a:solidFill>
                        <a:latin typeface="Cambria Math"/>
                        <a:sym typeface="Wingdings" panose="05000000000000000000" pitchFamily="2" charset="2"/>
                      </a:rPr>
                      <m:t>, </m:t>
                    </m:r>
                    <m:rad>
                      <m:radPr>
                        <m:degHide m:val="on"/>
                        <m:ctrlPr>
                          <a:rPr lang="en-US" altLang="ja-JP" sz="2600" i="1" smtClean="0">
                            <a:solidFill>
                              <a:schemeClr val="tx1"/>
                            </a:solidFill>
                            <a:latin typeface="Cambria Math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60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altLang="ja-JP" sz="2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ja-JP" sz="2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Wingdings" panose="05000000000000000000" pitchFamily="2" charset="2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altLang="ja-JP" sz="2600" b="0" i="1" smtClean="0">
                        <a:solidFill>
                          <a:schemeClr val="tx1"/>
                        </a:solidFill>
                        <a:latin typeface="Cambria Math"/>
                        <a:sym typeface="Wingdings" panose="05000000000000000000" pitchFamily="2" charset="2"/>
                      </a:rPr>
                      <m:t>=</m:t>
                    </m:r>
                    <m:r>
                      <m:rPr>
                        <m:nor/>
                      </m:rPr>
                      <a:rPr lang="en-US" altLang="ja-JP" sz="2600" b="0" i="0" smtClean="0">
                        <a:solidFill>
                          <a:schemeClr val="tx1"/>
                        </a:solidFill>
                        <a:sym typeface="Wingdings" panose="05000000000000000000" pitchFamily="2" charset="2"/>
                      </a:rPr>
                      <m:t>2−</m:t>
                    </m:r>
                    <m:r>
                      <m:rPr>
                        <m:nor/>
                      </m:rPr>
                      <a:rPr lang="en-US" altLang="ja-JP" sz="2600" i="0" smtClean="0">
                        <a:solidFill>
                          <a:schemeClr val="tx1"/>
                        </a:solidFill>
                        <a:sym typeface="Wingdings" panose="05000000000000000000" pitchFamily="2" charset="2"/>
                      </a:rPr>
                      <m:t>6.2</m:t>
                    </m:r>
                    <m:r>
                      <m:rPr>
                        <m:nor/>
                      </m:rPr>
                      <a:rPr lang="en-US" altLang="ja-JP" sz="2600" i="0" smtClean="0">
                        <a:solidFill>
                          <a:schemeClr val="tx1"/>
                        </a:solidFill>
                        <a:sym typeface="Wingdings" panose="05000000000000000000" pitchFamily="2" charset="2"/>
                      </a:rPr>
                      <m:t>GeV</m:t>
                    </m:r>
                  </m:oMath>
                </a14:m>
                <a:r>
                  <a:rPr lang="en-US" altLang="ja-JP" sz="26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)</a:t>
                </a:r>
                <a:endParaRPr lang="en-US" altLang="ja-JP" sz="4000" dirty="0" smtClean="0">
                  <a:sym typeface="Wingdings" panose="05000000000000000000" pitchFamily="2" charset="2"/>
                </a:endParaRPr>
              </a:p>
              <a:p>
                <a:r>
                  <a:rPr lang="en-US" altLang="ja-JP" dirty="0" smtClean="0">
                    <a:sym typeface="Wingdings" panose="05000000000000000000" pitchFamily="2" charset="2"/>
                  </a:rPr>
                  <a:t>Beam rate</a:t>
                </a:r>
              </a:p>
              <a:p>
                <a:pPr lvl="1"/>
                <a:r>
                  <a:rPr lang="en-US" altLang="ja-JP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10</a:t>
                </a:r>
                <a:r>
                  <a:rPr lang="en-US" altLang="ja-JP" baseline="300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10</a:t>
                </a:r>
                <a:r>
                  <a:rPr lang="en-US" altLang="ja-JP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-10</a:t>
                </a:r>
                <a:r>
                  <a:rPr lang="en-US" altLang="ja-JP" baseline="300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11</a:t>
                </a:r>
                <a:r>
                  <a:rPr lang="en-US" altLang="ja-JP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ions per cycle (~a few sec)</a:t>
                </a:r>
              </a:p>
              <a:p>
                <a:pPr lvl="1"/>
                <a:endParaRPr lang="en-US" altLang="ja-JP" dirty="0" smtClean="0">
                  <a:sym typeface="Wingdings" panose="05000000000000000000" pitchFamily="2" charset="2"/>
                </a:endParaRPr>
              </a:p>
              <a:p>
                <a:pPr lvl="1"/>
                <a:endParaRPr lang="en-US" altLang="ja-JP" dirty="0" smtClean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5797" y="1527573"/>
                <a:ext cx="9145016" cy="6187616"/>
              </a:xfrm>
              <a:blipFill rotWithShape="1">
                <a:blip r:embed="rId3"/>
                <a:stretch>
                  <a:fillRect l="-1467" t="-12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pic>
        <p:nvPicPr>
          <p:cNvPr id="8" name="コンテンツ プレースホルダー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592" y="1302951"/>
            <a:ext cx="1897134" cy="183171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9741464" y="1118285"/>
            <a:ext cx="831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r</a:t>
            </a:r>
            <a:r>
              <a:rPr kumimoji="1" lang="en-US" altLang="ja-JP" dirty="0" smtClean="0"/>
              <a:t>/</a:t>
            </a:r>
            <a:r>
              <a:rPr kumimoji="1" lang="en-US" altLang="ja-JP" dirty="0" smtClean="0">
                <a:latin typeface="Symbol" panose="05050102010706020507" pitchFamily="18" charset="2"/>
              </a:rPr>
              <a:t>r</a:t>
            </a:r>
            <a:r>
              <a:rPr kumimoji="1" lang="en-US" altLang="ja-JP" baseline="-25000" dirty="0" smtClean="0"/>
              <a:t>0</a:t>
            </a:r>
            <a:endParaRPr kumimoji="1" lang="ja-JP" altLang="en-US" baseline="-25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547777" y="2549892"/>
            <a:ext cx="2596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altLang="ja-JP" sz="1600" dirty="0" smtClean="0"/>
              <a:t>                 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JAM model</a:t>
            </a:r>
          </a:p>
          <a:p>
            <a:pPr marL="0" lvl="2"/>
            <a:r>
              <a:rPr lang="en-US" altLang="ja-JP" sz="1600" dirty="0" smtClean="0"/>
              <a:t>Y</a:t>
            </a:r>
            <a:r>
              <a:rPr lang="en-US" altLang="ja-JP" sz="1600" dirty="0"/>
              <a:t>. Nara, </a:t>
            </a:r>
            <a:r>
              <a:rPr lang="en-US" altLang="ja-JP" sz="1600" dirty="0" smtClean="0"/>
              <a:t>PRC61 024901(1999)</a:t>
            </a:r>
            <a:endParaRPr lang="en-US" altLang="ja-JP" sz="1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766269" y="1957010"/>
            <a:ext cx="508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U+U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231044" y="1618644"/>
            <a:ext cx="684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err="1" smtClean="0">
                <a:solidFill>
                  <a:srgbClr val="0070C0"/>
                </a:solidFill>
              </a:rPr>
              <a:t>Au</a:t>
            </a:r>
            <a:r>
              <a:rPr kumimoji="1" lang="en-US" altLang="ja-JP" sz="1400" b="1" dirty="0" err="1" smtClean="0">
                <a:solidFill>
                  <a:srgbClr val="0070C0"/>
                </a:solidFill>
              </a:rPr>
              <a:t>+Au</a:t>
            </a:r>
            <a:endParaRPr kumimoji="1" lang="ja-JP" altLang="en-US" sz="1400" b="1" dirty="0">
              <a:solidFill>
                <a:srgbClr val="0070C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0188624" y="4272677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>
                <a:sym typeface="Wingdings" panose="05000000000000000000" pitchFamily="2" charset="2"/>
              </a:rPr>
              <a:t>Acceleration at J-PARC</a:t>
            </a:r>
          </a:p>
          <a:p>
            <a:r>
              <a:rPr lang="en-US" altLang="ja-JP" sz="2400" dirty="0">
                <a:solidFill>
                  <a:srgbClr val="0070C0"/>
                </a:solidFill>
              </a:rPr>
              <a:t>Existing 3</a:t>
            </a:r>
            <a:r>
              <a:rPr lang="ja-JP" altLang="en-US" sz="2400" dirty="0">
                <a:solidFill>
                  <a:srgbClr val="0070C0"/>
                </a:solidFill>
              </a:rPr>
              <a:t> </a:t>
            </a:r>
            <a:r>
              <a:rPr lang="en-US" altLang="ja-JP" sz="2400" dirty="0">
                <a:solidFill>
                  <a:srgbClr val="0070C0"/>
                </a:solidFill>
              </a:rPr>
              <a:t>GeV Rapid-Cycling Synchrotron (RCS) and 50 GeV Main Ring synchrotron (MR)</a:t>
            </a:r>
          </a:p>
          <a:p>
            <a:pPr lvl="1"/>
            <a:r>
              <a:rPr lang="en-US" altLang="ja-JP" sz="2000" dirty="0"/>
              <a:t>Only HI injector should be added</a:t>
            </a:r>
          </a:p>
          <a:p>
            <a:r>
              <a:rPr lang="en-US" altLang="ja-JP" sz="2400" dirty="0">
                <a:solidFill>
                  <a:srgbClr val="0070C0"/>
                </a:solidFill>
              </a:rPr>
              <a:t>Proven high proton beam rate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lvl="1"/>
            <a:r>
              <a:rPr lang="en-US" altLang="ja-JP" sz="2400" dirty="0">
                <a:solidFill>
                  <a:srgbClr val="FF0000"/>
                </a:solidFill>
              </a:rPr>
              <a:t>1.3x10</a:t>
            </a:r>
            <a:r>
              <a:rPr lang="en-US" altLang="ja-JP" sz="2400" baseline="30000" dirty="0">
                <a:solidFill>
                  <a:srgbClr val="FF0000"/>
                </a:solidFill>
              </a:rPr>
              <a:t>14</a:t>
            </a:r>
            <a:r>
              <a:rPr lang="en-US" altLang="ja-JP" sz="2400" dirty="0">
                <a:solidFill>
                  <a:srgbClr val="FF0000"/>
                </a:solidFill>
              </a:rPr>
              <a:t> /cycle (2017)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Parallel RCS operations</a:t>
            </a:r>
          </a:p>
          <a:p>
            <a:pPr lvl="1"/>
            <a:r>
              <a:rPr lang="en-US" altLang="ja-JP" sz="2000" dirty="0">
                <a:solidFill>
                  <a:srgbClr val="FF0000"/>
                </a:solidFill>
              </a:rPr>
              <a:t>p beams : for Material and Life sciences Facility (MLF)</a:t>
            </a:r>
          </a:p>
          <a:p>
            <a:pPr lvl="1"/>
            <a:r>
              <a:rPr lang="en-US" altLang="ja-JP" sz="2000" dirty="0">
                <a:solidFill>
                  <a:srgbClr val="FF0000"/>
                </a:solidFill>
              </a:rPr>
              <a:t>HI beams : for MR</a:t>
            </a:r>
          </a:p>
          <a:p>
            <a:r>
              <a:rPr lang="en-US" altLang="ja-JP" sz="2400" dirty="0"/>
              <a:t>Limited freedom in RCS for operation parameters</a:t>
            </a:r>
          </a:p>
          <a:p>
            <a:r>
              <a:rPr lang="en-US" altLang="ja-JP" sz="2000" dirty="0">
                <a:sym typeface="Wingdings" panose="05000000000000000000" pitchFamily="2" charset="2"/>
              </a:rPr>
              <a:t>         The injector is designed to fit to RCS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42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コンテンツ プレースホルダー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36" y="1823408"/>
            <a:ext cx="2285924" cy="219387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9993" y="-315416"/>
            <a:ext cx="8229600" cy="1143000"/>
          </a:xfrm>
        </p:spPr>
        <p:txBody>
          <a:bodyPr/>
          <a:lstStyle/>
          <a:p>
            <a:r>
              <a:rPr lang="en-US" altLang="ja-JP" dirty="0"/>
              <a:t>y</a:t>
            </a:r>
            <a:r>
              <a:rPr kumimoji="1" lang="en-US" altLang="ja-JP" dirty="0" smtClean="0"/>
              <a:t>-</a:t>
            </a:r>
            <a:r>
              <a:rPr kumimoji="1" lang="en-US" altLang="ja-JP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kumimoji="1" lang="en-US" altLang="ja-JP" dirty="0" smtClean="0"/>
              <a:t> distributions</a:t>
            </a:r>
            <a:endParaRPr kumimoji="1" lang="ja-JP" altLang="en-US" dirty="0"/>
          </a:p>
        </p:txBody>
      </p:sp>
      <p:sp>
        <p:nvSpPr>
          <p:cNvPr id="23" name="コンテンツ プレースホルダー 22"/>
          <p:cNvSpPr>
            <a:spLocks noGrp="1"/>
          </p:cNvSpPr>
          <p:nvPr>
            <p:ph idx="1"/>
          </p:nvPr>
        </p:nvSpPr>
        <p:spPr>
          <a:xfrm>
            <a:off x="0" y="913015"/>
            <a:ext cx="8814111" cy="2600465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Looks reasonable</a:t>
            </a:r>
          </a:p>
          <a:p>
            <a:r>
              <a:rPr lang="en-US" altLang="ja-JP" sz="2400" dirty="0" smtClean="0"/>
              <a:t>Mesons peak at </a:t>
            </a:r>
            <a:r>
              <a:rPr lang="en-US" altLang="ja-JP" sz="2400" dirty="0" err="1" smtClean="0"/>
              <a:t>y</a:t>
            </a:r>
            <a:r>
              <a:rPr lang="en-US" altLang="ja-JP" sz="2400" baseline="-25000" dirty="0" err="1" smtClean="0"/>
              <a:t>mid</a:t>
            </a:r>
            <a:r>
              <a:rPr lang="en-US" altLang="ja-JP" sz="2400" dirty="0" smtClean="0"/>
              <a:t>, nucleons/fragments peak at </a:t>
            </a:r>
            <a:r>
              <a:rPr lang="en-US" altLang="ja-JP" sz="2400" dirty="0" err="1" smtClean="0"/>
              <a:t>y</a:t>
            </a:r>
            <a:r>
              <a:rPr lang="en-US" altLang="ja-JP" sz="2400" baseline="-25000" dirty="0" err="1" smtClean="0"/>
              <a:t>beam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y</a:t>
            </a:r>
            <a:r>
              <a:rPr lang="en-US" altLang="ja-JP" sz="2400" baseline="-25000" dirty="0" err="1" smtClean="0"/>
              <a:t>target</a:t>
            </a:r>
            <a:endParaRPr kumimoji="1" lang="ja-JP" altLang="en-US" sz="2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40</a:t>
            </a:fld>
            <a:endParaRPr kumimoji="1" lang="ja-JP" altLang="en-US"/>
          </a:p>
        </p:txBody>
      </p:sp>
      <p:pic>
        <p:nvPicPr>
          <p:cNvPr id="7" name="コンテンツ プレースホルダ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772816"/>
            <a:ext cx="2429940" cy="233209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427984" y="206084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99592" y="2028582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p</a:t>
            </a:r>
            <a:r>
              <a:rPr kumimoji="1" lang="en-US" altLang="ja-JP" dirty="0" smtClean="0"/>
              <a:t>+</a:t>
            </a:r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712764"/>
            <a:ext cx="2592288" cy="2487901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7496306" y="207116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</a:t>
            </a:r>
            <a:endParaRPr kumimoji="1" lang="ja-JP" altLang="en-US" dirty="0"/>
          </a:p>
        </p:txBody>
      </p:sp>
      <p:pic>
        <p:nvPicPr>
          <p:cNvPr id="20" name="コンテンツ プレースホルダー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84" y="4340745"/>
            <a:ext cx="2304256" cy="2211467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1158543" y="456243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</a:t>
            </a:r>
            <a:endParaRPr kumimoji="1" lang="ja-JP" altLang="en-US" dirty="0"/>
          </a:p>
        </p:txBody>
      </p:sp>
      <p:pic>
        <p:nvPicPr>
          <p:cNvPr id="24" name="コンテンツ プレースホルダー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822" y="4320726"/>
            <a:ext cx="2345973" cy="2251506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4294107" y="4562434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3He</a:t>
            </a:r>
            <a:endParaRPr kumimoji="1" lang="ja-JP" altLang="en-US" dirty="0"/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112" y="4320726"/>
            <a:ext cx="2455359" cy="2356485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7243642" y="4563784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4He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947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Strategy to measure </a:t>
            </a:r>
            <a:r>
              <a:rPr kumimoji="1" lang="en-US" altLang="ja-JP" dirty="0" err="1" smtClean="0"/>
              <a:t>Hypernuclear</a:t>
            </a:r>
            <a:r>
              <a:rPr kumimoji="1" lang="en-US" altLang="ja-JP" dirty="0" smtClean="0"/>
              <a:t> weak decays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Stop produced particles except fragments and beams with a collimator after the first dipole magnet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Beams pass through the hole in the TPC but a part of fragments either Z/A&lt;0.5 or Z/A&gt;0.5 pass the sensitive area of TPC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/>
              <a:t>Weak decays of </a:t>
            </a:r>
            <a:r>
              <a:rPr kumimoji="1" lang="en-US" altLang="ja-JP" dirty="0" err="1" smtClean="0"/>
              <a:t>hypernucleus</a:t>
            </a:r>
            <a:r>
              <a:rPr kumimoji="1" lang="en-US" altLang="ja-JP" dirty="0" smtClean="0"/>
              <a:t> to pi- and a nucleus will be measured by the TPC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The secondary vertex can be reconstructed if the mother </a:t>
            </a:r>
            <a:r>
              <a:rPr lang="en-US" altLang="ja-JP" dirty="0" err="1" smtClean="0"/>
              <a:t>hypernucleus</a:t>
            </a:r>
            <a:r>
              <a:rPr lang="en-US" altLang="ja-JP" dirty="0" smtClean="0"/>
              <a:t> passes the TPC</a:t>
            </a:r>
          </a:p>
          <a:p>
            <a:r>
              <a:rPr kumimoji="1" lang="en-US" altLang="ja-JP" dirty="0" smtClean="0"/>
              <a:t>Alternative approach is to remove beams after the target, to extract fragments with an angle with respect to the beam. In this case, we don’t need to make a hole in the TPC but measure all the fragments</a:t>
            </a:r>
            <a:r>
              <a:rPr lang="en-US" altLang="ja-JP" dirty="0" smtClean="0"/>
              <a:t>. An produced angle is necessary to polarize the produced </a:t>
            </a:r>
            <a:r>
              <a:rPr lang="en-US" altLang="ja-JP" dirty="0" err="1" smtClean="0"/>
              <a:t>hypernucleus</a:t>
            </a:r>
            <a:r>
              <a:rPr lang="en-US" altLang="ja-JP" dirty="0" smtClean="0"/>
              <a:t> for magnetic moment measurements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2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Polar angle selection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474639" y="1438371"/>
            <a:ext cx="8229600" cy="4525963"/>
          </a:xfrm>
        </p:spPr>
        <p:txBody>
          <a:bodyPr/>
          <a:lstStyle/>
          <a:p>
            <a:r>
              <a:rPr lang="en-US" altLang="ja-JP" dirty="0" smtClean="0"/>
              <a:t>Polar angle cut of </a:t>
            </a:r>
            <a:r>
              <a:rPr lang="en-US" altLang="ja-JP" dirty="0" smtClean="0">
                <a:latin typeface="Symbol" panose="05050102010706020507" pitchFamily="18" charset="2"/>
              </a:rPr>
              <a:t>q</a:t>
            </a:r>
            <a:r>
              <a:rPr lang="en-US" altLang="ja-JP" dirty="0" smtClean="0"/>
              <a:t>&lt;10mrad </a:t>
            </a:r>
            <a:r>
              <a:rPr lang="en-US" altLang="ja-JP" dirty="0" smtClean="0">
                <a:solidFill>
                  <a:srgbClr val="FF0000"/>
                </a:solidFill>
              </a:rPr>
              <a:t>with a collimator </a:t>
            </a:r>
            <a:r>
              <a:rPr lang="en-US" altLang="ja-JP" dirty="0" smtClean="0"/>
              <a:t>rejects most of charged particles except protons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42</a:t>
            </a:fld>
            <a:endParaRPr kumimoji="1" lang="ja-JP" altLang="en-US"/>
          </a:p>
        </p:txBody>
      </p:sp>
      <p:pic>
        <p:nvPicPr>
          <p:cNvPr id="6" name="コンテンツ プレースホルダ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64904"/>
            <a:ext cx="4040599" cy="3877891"/>
          </a:xfrm>
          <a:prstGeom prst="rect">
            <a:avLst/>
          </a:prstGeom>
        </p:spPr>
      </p:pic>
      <p:pic>
        <p:nvPicPr>
          <p:cNvPr id="9" name="コンテンツ プレースホルダ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534468"/>
            <a:ext cx="4067944" cy="390413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878130" y="2996952"/>
            <a:ext cx="181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Charged particles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539552" y="3181618"/>
            <a:ext cx="576064" cy="1039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2117" y="260859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>
            <a:endCxn id="11" idx="1"/>
          </p:cNvCxnSpPr>
          <p:nvPr/>
        </p:nvCxnSpPr>
        <p:spPr>
          <a:xfrm>
            <a:off x="325364" y="2793256"/>
            <a:ext cx="298551" cy="5405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/>
          <p:cNvSpPr/>
          <p:nvPr/>
        </p:nvSpPr>
        <p:spPr>
          <a:xfrm>
            <a:off x="5292080" y="2977922"/>
            <a:ext cx="216024" cy="31153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88224" y="2977922"/>
            <a:ext cx="1136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fragments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028384" y="6194424"/>
            <a:ext cx="7554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q</a:t>
            </a:r>
            <a:r>
              <a:rPr kumimoji="1" lang="en-US" altLang="ja-JP" dirty="0" smtClean="0"/>
              <a:t>(rad)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13490" y="6195754"/>
            <a:ext cx="7554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q</a:t>
            </a:r>
            <a:r>
              <a:rPr kumimoji="1" lang="en-US" altLang="ja-JP" dirty="0" smtClean="0"/>
              <a:t>(rad)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836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Bending power </a:t>
            </a:r>
            <a:r>
              <a:rPr lang="en-US" altLang="ja-JP" dirty="0" smtClean="0"/>
              <a:t>of magnets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X-deflection vs Z/A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43</a:t>
            </a:fld>
            <a:endParaRPr kumimoji="1" lang="ja-JP" altLang="en-US"/>
          </a:p>
        </p:txBody>
      </p:sp>
      <p:pic>
        <p:nvPicPr>
          <p:cNvPr id="6" name="コンテンツ プレースホルダ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463419"/>
            <a:ext cx="3816424" cy="366274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11560" y="2421017"/>
            <a:ext cx="3386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After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dipole (before collimator)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13389"/>
            <a:ext cx="3503898" cy="3362801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860085" y="2484136"/>
            <a:ext cx="2783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After 2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dipole (end of TPC)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208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Horizontal track positions</a:t>
            </a:r>
            <a:endParaRPr kumimoji="1" lang="ja-JP" altLang="en-US" dirty="0"/>
          </a:p>
        </p:txBody>
      </p:sp>
      <p:pic>
        <p:nvPicPr>
          <p:cNvPr id="16" name="コンテンツ プレースホルダー 1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3168352" cy="3040768"/>
          </a:xfr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44</a:t>
            </a:fld>
            <a:endParaRPr kumimoji="1" lang="ja-JP" altLang="en-US"/>
          </a:p>
        </p:txBody>
      </p:sp>
      <p:pic>
        <p:nvPicPr>
          <p:cNvPr id="6" name="コンテンツ プレースホルダ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844824"/>
            <a:ext cx="3294036" cy="3161391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639272" y="2060848"/>
            <a:ext cx="1623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Collimator hole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2204902" y="2348880"/>
            <a:ext cx="350874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2590840" y="2554248"/>
            <a:ext cx="122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All charged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90840" y="3501008"/>
            <a:ext cx="113640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fragments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56964" y="1638082"/>
            <a:ext cx="1387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At collimator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08104" y="1660158"/>
            <a:ext cx="1453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At end of TPC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868144" y="2061513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TPC hole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6234713" y="2738914"/>
            <a:ext cx="175437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6660232" y="3639691"/>
            <a:ext cx="113640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fragments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995936" y="2430180"/>
            <a:ext cx="204504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Charged + fragment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In TPC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86292" y="5031764"/>
            <a:ext cx="3186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Pass fragments in the collimator</a:t>
            </a:r>
          </a:p>
          <a:p>
            <a:r>
              <a:rPr lang="en-US" altLang="ja-JP" dirty="0" smtClean="0"/>
              <a:t>But stop other particles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788024" y="5049568"/>
            <a:ext cx="41063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Make a hole in the TPC to be insensitive</a:t>
            </a:r>
          </a:p>
          <a:p>
            <a:r>
              <a:rPr lang="en-US" altLang="ja-JP" dirty="0"/>
              <a:t>t</a:t>
            </a:r>
            <a:r>
              <a:rPr lang="en-US" altLang="ja-JP" dirty="0" smtClean="0"/>
              <a:t>o the beam, but measure fragments with</a:t>
            </a:r>
          </a:p>
          <a:p>
            <a:r>
              <a:rPr kumimoji="1" lang="en-US" altLang="ja-JP" dirty="0" smtClean="0"/>
              <a:t>Z/A&lt;0.5 or Z/A&gt;0.5</a:t>
            </a:r>
          </a:p>
        </p:txBody>
      </p:sp>
    </p:spTree>
    <p:extLst>
      <p:ext uri="{BB962C8B-B14F-4D97-AF65-F5344CB8AC3E}">
        <p14:creationId xmlns:p14="http://schemas.microsoft.com/office/powerpoint/2010/main" val="227429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 magnetic moment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45</a:t>
            </a:fld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38137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112625" y="5898322"/>
            <a:ext cx="19946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■</a:t>
            </a:r>
            <a:r>
              <a:rPr lang="en-US" altLang="ja-JP" dirty="0" smtClean="0"/>
              <a:t>:</a:t>
            </a:r>
            <a:r>
              <a:rPr kumimoji="1" lang="en-US" altLang="ja-JP" dirty="0" smtClean="0"/>
              <a:t>B=0</a:t>
            </a:r>
          </a:p>
          <a:p>
            <a:r>
              <a:rPr kumimoji="1" lang="ja-JP" altLang="en-US" dirty="0" smtClean="0"/>
              <a:t>●</a:t>
            </a:r>
            <a:r>
              <a:rPr kumimoji="1" lang="en-US" altLang="ja-JP" dirty="0" smtClean="0"/>
              <a:t>:B in y+ direction</a:t>
            </a:r>
          </a:p>
          <a:p>
            <a:r>
              <a:rPr lang="ja-JP" altLang="en-US" dirty="0"/>
              <a:t>〇</a:t>
            </a:r>
            <a:r>
              <a:rPr lang="en-US" altLang="ja-JP" dirty="0"/>
              <a:t>:B </a:t>
            </a:r>
            <a:r>
              <a:rPr lang="en-US" altLang="ja-JP" dirty="0" smtClean="0"/>
              <a:t>in y- direction</a:t>
            </a:r>
            <a:endParaRPr lang="en-US" altLang="ja-JP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022" y="4811201"/>
            <a:ext cx="43338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1772816"/>
            <a:ext cx="355282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4439022" y="4811201"/>
            <a:ext cx="637034" cy="201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 flipV="1">
            <a:off x="6677967" y="5256642"/>
            <a:ext cx="2094930" cy="2308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81249" y="1132874"/>
            <a:ext cx="4322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Polarization measurement</a:t>
            </a:r>
          </a:p>
          <a:p>
            <a:r>
              <a:rPr kumimoji="1" lang="en-US" altLang="ja-JP" dirty="0" smtClean="0"/>
              <a:t> (from p asymmetry w.r.t the reaction plane)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12160" y="1399023"/>
            <a:ext cx="2391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Precession angle vs </a:t>
            </a:r>
            <a:r>
              <a:rPr kumimoji="1" lang="en-US" altLang="ja-JP" dirty="0" err="1" smtClean="0"/>
              <a:t>BdL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651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err="1"/>
              <a:t>Hypernuclear</a:t>
            </a:r>
            <a:r>
              <a:rPr lang="en-US" altLang="ja-JP" dirty="0"/>
              <a:t> physics with </a:t>
            </a:r>
            <a:r>
              <a:rPr lang="en-US" altLang="ja-JP" dirty="0" smtClean="0"/>
              <a:t>HI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980728"/>
            <a:ext cx="9361040" cy="6264696"/>
          </a:xfrm>
        </p:spPr>
        <p:txBody>
          <a:bodyPr>
            <a:normAutofit fontScale="62500" lnSpcReduction="20000"/>
          </a:bodyPr>
          <a:lstStyle/>
          <a:p>
            <a:pPr marL="57150" indent="0">
              <a:buNone/>
            </a:pPr>
            <a:r>
              <a:rPr lang="en-US" altLang="ja-JP" dirty="0" smtClean="0"/>
              <a:t>Goals</a:t>
            </a:r>
          </a:p>
          <a:p>
            <a:pPr marL="571500" indent="-514350">
              <a:buFont typeface="+mj-lt"/>
              <a:buAutoNum type="arabicPeriod"/>
            </a:pPr>
            <a:r>
              <a:rPr lang="en-US" altLang="ja-JP" dirty="0" smtClean="0"/>
              <a:t>Discovery of new </a:t>
            </a:r>
            <a:r>
              <a:rPr lang="en-US" altLang="ja-JP" dirty="0" err="1" smtClean="0"/>
              <a:t>hypernuclei</a:t>
            </a:r>
            <a:r>
              <a:rPr lang="en-US" altLang="ja-JP" dirty="0" smtClean="0"/>
              <a:t> and extension of </a:t>
            </a:r>
            <a:r>
              <a:rPr lang="en-US" altLang="ja-JP" dirty="0" err="1" smtClean="0"/>
              <a:t>hypernuclear</a:t>
            </a:r>
            <a:r>
              <a:rPr lang="en-US" altLang="ja-JP" dirty="0" smtClean="0"/>
              <a:t> chart</a:t>
            </a:r>
          </a:p>
          <a:p>
            <a:pPr lvl="1"/>
            <a:r>
              <a:rPr lang="en-US" altLang="ja-JP" dirty="0" smtClean="0"/>
              <a:t>S=-1,-2,-3 </a:t>
            </a:r>
            <a:r>
              <a:rPr lang="en-US" altLang="ja-JP" dirty="0" err="1" smtClean="0"/>
              <a:t>hypernuclei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Proton-rich and Neutron-rich </a:t>
            </a:r>
            <a:r>
              <a:rPr lang="en-US" altLang="ja-JP" dirty="0" err="1" smtClean="0"/>
              <a:t>hypernuclei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Can be done in mid-rapidity or beam/target rapidity</a:t>
            </a:r>
          </a:p>
          <a:p>
            <a:pPr lvl="1"/>
            <a:r>
              <a:rPr lang="en-US" altLang="ja-JP" dirty="0" smtClean="0"/>
              <a:t>Identification with weak decay to a (light) nucleus + 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-</a:t>
            </a:r>
          </a:p>
          <a:p>
            <a:pPr marL="571500" indent="-514350">
              <a:buFont typeface="+mj-lt"/>
              <a:buAutoNum type="arabicPeriod"/>
            </a:pPr>
            <a:r>
              <a:rPr lang="en-US" altLang="ja-JP" b="1" dirty="0" smtClean="0"/>
              <a:t>Study of weak decays at beam rapidity</a:t>
            </a:r>
          </a:p>
          <a:p>
            <a:pPr marL="457200" lvl="1" indent="0">
              <a:buNone/>
            </a:pPr>
            <a:r>
              <a:rPr lang="en-US" altLang="ja-JP" dirty="0" smtClean="0"/>
              <a:t>With meson beams, due to short decay length these measurements are difficult</a:t>
            </a:r>
          </a:p>
          <a:p>
            <a:pPr lvl="1"/>
            <a:r>
              <a:rPr lang="en-US" altLang="ja-JP" dirty="0" smtClean="0"/>
              <a:t>life time measurement</a:t>
            </a:r>
          </a:p>
          <a:p>
            <a:pPr lvl="1"/>
            <a:r>
              <a:rPr lang="en-US" altLang="ja-JP" dirty="0" err="1" smtClean="0"/>
              <a:t>Mesonic</a:t>
            </a:r>
            <a:r>
              <a:rPr lang="en-US" altLang="ja-JP" dirty="0" smtClean="0"/>
              <a:t> decay e.g. </a:t>
            </a:r>
            <a:r>
              <a:rPr lang="en-US" altLang="ja-JP" baseline="30000" dirty="0" smtClean="0"/>
              <a:t>4</a:t>
            </a:r>
            <a:r>
              <a:rPr lang="el-GR" altLang="ja-JP" baseline="-25000" dirty="0" smtClean="0"/>
              <a:t>Λ</a:t>
            </a:r>
            <a:r>
              <a:rPr lang="en-US" altLang="ja-JP" dirty="0"/>
              <a:t>H</a:t>
            </a:r>
            <a:r>
              <a:rPr lang="en-US" altLang="ja-JP" i="1" dirty="0"/>
              <a:t>→ </a:t>
            </a:r>
            <a:r>
              <a:rPr lang="el-GR" altLang="ja-JP" i="1" dirty="0"/>
              <a:t>π</a:t>
            </a:r>
            <a:r>
              <a:rPr lang="el-GR" altLang="ja-JP" i="1" baseline="30000" dirty="0"/>
              <a:t>−</a:t>
            </a:r>
            <a:r>
              <a:rPr lang="el-GR" altLang="ja-JP" dirty="0"/>
              <a:t>+</a:t>
            </a:r>
            <a:r>
              <a:rPr lang="el-GR" altLang="ja-JP" baseline="30000" dirty="0"/>
              <a:t>4</a:t>
            </a:r>
            <a:r>
              <a:rPr lang="en-US" altLang="ja-JP" dirty="0" smtClean="0"/>
              <a:t>He (</a:t>
            </a:r>
            <a:r>
              <a:rPr lang="en-US" altLang="ja-JP" baseline="30000" dirty="0" smtClean="0"/>
              <a:t>4</a:t>
            </a:r>
            <a:r>
              <a:rPr lang="en-US" altLang="ja-JP" dirty="0" smtClean="0"/>
              <a:t>He ground state) </a:t>
            </a:r>
          </a:p>
          <a:p>
            <a:pPr lvl="2"/>
            <a:r>
              <a:rPr lang="en-US" altLang="ja-JP" dirty="0" smtClean="0"/>
              <a:t>standard way to identify a </a:t>
            </a:r>
            <a:r>
              <a:rPr lang="en-US" altLang="ja-JP" dirty="0" err="1" smtClean="0"/>
              <a:t>hypernucleus</a:t>
            </a:r>
            <a:endParaRPr lang="en-US" altLang="ja-JP" dirty="0" smtClean="0"/>
          </a:p>
          <a:p>
            <a:pPr lvl="1"/>
            <a:r>
              <a:rPr lang="en-US" altLang="ja-JP" dirty="0" smtClean="0">
                <a:solidFill>
                  <a:srgbClr val="0070C0"/>
                </a:solidFill>
              </a:rPr>
              <a:t>Non-</a:t>
            </a:r>
            <a:r>
              <a:rPr lang="en-US" altLang="ja-JP" dirty="0" err="1" smtClean="0">
                <a:solidFill>
                  <a:srgbClr val="0070C0"/>
                </a:solidFill>
              </a:rPr>
              <a:t>mesonic</a:t>
            </a:r>
            <a:r>
              <a:rPr lang="en-US" altLang="ja-JP" dirty="0" smtClean="0">
                <a:solidFill>
                  <a:srgbClr val="0070C0"/>
                </a:solidFill>
              </a:rPr>
              <a:t> weak decay</a:t>
            </a:r>
          </a:p>
          <a:p>
            <a:pPr lvl="2"/>
            <a:r>
              <a:rPr lang="el-GR" altLang="ja-JP" dirty="0">
                <a:solidFill>
                  <a:srgbClr val="0070C0"/>
                </a:solidFill>
              </a:rPr>
              <a:t>Λ</a:t>
            </a:r>
            <a:r>
              <a:rPr lang="en-US" altLang="ja-JP" i="1" dirty="0">
                <a:solidFill>
                  <a:srgbClr val="0070C0"/>
                </a:solidFill>
              </a:rPr>
              <a:t>p → </a:t>
            </a:r>
            <a:r>
              <a:rPr lang="en-US" altLang="ja-JP" i="1" dirty="0" err="1" smtClean="0">
                <a:solidFill>
                  <a:srgbClr val="0070C0"/>
                </a:solidFill>
              </a:rPr>
              <a:t>pn</a:t>
            </a:r>
            <a:r>
              <a:rPr lang="en-US" altLang="ja-JP" i="1" dirty="0" smtClean="0">
                <a:solidFill>
                  <a:srgbClr val="0070C0"/>
                </a:solidFill>
              </a:rPr>
              <a:t> (</a:t>
            </a:r>
            <a:r>
              <a:rPr lang="en-US" altLang="ja-JP" i="1" dirty="0" err="1" smtClean="0">
                <a:solidFill>
                  <a:srgbClr val="0070C0"/>
                </a:solidFill>
              </a:rPr>
              <a:t>p,n</a:t>
            </a:r>
            <a:r>
              <a:rPr lang="en-US" altLang="ja-JP" i="1" dirty="0" smtClean="0">
                <a:solidFill>
                  <a:srgbClr val="0070C0"/>
                </a:solidFill>
              </a:rPr>
              <a:t> : high momentum) the rest nucleus is exited state, and will break.</a:t>
            </a:r>
          </a:p>
          <a:p>
            <a:pPr lvl="2"/>
            <a:r>
              <a:rPr lang="en-US" altLang="ja-JP" i="1" dirty="0" smtClean="0">
                <a:solidFill>
                  <a:srgbClr val="0070C0"/>
                </a:solidFill>
              </a:rPr>
              <a:t>Measurements of residues</a:t>
            </a:r>
            <a:endParaRPr lang="en-US" altLang="ja-JP" dirty="0">
              <a:solidFill>
                <a:srgbClr val="0070C0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magnetic moment 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never measured!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sensitive to hyperon wave function inside </a:t>
            </a:r>
            <a:r>
              <a:rPr lang="en-US" altLang="ja-JP" dirty="0" err="1" smtClean="0">
                <a:solidFill>
                  <a:srgbClr val="FF0000"/>
                </a:solidFill>
              </a:rPr>
              <a:t>hypernucleus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Spin and angular momentum structure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Spin-dependent YN interaction</a:t>
            </a:r>
          </a:p>
          <a:p>
            <a:pPr marL="5715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Special closed-geometry setup is required</a:t>
            </a:r>
          </a:p>
          <a:p>
            <a:pPr marL="57150" indent="0">
              <a:buNone/>
            </a:pPr>
            <a:r>
              <a:rPr lang="en-US" altLang="ja-JP" dirty="0" smtClean="0"/>
              <a:t>     We could utilize full 10</a:t>
            </a:r>
            <a:r>
              <a:rPr lang="en-US" altLang="ja-JP" baseline="30000" dirty="0" smtClean="0"/>
              <a:t>10</a:t>
            </a:r>
            <a:r>
              <a:rPr lang="en-US" altLang="ja-JP" dirty="0" smtClean="0"/>
              <a:t> Hz beam?</a:t>
            </a:r>
          </a:p>
          <a:p>
            <a:pPr marL="57150" indent="0">
              <a:buNone/>
            </a:pPr>
            <a:r>
              <a:rPr lang="en-US" altLang="ja-JP" dirty="0" smtClean="0"/>
              <a:t>      Simulation study necessary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2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7555" y="1373990"/>
            <a:ext cx="8795320" cy="4525963"/>
          </a:xfrm>
        </p:spPr>
        <p:txBody>
          <a:bodyPr/>
          <a:lstStyle/>
          <a:p>
            <a:r>
              <a:rPr kumimoji="1" lang="en-US" altLang="ja-JP" dirty="0" err="1" smtClean="0"/>
              <a:t>Hypernuclear</a:t>
            </a:r>
            <a:r>
              <a:rPr kumimoji="1" lang="en-US" altLang="ja-JP" dirty="0" smtClean="0"/>
              <a:t> production in heavy-ion collisions</a:t>
            </a:r>
            <a:endParaRPr kumimoji="1" lang="ja-JP" altLang="en-US" dirty="0"/>
          </a:p>
        </p:txBody>
      </p:sp>
      <p:sp>
        <p:nvSpPr>
          <p:cNvPr id="51" name="スライド番号プレースホルダー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47</a:t>
            </a:fld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971600" y="3284984"/>
            <a:ext cx="720080" cy="1152128"/>
          </a:xfrm>
          <a:prstGeom prst="ellipse">
            <a:avLst/>
          </a:prstGeom>
          <a:solidFill>
            <a:srgbClr val="0DF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1709540" y="3933056"/>
            <a:ext cx="720080" cy="1152128"/>
          </a:xfrm>
          <a:prstGeom prst="ellipse">
            <a:avLst/>
          </a:prstGeom>
          <a:solidFill>
            <a:srgbClr val="FFA3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右矢印 5"/>
          <p:cNvSpPr/>
          <p:nvPr/>
        </p:nvSpPr>
        <p:spPr>
          <a:xfrm>
            <a:off x="1151620" y="2996952"/>
            <a:ext cx="360040" cy="144016"/>
          </a:xfrm>
          <a:prstGeom prst="rightArrow">
            <a:avLst/>
          </a:prstGeom>
          <a:solidFill>
            <a:srgbClr val="0EFE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 rot="10800000">
            <a:off x="1889558" y="5100766"/>
            <a:ext cx="360040" cy="144016"/>
          </a:xfrm>
          <a:prstGeom prst="rightArrow">
            <a:avLst/>
          </a:prstGeom>
          <a:solidFill>
            <a:srgbClr val="0EFE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6156176" y="3212976"/>
            <a:ext cx="720080" cy="1152128"/>
          </a:xfrm>
          <a:prstGeom prst="ellipse">
            <a:avLst/>
          </a:prstGeom>
          <a:solidFill>
            <a:srgbClr val="0DF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4499992" y="4005064"/>
            <a:ext cx="720080" cy="1152128"/>
          </a:xfrm>
          <a:prstGeom prst="ellipse">
            <a:avLst/>
          </a:prstGeom>
          <a:solidFill>
            <a:srgbClr val="FFA3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6480212" y="2958976"/>
            <a:ext cx="360040" cy="144016"/>
          </a:xfrm>
          <a:prstGeom prst="rightArrow">
            <a:avLst/>
          </a:prstGeom>
          <a:solidFill>
            <a:srgbClr val="0EFE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 rot="10800000">
            <a:off x="4716016" y="5208612"/>
            <a:ext cx="360040" cy="144016"/>
          </a:xfrm>
          <a:prstGeom prst="rightArrow">
            <a:avLst/>
          </a:prstGeom>
          <a:solidFill>
            <a:srgbClr val="0EFE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6012160" y="3709392"/>
            <a:ext cx="1008112" cy="9393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4211960" y="4006304"/>
            <a:ext cx="1296144" cy="6262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4644008" y="3603011"/>
            <a:ext cx="2124856" cy="1152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円/楕円 14"/>
          <p:cNvSpPr/>
          <p:nvPr/>
        </p:nvSpPr>
        <p:spPr>
          <a:xfrm>
            <a:off x="5940152" y="3861048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046465" y="3676382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L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 flipV="1">
            <a:off x="5984494" y="3603011"/>
            <a:ext cx="395380" cy="2186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H="1">
            <a:off x="5832140" y="4437112"/>
            <a:ext cx="833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円/楕円 20"/>
          <p:cNvSpPr/>
          <p:nvPr/>
        </p:nvSpPr>
        <p:spPr>
          <a:xfrm>
            <a:off x="5796136" y="4291856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840478" y="413978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L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5796136" y="443711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5868144" y="443711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5529815" y="492917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905613" y="488742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n</a:t>
            </a:r>
            <a:endParaRPr kumimoji="1" lang="ja-JP" altLang="en-US" dirty="0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3752246" y="5632896"/>
            <a:ext cx="41764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8172400" y="5661248"/>
            <a:ext cx="90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rapidity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876256" y="3214717"/>
            <a:ext cx="1641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L</a:t>
            </a:r>
            <a:r>
              <a:rPr kumimoji="1" lang="en-US" altLang="ja-JP" dirty="0" smtClean="0"/>
              <a:t> absorption in</a:t>
            </a:r>
          </a:p>
          <a:p>
            <a:r>
              <a:rPr lang="en-US" altLang="ja-JP" dirty="0" smtClean="0"/>
              <a:t>fragments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40955" y="5256752"/>
            <a:ext cx="151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</a:t>
            </a:r>
            <a:r>
              <a:rPr kumimoji="1" lang="en-US" altLang="ja-JP" dirty="0" smtClean="0"/>
              <a:t>arget nucleus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964913" y="2589644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eam nucleus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021404" y="5291916"/>
            <a:ext cx="1749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</a:t>
            </a:r>
            <a:r>
              <a:rPr kumimoji="1" lang="en-US" altLang="ja-JP" dirty="0" smtClean="0"/>
              <a:t>arget fragments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660232" y="2588488"/>
            <a:ext cx="1721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beam</a:t>
            </a:r>
            <a:r>
              <a:rPr kumimoji="1" lang="en-US" altLang="ja-JP" dirty="0" smtClean="0"/>
              <a:t> fragments</a:t>
            </a:r>
            <a:endParaRPr kumimoji="1" lang="ja-JP" altLang="en-US" dirty="0"/>
          </a:p>
        </p:txBody>
      </p:sp>
      <p:cxnSp>
        <p:nvCxnSpPr>
          <p:cNvPr id="38" name="直線矢印コネクタ 37"/>
          <p:cNvCxnSpPr>
            <a:endCxn id="8" idx="1"/>
          </p:cNvCxnSpPr>
          <p:nvPr/>
        </p:nvCxnSpPr>
        <p:spPr>
          <a:xfrm flipV="1">
            <a:off x="5706436" y="3381701"/>
            <a:ext cx="555193" cy="375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V="1">
            <a:off x="6274858" y="2588488"/>
            <a:ext cx="315170" cy="774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5332725" y="3636972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p+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425094" y="217350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K+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22346" y="3972727"/>
            <a:ext cx="1296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participants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480668" y="2953948"/>
            <a:ext cx="1154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spectators</a:t>
            </a:r>
            <a:endParaRPr kumimoji="1" lang="ja-JP" altLang="en-US" dirty="0"/>
          </a:p>
        </p:txBody>
      </p:sp>
      <p:cxnSp>
        <p:nvCxnSpPr>
          <p:cNvPr id="46" name="直線矢印コネクタ 45"/>
          <p:cNvCxnSpPr/>
          <p:nvPr/>
        </p:nvCxnSpPr>
        <p:spPr>
          <a:xfrm>
            <a:off x="4716015" y="3212976"/>
            <a:ext cx="1467827" cy="110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3915883" y="3271397"/>
            <a:ext cx="719332" cy="13773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5832140" y="5172774"/>
            <a:ext cx="131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coalescence</a:t>
            </a:r>
            <a:endParaRPr kumimoji="1" lang="ja-JP" altLang="en-US" dirty="0"/>
          </a:p>
        </p:txBody>
      </p:sp>
      <p:sp>
        <p:nvSpPr>
          <p:cNvPr id="45" name="円/楕円 44"/>
          <p:cNvSpPr/>
          <p:nvPr/>
        </p:nvSpPr>
        <p:spPr>
          <a:xfrm>
            <a:off x="6300192" y="3356992"/>
            <a:ext cx="72008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300192" y="3083462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L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932004" y="2031584"/>
            <a:ext cx="4517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HI collision : Spectator-participant picture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8145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-248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Vertex resolution</a:t>
            </a:r>
            <a:endParaRPr kumimoji="1" lang="ja-JP" altLang="en-US" dirty="0"/>
          </a:p>
        </p:txBody>
      </p:sp>
      <p:pic>
        <p:nvPicPr>
          <p:cNvPr id="14" name="コンテンツ プレースホルダー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284551"/>
            <a:ext cx="2853772" cy="2748432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48</a:t>
            </a:fld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20760" y="908720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Barrel </a:t>
            </a:r>
            <a:r>
              <a:rPr kumimoji="1" lang="en-US" altLang="ja-JP" dirty="0" err="1" smtClean="0"/>
              <a:t>xca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76056" y="917141"/>
            <a:ext cx="131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Forward </a:t>
            </a:r>
            <a:r>
              <a:rPr kumimoji="1" lang="en-US" altLang="ja-JP" dirty="0" err="1" smtClean="0"/>
              <a:t>xca</a:t>
            </a:r>
            <a:endParaRPr kumimoji="1" lang="ja-JP" altLang="en-US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109568"/>
            <a:ext cx="2853772" cy="2748432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032983"/>
            <a:ext cx="2838450" cy="273367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29" y="4111593"/>
            <a:ext cx="2853772" cy="2748432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1906381" y="3924902"/>
            <a:ext cx="1091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Barrel </a:t>
            </a:r>
            <a:r>
              <a:rPr lang="en-US" altLang="ja-JP" dirty="0" err="1"/>
              <a:t>z</a:t>
            </a:r>
            <a:r>
              <a:rPr kumimoji="1" lang="en-US" altLang="ja-JP" dirty="0" err="1" smtClean="0"/>
              <a:t>ca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28456" y="3848317"/>
            <a:ext cx="1308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Forward </a:t>
            </a:r>
            <a:r>
              <a:rPr lang="en-US" altLang="ja-JP" dirty="0" err="1"/>
              <a:t>z</a:t>
            </a:r>
            <a:r>
              <a:rPr kumimoji="1" lang="en-US" altLang="ja-JP" dirty="0" err="1" smtClean="0"/>
              <a:t>ca</a:t>
            </a:r>
            <a:endParaRPr kumimoji="1" lang="ja-JP" altLang="en-US" dirty="0"/>
          </a:p>
        </p:txBody>
      </p:sp>
      <p:pic>
        <p:nvPicPr>
          <p:cNvPr id="21" name="コンテンツ プレースホルダー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84551"/>
            <a:ext cx="2853772" cy="2748432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7380312" y="2132856"/>
            <a:ext cx="174547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Xca,zca</a:t>
            </a:r>
            <a:endParaRPr lang="en-US" altLang="ja-JP" dirty="0" smtClean="0"/>
          </a:p>
          <a:p>
            <a:r>
              <a:rPr kumimoji="1" lang="en-US" altLang="ja-JP" dirty="0" smtClean="0"/>
              <a:t>Closed approach</a:t>
            </a:r>
          </a:p>
          <a:p>
            <a:r>
              <a:rPr lang="en-US" altLang="ja-JP" dirty="0" smtClean="0"/>
              <a:t>Of the track</a:t>
            </a:r>
          </a:p>
          <a:p>
            <a:r>
              <a:rPr kumimoji="1" lang="en-US" altLang="ja-JP" dirty="0" smtClean="0"/>
              <a:t>To the target</a:t>
            </a:r>
          </a:p>
          <a:p>
            <a:r>
              <a:rPr lang="en-US" altLang="ja-JP" dirty="0" smtClean="0"/>
              <a:t>Position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Good resolution</a:t>
            </a:r>
          </a:p>
          <a:p>
            <a:r>
              <a:rPr lang="en-US" altLang="ja-JP" dirty="0" smtClean="0"/>
              <a:t>With 4 layer</a:t>
            </a:r>
          </a:p>
          <a:p>
            <a:r>
              <a:rPr kumimoji="1" lang="en-US" altLang="ja-JP" dirty="0" smtClean="0"/>
              <a:t>40umx40um</a:t>
            </a:r>
          </a:p>
          <a:p>
            <a:r>
              <a:rPr lang="en-US" altLang="ja-JP" dirty="0"/>
              <a:t>a</a:t>
            </a:r>
            <a:r>
              <a:rPr lang="en-US" altLang="ja-JP" dirty="0" smtClean="0"/>
              <a:t>nd </a:t>
            </a:r>
          </a:p>
          <a:p>
            <a:r>
              <a:rPr kumimoji="1" lang="en-US" altLang="ja-JP" dirty="0" smtClean="0"/>
              <a:t>80umx80um</a:t>
            </a:r>
          </a:p>
          <a:p>
            <a:r>
              <a:rPr lang="en-US" altLang="ja-JP" dirty="0" smtClean="0"/>
              <a:t>pixels</a:t>
            </a:r>
            <a:endParaRPr kumimoji="1" lang="en-US" altLang="ja-JP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046757" y="256490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dirty="0" smtClean="0"/>
              <a:t>=45um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627784" y="268685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dirty="0" smtClean="0"/>
              <a:t>=51um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676783" y="502343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dirty="0" smtClean="0"/>
              <a:t>=54um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156176" y="521757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dirty="0" smtClean="0"/>
              <a:t>=62um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8142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HypHI</a:t>
            </a:r>
            <a:r>
              <a:rPr kumimoji="1" lang="en-US" altLang="ja-JP" dirty="0" smtClean="0"/>
              <a:t> at GSI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1600200"/>
            <a:ext cx="3707904" cy="4525963"/>
          </a:xfrm>
        </p:spPr>
        <p:txBody>
          <a:bodyPr>
            <a:normAutofit/>
          </a:bodyPr>
          <a:lstStyle/>
          <a:p>
            <a:r>
              <a:rPr lang="en-US" altLang="ja-JP" sz="2400" baseline="30000" dirty="0"/>
              <a:t>6</a:t>
            </a:r>
            <a:r>
              <a:rPr lang="en-US" altLang="ja-JP" sz="2400" dirty="0"/>
              <a:t>Li beam </a:t>
            </a:r>
            <a:r>
              <a:rPr lang="en-US" altLang="ja-JP" sz="2400" dirty="0" smtClean="0"/>
              <a:t>3x 10</a:t>
            </a:r>
            <a:r>
              <a:rPr lang="en-US" altLang="ja-JP" sz="2400" baseline="30000" dirty="0" smtClean="0"/>
              <a:t>6</a:t>
            </a:r>
            <a:r>
              <a:rPr lang="en-US" altLang="ja-JP" sz="2400" dirty="0" smtClean="0"/>
              <a:t> /s</a:t>
            </a:r>
          </a:p>
          <a:p>
            <a:pPr marL="0" indent="0">
              <a:buNone/>
            </a:pPr>
            <a:r>
              <a:rPr lang="en-US" altLang="ja-JP" sz="2400" dirty="0" smtClean="0"/>
              <a:t>3.5-day experiment</a:t>
            </a:r>
            <a:endParaRPr kumimoji="1" lang="en-US" altLang="ja-JP" sz="2400" dirty="0" smtClean="0"/>
          </a:p>
          <a:p>
            <a:r>
              <a:rPr lang="en-US" altLang="ja-JP" sz="2400" baseline="30000" dirty="0" smtClean="0"/>
              <a:t>12</a:t>
            </a:r>
            <a:r>
              <a:rPr lang="en-US" altLang="ja-JP" sz="2400" dirty="0" smtClean="0"/>
              <a:t>C graphite target</a:t>
            </a:r>
          </a:p>
          <a:p>
            <a:pPr marL="0" indent="0">
              <a:buNone/>
            </a:pPr>
            <a:r>
              <a:rPr lang="en-US" altLang="ja-JP" sz="2400" dirty="0" smtClean="0"/>
              <a:t>8.84g/cm</a:t>
            </a:r>
            <a:r>
              <a:rPr lang="en-US" altLang="ja-JP" sz="2400" baseline="30000" dirty="0" smtClean="0"/>
              <a:t>2</a:t>
            </a:r>
            <a:r>
              <a:rPr lang="en-US" altLang="ja-JP" sz="2400" dirty="0" smtClean="0">
                <a:sym typeface="Wingdings" panose="05000000000000000000" pitchFamily="2" charset="2"/>
              </a:rPr>
              <a:t></a:t>
            </a:r>
            <a:r>
              <a:rPr lang="en-US" altLang="ja-JP" sz="2400" dirty="0" smtClean="0"/>
              <a:t>interaction </a:t>
            </a:r>
            <a:r>
              <a:rPr lang="en-US" altLang="ja-JP" sz="2400" dirty="0" err="1" smtClean="0"/>
              <a:t>prob</a:t>
            </a:r>
            <a:r>
              <a:rPr lang="en-US" altLang="ja-JP" sz="2400" dirty="0" smtClean="0"/>
              <a:t> 10%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B=0.75T</a:t>
            </a:r>
          </a:p>
          <a:p>
            <a:r>
              <a:rPr lang="en-US" altLang="ja-JP" sz="2400" dirty="0" smtClean="0"/>
              <a:t>TR0-TR2 : </a:t>
            </a:r>
            <a:r>
              <a:rPr lang="en-US" altLang="ja-JP" sz="2400" dirty="0" err="1" smtClean="0"/>
              <a:t>SciFi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BDC, SDC: drift chambers</a:t>
            </a:r>
          </a:p>
          <a:p>
            <a:endParaRPr kumimoji="1" lang="en-US" altLang="ja-JP" sz="2400" dirty="0" smtClean="0"/>
          </a:p>
          <a:p>
            <a:endParaRPr kumimoji="1" lang="ja-JP" altLang="en-US" sz="2400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49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69" y="1613896"/>
            <a:ext cx="5572600" cy="426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8351787" y="2809131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kumimoji="1" lang="en-US" altLang="ja-JP" dirty="0" smtClean="0">
                <a:solidFill>
                  <a:srgbClr val="FF0000"/>
                </a:solidFill>
              </a:rPr>
              <a:t>-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921891" y="3645024"/>
            <a:ext cx="1136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Positive</a:t>
            </a:r>
          </a:p>
          <a:p>
            <a:r>
              <a:rPr kumimoji="1" lang="en-US" altLang="ja-JP" dirty="0" smtClean="0">
                <a:solidFill>
                  <a:srgbClr val="0070C0"/>
                </a:solidFill>
              </a:rPr>
              <a:t>particle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fragments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9" y="5877271"/>
            <a:ext cx="46005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1069" y="5404574"/>
            <a:ext cx="222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Reconstructed decays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1560" y="62902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Vertex cut required!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423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94552" y="-315416"/>
            <a:ext cx="972108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J-PARC HI </a:t>
            </a:r>
            <a:r>
              <a:rPr lang="en-US" altLang="ja-JP" dirty="0"/>
              <a:t>a</a:t>
            </a:r>
            <a:r>
              <a:rPr kumimoji="1" lang="en-US" altLang="ja-JP" dirty="0" smtClean="0"/>
              <a:t>ccelerator scheme </a:t>
            </a:r>
            <a:r>
              <a:rPr lang="en-US" altLang="ja-JP" dirty="0" smtClean="0"/>
              <a:t>(preliminary)</a:t>
            </a:r>
            <a:endParaRPr kumimoji="1" lang="ja-JP" altLang="en-US" sz="40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736283"/>
            <a:ext cx="2133600" cy="365125"/>
          </a:xfrm>
        </p:spPr>
        <p:txBody>
          <a:bodyPr/>
          <a:lstStyle/>
          <a:p>
            <a:fld id="{20B08496-19BF-48B6-841A-C6EEE8E001CF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861879">
            <a:off x="4023321" y="3871219"/>
            <a:ext cx="1683112" cy="1640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43754">
            <a:off x="6200485" y="3271739"/>
            <a:ext cx="2843213" cy="2839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7300540" y="3866593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MR</a:t>
            </a:r>
            <a:endParaRPr kumimoji="1" lang="ja-JP" altLang="en-US" sz="24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58584" y="4531335"/>
            <a:ext cx="1212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RCS</a:t>
            </a:r>
            <a:endParaRPr kumimoji="1" lang="ja-JP" altLang="en-US" sz="2400" b="1" dirty="0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5741109" y="4804449"/>
            <a:ext cx="775107" cy="51665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78068" y="6053375"/>
            <a:ext cx="1650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U</a:t>
            </a:r>
            <a:r>
              <a:rPr kumimoji="1" lang="en-US" altLang="ja-JP" sz="2000" b="1" baseline="30000" dirty="0" smtClean="0"/>
              <a:t>35+</a:t>
            </a:r>
          </a:p>
          <a:p>
            <a:pPr algn="ctr"/>
            <a:r>
              <a:rPr lang="en-US" altLang="ja-JP" sz="2000" b="1" dirty="0" smtClean="0"/>
              <a:t>20.0 </a:t>
            </a:r>
            <a:r>
              <a:rPr lang="en-US" altLang="ja-JP" sz="2000" b="1" dirty="0" err="1" smtClean="0"/>
              <a:t>AMeV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878982" y="6053375"/>
            <a:ext cx="2111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/>
              <a:t>U</a:t>
            </a:r>
            <a:r>
              <a:rPr lang="en-US" altLang="ja-JP" sz="2000" b="1" baseline="30000" dirty="0" smtClean="0"/>
              <a:t>55+</a:t>
            </a:r>
            <a:r>
              <a:rPr lang="ja-JP" altLang="en-US" sz="2000" b="1" dirty="0" smtClean="0"/>
              <a:t>→</a:t>
            </a:r>
            <a:r>
              <a:rPr kumimoji="1" lang="en-US" altLang="ja-JP" sz="2000" b="1" dirty="0" smtClean="0"/>
              <a:t>U</a:t>
            </a:r>
            <a:r>
              <a:rPr lang="en-US" altLang="ja-JP" sz="2000" b="1" baseline="30000" dirty="0" smtClean="0"/>
              <a:t>66</a:t>
            </a:r>
            <a:r>
              <a:rPr kumimoji="1" lang="en-US" altLang="ja-JP" sz="2000" b="1" baseline="30000" dirty="0" smtClean="0"/>
              <a:t>+</a:t>
            </a:r>
          </a:p>
          <a:p>
            <a:pPr algn="ctr"/>
            <a:r>
              <a:rPr lang="en-US" altLang="ja-JP" sz="2000" b="1" dirty="0" smtClean="0"/>
              <a:t>67</a:t>
            </a:r>
            <a:r>
              <a:rPr kumimoji="1" lang="en-US" altLang="ja-JP" sz="2000" b="1" dirty="0" smtClean="0"/>
              <a:t>.0 </a:t>
            </a:r>
            <a:r>
              <a:rPr kumimoji="1" lang="en-US" altLang="ja-JP" sz="2000" b="1" dirty="0" err="1" smtClean="0"/>
              <a:t>AMeV</a:t>
            </a:r>
            <a:endParaRPr kumimoji="1" lang="ja-JP" altLang="en-US" sz="20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888726" y="6041180"/>
            <a:ext cx="23179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U</a:t>
            </a:r>
            <a:r>
              <a:rPr lang="en-US" altLang="ja-JP" sz="2000" b="1" baseline="30000" dirty="0" smtClean="0"/>
              <a:t>86</a:t>
            </a:r>
            <a:r>
              <a:rPr kumimoji="1" lang="en-US" altLang="ja-JP" sz="2000" b="1" baseline="30000" dirty="0" smtClean="0"/>
              <a:t>+</a:t>
            </a:r>
          </a:p>
          <a:p>
            <a:pPr algn="ctr"/>
            <a:r>
              <a:rPr lang="en-US" altLang="ja-JP" sz="2000" b="1" dirty="0" smtClean="0"/>
              <a:t>735 </a:t>
            </a:r>
            <a:r>
              <a:rPr kumimoji="1" lang="en-US" altLang="ja-JP" sz="2000" b="1" dirty="0" err="1" smtClean="0"/>
              <a:t>AMeV</a:t>
            </a:r>
            <a:endParaRPr kumimoji="1" lang="ja-JP" altLang="en-US" sz="20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009937" y="6041181"/>
            <a:ext cx="3067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U</a:t>
            </a:r>
            <a:r>
              <a:rPr lang="en-US" altLang="ja-JP" sz="2000" b="1" baseline="30000" dirty="0" smtClean="0"/>
              <a:t>92</a:t>
            </a:r>
            <a:r>
              <a:rPr kumimoji="1" lang="en-US" altLang="ja-JP" sz="2000" b="1" baseline="30000" dirty="0" smtClean="0"/>
              <a:t>+</a:t>
            </a:r>
          </a:p>
          <a:p>
            <a:pPr algn="ctr"/>
            <a:r>
              <a:rPr kumimoji="1" lang="en-US" altLang="ja-JP" sz="2000" b="1" dirty="0" smtClean="0"/>
              <a:t>11.2 </a:t>
            </a:r>
            <a:r>
              <a:rPr kumimoji="1" lang="en-US" altLang="ja-JP" sz="2000" b="1" dirty="0" err="1" smtClean="0"/>
              <a:t>AGeV</a:t>
            </a:r>
            <a:endParaRPr kumimoji="1" lang="en-US" altLang="ja-JP" sz="2000" b="1" dirty="0" smtClean="0"/>
          </a:p>
        </p:txBody>
      </p:sp>
      <p:cxnSp>
        <p:nvCxnSpPr>
          <p:cNvPr id="28" name="直線コネクタ 27"/>
          <p:cNvCxnSpPr/>
          <p:nvPr/>
        </p:nvCxnSpPr>
        <p:spPr>
          <a:xfrm>
            <a:off x="5937918" y="4379064"/>
            <a:ext cx="0" cy="9420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3957403" y="3220537"/>
            <a:ext cx="3070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Existing proton accelerators</a:t>
            </a:r>
            <a:endParaRPr kumimoji="1" lang="ja-JP" altLang="en-US" sz="2000" dirty="0"/>
          </a:p>
        </p:txBody>
      </p:sp>
      <p:sp>
        <p:nvSpPr>
          <p:cNvPr id="33" name="正方形/長方形 32"/>
          <p:cNvSpPr/>
          <p:nvPr/>
        </p:nvSpPr>
        <p:spPr>
          <a:xfrm>
            <a:off x="74755" y="5435932"/>
            <a:ext cx="11128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dirty="0"/>
              <a:t>. </a:t>
            </a:r>
            <a:r>
              <a:rPr lang="en-US" altLang="ja-JP" dirty="0" smtClean="0"/>
              <a:t>Harada</a:t>
            </a:r>
          </a:p>
          <a:p>
            <a:r>
              <a:rPr lang="en-US" altLang="ja-JP" dirty="0" smtClean="0"/>
              <a:t>P. K. </a:t>
            </a:r>
            <a:r>
              <a:rPr lang="en-US" altLang="ja-JP" dirty="0" err="1" smtClean="0"/>
              <a:t>Saha</a:t>
            </a:r>
            <a:endParaRPr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7889" y="692696"/>
            <a:ext cx="90730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Utilize existing 3-GeV RCS (Rapid-Cycling Synchrotron) </a:t>
            </a:r>
          </a:p>
          <a:p>
            <a:r>
              <a:rPr lang="en-US" altLang="ja-JP" sz="2400" dirty="0">
                <a:solidFill>
                  <a:srgbClr val="0070C0"/>
                </a:solidFill>
              </a:rPr>
              <a:t> </a:t>
            </a:r>
            <a:r>
              <a:rPr lang="en-US" altLang="ja-JP" sz="2400" dirty="0" smtClean="0">
                <a:solidFill>
                  <a:srgbClr val="0070C0"/>
                </a:solidFill>
              </a:rPr>
              <a:t>                and 50-GeV MR (Main Ring synchrotron) </a:t>
            </a:r>
          </a:p>
          <a:p>
            <a:r>
              <a:rPr lang="en-US" altLang="ja-JP" sz="2400" dirty="0">
                <a:solidFill>
                  <a:srgbClr val="0070C0"/>
                </a:solidFill>
              </a:rPr>
              <a:t>	</a:t>
            </a:r>
            <a:r>
              <a:rPr lang="en-US" altLang="ja-JP" sz="2400" dirty="0" smtClean="0">
                <a:solidFill>
                  <a:srgbClr val="FF0000"/>
                </a:solidFill>
              </a:rPr>
              <a:t>Proton beam rate ~ 1.3x10</a:t>
            </a:r>
            <a:r>
              <a:rPr lang="en-US" altLang="ja-JP" sz="2400" baseline="30000" dirty="0" smtClean="0">
                <a:solidFill>
                  <a:srgbClr val="FF0000"/>
                </a:solidFill>
              </a:rPr>
              <a:t>14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>
                <a:solidFill>
                  <a:srgbClr val="FF0000"/>
                </a:solidFill>
              </a:rPr>
              <a:t>/</a:t>
            </a:r>
            <a:r>
              <a:rPr lang="en-US" altLang="ja-JP" sz="2400" dirty="0" smtClean="0">
                <a:solidFill>
                  <a:srgbClr val="FF0000"/>
                </a:solidFill>
              </a:rPr>
              <a:t>cycle </a:t>
            </a:r>
            <a:r>
              <a:rPr lang="en-US" altLang="ja-JP" sz="2400" dirty="0" smtClean="0"/>
              <a:t>(2017)</a:t>
            </a:r>
          </a:p>
          <a:p>
            <a:pPr marL="0" lvl="1"/>
            <a:r>
              <a:rPr lang="en-US" altLang="ja-JP" sz="2400" dirty="0"/>
              <a:t>Parallel RCS operations : </a:t>
            </a:r>
            <a:r>
              <a:rPr lang="en-US" altLang="ja-JP" sz="2000" dirty="0"/>
              <a:t>HI beams : for MR</a:t>
            </a:r>
          </a:p>
          <a:p>
            <a:pPr marL="0" lvl="1"/>
            <a:r>
              <a:rPr lang="en-US" altLang="ja-JP" sz="2000" dirty="0"/>
              <a:t>                                                      p beams : for Material and Life sciences Facility (MLF</a:t>
            </a:r>
            <a:r>
              <a:rPr lang="en-US" altLang="ja-JP" sz="2000" dirty="0" smtClean="0"/>
              <a:t>)</a:t>
            </a:r>
            <a:endParaRPr lang="en-US" altLang="ja-JP" sz="20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9900592" y="4630761"/>
            <a:ext cx="6891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Simulation result: </a:t>
            </a:r>
          </a:p>
          <a:p>
            <a:r>
              <a:rPr lang="en-US" altLang="ja-JP" sz="2800" dirty="0" smtClean="0">
                <a:solidFill>
                  <a:srgbClr val="FF0000"/>
                </a:solidFill>
              </a:rPr>
              <a:t>less than 0.03% beam loss at 1×10</a:t>
            </a:r>
            <a:r>
              <a:rPr lang="en-US" altLang="ja-JP" sz="2800" baseline="30000" dirty="0" smtClean="0">
                <a:solidFill>
                  <a:srgbClr val="FF0000"/>
                </a:solidFill>
              </a:rPr>
              <a:t>11</a:t>
            </a:r>
            <a:r>
              <a:rPr lang="en-US" altLang="ja-JP" sz="2800" dirty="0" smtClean="0">
                <a:solidFill>
                  <a:srgbClr val="FF0000"/>
                </a:solidFill>
              </a:rPr>
              <a:t>/bunch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67889" y="3366223"/>
            <a:ext cx="3889514" cy="2057585"/>
            <a:chOff x="67889" y="3366223"/>
            <a:chExt cx="3889514" cy="2057585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91184" y="4486351"/>
              <a:ext cx="911603" cy="832571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5400000">
              <a:off x="832696" y="4111792"/>
              <a:ext cx="441923" cy="1550123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2429999" y="4486351"/>
              <a:ext cx="1048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b="1" dirty="0" smtClean="0"/>
                <a:t>HI booster</a:t>
              </a:r>
              <a:endParaRPr kumimoji="1" lang="ja-JP" altLang="en-US" sz="2000" b="1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78596" y="4204226"/>
              <a:ext cx="16506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b="1" dirty="0" smtClean="0"/>
                <a:t>HI LINAC</a:t>
              </a:r>
              <a:endParaRPr kumimoji="1" lang="ja-JP" altLang="en-US" sz="2400" b="1" dirty="0"/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 flipV="1">
              <a:off x="1929247" y="4804449"/>
              <a:ext cx="465523" cy="737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/>
            <p:nvPr/>
          </p:nvCxnSpPr>
          <p:spPr>
            <a:xfrm flipV="1">
              <a:off x="3491880" y="4804449"/>
              <a:ext cx="465523" cy="737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ボックス 24"/>
            <p:cNvSpPr txBox="1"/>
            <p:nvPr/>
          </p:nvSpPr>
          <p:spPr>
            <a:xfrm>
              <a:off x="1640192" y="3866593"/>
              <a:ext cx="12389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stripping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3707904" y="4379064"/>
              <a:ext cx="0" cy="94203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2483768" y="4384997"/>
              <a:ext cx="0" cy="94203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>
              <a:off x="2123728" y="4384997"/>
              <a:ext cx="0" cy="94203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正方形/長方形 29"/>
            <p:cNvSpPr/>
            <p:nvPr/>
          </p:nvSpPr>
          <p:spPr>
            <a:xfrm>
              <a:off x="67889" y="3866593"/>
              <a:ext cx="3820837" cy="15572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115616" y="3366223"/>
              <a:ext cx="179991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solidFill>
                    <a:srgbClr val="FF0000"/>
                  </a:solidFill>
                </a:rPr>
                <a:t>New HI injector</a:t>
              </a:r>
              <a:endParaRPr kumimoji="1" lang="ja-JP" alt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1692765" y="4577146"/>
            <a:ext cx="2580728" cy="1394134"/>
            <a:chOff x="72231" y="4182698"/>
            <a:chExt cx="2580728" cy="1394134"/>
          </a:xfrm>
        </p:grpSpPr>
        <p:sp>
          <p:nvSpPr>
            <p:cNvPr id="46" name="テキスト ボックス 45"/>
            <p:cNvSpPr txBox="1"/>
            <p:nvPr/>
          </p:nvSpPr>
          <p:spPr>
            <a:xfrm>
              <a:off x="72231" y="5207500"/>
              <a:ext cx="1800096" cy="369332"/>
            </a:xfrm>
            <a:prstGeom prst="rect">
              <a:avLst/>
            </a:prstGeom>
            <a:noFill/>
            <a:ln w="3810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800" dirty="0" smtClean="0">
                  <a:solidFill>
                    <a:srgbClr val="0000FF"/>
                  </a:solidFill>
                  <a:latin typeface="Calibri"/>
                  <a:ea typeface="ＭＳ Ｐゴシック"/>
                </a:rPr>
                <a:t>H</a:t>
              </a:r>
              <a:r>
                <a:rPr lang="en-US" altLang="ja-JP" sz="1800" baseline="30000" dirty="0" smtClean="0">
                  <a:solidFill>
                    <a:srgbClr val="0000FF"/>
                  </a:solidFill>
                  <a:latin typeface="Calibri"/>
                  <a:ea typeface="ＭＳ Ｐゴシック"/>
                </a:rPr>
                <a:t>-</a:t>
              </a:r>
              <a:r>
                <a:rPr lang="en-US" altLang="ja-JP" sz="1800" dirty="0" smtClean="0">
                  <a:solidFill>
                    <a:srgbClr val="0000FF"/>
                  </a:solidFill>
                  <a:latin typeface="Calibri"/>
                  <a:ea typeface="ＭＳ Ｐゴシック"/>
                </a:rPr>
                <a:t> </a:t>
              </a:r>
              <a:r>
                <a:rPr lang="en-US" altLang="ja-JP" sz="1800" dirty="0" err="1" smtClean="0">
                  <a:solidFill>
                    <a:srgbClr val="0000FF"/>
                  </a:solidFill>
                  <a:latin typeface="Calibri"/>
                  <a:ea typeface="ＭＳ Ｐゴシック"/>
                </a:rPr>
                <a:t>Linac</a:t>
              </a:r>
              <a:r>
                <a:rPr lang="en-US" altLang="ja-JP" sz="1800" dirty="0" smtClean="0">
                  <a:solidFill>
                    <a:srgbClr val="0000FF"/>
                  </a:solidFill>
                  <a:latin typeface="Calibri"/>
                  <a:ea typeface="ＭＳ Ｐゴシック"/>
                </a:rPr>
                <a:t>: 0.4 GeV</a:t>
              </a:r>
              <a:endParaRPr lang="ja-JP" altLang="en-US" sz="1800" dirty="0">
                <a:solidFill>
                  <a:srgbClr val="0000FF"/>
                </a:solidFill>
                <a:latin typeface="Calibri"/>
                <a:ea typeface="ＭＳ Ｐゴシック"/>
              </a:endParaRPr>
            </a:p>
          </p:txBody>
        </p:sp>
        <p:cxnSp>
          <p:nvCxnSpPr>
            <p:cNvPr id="47" name="直線コネクタ 46"/>
            <p:cNvCxnSpPr>
              <a:stCxn id="46" idx="3"/>
            </p:cNvCxnSpPr>
            <p:nvPr/>
          </p:nvCxnSpPr>
          <p:spPr>
            <a:xfrm>
              <a:off x="1872327" y="5392166"/>
              <a:ext cx="568800" cy="0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</a:ln>
            <a:effectLst/>
          </p:spPr>
        </p:cxnSp>
        <p:cxnSp>
          <p:nvCxnSpPr>
            <p:cNvPr id="48" name="直線コネクタ 47"/>
            <p:cNvCxnSpPr/>
            <p:nvPr/>
          </p:nvCxnSpPr>
          <p:spPr>
            <a:xfrm flipV="1">
              <a:off x="2423999" y="4658560"/>
              <a:ext cx="0" cy="741600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</a:ln>
            <a:effectLst/>
          </p:spPr>
        </p:cxnSp>
        <p:cxnSp>
          <p:nvCxnSpPr>
            <p:cNvPr id="49" name="直線コネクタ 48"/>
            <p:cNvCxnSpPr/>
            <p:nvPr/>
          </p:nvCxnSpPr>
          <p:spPr>
            <a:xfrm rot="-180000" flipV="1">
              <a:off x="2412543" y="4182698"/>
              <a:ext cx="240416" cy="483340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tailEnd type="triangle" w="lg" len="lg"/>
            </a:ln>
            <a:effectLst/>
          </p:spPr>
        </p:cxnSp>
      </p:grpSp>
      <p:sp>
        <p:nvSpPr>
          <p:cNvPr id="50" name="テキスト ボックス 49"/>
          <p:cNvSpPr txBox="1"/>
          <p:nvPr/>
        </p:nvSpPr>
        <p:spPr>
          <a:xfrm>
            <a:off x="7433288" y="4648870"/>
            <a:ext cx="811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MLF</a:t>
            </a:r>
            <a:endParaRPr kumimoji="1" lang="ja-JP" altLang="en-US" sz="2400" b="1" dirty="0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5741109" y="4728063"/>
            <a:ext cx="1559431" cy="174573"/>
          </a:xfrm>
          <a:prstGeom prst="straightConnector1">
            <a:avLst/>
          </a:prstGeom>
          <a:ln w="38100">
            <a:solidFill>
              <a:srgbClr val="2203DB"/>
            </a:solidFill>
            <a:prstDash val="sysDash"/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0" y="2659558"/>
            <a:ext cx="9076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Simulation in </a:t>
            </a:r>
            <a:r>
              <a:rPr lang="en-US" altLang="ja-JP" sz="2000" dirty="0">
                <a:solidFill>
                  <a:srgbClr val="FF0000"/>
                </a:solidFill>
              </a:rPr>
              <a:t>RCS : </a:t>
            </a:r>
            <a:r>
              <a:rPr lang="en-US" altLang="ja-JP" sz="2000" dirty="0" smtClean="0">
                <a:solidFill>
                  <a:srgbClr val="FF0000"/>
                </a:solidFill>
              </a:rPr>
              <a:t>&gt;99.97% of beam can be accelerated without loss at 4×10</a:t>
            </a:r>
            <a:r>
              <a:rPr lang="en-US" altLang="ja-JP" sz="2000" baseline="30000" dirty="0" smtClean="0">
                <a:solidFill>
                  <a:srgbClr val="FF0000"/>
                </a:solidFill>
              </a:rPr>
              <a:t>11</a:t>
            </a:r>
            <a:r>
              <a:rPr lang="en-US" altLang="ja-JP" sz="2000" dirty="0" smtClean="0">
                <a:solidFill>
                  <a:srgbClr val="FF0000"/>
                </a:solidFill>
              </a:rPr>
              <a:t>/cycle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23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1" grpId="0"/>
      <p:bldP spid="1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HypHI</a:t>
            </a:r>
            <a:r>
              <a:rPr kumimoji="1" lang="en-US" altLang="ja-JP" dirty="0" smtClean="0"/>
              <a:t> Results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3933056"/>
            <a:ext cx="8964488" cy="2841179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Comparison of the absolute yields (</a:t>
            </a:r>
            <a:r>
              <a:rPr kumimoji="1" lang="en-US" altLang="ja-JP" dirty="0" err="1" smtClean="0"/>
              <a:t>dN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dy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en-US" altLang="ja-JP" baseline="30000" dirty="0" smtClean="0"/>
              <a:t>6</a:t>
            </a:r>
            <a:r>
              <a:rPr lang="en-US" altLang="ja-JP" dirty="0" smtClean="0"/>
              <a:t>Li+</a:t>
            </a:r>
            <a:r>
              <a:rPr lang="en-US" altLang="ja-JP" baseline="30000" dirty="0" smtClean="0"/>
              <a:t>12</a:t>
            </a:r>
            <a:r>
              <a:rPr lang="en-US" altLang="ja-JP" dirty="0" smtClean="0"/>
              <a:t>C minimum-bias cross section :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total</a:t>
            </a:r>
            <a:r>
              <a:rPr lang="en-US" altLang="ja-JP" baseline="-25000" dirty="0" smtClean="0"/>
              <a:t> </a:t>
            </a:r>
            <a:r>
              <a:rPr lang="en-US" altLang="ja-JP" dirty="0"/>
              <a:t>=</a:t>
            </a:r>
            <a:r>
              <a:rPr lang="en-US" altLang="ja-JP" dirty="0" smtClean="0"/>
              <a:t>0.667b</a:t>
            </a:r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N(</a:t>
            </a:r>
            <a:r>
              <a:rPr lang="en-US" altLang="ja-JP" dirty="0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) = 2.6x10</a:t>
            </a:r>
            <a:r>
              <a:rPr lang="en-US" altLang="ja-JP" baseline="30000" dirty="0" smtClean="0"/>
              <a:t>-3</a:t>
            </a:r>
          </a:p>
          <a:p>
            <a:pPr lvl="1"/>
            <a:r>
              <a:rPr lang="en-US" altLang="ja-JP" dirty="0" smtClean="0"/>
              <a:t>N(</a:t>
            </a:r>
            <a:r>
              <a:rPr lang="en-US" altLang="ja-JP" baseline="30000" dirty="0" smtClean="0"/>
              <a:t>3</a:t>
            </a:r>
            <a:r>
              <a:rPr lang="en-US" altLang="ja-JP" baseline="-25000" dirty="0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H)= </a:t>
            </a:r>
            <a:r>
              <a:rPr lang="en-US" altLang="ja-JP" dirty="0" smtClean="0">
                <a:latin typeface="Symbol" panose="05050102010706020507" pitchFamily="18" charset="2"/>
              </a:rPr>
              <a:t>s(</a:t>
            </a:r>
            <a:r>
              <a:rPr lang="en-US" altLang="ja-JP" baseline="30000" dirty="0" smtClean="0"/>
              <a:t>3</a:t>
            </a:r>
            <a:r>
              <a:rPr lang="en-US" altLang="ja-JP" baseline="-25000" dirty="0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H)/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total</a:t>
            </a:r>
            <a:r>
              <a:rPr lang="en-US" altLang="ja-JP" dirty="0" smtClean="0"/>
              <a:t> = 3.9x10</a:t>
            </a:r>
            <a:r>
              <a:rPr lang="en-US" altLang="ja-JP" baseline="30000" dirty="0" smtClean="0"/>
              <a:t>-6</a:t>
            </a:r>
            <a:r>
              <a:rPr lang="en-US" altLang="ja-JP" dirty="0" smtClean="0"/>
              <a:t>/0.667= 5.8x10</a:t>
            </a:r>
            <a:r>
              <a:rPr lang="en-US" altLang="ja-JP" baseline="30000" dirty="0" smtClean="0"/>
              <a:t>-6</a:t>
            </a:r>
          </a:p>
          <a:p>
            <a:pPr lvl="1"/>
            <a:r>
              <a:rPr lang="en-US" altLang="ja-JP" dirty="0" smtClean="0"/>
              <a:t>N(</a:t>
            </a:r>
            <a:r>
              <a:rPr lang="en-US" altLang="ja-JP" baseline="30000" dirty="0" smtClean="0"/>
              <a:t>4</a:t>
            </a:r>
            <a:r>
              <a:rPr lang="en-US" altLang="ja-JP" baseline="-25000" dirty="0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H</a:t>
            </a:r>
            <a:r>
              <a:rPr lang="en-US" altLang="ja-JP" dirty="0"/>
              <a:t>)= </a:t>
            </a:r>
            <a:r>
              <a:rPr lang="en-US" altLang="ja-JP" dirty="0" smtClean="0">
                <a:latin typeface="Symbol" panose="05050102010706020507" pitchFamily="18" charset="2"/>
              </a:rPr>
              <a:t>s(</a:t>
            </a:r>
            <a:r>
              <a:rPr lang="en-US" altLang="ja-JP" baseline="30000" dirty="0" smtClean="0"/>
              <a:t>4</a:t>
            </a:r>
            <a:r>
              <a:rPr lang="en-US" altLang="ja-JP" baseline="-25000" dirty="0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H</a:t>
            </a:r>
            <a:r>
              <a:rPr lang="en-US" altLang="ja-JP" dirty="0"/>
              <a:t>)/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total</a:t>
            </a:r>
            <a:r>
              <a:rPr lang="en-US" altLang="ja-JP" dirty="0"/>
              <a:t> = </a:t>
            </a:r>
            <a:r>
              <a:rPr lang="en-US" altLang="ja-JP" dirty="0" smtClean="0"/>
              <a:t>3.1x10</a:t>
            </a:r>
            <a:r>
              <a:rPr lang="en-US" altLang="ja-JP" baseline="30000" dirty="0" smtClean="0"/>
              <a:t>-6</a:t>
            </a:r>
            <a:r>
              <a:rPr lang="en-US" altLang="ja-JP" dirty="0" smtClean="0"/>
              <a:t>/0.667= 4.6x10</a:t>
            </a:r>
            <a:r>
              <a:rPr lang="en-US" altLang="ja-JP" baseline="30000" dirty="0" smtClean="0"/>
              <a:t>-6</a:t>
            </a:r>
            <a:endParaRPr lang="en-US" altLang="ja-JP" baseline="30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50</a:t>
            </a:fld>
            <a:endParaRPr kumimoji="1" lang="ja-JP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5449488" cy="232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6012160" y="5589240"/>
            <a:ext cx="1296144" cy="115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7110282" y="5445224"/>
            <a:ext cx="198022" cy="288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308304" y="5266074"/>
            <a:ext cx="1519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~3x10</a:t>
            </a:r>
            <a:r>
              <a:rPr lang="en-US" altLang="ja-JP" baseline="30000" dirty="0" smtClean="0"/>
              <a:t>-6</a:t>
            </a:r>
            <a:r>
              <a:rPr lang="en-US" altLang="ja-JP" dirty="0" smtClean="0"/>
              <a:t> in </a:t>
            </a:r>
            <a:r>
              <a:rPr lang="en-US" altLang="ja-JP" dirty="0" err="1" smtClean="0"/>
              <a:t>p+C</a:t>
            </a:r>
            <a:endParaRPr lang="en-US" altLang="ja-JP" dirty="0" smtClean="0"/>
          </a:p>
          <a:p>
            <a:r>
              <a:rPr lang="en-US" altLang="ja-JP" dirty="0"/>
              <a:t>a</a:t>
            </a:r>
            <a:r>
              <a:rPr lang="en-US" altLang="ja-JP" dirty="0" smtClean="0"/>
              <a:t>t E16?</a:t>
            </a:r>
          </a:p>
          <a:p>
            <a:r>
              <a:rPr lang="en-US" altLang="ja-JP" dirty="0" err="1" smtClean="0"/>
              <a:t>p+C</a:t>
            </a:r>
            <a:r>
              <a:rPr lang="en-US" altLang="ja-JP" dirty="0" smtClean="0"/>
              <a:t>/Li+C</a:t>
            </a:r>
            <a:r>
              <a:rPr lang="en-US" altLang="ja-JP" dirty="0"/>
              <a:t>~</a:t>
            </a:r>
            <a:r>
              <a:rPr lang="en-US" altLang="ja-JP" dirty="0" smtClean="0"/>
              <a:t>1/6</a:t>
            </a:r>
            <a:endParaRPr kumimoji="1" lang="en-US" altLang="ja-JP" dirty="0" smtClean="0"/>
          </a:p>
          <a:p>
            <a:r>
              <a:rPr kumimoji="1" lang="en-US" altLang="ja-JP" dirty="0" smtClean="0"/>
              <a:t>Energy </a:t>
            </a:r>
            <a:r>
              <a:rPr kumimoji="1" lang="en-US" altLang="ja-JP" dirty="0" err="1" smtClean="0"/>
              <a:t>cor</a:t>
            </a:r>
            <a:r>
              <a:rPr lang="en-US" altLang="ja-JP" dirty="0"/>
              <a:t>=</a:t>
            </a:r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497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748" y="5067300"/>
            <a:ext cx="48196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1" y="5450568"/>
            <a:ext cx="45339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p+C</a:t>
            </a:r>
            <a:r>
              <a:rPr lang="en-US" altLang="ja-JP" dirty="0" smtClean="0"/>
              <a:t> at 50 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58277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Multiplicity</a:t>
            </a:r>
          </a:p>
          <a:p>
            <a:pPr marL="0" indent="0">
              <a:buNone/>
            </a:pPr>
            <a:r>
              <a:rPr lang="en-US" altLang="ja-JP" dirty="0" err="1" smtClean="0"/>
              <a:t>p+C</a:t>
            </a:r>
            <a:r>
              <a:rPr lang="en-US" altLang="ja-JP" dirty="0" smtClean="0"/>
              <a:t> cross section=0.62b</a:t>
            </a:r>
          </a:p>
          <a:p>
            <a:pPr marL="0" indent="0">
              <a:buNone/>
            </a:pPr>
            <a:r>
              <a:rPr lang="en-US" altLang="ja-JP" dirty="0" smtClean="0"/>
              <a:t>N=43x10</a:t>
            </a:r>
            <a:r>
              <a:rPr lang="en-US" altLang="ja-JP" baseline="30000" dirty="0" smtClean="0"/>
              <a:t>-6</a:t>
            </a:r>
            <a:r>
              <a:rPr lang="en-US" altLang="ja-JP" dirty="0" smtClean="0"/>
              <a:t>/0.62=7x10</a:t>
            </a:r>
            <a:r>
              <a:rPr lang="en-US" altLang="ja-JP" baseline="30000" dirty="0" smtClean="0"/>
              <a:t>-5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51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748" y="1340768"/>
            <a:ext cx="4842789" cy="3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1979712" y="6309320"/>
            <a:ext cx="432048" cy="216024"/>
          </a:xfrm>
          <a:prstGeom prst="rect">
            <a:avLst/>
          </a:prstGeom>
          <a:noFill/>
          <a:ln>
            <a:solidFill>
              <a:srgbClr val="0EFE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932040" y="6129087"/>
            <a:ext cx="432048" cy="216024"/>
          </a:xfrm>
          <a:prstGeom prst="rect">
            <a:avLst/>
          </a:prstGeom>
          <a:noFill/>
          <a:ln>
            <a:solidFill>
              <a:srgbClr val="0EFE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2915816" y="6290989"/>
            <a:ext cx="432048" cy="21602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7380312" y="6129087"/>
            <a:ext cx="432048" cy="21602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3942700" y="6290989"/>
            <a:ext cx="43204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380312" y="6292427"/>
            <a:ext cx="43204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50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52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68"/>
            <a:ext cx="9240178" cy="6521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931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53</a:t>
            </a:fld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66423" cy="6480720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5598150" y="256643"/>
            <a:ext cx="2772308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Candidate TOF position?</a:t>
            </a:r>
          </a:p>
          <a:p>
            <a:r>
              <a:rPr lang="en-US" altLang="ja-JP" dirty="0" smtClean="0"/>
              <a:t>Flight path ~1.25m?</a:t>
            </a:r>
          </a:p>
          <a:p>
            <a:r>
              <a:rPr lang="en-US" altLang="ja-JP" dirty="0" smtClean="0"/>
              <a:t>15&lt;</a:t>
            </a:r>
            <a:r>
              <a:rPr lang="en-US" altLang="ja-JP" dirty="0" smtClean="0">
                <a:latin typeface="Symbol" panose="05050102010706020507" pitchFamily="18" charset="2"/>
              </a:rPr>
              <a:t>q</a:t>
            </a:r>
            <a:r>
              <a:rPr lang="en-US" altLang="ja-JP" dirty="0" smtClean="0"/>
              <a:t>&lt;45</a:t>
            </a:r>
          </a:p>
          <a:p>
            <a:endParaRPr lang="en-US" altLang="ja-JP" dirty="0" smtClean="0"/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4872314" y="1196752"/>
            <a:ext cx="995830" cy="690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4343694" y="1149072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S0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872314" y="1333738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S1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94408" y="170307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S2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546808" y="234888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S3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103912" y="1518404"/>
            <a:ext cx="3919663" cy="2308324"/>
          </a:xfrm>
          <a:prstGeom prst="rect">
            <a:avLst/>
          </a:prstGeom>
          <a:solidFill>
            <a:srgbClr val="99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S0:-15&lt;</a:t>
            </a:r>
            <a:r>
              <a:rPr kumimoji="1" lang="en-US" altLang="ja-JP" dirty="0" smtClean="0">
                <a:latin typeface="Symbol" panose="05050102010706020507" pitchFamily="18" charset="2"/>
              </a:rPr>
              <a:t>q</a:t>
            </a:r>
            <a:r>
              <a:rPr kumimoji="1" lang="en-US" altLang="ja-JP" dirty="0" smtClean="0"/>
              <a:t>&lt;15</a:t>
            </a:r>
          </a:p>
          <a:p>
            <a:r>
              <a:rPr lang="en-US" altLang="ja-JP" dirty="0" smtClean="0"/>
              <a:t>S1: 15&lt;</a:t>
            </a:r>
            <a:r>
              <a:rPr lang="en-US" altLang="ja-JP" dirty="0">
                <a:latin typeface="Symbol" panose="05050102010706020507" pitchFamily="18" charset="2"/>
              </a:rPr>
              <a:t>q</a:t>
            </a:r>
            <a:r>
              <a:rPr lang="en-US" altLang="ja-JP" dirty="0" smtClean="0"/>
              <a:t>&lt;45</a:t>
            </a:r>
          </a:p>
          <a:p>
            <a:r>
              <a:rPr kumimoji="1" lang="en-US" altLang="ja-JP" dirty="0" smtClean="0"/>
              <a:t>S2: 45&lt;</a:t>
            </a:r>
            <a:r>
              <a:rPr lang="en-US" altLang="ja-JP" dirty="0">
                <a:latin typeface="Symbol" panose="05050102010706020507" pitchFamily="18" charset="2"/>
              </a:rPr>
              <a:t>q</a:t>
            </a:r>
            <a:r>
              <a:rPr kumimoji="1" lang="en-US" altLang="ja-JP" dirty="0" smtClean="0"/>
              <a:t>&lt;75</a:t>
            </a:r>
          </a:p>
          <a:p>
            <a:r>
              <a:rPr lang="en-US" altLang="ja-JP" dirty="0" smtClean="0"/>
              <a:t>S3: 75&lt;</a:t>
            </a:r>
            <a:r>
              <a:rPr lang="en-US" altLang="ja-JP" dirty="0">
                <a:latin typeface="Symbol" panose="05050102010706020507" pitchFamily="18" charset="2"/>
              </a:rPr>
              <a:t>q</a:t>
            </a:r>
            <a:r>
              <a:rPr lang="en-US" altLang="ja-JP" dirty="0" smtClean="0"/>
              <a:t>&lt;105</a:t>
            </a:r>
          </a:p>
          <a:p>
            <a:r>
              <a:rPr kumimoji="1" lang="en-US" altLang="ja-JP" dirty="0" smtClean="0"/>
              <a:t>S4: 105&lt;</a:t>
            </a:r>
            <a:r>
              <a:rPr lang="en-US" altLang="ja-JP" dirty="0" smtClean="0">
                <a:latin typeface="Symbol" panose="05050102010706020507" pitchFamily="18" charset="2"/>
              </a:rPr>
              <a:t>q</a:t>
            </a:r>
            <a:r>
              <a:rPr kumimoji="1" lang="en-US" altLang="ja-JP" dirty="0" smtClean="0"/>
              <a:t>&lt;135</a:t>
            </a:r>
          </a:p>
          <a:p>
            <a:r>
              <a:rPr lang="en-US" altLang="ja-JP" dirty="0" smtClean="0"/>
              <a:t>MRPC : 0.67mx0.67m at 1.25m distance</a:t>
            </a:r>
          </a:p>
          <a:p>
            <a:r>
              <a:rPr kumimoji="1" lang="en-US" altLang="ja-JP" dirty="0" err="1" smtClean="0">
                <a:latin typeface="Symbol" panose="05050102010706020507" pitchFamily="18" charset="2"/>
              </a:rPr>
              <a:t>Dq</a:t>
            </a:r>
            <a:r>
              <a:rPr kumimoji="1" lang="en-US" altLang="ja-JP" dirty="0" smtClean="0"/>
              <a:t> =</a:t>
            </a:r>
            <a:r>
              <a:rPr kumimoji="1" lang="en-US" altLang="ja-JP" dirty="0" smtClean="0">
                <a:latin typeface="Symbol" panose="05050102010706020507" pitchFamily="18" charset="2"/>
              </a:rPr>
              <a:t> </a:t>
            </a:r>
            <a:r>
              <a:rPr lang="en-US" altLang="ja-JP" dirty="0" err="1">
                <a:latin typeface="Symbol" panose="05050102010706020507" pitchFamily="18" charset="2"/>
              </a:rPr>
              <a:t>D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f</a:t>
            </a:r>
            <a:r>
              <a:rPr kumimoji="1" lang="en-US" altLang="ja-JP" dirty="0" smtClean="0">
                <a:latin typeface="Symbol" panose="05050102010706020507" pitchFamily="18" charset="2"/>
              </a:rPr>
              <a:t> </a:t>
            </a:r>
            <a:r>
              <a:rPr kumimoji="1" lang="en-US" altLang="ja-JP" dirty="0" smtClean="0"/>
              <a:t>= </a:t>
            </a:r>
            <a:r>
              <a:rPr lang="en-US" altLang="ja-JP" dirty="0" smtClean="0"/>
              <a:t>30</a:t>
            </a:r>
            <a:endParaRPr kumimoji="1" lang="en-US" altLang="ja-JP" dirty="0" smtClean="0"/>
          </a:p>
          <a:p>
            <a:r>
              <a:rPr lang="en-US" altLang="ja-JP" dirty="0" smtClean="0"/>
              <a:t>Fit in 1 section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4408" y="2903399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S4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 rot="1721873">
            <a:off x="4707040" y="1867927"/>
            <a:ext cx="324878" cy="45719"/>
          </a:xfrm>
          <a:prstGeom prst="rect">
            <a:avLst/>
          </a:prstGeom>
          <a:solidFill>
            <a:srgbClr val="0DFF0D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 rot="19888964">
            <a:off x="4027793" y="1865708"/>
            <a:ext cx="324878" cy="45719"/>
          </a:xfrm>
          <a:prstGeom prst="rect">
            <a:avLst/>
          </a:prstGeom>
          <a:solidFill>
            <a:srgbClr val="0DFF0D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91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54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860876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91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  </a:t>
            </a:r>
            <a:r>
              <a:rPr lang="en-US" altLang="ja-JP" sz="3200" smtClean="0"/>
              <a:t>AGS-E886  strangelet search using D6-line </a:t>
            </a:r>
            <a:endParaRPr lang="ja-JP" altLang="en-US" sz="3200" smtClean="0"/>
          </a:p>
        </p:txBody>
      </p:sp>
      <p:pic>
        <p:nvPicPr>
          <p:cNvPr id="2662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484313"/>
            <a:ext cx="8489950" cy="4681537"/>
          </a:xfrm>
          <a:noFill/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9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タイトル 1"/>
          <p:cNvSpPr>
            <a:spLocks noGrp="1"/>
          </p:cNvSpPr>
          <p:nvPr>
            <p:ph type="title"/>
          </p:nvPr>
        </p:nvSpPr>
        <p:spPr>
          <a:xfrm>
            <a:off x="722313" y="304800"/>
            <a:ext cx="8170862" cy="700088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      10</a:t>
            </a:r>
            <a:r>
              <a:rPr lang="en-US" altLang="ja-JP" baseline="30000" dirty="0" smtClean="0"/>
              <a:t>-6~-7</a:t>
            </a:r>
            <a:r>
              <a:rPr lang="en-US" altLang="ja-JP" dirty="0" smtClean="0"/>
              <a:t> sensitivity (near target rapidity)</a:t>
            </a:r>
            <a:endParaRPr lang="ja-JP" altLang="en-US" dirty="0" smtClean="0"/>
          </a:p>
        </p:txBody>
      </p:sp>
      <p:pic>
        <p:nvPicPr>
          <p:cNvPr id="2765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916113"/>
            <a:ext cx="3429000" cy="3313112"/>
          </a:xfrm>
          <a:noFill/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56</a:t>
            </a:fld>
            <a:endParaRPr kumimoji="1" lang="ja-JP" altLang="en-US"/>
          </a:p>
        </p:txBody>
      </p:sp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876" y="1484785"/>
            <a:ext cx="4011124" cy="39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79512" y="1346284"/>
            <a:ext cx="4415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PID of fragments is easy if Z can be measured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229201"/>
            <a:ext cx="4480223" cy="1568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線矢印コネクタ 4"/>
          <p:cNvCxnSpPr/>
          <p:nvPr/>
        </p:nvCxnSpPr>
        <p:spPr>
          <a:xfrm flipH="1" flipV="1">
            <a:off x="3923928" y="6093296"/>
            <a:ext cx="7200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 flipV="1">
            <a:off x="5580112" y="5833667"/>
            <a:ext cx="7200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4550796" y="6084004"/>
            <a:ext cx="54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TOF</a:t>
            </a:r>
            <a:endParaRPr kumimoji="1"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3995936" y="6193707"/>
            <a:ext cx="1656184" cy="2596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669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57</a:t>
            </a:fld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533400"/>
            <a:ext cx="771525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779912" y="6324600"/>
            <a:ext cx="1868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X. Luo, CPOD2014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229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Exotic particles in HI collisions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925144"/>
          </a:xfrm>
        </p:spPr>
        <p:txBody>
          <a:bodyPr>
            <a:normAutofit fontScale="47500" lnSpcReduction="20000"/>
          </a:bodyPr>
          <a:lstStyle/>
          <a:p>
            <a:r>
              <a:rPr kumimoji="1" lang="en-US" altLang="ja-JP" dirty="0" err="1" smtClean="0"/>
              <a:t>Dibaryon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H</a:t>
            </a:r>
            <a:r>
              <a:rPr lang="en-US" altLang="ja-JP" dirty="0" err="1" smtClean="0">
                <a:sym typeface="Wingdings" panose="05000000000000000000" pitchFamily="2" charset="2"/>
              </a:rPr>
              <a:t>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LL</a:t>
            </a:r>
            <a:r>
              <a:rPr lang="en-US" altLang="ja-JP" dirty="0" err="1" smtClean="0">
                <a:sym typeface="Wingdings" panose="05000000000000000000" pitchFamily="2" charset="2"/>
              </a:rPr>
              <a:t>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dirty="0" err="1" smtClean="0">
                <a:sym typeface="Wingdings" panose="05000000000000000000" pitchFamily="2" charset="2"/>
              </a:rPr>
              <a:t>-p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dirty="0" err="1" smtClean="0">
                <a:sym typeface="Wingdings" panose="05000000000000000000" pitchFamily="2" charset="2"/>
              </a:rPr>
              <a:t>-p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d*(2380)</a:t>
            </a:r>
            <a:r>
              <a:rPr lang="en-US" altLang="ja-JP" dirty="0" err="1" smtClean="0">
                <a:sym typeface="Wingdings" panose="05000000000000000000" pitchFamily="2" charset="2"/>
              </a:rPr>
              <a:t>d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dirty="0" err="1" smtClean="0">
                <a:sym typeface="Wingdings" panose="05000000000000000000" pitchFamily="2" charset="2"/>
              </a:rPr>
              <a:t>+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dirty="0" smtClean="0">
                <a:sym typeface="Wingdings" panose="05000000000000000000" pitchFamily="2" charset="2"/>
              </a:rPr>
              <a:t>-</a:t>
            </a:r>
          </a:p>
          <a:p>
            <a:r>
              <a:rPr lang="en-US" altLang="ja-JP" dirty="0" err="1" smtClean="0">
                <a:sym typeface="Wingdings" panose="05000000000000000000" pitchFamily="2" charset="2"/>
              </a:rPr>
              <a:t>Kaonic</a:t>
            </a:r>
            <a:r>
              <a:rPr lang="en-US" altLang="ja-JP" dirty="0" smtClean="0">
                <a:sym typeface="Wingdings" panose="05000000000000000000" pitchFamily="2" charset="2"/>
              </a:rPr>
              <a:t> nucleus</a:t>
            </a:r>
            <a:endParaRPr lang="en-US" altLang="ja-JP" dirty="0">
              <a:sym typeface="Wingdings" panose="05000000000000000000" pitchFamily="2" charset="2"/>
            </a:endParaRPr>
          </a:p>
          <a:p>
            <a:pPr lvl="1"/>
            <a:r>
              <a:rPr lang="en-US" altLang="ja-JP" dirty="0" err="1" smtClean="0">
                <a:sym typeface="Wingdings" panose="05000000000000000000" pitchFamily="2" charset="2"/>
              </a:rPr>
              <a:t>K-pp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en-US" altLang="ja-JP" dirty="0" err="1" smtClean="0">
                <a:sym typeface="Wingdings" panose="05000000000000000000" pitchFamily="2" charset="2"/>
              </a:rPr>
              <a:t>p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dirty="0" err="1" smtClean="0">
                <a:sym typeface="Wingdings" panose="05000000000000000000" pitchFamily="2" charset="2"/>
              </a:rPr>
              <a:t>-pp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Resonances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K*(892)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dirty="0" err="1" smtClean="0">
                <a:sym typeface="Wingdings" panose="05000000000000000000" pitchFamily="2" charset="2"/>
              </a:rPr>
              <a:t>K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kumimoji="1" lang="en-US" altLang="ja-JP" dirty="0" smtClean="0">
                <a:sym typeface="Wingdings" panose="05000000000000000000" pitchFamily="2" charset="2"/>
              </a:rPr>
              <a:t>(1232)p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</a:p>
          <a:p>
            <a:pPr lvl="1"/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altLang="ja-JP" dirty="0" smtClean="0">
                <a:sym typeface="Wingdings" panose="05000000000000000000" pitchFamily="2" charset="2"/>
              </a:rPr>
              <a:t>(1385)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en-US" altLang="ja-JP" dirty="0" err="1" smtClean="0">
                <a:sym typeface="Wingdings" panose="05000000000000000000" pitchFamily="2" charset="2"/>
              </a:rPr>
              <a:t>p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en-US" altLang="ja-JP" dirty="0" smtClean="0">
                <a:sym typeface="Wingdings" panose="05000000000000000000" pitchFamily="2" charset="2"/>
              </a:rPr>
              <a:t>(1520)</a:t>
            </a:r>
            <a:r>
              <a:rPr lang="en-US" altLang="ja-JP" dirty="0" err="1" smtClean="0">
                <a:sym typeface="Wingdings" panose="05000000000000000000" pitchFamily="2" charset="2"/>
              </a:rPr>
              <a:t>pK</a:t>
            </a:r>
            <a:r>
              <a:rPr lang="en-US" altLang="ja-JP" dirty="0" smtClean="0">
                <a:sym typeface="Wingdings" panose="05000000000000000000" pitchFamily="2" charset="2"/>
              </a:rPr>
              <a:t>-</a:t>
            </a:r>
          </a:p>
          <a:p>
            <a:pPr lvl="1"/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X</a:t>
            </a:r>
            <a:r>
              <a:rPr lang="en-US" altLang="ja-JP" dirty="0" smtClean="0">
                <a:sym typeface="Wingdings" panose="05000000000000000000" pitchFamily="2" charset="2"/>
              </a:rPr>
              <a:t>(1530)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Xp</a:t>
            </a:r>
            <a:endParaRPr lang="en-US" altLang="ja-JP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1"/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WLK-</a:t>
            </a:r>
          </a:p>
          <a:p>
            <a:pPr lvl="1"/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X-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Lp</a:t>
            </a:r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-</a:t>
            </a:r>
          </a:p>
          <a:p>
            <a:r>
              <a:rPr lang="en-US" altLang="ja-JP" dirty="0" err="1" smtClean="0">
                <a:sym typeface="Wingdings" panose="05000000000000000000" pitchFamily="2" charset="2"/>
              </a:rPr>
              <a:t>Penta</a:t>
            </a:r>
            <a:r>
              <a:rPr lang="en-US" altLang="ja-JP" dirty="0" smtClean="0">
                <a:sym typeface="Wingdings" panose="05000000000000000000" pitchFamily="2" charset="2"/>
              </a:rPr>
              <a:t> quarks</a:t>
            </a:r>
          </a:p>
          <a:p>
            <a:pPr lvl="1"/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Q</a:t>
            </a:r>
            <a:r>
              <a:rPr lang="en-US" altLang="ja-JP" dirty="0" smtClean="0">
                <a:sym typeface="Wingdings" panose="05000000000000000000" pitchFamily="2" charset="2"/>
              </a:rPr>
              <a:t>+(</a:t>
            </a:r>
            <a:r>
              <a:rPr lang="en-US" altLang="ja-JP" dirty="0" err="1" smtClean="0">
                <a:sym typeface="Wingdings" panose="05000000000000000000" pitchFamily="2" charset="2"/>
              </a:rPr>
              <a:t>uudd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sym typeface="Wingdings" panose="05000000000000000000" pitchFamily="2" charset="2"/>
              </a:rPr>
              <a:t>sbar</a:t>
            </a:r>
            <a:r>
              <a:rPr lang="en-US" altLang="ja-JP" dirty="0" smtClean="0">
                <a:sym typeface="Wingdings" panose="05000000000000000000" pitchFamily="2" charset="2"/>
              </a:rPr>
              <a:t>)</a:t>
            </a:r>
            <a:r>
              <a:rPr lang="en-US" altLang="ja-JP" dirty="0" err="1" smtClean="0">
                <a:sym typeface="Wingdings" panose="05000000000000000000" pitchFamily="2" charset="2"/>
              </a:rPr>
              <a:t>pKs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Q++</a:t>
            </a:r>
            <a:r>
              <a:rPr lang="en-US" altLang="ja-JP" dirty="0" smtClean="0">
                <a:sym typeface="Wingdings" panose="05000000000000000000" pitchFamily="2" charset="2"/>
              </a:rPr>
              <a:t>+(</a:t>
            </a:r>
            <a:r>
              <a:rPr lang="en-US" altLang="ja-JP" dirty="0" err="1" smtClean="0">
                <a:sym typeface="Wingdings" panose="05000000000000000000" pitchFamily="2" charset="2"/>
              </a:rPr>
              <a:t>uuuu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sym typeface="Wingdings" panose="05000000000000000000" pitchFamily="2" charset="2"/>
              </a:rPr>
              <a:t>sbar</a:t>
            </a:r>
            <a:r>
              <a:rPr lang="en-US" altLang="ja-JP" dirty="0" smtClean="0">
                <a:sym typeface="Wingdings" panose="05000000000000000000" pitchFamily="2" charset="2"/>
              </a:rPr>
              <a:t>)</a:t>
            </a:r>
            <a:r>
              <a:rPr lang="en-US" altLang="ja-JP" dirty="0" err="1" smtClean="0">
                <a:sym typeface="Wingdings" panose="05000000000000000000" pitchFamily="2" charset="2"/>
              </a:rPr>
              <a:t>p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dirty="0" err="1" smtClean="0">
                <a:sym typeface="Wingdings" panose="05000000000000000000" pitchFamily="2" charset="2"/>
              </a:rPr>
              <a:t>+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dirty="0" smtClean="0">
                <a:sym typeface="Wingdings" panose="05000000000000000000" pitchFamily="2" charset="2"/>
              </a:rPr>
              <a:t>+</a:t>
            </a:r>
          </a:p>
          <a:p>
            <a:pPr lvl="1"/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Q</a:t>
            </a:r>
            <a:r>
              <a:rPr lang="en-US" altLang="ja-JP" dirty="0" smtClean="0">
                <a:sym typeface="Wingdings" panose="05000000000000000000" pitchFamily="2" charset="2"/>
              </a:rPr>
              <a:t>0(</a:t>
            </a:r>
            <a:r>
              <a:rPr lang="en-US" altLang="ja-JP" dirty="0" err="1" smtClean="0">
                <a:sym typeface="Wingdings" panose="05000000000000000000" pitchFamily="2" charset="2"/>
              </a:rPr>
              <a:t>uddd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sym typeface="Wingdings" panose="05000000000000000000" pitchFamily="2" charset="2"/>
              </a:rPr>
              <a:t>sbar</a:t>
            </a:r>
            <a:r>
              <a:rPr lang="en-US" altLang="ja-JP" dirty="0" smtClean="0">
                <a:sym typeface="Wingdings" panose="05000000000000000000" pitchFamily="2" charset="2"/>
              </a:rPr>
              <a:t>)pK-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Ns(</a:t>
            </a:r>
            <a:r>
              <a:rPr lang="en-US" altLang="ja-JP" dirty="0" err="1" smtClean="0">
                <a:sym typeface="Wingdings" panose="05000000000000000000" pitchFamily="2" charset="2"/>
              </a:rPr>
              <a:t>uudd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sym typeface="Wingdings" panose="05000000000000000000" pitchFamily="2" charset="2"/>
              </a:rPr>
              <a:t>ubar</a:t>
            </a:r>
            <a:r>
              <a:rPr lang="en-US" altLang="ja-JP" dirty="0" smtClean="0">
                <a:sym typeface="Wingdings" panose="05000000000000000000" pitchFamily="2" charset="2"/>
              </a:rPr>
              <a:t>)</a:t>
            </a:r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en-US" altLang="ja-JP" dirty="0" smtClean="0">
                <a:sym typeface="Wingdings" panose="05000000000000000000" pitchFamily="2" charset="2"/>
              </a:rPr>
              <a:t>K</a:t>
            </a:r>
          </a:p>
          <a:p>
            <a:pPr lvl="1"/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altLang="ja-JP" dirty="0" smtClean="0">
                <a:sym typeface="Wingdings" panose="05000000000000000000" pitchFamily="2" charset="2"/>
              </a:rPr>
              <a:t>5(</a:t>
            </a:r>
            <a:r>
              <a:rPr lang="en-US" altLang="ja-JP" dirty="0" err="1" smtClean="0">
                <a:sym typeface="Wingdings" panose="05000000000000000000" pitchFamily="2" charset="2"/>
              </a:rPr>
              <a:t>udds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sym typeface="Wingdings" panose="05000000000000000000" pitchFamily="2" charset="2"/>
              </a:rPr>
              <a:t>ubar</a:t>
            </a:r>
            <a:r>
              <a:rPr lang="en-US" altLang="ja-JP" dirty="0" smtClean="0">
                <a:sym typeface="Wingdings" panose="05000000000000000000" pitchFamily="2" charset="2"/>
              </a:rPr>
              <a:t>)</a:t>
            </a:r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Lp</a:t>
            </a:r>
          </a:p>
          <a:p>
            <a:pPr lvl="1"/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altLang="ja-JP" dirty="0" smtClean="0">
                <a:sym typeface="Wingdings" panose="05000000000000000000" pitchFamily="2" charset="2"/>
              </a:rPr>
              <a:t>5(</a:t>
            </a:r>
            <a:r>
              <a:rPr lang="en-US" altLang="ja-JP" dirty="0" err="1" smtClean="0">
                <a:sym typeface="Wingdings" panose="05000000000000000000" pitchFamily="2" charset="2"/>
              </a:rPr>
              <a:t>uuds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>
                <a:sym typeface="Wingdings" panose="05000000000000000000" pitchFamily="2" charset="2"/>
              </a:rPr>
              <a:t>d</a:t>
            </a:r>
            <a:r>
              <a:rPr lang="en-US" altLang="ja-JP" dirty="0" err="1" smtClean="0">
                <a:sym typeface="Wingdings" panose="05000000000000000000" pitchFamily="2" charset="2"/>
              </a:rPr>
              <a:t>bar</a:t>
            </a:r>
            <a:r>
              <a:rPr lang="en-US" altLang="ja-JP" dirty="0" smtClean="0">
                <a:sym typeface="Wingdings" panose="05000000000000000000" pitchFamily="2" charset="2"/>
              </a:rPr>
              <a:t>)pK0bar</a:t>
            </a:r>
          </a:p>
          <a:p>
            <a:pPr lvl="1"/>
            <a:r>
              <a:rPr lang="ja-JP" altLang="ja-JP" dirty="0"/>
              <a:t>π</a:t>
            </a:r>
            <a:r>
              <a:rPr lang="en-US" altLang="ja-JP" dirty="0" smtClean="0"/>
              <a:t>-p</a:t>
            </a:r>
            <a:r>
              <a:rPr lang="en-US" altLang="ja-JP" dirty="0" smtClean="0">
                <a:sym typeface="Wingdings" panose="05000000000000000000" pitchFamily="2" charset="2"/>
              </a:rPr>
              <a:t></a:t>
            </a:r>
            <a:r>
              <a:rPr lang="ja-JP" altLang="ja-JP" dirty="0" smtClean="0"/>
              <a:t>φ</a:t>
            </a:r>
            <a:r>
              <a:rPr lang="en-US" altLang="ja-JP" dirty="0" smtClean="0"/>
              <a:t>n (</a:t>
            </a:r>
            <a:r>
              <a:rPr lang="en-US" altLang="ja-JP" dirty="0" err="1" smtClean="0"/>
              <a:t>udd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ssbar</a:t>
            </a:r>
            <a:r>
              <a:rPr lang="en-US" altLang="ja-JP" dirty="0"/>
              <a:t>)</a:t>
            </a:r>
            <a:endParaRPr lang="ja-JP" altLang="ja-JP" dirty="0"/>
          </a:p>
          <a:p>
            <a:pPr lvl="1"/>
            <a:endParaRPr lang="en-US" altLang="ja-JP" dirty="0">
              <a:sym typeface="Wingdings" panose="05000000000000000000" pitchFamily="2" charset="2"/>
            </a:endParaRPr>
          </a:p>
          <a:p>
            <a:pPr lvl="1"/>
            <a:endParaRPr lang="en-US" altLang="ja-JP" dirty="0" smtClean="0">
              <a:sym typeface="Wingdings" panose="05000000000000000000" pitchFamily="2" charset="2"/>
            </a:endParaRPr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33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59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466725"/>
            <a:ext cx="7915275" cy="592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940152" y="4077072"/>
            <a:ext cx="2282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Y. Nara, Heavy </a:t>
            </a:r>
            <a:r>
              <a:rPr lang="en-US" altLang="ja-JP" dirty="0" smtClean="0"/>
              <a:t>Ion Pub</a:t>
            </a:r>
          </a:p>
          <a:p>
            <a:r>
              <a:rPr kumimoji="1" lang="en-US" altLang="ja-JP" dirty="0" smtClean="0"/>
              <a:t>2015/07/14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342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9208" y="-315416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Physics goals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23753" y="836712"/>
            <a:ext cx="8640960" cy="5832648"/>
          </a:xfrm>
          <a:ln>
            <a:noFill/>
          </a:ln>
        </p:spPr>
        <p:txBody>
          <a:bodyPr>
            <a:normAutofit fontScale="77500" lnSpcReduction="20000"/>
          </a:bodyPr>
          <a:lstStyle/>
          <a:p>
            <a:r>
              <a:rPr lang="en-US" altLang="ja-JP" dirty="0" err="1" smtClean="0">
                <a:solidFill>
                  <a:srgbClr val="FF0000"/>
                </a:solidFill>
              </a:rPr>
              <a:t>Dileptons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(</a:t>
            </a:r>
            <a:r>
              <a:rPr lang="en-US" altLang="ja-JP" dirty="0" err="1" smtClean="0">
                <a:solidFill>
                  <a:srgbClr val="FF0000"/>
                </a:solidFill>
              </a:rPr>
              <a:t>dielectron</a:t>
            </a:r>
            <a:r>
              <a:rPr lang="en-US" altLang="ja-JP" dirty="0" smtClean="0">
                <a:solidFill>
                  <a:srgbClr val="FF0000"/>
                </a:solidFill>
              </a:rPr>
              <a:t> and </a:t>
            </a:r>
            <a:r>
              <a:rPr lang="en-US" altLang="ja-JP" dirty="0" err="1" smtClean="0">
                <a:solidFill>
                  <a:srgbClr val="FF0000"/>
                </a:solidFill>
              </a:rPr>
              <a:t>dimuon</a:t>
            </a:r>
            <a:r>
              <a:rPr lang="en-US" altLang="ja-JP" dirty="0" smtClean="0">
                <a:solidFill>
                  <a:srgbClr val="FF0000"/>
                </a:solidFill>
              </a:rPr>
              <a:t>)</a:t>
            </a:r>
            <a:r>
              <a:rPr lang="en-US" altLang="ja-JP" dirty="0" smtClean="0"/>
              <a:t> </a:t>
            </a:r>
            <a:endParaRPr lang="en-US" altLang="ja-JP" dirty="0" smtClean="0">
              <a:solidFill>
                <a:srgbClr val="4F81BD"/>
              </a:solidFill>
            </a:endParaRPr>
          </a:p>
          <a:p>
            <a:r>
              <a:rPr lang="en-US" altLang="ja-JP" dirty="0" smtClean="0">
                <a:solidFill>
                  <a:srgbClr val="4F81BD"/>
                </a:solidFill>
              </a:rPr>
              <a:t>Hadron measurements in high statistics</a:t>
            </a:r>
            <a:endParaRPr lang="en-US" altLang="ja-JP" dirty="0" smtClean="0"/>
          </a:p>
          <a:p>
            <a:pPr lvl="1"/>
            <a:r>
              <a:rPr lang="en-US" altLang="ja-JP" dirty="0" smtClean="0">
                <a:solidFill>
                  <a:srgbClr val="0070C0"/>
                </a:solidFill>
              </a:rPr>
              <a:t>Strange meson and baryons </a:t>
            </a:r>
            <a:endParaRPr lang="en-US" altLang="ja-JP" dirty="0" smtClean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lvl="1"/>
            <a:r>
              <a:rPr lang="en-US" altLang="ja-JP" dirty="0" smtClean="0">
                <a:solidFill>
                  <a:srgbClr val="0070C0"/>
                </a:solidFill>
              </a:rPr>
              <a:t>Event-by-event fluctuations </a:t>
            </a:r>
            <a:endParaRPr lang="en-US" altLang="ja-JP" dirty="0" smtClean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lvl="1"/>
            <a:r>
              <a:rPr lang="en-US" altLang="ja-JP" dirty="0" smtClean="0">
                <a:solidFill>
                  <a:srgbClr val="0070C0"/>
                </a:solidFill>
                <a:sym typeface="Wingdings" panose="05000000000000000000" pitchFamily="2" charset="2"/>
              </a:rPr>
              <a:t>Two particle correlations</a:t>
            </a:r>
          </a:p>
          <a:p>
            <a:pPr marL="914400" lvl="2" indent="0">
              <a:buNone/>
            </a:pPr>
            <a:r>
              <a:rPr lang="en-US" altLang="ja-JP" dirty="0" smtClean="0">
                <a:sym typeface="Wingdings" panose="05000000000000000000" pitchFamily="2" charset="2"/>
              </a:rPr>
              <a:t>(YN, YY correlations in high baryon density)</a:t>
            </a:r>
          </a:p>
          <a:p>
            <a:pPr lvl="1"/>
            <a:r>
              <a:rPr lang="en-US" altLang="ja-JP" dirty="0" smtClean="0">
                <a:solidFill>
                  <a:srgbClr val="0070C0"/>
                </a:solidFill>
                <a:sym typeface="Wingdings" panose="05000000000000000000" pitchFamily="2" charset="2"/>
              </a:rPr>
              <a:t>Flow </a:t>
            </a:r>
            <a:r>
              <a:rPr lang="en-US" altLang="ja-JP" dirty="0" smtClean="0">
                <a:sym typeface="Wingdings" panose="05000000000000000000" pitchFamily="2" charset="2"/>
              </a:rPr>
              <a:t>(related to EOS?)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rgbClr val="2203DB"/>
                </a:solidFill>
              </a:rPr>
              <a:t>Rare probes</a:t>
            </a:r>
            <a:endParaRPr kumimoji="1" lang="en-US" altLang="ja-JP" dirty="0" smtClean="0">
              <a:solidFill>
                <a:srgbClr val="2203DB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Hypernuclei</a:t>
            </a:r>
          </a:p>
          <a:p>
            <a:pPr lvl="1"/>
            <a:r>
              <a:rPr lang="en-US" altLang="ja-JP" dirty="0" smtClean="0">
                <a:solidFill>
                  <a:srgbClr val="4F81BD"/>
                </a:solidFill>
              </a:rPr>
              <a:t>Exotic hadrons </a:t>
            </a:r>
          </a:p>
          <a:p>
            <a:pPr lvl="2"/>
            <a:r>
              <a:rPr lang="en-US" altLang="ja-JP" dirty="0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(1405), </a:t>
            </a:r>
            <a:r>
              <a:rPr lang="en-US" altLang="ja-JP" dirty="0" err="1" smtClean="0"/>
              <a:t>pentaquarks</a:t>
            </a:r>
            <a:endParaRPr lang="en-US" altLang="ja-JP" dirty="0" smtClean="0"/>
          </a:p>
          <a:p>
            <a:pPr lvl="2"/>
            <a:r>
              <a:rPr lang="en-US" altLang="ja-JP" dirty="0" err="1" smtClean="0"/>
              <a:t>Dibaryon</a:t>
            </a:r>
            <a:r>
              <a:rPr lang="en-US" altLang="ja-JP" dirty="0" smtClean="0"/>
              <a:t> (H-</a:t>
            </a:r>
            <a:r>
              <a:rPr lang="en-US" altLang="ja-JP" dirty="0" err="1" smtClean="0"/>
              <a:t>dibaryon</a:t>
            </a:r>
            <a:r>
              <a:rPr lang="en-US" altLang="ja-JP" dirty="0" smtClean="0"/>
              <a:t>, </a:t>
            </a:r>
            <a:r>
              <a:rPr lang="en-US" altLang="ja-JP" dirty="0" smtClean="0">
                <a:latin typeface="Symbol" panose="05050102010706020507" pitchFamily="18" charset="2"/>
              </a:rPr>
              <a:t>W</a:t>
            </a:r>
            <a:r>
              <a:rPr lang="en-US" altLang="ja-JP" dirty="0" smtClean="0"/>
              <a:t>N, </a:t>
            </a:r>
            <a:r>
              <a:rPr lang="en-US" altLang="ja-JP" dirty="0" smtClean="0">
                <a:latin typeface="Symbol" panose="05050102010706020507" pitchFamily="18" charset="2"/>
              </a:rPr>
              <a:t>DD</a:t>
            </a:r>
            <a:r>
              <a:rPr lang="en-US" altLang="ja-JP" dirty="0" smtClean="0"/>
              <a:t>,…)</a:t>
            </a:r>
          </a:p>
          <a:p>
            <a:pPr lvl="2"/>
            <a:r>
              <a:rPr lang="en-US" altLang="ja-JP" dirty="0" err="1" smtClean="0"/>
              <a:t>Kaonic</a:t>
            </a:r>
            <a:r>
              <a:rPr lang="en-US" altLang="ja-JP" dirty="0" smtClean="0"/>
              <a:t> nucleus (K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pp,…)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>
                <a:solidFill>
                  <a:srgbClr val="0070C0"/>
                </a:solidFill>
              </a:rPr>
              <a:t>Charm</a:t>
            </a:r>
          </a:p>
          <a:p>
            <a:pPr lvl="2"/>
            <a:r>
              <a:rPr lang="en-US" altLang="ja-JP" dirty="0" smtClean="0"/>
              <a:t>J/</a:t>
            </a:r>
            <a:r>
              <a:rPr lang="en-US" altLang="ja-JP" dirty="0" smtClean="0">
                <a:latin typeface="Symbol" panose="05050102010706020507" pitchFamily="18" charset="2"/>
              </a:rPr>
              <a:t>y</a:t>
            </a:r>
            <a:r>
              <a:rPr lang="en-US" altLang="ja-JP" dirty="0" smtClean="0"/>
              <a:t>, D, charmed baryons</a:t>
            </a:r>
          </a:p>
          <a:p>
            <a:r>
              <a:rPr lang="en-US" altLang="ja-JP" dirty="0">
                <a:solidFill>
                  <a:srgbClr val="0070C0"/>
                </a:solidFill>
              </a:rPr>
              <a:t>Photons</a:t>
            </a:r>
          </a:p>
          <a:p>
            <a:pPr lvl="1"/>
            <a:r>
              <a:rPr lang="en-US" altLang="ja-JP" dirty="0"/>
              <a:t>Thermal </a:t>
            </a:r>
            <a:r>
              <a:rPr lang="en-US" altLang="ja-JP" dirty="0" smtClean="0"/>
              <a:t>radiations</a:t>
            </a:r>
            <a:r>
              <a:rPr lang="en-US" altLang="ja-JP" dirty="0" smtClean="0"/>
              <a:t> </a:t>
            </a:r>
            <a:r>
              <a:rPr lang="en-US" altLang="ja-JP" dirty="0"/>
              <a:t>from QGP</a:t>
            </a:r>
          </a:p>
          <a:p>
            <a:pPr lvl="2"/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9540552" y="3342530"/>
            <a:ext cx="4355190" cy="1956620"/>
          </a:xfrm>
          <a:prstGeom prst="roundRect">
            <a:avLst/>
          </a:prstGeom>
          <a:noFill/>
          <a:ln>
            <a:solidFill>
              <a:srgbClr val="0DFF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404648" y="3951508"/>
            <a:ext cx="2086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J-PARC </a:t>
            </a:r>
            <a:r>
              <a:rPr kumimoji="1" lang="en-US" altLang="ja-JP" dirty="0" smtClean="0">
                <a:latin typeface="Symbol" panose="05050102010706020507" pitchFamily="18" charset="2"/>
              </a:rPr>
              <a:t>p</a:t>
            </a:r>
            <a:r>
              <a:rPr kumimoji="1" lang="en-US" altLang="ja-JP" dirty="0" smtClean="0"/>
              <a:t>/K/p beams</a:t>
            </a:r>
            <a:endParaRPr kumimoji="1" lang="ja-JP" altLang="en-US" dirty="0"/>
          </a:p>
        </p:txBody>
      </p:sp>
      <p:sp>
        <p:nvSpPr>
          <p:cNvPr id="14" name="左右矢印 13"/>
          <p:cNvSpPr/>
          <p:nvPr/>
        </p:nvSpPr>
        <p:spPr>
          <a:xfrm>
            <a:off x="9787653" y="3967025"/>
            <a:ext cx="504056" cy="338299"/>
          </a:xfrm>
          <a:prstGeom prst="leftRightArrow">
            <a:avLst/>
          </a:prstGeom>
          <a:solidFill>
            <a:srgbClr val="0DFF0D"/>
          </a:solidFill>
          <a:ln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260632" y="1350385"/>
            <a:ext cx="163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J-PARC E16 </a:t>
            </a:r>
            <a:r>
              <a:rPr kumimoji="1" lang="en-US" altLang="ja-JP" dirty="0" err="1" smtClean="0"/>
              <a:t>p+A</a:t>
            </a:r>
            <a:endParaRPr kumimoji="1" lang="ja-JP" altLang="en-US" dirty="0"/>
          </a:p>
        </p:txBody>
      </p:sp>
      <p:sp>
        <p:nvSpPr>
          <p:cNvPr id="10" name="左右矢印 9"/>
          <p:cNvSpPr/>
          <p:nvPr/>
        </p:nvSpPr>
        <p:spPr>
          <a:xfrm>
            <a:off x="9684568" y="1359677"/>
            <a:ext cx="504056" cy="338299"/>
          </a:xfrm>
          <a:prstGeom prst="leftRightArrow">
            <a:avLst/>
          </a:prstGeom>
          <a:solidFill>
            <a:srgbClr val="0DFF0D"/>
          </a:solidFill>
          <a:ln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78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5981" y="-315416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RICH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306" y="501398"/>
            <a:ext cx="6120679" cy="3511811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Design based on HADES-RICH</a:t>
            </a:r>
          </a:p>
          <a:p>
            <a:r>
              <a:rPr lang="en-US" altLang="ja-JP" dirty="0" smtClean="0"/>
              <a:t>Target shifted to downstream of RICH center</a:t>
            </a:r>
          </a:p>
          <a:p>
            <a:pPr lvl="1"/>
            <a:r>
              <a:rPr lang="en-US" altLang="ja-JP" dirty="0" smtClean="0"/>
              <a:t>Slightly small theta acceptance (&lt;80deg)</a:t>
            </a:r>
          </a:p>
          <a:p>
            <a:pPr lvl="1"/>
            <a:r>
              <a:rPr lang="en-US" altLang="ja-JP" dirty="0" smtClean="0"/>
              <a:t>But rings detected at photon detector at larger theta (avoid overlap with high density charged track at the photon detector</a:t>
            </a:r>
          </a:p>
          <a:p>
            <a:r>
              <a:rPr lang="en-US" altLang="ja-JP" dirty="0" smtClean="0"/>
              <a:t>Radiator C</a:t>
            </a:r>
            <a:r>
              <a:rPr lang="en-US" altLang="ja-JP" baseline="-25000" dirty="0" smtClean="0"/>
              <a:t>5</a:t>
            </a:r>
            <a:r>
              <a:rPr lang="en-US" altLang="ja-JP" dirty="0" smtClean="0"/>
              <a:t>F</a:t>
            </a:r>
            <a:r>
              <a:rPr lang="en-US" altLang="ja-JP" baseline="-25000" dirty="0" smtClean="0"/>
              <a:t>12</a:t>
            </a:r>
            <a:r>
              <a:rPr lang="en-US" altLang="ja-JP" dirty="0" smtClean="0"/>
              <a:t> radiator (n=1.002)</a:t>
            </a:r>
            <a:endParaRPr lang="en-US" altLang="ja-JP" dirty="0"/>
          </a:p>
          <a:p>
            <a:pPr lvl="1"/>
            <a:r>
              <a:rPr lang="en-US" altLang="ja-JP" dirty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rejection p&lt;3.4 GeV/c</a:t>
            </a:r>
            <a:endParaRPr lang="en-US" altLang="ja-JP" dirty="0"/>
          </a:p>
          <a:p>
            <a:pPr lvl="1"/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60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584" y="1635888"/>
            <a:ext cx="2698571" cy="1702413"/>
          </a:xfrm>
          <a:prstGeom prst="rect">
            <a:avLst/>
          </a:prstGeom>
        </p:spPr>
      </p:pic>
      <p:pic>
        <p:nvPicPr>
          <p:cNvPr id="7" name="Picture 5" descr="C:\Users\sakonew\Documents\experiment\accelerator\JPARC-HI\HICafe-20150724\design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02201" y="908720"/>
            <a:ext cx="2016224" cy="202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直線コネクタ 7"/>
          <p:cNvCxnSpPr/>
          <p:nvPr/>
        </p:nvCxnSpPr>
        <p:spPr>
          <a:xfrm flipV="1">
            <a:off x="1250873" y="5230794"/>
            <a:ext cx="395058" cy="165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1547757" y="5254383"/>
            <a:ext cx="45719" cy="794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>
            <a:off x="1250873" y="5195533"/>
            <a:ext cx="46363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229469" y="5150902"/>
            <a:ext cx="56047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845188" y="5111189"/>
            <a:ext cx="0" cy="3640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645931" y="5232451"/>
            <a:ext cx="0" cy="1329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1714508" y="5195771"/>
            <a:ext cx="0" cy="210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227444" y="5111189"/>
            <a:ext cx="60642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1789947" y="5153308"/>
            <a:ext cx="0" cy="2889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1257691" y="5365439"/>
            <a:ext cx="38824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1257691" y="5405835"/>
            <a:ext cx="46024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1257691" y="5442295"/>
            <a:ext cx="53225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1250873" y="5475191"/>
            <a:ext cx="58445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1881508" y="5405835"/>
            <a:ext cx="0" cy="127799"/>
          </a:xfrm>
          <a:prstGeom prst="line">
            <a:avLst/>
          </a:prstGeom>
          <a:ln w="28575">
            <a:solidFill>
              <a:srgbClr val="E923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1881508" y="5062012"/>
            <a:ext cx="0" cy="127799"/>
          </a:xfrm>
          <a:prstGeom prst="line">
            <a:avLst/>
          </a:prstGeom>
          <a:ln w="28575">
            <a:solidFill>
              <a:srgbClr val="E923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H="1">
            <a:off x="1045741" y="3976961"/>
            <a:ext cx="1191" cy="129946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 rot="5400000">
            <a:off x="823192" y="426285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25" name="アーチ 24"/>
          <p:cNvSpPr>
            <a:spLocks noChangeAspect="1"/>
          </p:cNvSpPr>
          <p:nvPr/>
        </p:nvSpPr>
        <p:spPr>
          <a:xfrm>
            <a:off x="-134716" y="4017995"/>
            <a:ext cx="2782287" cy="2559397"/>
          </a:xfrm>
          <a:prstGeom prst="blockArc">
            <a:avLst>
              <a:gd name="adj1" fmla="val 16130008"/>
              <a:gd name="adj2" fmla="val 5390671"/>
              <a:gd name="adj3" fmla="val 24637"/>
            </a:avLst>
          </a:prstGeom>
          <a:solidFill>
            <a:srgbClr val="30FE70"/>
          </a:solidFill>
          <a:ln w="9525">
            <a:solidFill>
              <a:srgbClr val="30FE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34520" y="4155228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RICH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/>
          <p:nvPr/>
        </p:nvCxnSpPr>
        <p:spPr>
          <a:xfrm flipH="1">
            <a:off x="1199496" y="4281519"/>
            <a:ext cx="1008089" cy="100613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台形 28"/>
          <p:cNvSpPr/>
          <p:nvPr/>
        </p:nvSpPr>
        <p:spPr>
          <a:xfrm rot="-5400000">
            <a:off x="2267703" y="4957671"/>
            <a:ext cx="127860" cy="659964"/>
          </a:xfrm>
          <a:prstGeom prst="trapezoid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アーチ 29"/>
          <p:cNvSpPr>
            <a:spLocks noChangeAspect="1"/>
          </p:cNvSpPr>
          <p:nvPr/>
        </p:nvSpPr>
        <p:spPr>
          <a:xfrm rot="5400000">
            <a:off x="549883" y="4521702"/>
            <a:ext cx="1369578" cy="1589672"/>
          </a:xfrm>
          <a:prstGeom prst="blockArc">
            <a:avLst>
              <a:gd name="adj1" fmla="val 10800000"/>
              <a:gd name="adj2" fmla="val 57152"/>
              <a:gd name="adj3" fmla="val 3575"/>
            </a:avLst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" name="アーチ 30"/>
          <p:cNvSpPr>
            <a:spLocks noChangeAspect="1"/>
          </p:cNvSpPr>
          <p:nvPr/>
        </p:nvSpPr>
        <p:spPr>
          <a:xfrm rot="5400000">
            <a:off x="-33872" y="3895945"/>
            <a:ext cx="2580603" cy="2782290"/>
          </a:xfrm>
          <a:prstGeom prst="blockArc">
            <a:avLst>
              <a:gd name="adj1" fmla="val 10701562"/>
              <a:gd name="adj2" fmla="val 33655"/>
              <a:gd name="adj3" fmla="val 428"/>
            </a:avLst>
          </a:prstGeom>
          <a:solidFill>
            <a:srgbClr val="FF66CC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 rot="18958062">
            <a:off x="1373154" y="4489061"/>
            <a:ext cx="88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R=1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cxnSp>
        <p:nvCxnSpPr>
          <p:cNvPr id="33" name="直線矢印コネクタ 32"/>
          <p:cNvCxnSpPr/>
          <p:nvPr/>
        </p:nvCxnSpPr>
        <p:spPr>
          <a:xfrm flipH="1">
            <a:off x="1210090" y="5569280"/>
            <a:ext cx="373989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 flipH="1">
            <a:off x="1223695" y="4657524"/>
            <a:ext cx="173389" cy="59515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 rot="17047584">
            <a:off x="851522" y="4545050"/>
            <a:ext cx="831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0.5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 rot="1658294">
            <a:off x="1819238" y="5725166"/>
            <a:ext cx="831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1.8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86240" y="5477624"/>
            <a:ext cx="854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0.25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38" name="アーチ 37"/>
          <p:cNvSpPr>
            <a:spLocks noChangeAspect="1"/>
          </p:cNvSpPr>
          <p:nvPr/>
        </p:nvSpPr>
        <p:spPr>
          <a:xfrm rot="5400000">
            <a:off x="-104124" y="3806689"/>
            <a:ext cx="2722990" cy="2935805"/>
          </a:xfrm>
          <a:prstGeom prst="blockArc">
            <a:avLst>
              <a:gd name="adj1" fmla="val 10701562"/>
              <a:gd name="adj2" fmla="val 33655"/>
              <a:gd name="adj3" fmla="val 428"/>
            </a:avLst>
          </a:prstGeom>
          <a:solidFill>
            <a:srgbClr val="FF66CC"/>
          </a:solidFill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7504" y="5909832"/>
            <a:ext cx="985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Photon </a:t>
            </a:r>
          </a:p>
          <a:p>
            <a:r>
              <a:rPr kumimoji="1" lang="en-US" altLang="ja-JP" dirty="0" smtClean="0"/>
              <a:t>detector</a:t>
            </a:r>
            <a:endParaRPr kumimoji="1" lang="ja-JP" altLang="en-US" dirty="0"/>
          </a:p>
        </p:txBody>
      </p:sp>
      <p:cxnSp>
        <p:nvCxnSpPr>
          <p:cNvPr id="42" name="直線矢印コネクタ 41"/>
          <p:cNvCxnSpPr>
            <a:endCxn id="30" idx="1"/>
          </p:cNvCxnSpPr>
          <p:nvPr/>
        </p:nvCxnSpPr>
        <p:spPr>
          <a:xfrm flipV="1">
            <a:off x="827584" y="5976779"/>
            <a:ext cx="396111" cy="2562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コンテンツ プレースホルダ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152619"/>
            <a:ext cx="3686385" cy="360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7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フローチャート: 手作業 141"/>
          <p:cNvSpPr/>
          <p:nvPr/>
        </p:nvSpPr>
        <p:spPr>
          <a:xfrm rot="5400000">
            <a:off x="1756644" y="2595393"/>
            <a:ext cx="5897234" cy="1652345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9433"/>
              <a:gd name="connsiteY0" fmla="*/ 0 h 10094"/>
              <a:gd name="connsiteX1" fmla="*/ 9433 w 9433"/>
              <a:gd name="connsiteY1" fmla="*/ 94 h 10094"/>
              <a:gd name="connsiteX2" fmla="*/ 7433 w 9433"/>
              <a:gd name="connsiteY2" fmla="*/ 10094 h 10094"/>
              <a:gd name="connsiteX3" fmla="*/ 1433 w 9433"/>
              <a:gd name="connsiteY3" fmla="*/ 10094 h 10094"/>
              <a:gd name="connsiteX4" fmla="*/ 0 w 9433"/>
              <a:gd name="connsiteY4" fmla="*/ 0 h 10094"/>
              <a:gd name="connsiteX0" fmla="*/ 0 w 9870"/>
              <a:gd name="connsiteY0" fmla="*/ 0 h 10046"/>
              <a:gd name="connsiteX1" fmla="*/ 9870 w 9870"/>
              <a:gd name="connsiteY1" fmla="*/ 139 h 10046"/>
              <a:gd name="connsiteX2" fmla="*/ 7750 w 9870"/>
              <a:gd name="connsiteY2" fmla="*/ 10046 h 10046"/>
              <a:gd name="connsiteX3" fmla="*/ 1389 w 9870"/>
              <a:gd name="connsiteY3" fmla="*/ 10046 h 10046"/>
              <a:gd name="connsiteX4" fmla="*/ 0 w 9870"/>
              <a:gd name="connsiteY4" fmla="*/ 0 h 10046"/>
              <a:gd name="connsiteX0" fmla="*/ 0 w 9236"/>
              <a:gd name="connsiteY0" fmla="*/ 0 h 10000"/>
              <a:gd name="connsiteX1" fmla="*/ 9236 w 9236"/>
              <a:gd name="connsiteY1" fmla="*/ 0 h 10000"/>
              <a:gd name="connsiteX2" fmla="*/ 7852 w 9236"/>
              <a:gd name="connsiteY2" fmla="*/ 10000 h 10000"/>
              <a:gd name="connsiteX3" fmla="*/ 1407 w 9236"/>
              <a:gd name="connsiteY3" fmla="*/ 10000 h 10000"/>
              <a:gd name="connsiteX4" fmla="*/ 0 w 9236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6" h="10000">
                <a:moveTo>
                  <a:pt x="0" y="0"/>
                </a:moveTo>
                <a:lnTo>
                  <a:pt x="9236" y="0"/>
                </a:lnTo>
                <a:lnTo>
                  <a:pt x="7852" y="10000"/>
                </a:lnTo>
                <a:lnTo>
                  <a:pt x="1407" y="10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ローチャート: 手作業 63"/>
          <p:cNvSpPr/>
          <p:nvPr/>
        </p:nvSpPr>
        <p:spPr>
          <a:xfrm rot="5400000">
            <a:off x="2080728" y="2625127"/>
            <a:ext cx="5240478" cy="1644652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9407"/>
              <a:gd name="connsiteY0" fmla="*/ 0 h 10047"/>
              <a:gd name="connsiteX1" fmla="*/ 9407 w 9407"/>
              <a:gd name="connsiteY1" fmla="*/ 47 h 10047"/>
              <a:gd name="connsiteX2" fmla="*/ 7407 w 9407"/>
              <a:gd name="connsiteY2" fmla="*/ 10047 h 10047"/>
              <a:gd name="connsiteX3" fmla="*/ 1407 w 9407"/>
              <a:gd name="connsiteY3" fmla="*/ 10047 h 10047"/>
              <a:gd name="connsiteX4" fmla="*/ 0 w 9407"/>
              <a:gd name="connsiteY4" fmla="*/ 0 h 10047"/>
              <a:gd name="connsiteX0" fmla="*/ 0 w 9424"/>
              <a:gd name="connsiteY0" fmla="*/ 46 h 10046"/>
              <a:gd name="connsiteX1" fmla="*/ 9424 w 9424"/>
              <a:gd name="connsiteY1" fmla="*/ 0 h 10046"/>
              <a:gd name="connsiteX2" fmla="*/ 7874 w 9424"/>
              <a:gd name="connsiteY2" fmla="*/ 10046 h 10046"/>
              <a:gd name="connsiteX3" fmla="*/ 1496 w 9424"/>
              <a:gd name="connsiteY3" fmla="*/ 10046 h 10046"/>
              <a:gd name="connsiteX4" fmla="*/ 0 w 9424"/>
              <a:gd name="connsiteY4" fmla="*/ 46 h 10046"/>
              <a:gd name="connsiteX0" fmla="*/ 0 w 10000"/>
              <a:gd name="connsiteY0" fmla="*/ 46 h 10000"/>
              <a:gd name="connsiteX1" fmla="*/ 10000 w 10000"/>
              <a:gd name="connsiteY1" fmla="*/ 0 h 10000"/>
              <a:gd name="connsiteX2" fmla="*/ 8428 w 10000"/>
              <a:gd name="connsiteY2" fmla="*/ 10000 h 10000"/>
              <a:gd name="connsiteX3" fmla="*/ 1587 w 10000"/>
              <a:gd name="connsiteY3" fmla="*/ 10000 h 10000"/>
              <a:gd name="connsiteX4" fmla="*/ 0 w 10000"/>
              <a:gd name="connsiteY4" fmla="*/ 46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46"/>
                </a:moveTo>
                <a:lnTo>
                  <a:pt x="10000" y="0"/>
                </a:lnTo>
                <a:lnTo>
                  <a:pt x="8428" y="10000"/>
                </a:lnTo>
                <a:lnTo>
                  <a:pt x="1587" y="10000"/>
                </a:lnTo>
                <a:lnTo>
                  <a:pt x="0" y="46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634401" y="195342"/>
            <a:ext cx="5205010" cy="1143000"/>
          </a:xfrm>
        </p:spPr>
        <p:txBody>
          <a:bodyPr>
            <a:normAutofit fontScale="90000"/>
          </a:bodyPr>
          <a:lstStyle/>
          <a:p>
            <a:r>
              <a:rPr lang="en-US" altLang="ja-JP" sz="3600" i="1" dirty="0" smtClean="0"/>
              <a:t>Preliminary setup</a:t>
            </a:r>
            <a:r>
              <a:rPr kumimoji="1" lang="en-US" altLang="ja-JP" sz="3600" i="1" dirty="0" smtClean="0"/>
              <a:t> </a:t>
            </a:r>
            <a:br>
              <a:rPr kumimoji="1" lang="en-US" altLang="ja-JP" sz="3600" i="1" dirty="0" smtClean="0"/>
            </a:br>
            <a:endParaRPr kumimoji="1" lang="ja-JP" altLang="en-US" sz="3600" i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40352" y="4111883"/>
            <a:ext cx="1594520" cy="1689051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61</a:t>
            </a:fld>
            <a:endParaRPr kumimoji="1" lang="ja-JP" altLang="en-US"/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7802015" y="1646880"/>
            <a:ext cx="914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>
                <a:solidFill>
                  <a:srgbClr val="00B0F0"/>
                </a:solidFill>
              </a:rPr>
              <a:t>Muon</a:t>
            </a:r>
            <a:r>
              <a:rPr lang="en-US" altLang="ja-JP" sz="20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en-US" altLang="ja-JP" sz="2000" dirty="0" smtClean="0">
                <a:solidFill>
                  <a:srgbClr val="00B0F0"/>
                </a:solidFill>
              </a:rPr>
              <a:t>tracker</a:t>
            </a:r>
            <a:endParaRPr kumimoji="1" lang="ja-JP" altLang="en-US" sz="2000" dirty="0">
              <a:solidFill>
                <a:srgbClr val="00B0F0"/>
              </a:solidFill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235384" y="3044208"/>
            <a:ext cx="2056771" cy="390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14050" y="2069274"/>
            <a:ext cx="2078105" cy="319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rgbClr val="00B0F0"/>
                </a:solidFill>
              </a:rPr>
              <a:t>Solenoid</a:t>
            </a:r>
            <a:r>
              <a:rPr kumimoji="1" lang="en-US" altLang="ja-JP" dirty="0" smtClean="0">
                <a:solidFill>
                  <a:srgbClr val="00B0F0"/>
                </a:solidFill>
              </a:rPr>
              <a:t> (BL=1Tm)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08" name="正方形/長方形 107"/>
          <p:cNvSpPr/>
          <p:nvPr/>
        </p:nvSpPr>
        <p:spPr>
          <a:xfrm>
            <a:off x="2555776" y="1661254"/>
            <a:ext cx="1042548" cy="3567946"/>
          </a:xfrm>
          <a:prstGeom prst="rect">
            <a:avLst/>
          </a:prstGeom>
          <a:solidFill>
            <a:srgbClr val="B7F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14052" y="2380992"/>
            <a:ext cx="2086533" cy="21372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214051" y="4513449"/>
            <a:ext cx="2086534" cy="2837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398277" y="5048886"/>
            <a:ext cx="2164713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115616" y="4998794"/>
            <a:ext cx="423013" cy="302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2m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 rot="5400000">
            <a:off x="-36179" y="3040097"/>
            <a:ext cx="397968" cy="321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2m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173112" y="5041439"/>
            <a:ext cx="26871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83578" y="5104307"/>
            <a:ext cx="575087" cy="302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0.3m</a:t>
            </a:r>
            <a:endParaRPr kumimoji="1" lang="ja-JP" altLang="en-US" dirty="0"/>
          </a:p>
        </p:txBody>
      </p:sp>
      <p:sp>
        <p:nvSpPr>
          <p:cNvPr id="33" name="円弧 32"/>
          <p:cNvSpPr/>
          <p:nvPr/>
        </p:nvSpPr>
        <p:spPr>
          <a:xfrm rot="1132463">
            <a:off x="1620698" y="2137240"/>
            <a:ext cx="1706865" cy="2070802"/>
          </a:xfrm>
          <a:prstGeom prst="arc">
            <a:avLst>
              <a:gd name="adj1" fmla="val 1640431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840285" y="2516986"/>
            <a:ext cx="435571" cy="302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30</a:t>
            </a:r>
            <a:r>
              <a:rPr kumimoji="1" lang="en-US" altLang="ja-JP" baseline="30000" dirty="0" smtClean="0"/>
              <a:t>o</a:t>
            </a:r>
            <a:endParaRPr kumimoji="1" lang="ja-JP" altLang="en-US" baseline="30000" dirty="0"/>
          </a:p>
        </p:txBody>
      </p:sp>
      <p:sp>
        <p:nvSpPr>
          <p:cNvPr id="37" name="正方形/長方形 36"/>
          <p:cNvSpPr/>
          <p:nvPr/>
        </p:nvSpPr>
        <p:spPr>
          <a:xfrm>
            <a:off x="6044377" y="548680"/>
            <a:ext cx="45719" cy="577555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0" name="直線矢印コネクタ 49"/>
          <p:cNvCxnSpPr>
            <a:stCxn id="75" idx="3"/>
          </p:cNvCxnSpPr>
          <p:nvPr/>
        </p:nvCxnSpPr>
        <p:spPr>
          <a:xfrm>
            <a:off x="457722" y="3461286"/>
            <a:ext cx="6163764" cy="30919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4123595" y="-36197"/>
            <a:ext cx="216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TOF (5m from target)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 flipV="1">
            <a:off x="228022" y="3397974"/>
            <a:ext cx="383538" cy="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正方形/長方形 74"/>
          <p:cNvSpPr/>
          <p:nvPr/>
        </p:nvSpPr>
        <p:spPr>
          <a:xfrm>
            <a:off x="412003" y="3421564"/>
            <a:ext cx="45719" cy="794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7" name="直線コネクタ 76"/>
          <p:cNvCxnSpPr/>
          <p:nvPr/>
        </p:nvCxnSpPr>
        <p:spPr>
          <a:xfrm>
            <a:off x="210203" y="3343902"/>
            <a:ext cx="4484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222607" y="3280052"/>
            <a:ext cx="60497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>
            <a:off x="924699" y="3224118"/>
            <a:ext cx="0" cy="4929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>
            <a:off x="601313" y="3389360"/>
            <a:ext cx="0" cy="1601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672451" y="3356992"/>
            <a:ext cx="3431" cy="238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正方形/長方形 99"/>
          <p:cNvSpPr/>
          <p:nvPr/>
        </p:nvSpPr>
        <p:spPr>
          <a:xfrm>
            <a:off x="223988" y="2417162"/>
            <a:ext cx="2099502" cy="3743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正方形/長方形 100"/>
          <p:cNvSpPr/>
          <p:nvPr/>
        </p:nvSpPr>
        <p:spPr>
          <a:xfrm>
            <a:off x="223988" y="2708343"/>
            <a:ext cx="2059902" cy="410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/>
          <p:cNvSpPr/>
          <p:nvPr/>
        </p:nvSpPr>
        <p:spPr>
          <a:xfrm>
            <a:off x="223988" y="2867325"/>
            <a:ext cx="2059902" cy="374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正方形/長方形 106"/>
          <p:cNvSpPr/>
          <p:nvPr/>
        </p:nvSpPr>
        <p:spPr>
          <a:xfrm>
            <a:off x="2459169" y="2380992"/>
            <a:ext cx="45719" cy="21725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矢印コネクタ 31"/>
          <p:cNvCxnSpPr>
            <a:stCxn id="75" idx="3"/>
          </p:cNvCxnSpPr>
          <p:nvPr/>
        </p:nvCxnSpPr>
        <p:spPr>
          <a:xfrm flipV="1">
            <a:off x="457722" y="295460"/>
            <a:ext cx="6226647" cy="3165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正方形/長方形 110"/>
          <p:cNvSpPr/>
          <p:nvPr/>
        </p:nvSpPr>
        <p:spPr>
          <a:xfrm>
            <a:off x="5594105" y="793586"/>
            <a:ext cx="45719" cy="52997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正方形/長方形 113"/>
          <p:cNvSpPr/>
          <p:nvPr/>
        </p:nvSpPr>
        <p:spPr>
          <a:xfrm rot="5400000">
            <a:off x="1302111" y="3446134"/>
            <a:ext cx="2115074" cy="3979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1839037" y="1474111"/>
            <a:ext cx="55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70C0"/>
                </a:solidFill>
              </a:rPr>
              <a:t>TOF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cxnSp>
        <p:nvCxnSpPr>
          <p:cNvPr id="121" name="直線矢印コネクタ 120"/>
          <p:cNvCxnSpPr/>
          <p:nvPr/>
        </p:nvCxnSpPr>
        <p:spPr>
          <a:xfrm>
            <a:off x="2061928" y="1721387"/>
            <a:ext cx="0" cy="6957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正方形/長方形 122"/>
          <p:cNvSpPr/>
          <p:nvPr/>
        </p:nvSpPr>
        <p:spPr>
          <a:xfrm>
            <a:off x="6165502" y="476672"/>
            <a:ext cx="134690" cy="5896110"/>
          </a:xfrm>
          <a:prstGeom prst="rect">
            <a:avLst/>
          </a:prstGeom>
          <a:solidFill>
            <a:srgbClr val="E923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5439513" y="6478193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EMCAL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3598336" y="6336268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GEM Trackers</a:t>
            </a:r>
          </a:p>
        </p:txBody>
      </p:sp>
      <p:cxnSp>
        <p:nvCxnSpPr>
          <p:cNvPr id="136" name="直線矢印コネクタ 135"/>
          <p:cNvCxnSpPr>
            <a:stCxn id="134" idx="3"/>
          </p:cNvCxnSpPr>
          <p:nvPr/>
        </p:nvCxnSpPr>
        <p:spPr>
          <a:xfrm flipV="1">
            <a:off x="5050978" y="6127543"/>
            <a:ext cx="590878" cy="3933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矢印コネクタ 137"/>
          <p:cNvCxnSpPr>
            <a:endCxn id="76" idx="2"/>
          </p:cNvCxnSpPr>
          <p:nvPr/>
        </p:nvCxnSpPr>
        <p:spPr>
          <a:xfrm flipH="1" flipV="1">
            <a:off x="3829061" y="5175646"/>
            <a:ext cx="76316" cy="12236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テキスト ボックス 138"/>
          <p:cNvSpPr txBox="1"/>
          <p:nvPr/>
        </p:nvSpPr>
        <p:spPr>
          <a:xfrm>
            <a:off x="2706193" y="1608210"/>
            <a:ext cx="552764" cy="302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RICH</a:t>
            </a:r>
            <a:endParaRPr kumimoji="1" lang="ja-JP" altLang="en-US" dirty="0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76174" y="5613047"/>
            <a:ext cx="2285562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h</a:t>
            </a:r>
            <a:r>
              <a:rPr lang="en-US" altLang="ja-JP" dirty="0" smtClean="0">
                <a:solidFill>
                  <a:srgbClr val="FF0000"/>
                </a:solidFill>
              </a:rPr>
              <a:t>adron-ID (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q</a:t>
            </a:r>
            <a:r>
              <a:rPr lang="en-US" altLang="ja-JP" dirty="0" smtClean="0">
                <a:solidFill>
                  <a:srgbClr val="FF0000"/>
                </a:solidFill>
              </a:rPr>
              <a:t>&lt;110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o</a:t>
            </a:r>
            <a:r>
              <a:rPr lang="en-US" altLang="ja-JP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e</a:t>
            </a:r>
            <a:r>
              <a:rPr kumimoji="1" lang="en-US" altLang="ja-JP" dirty="0" smtClean="0">
                <a:solidFill>
                  <a:srgbClr val="FF0000"/>
                </a:solidFill>
              </a:rPr>
              <a:t>-ID : </a:t>
            </a:r>
            <a:r>
              <a:rPr kumimoji="1"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q</a:t>
            </a:r>
            <a:r>
              <a:rPr kumimoji="1" lang="en-US" altLang="ja-JP" dirty="0" smtClean="0">
                <a:solidFill>
                  <a:srgbClr val="FF0000"/>
                </a:solidFill>
              </a:rPr>
              <a:t>&lt;30</a:t>
            </a:r>
            <a:r>
              <a:rPr kumimoji="1" lang="en-US" altLang="ja-JP" baseline="30000" dirty="0" smtClean="0">
                <a:solidFill>
                  <a:srgbClr val="FF0000"/>
                </a:solidFill>
              </a:rPr>
              <a:t>o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 smtClean="0">
                <a:solidFill>
                  <a:srgbClr val="FF0000"/>
                </a:solidFill>
              </a:rPr>
              <a:t>-ID </a:t>
            </a:r>
            <a:r>
              <a:rPr lang="en-US" altLang="ja-JP" dirty="0">
                <a:solidFill>
                  <a:srgbClr val="FF0000"/>
                </a:solidFill>
              </a:rPr>
              <a:t>: 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q</a:t>
            </a:r>
            <a:r>
              <a:rPr lang="en-US" altLang="ja-JP" dirty="0" smtClean="0">
                <a:solidFill>
                  <a:srgbClr val="FF0000"/>
                </a:solidFill>
              </a:rPr>
              <a:t>&lt;30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o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20</a:t>
            </a:r>
            <a:r>
              <a:rPr lang="en-US" altLang="ja-JP" baseline="30000" dirty="0" smtClean="0">
                <a:solidFill>
                  <a:srgbClr val="0070C0"/>
                </a:solidFill>
              </a:rPr>
              <a:t>o</a:t>
            </a:r>
            <a:r>
              <a:rPr lang="en-US" altLang="ja-JP" dirty="0" smtClean="0">
                <a:solidFill>
                  <a:srgbClr val="0070C0"/>
                </a:solidFill>
              </a:rPr>
              <a:t> = </a:t>
            </a:r>
            <a:r>
              <a:rPr lang="en-US" altLang="ja-JP" dirty="0" err="1" smtClean="0">
                <a:solidFill>
                  <a:srgbClr val="0070C0"/>
                </a:solidFill>
              </a:rPr>
              <a:t>y</a:t>
            </a:r>
            <a:r>
              <a:rPr lang="en-US" altLang="ja-JP" baseline="-25000" dirty="0" err="1" smtClean="0">
                <a:solidFill>
                  <a:srgbClr val="0070C0"/>
                </a:solidFill>
              </a:rPr>
              <a:t>mid</a:t>
            </a:r>
            <a:r>
              <a:rPr lang="en-US" altLang="ja-JP" dirty="0" smtClean="0">
                <a:solidFill>
                  <a:srgbClr val="0070C0"/>
                </a:solidFill>
              </a:rPr>
              <a:t> at 10AGeV/c</a:t>
            </a:r>
            <a:endParaRPr lang="en-US" altLang="ja-JP" dirty="0">
              <a:solidFill>
                <a:srgbClr val="0070C0"/>
              </a:solidFill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3806201" y="1721387"/>
            <a:ext cx="45719" cy="34542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4" name="直線コネクタ 83"/>
          <p:cNvCxnSpPr/>
          <p:nvPr/>
        </p:nvCxnSpPr>
        <p:spPr>
          <a:xfrm>
            <a:off x="212884" y="3221091"/>
            <a:ext cx="70049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/>
          <p:nvPr/>
        </p:nvCxnSpPr>
        <p:spPr>
          <a:xfrm>
            <a:off x="828588" y="3280052"/>
            <a:ext cx="0" cy="3916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正方形/長方形 104"/>
          <p:cNvSpPr/>
          <p:nvPr/>
        </p:nvSpPr>
        <p:spPr>
          <a:xfrm>
            <a:off x="5750417" y="729968"/>
            <a:ext cx="45719" cy="543533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225447" y="3987586"/>
            <a:ext cx="2056771" cy="390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/>
          <p:cNvSpPr/>
          <p:nvPr/>
        </p:nvSpPr>
        <p:spPr>
          <a:xfrm>
            <a:off x="222316" y="4164469"/>
            <a:ext cx="2059902" cy="410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/>
          <p:cNvSpPr/>
          <p:nvPr/>
        </p:nvSpPr>
        <p:spPr>
          <a:xfrm>
            <a:off x="214051" y="3832228"/>
            <a:ext cx="2059902" cy="374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/>
          <p:cNvSpPr/>
          <p:nvPr/>
        </p:nvSpPr>
        <p:spPr>
          <a:xfrm>
            <a:off x="223988" y="4450958"/>
            <a:ext cx="2099502" cy="3743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3" name="直線矢印コネクタ 112"/>
          <p:cNvCxnSpPr/>
          <p:nvPr/>
        </p:nvCxnSpPr>
        <p:spPr>
          <a:xfrm>
            <a:off x="2555776" y="5333556"/>
            <a:ext cx="1052183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テキスト ボックス 116"/>
          <p:cNvSpPr txBox="1"/>
          <p:nvPr/>
        </p:nvSpPr>
        <p:spPr>
          <a:xfrm>
            <a:off x="2924597" y="5024439"/>
            <a:ext cx="423013" cy="302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1m</a:t>
            </a:r>
            <a:endParaRPr kumimoji="1" lang="ja-JP" altLang="en-US" dirty="0"/>
          </a:p>
        </p:txBody>
      </p:sp>
      <p:sp>
        <p:nvSpPr>
          <p:cNvPr id="66" name="フローチャート : 手操作入力 65"/>
          <p:cNvSpPr/>
          <p:nvPr/>
        </p:nvSpPr>
        <p:spPr>
          <a:xfrm rot="10800000">
            <a:off x="2550578" y="1487682"/>
            <a:ext cx="1047758" cy="89654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139"/>
              <a:gd name="connsiteY0" fmla="*/ 12074 h 20074"/>
              <a:gd name="connsiteX1" fmla="*/ 10139 w 10139"/>
              <a:gd name="connsiteY1" fmla="*/ 0 h 20074"/>
              <a:gd name="connsiteX2" fmla="*/ 10000 w 10139"/>
              <a:gd name="connsiteY2" fmla="*/ 20074 h 20074"/>
              <a:gd name="connsiteX3" fmla="*/ 0 w 10139"/>
              <a:gd name="connsiteY3" fmla="*/ 20074 h 20074"/>
              <a:gd name="connsiteX4" fmla="*/ 0 w 10139"/>
              <a:gd name="connsiteY4" fmla="*/ 12074 h 20074"/>
              <a:gd name="connsiteX0" fmla="*/ 0 w 10078"/>
              <a:gd name="connsiteY0" fmla="*/ 12074 h 20074"/>
              <a:gd name="connsiteX1" fmla="*/ 10078 w 10078"/>
              <a:gd name="connsiteY1" fmla="*/ 0 h 20074"/>
              <a:gd name="connsiteX2" fmla="*/ 10000 w 10078"/>
              <a:gd name="connsiteY2" fmla="*/ 20074 h 20074"/>
              <a:gd name="connsiteX3" fmla="*/ 0 w 10078"/>
              <a:gd name="connsiteY3" fmla="*/ 20074 h 20074"/>
              <a:gd name="connsiteX4" fmla="*/ 0 w 10078"/>
              <a:gd name="connsiteY4" fmla="*/ 12074 h 20074"/>
              <a:gd name="connsiteX0" fmla="*/ 0 w 10009"/>
              <a:gd name="connsiteY0" fmla="*/ 12216 h 20216"/>
              <a:gd name="connsiteX1" fmla="*/ 9957 w 10009"/>
              <a:gd name="connsiteY1" fmla="*/ 0 h 20216"/>
              <a:gd name="connsiteX2" fmla="*/ 10000 w 10009"/>
              <a:gd name="connsiteY2" fmla="*/ 20216 h 20216"/>
              <a:gd name="connsiteX3" fmla="*/ 0 w 10009"/>
              <a:gd name="connsiteY3" fmla="*/ 20216 h 20216"/>
              <a:gd name="connsiteX4" fmla="*/ 0 w 10009"/>
              <a:gd name="connsiteY4" fmla="*/ 12216 h 20216"/>
              <a:gd name="connsiteX0" fmla="*/ 0 w 10018"/>
              <a:gd name="connsiteY0" fmla="*/ 12074 h 20074"/>
              <a:gd name="connsiteX1" fmla="*/ 10018 w 10018"/>
              <a:gd name="connsiteY1" fmla="*/ 0 h 20074"/>
              <a:gd name="connsiteX2" fmla="*/ 10000 w 10018"/>
              <a:gd name="connsiteY2" fmla="*/ 20074 h 20074"/>
              <a:gd name="connsiteX3" fmla="*/ 0 w 10018"/>
              <a:gd name="connsiteY3" fmla="*/ 20074 h 20074"/>
              <a:gd name="connsiteX4" fmla="*/ 0 w 10018"/>
              <a:gd name="connsiteY4" fmla="*/ 12074 h 2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8" h="20074">
                <a:moveTo>
                  <a:pt x="0" y="12074"/>
                </a:moveTo>
                <a:lnTo>
                  <a:pt x="10018" y="0"/>
                </a:lnTo>
                <a:cubicBezTo>
                  <a:pt x="9972" y="6691"/>
                  <a:pt x="10046" y="13383"/>
                  <a:pt x="10000" y="20074"/>
                </a:cubicBezTo>
                <a:lnTo>
                  <a:pt x="0" y="20074"/>
                </a:lnTo>
                <a:lnTo>
                  <a:pt x="0" y="1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3" name="フローチャート : 手操作入力 65"/>
          <p:cNvSpPr/>
          <p:nvPr/>
        </p:nvSpPr>
        <p:spPr>
          <a:xfrm rot="10800000" flipV="1">
            <a:off x="2550566" y="4488393"/>
            <a:ext cx="1047758" cy="91806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139"/>
              <a:gd name="connsiteY0" fmla="*/ 12074 h 20074"/>
              <a:gd name="connsiteX1" fmla="*/ 10139 w 10139"/>
              <a:gd name="connsiteY1" fmla="*/ 0 h 20074"/>
              <a:gd name="connsiteX2" fmla="*/ 10000 w 10139"/>
              <a:gd name="connsiteY2" fmla="*/ 20074 h 20074"/>
              <a:gd name="connsiteX3" fmla="*/ 0 w 10139"/>
              <a:gd name="connsiteY3" fmla="*/ 20074 h 20074"/>
              <a:gd name="connsiteX4" fmla="*/ 0 w 10139"/>
              <a:gd name="connsiteY4" fmla="*/ 12074 h 20074"/>
              <a:gd name="connsiteX0" fmla="*/ 0 w 10078"/>
              <a:gd name="connsiteY0" fmla="*/ 12074 h 20074"/>
              <a:gd name="connsiteX1" fmla="*/ 10078 w 10078"/>
              <a:gd name="connsiteY1" fmla="*/ 0 h 20074"/>
              <a:gd name="connsiteX2" fmla="*/ 10000 w 10078"/>
              <a:gd name="connsiteY2" fmla="*/ 20074 h 20074"/>
              <a:gd name="connsiteX3" fmla="*/ 0 w 10078"/>
              <a:gd name="connsiteY3" fmla="*/ 20074 h 20074"/>
              <a:gd name="connsiteX4" fmla="*/ 0 w 10078"/>
              <a:gd name="connsiteY4" fmla="*/ 12074 h 20074"/>
              <a:gd name="connsiteX0" fmla="*/ 0 w 10009"/>
              <a:gd name="connsiteY0" fmla="*/ 12216 h 20216"/>
              <a:gd name="connsiteX1" fmla="*/ 9957 w 10009"/>
              <a:gd name="connsiteY1" fmla="*/ 0 h 20216"/>
              <a:gd name="connsiteX2" fmla="*/ 10000 w 10009"/>
              <a:gd name="connsiteY2" fmla="*/ 20216 h 20216"/>
              <a:gd name="connsiteX3" fmla="*/ 0 w 10009"/>
              <a:gd name="connsiteY3" fmla="*/ 20216 h 20216"/>
              <a:gd name="connsiteX4" fmla="*/ 0 w 10009"/>
              <a:gd name="connsiteY4" fmla="*/ 12216 h 20216"/>
              <a:gd name="connsiteX0" fmla="*/ 0 w 10018"/>
              <a:gd name="connsiteY0" fmla="*/ 12074 h 20074"/>
              <a:gd name="connsiteX1" fmla="*/ 10018 w 10018"/>
              <a:gd name="connsiteY1" fmla="*/ 0 h 20074"/>
              <a:gd name="connsiteX2" fmla="*/ 10000 w 10018"/>
              <a:gd name="connsiteY2" fmla="*/ 20074 h 20074"/>
              <a:gd name="connsiteX3" fmla="*/ 0 w 10018"/>
              <a:gd name="connsiteY3" fmla="*/ 20074 h 20074"/>
              <a:gd name="connsiteX4" fmla="*/ 0 w 10018"/>
              <a:gd name="connsiteY4" fmla="*/ 12074 h 2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8" h="20074">
                <a:moveTo>
                  <a:pt x="0" y="12074"/>
                </a:moveTo>
                <a:lnTo>
                  <a:pt x="10018" y="0"/>
                </a:lnTo>
                <a:cubicBezTo>
                  <a:pt x="9972" y="6691"/>
                  <a:pt x="10046" y="13383"/>
                  <a:pt x="10000" y="20074"/>
                </a:cubicBezTo>
                <a:lnTo>
                  <a:pt x="0" y="20074"/>
                </a:lnTo>
                <a:lnTo>
                  <a:pt x="0" y="1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/>
          <p:cNvSpPr/>
          <p:nvPr/>
        </p:nvSpPr>
        <p:spPr>
          <a:xfrm>
            <a:off x="8532440" y="3200820"/>
            <a:ext cx="650499" cy="516212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4" name="直線矢印コネクタ 153"/>
          <p:cNvCxnSpPr>
            <a:endCxn id="37" idx="0"/>
          </p:cNvCxnSpPr>
          <p:nvPr/>
        </p:nvCxnSpPr>
        <p:spPr>
          <a:xfrm>
            <a:off x="5940152" y="295460"/>
            <a:ext cx="127085" cy="253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正方形/長方形 115"/>
          <p:cNvSpPr/>
          <p:nvPr/>
        </p:nvSpPr>
        <p:spPr>
          <a:xfrm>
            <a:off x="3635896" y="1759418"/>
            <a:ext cx="45719" cy="334489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2899440" y="5482891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1m</a:t>
            </a:r>
            <a:endParaRPr kumimoji="1" lang="ja-JP" altLang="en-US" dirty="0"/>
          </a:p>
        </p:txBody>
      </p:sp>
      <p:cxnSp>
        <p:nvCxnSpPr>
          <p:cNvPr id="131" name="直線矢印コネクタ 130"/>
          <p:cNvCxnSpPr/>
          <p:nvPr/>
        </p:nvCxnSpPr>
        <p:spPr>
          <a:xfrm>
            <a:off x="2555073" y="5482891"/>
            <a:ext cx="1043263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テキスト ボックス 108"/>
          <p:cNvSpPr txBox="1"/>
          <p:nvPr/>
        </p:nvSpPr>
        <p:spPr>
          <a:xfrm>
            <a:off x="2714109" y="1474111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accent1"/>
                </a:solidFill>
              </a:rPr>
              <a:t>RICH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3749" y="1096213"/>
            <a:ext cx="1350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Top View</a:t>
            </a:r>
            <a:endParaRPr kumimoji="1" lang="ja-JP" altLang="en-US" sz="2400" b="1" dirty="0"/>
          </a:p>
        </p:txBody>
      </p:sp>
      <p:cxnSp>
        <p:nvCxnSpPr>
          <p:cNvPr id="141" name="直線コネクタ 140"/>
          <p:cNvCxnSpPr/>
          <p:nvPr/>
        </p:nvCxnSpPr>
        <p:spPr>
          <a:xfrm flipV="1">
            <a:off x="217775" y="3532620"/>
            <a:ext cx="383538" cy="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線コネクタ 147"/>
          <p:cNvCxnSpPr/>
          <p:nvPr/>
        </p:nvCxnSpPr>
        <p:spPr>
          <a:xfrm>
            <a:off x="223988" y="3595520"/>
            <a:ext cx="4484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線コネクタ 150"/>
          <p:cNvCxnSpPr/>
          <p:nvPr/>
        </p:nvCxnSpPr>
        <p:spPr>
          <a:xfrm>
            <a:off x="212884" y="3662420"/>
            <a:ext cx="60497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コネクタ 159"/>
          <p:cNvCxnSpPr/>
          <p:nvPr/>
        </p:nvCxnSpPr>
        <p:spPr>
          <a:xfrm>
            <a:off x="217775" y="3717032"/>
            <a:ext cx="70049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27800" y="3685172"/>
            <a:ext cx="648082" cy="302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target</a:t>
            </a:r>
            <a:endParaRPr kumimoji="1" lang="ja-JP" altLang="en-US" dirty="0"/>
          </a:p>
        </p:txBody>
      </p:sp>
      <p:cxnSp>
        <p:nvCxnSpPr>
          <p:cNvPr id="106" name="直線矢印コネクタ 105"/>
          <p:cNvCxnSpPr/>
          <p:nvPr/>
        </p:nvCxnSpPr>
        <p:spPr>
          <a:xfrm flipV="1">
            <a:off x="402066" y="3532621"/>
            <a:ext cx="19689" cy="2780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>
            <a:off x="2046004" y="3068960"/>
            <a:ext cx="0" cy="274942"/>
          </a:xfrm>
          <a:prstGeom prst="line">
            <a:avLst/>
          </a:prstGeom>
          <a:ln w="28575">
            <a:solidFill>
              <a:srgbClr val="E923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線コネクタ 162"/>
          <p:cNvCxnSpPr/>
          <p:nvPr/>
        </p:nvCxnSpPr>
        <p:spPr>
          <a:xfrm>
            <a:off x="2046004" y="3549496"/>
            <a:ext cx="0" cy="261206"/>
          </a:xfrm>
          <a:prstGeom prst="line">
            <a:avLst/>
          </a:prstGeom>
          <a:ln w="28575">
            <a:solidFill>
              <a:srgbClr val="E923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テキスト ボックス 126"/>
          <p:cNvSpPr txBox="1"/>
          <p:nvPr/>
        </p:nvSpPr>
        <p:spPr>
          <a:xfrm>
            <a:off x="181734" y="2751311"/>
            <a:ext cx="1474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Silicon pixel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/strip</a:t>
            </a:r>
          </a:p>
          <a:p>
            <a:r>
              <a:rPr lang="en-US" altLang="ja-JP" sz="1400" b="1" dirty="0" smtClean="0">
                <a:solidFill>
                  <a:srgbClr val="FF0000"/>
                </a:solidFill>
              </a:rPr>
              <a:t>trackers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536430" y="3995574"/>
            <a:ext cx="1431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GEM </a:t>
            </a:r>
            <a:r>
              <a:rPr lang="en-US" altLang="ja-JP" dirty="0" smtClean="0"/>
              <a:t>trackers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35496" y="2380992"/>
            <a:ext cx="0" cy="210740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正方形/長方形 111"/>
          <p:cNvSpPr/>
          <p:nvPr/>
        </p:nvSpPr>
        <p:spPr>
          <a:xfrm>
            <a:off x="5940152" y="620688"/>
            <a:ext cx="45719" cy="563942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550577" y="2348880"/>
            <a:ext cx="45719" cy="2172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正方形/長方形 136"/>
          <p:cNvSpPr/>
          <p:nvPr/>
        </p:nvSpPr>
        <p:spPr>
          <a:xfrm flipH="1">
            <a:off x="6372200" y="115200"/>
            <a:ext cx="144000" cy="658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5" name="正方形/長方形 144"/>
          <p:cNvSpPr/>
          <p:nvPr/>
        </p:nvSpPr>
        <p:spPr>
          <a:xfrm>
            <a:off x="6516216" y="118690"/>
            <a:ext cx="72008" cy="662203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6" name="正方形/長方形 145"/>
          <p:cNvSpPr/>
          <p:nvPr/>
        </p:nvSpPr>
        <p:spPr>
          <a:xfrm>
            <a:off x="6732240" y="143436"/>
            <a:ext cx="47250" cy="65972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3" name="正方形/長方形 152"/>
          <p:cNvSpPr/>
          <p:nvPr/>
        </p:nvSpPr>
        <p:spPr>
          <a:xfrm flipH="1">
            <a:off x="6588224" y="115200"/>
            <a:ext cx="144000" cy="658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1" name="正方形/長方形 160"/>
          <p:cNvSpPr/>
          <p:nvPr/>
        </p:nvSpPr>
        <p:spPr>
          <a:xfrm flipH="1">
            <a:off x="6804247" y="116632"/>
            <a:ext cx="144000" cy="658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2" name="正方形/長方形 161"/>
          <p:cNvSpPr/>
          <p:nvPr/>
        </p:nvSpPr>
        <p:spPr>
          <a:xfrm>
            <a:off x="6948264" y="129778"/>
            <a:ext cx="72008" cy="661159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4" name="正方形/長方形 163"/>
          <p:cNvSpPr/>
          <p:nvPr/>
        </p:nvSpPr>
        <p:spPr>
          <a:xfrm>
            <a:off x="7164288" y="143437"/>
            <a:ext cx="47250" cy="65972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5" name="正方形/長方形 164"/>
          <p:cNvSpPr/>
          <p:nvPr/>
        </p:nvSpPr>
        <p:spPr>
          <a:xfrm flipH="1">
            <a:off x="7020272" y="115200"/>
            <a:ext cx="144016" cy="658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7" name="正方形/長方形 166"/>
          <p:cNvSpPr/>
          <p:nvPr/>
        </p:nvSpPr>
        <p:spPr>
          <a:xfrm>
            <a:off x="7405070" y="143436"/>
            <a:ext cx="47250" cy="65972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3" name="正方形/長方形 172"/>
          <p:cNvSpPr/>
          <p:nvPr/>
        </p:nvSpPr>
        <p:spPr>
          <a:xfrm>
            <a:off x="7621094" y="116633"/>
            <a:ext cx="47250" cy="661107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0" name="正方形/長方形 109"/>
          <p:cNvSpPr/>
          <p:nvPr/>
        </p:nvSpPr>
        <p:spPr>
          <a:xfrm>
            <a:off x="3958601" y="1658776"/>
            <a:ext cx="45719" cy="359673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/>
          <p:cNvSpPr/>
          <p:nvPr/>
        </p:nvSpPr>
        <p:spPr>
          <a:xfrm>
            <a:off x="4211960" y="1557878"/>
            <a:ext cx="45719" cy="377567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正方形/長方形 131"/>
          <p:cNvSpPr/>
          <p:nvPr/>
        </p:nvSpPr>
        <p:spPr>
          <a:xfrm>
            <a:off x="4499992" y="1412776"/>
            <a:ext cx="45719" cy="41146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/>
          <p:cNvSpPr/>
          <p:nvPr/>
        </p:nvSpPr>
        <p:spPr>
          <a:xfrm>
            <a:off x="5390377" y="953369"/>
            <a:ext cx="49136" cy="499591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正方形/長方形 146"/>
          <p:cNvSpPr/>
          <p:nvPr/>
        </p:nvSpPr>
        <p:spPr>
          <a:xfrm>
            <a:off x="5076056" y="1096213"/>
            <a:ext cx="45719" cy="468400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正方形/長方形 148"/>
          <p:cNvSpPr/>
          <p:nvPr/>
        </p:nvSpPr>
        <p:spPr>
          <a:xfrm>
            <a:off x="4788024" y="1256788"/>
            <a:ext cx="45719" cy="441076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4081983" y="1593666"/>
            <a:ext cx="1237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B0F0"/>
                </a:solidFill>
              </a:rPr>
              <a:t>Dipole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(BL=1.5Tm)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cxnSp>
        <p:nvCxnSpPr>
          <p:cNvPr id="150" name="直線コネクタ 149"/>
          <p:cNvCxnSpPr/>
          <p:nvPr/>
        </p:nvCxnSpPr>
        <p:spPr>
          <a:xfrm>
            <a:off x="1115616" y="3152110"/>
            <a:ext cx="0" cy="63693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線コネクタ 151"/>
          <p:cNvCxnSpPr/>
          <p:nvPr/>
        </p:nvCxnSpPr>
        <p:spPr>
          <a:xfrm>
            <a:off x="1475656" y="3068960"/>
            <a:ext cx="0" cy="76741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コネクタ 155"/>
          <p:cNvCxnSpPr/>
          <p:nvPr/>
        </p:nvCxnSpPr>
        <p:spPr>
          <a:xfrm>
            <a:off x="1835696" y="3068960"/>
            <a:ext cx="0" cy="76741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3879088" y="5085184"/>
            <a:ext cx="1660616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4333725" y="4725144"/>
            <a:ext cx="575087" cy="302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1.5m</a:t>
            </a:r>
            <a:endParaRPr kumimoji="1" lang="ja-JP" altLang="en-US" dirty="0"/>
          </a:p>
        </p:txBody>
      </p:sp>
      <p:sp>
        <p:nvSpPr>
          <p:cNvPr id="125" name="正方形/長方形 124"/>
          <p:cNvSpPr/>
          <p:nvPr/>
        </p:nvSpPr>
        <p:spPr>
          <a:xfrm>
            <a:off x="2292155" y="3356992"/>
            <a:ext cx="1613222" cy="192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正方形/長方形 156"/>
          <p:cNvSpPr/>
          <p:nvPr/>
        </p:nvSpPr>
        <p:spPr>
          <a:xfrm>
            <a:off x="6300192" y="143439"/>
            <a:ext cx="45719" cy="65979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8" name="正方形/長方形 157"/>
          <p:cNvSpPr/>
          <p:nvPr/>
        </p:nvSpPr>
        <p:spPr>
          <a:xfrm flipH="1">
            <a:off x="7236296" y="116632"/>
            <a:ext cx="144016" cy="658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9" name="正方形/長方形 158"/>
          <p:cNvSpPr/>
          <p:nvPr/>
        </p:nvSpPr>
        <p:spPr>
          <a:xfrm flipH="1">
            <a:off x="7452320" y="116632"/>
            <a:ext cx="144016" cy="658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6" name="正方形/長方形 125"/>
          <p:cNvSpPr/>
          <p:nvPr/>
        </p:nvSpPr>
        <p:spPr>
          <a:xfrm>
            <a:off x="3923928" y="3289408"/>
            <a:ext cx="3925767" cy="3556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矢印コネクタ 20"/>
          <p:cNvCxnSpPr>
            <a:stCxn id="5" idx="1"/>
          </p:cNvCxnSpPr>
          <p:nvPr/>
        </p:nvCxnSpPr>
        <p:spPr>
          <a:xfrm>
            <a:off x="214052" y="3449614"/>
            <a:ext cx="8318388" cy="363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64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QCD</a:t>
            </a:r>
            <a:r>
              <a:rPr kumimoji="1" lang="ja-JP" altLang="en-US" dirty="0" smtClean="0"/>
              <a:t>和則とスペクトル関数</a:t>
            </a:r>
            <a:endParaRPr kumimoji="1" lang="ja-JP" altLang="en-US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62</a:t>
            </a:fld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20294" y="3060588"/>
            <a:ext cx="63021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http</a:t>
            </a:r>
            <a:r>
              <a:rPr lang="en-US" altLang="ja-JP" sz="1400" dirty="0"/>
              <a:t>://macdls.lbl.gov/DLS_WWW_Files/DLSWorkshop/proceedings.html</a:t>
            </a:r>
            <a:endParaRPr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420294" y="2124348"/>
            <a:ext cx="62683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comment by </a:t>
            </a:r>
            <a:r>
              <a:rPr lang="ja-JP" altLang="en-US" sz="2400" dirty="0" smtClean="0"/>
              <a:t>初田さん</a:t>
            </a:r>
            <a:endParaRPr lang="en-US" altLang="ja-JP" sz="2400" dirty="0" smtClean="0"/>
          </a:p>
          <a:p>
            <a:r>
              <a:rPr lang="en-US" altLang="ja-JP" dirty="0" smtClean="0"/>
              <a:t>International </a:t>
            </a:r>
            <a:r>
              <a:rPr lang="en-US" altLang="ja-JP" dirty="0"/>
              <a:t>Conference on Soft </a:t>
            </a:r>
            <a:r>
              <a:rPr lang="en-US" altLang="ja-JP" dirty="0" err="1" smtClean="0"/>
              <a:t>Dilepton</a:t>
            </a:r>
            <a:r>
              <a:rPr lang="ja-JP" altLang="en-US" dirty="0" smtClean="0"/>
              <a:t> </a:t>
            </a:r>
            <a:r>
              <a:rPr lang="en-US" altLang="ja-JP" dirty="0" smtClean="0"/>
              <a:t>Production</a:t>
            </a:r>
          </a:p>
          <a:p>
            <a:r>
              <a:rPr lang="en-US" altLang="ja-JP" dirty="0" smtClean="0"/>
              <a:t>LBNL, 1997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17809" y="6221507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※</a:t>
            </a:r>
            <a:r>
              <a:rPr lang="ja-JP" altLang="en-US" sz="2400" dirty="0" smtClean="0"/>
              <a:t>実験的に積分値を出すのは誤差との戦いか？</a:t>
            </a:r>
            <a:endParaRPr kumimoji="1" lang="ja-JP" altLang="en-US" sz="24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420294" y="3462774"/>
            <a:ext cx="8656358" cy="2502188"/>
            <a:chOff x="420294" y="3462774"/>
            <a:chExt cx="8656358" cy="2502188"/>
          </a:xfrm>
        </p:grpSpPr>
        <p:pic>
          <p:nvPicPr>
            <p:cNvPr id="1026" name="Picture 2" descr="http://macdls.lbl.gov/DLS_WWW_Files/DLSWorkshop/contents/hatsuda_jpeg/image/_hatsuda_pic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294" y="3845856"/>
              <a:ext cx="1219253" cy="1567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角丸四角形吹き出し 5"/>
            <p:cNvSpPr/>
            <p:nvPr/>
          </p:nvSpPr>
          <p:spPr>
            <a:xfrm>
              <a:off x="1801903" y="3571545"/>
              <a:ext cx="2922497" cy="2021101"/>
            </a:xfrm>
            <a:prstGeom prst="wedgeRoundRectCallout">
              <a:avLst>
                <a:gd name="adj1" fmla="val -58370"/>
                <a:gd name="adj2" fmla="val 15313"/>
                <a:gd name="adj3" fmla="val 16667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スペクトル自身よりも、積分値の方がより直接的に実験と</a:t>
              </a:r>
              <a:r>
                <a:rPr kumimoji="1" lang="en-US" altLang="ja-JP" sz="2400" dirty="0" smtClean="0"/>
                <a:t>QCD</a:t>
              </a:r>
              <a:r>
                <a:rPr kumimoji="1" lang="ja-JP" altLang="en-US" sz="2400" dirty="0" smtClean="0"/>
                <a:t>凝縮を比較できる</a:t>
              </a:r>
              <a:endParaRPr kumimoji="1" lang="ja-JP" altLang="en-US" sz="2400" dirty="0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4368312" y="5595630"/>
              <a:ext cx="4708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See also, </a:t>
              </a:r>
              <a:r>
                <a:rPr kumimoji="1" lang="en-US" altLang="ja-JP" dirty="0" err="1" smtClean="0"/>
                <a:t>Hatsuda</a:t>
              </a:r>
              <a:r>
                <a:rPr kumimoji="1" lang="en-US" altLang="ja-JP" dirty="0" smtClean="0"/>
                <a:t>, </a:t>
              </a:r>
              <a:r>
                <a:rPr kumimoji="1" lang="en-US" altLang="ja-JP" dirty="0" err="1" smtClean="0"/>
                <a:t>Hayano</a:t>
              </a:r>
              <a:r>
                <a:rPr kumimoji="1" lang="en-US" altLang="ja-JP" dirty="0" smtClean="0"/>
                <a:t>, RMP</a:t>
              </a:r>
              <a:r>
                <a:rPr kumimoji="1" lang="en-US" altLang="ja-JP" b="1" dirty="0" smtClean="0"/>
                <a:t>82</a:t>
              </a:r>
              <a:r>
                <a:rPr kumimoji="1" lang="en-US" altLang="ja-JP" dirty="0" smtClean="0"/>
                <a:t>, 2949</a:t>
              </a:r>
              <a:endParaRPr kumimoji="1" lang="ja-JP" altLang="en-US" dirty="0"/>
            </a:p>
          </p:txBody>
        </p:sp>
        <p:pic>
          <p:nvPicPr>
            <p:cNvPr id="8" name="Picture 2" descr="http://macdls.lbl.gov/DLS_WWW_Files/DLSWorkshop/contents/hatsuda_jpeg/image/hatsuda_31_of_3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09" t="27400" r="18272" b="39458"/>
            <a:stretch/>
          </p:blipFill>
          <p:spPr bwMode="auto">
            <a:xfrm>
              <a:off x="4886756" y="3462774"/>
              <a:ext cx="4025153" cy="2070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7025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675" y="4857202"/>
            <a:ext cx="1610653" cy="144095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378" y="4828153"/>
            <a:ext cx="1632984" cy="146093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449" y="4800214"/>
            <a:ext cx="1762966" cy="157721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-306288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Toroid (12 coil configuration)</a:t>
            </a:r>
            <a:endParaRPr kumimoji="1" lang="ja-JP" altLang="en-US" dirty="0"/>
          </a:p>
        </p:txBody>
      </p:sp>
      <p:sp>
        <p:nvSpPr>
          <p:cNvPr id="19" name="コンテンツ プレースホルダー 18"/>
          <p:cNvSpPr>
            <a:spLocks noGrp="1"/>
          </p:cNvSpPr>
          <p:nvPr>
            <p:ph idx="1"/>
          </p:nvPr>
        </p:nvSpPr>
        <p:spPr>
          <a:xfrm>
            <a:off x="457200" y="1600201"/>
            <a:ext cx="2170584" cy="2908920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Increasing number of coils improves phi uniformity</a:t>
            </a:r>
          </a:p>
          <a:p>
            <a:r>
              <a:rPr lang="en-US" altLang="ja-JP" dirty="0"/>
              <a:t>12 coil configuration is good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63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0836" y="4581128"/>
            <a:ext cx="261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z</a:t>
            </a:r>
            <a:r>
              <a:rPr kumimoji="1" lang="en-US" altLang="ja-JP" dirty="0" smtClean="0"/>
              <a:t>=250mm, R at coil center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50378" y="4634843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z</a:t>
            </a:r>
            <a:r>
              <a:rPr kumimoji="1" lang="en-US" altLang="ja-JP" dirty="0" smtClean="0"/>
              <a:t>=750mm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79811" y="4645305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z</a:t>
            </a:r>
            <a:r>
              <a:rPr kumimoji="1" lang="en-US" altLang="ja-JP" dirty="0" smtClean="0"/>
              <a:t>=1300mm</a:t>
            </a:r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8544" y="3738718"/>
            <a:ext cx="3628513" cy="2721385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10188624" y="3153893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CLAS12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13723" y="6245841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r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f</a:t>
            </a:r>
            <a:r>
              <a:rPr kumimoji="1" lang="en-US" altLang="ja-JP" dirty="0" smtClean="0"/>
              <a:t>(mm)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94841" y="4977346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B(T)</a:t>
            </a:r>
            <a:endParaRPr kumimoji="1" lang="ja-JP" altLang="en-US" dirty="0"/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520" y="1268760"/>
            <a:ext cx="3437471" cy="307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3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8691"/>
            <a:ext cx="3275856" cy="314399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Muon ID performance</a:t>
            </a:r>
            <a:r>
              <a:rPr kumimoji="1" lang="en-US" altLang="ja-JP" dirty="0" smtClean="0"/>
              <a:t>(preliminary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1047054"/>
            <a:ext cx="6156176" cy="223224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altLang="ja-JP" dirty="0" smtClean="0">
                <a:solidFill>
                  <a:srgbClr val="FF0000"/>
                </a:solidFill>
              </a:rPr>
              <a:t>EMCAL (~1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int</a:t>
            </a:r>
            <a:r>
              <a:rPr lang="en-US" altLang="ja-JP" baseline="-25000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)+Fe absorber </a:t>
            </a:r>
            <a:r>
              <a:rPr lang="en-US" altLang="ja-JP" dirty="0">
                <a:solidFill>
                  <a:srgbClr val="FF0000"/>
                </a:solidFill>
              </a:rPr>
              <a:t>(~</a:t>
            </a:r>
            <a:r>
              <a:rPr lang="en-US" altLang="ja-JP" dirty="0" smtClean="0">
                <a:solidFill>
                  <a:srgbClr val="FF0000"/>
                </a:solidFill>
              </a:rPr>
              <a:t>1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int</a:t>
            </a:r>
            <a:r>
              <a:rPr lang="en-US" altLang="ja-JP" dirty="0" smtClean="0">
                <a:solidFill>
                  <a:srgbClr val="FF0000"/>
                </a:solidFill>
              </a:rPr>
              <a:t>)x6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rgbClr val="FF0000"/>
                </a:solidFill>
              </a:rPr>
              <a:t>+GEM trackers </a:t>
            </a:r>
            <a:r>
              <a:rPr lang="ja-JP" altLang="en-US" dirty="0" smtClean="0">
                <a:solidFill>
                  <a:srgbClr val="FF0000"/>
                </a:solidFill>
              </a:rPr>
              <a:t>（</a:t>
            </a:r>
            <a:r>
              <a:rPr lang="en-US" altLang="ja-JP" dirty="0" smtClean="0">
                <a:solidFill>
                  <a:srgbClr val="FF0000"/>
                </a:solidFill>
              </a:rPr>
              <a:t>7 layers</a:t>
            </a:r>
            <a:r>
              <a:rPr lang="ja-JP" altLang="en-US" dirty="0" smtClean="0">
                <a:solidFill>
                  <a:srgbClr val="FF0000"/>
                </a:solidFill>
              </a:rPr>
              <a:t>）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dirty="0" smtClean="0">
                <a:solidFill>
                  <a:srgbClr val="0070C0"/>
                </a:solidFill>
              </a:rPr>
              <a:t>・</a:t>
            </a:r>
            <a:r>
              <a:rPr lang="en-US" altLang="ja-JP" dirty="0" smtClean="0">
                <a:solidFill>
                  <a:srgbClr val="0070C0"/>
                </a:solidFill>
              </a:rPr>
              <a:t>Goal π</a:t>
            </a:r>
            <a:r>
              <a:rPr lang="ja-JP" altLang="en-US" dirty="0">
                <a:solidFill>
                  <a:srgbClr val="0070C0"/>
                </a:solidFill>
              </a:rPr>
              <a:t> </a:t>
            </a:r>
            <a:r>
              <a:rPr lang="en-US" altLang="ja-JP" dirty="0" smtClean="0">
                <a:solidFill>
                  <a:srgbClr val="0070C0"/>
                </a:solidFill>
              </a:rPr>
              <a:t>suppression</a:t>
            </a:r>
            <a:r>
              <a:rPr lang="ja-JP" altLang="en-US" dirty="0" smtClean="0">
                <a:solidFill>
                  <a:srgbClr val="0070C0"/>
                </a:solidFill>
              </a:rPr>
              <a:t>：</a:t>
            </a:r>
            <a:r>
              <a:rPr lang="en-US" altLang="ja-JP" dirty="0" smtClean="0">
                <a:solidFill>
                  <a:srgbClr val="0070C0"/>
                </a:solidFill>
              </a:rPr>
              <a:t>1/10 of π</a:t>
            </a:r>
            <a:r>
              <a:rPr lang="ja-JP" altLang="en-US" dirty="0" smtClean="0">
                <a:solidFill>
                  <a:srgbClr val="0070C0"/>
                </a:solidFill>
              </a:rPr>
              <a:t>→</a:t>
            </a:r>
            <a:r>
              <a:rPr lang="en-US" altLang="ja-JP" dirty="0" smtClean="0">
                <a:solidFill>
                  <a:srgbClr val="0070C0"/>
                </a:solidFill>
              </a:rPr>
              <a:t>μ</a:t>
            </a:r>
            <a:r>
              <a:rPr lang="ja-JP" altLang="en-US" dirty="0">
                <a:solidFill>
                  <a:srgbClr val="0070C0"/>
                </a:solidFill>
              </a:rPr>
              <a:t> </a:t>
            </a:r>
            <a:r>
              <a:rPr lang="en-US" altLang="ja-JP" dirty="0" smtClean="0">
                <a:solidFill>
                  <a:srgbClr val="0070C0"/>
                </a:solidFill>
              </a:rPr>
              <a:t>decay probability (5m,2GeV/c):4.4x10</a:t>
            </a:r>
            <a:r>
              <a:rPr lang="en-US" altLang="ja-JP" baseline="30000" dirty="0" smtClean="0">
                <a:solidFill>
                  <a:srgbClr val="0070C0"/>
                </a:solidFill>
              </a:rPr>
              <a:t>-3</a:t>
            </a:r>
          </a:p>
          <a:p>
            <a:pPr marL="0" indent="0">
              <a:buNone/>
            </a:pPr>
            <a:r>
              <a:rPr lang="el-GR" altLang="ja-JP" dirty="0" smtClean="0"/>
              <a:t>Π</a:t>
            </a:r>
            <a:r>
              <a:rPr lang="en-US" altLang="ja-JP" dirty="0" smtClean="0"/>
              <a:t>, μ</a:t>
            </a:r>
            <a:r>
              <a:rPr lang="ja-JP" altLang="en-US" dirty="0" smtClean="0"/>
              <a:t> </a:t>
            </a:r>
            <a:r>
              <a:rPr lang="en-US" altLang="ja-JP" dirty="0" smtClean="0"/>
              <a:t>rejection performance by simulation</a:t>
            </a:r>
          </a:p>
          <a:p>
            <a:r>
              <a:rPr lang="el-GR" altLang="ja-JP" dirty="0" smtClean="0"/>
              <a:t>Π</a:t>
            </a:r>
            <a:r>
              <a:rPr lang="ja-JP" altLang="en-US" dirty="0" smtClean="0"/>
              <a:t> </a:t>
            </a:r>
            <a:r>
              <a:rPr lang="en-US" altLang="ja-JP" dirty="0" smtClean="0"/>
              <a:t>suppression = 2</a:t>
            </a:r>
            <a:r>
              <a:rPr lang="en-US" altLang="ja-JP" dirty="0"/>
              <a:t>-</a:t>
            </a:r>
            <a:r>
              <a:rPr lang="en-US" altLang="ja-JP" dirty="0" smtClean="0"/>
              <a:t>4 x 10</a:t>
            </a:r>
            <a:r>
              <a:rPr lang="en-US" altLang="ja-JP" baseline="30000" dirty="0" smtClean="0"/>
              <a:t>-3</a:t>
            </a:r>
            <a:r>
              <a:rPr lang="en-US" altLang="ja-JP" dirty="0" smtClean="0"/>
              <a:t> </a:t>
            </a:r>
            <a:endParaRPr lang="en-US" altLang="ja-JP" dirty="0"/>
          </a:p>
          <a:p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detection eff</a:t>
            </a:r>
            <a:r>
              <a:rPr kumimoji="1" lang="en-US" altLang="ja-JP" dirty="0" smtClean="0"/>
              <a:t> </a:t>
            </a:r>
            <a:r>
              <a:rPr lang="ja-JP" altLang="en-US" dirty="0"/>
              <a:t> </a:t>
            </a:r>
            <a:r>
              <a:rPr lang="en-US" altLang="ja-JP" dirty="0"/>
              <a:t>~</a:t>
            </a:r>
            <a:r>
              <a:rPr kumimoji="1" lang="en-US" altLang="ja-JP" dirty="0" smtClean="0"/>
              <a:t>70%</a:t>
            </a:r>
          </a:p>
          <a:p>
            <a:r>
              <a:rPr lang="en-US" altLang="ja-JP" dirty="0"/>
              <a:t>p</a:t>
            </a:r>
            <a:r>
              <a:rPr lang="en-US" altLang="ja-JP" dirty="0" smtClean="0"/>
              <a:t>unch through 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/ 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 </a:t>
            </a:r>
            <a:r>
              <a:rPr lang="en-US" altLang="ja-JP" dirty="0"/>
              <a:t>(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ja-JP" altLang="en-US" dirty="0">
                <a:latin typeface="Symbol" panose="05050102010706020507" pitchFamily="18" charset="2"/>
              </a:rPr>
              <a:t> </a:t>
            </a:r>
            <a:r>
              <a:rPr lang="en-US" altLang="ja-JP" dirty="0" smtClean="0"/>
              <a:t>decay)  = 0.16</a:t>
            </a:r>
          </a:p>
          <a:p>
            <a:r>
              <a:rPr lang="en-US" altLang="ja-JP" dirty="0" smtClean="0"/>
              <a:t>Decay rejection by track matching</a:t>
            </a:r>
          </a:p>
          <a:p>
            <a:pPr lvl="1"/>
            <a:r>
              <a:rPr lang="en-US" altLang="ja-JP" dirty="0" smtClean="0"/>
              <a:t>P (80%), K (95%)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64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7" b="663"/>
          <a:stretch/>
        </p:blipFill>
        <p:spPr>
          <a:xfrm>
            <a:off x="3029766" y="4041752"/>
            <a:ext cx="3189238" cy="2820936"/>
          </a:xfrm>
          <a:prstGeom prst="rect">
            <a:avLst/>
          </a:prstGeom>
        </p:spPr>
      </p:pic>
      <p:pic>
        <p:nvPicPr>
          <p:cNvPr id="8" name="コンテンツ プレースホルダ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124" y="3963282"/>
            <a:ext cx="2933876" cy="281573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83702" y="3500236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p</a:t>
            </a:r>
            <a:r>
              <a:rPr kumimoji="1" lang="en-US" altLang="ja-JP" dirty="0" smtClean="0"/>
              <a:t>+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91880" y="359085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+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1010" y="3514808"/>
            <a:ext cx="196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</a:t>
            </a:r>
            <a:r>
              <a:rPr lang="en-US" altLang="ja-JP" dirty="0" smtClean="0"/>
              <a:t>urvival probability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25012" y="3590858"/>
            <a:ext cx="198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Survival probability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4244" y="-244243"/>
            <a:ext cx="3825348" cy="367137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17032" y="3514808"/>
            <a:ext cx="3401107" cy="326420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6656" y="3796460"/>
            <a:ext cx="3852936" cy="3697849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6173956" y="3500236"/>
            <a:ext cx="3022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baseline="30000" dirty="0" smtClean="0">
                <a:latin typeface="Symbol" panose="05050102010706020507" pitchFamily="18" charset="2"/>
              </a:rPr>
              <a:t>+</a:t>
            </a:r>
            <a:r>
              <a:rPr lang="en-US" altLang="ja-JP" dirty="0" smtClean="0">
                <a:latin typeface="Symbol" panose="05050102010706020507" pitchFamily="18" charset="2"/>
              </a:rPr>
              <a:t> </a:t>
            </a:r>
            <a:r>
              <a:rPr lang="en-US" altLang="ja-JP" dirty="0" smtClean="0"/>
              <a:t>and decayed</a:t>
            </a:r>
            <a:r>
              <a:rPr lang="en-US" altLang="ja-JP" dirty="0" smtClean="0">
                <a:latin typeface="Symbol" panose="05050102010706020507" pitchFamily="18" charset="2"/>
              </a:rPr>
              <a:t> m</a:t>
            </a:r>
            <a:r>
              <a:rPr kumimoji="1" lang="en-US" altLang="ja-JP" dirty="0" smtClean="0"/>
              <a:t>+ </a:t>
            </a:r>
          </a:p>
          <a:p>
            <a:r>
              <a:rPr lang="en-US" altLang="ja-JP" dirty="0"/>
              <a:t>b</a:t>
            </a:r>
            <a:r>
              <a:rPr lang="en-US" altLang="ja-JP" dirty="0" smtClean="0"/>
              <a:t>efore/after 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 absorbers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229710" y="6516052"/>
            <a:ext cx="1064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 (GeV/c)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154354" y="6542404"/>
            <a:ext cx="1064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 (GeV/c)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132249" y="6483786"/>
            <a:ext cx="1064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 (GeV/c)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7610812" y="4221088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p</a:t>
            </a:r>
            <a:r>
              <a:rPr lang="en-US" altLang="ja-JP" baseline="30000" dirty="0">
                <a:latin typeface="Symbol" panose="05050102010706020507" pitchFamily="18" charset="2"/>
              </a:rPr>
              <a:t>+</a:t>
            </a:r>
            <a:r>
              <a:rPr lang="en-US" altLang="ja-JP" dirty="0">
                <a:latin typeface="Symbol" panose="05050102010706020507" pitchFamily="18" charset="2"/>
              </a:rPr>
              <a:t> </a:t>
            </a:r>
            <a:endParaRPr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7610812" y="5082888"/>
            <a:ext cx="46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baseline="30000" dirty="0" smtClean="0">
                <a:latin typeface="Symbol" panose="05050102010706020507" pitchFamily="18" charset="2"/>
              </a:rPr>
              <a:t>+</a:t>
            </a:r>
            <a:r>
              <a:rPr lang="en-US" altLang="ja-JP" dirty="0" smtClean="0">
                <a:latin typeface="Symbol" panose="05050102010706020507" pitchFamily="18" charset="2"/>
              </a:rPr>
              <a:t>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210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Kaonic</a:t>
            </a:r>
            <a:r>
              <a:rPr kumimoji="1" lang="en-US" altLang="ja-JP" dirty="0" smtClean="0"/>
              <a:t> nuclei production in HIC</a:t>
            </a:r>
            <a:br>
              <a:rPr kumimoji="1" lang="en-US" altLang="ja-JP" dirty="0" smtClean="0"/>
            </a:br>
            <a:r>
              <a:rPr lang="en-US" altLang="ja-JP" sz="3600" dirty="0" err="1" smtClean="0"/>
              <a:t>Andronic</a:t>
            </a:r>
            <a:r>
              <a:rPr lang="en-US" altLang="ja-JP" sz="3600" dirty="0" smtClean="0"/>
              <a:t>, PBM, et al, </a:t>
            </a:r>
            <a:r>
              <a:rPr lang="en-US" altLang="ja-JP" sz="3200" dirty="0" smtClean="0"/>
              <a:t>NPA </a:t>
            </a:r>
            <a:r>
              <a:rPr lang="en-US" altLang="ja-JP" sz="3200" dirty="0"/>
              <a:t>765 (2006) 211–225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952370"/>
            <a:ext cx="8507288" cy="1644982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/>
              <a:t>E</a:t>
            </a:r>
            <a:r>
              <a:rPr lang="en-US" altLang="ja-JP" dirty="0" smtClean="0"/>
              <a:t>vidence of K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pp state at J-PARC (E27)  (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+d </a:t>
            </a:r>
            <a:r>
              <a:rPr lang="en-US" altLang="ja-JP" dirty="0" smtClean="0">
                <a:sym typeface="Wingdings" panose="05000000000000000000" pitchFamily="2" charset="2"/>
              </a:rPr>
              <a:t> K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+</a:t>
            </a:r>
            <a:r>
              <a:rPr lang="en-US" altLang="ja-JP" dirty="0" smtClean="0">
                <a:sym typeface="Wingdings" panose="05000000000000000000" pitchFamily="2" charset="2"/>
              </a:rPr>
              <a:t>+K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-</a:t>
            </a:r>
            <a:r>
              <a:rPr lang="en-US" altLang="ja-JP" dirty="0" smtClean="0">
                <a:sym typeface="Wingdings" panose="05000000000000000000" pitchFamily="2" charset="2"/>
              </a:rPr>
              <a:t>pp)</a:t>
            </a:r>
            <a:r>
              <a:rPr lang="en-US" altLang="ja-JP" dirty="0" smtClean="0"/>
              <a:t>, but no other states yet</a:t>
            </a:r>
          </a:p>
          <a:p>
            <a:r>
              <a:rPr lang="en-US" altLang="ja-JP" dirty="0" smtClean="0"/>
              <a:t>Statistical t</a:t>
            </a:r>
            <a:r>
              <a:rPr kumimoji="1" lang="en-US" altLang="ja-JP" dirty="0" smtClean="0"/>
              <a:t>hermal model calculation</a:t>
            </a:r>
          </a:p>
          <a:p>
            <a:r>
              <a:rPr lang="en-US" altLang="ja-JP" dirty="0" smtClean="0"/>
              <a:t>Maximum yields at J-PARC energy range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65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13" y="1340768"/>
            <a:ext cx="703897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1475656" y="1384226"/>
            <a:ext cx="432048" cy="2952328"/>
          </a:xfrm>
          <a:prstGeom prst="rect">
            <a:avLst/>
          </a:prstGeom>
          <a:solidFill>
            <a:srgbClr val="00FF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076000" y="1384226"/>
            <a:ext cx="432048" cy="2952328"/>
          </a:xfrm>
          <a:prstGeom prst="rect">
            <a:avLst/>
          </a:prstGeom>
          <a:solidFill>
            <a:srgbClr val="00FF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86665" y="4583038"/>
            <a:ext cx="810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J-PARC</a:t>
            </a:r>
            <a:endParaRPr kumimoji="1" lang="ja-JP" altLang="en-US" dirty="0"/>
          </a:p>
        </p:txBody>
      </p:sp>
      <p:cxnSp>
        <p:nvCxnSpPr>
          <p:cNvPr id="8" name="直線矢印コネクタ 7"/>
          <p:cNvCxnSpPr>
            <a:stCxn id="5" idx="0"/>
          </p:cNvCxnSpPr>
          <p:nvPr/>
        </p:nvCxnSpPr>
        <p:spPr>
          <a:xfrm flipV="1">
            <a:off x="1691680" y="4336554"/>
            <a:ext cx="0" cy="24648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V="1">
            <a:off x="5292080" y="4306094"/>
            <a:ext cx="0" cy="24648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4932040" y="4583038"/>
            <a:ext cx="810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J-PARC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871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Exotic hadrons in HIC</a:t>
            </a:r>
            <a:br>
              <a:rPr kumimoji="1" lang="en-US" altLang="ja-JP" dirty="0" smtClean="0"/>
            </a:br>
            <a:r>
              <a:rPr lang="en-US" altLang="ja-JP" dirty="0" err="1" smtClean="0"/>
              <a:t>ExHIC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collab</a:t>
            </a:r>
            <a:r>
              <a:rPr lang="en-US" altLang="ja-JP" dirty="0" smtClean="0"/>
              <a:t> (A. Ohnishi, et al)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56176" y="1628800"/>
            <a:ext cx="3275856" cy="4525963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/>
              <a:t>Yields </a:t>
            </a:r>
            <a:r>
              <a:rPr kumimoji="1" lang="en-US" altLang="ja-JP" dirty="0" smtClean="0"/>
              <a:t>depend on the system size assuming a c</a:t>
            </a:r>
            <a:r>
              <a:rPr lang="en-US" altLang="ja-JP" dirty="0" smtClean="0"/>
              <a:t>oalescence model</a:t>
            </a:r>
            <a:r>
              <a:rPr lang="ja-JP" altLang="en-US" dirty="0"/>
              <a:t> </a:t>
            </a:r>
            <a:r>
              <a:rPr lang="en-US" altLang="ja-JP" dirty="0" smtClean="0"/>
              <a:t>(RHIC or LHC)</a:t>
            </a:r>
          </a:p>
          <a:p>
            <a:r>
              <a:rPr lang="en-US" altLang="ja-JP" dirty="0" smtClean="0"/>
              <a:t>J-PARC?</a:t>
            </a:r>
          </a:p>
          <a:p>
            <a:r>
              <a:rPr lang="en-US" altLang="ja-JP" dirty="0" smtClean="0">
                <a:latin typeface="Symbol" panose="05050102010706020507" pitchFamily="18" charset="2"/>
              </a:rPr>
              <a:t>L</a:t>
            </a:r>
            <a:r>
              <a:rPr lang="en-US" altLang="ja-JP" dirty="0" smtClean="0"/>
              <a:t>(1405) is </a:t>
            </a:r>
            <a:r>
              <a:rPr lang="en-US" altLang="ja-JP" dirty="0" err="1" smtClean="0"/>
              <a:t>KbarN</a:t>
            </a:r>
            <a:r>
              <a:rPr lang="en-US" altLang="ja-JP" dirty="0" smtClean="0"/>
              <a:t> or 5-quark state?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66</a:t>
            </a:fld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75" y="1500549"/>
            <a:ext cx="66294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524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4" y="363860"/>
            <a:ext cx="9144000" cy="6096000"/>
          </a:xfrm>
          <a:prstGeom prst="rect">
            <a:avLst/>
          </a:prstGeom>
        </p:spPr>
      </p:pic>
      <p:cxnSp>
        <p:nvCxnSpPr>
          <p:cNvPr id="4" name="直線矢印コネクタ 3"/>
          <p:cNvCxnSpPr/>
          <p:nvPr/>
        </p:nvCxnSpPr>
        <p:spPr>
          <a:xfrm flipH="1">
            <a:off x="7164288" y="980728"/>
            <a:ext cx="432048" cy="86409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6804248" y="548680"/>
            <a:ext cx="2190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Support beam/piping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47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err="1"/>
              <a:t>Hypernuclear</a:t>
            </a:r>
            <a:r>
              <a:rPr lang="en-US" altLang="ja-JP" dirty="0"/>
              <a:t> physics with </a:t>
            </a:r>
            <a:r>
              <a:rPr lang="en-US" altLang="ja-JP" dirty="0" smtClean="0"/>
              <a:t>HI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980728"/>
            <a:ext cx="9361040" cy="6264696"/>
          </a:xfrm>
        </p:spPr>
        <p:txBody>
          <a:bodyPr>
            <a:normAutofit fontScale="62500" lnSpcReduction="20000"/>
          </a:bodyPr>
          <a:lstStyle/>
          <a:p>
            <a:pPr marL="57150" indent="0">
              <a:buNone/>
            </a:pPr>
            <a:r>
              <a:rPr lang="en-US" altLang="ja-JP" dirty="0" smtClean="0"/>
              <a:t>Goals</a:t>
            </a:r>
          </a:p>
          <a:p>
            <a:pPr marL="571500" indent="-514350">
              <a:buFont typeface="+mj-lt"/>
              <a:buAutoNum type="arabicPeriod"/>
            </a:pPr>
            <a:r>
              <a:rPr lang="en-US" altLang="ja-JP" dirty="0" smtClean="0"/>
              <a:t>Discovery of new </a:t>
            </a:r>
            <a:r>
              <a:rPr lang="en-US" altLang="ja-JP" dirty="0" err="1" smtClean="0"/>
              <a:t>hypernuclei</a:t>
            </a:r>
            <a:r>
              <a:rPr lang="en-US" altLang="ja-JP" dirty="0" smtClean="0"/>
              <a:t> and extension of </a:t>
            </a:r>
            <a:r>
              <a:rPr lang="en-US" altLang="ja-JP" dirty="0" err="1" smtClean="0"/>
              <a:t>hypernuclear</a:t>
            </a:r>
            <a:r>
              <a:rPr lang="en-US" altLang="ja-JP" dirty="0" smtClean="0"/>
              <a:t> chart</a:t>
            </a:r>
          </a:p>
          <a:p>
            <a:pPr lvl="1"/>
            <a:r>
              <a:rPr lang="en-US" altLang="ja-JP" dirty="0" smtClean="0"/>
              <a:t>S=-1,-2,-3 </a:t>
            </a:r>
            <a:r>
              <a:rPr lang="en-US" altLang="ja-JP" dirty="0" err="1" smtClean="0"/>
              <a:t>hypernuclei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Proton-rich and Neutron-rich </a:t>
            </a:r>
            <a:r>
              <a:rPr lang="en-US" altLang="ja-JP" dirty="0" err="1" smtClean="0"/>
              <a:t>hypernuclei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Can be done in mid-rapidity or beam/target rapidity</a:t>
            </a:r>
          </a:p>
          <a:p>
            <a:pPr lvl="1"/>
            <a:r>
              <a:rPr lang="en-US" altLang="ja-JP" dirty="0" smtClean="0"/>
              <a:t>Identification with weak decay to a (light) nucleus + 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-</a:t>
            </a:r>
          </a:p>
          <a:p>
            <a:pPr marL="571500" indent="-514350">
              <a:buFont typeface="+mj-lt"/>
              <a:buAutoNum type="arabicPeriod"/>
            </a:pPr>
            <a:r>
              <a:rPr lang="en-US" altLang="ja-JP" b="1" dirty="0" smtClean="0"/>
              <a:t>Study of weak decays at beam rapidity</a:t>
            </a:r>
          </a:p>
          <a:p>
            <a:pPr marL="457200" lvl="1" indent="0">
              <a:buNone/>
            </a:pPr>
            <a:r>
              <a:rPr lang="en-US" altLang="ja-JP" dirty="0" smtClean="0"/>
              <a:t>With meson beams, due to short decay length these measurements are difficult</a:t>
            </a:r>
          </a:p>
          <a:p>
            <a:pPr lvl="1"/>
            <a:r>
              <a:rPr lang="en-US" altLang="ja-JP" dirty="0" smtClean="0"/>
              <a:t>life time measurement</a:t>
            </a:r>
          </a:p>
          <a:p>
            <a:pPr lvl="1"/>
            <a:r>
              <a:rPr lang="en-US" altLang="ja-JP" dirty="0" err="1" smtClean="0"/>
              <a:t>Mesonic</a:t>
            </a:r>
            <a:r>
              <a:rPr lang="en-US" altLang="ja-JP" dirty="0" smtClean="0"/>
              <a:t> decay e.g. </a:t>
            </a:r>
            <a:r>
              <a:rPr lang="en-US" altLang="ja-JP" baseline="30000" dirty="0" smtClean="0"/>
              <a:t>4</a:t>
            </a:r>
            <a:r>
              <a:rPr lang="el-GR" altLang="ja-JP" baseline="-25000" dirty="0" smtClean="0"/>
              <a:t>Λ</a:t>
            </a:r>
            <a:r>
              <a:rPr lang="en-US" altLang="ja-JP" dirty="0"/>
              <a:t>H</a:t>
            </a:r>
            <a:r>
              <a:rPr lang="en-US" altLang="ja-JP" i="1" dirty="0"/>
              <a:t>→ </a:t>
            </a:r>
            <a:r>
              <a:rPr lang="el-GR" altLang="ja-JP" i="1" dirty="0"/>
              <a:t>π</a:t>
            </a:r>
            <a:r>
              <a:rPr lang="el-GR" altLang="ja-JP" i="1" baseline="30000" dirty="0"/>
              <a:t>−</a:t>
            </a:r>
            <a:r>
              <a:rPr lang="el-GR" altLang="ja-JP" dirty="0"/>
              <a:t>+</a:t>
            </a:r>
            <a:r>
              <a:rPr lang="el-GR" altLang="ja-JP" baseline="30000" dirty="0"/>
              <a:t>4</a:t>
            </a:r>
            <a:r>
              <a:rPr lang="en-US" altLang="ja-JP" dirty="0" smtClean="0"/>
              <a:t>He (</a:t>
            </a:r>
            <a:r>
              <a:rPr lang="en-US" altLang="ja-JP" baseline="30000" dirty="0" smtClean="0"/>
              <a:t>4</a:t>
            </a:r>
            <a:r>
              <a:rPr lang="en-US" altLang="ja-JP" dirty="0" smtClean="0"/>
              <a:t>He ground state) </a:t>
            </a:r>
          </a:p>
          <a:p>
            <a:pPr lvl="2"/>
            <a:r>
              <a:rPr lang="en-US" altLang="ja-JP" dirty="0" smtClean="0"/>
              <a:t>standard way to identify a </a:t>
            </a:r>
            <a:r>
              <a:rPr lang="en-US" altLang="ja-JP" dirty="0" err="1" smtClean="0"/>
              <a:t>hypernucleus</a:t>
            </a:r>
            <a:endParaRPr lang="en-US" altLang="ja-JP" dirty="0" smtClean="0"/>
          </a:p>
          <a:p>
            <a:pPr lvl="1"/>
            <a:r>
              <a:rPr lang="en-US" altLang="ja-JP" dirty="0" smtClean="0">
                <a:solidFill>
                  <a:srgbClr val="0070C0"/>
                </a:solidFill>
              </a:rPr>
              <a:t>Non-</a:t>
            </a:r>
            <a:r>
              <a:rPr lang="en-US" altLang="ja-JP" dirty="0" err="1" smtClean="0">
                <a:solidFill>
                  <a:srgbClr val="0070C0"/>
                </a:solidFill>
              </a:rPr>
              <a:t>mesonic</a:t>
            </a:r>
            <a:r>
              <a:rPr lang="en-US" altLang="ja-JP" dirty="0" smtClean="0">
                <a:solidFill>
                  <a:srgbClr val="0070C0"/>
                </a:solidFill>
              </a:rPr>
              <a:t> weak decay</a:t>
            </a:r>
          </a:p>
          <a:p>
            <a:pPr lvl="2"/>
            <a:r>
              <a:rPr lang="el-GR" altLang="ja-JP" dirty="0">
                <a:solidFill>
                  <a:srgbClr val="0070C0"/>
                </a:solidFill>
              </a:rPr>
              <a:t>Λ</a:t>
            </a:r>
            <a:r>
              <a:rPr lang="en-US" altLang="ja-JP" i="1" dirty="0">
                <a:solidFill>
                  <a:srgbClr val="0070C0"/>
                </a:solidFill>
              </a:rPr>
              <a:t>p → </a:t>
            </a:r>
            <a:r>
              <a:rPr lang="en-US" altLang="ja-JP" i="1" dirty="0" err="1" smtClean="0">
                <a:solidFill>
                  <a:srgbClr val="0070C0"/>
                </a:solidFill>
              </a:rPr>
              <a:t>pn</a:t>
            </a:r>
            <a:r>
              <a:rPr lang="en-US" altLang="ja-JP" i="1" dirty="0" smtClean="0">
                <a:solidFill>
                  <a:srgbClr val="0070C0"/>
                </a:solidFill>
              </a:rPr>
              <a:t> (</a:t>
            </a:r>
            <a:r>
              <a:rPr lang="en-US" altLang="ja-JP" i="1" dirty="0" err="1" smtClean="0">
                <a:solidFill>
                  <a:srgbClr val="0070C0"/>
                </a:solidFill>
              </a:rPr>
              <a:t>p,n</a:t>
            </a:r>
            <a:r>
              <a:rPr lang="en-US" altLang="ja-JP" i="1" dirty="0" smtClean="0">
                <a:solidFill>
                  <a:srgbClr val="0070C0"/>
                </a:solidFill>
              </a:rPr>
              <a:t> : high momentum) the rest nucleus is exited state, and will break.</a:t>
            </a:r>
          </a:p>
          <a:p>
            <a:pPr lvl="2"/>
            <a:r>
              <a:rPr lang="en-US" altLang="ja-JP" i="1" dirty="0" smtClean="0">
                <a:solidFill>
                  <a:srgbClr val="0070C0"/>
                </a:solidFill>
              </a:rPr>
              <a:t>Measurements of residues</a:t>
            </a:r>
            <a:endParaRPr lang="en-US" altLang="ja-JP" dirty="0">
              <a:solidFill>
                <a:srgbClr val="0070C0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magnetic moment 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never measured!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sensitive to hyperon wave function inside </a:t>
            </a:r>
            <a:r>
              <a:rPr lang="en-US" altLang="ja-JP" dirty="0" err="1" smtClean="0">
                <a:solidFill>
                  <a:srgbClr val="FF0000"/>
                </a:solidFill>
              </a:rPr>
              <a:t>hypernucleus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Spin and angular momentum structure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Spin-dependent YN interaction</a:t>
            </a:r>
          </a:p>
          <a:p>
            <a:pPr marL="5715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Special closed-geometry setup is required</a:t>
            </a:r>
          </a:p>
          <a:p>
            <a:pPr marL="57150" indent="0">
              <a:buNone/>
            </a:pPr>
            <a:r>
              <a:rPr lang="en-US" altLang="ja-JP" dirty="0" smtClean="0"/>
              <a:t>     We could utilize full 10</a:t>
            </a:r>
            <a:r>
              <a:rPr lang="en-US" altLang="ja-JP" baseline="30000" dirty="0" smtClean="0"/>
              <a:t>10</a:t>
            </a:r>
            <a:r>
              <a:rPr lang="en-US" altLang="ja-JP" dirty="0" smtClean="0"/>
              <a:t> Hz beam?</a:t>
            </a:r>
          </a:p>
          <a:p>
            <a:pPr marL="57150" indent="0">
              <a:buNone/>
            </a:pPr>
            <a:r>
              <a:rPr lang="en-US" altLang="ja-JP" dirty="0" smtClean="0"/>
              <a:t>      Simulation study necessary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86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-1978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(T , </a:t>
            </a:r>
            <a:r>
              <a:rPr lang="en-US" altLang="ja-JP" dirty="0" err="1" smtClean="0">
                <a:latin typeface="Symbol" panose="05050102010706020507" pitchFamily="18" charset="2"/>
              </a:rPr>
              <a:t>m</a:t>
            </a:r>
            <a:r>
              <a:rPr kumimoji="1" lang="en-US" altLang="ja-JP" baseline="-25000" dirty="0" err="1" smtClean="0"/>
              <a:t>B</a:t>
            </a:r>
            <a:r>
              <a:rPr kumimoji="1" lang="en-US" altLang="ja-JP" dirty="0" smtClean="0"/>
              <a:t> ) </a:t>
            </a:r>
            <a:r>
              <a:rPr lang="en-US" altLang="ja-JP" dirty="0" smtClean="0"/>
              <a:t>and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√</a:t>
            </a:r>
            <a:r>
              <a:rPr kumimoji="1" lang="en-US" altLang="ja-JP" dirty="0" err="1" smtClean="0"/>
              <a:t>s</a:t>
            </a:r>
            <a:r>
              <a:rPr kumimoji="1" lang="en-US" altLang="ja-JP" baseline="-25000" dirty="0" err="1" smtClean="0"/>
              <a:t>NN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24330" y="1422068"/>
            <a:ext cx="28194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Focusing effect toward the critical point in the system evolution</a:t>
            </a:r>
            <a:endParaRPr kumimoji="1" lang="en-US" altLang="ja-JP" dirty="0" smtClean="0"/>
          </a:p>
          <a:p>
            <a:r>
              <a:rPr lang="en-US" altLang="ja-JP" dirty="0" smtClean="0"/>
              <a:t>We can measure </a:t>
            </a:r>
            <a:r>
              <a:rPr lang="en-US" altLang="ja-JP" dirty="0"/>
              <a:t>(</a:t>
            </a:r>
            <a:r>
              <a:rPr lang="en-US" altLang="ja-JP" dirty="0" err="1"/>
              <a:t>T,</a:t>
            </a:r>
            <a:r>
              <a:rPr lang="en-US" altLang="ja-JP" dirty="0" err="1">
                <a:latin typeface="Symbol" panose="05050102010706020507" pitchFamily="18" charset="2"/>
              </a:rPr>
              <a:t>m</a:t>
            </a:r>
            <a:r>
              <a:rPr lang="en-US" altLang="ja-JP" baseline="-25000" dirty="0" err="1"/>
              <a:t>B</a:t>
            </a:r>
            <a:r>
              <a:rPr lang="en-US" altLang="ja-JP" dirty="0"/>
              <a:t>) </a:t>
            </a:r>
            <a:r>
              <a:rPr lang="en-US" altLang="ja-JP" dirty="0" smtClean="0"/>
              <a:t>as a function of </a:t>
            </a:r>
            <a:r>
              <a:rPr lang="ja-JP" altLang="en-US" dirty="0" smtClean="0"/>
              <a:t>√</a:t>
            </a:r>
            <a:r>
              <a:rPr lang="en-US" altLang="ja-JP" dirty="0" smtClean="0"/>
              <a:t>s with fine steps (almost continuously) and </a:t>
            </a:r>
            <a:r>
              <a:rPr lang="en-US" altLang="ja-JP" dirty="0" err="1" smtClean="0"/>
              <a:t>systemactically</a:t>
            </a:r>
            <a:r>
              <a:rPr lang="en-US" altLang="ja-JP" dirty="0" smtClean="0"/>
              <a:t> with the same spectrometer</a:t>
            </a:r>
          </a:p>
          <a:p>
            <a:r>
              <a:rPr lang="en-US" altLang="ja-JP" dirty="0" smtClean="0"/>
              <a:t>Signature for the critical point = step structure?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16216" y="6492875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69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91974"/>
            <a:ext cx="5976664" cy="3258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1007504" y="1412776"/>
            <a:ext cx="468152" cy="2613393"/>
          </a:xfrm>
          <a:prstGeom prst="rect">
            <a:avLst/>
          </a:prstGeom>
          <a:solidFill>
            <a:srgbClr val="0DFF0D">
              <a:alpha val="2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451" y="4874892"/>
            <a:ext cx="3600400" cy="1983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フリーフォーム 13"/>
          <p:cNvSpPr/>
          <p:nvPr/>
        </p:nvSpPr>
        <p:spPr>
          <a:xfrm>
            <a:off x="1101006" y="4048493"/>
            <a:ext cx="374650" cy="914421"/>
          </a:xfrm>
          <a:custGeom>
            <a:avLst/>
            <a:gdLst>
              <a:gd name="connsiteX0" fmla="*/ 0 w 749300"/>
              <a:gd name="connsiteY0" fmla="*/ 1498600 h 1498600"/>
              <a:gd name="connsiteX1" fmla="*/ 317500 w 749300"/>
              <a:gd name="connsiteY1" fmla="*/ 825500 h 1498600"/>
              <a:gd name="connsiteX2" fmla="*/ 419100 w 749300"/>
              <a:gd name="connsiteY2" fmla="*/ 774700 h 1498600"/>
              <a:gd name="connsiteX3" fmla="*/ 749300 w 749300"/>
              <a:gd name="connsiteY3" fmla="*/ 0 h 149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9300" h="1498600">
                <a:moveTo>
                  <a:pt x="0" y="1498600"/>
                </a:moveTo>
                <a:lnTo>
                  <a:pt x="317500" y="825500"/>
                </a:lnTo>
                <a:lnTo>
                  <a:pt x="419100" y="774700"/>
                </a:lnTo>
                <a:lnTo>
                  <a:pt x="74930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41580" y="1052736"/>
            <a:ext cx="389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A. </a:t>
            </a:r>
            <a:r>
              <a:rPr kumimoji="1" lang="en-US" altLang="ja-JP" dirty="0" err="1" smtClean="0"/>
              <a:t>Andronic</a:t>
            </a:r>
            <a:r>
              <a:rPr kumimoji="1" lang="en-US" altLang="ja-JP" dirty="0" smtClean="0"/>
              <a:t>, et al, NPA837 (2010) 65-86</a:t>
            </a:r>
            <a:endParaRPr kumimoji="1" lang="ja-JP" altLang="en-US" dirty="0"/>
          </a:p>
        </p:txBody>
      </p:sp>
      <p:sp>
        <p:nvSpPr>
          <p:cNvPr id="6" name="上矢印 5"/>
          <p:cNvSpPr/>
          <p:nvPr/>
        </p:nvSpPr>
        <p:spPr>
          <a:xfrm rot="-2400000">
            <a:off x="1418602" y="4463111"/>
            <a:ext cx="233696" cy="544963"/>
          </a:xfrm>
          <a:prstGeom prst="upArrow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3923928" y="4077072"/>
            <a:ext cx="450850" cy="768350"/>
          </a:xfrm>
          <a:custGeom>
            <a:avLst/>
            <a:gdLst>
              <a:gd name="connsiteX0" fmla="*/ 0 w 901700"/>
              <a:gd name="connsiteY0" fmla="*/ 0 h 1536700"/>
              <a:gd name="connsiteX1" fmla="*/ 330200 w 901700"/>
              <a:gd name="connsiteY1" fmla="*/ 723900 h 1536700"/>
              <a:gd name="connsiteX2" fmla="*/ 469900 w 901700"/>
              <a:gd name="connsiteY2" fmla="*/ 787400 h 1536700"/>
              <a:gd name="connsiteX3" fmla="*/ 901700 w 901700"/>
              <a:gd name="connsiteY3" fmla="*/ 1536700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1700" h="1536700">
                <a:moveTo>
                  <a:pt x="0" y="0"/>
                </a:moveTo>
                <a:lnTo>
                  <a:pt x="330200" y="723900"/>
                </a:lnTo>
                <a:lnTo>
                  <a:pt x="469900" y="787400"/>
                </a:lnTo>
                <a:lnTo>
                  <a:pt x="901700" y="153670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923928" y="1412776"/>
            <a:ext cx="468152" cy="2613393"/>
          </a:xfrm>
          <a:prstGeom prst="rect">
            <a:avLst/>
          </a:prstGeom>
          <a:solidFill>
            <a:srgbClr val="0DFF0D">
              <a:alpha val="2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上矢印 14"/>
          <p:cNvSpPr/>
          <p:nvPr/>
        </p:nvSpPr>
        <p:spPr>
          <a:xfrm rot="2328346">
            <a:off x="3636848" y="4518786"/>
            <a:ext cx="233696" cy="544963"/>
          </a:xfrm>
          <a:prstGeom prst="upArrow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79918" y="455092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?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345845" y="452283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?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58783" y="6021288"/>
            <a:ext cx="3194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M. </a:t>
            </a:r>
            <a:r>
              <a:rPr kumimoji="1" lang="en-US" altLang="ja-JP" dirty="0" err="1" smtClean="0">
                <a:solidFill>
                  <a:srgbClr val="0070C0"/>
                </a:solidFill>
              </a:rPr>
              <a:t>Stephanov</a:t>
            </a:r>
            <a:r>
              <a:rPr kumimoji="1" lang="en-US" altLang="ja-JP" dirty="0" smtClean="0">
                <a:solidFill>
                  <a:srgbClr val="0070C0"/>
                </a:solidFill>
              </a:rPr>
              <a:t> PRL81(1998)4816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0" name="フリーフォーム 9"/>
          <p:cNvSpPr/>
          <p:nvPr/>
        </p:nvSpPr>
        <p:spPr>
          <a:xfrm>
            <a:off x="2801257" y="5558971"/>
            <a:ext cx="566057" cy="333829"/>
          </a:xfrm>
          <a:custGeom>
            <a:avLst/>
            <a:gdLst>
              <a:gd name="connsiteX0" fmla="*/ 566057 w 566057"/>
              <a:gd name="connsiteY0" fmla="*/ 0 h 333829"/>
              <a:gd name="connsiteX1" fmla="*/ 435429 w 566057"/>
              <a:gd name="connsiteY1" fmla="*/ 188686 h 333829"/>
              <a:gd name="connsiteX2" fmla="*/ 0 w 566057"/>
              <a:gd name="connsiteY2" fmla="*/ 43543 h 333829"/>
              <a:gd name="connsiteX3" fmla="*/ 87086 w 566057"/>
              <a:gd name="connsiteY3" fmla="*/ 333829 h 33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057" h="333829">
                <a:moveTo>
                  <a:pt x="566057" y="0"/>
                </a:moveTo>
                <a:lnTo>
                  <a:pt x="435429" y="188686"/>
                </a:lnTo>
                <a:lnTo>
                  <a:pt x="0" y="43543"/>
                </a:lnTo>
                <a:lnTo>
                  <a:pt x="87086" y="333829"/>
                </a:ln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/>
          <p:cNvSpPr/>
          <p:nvPr/>
        </p:nvSpPr>
        <p:spPr>
          <a:xfrm>
            <a:off x="2685143" y="5341257"/>
            <a:ext cx="449943" cy="420914"/>
          </a:xfrm>
          <a:custGeom>
            <a:avLst/>
            <a:gdLst>
              <a:gd name="connsiteX0" fmla="*/ 449943 w 449943"/>
              <a:gd name="connsiteY0" fmla="*/ 0 h 420914"/>
              <a:gd name="connsiteX1" fmla="*/ 319314 w 449943"/>
              <a:gd name="connsiteY1" fmla="*/ 290286 h 420914"/>
              <a:gd name="connsiteX2" fmla="*/ 0 w 449943"/>
              <a:gd name="connsiteY2" fmla="*/ 217714 h 420914"/>
              <a:gd name="connsiteX3" fmla="*/ 29028 w 449943"/>
              <a:gd name="connsiteY3" fmla="*/ 420914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943" h="420914">
                <a:moveTo>
                  <a:pt x="449943" y="0"/>
                </a:moveTo>
                <a:lnTo>
                  <a:pt x="319314" y="290286"/>
                </a:lnTo>
                <a:lnTo>
                  <a:pt x="0" y="217714"/>
                </a:lnTo>
                <a:lnTo>
                  <a:pt x="29028" y="420914"/>
                </a:lnTo>
              </a:path>
            </a:pathLst>
          </a:custGeom>
          <a:noFill/>
          <a:ln>
            <a:solidFill>
              <a:srgbClr val="0070C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上矢印 18"/>
          <p:cNvSpPr/>
          <p:nvPr/>
        </p:nvSpPr>
        <p:spPr>
          <a:xfrm rot="17410029">
            <a:off x="2588546" y="5573373"/>
            <a:ext cx="193193" cy="853036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 rot="1201071">
            <a:off x="2063425" y="6083866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Higher </a:t>
            </a:r>
            <a:r>
              <a:rPr kumimoji="1" lang="ja-JP" altLang="en-US" dirty="0" smtClean="0"/>
              <a:t>√</a:t>
            </a:r>
            <a:r>
              <a:rPr lang="en-US" altLang="ja-JP" dirty="0" smtClean="0"/>
              <a:t>s</a:t>
            </a:r>
            <a:endParaRPr kumimoji="1" lang="ja-JP" altLang="en-US" dirty="0"/>
          </a:p>
        </p:txBody>
      </p:sp>
      <p:sp>
        <p:nvSpPr>
          <p:cNvPr id="18" name="フリーフォーム 17"/>
          <p:cNvSpPr/>
          <p:nvPr/>
        </p:nvSpPr>
        <p:spPr>
          <a:xfrm>
            <a:off x="2476500" y="5076825"/>
            <a:ext cx="123825" cy="647700"/>
          </a:xfrm>
          <a:custGeom>
            <a:avLst/>
            <a:gdLst>
              <a:gd name="connsiteX0" fmla="*/ 123825 w 123825"/>
              <a:gd name="connsiteY0" fmla="*/ 0 h 647700"/>
              <a:gd name="connsiteX1" fmla="*/ 0 w 123825"/>
              <a:gd name="connsiteY1" fmla="*/ 419100 h 647700"/>
              <a:gd name="connsiteX2" fmla="*/ 57150 w 123825"/>
              <a:gd name="connsiteY2" fmla="*/ 6477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25" h="647700">
                <a:moveTo>
                  <a:pt x="123825" y="0"/>
                </a:moveTo>
                <a:lnTo>
                  <a:pt x="0" y="419100"/>
                </a:lnTo>
                <a:lnTo>
                  <a:pt x="57150" y="647700"/>
                </a:lnTo>
              </a:path>
            </a:pathLst>
          </a:custGeom>
          <a:noFill/>
          <a:ln>
            <a:solidFill>
              <a:srgbClr val="00B05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98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2166524" y="5285164"/>
            <a:ext cx="1829412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E923D1"/>
                </a:solidFill>
              </a:rPr>
              <a:t>NA60 </a:t>
            </a:r>
            <a:r>
              <a:rPr kumimoji="1" lang="en-US" altLang="ja-JP" sz="1200" dirty="0" err="1" smtClean="0">
                <a:solidFill>
                  <a:srgbClr val="E923D1"/>
                </a:solidFill>
              </a:rPr>
              <a:t>In+In</a:t>
            </a:r>
            <a:r>
              <a:rPr kumimoji="1" lang="en-US" altLang="ja-JP" sz="1200" dirty="0" smtClean="0">
                <a:solidFill>
                  <a:srgbClr val="E923D1"/>
                </a:solidFill>
              </a:rPr>
              <a:t>, 158AGeV/c</a:t>
            </a:r>
          </a:p>
          <a:p>
            <a:r>
              <a:rPr lang="en-US" altLang="ja-JP" sz="1200" dirty="0" smtClean="0">
                <a:solidFill>
                  <a:srgbClr val="00B050"/>
                </a:solidFill>
              </a:rPr>
              <a:t>HADES </a:t>
            </a:r>
            <a:r>
              <a:rPr lang="en-US" altLang="ja-JP" sz="1200" dirty="0" err="1" smtClean="0">
                <a:solidFill>
                  <a:srgbClr val="00B050"/>
                </a:solidFill>
              </a:rPr>
              <a:t>Ar+KCl</a:t>
            </a:r>
            <a:r>
              <a:rPr lang="en-US" altLang="ja-JP" sz="1200" dirty="0" smtClean="0">
                <a:solidFill>
                  <a:srgbClr val="00B050"/>
                </a:solidFill>
              </a:rPr>
              <a:t> 1.76AGeV/c</a:t>
            </a:r>
          </a:p>
          <a:p>
            <a:r>
              <a:rPr kumimoji="1" lang="en-US" altLang="ja-JP" sz="1200" dirty="0" smtClean="0">
                <a:solidFill>
                  <a:srgbClr val="0070C0"/>
                </a:solidFill>
              </a:rPr>
              <a:t>CERES </a:t>
            </a:r>
            <a:r>
              <a:rPr kumimoji="1" lang="en-US" altLang="ja-JP" sz="1200" dirty="0" err="1" smtClean="0">
                <a:solidFill>
                  <a:srgbClr val="0070C0"/>
                </a:solidFill>
              </a:rPr>
              <a:t>Pb+Au</a:t>
            </a:r>
            <a:r>
              <a:rPr kumimoji="1" lang="en-US" altLang="ja-JP" sz="1200" dirty="0" smtClean="0">
                <a:solidFill>
                  <a:srgbClr val="0070C0"/>
                </a:solidFill>
              </a:rPr>
              <a:t> 40AGeV/c</a:t>
            </a:r>
          </a:p>
          <a:p>
            <a:r>
              <a:rPr lang="en-US" altLang="ja-JP" sz="1200" dirty="0" smtClean="0">
                <a:solidFill>
                  <a:srgbClr val="0070C0"/>
                </a:solidFill>
              </a:rPr>
              <a:t>CERES </a:t>
            </a:r>
            <a:r>
              <a:rPr lang="en-US" altLang="ja-JP" sz="1200" dirty="0" err="1" smtClean="0">
                <a:solidFill>
                  <a:srgbClr val="0070C0"/>
                </a:solidFill>
              </a:rPr>
              <a:t>Pb+Au</a:t>
            </a:r>
            <a:r>
              <a:rPr lang="en-US" altLang="ja-JP" sz="1200" dirty="0" smtClean="0">
                <a:solidFill>
                  <a:srgbClr val="0070C0"/>
                </a:solidFill>
              </a:rPr>
              <a:t> 158AGeV/c </a:t>
            </a:r>
          </a:p>
          <a:p>
            <a:r>
              <a:rPr kumimoji="1" lang="en-US" altLang="ja-JP" sz="1200" dirty="0" smtClean="0">
                <a:solidFill>
                  <a:srgbClr val="0070C0"/>
                </a:solidFill>
              </a:rPr>
              <a:t>CERES </a:t>
            </a:r>
            <a:r>
              <a:rPr kumimoji="1" lang="en-US" altLang="ja-JP" sz="1200" dirty="0" err="1" smtClean="0">
                <a:solidFill>
                  <a:srgbClr val="0070C0"/>
                </a:solidFill>
              </a:rPr>
              <a:t>S+Au</a:t>
            </a:r>
            <a:r>
              <a:rPr kumimoji="1" lang="en-US" altLang="ja-JP" sz="1200" dirty="0" smtClean="0">
                <a:solidFill>
                  <a:srgbClr val="0070C0"/>
                </a:solidFill>
              </a:rPr>
              <a:t> 200 </a:t>
            </a:r>
            <a:r>
              <a:rPr kumimoji="1" lang="en-US" altLang="ja-JP" sz="1200" dirty="0" err="1" smtClean="0">
                <a:solidFill>
                  <a:srgbClr val="0070C0"/>
                </a:solidFill>
              </a:rPr>
              <a:t>AGeV</a:t>
            </a:r>
            <a:endParaRPr kumimoji="1" lang="en-US" altLang="ja-JP" sz="1200" dirty="0" smtClean="0">
              <a:solidFill>
                <a:srgbClr val="0070C0"/>
              </a:solidFill>
            </a:endParaRPr>
          </a:p>
          <a:p>
            <a:r>
              <a:rPr lang="en-US" altLang="ja-JP" sz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PHENIX </a:t>
            </a:r>
            <a:r>
              <a:rPr lang="en-US" altLang="ja-JP" sz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Au+Au</a:t>
            </a:r>
            <a:r>
              <a:rPr lang="en-US" altLang="ja-JP" sz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 </a:t>
            </a:r>
            <a:r>
              <a:rPr lang="en-US" altLang="ja-JP" sz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AGeV</a:t>
            </a:r>
            <a:r>
              <a:rPr lang="en-US" altLang="ja-JP" sz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altLang="ja-JP" sz="1200" dirty="0" smtClean="0"/>
              <a:t>(</a:t>
            </a:r>
            <a:r>
              <a:rPr lang="en-US" altLang="ja-JP" sz="1200" dirty="0"/>
              <a:t>PRC81,034911(2010</a:t>
            </a:r>
            <a:r>
              <a:rPr lang="en-US" altLang="ja-JP" sz="1200" dirty="0" smtClean="0"/>
              <a:t>))</a:t>
            </a:r>
            <a:endParaRPr lang="en-US" altLang="ja-JP" sz="1200" dirty="0" smtClean="0">
              <a:solidFill>
                <a:srgbClr val="FFFF00"/>
              </a:solidFill>
            </a:endParaRPr>
          </a:p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STAR </a:t>
            </a:r>
            <a:r>
              <a:rPr kumimoji="1" lang="en-US" altLang="ja-JP" sz="1200" dirty="0" err="1" smtClean="0">
                <a:solidFill>
                  <a:srgbClr val="FF0000"/>
                </a:solidFill>
              </a:rPr>
              <a:t>Au+Au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35" y="1055458"/>
            <a:ext cx="7515747" cy="395597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8864" y="-23428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Low-mass </a:t>
            </a:r>
            <a:r>
              <a:rPr kumimoji="1" lang="en-US" altLang="ja-JP" dirty="0" err="1" smtClean="0"/>
              <a:t>dileptons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28930" y="3026578"/>
            <a:ext cx="4752528" cy="3678975"/>
          </a:xfrm>
          <a:ln>
            <a:solidFill>
              <a:srgbClr val="0070C0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kumimoji="1" lang="en-US" altLang="ja-JP" sz="2400" dirty="0" smtClean="0">
                <a:solidFill>
                  <a:srgbClr val="FF0000"/>
                </a:solidFill>
              </a:rPr>
              <a:t>Maximum low mass </a:t>
            </a:r>
            <a:r>
              <a:rPr lang="en-US" altLang="ja-JP" sz="2400" dirty="0" smtClean="0">
                <a:solidFill>
                  <a:srgbClr val="FF0000"/>
                </a:solidFill>
              </a:rPr>
              <a:t>enhancement around</a:t>
            </a: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FF0000"/>
                </a:solidFill>
              </a:rPr>
              <a:t>J-PARC energies?</a:t>
            </a:r>
          </a:p>
          <a:p>
            <a:r>
              <a:rPr kumimoji="1" lang="en-US" altLang="ja-JP" sz="2400" dirty="0" err="1" smtClean="0"/>
              <a:t>Dielectron</a:t>
            </a:r>
            <a:endParaRPr kumimoji="1" lang="en-US" altLang="ja-JP" sz="2400" dirty="0" smtClean="0"/>
          </a:p>
          <a:p>
            <a:pPr lvl="1"/>
            <a:r>
              <a:rPr lang="it-IT" altLang="ja-JP" sz="2000" dirty="0" smtClean="0">
                <a:latin typeface="Symbol" panose="05050102010706020507" pitchFamily="18" charset="2"/>
              </a:rPr>
              <a:t>g</a:t>
            </a:r>
            <a:r>
              <a:rPr lang="it-IT" altLang="ja-JP" sz="2000" dirty="0" smtClean="0">
                <a:latin typeface="Verdana" pitchFamily="34" charset="0"/>
              </a:rPr>
              <a:t> </a:t>
            </a:r>
            <a:r>
              <a:rPr lang="it-IT" altLang="ja-JP" sz="2000" dirty="0" smtClean="0"/>
              <a:t>conversion at low mass</a:t>
            </a:r>
            <a:endParaRPr kumimoji="1" lang="en-US" altLang="ja-JP" sz="2000" dirty="0" smtClean="0"/>
          </a:p>
          <a:p>
            <a:r>
              <a:rPr lang="en-US" altLang="ja-JP" sz="2400" dirty="0" err="1" smtClean="0"/>
              <a:t>Dimuon</a:t>
            </a:r>
            <a:endParaRPr lang="en-US" altLang="ja-JP" sz="2400" dirty="0" smtClean="0"/>
          </a:p>
          <a:p>
            <a:pPr lvl="1"/>
            <a:r>
              <a:rPr lang="it-IT" altLang="ja-JP" sz="2000" dirty="0" smtClean="0">
                <a:latin typeface="Symbol" panose="05050102010706020507" pitchFamily="18" charset="2"/>
              </a:rPr>
              <a:t>p</a:t>
            </a:r>
            <a:r>
              <a:rPr lang="it-IT" altLang="ja-JP" sz="2000" dirty="0" smtClean="0">
                <a:latin typeface="Verdana" pitchFamily="34" charset="0"/>
              </a:rPr>
              <a:t>,K </a:t>
            </a:r>
            <a:r>
              <a:rPr lang="it-IT" altLang="ja-JP" sz="2000" dirty="0" smtClean="0">
                <a:latin typeface="Verdana" pitchFamily="34" charset="0"/>
                <a:sym typeface="Wingdings" panose="05000000000000000000" pitchFamily="2" charset="2"/>
              </a:rPr>
              <a:t> </a:t>
            </a:r>
            <a:r>
              <a:rPr lang="it-IT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it-IT" altLang="ja-JP" sz="2000" dirty="0" smtClean="0">
                <a:latin typeface="Verdana" pitchFamily="34" charset="0"/>
                <a:sym typeface="Wingdings" panose="05000000000000000000" pitchFamily="2" charset="2"/>
              </a:rPr>
              <a:t> </a:t>
            </a:r>
            <a:r>
              <a:rPr lang="it-IT" altLang="ja-JP" sz="2000" dirty="0" smtClean="0">
                <a:sym typeface="Wingdings" panose="05000000000000000000" pitchFamily="2" charset="2"/>
              </a:rPr>
              <a:t>decay background</a:t>
            </a:r>
            <a:endParaRPr lang="it-IT" altLang="ja-JP" sz="2000" dirty="0" smtClean="0"/>
          </a:p>
          <a:p>
            <a:pPr lvl="1"/>
            <a:r>
              <a:rPr lang="it-IT" altLang="ja-JP" sz="2000" dirty="0" smtClean="0"/>
              <a:t>Higher rate beam can be used?</a:t>
            </a:r>
          </a:p>
          <a:p>
            <a:r>
              <a:rPr lang="it-IT" altLang="ja-JP" sz="2400" dirty="0" smtClean="0">
                <a:solidFill>
                  <a:srgbClr val="FF0000"/>
                </a:solidFill>
              </a:rPr>
              <a:t>High statistics at J-PARC</a:t>
            </a:r>
          </a:p>
          <a:p>
            <a:pPr lvl="1"/>
            <a:r>
              <a:rPr lang="it-IT" altLang="ja-JP" sz="2000" dirty="0" smtClean="0">
                <a:solidFill>
                  <a:srgbClr val="002060"/>
                </a:solidFill>
              </a:rPr>
              <a:t>Moment analysis</a:t>
            </a:r>
          </a:p>
          <a:p>
            <a:pPr marL="457200" lvl="1" indent="0">
              <a:buNone/>
            </a:pPr>
            <a:endParaRPr lang="it-IT" altLang="ja-JP" sz="20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it-IT" altLang="ja-JP" sz="20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direct comparison to spectrum </a:t>
            </a:r>
            <a:r>
              <a:rPr lang="it-IT" altLang="ja-JP" sz="2000" dirty="0" smtClean="0">
                <a:solidFill>
                  <a:srgbClr val="002060"/>
                </a:solidFill>
                <a:sym typeface="Wingdings" panose="05000000000000000000" pitchFamily="2" charset="2"/>
              </a:rPr>
              <a:t>functions</a:t>
            </a:r>
          </a:p>
          <a:p>
            <a:pPr marL="457200" lvl="1" indent="0">
              <a:buNone/>
            </a:pPr>
            <a:r>
              <a:rPr lang="en-US" altLang="ja-JP" sz="1800" dirty="0" smtClean="0"/>
              <a:t>       </a:t>
            </a:r>
            <a:r>
              <a:rPr lang="en-US" altLang="ja-JP" sz="1800" dirty="0" err="1" smtClean="0"/>
              <a:t>Hatsuda</a:t>
            </a:r>
            <a:r>
              <a:rPr lang="en-US" altLang="ja-JP" sz="1800" dirty="0"/>
              <a:t>, </a:t>
            </a:r>
            <a:r>
              <a:rPr lang="en-US" altLang="ja-JP" sz="1800" dirty="0" err="1"/>
              <a:t>Hayano</a:t>
            </a:r>
            <a:r>
              <a:rPr lang="en-US" altLang="ja-JP" sz="1800" dirty="0"/>
              <a:t>, RMP</a:t>
            </a:r>
            <a:r>
              <a:rPr lang="en-US" altLang="ja-JP" sz="1800" b="1" dirty="0"/>
              <a:t>82</a:t>
            </a:r>
            <a:r>
              <a:rPr lang="en-US" altLang="ja-JP" sz="1800" dirty="0"/>
              <a:t>, 2949</a:t>
            </a:r>
            <a:endParaRPr lang="ja-JP" altLang="en-US" sz="1800" dirty="0"/>
          </a:p>
          <a:p>
            <a:pPr marL="457200" lvl="1" indent="0">
              <a:buNone/>
            </a:pPr>
            <a:endParaRPr lang="en-US" altLang="ja-JP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010400" y="6460579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784" y="2208323"/>
            <a:ext cx="4141465" cy="376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755576" y="1340768"/>
            <a:ext cx="504056" cy="3112294"/>
          </a:xfrm>
          <a:prstGeom prst="rect">
            <a:avLst/>
          </a:prstGeom>
          <a:solidFill>
            <a:srgbClr val="0DFF0D">
              <a:alpha val="3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上矢印 7"/>
          <p:cNvSpPr/>
          <p:nvPr/>
        </p:nvSpPr>
        <p:spPr>
          <a:xfrm>
            <a:off x="1403647" y="4456627"/>
            <a:ext cx="64800" cy="409439"/>
          </a:xfrm>
          <a:prstGeom prst="upArrow">
            <a:avLst/>
          </a:prstGeom>
          <a:solidFill>
            <a:srgbClr val="0DFF0D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2953" y="1484784"/>
            <a:ext cx="82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J-PARC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68680" y="692696"/>
            <a:ext cx="431868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Low-mass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dilepton</a:t>
            </a:r>
            <a:r>
              <a:rPr lang="en-US" altLang="ja-JP" sz="2000" dirty="0" smtClean="0">
                <a:solidFill>
                  <a:srgbClr val="FF0000"/>
                </a:solidFill>
              </a:rPr>
              <a:t> enhancement factor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Measured / cocktail in m=0.2-0.8 </a:t>
            </a:r>
            <a:r>
              <a:rPr lang="en-US" altLang="ja-JP" dirty="0" err="1" smtClean="0">
                <a:solidFill>
                  <a:srgbClr val="0070C0"/>
                </a:solidFill>
              </a:rPr>
              <a:t>GeV</a:t>
            </a:r>
            <a:r>
              <a:rPr lang="en-US" altLang="ja-JP" dirty="0" smtClean="0">
                <a:solidFill>
                  <a:srgbClr val="0070C0"/>
                </a:solidFill>
              </a:rPr>
              <a:t>/c</a:t>
            </a:r>
            <a:r>
              <a:rPr lang="en-US" altLang="ja-JP" baseline="30000" dirty="0" smtClean="0">
                <a:solidFill>
                  <a:srgbClr val="0070C0"/>
                </a:solidFill>
              </a:rPr>
              <a:t>2</a:t>
            </a:r>
            <a:r>
              <a:rPr lang="en-US" altLang="ja-JP" dirty="0" smtClean="0">
                <a:solidFill>
                  <a:srgbClr val="0070C0"/>
                </a:solidFill>
              </a:rPr>
              <a:t> 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814487" y="5805264"/>
            <a:ext cx="3706720" cy="160043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E923D1"/>
                </a:solidFill>
              </a:rPr>
              <a:t>●</a:t>
            </a:r>
            <a:r>
              <a:rPr kumimoji="1" lang="en-US" altLang="ja-JP" sz="1400" dirty="0" smtClean="0">
                <a:solidFill>
                  <a:srgbClr val="E923D1"/>
                </a:solidFill>
              </a:rPr>
              <a:t>NA60 </a:t>
            </a:r>
            <a:r>
              <a:rPr kumimoji="1" lang="en-US" altLang="ja-JP" sz="1400" dirty="0" err="1" smtClean="0">
                <a:solidFill>
                  <a:srgbClr val="E923D1"/>
                </a:solidFill>
              </a:rPr>
              <a:t>In+In</a:t>
            </a:r>
            <a:r>
              <a:rPr kumimoji="1" lang="en-US" altLang="ja-JP" sz="1400" dirty="0" smtClean="0">
                <a:solidFill>
                  <a:srgbClr val="E923D1"/>
                </a:solidFill>
              </a:rPr>
              <a:t>, 158AGeV/c</a:t>
            </a:r>
          </a:p>
          <a:p>
            <a:r>
              <a:rPr lang="en-US" altLang="ja-JP" sz="1400" dirty="0" smtClean="0">
                <a:solidFill>
                  <a:srgbClr val="00B050"/>
                </a:solidFill>
              </a:rPr>
              <a:t>HADES </a:t>
            </a:r>
            <a:r>
              <a:rPr lang="en-US" altLang="ja-JP" sz="1400" dirty="0" err="1" smtClean="0">
                <a:solidFill>
                  <a:srgbClr val="00B050"/>
                </a:solidFill>
              </a:rPr>
              <a:t>Ar+KCl</a:t>
            </a:r>
            <a:r>
              <a:rPr lang="en-US" altLang="ja-JP" sz="1400" dirty="0" smtClean="0">
                <a:solidFill>
                  <a:srgbClr val="00B050"/>
                </a:solidFill>
              </a:rPr>
              <a:t> 1.76AGeV/c</a:t>
            </a:r>
          </a:p>
          <a:p>
            <a:r>
              <a:rPr kumimoji="1" lang="en-US" altLang="ja-JP" sz="1400" dirty="0" smtClean="0">
                <a:solidFill>
                  <a:srgbClr val="0070C0"/>
                </a:solidFill>
              </a:rPr>
              <a:t>CERES </a:t>
            </a:r>
            <a:r>
              <a:rPr kumimoji="1" lang="en-US" altLang="ja-JP" sz="1400" dirty="0" err="1" smtClean="0">
                <a:solidFill>
                  <a:srgbClr val="0070C0"/>
                </a:solidFill>
              </a:rPr>
              <a:t>Pb+Au</a:t>
            </a:r>
            <a:r>
              <a:rPr kumimoji="1" lang="en-US" altLang="ja-JP" sz="1400" dirty="0" smtClean="0">
                <a:solidFill>
                  <a:srgbClr val="0070C0"/>
                </a:solidFill>
              </a:rPr>
              <a:t> 40AGeV/c</a:t>
            </a:r>
          </a:p>
          <a:p>
            <a:r>
              <a:rPr lang="en-US" altLang="ja-JP" sz="1400" dirty="0" smtClean="0">
                <a:solidFill>
                  <a:srgbClr val="0070C0"/>
                </a:solidFill>
              </a:rPr>
              <a:t>CERES </a:t>
            </a:r>
            <a:r>
              <a:rPr lang="en-US" altLang="ja-JP" sz="1400" dirty="0" err="1" smtClean="0">
                <a:solidFill>
                  <a:srgbClr val="0070C0"/>
                </a:solidFill>
              </a:rPr>
              <a:t>Pb+Au</a:t>
            </a:r>
            <a:r>
              <a:rPr lang="en-US" altLang="ja-JP" sz="1400" dirty="0" smtClean="0">
                <a:solidFill>
                  <a:srgbClr val="0070C0"/>
                </a:solidFill>
              </a:rPr>
              <a:t> 158AGeV/c </a:t>
            </a:r>
          </a:p>
          <a:p>
            <a:r>
              <a:rPr kumimoji="1" lang="en-US" altLang="ja-JP" sz="1400" dirty="0" smtClean="0">
                <a:solidFill>
                  <a:srgbClr val="0070C0"/>
                </a:solidFill>
              </a:rPr>
              <a:t>CERES </a:t>
            </a:r>
            <a:r>
              <a:rPr kumimoji="1" lang="en-US" altLang="ja-JP" sz="1400" dirty="0" err="1" smtClean="0">
                <a:solidFill>
                  <a:srgbClr val="0070C0"/>
                </a:solidFill>
              </a:rPr>
              <a:t>S+Au</a:t>
            </a:r>
            <a:r>
              <a:rPr kumimoji="1" lang="en-US" altLang="ja-JP" sz="1400" dirty="0" smtClean="0">
                <a:solidFill>
                  <a:srgbClr val="0070C0"/>
                </a:solidFill>
              </a:rPr>
              <a:t> 200 </a:t>
            </a:r>
            <a:r>
              <a:rPr kumimoji="1" lang="en-US" altLang="ja-JP" sz="1400" dirty="0" err="1" smtClean="0">
                <a:solidFill>
                  <a:srgbClr val="0070C0"/>
                </a:solidFill>
              </a:rPr>
              <a:t>AGeV</a:t>
            </a:r>
            <a:endParaRPr kumimoji="1" lang="en-US" altLang="ja-JP" sz="1400" dirty="0" smtClean="0">
              <a:solidFill>
                <a:srgbClr val="0070C0"/>
              </a:solidFill>
            </a:endParaRPr>
          </a:p>
          <a:p>
            <a:r>
              <a:rPr lang="en-US" altLang="ja-JP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PHENIX </a:t>
            </a:r>
            <a:r>
              <a:rPr lang="en-US" altLang="ja-JP" sz="1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Au+Au</a:t>
            </a:r>
            <a:r>
              <a:rPr lang="en-US" altLang="ja-JP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 </a:t>
            </a:r>
            <a:r>
              <a:rPr lang="en-US" altLang="ja-JP" sz="1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AGeV</a:t>
            </a:r>
            <a:r>
              <a:rPr lang="en-US" altLang="ja-JP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1400" dirty="0" smtClean="0"/>
              <a:t>(</a:t>
            </a:r>
            <a:r>
              <a:rPr lang="en-US" altLang="ja-JP" sz="1400" dirty="0"/>
              <a:t>PRC81,034911(2010</a:t>
            </a:r>
            <a:r>
              <a:rPr lang="en-US" altLang="ja-JP" sz="1400" dirty="0" smtClean="0"/>
              <a:t>))</a:t>
            </a:r>
            <a:endParaRPr lang="en-US" altLang="ja-JP" sz="1400" dirty="0" smtClean="0">
              <a:solidFill>
                <a:srgbClr val="FFFF00"/>
              </a:solidFill>
            </a:endParaRPr>
          </a:p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STAR </a:t>
            </a:r>
            <a:r>
              <a:rPr kumimoji="1" lang="en-US" altLang="ja-JP" sz="1400" dirty="0" err="1" smtClean="0">
                <a:solidFill>
                  <a:srgbClr val="FF0000"/>
                </a:solidFill>
              </a:rPr>
              <a:t>Au+Au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98507" y="4788441"/>
            <a:ext cx="34239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Highest baryon density ~ 8GeV</a:t>
            </a:r>
          </a:p>
          <a:p>
            <a:r>
              <a:rPr lang="en-US" altLang="ja-JP" sz="1400" dirty="0">
                <a:solidFill>
                  <a:srgbClr val="0070C0"/>
                </a:solidFill>
              </a:rPr>
              <a:t>         </a:t>
            </a:r>
            <a:r>
              <a:rPr lang="en-US" altLang="ja-JP" sz="1200" dirty="0">
                <a:solidFill>
                  <a:srgbClr val="0070C0"/>
                </a:solidFill>
              </a:rPr>
              <a:t>(</a:t>
            </a:r>
            <a:r>
              <a:rPr lang="en-US" altLang="ja-JP" sz="1200" dirty="0" err="1">
                <a:solidFill>
                  <a:srgbClr val="0070C0"/>
                </a:solidFill>
              </a:rPr>
              <a:t>Randrup</a:t>
            </a:r>
            <a:r>
              <a:rPr lang="en-US" altLang="ja-JP" sz="1200" dirty="0">
                <a:solidFill>
                  <a:srgbClr val="0070C0"/>
                </a:solidFill>
              </a:rPr>
              <a:t>, PRC74(2006)047901)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6300192" y="5382087"/>
                <a:ext cx="2088232" cy="846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kumimoji="1" lang="ja-JP" altLang="en-US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𝑒𝑒</m:t>
                              </m:r>
                            </m:sub>
                          </m:sSub>
                          <m:r>
                            <a:rPr kumimoji="1" lang="en-US" altLang="ja-JP" b="0" i="1" smtClean="0">
                              <a:latin typeface="Cambria Math"/>
                            </a:rPr>
                            <m:t>𝑁</m:t>
                          </m:r>
                          <m:d>
                            <m:d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𝑒𝑒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ja-JP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𝑒𝑒</m:t>
                                  </m:r>
                                </m:sub>
                              </m:sSub>
                            </m:e>
                            <m:sup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5382087"/>
                <a:ext cx="2088232" cy="846354"/>
              </a:xfrm>
              <a:prstGeom prst="rect">
                <a:avLst/>
              </a:prstGeom>
              <a:blipFill rotWithShape="1">
                <a:blip r:embed="rId4"/>
                <a:stretch>
                  <a:fillRect r="-2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円/楕円 8"/>
          <p:cNvSpPr/>
          <p:nvPr/>
        </p:nvSpPr>
        <p:spPr>
          <a:xfrm>
            <a:off x="2055773" y="5373216"/>
            <a:ext cx="118800" cy="118800"/>
          </a:xfrm>
          <a:prstGeom prst="ellipse">
            <a:avLst/>
          </a:prstGeom>
          <a:solidFill>
            <a:srgbClr val="E923D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>
            <a:spLocks/>
          </p:cNvSpPr>
          <p:nvPr/>
        </p:nvSpPr>
        <p:spPr>
          <a:xfrm>
            <a:off x="2064328" y="5542474"/>
            <a:ext cx="118800" cy="11877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二等辺三角形 12"/>
          <p:cNvSpPr/>
          <p:nvPr/>
        </p:nvSpPr>
        <p:spPr>
          <a:xfrm>
            <a:off x="2051736" y="5733256"/>
            <a:ext cx="144000" cy="114033"/>
          </a:xfrm>
          <a:prstGeom prst="triangle">
            <a:avLst/>
          </a:prstGeom>
          <a:solidFill>
            <a:srgbClr val="00206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>
            <a:spLocks/>
          </p:cNvSpPr>
          <p:nvPr/>
        </p:nvSpPr>
        <p:spPr>
          <a:xfrm>
            <a:off x="2052089" y="6334562"/>
            <a:ext cx="118800" cy="11877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星 5 19"/>
          <p:cNvSpPr/>
          <p:nvPr/>
        </p:nvSpPr>
        <p:spPr>
          <a:xfrm>
            <a:off x="2047925" y="6597352"/>
            <a:ext cx="144016" cy="139661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3923928" y="1340768"/>
            <a:ext cx="3107212" cy="1556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5373216"/>
            <a:ext cx="3334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/>
              <a:t>T. </a:t>
            </a:r>
            <a:r>
              <a:rPr lang="en-US" altLang="ja-JP" sz="1200" dirty="0" err="1" smtClean="0"/>
              <a:t>Galatyuk</a:t>
            </a:r>
            <a:r>
              <a:rPr lang="en-US" altLang="ja-JP" sz="1200" dirty="0" smtClean="0"/>
              <a:t>, </a:t>
            </a:r>
            <a:r>
              <a:rPr lang="en-US" altLang="ja-JP" sz="1200" dirty="0"/>
              <a:t>EM probes </a:t>
            </a:r>
            <a:endParaRPr lang="en-US" altLang="ja-JP" sz="1200" dirty="0" smtClean="0"/>
          </a:p>
          <a:p>
            <a:r>
              <a:rPr lang="en-US" altLang="ja-JP" sz="1200" dirty="0" smtClean="0"/>
              <a:t>of </a:t>
            </a:r>
            <a:r>
              <a:rPr lang="en-US" altLang="ja-JP" sz="1200" dirty="0"/>
              <a:t>Strongly Interacting </a:t>
            </a:r>
            <a:r>
              <a:rPr lang="en-US" altLang="ja-JP" sz="1200" dirty="0" smtClean="0"/>
              <a:t>Matter</a:t>
            </a:r>
          </a:p>
          <a:p>
            <a:r>
              <a:rPr lang="en-US" altLang="ja-JP" sz="1200" dirty="0" smtClean="0"/>
              <a:t>ECT</a:t>
            </a:r>
            <a:r>
              <a:rPr lang="en-US" altLang="ja-JP" sz="1200" dirty="0"/>
              <a:t>*, Trento </a:t>
            </a:r>
            <a:r>
              <a:rPr lang="en-US" altLang="ja-JP" sz="1200" dirty="0" smtClean="0"/>
              <a:t>2007</a:t>
            </a:r>
            <a:endParaRPr lang="ja-JP" altLang="en-US" sz="1200" dirty="0"/>
          </a:p>
        </p:txBody>
      </p:sp>
      <p:sp>
        <p:nvSpPr>
          <p:cNvPr id="23" name="二等辺三角形 22"/>
          <p:cNvSpPr/>
          <p:nvPr/>
        </p:nvSpPr>
        <p:spPr>
          <a:xfrm>
            <a:off x="2051728" y="5912007"/>
            <a:ext cx="144000" cy="114033"/>
          </a:xfrm>
          <a:prstGeom prst="triangle">
            <a:avLst/>
          </a:prstGeom>
          <a:solidFill>
            <a:srgbClr val="00206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二等辺三角形 23"/>
          <p:cNvSpPr/>
          <p:nvPr/>
        </p:nvSpPr>
        <p:spPr>
          <a:xfrm>
            <a:off x="2047552" y="6086038"/>
            <a:ext cx="144000" cy="114033"/>
          </a:xfrm>
          <a:prstGeom prst="triangle">
            <a:avLst/>
          </a:prstGeom>
          <a:solidFill>
            <a:srgbClr val="00206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6844" y="802012"/>
            <a:ext cx="2234296" cy="214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90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152" y="-17140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EOS from flow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444208" y="1484784"/>
            <a:ext cx="2520280" cy="3823495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To measure EOS is one of the ultimate goals of nuclear experiments</a:t>
            </a:r>
          </a:p>
          <a:p>
            <a:r>
              <a:rPr kumimoji="1" lang="en-US" altLang="ja-JP" dirty="0" smtClean="0"/>
              <a:t>Flow as a function of </a:t>
            </a:r>
            <a:r>
              <a:rPr kumimoji="1" lang="en-US" altLang="ja-JP" dirty="0" err="1" smtClean="0"/>
              <a:t>sqrt</a:t>
            </a:r>
            <a:r>
              <a:rPr kumimoji="1" lang="en-US" altLang="ja-JP" dirty="0" smtClean="0"/>
              <a:t>(s) may have important information of EOS</a:t>
            </a:r>
          </a:p>
          <a:p>
            <a:pPr lvl="1"/>
            <a:r>
              <a:rPr lang="en-US" altLang="ja-JP" dirty="0" err="1" smtClean="0"/>
              <a:t>Danielewicz</a:t>
            </a:r>
            <a:r>
              <a:rPr lang="en-US" altLang="ja-JP" dirty="0"/>
              <a:t> </a:t>
            </a:r>
            <a:r>
              <a:rPr lang="en-US" altLang="ja-JP" dirty="0" smtClean="0"/>
              <a:t>et al., Science 298 (2002) 1592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70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61" y="1409215"/>
            <a:ext cx="2961795" cy="2758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643" y="1377001"/>
            <a:ext cx="2808312" cy="2758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39219"/>
            <a:ext cx="20955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725" y="939243"/>
            <a:ext cx="1085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79" y="4164178"/>
            <a:ext cx="3200028" cy="2645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737" y="4182749"/>
            <a:ext cx="3282106" cy="266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410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-248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Vertex resolution</a:t>
            </a:r>
            <a:endParaRPr kumimoji="1" lang="ja-JP" altLang="en-US" dirty="0"/>
          </a:p>
        </p:txBody>
      </p:sp>
      <p:pic>
        <p:nvPicPr>
          <p:cNvPr id="14" name="コンテンツ プレースホルダー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284551"/>
            <a:ext cx="2853772" cy="2748432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71</a:t>
            </a:fld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20760" y="908720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Barrel </a:t>
            </a:r>
            <a:r>
              <a:rPr kumimoji="1" lang="en-US" altLang="ja-JP" dirty="0" err="1" smtClean="0"/>
              <a:t>xca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76056" y="917141"/>
            <a:ext cx="131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Forward </a:t>
            </a:r>
            <a:r>
              <a:rPr kumimoji="1" lang="en-US" altLang="ja-JP" dirty="0" err="1" smtClean="0"/>
              <a:t>xca</a:t>
            </a:r>
            <a:endParaRPr kumimoji="1" lang="ja-JP" altLang="en-US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109568"/>
            <a:ext cx="2853772" cy="2748432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032983"/>
            <a:ext cx="2838450" cy="273367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29" y="4111593"/>
            <a:ext cx="2853772" cy="2748432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1906381" y="3924902"/>
            <a:ext cx="1091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Barrel </a:t>
            </a:r>
            <a:r>
              <a:rPr lang="en-US" altLang="ja-JP" dirty="0" err="1"/>
              <a:t>z</a:t>
            </a:r>
            <a:r>
              <a:rPr kumimoji="1" lang="en-US" altLang="ja-JP" dirty="0" err="1" smtClean="0"/>
              <a:t>ca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28456" y="3848317"/>
            <a:ext cx="1308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Forward </a:t>
            </a:r>
            <a:r>
              <a:rPr lang="en-US" altLang="ja-JP" dirty="0" err="1"/>
              <a:t>z</a:t>
            </a:r>
            <a:r>
              <a:rPr kumimoji="1" lang="en-US" altLang="ja-JP" dirty="0" err="1" smtClean="0"/>
              <a:t>ca</a:t>
            </a:r>
            <a:endParaRPr kumimoji="1" lang="ja-JP" altLang="en-US" dirty="0"/>
          </a:p>
        </p:txBody>
      </p:sp>
      <p:pic>
        <p:nvPicPr>
          <p:cNvPr id="21" name="コンテンツ プレースホルダー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84551"/>
            <a:ext cx="2853772" cy="2748432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7380312" y="2132856"/>
            <a:ext cx="174547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Xca,zca</a:t>
            </a:r>
            <a:endParaRPr lang="en-US" altLang="ja-JP" dirty="0" smtClean="0"/>
          </a:p>
          <a:p>
            <a:r>
              <a:rPr kumimoji="1" lang="en-US" altLang="ja-JP" dirty="0" smtClean="0"/>
              <a:t>Closed approach</a:t>
            </a:r>
          </a:p>
          <a:p>
            <a:r>
              <a:rPr lang="en-US" altLang="ja-JP" dirty="0" smtClean="0"/>
              <a:t>Of the track</a:t>
            </a:r>
          </a:p>
          <a:p>
            <a:r>
              <a:rPr kumimoji="1" lang="en-US" altLang="ja-JP" dirty="0" smtClean="0"/>
              <a:t>To the target</a:t>
            </a:r>
          </a:p>
          <a:p>
            <a:r>
              <a:rPr lang="en-US" altLang="ja-JP" dirty="0" smtClean="0"/>
              <a:t>Position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Good resolution</a:t>
            </a:r>
          </a:p>
          <a:p>
            <a:r>
              <a:rPr lang="en-US" altLang="ja-JP" dirty="0" smtClean="0"/>
              <a:t>With 4 layer</a:t>
            </a:r>
          </a:p>
          <a:p>
            <a:r>
              <a:rPr kumimoji="1" lang="en-US" altLang="ja-JP" dirty="0" smtClean="0"/>
              <a:t>40umx40um</a:t>
            </a:r>
          </a:p>
          <a:p>
            <a:r>
              <a:rPr lang="en-US" altLang="ja-JP" dirty="0"/>
              <a:t>a</a:t>
            </a:r>
            <a:r>
              <a:rPr lang="en-US" altLang="ja-JP" dirty="0" smtClean="0"/>
              <a:t>nd </a:t>
            </a:r>
          </a:p>
          <a:p>
            <a:r>
              <a:rPr kumimoji="1" lang="en-US" altLang="ja-JP" dirty="0" smtClean="0"/>
              <a:t>80umx80um</a:t>
            </a:r>
          </a:p>
          <a:p>
            <a:r>
              <a:rPr lang="en-US" altLang="ja-JP" dirty="0" smtClean="0"/>
              <a:t>pixels</a:t>
            </a:r>
            <a:endParaRPr kumimoji="1" lang="en-US" altLang="ja-JP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046757" y="256490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dirty="0" smtClean="0"/>
              <a:t>=45um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627784" y="268685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dirty="0" smtClean="0"/>
              <a:t>=51um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676783" y="502343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dirty="0" smtClean="0"/>
              <a:t>=54um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156176" y="521757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dirty="0" smtClean="0"/>
              <a:t>=62um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257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6057900" cy="43053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/</a:t>
            </a:r>
            <a:r>
              <a:rPr lang="en-US" altLang="ja-JP" dirty="0">
                <a:latin typeface="Symbol" panose="05050102010706020507" pitchFamily="18" charset="2"/>
              </a:rPr>
              <a:t>p</a:t>
            </a:r>
            <a:r>
              <a:rPr lang="en-US" altLang="ja-JP" dirty="0"/>
              <a:t> separation with RICH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56176" y="1772816"/>
            <a:ext cx="2808312" cy="463378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ja-JP" dirty="0" smtClean="0"/>
              <a:t>P&lt;0.8GeV/c</a:t>
            </a:r>
            <a:endParaRPr kumimoji="1" lang="en-US" altLang="ja-JP" dirty="0" smtClean="0"/>
          </a:p>
          <a:p>
            <a:r>
              <a:rPr kumimoji="1" lang="en-US" altLang="ja-JP" dirty="0" smtClean="0"/>
              <a:t>TOF (MRPD)</a:t>
            </a:r>
          </a:p>
          <a:p>
            <a:r>
              <a:rPr lang="en-US" altLang="ja-JP" dirty="0" smtClean="0"/>
              <a:t>3</a:t>
            </a:r>
            <a:r>
              <a:rPr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 smtClean="0"/>
              <a:t> separation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=30ps , L=5m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en-US" altLang="ja-JP" dirty="0" smtClean="0"/>
              <a:t>0.8&lt;p&lt;1.5GeV/c</a:t>
            </a:r>
          </a:p>
          <a:p>
            <a:pPr marL="0" indent="0">
              <a:buNone/>
            </a:pPr>
            <a:r>
              <a:rPr kumimoji="1" lang="en-US" altLang="ja-JP" dirty="0" smtClean="0"/>
              <a:t>RICH(aerogel)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P&gt;1.5 GeV/c</a:t>
            </a:r>
          </a:p>
          <a:p>
            <a:pPr marL="0" indent="0">
              <a:buNone/>
            </a:pPr>
            <a:r>
              <a:rPr lang="en-US" altLang="ja-JP" dirty="0" smtClean="0"/>
              <a:t>Fe absorbers</a:t>
            </a:r>
          </a:p>
          <a:p>
            <a:pPr marL="0" indent="0">
              <a:buNone/>
            </a:pPr>
            <a:r>
              <a:rPr kumimoji="1" lang="en-US" altLang="ja-JP" dirty="0" smtClean="0"/>
              <a:t>+trackers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81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20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Line 9"/>
          <p:cNvSpPr>
            <a:spLocks noChangeShapeType="1"/>
          </p:cNvSpPr>
          <p:nvPr/>
        </p:nvSpPr>
        <p:spPr bwMode="auto">
          <a:xfrm>
            <a:off x="949325" y="5919788"/>
            <a:ext cx="423863" cy="0"/>
          </a:xfrm>
          <a:prstGeom prst="line">
            <a:avLst/>
          </a:prstGeom>
          <a:noFill/>
          <a:ln w="5715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10"/>
          <p:cNvSpPr>
            <a:spLocks noChangeArrowheads="1"/>
          </p:cNvSpPr>
          <p:nvPr/>
        </p:nvSpPr>
        <p:spPr bwMode="auto">
          <a:xfrm>
            <a:off x="1409700" y="5756275"/>
            <a:ext cx="2055813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/>
            <a:r>
              <a:rPr lang="en-US" altLang="ja-JP" b="1" dirty="0">
                <a:solidFill>
                  <a:srgbClr val="00CC00"/>
                </a:solidFill>
                <a:latin typeface="Times New Roman" pitchFamily="18" charset="0"/>
                <a:ea typeface="HG創英角ﾎﾟｯﾌﾟ体" pitchFamily="49" charset="-128"/>
                <a:cs typeface="Times New Roman" pitchFamily="18" charset="0"/>
              </a:rPr>
              <a:t>JFY 2009</a:t>
            </a:r>
          </a:p>
        </p:txBody>
      </p:sp>
      <p:sp>
        <p:nvSpPr>
          <p:cNvPr id="6154" name="Line 18"/>
          <p:cNvSpPr>
            <a:spLocks noChangeShapeType="1"/>
          </p:cNvSpPr>
          <p:nvPr/>
        </p:nvSpPr>
        <p:spPr bwMode="auto">
          <a:xfrm>
            <a:off x="949325" y="5651500"/>
            <a:ext cx="423863" cy="0"/>
          </a:xfrm>
          <a:prstGeom prst="line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5" name="Rectangle 19"/>
          <p:cNvSpPr>
            <a:spLocks noChangeArrowheads="1"/>
          </p:cNvSpPr>
          <p:nvPr/>
        </p:nvSpPr>
        <p:spPr bwMode="auto">
          <a:xfrm>
            <a:off x="1411288" y="5476875"/>
            <a:ext cx="2765425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/>
            <a:r>
              <a:rPr lang="en-US" altLang="ja-JP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ea typeface="HG創英角ﾎﾟｯﾌﾟ体" pitchFamily="49" charset="-128"/>
                <a:cs typeface="Times New Roman" pitchFamily="18" charset="0"/>
              </a:rPr>
              <a:t>JFY 2008</a:t>
            </a:r>
          </a:p>
        </p:txBody>
      </p:sp>
      <p:sp>
        <p:nvSpPr>
          <p:cNvPr id="6159" name="Rectangle 24"/>
          <p:cNvSpPr>
            <a:spLocks noChangeArrowheads="1"/>
          </p:cNvSpPr>
          <p:nvPr/>
        </p:nvSpPr>
        <p:spPr bwMode="auto">
          <a:xfrm>
            <a:off x="1433513" y="5214938"/>
            <a:ext cx="31384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FF6666"/>
                </a:solidFill>
                <a:latin typeface="Times New Roman" pitchFamily="18" charset="0"/>
                <a:ea typeface="HG創英角ﾎﾟｯﾌﾟ体" pitchFamily="49" charset="-128"/>
                <a:cs typeface="Times New Roman" pitchFamily="18" charset="0"/>
              </a:rPr>
              <a:t>JFY 2006 / 2007</a:t>
            </a:r>
          </a:p>
        </p:txBody>
      </p:sp>
      <p:sp>
        <p:nvSpPr>
          <p:cNvPr id="6160" name="Line 25"/>
          <p:cNvSpPr>
            <a:spLocks noChangeShapeType="1"/>
          </p:cNvSpPr>
          <p:nvPr/>
        </p:nvSpPr>
        <p:spPr bwMode="auto">
          <a:xfrm>
            <a:off x="957263" y="5408613"/>
            <a:ext cx="423862" cy="0"/>
          </a:xfrm>
          <a:prstGeom prst="line">
            <a:avLst/>
          </a:prstGeom>
          <a:noFill/>
          <a:ln w="57150">
            <a:solidFill>
              <a:srgbClr val="FF66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1" name="Rectangle 26"/>
          <p:cNvSpPr>
            <a:spLocks noChangeArrowheads="1"/>
          </p:cNvSpPr>
          <p:nvPr/>
        </p:nvSpPr>
        <p:spPr bwMode="auto">
          <a:xfrm>
            <a:off x="730250" y="5246688"/>
            <a:ext cx="2709863" cy="846137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b="1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グループ化 28"/>
          <p:cNvGrpSpPr/>
          <p:nvPr/>
        </p:nvGrpSpPr>
        <p:grpSpPr>
          <a:xfrm>
            <a:off x="4673600" y="1370013"/>
            <a:ext cx="3827463" cy="712228"/>
            <a:chOff x="4673600" y="1370013"/>
            <a:chExt cx="3827463" cy="712228"/>
          </a:xfrm>
        </p:grpSpPr>
        <p:sp>
          <p:nvSpPr>
            <p:cNvPr id="6158" name="Oval 23"/>
            <p:cNvSpPr>
              <a:spLocks noChangeArrowheads="1"/>
            </p:cNvSpPr>
            <p:nvPr/>
          </p:nvSpPr>
          <p:spPr bwMode="auto">
            <a:xfrm>
              <a:off x="4673600" y="1463675"/>
              <a:ext cx="1066800" cy="566738"/>
            </a:xfrm>
            <a:prstGeom prst="ellipse">
              <a:avLst/>
            </a:prstGeom>
            <a:noFill/>
            <a:ln w="57150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b="1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60" name="Text Box 20"/>
            <p:cNvSpPr txBox="1">
              <a:spLocks noChangeArrowheads="1"/>
            </p:cNvSpPr>
            <p:nvPr/>
          </p:nvSpPr>
          <p:spPr bwMode="auto">
            <a:xfrm>
              <a:off x="5857875" y="1370013"/>
              <a:ext cx="2643188" cy="712228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  <a:ln w="25400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95740" tIns="47870" rIns="95740" bIns="47870">
              <a:spAutoFit/>
            </a:bodyPr>
            <a:lstStyle/>
            <a:p>
              <a:pPr algn="ctr" defTabSz="957263">
                <a:spcBef>
                  <a:spcPct val="50000"/>
                </a:spcBef>
                <a:defRPr/>
              </a:pPr>
              <a:r>
                <a:rPr lang="en-US" altLang="ja-JP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Times New Roman" pitchFamily="18" charset="0"/>
                  <a:ea typeface="HG創英角ﾎﾟｯﾌﾟ体" pitchFamily="49" charset="-128"/>
                  <a:cs typeface="Times New Roman" pitchFamily="18" charset="0"/>
                </a:rPr>
                <a:t>3 GeV Rapid Cycling  Synchrotron (RCS)</a:t>
              </a:r>
            </a:p>
          </p:txBody>
        </p:sp>
      </p:grpSp>
      <p:grpSp>
        <p:nvGrpSpPr>
          <p:cNvPr id="5" name="グループ化 31"/>
          <p:cNvGrpSpPr/>
          <p:nvPr/>
        </p:nvGrpSpPr>
        <p:grpSpPr>
          <a:xfrm>
            <a:off x="3028950" y="4851400"/>
            <a:ext cx="5757863" cy="1724025"/>
            <a:chOff x="3028950" y="4851400"/>
            <a:chExt cx="5757863" cy="1724025"/>
          </a:xfrm>
        </p:grpSpPr>
        <p:sp>
          <p:nvSpPr>
            <p:cNvPr id="6151" name="Freeform 13"/>
            <p:cNvSpPr>
              <a:spLocks/>
            </p:cNvSpPr>
            <p:nvPr/>
          </p:nvSpPr>
          <p:spPr bwMode="auto">
            <a:xfrm>
              <a:off x="3028950" y="4851400"/>
              <a:ext cx="3105150" cy="920750"/>
            </a:xfrm>
            <a:custGeom>
              <a:avLst/>
              <a:gdLst>
                <a:gd name="T0" fmla="*/ 0 w 1956"/>
                <a:gd name="T1" fmla="*/ 0 h 580"/>
                <a:gd name="T2" fmla="*/ 2147483647 w 1956"/>
                <a:gd name="T3" fmla="*/ 2147483647 h 580"/>
                <a:gd name="T4" fmla="*/ 0 60000 65536"/>
                <a:gd name="T5" fmla="*/ 0 60000 65536"/>
                <a:gd name="T6" fmla="*/ 0 w 1956"/>
                <a:gd name="T7" fmla="*/ 0 h 580"/>
                <a:gd name="T8" fmla="*/ 1956 w 1956"/>
                <a:gd name="T9" fmla="*/ 580 h 58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56" h="580">
                  <a:moveTo>
                    <a:pt x="0" y="0"/>
                  </a:moveTo>
                  <a:lnTo>
                    <a:pt x="1956" y="580"/>
                  </a:lnTo>
                </a:path>
              </a:pathLst>
            </a:custGeom>
            <a:noFill/>
            <a:ln w="57150">
              <a:solidFill>
                <a:schemeClr val="accent5">
                  <a:lumMod val="60000"/>
                  <a:lumOff val="40000"/>
                </a:schemeClr>
              </a:solidFill>
              <a:prstDash val="sys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65" name="Text Box 14"/>
            <p:cNvSpPr txBox="1">
              <a:spLocks noChangeArrowheads="1"/>
            </p:cNvSpPr>
            <p:nvPr/>
          </p:nvSpPr>
          <p:spPr bwMode="auto">
            <a:xfrm>
              <a:off x="6664325" y="5500688"/>
              <a:ext cx="2122488" cy="1074737"/>
            </a:xfrm>
            <a:prstGeom prst="rect">
              <a:avLst/>
            </a:prstGeom>
            <a:noFill/>
            <a:ln w="9525">
              <a:solidFill>
                <a:schemeClr val="accent5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68386" tIns="34193" rIns="68386" bIns="34193"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altLang="ja-JP" sz="2200" b="1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Times New Roman" pitchFamily="18" charset="0"/>
                  <a:ea typeface="HG創英角ﾎﾟｯﾌﾟ体" pitchFamily="49" charset="-128"/>
                  <a:cs typeface="Times New Roman" pitchFamily="18" charset="0"/>
                </a:rPr>
                <a:t>Hadron Experimental Hall (HD)</a:t>
              </a:r>
            </a:p>
          </p:txBody>
        </p:sp>
      </p:grpSp>
      <p:grpSp>
        <p:nvGrpSpPr>
          <p:cNvPr id="6" name="グループ化 27"/>
          <p:cNvGrpSpPr/>
          <p:nvPr/>
        </p:nvGrpSpPr>
        <p:grpSpPr>
          <a:xfrm>
            <a:off x="3719513" y="122238"/>
            <a:ext cx="3228975" cy="1370012"/>
            <a:chOff x="3719513" y="122238"/>
            <a:chExt cx="3228975" cy="1370012"/>
          </a:xfrm>
        </p:grpSpPr>
        <p:sp>
          <p:nvSpPr>
            <p:cNvPr id="6157" name="Line 21"/>
            <p:cNvSpPr>
              <a:spLocks noChangeShapeType="1"/>
            </p:cNvSpPr>
            <p:nvPr/>
          </p:nvSpPr>
          <p:spPr bwMode="auto">
            <a:xfrm flipH="1">
              <a:off x="3719513" y="276225"/>
              <a:ext cx="58737" cy="1216025"/>
            </a:xfrm>
            <a:prstGeom prst="line">
              <a:avLst/>
            </a:prstGeom>
            <a:noFill/>
            <a:ln w="57150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62" name="Text Box 20"/>
            <p:cNvSpPr txBox="1">
              <a:spLocks noChangeArrowheads="1"/>
            </p:cNvSpPr>
            <p:nvPr/>
          </p:nvSpPr>
          <p:spPr bwMode="auto">
            <a:xfrm>
              <a:off x="4000500" y="122238"/>
              <a:ext cx="2947988" cy="404452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  <a:ln w="25400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95740" tIns="47870" rIns="95740" bIns="47870">
              <a:spAutoFit/>
            </a:bodyPr>
            <a:lstStyle/>
            <a:p>
              <a:pPr algn="ctr" defTabSz="957263">
                <a:spcBef>
                  <a:spcPct val="50000"/>
                </a:spcBef>
                <a:defRPr/>
              </a:pPr>
              <a:r>
                <a:rPr lang="en-US" altLang="ja-JP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Times New Roman" pitchFamily="18" charset="0"/>
                  <a:ea typeface="HG創英角ﾎﾟｯﾌﾟ体" pitchFamily="49" charset="-128"/>
                  <a:cs typeface="Times New Roman" pitchFamily="18" charset="0"/>
                </a:rPr>
                <a:t>400 MeV H</a:t>
              </a:r>
              <a:r>
                <a:rPr lang="en-US" altLang="ja-JP" sz="2000" b="1" baseline="300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Times New Roman" pitchFamily="18" charset="0"/>
                  <a:ea typeface="HG創英角ﾎﾟｯﾌﾟ体" pitchFamily="49" charset="-128"/>
                  <a:cs typeface="Times New Roman" pitchFamily="18" charset="0"/>
                </a:rPr>
                <a:t>-</a:t>
              </a:r>
              <a:r>
                <a:rPr lang="en-US" altLang="ja-JP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Times New Roman" pitchFamily="18" charset="0"/>
                  <a:ea typeface="HG創英角ﾎﾟｯﾌﾟ体" pitchFamily="49" charset="-128"/>
                  <a:cs typeface="Times New Roman" pitchFamily="18" charset="0"/>
                </a:rPr>
                <a:t> </a:t>
              </a:r>
              <a:r>
                <a:rPr lang="en-US" altLang="ja-JP" sz="2000" b="1" dirty="0" err="1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Times New Roman" pitchFamily="18" charset="0"/>
                  <a:ea typeface="HG創英角ﾎﾟｯﾌﾟ体" pitchFamily="49" charset="-128"/>
                  <a:cs typeface="Times New Roman" pitchFamily="18" charset="0"/>
                </a:rPr>
                <a:t>Linac</a:t>
              </a:r>
              <a:r>
                <a:rPr lang="en-US" altLang="ja-JP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Times New Roman" pitchFamily="18" charset="0"/>
                  <a:ea typeface="HG創英角ﾎﾟｯﾌﾟ体" pitchFamily="49" charset="-128"/>
                  <a:cs typeface="Times New Roman" pitchFamily="18" charset="0"/>
                </a:rPr>
                <a:t>                          </a:t>
              </a:r>
            </a:p>
          </p:txBody>
        </p:sp>
      </p:grpSp>
      <p:grpSp>
        <p:nvGrpSpPr>
          <p:cNvPr id="7" name="グループ化 29"/>
          <p:cNvGrpSpPr/>
          <p:nvPr/>
        </p:nvGrpSpPr>
        <p:grpSpPr>
          <a:xfrm>
            <a:off x="1441450" y="2025650"/>
            <a:ext cx="7512050" cy="3206750"/>
            <a:chOff x="1441450" y="2025650"/>
            <a:chExt cx="7512050" cy="3206750"/>
          </a:xfrm>
        </p:grpSpPr>
        <p:sp>
          <p:nvSpPr>
            <p:cNvPr id="6150" name="Freeform 12"/>
            <p:cNvSpPr>
              <a:spLocks/>
            </p:cNvSpPr>
            <p:nvPr/>
          </p:nvSpPr>
          <p:spPr bwMode="auto">
            <a:xfrm>
              <a:off x="3803650" y="2025650"/>
              <a:ext cx="1663700" cy="577850"/>
            </a:xfrm>
            <a:custGeom>
              <a:avLst/>
              <a:gdLst>
                <a:gd name="T0" fmla="*/ 2147483647 w 1048"/>
                <a:gd name="T1" fmla="*/ 0 h 364"/>
                <a:gd name="T2" fmla="*/ 0 w 1048"/>
                <a:gd name="T3" fmla="*/ 2147483647 h 364"/>
                <a:gd name="T4" fmla="*/ 0 60000 65536"/>
                <a:gd name="T5" fmla="*/ 0 60000 65536"/>
                <a:gd name="T6" fmla="*/ 0 w 1048"/>
                <a:gd name="T7" fmla="*/ 0 h 364"/>
                <a:gd name="T8" fmla="*/ 1048 w 1048"/>
                <a:gd name="T9" fmla="*/ 364 h 36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8" h="364">
                  <a:moveTo>
                    <a:pt x="1048" y="0"/>
                  </a:moveTo>
                  <a:lnTo>
                    <a:pt x="0" y="364"/>
                  </a:lnTo>
                </a:path>
              </a:pathLst>
            </a:custGeom>
            <a:noFill/>
            <a:ln w="57150">
              <a:solidFill>
                <a:schemeClr val="accent5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53" name="Freeform 17"/>
            <p:cNvSpPr>
              <a:spLocks/>
            </p:cNvSpPr>
            <p:nvPr/>
          </p:nvSpPr>
          <p:spPr bwMode="auto">
            <a:xfrm>
              <a:off x="1441450" y="2395538"/>
              <a:ext cx="5783263" cy="2836862"/>
            </a:xfrm>
            <a:custGeom>
              <a:avLst/>
              <a:gdLst>
                <a:gd name="T0" fmla="*/ 2147483647 w 3643"/>
                <a:gd name="T1" fmla="*/ 2147483647 h 1787"/>
                <a:gd name="T2" fmla="*/ 2147483647 w 3643"/>
                <a:gd name="T3" fmla="*/ 2147483647 h 1787"/>
                <a:gd name="T4" fmla="*/ 2147483647 w 3643"/>
                <a:gd name="T5" fmla="*/ 2147483647 h 1787"/>
                <a:gd name="T6" fmla="*/ 2147483647 w 3643"/>
                <a:gd name="T7" fmla="*/ 2147483647 h 1787"/>
                <a:gd name="T8" fmla="*/ 2147483647 w 3643"/>
                <a:gd name="T9" fmla="*/ 2147483647 h 1787"/>
                <a:gd name="T10" fmla="*/ 2147483647 w 3643"/>
                <a:gd name="T11" fmla="*/ 2147483647 h 1787"/>
                <a:gd name="T12" fmla="*/ 2147483647 w 3643"/>
                <a:gd name="T13" fmla="*/ 2147483647 h 1787"/>
                <a:gd name="T14" fmla="*/ 2147483647 w 3643"/>
                <a:gd name="T15" fmla="*/ 2147483647 h 1787"/>
                <a:gd name="T16" fmla="*/ 2147483647 w 3643"/>
                <a:gd name="T17" fmla="*/ 2147483647 h 1787"/>
                <a:gd name="T18" fmla="*/ 2147483647 w 3643"/>
                <a:gd name="T19" fmla="*/ 2147483647 h 1787"/>
                <a:gd name="T20" fmla="*/ 2147483647 w 3643"/>
                <a:gd name="T21" fmla="*/ 2147483647 h 1787"/>
                <a:gd name="T22" fmla="*/ 2147483647 w 3643"/>
                <a:gd name="T23" fmla="*/ 2147483647 h 1787"/>
                <a:gd name="T24" fmla="*/ 2147483647 w 3643"/>
                <a:gd name="T25" fmla="*/ 2147483647 h 1787"/>
                <a:gd name="T26" fmla="*/ 2147483647 w 3643"/>
                <a:gd name="T27" fmla="*/ 2147483647 h 1787"/>
                <a:gd name="T28" fmla="*/ 2147483647 w 3643"/>
                <a:gd name="T29" fmla="*/ 2147483647 h 1787"/>
                <a:gd name="T30" fmla="*/ 2147483647 w 3643"/>
                <a:gd name="T31" fmla="*/ 2147483647 h 1787"/>
                <a:gd name="T32" fmla="*/ 2147483647 w 3643"/>
                <a:gd name="T33" fmla="*/ 2147483647 h 1787"/>
                <a:gd name="T34" fmla="*/ 2147483647 w 3643"/>
                <a:gd name="T35" fmla="*/ 2147483647 h 1787"/>
                <a:gd name="T36" fmla="*/ 2147483647 w 3643"/>
                <a:gd name="T37" fmla="*/ 2147483647 h 1787"/>
                <a:gd name="T38" fmla="*/ 2147483647 w 3643"/>
                <a:gd name="T39" fmla="*/ 2147483647 h 1787"/>
                <a:gd name="T40" fmla="*/ 2147483647 w 3643"/>
                <a:gd name="T41" fmla="*/ 2147483647 h 17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643"/>
                <a:gd name="T64" fmla="*/ 0 h 1787"/>
                <a:gd name="T65" fmla="*/ 3643 w 3643"/>
                <a:gd name="T66" fmla="*/ 1787 h 17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643" h="1787">
                  <a:moveTo>
                    <a:pt x="368" y="1323"/>
                  </a:moveTo>
                  <a:cubicBezTo>
                    <a:pt x="419" y="1344"/>
                    <a:pt x="488" y="1388"/>
                    <a:pt x="676" y="1447"/>
                  </a:cubicBezTo>
                  <a:cubicBezTo>
                    <a:pt x="864" y="1506"/>
                    <a:pt x="1223" y="1623"/>
                    <a:pt x="1499" y="1678"/>
                  </a:cubicBezTo>
                  <a:cubicBezTo>
                    <a:pt x="1775" y="1733"/>
                    <a:pt x="2096" y="1769"/>
                    <a:pt x="2332" y="1777"/>
                  </a:cubicBezTo>
                  <a:cubicBezTo>
                    <a:pt x="2569" y="1787"/>
                    <a:pt x="2742" y="1771"/>
                    <a:pt x="2917" y="1730"/>
                  </a:cubicBezTo>
                  <a:cubicBezTo>
                    <a:pt x="3094" y="1690"/>
                    <a:pt x="3268" y="1622"/>
                    <a:pt x="3387" y="1531"/>
                  </a:cubicBezTo>
                  <a:cubicBezTo>
                    <a:pt x="3504" y="1440"/>
                    <a:pt x="3613" y="1348"/>
                    <a:pt x="3629" y="1185"/>
                  </a:cubicBezTo>
                  <a:cubicBezTo>
                    <a:pt x="3643" y="1023"/>
                    <a:pt x="3542" y="713"/>
                    <a:pt x="3478" y="558"/>
                  </a:cubicBezTo>
                  <a:cubicBezTo>
                    <a:pt x="3413" y="401"/>
                    <a:pt x="3350" y="333"/>
                    <a:pt x="3238" y="249"/>
                  </a:cubicBezTo>
                  <a:cubicBezTo>
                    <a:pt x="3128" y="166"/>
                    <a:pt x="2957" y="100"/>
                    <a:pt x="2814" y="59"/>
                  </a:cubicBezTo>
                  <a:cubicBezTo>
                    <a:pt x="2670" y="18"/>
                    <a:pt x="2536" y="4"/>
                    <a:pt x="2376" y="1"/>
                  </a:cubicBezTo>
                  <a:cubicBezTo>
                    <a:pt x="2216" y="0"/>
                    <a:pt x="2060" y="12"/>
                    <a:pt x="1852" y="48"/>
                  </a:cubicBezTo>
                  <a:cubicBezTo>
                    <a:pt x="1644" y="84"/>
                    <a:pt x="1310" y="172"/>
                    <a:pt x="1124" y="219"/>
                  </a:cubicBezTo>
                  <a:cubicBezTo>
                    <a:pt x="938" y="266"/>
                    <a:pt x="839" y="299"/>
                    <a:pt x="735" y="331"/>
                  </a:cubicBezTo>
                  <a:cubicBezTo>
                    <a:pt x="631" y="363"/>
                    <a:pt x="566" y="387"/>
                    <a:pt x="500" y="411"/>
                  </a:cubicBezTo>
                  <a:cubicBezTo>
                    <a:pt x="434" y="435"/>
                    <a:pt x="397" y="445"/>
                    <a:pt x="340" y="475"/>
                  </a:cubicBezTo>
                  <a:cubicBezTo>
                    <a:pt x="283" y="505"/>
                    <a:pt x="209" y="542"/>
                    <a:pt x="158" y="589"/>
                  </a:cubicBezTo>
                  <a:cubicBezTo>
                    <a:pt x="107" y="636"/>
                    <a:pt x="58" y="688"/>
                    <a:pt x="35" y="755"/>
                  </a:cubicBezTo>
                  <a:cubicBezTo>
                    <a:pt x="12" y="822"/>
                    <a:pt x="0" y="920"/>
                    <a:pt x="20" y="991"/>
                  </a:cubicBezTo>
                  <a:cubicBezTo>
                    <a:pt x="40" y="1062"/>
                    <a:pt x="96" y="1123"/>
                    <a:pt x="156" y="1179"/>
                  </a:cubicBezTo>
                  <a:cubicBezTo>
                    <a:pt x="216" y="1235"/>
                    <a:pt x="333" y="1296"/>
                    <a:pt x="380" y="1327"/>
                  </a:cubicBezTo>
                </a:path>
              </a:pathLst>
            </a:custGeom>
            <a:noFill/>
            <a:ln w="57150">
              <a:solidFill>
                <a:schemeClr val="accent5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63" name="Text Box 13"/>
            <p:cNvSpPr txBox="1">
              <a:spLocks noChangeArrowheads="1"/>
            </p:cNvSpPr>
            <p:nvPr/>
          </p:nvSpPr>
          <p:spPr bwMode="auto">
            <a:xfrm>
              <a:off x="6018213" y="3214688"/>
              <a:ext cx="2935287" cy="835025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  <a:ln w="25400">
              <a:solidFill>
                <a:schemeClr val="accent5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95740" tIns="47870" rIns="95740" bIns="47870">
              <a:spAutoFit/>
            </a:bodyPr>
            <a:lstStyle/>
            <a:p>
              <a:pPr algn="ctr" defTabSz="957263"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US" altLang="ja-JP" sz="20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Times New Roman" pitchFamily="18" charset="0"/>
                  <a:ea typeface="HG創英角ﾎﾟｯﾌﾟ体" pitchFamily="49" charset="-128"/>
                  <a:cs typeface="Times New Roman" pitchFamily="18" charset="0"/>
                </a:rPr>
                <a:t>50 GeV Main Ring Synchrotron (MR)             [30 GeV at present]</a:t>
              </a:r>
            </a:p>
          </p:txBody>
        </p:sp>
      </p:grpSp>
      <p:sp>
        <p:nvSpPr>
          <p:cNvPr id="6168" name="Rectangle 6"/>
          <p:cNvSpPr>
            <a:spLocks noChangeArrowheads="1"/>
          </p:cNvSpPr>
          <p:nvPr/>
        </p:nvSpPr>
        <p:spPr bwMode="auto">
          <a:xfrm>
            <a:off x="101600" y="117475"/>
            <a:ext cx="2598738" cy="954088"/>
          </a:xfrm>
          <a:prstGeom prst="rect">
            <a:avLst/>
          </a:prstGeom>
          <a:solidFill>
            <a:srgbClr val="000080">
              <a:alpha val="54117"/>
            </a:srgbClr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800" b="1">
                <a:solidFill>
                  <a:schemeClr val="bg1"/>
                </a:solidFill>
                <a:latin typeface="Times New Roman" pitchFamily="18" charset="0"/>
                <a:ea typeface="HG創英角ﾎﾟｯﾌﾟ体" pitchFamily="49" charset="-128"/>
                <a:cs typeface="Times New Roman" pitchFamily="18" charset="0"/>
              </a:rPr>
              <a:t>J-PARC</a:t>
            </a:r>
          </a:p>
          <a:p>
            <a:pPr algn="ctr"/>
            <a:r>
              <a:rPr lang="en-US" altLang="ja-JP" sz="2800" b="1">
                <a:solidFill>
                  <a:schemeClr val="bg1"/>
                </a:solidFill>
                <a:latin typeface="Times New Roman" pitchFamily="18" charset="0"/>
                <a:ea typeface="HG創英角ﾎﾟｯﾌﾟ体" pitchFamily="49" charset="-128"/>
                <a:cs typeface="Times New Roman" pitchFamily="18" charset="0"/>
              </a:rPr>
              <a:t>(JAEA &amp; KEK)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444208" y="2060848"/>
            <a:ext cx="12345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HG創英角ﾎﾟｯﾌﾟ体" pitchFamily="49" charset="-128"/>
                <a:cs typeface="Times New Roman" pitchFamily="18" charset="0"/>
              </a:rPr>
              <a:t>1 MW </a:t>
            </a:r>
            <a:endParaRPr lang="ja-JP" altLang="en-US" sz="28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7188294" y="4089326"/>
            <a:ext cx="1683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ea typeface="HG創英角ﾎﾟｯﾌﾟ体" pitchFamily="49" charset="-128"/>
                <a:cs typeface="Times New Roman" pitchFamily="18" charset="0"/>
              </a:rPr>
              <a:t>0.75 MW </a:t>
            </a:r>
            <a:endParaRPr lang="ja-JP" altLang="en-US" sz="28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Line 20"/>
          <p:cNvSpPr>
            <a:spLocks noChangeShapeType="1"/>
          </p:cNvSpPr>
          <p:nvPr/>
        </p:nvSpPr>
        <p:spPr bwMode="auto">
          <a:xfrm flipV="1">
            <a:off x="3706813" y="1477963"/>
            <a:ext cx="1362075" cy="7937"/>
          </a:xfrm>
          <a:prstGeom prst="line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08572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4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U+U at 5 </a:t>
            </a:r>
            <a:r>
              <a:rPr kumimoji="1" lang="en-US" altLang="ja-JP" dirty="0" err="1" smtClean="0"/>
              <a:t>AGeV</a:t>
            </a:r>
            <a:r>
              <a:rPr kumimoji="1" lang="en-US" altLang="ja-JP" dirty="0" smtClean="0"/>
              <a:t>/c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3406140" cy="3268980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74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124744"/>
            <a:ext cx="3406140" cy="326898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789040"/>
            <a:ext cx="3406140" cy="326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84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U+U at 1 </a:t>
            </a:r>
            <a:r>
              <a:rPr kumimoji="1" lang="en-US" altLang="ja-JP" dirty="0" err="1" smtClean="0"/>
              <a:t>AGeV</a:t>
            </a:r>
            <a:r>
              <a:rPr kumimoji="1" lang="en-US" altLang="ja-JP" dirty="0" smtClean="0"/>
              <a:t>/c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524309"/>
            <a:ext cx="3707751" cy="3558446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75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92896"/>
            <a:ext cx="3406140" cy="326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97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76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69437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1979712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ja-JP" altLang="en-US" dirty="0"/>
          </a:p>
          <a:p>
            <a:r>
              <a:rPr lang="da-DK" altLang="ja-JP" dirty="0"/>
              <a:t>J. Randrup et al., PRC 74, 047901 (2006)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9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76" y="892410"/>
            <a:ext cx="5038344" cy="486460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4888" y="-171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Exceeding phase boundary at J-PARC</a:t>
            </a:r>
            <a:endParaRPr kumimoji="1" lang="ja-JP" altLang="en-US" dirty="0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3284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5401072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77</a:t>
            </a:fld>
            <a:endParaRPr kumimoji="1" lang="ja-JP" altLang="en-US"/>
          </a:p>
        </p:txBody>
      </p:sp>
      <p:cxnSp>
        <p:nvCxnSpPr>
          <p:cNvPr id="32" name="直線矢印コネクタ 31"/>
          <p:cNvCxnSpPr/>
          <p:nvPr/>
        </p:nvCxnSpPr>
        <p:spPr>
          <a:xfrm flipH="1" flipV="1">
            <a:off x="3527560" y="4653136"/>
            <a:ext cx="54038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2866577" y="5767346"/>
            <a:ext cx="3525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Phase boundary </a:t>
            </a:r>
            <a:r>
              <a:rPr kumimoji="1"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kumimoji="1" lang="en-US" altLang="ja-JP" dirty="0" smtClean="0">
                <a:solidFill>
                  <a:srgbClr val="FF0000"/>
                </a:solidFill>
              </a:rPr>
              <a:t>=5-10</a:t>
            </a:r>
            <a:r>
              <a:rPr kumimoji="1"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kumimoji="1" lang="en-US" altLang="ja-JP" baseline="-250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en-US" altLang="ja-JP" dirty="0" smtClean="0">
                <a:solidFill>
                  <a:srgbClr val="002060"/>
                </a:solidFill>
              </a:rPr>
              <a:t>Density of neutron stars </a:t>
            </a:r>
            <a:r>
              <a:rPr lang="en-US" altLang="ja-JP" dirty="0" smtClean="0">
                <a:solidFill>
                  <a:srgbClr val="002060"/>
                </a:solidFill>
                <a:latin typeface="Symbol" panose="05050102010706020507" pitchFamily="18" charset="2"/>
              </a:rPr>
              <a:t>r</a:t>
            </a:r>
            <a:r>
              <a:rPr lang="en-US" altLang="ja-JP" dirty="0" smtClean="0">
                <a:solidFill>
                  <a:srgbClr val="002060"/>
                </a:solidFill>
              </a:rPr>
              <a:t>=6-10</a:t>
            </a:r>
            <a:r>
              <a:rPr lang="en-US" altLang="ja-JP" dirty="0" smtClean="0">
                <a:solidFill>
                  <a:srgbClr val="002060"/>
                </a:solidFill>
                <a:latin typeface="Symbol" panose="05050102010706020507" pitchFamily="18" charset="2"/>
              </a:rPr>
              <a:t>r</a:t>
            </a:r>
            <a:r>
              <a:rPr lang="en-US" altLang="ja-JP" baseline="-25000" dirty="0" smtClean="0">
                <a:solidFill>
                  <a:srgbClr val="002060"/>
                </a:solidFill>
              </a:rPr>
              <a:t>0</a:t>
            </a:r>
            <a:r>
              <a:rPr lang="en-US" altLang="ja-JP" dirty="0" smtClean="0">
                <a:solidFill>
                  <a:srgbClr val="002060"/>
                </a:solidFill>
              </a:rPr>
              <a:t> </a:t>
            </a:r>
            <a:endParaRPr kumimoji="1" lang="ja-JP" altLang="en-US" baseline="-250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1828378"/>
            <a:ext cx="3443089" cy="34278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reflection stA="58000" endPos="0" dist="50800" dir="5400000" sy="-100000" algn="bl" rotWithShape="0"/>
          </a:effectLst>
        </p:spPr>
      </p:pic>
      <p:sp>
        <p:nvSpPr>
          <p:cNvPr id="15" name="テキスト ボックス 14"/>
          <p:cNvSpPr txBox="1"/>
          <p:nvPr/>
        </p:nvSpPr>
        <p:spPr>
          <a:xfrm>
            <a:off x="6156176" y="5433853"/>
            <a:ext cx="22007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J. </a:t>
            </a:r>
            <a:r>
              <a:rPr lang="en-US" altLang="ja-JP" dirty="0" err="1" smtClean="0"/>
              <a:t>Randrup</a:t>
            </a:r>
            <a:endParaRPr lang="en-US" altLang="ja-JP" dirty="0" smtClean="0"/>
          </a:p>
          <a:p>
            <a:r>
              <a:rPr lang="en-US" altLang="ja-JP" dirty="0" smtClean="0"/>
              <a:t>PRC82 </a:t>
            </a:r>
            <a:r>
              <a:rPr lang="ja-JP" altLang="ja-JP" dirty="0"/>
              <a:t>(2010) </a:t>
            </a:r>
            <a:r>
              <a:rPr lang="ja-JP" altLang="ja-JP" dirty="0" smtClean="0"/>
              <a:t>034902</a:t>
            </a:r>
            <a:endParaRPr lang="en-US" altLang="ja-JP" dirty="0" smtClean="0"/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Talk by J. </a:t>
            </a:r>
            <a:r>
              <a:rPr lang="en-US" altLang="ja-JP" dirty="0" err="1" smtClean="0">
                <a:solidFill>
                  <a:srgbClr val="FF0000"/>
                </a:solidFill>
              </a:rPr>
              <a:t>Randrup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37157" y="1571675"/>
            <a:ext cx="1376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Critical point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81715" y="1455167"/>
            <a:ext cx="137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</a:t>
            </a:r>
            <a:r>
              <a:rPr kumimoji="1" lang="en-US" altLang="ja-JP" dirty="0" smtClean="0"/>
              <a:t>ixed phase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>
            <a:stCxn id="5" idx="2"/>
          </p:cNvCxnSpPr>
          <p:nvPr/>
        </p:nvCxnSpPr>
        <p:spPr>
          <a:xfrm>
            <a:off x="6325391" y="1941007"/>
            <a:ext cx="118817" cy="4078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7181715" y="1828378"/>
            <a:ext cx="259653" cy="952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フリーフォーム 17"/>
          <p:cNvSpPr/>
          <p:nvPr/>
        </p:nvSpPr>
        <p:spPr>
          <a:xfrm>
            <a:off x="2195736" y="2389967"/>
            <a:ext cx="1872208" cy="2499360"/>
          </a:xfrm>
          <a:custGeom>
            <a:avLst/>
            <a:gdLst>
              <a:gd name="connsiteX0" fmla="*/ 472440 w 1882140"/>
              <a:gd name="connsiteY0" fmla="*/ 2499360 h 2499360"/>
              <a:gd name="connsiteX1" fmla="*/ 449580 w 1882140"/>
              <a:gd name="connsiteY1" fmla="*/ 1844040 h 2499360"/>
              <a:gd name="connsiteX2" fmla="*/ 411480 w 1882140"/>
              <a:gd name="connsiteY2" fmla="*/ 1356360 h 2499360"/>
              <a:gd name="connsiteX3" fmla="*/ 365760 w 1882140"/>
              <a:gd name="connsiteY3" fmla="*/ 975360 h 2499360"/>
              <a:gd name="connsiteX4" fmla="*/ 312420 w 1882140"/>
              <a:gd name="connsiteY4" fmla="*/ 693420 h 2499360"/>
              <a:gd name="connsiteX5" fmla="*/ 220980 w 1882140"/>
              <a:gd name="connsiteY5" fmla="*/ 403860 h 2499360"/>
              <a:gd name="connsiteX6" fmla="*/ 152400 w 1882140"/>
              <a:gd name="connsiteY6" fmla="*/ 274320 h 2499360"/>
              <a:gd name="connsiteX7" fmla="*/ 30480 w 1882140"/>
              <a:gd name="connsiteY7" fmla="*/ 121920 h 2499360"/>
              <a:gd name="connsiteX8" fmla="*/ 0 w 1882140"/>
              <a:gd name="connsiteY8" fmla="*/ 68580 h 2499360"/>
              <a:gd name="connsiteX9" fmla="*/ 15240 w 1882140"/>
              <a:gd name="connsiteY9" fmla="*/ 0 h 2499360"/>
              <a:gd name="connsiteX10" fmla="*/ 167640 w 1882140"/>
              <a:gd name="connsiteY10" fmla="*/ 38100 h 2499360"/>
              <a:gd name="connsiteX11" fmla="*/ 601980 w 1882140"/>
              <a:gd name="connsiteY11" fmla="*/ 236220 h 2499360"/>
              <a:gd name="connsiteX12" fmla="*/ 975360 w 1882140"/>
              <a:gd name="connsiteY12" fmla="*/ 480060 h 2499360"/>
              <a:gd name="connsiteX13" fmla="*/ 1196340 w 1882140"/>
              <a:gd name="connsiteY13" fmla="*/ 685800 h 2499360"/>
              <a:gd name="connsiteX14" fmla="*/ 1440180 w 1882140"/>
              <a:gd name="connsiteY14" fmla="*/ 967740 h 2499360"/>
              <a:gd name="connsiteX15" fmla="*/ 1645920 w 1882140"/>
              <a:gd name="connsiteY15" fmla="*/ 1303020 h 2499360"/>
              <a:gd name="connsiteX16" fmla="*/ 1790700 w 1882140"/>
              <a:gd name="connsiteY16" fmla="*/ 1676400 h 2499360"/>
              <a:gd name="connsiteX17" fmla="*/ 1844040 w 1882140"/>
              <a:gd name="connsiteY17" fmla="*/ 1927860 h 2499360"/>
              <a:gd name="connsiteX18" fmla="*/ 1882140 w 1882140"/>
              <a:gd name="connsiteY18" fmla="*/ 2186940 h 2499360"/>
              <a:gd name="connsiteX19" fmla="*/ 1882140 w 1882140"/>
              <a:gd name="connsiteY19" fmla="*/ 2499360 h 2499360"/>
              <a:gd name="connsiteX20" fmla="*/ 472440 w 1882140"/>
              <a:gd name="connsiteY20" fmla="*/ 2499360 h 2499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882140" h="2499360">
                <a:moveTo>
                  <a:pt x="472440" y="2499360"/>
                </a:moveTo>
                <a:lnTo>
                  <a:pt x="449580" y="1844040"/>
                </a:lnTo>
                <a:lnTo>
                  <a:pt x="411480" y="1356360"/>
                </a:lnTo>
                <a:lnTo>
                  <a:pt x="365760" y="975360"/>
                </a:lnTo>
                <a:lnTo>
                  <a:pt x="312420" y="693420"/>
                </a:lnTo>
                <a:lnTo>
                  <a:pt x="220980" y="403860"/>
                </a:lnTo>
                <a:lnTo>
                  <a:pt x="152400" y="274320"/>
                </a:lnTo>
                <a:lnTo>
                  <a:pt x="30480" y="121920"/>
                </a:lnTo>
                <a:lnTo>
                  <a:pt x="0" y="68580"/>
                </a:lnTo>
                <a:lnTo>
                  <a:pt x="15240" y="0"/>
                </a:lnTo>
                <a:lnTo>
                  <a:pt x="167640" y="38100"/>
                </a:lnTo>
                <a:lnTo>
                  <a:pt x="601980" y="236220"/>
                </a:lnTo>
                <a:lnTo>
                  <a:pt x="975360" y="480060"/>
                </a:lnTo>
                <a:lnTo>
                  <a:pt x="1196340" y="685800"/>
                </a:lnTo>
                <a:lnTo>
                  <a:pt x="1440180" y="967740"/>
                </a:lnTo>
                <a:lnTo>
                  <a:pt x="1645920" y="1303020"/>
                </a:lnTo>
                <a:lnTo>
                  <a:pt x="1790700" y="1676400"/>
                </a:lnTo>
                <a:lnTo>
                  <a:pt x="1844040" y="1927860"/>
                </a:lnTo>
                <a:lnTo>
                  <a:pt x="1882140" y="2186940"/>
                </a:lnTo>
                <a:lnTo>
                  <a:pt x="1882140" y="2499360"/>
                </a:lnTo>
                <a:lnTo>
                  <a:pt x="472440" y="2499360"/>
                </a:lnTo>
                <a:close/>
              </a:path>
            </a:pathLst>
          </a:custGeom>
          <a:solidFill>
            <a:srgbClr val="FFFF00">
              <a:alpha val="4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283968" y="4924227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Symbol" panose="05050102010706020507" pitchFamily="18" charset="2"/>
              </a:rPr>
              <a:t>r</a:t>
            </a:r>
            <a:r>
              <a:rPr kumimoji="1" lang="en-US" altLang="ja-JP" sz="2400" dirty="0" smtClean="0"/>
              <a:t>/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r</a:t>
            </a:r>
            <a:r>
              <a:rPr kumimoji="1" lang="en-US" altLang="ja-JP" sz="2400" baseline="-25000" dirty="0" smtClean="0"/>
              <a:t>0</a:t>
            </a:r>
            <a:endParaRPr kumimoji="1" lang="ja-JP" altLang="en-US" sz="2400" baseline="-25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716689" y="4933046"/>
            <a:ext cx="1016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Unstable</a:t>
            </a:r>
          </a:p>
          <a:p>
            <a:r>
              <a:rPr kumimoji="1" lang="en-US" altLang="ja-JP" dirty="0" smtClean="0"/>
              <a:t>region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/>
          <p:nvPr/>
        </p:nvCxnSpPr>
        <p:spPr>
          <a:xfrm flipH="1" flipV="1">
            <a:off x="7716690" y="4437112"/>
            <a:ext cx="31169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067944" y="2780928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QGP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63688" y="4284464"/>
            <a:ext cx="859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hadron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0" y="6211669"/>
            <a:ext cx="4151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JAM model</a:t>
            </a:r>
          </a:p>
          <a:p>
            <a:r>
              <a:rPr lang="en-US" altLang="ja-JP" dirty="0" smtClean="0"/>
              <a:t>Y. Nara, et al, Phys</a:t>
            </a:r>
            <a:r>
              <a:rPr lang="en-US" altLang="ja-JP" dirty="0"/>
              <a:t>. Rev. C61,024901(1999</a:t>
            </a:r>
            <a:r>
              <a:rPr lang="en-US" altLang="ja-JP" dirty="0" smtClean="0"/>
              <a:t>)</a:t>
            </a:r>
          </a:p>
        </p:txBody>
      </p:sp>
      <p:sp>
        <p:nvSpPr>
          <p:cNvPr id="26" name="フリーフォーム 25"/>
          <p:cNvSpPr/>
          <p:nvPr/>
        </p:nvSpPr>
        <p:spPr>
          <a:xfrm>
            <a:off x="1816100" y="2495550"/>
            <a:ext cx="1828800" cy="1371600"/>
          </a:xfrm>
          <a:custGeom>
            <a:avLst/>
            <a:gdLst>
              <a:gd name="connsiteX0" fmla="*/ 0 w 1828800"/>
              <a:gd name="connsiteY0" fmla="*/ 1371600 h 1371600"/>
              <a:gd name="connsiteX1" fmla="*/ 603250 w 1828800"/>
              <a:gd name="connsiteY1" fmla="*/ 965200 h 1371600"/>
              <a:gd name="connsiteX2" fmla="*/ 971550 w 1828800"/>
              <a:gd name="connsiteY2" fmla="*/ 565150 h 1371600"/>
              <a:gd name="connsiteX3" fmla="*/ 1270000 w 1828800"/>
              <a:gd name="connsiteY3" fmla="*/ 323850 h 1371600"/>
              <a:gd name="connsiteX4" fmla="*/ 1492250 w 1828800"/>
              <a:gd name="connsiteY4" fmla="*/ 133350 h 1371600"/>
              <a:gd name="connsiteX5" fmla="*/ 1689100 w 1828800"/>
              <a:gd name="connsiteY5" fmla="*/ 63500 h 1371600"/>
              <a:gd name="connsiteX6" fmla="*/ 1828800 w 1828800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8800" h="1371600">
                <a:moveTo>
                  <a:pt x="0" y="1371600"/>
                </a:moveTo>
                <a:lnTo>
                  <a:pt x="603250" y="965200"/>
                </a:lnTo>
                <a:lnTo>
                  <a:pt x="971550" y="565150"/>
                </a:lnTo>
                <a:lnTo>
                  <a:pt x="1270000" y="323850"/>
                </a:lnTo>
                <a:lnTo>
                  <a:pt x="1492250" y="133350"/>
                </a:lnTo>
                <a:lnTo>
                  <a:pt x="1689100" y="63500"/>
                </a:lnTo>
                <a:lnTo>
                  <a:pt x="1828800" y="0"/>
                </a:lnTo>
              </a:path>
            </a:pathLst>
          </a:custGeom>
          <a:noFill/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01790" y="2374658"/>
            <a:ext cx="764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t=6fm/c</a:t>
            </a:r>
            <a:endParaRPr kumimoji="1" lang="ja-JP" altLang="en-US" sz="14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051211" y="3485758"/>
            <a:ext cx="764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t=1fm/c</a:t>
            </a:r>
            <a:endParaRPr kumimoji="1" lang="ja-JP" altLang="en-US" sz="1400" dirty="0"/>
          </a:p>
        </p:txBody>
      </p:sp>
      <p:grpSp>
        <p:nvGrpSpPr>
          <p:cNvPr id="36" name="グループ化 35"/>
          <p:cNvGrpSpPr/>
          <p:nvPr/>
        </p:nvGrpSpPr>
        <p:grpSpPr>
          <a:xfrm>
            <a:off x="2450630" y="1639833"/>
            <a:ext cx="6626792" cy="3600400"/>
            <a:chOff x="2450630" y="1639833"/>
            <a:chExt cx="6626792" cy="3600400"/>
          </a:xfrm>
        </p:grpSpPr>
        <p:grpSp>
          <p:nvGrpSpPr>
            <p:cNvPr id="35" name="グループ化 34"/>
            <p:cNvGrpSpPr/>
            <p:nvPr/>
          </p:nvGrpSpPr>
          <p:grpSpPr>
            <a:xfrm>
              <a:off x="2450630" y="2034763"/>
              <a:ext cx="1698542" cy="530141"/>
              <a:chOff x="2450630" y="2034763"/>
              <a:chExt cx="1698542" cy="530141"/>
            </a:xfrm>
          </p:grpSpPr>
          <p:sp>
            <p:nvSpPr>
              <p:cNvPr id="28" name="円/楕円 27"/>
              <p:cNvSpPr/>
              <p:nvPr/>
            </p:nvSpPr>
            <p:spPr>
              <a:xfrm>
                <a:off x="3239864" y="2456904"/>
                <a:ext cx="108000" cy="108000"/>
              </a:xfrm>
              <a:prstGeom prst="ellipse">
                <a:avLst/>
              </a:prstGeom>
              <a:solidFill>
                <a:srgbClr val="0DFF0D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2450630" y="2034763"/>
                <a:ext cx="16985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err="1" smtClean="0">
                    <a:solidFill>
                      <a:srgbClr val="FF0000"/>
                    </a:solidFill>
                  </a:rPr>
                  <a:t>Au+Au</a:t>
                </a:r>
                <a:r>
                  <a:rPr kumimoji="1" lang="en-US" altLang="ja-JP" dirty="0" smtClean="0"/>
                  <a:t>(t=5fm/c)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4" name="直線矢印コネクタ 33"/>
              <p:cNvCxnSpPr>
                <a:endCxn id="28" idx="1"/>
              </p:cNvCxnSpPr>
              <p:nvPr/>
            </p:nvCxnSpPr>
            <p:spPr>
              <a:xfrm>
                <a:off x="3132948" y="2304653"/>
                <a:ext cx="122732" cy="16806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Content Placeholder 1"/>
            <p:cNvSpPr txBox="1">
              <a:spLocks/>
            </p:cNvSpPr>
            <p:nvPr/>
          </p:nvSpPr>
          <p:spPr>
            <a:xfrm>
              <a:off x="4900958" y="1639833"/>
              <a:ext cx="4176464" cy="3600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 lnSpcReduction="1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ja-JP" dirty="0" err="1" smtClean="0"/>
                <a:t>Au+Au</a:t>
              </a:r>
              <a:r>
                <a:rPr lang="en-US" altLang="ja-JP" dirty="0" err="1" smtClean="0">
                  <a:sym typeface="Wingdings" panose="05000000000000000000" pitchFamily="2" charset="2"/>
                </a:rPr>
                <a:t>U+U</a:t>
              </a:r>
              <a:endParaRPr lang="en-US" altLang="ja-JP" dirty="0" smtClean="0">
                <a:sym typeface="Wingdings" panose="05000000000000000000" pitchFamily="2" charset="2"/>
              </a:endParaRPr>
            </a:p>
            <a:p>
              <a:pPr lvl="1"/>
              <a:r>
                <a:rPr lang="en-US" altLang="ja-JP" dirty="0" smtClean="0">
                  <a:solidFill>
                    <a:srgbClr val="0070C0"/>
                  </a:solidFill>
                </a:rPr>
                <a:t>Baryon density</a:t>
              </a:r>
            </a:p>
            <a:p>
              <a:pPr lvl="2"/>
              <a:r>
                <a:rPr lang="en-US" altLang="ja-JP" dirty="0" smtClean="0">
                  <a:solidFill>
                    <a:srgbClr val="0070C0"/>
                  </a:solidFill>
                </a:rPr>
                <a:t>7.5</a:t>
              </a:r>
              <a:r>
                <a:rPr lang="en-US" altLang="ja-JP" dirty="0" smtClean="0">
                  <a:solidFill>
                    <a:srgbClr val="0070C0"/>
                  </a:solidFill>
                  <a:latin typeface="Symbol" panose="05050102010706020507" pitchFamily="18" charset="2"/>
                </a:rPr>
                <a:t>r</a:t>
              </a:r>
              <a:r>
                <a:rPr lang="en-US" altLang="ja-JP" baseline="-25000" dirty="0" smtClean="0">
                  <a:solidFill>
                    <a:srgbClr val="0070C0"/>
                  </a:solidFill>
                </a:rPr>
                <a:t>0</a:t>
              </a:r>
              <a:r>
                <a:rPr lang="en-US" altLang="ja-JP" dirty="0" smtClean="0">
                  <a:solidFill>
                    <a:srgbClr val="0070C0"/>
                  </a:solidFill>
                </a:rPr>
                <a:t> </a:t>
              </a:r>
              <a:r>
                <a:rPr lang="en-US" altLang="ja-JP" dirty="0" smtClean="0">
                  <a:solidFill>
                    <a:srgbClr val="0070C0"/>
                  </a:solidFill>
                  <a:sym typeface="Wingdings" panose="05000000000000000000" pitchFamily="2" charset="2"/>
                </a:rPr>
                <a:t> </a:t>
              </a:r>
              <a:r>
                <a:rPr lang="en-US" altLang="ja-JP" dirty="0" smtClean="0">
                  <a:solidFill>
                    <a:srgbClr val="0070C0"/>
                  </a:solidFill>
                </a:rPr>
                <a:t>8.6</a:t>
              </a:r>
              <a:r>
                <a:rPr lang="en-US" altLang="ja-JP" dirty="0" smtClean="0">
                  <a:solidFill>
                    <a:srgbClr val="0070C0"/>
                  </a:solidFill>
                  <a:latin typeface="Symbol" panose="05050102010706020507" pitchFamily="18" charset="2"/>
                </a:rPr>
                <a:t>r</a:t>
              </a:r>
              <a:r>
                <a:rPr lang="en-US" altLang="ja-JP" baseline="-25000" dirty="0" smtClean="0">
                  <a:solidFill>
                    <a:srgbClr val="0070C0"/>
                  </a:solidFill>
                </a:rPr>
                <a:t>0</a:t>
              </a:r>
              <a:r>
                <a:rPr lang="en-US" altLang="ja-JP" dirty="0" smtClean="0">
                  <a:solidFill>
                    <a:srgbClr val="0070C0"/>
                  </a:solidFill>
                </a:rPr>
                <a:t> </a:t>
              </a:r>
            </a:p>
            <a:p>
              <a:pPr lvl="1"/>
              <a:r>
                <a:rPr lang="en-US" altLang="ja-JP" dirty="0" smtClean="0">
                  <a:solidFill>
                    <a:srgbClr val="0070C0"/>
                  </a:solidFill>
                  <a:sym typeface="Wingdings" panose="05000000000000000000" pitchFamily="2" charset="2"/>
                </a:rPr>
                <a:t>Duration at </a:t>
              </a:r>
              <a:r>
                <a:rPr lang="en-US" altLang="ja-JP" dirty="0" smtClean="0">
                  <a:solidFill>
                    <a:srgbClr val="0070C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r</a:t>
              </a:r>
              <a:r>
                <a:rPr lang="en-US" altLang="ja-JP" dirty="0" smtClean="0">
                  <a:solidFill>
                    <a:srgbClr val="0070C0"/>
                  </a:solidFill>
                  <a:sym typeface="Wingdings" panose="05000000000000000000" pitchFamily="2" charset="2"/>
                </a:rPr>
                <a:t>&gt;5</a:t>
              </a:r>
              <a:r>
                <a:rPr lang="en-US" altLang="ja-JP" dirty="0" smtClean="0">
                  <a:solidFill>
                    <a:srgbClr val="0070C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r</a:t>
              </a:r>
              <a:r>
                <a:rPr lang="en-US" altLang="ja-JP" baseline="-25000" dirty="0" smtClean="0">
                  <a:solidFill>
                    <a:srgbClr val="0070C0"/>
                  </a:solidFill>
                  <a:sym typeface="Wingdings" panose="05000000000000000000" pitchFamily="2" charset="2"/>
                </a:rPr>
                <a:t>0</a:t>
              </a:r>
            </a:p>
            <a:p>
              <a:pPr lvl="2"/>
              <a:r>
                <a:rPr lang="en-US" altLang="ja-JP" dirty="0" smtClean="0">
                  <a:solidFill>
                    <a:srgbClr val="0070C0"/>
                  </a:solidFill>
                  <a:sym typeface="Wingdings" panose="05000000000000000000" pitchFamily="2" charset="2"/>
                </a:rPr>
                <a:t>4  7 </a:t>
              </a:r>
              <a:r>
                <a:rPr lang="en-US" altLang="ja-JP" dirty="0" err="1" smtClean="0">
                  <a:solidFill>
                    <a:srgbClr val="0070C0"/>
                  </a:solidFill>
                  <a:sym typeface="Wingdings" panose="05000000000000000000" pitchFamily="2" charset="2"/>
                </a:rPr>
                <a:t>fm</a:t>
              </a:r>
              <a:r>
                <a:rPr lang="en-US" altLang="ja-JP" dirty="0" smtClean="0">
                  <a:solidFill>
                    <a:srgbClr val="0070C0"/>
                  </a:solidFill>
                  <a:sym typeface="Wingdings" panose="05000000000000000000" pitchFamily="2" charset="2"/>
                </a:rPr>
                <a:t>/c</a:t>
              </a:r>
              <a:endParaRPr lang="en-US" altLang="ja-JP" dirty="0">
                <a:solidFill>
                  <a:srgbClr val="0070C0"/>
                </a:solidFill>
                <a:sym typeface="Wingdings" panose="05000000000000000000" pitchFamily="2" charset="2"/>
              </a:endParaRPr>
            </a:p>
            <a:p>
              <a:pPr marL="0" indent="0">
                <a:buNone/>
              </a:pPr>
              <a:r>
                <a:rPr lang="en-US" altLang="ja-JP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U beam is necessary</a:t>
              </a:r>
            </a:p>
            <a:p>
              <a:pPr marL="0" indent="0">
                <a:buNone/>
              </a:pPr>
              <a:r>
                <a:rPr lang="en-US" altLang="ja-JP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at J-PARC!</a:t>
              </a:r>
              <a:endParaRPr lang="en-US" altLang="ja-JP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38" name="テキスト ボックス 37"/>
          <p:cNvSpPr txBox="1"/>
          <p:nvPr/>
        </p:nvSpPr>
        <p:spPr>
          <a:xfrm>
            <a:off x="1874813" y="1423480"/>
            <a:ext cx="2908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F0"/>
                </a:solidFill>
              </a:rPr>
              <a:t>System evolution trajectories</a:t>
            </a:r>
          </a:p>
          <a:p>
            <a:r>
              <a:rPr kumimoji="1" lang="en-US" altLang="ja-JP" dirty="0" smtClean="0">
                <a:solidFill>
                  <a:srgbClr val="00B0F0"/>
                </a:solidFill>
              </a:rPr>
              <a:t>(t=1fm/c step)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34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-38742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Rapidity and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distributions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0648"/>
            <a:ext cx="2400937" cy="2304256"/>
          </a:xfr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78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2656"/>
            <a:ext cx="2376264" cy="228057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348880"/>
            <a:ext cx="2426920" cy="232919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7" y="4509120"/>
            <a:ext cx="2376263" cy="228057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07504" y="2132856"/>
            <a:ext cx="1114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10AGeV/c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6012" y="3861048"/>
            <a:ext cx="99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5AGeV/c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4522" y="5661248"/>
            <a:ext cx="99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1AGeV/c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20888"/>
            <a:ext cx="2448272" cy="234968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800" y="4581128"/>
            <a:ext cx="2421632" cy="232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13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79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46" y="682984"/>
            <a:ext cx="7961905" cy="55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74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404" y="730619"/>
            <a:ext cx="5927100" cy="572271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-9026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Particle production rates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486" y="1699061"/>
            <a:ext cx="353940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Beam </a:t>
            </a:r>
            <a:r>
              <a:rPr lang="en-US" altLang="ja-JP" sz="2000" dirty="0" smtClean="0">
                <a:solidFill>
                  <a:srgbClr val="FF0000"/>
                </a:solidFill>
              </a:rPr>
              <a:t>: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10</a:t>
            </a:r>
            <a:r>
              <a:rPr kumimoji="1" lang="en-US" altLang="ja-JP" sz="2000" baseline="30000" dirty="0" smtClean="0">
                <a:solidFill>
                  <a:srgbClr val="FF0000"/>
                </a:solidFill>
              </a:rPr>
              <a:t>10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Hz</a:t>
            </a:r>
          </a:p>
          <a:p>
            <a:r>
              <a:rPr kumimoji="1" lang="en-US" altLang="ja-JP" sz="2000" dirty="0" smtClean="0">
                <a:solidFill>
                  <a:srgbClr val="0070C0"/>
                </a:solidFill>
              </a:rPr>
              <a:t>0.1 % target </a:t>
            </a:r>
            <a:endParaRPr lang="en-US" altLang="ja-JP" sz="2000" dirty="0">
              <a:solidFill>
                <a:srgbClr val="0070C0"/>
              </a:solidFill>
            </a:endParaRPr>
          </a:p>
          <a:p>
            <a:r>
              <a:rPr kumimoji="1" lang="en-US" altLang="ja-JP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Min-bias event 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rate 10MHz</a:t>
            </a:r>
          </a:p>
          <a:p>
            <a:r>
              <a:rPr lang="en-US" altLang="ja-JP" sz="2000" dirty="0" smtClean="0">
                <a:solidFill>
                  <a:srgbClr val="0070C0"/>
                </a:solidFill>
              </a:rPr>
              <a:t>1% event selection (</a:t>
            </a:r>
            <a:r>
              <a:rPr lang="en-US" altLang="ja-JP" sz="2000" i="1" dirty="0" smtClean="0">
                <a:solidFill>
                  <a:srgbClr val="0070C0"/>
                </a:solidFill>
              </a:rPr>
              <a:t>e.g.</a:t>
            </a:r>
            <a:r>
              <a:rPr lang="en-US" altLang="ja-JP" sz="2000" dirty="0" smtClean="0">
                <a:solidFill>
                  <a:srgbClr val="0070C0"/>
                </a:solidFill>
              </a:rPr>
              <a:t> centrality)</a:t>
            </a:r>
          </a:p>
          <a:p>
            <a:r>
              <a:rPr lang="en-US" altLang="ja-JP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sz="2000" dirty="0" smtClean="0">
                <a:solidFill>
                  <a:srgbClr val="FF0000"/>
                </a:solidFill>
              </a:rPr>
              <a:t>DAQ rate = 100 kHz</a:t>
            </a:r>
          </a:p>
          <a:p>
            <a:endParaRPr kumimoji="1" lang="en-US" altLang="ja-JP" sz="2000" dirty="0" smtClean="0">
              <a:solidFill>
                <a:srgbClr val="FF0000"/>
              </a:solidFill>
            </a:endParaRPr>
          </a:p>
          <a:p>
            <a:r>
              <a:rPr lang="en-US" altLang="ja-JP" sz="2000" dirty="0" smtClean="0"/>
              <a:t>In 1 month experiment:</a:t>
            </a:r>
            <a:endParaRPr kumimoji="1" lang="en-US" altLang="ja-JP" sz="2000" dirty="0"/>
          </a:p>
          <a:p>
            <a:r>
              <a:rPr lang="en-US" altLang="ja-JP" sz="2000" dirty="0" err="1">
                <a:latin typeface="Symbol" panose="05050102010706020507" pitchFamily="18" charset="2"/>
              </a:rPr>
              <a:t>r</a:t>
            </a:r>
            <a:r>
              <a:rPr lang="en-US" altLang="ja-JP" sz="2000" dirty="0" err="1" smtClean="0">
                <a:latin typeface="Symbol" panose="05050102010706020507" pitchFamily="18" charset="2"/>
              </a:rPr>
              <a:t>,w,f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ee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10</a:t>
            </a:r>
            <a:r>
              <a:rPr lang="en-US" altLang="ja-JP" sz="2000" baseline="30000" dirty="0" smtClean="0">
                <a:solidFill>
                  <a:srgbClr val="FF0000"/>
                </a:solidFill>
              </a:rPr>
              <a:t>7</a:t>
            </a:r>
            <a:r>
              <a:rPr lang="en-US" altLang="ja-JP" sz="2000" dirty="0" smtClean="0">
                <a:solidFill>
                  <a:srgbClr val="FF0000"/>
                </a:solidFill>
              </a:rPr>
              <a:t>-10</a:t>
            </a:r>
            <a:r>
              <a:rPr lang="en-US" altLang="ja-JP" sz="2000" baseline="30000" dirty="0" smtClean="0">
                <a:solidFill>
                  <a:srgbClr val="FF0000"/>
                </a:solidFill>
              </a:rPr>
              <a:t>9</a:t>
            </a:r>
          </a:p>
          <a:p>
            <a:r>
              <a:rPr kumimoji="1" lang="en-US" altLang="ja-JP" sz="2000" dirty="0" err="1" smtClean="0">
                <a:sym typeface="Wingdings" panose="05000000000000000000" pitchFamily="2" charset="2"/>
              </a:rPr>
              <a:t>Hypernuclei</a:t>
            </a:r>
            <a:r>
              <a:rPr kumimoji="1" lang="en-US" altLang="ja-JP" sz="2000" dirty="0" smtClean="0">
                <a:sym typeface="Wingdings" panose="05000000000000000000" pitchFamily="2" charset="2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10</a:t>
            </a:r>
            <a:r>
              <a:rPr lang="en-US" altLang="ja-JP" sz="20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5 </a:t>
            </a:r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-10</a:t>
            </a:r>
            <a:r>
              <a:rPr lang="en-US" altLang="ja-JP" sz="20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10</a:t>
            </a:r>
            <a:endParaRPr lang="ja-JP" altLang="en-US" sz="2000" baseline="300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496" y="5993412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HSD calculations in </a:t>
            </a:r>
            <a:r>
              <a:rPr kumimoji="1" lang="en-US" altLang="ja-JP" sz="1400" dirty="0" smtClean="0"/>
              <a:t>FAIR Baseline Technical Report (Mar 2006)</a:t>
            </a:r>
          </a:p>
          <a:p>
            <a:r>
              <a:rPr lang="en-US" altLang="ja-JP" sz="1400" dirty="0"/>
              <a:t>A. </a:t>
            </a:r>
            <a:r>
              <a:rPr lang="en-US" altLang="ja-JP" sz="1400" dirty="0" err="1"/>
              <a:t>Andronic</a:t>
            </a:r>
            <a:r>
              <a:rPr lang="en-US" altLang="ja-JP" sz="1400" dirty="0"/>
              <a:t>, PLB697 (2011) 203 </a:t>
            </a:r>
            <a:endParaRPr kumimoji="1" lang="en-US" altLang="ja-JP" sz="1400" dirty="0" smtClean="0"/>
          </a:p>
          <a:p>
            <a:endParaRPr kumimoji="1" lang="ja-JP" altLang="en-US" sz="1600" dirty="0"/>
          </a:p>
        </p:txBody>
      </p:sp>
      <p:sp>
        <p:nvSpPr>
          <p:cNvPr id="9" name="円/楕円 8"/>
          <p:cNvSpPr/>
          <p:nvPr/>
        </p:nvSpPr>
        <p:spPr>
          <a:xfrm>
            <a:off x="5604894" y="2633008"/>
            <a:ext cx="1080120" cy="106915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 rot="20796249">
            <a:off x="7531303" y="2521866"/>
            <a:ext cx="540060" cy="22567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66801" y="2305340"/>
            <a:ext cx="987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FF0000"/>
                </a:solidFill>
              </a:rPr>
              <a:t>Dilepton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45294" y="2154922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Hypernuclei</a:t>
            </a:r>
          </a:p>
        </p:txBody>
      </p:sp>
      <p:cxnSp>
        <p:nvCxnSpPr>
          <p:cNvPr id="14" name="直線コネクタ 13"/>
          <p:cNvCxnSpPr/>
          <p:nvPr/>
        </p:nvCxnSpPr>
        <p:spPr>
          <a:xfrm>
            <a:off x="4075198" y="2780928"/>
            <a:ext cx="408327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6754507" y="2261178"/>
            <a:ext cx="0" cy="51975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6430108" y="1979548"/>
            <a:ext cx="567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AGS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344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80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11" y="698841"/>
            <a:ext cx="8177778" cy="546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95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81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5160043" cy="6696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2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smtClean="0"/>
          </a:p>
        </p:txBody>
      </p:sp>
      <p:sp>
        <p:nvSpPr>
          <p:cNvPr id="13315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smtClean="0"/>
          </a:p>
        </p:txBody>
      </p:sp>
      <p:sp>
        <p:nvSpPr>
          <p:cNvPr id="1331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6B09EA-B35F-4CCA-8DBA-A1B55D557B49}" type="slidenum">
              <a:rPr lang="ja-JP" altLang="ja-JP" sz="1400" smtClean="0"/>
              <a:pPr eaLnBrk="1" hangingPunct="1">
                <a:spcBef>
                  <a:spcPct val="0"/>
                </a:spcBef>
                <a:buFontTx/>
                <a:buNone/>
              </a:pPr>
              <a:t>82</a:t>
            </a:fld>
            <a:endParaRPr lang="ja-JP" altLang="ja-JP" sz="1400" smtClean="0"/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323263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テキスト ボックス 4"/>
          <p:cNvSpPr txBox="1">
            <a:spLocks noChangeArrowheads="1"/>
          </p:cNvSpPr>
          <p:nvPr/>
        </p:nvSpPr>
        <p:spPr bwMode="auto">
          <a:xfrm>
            <a:off x="3124200" y="6321425"/>
            <a:ext cx="48483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1800" dirty="0" err="1" smtClean="0"/>
              <a:t>KenIchi</a:t>
            </a:r>
            <a:r>
              <a:rPr kumimoji="1" lang="en-US" altLang="ja-JP" sz="1800" dirty="0" smtClean="0"/>
              <a:t> Imai</a:t>
            </a:r>
            <a:r>
              <a:rPr lang="en-US" altLang="ja-JP" sz="1800" dirty="0" smtClean="0"/>
              <a:t>, </a:t>
            </a:r>
            <a:r>
              <a:rPr kumimoji="1" lang="en-US" altLang="ja-JP" sz="1800" dirty="0" smtClean="0"/>
              <a:t>J-PARC </a:t>
            </a:r>
            <a:r>
              <a:rPr kumimoji="1" lang="en-US" altLang="ja-JP" sz="1800" dirty="0"/>
              <a:t>HI meeting (2013/4/24)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80111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30622"/>
            <a:ext cx="6491064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Photon feasibility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84784"/>
            <a:ext cx="4104456" cy="432048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0.1 T events 1&lt;y&lt;2, b&lt;1fm</a:t>
            </a:r>
          </a:p>
          <a:p>
            <a:endParaRPr lang="en-US" dirty="0" smtClean="0"/>
          </a:p>
          <a:p>
            <a:r>
              <a:rPr lang="en-US" dirty="0" smtClean="0"/>
              <a:t>Blue: pi0, Black: eta, Red: decay photons from pi0 and eta</a:t>
            </a:r>
          </a:p>
          <a:p>
            <a:endParaRPr lang="en-US" dirty="0" smtClean="0"/>
          </a:p>
          <a:p>
            <a:r>
              <a:rPr lang="en-US" dirty="0" smtClean="0"/>
              <a:t>Direct photon signal is assumed to be 2% of background photons</a:t>
            </a:r>
          </a:p>
          <a:p>
            <a:endParaRPr lang="en-US" dirty="0" smtClean="0"/>
          </a:p>
          <a:p>
            <a:r>
              <a:rPr lang="en-US" dirty="0" smtClean="0"/>
              <a:t>Statistical error only</a:t>
            </a:r>
          </a:p>
          <a:p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err="1" smtClean="0"/>
              <a:t>hadron</a:t>
            </a:r>
            <a:r>
              <a:rPr lang="en-US" dirty="0" smtClean="0"/>
              <a:t> contamination, photon efficiency is taken into account.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51E2F-FDD1-41FE-9B5F-527C8A702159}" type="slidenum">
              <a:rPr lang="en-US" smtClean="0"/>
              <a:pPr/>
              <a:t>83</a:t>
            </a:fld>
            <a:endParaRPr lang="en-US"/>
          </a:p>
        </p:txBody>
      </p:sp>
      <p:pic>
        <p:nvPicPr>
          <p:cNvPr id="396289" name="Picture 1" descr="C:\Users\takao\Desktop\DoubleRati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836712"/>
            <a:ext cx="3957228" cy="57900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982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Summary of acceptance and pixel size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84</a:t>
            </a:fld>
            <a:endParaRPr kumimoji="1" lang="ja-JP" altLang="en-US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368300" y="1701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382483"/>
              </p:ext>
            </p:extLst>
          </p:nvPr>
        </p:nvGraphicFramePr>
        <p:xfrm>
          <a:off x="1619672" y="4653136"/>
          <a:ext cx="5256584" cy="209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146"/>
                <a:gridCol w="1314146"/>
                <a:gridCol w="1429044"/>
                <a:gridCol w="1199248"/>
              </a:tblGrid>
              <a:tr h="11750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1AGeV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5AGeV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10AGeV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30564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q</a:t>
                      </a:r>
                      <a:r>
                        <a:rPr kumimoji="1" lang="en-US" altLang="ja-JP" dirty="0" smtClean="0">
                          <a:latin typeface="+mj-lt"/>
                        </a:rPr>
                        <a:t>&lt;2deg</a:t>
                      </a:r>
                      <a:endParaRPr kumimoji="1" lang="ja-JP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17x17mm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5x5mm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3x3mm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 smtClean="0"/>
                    </a:p>
                    <a:p>
                      <a:endParaRPr kumimoji="1" lang="ja-JP" altLang="en-US" dirty="0"/>
                    </a:p>
                  </a:txBody>
                  <a:tcPr/>
                </a:tc>
              </a:tr>
              <a:tr h="538556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q</a:t>
                      </a:r>
                      <a:r>
                        <a:rPr kumimoji="1" lang="en-US" altLang="ja-JP" dirty="0" smtClean="0"/>
                        <a:t>=10deg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18x18mm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7.5x7.5mm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6x6mm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</a:tr>
              <a:tr h="549556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q</a:t>
                      </a:r>
                      <a:r>
                        <a:rPr kumimoji="1" lang="en-US" altLang="ja-JP" dirty="0" smtClean="0"/>
                        <a:t>=30deg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25x25mm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21x21mm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20x20mm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259632" y="4221088"/>
            <a:ext cx="5735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Required pixel size at 10% occupancy at 1m from the target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081764"/>
              </p:ext>
            </p:extLst>
          </p:nvPr>
        </p:nvGraphicFramePr>
        <p:xfrm>
          <a:off x="1499208" y="1905481"/>
          <a:ext cx="5256584" cy="209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146"/>
                <a:gridCol w="1314146"/>
                <a:gridCol w="1429044"/>
                <a:gridCol w="1199248"/>
              </a:tblGrid>
              <a:tr h="11750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1AGeV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5AGeV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10AGeV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30564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q</a:t>
                      </a:r>
                      <a:r>
                        <a:rPr kumimoji="1" lang="en-US" altLang="ja-JP" dirty="0" smtClean="0">
                          <a:latin typeface="+mj-lt"/>
                        </a:rPr>
                        <a:t>&lt;20deg</a:t>
                      </a:r>
                      <a:endParaRPr kumimoji="1" lang="ja-JP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23.2%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47.5%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57.5%</a:t>
                      </a:r>
                      <a:endParaRPr kumimoji="1" lang="ja-JP" altLang="en-US" baseline="30000" dirty="0" smtClean="0"/>
                    </a:p>
                    <a:p>
                      <a:endParaRPr kumimoji="1" lang="ja-JP" altLang="en-US" dirty="0"/>
                    </a:p>
                  </a:txBody>
                  <a:tcPr/>
                </a:tc>
              </a:tr>
              <a:tr h="538556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q</a:t>
                      </a: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+mn-lt"/>
                        </a:rPr>
                        <a:t>&lt;30</a:t>
                      </a: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deg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</a:rPr>
                        <a:t>42.9%</a:t>
                      </a:r>
                      <a:endParaRPr kumimoji="1" lang="ja-JP" altLang="en-US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</a:rPr>
                        <a:t>64.7%</a:t>
                      </a:r>
                      <a:endParaRPr kumimoji="1" lang="ja-JP" altLang="en-US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72.7%</a:t>
                      </a:r>
                      <a:endParaRPr kumimoji="1" lang="ja-JP" altLang="en-US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49556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q</a:t>
                      </a:r>
                      <a:r>
                        <a:rPr kumimoji="1" lang="en-US" altLang="ja-JP" dirty="0" smtClean="0">
                          <a:latin typeface="+mn-lt"/>
                        </a:rPr>
                        <a:t>&lt;4</a:t>
                      </a:r>
                      <a:r>
                        <a:rPr kumimoji="1" lang="en-US" altLang="ja-JP" dirty="0" smtClean="0"/>
                        <a:t>0deg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59.9%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76.0%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81.9%</a:t>
                      </a:r>
                      <a:endParaRPr kumimoji="1" lang="ja-JP" altLang="en-US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3492871" y="1323424"/>
            <a:ext cx="1269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Acceptance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97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01" y="1231108"/>
            <a:ext cx="8201497" cy="579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501" y="88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E19 </a:t>
            </a:r>
            <a:br>
              <a:rPr kumimoji="1" lang="en-US" altLang="ja-JP" dirty="0" smtClean="0"/>
            </a:br>
            <a:r>
              <a:rPr kumimoji="1" lang="en-US" altLang="ja-JP" sz="3600" dirty="0" smtClean="0">
                <a:solidFill>
                  <a:srgbClr val="FF0000"/>
                </a:solidFill>
              </a:rPr>
              <a:t>Search for </a:t>
            </a:r>
            <a:r>
              <a:rPr kumimoji="1" lang="en-US" altLang="ja-JP" sz="3600" dirty="0" err="1" smtClean="0">
                <a:solidFill>
                  <a:srgbClr val="FF0000"/>
                </a:solidFill>
              </a:rPr>
              <a:t>pentaquark</a:t>
            </a:r>
            <a:r>
              <a:rPr kumimoji="1" lang="en-US" altLang="ja-JP" sz="36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3600" dirty="0" smtClean="0">
                <a:solidFill>
                  <a:srgbClr val="FF0000"/>
                </a:solidFill>
                <a:latin typeface="Symbol" panose="05050102010706020507" pitchFamily="18" charset="2"/>
              </a:rPr>
              <a:t>Q</a:t>
            </a:r>
            <a:r>
              <a:rPr kumimoji="1" lang="en-US" altLang="ja-JP" sz="3600" baseline="30000" dirty="0" smtClean="0">
                <a:solidFill>
                  <a:srgbClr val="FF0000"/>
                </a:solidFill>
              </a:rPr>
              <a:t>+</a:t>
            </a:r>
            <a:r>
              <a:rPr kumimoji="1" lang="en-US" altLang="ja-JP" sz="3600" dirty="0" smtClean="0">
                <a:solidFill>
                  <a:srgbClr val="FF0000"/>
                </a:solidFill>
              </a:rPr>
              <a:t>(</a:t>
            </a:r>
            <a:r>
              <a:rPr kumimoji="1" lang="en-US" altLang="ja-JP" sz="3600" dirty="0" err="1" smtClean="0">
                <a:solidFill>
                  <a:srgbClr val="FF0000"/>
                </a:solidFill>
              </a:rPr>
              <a:t>uudds</a:t>
            </a:r>
            <a:r>
              <a:rPr kumimoji="1" lang="en-US" altLang="ja-JP" sz="3600" dirty="0" smtClean="0">
                <a:solidFill>
                  <a:srgbClr val="FF0000"/>
                </a:solidFill>
              </a:rPr>
              <a:t>)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977564"/>
            <a:ext cx="8229600" cy="4525963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978443-4B41-0745-8EF5-9C6E708787B9}" type="slidenum">
              <a:rPr lang="ja-JP" altLang="en-US" smtClean="0"/>
              <a:pPr>
                <a:defRPr/>
              </a:pPr>
              <a:t>85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6263834" y="1385400"/>
            <a:ext cx="2451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latin typeface="Symbol" panose="05050102010706020507" pitchFamily="18" charset="2"/>
              </a:rPr>
              <a:t>p</a:t>
            </a:r>
            <a:r>
              <a:rPr lang="el-GR" altLang="ja-JP" sz="2400" baseline="30000" dirty="0" smtClean="0"/>
              <a:t>-</a:t>
            </a:r>
            <a:r>
              <a:rPr lang="el-GR" altLang="ja-JP" sz="2400" dirty="0" smtClean="0"/>
              <a:t> </a:t>
            </a:r>
            <a:r>
              <a:rPr lang="el-GR" altLang="ja-JP" sz="2400" b="1" dirty="0" smtClean="0"/>
              <a:t>+</a:t>
            </a:r>
            <a:r>
              <a:rPr lang="en-US" altLang="ja-JP" sz="2400" b="1" dirty="0" smtClean="0"/>
              <a:t>p</a:t>
            </a:r>
            <a:r>
              <a:rPr lang="en-US" altLang="ja-JP" sz="2400" dirty="0" smtClean="0"/>
              <a:t>→ </a:t>
            </a:r>
            <a:r>
              <a:rPr lang="en-US" altLang="ja-JP" sz="2400" b="1" dirty="0" smtClean="0"/>
              <a:t>K</a:t>
            </a:r>
            <a:r>
              <a:rPr lang="en-US" altLang="ja-JP" sz="2400" baseline="30000" dirty="0" smtClean="0"/>
              <a:t>-</a:t>
            </a:r>
            <a:r>
              <a:rPr lang="en-US" altLang="ja-JP" sz="2400" b="1" dirty="0" smtClean="0"/>
              <a:t>+</a:t>
            </a:r>
            <a:r>
              <a:rPr lang="el-GR" altLang="ja-JP" sz="2400" dirty="0" smtClean="0"/>
              <a:t>Θ</a:t>
            </a:r>
            <a:r>
              <a:rPr lang="el-GR" altLang="ja-JP" sz="2400" b="1" baseline="30000" dirty="0"/>
              <a:t>+</a:t>
            </a:r>
            <a:endParaRPr lang="ja-JP" altLang="en-US" sz="2400" baseline="30000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7271670" y="841829"/>
            <a:ext cx="21771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21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7897" y="72223"/>
            <a:ext cx="8358708" cy="762000"/>
          </a:xfrm>
        </p:spPr>
        <p:txBody>
          <a:bodyPr/>
          <a:lstStyle/>
          <a:p>
            <a:r>
              <a:rPr lang="en-US" altLang="ja-JP" dirty="0" smtClean="0"/>
              <a:t>E27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D9F64-E2B5-4CF4-9FB2-E5832211A899}" type="slidenum">
              <a:rPr lang="en-US" altLang="ja-JP"/>
              <a:pPr/>
              <a:t>86</a:t>
            </a:fld>
            <a:endParaRPr lang="en-US" altLang="ja-JP"/>
          </a:p>
        </p:txBody>
      </p:sp>
      <p:grpSp>
        <p:nvGrpSpPr>
          <p:cNvPr id="23" name="グループ化 22"/>
          <p:cNvGrpSpPr/>
          <p:nvPr/>
        </p:nvGrpSpPr>
        <p:grpSpPr>
          <a:xfrm>
            <a:off x="4327129" y="2432979"/>
            <a:ext cx="1720286" cy="4434546"/>
            <a:chOff x="4327129" y="2432979"/>
            <a:chExt cx="1720286" cy="4434546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4327129" y="2553594"/>
              <a:ext cx="1692671" cy="4313931"/>
              <a:chOff x="4327129" y="2553594"/>
              <a:chExt cx="1692671" cy="4313931"/>
            </a:xfrm>
          </p:grpSpPr>
          <p:sp>
            <p:nvSpPr>
              <p:cNvPr id="18" name="フリーフォーム 17"/>
              <p:cNvSpPr/>
              <p:nvPr/>
            </p:nvSpPr>
            <p:spPr bwMode="auto">
              <a:xfrm>
                <a:off x="4381500" y="2695575"/>
                <a:ext cx="1638300" cy="4171950"/>
              </a:xfrm>
              <a:custGeom>
                <a:avLst/>
                <a:gdLst>
                  <a:gd name="connsiteX0" fmla="*/ 1352550 w 1638300"/>
                  <a:gd name="connsiteY0" fmla="*/ 4171950 h 4171950"/>
                  <a:gd name="connsiteX1" fmla="*/ 1638300 w 1638300"/>
                  <a:gd name="connsiteY1" fmla="*/ 2133600 h 4171950"/>
                  <a:gd name="connsiteX2" fmla="*/ 1638300 w 1638300"/>
                  <a:gd name="connsiteY2" fmla="*/ 2133600 h 4171950"/>
                  <a:gd name="connsiteX3" fmla="*/ 1562100 w 1638300"/>
                  <a:gd name="connsiteY3" fmla="*/ 1352550 h 4171950"/>
                  <a:gd name="connsiteX4" fmla="*/ 1095375 w 1638300"/>
                  <a:gd name="connsiteY4" fmla="*/ 771525 h 4171950"/>
                  <a:gd name="connsiteX5" fmla="*/ 0 w 1638300"/>
                  <a:gd name="connsiteY5" fmla="*/ 0 h 417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38300" h="4171950">
                    <a:moveTo>
                      <a:pt x="1352550" y="4171950"/>
                    </a:moveTo>
                    <a:lnTo>
                      <a:pt x="1638300" y="2133600"/>
                    </a:lnTo>
                    <a:lnTo>
                      <a:pt x="1638300" y="2133600"/>
                    </a:lnTo>
                    <a:cubicBezTo>
                      <a:pt x="1625600" y="2003425"/>
                      <a:pt x="1652587" y="1579562"/>
                      <a:pt x="1562100" y="1352550"/>
                    </a:cubicBezTo>
                    <a:cubicBezTo>
                      <a:pt x="1471613" y="1125538"/>
                      <a:pt x="1355725" y="996950"/>
                      <a:pt x="1095375" y="771525"/>
                    </a:cubicBezTo>
                    <a:cubicBezTo>
                      <a:pt x="835025" y="546100"/>
                      <a:pt x="417512" y="273050"/>
                      <a:pt x="0" y="0"/>
                    </a:cubicBezTo>
                  </a:path>
                </a:pathLst>
              </a:custGeom>
              <a:noFill/>
              <a:ln w="76200" cap="flat" cmpd="sng" algn="ctr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charset="-128"/>
                </a:endParaRPr>
              </a:p>
            </p:txBody>
          </p:sp>
          <p:sp>
            <p:nvSpPr>
              <p:cNvPr id="19" name="二等辺三角形 18"/>
              <p:cNvSpPr/>
              <p:nvPr/>
            </p:nvSpPr>
            <p:spPr bwMode="auto">
              <a:xfrm rot="18393282">
                <a:off x="4237255" y="2643468"/>
                <a:ext cx="351989" cy="172242"/>
              </a:xfrm>
              <a:prstGeom prst="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 cap="flat" cmpd="sng" algn="ctr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charset="-128"/>
                </a:endParaRPr>
              </a:p>
            </p:txBody>
          </p:sp>
        </p:grpSp>
        <p:sp>
          <p:nvSpPr>
            <p:cNvPr id="21" name="テキスト ボックス 20"/>
            <p:cNvSpPr txBox="1"/>
            <p:nvPr/>
          </p:nvSpPr>
          <p:spPr>
            <a:xfrm>
              <a:off x="5292080" y="2432979"/>
              <a:ext cx="75533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8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π</a:t>
              </a:r>
              <a:r>
                <a:rPr kumimoji="1" lang="en-US" altLang="ja-JP" sz="4800" b="1" baseline="30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+</a:t>
              </a:r>
              <a:endParaRPr kumimoji="1" lang="ja-JP" altLang="en-US" sz="4800" b="1" baseline="300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1813426" y="1556792"/>
            <a:ext cx="2482349" cy="1639099"/>
            <a:chOff x="1813426" y="1556792"/>
            <a:chExt cx="2482349" cy="1639099"/>
          </a:xfrm>
        </p:grpSpPr>
        <p:sp>
          <p:nvSpPr>
            <p:cNvPr id="22" name="フリーフォーム 21"/>
            <p:cNvSpPr/>
            <p:nvPr/>
          </p:nvSpPr>
          <p:spPr bwMode="auto">
            <a:xfrm>
              <a:off x="1857375" y="2314575"/>
              <a:ext cx="2438400" cy="800100"/>
            </a:xfrm>
            <a:custGeom>
              <a:avLst/>
              <a:gdLst>
                <a:gd name="connsiteX0" fmla="*/ 2438400 w 2438400"/>
                <a:gd name="connsiteY0" fmla="*/ 323850 h 800100"/>
                <a:gd name="connsiteX1" fmla="*/ 2047875 w 2438400"/>
                <a:gd name="connsiteY1" fmla="*/ 76200 h 800100"/>
                <a:gd name="connsiteX2" fmla="*/ 1752600 w 2438400"/>
                <a:gd name="connsiteY2" fmla="*/ 0 h 800100"/>
                <a:gd name="connsiteX3" fmla="*/ 1514475 w 2438400"/>
                <a:gd name="connsiteY3" fmla="*/ 76200 h 800100"/>
                <a:gd name="connsiteX4" fmla="*/ 981075 w 2438400"/>
                <a:gd name="connsiteY4" fmla="*/ 323850 h 800100"/>
                <a:gd name="connsiteX5" fmla="*/ 0 w 2438400"/>
                <a:gd name="connsiteY5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8400" h="800100">
                  <a:moveTo>
                    <a:pt x="2438400" y="323850"/>
                  </a:moveTo>
                  <a:cubicBezTo>
                    <a:pt x="2300287" y="227012"/>
                    <a:pt x="2162175" y="130175"/>
                    <a:pt x="2047875" y="76200"/>
                  </a:cubicBezTo>
                  <a:cubicBezTo>
                    <a:pt x="1933575" y="22225"/>
                    <a:pt x="1841500" y="0"/>
                    <a:pt x="1752600" y="0"/>
                  </a:cubicBezTo>
                  <a:cubicBezTo>
                    <a:pt x="1663700" y="0"/>
                    <a:pt x="1643062" y="22225"/>
                    <a:pt x="1514475" y="76200"/>
                  </a:cubicBezTo>
                  <a:cubicBezTo>
                    <a:pt x="1385888" y="130175"/>
                    <a:pt x="981075" y="323850"/>
                    <a:pt x="981075" y="323850"/>
                  </a:cubicBezTo>
                  <a:lnTo>
                    <a:pt x="0" y="800100"/>
                  </a:lnTo>
                </a:path>
              </a:pathLst>
            </a:custGeom>
            <a:noFill/>
            <a:ln w="76200" cap="flat" cmpd="sng" algn="ctr">
              <a:solidFill>
                <a:srgbClr val="00B05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5" name="二等辺三角形 24"/>
            <p:cNvSpPr/>
            <p:nvPr/>
          </p:nvSpPr>
          <p:spPr bwMode="auto">
            <a:xfrm rot="14437321">
              <a:off x="1776159" y="3070725"/>
              <a:ext cx="162433" cy="87899"/>
            </a:xfrm>
            <a:prstGeom prst="triangle">
              <a:avLst/>
            </a:prstGeom>
            <a:solidFill>
              <a:srgbClr val="00B050"/>
            </a:solidFill>
            <a:ln w="76200" cap="flat" cmpd="sng" algn="ctr">
              <a:solidFill>
                <a:srgbClr val="00B05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2469307" y="1556792"/>
              <a:ext cx="898003" cy="830997"/>
            </a:xfrm>
            <a:prstGeom prst="rect">
              <a:avLst/>
            </a:prstGeom>
            <a:noFill/>
            <a:ln w="762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800" b="1" dirty="0" smtClean="0">
                  <a:solidFill>
                    <a:srgbClr val="00B050"/>
                  </a:solidFill>
                </a:rPr>
                <a:t>K</a:t>
              </a:r>
              <a:r>
                <a:rPr kumimoji="1" lang="en-US" altLang="ja-JP" sz="4800" b="1" baseline="30000" dirty="0" smtClean="0">
                  <a:solidFill>
                    <a:srgbClr val="00B050"/>
                  </a:solidFill>
                </a:rPr>
                <a:t>+</a:t>
              </a:r>
              <a:endParaRPr kumimoji="1" lang="ja-JP" altLang="en-US" sz="4800" b="1" baseline="300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9536156" y="3568245"/>
            <a:ext cx="4267200" cy="3429000"/>
            <a:chOff x="4555604" y="962025"/>
            <a:chExt cx="4267200" cy="3429000"/>
          </a:xfrm>
        </p:grpSpPr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5604" y="1000125"/>
              <a:ext cx="4267200" cy="3390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cxnSp>
          <p:nvCxnSpPr>
            <p:cNvPr id="28" name="直線矢印コネクタ 27"/>
            <p:cNvCxnSpPr/>
            <p:nvPr/>
          </p:nvCxnSpPr>
          <p:spPr bwMode="auto">
            <a:xfrm flipV="1">
              <a:off x="6765404" y="962026"/>
              <a:ext cx="0" cy="2365251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00B050"/>
              </a:solidFill>
              <a:prstDash val="solid"/>
              <a:miter lim="800000"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" name="テキスト ボックス 32"/>
            <p:cNvSpPr txBox="1"/>
            <p:nvPr/>
          </p:nvSpPr>
          <p:spPr>
            <a:xfrm>
              <a:off x="6888963" y="962025"/>
              <a:ext cx="65915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200" b="1" dirty="0" smtClean="0">
                  <a:solidFill>
                    <a:srgbClr val="00B050"/>
                  </a:solidFill>
                </a:rPr>
                <a:t>K</a:t>
              </a:r>
              <a:r>
                <a:rPr kumimoji="1" lang="en-US" altLang="ja-JP" sz="3200" b="1" baseline="30000" dirty="0" smtClean="0">
                  <a:solidFill>
                    <a:srgbClr val="00B050"/>
                  </a:solidFill>
                </a:rPr>
                <a:t>+</a:t>
              </a:r>
              <a:endParaRPr kumimoji="1" lang="ja-JP" altLang="en-US" sz="3200" b="1" baseline="30000" dirty="0">
                <a:solidFill>
                  <a:srgbClr val="00B050"/>
                </a:solidFill>
              </a:endParaRPr>
            </a:p>
          </p:txBody>
        </p:sp>
        <p:cxnSp>
          <p:nvCxnSpPr>
            <p:cNvPr id="34" name="直線矢印コネクタ 33"/>
            <p:cNvCxnSpPr/>
            <p:nvPr/>
          </p:nvCxnSpPr>
          <p:spPr bwMode="auto">
            <a:xfrm flipH="1" flipV="1">
              <a:off x="5796136" y="2695575"/>
              <a:ext cx="969268" cy="631702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5050"/>
              </a:solidFill>
              <a:prstDash val="solid"/>
              <a:miter lim="800000"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矢印コネクタ 37"/>
            <p:cNvCxnSpPr/>
            <p:nvPr/>
          </p:nvCxnSpPr>
          <p:spPr bwMode="auto">
            <a:xfrm flipV="1">
              <a:off x="6765404" y="3011426"/>
              <a:ext cx="1046956" cy="315851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5050"/>
              </a:solidFill>
              <a:prstDash val="solid"/>
              <a:miter lim="800000"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直線矢印コネクタ 40"/>
            <p:cNvCxnSpPr/>
            <p:nvPr/>
          </p:nvCxnSpPr>
          <p:spPr bwMode="auto">
            <a:xfrm flipV="1">
              <a:off x="6765404" y="3327278"/>
              <a:ext cx="0" cy="96581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" name="テキスト ボックス 43"/>
            <p:cNvSpPr txBox="1"/>
            <p:nvPr/>
          </p:nvSpPr>
          <p:spPr>
            <a:xfrm>
              <a:off x="5824090" y="2714625"/>
              <a:ext cx="4122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200" b="1" dirty="0">
                  <a:solidFill>
                    <a:schemeClr val="accent6"/>
                  </a:solidFill>
                </a:rPr>
                <a:t>p</a:t>
              </a:r>
              <a:endParaRPr kumimoji="1" lang="ja-JP" altLang="en-US" sz="3200" b="1" baseline="30000" dirty="0">
                <a:solidFill>
                  <a:schemeClr val="accent6"/>
                </a:solidFill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7565838" y="2967340"/>
              <a:ext cx="4122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200" b="1" dirty="0">
                  <a:solidFill>
                    <a:schemeClr val="accent6"/>
                  </a:solidFill>
                </a:rPr>
                <a:t>p</a:t>
              </a:r>
              <a:endParaRPr kumimoji="1" lang="ja-JP" altLang="en-US" sz="3200" b="1" baseline="30000" dirty="0">
                <a:solidFill>
                  <a:schemeClr val="accent6"/>
                </a:solidFill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6798698" y="3585210"/>
              <a:ext cx="5645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π</a:t>
              </a:r>
              <a:r>
                <a:rPr kumimoji="1" lang="en-US" altLang="ja-JP" sz="3200" b="1" baseline="30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+</a:t>
              </a:r>
              <a:endParaRPr kumimoji="1" lang="ja-JP" altLang="en-US" sz="3200" b="1" baseline="300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42" name="テキスト ボックス 41"/>
          <p:cNvSpPr txBox="1"/>
          <p:nvPr/>
        </p:nvSpPr>
        <p:spPr>
          <a:xfrm>
            <a:off x="529127" y="3996923"/>
            <a:ext cx="265649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 </a:t>
            </a:r>
            <a:r>
              <a:rPr lang="en-US" altLang="ja-JP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π</a:t>
            </a:r>
            <a:r>
              <a:rPr lang="en-US" altLang="ja-JP" sz="3200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+</a:t>
            </a:r>
            <a:r>
              <a:rPr lang="en-US" altLang="ja-JP" sz="3200" dirty="0"/>
              <a:t>d</a:t>
            </a:r>
            <a:r>
              <a:rPr lang="ja-JP" altLang="en-US" sz="3200" dirty="0"/>
              <a:t>→</a:t>
            </a:r>
            <a:r>
              <a:rPr lang="en-US" altLang="ja-JP" sz="3200" dirty="0"/>
              <a:t> </a:t>
            </a:r>
            <a:r>
              <a:rPr lang="en-US" altLang="ja-JP" sz="3200" dirty="0">
                <a:solidFill>
                  <a:srgbClr val="00B050"/>
                </a:solidFill>
              </a:rPr>
              <a:t>K</a:t>
            </a:r>
            <a:r>
              <a:rPr lang="en-US" altLang="ja-JP" sz="3200" baseline="30000" dirty="0">
                <a:solidFill>
                  <a:srgbClr val="00B050"/>
                </a:solidFill>
              </a:rPr>
              <a:t>+</a:t>
            </a:r>
            <a:r>
              <a:rPr lang="en-US" altLang="ja-JP" sz="3200" dirty="0"/>
              <a:t>X </a:t>
            </a:r>
            <a:endParaRPr lang="en-US" altLang="ja-JP" sz="3200" dirty="0" smtClean="0"/>
          </a:p>
          <a:p>
            <a:r>
              <a:rPr kumimoji="1" lang="en-US" altLang="ja-JP" sz="3200" b="1" dirty="0" smtClean="0">
                <a:solidFill>
                  <a:schemeClr val="tx2"/>
                </a:solidFill>
                <a:latin typeface="+mn-ea"/>
                <a:ea typeface="+mn-ea"/>
              </a:rPr>
              <a:t>X=K</a:t>
            </a:r>
            <a:r>
              <a:rPr kumimoji="1" lang="en-US" altLang="ja-JP" sz="3200" b="1" baseline="30000" dirty="0" smtClean="0">
                <a:solidFill>
                  <a:schemeClr val="tx2"/>
                </a:solidFill>
                <a:latin typeface="+mn-ea"/>
                <a:ea typeface="+mn-ea"/>
              </a:rPr>
              <a:t>-</a:t>
            </a:r>
            <a:r>
              <a:rPr kumimoji="1" lang="en-US" altLang="ja-JP" sz="3200" b="1" dirty="0" smtClean="0">
                <a:solidFill>
                  <a:schemeClr val="tx2"/>
                </a:solidFill>
                <a:latin typeface="+mn-ea"/>
                <a:ea typeface="+mn-ea"/>
              </a:rPr>
              <a:t>pp</a:t>
            </a:r>
            <a:r>
              <a:rPr kumimoji="1" lang="ja-JP" altLang="en-US" sz="3200" b="1" dirty="0" smtClean="0">
                <a:solidFill>
                  <a:schemeClr val="tx2"/>
                </a:solidFill>
                <a:latin typeface="+mn-ea"/>
                <a:ea typeface="+mn-ea"/>
              </a:rPr>
              <a:t>→</a:t>
            </a:r>
            <a:r>
              <a:rPr lang="en-US" altLang="ja-JP" sz="3200" b="1" dirty="0" err="1" smtClean="0">
                <a:solidFill>
                  <a:schemeClr val="tx2"/>
                </a:solidFill>
                <a:ea typeface="+mn-ea"/>
                <a:cs typeface="Times New Roman" panose="02020603050405020304" pitchFamily="18" charset="0"/>
              </a:rPr>
              <a:t>Λ</a:t>
            </a:r>
            <a:r>
              <a:rPr lang="en-US" altLang="ja-JP" sz="3200" b="1" dirty="0" err="1" smtClean="0">
                <a:solidFill>
                  <a:schemeClr val="tx2"/>
                </a:solidFill>
                <a:latin typeface="+mj-lt"/>
                <a:ea typeface="+mn-ea"/>
                <a:cs typeface="Times New Roman" panose="02020603050405020304" pitchFamily="18" charset="0"/>
              </a:rPr>
              <a:t>p</a:t>
            </a:r>
            <a:endParaRPr lang="en-US" altLang="ja-JP" sz="3200" b="1" dirty="0" smtClean="0">
              <a:solidFill>
                <a:schemeClr val="tx2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r>
              <a:rPr lang="en-US" altLang="ja-JP" sz="3200" b="1" dirty="0">
                <a:solidFill>
                  <a:schemeClr val="tx2"/>
                </a:solidFill>
                <a:latin typeface="+mn-ea"/>
                <a:ea typeface="+mn-ea"/>
              </a:rPr>
              <a:t> </a:t>
            </a:r>
            <a:r>
              <a:rPr lang="ja-JP" altLang="en-US" sz="3200" b="1" dirty="0" smtClean="0">
                <a:solidFill>
                  <a:schemeClr val="tx2"/>
                </a:solidFill>
                <a:latin typeface="+mn-ea"/>
                <a:ea typeface="+mn-ea"/>
              </a:rPr>
              <a:t>　　　　</a:t>
            </a:r>
            <a:r>
              <a:rPr lang="ja-JP" altLang="en-US" sz="500" b="1" dirty="0">
                <a:solidFill>
                  <a:schemeClr val="tx2"/>
                </a:solidFill>
                <a:latin typeface="+mn-ea"/>
                <a:ea typeface="+mn-ea"/>
              </a:rPr>
              <a:t>　</a:t>
            </a:r>
            <a:r>
              <a:rPr lang="ja-JP" altLang="en-US" sz="3200" b="1" dirty="0" smtClean="0">
                <a:solidFill>
                  <a:schemeClr val="tx2"/>
                </a:solidFill>
                <a:latin typeface="+mn-ea"/>
              </a:rPr>
              <a:t>→</a:t>
            </a:r>
            <a:r>
              <a:rPr lang="en-US" altLang="ja-JP" sz="32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Σ</a:t>
            </a:r>
            <a:r>
              <a:rPr lang="en-US" altLang="ja-JP" sz="3200" b="1" baseline="300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0</a:t>
            </a:r>
            <a:r>
              <a:rPr lang="en-US" altLang="ja-JP" sz="3200" b="1" dirty="0" smtClean="0">
                <a:solidFill>
                  <a:schemeClr val="tx2"/>
                </a:solidFill>
                <a:latin typeface="+mn-ea"/>
              </a:rPr>
              <a:t>p</a:t>
            </a:r>
            <a:endParaRPr lang="en-US" altLang="ja-JP" sz="3200" b="1" dirty="0">
              <a:solidFill>
                <a:schemeClr val="tx2"/>
              </a:solidFill>
              <a:latin typeface="+mn-ea"/>
            </a:endParaRPr>
          </a:p>
          <a:p>
            <a:r>
              <a:rPr kumimoji="1" lang="en-US" altLang="ja-JP" sz="3200" b="1" dirty="0" smtClean="0">
                <a:solidFill>
                  <a:schemeClr val="tx2"/>
                </a:solidFill>
                <a:latin typeface="+mn-ea"/>
                <a:ea typeface="+mn-ea"/>
              </a:rPr>
              <a:t>          </a:t>
            </a:r>
            <a:r>
              <a:rPr lang="ja-JP" altLang="en-US" sz="3200" b="1" dirty="0" smtClean="0">
                <a:solidFill>
                  <a:schemeClr val="tx2"/>
                </a:solidFill>
                <a:latin typeface="+mn-ea"/>
              </a:rPr>
              <a:t>→</a:t>
            </a:r>
            <a:r>
              <a:rPr lang="en-US" altLang="ja-JP" sz="32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Yπ</a:t>
            </a:r>
            <a:r>
              <a:rPr lang="en-US" altLang="ja-JP" sz="3200" b="1" dirty="0" smtClean="0">
                <a:solidFill>
                  <a:schemeClr val="tx2"/>
                </a:solidFill>
                <a:latin typeface="+mn-ea"/>
              </a:rPr>
              <a:t>p</a:t>
            </a:r>
            <a:endParaRPr lang="en-US" altLang="ja-JP" sz="3200" b="1" dirty="0">
              <a:solidFill>
                <a:schemeClr val="tx2"/>
              </a:solidFill>
              <a:latin typeface="+mn-ea"/>
            </a:endParaRPr>
          </a:p>
        </p:txBody>
      </p:sp>
      <p:pic>
        <p:nvPicPr>
          <p:cNvPr id="27" name="Picture 3" descr="C:\Users\ichikawa\Work\conference\J-PARC_simpo\Fig\E27setu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38" y="1160794"/>
            <a:ext cx="4824536" cy="567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線矢印コネクタ 6"/>
          <p:cNvCxnSpPr/>
          <p:nvPr/>
        </p:nvCxnSpPr>
        <p:spPr>
          <a:xfrm flipV="1">
            <a:off x="4413249" y="2314575"/>
            <a:ext cx="0" cy="22234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H="1">
            <a:off x="4047678" y="2878003"/>
            <a:ext cx="184149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4401770" y="1873317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p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884902" y="2827678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p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284300" y="699129"/>
            <a:ext cx="42578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S</a:t>
            </a:r>
            <a:r>
              <a:rPr lang="en-US" altLang="ja-JP" sz="2400" dirty="0" smtClean="0">
                <a:solidFill>
                  <a:srgbClr val="FF0000"/>
                </a:solidFill>
              </a:rPr>
              <a:t>earch </a:t>
            </a:r>
            <a:r>
              <a:rPr lang="en-US" altLang="ja-JP" sz="2400" dirty="0">
                <a:solidFill>
                  <a:srgbClr val="FF0000"/>
                </a:solidFill>
              </a:rPr>
              <a:t>for a K</a:t>
            </a:r>
            <a:r>
              <a:rPr lang="en-US" altLang="ja-JP" sz="2400" baseline="30000" dirty="0">
                <a:solidFill>
                  <a:srgbClr val="FF0000"/>
                </a:solidFill>
              </a:rPr>
              <a:t>-</a:t>
            </a:r>
            <a:r>
              <a:rPr lang="en-US" altLang="ja-JP" sz="2400" dirty="0">
                <a:solidFill>
                  <a:srgbClr val="FF0000"/>
                </a:solidFill>
              </a:rPr>
              <a:t>pp bound state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70024" y="1355386"/>
            <a:ext cx="4172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No tagging 2p : inclusive measurement</a:t>
            </a:r>
          </a:p>
          <a:p>
            <a:r>
              <a:rPr kumimoji="1" lang="en-US" altLang="ja-JP" dirty="0" smtClean="0"/>
              <a:t>Tagging 2p : exclusive measurement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718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0525" y="-310852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Missing mass spectrum of d(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ja-JP" baseline="30000" dirty="0"/>
              <a:t>+</a:t>
            </a:r>
            <a:r>
              <a:rPr lang="en-US" altLang="ja-JP" dirty="0"/>
              <a:t>, K</a:t>
            </a:r>
            <a:r>
              <a:rPr lang="en-US" altLang="ja-JP" baseline="30000" dirty="0"/>
              <a:t>+</a:t>
            </a:r>
            <a:r>
              <a:rPr lang="en-US" altLang="ja-JP" dirty="0"/>
              <a:t>) 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D9F64-E2B5-4CF4-9FB2-E5832211A899}" type="slidenum">
              <a:rPr lang="en-US" altLang="ja-JP"/>
              <a:pPr/>
              <a:t>87</a:t>
            </a:fld>
            <a:endParaRPr lang="en-US" altLang="ja-JP"/>
          </a:p>
        </p:txBody>
      </p:sp>
      <p:grpSp>
        <p:nvGrpSpPr>
          <p:cNvPr id="6" name="グループ化 5"/>
          <p:cNvGrpSpPr/>
          <p:nvPr/>
        </p:nvGrpSpPr>
        <p:grpSpPr>
          <a:xfrm>
            <a:off x="1043608" y="2636912"/>
            <a:ext cx="5888906" cy="4248472"/>
            <a:chOff x="963815" y="1228875"/>
            <a:chExt cx="7329066" cy="5415055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3815" y="1228875"/>
              <a:ext cx="7329066" cy="5415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正方形/長方形 6"/>
            <p:cNvSpPr/>
            <p:nvPr/>
          </p:nvSpPr>
          <p:spPr bwMode="auto">
            <a:xfrm>
              <a:off x="2071144" y="1556791"/>
              <a:ext cx="936104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</a:endParaRPr>
            </a:p>
          </p:txBody>
        </p:sp>
      </p:grpSp>
      <p:sp>
        <p:nvSpPr>
          <p:cNvPr id="9" name="正方形/長方形 8"/>
          <p:cNvSpPr/>
          <p:nvPr/>
        </p:nvSpPr>
        <p:spPr>
          <a:xfrm>
            <a:off x="6860506" y="4453917"/>
            <a:ext cx="2211486" cy="178510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ja-JP" sz="2200" dirty="0" smtClean="0">
                <a:latin typeface="+mj-lt"/>
              </a:rPr>
              <a:t>Quasi-free B.G.</a:t>
            </a:r>
            <a:endParaRPr lang="en-US" altLang="ja-JP" sz="2200" dirty="0">
              <a:latin typeface="+mj-lt"/>
            </a:endParaRPr>
          </a:p>
          <a:p>
            <a:pPr marL="0" indent="0"/>
            <a:r>
              <a:rPr lang="en-US" altLang="ja-JP" sz="2200" baseline="30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ja-JP" sz="22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ja-JP" sz="2200" dirty="0" smtClean="0">
                <a:cs typeface="Times New Roman" panose="02020603050405020304" pitchFamily="18" charset="0"/>
              </a:rPr>
              <a:t>-</a:t>
            </a:r>
            <a:r>
              <a:rPr lang="ja-JP" altLang="en-US" sz="2200" dirty="0" smtClean="0">
                <a:cs typeface="Times New Roman" panose="02020603050405020304" pitchFamily="18" charset="0"/>
              </a:rPr>
              <a:t> </a:t>
            </a:r>
            <a:r>
              <a:rPr lang="en-US" altLang="ja-JP" sz="2200" dirty="0" smtClean="0">
                <a:cs typeface="Times New Roman" panose="02020603050405020304" pitchFamily="18" charset="0"/>
              </a:rPr>
              <a:t>Λ, Σ</a:t>
            </a:r>
            <a:r>
              <a:rPr lang="en-US" altLang="ja-JP" sz="2200" baseline="30000" dirty="0" smtClean="0">
                <a:cs typeface="Times New Roman" panose="02020603050405020304" pitchFamily="18" charset="0"/>
              </a:rPr>
              <a:t>+/0</a:t>
            </a:r>
            <a:r>
              <a:rPr lang="en-US" altLang="ja-JP" sz="2200" dirty="0" smtClean="0">
                <a:cs typeface="Times New Roman" panose="02020603050405020304" pitchFamily="18" charset="0"/>
              </a:rPr>
              <a:t>,</a:t>
            </a:r>
          </a:p>
          <a:p>
            <a:pPr marL="0" indent="0"/>
            <a:r>
              <a:rPr lang="en-US" altLang="ja-JP" sz="2200" dirty="0">
                <a:cs typeface="Times New Roman" panose="02020603050405020304" pitchFamily="18" charset="0"/>
              </a:rPr>
              <a:t> </a:t>
            </a:r>
            <a:r>
              <a:rPr lang="en-US" altLang="ja-JP" sz="2200" dirty="0" smtClean="0">
                <a:cs typeface="Times New Roman" panose="02020603050405020304" pitchFamily="18" charset="0"/>
              </a:rPr>
              <a:t> - Y</a:t>
            </a:r>
            <a:r>
              <a:rPr lang="en-US" altLang="ja-JP" sz="2200" baseline="30000" dirty="0" smtClean="0">
                <a:cs typeface="Times New Roman" panose="02020603050405020304" pitchFamily="18" charset="0"/>
              </a:rPr>
              <a:t>*</a:t>
            </a:r>
            <a:r>
              <a:rPr lang="en-US" altLang="ja-JP" sz="2200" dirty="0" smtClean="0">
                <a:cs typeface="Times New Roman" panose="02020603050405020304" pitchFamily="18" charset="0"/>
              </a:rPr>
              <a:t>: Λ(1405), </a:t>
            </a:r>
          </a:p>
          <a:p>
            <a:pPr marL="0" indent="0"/>
            <a:r>
              <a:rPr lang="en-US" altLang="ja-JP" sz="2200" dirty="0">
                <a:cs typeface="Times New Roman" panose="02020603050405020304" pitchFamily="18" charset="0"/>
              </a:rPr>
              <a:t> </a:t>
            </a:r>
            <a:r>
              <a:rPr lang="en-US" altLang="ja-JP" sz="2200" dirty="0" smtClean="0">
                <a:cs typeface="Times New Roman" panose="02020603050405020304" pitchFamily="18" charset="0"/>
              </a:rPr>
              <a:t>         Σ(1385)</a:t>
            </a:r>
            <a:r>
              <a:rPr lang="en-US" altLang="ja-JP" sz="2200" baseline="30000" dirty="0" smtClean="0">
                <a:cs typeface="Times New Roman" panose="02020603050405020304" pitchFamily="18" charset="0"/>
              </a:rPr>
              <a:t>+/0</a:t>
            </a:r>
            <a:r>
              <a:rPr lang="en-US" altLang="ja-JP" sz="2200" dirty="0" smtClean="0">
                <a:cs typeface="Times New Roman" panose="02020603050405020304" pitchFamily="18" charset="0"/>
              </a:rPr>
              <a:t>,</a:t>
            </a:r>
          </a:p>
          <a:p>
            <a:pPr marL="0" indent="0"/>
            <a:r>
              <a:rPr lang="en-US" altLang="ja-JP" sz="2200" dirty="0" smtClean="0">
                <a:cs typeface="Times New Roman" panose="02020603050405020304" pitchFamily="18" charset="0"/>
              </a:rPr>
              <a:t>  - Λπ, Σπ </a:t>
            </a:r>
            <a:endParaRPr lang="en-US" altLang="ja-JP" sz="2200" dirty="0">
              <a:cs typeface="Times New Roman" panose="02020603050405020304" pitchFamily="18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85774" y="547221"/>
            <a:ext cx="84862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+mj-lt"/>
                <a:cs typeface="Times New Roman" panose="02020603050405020304" pitchFamily="18" charset="0"/>
              </a:rPr>
              <a:t>There are a lot of B.G (quasi-free hyperon production).</a:t>
            </a:r>
          </a:p>
          <a:p>
            <a:r>
              <a:rPr lang="ja-JP" altLang="en-US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→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It is difficult to identify the K</a:t>
            </a:r>
            <a:r>
              <a:rPr lang="en-US" altLang="ja-JP" baseline="300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-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pp</a:t>
            </a:r>
            <a:r>
              <a:rPr lang="ja-JP" altLang="en-US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from inclusive spectrum.</a:t>
            </a:r>
          </a:p>
          <a:p>
            <a:r>
              <a:rPr lang="en-US" altLang="ja-JP" dirty="0" smtClean="0">
                <a:latin typeface="+mj-lt"/>
                <a:cs typeface="Times New Roman" panose="02020603050405020304" pitchFamily="18" charset="0"/>
              </a:rPr>
              <a:t>In the </a:t>
            </a:r>
            <a:r>
              <a:rPr lang="en-US" altLang="ja-JP" dirty="0" smtClean="0">
                <a:cs typeface="Times New Roman" panose="02020603050405020304" pitchFamily="18" charset="0"/>
              </a:rPr>
              <a:t>Λ</a:t>
            </a:r>
            <a:r>
              <a:rPr lang="en-US" altLang="ja-JP" dirty="0" smtClean="0">
                <a:latin typeface="+mj-lt"/>
                <a:cs typeface="Times New Roman" panose="02020603050405020304" pitchFamily="18" charset="0"/>
              </a:rPr>
              <a:t> and </a:t>
            </a:r>
            <a:r>
              <a:rPr lang="en-US" altLang="ja-JP" dirty="0" smtClean="0">
                <a:cs typeface="Times New Roman" panose="02020603050405020304" pitchFamily="18" charset="0"/>
              </a:rPr>
              <a:t>Σ</a:t>
            </a:r>
            <a:r>
              <a:rPr lang="en-US" altLang="ja-JP" dirty="0" smtClean="0">
                <a:latin typeface="+mj-lt"/>
                <a:cs typeface="Times New Roman" panose="02020603050405020304" pitchFamily="18" charset="0"/>
              </a:rPr>
              <a:t> region, observed spectrum</a:t>
            </a:r>
            <a:r>
              <a:rPr lang="en-US" altLang="ja-JP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ja-JP" dirty="0" smtClean="0">
                <a:latin typeface="+mj-lt"/>
                <a:cs typeface="Times New Roman" panose="02020603050405020304" pitchFamily="18" charset="0"/>
              </a:rPr>
              <a:t>is almost consistent </a:t>
            </a:r>
            <a:r>
              <a:rPr lang="en-US" altLang="ja-JP" dirty="0">
                <a:latin typeface="+mj-lt"/>
                <a:cs typeface="Times New Roman" panose="02020603050405020304" pitchFamily="18" charset="0"/>
              </a:rPr>
              <a:t>with simulation.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675" y="1509189"/>
            <a:ext cx="872898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“Puzzling ” Y* peak</a:t>
            </a:r>
            <a:r>
              <a:rPr lang="en-US" altLang="ja-JP" sz="2800" dirty="0"/>
              <a:t> </a:t>
            </a:r>
            <a:r>
              <a:rPr lang="en-US" altLang="ja-JP" sz="2800" dirty="0" smtClean="0"/>
              <a:t>shift = -32.4 ± 0.8 MeV/c</a:t>
            </a:r>
            <a:r>
              <a:rPr lang="en-US" altLang="ja-JP" sz="2800" baseline="30000" dirty="0" smtClean="0"/>
              <a:t>2</a:t>
            </a:r>
          </a:p>
          <a:p>
            <a:r>
              <a:rPr lang="en-US" altLang="ja-JP" sz="2800" dirty="0" smtClean="0"/>
              <a:t>Y*N final state interaction might explain it?</a:t>
            </a:r>
            <a:endParaRPr lang="en-US" altLang="ja-JP" sz="2800" baseline="30000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4122057" y="2463296"/>
            <a:ext cx="1422400" cy="30666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36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-21885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Experimental challenges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3740" y="1124744"/>
            <a:ext cx="7978700" cy="5688632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>
                <a:solidFill>
                  <a:srgbClr val="00B0F0"/>
                </a:solidFill>
              </a:rPr>
              <a:t>High rate capability</a:t>
            </a:r>
          </a:p>
          <a:p>
            <a:pPr lvl="1"/>
            <a:r>
              <a:rPr lang="en-US" altLang="ja-JP" dirty="0" smtClean="0"/>
              <a:t>Fast detectors</a:t>
            </a:r>
          </a:p>
          <a:p>
            <a:pPr lvl="2"/>
            <a:r>
              <a:rPr lang="en-US" altLang="ja-JP" dirty="0" smtClean="0"/>
              <a:t>Silicon trackers, GEM trackers, …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Extremely fast DAQ</a:t>
            </a:r>
          </a:p>
          <a:p>
            <a:pPr lvl="2"/>
            <a:r>
              <a:rPr lang="en-US" altLang="ja-JP" dirty="0" smtClean="0"/>
              <a:t>Min-bias event rate = 10MHz</a:t>
            </a:r>
          </a:p>
          <a:p>
            <a:pPr marL="914400" lvl="2" indent="0">
              <a:buNone/>
            </a:pPr>
            <a:r>
              <a:rPr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dirty="0" smtClean="0">
                <a:solidFill>
                  <a:srgbClr val="FF0000"/>
                </a:solidFill>
                <a:sym typeface="Wingdings" panose="05000000000000000000" pitchFamily="2" charset="2"/>
              </a:rPr>
              <a:t>Do we need </a:t>
            </a:r>
            <a:r>
              <a:rPr lang="en-US" altLang="ja-JP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triggerless</a:t>
            </a:r>
            <a:r>
              <a:rPr lang="en-US" altLang="ja-JP" dirty="0" smtClean="0">
                <a:solidFill>
                  <a:srgbClr val="FF0000"/>
                </a:solidFill>
                <a:sym typeface="Wingdings" panose="05000000000000000000" pitchFamily="2" charset="2"/>
              </a:rPr>
              <a:t> DAQ?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rgbClr val="00B0F0"/>
                </a:solidFill>
              </a:rPr>
              <a:t>High granularity</a:t>
            </a:r>
          </a:p>
          <a:p>
            <a:pPr lvl="1"/>
            <a:r>
              <a:rPr lang="en-US" altLang="ja-JP" dirty="0" smtClean="0"/>
              <a:t>Pixel size &lt; 3x3mm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</a:t>
            </a:r>
          </a:p>
          <a:p>
            <a:pPr marL="457200" lvl="1" indent="0">
              <a:buNone/>
            </a:pPr>
            <a:r>
              <a:rPr lang="en-US" altLang="ja-JP" sz="2400" dirty="0"/>
              <a:t>(</a:t>
            </a:r>
            <a:r>
              <a:rPr lang="en-US" altLang="ja-JP" sz="2400" dirty="0" smtClean="0"/>
              <a:t>at 1m from the target, </a:t>
            </a:r>
            <a:r>
              <a:rPr lang="en-US" altLang="ja-JP" sz="2400" dirty="0" smtClean="0">
                <a:latin typeface="Symbol" panose="05050102010706020507" pitchFamily="18" charset="2"/>
              </a:rPr>
              <a:t>q</a:t>
            </a:r>
            <a:r>
              <a:rPr lang="en-US" altLang="ja-JP" sz="2400" dirty="0" smtClean="0"/>
              <a:t>&lt;2deg, 10% occupancy)</a:t>
            </a:r>
          </a:p>
          <a:p>
            <a:r>
              <a:rPr lang="en-US" altLang="ja-JP" dirty="0">
                <a:solidFill>
                  <a:srgbClr val="00B0F0"/>
                </a:solidFill>
              </a:rPr>
              <a:t>Large acceptance (~4</a:t>
            </a:r>
            <a:r>
              <a:rPr lang="en-US" altLang="ja-JP" dirty="0">
                <a:solidFill>
                  <a:srgbClr val="00B0F0"/>
                </a:solidFill>
                <a:latin typeface="Symbol" panose="05050102010706020507" pitchFamily="18" charset="2"/>
              </a:rPr>
              <a:t>p</a:t>
            </a:r>
            <a:r>
              <a:rPr lang="en-US" altLang="ja-JP" dirty="0">
                <a:solidFill>
                  <a:srgbClr val="00B0F0"/>
                </a:solidFill>
              </a:rPr>
              <a:t>)</a:t>
            </a:r>
          </a:p>
          <a:p>
            <a:pPr lvl="1"/>
            <a:r>
              <a:rPr lang="en-US" altLang="ja-JP" dirty="0" smtClean="0"/>
              <a:t>Coverage for low beam energies </a:t>
            </a:r>
          </a:p>
          <a:p>
            <a:pPr lvl="1"/>
            <a:r>
              <a:rPr lang="en-US" altLang="ja-JP" dirty="0" smtClean="0"/>
              <a:t>Maximum multiplicity for e-b-e fluctuations</a:t>
            </a:r>
          </a:p>
          <a:p>
            <a:r>
              <a:rPr lang="en-US" altLang="ja-JP" dirty="0" smtClean="0"/>
              <a:t>Electron measurement</a:t>
            </a:r>
          </a:p>
          <a:p>
            <a:pPr lvl="1"/>
            <a:r>
              <a:rPr lang="en-US" altLang="ja-JP" dirty="0" smtClean="0"/>
              <a:t>Field free region for RICH close to the target</a:t>
            </a:r>
          </a:p>
          <a:p>
            <a:pPr marL="0" indent="0">
              <a:buNone/>
            </a:pP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     </a:t>
            </a:r>
            <a:r>
              <a:rPr lang="en-US" altLang="ja-JP" dirty="0" smtClean="0">
                <a:solidFill>
                  <a:srgbClr val="FF0000"/>
                </a:solidFill>
              </a:rPr>
              <a:t>Toroidal magnet setup</a:t>
            </a:r>
            <a:endParaRPr lang="en-US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8" name="右矢印 7"/>
          <p:cNvSpPr/>
          <p:nvPr/>
        </p:nvSpPr>
        <p:spPr>
          <a:xfrm>
            <a:off x="683568" y="6165304"/>
            <a:ext cx="360040" cy="360040"/>
          </a:xfrm>
          <a:prstGeom prst="rightArrow">
            <a:avLst/>
          </a:prstGeom>
          <a:solidFill>
            <a:srgbClr val="0DFF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9324528" y="5764614"/>
            <a:ext cx="4043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ja-JP" dirty="0">
                <a:solidFill>
                  <a:srgbClr val="4F81BD"/>
                </a:solidFill>
              </a:rPr>
              <a:t>(CBM&lt;30</a:t>
            </a:r>
            <a:r>
              <a:rPr lang="en-US" altLang="ja-JP" baseline="30000" dirty="0">
                <a:solidFill>
                  <a:srgbClr val="4F81BD"/>
                </a:solidFill>
              </a:rPr>
              <a:t>o</a:t>
            </a:r>
            <a:r>
              <a:rPr lang="en-US" altLang="ja-JP" dirty="0">
                <a:solidFill>
                  <a:srgbClr val="4F81BD"/>
                </a:solidFill>
              </a:rPr>
              <a:t>, beam energy&gt;=8AGeV/c)</a:t>
            </a:r>
          </a:p>
        </p:txBody>
      </p:sp>
    </p:spTree>
    <p:extLst>
      <p:ext uri="{BB962C8B-B14F-4D97-AF65-F5344CB8AC3E}">
        <p14:creationId xmlns:p14="http://schemas.microsoft.com/office/powerpoint/2010/main" val="84731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7.2|5|7.8|4.3|8.8|2.4|6.9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32270</TotalTime>
  <Words>4661</Words>
  <Application>Microsoft Office PowerPoint</Application>
  <PresentationFormat>画面に合わせる (4:3)</PresentationFormat>
  <Paragraphs>1189</Paragraphs>
  <Slides>87</Slides>
  <Notes>22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87</vt:i4>
      </vt:variant>
    </vt:vector>
  </HeadingPairs>
  <TitlesOfParts>
    <vt:vector size="88" baseType="lpstr">
      <vt:lpstr>Office ​​テーマ</vt:lpstr>
      <vt:lpstr>Studies of high density baryon matter with high intensity heavy-ion beams at J-PARC H. Sako (JAEA) for J-PARC HI Collaboration QM15 at Kobe, 2015/9/29 </vt:lpstr>
      <vt:lpstr>J-PARC HI Collaboration</vt:lpstr>
      <vt:lpstr>Introduction</vt:lpstr>
      <vt:lpstr>Future J-PARC Heavy-Ion Program</vt:lpstr>
      <vt:lpstr>J-PARC HI accelerator scheme (preliminary)</vt:lpstr>
      <vt:lpstr>Physics goals</vt:lpstr>
      <vt:lpstr>Low-mass dileptons</vt:lpstr>
      <vt:lpstr>Particle production rates</vt:lpstr>
      <vt:lpstr>Experimental challenges</vt:lpstr>
      <vt:lpstr>PowerPoint プレゼンテーション</vt:lpstr>
      <vt:lpstr>PowerPoint プレゼンテーション</vt:lpstr>
      <vt:lpstr>Spectrometer performance</vt:lpstr>
      <vt:lpstr>Electron reconstruction</vt:lpstr>
      <vt:lpstr>Dielectron spectrum</vt:lpstr>
      <vt:lpstr>Dimuon spectrum</vt:lpstr>
      <vt:lpstr>Hypernuclear spectrometer (preliminary)</vt:lpstr>
      <vt:lpstr>Summary</vt:lpstr>
      <vt:lpstr>Muon ID performance</vt:lpstr>
      <vt:lpstr>JAM RQMD/S mode (v1.622)</vt:lpstr>
      <vt:lpstr>g external conversion</vt:lpstr>
      <vt:lpstr>Muon weak decay</vt:lpstr>
      <vt:lpstr>Hypernuclei</vt:lpstr>
      <vt:lpstr>Dileptons at J-PARC energy</vt:lpstr>
      <vt:lpstr>Strange meson/baryons</vt:lpstr>
      <vt:lpstr>Charmed particles</vt:lpstr>
      <vt:lpstr>Simulated di-electron spectrum (preliminary)</vt:lpstr>
      <vt:lpstr>Event-by-event fluctuations</vt:lpstr>
      <vt:lpstr>Pion rejection power by Muon tracker</vt:lpstr>
      <vt:lpstr>Electron study</vt:lpstr>
      <vt:lpstr>Ring reconstruction</vt:lpstr>
      <vt:lpstr>RICH-track association</vt:lpstr>
      <vt:lpstr>Electron ID with p vs m2</vt:lpstr>
      <vt:lpstr>Electron reconstruction eff</vt:lpstr>
      <vt:lpstr>Acceptance</vt:lpstr>
      <vt:lpstr>Hypernuclei spectrometer for JHF (Closed geometry setup)</vt:lpstr>
      <vt:lpstr>JHF : Separation of hypernuclear beams</vt:lpstr>
      <vt:lpstr>GEANT4 simulation</vt:lpstr>
      <vt:lpstr>GEANT4 (C+C @ 15AGeV/c)</vt:lpstr>
      <vt:lpstr>JAM-1.622 (Y. Nara)</vt:lpstr>
      <vt:lpstr>y-pT distributions</vt:lpstr>
      <vt:lpstr>Strategy to measure Hypernuclear weak decays</vt:lpstr>
      <vt:lpstr>Polar angle selection</vt:lpstr>
      <vt:lpstr>Bending power of magnets</vt:lpstr>
      <vt:lpstr>Horizontal track positions</vt:lpstr>
      <vt:lpstr>L magnetic moment</vt:lpstr>
      <vt:lpstr>Hypernuclear physics with HI</vt:lpstr>
      <vt:lpstr>Introduction</vt:lpstr>
      <vt:lpstr>Vertex resolution</vt:lpstr>
      <vt:lpstr>HypHI at GSI</vt:lpstr>
      <vt:lpstr>HypHI Results</vt:lpstr>
      <vt:lpstr>p+C at 50 GeV</vt:lpstr>
      <vt:lpstr>PowerPoint プレゼンテーション</vt:lpstr>
      <vt:lpstr>PowerPoint プレゼンテーション</vt:lpstr>
      <vt:lpstr>PowerPoint プレゼンテーション</vt:lpstr>
      <vt:lpstr>  AGS-E886  strangelet search using D6-line </vt:lpstr>
      <vt:lpstr>      10-6~-7 sensitivity (near target rapidity)</vt:lpstr>
      <vt:lpstr>PowerPoint プレゼンテーション</vt:lpstr>
      <vt:lpstr>Exotic particles in HI collisions</vt:lpstr>
      <vt:lpstr>PowerPoint プレゼンテーション</vt:lpstr>
      <vt:lpstr>RICH</vt:lpstr>
      <vt:lpstr>Preliminary setup  </vt:lpstr>
      <vt:lpstr>QCD和則とスペクトル関数</vt:lpstr>
      <vt:lpstr>Toroid (12 coil configuration)</vt:lpstr>
      <vt:lpstr>Muon ID performance(preliminary)</vt:lpstr>
      <vt:lpstr>Kaonic nuclei production in HIC Andronic, PBM, et al, NPA 765 (2006) 211–225</vt:lpstr>
      <vt:lpstr>Exotic hadrons in HIC ExHIC collab (A. Ohnishi, et al)</vt:lpstr>
      <vt:lpstr>PowerPoint プレゼンテーション</vt:lpstr>
      <vt:lpstr>Hypernuclear physics with HI</vt:lpstr>
      <vt:lpstr>(T , mB ) and √sNN</vt:lpstr>
      <vt:lpstr>EOS from flow</vt:lpstr>
      <vt:lpstr>Vertex resolution</vt:lpstr>
      <vt:lpstr>m/p separation with RICH</vt:lpstr>
      <vt:lpstr>PowerPoint プレゼンテーション</vt:lpstr>
      <vt:lpstr>U+U at 5 AGeV/c</vt:lpstr>
      <vt:lpstr>U+U at 1 AGeV/c</vt:lpstr>
      <vt:lpstr>PowerPoint プレゼンテーション</vt:lpstr>
      <vt:lpstr>Exceeding phase boundary at J-PARC</vt:lpstr>
      <vt:lpstr>Rapidity and pT distributions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Photon feasibility study</vt:lpstr>
      <vt:lpstr>Summary of acceptance and pixel size</vt:lpstr>
      <vt:lpstr>E19  Search for pentaquark Q+(uudds)</vt:lpstr>
      <vt:lpstr>E27</vt:lpstr>
      <vt:lpstr>Missing mass spectrum of d(π+, K+)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SLAC-LASS Experiment</dc:title>
  <dc:creator>sako</dc:creator>
  <cp:lastModifiedBy>sako</cp:lastModifiedBy>
  <cp:revision>2507</cp:revision>
  <cp:lastPrinted>2014-08-04T03:31:53Z</cp:lastPrinted>
  <dcterms:created xsi:type="dcterms:W3CDTF">2014-02-04T02:26:20Z</dcterms:created>
  <dcterms:modified xsi:type="dcterms:W3CDTF">2015-09-28T14:53:30Z</dcterms:modified>
</cp:coreProperties>
</file>