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78" r:id="rId3"/>
    <p:sldId id="276" r:id="rId4"/>
    <p:sldId id="277" r:id="rId5"/>
    <p:sldId id="272" r:id="rId6"/>
    <p:sldId id="291" r:id="rId7"/>
    <p:sldId id="274" r:id="rId8"/>
    <p:sldId id="280" r:id="rId9"/>
    <p:sldId id="257" r:id="rId10"/>
    <p:sldId id="264" r:id="rId11"/>
    <p:sldId id="283" r:id="rId12"/>
    <p:sldId id="262" r:id="rId13"/>
    <p:sldId id="260" r:id="rId14"/>
    <p:sldId id="289" r:id="rId15"/>
    <p:sldId id="284" r:id="rId16"/>
    <p:sldId id="290" r:id="rId17"/>
    <p:sldId id="268" r:id="rId18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D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728" autoAdjust="0"/>
  </p:normalViewPr>
  <p:slideViewPr>
    <p:cSldViewPr snapToGrid="0" snapToObjects="1">
      <p:cViewPr varScale="1">
        <p:scale>
          <a:sx n="97" d="100"/>
          <a:sy n="97" d="100"/>
        </p:scale>
        <p:origin x="-132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AE9861-9058-C440-814C-63562B105AE2}" type="doc">
      <dgm:prSet loTypeId="urn:microsoft.com/office/officeart/2005/8/layout/hProcess9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1F99094E-C97E-EC48-8119-41A58097F38E}">
      <dgm:prSet/>
      <dgm:spPr/>
      <dgm:t>
        <a:bodyPr/>
        <a:lstStyle/>
        <a:p>
          <a:pPr rtl="0"/>
          <a:r>
            <a:rPr lang="en-US" dirty="0" smtClean="0"/>
            <a:t>Data Production</a:t>
          </a:r>
          <a:endParaRPr lang="en-US" dirty="0"/>
        </a:p>
      </dgm:t>
    </dgm:pt>
    <dgm:pt modelId="{D4F28B8C-FA81-D247-BB39-CB0AF5D5ADBA}" type="parTrans" cxnId="{AF3FDC8F-930F-CA42-A6D9-2B802AF7EFA3}">
      <dgm:prSet/>
      <dgm:spPr/>
      <dgm:t>
        <a:bodyPr/>
        <a:lstStyle/>
        <a:p>
          <a:endParaRPr kumimoji="1" lang="ja-JP" altLang="en-US"/>
        </a:p>
      </dgm:t>
    </dgm:pt>
    <dgm:pt modelId="{FA3E8290-48A5-304D-85D8-8C695FA91C47}" type="sibTrans" cxnId="{AF3FDC8F-930F-CA42-A6D9-2B802AF7EFA3}">
      <dgm:prSet/>
      <dgm:spPr/>
      <dgm:t>
        <a:bodyPr/>
        <a:lstStyle/>
        <a:p>
          <a:endParaRPr kumimoji="1" lang="ja-JP" altLang="en-US"/>
        </a:p>
      </dgm:t>
    </dgm:pt>
    <dgm:pt modelId="{8BA0CB7C-08C5-A84C-B588-705B9B7A4E88}">
      <dgm:prSet/>
      <dgm:spPr/>
      <dgm:t>
        <a:bodyPr/>
        <a:lstStyle/>
        <a:p>
          <a:pPr rtl="0"/>
          <a:r>
            <a:rPr lang="en-US" dirty="0" smtClean="0"/>
            <a:t>Long Range Correlation Analysis</a:t>
          </a:r>
          <a:endParaRPr lang="en-US" dirty="0"/>
        </a:p>
      </dgm:t>
    </dgm:pt>
    <dgm:pt modelId="{AD28B0BE-10A3-6643-9564-95658D7C84CD}" type="parTrans" cxnId="{8414D64E-29CC-B94B-81A7-F2A8945655D3}">
      <dgm:prSet/>
      <dgm:spPr/>
      <dgm:t>
        <a:bodyPr/>
        <a:lstStyle/>
        <a:p>
          <a:endParaRPr kumimoji="1" lang="ja-JP" altLang="en-US"/>
        </a:p>
      </dgm:t>
    </dgm:pt>
    <dgm:pt modelId="{16C390F9-3CA2-314C-8482-6A6DB22D0A85}" type="sibTrans" cxnId="{8414D64E-29CC-B94B-81A7-F2A8945655D3}">
      <dgm:prSet/>
      <dgm:spPr/>
      <dgm:t>
        <a:bodyPr/>
        <a:lstStyle/>
        <a:p>
          <a:endParaRPr kumimoji="1" lang="ja-JP" altLang="en-US"/>
        </a:p>
      </dgm:t>
    </dgm:pt>
    <dgm:pt modelId="{09914E5B-55D6-274D-82D9-2200E9039ADC}">
      <dgm:prSet/>
      <dgm:spPr/>
      <dgm:t>
        <a:bodyPr/>
        <a:lstStyle/>
        <a:p>
          <a:pPr rtl="0"/>
          <a:r>
            <a:rPr lang="en-US" dirty="0" smtClean="0"/>
            <a:t>Results</a:t>
          </a:r>
          <a:endParaRPr lang="en-US" dirty="0"/>
        </a:p>
      </dgm:t>
    </dgm:pt>
    <dgm:pt modelId="{66B2B98E-3F69-3646-81C7-B9A408DAE953}" type="parTrans" cxnId="{08FE99D2-6B02-E948-8FD8-22BD7B04E0D9}">
      <dgm:prSet/>
      <dgm:spPr/>
      <dgm:t>
        <a:bodyPr/>
        <a:lstStyle/>
        <a:p>
          <a:endParaRPr kumimoji="1" lang="ja-JP" altLang="en-US"/>
        </a:p>
      </dgm:t>
    </dgm:pt>
    <dgm:pt modelId="{A28B2E4B-A506-3E43-8CB4-897FC3D7D390}" type="sibTrans" cxnId="{08FE99D2-6B02-E948-8FD8-22BD7B04E0D9}">
      <dgm:prSet/>
      <dgm:spPr/>
      <dgm:t>
        <a:bodyPr/>
        <a:lstStyle/>
        <a:p>
          <a:endParaRPr kumimoji="1" lang="ja-JP" altLang="en-US"/>
        </a:p>
      </dgm:t>
    </dgm:pt>
    <dgm:pt modelId="{AF00A6D7-B3D3-6F47-ACE6-42B54FB47126}" type="pres">
      <dgm:prSet presAssocID="{9CAE9861-9058-C440-814C-63562B105AE2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CE668506-5DA4-E647-8FB7-A1BE50650F3C}" type="pres">
      <dgm:prSet presAssocID="{9CAE9861-9058-C440-814C-63562B105AE2}" presName="arrow" presStyleLbl="bgShp" presStyleIdx="0" presStyleCnt="1" custLinFactNeighborX="207" custLinFactNeighborY="-2469"/>
      <dgm:spPr/>
    </dgm:pt>
    <dgm:pt modelId="{08DC61EE-9BD1-BF44-A036-E2678BA646DF}" type="pres">
      <dgm:prSet presAssocID="{9CAE9861-9058-C440-814C-63562B105AE2}" presName="linearProcess" presStyleCnt="0"/>
      <dgm:spPr/>
    </dgm:pt>
    <dgm:pt modelId="{3044DD04-AD53-F443-A256-1A555A1AE4EB}" type="pres">
      <dgm:prSet presAssocID="{1F99094E-C97E-EC48-8119-41A58097F38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440AA67-3F70-4A40-BAB2-3FF98C459312}" type="pres">
      <dgm:prSet presAssocID="{FA3E8290-48A5-304D-85D8-8C695FA91C47}" presName="sibTrans" presStyleCnt="0"/>
      <dgm:spPr/>
    </dgm:pt>
    <dgm:pt modelId="{79E64B57-5442-CB47-A6EE-BFC9DA21C591}" type="pres">
      <dgm:prSet presAssocID="{8BA0CB7C-08C5-A84C-B588-705B9B7A4E88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08A34D61-A630-784F-8D68-C696E51D5B8B}" type="pres">
      <dgm:prSet presAssocID="{16C390F9-3CA2-314C-8482-6A6DB22D0A85}" presName="sibTrans" presStyleCnt="0"/>
      <dgm:spPr/>
    </dgm:pt>
    <dgm:pt modelId="{6775D1B3-F522-8C47-943B-9CA97D31C0E9}" type="pres">
      <dgm:prSet presAssocID="{09914E5B-55D6-274D-82D9-2200E9039ADC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AF3FDC8F-930F-CA42-A6D9-2B802AF7EFA3}" srcId="{9CAE9861-9058-C440-814C-63562B105AE2}" destId="{1F99094E-C97E-EC48-8119-41A58097F38E}" srcOrd="0" destOrd="0" parTransId="{D4F28B8C-FA81-D247-BB39-CB0AF5D5ADBA}" sibTransId="{FA3E8290-48A5-304D-85D8-8C695FA91C47}"/>
    <dgm:cxn modelId="{8414D64E-29CC-B94B-81A7-F2A8945655D3}" srcId="{9CAE9861-9058-C440-814C-63562B105AE2}" destId="{8BA0CB7C-08C5-A84C-B588-705B9B7A4E88}" srcOrd="1" destOrd="0" parTransId="{AD28B0BE-10A3-6643-9564-95658D7C84CD}" sibTransId="{16C390F9-3CA2-314C-8482-6A6DB22D0A85}"/>
    <dgm:cxn modelId="{8A211E6A-7134-4847-BE55-18991DDB5DB1}" type="presOf" srcId="{8BA0CB7C-08C5-A84C-B588-705B9B7A4E88}" destId="{79E64B57-5442-CB47-A6EE-BFC9DA21C591}" srcOrd="0" destOrd="0" presId="urn:microsoft.com/office/officeart/2005/8/layout/hProcess9"/>
    <dgm:cxn modelId="{08FE99D2-6B02-E948-8FD8-22BD7B04E0D9}" srcId="{9CAE9861-9058-C440-814C-63562B105AE2}" destId="{09914E5B-55D6-274D-82D9-2200E9039ADC}" srcOrd="2" destOrd="0" parTransId="{66B2B98E-3F69-3646-81C7-B9A408DAE953}" sibTransId="{A28B2E4B-A506-3E43-8CB4-897FC3D7D390}"/>
    <dgm:cxn modelId="{322E9A6F-7838-174F-BE01-7EB1C6B7A9A6}" type="presOf" srcId="{09914E5B-55D6-274D-82D9-2200E9039ADC}" destId="{6775D1B3-F522-8C47-943B-9CA97D31C0E9}" srcOrd="0" destOrd="0" presId="urn:microsoft.com/office/officeart/2005/8/layout/hProcess9"/>
    <dgm:cxn modelId="{EBF4DB34-C899-984C-9E1E-C9238D05123E}" type="presOf" srcId="{9CAE9861-9058-C440-814C-63562B105AE2}" destId="{AF00A6D7-B3D3-6F47-ACE6-42B54FB47126}" srcOrd="0" destOrd="0" presId="urn:microsoft.com/office/officeart/2005/8/layout/hProcess9"/>
    <dgm:cxn modelId="{2407CBFF-C185-0A42-8AB4-479EB987BC2A}" type="presOf" srcId="{1F99094E-C97E-EC48-8119-41A58097F38E}" destId="{3044DD04-AD53-F443-A256-1A555A1AE4EB}" srcOrd="0" destOrd="0" presId="urn:microsoft.com/office/officeart/2005/8/layout/hProcess9"/>
    <dgm:cxn modelId="{BDA353E2-F90A-CF41-832E-518898599B0B}" type="presParOf" srcId="{AF00A6D7-B3D3-6F47-ACE6-42B54FB47126}" destId="{CE668506-5DA4-E647-8FB7-A1BE50650F3C}" srcOrd="0" destOrd="0" presId="urn:microsoft.com/office/officeart/2005/8/layout/hProcess9"/>
    <dgm:cxn modelId="{61BAED7D-2495-8444-BB62-18C217547688}" type="presParOf" srcId="{AF00A6D7-B3D3-6F47-ACE6-42B54FB47126}" destId="{08DC61EE-9BD1-BF44-A036-E2678BA646DF}" srcOrd="1" destOrd="0" presId="urn:microsoft.com/office/officeart/2005/8/layout/hProcess9"/>
    <dgm:cxn modelId="{C494D63C-1D66-BD43-AA08-61E46028A830}" type="presParOf" srcId="{08DC61EE-9BD1-BF44-A036-E2678BA646DF}" destId="{3044DD04-AD53-F443-A256-1A555A1AE4EB}" srcOrd="0" destOrd="0" presId="urn:microsoft.com/office/officeart/2005/8/layout/hProcess9"/>
    <dgm:cxn modelId="{99D98127-2076-2947-8CB3-C0B3033F9D1D}" type="presParOf" srcId="{08DC61EE-9BD1-BF44-A036-E2678BA646DF}" destId="{7440AA67-3F70-4A40-BAB2-3FF98C459312}" srcOrd="1" destOrd="0" presId="urn:microsoft.com/office/officeart/2005/8/layout/hProcess9"/>
    <dgm:cxn modelId="{0506141F-3620-F04E-AB37-CE780FD5053C}" type="presParOf" srcId="{08DC61EE-9BD1-BF44-A036-E2678BA646DF}" destId="{79E64B57-5442-CB47-A6EE-BFC9DA21C591}" srcOrd="2" destOrd="0" presId="urn:microsoft.com/office/officeart/2005/8/layout/hProcess9"/>
    <dgm:cxn modelId="{6C1C474F-0860-3242-A03E-558BE3A7D452}" type="presParOf" srcId="{08DC61EE-9BD1-BF44-A036-E2678BA646DF}" destId="{08A34D61-A630-784F-8D68-C696E51D5B8B}" srcOrd="3" destOrd="0" presId="urn:microsoft.com/office/officeart/2005/8/layout/hProcess9"/>
    <dgm:cxn modelId="{609C3C9D-916B-D641-B430-D61A300D41FD}" type="presParOf" srcId="{08DC61EE-9BD1-BF44-A036-E2678BA646DF}" destId="{6775D1B3-F522-8C47-943B-9CA97D31C0E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668506-5DA4-E647-8FB7-A1BE50650F3C}">
      <dsp:nvSpPr>
        <dsp:cNvPr id="0" name=""/>
        <dsp:cNvSpPr/>
      </dsp:nvSpPr>
      <dsp:spPr>
        <a:xfrm>
          <a:off x="342689" y="0"/>
          <a:ext cx="3794791" cy="3354794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044DD04-AD53-F443-A256-1A555A1AE4EB}">
      <dsp:nvSpPr>
        <dsp:cNvPr id="0" name=""/>
        <dsp:cNvSpPr/>
      </dsp:nvSpPr>
      <dsp:spPr>
        <a:xfrm>
          <a:off x="4795" y="1006438"/>
          <a:ext cx="1436998" cy="13419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Data Production</a:t>
          </a:r>
          <a:endParaRPr lang="en-US" sz="1900" kern="1200" dirty="0"/>
        </a:p>
      </dsp:txBody>
      <dsp:txXfrm>
        <a:off x="70302" y="1071945"/>
        <a:ext cx="1305984" cy="1210903"/>
      </dsp:txXfrm>
    </dsp:sp>
    <dsp:sp modelId="{79E64B57-5442-CB47-A6EE-BFC9DA21C591}">
      <dsp:nvSpPr>
        <dsp:cNvPr id="0" name=""/>
        <dsp:cNvSpPr/>
      </dsp:nvSpPr>
      <dsp:spPr>
        <a:xfrm>
          <a:off x="1513731" y="1006438"/>
          <a:ext cx="1436998" cy="13419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Long Range Correlation Analysis</a:t>
          </a:r>
          <a:endParaRPr lang="en-US" sz="1900" kern="1200" dirty="0"/>
        </a:p>
      </dsp:txBody>
      <dsp:txXfrm>
        <a:off x="1579238" y="1071945"/>
        <a:ext cx="1305984" cy="1210903"/>
      </dsp:txXfrm>
    </dsp:sp>
    <dsp:sp modelId="{6775D1B3-F522-8C47-943B-9CA97D31C0E9}">
      <dsp:nvSpPr>
        <dsp:cNvPr id="0" name=""/>
        <dsp:cNvSpPr/>
      </dsp:nvSpPr>
      <dsp:spPr>
        <a:xfrm>
          <a:off x="3022666" y="1006438"/>
          <a:ext cx="1436998" cy="1341917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Results</a:t>
          </a:r>
          <a:endParaRPr lang="en-US" sz="1900" kern="1200" dirty="0"/>
        </a:p>
      </dsp:txBody>
      <dsp:txXfrm>
        <a:off x="3088173" y="1071945"/>
        <a:ext cx="1305984" cy="12109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0B4B0F-431E-2C43-8EF5-F7C95E4DBFCC}" type="datetime1">
              <a:rPr kumimoji="1" lang="ja-JP" altLang="en-US" smtClean="0"/>
              <a:t>15/09/28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97B751-66C2-684A-92A1-AE9E3667A9D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3173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1EAAAE-EA9C-6C4D-B612-3B6E6F79BB2B}" type="datetime1">
              <a:rPr kumimoji="1" lang="ja-JP" altLang="en-US" smtClean="0"/>
              <a:t>15/09/28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54D9CC-70E7-E14D-8CDB-B14727BACB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5570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54D9CC-70E7-E14D-8CDB-B14727BACB6F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2409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3606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059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8098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829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7565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6767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5333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5973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4182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23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1063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929E7-F7E8-AB42-B21F-16B03EA8BC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557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gif"/><Relationship Id="rId7" Type="http://schemas.openxmlformats.org/officeDocument/2006/relationships/image" Target="../media/image5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1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30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34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4" Type="http://schemas.openxmlformats.org/officeDocument/2006/relationships/image" Target="../media/image30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emf"/><Relationship Id="rId5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Relationship Id="rId3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873213"/>
            <a:ext cx="7772400" cy="1470025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PHENIX results on collectivity tests in high-multiplicity </a:t>
            </a:r>
            <a:r>
              <a:rPr kumimoji="1" lang="en-US" altLang="ja-JP" dirty="0" err="1" smtClean="0"/>
              <a:t>p+p</a:t>
            </a:r>
            <a:r>
              <a:rPr kumimoji="1" lang="en-US" altLang="ja-JP" dirty="0" smtClean="0"/>
              <a:t> and </a:t>
            </a:r>
            <a:r>
              <a:rPr kumimoji="1" lang="en-US" altLang="ja-JP" dirty="0" err="1" smtClean="0"/>
              <a:t>p+Au</a:t>
            </a:r>
            <a:r>
              <a:rPr kumimoji="1" lang="en-US" altLang="ja-JP" dirty="0" smtClean="0"/>
              <a:t> collisions at √</a:t>
            </a:r>
            <a:r>
              <a:rPr kumimoji="1" lang="en-US" altLang="ja-JP" dirty="0" err="1" smtClean="0"/>
              <a:t>s</a:t>
            </a:r>
            <a:r>
              <a:rPr kumimoji="1" lang="en-US" altLang="ja-JP" baseline="-25000" dirty="0" err="1" smtClean="0"/>
              <a:t>NN</a:t>
            </a:r>
            <a:r>
              <a:rPr lang="en-US" altLang="ja-JP" dirty="0" smtClean="0"/>
              <a:t>=200 </a:t>
            </a:r>
            <a:r>
              <a:rPr lang="en-US" altLang="ja-JP" dirty="0" err="1" smtClean="0"/>
              <a:t>GeV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614719"/>
            <a:ext cx="6400800" cy="1752600"/>
          </a:xfrm>
        </p:spPr>
        <p:txBody>
          <a:bodyPr/>
          <a:lstStyle/>
          <a:p>
            <a:r>
              <a:rPr kumimoji="1" lang="en-US" altLang="ja-JP" dirty="0" smtClean="0"/>
              <a:t>RIKEN/RBRC</a:t>
            </a:r>
          </a:p>
          <a:p>
            <a:r>
              <a:rPr lang="en-US" altLang="ja-JP" dirty="0" smtClean="0"/>
              <a:t>Itaru Nakagawa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</a:t>
            </a:fld>
            <a:endParaRPr kumimoji="1" lang="ja-JP" altLang="en-US"/>
          </a:p>
        </p:txBody>
      </p:sp>
      <p:pic>
        <p:nvPicPr>
          <p:cNvPr id="8" name="図 7" descr="KAKENHIlogo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55" y="238592"/>
            <a:ext cx="1816100" cy="774700"/>
          </a:xfrm>
          <a:prstGeom prst="rect">
            <a:avLst/>
          </a:prstGeom>
        </p:spPr>
      </p:pic>
      <p:pic>
        <p:nvPicPr>
          <p:cNvPr id="10" name="図 9" descr="riken_logo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53" b="23212"/>
          <a:stretch/>
        </p:blipFill>
        <p:spPr>
          <a:xfrm>
            <a:off x="7046976" y="99881"/>
            <a:ext cx="2097024" cy="913411"/>
          </a:xfrm>
          <a:prstGeom prst="rect">
            <a:avLst/>
          </a:prstGeom>
        </p:spPr>
      </p:pic>
      <p:pic>
        <p:nvPicPr>
          <p:cNvPr id="11" name="図 10" descr="NishinaCenter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700" y="352892"/>
            <a:ext cx="1854200" cy="660400"/>
          </a:xfrm>
          <a:prstGeom prst="rect">
            <a:avLst/>
          </a:prstGeom>
        </p:spPr>
      </p:pic>
      <p:pic>
        <p:nvPicPr>
          <p:cNvPr id="12" name="図 11" descr="phenix_75_72dpi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324" y="172438"/>
            <a:ext cx="2576232" cy="84085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24200" y="4972191"/>
            <a:ext cx="2667079" cy="1463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833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47375"/>
            <a:ext cx="8932961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i="1" dirty="0" smtClean="0"/>
              <a:t>c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and elementary process contribution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197" t="2477" r="533"/>
          <a:stretch/>
        </p:blipFill>
        <p:spPr>
          <a:xfrm>
            <a:off x="-41590" y="1190375"/>
            <a:ext cx="5264779" cy="4330783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10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190"/>
              <p:cNvSpPr txBox="1">
                <a:spLocks noChangeArrowheads="1"/>
              </p:cNvSpPr>
              <p:nvPr/>
            </p:nvSpPr>
            <p:spPr bwMode="auto">
              <a:xfrm>
                <a:off x="1508759" y="17385160"/>
                <a:ext cx="8600967" cy="40685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 wrap="square" lIns="173940" tIns="173940" rIns="173940" bIns="173940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3000" dirty="0" smtClean="0">
                    <a:latin typeface="+mn-lt"/>
                  </a:rPr>
                  <a:t>The following data sets</a:t>
                </a:r>
                <a:r>
                  <a:rPr lang="en-US" sz="3000" dirty="0">
                    <a:latin typeface="+mn-lt"/>
                  </a:rPr>
                  <a:t> </a:t>
                </a:r>
                <a:r>
                  <a:rPr lang="en-US" sz="3000" dirty="0" smtClean="0">
                    <a:latin typeface="+mn-lt"/>
                  </a:rPr>
                  <a:t>are analyzed:</a:t>
                </a:r>
              </a:p>
              <a:p>
                <a:pPr eaLnBrk="1" hangingPunct="1"/>
                <a:r>
                  <a:rPr lang="en-US" sz="3000" dirty="0" smtClean="0">
                    <a:latin typeface="+mn-lt"/>
                  </a:rPr>
                  <a:t>Run 15 </a:t>
                </a:r>
                <a:r>
                  <a:rPr lang="en-US" sz="3000" dirty="0" err="1" smtClean="0">
                    <a:latin typeface="+mn-lt"/>
                  </a:rPr>
                  <a:t>p+Au</a:t>
                </a:r>
                <a:r>
                  <a:rPr lang="en-US" sz="3000" dirty="0" smtClean="0">
                    <a:latin typeface="+mn-lt"/>
                  </a:rPr>
                  <a:t> 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latin typeface="Calibri" pitchFamily="34" charset="0"/>
                  </a:rPr>
                  <a:t>= 200 </a:t>
                </a:r>
                <a:r>
                  <a:rPr lang="en-US" sz="3000" dirty="0" smtClean="0">
                    <a:latin typeface="Calibri" pitchFamily="34" charset="0"/>
                  </a:rPr>
                  <a:t>GeV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dirty="0" smtClean="0">
                    <a:latin typeface="Calibri" pitchFamily="34" charset="0"/>
                  </a:rPr>
                  <a:t>1.42 billion high-multiplicity events triggered by BBC, corresponding to 0-5% most central collisions</a:t>
                </a:r>
              </a:p>
              <a:p>
                <a:pPr eaLnBrk="1" hangingPunct="1"/>
                <a:r>
                  <a:rPr lang="en-US" sz="3000" dirty="0" smtClean="0">
                    <a:latin typeface="Calibri" pitchFamily="34" charset="0"/>
                  </a:rPr>
                  <a:t>Run 5,6,8,9 p+p </a:t>
                </a:r>
                <a:r>
                  <a:rPr lang="en-US" sz="3000" dirty="0">
                    <a:solidFill>
                      <a:prstClr val="black"/>
                    </a:solidFill>
                    <a:latin typeface="Calibri"/>
                  </a:rPr>
                  <a:t>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solidFill>
                      <a:prstClr val="black"/>
                    </a:solidFill>
                    <a:latin typeface="Calibri" pitchFamily="34" charset="0"/>
                  </a:rPr>
                  <a:t>= 200 GeV</a:t>
                </a:r>
                <a:r>
                  <a:rPr lang="en-US" sz="3000" dirty="0" smtClean="0">
                    <a:latin typeface="Calibri" pitchFamily="34" charset="0"/>
                  </a:rPr>
                  <a:t> 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smtClean="0">
                    <a:latin typeface="Calibri" pitchFamily="34" charset="0"/>
                  </a:rPr>
                  <a:t>3.09 billion </a:t>
                </a:r>
                <a:r>
                  <a:rPr lang="en-US" sz="3000" dirty="0" smtClean="0">
                    <a:latin typeface="Calibri" pitchFamily="34" charset="0"/>
                  </a:rPr>
                  <a:t>events from a minimum bias trigger based on BBC</a:t>
                </a:r>
              </a:p>
            </p:txBody>
          </p:sp>
        </mc:Choice>
        <mc:Fallback xmlns="">
          <p:sp>
            <p:nvSpPr>
              <p:cNvPr id="8" name="Text 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08759" y="17385160"/>
                <a:ext cx="8600967" cy="40685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190"/>
              <p:cNvSpPr txBox="1">
                <a:spLocks noChangeArrowheads="1"/>
              </p:cNvSpPr>
              <p:nvPr/>
            </p:nvSpPr>
            <p:spPr bwMode="auto">
              <a:xfrm>
                <a:off x="1661159" y="17537560"/>
                <a:ext cx="8600967" cy="40685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 wrap="square" lIns="173940" tIns="173940" rIns="173940" bIns="173940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3000" dirty="0" smtClean="0">
                    <a:latin typeface="+mn-lt"/>
                  </a:rPr>
                  <a:t>The following data sets</a:t>
                </a:r>
                <a:r>
                  <a:rPr lang="en-US" sz="3000" dirty="0">
                    <a:latin typeface="+mn-lt"/>
                  </a:rPr>
                  <a:t> </a:t>
                </a:r>
                <a:r>
                  <a:rPr lang="en-US" sz="3000" dirty="0" smtClean="0">
                    <a:latin typeface="+mn-lt"/>
                  </a:rPr>
                  <a:t>are analyzed:</a:t>
                </a:r>
              </a:p>
              <a:p>
                <a:pPr eaLnBrk="1" hangingPunct="1"/>
                <a:r>
                  <a:rPr lang="en-US" sz="3000" dirty="0" smtClean="0">
                    <a:latin typeface="+mn-lt"/>
                  </a:rPr>
                  <a:t>Run 15 </a:t>
                </a:r>
                <a:r>
                  <a:rPr lang="en-US" sz="3000" dirty="0" err="1" smtClean="0">
                    <a:latin typeface="+mn-lt"/>
                  </a:rPr>
                  <a:t>p+Au</a:t>
                </a:r>
                <a:r>
                  <a:rPr lang="en-US" sz="3000" dirty="0" smtClean="0">
                    <a:latin typeface="+mn-lt"/>
                  </a:rPr>
                  <a:t> 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latin typeface="Calibri" pitchFamily="34" charset="0"/>
                  </a:rPr>
                  <a:t>= 200 </a:t>
                </a:r>
                <a:r>
                  <a:rPr lang="en-US" sz="3000" dirty="0" smtClean="0">
                    <a:latin typeface="Calibri" pitchFamily="34" charset="0"/>
                  </a:rPr>
                  <a:t>GeV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dirty="0" smtClean="0">
                    <a:latin typeface="Calibri" pitchFamily="34" charset="0"/>
                  </a:rPr>
                  <a:t>1.42 billion high-multiplicity events triggered by BBC, corresponding to 0-5% most central collisions</a:t>
                </a:r>
              </a:p>
              <a:p>
                <a:pPr eaLnBrk="1" hangingPunct="1"/>
                <a:r>
                  <a:rPr lang="en-US" sz="3000" dirty="0" smtClean="0">
                    <a:latin typeface="Calibri" pitchFamily="34" charset="0"/>
                  </a:rPr>
                  <a:t>Run 5,6,8,9 p+p </a:t>
                </a:r>
                <a:r>
                  <a:rPr lang="en-US" sz="3000" dirty="0">
                    <a:solidFill>
                      <a:prstClr val="black"/>
                    </a:solidFill>
                    <a:latin typeface="Calibri"/>
                  </a:rPr>
                  <a:t>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solidFill>
                      <a:prstClr val="black"/>
                    </a:solidFill>
                    <a:latin typeface="Calibri" pitchFamily="34" charset="0"/>
                  </a:rPr>
                  <a:t>= 200 GeV</a:t>
                </a:r>
                <a:r>
                  <a:rPr lang="en-US" sz="3000" dirty="0" smtClean="0">
                    <a:latin typeface="Calibri" pitchFamily="34" charset="0"/>
                  </a:rPr>
                  <a:t> 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smtClean="0">
                    <a:latin typeface="Calibri" pitchFamily="34" charset="0"/>
                  </a:rPr>
                  <a:t>3.09 billion </a:t>
                </a:r>
                <a:r>
                  <a:rPr lang="en-US" sz="3000" dirty="0" smtClean="0">
                    <a:latin typeface="Calibri" pitchFamily="34" charset="0"/>
                  </a:rPr>
                  <a:t>events from a minimum bias trigger based on BBC</a:t>
                </a:r>
              </a:p>
            </p:txBody>
          </p:sp>
        </mc:Choice>
        <mc:Fallback xmlns="">
          <p:sp>
            <p:nvSpPr>
              <p:cNvPr id="9" name="Text 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661159" y="17537560"/>
                <a:ext cx="8600967" cy="40685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190"/>
              <p:cNvSpPr txBox="1">
                <a:spLocks noChangeArrowheads="1"/>
              </p:cNvSpPr>
              <p:nvPr/>
            </p:nvSpPr>
            <p:spPr bwMode="auto">
              <a:xfrm>
                <a:off x="1813559" y="17689960"/>
                <a:ext cx="8600967" cy="40685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 wrap="square" lIns="173940" tIns="173940" rIns="173940" bIns="173940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3000" dirty="0" smtClean="0">
                    <a:latin typeface="+mn-lt"/>
                  </a:rPr>
                  <a:t>The following data sets</a:t>
                </a:r>
                <a:r>
                  <a:rPr lang="en-US" sz="3000" dirty="0">
                    <a:latin typeface="+mn-lt"/>
                  </a:rPr>
                  <a:t> </a:t>
                </a:r>
                <a:r>
                  <a:rPr lang="en-US" sz="3000" dirty="0" smtClean="0">
                    <a:latin typeface="+mn-lt"/>
                  </a:rPr>
                  <a:t>are analyzed:</a:t>
                </a:r>
              </a:p>
              <a:p>
                <a:pPr eaLnBrk="1" hangingPunct="1"/>
                <a:r>
                  <a:rPr lang="en-US" sz="3000" dirty="0" smtClean="0">
                    <a:latin typeface="+mn-lt"/>
                  </a:rPr>
                  <a:t>Run 15 </a:t>
                </a:r>
                <a:r>
                  <a:rPr lang="en-US" sz="3000" dirty="0" err="1" smtClean="0">
                    <a:latin typeface="+mn-lt"/>
                  </a:rPr>
                  <a:t>p+Au</a:t>
                </a:r>
                <a:r>
                  <a:rPr lang="en-US" sz="3000" dirty="0" smtClean="0">
                    <a:latin typeface="+mn-lt"/>
                  </a:rPr>
                  <a:t> 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latin typeface="Calibri" pitchFamily="34" charset="0"/>
                  </a:rPr>
                  <a:t>= 200 </a:t>
                </a:r>
                <a:r>
                  <a:rPr lang="en-US" sz="3000" dirty="0" smtClean="0">
                    <a:latin typeface="Calibri" pitchFamily="34" charset="0"/>
                  </a:rPr>
                  <a:t>GeV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dirty="0" smtClean="0">
                    <a:latin typeface="Calibri" pitchFamily="34" charset="0"/>
                  </a:rPr>
                  <a:t>1.42 billion high-multiplicity events triggered by BBC, corresponding to 0-5% most central collisions</a:t>
                </a:r>
              </a:p>
              <a:p>
                <a:pPr eaLnBrk="1" hangingPunct="1"/>
                <a:r>
                  <a:rPr lang="en-US" sz="3000" dirty="0" smtClean="0">
                    <a:latin typeface="Calibri" pitchFamily="34" charset="0"/>
                  </a:rPr>
                  <a:t>Run 5,6,8,9 p+p </a:t>
                </a:r>
                <a:r>
                  <a:rPr lang="en-US" sz="3000" dirty="0">
                    <a:solidFill>
                      <a:prstClr val="black"/>
                    </a:solidFill>
                    <a:latin typeface="Calibri"/>
                  </a:rPr>
                  <a:t>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solidFill>
                      <a:prstClr val="black"/>
                    </a:solidFill>
                    <a:latin typeface="Calibri" pitchFamily="34" charset="0"/>
                  </a:rPr>
                  <a:t>= 200 GeV</a:t>
                </a:r>
                <a:r>
                  <a:rPr lang="en-US" sz="3000" dirty="0" smtClean="0">
                    <a:latin typeface="Calibri" pitchFamily="34" charset="0"/>
                  </a:rPr>
                  <a:t> 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smtClean="0">
                    <a:latin typeface="Calibri" pitchFamily="34" charset="0"/>
                  </a:rPr>
                  <a:t>3.09 billion </a:t>
                </a:r>
                <a:r>
                  <a:rPr lang="en-US" sz="3000" dirty="0" smtClean="0">
                    <a:latin typeface="Calibri" pitchFamily="34" charset="0"/>
                  </a:rPr>
                  <a:t>events from a minimum bias trigger based on BBC</a:t>
                </a:r>
              </a:p>
            </p:txBody>
          </p:sp>
        </mc:Choice>
        <mc:Fallback xmlns="">
          <p:sp>
            <p:nvSpPr>
              <p:cNvPr id="10" name="Text 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13559" y="17689960"/>
                <a:ext cx="8600967" cy="40685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190"/>
              <p:cNvSpPr txBox="1">
                <a:spLocks noChangeArrowheads="1"/>
              </p:cNvSpPr>
              <p:nvPr/>
            </p:nvSpPr>
            <p:spPr bwMode="auto">
              <a:xfrm>
                <a:off x="1965959" y="17842360"/>
                <a:ext cx="8600967" cy="40685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 wrap="square" lIns="173940" tIns="173940" rIns="173940" bIns="173940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3000" dirty="0" smtClean="0">
                    <a:latin typeface="+mn-lt"/>
                  </a:rPr>
                  <a:t>The following data sets</a:t>
                </a:r>
                <a:r>
                  <a:rPr lang="en-US" sz="3000" dirty="0">
                    <a:latin typeface="+mn-lt"/>
                  </a:rPr>
                  <a:t> </a:t>
                </a:r>
                <a:r>
                  <a:rPr lang="en-US" sz="3000" dirty="0" smtClean="0">
                    <a:latin typeface="+mn-lt"/>
                  </a:rPr>
                  <a:t>are analyzed:</a:t>
                </a:r>
              </a:p>
              <a:p>
                <a:pPr eaLnBrk="1" hangingPunct="1"/>
                <a:r>
                  <a:rPr lang="en-US" sz="3000" dirty="0" smtClean="0">
                    <a:latin typeface="+mn-lt"/>
                  </a:rPr>
                  <a:t>Run 15 </a:t>
                </a:r>
                <a:r>
                  <a:rPr lang="en-US" sz="3000" dirty="0" err="1" smtClean="0">
                    <a:latin typeface="+mn-lt"/>
                  </a:rPr>
                  <a:t>p+Au</a:t>
                </a:r>
                <a:r>
                  <a:rPr lang="en-US" sz="3000" dirty="0" smtClean="0">
                    <a:latin typeface="+mn-lt"/>
                  </a:rPr>
                  <a:t> 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latin typeface="Calibri" pitchFamily="34" charset="0"/>
                  </a:rPr>
                  <a:t>= 200 </a:t>
                </a:r>
                <a:r>
                  <a:rPr lang="en-US" sz="3000" dirty="0" smtClean="0">
                    <a:latin typeface="Calibri" pitchFamily="34" charset="0"/>
                  </a:rPr>
                  <a:t>GeV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dirty="0" smtClean="0">
                    <a:latin typeface="Calibri" pitchFamily="34" charset="0"/>
                  </a:rPr>
                  <a:t>1.42 billion high-multiplicity events triggered by BBC, corresponding to 0-5% most central collisions</a:t>
                </a:r>
              </a:p>
              <a:p>
                <a:pPr eaLnBrk="1" hangingPunct="1"/>
                <a:r>
                  <a:rPr lang="en-US" sz="3000" dirty="0" smtClean="0">
                    <a:latin typeface="Calibri" pitchFamily="34" charset="0"/>
                  </a:rPr>
                  <a:t>Run 5,6,8,9 p+p </a:t>
                </a:r>
                <a:r>
                  <a:rPr lang="en-US" sz="3000" dirty="0">
                    <a:solidFill>
                      <a:prstClr val="black"/>
                    </a:solidFill>
                    <a:latin typeface="Calibri"/>
                  </a:rPr>
                  <a:t>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solidFill>
                      <a:prstClr val="black"/>
                    </a:solidFill>
                    <a:latin typeface="Calibri" pitchFamily="34" charset="0"/>
                  </a:rPr>
                  <a:t>= 200 GeV</a:t>
                </a:r>
                <a:r>
                  <a:rPr lang="en-US" sz="3000" dirty="0" smtClean="0">
                    <a:latin typeface="Calibri" pitchFamily="34" charset="0"/>
                  </a:rPr>
                  <a:t> 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smtClean="0">
                    <a:latin typeface="Calibri" pitchFamily="34" charset="0"/>
                  </a:rPr>
                  <a:t>3.09 billion </a:t>
                </a:r>
                <a:r>
                  <a:rPr lang="en-US" sz="3000" dirty="0" smtClean="0">
                    <a:latin typeface="Calibri" pitchFamily="34" charset="0"/>
                  </a:rPr>
                  <a:t>events from a minimum bias trigger based on BBC</a:t>
                </a:r>
              </a:p>
            </p:txBody>
          </p:sp>
        </mc:Choice>
        <mc:Fallback xmlns="">
          <p:sp>
            <p:nvSpPr>
              <p:cNvPr id="11" name="Text 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965959" y="17842360"/>
                <a:ext cx="8600967" cy="40685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190"/>
              <p:cNvSpPr txBox="1">
                <a:spLocks noChangeArrowheads="1"/>
              </p:cNvSpPr>
              <p:nvPr/>
            </p:nvSpPr>
            <p:spPr bwMode="auto">
              <a:xfrm>
                <a:off x="2118359" y="17994760"/>
                <a:ext cx="8600967" cy="40685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 wrap="square" lIns="173940" tIns="173940" rIns="173940" bIns="173940">
                <a:spAutoFit/>
              </a:bodyPr>
              <a:lstStyle>
                <a:lvl1pPr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sz="3000" dirty="0" smtClean="0">
                    <a:latin typeface="+mn-lt"/>
                  </a:rPr>
                  <a:t>The following data sets</a:t>
                </a:r>
                <a:r>
                  <a:rPr lang="en-US" sz="3000" dirty="0">
                    <a:latin typeface="+mn-lt"/>
                  </a:rPr>
                  <a:t> </a:t>
                </a:r>
                <a:r>
                  <a:rPr lang="en-US" sz="3000" dirty="0" smtClean="0">
                    <a:latin typeface="+mn-lt"/>
                  </a:rPr>
                  <a:t>are analyzed:</a:t>
                </a:r>
              </a:p>
              <a:p>
                <a:pPr eaLnBrk="1" hangingPunct="1"/>
                <a:r>
                  <a:rPr lang="en-US" sz="3000" dirty="0" smtClean="0">
                    <a:latin typeface="+mn-lt"/>
                  </a:rPr>
                  <a:t>Run 15 </a:t>
                </a:r>
                <a:r>
                  <a:rPr lang="en-US" sz="3000" dirty="0" err="1" smtClean="0">
                    <a:latin typeface="+mn-lt"/>
                  </a:rPr>
                  <a:t>p+Au</a:t>
                </a:r>
                <a:r>
                  <a:rPr lang="en-US" sz="3000" dirty="0" smtClean="0">
                    <a:latin typeface="+mn-lt"/>
                  </a:rPr>
                  <a:t> 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latin typeface="Calibri" pitchFamily="34" charset="0"/>
                  </a:rPr>
                  <a:t>= 200 </a:t>
                </a:r>
                <a:r>
                  <a:rPr lang="en-US" sz="3000" dirty="0" smtClean="0">
                    <a:latin typeface="Calibri" pitchFamily="34" charset="0"/>
                  </a:rPr>
                  <a:t>GeV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dirty="0" smtClean="0">
                    <a:latin typeface="Calibri" pitchFamily="34" charset="0"/>
                  </a:rPr>
                  <a:t>1.42 billion high-multiplicity events triggered by BBC, corresponding to 0-5% most central collisions</a:t>
                </a:r>
              </a:p>
              <a:p>
                <a:pPr eaLnBrk="1" hangingPunct="1"/>
                <a:r>
                  <a:rPr lang="en-US" sz="3000" dirty="0" smtClean="0">
                    <a:latin typeface="Calibri" pitchFamily="34" charset="0"/>
                  </a:rPr>
                  <a:t>Run 5,6,8,9 p+p </a:t>
                </a:r>
                <a:r>
                  <a:rPr lang="en-US" sz="3000" dirty="0">
                    <a:solidFill>
                      <a:prstClr val="black"/>
                    </a:solidFill>
                    <a:latin typeface="Calibri"/>
                  </a:rPr>
                  <a:t>collisions at </a:t>
                </a:r>
                <a14:m>
                  <m:oMath xmlns:m="http://schemas.openxmlformats.org/officeDocument/2006/math" xmlns="">
                    <m:rad>
                      <m:radPr>
                        <m:degHide m:val="on"/>
                        <m:ctrlP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US" sz="3000" i="1">
                                <a:solidFill>
                                  <a:prstClr val="black"/>
                                </a:solidFill>
                                <a:latin typeface="Cambria Math"/>
                              </a:rPr>
                              <m:t>𝑁𝑁</m:t>
                            </m:r>
                          </m:sub>
                        </m:sSub>
                        <m:r>
                          <a:rPr lang="en-US" sz="3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3000" dirty="0">
                    <a:solidFill>
                      <a:prstClr val="black"/>
                    </a:solidFill>
                    <a:latin typeface="Calibri" pitchFamily="34" charset="0"/>
                  </a:rPr>
                  <a:t>= 200 GeV</a:t>
                </a:r>
                <a:r>
                  <a:rPr lang="en-US" sz="3000" dirty="0" smtClean="0">
                    <a:latin typeface="Calibri" pitchFamily="34" charset="0"/>
                  </a:rPr>
                  <a:t> </a:t>
                </a:r>
              </a:p>
              <a:p>
                <a:pPr marL="457200" indent="-457200" eaLnBrk="1" hangingPunct="1">
                  <a:buFont typeface="Arial" panose="020B0604020202020204" pitchFamily="34" charset="0"/>
                  <a:buChar char="•"/>
                </a:pPr>
                <a:r>
                  <a:rPr lang="en-US" sz="3000" smtClean="0">
                    <a:latin typeface="Calibri" pitchFamily="34" charset="0"/>
                  </a:rPr>
                  <a:t>3.09 billion </a:t>
                </a:r>
                <a:r>
                  <a:rPr lang="en-US" sz="3000" dirty="0" smtClean="0">
                    <a:latin typeface="Calibri" pitchFamily="34" charset="0"/>
                  </a:rPr>
                  <a:t>events from a minimum bias trigger based on BBC</a:t>
                </a:r>
              </a:p>
            </p:txBody>
          </p:sp>
        </mc:Choice>
        <mc:Fallback xmlns="">
          <p:sp>
            <p:nvSpPr>
              <p:cNvPr id="12" name="Text 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18359" y="17994760"/>
                <a:ext cx="8600967" cy="406857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 w="12700">
                <a:solidFill>
                  <a:schemeClr val="accent1">
                    <a:lumMod val="75000"/>
                  </a:schemeClr>
                </a:solidFill>
              </a:ln>
              <a:effectLst/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直線矢印コネクタ 12"/>
          <p:cNvCxnSpPr/>
          <p:nvPr/>
        </p:nvCxnSpPr>
        <p:spPr>
          <a:xfrm>
            <a:off x="4421017" y="1818107"/>
            <a:ext cx="0" cy="4277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4461121" y="1818107"/>
            <a:ext cx="698629" cy="369332"/>
          </a:xfrm>
          <a:prstGeom prst="rect">
            <a:avLst/>
          </a:prstGeom>
          <a:solidFill>
            <a:schemeClr val="bg1">
              <a:alpha val="73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~25%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1317674" y="2625561"/>
            <a:ext cx="0" cy="62296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295485" y="2585457"/>
            <a:ext cx="6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~10%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23189" y="1264109"/>
            <a:ext cx="3863110" cy="163121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sz="2000" dirty="0" smtClean="0"/>
              <a:t>The Fourie</a:t>
            </a:r>
            <a:r>
              <a:rPr lang="en-US" altLang="ja-JP" sz="2000" dirty="0" smtClean="0"/>
              <a:t>r coefficients from 0-5% central p-Au collisions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Non-flow effects are estimated by MB </a:t>
            </a:r>
            <a:r>
              <a:rPr lang="en-US" altLang="ja-JP" sz="2000" dirty="0" err="1" smtClean="0"/>
              <a:t>p+p</a:t>
            </a:r>
            <a:r>
              <a:rPr lang="en-US" altLang="ja-JP" sz="2000" dirty="0" smtClean="0"/>
              <a:t> scaled by dilution factor ~ 12.</a:t>
            </a:r>
          </a:p>
        </p:txBody>
      </p:sp>
      <p:sp>
        <p:nvSpPr>
          <p:cNvPr id="19" name="下矢印 18"/>
          <p:cNvSpPr/>
          <p:nvPr/>
        </p:nvSpPr>
        <p:spPr>
          <a:xfrm>
            <a:off x="6844632" y="3168315"/>
            <a:ext cx="441157" cy="401053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297800" y="3709665"/>
            <a:ext cx="3802304" cy="132343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C</a:t>
            </a:r>
            <a:r>
              <a:rPr kumimoji="1" lang="en-US" altLang="ja-JP" sz="2000" dirty="0" smtClean="0"/>
              <a:t>ontribution from elementary process is estimated to be 10 % at small </a:t>
            </a:r>
            <a:r>
              <a:rPr kumimoji="1" lang="en-US" altLang="ja-JP" sz="2000" i="1" dirty="0" smtClean="0"/>
              <a:t>P</a:t>
            </a:r>
            <a:r>
              <a:rPr kumimoji="1" lang="en-US" altLang="ja-JP" sz="2000" baseline="-25000" dirty="0" smtClean="0"/>
              <a:t>T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and grows in higher </a:t>
            </a:r>
            <a:r>
              <a:rPr lang="en-US" altLang="ja-JP" sz="2000" i="1" dirty="0" smtClean="0"/>
              <a:t>P</a:t>
            </a:r>
            <a:r>
              <a:rPr lang="en-US" altLang="ja-JP" sz="2000" baseline="-25000" dirty="0" smtClean="0"/>
              <a:t>T</a:t>
            </a:r>
            <a:r>
              <a:rPr lang="en-US" altLang="ja-JP" sz="2000" dirty="0" smtClean="0"/>
              <a:t> region up to 25%.</a:t>
            </a:r>
            <a:endParaRPr kumimoji="1" lang="ja-JP" altLang="en-US" sz="2000" dirty="0"/>
          </a:p>
        </p:txBody>
      </p:sp>
      <p:sp>
        <p:nvSpPr>
          <p:cNvPr id="21" name="下矢印 20"/>
          <p:cNvSpPr/>
          <p:nvPr/>
        </p:nvSpPr>
        <p:spPr>
          <a:xfrm>
            <a:off x="6896670" y="5140430"/>
            <a:ext cx="441157" cy="401053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277237" y="5728248"/>
            <a:ext cx="381621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Assigned as systematic uncertainty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13816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9"/>
          <p:cNvPicPr>
            <a:picLocks noChangeAspect="1"/>
          </p:cNvPicPr>
          <p:nvPr/>
        </p:nvPicPr>
        <p:blipFill rotWithShape="1">
          <a:blip r:embed="rId2"/>
          <a:srcRect l="28441" t="7397" r="4232" b="287"/>
          <a:stretch/>
        </p:blipFill>
        <p:spPr>
          <a:xfrm>
            <a:off x="256673" y="2007541"/>
            <a:ext cx="4365245" cy="422953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60161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i="1" dirty="0" smtClean="0"/>
              <a:t>v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Extraction via Event Plane Method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11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777" y="1320772"/>
            <a:ext cx="7095703" cy="76734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13288" y="1082839"/>
            <a:ext cx="2087681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Event plane by FVTX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485" y="2885135"/>
            <a:ext cx="3625451" cy="93367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434141" y="2377746"/>
            <a:ext cx="403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Second order anisotropic flow coefficient  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34141" y="3934634"/>
            <a:ext cx="45580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Resolution </a:t>
            </a:r>
            <a:r>
              <a:rPr lang="en-US" altLang="ja-JP" dirty="0"/>
              <a:t>Res(</a:t>
            </a:r>
            <a:r>
              <a:rPr lang="en-US" altLang="ja-JP" dirty="0">
                <a:latin typeface="Symbol" charset="2"/>
                <a:cs typeface="Symbol" charset="2"/>
              </a:rPr>
              <a:t>Y</a:t>
            </a:r>
            <a:r>
              <a:rPr lang="en-US" altLang="ja-JP" baseline="-25000" dirty="0"/>
              <a:t>2,FVTXs</a:t>
            </a:r>
            <a:r>
              <a:rPr lang="en-US" altLang="ja-JP" dirty="0"/>
              <a:t>) </a:t>
            </a:r>
            <a:r>
              <a:rPr lang="en-US" altLang="ja-JP" dirty="0" smtClean="0"/>
              <a:t> is calculated by </a:t>
            </a:r>
            <a:endParaRPr lang="ja-JP" altLang="en-US" dirty="0"/>
          </a:p>
          <a:p>
            <a:r>
              <a:rPr lang="en-US" altLang="ja-JP" dirty="0"/>
              <a:t>t</a:t>
            </a:r>
            <a:r>
              <a:rPr lang="en-US" altLang="ja-JP" dirty="0" smtClean="0"/>
              <a:t>hree sub-events method using BBC-South event plane and central arm event plane based on low </a:t>
            </a:r>
            <a:r>
              <a:rPr lang="en-US" altLang="ja-JP" i="1" dirty="0" smtClean="0"/>
              <a:t>P</a:t>
            </a:r>
            <a:r>
              <a:rPr lang="en-US" altLang="ja-JP" baseline="-25000" dirty="0" smtClean="0"/>
              <a:t>T</a:t>
            </a:r>
            <a:r>
              <a:rPr lang="en-US" altLang="ja-JP" dirty="0" smtClean="0"/>
              <a:t> tracks. </a:t>
            </a:r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134777" y="5987018"/>
            <a:ext cx="69811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For details see PHENIX poster </a:t>
            </a:r>
            <a:r>
              <a:rPr lang="en-US" altLang="ja-JP" dirty="0" smtClean="0"/>
              <a:t>(</a:t>
            </a:r>
            <a:r>
              <a:rPr lang="ja-JP" altLang="ja-JP" dirty="0" smtClean="0"/>
              <a:t>0</a:t>
            </a:r>
            <a:r>
              <a:rPr lang="en-US" altLang="ja-JP" dirty="0" smtClean="0"/>
              <a:t>218,</a:t>
            </a:r>
            <a:r>
              <a:rPr lang="ja-JP" altLang="en-US" dirty="0" smtClean="0"/>
              <a:t> </a:t>
            </a:r>
            <a:r>
              <a:rPr lang="en-US" altLang="ja-JP" dirty="0" smtClean="0"/>
              <a:t>QGP</a:t>
            </a:r>
            <a:r>
              <a:rPr lang="ja-JP" altLang="en-US" dirty="0" smtClean="0"/>
              <a:t> </a:t>
            </a:r>
            <a:r>
              <a:rPr lang="en-US" altLang="ja-JP" dirty="0" smtClean="0"/>
              <a:t>in</a:t>
            </a:r>
            <a:r>
              <a:rPr lang="ja-JP" altLang="en-US" dirty="0" smtClean="0"/>
              <a:t> </a:t>
            </a:r>
            <a:r>
              <a:rPr lang="en-US" altLang="ja-JP" dirty="0" smtClean="0"/>
              <a:t>small</a:t>
            </a:r>
            <a:r>
              <a:rPr lang="ja-JP" altLang="en-US" dirty="0" smtClean="0"/>
              <a:t> </a:t>
            </a:r>
            <a:r>
              <a:rPr lang="en-US" altLang="ja-JP" dirty="0" smtClean="0"/>
              <a:t>systems) </a:t>
            </a:r>
            <a:r>
              <a:rPr lang="en-US" altLang="ja-JP" dirty="0"/>
              <a:t>by </a:t>
            </a:r>
            <a:r>
              <a:rPr lang="en-US" altLang="ja-JP" dirty="0" err="1"/>
              <a:t>Qiao</a:t>
            </a:r>
            <a:r>
              <a:rPr lang="en-US" altLang="ja-JP" dirty="0"/>
              <a:t> </a:t>
            </a:r>
            <a:r>
              <a:rPr lang="en-US" altLang="ja-JP" dirty="0" err="1" smtClean="0"/>
              <a:t>Xu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593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正方形/長方形 10"/>
          <p:cNvSpPr/>
          <p:nvPr/>
        </p:nvSpPr>
        <p:spPr>
          <a:xfrm>
            <a:off x="5033783" y="2070593"/>
            <a:ext cx="669399" cy="3023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6180015" y="2070593"/>
            <a:ext cx="1322418" cy="302361"/>
          </a:xfrm>
          <a:prstGeom prst="rect">
            <a:avLst/>
          </a:prstGeom>
          <a:solidFill>
            <a:srgbClr val="008000">
              <a:alpha val="7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9497" t="9860" r="5000" b="2915"/>
          <a:stretch/>
        </p:blipFill>
        <p:spPr>
          <a:xfrm>
            <a:off x="37616" y="1479625"/>
            <a:ext cx="4780701" cy="4498629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4797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Comparison with Model Predictions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 smtClean="0"/>
              <a:t>Quark Matter 2015, Kobe, Japan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idx="1"/>
          </p:nvPr>
        </p:nvSpPr>
        <p:spPr>
          <a:xfrm>
            <a:off x="4831512" y="1479624"/>
            <a:ext cx="3993340" cy="4498629"/>
          </a:xfrm>
        </p:spPr>
        <p:txBody>
          <a:bodyPr>
            <a:normAutofit fontScale="70000" lnSpcReduction="20000"/>
          </a:bodyPr>
          <a:lstStyle/>
          <a:p>
            <a:r>
              <a:rPr lang="en-US" altLang="ja-JP" dirty="0"/>
              <a:t>"SONIC and </a:t>
            </a:r>
            <a:r>
              <a:rPr lang="en-US" altLang="ja-JP" dirty="0" err="1"/>
              <a:t>superSONIC</a:t>
            </a:r>
            <a:r>
              <a:rPr lang="en-US" altLang="ja-JP" dirty="0"/>
              <a:t> with </a:t>
            </a:r>
            <a:r>
              <a:rPr lang="en-US" altLang="ja-JP" dirty="0" err="1"/>
              <a:t>Glauber</a:t>
            </a:r>
            <a:r>
              <a:rPr lang="en-US" altLang="ja-JP" dirty="0"/>
              <a:t> initial conditions agrees with data within uncertainties"</a:t>
            </a:r>
            <a:br>
              <a:rPr lang="en-US" altLang="ja-JP" dirty="0"/>
            </a:b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"Hydrodynamics with </a:t>
            </a:r>
            <a:r>
              <a:rPr lang="en-US" altLang="ja-JP" dirty="0" err="1">
                <a:solidFill>
                  <a:srgbClr val="FD00FF"/>
                </a:solidFill>
              </a:rPr>
              <a:t>IPGlasma</a:t>
            </a:r>
            <a:r>
              <a:rPr lang="en-US" altLang="ja-JP" dirty="0"/>
              <a:t> initial conditions </a:t>
            </a:r>
            <a:r>
              <a:rPr lang="en-US" altLang="ja-JP" dirty="0" err="1"/>
              <a:t>underpredicts</a:t>
            </a:r>
            <a:r>
              <a:rPr lang="en-US" altLang="ja-JP" dirty="0"/>
              <a:t> v2 by x2."</a:t>
            </a:r>
            <a:br>
              <a:rPr lang="en-US" altLang="ja-JP" dirty="0"/>
            </a:br>
            <a:r>
              <a:rPr lang="en-US" altLang="ja-JP" dirty="0"/>
              <a:t/>
            </a:r>
            <a:br>
              <a:rPr lang="en-US" altLang="ja-JP" dirty="0"/>
            </a:br>
            <a:endParaRPr lang="en-US" altLang="ja-JP" dirty="0"/>
          </a:p>
          <a:p>
            <a:r>
              <a:rPr lang="en-US" altLang="ja-JP" dirty="0"/>
              <a:t>"</a:t>
            </a:r>
            <a:r>
              <a:rPr lang="en-US" altLang="ja-JP" dirty="0">
                <a:solidFill>
                  <a:srgbClr val="FF6600"/>
                </a:solidFill>
              </a:rPr>
              <a:t>AMPT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/>
              <a:t>agrees up to </a:t>
            </a:r>
            <a:r>
              <a:rPr lang="en-US" altLang="ja-JP" dirty="0" err="1"/>
              <a:t>pT</a:t>
            </a:r>
            <a:r>
              <a:rPr lang="en-US" altLang="ja-JP" dirty="0"/>
              <a:t> ~ 1 </a:t>
            </a:r>
            <a:r>
              <a:rPr lang="en-US" altLang="ja-JP" dirty="0" err="1"/>
              <a:t>GeV</a:t>
            </a:r>
            <a:r>
              <a:rPr lang="en-US" altLang="ja-JP" dirty="0"/>
              <a:t>/c, then </a:t>
            </a:r>
            <a:r>
              <a:rPr lang="en-US" altLang="ja-JP" dirty="0" err="1"/>
              <a:t>underpredicts</a:t>
            </a:r>
            <a:r>
              <a:rPr lang="en-US" altLang="ja-JP" dirty="0"/>
              <a:t>"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51660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Comparison with </a:t>
            </a:r>
            <a:r>
              <a:rPr kumimoji="1" lang="en-US" altLang="ja-JP" dirty="0" err="1" smtClean="0"/>
              <a:t>p+Au</a:t>
            </a:r>
            <a:r>
              <a:rPr kumimoji="1" lang="en-US" altLang="ja-JP" dirty="0" smtClean="0"/>
              <a:t>, </a:t>
            </a:r>
            <a:r>
              <a:rPr kumimoji="1" lang="en-US" altLang="ja-JP" dirty="0" err="1" smtClean="0"/>
              <a:t>d+Au</a:t>
            </a:r>
            <a:r>
              <a:rPr kumimoji="1" lang="en-US" altLang="ja-JP" dirty="0" smtClean="0"/>
              <a:t>, </a:t>
            </a:r>
            <a:r>
              <a:rPr kumimoji="1" lang="en-US" altLang="ja-JP" baseline="30000" dirty="0" smtClean="0"/>
              <a:t>3</a:t>
            </a:r>
            <a:r>
              <a:rPr kumimoji="1" lang="en-US" altLang="ja-JP" dirty="0" smtClean="0"/>
              <a:t>He+Au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/>
          <a:srcRect l="29166" t="10821" r="3008" b="4436"/>
          <a:stretch/>
        </p:blipFill>
        <p:spPr>
          <a:xfrm>
            <a:off x="0" y="1679369"/>
            <a:ext cx="5158670" cy="4550097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846222" y="1310037"/>
            <a:ext cx="3489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Data sets are 0-5% centrality. 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49248" y="4126991"/>
            <a:ext cx="4360654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This ordering is expected from initial state eccentricities </a:t>
            </a:r>
            <a:endParaRPr lang="en-US" altLang="ja-JP" sz="2400" dirty="0" smtClean="0"/>
          </a:p>
          <a:p>
            <a:r>
              <a:rPr lang="en-US" altLang="ja-JP" sz="2400" dirty="0" smtClean="0"/>
              <a:t>-&gt; smallest </a:t>
            </a:r>
            <a:r>
              <a:rPr lang="en-US" altLang="ja-JP" sz="2400" i="1" dirty="0" smtClean="0">
                <a:latin typeface="Symbol" charset="2"/>
                <a:cs typeface="Symbol" charset="2"/>
              </a:rPr>
              <a:t>e</a:t>
            </a:r>
            <a:r>
              <a:rPr lang="en-US" altLang="ja-JP" sz="2400" baseline="-25000" dirty="0" smtClean="0"/>
              <a:t>2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in </a:t>
            </a:r>
            <a:r>
              <a:rPr lang="en-US" altLang="ja-JP" sz="2400" dirty="0" err="1"/>
              <a:t>p+Au</a:t>
            </a:r>
            <a:endParaRPr lang="en-US" altLang="ja-JP" sz="2400" dirty="0"/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2543669"/>
              </p:ext>
            </p:extLst>
          </p:nvPr>
        </p:nvGraphicFramePr>
        <p:xfrm>
          <a:off x="4949248" y="2818297"/>
          <a:ext cx="3726015" cy="8373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5" name="数式" r:id="rId4" imgW="1130300" imgH="254000" progId="Equation.3">
                  <p:embed/>
                </p:oleObj>
              </mc:Choice>
              <mc:Fallback>
                <p:oleObj name="数式" r:id="rId4" imgW="1130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49248" y="2818297"/>
                        <a:ext cx="3726015" cy="837307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93988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コンテンツ プレースホルダー 8" descr="Prelim_v2_allsystem_glasma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9" r="3167"/>
          <a:stretch/>
        </p:blipFill>
        <p:spPr>
          <a:xfrm>
            <a:off x="117841" y="1105504"/>
            <a:ext cx="4988527" cy="4955148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IP-</a:t>
            </a:r>
            <a:r>
              <a:rPr kumimoji="1" lang="en-US" altLang="ja-JP" dirty="0" err="1" smtClean="0"/>
              <a:t>Glasma</a:t>
            </a:r>
            <a:r>
              <a:rPr kumimoji="1" lang="en-US" altLang="ja-JP" dirty="0" smtClean="0"/>
              <a:t> Calculations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92131" y="2265268"/>
            <a:ext cx="4469708" cy="2929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kumimoji="1" lang="en-US" altLang="ja-JP" sz="2800" dirty="0" smtClean="0"/>
              <a:t>IP-</a:t>
            </a:r>
            <a:r>
              <a:rPr kumimoji="1" lang="en-US" altLang="ja-JP" sz="2800" dirty="0" err="1" smtClean="0"/>
              <a:t>Glasma</a:t>
            </a:r>
            <a:r>
              <a:rPr kumimoji="1" lang="en-US" altLang="ja-JP" sz="2800" dirty="0" smtClean="0"/>
              <a:t> calculations overestimate </a:t>
            </a:r>
            <a:r>
              <a:rPr kumimoji="1" lang="en-US" altLang="ja-JP" sz="2800" i="1" dirty="0" smtClean="0"/>
              <a:t>v</a:t>
            </a:r>
            <a:r>
              <a:rPr kumimoji="1" lang="en-US" altLang="ja-JP" sz="2800" baseline="-25000" dirty="0" smtClean="0"/>
              <a:t>2</a:t>
            </a:r>
            <a:r>
              <a:rPr kumimoji="1" lang="en-US" altLang="ja-JP" sz="2800" dirty="0" smtClean="0"/>
              <a:t> of </a:t>
            </a:r>
            <a:r>
              <a:rPr kumimoji="1" lang="en-US" altLang="ja-JP" sz="2800" dirty="0" err="1" smtClean="0"/>
              <a:t>d+Au</a:t>
            </a:r>
            <a:r>
              <a:rPr kumimoji="1" lang="en-US" altLang="ja-JP" sz="2800" dirty="0" smtClean="0"/>
              <a:t> and </a:t>
            </a:r>
            <a:r>
              <a:rPr kumimoji="1" lang="en-US" altLang="ja-JP" sz="2800" baseline="30000" dirty="0" smtClean="0"/>
              <a:t>3</a:t>
            </a:r>
            <a:r>
              <a:rPr kumimoji="1" lang="en-US" altLang="ja-JP" sz="2800" dirty="0" smtClean="0"/>
              <a:t>He+Au by &gt; 5</a:t>
            </a:r>
            <a:r>
              <a:rPr kumimoji="1" lang="en-US" altLang="ja-JP" sz="2800" i="1" dirty="0" smtClean="0">
                <a:latin typeface="Symbol" charset="2"/>
                <a:cs typeface="Symbol" charset="2"/>
              </a:rPr>
              <a:t>s</a:t>
            </a:r>
            <a:endParaRPr lang="en-US" altLang="ja-JP" dirty="0" smtClean="0">
              <a:latin typeface="+mj-lt"/>
              <a:cs typeface="Symbol" charset="2"/>
            </a:endParaRPr>
          </a:p>
          <a:p>
            <a:pPr marL="285750" indent="-285750">
              <a:lnSpc>
                <a:spcPct val="110000"/>
              </a:lnSpc>
              <a:buFont typeface="Arial"/>
              <a:buChar char="•"/>
            </a:pPr>
            <a:r>
              <a:rPr lang="en-US" altLang="ja-JP" sz="2800" dirty="0" smtClean="0">
                <a:latin typeface="+mj-lt"/>
                <a:cs typeface="Symbol" charset="2"/>
              </a:rPr>
              <a:t>However it underestimates </a:t>
            </a:r>
            <a:r>
              <a:rPr lang="en-US" altLang="ja-JP" sz="2800" i="1" dirty="0"/>
              <a:t>v</a:t>
            </a:r>
            <a:r>
              <a:rPr lang="en-US" altLang="ja-JP" sz="2800" baseline="-25000" dirty="0"/>
              <a:t>2</a:t>
            </a:r>
            <a:r>
              <a:rPr lang="en-US" altLang="ja-JP" sz="2800" dirty="0"/>
              <a:t> of </a:t>
            </a:r>
            <a:r>
              <a:rPr lang="en-US" altLang="ja-JP" sz="2800" dirty="0" err="1"/>
              <a:t>d+Au</a:t>
            </a:r>
            <a:r>
              <a:rPr lang="en-US" altLang="ja-JP" sz="2800" dirty="0"/>
              <a:t> and </a:t>
            </a:r>
            <a:r>
              <a:rPr lang="en-US" altLang="ja-JP" sz="2800" baseline="30000" dirty="0"/>
              <a:t>3</a:t>
            </a:r>
            <a:r>
              <a:rPr lang="en-US" altLang="ja-JP" sz="2800" dirty="0"/>
              <a:t>He+Au </a:t>
            </a:r>
            <a:endParaRPr lang="en-US" altLang="ja-JP" sz="2800" dirty="0" smtClean="0"/>
          </a:p>
          <a:p>
            <a:pPr>
              <a:lnSpc>
                <a:spcPct val="110000"/>
              </a:lnSpc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by ~ 2.5</a:t>
            </a:r>
            <a:r>
              <a:rPr lang="en-US" altLang="ja-JP" sz="2800" i="1" dirty="0" smtClean="0">
                <a:latin typeface="Symbol" charset="2"/>
                <a:cs typeface="Symbol" charset="2"/>
              </a:rPr>
              <a:t>s</a:t>
            </a:r>
            <a:endParaRPr lang="en-US" altLang="ja-JP" dirty="0"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186383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SONIC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Calculations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15/09/29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15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 rotWithShape="1">
          <a:blip r:embed="rId2"/>
          <a:srcRect l="29809" t="9860" r="5000" b="2915"/>
          <a:stretch/>
        </p:blipFill>
        <p:spPr>
          <a:xfrm>
            <a:off x="186186" y="1982566"/>
            <a:ext cx="4540477" cy="4293036"/>
          </a:xfrm>
          <a:prstGeom prst="rect">
            <a:avLst/>
          </a:prstGeom>
        </p:spPr>
      </p:pic>
      <p:sp>
        <p:nvSpPr>
          <p:cNvPr id="10" name="コンテンツ プレースホルダー 9"/>
          <p:cNvSpPr>
            <a:spLocks noGrp="1"/>
          </p:cNvSpPr>
          <p:nvPr>
            <p:ph idx="1"/>
          </p:nvPr>
        </p:nvSpPr>
        <p:spPr>
          <a:xfrm>
            <a:off x="4504078" y="2490596"/>
            <a:ext cx="4388929" cy="2668454"/>
          </a:xfrm>
        </p:spPr>
        <p:txBody>
          <a:bodyPr/>
          <a:lstStyle/>
          <a:p>
            <a:r>
              <a:rPr lang="en-US" altLang="ja-JP" dirty="0"/>
              <a:t>SONIC </a:t>
            </a:r>
            <a:r>
              <a:rPr lang="en-US" altLang="ja-JP" dirty="0" smtClean="0"/>
              <a:t>Calculations reproduce </a:t>
            </a:r>
            <a:r>
              <a:rPr lang="en-US" altLang="ja-JP" i="1" dirty="0"/>
              <a:t>v</a:t>
            </a:r>
            <a:r>
              <a:rPr lang="en-US" altLang="ja-JP" baseline="-25000" dirty="0"/>
              <a:t>2</a:t>
            </a:r>
            <a:r>
              <a:rPr lang="en-US" altLang="ja-JP" dirty="0"/>
              <a:t> for </a:t>
            </a:r>
            <a:r>
              <a:rPr lang="en-US" altLang="ja-JP" dirty="0" err="1" smtClean="0"/>
              <a:t>p+Au</a:t>
            </a:r>
            <a:r>
              <a:rPr lang="en-US" altLang="ja-JP" dirty="0"/>
              <a:t>, </a:t>
            </a:r>
            <a:r>
              <a:rPr lang="en-US" altLang="ja-JP" dirty="0" err="1" smtClean="0"/>
              <a:t>d+Au</a:t>
            </a:r>
            <a:r>
              <a:rPr lang="en-US" altLang="ja-JP" dirty="0"/>
              <a:t>, 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He+Au </a:t>
            </a:r>
            <a:r>
              <a:rPr lang="en-US" altLang="ja-JP" dirty="0"/>
              <a:t>within systematic </a:t>
            </a:r>
            <a:r>
              <a:rPr lang="en-US" altLang="ja-JP" dirty="0" smtClean="0"/>
              <a:t>errors.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1169185" y="1417638"/>
            <a:ext cx="7053377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 err="1" smtClean="0"/>
              <a:t>Glauber</a:t>
            </a:r>
            <a:r>
              <a:rPr lang="en-US" altLang="ja-JP" sz="2400" dirty="0"/>
              <a:t>-like initial condition 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hydro + </a:t>
            </a:r>
            <a:r>
              <a:rPr lang="en-US" altLang="ja-JP" sz="2400" dirty="0" err="1"/>
              <a:t>hadronic</a:t>
            </a:r>
            <a:r>
              <a:rPr lang="en-US" altLang="ja-JP" sz="2400" dirty="0"/>
              <a:t> cascade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65230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Prelim_v2e2_glauber_data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7" y="1236810"/>
            <a:ext cx="5033705" cy="485614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Eccentricity Scaling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16</a:t>
            </a:fld>
            <a:endParaRPr kumimoji="1" lang="ja-JP" altLang="en-US"/>
          </a:p>
        </p:txBody>
      </p: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1839405"/>
              </p:ext>
            </p:extLst>
          </p:nvPr>
        </p:nvGraphicFramePr>
        <p:xfrm>
          <a:off x="4900342" y="1714939"/>
          <a:ext cx="3403418" cy="13564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数式" r:id="rId4" imgW="1206500" imgH="482600" progId="Equation.3">
                  <p:embed/>
                </p:oleObj>
              </mc:Choice>
              <mc:Fallback>
                <p:oleObj name="数式" r:id="rId4" imgW="12065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900342" y="1714939"/>
                        <a:ext cx="3403418" cy="1356417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2723255" y="1229120"/>
            <a:ext cx="3829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i="1" dirty="0" smtClean="0">
                <a:latin typeface="Symbol" charset="2"/>
                <a:cs typeface="Symbol" charset="2"/>
              </a:rPr>
              <a:t>e</a:t>
            </a:r>
            <a:r>
              <a:rPr kumimoji="1" lang="en-US" altLang="ja-JP" sz="2400" baseline="-25000" dirty="0" smtClean="0"/>
              <a:t>2</a:t>
            </a:r>
            <a:r>
              <a:rPr kumimoji="1" lang="en-US" altLang="ja-JP" sz="2400" dirty="0" smtClean="0"/>
              <a:t> : </a:t>
            </a:r>
            <a:r>
              <a:rPr kumimoji="1" lang="en-US" altLang="ja-JP" sz="2400" dirty="0" err="1" smtClean="0"/>
              <a:t>Glouber</a:t>
            </a:r>
            <a:r>
              <a:rPr kumimoji="1" lang="en-US" altLang="ja-JP" sz="2400" dirty="0" smtClean="0"/>
              <a:t> (Round nucleon)</a:t>
            </a:r>
            <a:endParaRPr kumimoji="1" lang="ja-JP" altLang="en-US" sz="2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41339" y="3419839"/>
            <a:ext cx="4646687" cy="2522866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The ordering now changes and </a:t>
            </a:r>
            <a:r>
              <a:rPr kumimoji="1" lang="en-US" altLang="ja-JP" dirty="0" err="1" smtClean="0"/>
              <a:t>p+Au</a:t>
            </a:r>
            <a:r>
              <a:rPr kumimoji="1" lang="en-US" altLang="ja-JP" dirty="0" smtClean="0"/>
              <a:t> becomes largest due to round nucleon assumed in </a:t>
            </a:r>
            <a:r>
              <a:rPr kumimoji="1" lang="en-US" altLang="ja-JP" dirty="0" err="1" smtClean="0"/>
              <a:t>Glouber</a:t>
            </a:r>
            <a:r>
              <a:rPr kumimoji="1" lang="en-US" altLang="ja-JP" dirty="0" smtClean="0"/>
              <a:t> calculation.</a:t>
            </a:r>
          </a:p>
          <a:p>
            <a:r>
              <a:rPr lang="en-US" altLang="ja-JP" dirty="0"/>
              <a:t>Small system with shorter lifetime would not fully reflect initial geometry information</a:t>
            </a:r>
          </a:p>
        </p:txBody>
      </p:sp>
    </p:spTree>
    <p:extLst>
      <p:ext uri="{BB962C8B-B14F-4D97-AF65-F5344CB8AC3E}">
        <p14:creationId xmlns:p14="http://schemas.microsoft.com/office/powerpoint/2010/main" val="3284084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42150"/>
          </a:xfrm>
        </p:spPr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16194"/>
            <a:ext cx="8229600" cy="5007898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Developed the FVTX high multiplicity trigger for the collective motion study in </a:t>
            </a:r>
            <a:r>
              <a:rPr lang="en-US" altLang="ja-JP" dirty="0" err="1" smtClean="0"/>
              <a:t>p+p,p+Au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p+Al</a:t>
            </a:r>
            <a:r>
              <a:rPr lang="en-US" altLang="ja-JP" dirty="0" smtClean="0"/>
              <a:t> system. The analysis is now underway.</a:t>
            </a:r>
            <a:endParaRPr lang="en-US" altLang="ja-JP" dirty="0"/>
          </a:p>
          <a:p>
            <a:r>
              <a:rPr lang="en-US" altLang="ja-JP" dirty="0" smtClean="0"/>
              <a:t>Long range two  particle correlations are observed in central </a:t>
            </a:r>
            <a:r>
              <a:rPr lang="en-US" altLang="ja-JP" dirty="0" err="1" smtClean="0"/>
              <a:t>p+Au</a:t>
            </a:r>
            <a:r>
              <a:rPr lang="en-US" altLang="ja-JP" dirty="0" smtClean="0"/>
              <a:t> at √s=200GeV. </a:t>
            </a:r>
          </a:p>
          <a:p>
            <a:r>
              <a:rPr lang="en-US" altLang="ja-JP" dirty="0" smtClean="0"/>
              <a:t>v2</a:t>
            </a:r>
            <a:r>
              <a:rPr lang="ja-JP" altLang="en-US" dirty="0" smtClean="0"/>
              <a:t> </a:t>
            </a:r>
            <a:r>
              <a:rPr lang="en-US" altLang="ja-JP" dirty="0" smtClean="0"/>
              <a:t>ordering</a:t>
            </a:r>
            <a:r>
              <a:rPr lang="ja-JP" altLang="en-US" dirty="0" smtClean="0"/>
              <a:t> </a:t>
            </a:r>
            <a:r>
              <a:rPr lang="en-US" altLang="ja-JP" dirty="0" smtClean="0"/>
              <a:t>                    </a:t>
            </a:r>
            <a:r>
              <a:rPr lang="en-US" altLang="ja-JP" dirty="0"/>
              <a:t> </a:t>
            </a:r>
            <a:r>
              <a:rPr lang="en-US" altLang="ja-JP" dirty="0" smtClean="0"/>
              <a:t>    may make sense from initial state eccentricity</a:t>
            </a:r>
          </a:p>
          <a:p>
            <a:r>
              <a:rPr lang="en-US" altLang="ja-JP" dirty="0" smtClean="0"/>
              <a:t> Simultaneous theory comparisons of </a:t>
            </a:r>
            <a:r>
              <a:rPr lang="en-US" altLang="ja-JP" i="1" dirty="0" smtClean="0"/>
              <a:t>v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from </a:t>
            </a:r>
            <a:r>
              <a:rPr lang="en-US" altLang="ja-JP" dirty="0" err="1" smtClean="0"/>
              <a:t>p+Au</a:t>
            </a:r>
            <a:r>
              <a:rPr lang="en-US" altLang="ja-JP" dirty="0" smtClean="0"/>
              <a:t>, </a:t>
            </a:r>
            <a:r>
              <a:rPr lang="en-US" altLang="ja-JP" dirty="0" err="1" smtClean="0"/>
              <a:t>d+Au</a:t>
            </a:r>
            <a:r>
              <a:rPr lang="en-US" altLang="ja-JP" dirty="0" smtClean="0"/>
              <a:t>, 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He+Au : </a:t>
            </a:r>
          </a:p>
          <a:p>
            <a:pPr lvl="1"/>
            <a:r>
              <a:rPr lang="en-US" altLang="ja-JP" dirty="0"/>
              <a:t>SONIC predictions match data within </a:t>
            </a:r>
            <a:r>
              <a:rPr lang="en-US" altLang="ja-JP" dirty="0" smtClean="0"/>
              <a:t>uncertainties</a:t>
            </a:r>
          </a:p>
          <a:p>
            <a:pPr lvl="1"/>
            <a:r>
              <a:rPr lang="en-US" altLang="ja-JP" dirty="0"/>
              <a:t>AMPT predictions match data up to </a:t>
            </a:r>
            <a:r>
              <a:rPr lang="en-US" altLang="ja-JP" i="1" dirty="0" err="1"/>
              <a:t>p</a:t>
            </a:r>
            <a:r>
              <a:rPr lang="en-US" altLang="ja-JP" baseline="-25000" dirty="0" err="1"/>
              <a:t>T</a:t>
            </a:r>
            <a:r>
              <a:rPr lang="en-US" altLang="ja-JP" dirty="0"/>
              <a:t> ~ 1 </a:t>
            </a:r>
            <a:r>
              <a:rPr lang="en-US" altLang="ja-JP" dirty="0" err="1"/>
              <a:t>GeV</a:t>
            </a:r>
            <a:r>
              <a:rPr lang="en-US" altLang="ja-JP" dirty="0"/>
              <a:t>/</a:t>
            </a:r>
            <a:r>
              <a:rPr lang="en-US" altLang="ja-JP" dirty="0" smtClean="0"/>
              <a:t>c</a:t>
            </a:r>
          </a:p>
          <a:p>
            <a:pPr lvl="1"/>
            <a:r>
              <a:rPr lang="en-US" altLang="ja-JP" dirty="0" err="1"/>
              <a:t>IPGlasma</a:t>
            </a:r>
            <a:r>
              <a:rPr lang="en-US" altLang="ja-JP" dirty="0"/>
              <a:t> initial conditions + hydro </a:t>
            </a:r>
            <a:r>
              <a:rPr lang="en-US" altLang="ja-JP" dirty="0" err="1"/>
              <a:t>underpredict</a:t>
            </a:r>
            <a:r>
              <a:rPr lang="en-US" altLang="ja-JP" dirty="0"/>
              <a:t> </a:t>
            </a:r>
            <a:r>
              <a:rPr lang="en-US" altLang="ja-JP" dirty="0" err="1"/>
              <a:t>p+Au</a:t>
            </a:r>
            <a:r>
              <a:rPr lang="en-US" altLang="ja-JP" dirty="0"/>
              <a:t> </a:t>
            </a:r>
            <a:r>
              <a:rPr lang="en-US" altLang="ja-JP" i="1" dirty="0" smtClean="0"/>
              <a:t>v</a:t>
            </a:r>
            <a:r>
              <a:rPr lang="en-US" altLang="ja-JP" baseline="-25000" dirty="0" smtClean="0"/>
              <a:t>2</a:t>
            </a:r>
          </a:p>
          <a:p>
            <a:pPr lvl="1"/>
            <a:r>
              <a:rPr lang="en-US" altLang="ja-JP" dirty="0" smtClean="0"/>
              <a:t>Proposal </a:t>
            </a:r>
            <a:r>
              <a:rPr lang="en-US" altLang="ja-JP" dirty="0"/>
              <a:t>of proton 3 constituent quark model version of </a:t>
            </a:r>
            <a:r>
              <a:rPr lang="en-US" altLang="ja-JP" dirty="0" err="1" smtClean="0"/>
              <a:t>IPGlasma</a:t>
            </a:r>
            <a:r>
              <a:rPr lang="en-US" altLang="ja-JP" dirty="0" smtClean="0"/>
              <a:t> needs </a:t>
            </a:r>
            <a:r>
              <a:rPr lang="en-US" altLang="ja-JP" dirty="0"/>
              <a:t>full calculations and comparison</a:t>
            </a:r>
            <a:r>
              <a:rPr lang="en-US" altLang="ja-JP" dirty="0" smtClean="0"/>
              <a:t>.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15/09/29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17</a:t>
            </a:fld>
            <a:endParaRPr kumimoji="1" lang="ja-JP" altLang="en-US"/>
          </a:p>
        </p:txBody>
      </p:sp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944377"/>
              </p:ext>
            </p:extLst>
          </p:nvPr>
        </p:nvGraphicFramePr>
        <p:xfrm>
          <a:off x="2590800" y="2506451"/>
          <a:ext cx="2034664" cy="4572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数式" r:id="rId3" imgW="1130300" imgH="254000" progId="Equation.3">
                  <p:embed/>
                </p:oleObj>
              </mc:Choice>
              <mc:Fallback>
                <p:oleObj name="数式" r:id="rId3" imgW="11303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90800" y="2506451"/>
                        <a:ext cx="2034664" cy="45722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99350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39" y="3389110"/>
            <a:ext cx="4590379" cy="3240642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1183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Origin of “ridge” for Small Colliding Systems</a:t>
            </a:r>
            <a:endParaRPr kumimoji="1" lang="ja-JP" altLang="en-US" sz="36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513" y="811830"/>
            <a:ext cx="2955068" cy="230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/>
          <p:nvPr/>
        </p:nvSpPr>
        <p:spPr>
          <a:xfrm>
            <a:off x="6221687" y="845140"/>
            <a:ext cx="268849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/>
              <a:t>CMS: Phys. Lett. B </a:t>
            </a:r>
            <a:r>
              <a:rPr lang="en-US" sz="1600" dirty="0" smtClean="0"/>
              <a:t>7198(2013</a:t>
            </a:r>
            <a:r>
              <a:rPr lang="en-US" altLang="zh-CN" dirty="0" smtClean="0"/>
              <a:t>)</a:t>
            </a:r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443" y="872639"/>
            <a:ext cx="2632226" cy="2247838"/>
          </a:xfrm>
          <a:prstGeom prst="rect">
            <a:avLst/>
          </a:prstGeom>
        </p:spPr>
      </p:pic>
      <p:sp>
        <p:nvSpPr>
          <p:cNvPr id="13" name="TextBox 2"/>
          <p:cNvSpPr txBox="1"/>
          <p:nvPr/>
        </p:nvSpPr>
        <p:spPr>
          <a:xfrm>
            <a:off x="641806" y="3053050"/>
            <a:ext cx="1405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p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+</a:t>
            </a:r>
            <a:r>
              <a:rPr lang="en-US" sz="2000" dirty="0" err="1" smtClean="0">
                <a:solidFill>
                  <a:srgbClr val="FF0000"/>
                </a:solidFill>
              </a:rPr>
              <a:t>Au</a:t>
            </a:r>
            <a:r>
              <a:rPr lang="en-US" sz="2000" dirty="0" smtClean="0">
                <a:solidFill>
                  <a:srgbClr val="FF0000"/>
                </a:solidFill>
              </a:rPr>
              <a:t>(2015)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2094840" y="3053050"/>
            <a:ext cx="1405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chemeClr val="tx2">
                    <a:lumMod val="75000"/>
                  </a:schemeClr>
                </a:solidFill>
              </a:rPr>
              <a:t>d+Au</a:t>
            </a:r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(2008)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3476223" y="3053050"/>
            <a:ext cx="16451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aseline="30000" dirty="0" smtClean="0">
                <a:solidFill>
                  <a:srgbClr val="C00000"/>
                </a:solidFill>
              </a:rPr>
              <a:t>3</a:t>
            </a:r>
            <a:r>
              <a:rPr lang="en-US" sz="2000" dirty="0" smtClean="0">
                <a:solidFill>
                  <a:srgbClr val="C00000"/>
                </a:solidFill>
              </a:rPr>
              <a:t>He+Au(2014)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5101102" y="3222327"/>
            <a:ext cx="1591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Initial State</a:t>
            </a:r>
            <a:endParaRPr lang="en-US" sz="2400" dirty="0"/>
          </a:p>
        </p:txBody>
      </p:sp>
      <p:sp>
        <p:nvSpPr>
          <p:cNvPr id="17" name="TextBox 11"/>
          <p:cNvSpPr txBox="1"/>
          <p:nvPr/>
        </p:nvSpPr>
        <p:spPr>
          <a:xfrm>
            <a:off x="5101102" y="5459198"/>
            <a:ext cx="14827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Final State</a:t>
            </a:r>
            <a:endParaRPr lang="en-US" sz="2400" dirty="0"/>
          </a:p>
        </p:txBody>
      </p:sp>
      <p:sp>
        <p:nvSpPr>
          <p:cNvPr id="18" name="Down Arrow 12"/>
          <p:cNvSpPr/>
          <p:nvPr/>
        </p:nvSpPr>
        <p:spPr>
          <a:xfrm>
            <a:off x="5101103" y="3853743"/>
            <a:ext cx="465692" cy="1577266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461745" y="3853743"/>
            <a:ext cx="34484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dirty="0" smtClean="0"/>
              <a:t>Intrinsic eccentricity caused by initial state fluctuation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/>
              <a:t>Ground state wave function</a:t>
            </a:r>
          </a:p>
          <a:p>
            <a:pPr marL="285750" indent="-285750">
              <a:buFont typeface="Arial"/>
              <a:buChar char="•"/>
            </a:pPr>
            <a:r>
              <a:rPr lang="en-US" altLang="ja-JP" dirty="0" smtClean="0"/>
              <a:t>Initial state momentum correlation : CGC 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445169" y="5920863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dirty="0" smtClean="0"/>
              <a:t>Hydro dynamics</a:t>
            </a:r>
          </a:p>
          <a:p>
            <a:pPr marL="285750" indent="-285750">
              <a:buFont typeface="Arial"/>
              <a:buChar char="•"/>
            </a:pPr>
            <a:r>
              <a:rPr lang="en-US" altLang="ja-JP" dirty="0"/>
              <a:t>Viscosity</a:t>
            </a:r>
            <a:endParaRPr lang="en-US" altLang="ja-JP" dirty="0" smtClean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360630" y="1745556"/>
            <a:ext cx="2721822" cy="132343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2000" dirty="0"/>
              <a:t>Different small system nuclei provide distinctive initial geometries</a:t>
            </a:r>
            <a:endParaRPr kumimoji="1" lang="ja-JP" altLang="en-US" sz="2000" dirty="0"/>
          </a:p>
        </p:txBody>
      </p:sp>
      <p:sp>
        <p:nvSpPr>
          <p:cNvPr id="23" name="テキスト ボックス 22"/>
          <p:cNvSpPr txBox="1"/>
          <p:nvPr/>
        </p:nvSpPr>
        <p:spPr>
          <a:xfrm rot="16200000">
            <a:off x="4666007" y="4399317"/>
            <a:ext cx="1297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convolution</a:t>
            </a:r>
            <a:endParaRPr kumimoji="1" lang="ja-JP" altLang="en-US" dirty="0"/>
          </a:p>
        </p:txBody>
      </p:sp>
      <p:sp>
        <p:nvSpPr>
          <p:cNvPr id="25" name="上矢印 24"/>
          <p:cNvSpPr/>
          <p:nvPr/>
        </p:nvSpPr>
        <p:spPr>
          <a:xfrm>
            <a:off x="7688121" y="3222327"/>
            <a:ext cx="297256" cy="631416"/>
          </a:xfrm>
          <a:prstGeom prst="up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318071" y="6522834"/>
            <a:ext cx="2891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graphic from </a:t>
            </a:r>
            <a:r>
              <a:rPr lang="en-US" altLang="ja-JP" dirty="0" err="1"/>
              <a:t>Bjoern</a:t>
            </a:r>
            <a:r>
              <a:rPr lang="en-US" altLang="ja-JP" dirty="0"/>
              <a:t> </a:t>
            </a:r>
            <a:r>
              <a:rPr lang="en-US" altLang="ja-JP" dirty="0" err="1"/>
              <a:t>Schenke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4575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2"/>
          <a:srcRect l="-8512" r="-8512"/>
          <a:stretch>
            <a:fillRect/>
          </a:stretch>
        </p:blipFill>
        <p:spPr>
          <a:xfrm>
            <a:off x="463124" y="303092"/>
            <a:ext cx="8379681" cy="4608502"/>
          </a:xfr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-8772"/>
            <a:ext cx="8229600" cy="94174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kumimoji="1" lang="en-US" altLang="ja-JP" dirty="0" smtClean="0"/>
              <a:t>High Multiplicity Events is the key!</a:t>
            </a:r>
            <a:endParaRPr kumimoji="1" lang="ja-JP" altLang="en-US" dirty="0"/>
          </a:p>
        </p:txBody>
      </p:sp>
      <p:sp>
        <p:nvSpPr>
          <p:cNvPr id="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5E0E233-C7BA-4C48-9879-D234972FA298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195294" y="4586941"/>
            <a:ext cx="6932706" cy="50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I</a:t>
            </a:r>
            <a:endParaRPr kumimoji="1" lang="ja-JP" altLang="en-US" dirty="0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7464" y="4290909"/>
            <a:ext cx="3057712" cy="256709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94234" y="4310111"/>
            <a:ext cx="3053229" cy="193899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The final </a:t>
            </a:r>
            <a:r>
              <a:rPr lang="en-US" altLang="ja-JP" sz="2400" dirty="0"/>
              <a:t>state #tracks&gt;110 </a:t>
            </a:r>
            <a:r>
              <a:rPr lang="en-US" altLang="ja-JP" sz="2400" dirty="0" smtClean="0"/>
              <a:t>plays key role. The </a:t>
            </a:r>
            <a:r>
              <a:rPr kumimoji="1" lang="en-US" altLang="ja-JP" sz="2400" dirty="0" smtClean="0"/>
              <a:t>initial energy </a:t>
            </a:r>
            <a:r>
              <a:rPr lang="en-US" altLang="ja-JP" sz="2400" dirty="0"/>
              <a:t>√</a:t>
            </a:r>
            <a:r>
              <a:rPr lang="en-US" altLang="ja-JP" sz="2400" dirty="0" smtClean="0"/>
              <a:t>s may not be the critical condition. </a:t>
            </a:r>
            <a:endParaRPr kumimoji="1" lang="ja-JP" altLang="en-US" sz="2400" dirty="0"/>
          </a:p>
        </p:txBody>
      </p:sp>
      <p:cxnSp>
        <p:nvCxnSpPr>
          <p:cNvPr id="10" name="直線矢印コネクタ 9"/>
          <p:cNvCxnSpPr/>
          <p:nvPr/>
        </p:nvCxnSpPr>
        <p:spPr>
          <a:xfrm flipH="1" flipV="1">
            <a:off x="3839273" y="3861673"/>
            <a:ext cx="300043" cy="12998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 flipV="1">
            <a:off x="5543176" y="3914588"/>
            <a:ext cx="1010024" cy="11803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/>
        </p:nvCxnSpPr>
        <p:spPr>
          <a:xfrm>
            <a:off x="4990353" y="5094941"/>
            <a:ext cx="0" cy="1261409"/>
          </a:xfrm>
          <a:prstGeom prst="line">
            <a:avLst/>
          </a:prstGeom>
          <a:ln>
            <a:prstDash val="sysDash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6008377" y="4403762"/>
            <a:ext cx="3016093" cy="1015663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ja-JP" sz="2000" dirty="0" smtClean="0"/>
              <a:t>Multiplicity is lower at RHIC energy, therefore statistically </a:t>
            </a:r>
            <a:r>
              <a:rPr lang="en-US" altLang="ja-JP" sz="2000" dirty="0"/>
              <a:t>c</a:t>
            </a:r>
            <a:r>
              <a:rPr lang="en-US" altLang="ja-JP" sz="2000" dirty="0" smtClean="0"/>
              <a:t>hallenging.</a:t>
            </a:r>
            <a:endParaRPr kumimoji="1" lang="ja-JP" altLang="en-US" sz="2000" dirty="0"/>
          </a:p>
        </p:txBody>
      </p:sp>
      <p:sp>
        <p:nvSpPr>
          <p:cNvPr id="2" name="下矢印 1"/>
          <p:cNvSpPr/>
          <p:nvPr/>
        </p:nvSpPr>
        <p:spPr>
          <a:xfrm>
            <a:off x="7243927" y="5520091"/>
            <a:ext cx="388762" cy="194369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181312" y="5853743"/>
            <a:ext cx="2661493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Need trigger development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3618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1" y="0"/>
            <a:ext cx="9033401" cy="1143000"/>
          </a:xfrm>
        </p:spPr>
        <p:txBody>
          <a:bodyPr>
            <a:normAutofit/>
          </a:bodyPr>
          <a:lstStyle/>
          <a:p>
            <a:r>
              <a:rPr lang="en-US" altLang="ja-JP" b="1" dirty="0" smtClean="0">
                <a:cs typeface="Comic Sans MS"/>
              </a:rPr>
              <a:t>High Multiplicity Trigger for PHENIX</a:t>
            </a:r>
            <a:endParaRPr kumimoji="1" lang="ja-JP" altLang="en-US" b="1" dirty="0">
              <a:cs typeface="Comic Sans MS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132" y="911824"/>
            <a:ext cx="3419867" cy="2792521"/>
          </a:xfrm>
          <a:prstGeom prst="rect">
            <a:avLst/>
          </a:prstGeom>
        </p:spPr>
      </p:pic>
      <p:pic>
        <p:nvPicPr>
          <p:cNvPr id="6" name="コンテンツ プレースホルダー 4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>
          <a:xfrm>
            <a:off x="-1011131" y="1337012"/>
            <a:ext cx="8229600" cy="4525963"/>
          </a:xfrm>
        </p:spPr>
      </p:pic>
      <p:sp>
        <p:nvSpPr>
          <p:cNvPr id="7" name="円/楕円 6"/>
          <p:cNvSpPr/>
          <p:nvPr/>
        </p:nvSpPr>
        <p:spPr>
          <a:xfrm>
            <a:off x="7218469" y="1931551"/>
            <a:ext cx="348067" cy="348067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曲折矢印 14"/>
          <p:cNvSpPr/>
          <p:nvPr/>
        </p:nvSpPr>
        <p:spPr>
          <a:xfrm rot="10800000">
            <a:off x="6124655" y="2394592"/>
            <a:ext cx="1362503" cy="1825713"/>
          </a:xfrm>
          <a:prstGeom prst="bentArrow">
            <a:avLst>
              <a:gd name="adj1" fmla="val 11250"/>
              <a:gd name="adj2" fmla="val 25000"/>
              <a:gd name="adj3" fmla="val 25000"/>
              <a:gd name="adj4" fmla="val 43750"/>
            </a:avLst>
          </a:prstGeom>
          <a:ln w="28575" cmpd="sng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 rot="411622">
            <a:off x="5150860" y="1285221"/>
            <a:ext cx="73447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North</a:t>
            </a:r>
          </a:p>
          <a:p>
            <a:pPr algn="ctr"/>
            <a:r>
              <a:rPr kumimoji="1" lang="en-US" altLang="ja-JP" dirty="0" smtClean="0"/>
              <a:t>FVTX</a:t>
            </a:r>
          </a:p>
        </p:txBody>
      </p:sp>
      <p:sp>
        <p:nvSpPr>
          <p:cNvPr id="19" name="左中かっこ 18"/>
          <p:cNvSpPr/>
          <p:nvPr/>
        </p:nvSpPr>
        <p:spPr>
          <a:xfrm rot="5781533">
            <a:off x="5244448" y="1668483"/>
            <a:ext cx="352338" cy="992160"/>
          </a:xfrm>
          <a:prstGeom prst="leftBrace">
            <a:avLst/>
          </a:prstGeom>
          <a:ln w="38100" cmpd="sng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 rot="411622">
            <a:off x="981264" y="972498"/>
            <a:ext cx="732329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South</a:t>
            </a:r>
          </a:p>
          <a:p>
            <a:pPr algn="ctr"/>
            <a:r>
              <a:rPr kumimoji="1" lang="en-US" altLang="ja-JP" dirty="0" smtClean="0"/>
              <a:t>FVTX</a:t>
            </a:r>
          </a:p>
        </p:txBody>
      </p:sp>
      <p:sp>
        <p:nvSpPr>
          <p:cNvPr id="21" name="左中かっこ 20"/>
          <p:cNvSpPr/>
          <p:nvPr/>
        </p:nvSpPr>
        <p:spPr>
          <a:xfrm rot="5781533">
            <a:off x="1113269" y="797098"/>
            <a:ext cx="372851" cy="2137844"/>
          </a:xfrm>
          <a:prstGeom prst="leftBrace">
            <a:avLst/>
          </a:prstGeom>
          <a:ln w="38100" cmpd="sng"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79715" y="4326144"/>
            <a:ext cx="3346923" cy="2233206"/>
          </a:xfrm>
          <a:prstGeom prst="rect">
            <a:avLst/>
          </a:prstGeom>
        </p:spPr>
      </p:pic>
      <p:pic>
        <p:nvPicPr>
          <p:cNvPr id="51" name="図 50"/>
          <p:cNvPicPr>
            <a:picLocks noChangeAspect="1"/>
          </p:cNvPicPr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79715" y="4299685"/>
            <a:ext cx="3346922" cy="2289086"/>
          </a:xfrm>
          <a:prstGeom prst="rect">
            <a:avLst/>
          </a:prstGeom>
        </p:spPr>
      </p:pic>
      <p:sp>
        <p:nvSpPr>
          <p:cNvPr id="52" name="テキスト ボックス 51"/>
          <p:cNvSpPr txBox="1"/>
          <p:nvPr/>
        </p:nvSpPr>
        <p:spPr>
          <a:xfrm>
            <a:off x="6823540" y="4021861"/>
            <a:ext cx="1485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CMS: </a:t>
            </a:r>
            <a:r>
              <a:rPr kumimoji="1" lang="en-US" altLang="ja-JP" dirty="0" err="1" smtClean="0"/>
              <a:t>N</a:t>
            </a:r>
            <a:r>
              <a:rPr kumimoji="1" lang="en-US" altLang="ja-JP" baseline="-25000" dirty="0" err="1" smtClean="0"/>
              <a:t>ch</a:t>
            </a:r>
            <a:r>
              <a:rPr kumimoji="1" lang="en-US" altLang="ja-JP" dirty="0" smtClean="0"/>
              <a:t>&gt;110 </a:t>
            </a:r>
            <a:endParaRPr kumimoji="1"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628324" y="4035639"/>
            <a:ext cx="18764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FVTX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N</a:t>
            </a:r>
            <a:r>
              <a:rPr kumimoji="1" lang="en-US" altLang="ja-JP" baseline="-25000" dirty="0" err="1" smtClean="0"/>
              <a:t>ch</a:t>
            </a:r>
            <a:r>
              <a:rPr kumimoji="1" lang="en-US" altLang="ja-JP" dirty="0" smtClean="0"/>
              <a:t>&gt;23/arm </a:t>
            </a:r>
            <a:endParaRPr kumimoji="1" lang="ja-JP" altLang="en-US" dirty="0"/>
          </a:p>
        </p:txBody>
      </p:sp>
      <p:grpSp>
        <p:nvGrpSpPr>
          <p:cNvPr id="24" name="図形グループ 23"/>
          <p:cNvGrpSpPr/>
          <p:nvPr/>
        </p:nvGrpSpPr>
        <p:grpSpPr>
          <a:xfrm>
            <a:off x="3459979" y="2708215"/>
            <a:ext cx="2461325" cy="1865945"/>
            <a:chOff x="3459979" y="2708215"/>
            <a:chExt cx="2461325" cy="1865945"/>
          </a:xfrm>
        </p:grpSpPr>
        <p:cxnSp>
          <p:nvCxnSpPr>
            <p:cNvPr id="9" name="直線矢印コネクタ 8"/>
            <p:cNvCxnSpPr>
              <a:stCxn id="5" idx="3"/>
            </p:cNvCxnSpPr>
            <p:nvPr/>
          </p:nvCxnSpPr>
          <p:spPr>
            <a:xfrm flipV="1">
              <a:off x="3835782" y="2708215"/>
              <a:ext cx="1943933" cy="935052"/>
            </a:xfrm>
            <a:prstGeom prst="straightConnector1">
              <a:avLst/>
            </a:prstGeom>
            <a:ln w="28575" cmpd="sng">
              <a:solidFill>
                <a:srgbClr val="FFFF00"/>
              </a:solidFill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12" name="直線矢印コネクタ 11"/>
            <p:cNvCxnSpPr/>
            <p:nvPr/>
          </p:nvCxnSpPr>
          <p:spPr>
            <a:xfrm>
              <a:off x="3745071" y="3704345"/>
              <a:ext cx="2176233" cy="331294"/>
            </a:xfrm>
            <a:prstGeom prst="straightConnector1">
              <a:avLst/>
            </a:prstGeom>
            <a:ln w="28575" cmpd="sng">
              <a:solidFill>
                <a:srgbClr val="FFFF00"/>
              </a:solidFill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16" name="直線矢印コネクタ 15"/>
            <p:cNvCxnSpPr>
              <a:stCxn id="5" idx="3"/>
            </p:cNvCxnSpPr>
            <p:nvPr/>
          </p:nvCxnSpPr>
          <p:spPr>
            <a:xfrm flipV="1">
              <a:off x="3835782" y="3071037"/>
              <a:ext cx="2085522" cy="572230"/>
            </a:xfrm>
            <a:prstGeom prst="straightConnector1">
              <a:avLst/>
            </a:prstGeom>
            <a:ln w="28575" cmpd="sng">
              <a:solidFill>
                <a:srgbClr val="FFFF00"/>
              </a:solidFill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cxnSp>
          <p:nvCxnSpPr>
            <p:cNvPr id="23" name="直線矢印コネクタ 22"/>
            <p:cNvCxnSpPr/>
            <p:nvPr/>
          </p:nvCxnSpPr>
          <p:spPr>
            <a:xfrm>
              <a:off x="3628443" y="3704345"/>
              <a:ext cx="2095689" cy="869815"/>
            </a:xfrm>
            <a:prstGeom prst="straightConnector1">
              <a:avLst/>
            </a:prstGeom>
            <a:ln w="28575" cmpd="sng">
              <a:solidFill>
                <a:srgbClr val="FFFF00"/>
              </a:solidFill>
              <a:tailEnd type="arrow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</p:cxnSp>
        <p:sp>
          <p:nvSpPr>
            <p:cNvPr id="5" name="爆発 2 4"/>
            <p:cNvSpPr/>
            <p:nvPr/>
          </p:nvSpPr>
          <p:spPr>
            <a:xfrm>
              <a:off x="3459979" y="3545587"/>
              <a:ext cx="375803" cy="317516"/>
            </a:xfrm>
            <a:prstGeom prst="irregularSeal2">
              <a:avLst/>
            </a:prstGeom>
            <a:solidFill>
              <a:srgbClr val="FFFF00"/>
            </a:solidFill>
            <a:ln w="12700" cmpd="sng"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/>
          <p:cNvSpPr txBox="1"/>
          <p:nvPr/>
        </p:nvSpPr>
        <p:spPr>
          <a:xfrm>
            <a:off x="218974" y="5862975"/>
            <a:ext cx="8685979" cy="830997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+mj-lt"/>
                <a:cs typeface="Comic Sans MS"/>
              </a:rPr>
              <a:t>Implement New High Multiplicity Trigger Capability in Existing Readout Electronics for Run15 </a:t>
            </a:r>
            <a:r>
              <a:rPr kumimoji="1" lang="en-US" altLang="ja-JP" sz="2400" dirty="0" err="1" smtClean="0">
                <a:latin typeface="+mj-lt"/>
                <a:cs typeface="Comic Sans MS"/>
              </a:rPr>
              <a:t>p+p</a:t>
            </a:r>
            <a:r>
              <a:rPr kumimoji="1" lang="en-US" altLang="ja-JP" sz="2400" dirty="0" smtClean="0">
                <a:latin typeface="+mj-lt"/>
                <a:cs typeface="Comic Sans MS"/>
              </a:rPr>
              <a:t> Run</a:t>
            </a:r>
            <a:endParaRPr kumimoji="1" lang="ja-JP" altLang="en-US" sz="2400" dirty="0">
              <a:latin typeface="+mj-lt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664758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3" grpId="0" animBg="1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6" descr="fvtx-2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051" r="-7051"/>
          <a:stretch>
            <a:fillRect/>
          </a:stretch>
        </p:blipFill>
        <p:spPr>
          <a:xfrm>
            <a:off x="66677" y="3610287"/>
            <a:ext cx="4306232" cy="2368262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140016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Trigger Performance for </a:t>
            </a:r>
            <a:r>
              <a:rPr lang="en-US" altLang="ja-JP" dirty="0" err="1" smtClean="0"/>
              <a:t>p+p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025" y="887293"/>
            <a:ext cx="3871015" cy="2722993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4371546" y="1237315"/>
            <a:ext cx="4315254" cy="340606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kumimoji="1" lang="en-US" altLang="ja-JP" sz="2000" dirty="0" smtClean="0">
                <a:solidFill>
                  <a:schemeClr val="tx1"/>
                </a:solidFill>
              </a:rPr>
              <a:t>Coarse Online Tracking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altLang="ja-JP" sz="2000" dirty="0" smtClean="0">
                <a:solidFill>
                  <a:schemeClr val="tx1"/>
                </a:solidFill>
              </a:rPr>
              <a:t>Trigger events above multiplicity threshold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altLang="ja-JP" sz="2000" dirty="0" smtClean="0">
                <a:solidFill>
                  <a:schemeClr val="tx1"/>
                </a:solidFill>
              </a:rPr>
              <a:t>Good </a:t>
            </a:r>
            <a:r>
              <a:rPr lang="en-US" altLang="ja-JP" sz="2000" dirty="0">
                <a:solidFill>
                  <a:schemeClr val="tx1"/>
                </a:solidFill>
              </a:rPr>
              <a:t>t</a:t>
            </a:r>
            <a:r>
              <a:rPr lang="en-US" altLang="ja-JP" sz="2000" dirty="0" smtClean="0">
                <a:solidFill>
                  <a:schemeClr val="tx1"/>
                </a:solidFill>
              </a:rPr>
              <a:t>urn </a:t>
            </a:r>
            <a:r>
              <a:rPr lang="en-US" altLang="ja-JP" sz="2000" dirty="0">
                <a:solidFill>
                  <a:schemeClr val="tx1"/>
                </a:solidFill>
              </a:rPr>
              <a:t>o</a:t>
            </a:r>
            <a:r>
              <a:rPr lang="en-US" altLang="ja-JP" sz="2000" dirty="0" smtClean="0">
                <a:solidFill>
                  <a:schemeClr val="tx1"/>
                </a:solidFill>
              </a:rPr>
              <a:t>n </a:t>
            </a:r>
            <a:r>
              <a:rPr lang="en-US" altLang="ja-JP" sz="2000" dirty="0">
                <a:solidFill>
                  <a:schemeClr val="tx1"/>
                </a:solidFill>
              </a:rPr>
              <a:t>r</a:t>
            </a:r>
            <a:r>
              <a:rPr lang="en-US" altLang="ja-JP" sz="2000" dirty="0" smtClean="0">
                <a:solidFill>
                  <a:schemeClr val="tx1"/>
                </a:solidFill>
              </a:rPr>
              <a:t>esponse is observed for different thresholds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kumimoji="1" lang="en-US" altLang="ja-JP" sz="2000" dirty="0" smtClean="0">
                <a:solidFill>
                  <a:schemeClr val="tx1"/>
                </a:solidFill>
              </a:rPr>
              <a:t>Up to 3 orders of magnitudes enhanced sensitivity to high multiplicity events compared to MB.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kumimoji="1" lang="en-US" altLang="ja-JP" sz="2000" dirty="0" smtClean="0">
                <a:solidFill>
                  <a:schemeClr val="tx1"/>
                </a:solidFill>
              </a:rPr>
              <a:t>Accumulated 500M events in </a:t>
            </a:r>
            <a:r>
              <a:rPr kumimoji="1" lang="en-US" altLang="ja-JP" sz="2000" dirty="0" err="1" smtClean="0">
                <a:solidFill>
                  <a:schemeClr val="tx1"/>
                </a:solidFill>
              </a:rPr>
              <a:t>p+p</a:t>
            </a:r>
            <a:r>
              <a:rPr lang="en-US" altLang="ja-JP" sz="2000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372909" y="5719192"/>
            <a:ext cx="4503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Poster presentation: </a:t>
            </a:r>
          </a:p>
          <a:p>
            <a:r>
              <a:rPr kumimoji="1" lang="en-US" altLang="ja-JP" dirty="0" smtClean="0"/>
              <a:t>Toru </a:t>
            </a:r>
            <a:r>
              <a:rPr kumimoji="1" lang="en-US" altLang="ja-JP" dirty="0" err="1" smtClean="0"/>
              <a:t>Nagashima</a:t>
            </a:r>
            <a:r>
              <a:rPr kumimoji="1" lang="en-US" altLang="ja-JP" dirty="0" smtClean="0"/>
              <a:t> (1391), </a:t>
            </a:r>
            <a:r>
              <a:rPr kumimoji="1" lang="en-US" altLang="ja-JP" dirty="0" err="1" smtClean="0"/>
              <a:t>SeYoung</a:t>
            </a:r>
            <a:r>
              <a:rPr kumimoji="1" lang="en-US" altLang="ja-JP" dirty="0" smtClean="0"/>
              <a:t> Han (1392)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6234" y="3411510"/>
            <a:ext cx="334668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Number of Offline Tracks in FVTX/arm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21289" y="5809272"/>
            <a:ext cx="334668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Number of Offline Tracks in FVTX/arm</a:t>
            </a:r>
            <a:endParaRPr kumimoji="1" lang="ja-JP" altLang="en-US" sz="1600" dirty="0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2488075" y="4975856"/>
            <a:ext cx="0" cy="58310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526005" y="5076266"/>
            <a:ext cx="596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x10</a:t>
            </a:r>
            <a:r>
              <a:rPr kumimoji="1" lang="en-US" altLang="ja-JP" baseline="30000" dirty="0" smtClean="0"/>
              <a:t>3</a:t>
            </a:r>
            <a:endParaRPr kumimoji="1" lang="ja-JP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414928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Run15 Data Analysis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Status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755402"/>
              </p:ext>
            </p:extLst>
          </p:nvPr>
        </p:nvGraphicFramePr>
        <p:xfrm>
          <a:off x="372374" y="1455848"/>
          <a:ext cx="4464461" cy="33547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6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3534" y="2490517"/>
            <a:ext cx="3128217" cy="3732286"/>
          </a:xfrm>
          <a:prstGeom prst="rect">
            <a:avLst/>
          </a:prstGeom>
        </p:spPr>
      </p:pic>
      <p:cxnSp>
        <p:nvCxnSpPr>
          <p:cNvPr id="11" name="直線矢印コネクタ 10"/>
          <p:cNvCxnSpPr/>
          <p:nvPr/>
        </p:nvCxnSpPr>
        <p:spPr>
          <a:xfrm flipV="1">
            <a:off x="2590800" y="3893218"/>
            <a:ext cx="0" cy="9174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905080" y="4810642"/>
            <a:ext cx="1371439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p+p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err="1" smtClean="0"/>
              <a:t>p+Al</a:t>
            </a:r>
            <a:endParaRPr kumimoji="1" lang="ja-JP" altLang="en-US" sz="2400" dirty="0"/>
          </a:p>
        </p:txBody>
      </p:sp>
      <p:cxnSp>
        <p:nvCxnSpPr>
          <p:cNvPr id="13" name="直線矢印コネクタ 12"/>
          <p:cNvCxnSpPr/>
          <p:nvPr/>
        </p:nvCxnSpPr>
        <p:spPr>
          <a:xfrm flipV="1">
            <a:off x="4109336" y="3885658"/>
            <a:ext cx="0" cy="9174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3778656" y="4803082"/>
            <a:ext cx="839443" cy="4616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p+Au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59743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48795" y="4445774"/>
            <a:ext cx="36840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400" b="1" dirty="0" smtClean="0"/>
              <a:t>Run15 </a:t>
            </a:r>
            <a:r>
              <a:rPr kumimoji="1" lang="en-US" altLang="ja-JP" sz="5400" b="1" dirty="0" err="1" smtClean="0"/>
              <a:t>p+Au</a:t>
            </a:r>
            <a:endParaRPr kumimoji="1" lang="ja-JP" alt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772319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BBC Multiplicity in Small Systems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21" r="1946"/>
          <a:stretch/>
        </p:blipFill>
        <p:spPr>
          <a:xfrm>
            <a:off x="272133" y="1417638"/>
            <a:ext cx="5303192" cy="3803269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1771182" y="5701256"/>
            <a:ext cx="265519" cy="265519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418111" y="5589168"/>
            <a:ext cx="491284" cy="49128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右矢印 10"/>
          <p:cNvSpPr/>
          <p:nvPr/>
        </p:nvSpPr>
        <p:spPr>
          <a:xfrm>
            <a:off x="2125517" y="5726656"/>
            <a:ext cx="395433" cy="195869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右矢印 11"/>
          <p:cNvSpPr/>
          <p:nvPr/>
        </p:nvSpPr>
        <p:spPr>
          <a:xfrm rot="10800000">
            <a:off x="2926483" y="5726656"/>
            <a:ext cx="395433" cy="19586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577816" y="5303878"/>
            <a:ext cx="879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p,d,</a:t>
            </a:r>
            <a:r>
              <a:rPr lang="en-US" altLang="ja-JP" baseline="30000" dirty="0" smtClean="0"/>
              <a:t>3</a:t>
            </a:r>
            <a:r>
              <a:rPr lang="en-US" altLang="ja-JP" dirty="0" smtClean="0"/>
              <a:t>He</a:t>
            </a:r>
            <a:endParaRPr kumimoji="1" lang="ja-JP" altLang="en-US" dirty="0"/>
          </a:p>
        </p:txBody>
      </p:sp>
      <p:sp>
        <p:nvSpPr>
          <p:cNvPr id="14" name="フローチャート: 直接アクセス記憶 13"/>
          <p:cNvSpPr/>
          <p:nvPr/>
        </p:nvSpPr>
        <p:spPr>
          <a:xfrm>
            <a:off x="660400" y="5657850"/>
            <a:ext cx="615950" cy="368300"/>
          </a:xfrm>
          <a:prstGeom prst="flowChartMagneticDrum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フローチャート: 直接アクセス記憶 14"/>
          <p:cNvSpPr/>
          <p:nvPr/>
        </p:nvSpPr>
        <p:spPr>
          <a:xfrm flipH="1">
            <a:off x="4425950" y="5657850"/>
            <a:ext cx="615950" cy="368300"/>
          </a:xfrm>
          <a:prstGeom prst="flowChartMagneticDrum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19100" y="5295043"/>
            <a:ext cx="1158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BBC South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210050" y="5282518"/>
            <a:ext cx="1160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BBC North</a:t>
            </a:r>
            <a:endParaRPr kumimoji="1" lang="ja-JP" altLang="en-US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325" y="3960933"/>
            <a:ext cx="3407038" cy="232721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884072" y="1417638"/>
            <a:ext cx="2789216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BBC centrality </a:t>
            </a:r>
            <a:r>
              <a:rPr lang="en-US" altLang="ja-JP" dirty="0"/>
              <a:t>t</a:t>
            </a:r>
            <a:r>
              <a:rPr kumimoji="1" lang="en-US" altLang="ja-JP" dirty="0" smtClean="0"/>
              <a:t>rigger for Au-going direction (South) was used for </a:t>
            </a:r>
            <a:r>
              <a:rPr kumimoji="1" lang="en-US" altLang="ja-JP" dirty="0" err="1" smtClean="0"/>
              <a:t>p+Au</a:t>
            </a:r>
            <a:r>
              <a:rPr kumimoji="1" lang="en-US" altLang="ja-JP" dirty="0" smtClean="0"/>
              <a:t> analysis to enhance high multiplicity events.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18111" y="5218666"/>
            <a:ext cx="439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Au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807476" y="3173300"/>
            <a:ext cx="1056700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p+Au</a:t>
            </a:r>
            <a:r>
              <a:rPr kumimoji="1" lang="en-US" altLang="ja-JP" dirty="0" smtClean="0"/>
              <a:t> MB</a:t>
            </a:r>
            <a:endParaRPr kumimoji="1" lang="ja-JP" altLang="en-US" dirty="0"/>
          </a:p>
        </p:txBody>
      </p:sp>
      <p:cxnSp>
        <p:nvCxnSpPr>
          <p:cNvPr id="23" name="直線矢印コネクタ 22"/>
          <p:cNvCxnSpPr/>
          <p:nvPr/>
        </p:nvCxnSpPr>
        <p:spPr>
          <a:xfrm flipH="1">
            <a:off x="3321917" y="3542632"/>
            <a:ext cx="1918504" cy="4308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>
            <a:stCxn id="21" idx="2"/>
          </p:cNvCxnSpPr>
          <p:nvPr/>
        </p:nvCxnSpPr>
        <p:spPr>
          <a:xfrm>
            <a:off x="5335826" y="3542632"/>
            <a:ext cx="880490" cy="94170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6" name="テキスト ボックス 25"/>
          <p:cNvSpPr txBox="1"/>
          <p:nvPr/>
        </p:nvSpPr>
        <p:spPr>
          <a:xfrm>
            <a:off x="1328871" y="3812492"/>
            <a:ext cx="49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p-p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431626" y="4616441"/>
            <a:ext cx="15507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BBC centrality trigger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 flipV="1">
            <a:off x="7689084" y="5345582"/>
            <a:ext cx="0" cy="3025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7616397" y="5345582"/>
            <a:ext cx="51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x40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710307" y="1341961"/>
            <a:ext cx="2432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BBC Charge Distribution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850400" y="330994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43995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Long Range Two Particle Correlation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15/09/29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Quark Matter 2015, Kobe, Japan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6929E7-F7E8-AB42-B21F-16B03EA8BCEB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4507" y="1266209"/>
            <a:ext cx="3467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sz="2400" dirty="0" smtClean="0"/>
              <a:t>Two Particle Correlation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8862" y="1554955"/>
            <a:ext cx="3696318" cy="2437472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121" y="1881752"/>
            <a:ext cx="2433722" cy="341422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063" y="2381140"/>
            <a:ext cx="4013200" cy="69760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063" y="3368842"/>
            <a:ext cx="4213432" cy="682457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16426" y="3023148"/>
            <a:ext cx="1813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ヒラギノ角ゴ ProN W3"/>
              <a:buChar char="-"/>
            </a:pPr>
            <a:r>
              <a:rPr kumimoji="1" lang="en-US" altLang="ja-JP" sz="2000" dirty="0" smtClean="0"/>
              <a:t>Event Mixing</a:t>
            </a:r>
            <a:endParaRPr kumimoji="1" lang="ja-JP" altLang="en-US" sz="2000" dirty="0"/>
          </a:p>
        </p:txBody>
      </p:sp>
      <p:pic>
        <p:nvPicPr>
          <p:cNvPr id="15" name="图片 15"/>
          <p:cNvPicPr>
            <a:picLocks noGrp="1" noChangeAspect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83" b="-1888"/>
          <a:stretch/>
        </p:blipFill>
        <p:spPr>
          <a:xfrm>
            <a:off x="416426" y="4140713"/>
            <a:ext cx="8229600" cy="221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6576</TotalTime>
  <Words>1258</Words>
  <Application>Microsoft Macintosh PowerPoint</Application>
  <PresentationFormat>画面に合わせる (4:3)</PresentationFormat>
  <Paragraphs>173</Paragraphs>
  <Slides>17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19" baseType="lpstr">
      <vt:lpstr>ホワイト</vt:lpstr>
      <vt:lpstr>数式</vt:lpstr>
      <vt:lpstr>PHENIX results on collectivity tests in high-multiplicity p+p and p+Au collisions at √sNN=200 GeV </vt:lpstr>
      <vt:lpstr>Origin of “ridge” for Small Colliding Systems</vt:lpstr>
      <vt:lpstr>High Multiplicity Events is the key!</vt:lpstr>
      <vt:lpstr>High Multiplicity Trigger for PHENIX</vt:lpstr>
      <vt:lpstr>Trigger Performance for p+p</vt:lpstr>
      <vt:lpstr>Run15 Data Analysis Status</vt:lpstr>
      <vt:lpstr>PowerPoint プレゼンテーション</vt:lpstr>
      <vt:lpstr>BBC Multiplicity in Small Systems</vt:lpstr>
      <vt:lpstr>Long Range Two Particle Correlation</vt:lpstr>
      <vt:lpstr>c2 and elementary process contribution</vt:lpstr>
      <vt:lpstr>v2 Extraction via Event Plane Method</vt:lpstr>
      <vt:lpstr>Comparison with Model Predictions</vt:lpstr>
      <vt:lpstr>Comparison with p+Au, d+Au, 3He+Au</vt:lpstr>
      <vt:lpstr>IP-Glasma Calculations</vt:lpstr>
      <vt:lpstr>SONIC Calculations</vt:lpstr>
      <vt:lpstr>Eccentricity Scaling</vt:lpstr>
      <vt:lpstr>Summary</vt:lpstr>
    </vt:vector>
  </TitlesOfParts>
  <Company>RIKEN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PHENIX results on collectivity tests in high-multiplicity p+p and p+Au collisions at √sNN=200 GeV </dc:title>
  <dc:creator>Nakagawa Itaru</dc:creator>
  <cp:lastModifiedBy>Nakagawa Itaru</cp:lastModifiedBy>
  <cp:revision>173</cp:revision>
  <cp:lastPrinted>2015-09-28T08:56:55Z</cp:lastPrinted>
  <dcterms:created xsi:type="dcterms:W3CDTF">2015-09-17T08:37:34Z</dcterms:created>
  <dcterms:modified xsi:type="dcterms:W3CDTF">2015-09-28T21:10:35Z</dcterms:modified>
</cp:coreProperties>
</file>