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2"/>
  </p:notesMasterIdLst>
  <p:handoutMasterIdLst>
    <p:handoutMasterId r:id="rId33"/>
  </p:handoutMasterIdLst>
  <p:sldIdLst>
    <p:sldId id="423" r:id="rId2"/>
    <p:sldId id="515" r:id="rId3"/>
    <p:sldId id="403" r:id="rId4"/>
    <p:sldId id="503" r:id="rId5"/>
    <p:sldId id="488" r:id="rId6"/>
    <p:sldId id="522" r:id="rId7"/>
    <p:sldId id="517" r:id="rId8"/>
    <p:sldId id="483" r:id="rId9"/>
    <p:sldId id="493" r:id="rId10"/>
    <p:sldId id="509" r:id="rId11"/>
    <p:sldId id="510" r:id="rId12"/>
    <p:sldId id="485" r:id="rId13"/>
    <p:sldId id="484" r:id="rId14"/>
    <p:sldId id="511" r:id="rId15"/>
    <p:sldId id="331" r:id="rId16"/>
    <p:sldId id="520" r:id="rId17"/>
    <p:sldId id="518" r:id="rId18"/>
    <p:sldId id="513" r:id="rId19"/>
    <p:sldId id="514" r:id="rId20"/>
    <p:sldId id="500" r:id="rId21"/>
    <p:sldId id="458" r:id="rId22"/>
    <p:sldId id="482" r:id="rId23"/>
    <p:sldId id="479" r:id="rId24"/>
    <p:sldId id="461" r:id="rId25"/>
    <p:sldId id="412" r:id="rId26"/>
    <p:sldId id="414" r:id="rId27"/>
    <p:sldId id="431" r:id="rId28"/>
    <p:sldId id="430" r:id="rId29"/>
    <p:sldId id="432" r:id="rId30"/>
    <p:sldId id="390" r:id="rId31"/>
  </p:sldIdLst>
  <p:sldSz cx="9144000" cy="6858000" type="screen4x3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ke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97" autoAdjust="0"/>
  </p:normalViewPr>
  <p:slideViewPr>
    <p:cSldViewPr>
      <p:cViewPr varScale="1">
        <p:scale>
          <a:sx n="104" d="100"/>
          <a:sy n="104" d="100"/>
        </p:scale>
        <p:origin x="110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880" y="0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E9CCA479-EB8F-4BFC-A9AA-4AAFD2ADB582}" type="datetimeFigureOut">
              <a:rPr lang="nl-NL" smtClean="0"/>
              <a:pPr/>
              <a:t>27-9-2015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880" y="9443789"/>
            <a:ext cx="2951905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6831870B-7C67-4FC4-BEF5-2ACD4DF981D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41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/>
          <a:lstStyle>
            <a:lvl1pPr algn="r">
              <a:defRPr sz="1200"/>
            </a:lvl1pPr>
          </a:lstStyle>
          <a:p>
            <a:fld id="{A70ED500-B3E1-471C-A9B2-CD8A511BE04B}" type="datetimeFigureOut">
              <a:rPr lang="nl-NL" smtClean="0"/>
              <a:pPr/>
              <a:t>27-9-2015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4" tIns="45937" rIns="91874" bIns="45937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2"/>
          </a:xfrm>
          <a:prstGeom prst="rect">
            <a:avLst/>
          </a:prstGeom>
        </p:spPr>
        <p:txBody>
          <a:bodyPr vert="horz" lIns="91874" tIns="45937" rIns="91874" bIns="4593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7" y="9443662"/>
            <a:ext cx="2951162" cy="497127"/>
          </a:xfrm>
          <a:prstGeom prst="rect">
            <a:avLst/>
          </a:prstGeom>
        </p:spPr>
        <p:txBody>
          <a:bodyPr vert="horz" lIns="91874" tIns="45937" rIns="91874" bIns="45937" rtlCol="0" anchor="b"/>
          <a:lstStyle>
            <a:lvl1pPr algn="r">
              <a:defRPr sz="1200"/>
            </a:lvl1pPr>
          </a:lstStyle>
          <a:p>
            <a:fld id="{20A93C87-F0F0-4BC6-BDC5-2C6B968D78CF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9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83195-29C5-4042-A450-98C8D476F76F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8810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Many states +</a:t>
            </a:r>
            <a:r>
              <a:rPr lang="nl-NL" baseline="0" dirty="0" smtClean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745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0009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Future: obvious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7222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5968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0433-150C-447F-9FFC-AF24AA8E2DE9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C46-674D-4E4A-A028-7F0C6C230921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69564-2026-4974-AD2F-20BD4F973867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749A-1546-454C-BB68-60CBF38B78B2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326-F20E-4FB1-AB68-E3C700D0A079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7776-E099-4984-8B60-76848BAB2E26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D4E57-A175-4B7F-99D1-3F7763BF2709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CF1D-D203-42D2-9024-C11945ED8C09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4D4-ADBC-4B47-A8A5-0D08DA2649AF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5D93F-3442-4693-93B6-87F31361A5E8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6A3B-B161-406A-8D19-8D7F6B6D71CB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8110B8A-84FA-41C6-8A41-CD6B6025AECB}" type="datetime1">
              <a:rPr lang="nl-NL" smtClean="0"/>
              <a:pPr/>
              <a:t>27-9-2015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95400" y="1447800"/>
            <a:ext cx="10034614" cy="695607"/>
          </a:xfrm>
        </p:spPr>
        <p:txBody>
          <a:bodyPr>
            <a:noAutofit/>
          </a:bodyPr>
          <a:lstStyle/>
          <a:p>
            <a:pPr algn="r"/>
            <a:r>
              <a:rPr lang="en-US" sz="3000" b="1" dirty="0">
                <a:latin typeface="Tw Cen MT Condensed" pitchFamily="34" charset="0"/>
              </a:rPr>
              <a:t>Initial state from holography</a:t>
            </a:r>
            <a:endParaRPr lang="nl-NL" sz="3000" b="1" dirty="0">
              <a:latin typeface="Tw Cen MT Condense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04800" y="2167880"/>
            <a:ext cx="9038728" cy="471494"/>
          </a:xfrm>
        </p:spPr>
        <p:txBody>
          <a:bodyPr>
            <a:noAutofit/>
          </a:bodyPr>
          <a:lstStyle/>
          <a:p>
            <a:pPr algn="r"/>
            <a:r>
              <a:rPr lang="en-US" sz="1800" b="1" spc="-80" dirty="0" smtClean="0">
                <a:latin typeface="Tw Cen MT" pitchFamily="34" charset="0"/>
                <a:ea typeface="+mj-ea"/>
                <a:cs typeface="+mj-cs"/>
              </a:rPr>
              <a:t>Towards more realistic models of QGP Formation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5696" y="4797152"/>
            <a:ext cx="687625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700" b="1" dirty="0" smtClean="0"/>
              <a:t>Wilke van der Schee</a:t>
            </a:r>
          </a:p>
          <a:p>
            <a:pPr algn="r"/>
            <a:endParaRPr lang="en-US" sz="1700" dirty="0" smtClean="0"/>
          </a:p>
          <a:p>
            <a:pPr algn="r"/>
            <a:r>
              <a:rPr lang="en-US" sz="1700" dirty="0" smtClean="0"/>
              <a:t>Quark Matter</a:t>
            </a:r>
          </a:p>
          <a:p>
            <a:pPr algn="r"/>
            <a:r>
              <a:rPr lang="en-US" sz="1700" dirty="0" smtClean="0"/>
              <a:t>Kobe, 28 September 2015</a:t>
            </a:r>
            <a:endParaRPr lang="nl-NL" sz="1700" dirty="0"/>
          </a:p>
        </p:txBody>
      </p:sp>
      <p:pic>
        <p:nvPicPr>
          <p:cNvPr id="9" name="Picture 8" descr="holography qgp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421324" y="3505200"/>
            <a:ext cx="6645418" cy="36387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533400" y="2667000"/>
            <a:ext cx="9296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 smtClean="0">
                <a:solidFill>
                  <a:schemeClr val="accent1">
                    <a:lumMod val="75000"/>
                  </a:schemeClr>
                </a:solidFill>
              </a:rPr>
              <a:t>Based on work with Michał Heller, David Mateos, Jorge Casalderrey, Miquel Triana,</a:t>
            </a:r>
          </a:p>
          <a:p>
            <a:pPr algn="r"/>
            <a:r>
              <a:rPr lang="nl-NL" sz="1400" dirty="0" smtClean="0">
                <a:solidFill>
                  <a:schemeClr val="accent1">
                    <a:lumMod val="75000"/>
                  </a:schemeClr>
                </a:solidFill>
              </a:rPr>
              <a:t>Paul Romatschke, Scott Pratt, Peter Arnold, Paul Chesler and Steve Gubser, </a:t>
            </a:r>
          </a:p>
          <a:p>
            <a:pPr algn="r"/>
            <a:endParaRPr lang="nl-NL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nl-NL" sz="1400" dirty="0" smtClean="0"/>
              <a:t>With Björn Schenke</a:t>
            </a:r>
          </a:p>
          <a:p>
            <a:pPr algn="r"/>
            <a:endParaRPr lang="nl-NL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r>
              <a:rPr lang="nl-NL" sz="1400" dirty="0" smtClean="0">
                <a:solidFill>
                  <a:schemeClr val="accent1">
                    <a:lumMod val="75000"/>
                  </a:schemeClr>
                </a:solidFill>
              </a:rPr>
              <a:t>References: 1507.02548, 1507.06789</a:t>
            </a:r>
            <a:endParaRPr lang="nl-NL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Picture 2" descr="http://web.mit.edu/icl/MIT%20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0"/>
            <a:ext cx="222654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14575" y="1971675"/>
            <a:ext cx="5016207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914718"/>
          </a:xfrm>
        </p:spPr>
        <p:txBody>
          <a:bodyPr>
            <a:normAutofit/>
          </a:bodyPr>
          <a:lstStyle/>
          <a:p>
            <a:r>
              <a:rPr lang="en-GB" dirty="0" smtClean="0"/>
              <a:t>MUSIC Results, LHC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8006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Directed flow: right ball-park values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sz="3000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Note: somewhat subtle to measure; event-plane etc</a:t>
            </a:r>
          </a:p>
          <a:p>
            <a:r>
              <a:rPr lang="en-GB" i="1" dirty="0" smtClean="0"/>
              <a:t>Could be very sensitive to viscosity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10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581775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Tw Cen MT" pitchFamily="34" charset="0"/>
              </a:rPr>
              <a:t>ALICE, Directed flow of charged particles at mid-rapidity relative to the spectator plane in Pb–Pb collisions at √s</a:t>
            </a:r>
            <a:r>
              <a:rPr lang="en-US" sz="1200" baseline="-25000" dirty="0" smtClean="0">
                <a:latin typeface="Tw Cen MT" pitchFamily="34" charset="0"/>
              </a:rPr>
              <a:t>NN</a:t>
            </a:r>
            <a:r>
              <a:rPr lang="en-US" sz="1200" dirty="0" smtClean="0">
                <a:latin typeface="Tw Cen MT" pitchFamily="34" charset="0"/>
              </a:rPr>
              <a:t> = 2.76 TeV (2013)</a:t>
            </a:r>
            <a:endParaRPr lang="en-US" sz="1200" dirty="0">
              <a:latin typeface="Tw Cen M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950"/>
            <a:ext cx="8686800" cy="914718"/>
          </a:xfrm>
        </p:spPr>
        <p:txBody>
          <a:bodyPr>
            <a:normAutofit/>
          </a:bodyPr>
          <a:lstStyle/>
          <a:p>
            <a:r>
              <a:rPr lang="en-GB" dirty="0" smtClean="0"/>
              <a:t>MUSIC Results, RHIC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94145" y="1349783"/>
            <a:ext cx="7772400" cy="537613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Particle spectra in longitudinal direction: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Width comes out too narrow, </a:t>
            </a:r>
            <a:r>
              <a:rPr lang="en-GB" dirty="0" smtClean="0">
                <a:solidFill>
                  <a:srgbClr val="FF0000"/>
                </a:solidFill>
              </a:rPr>
              <a:t>rescaled initial energy by factor 6</a:t>
            </a:r>
          </a:p>
          <a:p>
            <a:r>
              <a:rPr lang="en-GB" dirty="0" smtClean="0"/>
              <a:t>Includes `dynamical cross-over’ (i.e. non-universal rapidity)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11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14" name="TextBox 13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57324" y="1762124"/>
            <a:ext cx="5743575" cy="396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2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914718"/>
          </a:xfrm>
        </p:spPr>
        <p:txBody>
          <a:bodyPr>
            <a:normAutofit/>
          </a:bodyPr>
          <a:lstStyle/>
          <a:p>
            <a:r>
              <a:rPr lang="en-GB" dirty="0" smtClean="0"/>
              <a:t>MUSIC Results, LHC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51816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Particle spectra in longitudinal direction: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sz="3000" dirty="0" smtClean="0"/>
          </a:p>
          <a:p>
            <a:endParaRPr lang="en-GB" sz="3000" dirty="0" smtClean="0"/>
          </a:p>
          <a:p>
            <a:endParaRPr lang="en-GB" dirty="0" smtClean="0"/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Rescaled initial energy density by factor 20</a:t>
            </a:r>
            <a:endParaRPr lang="en-GB" dirty="0" smtClean="0"/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en-GB" dirty="0" smtClean="0"/>
              <a:t> Profile is significantly too narrow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endParaRPr lang="en-GB" dirty="0" smtClean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12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581775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Tw Cen MT" pitchFamily="34" charset="0"/>
              </a:rPr>
              <a:t>ALICE, Bulk Properties of Pb-Pb collisions at √s</a:t>
            </a:r>
            <a:r>
              <a:rPr lang="en-US" sz="1200" baseline="-25000" dirty="0" smtClean="0">
                <a:latin typeface="Tw Cen MT" pitchFamily="34" charset="0"/>
              </a:rPr>
              <a:t>NN</a:t>
            </a:r>
            <a:r>
              <a:rPr lang="en-US" sz="1200" dirty="0" smtClean="0">
                <a:latin typeface="Tw Cen MT" pitchFamily="34" charset="0"/>
              </a:rPr>
              <a:t> = 2.76 TeV measured by ALICE (2011)</a:t>
            </a:r>
            <a:endParaRPr lang="en-US" sz="1200" dirty="0">
              <a:latin typeface="Tw Cen M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3220" y="1919013"/>
            <a:ext cx="5038725" cy="344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2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914718"/>
          </a:xfrm>
        </p:spPr>
        <p:txBody>
          <a:bodyPr>
            <a:normAutofit/>
          </a:bodyPr>
          <a:lstStyle/>
          <a:p>
            <a:r>
              <a:rPr lang="en-GB" dirty="0" smtClean="0"/>
              <a:t>MUSIC Results, elliptic flow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76400"/>
            <a:ext cx="7924800" cy="4648200"/>
          </a:xfrm>
        </p:spPr>
        <p:txBody>
          <a:bodyPr>
            <a:normAutofit/>
          </a:bodyPr>
          <a:lstStyle/>
          <a:p>
            <a:r>
              <a:rPr lang="en-GB" dirty="0" smtClean="0"/>
              <a:t>Elliptic flow: also right order of magnitude, but a bit too narrow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13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581775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Tw Cen MT" pitchFamily="34" charset="0"/>
              </a:rPr>
              <a:t>ALICE, Initial State conference</a:t>
            </a:r>
            <a:endParaRPr lang="en-US" sz="1200" dirty="0">
              <a:latin typeface="Tw Cen M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133600"/>
            <a:ext cx="5562600" cy="378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2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640935"/>
            <a:ext cx="9674352" cy="5562600"/>
          </a:xfrm>
        </p:spPr>
        <p:txBody>
          <a:bodyPr>
            <a:normAutofit/>
          </a:bodyPr>
          <a:lstStyle/>
          <a:p>
            <a:r>
              <a:rPr lang="nl-NL" sz="2200" dirty="0" smtClean="0"/>
              <a:t>Unknown: nucleon structure: # constituents, width constituent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US" sz="1500" dirty="0" smtClean="0"/>
              <a:t> </a:t>
            </a:r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7772400" cy="685482"/>
          </a:xfrm>
        </p:spPr>
        <p:txBody>
          <a:bodyPr>
            <a:normAutofit/>
          </a:bodyPr>
          <a:lstStyle/>
          <a:p>
            <a:r>
              <a:rPr lang="nl-NL" b="1" dirty="0" smtClean="0"/>
              <a:t>Event-by-event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14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88413" y="1219200"/>
            <a:ext cx="220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20-30%</a:t>
            </a:r>
          </a:p>
          <a:p>
            <a:endParaRPr lang="en-US" dirty="0"/>
          </a:p>
          <a:p>
            <a:r>
              <a:rPr lang="en-US" dirty="0" smtClean="0"/>
              <a:t>Total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ch</a:t>
            </a:r>
            <a:r>
              <a:rPr lang="en-US" dirty="0" smtClean="0"/>
              <a:t> in white</a:t>
            </a:r>
          </a:p>
          <a:p>
            <a:r>
              <a:rPr lang="en-US" dirty="0" smtClean="0"/>
              <a:t>(7300 from ALICE)</a:t>
            </a:r>
          </a:p>
          <a:p>
            <a:endParaRPr lang="en-US" dirty="0" smtClean="0"/>
          </a:p>
          <a:p>
            <a:r>
              <a:rPr lang="en-US" dirty="0" smtClean="0"/>
              <a:t>(from initial entropy)</a:t>
            </a:r>
          </a:p>
          <a:p>
            <a:endParaRPr lang="en-US" dirty="0"/>
          </a:p>
          <a:p>
            <a:r>
              <a:rPr lang="en-US" dirty="0" smtClean="0"/>
              <a:t>Averaged: top-left</a:t>
            </a:r>
          </a:p>
          <a:p>
            <a:endParaRPr lang="en-US" dirty="0"/>
          </a:p>
          <a:p>
            <a:r>
              <a:rPr lang="en-US" dirty="0" smtClean="0"/>
              <a:t>Implications for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1001153"/>
            <a:ext cx="6324600" cy="585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5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/>
              <a:t>universal rapidity profile</a:t>
            </a:r>
          </a:p>
          <a:p>
            <a:pPr lvl="1"/>
            <a:r>
              <a:rPr lang="en-US" dirty="0" smtClean="0"/>
              <a:t>Initial state: universal rapidity profile, with Bjorken velocity</a:t>
            </a:r>
          </a:p>
          <a:p>
            <a:pPr lvl="1"/>
            <a:r>
              <a:rPr lang="en-US" dirty="0" smtClean="0"/>
              <a:t>AdS/CFT: simple and strong predictions: fits some data??</a:t>
            </a:r>
          </a:p>
          <a:p>
            <a:pPr lvl="1"/>
            <a:r>
              <a:rPr lang="en-US" dirty="0" smtClean="0"/>
              <a:t>Current model only fitted overall energy density, very constrained</a:t>
            </a:r>
          </a:p>
          <a:p>
            <a:pPr lvl="1"/>
            <a:endParaRPr lang="en-US" b="1" dirty="0" smtClean="0"/>
          </a:p>
          <a:p>
            <a:r>
              <a:rPr lang="en-US" dirty="0" smtClean="0"/>
              <a:t>AdS/CFT plus MUSIC 3+1 hydro exciting: stay tuned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lvl="1"/>
            <a:r>
              <a:rPr lang="en-US" dirty="0" smtClean="0"/>
              <a:t>Directed flow as function of rapidity</a:t>
            </a:r>
          </a:p>
          <a:p>
            <a:pPr lvl="1"/>
            <a:r>
              <a:rPr lang="en-US" dirty="0" smtClean="0"/>
              <a:t>Test different transverse plane models? p-</a:t>
            </a:r>
            <a:r>
              <a:rPr lang="en-US" dirty="0" err="1" smtClean="0"/>
              <a:t>Pb</a:t>
            </a:r>
            <a:r>
              <a:rPr lang="en-US" dirty="0" smtClean="0"/>
              <a:t> collisions? Fluctuations?</a:t>
            </a:r>
          </a:p>
          <a:p>
            <a:pPr lvl="1"/>
            <a:r>
              <a:rPr lang="en-US" dirty="0" smtClean="0"/>
              <a:t>Rapidity dependence perhaps not studied enough?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Future is open: </a:t>
            </a:r>
            <a:r>
              <a:rPr lang="en-US" i="1" dirty="0" smtClean="0"/>
              <a:t>correct for infinite coupling approximation</a:t>
            </a:r>
            <a:r>
              <a:rPr lang="en-US" dirty="0" smtClean="0"/>
              <a:t>, finite baryon density, non-conformal theories, confining theories……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15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dirty="0" smtClean="0">
                <a:solidFill>
                  <a:srgbClr val="FF0000"/>
                </a:solidFill>
              </a:rPr>
              <a:t>See PhD thesis (1407.1849) for info/notebooks on AdS numerics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3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648" y="990600"/>
            <a:ext cx="8153400" cy="5562600"/>
          </a:xfrm>
        </p:spPr>
        <p:txBody>
          <a:bodyPr>
            <a:normAutofit/>
          </a:bodyPr>
          <a:lstStyle/>
          <a:p>
            <a:r>
              <a:rPr lang="nl-NL" sz="2200" dirty="0" smtClean="0"/>
              <a:t>Without fluctuation:		      With fluctuation: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US" sz="1500" dirty="0" smtClean="0"/>
              <a:t> </a:t>
            </a:r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 smtClean="0"/>
          </a:p>
          <a:p>
            <a:endParaRPr lang="nl-NL" sz="2200" dirty="0" smtClean="0"/>
          </a:p>
          <a:p>
            <a:r>
              <a:rPr lang="nl-NL" sz="2200" dirty="0" smtClean="0"/>
              <a:t>Big decrease in total multiplicity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nl-NL" sz="1700" dirty="0" smtClean="0"/>
              <a:t> relates back to old computations by Gubser/Pufu/Yarom/Lin/Shuryak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nl-NL" sz="1700" dirty="0" smtClean="0"/>
              <a:t> i.e. dN/d</a:t>
            </a:r>
            <a:r>
              <a:rPr lang="nl-NL" sz="1700" dirty="0" smtClean="0">
                <a:latin typeface="Symbol" pitchFamily="18" charset="2"/>
              </a:rPr>
              <a:t>h</a:t>
            </a:r>
            <a:r>
              <a:rPr lang="nl-NL" sz="1700" dirty="0" smtClean="0"/>
              <a:t> very sensitive to energy distribution of a nucleon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685482"/>
          </a:xfrm>
        </p:spPr>
        <p:txBody>
          <a:bodyPr>
            <a:normAutofit/>
          </a:bodyPr>
          <a:lstStyle/>
          <a:p>
            <a:r>
              <a:rPr lang="nl-NL" b="1" dirty="0" smtClean="0"/>
              <a:t>Event-by-event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16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524000"/>
            <a:ext cx="4724400" cy="314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3999"/>
            <a:ext cx="4648200" cy="310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66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91471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directed flow and </a:t>
            </a:r>
            <a:br>
              <a:rPr lang="en-GB" dirty="0" smtClean="0"/>
            </a:br>
            <a:r>
              <a:rPr lang="en-GB" dirty="0" smtClean="0"/>
              <a:t>longitudinal dynamics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373563"/>
          </a:xfrm>
        </p:spPr>
        <p:txBody>
          <a:bodyPr/>
          <a:lstStyle/>
          <a:p>
            <a:r>
              <a:rPr lang="en-GB" dirty="0" smtClean="0"/>
              <a:t>In non-central collisions there is directed flow: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17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581775"/>
            <a:ext cx="9467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Tw Cen MT" pitchFamily="34" charset="0"/>
              </a:rPr>
              <a:t>P. Bozek</a:t>
            </a:r>
            <a:r>
              <a:rPr lang="en-US" sz="1200" dirty="0">
                <a:latin typeface="Tw Cen MT" pitchFamily="34" charset="0"/>
              </a:rPr>
              <a:t>, </a:t>
            </a:r>
            <a:r>
              <a:rPr lang="en-US" sz="1200" dirty="0" smtClean="0">
                <a:latin typeface="Tw Cen MT" pitchFamily="34" charset="0"/>
              </a:rPr>
              <a:t>I. Wyskiel</a:t>
            </a:r>
            <a:r>
              <a:rPr lang="it-IT" sz="1200" dirty="0" smtClean="0">
                <a:latin typeface="Tw Cen MT" pitchFamily="34" charset="0"/>
              </a:rPr>
              <a:t>, </a:t>
            </a:r>
            <a:r>
              <a:rPr lang="en-US" sz="1200" dirty="0" smtClean="0">
                <a:latin typeface="Tw Cen MT" pitchFamily="34" charset="0"/>
              </a:rPr>
              <a:t>Directed </a:t>
            </a:r>
            <a:r>
              <a:rPr lang="en-US" sz="1200" dirty="0">
                <a:latin typeface="Tw Cen MT" pitchFamily="34" charset="0"/>
              </a:rPr>
              <a:t>flow in ultrarelativistic heavy-ion </a:t>
            </a:r>
            <a:r>
              <a:rPr lang="en-US" sz="1200" dirty="0" smtClean="0">
                <a:latin typeface="Tw Cen MT" pitchFamily="34" charset="0"/>
              </a:rPr>
              <a:t>collisions (2010)</a:t>
            </a:r>
            <a:endParaRPr lang="en-US" sz="1200" dirty="0">
              <a:latin typeface="Tw Cen MT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696183"/>
            <a:ext cx="3028102" cy="183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304800" y="1447800"/>
            <a:ext cx="5141805" cy="3463254"/>
            <a:chOff x="914400" y="1509089"/>
            <a:chExt cx="5141805" cy="346325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2079522"/>
              <a:ext cx="5141805" cy="25225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>
              <a:spLocks noChangeAspect="1"/>
            </p:cNvSpPr>
            <p:nvPr/>
          </p:nvSpPr>
          <p:spPr>
            <a:xfrm>
              <a:off x="3048000" y="1509089"/>
              <a:ext cx="533400" cy="2636258"/>
            </a:xfrm>
            <a:prstGeom prst="rect">
              <a:avLst/>
            </a:prstGeom>
            <a:blipFill dpi="0" rotWithShape="1">
              <a:blip r:embed="rId4" cstate="print">
                <a:alphaModFix amt="50000"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/>
            <p:cNvSpPr>
              <a:spLocks noChangeAspect="1"/>
            </p:cNvSpPr>
            <p:nvPr/>
          </p:nvSpPr>
          <p:spPr>
            <a:xfrm>
              <a:off x="1320835" y="2336085"/>
              <a:ext cx="431765" cy="2636258"/>
            </a:xfrm>
            <a:prstGeom prst="rect">
              <a:avLst/>
            </a:prstGeom>
            <a:blipFill dpi="0" rotWithShape="1">
              <a:blip r:embed="rId4" cstate="print">
                <a:alphaModFix amt="50000"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Content Placeholder 3"/>
          <p:cNvSpPr txBox="1">
            <a:spLocks/>
          </p:cNvSpPr>
          <p:nvPr/>
        </p:nvSpPr>
        <p:spPr>
          <a:xfrm>
            <a:off x="3733800" y="4655387"/>
            <a:ext cx="5029200" cy="220261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/>
              <a:t>‘Standard’ boost-invariant coherent model conflicts with </a:t>
            </a:r>
            <a:r>
              <a:rPr lang="en-GB" sz="2200" dirty="0" smtClean="0"/>
              <a:t>experiment</a:t>
            </a:r>
          </a:p>
          <a:p>
            <a:pPr lvl="1"/>
            <a:r>
              <a:rPr lang="en-GB" sz="1900" dirty="0" smtClean="0"/>
              <a:t>Either tilt, </a:t>
            </a:r>
          </a:p>
          <a:p>
            <a:pPr lvl="1"/>
            <a:r>
              <a:rPr lang="en-GB" sz="1900" dirty="0" smtClean="0"/>
              <a:t>Or use narrow rapidity profile</a:t>
            </a:r>
            <a:endParaRPr lang="en-GB" sz="1900" dirty="0"/>
          </a:p>
        </p:txBody>
      </p:sp>
      <p:sp>
        <p:nvSpPr>
          <p:cNvPr id="14" name="TextBox 13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1828800"/>
            <a:ext cx="348462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232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762318"/>
          </a:xfrm>
        </p:spPr>
        <p:txBody>
          <a:bodyPr>
            <a:normAutofit/>
          </a:bodyPr>
          <a:lstStyle/>
          <a:p>
            <a:r>
              <a:rPr lang="nl-NL" sz="2400" dirty="0" smtClean="0"/>
              <a:t>Regions without a rest frame (thin shocks)</a:t>
            </a:r>
            <a:endParaRPr lang="nl-NL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18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686800" cy="4373563"/>
          </a:xfrm>
        </p:spPr>
        <p:txBody>
          <a:bodyPr/>
          <a:lstStyle/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nl-NL" dirty="0" smtClean="0"/>
              <a:t> Regions with negative energy density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nl-NL" dirty="0" smtClean="0"/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nl-NL" dirty="0" smtClean="0"/>
              <a:t> Regions where no Lorentz boost </a:t>
            </a:r>
            <a:br>
              <a:rPr lang="nl-NL" dirty="0" smtClean="0"/>
            </a:br>
            <a:r>
              <a:rPr lang="nl-NL" dirty="0" smtClean="0"/>
              <a:t>  can diagonalise stress tensor!</a:t>
            </a:r>
          </a:p>
          <a:p>
            <a:pPr lvl="1">
              <a:buClr>
                <a:srgbClr val="C00000"/>
              </a:buClr>
            </a:pPr>
            <a:r>
              <a:rPr lang="nl-NL" dirty="0" smtClean="0"/>
              <a:t>Also found in other systems</a:t>
            </a:r>
          </a:p>
          <a:p>
            <a:pPr lvl="1">
              <a:buClr>
                <a:srgbClr val="C00000"/>
              </a:buClr>
            </a:pPr>
            <a:endParaRPr lang="nl-NL" dirty="0" smtClean="0"/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nl-NL" dirty="0" smtClean="0"/>
              <a:t> But no pathologies: </a:t>
            </a:r>
            <a:br>
              <a:rPr lang="nl-NL" dirty="0" smtClean="0"/>
            </a:br>
            <a:r>
              <a:rPr lang="nl-NL" dirty="0" smtClean="0"/>
              <a:t>  well-defined quantum phenomenon</a:t>
            </a:r>
          </a:p>
          <a:p>
            <a:pPr lvl="1">
              <a:buClr>
                <a:srgbClr val="C00000"/>
              </a:buClr>
            </a:pPr>
            <a:r>
              <a:rPr lang="nl-NL" dirty="0" smtClean="0"/>
              <a:t>Still curious: </a:t>
            </a:r>
            <a:br>
              <a:rPr lang="nl-NL" dirty="0" smtClean="0"/>
            </a:br>
            <a:r>
              <a:rPr lang="nl-NL" dirty="0" smtClean="0"/>
              <a:t>possibly present in HIC! </a:t>
            </a:r>
            <a:br>
              <a:rPr lang="nl-NL" dirty="0" smtClean="0"/>
            </a:br>
            <a:r>
              <a:rPr lang="nl-NL" dirty="0" smtClean="0"/>
              <a:t>(consequences??!)</a:t>
            </a:r>
          </a:p>
          <a:p>
            <a:endParaRPr lang="nl-NL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2209800"/>
            <a:ext cx="3810000" cy="403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143000" y="1219200"/>
            <a:ext cx="7812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b="1" dirty="0" smtClean="0">
                <a:solidFill>
                  <a:schemeClr val="accent1"/>
                </a:solidFill>
              </a:rPr>
              <a:t>Work with Paul Romatschke and Peter Arnold (1408.2518)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162800" cy="762318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Thermalisation/pressures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19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924800" cy="4373563"/>
          </a:xfrm>
        </p:spPr>
        <p:txBody>
          <a:bodyPr/>
          <a:lstStyle/>
          <a:p>
            <a:r>
              <a:rPr lang="nl-NL" dirty="0" smtClean="0"/>
              <a:t>Pressures, energy starts at zero, grows (unique to holography?)</a:t>
            </a:r>
          </a:p>
          <a:p>
            <a:endParaRPr lang="nl-NL" sz="1200" dirty="0" smtClean="0"/>
          </a:p>
          <a:p>
            <a:r>
              <a:rPr lang="nl-NL" dirty="0" smtClean="0"/>
              <a:t>Thermalises very fast (hydro applies in perhaps 0.02 fm/c)</a:t>
            </a:r>
          </a:p>
          <a:p>
            <a:pPr lvl="1"/>
            <a:r>
              <a:rPr lang="nl-NL" dirty="0" smtClean="0"/>
              <a:t>Thermalisation = relaxation non-hydro modes</a:t>
            </a:r>
          </a:p>
          <a:p>
            <a:pPr lvl="1"/>
            <a:r>
              <a:rPr lang="nl-NL" dirty="0" smtClean="0"/>
              <a:t>Gradients + viscous corrections are big</a:t>
            </a:r>
            <a:endParaRPr lang="nl-NL" dirty="0"/>
          </a:p>
        </p:txBody>
      </p:sp>
      <p:sp>
        <p:nvSpPr>
          <p:cNvPr id="10" name="TextBox 9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5" name="Group 11"/>
          <p:cNvGrpSpPr/>
          <p:nvPr/>
        </p:nvGrpSpPr>
        <p:grpSpPr>
          <a:xfrm>
            <a:off x="-152400" y="3505200"/>
            <a:ext cx="9075406" cy="3087109"/>
            <a:chOff x="-152400" y="3352800"/>
            <a:chExt cx="9075406" cy="308710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17527"/>
            <a:stretch>
              <a:fillRect/>
            </a:stretch>
          </p:blipFill>
          <p:spPr bwMode="auto">
            <a:xfrm>
              <a:off x="-152400" y="3352800"/>
              <a:ext cx="4191000" cy="3087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67200" y="3352800"/>
              <a:ext cx="4655806" cy="2863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3810000" y="5029200"/>
              <a:ext cx="304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Tw Cen MT" pitchFamily="34" charset="0"/>
              </a:rPr>
              <a:t>M.P. Heller, R.A. </a:t>
            </a:r>
            <a:r>
              <a:rPr lang="en-US" sz="1200" dirty="0" err="1" smtClean="0">
                <a:latin typeface="Tw Cen MT" pitchFamily="34" charset="0"/>
              </a:rPr>
              <a:t>Janik</a:t>
            </a:r>
            <a:r>
              <a:rPr lang="en-US" sz="1200" dirty="0" smtClean="0">
                <a:latin typeface="Tw Cen MT" pitchFamily="34" charset="0"/>
              </a:rPr>
              <a:t> and P. </a:t>
            </a:r>
            <a:r>
              <a:rPr lang="en-US" sz="1200" dirty="0" err="1" smtClean="0">
                <a:latin typeface="Tw Cen MT" pitchFamily="34" charset="0"/>
              </a:rPr>
              <a:t>Witaszczyk</a:t>
            </a:r>
            <a:r>
              <a:rPr lang="en-US" sz="1200" dirty="0" smtClean="0">
                <a:latin typeface="Tw Cen MT" pitchFamily="34" charset="0"/>
              </a:rPr>
              <a:t>, Hydrodynamic Gradient Expansion in Gauge Theory Plasmas (2013)</a:t>
            </a:r>
            <a:endParaRPr lang="it-IT" sz="1200" dirty="0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295082"/>
          </a:xfrm>
        </p:spPr>
        <p:txBody>
          <a:bodyPr/>
          <a:lstStyle/>
          <a:p>
            <a:r>
              <a:rPr lang="en-US" dirty="0" smtClean="0"/>
              <a:t>General idea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752600"/>
            <a:ext cx="8531352" cy="4781128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AdS</a:t>
            </a:r>
            <a:r>
              <a:rPr lang="en-US" dirty="0" smtClean="0"/>
              <a:t>/CFT: very successful for learning qualitative lessons:</a:t>
            </a:r>
          </a:p>
          <a:p>
            <a:pPr lvl="1"/>
            <a:r>
              <a:rPr lang="en-US" dirty="0" smtClean="0"/>
              <a:t>Small viscosity over entropy density</a:t>
            </a:r>
          </a:p>
          <a:p>
            <a:pPr lvl="1"/>
            <a:r>
              <a:rPr lang="en-US" dirty="0" smtClean="0"/>
              <a:t>Fast applicability of viscous hydrodynamics</a:t>
            </a:r>
          </a:p>
          <a:p>
            <a:pPr lvl="2"/>
            <a:r>
              <a:rPr lang="en-US" dirty="0" smtClean="0"/>
              <a:t>What should be initial condition for hydrodynamics?</a:t>
            </a:r>
          </a:p>
          <a:p>
            <a:endParaRPr lang="en-US" dirty="0" smtClean="0"/>
          </a:p>
          <a:p>
            <a:r>
              <a:rPr lang="nl-NL" dirty="0" smtClean="0"/>
              <a:t>Goal: use AdS/CFT in quantitative models for quark-gluon plasma</a:t>
            </a:r>
          </a:p>
          <a:p>
            <a:pPr lvl="1"/>
            <a:r>
              <a:rPr lang="nl-NL" dirty="0" smtClean="0"/>
              <a:t>First to leading order, i.e. </a:t>
            </a:r>
            <a:r>
              <a:rPr lang="nl-NL" i="1" dirty="0" smtClean="0"/>
              <a:t>infinitely strong coupling benchmark</a:t>
            </a:r>
          </a:p>
          <a:p>
            <a:pPr lvl="1"/>
            <a:r>
              <a:rPr lang="nl-NL" dirty="0" smtClean="0"/>
              <a:t>A lot of room for improvement</a:t>
            </a:r>
            <a:br>
              <a:rPr lang="nl-NL" dirty="0" smtClean="0"/>
            </a:br>
            <a:r>
              <a:rPr lang="nl-NL" dirty="0" smtClean="0"/>
              <a:t>(baryon charge, confinement, intermediate coupling, fluctuations etc)</a:t>
            </a:r>
          </a:p>
          <a:p>
            <a:endParaRPr lang="nl-NL" dirty="0" smtClean="0"/>
          </a:p>
          <a:p>
            <a:r>
              <a:rPr lang="nl-NL" dirty="0"/>
              <a:t>Not necessarily close to QCD (uncontrolled approximation)</a:t>
            </a:r>
          </a:p>
          <a:p>
            <a:pPr lvl="1"/>
            <a:r>
              <a:rPr lang="nl-NL" dirty="0"/>
              <a:t>Different field content: perhaps not so bad in thermal phase?</a:t>
            </a:r>
          </a:p>
          <a:p>
            <a:pPr lvl="1"/>
            <a:r>
              <a:rPr lang="nl-NL" dirty="0"/>
              <a:t>Initial stage at high energy, i.e. weak or intermediate coupling</a:t>
            </a:r>
          </a:p>
          <a:p>
            <a:endParaRPr lang="nl-NL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7" name="TextBox 6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nl-NL" sz="2200" dirty="0" smtClean="0"/>
              <a:t> Produced energy at mid-rapidity:</a:t>
            </a:r>
          </a:p>
          <a:p>
            <a:pPr lvl="1">
              <a:buNone/>
            </a:pPr>
            <a:r>
              <a:rPr lang="nl-NL" dirty="0" smtClean="0"/>
              <a:t>      </a:t>
            </a:r>
          </a:p>
          <a:p>
            <a:pPr lvl="1">
              <a:buNone/>
            </a:pPr>
            <a:endParaRPr lang="nl-NL" dirty="0" smtClean="0"/>
          </a:p>
          <a:p>
            <a:pPr lvl="1">
              <a:buNone/>
            </a:pPr>
            <a:r>
              <a:rPr lang="nl-NL" dirty="0" smtClean="0"/>
              <a:t>I.e. no “wounded” or “binary” scaling (but close to wounded in AA(!))</a:t>
            </a:r>
          </a:p>
          <a:p>
            <a:pPr lvl="1">
              <a:buNone/>
            </a:pPr>
            <a:endParaRPr lang="nl-NL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990282"/>
          </a:xfrm>
        </p:spPr>
        <p:txBody>
          <a:bodyPr>
            <a:normAutofit/>
          </a:bodyPr>
          <a:lstStyle/>
          <a:p>
            <a:r>
              <a:rPr lang="nl-NL" b="1" dirty="0" smtClean="0"/>
              <a:t>Wounded vs binary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20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143000"/>
            <a:ext cx="2968752" cy="36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Wilke\Dropbox\npartscaling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143000" y="3505200"/>
            <a:ext cx="5722188" cy="304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133600"/>
            <a:ext cx="5291137" cy="397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415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53400" cy="1371600"/>
          </a:xfrm>
        </p:spPr>
        <p:txBody>
          <a:bodyPr>
            <a:normAutofit/>
          </a:bodyPr>
          <a:lstStyle/>
          <a:p>
            <a:r>
              <a:rPr lang="en-GB" sz="3000" cap="none" dirty="0" smtClean="0"/>
              <a:t>p</a:t>
            </a:r>
            <a:r>
              <a:rPr lang="en-GB" sz="3000" dirty="0" smtClean="0"/>
              <a:t>-P</a:t>
            </a:r>
            <a:r>
              <a:rPr lang="en-GB" sz="3000" cap="none" dirty="0" smtClean="0"/>
              <a:t>b: </a:t>
            </a:r>
            <a:r>
              <a:rPr lang="en-GB" sz="3000" dirty="0" smtClean="0"/>
              <a:t>even more non-trivial?</a:t>
            </a:r>
            <a:endParaRPr lang="nl-NL" sz="3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24000"/>
            <a:ext cx="7620000" cy="4602163"/>
          </a:xfrm>
        </p:spPr>
        <p:txBody>
          <a:bodyPr/>
          <a:lstStyle/>
          <a:p>
            <a:r>
              <a:rPr lang="nl-NL" dirty="0" smtClean="0"/>
              <a:t>Shift rapidity profile to local c.o.m.</a:t>
            </a:r>
          </a:p>
          <a:p>
            <a:r>
              <a:rPr lang="nl-NL" dirty="0" smtClean="0">
                <a:sym typeface="Wingdings" pitchFamily="2" charset="2"/>
              </a:rPr>
              <a:t>Correct shape, a bit too narrow again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See also old article by Peter Steinberg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21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553200"/>
            <a:ext cx="9467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n-NO" sz="1200" dirty="0" smtClean="0">
                <a:latin typeface="Tw Cen MT" pitchFamily="34" charset="0"/>
              </a:rPr>
              <a:t>P. Steinberg, </a:t>
            </a:r>
            <a:r>
              <a:rPr lang="en-GB" sz="1200" dirty="0">
                <a:latin typeface="Tw Cen MT" pitchFamily="34" charset="0"/>
              </a:rPr>
              <a:t>Inclusive Pseudorapidity Distributions in p(d)+A Collisions Modeled With Shifted Rapidity </a:t>
            </a:r>
            <a:r>
              <a:rPr lang="en-GB" sz="1200" dirty="0" smtClean="0">
                <a:latin typeface="Tw Cen MT" pitchFamily="34" charset="0"/>
              </a:rPr>
              <a:t>Distributions (2007)</a:t>
            </a:r>
          </a:p>
          <a:p>
            <a:endParaRPr lang="it-IT" sz="1200" dirty="0">
              <a:latin typeface="Tw Cen MT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10000"/>
            <a:ext cx="2314796" cy="2402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019800" y="1447800"/>
            <a:ext cx="2523344" cy="242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799" y="3124200"/>
            <a:ext cx="476522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1371600"/>
          </a:xfrm>
        </p:spPr>
        <p:txBody>
          <a:bodyPr/>
          <a:lstStyle/>
          <a:p>
            <a:r>
              <a:rPr lang="en-GB" dirty="0" smtClean="0"/>
              <a:t>A universal rapidity profile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648" y="1600200"/>
            <a:ext cx="9293352" cy="5257800"/>
          </a:xfrm>
        </p:spPr>
        <p:txBody>
          <a:bodyPr>
            <a:normAutofit/>
          </a:bodyPr>
          <a:lstStyle/>
          <a:p>
            <a:r>
              <a:rPr lang="en-GB" sz="2300" dirty="0" smtClean="0"/>
              <a:t>How is plasma energy distributed in longitudinal direction?</a:t>
            </a:r>
          </a:p>
          <a:p>
            <a:endParaRPr lang="en-GB" sz="2300" dirty="0" smtClean="0"/>
          </a:p>
          <a:p>
            <a:endParaRPr lang="en-GB" sz="2300" dirty="0" smtClean="0"/>
          </a:p>
          <a:p>
            <a:endParaRPr lang="en-GB" sz="2300" dirty="0" smtClean="0"/>
          </a:p>
          <a:p>
            <a:endParaRPr lang="en-GB" sz="2300" dirty="0" smtClean="0"/>
          </a:p>
          <a:p>
            <a:endParaRPr lang="en-GB" sz="2300" dirty="0" smtClean="0"/>
          </a:p>
          <a:p>
            <a:endParaRPr lang="en-GB" sz="2300" dirty="0" smtClean="0"/>
          </a:p>
          <a:p>
            <a:endParaRPr lang="en-GB" sz="2300" dirty="0" smtClean="0"/>
          </a:p>
          <a:p>
            <a:endParaRPr lang="en-GB" sz="2300" dirty="0" smtClean="0"/>
          </a:p>
          <a:p>
            <a:r>
              <a:rPr lang="en-GB" sz="2300" dirty="0" smtClean="0"/>
              <a:t>Coherence: high energy profile is universal!</a:t>
            </a:r>
            <a:endParaRPr lang="en-GB" sz="23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22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724400" y="3048000"/>
            <a:ext cx="4419600" cy="25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14400" y="2436167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Low energy:</a:t>
            </a:r>
            <a:endParaRPr lang="nl-NL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2446494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High energy:</a:t>
            </a:r>
            <a:endParaRPr lang="nl-NL" sz="2400" dirty="0"/>
          </a:p>
        </p:txBody>
      </p:sp>
      <p:pic>
        <p:nvPicPr>
          <p:cNvPr id="1026" name="Picture 2" descr="D:\dropbox\Dropbox\rapiditywide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7200" y="3124200"/>
            <a:ext cx="4316228" cy="251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84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686800" cy="1371600"/>
          </a:xfrm>
        </p:spPr>
        <p:txBody>
          <a:bodyPr/>
          <a:lstStyle/>
          <a:p>
            <a:r>
              <a:rPr lang="en-US" dirty="0" smtClean="0"/>
              <a:t>Important conclusion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idx="1"/>
          </p:nvPr>
        </p:nvSpPr>
        <p:spPr>
          <a:xfrm>
            <a:off x="3276600" y="1524000"/>
            <a:ext cx="5867400" cy="1524000"/>
          </a:xfrm>
        </p:spPr>
        <p:txBody>
          <a:bodyPr>
            <a:normAutofit fontScale="77500" lnSpcReduction="20000"/>
          </a:bodyPr>
          <a:lstStyle/>
          <a:p>
            <a:r>
              <a:rPr lang="nl-NL" sz="2500" dirty="0" smtClean="0"/>
              <a:t>Longitudinal dynamics takes place </a:t>
            </a:r>
            <a:r>
              <a:rPr lang="nl-NL" sz="2500" b="1" dirty="0" smtClean="0"/>
              <a:t>in c.o.m. </a:t>
            </a:r>
            <a:r>
              <a:rPr lang="nl-NL" sz="2500" dirty="0" smtClean="0"/>
              <a:t>of participating nucleons</a:t>
            </a:r>
          </a:p>
          <a:p>
            <a:endParaRPr lang="nl-NL" sz="2000" dirty="0" smtClean="0"/>
          </a:p>
          <a:p>
            <a:r>
              <a:rPr lang="nl-NL" sz="2400" dirty="0" smtClean="0"/>
              <a:t>In particular, it is </a:t>
            </a:r>
            <a:r>
              <a:rPr lang="nl-NL" sz="2400" b="1" dirty="0" smtClean="0"/>
              <a:t>symmetric around mid-rapidity</a:t>
            </a:r>
          </a:p>
          <a:p>
            <a:pPr>
              <a:buNone/>
            </a:pPr>
            <a:endParaRPr lang="nl-NL" sz="26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23</a:t>
            </a:fld>
            <a:r>
              <a:rPr lang="nl-NL" dirty="0" smtClean="0"/>
              <a:t>/15</a:t>
            </a:r>
            <a:endParaRPr lang="nl-NL" dirty="0"/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419100" y="4076700"/>
            <a:ext cx="5410200" cy="1524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" name="Picture 8" descr="D:\dropbox\Dropbox\Shock_waves\figures\shockautod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2" y="1556880"/>
            <a:ext cx="3084013" cy="166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D:\dropbox\Dropbox\Shock_waves\figures\shockautoe0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124200"/>
            <a:ext cx="3084011" cy="165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:\dropbox\Dropbox\Shock_waves\figures\shockautoe1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3" y="5105400"/>
            <a:ext cx="3084012" cy="166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D:\dropbox\Dropbox\Shock_waves\figures\shockautoe1e201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49" y="5029200"/>
            <a:ext cx="3063851" cy="165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D:\dropbox\Dropbox\Shock_waves\figures\shockautoe2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89" y="3258036"/>
            <a:ext cx="3084012" cy="169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D:\dropbox\Dropbox\Shock_waves\figures\shockautoq0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200400"/>
            <a:ext cx="3084011" cy="166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D:\dropbox\Dropbox\Shock_waves\figures\shockautoe2002.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105400"/>
            <a:ext cx="2744296" cy="147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1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/>
              <a:t>Baryon number and conserved charge</a:t>
            </a:r>
            <a:endParaRPr lang="en-GB" sz="3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500" dirty="0"/>
              <a:t>Pure gravity doesn’t have conserved charge</a:t>
            </a:r>
          </a:p>
          <a:p>
            <a:pPr lvl="1"/>
            <a:r>
              <a:rPr lang="en-GB" sz="2200" dirty="0" smtClean="0"/>
              <a:t>Add vector field</a:t>
            </a:r>
          </a:p>
          <a:p>
            <a:r>
              <a:rPr lang="en-GB" sz="2500" dirty="0" smtClean="0"/>
              <a:t>Does net charge end up at high </a:t>
            </a:r>
            <a:r>
              <a:rPr lang="en-GB" sz="2500" i="1" dirty="0" smtClean="0">
                <a:latin typeface="Times" pitchFamily="18" charset="0"/>
                <a:cs typeface="Times" pitchFamily="18" charset="0"/>
              </a:rPr>
              <a:t>y</a:t>
            </a:r>
            <a:r>
              <a:rPr lang="en-GB" sz="2500" dirty="0" smtClean="0"/>
              <a:t>?</a:t>
            </a:r>
          </a:p>
          <a:p>
            <a:pPr lvl="1"/>
            <a:r>
              <a:rPr lang="en-GB" sz="2200" dirty="0"/>
              <a:t>Preliminary: </a:t>
            </a:r>
            <a:r>
              <a:rPr lang="en-GB" sz="2200" dirty="0" smtClean="0"/>
              <a:t>no or maybe...</a:t>
            </a:r>
            <a:endParaRPr lang="en-GB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24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69" y="4114800"/>
            <a:ext cx="3131138" cy="215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200" dirty="0" smtClean="0">
                <a:latin typeface="Tw Cen MT" pitchFamily="34" charset="0"/>
              </a:rPr>
              <a:t>BRAHMS,</a:t>
            </a:r>
            <a:r>
              <a:rPr lang="en-GB" sz="1200" dirty="0">
                <a:latin typeface="Tw Cen MT" pitchFamily="34" charset="0"/>
              </a:rPr>
              <a:t> Nuclear Stopping in </a:t>
            </a:r>
            <a:r>
              <a:rPr lang="en-GB" sz="1200" dirty="0" err="1">
                <a:latin typeface="Tw Cen MT" pitchFamily="34" charset="0"/>
              </a:rPr>
              <a:t>Au+Au</a:t>
            </a:r>
            <a:r>
              <a:rPr lang="en-GB" sz="1200" dirty="0">
                <a:latin typeface="Tw Cen MT" pitchFamily="34" charset="0"/>
              </a:rPr>
              <a:t> Collisions at √</a:t>
            </a:r>
            <a:r>
              <a:rPr lang="en-GB" sz="1200" dirty="0" err="1">
                <a:latin typeface="Tw Cen MT" pitchFamily="34" charset="0"/>
              </a:rPr>
              <a:t>s</a:t>
            </a:r>
            <a:r>
              <a:rPr lang="en-GB" sz="1200" baseline="-25000" dirty="0" err="1">
                <a:latin typeface="Tw Cen MT" pitchFamily="34" charset="0"/>
              </a:rPr>
              <a:t>NN</a:t>
            </a:r>
            <a:r>
              <a:rPr lang="en-GB" sz="1200" dirty="0">
                <a:latin typeface="Tw Cen MT" pitchFamily="34" charset="0"/>
              </a:rPr>
              <a:t> = 200 </a:t>
            </a:r>
            <a:r>
              <a:rPr lang="en-GB" sz="1200" dirty="0" err="1">
                <a:latin typeface="Tw Cen MT" pitchFamily="34" charset="0"/>
              </a:rPr>
              <a:t>GeV</a:t>
            </a:r>
            <a:r>
              <a:rPr lang="en-US" sz="1200" dirty="0" smtClean="0">
                <a:latin typeface="Tw Cen MT" pitchFamily="34" charset="0"/>
              </a:rPr>
              <a:t>(2003)</a:t>
            </a:r>
            <a:endParaRPr lang="it-IT" sz="1200" dirty="0">
              <a:latin typeface="Tw Cen MT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803" y="3771206"/>
            <a:ext cx="4114800" cy="265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D:\dropbox\Dropbox\Charged shocks\qqq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584" y="1917006"/>
            <a:ext cx="3394416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60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Entropies and multiplicities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r>
              <a:rPr lang="en-GB" dirty="0" smtClean="0"/>
              <a:t>Plasma </a:t>
            </a:r>
            <a:r>
              <a:rPr lang="en-GB" dirty="0" err="1" smtClean="0"/>
              <a:t>hadronises</a:t>
            </a:r>
            <a:r>
              <a:rPr lang="en-GB" dirty="0" smtClean="0"/>
              <a:t> around T~170MeV</a:t>
            </a:r>
          </a:p>
          <a:p>
            <a:r>
              <a:rPr lang="en-GB" dirty="0" smtClean="0"/>
              <a:t># of particles ~ local energy or entropy (~E/T)</a:t>
            </a:r>
          </a:p>
          <a:p>
            <a:r>
              <a:rPr lang="en-GB" dirty="0" smtClean="0"/>
              <a:t>Entropy is approximately conserved (</a:t>
            </a:r>
            <a:r>
              <a:rPr lang="en-GB" dirty="0" smtClean="0">
                <a:latin typeface="Symbol" pitchFamily="18" charset="2"/>
              </a:rPr>
              <a:t>h</a:t>
            </a:r>
            <a:r>
              <a:rPr lang="en-GB" dirty="0" smtClean="0"/>
              <a:t> small)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25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3733800"/>
            <a:ext cx="4758958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87748" y="3733800"/>
            <a:ext cx="4156252" cy="249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78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Apparent horizon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fontScale="92500" lnSpcReduction="10000"/>
          </a:bodyPr>
          <a:lstStyle/>
          <a:p>
            <a:r>
              <a:rPr lang="en-GB" sz="2500" dirty="0" smtClean="0"/>
              <a:t>Total entropy (per transverse area) mildly depends on </a:t>
            </a:r>
            <a:r>
              <a:rPr lang="en-GB" sz="2500" i="1" dirty="0" smtClean="0"/>
              <a:t>w</a:t>
            </a:r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 smtClean="0"/>
          </a:p>
          <a:p>
            <a:endParaRPr lang="en-GB" sz="2500" dirty="0" smtClean="0"/>
          </a:p>
          <a:p>
            <a:endParaRPr lang="en-GB" sz="2500" dirty="0" smtClean="0"/>
          </a:p>
          <a:p>
            <a:pPr marL="0" indent="0">
              <a:buNone/>
            </a:pPr>
            <a:r>
              <a:rPr lang="en-GB" sz="2500" dirty="0" smtClean="0"/>
              <a:t> </a:t>
            </a:r>
            <a:endParaRPr lang="en-GB" sz="2500" dirty="0"/>
          </a:p>
          <a:p>
            <a:r>
              <a:rPr lang="en-GB" sz="2500" dirty="0"/>
              <a:t>Step: assume small gradients in transverse plane</a:t>
            </a:r>
          </a:p>
          <a:p>
            <a:endParaRPr lang="en-GB" sz="25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26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9" name="Picture 2" descr="D:\dropbox\Dropbox\models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696" y="2697379"/>
            <a:ext cx="4217807" cy="233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667000"/>
            <a:ext cx="3695342" cy="28413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7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Example multiplicities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Two examples of entropy per transverse area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27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6146" name="Picture 2" descr="D:\dropbox\Dropbox\entropyLHCoffcentr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34" y="2551471"/>
            <a:ext cx="4367265" cy="344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dropbox\Dropbox\entropyLHCcentr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4367265" cy="343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99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Multiplicity plots</a:t>
            </a:r>
            <a:endParaRPr lang="nl-NL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267200" y="4330995"/>
            <a:ext cx="4572000" cy="2731842"/>
          </a:xfrm>
        </p:spPr>
        <p:txBody>
          <a:bodyPr/>
          <a:lstStyle/>
          <a:p>
            <a:r>
              <a:rPr lang="en-GB" sz="2500" dirty="0" smtClean="0"/>
              <a:t>Several corrections:</a:t>
            </a:r>
            <a:endParaRPr lang="en-GB" sz="2500" dirty="0"/>
          </a:p>
          <a:p>
            <a:pPr lvl="1"/>
            <a:r>
              <a:rPr lang="en-GB" sz="2200" dirty="0" smtClean="0"/>
              <a:t>No spectators (-15%)</a:t>
            </a:r>
          </a:p>
          <a:p>
            <a:pPr lvl="1"/>
            <a:r>
              <a:rPr lang="en-GB" sz="2200" dirty="0" smtClean="0"/>
              <a:t>Event-by-event fluctuations</a:t>
            </a:r>
          </a:p>
          <a:p>
            <a:pPr lvl="1"/>
            <a:r>
              <a:rPr lang="en-GB" sz="2200" dirty="0" smtClean="0"/>
              <a:t>More viscous effects?</a:t>
            </a:r>
          </a:p>
          <a:p>
            <a:pPr lvl="1"/>
            <a:r>
              <a:rPr lang="en-GB" sz="2200" dirty="0" smtClean="0"/>
              <a:t>Shape deuteron? </a:t>
            </a:r>
            <a:r>
              <a:rPr lang="en-GB" sz="2200" dirty="0" err="1" smtClean="0"/>
              <a:t>N</a:t>
            </a:r>
            <a:r>
              <a:rPr lang="en-GB" sz="2200" baseline="-25000" dirty="0" err="1" smtClean="0"/>
              <a:t>part</a:t>
            </a:r>
            <a:r>
              <a:rPr lang="en-GB" sz="2200" dirty="0" smtClean="0"/>
              <a:t>?</a:t>
            </a:r>
          </a:p>
          <a:p>
            <a:pPr lvl="1"/>
            <a:r>
              <a:rPr lang="en-GB" sz="2200" b="1" dirty="0" smtClean="0"/>
              <a:t>Weak coupling effects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28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810748"/>
            <a:ext cx="4553356" cy="228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03148" y="1529678"/>
            <a:ext cx="4740851" cy="284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374190"/>
            <a:ext cx="4267200" cy="217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0" y="0"/>
            <a:ext cx="9467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/>
              <a:t>Bulk Properties of </a:t>
            </a:r>
            <a:r>
              <a:rPr lang="en-US" sz="1200" dirty="0" err="1" smtClean="0"/>
              <a:t>Pb-Pb</a:t>
            </a:r>
            <a:r>
              <a:rPr lang="en-US" sz="1200" dirty="0" smtClean="0"/>
              <a:t> collisions at √</a:t>
            </a:r>
            <a:r>
              <a:rPr lang="en-US" sz="1200" dirty="0" err="1" smtClean="0"/>
              <a:t>s</a:t>
            </a:r>
            <a:r>
              <a:rPr lang="en-US" sz="1200" baseline="-25000" dirty="0" err="1" smtClean="0"/>
              <a:t>NN</a:t>
            </a:r>
            <a:r>
              <a:rPr lang="en-US" sz="1200" dirty="0" smtClean="0"/>
              <a:t> = 2.76 </a:t>
            </a:r>
            <a:r>
              <a:rPr lang="en-US" sz="1200" dirty="0" err="1" smtClean="0"/>
              <a:t>TeV</a:t>
            </a:r>
            <a:r>
              <a:rPr lang="en-US" sz="1200" dirty="0" smtClean="0"/>
              <a:t> measured by ALICE (2011)</a:t>
            </a:r>
          </a:p>
          <a:p>
            <a:r>
              <a:rPr lang="nl-NL" sz="1200" dirty="0" smtClean="0"/>
              <a:t>Pseudorapidity distributions of charged particles from Au+Au </a:t>
            </a:r>
            <a:r>
              <a:rPr lang="en-US" sz="1200" dirty="0" smtClean="0"/>
              <a:t>collisions at the maximum RHIC energy, √</a:t>
            </a:r>
            <a:r>
              <a:rPr lang="en-US" sz="1200" dirty="0" err="1" smtClean="0"/>
              <a:t>s</a:t>
            </a:r>
            <a:r>
              <a:rPr lang="en-US" sz="1200" baseline="-25000" dirty="0" err="1" smtClean="0"/>
              <a:t>NN</a:t>
            </a:r>
            <a:r>
              <a:rPr lang="en-US" sz="1200" dirty="0" smtClean="0"/>
              <a:t> =200 </a:t>
            </a:r>
            <a:r>
              <a:rPr lang="en-US" sz="1200" dirty="0" err="1" smtClean="0"/>
              <a:t>GeV</a:t>
            </a:r>
            <a:r>
              <a:rPr lang="en-US" sz="1200" dirty="0" smtClean="0"/>
              <a:t> (2001)</a:t>
            </a:r>
            <a:endParaRPr lang="it-IT" sz="1200" dirty="0">
              <a:latin typeface="Tw Cen M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64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Local energy density flatter in real time!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600200"/>
            <a:ext cx="8302752" cy="5257800"/>
          </a:xfrm>
        </p:spPr>
        <p:txBody>
          <a:bodyPr>
            <a:normAutofit fontScale="92500"/>
          </a:bodyPr>
          <a:lstStyle/>
          <a:p>
            <a:r>
              <a:rPr lang="en-GB" sz="2500" dirty="0" smtClean="0"/>
              <a:t>Instead of proper time, try real time local energy density:</a:t>
            </a:r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/>
          </a:p>
          <a:p>
            <a:endParaRPr lang="en-GB" sz="2500" dirty="0" smtClean="0"/>
          </a:p>
          <a:p>
            <a:endParaRPr lang="en-GB" sz="2500" dirty="0" smtClean="0"/>
          </a:p>
          <a:p>
            <a:r>
              <a:rPr lang="en-GB" sz="2500" dirty="0" smtClean="0"/>
              <a:t>Numerically hard at high </a:t>
            </a:r>
            <a:r>
              <a:rPr lang="en-GB" sz="2500" dirty="0" err="1" smtClean="0"/>
              <a:t>rapidities</a:t>
            </a:r>
            <a:endParaRPr lang="en-GB" sz="2500" dirty="0" smtClean="0"/>
          </a:p>
          <a:p>
            <a:pPr lvl="1"/>
            <a:r>
              <a:rPr lang="en-GB" sz="2200" dirty="0" smtClean="0"/>
              <a:t>Perhaps constant local energy density in real time?</a:t>
            </a:r>
          </a:p>
          <a:p>
            <a:pPr lvl="1"/>
            <a:r>
              <a:rPr lang="en-GB" sz="2200" dirty="0" smtClean="0"/>
              <a:t>Velocity seems close to boost-invariant:                (but changes?) </a:t>
            </a:r>
            <a:endParaRPr lang="en-GB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29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71" y="6473371"/>
            <a:ext cx="9906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D:\dropbox\Dropbox\eloctnarro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57399"/>
            <a:ext cx="5251450" cy="327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7605" y="2393383"/>
            <a:ext cx="3720475" cy="248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94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64" y="135848"/>
            <a:ext cx="8458200" cy="914718"/>
          </a:xfrm>
        </p:spPr>
        <p:txBody>
          <a:bodyPr>
            <a:normAutofit/>
          </a:bodyPr>
          <a:lstStyle/>
          <a:p>
            <a:r>
              <a:rPr lang="en-US" sz="2500" dirty="0" smtClean="0"/>
              <a:t>Collisions at infinitely strong coupling</a:t>
            </a:r>
            <a:endParaRPr lang="en-US" sz="25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3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845" y="2447514"/>
            <a:ext cx="6324600" cy="339947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13064" y="1214937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Match longitudinal profile of energy density to nuclei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Approximately homogeneous in transverse plane</a:t>
            </a:r>
          </a:p>
          <a:p>
            <a:endParaRPr lang="en-GB" dirty="0" smtClean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Tw Cen MT" pitchFamily="34" charset="0"/>
              </a:rPr>
              <a:t>J. </a:t>
            </a:r>
            <a:r>
              <a:rPr lang="en-US" sz="1200" dirty="0" err="1" smtClean="0">
                <a:latin typeface="Tw Cen MT" pitchFamily="34" charset="0"/>
              </a:rPr>
              <a:t>Casalderrey</a:t>
            </a:r>
            <a:r>
              <a:rPr lang="en-US" sz="1200" dirty="0" smtClean="0">
                <a:latin typeface="Tw Cen MT" pitchFamily="34" charset="0"/>
              </a:rPr>
              <a:t>-Solana, M.P. Heller, D. </a:t>
            </a:r>
            <a:r>
              <a:rPr lang="en-US" sz="1200" dirty="0" err="1" smtClean="0">
                <a:latin typeface="Tw Cen MT" pitchFamily="34" charset="0"/>
              </a:rPr>
              <a:t>Mateos</a:t>
            </a:r>
            <a:r>
              <a:rPr lang="en-US" sz="1200" dirty="0" smtClean="0">
                <a:latin typeface="Tw Cen MT" pitchFamily="34" charset="0"/>
              </a:rPr>
              <a:t> and WS, From full stopping to transparency in a holographic model of heavy ion collisions (2013)</a:t>
            </a:r>
            <a:endParaRPr lang="it-IT" sz="1200" dirty="0">
              <a:latin typeface="Tw Cen MT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2224397"/>
            <a:ext cx="20002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62113" y="5951888"/>
            <a:ext cx="1647825" cy="24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28600" y="5867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Benchmark: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05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086600" cy="1371600"/>
          </a:xfrm>
        </p:spPr>
        <p:txBody>
          <a:bodyPr>
            <a:normAutofit/>
          </a:bodyPr>
          <a:lstStyle/>
          <a:p>
            <a:r>
              <a:rPr lang="en-GB" dirty="0" smtClean="0"/>
              <a:t>Initial state versus thermal fluctuations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Result: little longitudinal initial state fluctuations</a:t>
            </a:r>
          </a:p>
          <a:p>
            <a:pPr lvl="1"/>
            <a:r>
              <a:rPr lang="en-GB" dirty="0" smtClean="0"/>
              <a:t>As opposed to transverse fluctuations!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1295400"/>
            <a:ext cx="533400" cy="244476"/>
          </a:xfrm>
        </p:spPr>
        <p:txBody>
          <a:bodyPr>
            <a:normAutofit fontScale="47500" lnSpcReduction="20000"/>
          </a:bodyPr>
          <a:lstStyle/>
          <a:p>
            <a:fld id="{21A58DBF-7C61-4997-9886-539CDC07A380}" type="slidenum">
              <a:rPr lang="nl-NL" smtClean="0"/>
              <a:pPr/>
              <a:t>30</a:t>
            </a:fld>
            <a:r>
              <a:rPr lang="nl-NL" dirty="0" smtClean="0"/>
              <a:t>/15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667000"/>
            <a:ext cx="4377300" cy="3900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581775"/>
            <a:ext cx="9467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n-NO" sz="1200" dirty="0" smtClean="0">
                <a:latin typeface="Tw Cen MT" pitchFamily="34" charset="0"/>
              </a:rPr>
              <a:t>T. Springer and M. Stephanov, </a:t>
            </a:r>
            <a:r>
              <a:rPr lang="en-GB" sz="1200" dirty="0">
                <a:latin typeface="Tw Cen MT" pitchFamily="34" charset="0"/>
              </a:rPr>
              <a:t>Hydrodynamic ﬂuctuations and two-point </a:t>
            </a:r>
            <a:r>
              <a:rPr lang="en-GB" sz="1200" dirty="0" smtClean="0">
                <a:latin typeface="Tw Cen MT" pitchFamily="34" charset="0"/>
              </a:rPr>
              <a:t>correlations (2012)</a:t>
            </a:r>
            <a:endParaRPr lang="it-IT" sz="1200" dirty="0">
              <a:latin typeface="Tw Cen MT" pitchFamily="34" charset="0"/>
            </a:endParaRPr>
          </a:p>
        </p:txBody>
      </p:sp>
      <p:pic>
        <p:nvPicPr>
          <p:cNvPr id="7" name="Picture 3" descr="C:\Users\Wilke\Dropbox\Shock_waves\comparenarrows.png"/>
          <p:cNvPicPr>
            <a:picLocks noChangeAspect="1" noChangeArrowheads="1"/>
          </p:cNvPicPr>
          <p:nvPr/>
        </p:nvPicPr>
        <p:blipFill>
          <a:blip r:embed="rId3" cstate="print"/>
          <a:srcRect t="49519" b="10866"/>
          <a:stretch>
            <a:fillRect/>
          </a:stretch>
        </p:blipFill>
        <p:spPr bwMode="auto">
          <a:xfrm>
            <a:off x="228600" y="2743200"/>
            <a:ext cx="3810000" cy="9144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886200"/>
            <a:ext cx="3048000" cy="2534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 flipH="1">
            <a:off x="4343400" y="2743200"/>
            <a:ext cx="76200" cy="3657600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88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686800" cy="121888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 universal rapidity profile</a:t>
            </a: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447800"/>
            <a:ext cx="8302752" cy="5257800"/>
          </a:xfrm>
        </p:spPr>
        <p:txBody>
          <a:bodyPr>
            <a:normAutofit/>
          </a:bodyPr>
          <a:lstStyle/>
          <a:p>
            <a:r>
              <a:rPr lang="en-GB" sz="2300" dirty="0" smtClean="0"/>
              <a:t>Local energy density, flat in </a:t>
            </a:r>
            <a:r>
              <a:rPr lang="en-GB" sz="2300" i="1" dirty="0" smtClean="0"/>
              <a:t>z, </a:t>
            </a:r>
            <a:r>
              <a:rPr lang="en-GB" sz="2300" dirty="0" smtClean="0"/>
              <a:t>Gaussian-like in rapidity</a:t>
            </a:r>
            <a:endParaRPr lang="en-GB" sz="2300" dirty="0"/>
          </a:p>
          <a:p>
            <a:endParaRPr lang="en-GB" sz="2300" dirty="0" smtClean="0"/>
          </a:p>
          <a:p>
            <a:endParaRPr lang="en-GB" sz="2300" dirty="0" smtClean="0"/>
          </a:p>
          <a:p>
            <a:endParaRPr lang="en-GB" sz="2300" dirty="0" smtClean="0"/>
          </a:p>
          <a:p>
            <a:endParaRPr lang="en-GB" sz="2300" dirty="0" smtClean="0"/>
          </a:p>
          <a:p>
            <a:endParaRPr lang="en-GB" sz="2300" dirty="0" smtClean="0"/>
          </a:p>
          <a:p>
            <a:endParaRPr lang="en-GB" sz="2300" dirty="0" smtClean="0"/>
          </a:p>
          <a:p>
            <a:endParaRPr lang="en-GB" sz="2300" dirty="0" smtClean="0"/>
          </a:p>
          <a:p>
            <a:r>
              <a:rPr lang="en-GB" sz="2300" dirty="0" smtClean="0"/>
              <a:t>Universal profile at high energies (compare with </a:t>
            </a:r>
            <a:r>
              <a:rPr lang="en-GB" sz="2300" dirty="0" err="1" smtClean="0"/>
              <a:t>pQCD</a:t>
            </a:r>
            <a:r>
              <a:rPr lang="en-GB" sz="23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300" dirty="0" smtClean="0"/>
              <a:t>Profile ~ 30% narrower at 200 </a:t>
            </a:r>
            <a:r>
              <a:rPr lang="en-GB" sz="2300" dirty="0" err="1" smtClean="0"/>
              <a:t>GeV</a:t>
            </a:r>
            <a:endParaRPr lang="en-GB" sz="2300" dirty="0" smtClean="0"/>
          </a:p>
          <a:p>
            <a:endParaRPr lang="en-GB" sz="2300" dirty="0"/>
          </a:p>
          <a:p>
            <a:endParaRPr lang="en-GB" sz="2300" dirty="0" smtClean="0"/>
          </a:p>
          <a:p>
            <a:endParaRPr lang="en-GB" sz="2300" dirty="0"/>
          </a:p>
          <a:p>
            <a:endParaRPr lang="en-GB" sz="2300" dirty="0" smtClean="0"/>
          </a:p>
          <a:p>
            <a:endParaRPr lang="en-GB" sz="2300" dirty="0"/>
          </a:p>
          <a:p>
            <a:endParaRPr lang="en-GB" sz="2300" dirty="0" smtClean="0"/>
          </a:p>
          <a:p>
            <a:endParaRPr lang="en-GB" sz="23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4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12" name="TextBox 11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90118" y="2133600"/>
            <a:ext cx="4884614" cy="262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722" y="1860759"/>
            <a:ext cx="4858278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0" y="6396335"/>
            <a:ext cx="9467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latin typeface="Tw Cen MT" pitchFamily="34" charset="0"/>
              </a:rPr>
              <a:t>J. </a:t>
            </a:r>
            <a:r>
              <a:rPr lang="en-US" sz="1200" dirty="0" err="1" smtClean="0">
                <a:latin typeface="Tw Cen MT" pitchFamily="34" charset="0"/>
              </a:rPr>
              <a:t>Casalderrey</a:t>
            </a:r>
            <a:r>
              <a:rPr lang="en-US" sz="1200" dirty="0" smtClean="0">
                <a:latin typeface="Tw Cen MT" pitchFamily="34" charset="0"/>
              </a:rPr>
              <a:t>-Solana, M.P. Heller, D. </a:t>
            </a:r>
            <a:r>
              <a:rPr lang="en-US" sz="1200" dirty="0" err="1" smtClean="0">
                <a:latin typeface="Tw Cen MT" pitchFamily="34" charset="0"/>
              </a:rPr>
              <a:t>Mateos</a:t>
            </a:r>
            <a:r>
              <a:rPr lang="en-US" sz="1200" dirty="0" smtClean="0">
                <a:latin typeface="Tw Cen MT" pitchFamily="34" charset="0"/>
              </a:rPr>
              <a:t> and WS, Longitudinal coherence in a holographic model of asymmetric collisions (2013)</a:t>
            </a:r>
          </a:p>
          <a:p>
            <a:r>
              <a:rPr lang="en-US" sz="1200" b="1" dirty="0" smtClean="0">
                <a:latin typeface="Tw Cen MT" pitchFamily="34" charset="0"/>
              </a:rPr>
              <a:t>P.M. </a:t>
            </a:r>
            <a:r>
              <a:rPr lang="en-US" sz="1200" b="1" dirty="0" err="1" smtClean="0">
                <a:latin typeface="Tw Cen MT" pitchFamily="34" charset="0"/>
              </a:rPr>
              <a:t>Chesler</a:t>
            </a:r>
            <a:r>
              <a:rPr lang="en-US" sz="1200" b="1" dirty="0" smtClean="0">
                <a:latin typeface="Tw Cen MT" pitchFamily="34" charset="0"/>
              </a:rPr>
              <a:t>, N. </a:t>
            </a:r>
            <a:r>
              <a:rPr lang="en-US" sz="1200" b="1" dirty="0" err="1" smtClean="0">
                <a:latin typeface="Tw Cen MT" pitchFamily="34" charset="0"/>
              </a:rPr>
              <a:t>Kilbertus</a:t>
            </a:r>
            <a:r>
              <a:rPr lang="en-US" sz="1200" b="1" dirty="0" smtClean="0">
                <a:latin typeface="Tw Cen MT" pitchFamily="34" charset="0"/>
              </a:rPr>
              <a:t> and WS, Universal hydrodynamic flow in holographic planar shock collisions (2015)</a:t>
            </a:r>
            <a:endParaRPr lang="it-IT" sz="1200" b="1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648" y="1447800"/>
            <a:ext cx="8153400" cy="5105400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nl-NL" sz="2200" dirty="0" smtClean="0"/>
              <a:t>Everything depends </a:t>
            </a:r>
            <a:r>
              <a:rPr lang="nl-NL" sz="2200" dirty="0"/>
              <a:t>only </a:t>
            </a:r>
            <a:r>
              <a:rPr lang="nl-NL" sz="2200" dirty="0" smtClean="0"/>
              <a:t>on</a:t>
            </a:r>
            <a:r>
              <a:rPr lang="nl-NL" sz="2200" dirty="0"/>
              <a:t>:</a:t>
            </a:r>
          </a:p>
          <a:p>
            <a:endParaRPr lang="nl-NL" sz="2200" dirty="0" smtClean="0"/>
          </a:p>
          <a:p>
            <a:r>
              <a:rPr lang="nl-NL" sz="2200" dirty="0" smtClean="0"/>
              <a:t>More non-trivial: 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nl-NL" sz="2200" dirty="0" smtClean="0"/>
              <a:t> rapidity profile + Bjorken velocity (shift to c.o.m.!)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nl-NL" sz="2200" dirty="0" smtClean="0"/>
              <a:t> fast thermalisation </a:t>
            </a:r>
            <a:r>
              <a:rPr lang="nl-NL" sz="2200" dirty="0" smtClean="0">
                <a:sym typeface="Wingdings" pitchFamily="2" charset="2"/>
              </a:rPr>
              <a:t></a:t>
            </a:r>
            <a:r>
              <a:rPr lang="nl-NL" sz="2200" dirty="0" smtClean="0"/>
              <a:t> decoupling of transverse dynamics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endParaRPr lang="nl-NL" sz="2200" dirty="0"/>
          </a:p>
          <a:p>
            <a:pPr>
              <a:buClr>
                <a:schemeClr val="tx2"/>
              </a:buClr>
            </a:pPr>
            <a:r>
              <a:rPr lang="nl-NL" sz="2200" dirty="0" smtClean="0"/>
              <a:t>Take favourite model for </a:t>
            </a:r>
            <a:r>
              <a:rPr lang="nl-NL" sz="2200" dirty="0"/>
              <a:t>transverse </a:t>
            </a:r>
            <a:r>
              <a:rPr lang="nl-NL" sz="2200" dirty="0" smtClean="0"/>
              <a:t>plane:</a:t>
            </a:r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nl-NL" sz="2200" dirty="0" smtClean="0"/>
              <a:t> Here integrated Wood-Saxon (no fluctuations)</a:t>
            </a:r>
            <a:endParaRPr lang="nl-NL" sz="2200" dirty="0"/>
          </a:p>
          <a:p>
            <a:pPr>
              <a:buClr>
                <a:schemeClr val="tx2"/>
              </a:buClr>
              <a:buFont typeface="Arial" pitchFamily="34" charset="0"/>
              <a:buChar char="•"/>
            </a:pPr>
            <a:r>
              <a:rPr lang="nl-NL" sz="2200" dirty="0"/>
              <a:t> </a:t>
            </a:r>
            <a:r>
              <a:rPr lang="nl-NL" sz="2200" dirty="0" smtClean="0"/>
              <a:t>Does not follow from AdS</a:t>
            </a:r>
            <a:endParaRPr lang="nl-NL" sz="2200" dirty="0"/>
          </a:p>
          <a:p>
            <a:pPr>
              <a:buClr>
                <a:schemeClr val="tx2"/>
              </a:buClr>
            </a:pPr>
            <a:endParaRPr lang="nl-NL" sz="2200" dirty="0" smtClean="0"/>
          </a:p>
          <a:p>
            <a:pPr>
              <a:buClr>
                <a:schemeClr val="tx2"/>
              </a:buClr>
            </a:pPr>
            <a:endParaRPr lang="nl-NL" sz="2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761682"/>
          </a:xfrm>
        </p:spPr>
        <p:txBody>
          <a:bodyPr>
            <a:normAutofit/>
          </a:bodyPr>
          <a:lstStyle/>
          <a:p>
            <a:r>
              <a:rPr lang="nl-NL" dirty="0" smtClean="0"/>
              <a:t>Off-central collisions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5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675493" y="1407180"/>
            <a:ext cx="4466198" cy="1068771"/>
            <a:chOff x="4114800" y="1524000"/>
            <a:chExt cx="4466198" cy="1068771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14800" y="1524000"/>
              <a:ext cx="3883152" cy="474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77585" y="2262517"/>
              <a:ext cx="1903413" cy="330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Straight Arrow Connector 15"/>
            <p:cNvCxnSpPr/>
            <p:nvPr/>
          </p:nvCxnSpPr>
          <p:spPr>
            <a:xfrm>
              <a:off x="5230507" y="2046522"/>
              <a:ext cx="1447078" cy="381122"/>
            </a:xfrm>
            <a:prstGeom prst="straightConnector1">
              <a:avLst/>
            </a:prstGeom>
            <a:ln w="412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415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934200" cy="914718"/>
          </a:xfrm>
        </p:spPr>
        <p:txBody>
          <a:bodyPr/>
          <a:lstStyle/>
          <a:p>
            <a:r>
              <a:rPr lang="nl-NL" dirty="0" smtClean="0"/>
              <a:t>Colliding two nuclei: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6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686800" cy="4373563"/>
          </a:xfrm>
        </p:spPr>
        <p:txBody>
          <a:bodyPr/>
          <a:lstStyle/>
          <a:p>
            <a:r>
              <a:rPr lang="nl-NL" dirty="0" smtClean="0"/>
              <a:t>Locally in transverse plane: use shock waves (i.e. ~Gaussian rapidity)</a:t>
            </a:r>
          </a:p>
          <a:p>
            <a:r>
              <a:rPr lang="nl-NL" dirty="0" smtClean="0">
                <a:sym typeface="Wingdings" pitchFamily="2" charset="2"/>
              </a:rPr>
              <a:t> Go and run hydro (MUSIC) and get particle spectra </a:t>
            </a:r>
            <a:endParaRPr lang="nl-NL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movie (1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" y="2057400"/>
            <a:ext cx="813435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16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382000" cy="137160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caveats</a:t>
            </a:r>
            <a:endParaRPr lang="nl-NL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648" y="1295082"/>
            <a:ext cx="8153400" cy="525780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Initial stage in heavy ion collisions is at intermediate coupling</a:t>
            </a:r>
            <a:endParaRPr lang="nl-NL" dirty="0"/>
          </a:p>
          <a:p>
            <a:pPr lvl="1"/>
            <a:r>
              <a:rPr lang="nl-NL" dirty="0" smtClean="0"/>
              <a:t>Expect over-estimate of stopping, more particles at mid-rapidity</a:t>
            </a:r>
          </a:p>
          <a:p>
            <a:pPr lvl="1"/>
            <a:r>
              <a:rPr lang="nl-NL" dirty="0" smtClean="0"/>
              <a:t>Expect (small) effects of confinement scale and net baryon number</a:t>
            </a:r>
          </a:p>
          <a:p>
            <a:pPr lvl="1"/>
            <a:r>
              <a:rPr lang="nl-NL" dirty="0" smtClean="0"/>
              <a:t>In future include things as rapidity dependence quarks/gluons</a:t>
            </a:r>
            <a:endParaRPr lang="nl-NL" dirty="0"/>
          </a:p>
          <a:p>
            <a:endParaRPr lang="nl-NL" dirty="0" smtClean="0"/>
          </a:p>
          <a:p>
            <a:r>
              <a:rPr lang="nl-NL" dirty="0"/>
              <a:t>Event-by-event changes picture qualitatively</a:t>
            </a:r>
          </a:p>
          <a:p>
            <a:pPr lvl="1"/>
            <a:r>
              <a:rPr lang="nl-NL" dirty="0"/>
              <a:t>Less entropy production (last slide)</a:t>
            </a:r>
          </a:p>
          <a:p>
            <a:pPr lvl="1"/>
            <a:r>
              <a:rPr lang="nl-NL" dirty="0" smtClean="0"/>
              <a:t>Somewhat more </a:t>
            </a:r>
            <a:r>
              <a:rPr lang="nl-NL" dirty="0"/>
              <a:t>energy at higher rapidities</a:t>
            </a:r>
          </a:p>
          <a:p>
            <a:pPr lvl="1"/>
            <a:r>
              <a:rPr lang="nl-NL" dirty="0"/>
              <a:t>Full 4+1D AdS evolution needed (not included</a:t>
            </a:r>
            <a:r>
              <a:rPr lang="nl-NL" dirty="0" smtClean="0"/>
              <a:t>)</a:t>
            </a:r>
          </a:p>
          <a:p>
            <a:pPr lvl="1"/>
            <a:endParaRPr lang="nl-NL" dirty="0"/>
          </a:p>
          <a:p>
            <a:r>
              <a:rPr lang="nl-NL" dirty="0" smtClean="0"/>
              <a:t>Nevertheless:</a:t>
            </a:r>
            <a:endParaRPr lang="nl-NL" dirty="0"/>
          </a:p>
          <a:p>
            <a:pPr lvl="1"/>
            <a:r>
              <a:rPr lang="nl-NL" dirty="0" smtClean="0"/>
              <a:t>Perhaps only model which has hydrodynamics as natural output</a:t>
            </a:r>
            <a:endParaRPr lang="nl-NL" dirty="0"/>
          </a:p>
          <a:p>
            <a:pPr lvl="1"/>
            <a:r>
              <a:rPr lang="nl-NL" dirty="0" smtClean="0"/>
              <a:t>Simple model can easily be improved to get more realistic settings</a:t>
            </a:r>
          </a:p>
          <a:p>
            <a:pPr lvl="1"/>
            <a:r>
              <a:rPr lang="nl-NL" dirty="0" smtClean="0"/>
              <a:t>In this case: no free parameters!</a:t>
            </a:r>
            <a:endParaRPr lang="nl-NL" dirty="0"/>
          </a:p>
          <a:p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7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10" name="TextBox 9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3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914718"/>
          </a:xfrm>
        </p:spPr>
        <p:txBody>
          <a:bodyPr>
            <a:normAutofit/>
          </a:bodyPr>
          <a:lstStyle/>
          <a:p>
            <a:r>
              <a:rPr lang="en-GB" dirty="0" smtClean="0"/>
              <a:t>MUSIC Results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0"/>
            <a:ext cx="7620000" cy="4876800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	</a:t>
            </a:r>
            <a:r>
              <a:rPr lang="en-GB" dirty="0" smtClean="0">
                <a:latin typeface="Symbol" pitchFamily="18" charset="2"/>
              </a:rPr>
              <a:t>h</a:t>
            </a:r>
            <a:r>
              <a:rPr lang="en-GB" dirty="0" smtClean="0"/>
              <a:t> = - 4			</a:t>
            </a:r>
            <a:r>
              <a:rPr lang="en-GB" dirty="0" smtClean="0">
                <a:latin typeface="Symbol" pitchFamily="18" charset="2"/>
              </a:rPr>
              <a:t> h</a:t>
            </a:r>
            <a:r>
              <a:rPr lang="en-GB" dirty="0" smtClean="0"/>
              <a:t> = 0			</a:t>
            </a:r>
            <a:r>
              <a:rPr lang="en-GB" dirty="0" smtClean="0">
                <a:latin typeface="Symbol" pitchFamily="18" charset="2"/>
              </a:rPr>
              <a:t> h</a:t>
            </a:r>
            <a:r>
              <a:rPr lang="en-GB" dirty="0" smtClean="0"/>
              <a:t> = 4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Impact parameter 8 fm, time 0.1 fm/c to 10 fm/c</a:t>
            </a:r>
          </a:p>
          <a:p>
            <a:endParaRPr lang="en-GB" sz="1200" dirty="0" smtClean="0"/>
          </a:p>
          <a:p>
            <a:r>
              <a:rPr lang="en-GB" dirty="0" smtClean="0"/>
              <a:t>Pre-flow in transverse plane by `</a:t>
            </a:r>
            <a:r>
              <a:rPr lang="en-GB" dirty="0" err="1" smtClean="0"/>
              <a:t>AdS</a:t>
            </a:r>
            <a:r>
              <a:rPr lang="en-GB" dirty="0" smtClean="0"/>
              <a:t>/CFT pre-flow’: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8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14" name="TextBox 13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173" name="Picture 5" descr="C:\Users\Wilke\Downloads\edenMovie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76400"/>
            <a:ext cx="9144000" cy="3048000"/>
          </a:xfrm>
          <a:prstGeom prst="rect">
            <a:avLst/>
          </a:prstGeom>
          <a:noFill/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0" y="6396335"/>
            <a:ext cx="9467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1200" dirty="0">
                <a:latin typeface="Tw Cen MT" pitchFamily="34" charset="0"/>
              </a:rPr>
              <a:t>WS, P. Romatschke and S. Pratt, </a:t>
            </a:r>
            <a:r>
              <a:rPr lang="en-US" sz="1200" dirty="0">
                <a:latin typeface="Tw Cen MT" pitchFamily="34" charset="0"/>
              </a:rPr>
              <a:t>Fully Dynamical Simulation of Central Nuclear Collisions (2013</a:t>
            </a:r>
            <a:r>
              <a:rPr lang="en-US" sz="1200" dirty="0" smtClean="0">
                <a:latin typeface="Tw Cen MT" pitchFamily="34" charset="0"/>
              </a:rPr>
              <a:t>)</a:t>
            </a:r>
          </a:p>
          <a:p>
            <a:r>
              <a:rPr lang="nl-NL" sz="1200" dirty="0">
                <a:latin typeface="Tw Cen MT" pitchFamily="34" charset="0"/>
              </a:rPr>
              <a:t>M. Habich, J.L. Nagle, P. Romatschke, Particle spectra and HBT radii for simulated central nuclear collisions (2014)</a:t>
            </a:r>
            <a:endParaRPr lang="en-US" sz="1200" dirty="0">
              <a:latin typeface="Tw Cen MT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5537728"/>
            <a:ext cx="2357438" cy="32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914718"/>
          </a:xfrm>
        </p:spPr>
        <p:txBody>
          <a:bodyPr>
            <a:normAutofit/>
          </a:bodyPr>
          <a:lstStyle/>
          <a:p>
            <a:r>
              <a:rPr lang="en-GB" dirty="0" smtClean="0"/>
              <a:t>MUSIC Results, RHIC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24000"/>
            <a:ext cx="7620000" cy="5029200"/>
          </a:xfrm>
        </p:spPr>
        <p:txBody>
          <a:bodyPr>
            <a:normAutofit/>
          </a:bodyPr>
          <a:lstStyle/>
          <a:p>
            <a:r>
              <a:rPr lang="en-GB" dirty="0" smtClean="0"/>
              <a:t>Directed flow: right ball-park values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sz="3000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Note: somewhat subtle to measure; event-plane etc</a:t>
            </a:r>
          </a:p>
          <a:p>
            <a:r>
              <a:rPr lang="en-GB" i="1" dirty="0" smtClean="0"/>
              <a:t>Could be very sensitive to viscosity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21A58DBF-7C61-4997-9886-539CDC07A380}" type="slidenum">
              <a:rPr lang="nl-NL" smtClean="0"/>
              <a:pPr/>
              <a:t>9</a:t>
            </a:fld>
            <a:r>
              <a:rPr lang="nl-NL" dirty="0" smtClean="0"/>
              <a:t>/15</a:t>
            </a:r>
            <a:endParaRPr lang="nl-NL" dirty="0"/>
          </a:p>
        </p:txBody>
      </p:sp>
      <p:sp>
        <p:nvSpPr>
          <p:cNvPr id="14" name="TextBox 13"/>
          <p:cNvSpPr txBox="1"/>
          <p:nvPr/>
        </p:nvSpPr>
        <p:spPr>
          <a:xfrm>
            <a:off x="7010400" y="12834"/>
            <a:ext cx="20970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00" dirty="0" smtClean="0">
                <a:solidFill>
                  <a:schemeClr val="bg2">
                    <a:lumMod val="50000"/>
                  </a:schemeClr>
                </a:solidFill>
              </a:rPr>
              <a:t>Wilke van der Schee, MIT</a:t>
            </a:r>
            <a:endParaRPr lang="nl-NL" sz="13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057400"/>
            <a:ext cx="5516593" cy="372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28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132676</TotalTime>
  <Words>1503</Words>
  <Application>Microsoft Office PowerPoint</Application>
  <PresentationFormat>On-screen Show (4:3)</PresentationFormat>
  <Paragraphs>360</Paragraphs>
  <Slides>30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Arial Black</vt:lpstr>
      <vt:lpstr>Calibri</vt:lpstr>
      <vt:lpstr>Symbol</vt:lpstr>
      <vt:lpstr>Times</vt:lpstr>
      <vt:lpstr>Tw Cen MT</vt:lpstr>
      <vt:lpstr>Tw Cen MT Condensed</vt:lpstr>
      <vt:lpstr>Wingdings</vt:lpstr>
      <vt:lpstr>Wingdings 2</vt:lpstr>
      <vt:lpstr>Theme1</vt:lpstr>
      <vt:lpstr>Initial state from holography</vt:lpstr>
      <vt:lpstr>General idea</vt:lpstr>
      <vt:lpstr>Collisions at infinitely strong coupling</vt:lpstr>
      <vt:lpstr>A universal rapidity profile</vt:lpstr>
      <vt:lpstr>Off-central collisions</vt:lpstr>
      <vt:lpstr>Colliding two nuclei:</vt:lpstr>
      <vt:lpstr>caveats</vt:lpstr>
      <vt:lpstr>MUSIC Results</vt:lpstr>
      <vt:lpstr>MUSIC Results, RHIC</vt:lpstr>
      <vt:lpstr>MUSIC Results, LHC</vt:lpstr>
      <vt:lpstr>MUSIC Results, RHIC</vt:lpstr>
      <vt:lpstr>MUSIC Results, LHC</vt:lpstr>
      <vt:lpstr>MUSIC Results, elliptic flow</vt:lpstr>
      <vt:lpstr>Event-by-event</vt:lpstr>
      <vt:lpstr>Discussion</vt:lpstr>
      <vt:lpstr>Event-by-event</vt:lpstr>
      <vt:lpstr>directed flow and  longitudinal dynamics</vt:lpstr>
      <vt:lpstr>Regions without a rest frame (thin shocks)</vt:lpstr>
      <vt:lpstr>Thermalisation/pressures</vt:lpstr>
      <vt:lpstr>Wounded vs binary</vt:lpstr>
      <vt:lpstr>p-Pb: even more non-trivial?</vt:lpstr>
      <vt:lpstr>A universal rapidity profile</vt:lpstr>
      <vt:lpstr>Important conclusion</vt:lpstr>
      <vt:lpstr>Baryon number and conserved charge</vt:lpstr>
      <vt:lpstr>Entropies and multiplicities</vt:lpstr>
      <vt:lpstr>Apparent horizon</vt:lpstr>
      <vt:lpstr>Example multiplicities</vt:lpstr>
      <vt:lpstr>Multiplicity plots</vt:lpstr>
      <vt:lpstr>Local energy density flatter in real time!</vt:lpstr>
      <vt:lpstr>Initial state versus thermal fluctuations</vt:lpstr>
    </vt:vector>
  </TitlesOfParts>
  <Company>Utrecht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holes as Information Scramblers</dc:title>
  <dc:creator>van der Schee</dc:creator>
  <cp:lastModifiedBy>Wilke</cp:lastModifiedBy>
  <cp:revision>3062</cp:revision>
  <cp:lastPrinted>2013-02-27T16:52:15Z</cp:lastPrinted>
  <dcterms:created xsi:type="dcterms:W3CDTF">2011-04-27T16:22:55Z</dcterms:created>
  <dcterms:modified xsi:type="dcterms:W3CDTF">2015-09-27T14:47:10Z</dcterms:modified>
</cp:coreProperties>
</file>