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96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64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27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12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11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61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283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24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75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9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40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71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70A35-6824-4F1A-B978-A13A6AF2B74A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65B41-3B19-4412-A5F7-BECEC0CC3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62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442" y="2448942"/>
            <a:ext cx="4645558" cy="440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83" y="2425581"/>
            <a:ext cx="4661805" cy="3187579"/>
          </a:xfrm>
        </p:spPr>
        <p:txBody>
          <a:bodyPr>
            <a:normAutofit/>
          </a:bodyPr>
          <a:lstStyle/>
          <a:p>
            <a:r>
              <a:rPr lang="en-GB" dirty="0" smtClean="0"/>
              <a:t>EC- </a:t>
            </a:r>
            <a:r>
              <a:rPr lang="en-GB" dirty="0"/>
              <a:t>funded ITN based at </a:t>
            </a:r>
            <a:r>
              <a:rPr lang="en-GB" dirty="0" smtClean="0"/>
              <a:t>CERN</a:t>
            </a:r>
          </a:p>
          <a:p>
            <a:r>
              <a:rPr lang="en-GB" dirty="0" smtClean="0"/>
              <a:t>10 </a:t>
            </a:r>
            <a:r>
              <a:rPr lang="en-GB" dirty="0"/>
              <a:t>PhD </a:t>
            </a:r>
            <a:r>
              <a:rPr lang="en-GB" dirty="0" smtClean="0"/>
              <a:t>(IDP) students</a:t>
            </a:r>
          </a:p>
          <a:p>
            <a:r>
              <a:rPr lang="en-GB" dirty="0" smtClean="0"/>
              <a:t>8 universities &amp; research centres</a:t>
            </a:r>
          </a:p>
          <a:p>
            <a:r>
              <a:rPr lang="en-GB" dirty="0" smtClean="0"/>
              <a:t>8 industrial partners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8" t="-4565" r="-1698" b="-4528"/>
          <a:stretch/>
        </p:blipFill>
        <p:spPr>
          <a:xfrm>
            <a:off x="22015" y="8879"/>
            <a:ext cx="2205200" cy="865422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</p:pic>
      <p:sp>
        <p:nvSpPr>
          <p:cNvPr id="7" name="TextBox 6"/>
          <p:cNvSpPr txBox="1"/>
          <p:nvPr/>
        </p:nvSpPr>
        <p:spPr>
          <a:xfrm>
            <a:off x="2984866" y="597624"/>
            <a:ext cx="24884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300" b="1" dirty="0">
                <a:solidFill>
                  <a:schemeClr val="accent1">
                    <a:lumMod val="75000"/>
                  </a:schemeClr>
                </a:solidFill>
              </a:rPr>
              <a:t> Introduction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4493" y="1327645"/>
            <a:ext cx="76678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/>
              <a:t>PACMAN = Particle Accelerator Components Metrology and Alignment to the Nanometre Scale.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09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446" y="3461657"/>
            <a:ext cx="8543110" cy="2715306"/>
          </a:xfrm>
        </p:spPr>
        <p:txBody>
          <a:bodyPr>
            <a:normAutofit/>
          </a:bodyPr>
          <a:lstStyle/>
          <a:p>
            <a:r>
              <a:rPr lang="en-GB" dirty="0" smtClean="0"/>
              <a:t>Create highly skilled scientists (advanced engineering &amp; transferable skills)</a:t>
            </a:r>
          </a:p>
          <a:p>
            <a:r>
              <a:rPr lang="en-GB" dirty="0" smtClean="0"/>
              <a:t>Develop high accuracy metrology &amp; alignment tools</a:t>
            </a:r>
          </a:p>
          <a:p>
            <a:r>
              <a:rPr lang="en-GB" dirty="0" smtClean="0"/>
              <a:t>Integrate technologies in a single automatic test stand</a:t>
            </a:r>
          </a:p>
          <a:p>
            <a:r>
              <a:rPr lang="en-GB" dirty="0" smtClean="0"/>
              <a:t>Validate methods and tooling on CLIC components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8" t="-4565" r="-1698" b="-4528"/>
          <a:stretch/>
        </p:blipFill>
        <p:spPr>
          <a:xfrm>
            <a:off x="22015" y="8879"/>
            <a:ext cx="2205200" cy="865422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</p:pic>
      <p:sp>
        <p:nvSpPr>
          <p:cNvPr id="7" name="TextBox 6"/>
          <p:cNvSpPr txBox="1"/>
          <p:nvPr/>
        </p:nvSpPr>
        <p:spPr>
          <a:xfrm>
            <a:off x="3327763" y="2967783"/>
            <a:ext cx="24884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3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3300" b="1" dirty="0" smtClean="0">
                <a:solidFill>
                  <a:schemeClr val="accent1">
                    <a:lumMod val="75000"/>
                  </a:schemeClr>
                </a:solidFill>
              </a:rPr>
              <a:t>Goals</a:t>
            </a:r>
            <a:endParaRPr lang="en-GB" sz="3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5" y="816671"/>
            <a:ext cx="8543110" cy="203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1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8" t="-4565" r="-1698" b="-4528"/>
          <a:stretch/>
        </p:blipFill>
        <p:spPr>
          <a:xfrm>
            <a:off x="22015" y="8879"/>
            <a:ext cx="2205200" cy="865422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</p:pic>
      <p:sp>
        <p:nvSpPr>
          <p:cNvPr id="5" name="TextBox 4"/>
          <p:cNvSpPr txBox="1"/>
          <p:nvPr/>
        </p:nvSpPr>
        <p:spPr>
          <a:xfrm>
            <a:off x="2984866" y="597624"/>
            <a:ext cx="37799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3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3300" b="1" dirty="0" smtClean="0">
                <a:solidFill>
                  <a:schemeClr val="accent1">
                    <a:lumMod val="75000"/>
                  </a:schemeClr>
                </a:solidFill>
              </a:rPr>
              <a:t>CLIC requirements</a:t>
            </a:r>
            <a:endParaRPr lang="en-GB" sz="3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4104" y="3269420"/>
            <a:ext cx="53204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800" dirty="0" smtClean="0"/>
              <a:t>Fiducialisation</a:t>
            </a:r>
          </a:p>
          <a:p>
            <a:pPr marL="342900" indent="-342900">
              <a:buFont typeface="+mj-lt"/>
              <a:buAutoNum type="arabicPeriod"/>
            </a:pPr>
            <a:endParaRPr lang="en-GB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800" dirty="0" smtClean="0"/>
              <a:t>Alignment on common support</a:t>
            </a:r>
          </a:p>
          <a:p>
            <a:pPr marL="342900" indent="-342900">
              <a:buFont typeface="+mj-lt"/>
              <a:buAutoNum type="arabicPeriod"/>
            </a:pPr>
            <a:endParaRPr lang="en-GB" sz="2800" dirty="0"/>
          </a:p>
          <a:p>
            <a:pPr marL="342900" indent="-342900">
              <a:buFont typeface="+mj-lt"/>
              <a:buAutoNum type="arabicPeriod"/>
            </a:pPr>
            <a:r>
              <a:rPr lang="en-GB" sz="2800" dirty="0" smtClean="0"/>
              <a:t>Alignment in tunnel</a:t>
            </a:r>
            <a:endParaRPr lang="en-GB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227215" y="2125295"/>
            <a:ext cx="50552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3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3300" b="1" dirty="0" smtClean="0">
                <a:solidFill>
                  <a:schemeClr val="accent1">
                    <a:lumMod val="75000"/>
                  </a:schemeClr>
                </a:solidFill>
              </a:rPr>
              <a:t>Current alignment strategy</a:t>
            </a:r>
            <a:endParaRPr lang="en-GB" sz="3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1435" y="1116175"/>
            <a:ext cx="7973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Pre-alignment of CLIC modules to 10 microns over a 200m sliding window</a:t>
            </a:r>
            <a:endParaRPr lang="en-GB" sz="28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78924" y="3002414"/>
            <a:ext cx="2407146" cy="3252454"/>
            <a:chOff x="6103362" y="1230926"/>
            <a:chExt cx="2708860" cy="3973941"/>
          </a:xfrm>
        </p:grpSpPr>
        <p:grpSp>
          <p:nvGrpSpPr>
            <p:cNvPr id="23" name="Group 22"/>
            <p:cNvGrpSpPr/>
            <p:nvPr/>
          </p:nvGrpSpPr>
          <p:grpSpPr>
            <a:xfrm>
              <a:off x="6233143" y="1230926"/>
              <a:ext cx="2287258" cy="3973941"/>
              <a:chOff x="6203831" y="1228190"/>
              <a:chExt cx="2287258" cy="3973941"/>
            </a:xfrm>
          </p:grpSpPr>
          <p:pic>
            <p:nvPicPr>
              <p:cNvPr id="25" name="Picture 2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32000" y="2938794"/>
                <a:ext cx="1763179" cy="10203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Picture 2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34609" y="1969727"/>
                <a:ext cx="1800967" cy="927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6203831" y="1228190"/>
                <a:ext cx="2250801" cy="770723"/>
                <a:chOff x="6629966" y="1228190"/>
                <a:chExt cx="2250801" cy="770723"/>
              </a:xfrm>
            </p:grpSpPr>
            <p:pic>
              <p:nvPicPr>
                <p:cNvPr id="29" name="Picture 28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15676" y="1284227"/>
                  <a:ext cx="665091" cy="61254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0" name="Picture 29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93094" y="1228190"/>
                  <a:ext cx="914503" cy="7707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" name="Picture 30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29966" y="1270825"/>
                  <a:ext cx="602274" cy="5966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28" name="Picture 27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79097" y="3965404"/>
                <a:ext cx="2111992" cy="1236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4" name="Straight Connector 23"/>
            <p:cNvCxnSpPr/>
            <p:nvPr/>
          </p:nvCxnSpPr>
          <p:spPr>
            <a:xfrm flipV="1">
              <a:off x="6103362" y="4280035"/>
              <a:ext cx="2708860" cy="84759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942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831" y="1455938"/>
            <a:ext cx="7886700" cy="4721025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GB" sz="2800" dirty="0"/>
              <a:t>Amalgamate all the pre-alignment steps at the same time and location.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 smtClean="0"/>
              <a:t>Integrate </a:t>
            </a:r>
            <a:r>
              <a:rPr lang="en-GB" sz="2800" dirty="0"/>
              <a:t>metrology, survey and alignment, nano-positioning, beam instrumentation, magnetic measurements, radio frequency.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8" t="-4565" r="-1698" b="-4528"/>
          <a:stretch/>
        </p:blipFill>
        <p:spPr>
          <a:xfrm>
            <a:off x="22015" y="8879"/>
            <a:ext cx="2205200" cy="865422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</p:pic>
      <p:sp>
        <p:nvSpPr>
          <p:cNvPr id="6" name="TextBox 5"/>
          <p:cNvSpPr txBox="1"/>
          <p:nvPr/>
        </p:nvSpPr>
        <p:spPr>
          <a:xfrm>
            <a:off x="1801939" y="760331"/>
            <a:ext cx="55304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3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3300" b="1" dirty="0" smtClean="0">
                <a:solidFill>
                  <a:schemeClr val="accent1">
                    <a:lumMod val="75000"/>
                  </a:schemeClr>
                </a:solidFill>
              </a:rPr>
              <a:t>PACMAN alignment strategy</a:t>
            </a:r>
            <a:endParaRPr lang="en-GB" sz="3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15" y="3701441"/>
            <a:ext cx="6885132" cy="284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131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PACMAN</dc:title>
  <dc:creator>Administrator</dc:creator>
  <cp:lastModifiedBy>Administrator</cp:lastModifiedBy>
  <cp:revision>14</cp:revision>
  <dcterms:created xsi:type="dcterms:W3CDTF">2014-11-26T15:27:42Z</dcterms:created>
  <dcterms:modified xsi:type="dcterms:W3CDTF">2015-01-13T14:30:55Z</dcterms:modified>
</cp:coreProperties>
</file>