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92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6335FAB-5872-4D26-8195-5EC01A680818}" type="doc">
      <dgm:prSet loTypeId="urn:microsoft.com/office/officeart/2005/8/layout/chart3" loCatId="relationship" qsTypeId="urn:microsoft.com/office/officeart/2005/8/quickstyle/simple5" qsCatId="simple" csTypeId="urn:microsoft.com/office/officeart/2005/8/colors/colorful5" csCatId="colorful" phldr="1"/>
      <dgm:spPr/>
    </dgm:pt>
    <dgm:pt modelId="{20495E64-F2B0-41B1-AB85-9491DE726AAA}">
      <dgm:prSet phldrT="[Text]" custT="1"/>
      <dgm:spPr/>
      <dgm:t>
        <a:bodyPr>
          <a:scene3d>
            <a:camera prst="orthographicFront">
              <a:rot lat="0" lon="0" rev="0"/>
            </a:camera>
            <a:lightRig rig="contrasting" dir="t">
              <a:rot lat="0" lon="0" rev="4500000"/>
            </a:lightRig>
          </a:scene3d>
          <a:sp3d contourW="6350" prstMaterial="metal">
            <a:bevelT w="127000" h="31750" prst="relaxedInset"/>
            <a:contourClr>
              <a:schemeClr val="accent1">
                <a:shade val="75000"/>
              </a:schemeClr>
            </a:contourClr>
          </a:sp3d>
        </a:bodyPr>
        <a:lstStyle/>
        <a:p>
          <a:r>
            <a:rPr lang="en-GB" sz="3500" b="1" cap="all" spc="0" dirty="0" smtClean="0">
              <a:ln w="0"/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WP 1</a:t>
          </a:r>
          <a:endParaRPr lang="en-GB" sz="3500" b="1" cap="all" spc="0" dirty="0">
            <a:ln w="0"/>
            <a:effectLst/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64B4F5E-7084-4D21-AADD-AC7B938840FF}" type="parTrans" cxnId="{12EE205A-28AC-44E7-9CBF-B09C71476EF2}">
      <dgm:prSet/>
      <dgm:spPr/>
      <dgm:t>
        <a:bodyPr/>
        <a:lstStyle/>
        <a:p>
          <a:endParaRPr lang="en-GB"/>
        </a:p>
      </dgm:t>
    </dgm:pt>
    <dgm:pt modelId="{0C780085-80D3-43DF-871B-9484FA5ABD7E}" type="sibTrans" cxnId="{12EE205A-28AC-44E7-9CBF-B09C71476EF2}">
      <dgm:prSet/>
      <dgm:spPr/>
      <dgm:t>
        <a:bodyPr/>
        <a:lstStyle/>
        <a:p>
          <a:endParaRPr lang="en-GB"/>
        </a:p>
      </dgm:t>
    </dgm:pt>
    <dgm:pt modelId="{3D805A5D-65A2-47FE-B440-65926523B8C8}">
      <dgm:prSet phldrT="[Text]" custT="1"/>
      <dgm:spPr/>
      <dgm:t>
        <a:bodyPr>
          <a:scene3d>
            <a:camera prst="orthographicFront">
              <a:rot lat="0" lon="0" rev="0"/>
            </a:camera>
            <a:lightRig rig="contrasting" dir="t">
              <a:rot lat="0" lon="0" rev="4500000"/>
            </a:lightRig>
          </a:scene3d>
          <a:sp3d contourW="6350" prstMaterial="metal">
            <a:bevelT w="127000" h="31750" prst="relaxedInset"/>
            <a:contourClr>
              <a:schemeClr val="accent1">
                <a:shade val="75000"/>
              </a:schemeClr>
            </a:contourClr>
          </a:sp3d>
        </a:bodyPr>
        <a:lstStyle/>
        <a:p>
          <a:r>
            <a:rPr lang="en-GB" sz="3500" b="1" cap="all" spc="0" smtClean="0">
              <a:ln w="0"/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WP 2</a:t>
          </a:r>
          <a:endParaRPr lang="en-GB" sz="3500" b="1" cap="all" spc="0" dirty="0">
            <a:ln w="0"/>
            <a:effectLst/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9EB4D7B-F402-4298-AE97-18A61418F9E1}" type="parTrans" cxnId="{75C8D165-89F0-42CB-A66D-45D955450B37}">
      <dgm:prSet/>
      <dgm:spPr/>
      <dgm:t>
        <a:bodyPr/>
        <a:lstStyle/>
        <a:p>
          <a:endParaRPr lang="en-GB"/>
        </a:p>
      </dgm:t>
    </dgm:pt>
    <dgm:pt modelId="{73DD21AA-E47A-4D92-B4F8-BA1E70ACE050}" type="sibTrans" cxnId="{75C8D165-89F0-42CB-A66D-45D955450B37}">
      <dgm:prSet/>
      <dgm:spPr/>
      <dgm:t>
        <a:bodyPr/>
        <a:lstStyle/>
        <a:p>
          <a:endParaRPr lang="en-GB"/>
        </a:p>
      </dgm:t>
    </dgm:pt>
    <dgm:pt modelId="{61B560B3-1919-4749-BC17-105EBDF9EC66}">
      <dgm:prSet phldrT="[Text]" custT="1"/>
      <dgm:spPr/>
      <dgm:t>
        <a:bodyPr>
          <a:scene3d>
            <a:camera prst="orthographicFront">
              <a:rot lat="0" lon="0" rev="0"/>
            </a:camera>
            <a:lightRig rig="contrasting" dir="t">
              <a:rot lat="0" lon="0" rev="4500000"/>
            </a:lightRig>
          </a:scene3d>
          <a:sp3d contourW="6350" prstMaterial="metal">
            <a:bevelT w="127000" h="31750" prst="relaxedInset"/>
            <a:contourClr>
              <a:schemeClr val="accent1">
                <a:shade val="75000"/>
              </a:schemeClr>
            </a:contourClr>
          </a:sp3d>
        </a:bodyPr>
        <a:lstStyle/>
        <a:p>
          <a:r>
            <a:rPr lang="en-GB" sz="3500" b="1" cap="all" spc="0" smtClean="0">
              <a:ln w="0"/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WP 3</a:t>
          </a:r>
          <a:endParaRPr lang="en-GB" sz="3500" b="1" cap="all" spc="0" dirty="0">
            <a:ln w="0"/>
            <a:effectLst/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B25CDA3-C067-41F5-AA4E-7C6BD18745DF}" type="parTrans" cxnId="{EAFE5766-97AA-4486-8625-D2DA44831B47}">
      <dgm:prSet/>
      <dgm:spPr/>
      <dgm:t>
        <a:bodyPr/>
        <a:lstStyle/>
        <a:p>
          <a:endParaRPr lang="en-GB"/>
        </a:p>
      </dgm:t>
    </dgm:pt>
    <dgm:pt modelId="{FE1EBF24-18FE-4C54-A606-75298A322F6F}" type="sibTrans" cxnId="{EAFE5766-97AA-4486-8625-D2DA44831B47}">
      <dgm:prSet/>
      <dgm:spPr/>
      <dgm:t>
        <a:bodyPr/>
        <a:lstStyle/>
        <a:p>
          <a:endParaRPr lang="en-GB"/>
        </a:p>
      </dgm:t>
    </dgm:pt>
    <dgm:pt modelId="{9DFB9A29-821B-4C40-8279-0EBDCDC48C25}">
      <dgm:prSet phldrT="[Text]" custT="1"/>
      <dgm:spPr/>
      <dgm:t>
        <a:bodyPr>
          <a:scene3d>
            <a:camera prst="orthographicFront">
              <a:rot lat="0" lon="0" rev="0"/>
            </a:camera>
            <a:lightRig rig="contrasting" dir="t">
              <a:rot lat="0" lon="0" rev="4500000"/>
            </a:lightRig>
          </a:scene3d>
          <a:sp3d contourW="6350" prstMaterial="metal">
            <a:bevelT w="127000" h="31750" prst="relaxedInset"/>
            <a:contourClr>
              <a:schemeClr val="accent1">
                <a:shade val="75000"/>
              </a:schemeClr>
            </a:contourClr>
          </a:sp3d>
        </a:bodyPr>
        <a:lstStyle/>
        <a:p>
          <a:r>
            <a:rPr lang="en-GB" sz="3500" b="1" cap="all" spc="0" smtClean="0">
              <a:ln w="0"/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WP 4</a:t>
          </a:r>
          <a:endParaRPr lang="en-GB" sz="3500" b="1" cap="all" spc="0" dirty="0">
            <a:ln w="0"/>
            <a:effectLst/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A7B9B0C-4D78-451C-815D-8B44BE1E8D5A}" type="parTrans" cxnId="{35F830A7-FB71-4F1A-92C8-D1E4D3477B51}">
      <dgm:prSet/>
      <dgm:spPr/>
      <dgm:t>
        <a:bodyPr/>
        <a:lstStyle/>
        <a:p>
          <a:endParaRPr lang="en-GB"/>
        </a:p>
      </dgm:t>
    </dgm:pt>
    <dgm:pt modelId="{6837073F-1A13-4631-A3E6-997EBB8B52CF}" type="sibTrans" cxnId="{35F830A7-FB71-4F1A-92C8-D1E4D3477B51}">
      <dgm:prSet/>
      <dgm:spPr/>
      <dgm:t>
        <a:bodyPr/>
        <a:lstStyle/>
        <a:p>
          <a:endParaRPr lang="en-GB"/>
        </a:p>
      </dgm:t>
    </dgm:pt>
    <dgm:pt modelId="{D152F0DE-E2B6-45CA-B176-AD4C6859BC3B}" type="pres">
      <dgm:prSet presAssocID="{26335FAB-5872-4D26-8195-5EC01A680818}" presName="compositeShape" presStyleCnt="0">
        <dgm:presLayoutVars>
          <dgm:chMax val="7"/>
          <dgm:dir/>
          <dgm:resizeHandles val="exact"/>
        </dgm:presLayoutVars>
      </dgm:prSet>
      <dgm:spPr/>
    </dgm:pt>
    <dgm:pt modelId="{DF8E785B-414B-4CFE-8AA0-CA508DC047D6}" type="pres">
      <dgm:prSet presAssocID="{26335FAB-5872-4D26-8195-5EC01A680818}" presName="wedge1" presStyleLbl="node1" presStyleIdx="0" presStyleCnt="4" custLinFactNeighborX="-2731" custLinFactNeighborY="3592"/>
      <dgm:spPr/>
      <dgm:t>
        <a:bodyPr/>
        <a:lstStyle/>
        <a:p>
          <a:endParaRPr lang="en-GB"/>
        </a:p>
      </dgm:t>
    </dgm:pt>
    <dgm:pt modelId="{494F304F-6EE0-40A9-AEDF-29AEC1B2666D}" type="pres">
      <dgm:prSet presAssocID="{26335FAB-5872-4D26-8195-5EC01A680818}" presName="wedge1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44186F6-556D-445E-A249-A50930E00275}" type="pres">
      <dgm:prSet presAssocID="{26335FAB-5872-4D26-8195-5EC01A680818}" presName="wedge2" presStyleLbl="node1" presStyleIdx="1" presStyleCnt="4" custLinFactNeighborX="1751" custLinFactNeighborY="1487"/>
      <dgm:spPr/>
      <dgm:t>
        <a:bodyPr/>
        <a:lstStyle/>
        <a:p>
          <a:endParaRPr lang="en-GB"/>
        </a:p>
      </dgm:t>
    </dgm:pt>
    <dgm:pt modelId="{D4F47CFE-5A10-4D57-920B-4D8CEC26DAC4}" type="pres">
      <dgm:prSet presAssocID="{26335FAB-5872-4D26-8195-5EC01A680818}" presName="wedge2Tx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E5D01B1-01EA-4128-901D-E3B786E889D1}" type="pres">
      <dgm:prSet presAssocID="{26335FAB-5872-4D26-8195-5EC01A680818}" presName="wedge3" presStyleLbl="node1" presStyleIdx="2" presStyleCnt="4" custLinFactNeighborX="-626" custLinFactNeighborY="1487"/>
      <dgm:spPr/>
      <dgm:t>
        <a:bodyPr/>
        <a:lstStyle/>
        <a:p>
          <a:endParaRPr lang="en-GB"/>
        </a:p>
      </dgm:t>
    </dgm:pt>
    <dgm:pt modelId="{16CC58A1-1BCE-4A3C-B76E-12B1525F42CB}" type="pres">
      <dgm:prSet presAssocID="{26335FAB-5872-4D26-8195-5EC01A680818}" presName="wedge3Tx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DC4185F-76DD-4FF6-8DB9-AF654DB111DE}" type="pres">
      <dgm:prSet presAssocID="{26335FAB-5872-4D26-8195-5EC01A680818}" presName="wedge4" presStyleLbl="node1" presStyleIdx="3" presStyleCnt="4" custLinFactNeighborX="-626" custLinFactNeighborY="-622"/>
      <dgm:spPr/>
      <dgm:t>
        <a:bodyPr/>
        <a:lstStyle/>
        <a:p>
          <a:endParaRPr lang="en-GB"/>
        </a:p>
      </dgm:t>
    </dgm:pt>
    <dgm:pt modelId="{D576D807-F786-4874-AA59-0D15080E9F39}" type="pres">
      <dgm:prSet presAssocID="{26335FAB-5872-4D26-8195-5EC01A680818}" presName="wedge4Tx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2EA259CC-B98D-4EBA-8449-000927C10309}" type="presOf" srcId="{9DFB9A29-821B-4C40-8279-0EBDCDC48C25}" destId="{D576D807-F786-4874-AA59-0D15080E9F39}" srcOrd="1" destOrd="0" presId="urn:microsoft.com/office/officeart/2005/8/layout/chart3"/>
    <dgm:cxn modelId="{9BD57F84-5592-47D6-BAD7-83675FF409EA}" type="presOf" srcId="{9DFB9A29-821B-4C40-8279-0EBDCDC48C25}" destId="{5DC4185F-76DD-4FF6-8DB9-AF654DB111DE}" srcOrd="0" destOrd="0" presId="urn:microsoft.com/office/officeart/2005/8/layout/chart3"/>
    <dgm:cxn modelId="{12EE205A-28AC-44E7-9CBF-B09C71476EF2}" srcId="{26335FAB-5872-4D26-8195-5EC01A680818}" destId="{20495E64-F2B0-41B1-AB85-9491DE726AAA}" srcOrd="0" destOrd="0" parTransId="{C64B4F5E-7084-4D21-AADD-AC7B938840FF}" sibTransId="{0C780085-80D3-43DF-871B-9484FA5ABD7E}"/>
    <dgm:cxn modelId="{EAFE5766-97AA-4486-8625-D2DA44831B47}" srcId="{26335FAB-5872-4D26-8195-5EC01A680818}" destId="{61B560B3-1919-4749-BC17-105EBDF9EC66}" srcOrd="2" destOrd="0" parTransId="{8B25CDA3-C067-41F5-AA4E-7C6BD18745DF}" sibTransId="{FE1EBF24-18FE-4C54-A606-75298A322F6F}"/>
    <dgm:cxn modelId="{75C8D165-89F0-42CB-A66D-45D955450B37}" srcId="{26335FAB-5872-4D26-8195-5EC01A680818}" destId="{3D805A5D-65A2-47FE-B440-65926523B8C8}" srcOrd="1" destOrd="0" parTransId="{19EB4D7B-F402-4298-AE97-18A61418F9E1}" sibTransId="{73DD21AA-E47A-4D92-B4F8-BA1E70ACE050}"/>
    <dgm:cxn modelId="{CB56833B-3EE6-42A9-ADBE-D3B4BDA02734}" type="presOf" srcId="{61B560B3-1919-4749-BC17-105EBDF9EC66}" destId="{0E5D01B1-01EA-4128-901D-E3B786E889D1}" srcOrd="0" destOrd="0" presId="urn:microsoft.com/office/officeart/2005/8/layout/chart3"/>
    <dgm:cxn modelId="{7484F78F-091E-4612-80B1-6D52366158B8}" type="presOf" srcId="{3D805A5D-65A2-47FE-B440-65926523B8C8}" destId="{D4F47CFE-5A10-4D57-920B-4D8CEC26DAC4}" srcOrd="1" destOrd="0" presId="urn:microsoft.com/office/officeart/2005/8/layout/chart3"/>
    <dgm:cxn modelId="{10E67AA8-C023-435E-A018-74CFEE063E00}" type="presOf" srcId="{3D805A5D-65A2-47FE-B440-65926523B8C8}" destId="{744186F6-556D-445E-A249-A50930E00275}" srcOrd="0" destOrd="0" presId="urn:microsoft.com/office/officeart/2005/8/layout/chart3"/>
    <dgm:cxn modelId="{EF8796EF-8A26-4F7A-A84B-D7E3EC31C3EA}" type="presOf" srcId="{26335FAB-5872-4D26-8195-5EC01A680818}" destId="{D152F0DE-E2B6-45CA-B176-AD4C6859BC3B}" srcOrd="0" destOrd="0" presId="urn:microsoft.com/office/officeart/2005/8/layout/chart3"/>
    <dgm:cxn modelId="{7752E801-CBA2-4DDC-A05C-14B7E787EA7F}" type="presOf" srcId="{20495E64-F2B0-41B1-AB85-9491DE726AAA}" destId="{494F304F-6EE0-40A9-AEDF-29AEC1B2666D}" srcOrd="1" destOrd="0" presId="urn:microsoft.com/office/officeart/2005/8/layout/chart3"/>
    <dgm:cxn modelId="{7CE11525-B2B9-4E00-A481-E7AB9F9B4802}" type="presOf" srcId="{20495E64-F2B0-41B1-AB85-9491DE726AAA}" destId="{DF8E785B-414B-4CFE-8AA0-CA508DC047D6}" srcOrd="0" destOrd="0" presId="urn:microsoft.com/office/officeart/2005/8/layout/chart3"/>
    <dgm:cxn modelId="{5014E66C-83FA-4330-858A-1D7B447C5501}" type="presOf" srcId="{61B560B3-1919-4749-BC17-105EBDF9EC66}" destId="{16CC58A1-1BCE-4A3C-B76E-12B1525F42CB}" srcOrd="1" destOrd="0" presId="urn:microsoft.com/office/officeart/2005/8/layout/chart3"/>
    <dgm:cxn modelId="{35F830A7-FB71-4F1A-92C8-D1E4D3477B51}" srcId="{26335FAB-5872-4D26-8195-5EC01A680818}" destId="{9DFB9A29-821B-4C40-8279-0EBDCDC48C25}" srcOrd="3" destOrd="0" parTransId="{7A7B9B0C-4D78-451C-815D-8B44BE1E8D5A}" sibTransId="{6837073F-1A13-4631-A3E6-997EBB8B52CF}"/>
    <dgm:cxn modelId="{3638F0EB-F1E0-4F22-9FDC-A8124CC74B2E}" type="presParOf" srcId="{D152F0DE-E2B6-45CA-B176-AD4C6859BC3B}" destId="{DF8E785B-414B-4CFE-8AA0-CA508DC047D6}" srcOrd="0" destOrd="0" presId="urn:microsoft.com/office/officeart/2005/8/layout/chart3"/>
    <dgm:cxn modelId="{C63893AF-4C52-45ED-BC04-E9A9766EBEBB}" type="presParOf" srcId="{D152F0DE-E2B6-45CA-B176-AD4C6859BC3B}" destId="{494F304F-6EE0-40A9-AEDF-29AEC1B2666D}" srcOrd="1" destOrd="0" presId="urn:microsoft.com/office/officeart/2005/8/layout/chart3"/>
    <dgm:cxn modelId="{3B0CB57F-CC3C-4780-B39E-F252CB789FB2}" type="presParOf" srcId="{D152F0DE-E2B6-45CA-B176-AD4C6859BC3B}" destId="{744186F6-556D-445E-A249-A50930E00275}" srcOrd="2" destOrd="0" presId="urn:microsoft.com/office/officeart/2005/8/layout/chart3"/>
    <dgm:cxn modelId="{AFBA6062-21B2-419D-A19C-86F9F6B5D3DF}" type="presParOf" srcId="{D152F0DE-E2B6-45CA-B176-AD4C6859BC3B}" destId="{D4F47CFE-5A10-4D57-920B-4D8CEC26DAC4}" srcOrd="3" destOrd="0" presId="urn:microsoft.com/office/officeart/2005/8/layout/chart3"/>
    <dgm:cxn modelId="{AAC94E17-95B6-4E1B-BCF4-EC35E38D18AE}" type="presParOf" srcId="{D152F0DE-E2B6-45CA-B176-AD4C6859BC3B}" destId="{0E5D01B1-01EA-4128-901D-E3B786E889D1}" srcOrd="4" destOrd="0" presId="urn:microsoft.com/office/officeart/2005/8/layout/chart3"/>
    <dgm:cxn modelId="{15D80995-3B85-47C4-9C8F-187023D23B88}" type="presParOf" srcId="{D152F0DE-E2B6-45CA-B176-AD4C6859BC3B}" destId="{16CC58A1-1BCE-4A3C-B76E-12B1525F42CB}" srcOrd="5" destOrd="0" presId="urn:microsoft.com/office/officeart/2005/8/layout/chart3"/>
    <dgm:cxn modelId="{E93705D5-4A09-4519-996F-EA85E779980B}" type="presParOf" srcId="{D152F0DE-E2B6-45CA-B176-AD4C6859BC3B}" destId="{5DC4185F-76DD-4FF6-8DB9-AF654DB111DE}" srcOrd="6" destOrd="0" presId="urn:microsoft.com/office/officeart/2005/8/layout/chart3"/>
    <dgm:cxn modelId="{686E14D6-9263-469B-B70B-E24A53AE790A}" type="presParOf" srcId="{D152F0DE-E2B6-45CA-B176-AD4C6859BC3B}" destId="{D576D807-F786-4874-AA59-0D15080E9F39}" srcOrd="7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8E785B-414B-4CFE-8AA0-CA508DC047D6}">
      <dsp:nvSpPr>
        <dsp:cNvPr id="0" name=""/>
        <dsp:cNvSpPr/>
      </dsp:nvSpPr>
      <dsp:spPr>
        <a:xfrm>
          <a:off x="1319823" y="375809"/>
          <a:ext cx="3413760" cy="3413760"/>
        </a:xfrm>
        <a:prstGeom prst="pie">
          <a:avLst>
            <a:gd name="adj1" fmla="val 16200000"/>
            <a:gd name="adj2" fmla="val 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4450" tIns="44450" rIns="44450" bIns="44450" numCol="1" spcCol="1270" anchor="ctr" anchorCtr="0">
          <a:noAutofit/>
          <a:scene3d>
            <a:camera prst="orthographicFront">
              <a:rot lat="0" lon="0" rev="0"/>
            </a:camera>
            <a:lightRig rig="contrasting" dir="t">
              <a:rot lat="0" lon="0" rev="4500000"/>
            </a:lightRig>
          </a:scene3d>
          <a:sp3d contourW="6350" prstMaterial="metal">
            <a:bevelT w="127000" h="31750" prst="relaxedInset"/>
            <a:contourClr>
              <a:schemeClr val="accent1">
                <a:shade val="75000"/>
              </a:schemeClr>
            </a:contourClr>
          </a:sp3d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500" b="1" kern="1200" cap="all" spc="0" dirty="0" smtClean="0">
              <a:ln w="0"/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WP 1</a:t>
          </a:r>
          <a:endParaRPr lang="en-GB" sz="3500" b="1" kern="1200" cap="all" spc="0" dirty="0">
            <a:ln w="0"/>
            <a:effectLst/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065717" y="1007355"/>
        <a:ext cx="1259840" cy="1016000"/>
      </dsp:txXfrm>
    </dsp:sp>
    <dsp:sp modelId="{744186F6-556D-445E-A249-A50930E00275}">
      <dsp:nvSpPr>
        <dsp:cNvPr id="0" name=""/>
        <dsp:cNvSpPr/>
      </dsp:nvSpPr>
      <dsp:spPr>
        <a:xfrm>
          <a:off x="1328962" y="447815"/>
          <a:ext cx="3413760" cy="3413760"/>
        </a:xfrm>
        <a:prstGeom prst="pie">
          <a:avLst>
            <a:gd name="adj1" fmla="val 0"/>
            <a:gd name="adj2" fmla="val 5400000"/>
          </a:avLst>
        </a:prstGeom>
        <a:gradFill rotWithShape="0">
          <a:gsLst>
            <a:gs pos="0">
              <a:schemeClr val="accent5">
                <a:hueOff val="-3311292"/>
                <a:satOff val="13270"/>
                <a:lumOff val="2876"/>
                <a:alphaOff val="0"/>
                <a:shade val="51000"/>
                <a:satMod val="130000"/>
              </a:schemeClr>
            </a:gs>
            <a:gs pos="80000">
              <a:schemeClr val="accent5">
                <a:hueOff val="-3311292"/>
                <a:satOff val="13270"/>
                <a:lumOff val="2876"/>
                <a:alphaOff val="0"/>
                <a:shade val="93000"/>
                <a:satMod val="130000"/>
              </a:schemeClr>
            </a:gs>
            <a:gs pos="100000">
              <a:schemeClr val="accent5">
                <a:hueOff val="-3311292"/>
                <a:satOff val="13270"/>
                <a:lumOff val="287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4450" tIns="44450" rIns="44450" bIns="44450" numCol="1" spcCol="1270" anchor="ctr" anchorCtr="0">
          <a:noAutofit/>
          <a:scene3d>
            <a:camera prst="orthographicFront">
              <a:rot lat="0" lon="0" rev="0"/>
            </a:camera>
            <a:lightRig rig="contrasting" dir="t">
              <a:rot lat="0" lon="0" rev="4500000"/>
            </a:lightRig>
          </a:scene3d>
          <a:sp3d contourW="6350" prstMaterial="metal">
            <a:bevelT w="127000" h="31750" prst="relaxedInset"/>
            <a:contourClr>
              <a:schemeClr val="accent1">
                <a:shade val="75000"/>
              </a:schemeClr>
            </a:contourClr>
          </a:sp3d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500" b="1" kern="1200" cap="all" spc="0" smtClean="0">
              <a:ln w="0"/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WP 2</a:t>
          </a:r>
          <a:endParaRPr lang="en-GB" sz="3500" b="1" kern="1200" cap="all" spc="0" dirty="0">
            <a:ln w="0"/>
            <a:effectLst/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096802" y="2215655"/>
        <a:ext cx="1259840" cy="1016000"/>
      </dsp:txXfrm>
    </dsp:sp>
    <dsp:sp modelId="{0E5D01B1-01EA-4128-901D-E3B786E889D1}">
      <dsp:nvSpPr>
        <dsp:cNvPr id="0" name=""/>
        <dsp:cNvSpPr/>
      </dsp:nvSpPr>
      <dsp:spPr>
        <a:xfrm>
          <a:off x="1247817" y="447815"/>
          <a:ext cx="3413760" cy="3413760"/>
        </a:xfrm>
        <a:prstGeom prst="pie">
          <a:avLst>
            <a:gd name="adj1" fmla="val 5400000"/>
            <a:gd name="adj2" fmla="val 10800000"/>
          </a:avLst>
        </a:prstGeom>
        <a:gradFill rotWithShape="0">
          <a:gsLst>
            <a:gs pos="0">
              <a:schemeClr val="accent5">
                <a:hueOff val="-6622584"/>
                <a:satOff val="26541"/>
                <a:lumOff val="5752"/>
                <a:alphaOff val="0"/>
                <a:shade val="51000"/>
                <a:satMod val="130000"/>
              </a:schemeClr>
            </a:gs>
            <a:gs pos="80000">
              <a:schemeClr val="accent5">
                <a:hueOff val="-6622584"/>
                <a:satOff val="26541"/>
                <a:lumOff val="5752"/>
                <a:alphaOff val="0"/>
                <a:shade val="93000"/>
                <a:satMod val="130000"/>
              </a:schemeClr>
            </a:gs>
            <a:gs pos="100000">
              <a:schemeClr val="accent5">
                <a:hueOff val="-6622584"/>
                <a:satOff val="26541"/>
                <a:lumOff val="575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4450" tIns="44450" rIns="44450" bIns="44450" numCol="1" spcCol="1270" anchor="ctr" anchorCtr="0">
          <a:noAutofit/>
          <a:scene3d>
            <a:camera prst="orthographicFront">
              <a:rot lat="0" lon="0" rev="0"/>
            </a:camera>
            <a:lightRig rig="contrasting" dir="t">
              <a:rot lat="0" lon="0" rev="4500000"/>
            </a:lightRig>
          </a:scene3d>
          <a:sp3d contourW="6350" prstMaterial="metal">
            <a:bevelT w="127000" h="31750" prst="relaxedInset"/>
            <a:contourClr>
              <a:schemeClr val="accent1">
                <a:shade val="75000"/>
              </a:schemeClr>
            </a:contourClr>
          </a:sp3d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500" b="1" kern="1200" cap="all" spc="0" smtClean="0">
              <a:ln w="0"/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WP 3</a:t>
          </a:r>
          <a:endParaRPr lang="en-GB" sz="3500" b="1" kern="1200" cap="all" spc="0" dirty="0">
            <a:ln w="0"/>
            <a:effectLst/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633897" y="2215655"/>
        <a:ext cx="1259840" cy="1016000"/>
      </dsp:txXfrm>
    </dsp:sp>
    <dsp:sp modelId="{5DC4185F-76DD-4FF6-8DB9-AF654DB111DE}">
      <dsp:nvSpPr>
        <dsp:cNvPr id="0" name=""/>
        <dsp:cNvSpPr/>
      </dsp:nvSpPr>
      <dsp:spPr>
        <a:xfrm>
          <a:off x="1247817" y="375819"/>
          <a:ext cx="3413760" cy="3413760"/>
        </a:xfrm>
        <a:prstGeom prst="pie">
          <a:avLst>
            <a:gd name="adj1" fmla="val 10800000"/>
            <a:gd name="adj2" fmla="val 16200000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4450" tIns="44450" rIns="44450" bIns="44450" numCol="1" spcCol="1270" anchor="ctr" anchorCtr="0">
          <a:noAutofit/>
          <a:scene3d>
            <a:camera prst="orthographicFront">
              <a:rot lat="0" lon="0" rev="0"/>
            </a:camera>
            <a:lightRig rig="contrasting" dir="t">
              <a:rot lat="0" lon="0" rev="4500000"/>
            </a:lightRig>
          </a:scene3d>
          <a:sp3d contourW="6350" prstMaterial="metal">
            <a:bevelT w="127000" h="31750" prst="relaxedInset"/>
            <a:contourClr>
              <a:schemeClr val="accent1">
                <a:shade val="75000"/>
              </a:schemeClr>
            </a:contourClr>
          </a:sp3d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500" b="1" kern="1200" cap="all" spc="0" smtClean="0">
              <a:ln w="0"/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WP 4</a:t>
          </a:r>
          <a:endParaRPr lang="en-GB" sz="3500" b="1" kern="1200" cap="all" spc="0" dirty="0">
            <a:ln w="0"/>
            <a:effectLst/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633897" y="1005739"/>
        <a:ext cx="1259840" cy="1016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C33156-ACB7-4E56-B07B-797941BC86E3}" type="datetimeFigureOut">
              <a:rPr lang="en-GB" smtClean="0"/>
              <a:t>13/01/2015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0DEDA0-4B34-4822-B5ED-0096968C5A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1677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DFF13F-8070-4AA1-A4E3-0CDAFC1AD232}" type="slidenum">
              <a:rPr lang="en-GB" smtClean="0"/>
              <a:t>1</a:t>
            </a:fld>
            <a:endParaRPr lang="en-GB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GB" smtClean="0"/>
              <a:t>ddd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22098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GB" smtClean="0"/>
              <a:t>ddd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DFF13F-8070-4AA1-A4E3-0CDAFC1AD232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65022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F5FCC-6A54-4934-B227-2E1F2049848D}" type="datetimeFigureOut">
              <a:rPr lang="en-GB" smtClean="0"/>
              <a:t>13/01/2015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C6C0E-B471-4C1E-A905-9BBE13291B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5720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F5FCC-6A54-4934-B227-2E1F2049848D}" type="datetimeFigureOut">
              <a:rPr lang="en-GB" smtClean="0"/>
              <a:t>13/01/2015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C6C0E-B471-4C1E-A905-9BBE13291B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34952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F5FCC-6A54-4934-B227-2E1F2049848D}" type="datetimeFigureOut">
              <a:rPr lang="en-GB" smtClean="0"/>
              <a:t>13/01/2015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C6C0E-B471-4C1E-A905-9BBE13291B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6594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F5FCC-6A54-4934-B227-2E1F2049848D}" type="datetimeFigureOut">
              <a:rPr lang="en-GB" smtClean="0"/>
              <a:t>13/01/2015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C6C0E-B471-4C1E-A905-9BBE13291B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5663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F5FCC-6A54-4934-B227-2E1F2049848D}" type="datetimeFigureOut">
              <a:rPr lang="en-GB" smtClean="0"/>
              <a:t>13/01/2015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C6C0E-B471-4C1E-A905-9BBE13291B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4031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F5FCC-6A54-4934-B227-2E1F2049848D}" type="datetimeFigureOut">
              <a:rPr lang="en-GB" smtClean="0"/>
              <a:t>13/01/2015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C6C0E-B471-4C1E-A905-9BBE13291B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81189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F5FCC-6A54-4934-B227-2E1F2049848D}" type="datetimeFigureOut">
              <a:rPr lang="en-GB" smtClean="0"/>
              <a:t>13/01/2015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C6C0E-B471-4C1E-A905-9BBE13291B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50409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F5FCC-6A54-4934-B227-2E1F2049848D}" type="datetimeFigureOut">
              <a:rPr lang="en-GB" smtClean="0"/>
              <a:t>13/01/2015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C6C0E-B471-4C1E-A905-9BBE13291B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41684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F5FCC-6A54-4934-B227-2E1F2049848D}" type="datetimeFigureOut">
              <a:rPr lang="en-GB" smtClean="0"/>
              <a:t>13/01/2015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C6C0E-B471-4C1E-A905-9BBE13291B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30585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F5FCC-6A54-4934-B227-2E1F2049848D}" type="datetimeFigureOut">
              <a:rPr lang="en-GB" smtClean="0"/>
              <a:t>13/01/2015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C6C0E-B471-4C1E-A905-9BBE13291B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2445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F5FCC-6A54-4934-B227-2E1F2049848D}" type="datetimeFigureOut">
              <a:rPr lang="en-GB" smtClean="0"/>
              <a:t>13/01/2015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C6C0E-B471-4C1E-A905-9BBE13291B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8241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BF5FCC-6A54-4934-B227-2E1F2049848D}" type="datetimeFigureOut">
              <a:rPr lang="en-GB" smtClean="0"/>
              <a:t>13/01/2015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0C6C0E-B471-4C1E-A905-9BBE13291B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334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hyperlink" Target="http://ific.uv.es/ific.shtml.en" TargetMode="External"/><Relationship Id="rId18" Type="http://schemas.openxmlformats.org/officeDocument/2006/relationships/image" Target="../media/image11.png"/><Relationship Id="rId26" Type="http://schemas.openxmlformats.org/officeDocument/2006/relationships/image" Target="../media/image15.jpeg"/><Relationship Id="rId3" Type="http://schemas.openxmlformats.org/officeDocument/2006/relationships/hyperlink" Target="http://www.cranfield.ac.uk/" TargetMode="External"/><Relationship Id="rId21" Type="http://schemas.openxmlformats.org/officeDocument/2006/relationships/hyperlink" Target="http://www.eltos.com/?lang=en" TargetMode="External"/><Relationship Id="rId34" Type="http://schemas.openxmlformats.org/officeDocument/2006/relationships/image" Target="../media/image19.gif"/><Relationship Id="rId7" Type="http://schemas.openxmlformats.org/officeDocument/2006/relationships/hyperlink" Target="http://lapp.in2p3.fr/?lang=en" TargetMode="External"/><Relationship Id="rId12" Type="http://schemas.openxmlformats.org/officeDocument/2006/relationships/image" Target="../media/image8.jpeg"/><Relationship Id="rId17" Type="http://schemas.openxmlformats.org/officeDocument/2006/relationships/hyperlink" Target="http://www.unipi.it/" TargetMode="External"/><Relationship Id="rId25" Type="http://schemas.openxmlformats.org/officeDocument/2006/relationships/hyperlink" Target="http://www.hexagonmetrology.com/" TargetMode="External"/><Relationship Id="rId33" Type="http://schemas.openxmlformats.org/officeDocument/2006/relationships/hyperlink" Target="http://www.tno.nl/index.cfm?Taal=2" TargetMode="External"/><Relationship Id="rId2" Type="http://schemas.openxmlformats.org/officeDocument/2006/relationships/image" Target="../media/image3.jpeg"/><Relationship Id="rId16" Type="http://schemas.openxmlformats.org/officeDocument/2006/relationships/image" Target="../media/image10.jpeg"/><Relationship Id="rId20" Type="http://schemas.openxmlformats.org/officeDocument/2006/relationships/image" Target="../media/image12.gif"/><Relationship Id="rId29" Type="http://schemas.openxmlformats.org/officeDocument/2006/relationships/hyperlink" Target="http://www.ni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hyperlink" Target="http://www.unisannio.it/" TargetMode="External"/><Relationship Id="rId24" Type="http://schemas.openxmlformats.org/officeDocument/2006/relationships/image" Target="../media/image14.jpeg"/><Relationship Id="rId32" Type="http://schemas.openxmlformats.org/officeDocument/2006/relationships/image" Target="../media/image18.gif"/><Relationship Id="rId37" Type="http://schemas.openxmlformats.org/officeDocument/2006/relationships/image" Target="../media/image20.jpeg"/><Relationship Id="rId5" Type="http://schemas.openxmlformats.org/officeDocument/2006/relationships/hyperlink" Target="http://www.ethz.ch/index_EN" TargetMode="External"/><Relationship Id="rId15" Type="http://schemas.openxmlformats.org/officeDocument/2006/relationships/hyperlink" Target="http://home.tudelft.nl/en/" TargetMode="External"/><Relationship Id="rId23" Type="http://schemas.openxmlformats.org/officeDocument/2006/relationships/hyperlink" Target="http://www.etalon-ag.com/" TargetMode="External"/><Relationship Id="rId28" Type="http://schemas.openxmlformats.org/officeDocument/2006/relationships/image" Target="../media/image16.png"/><Relationship Id="rId36" Type="http://schemas.openxmlformats.org/officeDocument/2006/relationships/image" Target="../media/image2.png"/><Relationship Id="rId10" Type="http://schemas.openxmlformats.org/officeDocument/2006/relationships/image" Target="../media/image7.jpeg"/><Relationship Id="rId19" Type="http://schemas.openxmlformats.org/officeDocument/2006/relationships/hyperlink" Target="http://www.dmp.aero/ingles/index1.htm" TargetMode="External"/><Relationship Id="rId31" Type="http://schemas.openxmlformats.org/officeDocument/2006/relationships/hyperlink" Target="http://www.sigmaphi.fr/" TargetMode="External"/><Relationship Id="rId4" Type="http://schemas.openxmlformats.org/officeDocument/2006/relationships/image" Target="../media/image4.jpeg"/><Relationship Id="rId9" Type="http://schemas.openxmlformats.org/officeDocument/2006/relationships/hyperlink" Target="http://www.polytech.univ-savoie.fr/index.php?id=symme_accueil&amp;L=1" TargetMode="External"/><Relationship Id="rId14" Type="http://schemas.openxmlformats.org/officeDocument/2006/relationships/image" Target="../media/image9.gif"/><Relationship Id="rId22" Type="http://schemas.openxmlformats.org/officeDocument/2006/relationships/image" Target="../media/image13.gif"/><Relationship Id="rId27" Type="http://schemas.openxmlformats.org/officeDocument/2006/relationships/hyperlink" Target="http://www.metrolab.com/" TargetMode="External"/><Relationship Id="rId30" Type="http://schemas.openxmlformats.org/officeDocument/2006/relationships/image" Target="../media/image17.jpeg"/><Relationship Id="rId35" Type="http://schemas.openxmlformats.org/officeDocument/2006/relationships/image" Target="../media/image1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7" Type="http://schemas.openxmlformats.org/officeDocument/2006/relationships/image" Target="../media/image24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13" Type="http://schemas.openxmlformats.org/officeDocument/2006/relationships/diagramColors" Target="../diagrams/colors1.xml"/><Relationship Id="rId18" Type="http://schemas.openxmlformats.org/officeDocument/2006/relationships/image" Target="../media/image1.gif"/><Relationship Id="rId26" Type="http://schemas.openxmlformats.org/officeDocument/2006/relationships/slide" Target="slide7.xml"/><Relationship Id="rId3" Type="http://schemas.openxmlformats.org/officeDocument/2006/relationships/image" Target="../media/image26.gif"/><Relationship Id="rId21" Type="http://schemas.openxmlformats.org/officeDocument/2006/relationships/image" Target="../media/image36.jpeg"/><Relationship Id="rId7" Type="http://schemas.openxmlformats.org/officeDocument/2006/relationships/image" Target="../media/image30.jpeg"/><Relationship Id="rId12" Type="http://schemas.openxmlformats.org/officeDocument/2006/relationships/diagramQuickStyle" Target="../diagrams/quickStyle1.xml"/><Relationship Id="rId17" Type="http://schemas.openxmlformats.org/officeDocument/2006/relationships/slide" Target="slide8.xml"/><Relationship Id="rId25" Type="http://schemas.openxmlformats.org/officeDocument/2006/relationships/slide" Target="slide6.xml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34.jpeg"/><Relationship Id="rId20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11" Type="http://schemas.openxmlformats.org/officeDocument/2006/relationships/diagramLayout" Target="../diagrams/layout1.xml"/><Relationship Id="rId24" Type="http://schemas.openxmlformats.org/officeDocument/2006/relationships/image" Target="../media/image39.jpeg"/><Relationship Id="rId5" Type="http://schemas.openxmlformats.org/officeDocument/2006/relationships/image" Target="../media/image28.jpeg"/><Relationship Id="rId15" Type="http://schemas.openxmlformats.org/officeDocument/2006/relationships/image" Target="../media/image33.jpeg"/><Relationship Id="rId23" Type="http://schemas.openxmlformats.org/officeDocument/2006/relationships/image" Target="../media/image38.jpeg"/><Relationship Id="rId10" Type="http://schemas.openxmlformats.org/officeDocument/2006/relationships/diagramData" Target="../diagrams/data1.xml"/><Relationship Id="rId19" Type="http://schemas.openxmlformats.org/officeDocument/2006/relationships/image" Target="../media/image2.png"/><Relationship Id="rId4" Type="http://schemas.openxmlformats.org/officeDocument/2006/relationships/image" Target="../media/image27.jpeg"/><Relationship Id="rId9" Type="http://schemas.openxmlformats.org/officeDocument/2006/relationships/image" Target="../media/image32.png"/><Relationship Id="rId14" Type="http://schemas.microsoft.com/office/2007/relationships/diagramDrawing" Target="../diagrams/drawing1.xml"/><Relationship Id="rId22" Type="http://schemas.openxmlformats.org/officeDocument/2006/relationships/image" Target="../media/image3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slide" Target="slide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gif"/><Relationship Id="rId3" Type="http://schemas.openxmlformats.org/officeDocument/2006/relationships/image" Target="../media/image40.png"/><Relationship Id="rId7" Type="http://schemas.openxmlformats.org/officeDocument/2006/relationships/slide" Target="slide5.xm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jpeg"/><Relationship Id="rId4" Type="http://schemas.openxmlformats.org/officeDocument/2006/relationships/image" Target="../media/image41.jpeg"/><Relationship Id="rId9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slide" Target="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7316" y="2996952"/>
            <a:ext cx="7772400" cy="1470025"/>
          </a:xfrm>
          <a:noFill/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/>
            <a:r>
              <a:rPr lang="en-GB" sz="8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4-Slides Challenge</a:t>
            </a:r>
            <a:endParaRPr lang="en-GB" sz="8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7316" y="4509120"/>
            <a:ext cx="6400800" cy="1752600"/>
          </a:xfrm>
        </p:spPr>
        <p:txBody>
          <a:bodyPr>
            <a:normAutofit/>
          </a:bodyPr>
          <a:lstStyle/>
          <a:p>
            <a:pPr algn="l"/>
            <a:r>
              <a:rPr lang="en-GB" sz="4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Silvia Zorzetti</a:t>
            </a:r>
            <a:endParaRPr lang="en-GB" sz="40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8" descr="http://www.nsd-fusion.com/images/cern_logo_white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1487622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szorzett\Documents\IMEKO 2014 - Presentation\pacman-logo-large-300x11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52009"/>
            <a:ext cx="2857500" cy="1057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1396332" y="4437112"/>
            <a:ext cx="7740352" cy="0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4993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179512" y="476672"/>
            <a:ext cx="8964488" cy="0"/>
          </a:xfrm>
          <a:prstGeom prst="line">
            <a:avLst/>
          </a:prstGeom>
          <a:ln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43508" y="107340"/>
            <a:ext cx="9036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PACMAN </a:t>
            </a:r>
            <a:r>
              <a:rPr lang="en-GB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GB" dirty="0" smtClean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CLIC</a:t>
            </a:r>
            <a:r>
              <a:rPr lang="en-GB" dirty="0" smtClean="0">
                <a:solidFill>
                  <a:schemeClr val="tx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  <a:r>
              <a:rPr lang="en-GB" dirty="0" smtClean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Scientific Project		The Team</a:t>
            </a:r>
            <a:endParaRPr lang="en-GB" dirty="0">
              <a:solidFill>
                <a:schemeClr val="bg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79512" y="509859"/>
            <a:ext cx="8964488" cy="1470025"/>
          </a:xfrm>
          <a:prstGeom prst="rect">
            <a:avLst/>
          </a:prstGeom>
          <a:noFill/>
          <a:ln w="9525" cap="flat" cmpd="sng" algn="ctr">
            <a:noFill/>
            <a:prstDash val="soli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PACMAN – Marie Curie Action</a:t>
            </a:r>
            <a:endParaRPr lang="en-GB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251520" y="1964872"/>
            <a:ext cx="8280920" cy="2112200"/>
          </a:xfrm>
          <a:prstGeom prst="roundRect">
            <a:avLst>
              <a:gd name="adj" fmla="val 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PACMAN</a:t>
            </a:r>
            <a:r>
              <a:rPr lang="en-GB" sz="2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(Particle Accelerator Components Metrology and Alignment to the </a:t>
            </a:r>
            <a:r>
              <a:rPr lang="en-GB" sz="2000" i="1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Nanometer</a:t>
            </a:r>
            <a:r>
              <a:rPr lang="en-GB" sz="2000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Scale)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sz="2000" b="1" dirty="0" smtClean="0">
                <a:solidFill>
                  <a:srgbClr val="B01E7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Ph.D. training action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GB" sz="2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technical goal</a:t>
            </a:r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the program is to develop </a:t>
            </a:r>
            <a:r>
              <a:rPr lang="en-GB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very high accuracy metrology and alignment tools</a:t>
            </a:r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be integrated in a single standalone </a:t>
            </a:r>
            <a:r>
              <a:rPr lang="en-GB" sz="20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 bench</a:t>
            </a:r>
            <a:endParaRPr lang="en-GB" sz="2000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93" name="Picture 21" descr="C:\Users\szorzett\Documents\IMEKO 2014 - Presentation\Marie_Curie_Actions_sma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176220"/>
            <a:ext cx="1080000" cy="1055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ranfield University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179" y="6336649"/>
            <a:ext cx="1440000" cy="352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ETH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862" y="5309483"/>
            <a:ext cx="1440000" cy="363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LAPP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7550" y="5243933"/>
            <a:ext cx="895350" cy="52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SYMME">
            <a:hlinkClick r:id="rId9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0828" y="5248249"/>
            <a:ext cx="695325" cy="485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University Sannio">
            <a:hlinkClick r:id="rId11"/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6423" y="5229200"/>
            <a:ext cx="371475" cy="52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IFIC">
            <a:hlinkClick r:id="rId13"/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62" y="5229200"/>
            <a:ext cx="809625" cy="52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9" descr="https://pacman.web.cern.ch/pacman/wp-content/uploads/2013/06/logo_tudelft.jpg">
            <a:hlinkClick r:id="rId15"/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2829" y="5793138"/>
            <a:ext cx="895350" cy="52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s://pacman.web.cern.ch/pacman/wp-content/uploads/2014/03/logo_pisa.png">
            <a:hlinkClick r:id="rId17"/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6281885"/>
            <a:ext cx="581025" cy="52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3" name="Picture 11" descr="DMP">
            <a:hlinkClick r:id="rId19"/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4230" y="6386658"/>
            <a:ext cx="1047750" cy="314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ELTOS">
            <a:hlinkClick r:id="rId21"/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6747" y="6319984"/>
            <a:ext cx="857250" cy="447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5" name="Picture 13" descr="ETALON">
            <a:hlinkClick r:id="rId23"/>
          </p:cNvPr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8725" y="6386660"/>
            <a:ext cx="1047750" cy="314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HEXAGON Metrology">
            <a:hlinkClick r:id="rId25"/>
          </p:cNvPr>
          <p:cNvPicPr>
            <a:picLocks noChangeAspect="1" noChangeArrowheads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367" y="5850724"/>
            <a:ext cx="1047750" cy="428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7" name="Picture 15" descr="METROLAB">
            <a:hlinkClick r:id="rId27"/>
          </p:cNvPr>
          <p:cNvPicPr>
            <a:picLocks noChangeAspect="1" noChangeArrowheads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" y="6453336"/>
            <a:ext cx="1047750" cy="180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8" name="Picture 16" descr="National Instruments">
            <a:hlinkClick r:id="rId29"/>
          </p:cNvPr>
          <p:cNvPicPr>
            <a:picLocks noChangeAspect="1" noChangeArrowheads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5931687"/>
            <a:ext cx="1047750" cy="266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9" name="Picture 17" descr="SIGMAPHI">
            <a:hlinkClick r:id="rId31"/>
          </p:cNvPr>
          <p:cNvPicPr>
            <a:picLocks noChangeAspect="1" noChangeArrowheads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" y="5841200"/>
            <a:ext cx="857250" cy="447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0" name="Picture 18" descr="TNO">
            <a:hlinkClick r:id="rId33"/>
          </p:cNvPr>
          <p:cNvPicPr>
            <a:picLocks noChangeAspect="1" noChangeArrowheads="1"/>
          </p:cNvPicPr>
          <p:nvPr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750" y="5969787"/>
            <a:ext cx="104775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Rectangle 29"/>
          <p:cNvSpPr/>
          <p:nvPr/>
        </p:nvSpPr>
        <p:spPr>
          <a:xfrm>
            <a:off x="147658" y="4365104"/>
            <a:ext cx="4575978" cy="40011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GB" sz="20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Academic and Industrial NETWORK</a:t>
            </a:r>
            <a:endParaRPr lang="en-GB" sz="20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1" name="Picture 8" descr="http://www.nsd-fusion.com/images/cern_logo_white.gif"/>
          <p:cNvPicPr>
            <a:picLocks noChangeAspect="1" noChangeArrowheads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6336" y="537719"/>
            <a:ext cx="900000" cy="871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3" descr="C:\Users\szorzett\Documents\IMEKO 2014 - Presentation\pacman-logo-large-300x111.png"/>
          <p:cNvPicPr>
            <a:picLocks noChangeAspect="1" noChangeArrowheads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6325200"/>
            <a:ext cx="1440000" cy="53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://pacman.web.cern.ch/pacman/wp-content/uploads/2014/12/euro_large.jpg"/>
          <p:cNvPicPr>
            <a:picLocks noChangeAspect="1" noChangeArrowheads="1"/>
          </p:cNvPicPr>
          <p:nvPr/>
        </p:nvPicPr>
        <p:blipFill>
          <a:blip r:embed="rId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3728" y="4129510"/>
            <a:ext cx="1565216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5481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179512" y="476672"/>
            <a:ext cx="8964488" cy="0"/>
          </a:xfrm>
          <a:prstGeom prst="line">
            <a:avLst/>
          </a:prstGeom>
          <a:ln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43508" y="107340"/>
            <a:ext cx="9036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PACMAN</a:t>
            </a:r>
            <a:r>
              <a:rPr lang="en-GB" b="1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CLIC</a:t>
            </a:r>
            <a:r>
              <a:rPr lang="en-GB" dirty="0">
                <a:solidFill>
                  <a:schemeClr val="tx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Scientific Project		The Team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79512" y="509859"/>
            <a:ext cx="8964488" cy="1470025"/>
          </a:xfrm>
          <a:prstGeom prst="rect">
            <a:avLst/>
          </a:prstGeom>
          <a:noFill/>
          <a:ln w="9525" cap="flat" cmpd="sng" algn="ctr">
            <a:noFill/>
            <a:prstDash val="soli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CLIC – Linear Accelerator</a:t>
            </a:r>
            <a:endParaRPr lang="en-GB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251520" y="1964871"/>
            <a:ext cx="8280920" cy="985333"/>
          </a:xfrm>
          <a:prstGeom prst="roundRect">
            <a:avLst>
              <a:gd name="adj" fmla="val 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the future electron/positron </a:t>
            </a:r>
            <a:r>
              <a:rPr lang="en-GB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linear collider </a:t>
            </a:r>
            <a:r>
              <a:rPr lang="en-GB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CLIC at CERN, </a:t>
            </a:r>
            <a:r>
              <a:rPr lang="en-GB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 </a:t>
            </a:r>
            <a:r>
              <a:rPr lang="en-GB" sz="20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ultra-low </a:t>
            </a:r>
            <a:r>
              <a:rPr lang="en-GB" sz="2000" b="1" dirty="0" err="1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emittance</a:t>
            </a:r>
            <a:r>
              <a:rPr lang="en-GB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required </a:t>
            </a:r>
            <a:r>
              <a:rPr lang="en-GB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produce a high number of particle collisions (luminosity) at high energy</a:t>
            </a:r>
            <a:r>
              <a:rPr lang="en-GB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GB" sz="20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391980" y="3830757"/>
            <a:ext cx="4575978" cy="10156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GB" sz="20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 Objective:</a:t>
            </a:r>
          </a:p>
          <a:p>
            <a:r>
              <a:rPr lang="en-GB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GB" sz="20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align</a:t>
            </a:r>
            <a:r>
              <a:rPr lang="en-GB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CLIC accelerator components in the </a:t>
            </a:r>
            <a:r>
              <a:rPr lang="en-GB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sub-um</a:t>
            </a:r>
            <a:r>
              <a:rPr lang="en-GB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regime</a:t>
            </a:r>
            <a:endParaRPr lang="en-GB" sz="20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382804" y="3284984"/>
            <a:ext cx="30091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b="1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 Beam </a:t>
            </a:r>
            <a:r>
              <a:rPr lang="en-GB" b="1" dirty="0" err="1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Quadrupole</a:t>
            </a:r>
            <a:r>
              <a:rPr lang="en-GB" b="1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r>
              <a:rPr lang="en-GB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to focus the beam</a:t>
            </a:r>
          </a:p>
        </p:txBody>
      </p:sp>
      <p:sp>
        <p:nvSpPr>
          <p:cNvPr id="4" name="Rectangle 3"/>
          <p:cNvSpPr/>
          <p:nvPr/>
        </p:nvSpPr>
        <p:spPr>
          <a:xfrm>
            <a:off x="1382806" y="4441980"/>
            <a:ext cx="29994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b="1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 Position Monitor - BPM:</a:t>
            </a:r>
            <a:r>
              <a:rPr lang="en-GB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detect the beam position</a:t>
            </a:r>
            <a:endParaRPr lang="en-GB" dirty="0"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100" name="Picture 4" descr="C:\Users\szorzett\Documents\IMEKO 2014 - Presentation\CLIC_acc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8251" y="5024421"/>
            <a:ext cx="2520000" cy="681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Rectangle 23"/>
          <p:cNvSpPr/>
          <p:nvPr/>
        </p:nvSpPr>
        <p:spPr>
          <a:xfrm>
            <a:off x="1409630" y="5587613"/>
            <a:ext cx="441333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b="1" dirty="0" smtClean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Wakefield monitor - WFM: </a:t>
            </a:r>
            <a:r>
              <a:rPr lang="en-GB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GB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measure and minimize </a:t>
            </a:r>
            <a:r>
              <a:rPr lang="en-GB" dirty="0" err="1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wakefields</a:t>
            </a:r>
            <a:r>
              <a:rPr lang="en-GB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the accelerating </a:t>
            </a:r>
            <a:r>
              <a:rPr lang="en-GB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structures and perform a more precise alignment</a:t>
            </a:r>
            <a:endParaRPr lang="en-GB" dirty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5" name="Picture 8" descr="http://www.nsd-fusion.com/images/cern_logo_white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6336" y="537719"/>
            <a:ext cx="900000" cy="871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3" descr="C:\Users\szorzett\Documents\IMEKO 2014 - Presentation\pacman-logo-large-300x11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6325200"/>
            <a:ext cx="1440000" cy="53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https://proj-cngs.web.cern.ch/proj-cngs/LUNDI%20DECOUVERTE/Photos/Ans_photos/PICT0305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54" t="20622" r="23564" b="51484"/>
          <a:stretch/>
        </p:blipFill>
        <p:spPr bwMode="auto">
          <a:xfrm>
            <a:off x="215536" y="3300606"/>
            <a:ext cx="1080000" cy="1060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C:\Users\szorzett\Documents\PACMAN_Pres_20141202\CLIC-BPM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536" y="4435310"/>
            <a:ext cx="1080000" cy="1128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Imagen 26"/>
          <p:cNvPicPr>
            <a:picLocks noChangeAspect="1"/>
          </p:cNvPicPr>
          <p:nvPr/>
        </p:nvPicPr>
        <p:blipFill rotWithShape="1">
          <a:blip r:embed="rId7"/>
          <a:srcRect l="4027" t="30170" r="6667" b="27593"/>
          <a:stretch/>
        </p:blipFill>
        <p:spPr>
          <a:xfrm>
            <a:off x="54496" y="6069806"/>
            <a:ext cx="1440000" cy="510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2721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179512" y="476672"/>
            <a:ext cx="8964488" cy="0"/>
          </a:xfrm>
          <a:prstGeom prst="line">
            <a:avLst/>
          </a:prstGeom>
          <a:ln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43508" y="107340"/>
            <a:ext cx="9036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PACMAN</a:t>
            </a:r>
            <a:r>
              <a:rPr lang="en-GB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	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CLIC</a:t>
            </a:r>
            <a:r>
              <a:rPr lang="en-GB" dirty="0">
                <a:solidFill>
                  <a:schemeClr val="tx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  <a:r>
              <a:rPr lang="en-GB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Scientific Project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The Team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79512" y="509859"/>
            <a:ext cx="8964488" cy="1470025"/>
          </a:xfrm>
          <a:prstGeom prst="rect">
            <a:avLst/>
          </a:prstGeom>
          <a:noFill/>
          <a:ln w="9525" cap="flat" cmpd="sng" algn="ctr">
            <a:noFill/>
            <a:prstDash val="soli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Scientific Project</a:t>
            </a:r>
            <a:endParaRPr lang="en-GB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8" name="Picture 8" descr="http://www.nsd-fusion.com/images/cern_logo_whit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6336" y="537719"/>
            <a:ext cx="900000" cy="871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3" descr="C:\Users\szorzett\Documents\IMEKO 2014 - Presentation\pacman-logo-large-300x11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6325200"/>
            <a:ext cx="1440000" cy="53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ounded Rectangle 12"/>
          <p:cNvSpPr/>
          <p:nvPr/>
        </p:nvSpPr>
        <p:spPr>
          <a:xfrm>
            <a:off x="251520" y="1964873"/>
            <a:ext cx="8280920" cy="2832279"/>
          </a:xfrm>
          <a:prstGeom prst="roundRect">
            <a:avLst>
              <a:gd name="adj" fmla="val 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buFont typeface="+mj-lt"/>
              <a:buAutoNum type="arabicPeriod"/>
            </a:pPr>
            <a:endParaRPr lang="en-GB" sz="20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sz="16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Separately </a:t>
            </a:r>
            <a:r>
              <a:rPr lang="en-GB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characterize the </a:t>
            </a:r>
            <a:r>
              <a:rPr lang="en-GB" sz="1600" b="1" dirty="0" smtClean="0">
                <a:solidFill>
                  <a:srgbClr val="B01E7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WFM</a:t>
            </a:r>
            <a:r>
              <a:rPr lang="en-GB" sz="16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the </a:t>
            </a:r>
            <a:r>
              <a:rPr lang="en-GB" sz="16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BPM,</a:t>
            </a:r>
            <a:r>
              <a:rPr lang="en-GB" sz="16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the </a:t>
            </a:r>
            <a:r>
              <a:rPr lang="en-GB" sz="1600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</a:t>
            </a:r>
            <a:r>
              <a:rPr lang="en-GB" sz="1600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investigate innovative high precision and stretched wire measurement methods;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16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Integrate</a:t>
            </a:r>
            <a:r>
              <a:rPr lang="en-GB" sz="16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Magnet and the BPM in a </a:t>
            </a:r>
            <a:r>
              <a:rPr lang="en-GB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single stretched wire high precision test bench</a:t>
            </a:r>
            <a:r>
              <a:rPr lang="en-GB" sz="16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align the respective </a:t>
            </a:r>
            <a:r>
              <a:rPr lang="en-GB" sz="16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electric and magnetic </a:t>
            </a:r>
            <a:r>
              <a:rPr lang="en-GB" sz="1600" b="1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centers</a:t>
            </a:r>
            <a:r>
              <a:rPr lang="en-GB" sz="16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Alignment in the </a:t>
            </a:r>
            <a:r>
              <a:rPr lang="en-GB" sz="16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sub-um regime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1600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Seismic and other sensors </a:t>
            </a:r>
            <a:r>
              <a:rPr lang="en-GB" sz="16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analyse environmental effects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Improve the resolution to the nm to study the </a:t>
            </a:r>
            <a:r>
              <a:rPr lang="en-GB" sz="1600" b="1" dirty="0" err="1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nano</a:t>
            </a:r>
            <a:r>
              <a:rPr lang="en-GB" sz="16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-metric displacement of the </a:t>
            </a:r>
            <a:r>
              <a:rPr lang="en-GB" sz="16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</a:t>
            </a:r>
            <a:endParaRPr lang="en-GB" sz="16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sz="16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Measure the position of the wire with respect to external </a:t>
            </a:r>
            <a:r>
              <a:rPr lang="en-GB" sz="1600" b="1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fiducials</a:t>
            </a:r>
            <a:endParaRPr lang="en-GB" sz="1600" b="1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Metrology </a:t>
            </a:r>
            <a:r>
              <a:rPr lang="en-GB" sz="16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Equipment</a:t>
            </a:r>
            <a:endParaRPr lang="en-GB" sz="16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1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Coordinate Measuring Machine (CMM)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GB" sz="20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33" name="Picture 9" descr="http://www.progenharia.com.br/wp-content/uploads/2014/11/multi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7736" y="4954711"/>
            <a:ext cx="2160000" cy="1785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24792" y="4652992"/>
            <a:ext cx="4947188" cy="630942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35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Multidisciplinary Team</a:t>
            </a:r>
            <a:endParaRPr lang="en-GB" sz="35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579730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28" name="Picture 32" descr="http://www.alternativephysics.org/book/img/ElecF-fieldlines1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24840">
            <a:off x="225175" y="1827905"/>
            <a:ext cx="1080000" cy="687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22" name="Picture 26" descr="http://littsquality.com/wp-content/uploads/2011/05/Metrology-Measurement-Tool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8772" y="1675434"/>
            <a:ext cx="1080000" cy="608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26" name="Picture 30" descr="http://www.kyledesign.co.uk/assets/images/gear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886445">
            <a:off x="2649872" y="4828331"/>
            <a:ext cx="1080000" cy="1105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28" descr="http://www.stfc.ac.uk/resources/image/jpg/magnet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63014">
            <a:off x="8046337" y="3872797"/>
            <a:ext cx="1080000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427258_10150507862587694_813733894_n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6" t="32252" r="54496" b="2009"/>
          <a:stretch/>
        </p:blipFill>
        <p:spPr bwMode="auto">
          <a:xfrm>
            <a:off x="71120" y="4574728"/>
            <a:ext cx="1111779" cy="1402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Picture 14" descr="novotny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552" y="4801289"/>
            <a:ext cx="936000" cy="1343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2" name="Picture 16" descr="PictureWebProfil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7610" y="5461769"/>
            <a:ext cx="936000" cy="1031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22793289"/>
              </p:ext>
            </p:extLst>
          </p:nvPr>
        </p:nvGraphicFramePr>
        <p:xfrm>
          <a:off x="1630508" y="1593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pic>
        <p:nvPicPr>
          <p:cNvPr id="4102" name="Picture 6" descr="IMG_2438_edit"/>
          <p:cNvPicPr>
            <a:picLocks noChangeAspect="1" noChangeArrowheads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880"/>
          <a:stretch/>
        </p:blipFill>
        <p:spPr bwMode="auto">
          <a:xfrm>
            <a:off x="8194340" y="2699020"/>
            <a:ext cx="841996" cy="1172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laude"/>
          <p:cNvPicPr>
            <a:picLocks noChangeAspect="1" noChangeArrowheads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17" t="16072" r="8405"/>
          <a:stretch/>
        </p:blipFill>
        <p:spPr bwMode="auto">
          <a:xfrm>
            <a:off x="6592075" y="2344803"/>
            <a:ext cx="936000" cy="988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itle 1"/>
          <p:cNvSpPr txBox="1">
            <a:spLocks/>
          </p:cNvSpPr>
          <p:nvPr/>
        </p:nvSpPr>
        <p:spPr>
          <a:xfrm>
            <a:off x="179512" y="509859"/>
            <a:ext cx="8964488" cy="1470025"/>
          </a:xfrm>
          <a:prstGeom prst="rect">
            <a:avLst/>
          </a:prstGeom>
          <a:noFill/>
          <a:ln w="9525" cap="flat" cmpd="sng" algn="ctr">
            <a:noFill/>
            <a:prstDash val="soli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The PACMAN Team</a:t>
            </a:r>
            <a:endParaRPr lang="en-GB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79512" y="476672"/>
            <a:ext cx="8964488" cy="0"/>
          </a:xfrm>
          <a:prstGeom prst="line">
            <a:avLst/>
          </a:prstGeom>
          <a:ln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5091113" y="1564385"/>
            <a:ext cx="3001924" cy="830997"/>
          </a:xfrm>
          <a:prstGeom prst="rect">
            <a:avLst/>
          </a:prstGeom>
          <a:solidFill>
            <a:srgbClr val="FFFF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 Precision Metrology</a:t>
            </a:r>
          </a:p>
          <a:p>
            <a:r>
              <a:rPr lang="en-GB" sz="12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7" action="ppaction://hlinksldjump"/>
              </a:rPr>
              <a:t>ESR 1.1 - Claude Sanz</a:t>
            </a:r>
            <a:endParaRPr lang="en-GB" sz="12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2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7" action="ppaction://hlinksldjump"/>
              </a:rPr>
              <a:t>ESR 1.2 - Solomon William </a:t>
            </a:r>
            <a:r>
              <a:rPr lang="en-GB" sz="1200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7" action="ppaction://hlinksldjump"/>
              </a:rPr>
              <a:t>Kamungasa</a:t>
            </a:r>
            <a:endParaRPr lang="en-GB" sz="12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2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7" action="ppaction://hlinksldjump"/>
              </a:rPr>
              <a:t>ESR 1.3 - Vasileios Vlachakis</a:t>
            </a:r>
            <a:endParaRPr lang="en-GB" sz="12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3508" y="107340"/>
            <a:ext cx="9036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PACMAN</a:t>
            </a:r>
            <a:r>
              <a:rPr lang="en-GB" b="1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CLIC</a:t>
            </a:r>
            <a:r>
              <a:rPr lang="en-GB" dirty="0">
                <a:solidFill>
                  <a:schemeClr val="tx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Scientific Project		</a:t>
            </a:r>
            <a:r>
              <a:rPr lang="en-GB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Team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094123" y="4012034"/>
            <a:ext cx="1997663" cy="646331"/>
          </a:xfrm>
          <a:prstGeom prst="rect">
            <a:avLst/>
          </a:prstGeom>
          <a:solidFill>
            <a:srgbClr val="FFFF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Magnetic Measurements</a:t>
            </a:r>
          </a:p>
          <a:p>
            <a:r>
              <a:rPr lang="en-GB" sz="12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7" action="ppaction://hlinksldjump"/>
              </a:rPr>
              <a:t>ESR 2.1 - Domenico Caiazza</a:t>
            </a:r>
            <a:endParaRPr lang="en-GB" sz="12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2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7" action="ppaction://hlinksldjump"/>
              </a:rPr>
              <a:t>ESR 2.2 - Giordana Severino</a:t>
            </a:r>
            <a:endParaRPr lang="en-GB" sz="12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14442" y="4073380"/>
            <a:ext cx="2275431" cy="830997"/>
          </a:xfrm>
          <a:prstGeom prst="rect">
            <a:avLst/>
          </a:prstGeom>
          <a:solidFill>
            <a:srgbClr val="FFFF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Ultra precise mechanical design</a:t>
            </a:r>
          </a:p>
          <a:p>
            <a:r>
              <a:rPr lang="en-GB" sz="12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7" action="ppaction://hlinksldjump"/>
              </a:rPr>
              <a:t>ESR 3.1 - Iordan Doytchinov</a:t>
            </a:r>
            <a:endParaRPr lang="en-GB" sz="12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2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7" action="ppaction://hlinksldjump"/>
              </a:rPr>
              <a:t>ESR 3.2 - Peter Novotny</a:t>
            </a:r>
            <a:endParaRPr lang="en-GB" sz="12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2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7" action="ppaction://hlinksldjump"/>
              </a:rPr>
              <a:t>ESR 3.3 - David Tshilumba</a:t>
            </a:r>
            <a:endParaRPr lang="en-GB" sz="12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3" name="Picture 8" descr="http://www.nsd-fusion.com/images/cern_logo_white.gif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6336" y="537719"/>
            <a:ext cx="900000" cy="871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3" descr="C:\Users\szorzett\Documents\IMEKO 2014 - Presentation\pacman-logo-large-300x111.png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6325200"/>
            <a:ext cx="1440000" cy="53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856535" y="5977337"/>
            <a:ext cx="3643946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</a:t>
            </a:r>
            <a:r>
              <a:rPr lang="en-GB" sz="24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://pacman.web.cern.ch/</a:t>
            </a:r>
          </a:p>
        </p:txBody>
      </p:sp>
      <p:sp>
        <p:nvSpPr>
          <p:cNvPr id="7" name="AutoShape 6" descr="data:image/jpeg;base64,/9j/4AAQSkZJRgABAQAAAQABAAD/2wCEAAkGBxQTEhUUExQWFRUXGBoYGBgYGB8aGhsfGh8cGBocHSAcHSggGxwlHBcYITEiJSkrLy4uGCAzODMsNygtLisBCgoKDg0OGxAQGzQkICYsLC8sNywsLy8vNCwvLCwsLywtLCwsLCwsLCwsLCwsNCwsLCwsLCwsLCwsLCwsLCwsLP/AABEIALcBEwMBIgACEQEDEQH/xAAbAAACAwEBAQAAAAAAAAAAAAAEBQADBgIBB//EAEYQAAIBAgQDBQQHBAgGAgMAAAECAwARBBIhMQVBURMiMmFxBkKBkRQjUmKhscEzcoLRBxVDU5Ky4fAWJGNzovHC0lSDk//EABkBAAMBAQEAAAAAAAAAAAAAAAECAwAEBf/EADARAAEDAwIDBwUAAgMAAAAAAAEAAhEDITES8ARBURMiYXGRsdEUMoGhweHxI0JS/9oADAMBAAIRAxEAPwDK4yTsgGjGHCNfK6IXPxLXyt5GgP6wnlNg0r/dS4/BNK0WFxsOFJR0TvWzxG0rtbYSkkRo1+Si4vrUx/ET2ZkwyF0X9okjHNFfqkeRWTo2o616Ad4LhczxSAcFnNsyiP8A7jBD8mN/wouD2TmbYj+FXf8Aypag249iD4XCDpGoX8heuY8fiCbiaW/77fzqvfPRRmmOqbr7JON5CPWJh+dqNwns84ZbS5rAgDsxfX+ME0uwExnkWLFgOrkKHIAkQnQMCNSAdwbg00xmCeLEDBYbNGA6xNIFyl2JAZ2bfLqbAcqRxfglVaGZAT7g/AGWKaJ10aMm7Kq3KHON5defQUvl9nGbXM/W6SRX+a5iKB4NjEixcaiBmVnMLSSsS7Z7obC4C77G9KoFjMrRvE0Lq2UyRSHum9rlWJuPQ1INdJM/r/KqXtiI/f8AhMTwTBoxvKSRvmmi/IgfjV0HsyJf2UsrAfYMTAf4ZBXmDwbPiRhMcvaLnyLMtu0U8tdyp0BB2v5Ui9oOITGV4m+qRGKrEvdVQDYCw3NuZ1NUaHEwCpuLAJIT/wD4cnQnLiJhff6pz88rNVb8NxC2HbQtbYSrk/zoPzpF7OyhJe1YApCpcg3sx2RTY82I+VHcAxeLnlypM4F8zEscoudtja97DSmLXDJ/SQOaQLG/ir2wOJXVcNm73jgY9esbEAfCr8V7QFbwuzZRuJkEoY8wSbNlGw+daxcMqmVybBVtndFciwu5vDlYCxtfyPUVl19qoXJWRXy3IBNpUI65ZBnHoGpWnXyVHDR/2jz2EDFh8PPb6qzEXvh5ACPWOT/4miIeBSG3Z4hCpJXLiB2Z8wA+5/dNEpwbCYo/U2z9IWyt/wDylOv8DH0oLE8GxK2VCuJVL/VOpzry1jazD4XFPPIGPNJEXIny38oTGxRYcgPC/agkkupWPyyqdWHneqvoE2IBfMCg11OVRpewXr6CmHDvaBYw0b3FwQI5QZYVO47p742tvzqziUMUxDyFsM7Wyvm7TDnpZl1j9De1MCQb/KQtBFvTG/ykwxMcLAxXdwNWkWyg/dXe46n5UV/XCzgLiwWI0WZP2i+o2dfLeuMfh5YrfSI86HwyKQb9CrjRvQ0DJhQdYzmHMbMPUc/UVSGm/wC1IlzbD0V/EuENGO0QiWI7SJqPRhuh8jS9RsBqegppwsSwntM/YqeovnHTJ7w9dKOXFQykiALhZT18Mh6Bv7L0213o6yM3Q7Np8PD4SZMIAfrT2Ytfa7dLW5H1tWj4Hi48Php8VHHYr9TC7auXcanoMq62HWsxjcO6OVkBVgdb7/6+tOfaj6qLDYUe5H2sn78uuvooUfGg8aoHVGmdMmMe6QySFjcsSTuTqai15aoKuoG66JqMSdyTXlWQJmNiyr5msgqql69BrzLWWXoqCvD06V6t+lZaFHWuQKudGAuVIHUg2rhgKIutcZXFqlTLUrQiqFphwbEP2yZC4a9gUGZrdLe8PI0e/su6OsczxxlhmzZs5K/9NU8XrcDqQKJ+mxwoBCpRSbNIQGZ7cvvg220QHfNavOLwcLubTLTJsmGK9mUkOeJY4jY51Z9Bb3kWO5Nxrl0tbpQuHwEBS/aSzEbKiiIfE2Nr73JpXDxBzds+S12zsTnJ2GUjW9hlstgNaJfERYk5iG7U5bs7WjkIBFnyjuOdLNsbcr3rDVglNLDcBHrLhInBSFFIBOeSUuwItbuqWW/OxHKpLxDDYls85kMyjSRA5JtsZCANRyZRe3pWfmxbxOydlHGw0IMYYi3797eo30qocSmsQJXANyQrEA330FhVBSm/9UzVi0fr/S2M+BWVllEQnNw3aQnK1hrc5m77ac1F+dGcT4GsWKLrhmYsQ4llK5czd7RMyrpfnfUbV88GIe1szW6Zjb5U549IzwYOa5/ZtE2vvRMQD65HSlNJwIEphVaQbeKdTNh4JjMQ8mIuWUqrlcx3Zizd4i/u6A29KGk45BJYzpHKbAHtFYSX03kCgkAX31rMJipNCHYdO8b0bwzEysxBlfLYs9zfQDXfqLD4in7KLlL20mAFo3hwWXshHYvaQ9lNpbZB9Yb7Em1udNvZ7C4SHOYpJo2Hdd3JynNqFtoCQNfK4NYX6W07gMkR1uTkC2Uciy2OUD8hRDcQjLKqdtAgBC9k17kncqSLk9L9BSGk4iJTtrNBmFqePwzyYZY8MfpMZJzSKFV7A6JYWJFxf8Nawc0DISrAq3MEEH5GtdwnGSYVSVEMsi7qLK8YHNhs0g9Gt1NEYXjyzns5AsxJsExCqHB27p8J119w0WEs5SN75IVGCoReDvfNY/BYaV5FSJXMh8IXxeRHT1recelxQmUMiShY4xJ2jKoMgUCRo2zB1N+a2515xKScSLhcGsSKCIpMl45CSdS3vrHe9spIsKz88eDBYRo2IcEg9q5XNbT6sL4h0uc3lRLtZBjf6hAN7METv9ytG/DvpS2eIuRsrsvaD/tzJo/7sg+NZ2XhE0Oc4Zi6j9pC62kUffjOjL95bj0qQQwXHah8E5tlZXLn+JD3lHncWpuvtGY5/o2LViUPZpiA18RGT4WV7aqbjToaW7RbCbuuzY73dK+DYs7BkgDm7Qy96GQa6Kp1VrjqPUVY+Eie/wBCQxYgG/ZSnv26wkmx62Ottiay/tOhSdiJe1DXbP717kMGHusCDcUTgMa00OQ6yR2yG5zKL3GU9PL5WqI4ls72VY8O7TvYVs0naG0vdlLWMhJA/jHI+YoTEYYoxRrAjobj1HUVbNdibm5PM736kmiIpuyL4fER92+unfjb7SnmLcr2Irqo1tYt6Lkr0S11/VX8Hxpd4sNIomiZ1UK2jJmIF0YarvtselF+1GBM+Inlw7iVQxDJtIgXu+H3lsPEt/hXHszhTFjoC1mUZpQw2YIrPcf4fhXfBOByT5Z8OszZu8HUEanfUc7+dK97WPkdE1Om57IPVIJMDKEDtG4Q7MVNvnVFq+syey/EMQfrMoBQIc5C3UWNmCjXUXozB/0Zt/aSxr+4pP52pfrLXCc8FfK+QR4WRtkY/CiYuDSt7oHqa+44T+j/AA6+JpH8rgA/Kmkfs7gotTFH6yG/+Y0h408gnHBN5lfBoPZxibFteigmneC9g5G2ilbztlH419hPGMHFoHjXyQf/AFFCTe2cA8Idz5Cw/E1I8TUKqOGpjksVgv6M3IF40X99r/gL09wn9HQHikUeSJ/OjJPbNj4IgL7Fm/8AVCH2lxDkahQdNF/nepl1Q5KqGtGAmQ9gsKVKyZ3B0N2t+VfK8X7BSRyujSxqqsQCbliORsBobW51u5cVKw78klr2Iufyva1U/ROZ163qlKo9kwVOpRZUiQscPYyLniGv5JUrZrEPI1Kp9RU6pfpqXRfNeByp2ckBbPH2buitcHPGpkLDnHGbZSPepKFCqHluWI+rj8uRPRByXn6bv2xccStJKqtLIDEeza8agAXSxJB0sGC6Aabms66K2vaa/fB/MXp2C5K56hsAh8Timdszm528gBsANgPIVykpBuNOR6HyI5iiPoLnUAMOqEN+Wo+IonCYBUXt5w3Zg5UTZpWG4B5IPeb4DXapgBSAJKP4cvbxWnskQ7qTMbFCPdW+sqDmu68iNAasTwqGG3aTlgwupijzKRzszMo9elLcbjXlIZiNBZVXRUHIKOQFE8Ox9gUcKyMblWNgT1B9x/vbbXBoDUExLTZdtLhV2jnf1kVPwEZ/OnGHxUD4CX6g2hmR7GU/2oyE3y9VXS1IMbhMtmRs6HfTvIfsuOXrseXkb7PsSJ4d+1hcAZSxLR2lUADY9wi/madzQRKVriHQVT22FO8Mq/uzA/g0f60aMJh+zCpM6NLY2kiucoPdF0Y7trtrlFKMHCGYA7bk9ANSfkKa4fCmQsweNJSAFV2tlUg5QNDZsqgAnYHqwrOEc0GGeSsm4M+Ts8OUnN/rDEwZtNlCeLKN9Abn0oAuICVXWbUM3JPJerdW5cutPeIcViw8awxRfWKCJA5zIpYWcAggsc2oJva9LMLxB5Rlmj+kIPfY5ZEHUSnb+O4pWl0ScJnBswMpGT0pnhuKM7KJQ01vCRpIDyIaxJtbQG4ojGcIiRDNG7TxA2ISwZDyEh1sDyYAg23pZLjWsAoEYHJdD01PiOnnVJDkkFuVu2UvImKjkzkEu2GBHbI/MproD4styAWIsaExQgYhoz9DeQnOSuYox1INyHiF+YGXzG1ZLhYnD5oVdmUa5VLaHqLag9DvTL/iOeMBonkIAAkR7MAeYFx+zNtuW3SoObo5q4fq5IuKHDI5E7vM4P2SikjSzuSSU0Gqi/nVEeKWbEtPiiNDnKrrnK+GNeQBsBc7Cl/BY3xIbLlupswvte5Hw/lTqL2cc+JwPQXrnPEPOAugcOyxPmszNgDJI7swXOxawF7XN/1orBYNI2zKWJ8zbfyFaSP2fQblm+NqOh4PGPcB9dfzrnLSTK6AQBAWaZVe5vY/nR2KgkxESI0LM8dlSXY5PsNfxAaWN9Na1EMapYAAdNLUUTTslpkFB4DhBCxuCwuIiRow8SghgM3fZM6lGK2OhKm3y6VqP6M+L/1fh5MNKWlQOXiZRbRh3lN9u8L/AMRqjEQDMSRoefQ/yr04cX5a6b0Xd4yUGgNEBarEe3h9yD4s1/wA/WgpfbDEt4SiX1Fh/O9ZvESIm7KCNNTVZ43hwLBiT0UXH5UICKdycVxEls0z2PQkW+VqH7K9i1yedzf40oPGC2iQu3qLVx/WOJa1ljUHYk3/AForJ4IQNQNvxq1CoAvpY3vWbJnYC8xF+SrY/wDuuoeFltZEkbzdrL+NqyyfScUhUWzqDe42NvgP961x/wASxDRQzn7qmlsHD4wNWhU+V3P/AIg/nRkRjWwzStb7MYW/xc/pWkLQr243Kw7uGJHVyAPyqhsZi3GYNEi2uABmJ9L1fhWUWCQ3A27SUn8IwophC0nIxJ+5EL/NrmhKMJXBFiioPbkesYvXlPBHJ/8AkzfAgD5VKErQvi+PcZsqMWRO6pP/AJEW5Frn0tVUhX3b7c6YYrgcixLKCGBsWAB7t9gb77ctBRM3AAskavIwLZswyC4stxazEG50te43r0A5oXlljiUs4XhDLNHGDYuwF+nMn4C5+FG8V4uZJCEYiJRkjU2ICroL3GpPiJ5kmiOC4UR4mVc4JSCcoV72vYsf8QBN/MUnCx/ac/wgf/KtYla4b+VCRa2XW/iF/lbb8K67OM7M6+ov+RrxSn3vmKvjitrkNvNrfpTFIFdgpGTwyKRYqQDY5TuCrWzL5fKmWCwi9vFLGpUB1MkWY3y3sxjYG7La+niHnvQWBwokzBUDW1Y3ORfNnYgD8abcNxUMHfEaSZTe5FkLDQBPeYA7ubc7CpudCs1s5Q8nC/o5kzC15HVAdSVRiBpudRe3PL0vQC5mPiKANyBaQsOZy8/iAOVaHiXHvpmV2Ch2XQ+EEglSrWNlbo2xvbSkk7m+UsVYXBWQstj6hiPnamYSc5QeAMYXK4RgLrCSfty2/wApIHzvQmKztbtJV9L5vwQECu5YiBdoyR9oMSPmCaq7dP7u/wDEasFElEcMxawPnV2bky5e66nxKwJ1UjTam3FpMNHEuSG6yASQPYBks1nRm98qQykEG/dN6QGZD/Z/+Rpw8iHh63S+XEMF7x95AW/yilc24KZrrEKYz2slaQSLHEjgEE5b76Cw2GXW3TMddazGKxDFy7d698wtYEHcADQeVHo6f3f/AJGuJylv2Y/xGlfSaWxCzaztUkoP2e4l9ExQOa8bHIxtoVPhbXpv86+sqtfIOMxjLE1gcyEW10ysQOeulaXgPtXJ2KxlQXjAUknce6bDy/KvM+2xXpsMiy3XZ1akVYiX2gxB2YL6D+d6Bn4jK/ilc+WY2+Q0odoFTSvokqrbvMoI1FyNKAm4tCAby3A3ygn5m1h86zHBMzkxoAWa5FzvlBa34Ug45C74eGTIAsjSG29mQgEfJgaLSXYSuIblaji/tlhlRxGxZyCFPQ8jYX560o9m8ScVGWeWRnXQrmsPI6cj+hrJ/RFyFrG4YA9LEG3obg0w9lJBDPllDhZF7pU2vzHwNiPWlJIN1muBwtwvDoltmyerNf8AM/pV8GLgXuqczW1yJv8AO1L+3iBusCk9XJY/jpVg4xKBZcqD7qgflR1JoCaxySEAJh5CBpd2C1z2c3M4eL45z+opQ+PaxZ3YhRfVtCf0FZbiHF5ZGNma3Re6PkKo1pdzSPeGrbcVm7OCR/pRZ1UlVUZQTyHK9UYD2tw0kalpCGAGYOpvfnyIPwr53iC5vv8AGh8OjAWsaOgTCUVbSvqye1uEVS31jgaHKpH+a1Ay/wBIEI8GHY/vMB+V6waRNY2U6gCuWwknSqij4KZr+K2c39Jkg1XDxgDkWJJ+Itaj8D/SnCQO1w7htL5GBGp13121r5q+CepHw2U7L/vapOYSbBOKrYuV9Sb+lbDcsPIfite181HBJDyHzqU/YVOiX6in/wCkwMx8JvppryrpIGbkT58vmdKY8VnJyyoU+tuXsoDK9++D0vuOoPkaWu5JuxLHzN67BdcLgAUy4LMIJo5WKlVPeUa3Ugqw008LGvOLYNcPK0YGddGRye6yN3kYW3BU9d70HhsK7myKW/IX01OwHma0ODlw4VcPjHDhDeNojcR3uWRmG8ZO4W5BNwaV1jKZtxCTYKOSViIV13OUWsOrMfCPMkUV2cMRu7fSH+yhIjH7z7t6KAPOveOtOoCOqpCdUEX7FujKR4z5sSRzsaCw8IILPog+bHov6nl8qIuJSmxj3RcsrygFtI1NkiTuoTzCqOfVtTRmOwZaNnV1yon2SF5XVW2zW0C9L9TVGFRpCqjKskgyxgnKqprsTsW1Udb+dEe0eMnCJBM6lhZmym5Ogy59bhlGlrDe+t6U5ACcYJKVJIRErDdXZb+TAGx8tDTvhXDnnhzTZY4x3Umc5Tp7qg6yqNrDbkeVJMOSY5FtcWVz5ZTl/J6HlkZj3mZsoAFzcgDYDoB0poPJIHDmnA4UDGrLMuZi2bvBUVRcczme9uQ8qA+k38SqdLbW/FbdakWLBAVx3Tz/AF8j58+dM+HcBYtmm7kBBHbOciqbaHXxEH3Re/KnDgMpS2ftSxIlYgLmDEgAeK5OgAtr+BptxyAokeFQh+yzNKVI1le2YAbkIoVfUNXuKdMGSkJzzEaz8lDD+xG4JB8Z16Ab0iMfKiO9fkge6I5r1lKmxFj6WrwfhREcrgeLQcjqPxpj7O8OGInRWUBM65yDl0Y2yjlc66WvoelMTAkpA3UYCX8W4TJKsUaDOUiDG1rJnJfvNew33JFLcTGYZCSykIFQgHW9tj8QflW1GKGNxOVLxwCS6R5e4WJ+rzkXBLEak7ANa1qQ8awyHN2K9vdizSs1yza6iNSMq6m1wTrvyrz69IuuMrvpVQ1CRzBluNqlJXnaJgbEad6O1gBy0Pz+NNoZwy3X/UetcJBC7muBR+EdlIKmxHMb0x4vGv0CEXBIxEpt0DJH+opPFLRqkuCvyq/DVNDxOFLiKethjKTthLwzkcuzPl4ra/OhbtJDHk/aQBhl3YgkuGHWxJBHkDWg+i2w0jMts7oik6HTMzW+QB9RWYxMRjNxcG977W6EeddXE0b6huy46FWwB3daDhmK7WMMDbkR0I3o9Ir7VluF4x1kztqsjZW/ete9hWtwx+FcS9AGRK8kwWdSp2I+Vtf0pU2DArQAaa0mcEE31tpb869LgYLSF5vHyCCg2w4qyHCFgcqM2XU2BNh1NtqbcH4Q8/fCl0jZRIiG0hU3Jy302BpjieJRYY3wUmZWNzGwJynLYOpOqNqQBc+tdJcAYaLrkawkS42WZVR6146DlVk05Ylmtc72AHlsNBXHr/rVVJcNGDroL8hVy25VIkB2+H+tVFDeiEUR2pqVT/v/AHrUrLJ1wnCrLnh7F4A4Uu2rwgbq5zG8dgTZsxGpuKF4rwaLBPlmJxDEBlCHLEQfDmfc3Gtlt686acbxUmIwkEkq3zJIWjjOTLlbuzBBuh2N+l9L0JxXMmAwxZhKnaOt1JyvEuVkDaAqQzOBexFyK8wEzv3XpuAj8bss9Nj3bMNERiCY07qaaDS+u3O9DWpgMGktzAQLf2TsA3nlPhYfEHyquLB5VzyghOQ2Zz0Xy6tt8auCFzEOJRXCMXJEpYtaE7owDK5+yFa4v1PL5USMRhpu/LG8IQAWibNH5KFfvC+uzHmaUszSsFHoqjZR09Op+JrrFzDuongW+v2mPib9B5CgWyUQ+B4JvBg4nkMoxMbBe8VdHjF/cXwsMt7Dfa9DPwt2YsZsO5OpJxCXP+JgaGnGSJU95/rG9NkH5t/EKCtRDTmUHOGCFoOF8HPaANNhwGDJYTBj3gQNEvzt8qEXCYdNXxBc81iib8Gky/lS2GXKQehB61dj4skrofdYjyrQZyhqEYRq8TSM/wDLxBD/AHkn1knqL9xPgt/OhDxJySXYve9y3ePpry8qHvXlxR0gIayUXIC3fUlgAN2uwFvxUbeVTDR52VQQCSACTYC/XyqzDYR1yyG8cZIGcg8+YA1bToKZxxxMWMCGSTkGuPjkU78xrb46UdcLaJug4+HNd87BFjJDM3XUZVG7MTfQeptVmCnkMkXYhYxEQ92OgI7xeQ8+fw0HmdxOcz9g2IZjIqZWUZWkbUkGwFkFiBdjfyNGQcL7obEFIsKCxsCSS3LbWaS1xZTYW1I2oF1r7+UwZe2/hcYwJFlxOHDdgp7WJNTaW+8mxCLbu30IFgfFSwYSCYmRWEIv3o3uFzHXKjgEAH71rDmaKk9pCsi/RlEEajLmyLJKy7d9nBvt4RYC9UNxeKRh22GQoP7omI67mw7hb+EUoa4IuewpbxDhjG7PiIh1PaCUn0VLn529aQSz5JbQoSDYG98zWGpsNB6Datpj8PhkQSxxPLExy3Mtirb5HAXQ22IJBGx5AePDAxtiCiQwIcoVAc0z7hCzEsVG7a2AG2tc1ejqGpoXRRq6TpJSvDkMAw+XMeRo/CNY60lxLPBleRjmk75iCgAKfCT0vuB0tWt9g48NiplEpYK/dFjYq3K/5fGuCCu8OBVwws0ukWTKFJZmI7o56voot0sNNaXcSwkHvYxmttlja1/U20r6R7TewskcDthpBYC7KRYsBrluTY9degr5rgYFeZY5Y7d6zgXjIA1YnkLKCduVerQPaU78l5vEDRUtzSTiOBbIqo6ymxYi1ms2imxANsoBv51dBxhY1VSHZrDQAempPpR3EIo5ZTJETGxbuXUsbDuqBa9jYAWy1OP4Ixy5ZAuYAXKkWByqzLbydiPK9uVcNai6nlddCq1+EXwriIkbKy5L7XN/nbarcW0aOe5nbezEhdRfYanXzFIQ5BBGhG1aWGSCTI8oe+TZSAGOwBJBy+utX4F/fI8EnGslgPilcmMkOZb6Nlvy8OosBYfhQxAq+eOxOlhyF7nXb1qojfrXrQF45J5rkD/ZqGM26V2ort2rLKlV6VYwuOV6ndOm3n+le5bDc1lkN2R6V7V2Q9D8DUoysmMPDZ5pFxUs/wBGi0tIwKFVHuxINSANBbTzptN/zJP0aVCVGRFjck5Cbt2kToBJclmJUE3OxsKwWLxbyOZJHZnO7Ekn51UD+d6880yea7xVA5LZf8MJkaaa0Sx2Fow7iQ7XItmiUEWJI60pmmxDoGa0sKkWXQqgGgAHiRfIWvzqzB+1swAWW04AsC5PaAdBIpDgfE02wmNwMhWWRWiKmwDi6ltwQ8eVrC3NTvQ7zc3TSx2LJRLLAosUaF3XvZO/lB1tZiCMw3F9B61VguFJI9lnTKDdr3Q5Rqx1FtvPetIcE0xLJPFiGJPdZkkspP3ykl/ga8m4AYkIbD3aUkZh2kQVVsT4lZRc2A6gGt2kDx31W7KTi2+izmMwcsru4CEX2Ei6AAWAudQBYVU/CZgucp3TbW687Ac/OjX4MliCsucfZkiZb2uLag2phwz2ciWFcRKszAnKkIVQZW8mDXEYO557U/aADO/VS7MuON+iTw+zuJdxGsRZjyBU7a3Nj3R5mnHEvZOYyKWaGMmKMtnlXxABGtYm5ut/jReOwskoCt2kGGXxg9nDEo5DulszE/auTVOIg4eIoyZHdULx3yEgk2cXIKG2p5c6QvcY/glOKbRI9zCXTcAMKlpVmdQd4lUoR1L3OX4rQsQYxN2UAsBdpSpYi3PMdF+FOsCgiz4jDSoEUC5givKg21WRrqp5tciiOHYtOIMIci/SB+xaUnI/2gyKQiva5BGh6UdZyb76IaG4Ft9Vn5MIztmeUzvcZlRi5APNpD3U6c6d4fhLIwkkyQYa2tpGCsRtc2zTHXZNNALiq+I8cGGJw+HQBY2K9pIMzMw3cKe4uu2hNudZ3F4h5X7SV2kY7sxufTyHlRDXO8AlL2MPUrUD2hw650hiuTp2kourbAXjG69A5a2m+1IuJTyvJedmdraXNxbll5BegXSlo8qMhxi2yuCV8jqvmvK9/nVWNDSpOeXhDsbWrxjR0HCpZGUQo0wbQFATf1+yRzvtTzB8BSIZmH0uYOqjDwnMisbkdqy3uNNl9CRTuqNCRtJxXPs5g4xg8TLimMeHfs1Swu0jI4YiMHc2uubYZj0rrFSrlTEzoFiAthMJ7pF/Gw+xe7EnV28q64niQkna4lkxGJAskK6wQAbBraG32F0vuTWfZ5MTMWka7ubs7GwHIEnZVGg6DSpNbqJcd+Xz6KrnaQGjO8/HqgcZhpMVKWuXlkJJPX16AD4AClaYg4aQNCTpoxvYN1sByvtz51rzgZA30aGMtIxN5Fv9YLWspNh2epudjodqExfs/Av7XFJmG4hUy/DNcL8iajWoh12q1Gq5mV9u/o89tIeJYfcCZRaSNt+lx1U9axXtRG+DlMDJHiTKWMWe11h+zc6i7XFhpZfOvnkHCBCPpGHlmUq1kkIWM59+7YsTYeLyOu9P8X7ZS4mJFx0EU7Rk5ZQzRnXcMF3vbqNqlQpVGuuLK1arTLbG6Nhx0im0WFihdQCX7qkD1NioPkaz/GMAZWzs3aTE2SKIXJtpbu6Aelyfxp3gIVCCWXD4fDxHVS6u7v8A9tGe7fvGw868x3tcxUx4ZFw8exKBRI4+8wAsPuj8a7NOqWgb/a5dQbBJ35WWewfDZJGCFbMPGAQctt/iOY5U1eWMEqyA5brmR7XC6Ai4IN/TWjMH7TMsYURoZFftBKyqSCL6qMt76jc+6LClWHg7STVu5Ys7dFGrfHkPMik4bhuykuTcRxPagBqY43hqxlA7lMyK+SRCCA23eW41AvsN6AxmCyBWDIynS6sD87aiuMbjWmdpGN/Im9hsqi/ICqLdNK62hwyVyOc04C9bztauR16VYwuvT9fOvF+HnanSwvCRY/pVStr1ohhf47VU2lgR8vzoLEKq/rUqwutSigquLez88AzOmaM+GRDnjI65l29DY0prYcL41AL9lJJgXO6j66BvVWuQPnR0/C0lGZ8Ir3/tsC4sfNoybA/AV5/aEfcN+37XodkD9p37/pYnBwZ26Aas32QNz/vnVmIxAY6Cyroo8uvqdzWjxPB4Spgw2KizX+sWa8TsRsASMpA9d6VYz2axUQu0LlftL31+a3pxUacpHU3AWCXYeAyOqKNWNhTPG8YkV7QSyIiAImV2W4XS+h5m5+NWcKwqR4efESOY5FPZRJbVmYG/pYc/OkiPaiIcUpBaPNaHh/tTMGC4iTtYT40kUOGHMdQbcwdKO9voYlnjSNyIlgj7FSpPdILXvzJYm5pLwjgcmIN9FhXWSZtEReep3NvdGtPeJ8Uw+OPYkiHsrJhZWFhlAAySW2BILBuV6mQA8Fv5hUaSWEO/EqjjkKDCYLLIexKuTlQ6y5jnvr4gLAA8qVRvGcPKl3Yh0kHd0tqjXPLxD5Civ+awQKSxB4GNyjjPC/RlYbHoykGreF4nByPl+isCytoJ2y3AuBtm5daYWHUeCBEnocXlE+xDxjFhlQ9mqsZWdrgR5TnvYAWO1jztQvs5jJGxWHWIKv1yaKoGgYE3O+wN9a4inxGJXscNBkivcpEDYnrI7G7fxG3lTLBYB8OrLh1bEYp1KF41JjhU6MFa1mkI0zDQa2oOi85O7rNmwGBuyG9tMABO+IiJkw8zllkGoBJ7yN9lgeR5WtWfVjpWn4fw3FYa5aeLCqfEsjq2YecQDZviKb4VsPILx4EYx+cixHDw38+/b8BWFTSIzv0/aBpazODv8/pYfDYKSV8saM7dFBJ/CnsPA4YCPpLGSXlhoDmc+TsLhPMC5ppjuIZFKS4iOBP/AMbAqL+jybfNjSaXjZiUrhI1w6ndx3pW9XO3othRl78b/Px6oaWMzv8AHz6J1ieINChTEsII2FhgsPYHL/1W1y6HmS3kKGw/tE0S/wDKxiKCx7WJSe0a4K3kc3ZhruLAdBWfwuCaQFmIRfEXkNgb31HNySDsDR3BpXLouDiPbDVpDqfO1+6iWO5186GgNHX23+0RUc49PffoEHFwwhO0kPZpewBPffWxyrvp1NhTLBYSTEBo4F7HDaZ5Hay6e9I50J+4um2nOmr4PC3aR2+k4gWzxIxWIsfvnUjqF000PKkXEOITYgiMr3VByQxrZEt0UdOpufOqhxfjf4U3NFO3t8/wJ7j/AGijw+HGEgY4hQCpkYkbkEhSCCI7jwjfmaz+D4W8v1jKQrE5QoF3PRB0HNthRPB+Hx5/rQZmI7kERzMx0Iz20Veut/xpzjOICAk4p1LFcv0SGxFvszPayj7q7crUv2WZne+ieNfefje+qz5wE+JkKqqhItLhgIYl3N3Jt5k3JPnV/wBJw+G/Y2xE3944+qQ/9ND4z95tOgq3jOOOKsmGDJCqi2HFhlNu8QF1k15m7Unbhcl/Af1+W9Ubcd63h879VJ1j3b+Pxv0XGMxTyuXkYux3Ym5/9DpVBSxrqxFd4dSzWVSx10AuflV7ALnkkqCb4UznXsUEezuA0nOw3RR0+0f4elH4ngoGHgeIDtxH2zjOWLINmClctxbVQTbpWe7Uklibk6m+t70jXB+FRzSzK6FhfneiV26j8aoj1O38vSuytm0Fh06U5SCy7y3Hpy5ivMvpXebQ31qosOV7a1k9lFcX1/8AVds1wB+NSwG3Ma12F+G3pWTAINvSpR1h0/OvK0oaD1SkRQMmjtHJ0YXQ+hGqj1FM4sBNhVvHczOtw0TE5E66ahj+ArWQ8I4ZLGuKLCAZrLe6qzD7hJuAehpPifZHEM5lw2KhxBJveOTI/wAr/rXndqDm3mu7siMX8krw/tBPIyxTJFibkACWMFh/ELMPnTfiPHMGjCKEYmJY79+CTKCx8ZysdRfa52oO+KwkZM0N2JIXPHci/ibMPW29JmxEDLYwFXt4lk0/wkfrTaA4yMeCUvLRBN/FaleOBxl/rAOOS4vChv8AyF6uwsoBzLHweU/4PwYWFZGXC4ewyTODcAh47W6m4Y7elSbhSXGXEwtc23K28zcaCh2bdhEVXbK3XEGlxFu1w2GkUbKuLyoPRQ1h8qDHA1O/D4/hjP8AWspFwY5sokgOl79oLelzzqLwRy5QGO4tc9ottehvrWFMDB9/lY1CTdvt8Lb4JJYNIsKqDocd3fit7fhRUPFpVdWaDhqWIuzSIW87EDesXh/Z9R43VmPuqwyL5ySbKN9BqaIl4hDHIOzAYqCFEC5Bc73dwzP62FKaYOL+vynFUgXt6fC0/EOPzAsj43CRAEjLFAZCLHTTLa9JcVx2Fv2mKxuI+6CIY/lcm3wrvjWIxDSLJFh5w7IjZg7kgHxLa1hcjpVvH+NwCSOFQQFFpGmjDgsdW6OSDYXBrNaBFvb+CUHuJm/rP9MJR/XcaawYSFT9qW8zevf7t/hQ83EcVijkMksh+wvht5KtlA+FXcUnVL9nBCQbfWKWkXqAM2inTwmgcRxaaXRnta4AWyKAdxZbdK6GtBuB6rle4ixPorzwbJftpUit7vjk9Aq/qRV3D1z5Y8NhnklFiXfv7dFtlUfvXrn2X4WuIltISsUaNJIw5Ku/xJsPjTA8Rmxkgw2G+oiPgiS4B/fI1ZrczpQcTMf6RYBmM46/4VeOwaK+fHTmV/7qJg7ejN4Ix5C9B47jzOhiiUYeHnHH73m7eJz66eVXr7NFGK4iRYmvYRqO0lP8IOg8yaacGhCllwsKyOBdpZCCsQ+0zeFfQfOlJaBOfZOGvJjH7Pz7JNg+GGNVlnYxJfuqP2kh6KOQ+8fxrSSNGkSriW+hhrWjiF5nXl2re6D5/Kl+P4zFCbxN9IxPPEMO6nlEp6farNTTFyWYlidSxNyT1JrBrnXO97hYvaywvveLeae8S428YMOHj+jRncobySDq0m7A9BYUg7LnemGDxCsvZyDua2IF2U9R5VzjMAyWIYPGdmGx8j0PlV2FosueoHG+R7KcL7rOLhGZCEbax9fduLi/nTtI8MYcrxNFKikBlzGSR7XUgZbEXte7acqQbgXq2CdwNHYLyAYgD8aLmTdFj9Nl5xaMgRZv2uQ9p13OUt97La/wq7gxeFTiO0aJdhbxSkMDkH3dLk7aW1rpcEEXtJb5SLqnvP8A/Vep+VDYzEGU3PIBVUbKOQUdK2RHJLOk6jnl8o7jPtPLMbRlokK2YA+O5JLMFAW5vrYCkgFuVdPDlO969vcbVRrQ0Q1Te9zjLl0SRY/lREL6X5+dVlbKOY2rlJLnTSjlEd0q1lJJ0/lVYQ30r3tDz+FWdlrf50MI/cucwvXca5iBbU7aan4CiMJw0vchgqLu7aAeXmfIV1iMSFUpEvPVz4z6fZHkKGrkFQNIu5WpwwkAmWIX1sW1HyFSl4Pn+NShB6ptQQUnG+1AWeJJAosCLow+Wn4VZw/AQSuAkjRnc5hsBqTmG1J70wLdlCV9+TU+S8h8a5y2MKgfP3Jw/HcUrkwSt2Y0Vc2YWGmoPWvf+J3b9vhoJfMx5W+amsulEQ4h1IIY6G4vr+dHs29EDVd1T443ASePCyRecUt/wYV7DwHDT6YXEHtOUc4Ck+SsNCaV43ijSlS6ocvRQt/W29WLj4ybth0vyysy/kaBYRifWfdYVGn7o9I9kvxWHeJykilXU2II1rrCRGR1RRqxCj1JtWzh4hhcfljxCZJgMsUhc97orn9TSWONMPjYg8TxFHGa7X56MDbbnQFQ4IuiaTcg2VuOjLSrgYmAiR7M1vE3vO3W2oHpTviXEYeGfUYZFeewMkji+W4vbTc8+goDhGJjw3E37QaFmAYttm1B87/rTL2v4aiztiWiBhls4a7E3O4sDp8dKkSC4A4j1KsAQ0luZjyCFHthiskcpl0XOGAUWuPDfTbX8K74TxtMcywYuNczGySIMup0swG1zzFtaXL7QsYJY4cPCkYKs1xmY8gda99lIp55le+SJGDSOAFUAG9hYak2tYdaYsABMQlDyXATK6/qybDTNDkYwyWBDAFcpNsx2GdbH5UJxD2eEMrI88agHTdmIOoNl2uCKK9tsc0+LCBgcpyi3Isxax62uBRmG4ck/EHLveCBQ0jnmI1AtcdWFqLXEDUTySua0nSBN4H9XeO7LBYVIlJkkxBWSQMMn1a3yoQNQGOtJsLi5CzsjCBHIBWMG56Ko8RoqfAT4+aTEtaKEm/aucqKo0UDrYAaCrH41BhRlwSl5LWOJkHe/wD1qdFHmdaLcRk80rsybN5bym0HDFLIMdN2AfRY73mccu1b3FO2vWlntRJic/0Xs1jjWxWKHVLHZiw8Z8zWaxU7MzMxLMTckm5rR8LlhzQJOT2JS+5ymQk+MjXKNNOlHQW97O+SwqB8tx+fdIZMEynvKy+oqsrr5GmWIhaPFNGpzAvaw1UgnS2p0saCxqZZHA1AYgfOrtMrncI9VyzUXw7HGO+xVu6wIvcfzoQm486Yw4DKueY5B7qjV2+HIeZpXQmZM2RcPCWlAaAZ1NswJ1jv9o/Z86IxkeHwwHZSLiZubEfVR9co98+e1UcU9p5X7MRIsMcemRNA3Ut1uNKVFg12XQXPc3Ivrp1FK3Ufu35qjiwfZvyVk8zOSWJJPiN/96VSIjuKkk9wL20r0MN/nV+S5zBKqZ+uteBT0rrKQd9K8U+dMl81L66b10VFr1Ud9aIgwzuwAHLU7ADqTWNkBJwvL321plFAkYzT+LlEujH94+6Pxr0TxwD6rvyHQyW0H7gP5mgkwzuxsGZibm12PmSN/jSEz4BWA0+J3vorsZi2kIvYIPCo0C+QH61SpFUsSDatVwb2ZFlkxOZVbwRKPrZT0A90eZoPe1gT02uqFZkj1+AqV9WV3jAQPgsOBoImGZk8ib6nmfWpXP8AVHp7/C6PpR19vlfIuH4XC3HaTtfc9zu+lVcdwjpJdiCH1UrqCOVa7DLC2HCzYcRhFI27zN1FvzNY7iMllSPNmy3JN72vy+FKxxLkKjQGoCxFQGoalXXMrFNei9SCMuQqi5J2HnTTi3BXw5QSkAt8QPU1i4TC2gkSAlpa3OtdwyVcZCIcWcjrpDiG0PkrfaFIJJoY/wBmO0bm7Du/BaExM7Obucx/L06Urm6/BO1wp+K1PEUyFIJlEcyDKmIYXVl5AcvjXUHGcbh8qOO2j307+ZR59PUUp4d7SyInZSquIi+xJrb0O4o/DY3Ak5o3xGFboO+vp6VEsIsRO/ULoD2m4Mb9Cm3CPaDDySOpwSAspsAg1I1sfjQUnG8XiUZIohHGb62CgDpfQD13orA46FGBXiLkk7CEXJOlW8Vw2DhjvNJiJmHhjZsgP8I2HrU4Adj3/sKhJLfu88fyUi4BhjmaOCMy4piVDbpGDoWB676mtHPLg+H4Y4c/8zOxDTKp7hI1Cs32R051mMZ7VSFOygRcNEd1j8R/ebc0itV+yLzLrLm7YMENud7kpnxbj02JP1jWQeGNdEUdAB+dLb1ya6IroaABAXK5xcZK7BHOmuG4dOuH+kBA0GaxvYi/mNxVnAOADE3BmSI7KGGrG1+osPOtfxuDCxYaWBskdogyKrESGS2lxs6k86jUrAENCvSoEtLjbosOnEWFxGqoTp3BrryB3+VXR8OOW8pEa797xG/QbmgMJinjvksL87aj06Vw8zMbsST1NV0mbKWsRe6LlnRbCEG4Pjbc+g2FCSSMzXJJPU86ma+++9651ogQlJldrJrXqsQQV38qkUJYgAEk7U3hijwti+WSbdU3VOmbqfKlcfVUY05OEVL7PMsIknIhkc/Vqx1f1Hu+tJJ4yjZWFiOX+9xV2Nx0s7Z5XLNyudh0HQVxFNmGWTlseY/0rMLh9yLw1x7ojfNc257VU4tuNaJw2EkdsirmHXkPO/Kjy0cDALaWUc90T0+0acujF1PRNzZBJgyq55RlXTQ6OwP2RXWNx2YZFXs0Gyjn+8eZqjFSNIczksx5k/7tVatYan0oxzKExYYXgQ8jTP2fxeISdThixlNwLC9+oN+VMOE+ycs8aThlWM5sztsgXcnrWrhw8OFhLKxhhI70xFppvKMbqp6/+6hVrt+0XK6aXDu+42C4j4XGJTIIomxW8lj/AMtCdy7fe+6PwpTxf2pWMsMO5klYWkxLb/uxj3F9KVcZ9ojMvZRr2MAOiA6t5ufeJpbgOGSYiQRwqS3PoB1J5CkZSjvVN76e6o+qT3ae99VS2KuSSbk7k1K3OH9jcKqgPOzMPEUAy35gem3wr2j9SzxW+nqdQvlkmNkYWZ2I6Emqb17Up1Ar0U/4D7NyYhe1uBGGs2ve+FSpUqzy1shV4dge+CtPxDh0OGhWAytFqXZlW7OOl+RFJuL+07zIwjQZFGXtGsXy/pepUqdJoLdRurVSQ7SLf6WUFWBalSu1cBUy0x4PwR57tcLGPEx1t6AampUqdZxa2QqcOwPdBRUnFIsP3cKt32Mzjvfwj3a64jw+WeYMgzGRVbUgfma8qVOp/wAYkZVqY7UlpwiH9jMSps4RdL+K/wCVDTcFSP8AaTAfuoSalSko1nvyqVuHp0xICpJwyjuq7nzNh+FcniJA7iInoLn5mpUrr0hcOs8rKvDY50cSg98cyL1zjcU8zmSRizNzNSpWAEytJIiVRbTSoG5GpUpksKFb0ZgMAZTYWAAuTXtSpvcQLKlJgcbow8SEceSJbXFnc6sfToKXEA6/GpUohoCxdJuukkorh/DjJmd2you5Gp9BXtSkqEgWVKTQ43XuL4kWHZx9yLoN282POhWisAb8q9qUzbWCDhquVA9vlrWp4N7JrlWbE3ysRkiXdydrnYCpUqXEVHNAA5q3DUmuJJ5LS8a9oUwUXZuis5sY4VH1aAbXPvHnXzriuPkxLmSVsx5DkB0A5CpUrcOwBgcMlDiHlzy04CYezfs4+KJ1Cxp4mOpHoNyaY8S4+iRnD4JTHFs8nvv/ACFeVKzTredXLCYgMYNPMJEiaaGvalSrKS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4100" name="Picture 4" descr="SAM_3646"/>
          <p:cNvPicPr>
            <a:picLocks noChangeAspect="1" noChangeArrowheads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80" t="39935" r="32530"/>
          <a:stretch/>
        </p:blipFill>
        <p:spPr bwMode="auto">
          <a:xfrm>
            <a:off x="7506336" y="2395134"/>
            <a:ext cx="900000" cy="1288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domenico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336" y="4658365"/>
            <a:ext cx="936000" cy="1067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Giordana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0091" y="4904378"/>
            <a:ext cx="936000" cy="12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4" name="Picture 18" descr="zorzetti"/>
          <p:cNvPicPr>
            <a:picLocks noChangeAspect="1" noChangeArrowheads="1"/>
          </p:cNvPicPr>
          <p:nvPr/>
        </p:nvPicPr>
        <p:blipFill rotWithShape="1"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74" t="19087" r="15601"/>
          <a:stretch/>
        </p:blipFill>
        <p:spPr bwMode="auto">
          <a:xfrm>
            <a:off x="912770" y="2198297"/>
            <a:ext cx="936000" cy="1218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6" name="Picture 20" descr="GALINDO MUNOZ"/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7610" y="2395134"/>
            <a:ext cx="936000" cy="12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1663740" y="1809735"/>
            <a:ext cx="2385589" cy="646331"/>
          </a:xfrm>
          <a:prstGeom prst="rect">
            <a:avLst/>
          </a:prstGeom>
          <a:solidFill>
            <a:srgbClr val="FFFF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 precision RF Measurements</a:t>
            </a:r>
          </a:p>
          <a:p>
            <a:r>
              <a:rPr lang="en-GB" sz="12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5" action="ppaction://hlinksldjump"/>
              </a:rPr>
              <a:t>ESR 4.1 - Silvia Zorzetti</a:t>
            </a:r>
            <a:endParaRPr lang="en-GB" sz="12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2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6" action="ppaction://hlinksldjump"/>
              </a:rPr>
              <a:t>ESR 4.2 - Natalia Galindo Munoz</a:t>
            </a:r>
            <a:endParaRPr lang="en-GB" sz="12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AutoShape 22" descr="data:image/jpeg;base64,/9j/4AAQSkZJRgABAQAAAQABAAD/2wCEAAkGBxQSEhQUEhQWFBUVFRQVFxcYFRUYFxgWFBcXFxQUFBoYHCggGB0lGxQYITEhJSkrLi4uFx8zODMsNygtLisBCgoKDg0OFA8PFCwcFBwrLCwsKywsLCwsLCwsLC0sLCw3KywsLCwsLTAsLCw3LDcsLCwsLDgrLC8rLCsrKysrLP/AABEIAKgBKwMBIgACEQEDEQH/xAAcAAABBQEBAQAAAAAAAAAAAAAAAQIDBAUGBwj/xABJEAABAwIDBQQGCAMFBgcBAAABAAIRAyEEEjEFQVFhcQYigZETMlKhsdEHI0JicsHh8BQzgiSSstLxNENzorPCU2Nkg4SToxb/xAAXAQEBAQEAAAAAAAAAAAAAAAAAAQID/8QAIBEBAQEAAgICAwEAAAAAAAAAAAERAhIhMQNREyJBFP/aAAwDAQACEQMRAD8A9hQhCoVCQlQPxY3CeigsJheq7cS0mJvw3fqrIbxQNAlPa1KkL0DkKM1ErXyJAQPQmyUzOdyCVCjumFxO8hA6q6FQ2476h8C1viFZp3NhP58yqu2x9S/fp0Fwg5/su7+0s8fgqf0lj60dFb7NmMSzqVB9JTfrW/hVHnmJFm/ib8V1WD9VvVvxXMY71R+JvxC6jZ47reo+KzVdHitnV35XsNgBlAMEWUNPaGIokh5P9Qn3rq8BPo2AeyFI7BMPrCeqqMLAbVq1yA2nlG9wW7SqOmNY1Txh2iwsOSkDQEBm4hKHBCC1AqE3LwKL9UDkJudKgVMc/wA0hdOnmmg7m+aAIAudeCXLOvklDQLnVJBPIIFzbgla1KAhAqEiEAq+JxQYJgnoJUdXEjQkTwB+Kgz1i6AWNBFpF7KoqY3Fl8CHG05RYf1IwtQReplJPq5e6Ou9Xn6Q6nM2lp+KqjZ4a9tpac1r6oHtqPzAhocBYuEgX3q7ScSJkeFlFiJgBstHCLHcB71LWMMs2dALjfZA+nUB3lNfSvLd4g3VU4tlIEh1z9n3Ae5VMrqpvN/sNtr7R3fFFbYcBy6ooaeJjooMPhSGgPMgaDcOHVWXvAF7KBXCVEX5bC6dc8h7/wBEgdubpx3fqgR1ceKCSfWtyGpQxvDX2vkpA2Pmga1vgOCp7bgUHjjHxCsOxBJhgnifsj5qjtVgFN8nM8jU+GiDA7PGMRT6pv0kt+sb0S7A/wBop9U/6SfXb0Qea7SMM/qb8Qun2UZY3wXLbW/lk82/ELo9gvlgUqvVNnfymfhCsKvs7+Uz8IVlVAhCRAqEiECoSJhfOnmgc58JjuLvJJMWFz+9UoZFyZP70QEE8hwSl0WCSSdLDj8k9rYQMiLlPBQmlgQOlCZlPFEnggehMDwnIKmGwFNosJO8m5/RT+hFjwUXo5u7ujgPzKflJ0kDjN/BUS5eZTX0p3m19UuXmUZeZUDch69VBWYCIgNO6J13aKzk6+acGhBAylIALQBwi6mYwNEAQEjqkW1PBR1Hx63kNPFBIXzp57v1URfwuePySEF1z3R+9ykY3hYcd5QNayNbnXKPzUgZx8tyWzRwG8/NVzWc/wBSw9s/9o39UE1auG66nQDU9AofRl16ndB0YD/iO9OoUgPVuTq43n5qQkNubn3oBgItAjkqW2MQPRPaQQSLWV0OLtLc/ks/aeDAp1HSScpufy4IOd7Pn+0U+qm+kZveb0Kr9nz/AGinPFT/AEinvN6FUeZbc/lO8PiFs9mKndCx9vj6l3h8QrvZqrGQcYWT+vY8BWy0mZrDKIPzV0OlZmCaPRMmbtFhc9TwVqlTP3T5gqi0hU31nAizgN8gEcr/AL1U7KhI0B6GUEqa50apoqT6vTomkgH2nfvyCBTxdYfvVICXaWHvPTglDJu6/LcEF82b57v1QKSG2HkgNm7vLcErGR14pyAQhCAQkSoBCRCAITfRjgkqVAOu4b0yHneByQKy+szzFvBSITcomd6B6FBXrZeZ3N3qsHOeYcCBwF2+JGv70QX3GLlRelnSQOl/08UjMM0bp8OHAblFVxIESQ0SALgSTo0HjyCB+czlaI4n8yf9SmsaQbQ8+QHx+amaHHWw4DXxPyTnvawSSGgIhrTvdM89B03JtbFgGG95x0aPiTuCj9I+p6s02e0fWI+6Ps9SijhmgRTGXi7eefPqUUGjJBqHMdzB6o+fUqxkn1tOG7x4rObh61N5IrCoHX9G+mJ8HtI8yCpcRi4cxjgDUeCW0wbQ2MznOI0Ejd4ILmefV047vDilFMdeqrl9YFvdY5pMOgkFo9oTZ3SytoBU9sOAoVSdAwq4qW2mNOHrBxIaab5IEkDKbgIOR2C76+n1Vz6Q4zN4wVw+xtuPpOc6QRSw+KrGfbpvLqYPAZdy2e1naEVn4buwa2EbiCZs0mO5z+1/dQcpt4/VO/e9Q7Erx6MniJWdjds+lo0iGx6YvEakBgcfyHmsmhinObTaDEmsDwgBzWk+YQfSGwe9RY5piRBvIJFpjwVys8tAzBrrxI7vjc/muX2JjHfwtAscchptcL+13jcEjUnRTPeTqSeqmjcdtamLAknhr79D5qKjjmVHQ6G8N09TuWI9gP738Qm5svrae18+HVTaOrzyO73W8f8AL804Q0fsk/NcHtXtFRoHJVq94fYEuI3+Co0e1FasQzCtcJFiYLo5bmhOy49HrVQBNRwY3mQPMn4JcJiWVBNNwc0GJGkjguQ2d2fzHPiXl7j9kEk/1O+S63C5WtDWNDWjQDRVFhCSUSqFQkQgVCRI50CSgconVJs2547h1TZL+TfefkFK0ACBZA1lOOZ4p6EiATXvA1/fTiozVn1fFx9UfP8Ad1XbimmCw5y7R2oP4Y18LcSqhaNKXk3ymZv9qRaeGsgforDq4HQancN0DieSriiQO84icxDWwSS45iTa9+EASddU40nEQ4NLdMgtb72od0sOqgjxWdwORoc4WEugc5cNeg8So8Pgw0h1R2apxe2Gj7tMaNHS6tVsaymJqH0YHtWHQEWPQKHO6qJn0dLjMPcOv2B70C43FsotzP7o+6Zno3f5LnKHaQekc6qwvbPcvBA/CYE6X6+O7X2TSqtDfRhrRoRLXf0xcePO11j4/so2fqnnNBhjwHT4iCBpcz8IDXwe2qNWJqAH2Xd2N/2vW/Q8CtIPLvV09r/Lx6/FcLU7P4kd0MB+8HhzRMcYdv4bjyno+z+xDh5LnlxI9UEhn92YnpxOqDaY0D57ym1qDX2c0OHMA/FIKw3262/1T5RRTYGiGgAcAITpSSkc4DWyByo7bdGHrbvqn+9phJiNptbpfmbBZW18UXUasn7DzG71Ss2rjxPG4RwfUcxxblZiXkRYtoOu3xaYUu2H4uKXcYXegDqZa+CaDi8ZYNmwWvtKs4j1n/eobR/wtP5q1tI/7FwOzx7n19PNVHAup1XehbIa1weaUOMDuy4WuLEBRUhka1w1e2rygsmCCDJuN61MPcYL8Nb/AAD5LLq/y6fTEf8Acg9l2b21weHwtBj6hc8U2gsYwuII1BPqjxKt7D7XYfFuLKcsqC4p1IDnN4sgkO5jULy3B4UVGiGlx3xOqfVwr6L2VKWanVYZaRytN+U8k6mvZ5lw7xHLprPBJiMuhtOi4Gt9I4bQHpKQ/iJDYv6Nw+1UImREerxI8Kje0dXEgfXEDg3ugf3RKmI7DamHoW/iAxwixJhwH3SDJHJVP/6TDUAW4cOI4MbDfEuuuWOAeDmA9I0674/XktzAbJZUALJqDT2QDwc0XaeUotlk3PB9ftriSIpsZT56u8JkLOp9oMQ94LsTVaQfaIDTza2B+S6nC7AcNAGdBfz1Wbt3s/Jk91+6oBY8njf1+O66je2Z22fanVFPPYB+YBr50JuMpXZ4N9Qj6zIPwkn9F857Tw1alUMi7gLfZduBafyXZ9ku1dbC02NqubVYdW3LmD7pMacNLWWsmbrnx5c+1nKeP5XsUolUtl7QZXYH03Nc07wd/BwIlp5KZ9W+Vtzv4N6/JR1SVKoHMnQDUpraZN3eA3DrxKKVIC+pOpOv6DkpJQKhJKJQKhIhBkfw7616hGSbNH8uBoT/AOKevcG4GJV6kPY8Xm89OPw+Cf6Iu9e/3R6vj7Xw5JMRi2M9Y3OjRJcfwtEk+AVRLTpgcydSdT++Cq1sbcspDO/f7Lfxn8hdQO9LVJzNdSp8AW53dSHQ0cgnenYwtpD6oHQZZc7jliQOp/VQPZQAdLz6Wr7mz7I0aOZuYTcZswVGkOe6mT9qkchb0Ma8z4QrDKzB3Wd46w0yTxLvmU4UibvvwaPVH+Y9fIIKGz8PWYMvpzVZ7dRjRU/pc2A628t81MzFS5zaDc5aSHvLoYHDVpdBLncgLbyNFfVM7LpZi4Mylxl2Vz2hx4vDSA48yEUuEr1S9zatINAAIe1+ZjpJBbcBwcInSLi6tkoSIApjaYGlumnlonJCgSTO4jxBHz9ywO1e0vRhrAYkFx+A/Nbziue21s2k95qPa6o6AAC52URyEe9SzSOQx222we9mOkCXGd1guP2q/HVajMprU8O0glr3Gm1wBJcACQXDcAeC7qhhHZ6gp0/Rd+JaIEBrbGLc+8N6g2hs9wplzqgJIIF/WMbsoMnfAG5JwxbXHZu//wCztIf/AJMPzVnalSG4A/8AoD/1a3zWbTqgvI3hmNB61aLQ0DjJB80u2nn0WCN4GCLSbwD6WrAPA8k1GFhn2wnJtU+bT8lQqj6un/8AI+Dk2nUe00u7ZjSPOZ+KfhKbn5GnQOf5PsfzQe29k9mtdg6GVoBNNpc8iwO+PaPu+CuYvYjMpAAJOp1J5lZnZ+vlpNbNgBA3W5LcZUJUvNceO/SFsZ1A03WyvLx4gCx9/kuWw2JdTMtK9m7aYAV2ZHCd45dOC8jx2y30XERmbx4fiV43WeUbuyu0LpBbfc5htI4tO4rodl42tJr0+4R9mZJaDHfGhXnI3ELa2btct7r7jcfmp+Odu09uv+nnfi/Fb+vt7T2f7S08QA13cq+zudzYd/RbNVocIIkLzns/icE7Dltbu1hJ9JJBN+6WRYRa3Ler/ZntlLWtxEwfVqEEHpUH5/6rnx5zleUk8xyszK09s7DDmkZc7PZ3jm07lw+0tlvpAlpLqemYCXs4Zxv/AHru9aBBAIMg3BFwQsLbjKLJcajKbuBIuOBbv8l0HLYPtTToUc1BrmVgIhgJ9JHH2p56cl6N2W7T0sS0Mj0VWJNN1pm5LZufG/xXke1TSDg/Dk5tSACGTxaXQQfhz0ErtogMmpmlglrmDvCNOax8Xx9JfNu/bp8ny988SZ9PdnM3yQeR/I2SQ4aEHrY+Y+S8h2L9KrxlbUDqjWwC6G5iOY1nmYXquytqUsTTFSg8PYd41B4OBu08iurC16SNQR7x7k5jwdCCiUjmA6gH4oHoUXo+DiPf8b+9He+75H5oMrGbdbmyUu8ZhzwJY2Nb/aPSQOeiPTUxD/TMa5oJ0JMO1zzcg5Rr7NtFE/FZQKYeyuAB3H08sDQd5oyt5DKquKw9OJNGrQ72dxLS+lOuZwZJcJvHdvvCC8za76tqTHN41C0ubvH1ft6b4VrCUMklrHFx9Z74Lz1uIHIGOSazE5mTh5qACxGVtPSwDgL9B4wpcNkdYuLnwCWvJkf0HQc4QJVAf6wLyN0i393TxKkbTqbu4Obi/wBxFvAq0hBHmeNQHdDB8jb3pv8AFNkBxyk6B1p4xuPgplVq4SXF7XFri0NP2gQCSO6ep04oLSRUBSyXJc0G0tLckkwJblAEnl4pKGPPeDiw5XFpyuAPFpgmDLSDY79EF8pE2jWa8S0yPgeBGoPIpyBpCr4jKBLrD92HFLisTlDsjS9zRoJsdwdAPEW136XVfD4cVO89wefZBlreRH5fGJQZVR1QPNRga2k8AEvBs4WFTunQiAToMrb3OWP+DgkmrTzuEOcGAEjhJdYcl0OIqBut5sBqTxAH7HFc7jNglzi/0lRnBgdna0ezD5HgLDcg4va/ZZgqB9Os0/zSWw6c1RrQ0tI9ksBud5WS7ZgYz0eaTlAcTJDiJvG7X3Lptp4evS9Wl6YSJg5XQP8Al93zXPbQxh0NGpTebhpjN1HLmpisc7BbN3+Q/VWMPsinTOYSTzj8gn4XZmJqAvD2uA1h8NaBrmg3PWPBWm9nK5GZ4eBBMhmaw5Al3uV6onp7RLRAIb5T70zEbUqH/euHQx8FPheyfpbekc+NRDARci7XEEXad24q6OwfN461LeIgq9Ya5jFVy7eXdXfNYu1KhaIIMEETwkcuq9DHZGm31hSnjmPwPzTRsdpBAI5gU3H3gkHwVyI8apk2V2i2y6TtD2RLCXUA528sy5SOYBAXMU6kGDYixCM1pbNruDw0XB3Lq37RZly14sLOHrWsBG9cPXrOYGuadZkjUa292oTKeL4+PPrrJ5QeqlWOrf2hc1uSnUq5L90OLW+O8LMftF5BIgDiIJ8SZHwWcHzzjxj4geYSBxNwSeYcSPjlH95QadDFuBknNPEn3ajyWnRrBwtdct/Fhuh8r/4YH/MVJR2g4GWiOZI/Ifmg1cfssHvMgO1jcfkeYTuzvaOvgquZjixwgOBu1w4OBs4X1mRuhV3batZt950E8gqGKxpfd0DhARNfQ/Y7tnSxzctqdYAk051A+1TJ9Ye8e9dHRxDXTlIMEgxuLSWkeYK+buwOOyY/DamaoB5gyCLneDC+i8B6sBmRo9UCYvcxIB1Piq1KtSllQtaZJJncANAOJ4n9gcUqYgAwc3gx5HmBCisqviKrQDUNN4m2UAVJ3AAy3N0crZJcAQ6qDwgeRE/Aq4MOJkyTETJ8gBYJHUDue4DhIPvIn3oM6pVggGi95OkEyecGI96uYfCg5XuABF2tv3TpJJuTc8Om9RY7ZpcAaVR1KoCCKnrEje2oDZ7Tw3boU1PF3yEfWAAls2I9qfZQW0KhiKLKjXZ3g2cLOhrfCd3E3SUDTyB5aWSAXOAcL75IvCC+mveAJJgKg3HAlvo352l2Uy27SQYnSLiL8VaDDMkEndOUAdBNuuqCH0oqgGD6MwR3XS8WIm1m6W1PK8ysbD3ODXd4NBHdAlswbngY8Am4QPAc0tAAcYufVPeEW3TH9KMY+o1hLMpI3QdJv5CT4IItoPyjNAa/7JnvH7pA9ZvEG19xupaLn1GguBpyBLZ707xI9Ue/om4JjLOzZ3kAybGN0A6BW0DWtAEAQEyrSa71gDGkjTpwUqQoIWUQJIFzqSSTA0Em8JHtTq1YN11OgFyTwA3qD0Bfepp7Go/rP2jy066oKVQGpanZu+oRP/1g+t+I2/Eon4WnSBAaXudcgd57+bidfG24bgtkhMLVRyNHZWCqVRPoRXFxTADHN1vkcAXH7xHSFo1tl1gZo14+69mcHxmR4LYq4drvWa0kaSASOk6Jow8eq4jlOYe/8oQZWJpOyzVoiqR7DRO/1QSTvPDVVMG2k+Qz0lIj7NWmXAer7UmO7ucNSuh741Ad0MHyNvekdUYbOtycI8psfBBlhlUaCm5vGmL/AGtxdG5o13ngq1as0mC+o13A08vDQubB9Yb960K+w6TnZwHMdxY9zfOCoNpNqtGWmW1HHRjwSCOJ18yQEHLbU2BSpse9oLAXOqPJcxocSSXFz5kG9jutAXDY3s8cYXVaA9GJIAcyCf8AiOFs33WgxvO5epYXY9QuLq/o2g6Mp5iBvsTZupuBN7EK3VwrQA0AACwAEAdFUfO+Nw7qTvRvEOEAjce80qnSpA5ROX1ROsAtzOPUrvfpL7P1BU/iGd5hDQ8AXaWkd7mI37oXBUKmnUf9OFEPp4d5y5RJLTUA1DWjeRxTDJdD5n7xJhXNm1Ie23+6aN438lBtqrneIueV/ggjdVaFE7F8B5p1PZFdwltGoejHfJTUNiVnasc2Ncwyx1lQyKTsQ4706nVG9dNguxtR0ExBjS9up+S2HdhW5Dr1m46Jp4ZH0eU8208GP/Paf7oLvyX00HLxH6P+yRo42lVdUE0i4hpEZpY5oyniM0xyXtFN0q6sWESmAp0qKgYakmYiBBDQL3kQXnkpJdz8m/NTIRFZheWjNIMCcoGu+LmyqYvD0szLQQ47jm74jNJF7hs+9aiRwnVFZNdwDh6WkX37hayG9Y9YO8+St4doJBz5jqGncOQPenmZUz8OCIFhw3eRWdiMM8Pa5+WowBwnL3mgwRM8xqg0MTSa71mZucXEGRz52TTQcGwx5HDPLx4yQ4+ajYIM+kcPuujL4W+BTmZnghwAE2IuXDiAR3UCGo8HLdxi+UtgfikS0eaeMMdS908jbpCkpUA31ZA4TPxUqDPGAgNaQHtboIg690XJsBbUaK36Yb+71t79FKkKBEKM0Rut0t+hSQ4bw7rY+63uQN/h4cXNME6zcW3cQOQMb0Z3DVs82n8j8ylFbiC3rp5iykBnS6CJ9UDU89CY6xokp1WuEtII4hIcI2c0XO+SkAgERlbfeZJJubf6oHgg6brePBOhQtp5hBGVumW1x+Q5Jaj8re6JIgQN3VBJCCFE2s6BLZdvaNwm07tOanQZY2OxhJoN9EXGXFhcBfV2Qdxx6hS0sMWaEOnUus4niXCx6QAr6bCCnmmxaQfMeYVXEEAgEwTpz6eS1C1VDgwB3bHjqfMqo5fbeCztIXlW3+y5a4uaMt5tobR4L3J+CDc0DW53klYmNw9znaA02baCbSZnSIVHgoovpu7wiGRO6x4r0fs12Me0Ne5rAHd6Zkmbybc1s4ns1SqjMWFszyOsfqsHBduX4Go6jWpF1Om5zGOsTl0bnBsRG9Tl6SO4wmywzQBJt5lFtEvrFjMpEOIEjiuJ2h9JtIAhvpc3LIB5yuK2/wBpK+MkQ5tMCTJJtzJ+C59a3sevMweWCLtNwRLs3CDoErsM5zg5j4iMzZFuS847C9rKmGilU+toG2Qm7ObCfgvVaBbUYKlFwc03G7L+IC616ZQuwWYXgG2k68ZWjs7bDqZy1bj2t4/Fx6+fFUq4DhJkFpsYME9NYT6NNzmgOg2F96g7GhWa4Agi/NTLiaVR1EwO8w6tOnOOHwWzhdr0Qxo7thHeifGyuq3kJAULQVCRCgVCEIIC0s9US3e3hzb8vJTMeCJCVRmkJkSCeH5hBIlWNi9pvzOpUAypUaATJyhs8faPIe5V9n46q94FMvdkflrela0BtpORzdTcWEhB0CRCEAhCECKN1EcIPEW+ClSIIsrhoZ6/MfJJ6WNQR7x7lKhBGCCDB8RCgbhMoIZaRqZJHTlc2Vh9IHUeO/zSZCNHed/1QOY2BFz118UqjzkajyunNqg70DkJUIGwmlqeiEEDmKCpQlXSE0tQZNfCSue2t2cbUMupMqi/deDv4EXC7U0000VR41iPo9p5iRh6k/8AEGX4yp6XYl5ADmhjB9ltyfxFetmgm/w4RHjuN7EFnepjwVzs/jnUHZT3HaQfVcvUK2DB3LnNs9nm1AYEHir7E2GrNq3b3X7x/lTg4gwenEj8S5YOqYd0VJIGjt46ro8HtBtQAP13OG/qsWYpzKbgSB3mnidOPNIcL0CmcwsPEeTQOSY+mCZl3vUHXmmOAR6IfslIhbDahyic0Dn81n4nbIAMNuPalsncGAiX+ASoQXcC6oWNNUAPIkhswOV1YQhAIQhBDWwjH+uxro0kAlSU6YaIaABwAgIQoHIQhAIQhAiEIQCEIQIhCEAmuYDqJQhA30UaEj3j3ozOGonp8ihCBRVHTrZPQhAISIQLCSEIQEJIQhAhaoatKUIVGTtHZbXgghcXtHCPwzu4C8H7HAbzyQhWDS2ZtcEQe83gdWrYFJjrh4g8ShCzYP/Z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" name="AutoShape 24" descr="data:image/jpeg;base64,/9j/4AAQSkZJRgABAQAAAQABAAD/2wCEAAkGBxQSEhQUEhQWFBUVFRQVFxcYFRUYFxgWFBcXFxQUFBoYHCggGB0lGxQYITEhJSkrLi4uFx8zODMsNygtLisBCgoKDg0OFA8PFCwcFBwrLCwsKywsLCwsLCwsLC0sLCw3KywsLCwsLTAsLCw3LDcsLCwsLDgrLC8rLCsrKysrLP/AABEIAKgBKwMBIgACEQEDEQH/xAAcAAABBQEBAQAAAAAAAAAAAAAAAQIDBAUGBwj/xABJEAABAwIDBQQGCAMFBgcBAAABAAIRAyEEEjEFQVFhcQYigZETMlKhsdEHI0JicsHh8BQzgiSSstLxNENzorPCU2Nkg4SToxb/xAAXAQEBAQEAAAAAAAAAAAAAAAAAAQID/8QAIBEBAQEAAgICAwEAAAAAAAAAAAERAhIhMQNREyJBFP/aAAwDAQACEQMRAD8A9hQhCoVCQlQPxY3CeigsJheq7cS0mJvw3fqrIbxQNAlPa1KkL0DkKM1ErXyJAQPQmyUzOdyCVCjumFxO8hA6q6FQ2476h8C1viFZp3NhP58yqu2x9S/fp0Fwg5/su7+0s8fgqf0lj60dFb7NmMSzqVB9JTfrW/hVHnmJFm/ib8V1WD9VvVvxXMY71R+JvxC6jZ47reo+KzVdHitnV35XsNgBlAMEWUNPaGIokh5P9Qn3rq8BPo2AeyFI7BMPrCeqqMLAbVq1yA2nlG9wW7SqOmNY1Txh2iwsOSkDQEBm4hKHBCC1AqE3LwKL9UDkJudKgVMc/wA0hdOnmmg7m+aAIAudeCXLOvklDQLnVJBPIIFzbgla1KAhAqEiEAq+JxQYJgnoJUdXEjQkTwB+Kgz1i6AWNBFpF7KoqY3Fl8CHG05RYf1IwtQReplJPq5e6Ou9Xn6Q6nM2lp+KqjZ4a9tpac1r6oHtqPzAhocBYuEgX3q7ScSJkeFlFiJgBstHCLHcB71LWMMs2dALjfZA+nUB3lNfSvLd4g3VU4tlIEh1z9n3Ae5VMrqpvN/sNtr7R3fFFbYcBy6ooaeJjooMPhSGgPMgaDcOHVWXvAF7KBXCVEX5bC6dc8h7/wBEgdubpx3fqgR1ceKCSfWtyGpQxvDX2vkpA2Pmga1vgOCp7bgUHjjHxCsOxBJhgnifsj5qjtVgFN8nM8jU+GiDA7PGMRT6pv0kt+sb0S7A/wBop9U/6SfXb0Qea7SMM/qb8Qun2UZY3wXLbW/lk82/ELo9gvlgUqvVNnfymfhCsKvs7+Uz8IVlVAhCRAqEiECoSJhfOnmgc58JjuLvJJMWFz+9UoZFyZP70QEE8hwSl0WCSSdLDj8k9rYQMiLlPBQmlgQOlCZlPFEnggehMDwnIKmGwFNosJO8m5/RT+hFjwUXo5u7ujgPzKflJ0kDjN/BUS5eZTX0p3m19UuXmUZeZUDch69VBWYCIgNO6J13aKzk6+acGhBAylIALQBwi6mYwNEAQEjqkW1PBR1Hx63kNPFBIXzp57v1URfwuePySEF1z3R+9ykY3hYcd5QNayNbnXKPzUgZx8tyWzRwG8/NVzWc/wBSw9s/9o39UE1auG66nQDU9AofRl16ndB0YD/iO9OoUgPVuTq43n5qQkNubn3oBgItAjkqW2MQPRPaQQSLWV0OLtLc/ks/aeDAp1HSScpufy4IOd7Pn+0U+qm+kZveb0Kr9nz/AGinPFT/AEinvN6FUeZbc/lO8PiFs9mKndCx9vj6l3h8QrvZqrGQcYWT+vY8BWy0mZrDKIPzV0OlZmCaPRMmbtFhc9TwVqlTP3T5gqi0hU31nAizgN8gEcr/AL1U7KhI0B6GUEqa50apoqT6vTomkgH2nfvyCBTxdYfvVICXaWHvPTglDJu6/LcEF82b57v1QKSG2HkgNm7vLcErGR14pyAQhCAQkSoBCRCAITfRjgkqVAOu4b0yHneByQKy+szzFvBSITcomd6B6FBXrZeZ3N3qsHOeYcCBwF2+JGv70QX3GLlRelnSQOl/08UjMM0bp8OHAblFVxIESQ0SALgSTo0HjyCB+czlaI4n8yf9SmsaQbQ8+QHx+amaHHWw4DXxPyTnvawSSGgIhrTvdM89B03JtbFgGG95x0aPiTuCj9I+p6s02e0fWI+6Ps9SijhmgRTGXi7eefPqUUGjJBqHMdzB6o+fUqxkn1tOG7x4rObh61N5IrCoHX9G+mJ8HtI8yCpcRi4cxjgDUeCW0wbQ2MznOI0Ejd4ILmefV047vDilFMdeqrl9YFvdY5pMOgkFo9oTZ3SytoBU9sOAoVSdAwq4qW2mNOHrBxIaab5IEkDKbgIOR2C76+n1Vz6Q4zN4wVw+xtuPpOc6QRSw+KrGfbpvLqYPAZdy2e1naEVn4buwa2EbiCZs0mO5z+1/dQcpt4/VO/e9Q7Erx6MniJWdjds+lo0iGx6YvEakBgcfyHmsmhinObTaDEmsDwgBzWk+YQfSGwe9RY5piRBvIJFpjwVys8tAzBrrxI7vjc/muX2JjHfwtAscchptcL+13jcEjUnRTPeTqSeqmjcdtamLAknhr79D5qKjjmVHQ6G8N09TuWI9gP738Qm5svrae18+HVTaOrzyO73W8f8AL804Q0fsk/NcHtXtFRoHJVq94fYEuI3+Co0e1FasQzCtcJFiYLo5bmhOy49HrVQBNRwY3mQPMn4JcJiWVBNNwc0GJGkjguQ2d2fzHPiXl7j9kEk/1O+S63C5WtDWNDWjQDRVFhCSUSqFQkQgVCRI50CSgconVJs2547h1TZL+TfefkFK0ACBZA1lOOZ4p6EiATXvA1/fTiozVn1fFx9UfP8Ad1XbimmCw5y7R2oP4Y18LcSqhaNKXk3ymZv9qRaeGsgforDq4HQancN0DieSriiQO84icxDWwSS45iTa9+EASddU40nEQ4NLdMgtb72od0sOqgjxWdwORoc4WEugc5cNeg8So8Pgw0h1R2apxe2Gj7tMaNHS6tVsaymJqH0YHtWHQEWPQKHO6qJn0dLjMPcOv2B70C43FsotzP7o+6Zno3f5LnKHaQekc6qwvbPcvBA/CYE6X6+O7X2TSqtDfRhrRoRLXf0xcePO11j4/so2fqnnNBhjwHT4iCBpcz8IDXwe2qNWJqAH2Xd2N/2vW/Q8CtIPLvV09r/Lx6/FcLU7P4kd0MB+8HhzRMcYdv4bjyno+z+xDh5LnlxI9UEhn92YnpxOqDaY0D57ym1qDX2c0OHMA/FIKw3262/1T5RRTYGiGgAcAITpSSkc4DWyByo7bdGHrbvqn+9phJiNptbpfmbBZW18UXUasn7DzG71Ss2rjxPG4RwfUcxxblZiXkRYtoOu3xaYUu2H4uKXcYXegDqZa+CaDi8ZYNmwWvtKs4j1n/eobR/wtP5q1tI/7FwOzx7n19PNVHAup1XehbIa1weaUOMDuy4WuLEBRUhka1w1e2rygsmCCDJuN61MPcYL8Nb/AAD5LLq/y6fTEf8Acg9l2b21weHwtBj6hc8U2gsYwuII1BPqjxKt7D7XYfFuLKcsqC4p1IDnN4sgkO5jULy3B4UVGiGlx3xOqfVwr6L2VKWanVYZaRytN+U8k6mvZ5lw7xHLprPBJiMuhtOi4Gt9I4bQHpKQ/iJDYv6Nw+1UImREerxI8Kje0dXEgfXEDg3ugf3RKmI7DamHoW/iAxwixJhwH3SDJHJVP/6TDUAW4cOI4MbDfEuuuWOAeDmA9I0674/XktzAbJZUALJqDT2QDwc0XaeUotlk3PB9ftriSIpsZT56u8JkLOp9oMQ94LsTVaQfaIDTza2B+S6nC7AcNAGdBfz1Wbt3s/Jk91+6oBY8njf1+O66je2Z22fanVFPPYB+YBr50JuMpXZ4N9Qj6zIPwkn9F857Tw1alUMi7gLfZduBafyXZ9ku1dbC02NqubVYdW3LmD7pMacNLWWsmbrnx5c+1nKeP5XsUolUtl7QZXYH03Nc07wd/BwIlp5KZ9W+Vtzv4N6/JR1SVKoHMnQDUpraZN3eA3DrxKKVIC+pOpOv6DkpJQKhJKJQKhIhBkfw7616hGSbNH8uBoT/AOKevcG4GJV6kPY8Xm89OPw+Cf6Iu9e/3R6vj7Xw5JMRi2M9Y3OjRJcfwtEk+AVRLTpgcydSdT++Cq1sbcspDO/f7Lfxn8hdQO9LVJzNdSp8AW53dSHQ0cgnenYwtpD6oHQZZc7jliQOp/VQPZQAdLz6Wr7mz7I0aOZuYTcZswVGkOe6mT9qkchb0Ma8z4QrDKzB3Wd46w0yTxLvmU4UibvvwaPVH+Y9fIIKGz8PWYMvpzVZ7dRjRU/pc2A628t81MzFS5zaDc5aSHvLoYHDVpdBLncgLbyNFfVM7LpZi4Mylxl2Vz2hx4vDSA48yEUuEr1S9zatINAAIe1+ZjpJBbcBwcInSLi6tkoSIApjaYGlumnlonJCgSTO4jxBHz9ywO1e0vRhrAYkFx+A/Nbziue21s2k95qPa6o6AAC52URyEe9SzSOQx222we9mOkCXGd1guP2q/HVajMprU8O0glr3Gm1wBJcACQXDcAeC7qhhHZ6gp0/Rd+JaIEBrbGLc+8N6g2hs9wplzqgJIIF/WMbsoMnfAG5JwxbXHZu//wCztIf/AJMPzVnalSG4A/8AoD/1a3zWbTqgvI3hmNB61aLQ0DjJB80u2nn0WCN4GCLSbwD6WrAPA8k1GFhn2wnJtU+bT8lQqj6un/8AI+Dk2nUe00u7ZjSPOZ+KfhKbn5GnQOf5PsfzQe29k9mtdg6GVoBNNpc8iwO+PaPu+CuYvYjMpAAJOp1J5lZnZ+vlpNbNgBA3W5LcZUJUvNceO/SFsZ1A03WyvLx4gCx9/kuWw2JdTMtK9m7aYAV2ZHCd45dOC8jx2y30XERmbx4fiV43WeUbuyu0LpBbfc5htI4tO4rodl42tJr0+4R9mZJaDHfGhXnI3ELa2btct7r7jcfmp+Odu09uv+nnfi/Fb+vt7T2f7S08QA13cq+zudzYd/RbNVocIIkLzns/icE7Dltbu1hJ9JJBN+6WRYRa3Ler/ZntlLWtxEwfVqEEHpUH5/6rnx5zleUk8xyszK09s7DDmkZc7PZ3jm07lw+0tlvpAlpLqemYCXs4Zxv/AHru9aBBAIMg3BFwQsLbjKLJcajKbuBIuOBbv8l0HLYPtTToUc1BrmVgIhgJ9JHH2p56cl6N2W7T0sS0Mj0VWJNN1pm5LZufG/xXke1TSDg/Dk5tSACGTxaXQQfhz0ErtogMmpmlglrmDvCNOax8Xx9JfNu/bp8ny988SZ9PdnM3yQeR/I2SQ4aEHrY+Y+S8h2L9KrxlbUDqjWwC6G5iOY1nmYXquytqUsTTFSg8PYd41B4OBu08iurC16SNQR7x7k5jwdCCiUjmA6gH4oHoUXo+DiPf8b+9He+75H5oMrGbdbmyUu8ZhzwJY2Nb/aPSQOeiPTUxD/TMa5oJ0JMO1zzcg5Rr7NtFE/FZQKYeyuAB3H08sDQd5oyt5DKquKw9OJNGrQ72dxLS+lOuZwZJcJvHdvvCC8za76tqTHN41C0ubvH1ft6b4VrCUMklrHFx9Z74Lz1uIHIGOSazE5mTh5qACxGVtPSwDgL9B4wpcNkdYuLnwCWvJkf0HQc4QJVAf6wLyN0i393TxKkbTqbu4Obi/wBxFvAq0hBHmeNQHdDB8jb3pv8AFNkBxyk6B1p4xuPgplVq4SXF7XFri0NP2gQCSO6ep04oLSRUBSyXJc0G0tLckkwJblAEnl4pKGPPeDiw5XFpyuAPFpgmDLSDY79EF8pE2jWa8S0yPgeBGoPIpyBpCr4jKBLrD92HFLisTlDsjS9zRoJsdwdAPEW136XVfD4cVO89wefZBlreRH5fGJQZVR1QPNRga2k8AEvBs4WFTunQiAToMrb3OWP+DgkmrTzuEOcGAEjhJdYcl0OIqBut5sBqTxAH7HFc7jNglzi/0lRnBgdna0ezD5HgLDcg4va/ZZgqB9Os0/zSWw6c1RrQ0tI9ksBud5WS7ZgYz0eaTlAcTJDiJvG7X3Lptp4evS9Wl6YSJg5XQP8Al93zXPbQxh0NGpTebhpjN1HLmpisc7BbN3+Q/VWMPsinTOYSTzj8gn4XZmJqAvD2uA1h8NaBrmg3PWPBWm9nK5GZ4eBBMhmaw5Al3uV6onp7RLRAIb5T70zEbUqH/euHQx8FPheyfpbekc+NRDARci7XEEXad24q6OwfN461LeIgq9Ya5jFVy7eXdXfNYu1KhaIIMEETwkcuq9DHZGm31hSnjmPwPzTRsdpBAI5gU3H3gkHwVyI8apk2V2i2y6TtD2RLCXUA528sy5SOYBAXMU6kGDYixCM1pbNruDw0XB3Lq37RZly14sLOHrWsBG9cPXrOYGuadZkjUa292oTKeL4+PPrrJ5QeqlWOrf2hc1uSnUq5L90OLW+O8LMftF5BIgDiIJ8SZHwWcHzzjxj4geYSBxNwSeYcSPjlH95QadDFuBknNPEn3ajyWnRrBwtdct/Fhuh8r/4YH/MVJR2g4GWiOZI/Ifmg1cfssHvMgO1jcfkeYTuzvaOvgquZjixwgOBu1w4OBs4X1mRuhV3batZt950E8gqGKxpfd0DhARNfQ/Y7tnSxzctqdYAk051A+1TJ9Ye8e9dHRxDXTlIMEgxuLSWkeYK+buwOOyY/DamaoB5gyCLneDC+i8B6sBmRo9UCYvcxIB1Piq1KtSllQtaZJJncANAOJ4n9gcUqYgAwc3gx5HmBCisqviKrQDUNN4m2UAVJ3AAy3N0crZJcAQ6qDwgeRE/Aq4MOJkyTETJ8gBYJHUDue4DhIPvIn3oM6pVggGi95OkEyecGI96uYfCg5XuABF2tv3TpJJuTc8Om9RY7ZpcAaVR1KoCCKnrEje2oDZ7Tw3boU1PF3yEfWAAls2I9qfZQW0KhiKLKjXZ3g2cLOhrfCd3E3SUDTyB5aWSAXOAcL75IvCC+mveAJJgKg3HAlvo352l2Uy27SQYnSLiL8VaDDMkEndOUAdBNuuqCH0oqgGD6MwR3XS8WIm1m6W1PK8ysbD3ODXd4NBHdAlswbngY8Am4QPAc0tAAcYufVPeEW3TH9KMY+o1hLMpI3QdJv5CT4IItoPyjNAa/7JnvH7pA9ZvEG19xupaLn1GguBpyBLZ707xI9Ue/om4JjLOzZ3kAybGN0A6BW0DWtAEAQEyrSa71gDGkjTpwUqQoIWUQJIFzqSSTA0Em8JHtTq1YN11OgFyTwA3qD0Bfepp7Go/rP2jy066oKVQGpanZu+oRP/1g+t+I2/Eon4WnSBAaXudcgd57+bidfG24bgtkhMLVRyNHZWCqVRPoRXFxTADHN1vkcAXH7xHSFo1tl1gZo14+69mcHxmR4LYq4drvWa0kaSASOk6Jow8eq4jlOYe/8oQZWJpOyzVoiqR7DRO/1QSTvPDVVMG2k+Qz0lIj7NWmXAer7UmO7ucNSuh741Ad0MHyNvekdUYbOtycI8psfBBlhlUaCm5vGmL/AGtxdG5o13ngq1as0mC+o13A08vDQubB9Yb960K+w6TnZwHMdxY9zfOCoNpNqtGWmW1HHRjwSCOJ18yQEHLbU2BSpse9oLAXOqPJcxocSSXFz5kG9jutAXDY3s8cYXVaA9GJIAcyCf8AiOFs33WgxvO5epYXY9QuLq/o2g6Mp5iBvsTZupuBN7EK3VwrQA0AACwAEAdFUfO+Nw7qTvRvEOEAjce80qnSpA5ROX1ROsAtzOPUrvfpL7P1BU/iGd5hDQ8AXaWkd7mI37oXBUKmnUf9OFEPp4d5y5RJLTUA1DWjeRxTDJdD5n7xJhXNm1Ie23+6aN438lBtqrneIueV/ggjdVaFE7F8B5p1PZFdwltGoejHfJTUNiVnasc2Ncwyx1lQyKTsQ4706nVG9dNguxtR0ExBjS9up+S2HdhW5Dr1m46Jp4ZH0eU8208GP/Paf7oLvyX00HLxH6P+yRo42lVdUE0i4hpEZpY5oyniM0xyXtFN0q6sWESmAp0qKgYakmYiBBDQL3kQXnkpJdz8m/NTIRFZheWjNIMCcoGu+LmyqYvD0szLQQ47jm74jNJF7hs+9aiRwnVFZNdwDh6WkX37hayG9Y9YO8+St4doJBz5jqGncOQPenmZUz8OCIFhw3eRWdiMM8Pa5+WowBwnL3mgwRM8xqg0MTSa71mZucXEGRz52TTQcGwx5HDPLx4yQ4+ajYIM+kcPuujL4W+BTmZnghwAE2IuXDiAR3UCGo8HLdxi+UtgfikS0eaeMMdS908jbpCkpUA31ZA4TPxUqDPGAgNaQHtboIg690XJsBbUaK36Yb+71t79FKkKBEKM0Rut0t+hSQ4bw7rY+63uQN/h4cXNME6zcW3cQOQMb0Z3DVs82n8j8ylFbiC3rp5iykBnS6CJ9UDU89CY6xokp1WuEtII4hIcI2c0XO+SkAgERlbfeZJJubf6oHgg6brePBOhQtp5hBGVumW1x+Q5Jaj8re6JIgQN3VBJCCFE2s6BLZdvaNwm07tOanQZY2OxhJoN9EXGXFhcBfV2Qdxx6hS0sMWaEOnUus4niXCx6QAr6bCCnmmxaQfMeYVXEEAgEwTpz6eS1C1VDgwB3bHjqfMqo5fbeCztIXlW3+y5a4uaMt5tobR4L3J+CDc0DW53klYmNw9znaA02baCbSZnSIVHgoovpu7wiGRO6x4r0fs12Me0Ne5rAHd6Zkmbybc1s4ns1SqjMWFszyOsfqsHBduX4Go6jWpF1Om5zGOsTl0bnBsRG9Tl6SO4wmywzQBJt5lFtEvrFjMpEOIEjiuJ2h9JtIAhvpc3LIB5yuK2/wBpK+MkQ5tMCTJJtzJ+C59a3sevMweWCLtNwRLs3CDoErsM5zg5j4iMzZFuS847C9rKmGilU+toG2Qm7ObCfgvVaBbUYKlFwc03G7L+IC616ZQuwWYXgG2k68ZWjs7bDqZy1bj2t4/Fx6+fFUq4DhJkFpsYME9NYT6NNzmgOg2F96g7GhWa4Agi/NTLiaVR1EwO8w6tOnOOHwWzhdr0Qxo7thHeifGyuq3kJAULQVCRCgVCEIIC0s9US3e3hzb8vJTMeCJCVRmkJkSCeH5hBIlWNi9pvzOpUAypUaATJyhs8faPIe5V9n46q94FMvdkflrela0BtpORzdTcWEhB0CRCEAhCECKN1EcIPEW+ClSIIsrhoZ6/MfJJ6WNQR7x7lKhBGCCDB8RCgbhMoIZaRqZJHTlc2Vh9IHUeO/zSZCNHed/1QOY2BFz118UqjzkajyunNqg70DkJUIGwmlqeiEEDmKCpQlXSE0tQZNfCSue2t2cbUMupMqi/deDv4EXC7U0000VR41iPo9p5iRh6k/8AEGX4yp6XYl5ADmhjB9ltyfxFetmgm/w4RHjuN7EFnepjwVzs/jnUHZT3HaQfVcvUK2DB3LnNs9nm1AYEHir7E2GrNq3b3X7x/lTg4gwenEj8S5YOqYd0VJIGjt46ro8HtBtQAP13OG/qsWYpzKbgSB3mnidOPNIcL0CmcwsPEeTQOSY+mCZl3vUHXmmOAR6IfslIhbDahyic0Dn81n4nbIAMNuPalsncGAiX+ASoQXcC6oWNNUAPIkhswOV1YQhAIQhBDWwjH+uxro0kAlSU6YaIaABwAgIQoHIQhAIQhAiEIQCEIQIhCEAmuYDqJQhA30UaEj3j3ozOGonp8ihCBRVHTrZPQhAISIQLCSEIQEJIQhAhaoatKUIVGTtHZbXgghcXtHCPwzu4C8H7HAbzyQhWDS2ZtcEQe83gdWrYFJjrh4g8ShCzYP/Z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0502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" grpId="0" animBg="1"/>
      <p:bldP spid="15" grpId="0" animBg="1"/>
      <p:bldP spid="4" grpId="0" animBg="1"/>
      <p:bldP spid="1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179512" y="476672"/>
            <a:ext cx="8964488" cy="0"/>
          </a:xfrm>
          <a:prstGeom prst="line">
            <a:avLst/>
          </a:prstGeom>
          <a:ln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43508" y="107340"/>
            <a:ext cx="9036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PACMAN</a:t>
            </a:r>
            <a:r>
              <a:rPr lang="en-GB" b="1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CLIC</a:t>
            </a:r>
            <a:r>
              <a:rPr lang="en-GB" dirty="0">
                <a:solidFill>
                  <a:schemeClr val="tx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Scientific Project		</a:t>
            </a:r>
            <a:r>
              <a:rPr lang="en-GB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Team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79512" y="509859"/>
            <a:ext cx="8964488" cy="1470025"/>
          </a:xfrm>
          <a:prstGeom prst="rect">
            <a:avLst/>
          </a:prstGeom>
          <a:noFill/>
          <a:ln w="9525" cap="flat" cmpd="sng" algn="ctr">
            <a:noFill/>
            <a:prstDash val="soli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ESR 1.1 – CMM</a:t>
            </a:r>
            <a:endParaRPr lang="en-GB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251520" y="1964873"/>
            <a:ext cx="8280920" cy="888063"/>
          </a:xfrm>
          <a:prstGeom prst="roundRect">
            <a:avLst>
              <a:gd name="adj" fmla="val 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buFont typeface="+mj-lt"/>
              <a:buAutoNum type="arabicPeriod"/>
            </a:pPr>
            <a:endParaRPr lang="en-GB" sz="20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GB" sz="20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 descr="http://www.nsd-fusion.com/images/cern_logo_whit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6336" y="537719"/>
            <a:ext cx="900000" cy="871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szorzett\Documents\IMEKO 2014 - Presentation\pacman-logo-large-300x11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6325200"/>
            <a:ext cx="1440000" cy="53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6948264" y="6425019"/>
            <a:ext cx="5549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sldjump"/>
              </a:rPr>
              <a:t>Back</a:t>
            </a:r>
            <a:endParaRPr lang="en-GB" sz="140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9857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179512" y="476672"/>
            <a:ext cx="8964488" cy="0"/>
          </a:xfrm>
          <a:prstGeom prst="line">
            <a:avLst/>
          </a:prstGeom>
          <a:ln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43508" y="107340"/>
            <a:ext cx="9036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PACMAN</a:t>
            </a:r>
            <a:r>
              <a:rPr lang="en-GB" b="1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CLIC</a:t>
            </a:r>
            <a:r>
              <a:rPr lang="en-GB" dirty="0">
                <a:solidFill>
                  <a:schemeClr val="tx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Scientific Project		</a:t>
            </a:r>
            <a:r>
              <a:rPr lang="en-GB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Team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79512" y="509859"/>
            <a:ext cx="8964488" cy="1470025"/>
          </a:xfrm>
          <a:prstGeom prst="rect">
            <a:avLst/>
          </a:prstGeom>
          <a:noFill/>
          <a:ln w="9525" cap="flat" cmpd="sng" algn="ctr">
            <a:noFill/>
            <a:prstDash val="soli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ESR 4.1 – BPM alignment</a:t>
            </a:r>
            <a:endParaRPr lang="en-GB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251520" y="1964873"/>
            <a:ext cx="8280920" cy="888063"/>
          </a:xfrm>
          <a:prstGeom prst="roundRect">
            <a:avLst>
              <a:gd name="adj" fmla="val 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buFont typeface="+mj-lt"/>
              <a:buAutoNum type="arabicPeriod"/>
            </a:pPr>
            <a:endParaRPr lang="en-GB" sz="20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6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Beam Position Monitor (BPM) is a diagnostic instrument to measure the transverse position of the beam with respect to the vacuum chamber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Position Resolution: </a:t>
            </a:r>
            <a:r>
              <a:rPr lang="en-GB" sz="16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smallest detectable change of the beam position (&lt;50nm)</a:t>
            </a:r>
            <a:endParaRPr lang="en-GB" sz="1600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GB" sz="20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C:\Users\szorzett\Documents\PACMAN_Pres_20141202\CLIC-BP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239" y="2894268"/>
            <a:ext cx="1620000" cy="1693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ounded Rectangle 10"/>
          <p:cNvSpPr/>
          <p:nvPr/>
        </p:nvSpPr>
        <p:spPr>
          <a:xfrm>
            <a:off x="1924137" y="2909363"/>
            <a:ext cx="3223927" cy="318707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E-field at 15GHz – TM110 Dipole Mode</a:t>
            </a:r>
            <a:endParaRPr lang="en-GB" sz="1400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9" name="Picture 3" descr="C:\Users\szorzett\Documents\IOP\Efiel_pos_zoom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6431" y="2909363"/>
            <a:ext cx="2880000" cy="2160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szorzett\Documents\IOP\dip_mode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1756" y="3288522"/>
            <a:ext cx="1260000" cy="1060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szorzett\Documents\IOP\dip_mode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5239" y="3286501"/>
            <a:ext cx="1260000" cy="1060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ounded Rectangle 15"/>
          <p:cNvSpPr/>
          <p:nvPr/>
        </p:nvSpPr>
        <p:spPr>
          <a:xfrm>
            <a:off x="5278260" y="5125708"/>
            <a:ext cx="3096343" cy="9010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Working Principle:</a:t>
            </a:r>
          </a:p>
          <a:p>
            <a:r>
              <a:rPr lang="en-GB" sz="1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output voltage is proportional to the position in the so-called linear zone, </a:t>
            </a:r>
            <a:r>
              <a:rPr lang="en-GB" sz="1400" b="1" dirty="0" err="1" smtClean="0">
                <a:solidFill>
                  <a:schemeClr val="tx2"/>
                </a:solidFill>
                <a:latin typeface="GreekC"/>
                <a:cs typeface="GreekC"/>
              </a:rPr>
              <a:t>D</a:t>
            </a:r>
            <a:r>
              <a:rPr lang="en-GB" sz="1400" b="1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GB" sz="1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=0.3mm </a:t>
            </a:r>
            <a:r>
              <a:rPr lang="en-GB" sz="1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 the </a:t>
            </a:r>
            <a:r>
              <a:rPr lang="en-GB" sz="1400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center</a:t>
            </a:r>
            <a:endParaRPr lang="en-GB" sz="1400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102" name="Picture 6" descr="C:\Users\szorzett\Documents\IOP\BPMTest_Bench2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239" y="4725144"/>
            <a:ext cx="4680000" cy="2007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ounded Rectangle 16"/>
          <p:cNvSpPr/>
          <p:nvPr/>
        </p:nvSpPr>
        <p:spPr>
          <a:xfrm>
            <a:off x="3193808" y="4694468"/>
            <a:ext cx="1467948" cy="318707"/>
          </a:xfrm>
          <a:prstGeom prst="roundRect">
            <a:avLst>
              <a:gd name="adj" fmla="val 0"/>
            </a:avLst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BPM Test Bench</a:t>
            </a:r>
            <a:endParaRPr lang="en-GB" sz="1400" b="1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948264" y="6425019"/>
            <a:ext cx="5549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7" action="ppaction://hlinksldjump"/>
              </a:rPr>
              <a:t>Back</a:t>
            </a:r>
            <a:endParaRPr lang="en-GB" sz="140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" name="Picture 8" descr="http://www.nsd-fusion.com/images/cern_logo_white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6336" y="537719"/>
            <a:ext cx="900000" cy="871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" descr="C:\Users\szorzett\Documents\IMEKO 2014 - Presentation\pacman-logo-large-300x111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6325200"/>
            <a:ext cx="1440000" cy="53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7897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179512" y="476672"/>
            <a:ext cx="8964488" cy="0"/>
          </a:xfrm>
          <a:prstGeom prst="line">
            <a:avLst/>
          </a:prstGeom>
          <a:ln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43508" y="107340"/>
            <a:ext cx="9036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PACMAN</a:t>
            </a:r>
            <a:r>
              <a:rPr lang="en-GB" b="1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CLIC</a:t>
            </a:r>
            <a:r>
              <a:rPr lang="en-GB" dirty="0">
                <a:solidFill>
                  <a:schemeClr val="tx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Scientific Project		</a:t>
            </a:r>
            <a:r>
              <a:rPr lang="en-GB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Team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79512" y="509859"/>
            <a:ext cx="8964488" cy="1470025"/>
          </a:xfrm>
          <a:prstGeom prst="rect">
            <a:avLst/>
          </a:prstGeom>
          <a:noFill/>
          <a:ln w="9525" cap="flat" cmpd="sng" algn="ctr">
            <a:noFill/>
            <a:prstDash val="soli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ESR 4.2 – WFM</a:t>
            </a:r>
            <a:endParaRPr lang="en-GB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251520" y="1964873"/>
            <a:ext cx="8280920" cy="888063"/>
          </a:xfrm>
          <a:prstGeom prst="roundRect">
            <a:avLst>
              <a:gd name="adj" fmla="val 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buFont typeface="+mj-lt"/>
              <a:buAutoNum type="arabicPeriod"/>
            </a:pPr>
            <a:endParaRPr lang="en-GB" sz="20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GB" sz="20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" name="Picture 8" descr="http://www.nsd-fusion.com/images/cern_logo_whit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6336" y="537719"/>
            <a:ext cx="900000" cy="871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" descr="C:\Users\szorzett\Documents\IMEKO 2014 - Presentation\pacman-logo-large-300x11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6325200"/>
            <a:ext cx="1440000" cy="53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948264" y="6425019"/>
            <a:ext cx="5549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sldjump"/>
              </a:rPr>
              <a:t>Back</a:t>
            </a:r>
            <a:endParaRPr lang="en-GB" sz="140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806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415</Words>
  <Application>Microsoft Office PowerPoint</Application>
  <PresentationFormat>On-screen Show (4:3)</PresentationFormat>
  <Paragraphs>70</Paragraphs>
  <Slides>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4-Slides Challenge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4-Slides Challenge</dc:title>
  <dc:creator>Silvia Zorzetti</dc:creator>
  <cp:lastModifiedBy>Silvia Zorzetti</cp:lastModifiedBy>
  <cp:revision>1</cp:revision>
  <dcterms:created xsi:type="dcterms:W3CDTF">2015-01-13T15:18:00Z</dcterms:created>
  <dcterms:modified xsi:type="dcterms:W3CDTF">2015-01-13T15:18:29Z</dcterms:modified>
</cp:coreProperties>
</file>