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7"/>
  </p:notesMasterIdLst>
  <p:handoutMasterIdLst>
    <p:handoutMasterId r:id="rId8"/>
  </p:handoutMasterIdLst>
  <p:sldIdLst>
    <p:sldId id="276" r:id="rId3"/>
    <p:sldId id="401" r:id="rId4"/>
    <p:sldId id="406" r:id="rId5"/>
    <p:sldId id="420" r:id="rId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08" autoAdjust="0"/>
    <p:restoredTop sz="94660"/>
  </p:normalViewPr>
  <p:slideViewPr>
    <p:cSldViewPr>
      <p:cViewPr>
        <p:scale>
          <a:sx n="100" d="100"/>
          <a:sy n="100" d="100"/>
        </p:scale>
        <p:origin x="-90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C99FF3-5D40-4DA3-B50B-4C20FFC1B0B8}" type="datetimeFigureOut">
              <a:rPr lang="en-US" smtClean="0"/>
              <a:pPr/>
              <a:t>1/13/2015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46425A-FB95-439B-8189-2DB597CEDEA9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343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83F9C3-41CC-44D5-8103-3059EE6C387F}" type="datetimeFigureOut">
              <a:rPr lang="en-GB" smtClean="0"/>
              <a:t>13/01/2015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497ED8-9C71-429D-B4C4-DDB7F770ACC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41589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37B68D-57D1-4E03-BF22-68AB04D9746C}" type="datetime1">
              <a:rPr lang="en-US" smtClean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3BCA0-6E10-4B9D-B917-6ED08829EDB1}" type="datetime1">
              <a:rPr lang="en-US" smtClean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15A2CE-39AD-46B8-BA9A-F05FA9A1ADB2}" type="datetime1">
              <a:rPr lang="en-US" smtClean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7" name="Rectangle 25"/>
          <p:cNvSpPr>
            <a:spLocks noGrp="1" noChangeArrowheads="1"/>
          </p:cNvSpPr>
          <p:nvPr>
            <p:ph type="ctrTitle"/>
          </p:nvPr>
        </p:nvSpPr>
        <p:spPr>
          <a:xfrm>
            <a:off x="966567" y="1368550"/>
            <a:ext cx="7162800" cy="1331913"/>
          </a:xfrm>
        </p:spPr>
        <p:txBody>
          <a:bodyPr anchorCtr="1"/>
          <a:lstStyle>
            <a:lvl1pPr>
              <a:defRPr sz="4400" b="1" i="0"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098" name="Rectangle 26"/>
          <p:cNvSpPr>
            <a:spLocks noGrp="1" noChangeArrowheads="1"/>
          </p:cNvSpPr>
          <p:nvPr>
            <p:ph type="subTitle" idx="1"/>
          </p:nvPr>
        </p:nvSpPr>
        <p:spPr>
          <a:xfrm>
            <a:off x="1345980" y="3044950"/>
            <a:ext cx="6400800" cy="1752600"/>
          </a:xfrm>
          <a:ln w="9525"/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x-none" smtClean="0"/>
              <a:t>Click to edit Master subtitle style</a:t>
            </a:r>
            <a:endParaRPr lang="en-US"/>
          </a:p>
        </p:txBody>
      </p:sp>
      <p:pic>
        <p:nvPicPr>
          <p:cNvPr id="4" name="Picture 3" descr="CLIC-Logo-Colo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49360"/>
            <a:ext cx="844910" cy="8449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555709" y="49360"/>
            <a:ext cx="1588291" cy="784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7915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1930" y="164575"/>
            <a:ext cx="6644065" cy="629095"/>
          </a:xfrm>
        </p:spPr>
        <p:txBody>
          <a:bodyPr/>
          <a:lstStyle/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263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3936505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047890"/>
            <a:ext cx="3886200" cy="52230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47890"/>
            <a:ext cx="3886200" cy="52230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8347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3524" y="274638"/>
            <a:ext cx="6682471" cy="581227"/>
          </a:xfrm>
        </p:spPr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0985" y="104789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739180"/>
            <a:ext cx="4040188" cy="43869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810" y="104789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739180"/>
            <a:ext cx="4041775" cy="438698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07015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0736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58110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47890"/>
            <a:ext cx="3008313" cy="57607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047890"/>
            <a:ext cx="5111750" cy="507827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62370"/>
            <a:ext cx="3008313" cy="446379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876945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24C33-D36B-4F3C-8135-8133B7150CB1}" type="datetime1">
              <a:rPr lang="en-US" smtClean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x-none" noProof="0" smtClean="0"/>
              <a:t>Drag picture to placeholder or click icon to add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5507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5275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457200"/>
            <a:ext cx="1981200" cy="5334000"/>
          </a:xfrm>
        </p:spPr>
        <p:txBody>
          <a:bodyPr vert="eaVert"/>
          <a:lstStyle/>
          <a:p>
            <a:r>
              <a:rPr lang="x-non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457200"/>
            <a:ext cx="5791200" cy="5334000"/>
          </a:xfrm>
        </p:spPr>
        <p:txBody>
          <a:bodyPr vert="eaVert"/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779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8675-0FA9-499E-AE7F-8C3B12C71C52}" type="datetime1">
              <a:rPr lang="en-US" smtClean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4F3AD5-DD82-4403-8A99-A4E3ABC3F8F7}" type="datetime1">
              <a:rPr lang="en-US" smtClean="0"/>
              <a:t>1/13/2015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8DB33-20C3-4201-859A-D731979E3AD4}" type="datetime1">
              <a:rPr lang="en-US" smtClean="0"/>
              <a:t>1/13/2015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E9C1-C7B4-497F-981F-BCE6EE6BEBEC}" type="datetime1">
              <a:rPr lang="en-US" smtClean="0"/>
              <a:t>1/13/2015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8982B-3949-41C2-BB67-F103759E824B}" type="datetime1">
              <a:rPr lang="en-US" smtClean="0"/>
              <a:t>1/13/2015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1B7028-C99E-440A-B8CD-AD4D40878176}" type="datetime1">
              <a:rPr lang="en-US" smtClean="0"/>
              <a:t>1/13/2015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B1866-7D2C-405E-A0B9-0D6EB2554917}" type="datetime1">
              <a:rPr lang="en-US" smtClean="0"/>
              <a:t>1/13/2015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AFD3F8-8074-4A23-B6E9-B232110046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B70F6-7510-4B53-AF7F-02EF14ABC613}" type="datetime1">
              <a:rPr lang="en-US" smtClean="0"/>
              <a:t>1/13/2015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AFD3F8-8074-4A23-B6E9-B2321100465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961931" y="164575"/>
            <a:ext cx="6528850" cy="629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Outline</a:t>
            </a:r>
          </a:p>
        </p:txBody>
      </p:sp>
      <p:sp>
        <p:nvSpPr>
          <p:cNvPr id="5123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086295"/>
            <a:ext cx="7924800" cy="510786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lang="en-US" dirty="0" smtClean="0"/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616285" y="894270"/>
            <a:ext cx="7924800" cy="762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CC0000">
                  <a:gamma/>
                  <a:tint val="24314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7467600" y="6248400"/>
            <a:ext cx="91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endParaRPr lang="en-US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098" name="Text Box 50"/>
          <p:cNvSpPr txBox="1">
            <a:spLocks noChangeArrowheads="1"/>
          </p:cNvSpPr>
          <p:nvPr/>
        </p:nvSpPr>
        <p:spPr bwMode="auto">
          <a:xfrm>
            <a:off x="6914705" y="6232565"/>
            <a:ext cx="160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i="1" dirty="0">
                <a:solidFill>
                  <a:srgbClr val="000099"/>
                </a:solidFill>
                <a:latin typeface="Times New Roman" pitchFamily="18" charset="0"/>
              </a:rPr>
              <a:t>Page</a:t>
            </a:r>
            <a:r>
              <a:rPr lang="en-US" sz="2400" i="1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fld id="{4AE0B11B-DBB4-43EA-9EBA-192123257F1C}" type="slidenum">
              <a:rPr lang="en-US" sz="1200" i="1">
                <a:solidFill>
                  <a:srgbClr val="000099"/>
                </a:solidFill>
                <a:latin typeface="Times New Roman" pitchFamily="18" charset="0"/>
              </a:rPr>
              <a:pPr algn="r" eaLnBrk="0" fontAlgn="base" hangingPunct="0">
                <a:spcBef>
                  <a:spcPct val="5000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099" name="Text Box 51"/>
          <p:cNvSpPr txBox="1">
            <a:spLocks noChangeArrowheads="1"/>
          </p:cNvSpPr>
          <p:nvPr/>
        </p:nvSpPr>
        <p:spPr bwMode="auto">
          <a:xfrm>
            <a:off x="693094" y="6386185"/>
            <a:ext cx="702171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i="1" dirty="0" smtClean="0">
                <a:solidFill>
                  <a:srgbClr val="000099"/>
                </a:solidFill>
                <a:latin typeface="Times New Roman" pitchFamily="18" charset="0"/>
              </a:rPr>
              <a:t> Subtitle</a:t>
            </a:r>
            <a:endParaRPr lang="en-US" sz="1200" i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>
            <a:off x="616285" y="6309375"/>
            <a:ext cx="7924800" cy="0"/>
          </a:xfrm>
          <a:prstGeom prst="line">
            <a:avLst/>
          </a:prstGeom>
          <a:noFill/>
          <a:ln w="28575">
            <a:solidFill>
              <a:srgbClr val="000066"/>
            </a:solidFill>
            <a:round/>
            <a:headEnd/>
            <a:tailEnd/>
          </a:ln>
          <a:effectLst/>
        </p:spPr>
        <p:txBody>
          <a:bodyPr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>
              <a:solidFill>
                <a:srgbClr val="000000"/>
              </a:solidFill>
              <a:latin typeface="Comic Sans MS" pitchFamily="66" charset="0"/>
            </a:endParaRPr>
          </a:p>
        </p:txBody>
      </p:sp>
      <p:pic>
        <p:nvPicPr>
          <p:cNvPr id="4" name="Picture 3" descr="CLIC-Logo-Color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15" y="49360"/>
            <a:ext cx="844910" cy="84491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555709" y="49360"/>
            <a:ext cx="1588291" cy="7843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13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3200" b="1">
          <a:solidFill>
            <a:srgbClr val="000099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125000"/>
        <a:buChar char="•"/>
        <a:defRPr kumimoji="1" sz="2000" b="1">
          <a:solidFill>
            <a:srgbClr val="003399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kumimoji="1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kumimoji="1" sz="1600">
          <a:solidFill>
            <a:srgbClr val="0066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2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kumimoji="1"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13" Type="http://schemas.openxmlformats.org/officeDocument/2006/relationships/image" Target="../media/image13.gif"/><Relationship Id="rId18" Type="http://schemas.openxmlformats.org/officeDocument/2006/relationships/image" Target="../media/image18.jpeg"/><Relationship Id="rId3" Type="http://schemas.openxmlformats.org/officeDocument/2006/relationships/image" Target="../media/image3.png"/><Relationship Id="rId21" Type="http://schemas.openxmlformats.org/officeDocument/2006/relationships/image" Target="../media/image21.gif"/><Relationship Id="rId7" Type="http://schemas.openxmlformats.org/officeDocument/2006/relationships/image" Target="../media/image7.png"/><Relationship Id="rId12" Type="http://schemas.openxmlformats.org/officeDocument/2006/relationships/image" Target="../media/image12.jpeg"/><Relationship Id="rId17" Type="http://schemas.openxmlformats.org/officeDocument/2006/relationships/image" Target="../media/image17.png"/><Relationship Id="rId2" Type="http://schemas.openxmlformats.org/officeDocument/2006/relationships/hyperlink" Target="http://pacman.web.cern.ch/pacman/" TargetMode="External"/><Relationship Id="rId16" Type="http://schemas.openxmlformats.org/officeDocument/2006/relationships/image" Target="../media/image16.gif"/><Relationship Id="rId20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24" Type="http://schemas.openxmlformats.org/officeDocument/2006/relationships/image" Target="../media/image24.gif"/><Relationship Id="rId5" Type="http://schemas.openxmlformats.org/officeDocument/2006/relationships/image" Target="../media/image5.png"/><Relationship Id="rId15" Type="http://schemas.openxmlformats.org/officeDocument/2006/relationships/image" Target="../media/image15.jpg"/><Relationship Id="rId23" Type="http://schemas.openxmlformats.org/officeDocument/2006/relationships/image" Target="../media/image23.gif"/><Relationship Id="rId10" Type="http://schemas.openxmlformats.org/officeDocument/2006/relationships/image" Target="../media/image10.gif"/><Relationship Id="rId19" Type="http://schemas.openxmlformats.org/officeDocument/2006/relationships/image" Target="../media/image19.gif"/><Relationship Id="rId4" Type="http://schemas.openxmlformats.org/officeDocument/2006/relationships/image" Target="../media/image4.jpeg"/><Relationship Id="rId9" Type="http://schemas.openxmlformats.org/officeDocument/2006/relationships/image" Target="../media/image9.jpeg"/><Relationship Id="rId14" Type="http://schemas.openxmlformats.org/officeDocument/2006/relationships/image" Target="../media/image14.jpeg"/><Relationship Id="rId22" Type="http://schemas.openxmlformats.org/officeDocument/2006/relationships/image" Target="../media/image2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8389440" y="536541"/>
            <a:ext cx="7211144" cy="1254001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600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PACMAN</a:t>
            </a:r>
            <a:endParaRPr lang="en-US" sz="2000" b="1" dirty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9" name="Picture 2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560" y="459231"/>
            <a:ext cx="4802223" cy="1725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Картина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5676" y="168182"/>
            <a:ext cx="872139" cy="85331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2349" y="864434"/>
            <a:ext cx="1051651" cy="105165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1" y="332656"/>
            <a:ext cx="2231334" cy="52436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0"/>
          <a:stretch/>
        </p:blipFill>
        <p:spPr>
          <a:xfrm>
            <a:off x="107011" y="985075"/>
            <a:ext cx="807832" cy="7835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636" y="4555639"/>
            <a:ext cx="349250" cy="3429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005" y="4605457"/>
            <a:ext cx="1069163" cy="26148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369" y="5838120"/>
            <a:ext cx="769702" cy="40584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6521" y="4565172"/>
            <a:ext cx="1276326" cy="32201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987" y="4578408"/>
            <a:ext cx="668702" cy="39126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67" y="5892180"/>
            <a:ext cx="1047750" cy="31432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400" y="5948862"/>
            <a:ext cx="624766" cy="18743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6572" y="5809945"/>
            <a:ext cx="969370" cy="396560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1507" y="4578408"/>
            <a:ext cx="561398" cy="36325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5047" y="5983359"/>
            <a:ext cx="1397318" cy="241355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408" y="5932776"/>
            <a:ext cx="1345642" cy="34252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0001" y="5820863"/>
            <a:ext cx="857250" cy="447675"/>
          </a:xfrm>
          <a:prstGeom prst="rect">
            <a:avLst/>
          </a:prstGeom>
        </p:spPr>
      </p:pic>
      <p:pic>
        <p:nvPicPr>
          <p:cNvPr id="24576" name="Picture 24575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461" y="4548451"/>
            <a:ext cx="752991" cy="526062"/>
          </a:xfrm>
          <a:prstGeom prst="rect">
            <a:avLst/>
          </a:prstGeom>
        </p:spPr>
      </p:pic>
      <p:pic>
        <p:nvPicPr>
          <p:cNvPr id="24577" name="Picture 24576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956" y="5945792"/>
            <a:ext cx="1047750" cy="190500"/>
          </a:xfrm>
          <a:prstGeom prst="rect">
            <a:avLst/>
          </a:prstGeom>
        </p:spPr>
      </p:pic>
      <p:pic>
        <p:nvPicPr>
          <p:cNvPr id="24579" name="Picture 24578"/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091" y="4605457"/>
            <a:ext cx="564369" cy="330216"/>
          </a:xfrm>
          <a:prstGeom prst="rect">
            <a:avLst/>
          </a:prstGeom>
        </p:spPr>
      </p:pic>
      <p:pic>
        <p:nvPicPr>
          <p:cNvPr id="24581" name="Picture 24580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0040" y="4440008"/>
            <a:ext cx="438818" cy="634506"/>
          </a:xfrm>
          <a:prstGeom prst="rect">
            <a:avLst/>
          </a:prstGeom>
        </p:spPr>
      </p:pic>
      <p:pic>
        <p:nvPicPr>
          <p:cNvPr id="1026" name="Picture 2" descr="\\cern.ch\dfs\Users\i\idoytchi\Desktop\cheru.gif"/>
          <p:cNvPicPr>
            <a:picLocks noChangeAspect="1" noChangeArrowheads="1"/>
          </p:cNvPicPr>
          <p:nvPr/>
        </p:nvPicPr>
        <p:blipFill rotWithShape="1"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2883"/>
          <a:stretch/>
        </p:blipFill>
        <p:spPr bwMode="auto">
          <a:xfrm>
            <a:off x="7573239" y="4411255"/>
            <a:ext cx="786944" cy="800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3" name="Rectangle 24582"/>
          <p:cNvSpPr/>
          <p:nvPr/>
        </p:nvSpPr>
        <p:spPr>
          <a:xfrm>
            <a:off x="3641787" y="5434293"/>
            <a:ext cx="156709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1400" b="1" u="sng" dirty="0">
                <a:solidFill>
                  <a:prstClr val="black"/>
                </a:solidFill>
              </a:rPr>
              <a:t>Industrial partners</a:t>
            </a:r>
          </a:p>
        </p:txBody>
      </p:sp>
      <p:sp>
        <p:nvSpPr>
          <p:cNvPr id="41" name="Rectangle 40"/>
          <p:cNvSpPr/>
          <p:nvPr/>
        </p:nvSpPr>
        <p:spPr>
          <a:xfrm>
            <a:off x="2689551" y="4038055"/>
            <a:ext cx="36538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en-GB" sz="1400" b="1" u="sng" dirty="0" smtClean="0">
                <a:solidFill>
                  <a:prstClr val="black"/>
                </a:solidFill>
              </a:rPr>
              <a:t>Universities and Research Institutions Partners</a:t>
            </a:r>
            <a:endParaRPr lang="en-GB" sz="1400" b="1" u="sng" dirty="0">
              <a:solidFill>
                <a:prstClr val="black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628576" y="4339248"/>
            <a:ext cx="7973170" cy="965288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/>
            <a:endParaRPr lang="en-GB" sz="1400" b="1" i="1" u="sng" dirty="0" smtClean="0">
              <a:solidFill>
                <a:srgbClr val="FF0000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87012" y="5742070"/>
            <a:ext cx="8412693" cy="717360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/>
            <a:endParaRPr lang="en-GB" sz="1400" b="1" i="1" u="sng" dirty="0" smtClean="0">
              <a:solidFill>
                <a:srgbClr val="FF0000"/>
              </a:solidFill>
            </a:endParaRPr>
          </a:p>
        </p:txBody>
      </p:sp>
      <p:sp>
        <p:nvSpPr>
          <p:cNvPr id="24584" name="Rectangle 24583"/>
          <p:cNvSpPr/>
          <p:nvPr/>
        </p:nvSpPr>
        <p:spPr>
          <a:xfrm>
            <a:off x="1239666" y="2186350"/>
            <a:ext cx="675098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</a:t>
            </a:r>
            <a:r>
              <a:rPr lang="en-GB" sz="2000" dirty="0"/>
              <a:t/>
            </a:r>
            <a:br>
              <a:rPr lang="en-GB" sz="2000" dirty="0"/>
            </a:br>
            <a:r>
              <a:rPr lang="en-GB" dirty="0" smtClean="0"/>
              <a:t>a study on </a:t>
            </a:r>
            <a:r>
              <a:rPr lang="en-GB" sz="2000" b="1" dirty="0" smtClean="0"/>
              <a:t>P</a:t>
            </a:r>
            <a:r>
              <a:rPr lang="en-GB" sz="2000" dirty="0" smtClean="0"/>
              <a:t>article</a:t>
            </a:r>
            <a:r>
              <a:rPr lang="en-GB" sz="2000" dirty="0"/>
              <a:t> </a:t>
            </a:r>
            <a:r>
              <a:rPr lang="en-GB" sz="2000" b="1" dirty="0"/>
              <a:t>A</a:t>
            </a:r>
            <a:r>
              <a:rPr lang="en-GB" sz="2000" dirty="0"/>
              <a:t>ccelerator </a:t>
            </a:r>
            <a:r>
              <a:rPr lang="en-GB" sz="2000" b="1" dirty="0"/>
              <a:t>C</a:t>
            </a:r>
            <a:r>
              <a:rPr lang="en-GB" sz="2000" dirty="0"/>
              <a:t>omponents’ </a:t>
            </a:r>
            <a:r>
              <a:rPr lang="en-GB" sz="2000" b="1" dirty="0"/>
              <a:t>M</a:t>
            </a:r>
            <a:r>
              <a:rPr lang="en-GB" sz="2000" dirty="0"/>
              <a:t>etrology and </a:t>
            </a:r>
            <a:r>
              <a:rPr lang="en-GB" sz="2000" b="1" dirty="0"/>
              <a:t>A</a:t>
            </a:r>
            <a:r>
              <a:rPr lang="en-GB" sz="2000" dirty="0"/>
              <a:t>lignment to the </a:t>
            </a:r>
            <a:r>
              <a:rPr lang="en-GB" sz="2000" b="1" dirty="0" err="1"/>
              <a:t>N</a:t>
            </a:r>
            <a:r>
              <a:rPr lang="en-GB" sz="2000" dirty="0" err="1"/>
              <a:t>anometer</a:t>
            </a:r>
            <a:r>
              <a:rPr lang="en-GB" sz="2000" dirty="0"/>
              <a:t> </a:t>
            </a:r>
            <a:r>
              <a:rPr lang="en-GB" sz="2000" dirty="0" smtClean="0"/>
              <a:t>scale</a:t>
            </a:r>
          </a:p>
          <a:p>
            <a:pPr algn="ctr"/>
            <a:r>
              <a:rPr lang="en-GB" sz="1400" dirty="0" smtClean="0"/>
              <a:t>= Innovative </a:t>
            </a:r>
            <a:r>
              <a:rPr lang="en-GB" sz="1400" dirty="0"/>
              <a:t>Doctoral Training </a:t>
            </a:r>
            <a:r>
              <a:rPr lang="en-GB" sz="1400" dirty="0" smtClean="0"/>
              <a:t>Network</a:t>
            </a:r>
          </a:p>
          <a:p>
            <a:pPr algn="ctr"/>
            <a:r>
              <a:rPr lang="en-GB" sz="1400" dirty="0" smtClean="0"/>
              <a:t>= Marie Curie Initial Training Network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1151620" y="537727"/>
            <a:ext cx="655272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GB" sz="1400" b="1" i="1" dirty="0" smtClean="0"/>
              <a:t>48.3 km straight line assembly of 2 accelerators “particle guns” shooting at each other</a:t>
            </a:r>
          </a:p>
          <a:p>
            <a:pPr lvl="0"/>
            <a:endParaRPr lang="en-GB" dirty="0" smtClean="0"/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75656" y="157064"/>
            <a:ext cx="64087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CLIC and how to make it possible?</a:t>
            </a:r>
            <a:endParaRPr lang="en-US" b="1" i="1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53524" y="6474910"/>
            <a:ext cx="442392" cy="365125"/>
          </a:xfrm>
        </p:spPr>
        <p:txBody>
          <a:bodyPr/>
          <a:lstStyle/>
          <a:p>
            <a:fld id="{EFAFD3F8-8074-4A23-B6E9-B23211004658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51" y="955260"/>
            <a:ext cx="7452320" cy="1775463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1235609" y="858096"/>
            <a:ext cx="640871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9680" y="2876107"/>
            <a:ext cx="3801932" cy="122339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37654" y="2929185"/>
            <a:ext cx="3246240" cy="1044582"/>
          </a:xfrm>
          <a:prstGeom prst="rect">
            <a:avLst/>
          </a:prstGeom>
        </p:spPr>
      </p:pic>
      <p:cxnSp>
        <p:nvCxnSpPr>
          <p:cNvPr id="20" name="Straight Arrow Connector 19"/>
          <p:cNvCxnSpPr/>
          <p:nvPr/>
        </p:nvCxnSpPr>
        <p:spPr>
          <a:xfrm>
            <a:off x="2706174" y="3434657"/>
            <a:ext cx="151216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4572000" y="3451476"/>
            <a:ext cx="159655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4277482" y="3220497"/>
            <a:ext cx="288032" cy="432048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4327389" y="3220497"/>
            <a:ext cx="288032" cy="388423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4415012" y="3419777"/>
            <a:ext cx="49907" cy="79228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25" name="Straight Arrow Connector 1024"/>
          <p:cNvCxnSpPr>
            <a:endCxn id="31" idx="0"/>
          </p:cNvCxnSpPr>
          <p:nvPr/>
        </p:nvCxnSpPr>
        <p:spPr>
          <a:xfrm flipH="1">
            <a:off x="4439966" y="2204864"/>
            <a:ext cx="47645" cy="12149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4966902" y="4202413"/>
            <a:ext cx="3978040" cy="23852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/>
            <a:r>
              <a:rPr lang="en-GB" sz="1400" b="1" i="1" u="sng" dirty="0" smtClean="0">
                <a:sym typeface="Wingdings" panose="05000000000000000000" pitchFamily="2" charset="2"/>
              </a:rPr>
              <a:t>To make it possible (</a:t>
            </a:r>
            <a:r>
              <a:rPr lang="en-GB" sz="1400" b="1" i="1" u="sng" dirty="0" err="1" smtClean="0">
                <a:sym typeface="Wingdings" panose="05000000000000000000" pitchFamily="2" charset="2"/>
              </a:rPr>
              <a:t>atchive</a:t>
            </a:r>
            <a:r>
              <a:rPr lang="en-GB" sz="1400" b="1" i="1" u="sng" dirty="0" smtClean="0">
                <a:sym typeface="Wingdings" panose="05000000000000000000" pitchFamily="2" charset="2"/>
              </a:rPr>
              <a:t> Beam collision at required energy and focus precision):</a:t>
            </a:r>
          </a:p>
          <a:p>
            <a:pPr lvl="0" algn="just"/>
            <a:endParaRPr lang="en-GB" sz="1400" b="1" i="1" dirty="0" smtClean="0">
              <a:sym typeface="Wingdings" panose="05000000000000000000" pitchFamily="2" charset="2"/>
            </a:endParaRPr>
          </a:p>
          <a:p>
            <a:pPr marL="171450" lvl="0" indent="-171450" algn="just">
              <a:buFont typeface="Wingdings"/>
              <a:buChar char="à"/>
            </a:pPr>
            <a:r>
              <a:rPr lang="en-GB" sz="1200" b="1" i="1" dirty="0" smtClean="0">
                <a:sym typeface="Wingdings" panose="05000000000000000000" pitchFamily="2" charset="2"/>
              </a:rPr>
              <a:t>Each  of </a:t>
            </a:r>
            <a:r>
              <a:rPr lang="en-GB" sz="1200" b="1" i="1" dirty="0">
                <a:sym typeface="Wingdings" panose="05000000000000000000" pitchFamily="2" charset="2"/>
              </a:rPr>
              <a:t> </a:t>
            </a:r>
            <a:r>
              <a:rPr lang="en-GB" sz="1200" b="1" i="1" dirty="0" smtClean="0">
                <a:sym typeface="Wingdings" panose="05000000000000000000" pitchFamily="2" charset="2"/>
              </a:rPr>
              <a:t>more 20 000 of ‘2 meter-modules’ to be manufactured and assembled to the highest precision</a:t>
            </a:r>
          </a:p>
          <a:p>
            <a:pPr marL="171450" lvl="0" indent="-171450" algn="just">
              <a:buFont typeface="Wingdings"/>
              <a:buChar char="à"/>
            </a:pPr>
            <a:endParaRPr lang="en-GB" sz="1200" b="1" i="1" dirty="0">
              <a:sym typeface="Wingdings" panose="05000000000000000000" pitchFamily="2" charset="2"/>
            </a:endParaRPr>
          </a:p>
          <a:p>
            <a:pPr marL="171450" lvl="0" indent="-171450" algn="just">
              <a:buFont typeface="Wingdings"/>
              <a:buChar char="à"/>
            </a:pPr>
            <a:r>
              <a:rPr lang="en-GB" sz="1200" b="1" i="1" dirty="0" smtClean="0">
                <a:sym typeface="Wingdings" panose="05000000000000000000" pitchFamily="2" charset="2"/>
              </a:rPr>
              <a:t>Each component of those 20 000 modules to be aligned with the uttermost precision </a:t>
            </a:r>
          </a:p>
          <a:p>
            <a:pPr lvl="0" algn="just"/>
            <a:endParaRPr lang="en-GB" sz="1100" b="1" i="1" dirty="0" smtClean="0">
              <a:sym typeface="Wingdings" panose="05000000000000000000" pitchFamily="2" charset="2"/>
            </a:endParaRPr>
          </a:p>
          <a:p>
            <a:pPr marL="171450" lvl="0" indent="-171450" algn="just">
              <a:buFont typeface="Wingdings"/>
              <a:buChar char="à"/>
            </a:pPr>
            <a:r>
              <a:rPr lang="en-GB" sz="1200" b="1" i="1" dirty="0" smtClean="0">
                <a:sym typeface="Wingdings" panose="05000000000000000000" pitchFamily="2" charset="2"/>
              </a:rPr>
              <a:t>Each critical component of those 2000 to be actively stabilised and guarded from unwanted vibration influences</a:t>
            </a:r>
            <a:endParaRPr lang="en-GB" sz="1200" b="1" i="1" dirty="0" smtClean="0"/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973767"/>
            <a:ext cx="3395698" cy="2379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" name="Rectangle 38"/>
          <p:cNvSpPr/>
          <p:nvPr/>
        </p:nvSpPr>
        <p:spPr>
          <a:xfrm>
            <a:off x="1223628" y="6366872"/>
            <a:ext cx="2168520" cy="253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/>
            <a:r>
              <a:rPr lang="en-GB" sz="1050" b="1" dirty="0" smtClean="0">
                <a:solidFill>
                  <a:schemeClr val="tx1"/>
                </a:solidFill>
              </a:rPr>
              <a:t>2 meter section of the Accelerator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>
            <a:off x="853726" y="6353260"/>
            <a:ext cx="3055382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530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/>
          <p:cNvGrpSpPr/>
          <p:nvPr/>
        </p:nvGrpSpPr>
        <p:grpSpPr>
          <a:xfrm>
            <a:off x="572995" y="1966945"/>
            <a:ext cx="3998583" cy="521772"/>
            <a:chOff x="4246653" y="3248960"/>
            <a:chExt cx="3998583" cy="521772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2"/>
            <a:srcRect b="31148"/>
            <a:stretch/>
          </p:blipFill>
          <p:spPr>
            <a:xfrm rot="10800000" flipV="1">
              <a:off x="4246653" y="3302121"/>
              <a:ext cx="3998583" cy="468611"/>
            </a:xfrm>
            <a:prstGeom prst="rect">
              <a:avLst/>
            </a:prstGeom>
          </p:spPr>
        </p:pic>
        <p:sp>
          <p:nvSpPr>
            <p:cNvPr id="75" name="Rectangle 74"/>
            <p:cNvSpPr/>
            <p:nvPr/>
          </p:nvSpPr>
          <p:spPr>
            <a:xfrm>
              <a:off x="5993543" y="3248960"/>
              <a:ext cx="528688" cy="423193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lvl="0" algn="just"/>
              <a:endParaRPr lang="en-GB" sz="1100" dirty="0">
                <a:solidFill>
                  <a:srgbClr val="00B050"/>
                </a:solidFill>
              </a:endParaRPr>
            </a:p>
            <a:p>
              <a:pPr lvl="0" algn="just"/>
              <a:endParaRPr lang="en-GB" sz="1050" b="1" i="1" dirty="0" smtClean="0"/>
            </a:p>
          </p:txBody>
        </p:sp>
      </p:grp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75656" y="157064"/>
            <a:ext cx="64087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What is the PACMAN challenge?</a:t>
            </a:r>
            <a:endParaRPr lang="en-US" b="1" i="1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53524" y="6474910"/>
            <a:ext cx="442392" cy="365125"/>
          </a:xfrm>
        </p:spPr>
        <p:txBody>
          <a:bodyPr/>
          <a:lstStyle/>
          <a:p>
            <a:fld id="{EFAFD3F8-8074-4A23-B6E9-B23211004658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6" name="Picture 3" descr="schema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91664" y="1164826"/>
            <a:ext cx="3858791" cy="154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68" name="Group 67"/>
          <p:cNvGrpSpPr/>
          <p:nvPr/>
        </p:nvGrpSpPr>
        <p:grpSpPr>
          <a:xfrm>
            <a:off x="251520" y="1244176"/>
            <a:ext cx="4618245" cy="656271"/>
            <a:chOff x="4052262" y="2233644"/>
            <a:chExt cx="4618245" cy="656271"/>
          </a:xfrm>
        </p:grpSpPr>
        <p:pic>
          <p:nvPicPr>
            <p:cNvPr id="28" name="Picture 27"/>
            <p:cNvPicPr>
              <a:picLocks noChangeAspect="1"/>
            </p:cNvPicPr>
            <p:nvPr/>
          </p:nvPicPr>
          <p:blipFill rotWithShape="1">
            <a:blip r:embed="rId4"/>
            <a:srcRect b="43541"/>
            <a:stretch/>
          </p:blipFill>
          <p:spPr>
            <a:xfrm>
              <a:off x="4052262" y="2233644"/>
              <a:ext cx="4618245" cy="48834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cxnSp>
          <p:nvCxnSpPr>
            <p:cNvPr id="61" name="Straight Arrow Connector 60"/>
            <p:cNvCxnSpPr/>
            <p:nvPr/>
          </p:nvCxnSpPr>
          <p:spPr>
            <a:xfrm>
              <a:off x="4151946" y="2650224"/>
              <a:ext cx="4442166" cy="25811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65" name="Rectangle 64"/>
            <p:cNvSpPr/>
            <p:nvPr/>
          </p:nvSpPr>
          <p:spPr>
            <a:xfrm>
              <a:off x="5971711" y="2659083"/>
              <a:ext cx="548154" cy="230832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lvl="0" algn="just"/>
              <a:r>
                <a:rPr lang="en-GB" sz="900" dirty="0" smtClean="0">
                  <a:solidFill>
                    <a:schemeClr val="tx1"/>
                  </a:solidFill>
                </a:rPr>
                <a:t>200m</a:t>
              </a:r>
            </a:p>
          </p:txBody>
        </p:sp>
      </p:grpSp>
      <p:cxnSp>
        <p:nvCxnSpPr>
          <p:cNvPr id="77" name="Straight Arrow Connector 76"/>
          <p:cNvCxnSpPr>
            <a:endCxn id="75" idx="3"/>
          </p:cNvCxnSpPr>
          <p:nvPr/>
        </p:nvCxnSpPr>
        <p:spPr>
          <a:xfrm>
            <a:off x="2296001" y="2178541"/>
            <a:ext cx="552572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flipH="1">
            <a:off x="1043608" y="1620668"/>
            <a:ext cx="64453" cy="6345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62" name="Straight Arrow Connector 61"/>
          <p:cNvCxnSpPr/>
          <p:nvPr/>
        </p:nvCxnSpPr>
        <p:spPr>
          <a:xfrm>
            <a:off x="788696" y="2618861"/>
            <a:ext cx="1605643" cy="516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cxnSp>
      <p:sp>
        <p:nvSpPr>
          <p:cNvPr id="67" name="Rectangle 66"/>
          <p:cNvSpPr/>
          <p:nvPr/>
        </p:nvSpPr>
        <p:spPr>
          <a:xfrm>
            <a:off x="1424342" y="2672748"/>
            <a:ext cx="548154" cy="2308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/>
            <a:r>
              <a:rPr lang="en-GB" sz="900" dirty="0" smtClean="0">
                <a:solidFill>
                  <a:schemeClr val="tx1"/>
                </a:solidFill>
              </a:rPr>
              <a:t>2m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2628329" y="2348880"/>
            <a:ext cx="2051683" cy="0"/>
          </a:xfrm>
          <a:prstGeom prst="line">
            <a:avLst/>
          </a:prstGeom>
          <a:ln>
            <a:prstDash val="sysDash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/>
        </p:nvSpPr>
        <p:spPr>
          <a:xfrm>
            <a:off x="5020189" y="3002876"/>
            <a:ext cx="3880610" cy="160043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n-GB" sz="1600" b="1" i="1" u="sng" dirty="0" smtClean="0">
                <a:sym typeface="Wingdings" panose="05000000000000000000" pitchFamily="2" charset="2"/>
              </a:rPr>
              <a:t>PACMAN Challenge:</a:t>
            </a:r>
          </a:p>
          <a:p>
            <a:pPr lvl="0" algn="just"/>
            <a:endParaRPr lang="en-GB" sz="1400" b="1" i="1" u="sng" dirty="0">
              <a:sym typeface="Wingdings" panose="05000000000000000000" pitchFamily="2" charset="2"/>
            </a:endParaRPr>
          </a:p>
          <a:p>
            <a:pPr lvl="0" algn="just"/>
            <a:r>
              <a:rPr lang="en-GB" sz="1400" b="1" i="1" dirty="0" smtClean="0">
                <a:sym typeface="Wingdings" panose="05000000000000000000" pitchFamily="2" charset="2"/>
              </a:rPr>
              <a:t>Calibrate and pre-align all critical components to allow maximum error of 17</a:t>
            </a:r>
            <a:r>
              <a:rPr lang="en-GB" sz="1400" b="1" i="1" dirty="0" smtClean="0"/>
              <a:t>µm (diameter of cylinder volume) over 200 meters length of sliding window of assembled components</a:t>
            </a:r>
          </a:p>
          <a:p>
            <a:pPr lvl="0" algn="just"/>
            <a:endParaRPr lang="en-GB" sz="1200" dirty="0" smtClean="0"/>
          </a:p>
        </p:txBody>
      </p:sp>
      <p:cxnSp>
        <p:nvCxnSpPr>
          <p:cNvPr id="23" name="Straight Connector 22"/>
          <p:cNvCxnSpPr/>
          <p:nvPr/>
        </p:nvCxnSpPr>
        <p:spPr>
          <a:xfrm flipV="1">
            <a:off x="7257308" y="1244176"/>
            <a:ext cx="1707180" cy="2772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7268328" y="1669615"/>
            <a:ext cx="1707180" cy="2772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8622450" y="1282311"/>
            <a:ext cx="51531" cy="43839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8485272" y="939572"/>
            <a:ext cx="57259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i="1" dirty="0">
                <a:sym typeface="Wingdings" panose="05000000000000000000" pitchFamily="2" charset="2"/>
              </a:rPr>
              <a:t>17</a:t>
            </a:r>
            <a:r>
              <a:rPr lang="en-GB" sz="1200" i="1" dirty="0"/>
              <a:t>µm</a:t>
            </a:r>
            <a:endParaRPr lang="en-GB" dirty="0"/>
          </a:p>
        </p:txBody>
      </p:sp>
      <p:sp>
        <p:nvSpPr>
          <p:cNvPr id="73" name="Rectangle 72"/>
          <p:cNvSpPr/>
          <p:nvPr/>
        </p:nvSpPr>
        <p:spPr>
          <a:xfrm>
            <a:off x="4996067" y="4790549"/>
            <a:ext cx="3880298" cy="203132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ctr"/>
            <a:r>
              <a:rPr lang="en-GB" sz="1400" b="1" u="sng" dirty="0" smtClean="0">
                <a:solidFill>
                  <a:srgbClr val="00B050"/>
                </a:solidFill>
              </a:rPr>
              <a:t>To answer this challenge:</a:t>
            </a:r>
          </a:p>
          <a:p>
            <a:pPr lvl="0" algn="ctr"/>
            <a:endParaRPr lang="en-GB" sz="1400" b="1" u="sng" dirty="0" smtClean="0">
              <a:solidFill>
                <a:srgbClr val="00B050"/>
              </a:solidFill>
            </a:endParaRPr>
          </a:p>
          <a:p>
            <a:pPr lvl="0" algn="ctr"/>
            <a:r>
              <a:rPr lang="en-GB" sz="1400" b="1" dirty="0" smtClean="0">
                <a:solidFill>
                  <a:srgbClr val="00B050"/>
                </a:solidFill>
              </a:rPr>
              <a:t>10 PhD Candidates on 10 R&amp;D areas required for challenge realisation</a:t>
            </a:r>
          </a:p>
          <a:p>
            <a:pPr lvl="0" algn="ctr"/>
            <a:endParaRPr lang="en-GB" sz="1400" b="1" dirty="0" smtClean="0">
              <a:solidFill>
                <a:srgbClr val="00B050"/>
              </a:solidFill>
            </a:endParaRPr>
          </a:p>
          <a:p>
            <a:pPr lvl="0" algn="ctr"/>
            <a:r>
              <a:rPr lang="en-GB" sz="1400" b="1" dirty="0" smtClean="0">
                <a:solidFill>
                  <a:srgbClr val="00B050"/>
                </a:solidFill>
              </a:rPr>
              <a:t>10 CERN supervisors</a:t>
            </a:r>
          </a:p>
          <a:p>
            <a:pPr lvl="0" algn="ctr"/>
            <a:endParaRPr lang="en-GB" sz="1400" b="1" dirty="0" smtClean="0">
              <a:solidFill>
                <a:srgbClr val="00B050"/>
              </a:solidFill>
            </a:endParaRPr>
          </a:p>
          <a:p>
            <a:pPr lvl="0" algn="ctr"/>
            <a:r>
              <a:rPr lang="en-GB" sz="1400" b="1" dirty="0" smtClean="0">
                <a:solidFill>
                  <a:srgbClr val="00B050"/>
                </a:solidFill>
              </a:rPr>
              <a:t>Numerous Research, University and Industrial Partners </a:t>
            </a:r>
          </a:p>
        </p:txBody>
      </p:sp>
      <p:sp>
        <p:nvSpPr>
          <p:cNvPr id="76" name="Rectangle 75"/>
          <p:cNvSpPr/>
          <p:nvPr/>
        </p:nvSpPr>
        <p:spPr>
          <a:xfrm>
            <a:off x="6236911" y="763577"/>
            <a:ext cx="2062834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GB" sz="1400" b="1" i="1" dirty="0" smtClean="0">
                <a:solidFill>
                  <a:srgbClr val="C00000"/>
                </a:solidFill>
              </a:rPr>
              <a:t>Never done before. Needed for ~50km future colliders!</a:t>
            </a:r>
          </a:p>
        </p:txBody>
      </p:sp>
      <p:pic>
        <p:nvPicPr>
          <p:cNvPr id="8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513" y="3102317"/>
            <a:ext cx="4031066" cy="2824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3" name="Rectangle 82"/>
          <p:cNvSpPr/>
          <p:nvPr/>
        </p:nvSpPr>
        <p:spPr>
          <a:xfrm>
            <a:off x="1211741" y="6110354"/>
            <a:ext cx="2168520" cy="2539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/>
            <a:r>
              <a:rPr lang="en-GB" sz="1050" b="1" dirty="0" smtClean="0">
                <a:solidFill>
                  <a:schemeClr val="tx1"/>
                </a:solidFill>
              </a:rPr>
              <a:t>2 meter section of the Accelerator</a:t>
            </a:r>
          </a:p>
        </p:txBody>
      </p:sp>
      <p:cxnSp>
        <p:nvCxnSpPr>
          <p:cNvPr id="84" name="Straight Arrow Connector 83"/>
          <p:cNvCxnSpPr/>
          <p:nvPr/>
        </p:nvCxnSpPr>
        <p:spPr>
          <a:xfrm>
            <a:off x="643278" y="6021288"/>
            <a:ext cx="3496674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81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53524" y="6474910"/>
            <a:ext cx="442392" cy="365125"/>
          </a:xfrm>
        </p:spPr>
        <p:txBody>
          <a:bodyPr/>
          <a:lstStyle/>
          <a:p>
            <a:fld id="{EFAFD3F8-8074-4A23-B6E9-B23211004658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5" name="Picture 21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9" t="11698" r="3197" b="8041"/>
          <a:stretch/>
        </p:blipFill>
        <p:spPr bwMode="auto">
          <a:xfrm>
            <a:off x="5065432" y="648395"/>
            <a:ext cx="3672407" cy="276705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322453" y="104378"/>
            <a:ext cx="640871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Outcome of Project</a:t>
            </a:r>
            <a:endParaRPr lang="en-US" b="1" i="1" dirty="0" smtClean="0">
              <a:solidFill>
                <a:schemeClr val="tx2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5022133" y="3576168"/>
            <a:ext cx="3945837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71450" lvl="0" indent="-171450" algn="ctr">
              <a:buFont typeface="Wingdings" panose="05000000000000000000" pitchFamily="2" charset="2"/>
              <a:buChar char="v"/>
            </a:pPr>
            <a:r>
              <a:rPr lang="en-GB" sz="1400" b="1" dirty="0" smtClean="0">
                <a:solidFill>
                  <a:schemeClr val="tx1"/>
                </a:solidFill>
              </a:rPr>
              <a:t>Integrate all 10 research subjects into a common</a:t>
            </a:r>
          </a:p>
          <a:p>
            <a:pPr lvl="0" algn="ctr"/>
            <a:r>
              <a:rPr lang="en-GB" sz="1400" b="1" dirty="0" smtClean="0">
                <a:solidFill>
                  <a:schemeClr val="tx1"/>
                </a:solidFill>
              </a:rPr>
              <a:t> pre-alignment bench which </a:t>
            </a:r>
            <a:r>
              <a:rPr lang="en-GB" sz="1400" b="1" u="sng" dirty="0" smtClean="0">
                <a:solidFill>
                  <a:schemeClr val="tx1"/>
                </a:solidFill>
              </a:rPr>
              <a:t>proves challenge is possible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111978" y="757278"/>
            <a:ext cx="2690801" cy="2769521"/>
            <a:chOff x="660360" y="2421782"/>
            <a:chExt cx="2065831" cy="2387904"/>
          </a:xfrm>
        </p:grpSpPr>
        <p:pic>
          <p:nvPicPr>
            <p:cNvPr id="2050" name="Picture 2" descr="\\cern.ch\dfs\Users\i\idoytchi\Desktop\IPAC14_NCL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545" t="31100" r="50000" b="59365"/>
            <a:stretch/>
          </p:blipFill>
          <p:spPr bwMode="auto">
            <a:xfrm>
              <a:off x="1106420" y="2421782"/>
              <a:ext cx="457200" cy="6538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\\cern.ch\dfs\Users\i\idoytchi\Desktop\IPAC14_NCL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183" t="30198" r="19833" b="63889"/>
            <a:stretch/>
          </p:blipFill>
          <p:spPr bwMode="auto">
            <a:xfrm>
              <a:off x="1523018" y="2598054"/>
              <a:ext cx="772886" cy="4054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\\cern.ch\dfs\Users\i\idoytchi\Desktop\IPAC14_NCL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046" t="36826" r="2949" b="55078"/>
            <a:stretch/>
          </p:blipFill>
          <p:spPr bwMode="auto">
            <a:xfrm>
              <a:off x="2246207" y="2634570"/>
              <a:ext cx="435428" cy="55517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3" name="Picture 5" descr="\\cern.ch\dfs\Users\i\idoytchi\Desktop\IPAC14_NCL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623" t="58572" r="1310" b="33492"/>
            <a:stretch/>
          </p:blipFill>
          <p:spPr bwMode="auto">
            <a:xfrm>
              <a:off x="1767692" y="3075669"/>
              <a:ext cx="438420" cy="5442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4" name="Picture 6" descr="\\cern.ch\dfs\Users\i\idoytchi\Desktop\IPAC14_NCL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272" t="79841" r="1310" b="12699"/>
            <a:stretch/>
          </p:blipFill>
          <p:spPr bwMode="auto">
            <a:xfrm>
              <a:off x="2222456" y="3340678"/>
              <a:ext cx="503735" cy="5116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6" name="Picture 8" descr="\\cern.ch\dfs\Users\i\idoytchi\Desktop\IPAC14_NCL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958" t="78571" r="25236" b="13651"/>
            <a:stretch/>
          </p:blipFill>
          <p:spPr bwMode="auto">
            <a:xfrm>
              <a:off x="1932245" y="3976929"/>
              <a:ext cx="522515" cy="53340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7" name="Picture 9" descr="\\cern.ch\dfs\Users\i\idoytchi\Desktop\IPAC14_NCL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194" t="80794" r="50000" b="9603"/>
            <a:stretch/>
          </p:blipFill>
          <p:spPr bwMode="auto">
            <a:xfrm>
              <a:off x="1307805" y="3551965"/>
              <a:ext cx="522514" cy="65858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8" name="Picture 10" descr="\\cern.ch\dfs\Users\i\idoytchi\Desktop\IPAC14_NCL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81" t="77778" r="75439" b="13968"/>
            <a:stretch/>
          </p:blipFill>
          <p:spPr bwMode="auto">
            <a:xfrm>
              <a:off x="1335020" y="4243629"/>
              <a:ext cx="468085" cy="5660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9" name="Picture 11" descr="\\cern.ch\dfs\Users\i\idoytchi\Desktop\IPAC14_NCL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31" t="58547" r="73695" b="32468"/>
            <a:stretch/>
          </p:blipFill>
          <p:spPr bwMode="auto">
            <a:xfrm>
              <a:off x="660360" y="3668833"/>
              <a:ext cx="530644" cy="6161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707" y="2912156"/>
              <a:ext cx="888690" cy="592460"/>
            </a:xfrm>
            <a:prstGeom prst="rect">
              <a:avLst/>
            </a:prstGeom>
          </p:spPr>
        </p:pic>
      </p:grpSp>
      <p:sp>
        <p:nvSpPr>
          <p:cNvPr id="31" name="Rectangle 30"/>
          <p:cNvSpPr/>
          <p:nvPr/>
        </p:nvSpPr>
        <p:spPr>
          <a:xfrm>
            <a:off x="4860031" y="573279"/>
            <a:ext cx="4083208" cy="397535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/>
            <a:endParaRPr lang="en-GB" sz="1200" b="1" i="1" dirty="0" smtClean="0"/>
          </a:p>
        </p:txBody>
      </p:sp>
      <p:sp>
        <p:nvSpPr>
          <p:cNvPr id="34" name="Rectangle 33"/>
          <p:cNvSpPr/>
          <p:nvPr/>
        </p:nvSpPr>
        <p:spPr>
          <a:xfrm>
            <a:off x="641998" y="3616884"/>
            <a:ext cx="3278508" cy="7386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171450" lvl="0" indent="-171450" algn="ctr">
              <a:buFont typeface="Wingdings" panose="05000000000000000000" pitchFamily="2" charset="2"/>
              <a:buChar char="v"/>
            </a:pPr>
            <a:r>
              <a:rPr lang="en-GB" sz="1400" b="1" dirty="0" smtClean="0">
                <a:solidFill>
                  <a:schemeClr val="tx1"/>
                </a:solidFill>
              </a:rPr>
              <a:t>10 successful PhD titles and Innovative trainings from the 10 students in their research field</a:t>
            </a:r>
          </a:p>
        </p:txBody>
      </p:sp>
      <p:sp>
        <p:nvSpPr>
          <p:cNvPr id="39" name="Rectangle 38"/>
          <p:cNvSpPr/>
          <p:nvPr/>
        </p:nvSpPr>
        <p:spPr>
          <a:xfrm>
            <a:off x="443601" y="573279"/>
            <a:ext cx="4083208" cy="3975356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algn="just"/>
            <a:endParaRPr lang="en-GB" sz="1200" b="1" i="1" dirty="0" smtClean="0"/>
          </a:p>
        </p:txBody>
      </p:sp>
      <p:pic>
        <p:nvPicPr>
          <p:cNvPr id="2060" name="Picture 12" descr="\\cern.ch\dfs\Users\i\idoytchi\Desktop\IPAC14_NC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51" t="24590" r="736" b="70175"/>
          <a:stretch/>
        </p:blipFill>
        <p:spPr bwMode="auto">
          <a:xfrm>
            <a:off x="539552" y="5846278"/>
            <a:ext cx="7439372" cy="895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344" y="4629951"/>
            <a:ext cx="1207242" cy="96423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2442" y="4570738"/>
            <a:ext cx="801624" cy="1066800"/>
          </a:xfrm>
          <a:prstGeom prst="rect">
            <a:avLst/>
          </a:prstGeom>
        </p:spPr>
      </p:pic>
      <p:sp>
        <p:nvSpPr>
          <p:cNvPr id="41" name="Rectangle 40"/>
          <p:cNvSpPr/>
          <p:nvPr/>
        </p:nvSpPr>
        <p:spPr>
          <a:xfrm>
            <a:off x="3497559" y="4809913"/>
            <a:ext cx="22860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100" dirty="0"/>
              <a:t> </a:t>
            </a:r>
            <a:r>
              <a:rPr lang="en-GB" sz="1100" i="1" dirty="0"/>
              <a:t>“If you grasp the principles – myths fall &amp; Ideas take-off”</a:t>
            </a:r>
            <a:r>
              <a:rPr lang="en-GB" sz="1100" dirty="0"/>
              <a:t> David </a:t>
            </a:r>
            <a:r>
              <a:rPr lang="en-GB" sz="1100" dirty="0" err="1"/>
              <a:t>Lentink</a:t>
            </a:r>
            <a:r>
              <a:rPr lang="en-GB" sz="1100" dirty="0"/>
              <a:t> (TUDELFT) TED Conference Amsterdam</a:t>
            </a:r>
          </a:p>
        </p:txBody>
      </p:sp>
    </p:spTree>
    <p:extLst>
      <p:ext uri="{BB962C8B-B14F-4D97-AF65-F5344CB8AC3E}">
        <p14:creationId xmlns:p14="http://schemas.microsoft.com/office/powerpoint/2010/main" val="46148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CMANdraft">
  <a:themeElements>
    <a:clrScheme name="new-NLC 2">
      <a:dk1>
        <a:srgbClr val="000000"/>
      </a:dk1>
      <a:lt1>
        <a:srgbClr val="FFFFFF"/>
      </a:lt1>
      <a:dk2>
        <a:srgbClr val="003366"/>
      </a:dk2>
      <a:lt2>
        <a:srgbClr val="5490A8"/>
      </a:lt2>
      <a:accent1>
        <a:srgbClr val="0099CC"/>
      </a:accent1>
      <a:accent2>
        <a:srgbClr val="3366CC"/>
      </a:accent2>
      <a:accent3>
        <a:srgbClr val="FFFFFF"/>
      </a:accent3>
      <a:accent4>
        <a:srgbClr val="000000"/>
      </a:accent4>
      <a:accent5>
        <a:srgbClr val="AACAE2"/>
      </a:accent5>
      <a:accent6>
        <a:srgbClr val="2D5CB9"/>
      </a:accent6>
      <a:hlink>
        <a:srgbClr val="99CCFF"/>
      </a:hlink>
      <a:folHlink>
        <a:srgbClr val="E1E1B7"/>
      </a:folHlink>
    </a:clrScheme>
    <a:fontScheme name="new-NL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new-NLC 1">
        <a:dk1>
          <a:srgbClr val="5490A8"/>
        </a:dk1>
        <a:lt1>
          <a:srgbClr val="DDDDDD"/>
        </a:lt1>
        <a:dk2>
          <a:srgbClr val="00172E"/>
        </a:dk2>
        <a:lt2>
          <a:srgbClr val="CCECFF"/>
        </a:lt2>
        <a:accent1>
          <a:srgbClr val="0099CC"/>
        </a:accent1>
        <a:accent2>
          <a:srgbClr val="3366CC"/>
        </a:accent2>
        <a:accent3>
          <a:srgbClr val="AAABAD"/>
        </a:accent3>
        <a:accent4>
          <a:srgbClr val="BDBDBD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-NLC 2">
        <a:dk1>
          <a:srgbClr val="000000"/>
        </a:dk1>
        <a:lt1>
          <a:srgbClr val="FFFFFF"/>
        </a:lt1>
        <a:dk2>
          <a:srgbClr val="003366"/>
        </a:dk2>
        <a:lt2>
          <a:srgbClr val="5490A8"/>
        </a:lt2>
        <a:accent1>
          <a:srgbClr val="0099CC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AACAE2"/>
        </a:accent5>
        <a:accent6>
          <a:srgbClr val="2D5CB9"/>
        </a:accent6>
        <a:hlink>
          <a:srgbClr val="99CCFF"/>
        </a:hlink>
        <a:folHlink>
          <a:srgbClr val="E1E1B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3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4">
        <a:dk1>
          <a:srgbClr val="000000"/>
        </a:dk1>
        <a:lt1>
          <a:srgbClr val="FFFFFF"/>
        </a:lt1>
        <a:dk2>
          <a:srgbClr val="666633"/>
        </a:dk2>
        <a:lt2>
          <a:srgbClr val="908A6C"/>
        </a:lt2>
        <a:accent1>
          <a:srgbClr val="808000"/>
        </a:accent1>
        <a:accent2>
          <a:srgbClr val="996633"/>
        </a:accent2>
        <a:accent3>
          <a:srgbClr val="FFFFFF"/>
        </a:accent3>
        <a:accent4>
          <a:srgbClr val="000000"/>
        </a:accent4>
        <a:accent5>
          <a:srgbClr val="C0C0AA"/>
        </a:accent5>
        <a:accent6>
          <a:srgbClr val="8A5C2D"/>
        </a:accent6>
        <a:hlink>
          <a:srgbClr val="CCCC00"/>
        </a:hlink>
        <a:folHlink>
          <a:srgbClr val="D6DE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5">
        <a:dk1>
          <a:srgbClr val="000000"/>
        </a:dk1>
        <a:lt1>
          <a:srgbClr val="FFFFFF"/>
        </a:lt1>
        <a:dk2>
          <a:srgbClr val="181848"/>
        </a:dk2>
        <a:lt2>
          <a:srgbClr val="656F97"/>
        </a:lt2>
        <a:accent1>
          <a:srgbClr val="6666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B8B8FF"/>
        </a:accent5>
        <a:accent6>
          <a:srgbClr val="2D2D8A"/>
        </a:accent6>
        <a:hlink>
          <a:srgbClr val="9A9ABC"/>
        </a:hlink>
        <a:folHlink>
          <a:srgbClr val="D2B6C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-NLC 6">
        <a:dk1>
          <a:srgbClr val="CC0066"/>
        </a:dk1>
        <a:lt1>
          <a:srgbClr val="FFFFFF"/>
        </a:lt1>
        <a:dk2>
          <a:srgbClr val="000000"/>
        </a:dk2>
        <a:lt2>
          <a:srgbClr val="CC0099"/>
        </a:lt2>
        <a:accent1>
          <a:srgbClr val="FF9900"/>
        </a:accent1>
        <a:accent2>
          <a:srgbClr val="CC66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B95C00"/>
        </a:accent6>
        <a:hlink>
          <a:srgbClr val="0099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14564</TotalTime>
  <Words>223</Words>
  <Application>Microsoft Office PowerPoint</Application>
  <PresentationFormat>On-screen Show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PACMANdraft</vt:lpstr>
      <vt:lpstr>PACMAN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hmainaud</dc:creator>
  <cp:lastModifiedBy>Helene Mainaud Durand</cp:lastModifiedBy>
  <cp:revision>728</cp:revision>
  <cp:lastPrinted>2014-04-04T13:57:22Z</cp:lastPrinted>
  <dcterms:created xsi:type="dcterms:W3CDTF">2011-07-11T05:58:13Z</dcterms:created>
  <dcterms:modified xsi:type="dcterms:W3CDTF">2015-01-13T16:06:07Z</dcterms:modified>
</cp:coreProperties>
</file>