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5"/>
    <a:srgbClr val="1CADE4"/>
    <a:srgbClr val="AA0EC4"/>
    <a:srgbClr val="A66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135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99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028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420532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113958"/>
            <a:ext cx="7543801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79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3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8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038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30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882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57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731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4083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872606"/>
            <a:ext cx="7543801" cy="4996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166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280160" y="-91346"/>
            <a:ext cx="11740896" cy="542453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chemeClr val="accent2"/>
                </a:solidFill>
              </a:rPr>
              <a:t>The Compact </a:t>
            </a:r>
            <a:r>
              <a:rPr lang="en-GB" sz="3200" dirty="0" err="1" smtClean="0">
                <a:solidFill>
                  <a:schemeClr val="accent2"/>
                </a:solidFill>
              </a:rPr>
              <a:t>LInear</a:t>
            </a:r>
            <a:r>
              <a:rPr lang="en-GB" sz="3200" dirty="0" smtClean="0">
                <a:solidFill>
                  <a:schemeClr val="accent2"/>
                </a:solidFill>
              </a:rPr>
              <a:t> Collider (CLIC) project</a:t>
            </a:r>
            <a:endParaRPr lang="en-GB" sz="3200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556" y="441917"/>
            <a:ext cx="9068944" cy="675168"/>
          </a:xfrm>
          <a:noFill/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2800" dirty="0" smtClean="0"/>
              <a:t> </a:t>
            </a:r>
            <a:r>
              <a:rPr lang="en-GB" dirty="0" smtClean="0"/>
              <a:t>The CLIC is based on a two-beam-acceleration concept: the Drive Beam (DB) brings energy to the Main Beam (MB) which accelerates the particles. To make this operational, the work is distributed in 4 Work Packages (WP):</a:t>
            </a:r>
            <a:endParaRPr lang="en-GB" sz="2800" dirty="0" smtClean="0"/>
          </a:p>
        </p:txBody>
      </p:sp>
      <p:cxnSp>
        <p:nvCxnSpPr>
          <p:cNvPr id="7" name="Straight Connector 9"/>
          <p:cNvCxnSpPr/>
          <p:nvPr/>
        </p:nvCxnSpPr>
        <p:spPr>
          <a:xfrm>
            <a:off x="109728" y="396725"/>
            <a:ext cx="8900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5568188" y="1849972"/>
            <a:ext cx="3390900" cy="83952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0" tIns="45720" rIns="0" bIns="45720" rtlCol="0">
            <a:normAutofit fontScale="925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7030A0"/>
                </a:solidFill>
              </a:rPr>
              <a:t>WP1: Metrology and alignment </a:t>
            </a:r>
            <a:r>
              <a:rPr lang="en-GB" sz="1600" dirty="0" smtClean="0">
                <a:solidFill>
                  <a:srgbClr val="7030A0"/>
                </a:solidFill>
              </a:rPr>
              <a:t>to pre-align the elements on the 2m long girder and align them in the tunnel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20" name="Espace réservé du contenu 2"/>
          <p:cNvSpPr txBox="1">
            <a:spLocks/>
          </p:cNvSpPr>
          <p:nvPr/>
        </p:nvSpPr>
        <p:spPr>
          <a:xfrm>
            <a:off x="5562600" y="2702201"/>
            <a:ext cx="3644153" cy="83952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accent2"/>
                </a:solidFill>
              </a:rPr>
              <a:t>WP2: Magnetic measurements </a:t>
            </a:r>
            <a:r>
              <a:rPr lang="en-GB" sz="1600" dirty="0" smtClean="0">
                <a:solidFill>
                  <a:schemeClr val="accent2"/>
                </a:solidFill>
              </a:rPr>
              <a:t>to determine the centres of the magnets and the quality of their fields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50800" y="6331168"/>
            <a:ext cx="24133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Quad: </a:t>
            </a:r>
            <a:r>
              <a:rPr lang="en-GB" sz="1600" dirty="0" err="1" smtClean="0"/>
              <a:t>Quadrupole</a:t>
            </a:r>
            <a:r>
              <a:rPr lang="en-GB" sz="1600" dirty="0" smtClean="0"/>
              <a:t> </a:t>
            </a:r>
            <a:r>
              <a:rPr lang="en-GB" sz="1600" dirty="0"/>
              <a:t>magnet</a:t>
            </a:r>
          </a:p>
        </p:txBody>
      </p:sp>
      <p:sp>
        <p:nvSpPr>
          <p:cNvPr id="24" name="Espace réservé du contenu 2"/>
          <p:cNvSpPr txBox="1">
            <a:spLocks/>
          </p:cNvSpPr>
          <p:nvPr/>
        </p:nvSpPr>
        <p:spPr>
          <a:xfrm>
            <a:off x="5549900" y="4659706"/>
            <a:ext cx="3051033" cy="10367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B050"/>
                </a:solidFill>
              </a:rPr>
              <a:t>WP3: Precision mechanics &amp; stabilisation </a:t>
            </a:r>
            <a:r>
              <a:rPr lang="en-GB" sz="1600" dirty="0" smtClean="0">
                <a:solidFill>
                  <a:srgbClr val="00B050"/>
                </a:solidFill>
              </a:rPr>
              <a:t>to assemble the different elements and keep them at the right place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5" name="Espace réservé du contenu 2"/>
          <p:cNvSpPr txBox="1">
            <a:spLocks/>
          </p:cNvSpPr>
          <p:nvPr/>
        </p:nvSpPr>
        <p:spPr>
          <a:xfrm>
            <a:off x="5562600" y="3575996"/>
            <a:ext cx="3051033" cy="10367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FF9405"/>
                </a:solidFill>
              </a:rPr>
              <a:t>WP4: Beam instrumentation </a:t>
            </a:r>
            <a:r>
              <a:rPr lang="en-GB" sz="1600" dirty="0" smtClean="0">
                <a:solidFill>
                  <a:srgbClr val="FF9405"/>
                </a:solidFill>
              </a:rPr>
              <a:t>to assure the quality of the beam and its boost along the accelerator length</a:t>
            </a:r>
            <a:endParaRPr lang="en-GB" dirty="0">
              <a:solidFill>
                <a:srgbClr val="FF9405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9" t="16840" r="33701" b="10680"/>
          <a:stretch/>
        </p:blipFill>
        <p:spPr>
          <a:xfrm>
            <a:off x="109728" y="1920905"/>
            <a:ext cx="5554472" cy="368839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Ellipse 5"/>
          <p:cNvSpPr/>
          <p:nvPr/>
        </p:nvSpPr>
        <p:spPr>
          <a:xfrm>
            <a:off x="889208" y="1909010"/>
            <a:ext cx="1136084" cy="356942"/>
          </a:xfrm>
          <a:prstGeom prst="ellipse">
            <a:avLst/>
          </a:prstGeom>
          <a:noFill/>
          <a:ln w="28575">
            <a:solidFill>
              <a:srgbClr val="FF940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Ellipse 7"/>
          <p:cNvSpPr/>
          <p:nvPr/>
        </p:nvSpPr>
        <p:spPr>
          <a:xfrm>
            <a:off x="3868273" y="1909007"/>
            <a:ext cx="479680" cy="356942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llipse 8"/>
          <p:cNvSpPr/>
          <p:nvPr/>
        </p:nvSpPr>
        <p:spPr>
          <a:xfrm>
            <a:off x="1116424" y="5311851"/>
            <a:ext cx="1110838" cy="273652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llipse 10"/>
          <p:cNvSpPr/>
          <p:nvPr/>
        </p:nvSpPr>
        <p:spPr>
          <a:xfrm>
            <a:off x="5029603" y="4776439"/>
            <a:ext cx="558858" cy="232007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/>
          <p:cNvSpPr/>
          <p:nvPr/>
        </p:nvSpPr>
        <p:spPr>
          <a:xfrm>
            <a:off x="109728" y="3051697"/>
            <a:ext cx="539641" cy="344569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Ellipse 17"/>
          <p:cNvSpPr/>
          <p:nvPr/>
        </p:nvSpPr>
        <p:spPr>
          <a:xfrm>
            <a:off x="393797" y="5151680"/>
            <a:ext cx="827797" cy="416290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Ellipse 18"/>
          <p:cNvSpPr/>
          <p:nvPr/>
        </p:nvSpPr>
        <p:spPr>
          <a:xfrm>
            <a:off x="4542084" y="2013162"/>
            <a:ext cx="972358" cy="38573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Ellipse 25"/>
          <p:cNvSpPr/>
          <p:nvPr/>
        </p:nvSpPr>
        <p:spPr>
          <a:xfrm>
            <a:off x="3868915" y="5205377"/>
            <a:ext cx="655727" cy="36587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2219050" y="6331785"/>
            <a:ext cx="41540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PETS: Power Extraction and </a:t>
            </a:r>
            <a:r>
              <a:rPr lang="en-GB" sz="1600" dirty="0" err="1" smtClean="0">
                <a:solidFill>
                  <a:schemeClr val="bg1"/>
                </a:solidFill>
              </a:rPr>
              <a:t>Transfert</a:t>
            </a:r>
            <a:r>
              <a:rPr lang="en-GB" sz="1600" dirty="0" smtClean="0">
                <a:solidFill>
                  <a:schemeClr val="bg1"/>
                </a:solidFill>
              </a:rPr>
              <a:t> Structures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109728" y="3739653"/>
            <a:ext cx="557555" cy="258733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 descr="http://pacman.web.cern.ch/pacman/wp-content/uploads/2014/03/CERN_logo_whit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8199" y="5795096"/>
            <a:ext cx="1095801" cy="107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36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4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539650" y="2041557"/>
            <a:ext cx="1935079" cy="1446363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38" name="Image 3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823" y="2342615"/>
            <a:ext cx="768096" cy="855448"/>
          </a:xfrm>
          <a:prstGeom prst="rect">
            <a:avLst/>
          </a:prstGeom>
        </p:spPr>
      </p:pic>
      <p:sp>
        <p:nvSpPr>
          <p:cNvPr id="54" name="Cylindre 53"/>
          <p:cNvSpPr/>
          <p:nvPr/>
        </p:nvSpPr>
        <p:spPr>
          <a:xfrm rot="15462350">
            <a:off x="7361491" y="3131823"/>
            <a:ext cx="385494" cy="1365194"/>
          </a:xfrm>
          <a:prstGeom prst="can">
            <a:avLst/>
          </a:prstGeom>
          <a:solidFill>
            <a:srgbClr val="00B05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Connecteur droit 54"/>
          <p:cNvCxnSpPr/>
          <p:nvPr/>
        </p:nvCxnSpPr>
        <p:spPr>
          <a:xfrm flipV="1">
            <a:off x="6444640" y="3676545"/>
            <a:ext cx="1684231" cy="3715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34113"/>
            <a:ext cx="9144000" cy="768096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chemeClr val="accent2"/>
                </a:solidFill>
              </a:rPr>
              <a:t>Particle Accelerator Component Metrology and Alignment to the </a:t>
            </a:r>
            <a:r>
              <a:rPr lang="en-GB" sz="3200" dirty="0" err="1" smtClean="0">
                <a:solidFill>
                  <a:schemeClr val="accent2"/>
                </a:solidFill>
              </a:rPr>
              <a:t>Nanometer</a:t>
            </a:r>
            <a:r>
              <a:rPr lang="en-GB" sz="3200" dirty="0" smtClean="0">
                <a:solidFill>
                  <a:schemeClr val="accent2"/>
                </a:solidFill>
              </a:rPr>
              <a:t> scale (PACMAN)</a:t>
            </a:r>
            <a:endParaRPr lang="en-GB" sz="3200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1920" y="942129"/>
            <a:ext cx="8900160" cy="132398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fr-FR" dirty="0"/>
              <a:t> The key point in </a:t>
            </a:r>
            <a:r>
              <a:rPr lang="fr-FR" dirty="0" err="1"/>
              <a:t>linear</a:t>
            </a:r>
            <a:r>
              <a:rPr lang="fr-FR" dirty="0"/>
              <a:t> </a:t>
            </a:r>
            <a:r>
              <a:rPr lang="fr-FR" dirty="0" err="1"/>
              <a:t>colliders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smtClean="0"/>
              <a:t>to </a:t>
            </a:r>
            <a:r>
              <a:rPr lang="fr-FR" dirty="0" err="1" smtClean="0"/>
              <a:t>get</a:t>
            </a:r>
            <a:r>
              <a:rPr lang="fr-FR" dirty="0" smtClean="0"/>
              <a:t> the </a:t>
            </a:r>
            <a:r>
              <a:rPr lang="fr-FR" dirty="0" err="1" smtClean="0"/>
              <a:t>highest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</a:t>
            </a:r>
            <a:r>
              <a:rPr lang="fr-FR" dirty="0"/>
              <a:t>of </a:t>
            </a:r>
            <a:r>
              <a:rPr lang="fr-FR" dirty="0" err="1"/>
              <a:t>particles</a:t>
            </a:r>
            <a:r>
              <a:rPr lang="fr-FR" dirty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focused</a:t>
            </a:r>
            <a:r>
              <a:rPr lang="fr-FR" dirty="0" smtClean="0"/>
              <a:t> </a:t>
            </a:r>
            <a:r>
              <a:rPr lang="fr-FR" dirty="0"/>
              <a:t>in </a:t>
            </a:r>
            <a:r>
              <a:rPr lang="fr-FR" dirty="0" smtClean="0"/>
              <a:t>the </a:t>
            </a:r>
            <a:r>
              <a:rPr lang="fr-FR" dirty="0" err="1" smtClean="0"/>
              <a:t>smallest</a:t>
            </a:r>
            <a:r>
              <a:rPr lang="fr-FR" dirty="0" smtClean="0"/>
              <a:t> </a:t>
            </a:r>
            <a:r>
              <a:rPr lang="fr-FR" dirty="0"/>
              <a:t>collision point</a:t>
            </a:r>
            <a:r>
              <a:rPr lang="fr-FR" dirty="0" smtClean="0"/>
              <a:t>. To </a:t>
            </a:r>
            <a:r>
              <a:rPr lang="fr-FR" dirty="0" err="1" smtClean="0"/>
              <a:t>achieve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, all the </a:t>
            </a:r>
            <a:r>
              <a:rPr lang="fr-FR" dirty="0" err="1" smtClean="0"/>
              <a:t>centers</a:t>
            </a:r>
            <a:r>
              <a:rPr lang="fr-FR" dirty="0" smtClean="0"/>
              <a:t> of the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elements</a:t>
            </a:r>
            <a:r>
              <a:rPr lang="fr-FR" dirty="0" smtClean="0"/>
              <a:t> 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pre-aligned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fit </a:t>
            </a:r>
            <a:r>
              <a:rPr lang="fr-FR" dirty="0" err="1" smtClean="0"/>
              <a:t>within</a:t>
            </a:r>
            <a:r>
              <a:rPr lang="fr-FR" dirty="0" smtClean="0"/>
              <a:t> a 200m long </a:t>
            </a:r>
            <a:r>
              <a:rPr lang="fr-FR" dirty="0" err="1" smtClean="0"/>
              <a:t>cylinder</a:t>
            </a:r>
            <a:r>
              <a:rPr lang="fr-FR" dirty="0" smtClean="0"/>
              <a:t> </a:t>
            </a:r>
            <a:r>
              <a:rPr lang="fr-FR" dirty="0" err="1" smtClean="0"/>
              <a:t>sliding</a:t>
            </a:r>
            <a:r>
              <a:rPr lang="fr-FR" dirty="0" smtClean="0"/>
              <a:t> </a:t>
            </a:r>
            <a:r>
              <a:rPr lang="fr-FR" dirty="0" err="1" smtClean="0"/>
              <a:t>along</a:t>
            </a:r>
            <a:r>
              <a:rPr lang="fr-FR" dirty="0" smtClean="0"/>
              <a:t> the CLIC </a:t>
            </a:r>
            <a:r>
              <a:rPr lang="fr-FR" dirty="0" err="1" smtClean="0"/>
              <a:t>length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a radius </a:t>
            </a:r>
            <a:r>
              <a:rPr lang="fr-FR" dirty="0" err="1" smtClean="0"/>
              <a:t>depending</a:t>
            </a:r>
            <a:r>
              <a:rPr lang="fr-FR" dirty="0" smtClean="0"/>
              <a:t> on the </a:t>
            </a:r>
            <a:r>
              <a:rPr lang="fr-FR" dirty="0" err="1" smtClean="0"/>
              <a:t>elements</a:t>
            </a:r>
            <a:r>
              <a:rPr lang="fr-FR" dirty="0" smtClean="0"/>
              <a:t>:</a:t>
            </a:r>
            <a:endParaRPr lang="en-GB" dirty="0"/>
          </a:p>
        </p:txBody>
      </p:sp>
      <p:cxnSp>
        <p:nvCxnSpPr>
          <p:cNvPr id="4" name="Straight Connector 9"/>
          <p:cNvCxnSpPr/>
          <p:nvPr/>
        </p:nvCxnSpPr>
        <p:spPr>
          <a:xfrm>
            <a:off x="121920" y="860023"/>
            <a:ext cx="8900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-48768" y="631545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CLIC: Compact Linear Collider </a:t>
            </a:r>
            <a:endParaRPr lang="en-GB" sz="1600" dirty="0"/>
          </a:p>
        </p:txBody>
      </p:sp>
      <p:cxnSp>
        <p:nvCxnSpPr>
          <p:cNvPr id="10" name="Connecteur droit 9"/>
          <p:cNvCxnSpPr/>
          <p:nvPr/>
        </p:nvCxnSpPr>
        <p:spPr>
          <a:xfrm flipV="1">
            <a:off x="2067990" y="3863851"/>
            <a:ext cx="390144" cy="15849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6103" y="2938578"/>
            <a:ext cx="768096" cy="85544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460766" y="5165571"/>
            <a:ext cx="2755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solidFill>
                  <a:srgbClr val="00B050"/>
                </a:solidFill>
              </a:rPr>
              <a:t>DB Quad: 20µm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89655" y="6327148"/>
            <a:ext cx="14859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DB: Drive Beam</a:t>
            </a:r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18" name="Connecteur droit 17"/>
          <p:cNvCxnSpPr/>
          <p:nvPr/>
        </p:nvCxnSpPr>
        <p:spPr>
          <a:xfrm flipH="1">
            <a:off x="3916321" y="3405496"/>
            <a:ext cx="351081" cy="23969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H="1" flipV="1">
            <a:off x="858490" y="3479249"/>
            <a:ext cx="80492" cy="3318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864480" y="6318468"/>
            <a:ext cx="2756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Quad: </a:t>
            </a:r>
            <a:r>
              <a:rPr lang="en-GB" dirty="0" err="1" smtClean="0"/>
              <a:t>Quadrupole</a:t>
            </a:r>
            <a:r>
              <a:rPr lang="en-GB" dirty="0" smtClean="0"/>
              <a:t> </a:t>
            </a:r>
            <a:r>
              <a:rPr lang="en-GB" dirty="0"/>
              <a:t>magnet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54132" y="6564481"/>
            <a:ext cx="1521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M</a:t>
            </a:r>
            <a:r>
              <a:rPr lang="en-GB" sz="1600" dirty="0" smtClean="0"/>
              <a:t>B: Main Beam</a:t>
            </a:r>
            <a:endParaRPr lang="en-GB" sz="1600" dirty="0"/>
          </a:p>
        </p:txBody>
      </p:sp>
      <p:sp>
        <p:nvSpPr>
          <p:cNvPr id="25" name="Rectangle 24"/>
          <p:cNvSpPr/>
          <p:nvPr/>
        </p:nvSpPr>
        <p:spPr>
          <a:xfrm>
            <a:off x="-43732" y="6551789"/>
            <a:ext cx="26023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BPM: Beam Position Monitor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38850" y="2994312"/>
            <a:ext cx="1935079" cy="1446363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33" name="Rectangle 32"/>
          <p:cNvSpPr/>
          <p:nvPr/>
        </p:nvSpPr>
        <p:spPr>
          <a:xfrm>
            <a:off x="73152" y="2691315"/>
            <a:ext cx="2755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schemeClr val="accent1"/>
                </a:solidFill>
              </a:rPr>
              <a:t>M</a:t>
            </a:r>
            <a:r>
              <a:rPr lang="en-GB" dirty="0" smtClean="0">
                <a:solidFill>
                  <a:schemeClr val="accent1"/>
                </a:solidFill>
              </a:rPr>
              <a:t>B Quad: 17µm 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9" name="Espace réservé du contenu 2"/>
          <p:cNvSpPr txBox="1">
            <a:spLocks/>
          </p:cNvSpPr>
          <p:nvPr/>
        </p:nvSpPr>
        <p:spPr>
          <a:xfrm>
            <a:off x="107565" y="5580111"/>
            <a:ext cx="7256403" cy="65884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fr-FR" dirty="0" smtClean="0"/>
              <a:t> The PACMAN </a:t>
            </a:r>
            <a:r>
              <a:rPr lang="fr-FR" dirty="0" err="1" smtClean="0"/>
              <a:t>project</a:t>
            </a:r>
            <a:r>
              <a:rPr lang="fr-FR" dirty="0" smtClean="0"/>
              <a:t> has been </a:t>
            </a:r>
            <a:r>
              <a:rPr lang="fr-FR" dirty="0" err="1" smtClean="0"/>
              <a:t>created</a:t>
            </a:r>
            <a:r>
              <a:rPr lang="fr-FR" dirty="0" smtClean="0"/>
              <a:t> to </a:t>
            </a:r>
            <a:r>
              <a:rPr lang="fr-FR" dirty="0" err="1" smtClean="0"/>
              <a:t>reach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requirements</a:t>
            </a:r>
            <a:r>
              <a:rPr lang="fr-FR" dirty="0"/>
              <a:t> </a:t>
            </a:r>
            <a:r>
              <a:rPr lang="fr-FR" dirty="0" err="1" smtClean="0"/>
              <a:t>improving</a:t>
            </a:r>
            <a:r>
              <a:rPr lang="fr-FR" dirty="0" smtClean="0"/>
              <a:t> the state of the art in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fields</a:t>
            </a:r>
            <a:r>
              <a:rPr lang="fr-FR" dirty="0" smtClean="0"/>
              <a:t>.</a:t>
            </a:r>
            <a:endParaRPr lang="en-GB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2290" y="3428381"/>
            <a:ext cx="1302494" cy="1438303"/>
          </a:xfrm>
          <a:prstGeom prst="rect">
            <a:avLst/>
          </a:prstGeom>
        </p:spPr>
      </p:pic>
      <p:cxnSp>
        <p:nvCxnSpPr>
          <p:cNvPr id="13" name="Connecteur droit avec flèche 12"/>
          <p:cNvCxnSpPr/>
          <p:nvPr/>
        </p:nvCxnSpPr>
        <p:spPr>
          <a:xfrm>
            <a:off x="5978989" y="4105590"/>
            <a:ext cx="21525" cy="18410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ylindre 52"/>
          <p:cNvSpPr/>
          <p:nvPr/>
        </p:nvSpPr>
        <p:spPr>
          <a:xfrm rot="15462350">
            <a:off x="4936916" y="3308322"/>
            <a:ext cx="385494" cy="1983647"/>
          </a:xfrm>
          <a:prstGeom prst="can">
            <a:avLst/>
          </a:prstGeom>
          <a:solidFill>
            <a:srgbClr val="00B05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Image 4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9836" y="3710625"/>
            <a:ext cx="1341120" cy="1438303"/>
          </a:xfrm>
          <a:prstGeom prst="rect">
            <a:avLst/>
          </a:prstGeom>
        </p:spPr>
      </p:pic>
      <p:cxnSp>
        <p:nvCxnSpPr>
          <p:cNvPr id="45" name="Connecteur droit avec flèche 44"/>
          <p:cNvCxnSpPr/>
          <p:nvPr/>
        </p:nvCxnSpPr>
        <p:spPr>
          <a:xfrm flipV="1">
            <a:off x="3214917" y="4545449"/>
            <a:ext cx="17698" cy="20240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ylindre 42"/>
          <p:cNvSpPr/>
          <p:nvPr/>
        </p:nvSpPr>
        <p:spPr>
          <a:xfrm rot="15462350">
            <a:off x="2465235" y="4204072"/>
            <a:ext cx="385494" cy="1365194"/>
          </a:xfrm>
          <a:prstGeom prst="can">
            <a:avLst/>
          </a:prstGeom>
          <a:solidFill>
            <a:srgbClr val="00B05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1548384" y="4748794"/>
            <a:ext cx="1684231" cy="3715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V="1">
            <a:off x="4266503" y="4117282"/>
            <a:ext cx="1697083" cy="3744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558583" y="2176377"/>
            <a:ext cx="19968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MB Quad BPM &amp; RF structure: 14µm</a:t>
            </a:r>
            <a:endParaRPr lang="en-GB" dirty="0">
              <a:solidFill>
                <a:srgbClr val="92D050"/>
              </a:solidFill>
            </a:endParaRPr>
          </a:p>
        </p:txBody>
      </p:sp>
      <p:cxnSp>
        <p:nvCxnSpPr>
          <p:cNvPr id="56" name="Connecteur droit 55"/>
          <p:cNvCxnSpPr/>
          <p:nvPr/>
        </p:nvCxnSpPr>
        <p:spPr>
          <a:xfrm flipV="1">
            <a:off x="144142" y="3795342"/>
            <a:ext cx="843410" cy="190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Cylindre 33"/>
          <p:cNvSpPr/>
          <p:nvPr/>
        </p:nvSpPr>
        <p:spPr>
          <a:xfrm rot="15462350">
            <a:off x="389267" y="3478833"/>
            <a:ext cx="294795" cy="858697"/>
          </a:xfrm>
          <a:prstGeom prst="can">
            <a:avLst/>
          </a:prstGeom>
          <a:solidFill>
            <a:srgbClr val="FFFF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Cylindre 58"/>
          <p:cNvSpPr/>
          <p:nvPr/>
        </p:nvSpPr>
        <p:spPr>
          <a:xfrm rot="15462350">
            <a:off x="375767" y="3449650"/>
            <a:ext cx="358313" cy="900276"/>
          </a:xfrm>
          <a:prstGeom prst="can">
            <a:avLst/>
          </a:prstGeom>
          <a:solidFill>
            <a:schemeClr val="accent1">
              <a:alpha val="5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ylindre 31"/>
          <p:cNvSpPr/>
          <p:nvPr/>
        </p:nvSpPr>
        <p:spPr>
          <a:xfrm rot="15462350">
            <a:off x="2560768" y="2919492"/>
            <a:ext cx="358313" cy="1050105"/>
          </a:xfrm>
          <a:prstGeom prst="can">
            <a:avLst/>
          </a:prstGeom>
          <a:solidFill>
            <a:schemeClr val="accent1">
              <a:alpha val="5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Cylindre 34"/>
          <p:cNvSpPr/>
          <p:nvPr/>
        </p:nvSpPr>
        <p:spPr>
          <a:xfrm rot="15462350">
            <a:off x="2595264" y="2965382"/>
            <a:ext cx="294795" cy="968782"/>
          </a:xfrm>
          <a:prstGeom prst="can">
            <a:avLst/>
          </a:prstGeom>
          <a:solidFill>
            <a:srgbClr val="FFFF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Connecteur droit 41"/>
          <p:cNvCxnSpPr/>
          <p:nvPr/>
        </p:nvCxnSpPr>
        <p:spPr>
          <a:xfrm flipV="1">
            <a:off x="2296882" y="3341918"/>
            <a:ext cx="814402" cy="1834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>
            <a:off x="3121060" y="3332676"/>
            <a:ext cx="21525" cy="18410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ylindre 40"/>
          <p:cNvSpPr/>
          <p:nvPr/>
        </p:nvSpPr>
        <p:spPr>
          <a:xfrm rot="15462350">
            <a:off x="4047594" y="2447558"/>
            <a:ext cx="358313" cy="1356370"/>
          </a:xfrm>
          <a:prstGeom prst="can">
            <a:avLst/>
          </a:prstGeom>
          <a:solidFill>
            <a:schemeClr val="accent1">
              <a:alpha val="5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Cylindre 45"/>
          <p:cNvSpPr/>
          <p:nvPr/>
        </p:nvSpPr>
        <p:spPr>
          <a:xfrm rot="15462350">
            <a:off x="4070501" y="2507833"/>
            <a:ext cx="294795" cy="1251329"/>
          </a:xfrm>
          <a:prstGeom prst="can">
            <a:avLst/>
          </a:prstGeom>
          <a:solidFill>
            <a:srgbClr val="FFFF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Connecteur droit 46"/>
          <p:cNvCxnSpPr>
            <a:endCxn id="46" idx="3"/>
          </p:cNvCxnSpPr>
          <p:nvPr/>
        </p:nvCxnSpPr>
        <p:spPr>
          <a:xfrm flipV="1">
            <a:off x="3634087" y="3000274"/>
            <a:ext cx="1195128" cy="2388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 flipH="1" flipV="1">
            <a:off x="4758944" y="2859795"/>
            <a:ext cx="58079" cy="1404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 flipV="1">
            <a:off x="5219088" y="2689487"/>
            <a:ext cx="843410" cy="1903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Cylindre 57"/>
          <p:cNvSpPr/>
          <p:nvPr/>
        </p:nvSpPr>
        <p:spPr>
          <a:xfrm rot="15462350">
            <a:off x="5464213" y="2372978"/>
            <a:ext cx="294795" cy="858697"/>
          </a:xfrm>
          <a:prstGeom prst="can">
            <a:avLst/>
          </a:prstGeom>
          <a:solidFill>
            <a:srgbClr val="FFFF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Cylindre 59"/>
          <p:cNvSpPr/>
          <p:nvPr/>
        </p:nvSpPr>
        <p:spPr>
          <a:xfrm rot="15462350">
            <a:off x="5450713" y="2343795"/>
            <a:ext cx="358313" cy="900276"/>
          </a:xfrm>
          <a:prstGeom prst="can">
            <a:avLst/>
          </a:prstGeom>
          <a:solidFill>
            <a:schemeClr val="accent1">
              <a:alpha val="5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3866686" y="6558354"/>
            <a:ext cx="18827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RF: Radio Frequency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51" name="Picture 2" descr="http://pacman.web.cern.ch/pacman/wp-content/uploads/2014/03/CERN_logo_white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8199" y="5795096"/>
            <a:ext cx="1095801" cy="107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74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310640" y="-99501"/>
            <a:ext cx="11740896" cy="542453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chemeClr val="accent2"/>
                </a:solidFill>
              </a:rPr>
              <a:t>Precision has a name… the PACMAN team</a:t>
            </a:r>
            <a:endParaRPr lang="en-GB" sz="3200" dirty="0">
              <a:solidFill>
                <a:schemeClr val="accent2"/>
              </a:solidFill>
            </a:endParaRPr>
          </a:p>
        </p:txBody>
      </p:sp>
      <p:cxnSp>
        <p:nvCxnSpPr>
          <p:cNvPr id="7" name="Straight Connector 9"/>
          <p:cNvCxnSpPr/>
          <p:nvPr/>
        </p:nvCxnSpPr>
        <p:spPr>
          <a:xfrm>
            <a:off x="109728" y="366753"/>
            <a:ext cx="8900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contenu 2"/>
          <p:cNvSpPr>
            <a:spLocks noGrp="1"/>
          </p:cNvSpPr>
          <p:nvPr>
            <p:ph idx="1"/>
          </p:nvPr>
        </p:nvSpPr>
        <p:spPr>
          <a:xfrm>
            <a:off x="109728" y="341353"/>
            <a:ext cx="8900160" cy="776943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fr-FR" dirty="0"/>
              <a:t> </a:t>
            </a:r>
            <a:r>
              <a:rPr lang="fr-FR" dirty="0">
                <a:solidFill>
                  <a:schemeClr val="tx1"/>
                </a:solidFill>
              </a:rPr>
              <a:t>The </a:t>
            </a:r>
            <a:r>
              <a:rPr lang="fr-FR" dirty="0" smtClean="0">
                <a:solidFill>
                  <a:schemeClr val="tx1"/>
                </a:solidFill>
              </a:rPr>
              <a:t>team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composed</a:t>
            </a:r>
            <a:r>
              <a:rPr lang="fr-FR" dirty="0" smtClean="0">
                <a:solidFill>
                  <a:schemeClr val="tx1"/>
                </a:solidFill>
              </a:rPr>
              <a:t> by 10 PhD </a:t>
            </a:r>
            <a:r>
              <a:rPr lang="fr-FR" dirty="0" err="1" smtClean="0">
                <a:solidFill>
                  <a:schemeClr val="tx1"/>
                </a:solidFill>
              </a:rPr>
              <a:t>students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surpervised</a:t>
            </a:r>
            <a:r>
              <a:rPr lang="fr-FR" dirty="0" smtClean="0">
                <a:solidFill>
                  <a:schemeClr val="tx1"/>
                </a:solidFill>
              </a:rPr>
              <a:t> by 10 </a:t>
            </a:r>
            <a:r>
              <a:rPr lang="fr-FR" dirty="0" err="1" smtClean="0">
                <a:solidFill>
                  <a:schemeClr val="tx1"/>
                </a:solidFill>
              </a:rPr>
              <a:t>accademical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supervisors</a:t>
            </a:r>
            <a:r>
              <a:rPr lang="fr-FR" dirty="0" smtClean="0">
                <a:solidFill>
                  <a:schemeClr val="tx1"/>
                </a:solidFill>
              </a:rPr>
              <a:t>, 10 </a:t>
            </a:r>
            <a:r>
              <a:rPr lang="fr-FR" dirty="0" err="1" smtClean="0">
                <a:solidFill>
                  <a:schemeClr val="tx1"/>
                </a:solidFill>
              </a:rPr>
              <a:t>supervisors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from</a:t>
            </a:r>
            <a:r>
              <a:rPr lang="fr-FR" dirty="0" smtClean="0">
                <a:solidFill>
                  <a:schemeClr val="tx1"/>
                </a:solidFill>
              </a:rPr>
              <a:t> CERN and </a:t>
            </a:r>
            <a:r>
              <a:rPr lang="fr-FR" dirty="0" err="1" smtClean="0">
                <a:solidFill>
                  <a:schemeClr val="tx1"/>
                </a:solidFill>
              </a:rPr>
              <a:t>supported</a:t>
            </a:r>
            <a:r>
              <a:rPr lang="fr-FR" dirty="0" smtClean="0">
                <a:solidFill>
                  <a:schemeClr val="tx1"/>
                </a:solidFill>
              </a:rPr>
              <a:t> by 10 compagnies </a:t>
            </a:r>
            <a:r>
              <a:rPr lang="fr-FR" dirty="0" err="1" smtClean="0">
                <a:solidFill>
                  <a:schemeClr val="tx1"/>
                </a:solidFill>
              </a:rPr>
              <a:t>during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their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secondments</a:t>
            </a:r>
            <a:r>
              <a:rPr lang="fr-FR" dirty="0"/>
              <a:t>.</a:t>
            </a:r>
            <a:endParaRPr lang="en-GB" dirty="0"/>
          </a:p>
        </p:txBody>
      </p:sp>
      <p:sp>
        <p:nvSpPr>
          <p:cNvPr id="22" name="ZoneTexte 21"/>
          <p:cNvSpPr txBox="1"/>
          <p:nvPr/>
        </p:nvSpPr>
        <p:spPr>
          <a:xfrm>
            <a:off x="-48768" y="6548233"/>
            <a:ext cx="2614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BPM: Beam Position Monitor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-48768" y="6353558"/>
            <a:ext cx="3414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CMM: Coordinate Measuring Machine</a:t>
            </a:r>
            <a:endParaRPr lang="en-GB" sz="1600" dirty="0"/>
          </a:p>
        </p:txBody>
      </p:sp>
      <p:sp>
        <p:nvSpPr>
          <p:cNvPr id="24" name="ZoneTexte 23"/>
          <p:cNvSpPr txBox="1"/>
          <p:nvPr/>
        </p:nvSpPr>
        <p:spPr>
          <a:xfrm>
            <a:off x="3227832" y="6353558"/>
            <a:ext cx="3604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FSI: Frequency Scanning Interferometry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410" y="986370"/>
            <a:ext cx="7904162" cy="5310038"/>
          </a:xfrm>
          <a:prstGeom prst="rect">
            <a:avLst/>
          </a:prstGeom>
        </p:spPr>
      </p:pic>
      <p:pic>
        <p:nvPicPr>
          <p:cNvPr id="64" name="Picture 2" descr="http://pacman.web.cern.ch/pacman/wp-content/uploads/2014/03/CERN_logo_whit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8199" y="5795096"/>
            <a:ext cx="1095801" cy="107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20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99501"/>
            <a:ext cx="9144000" cy="542453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chemeClr val="accent2"/>
                </a:solidFill>
              </a:rPr>
              <a:t>Rome was not built in a day… Planning</a:t>
            </a:r>
            <a:endParaRPr lang="en-GB" sz="3200" dirty="0">
              <a:solidFill>
                <a:schemeClr val="accent2"/>
              </a:solidFill>
            </a:endParaRPr>
          </a:p>
        </p:txBody>
      </p:sp>
      <p:cxnSp>
        <p:nvCxnSpPr>
          <p:cNvPr id="7" name="Straight Connector 9"/>
          <p:cNvCxnSpPr/>
          <p:nvPr/>
        </p:nvCxnSpPr>
        <p:spPr>
          <a:xfrm>
            <a:off x="109728" y="391137"/>
            <a:ext cx="8900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contenu 2"/>
          <p:cNvSpPr>
            <a:spLocks noGrp="1"/>
          </p:cNvSpPr>
          <p:nvPr>
            <p:ph idx="1"/>
          </p:nvPr>
        </p:nvSpPr>
        <p:spPr>
          <a:xfrm>
            <a:off x="91440" y="2474953"/>
            <a:ext cx="2359152" cy="175567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 </a:t>
            </a:r>
            <a:r>
              <a:rPr lang="en-GB" sz="1600" dirty="0" smtClean="0"/>
              <a:t>2014: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Arrival of the students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Familiarisation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First trainings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Start of the secondments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400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2365248" y="2474953"/>
            <a:ext cx="2395728" cy="388825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 </a:t>
            </a:r>
            <a:r>
              <a:rPr lang="en-GB" sz="1600" dirty="0" smtClean="0"/>
              <a:t>2015: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First results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Validation &amp; Integration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More trainings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Secondments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First workshop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Conferences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Becoming a guide in CERN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Making visits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Researcher’s night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PACMAN open days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PACMAN students working in a common building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400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748784" y="2474953"/>
            <a:ext cx="2286000" cy="386895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 </a:t>
            </a:r>
            <a:r>
              <a:rPr lang="en-GB" sz="1600" dirty="0" smtClean="0"/>
              <a:t>2016: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More results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Integration &amp; Analysis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No more training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End of the secondments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Second workshop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More conferences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Universal ambassador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Making the last visits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Researcher’s night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Exhibitions in schools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Building of the mock-up</a:t>
            </a:r>
            <a:br>
              <a:rPr lang="en-GB" sz="1400" dirty="0" smtClean="0"/>
            </a:br>
            <a:endParaRPr lang="en-GB" sz="1400" dirty="0" smtClean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Women at CERN event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400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6888480" y="2474952"/>
            <a:ext cx="2286000" cy="386895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US" sz="1600" dirty="0" smtClean="0"/>
              <a:t> </a:t>
            </a:r>
            <a:r>
              <a:rPr lang="en-GB" sz="1600" dirty="0" smtClean="0"/>
              <a:t>2017: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Last results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Analysis &amp; Extrapolation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 smtClean="0"/>
              <a:t> Universal ambassador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End of the PhDs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400" dirty="0"/>
              <a:t> </a:t>
            </a:r>
            <a:r>
              <a:rPr lang="en-GB" sz="1400" dirty="0" smtClean="0"/>
              <a:t>Final workshop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 rot="884552">
            <a:off x="-170688" y="693486"/>
            <a:ext cx="195072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cap="none" spc="0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shade val="30000"/>
                        <a:satMod val="115000"/>
                      </a:schemeClr>
                    </a:gs>
                    <a:gs pos="50000">
                      <a:schemeClr val="accent2"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  <a:effectLst/>
              </a:rPr>
              <a:t>Particle</a:t>
            </a:r>
            <a:endParaRPr lang="fr-FR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shade val="30000"/>
                      <a:satMod val="115000"/>
                    </a:schemeClr>
                  </a:gs>
                  <a:gs pos="50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effectLst/>
            </a:endParaRPr>
          </a:p>
        </p:txBody>
      </p:sp>
      <p:sp>
        <p:nvSpPr>
          <p:cNvPr id="16" name="Rectangle 15"/>
          <p:cNvSpPr/>
          <p:nvPr/>
        </p:nvSpPr>
        <p:spPr>
          <a:xfrm rot="20292983">
            <a:off x="152970" y="1486838"/>
            <a:ext cx="252984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 flip="none" rotWithShape="1">
                  <a:gsLst>
                    <a:gs pos="6000">
                      <a:schemeClr val="accent2">
                        <a:shade val="30000"/>
                        <a:satMod val="115000"/>
                      </a:schemeClr>
                    </a:gs>
                    <a:gs pos="54000">
                      <a:schemeClr val="accent2"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</a:rPr>
              <a:t>Accelerator</a:t>
            </a:r>
            <a:endParaRPr lang="fr-FR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 flip="none" rotWithShape="1">
                <a:gsLst>
                  <a:gs pos="6000">
                    <a:schemeClr val="accent2">
                      <a:shade val="30000"/>
                      <a:satMod val="115000"/>
                    </a:schemeClr>
                  </a:gs>
                  <a:gs pos="54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effectLst/>
            </a:endParaRPr>
          </a:p>
        </p:txBody>
      </p:sp>
      <p:sp>
        <p:nvSpPr>
          <p:cNvPr id="17" name="Rectangle 16"/>
          <p:cNvSpPr/>
          <p:nvPr/>
        </p:nvSpPr>
        <p:spPr>
          <a:xfrm rot="21378922">
            <a:off x="1390445" y="559629"/>
            <a:ext cx="252984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 flip="none" rotWithShape="1">
                  <a:gsLst>
                    <a:gs pos="6000">
                      <a:schemeClr val="accent2">
                        <a:shade val="30000"/>
                        <a:satMod val="115000"/>
                      </a:schemeClr>
                    </a:gs>
                    <a:gs pos="54000">
                      <a:schemeClr val="accent2"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</a:rPr>
              <a:t>Components’</a:t>
            </a:r>
            <a:endParaRPr lang="fr-FR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 flip="none" rotWithShape="1">
                <a:gsLst>
                  <a:gs pos="6000">
                    <a:schemeClr val="accent2">
                      <a:shade val="30000"/>
                      <a:satMod val="115000"/>
                    </a:schemeClr>
                  </a:gs>
                  <a:gs pos="54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effectLst/>
            </a:endParaRPr>
          </a:p>
        </p:txBody>
      </p:sp>
      <p:sp>
        <p:nvSpPr>
          <p:cNvPr id="19" name="Rectangle 18"/>
          <p:cNvSpPr/>
          <p:nvPr/>
        </p:nvSpPr>
        <p:spPr>
          <a:xfrm rot="516873">
            <a:off x="1908112" y="1088624"/>
            <a:ext cx="252984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 flip="none" rotWithShape="1">
                  <a:gsLst>
                    <a:gs pos="6000">
                      <a:schemeClr val="accent2">
                        <a:shade val="30000"/>
                        <a:satMod val="115000"/>
                      </a:schemeClr>
                    </a:gs>
                    <a:gs pos="54000">
                      <a:schemeClr val="accent2"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</a:rPr>
              <a:t>Metrology</a:t>
            </a:r>
            <a:endParaRPr lang="fr-FR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 flip="none" rotWithShape="1">
                <a:gsLst>
                  <a:gs pos="6000">
                    <a:schemeClr val="accent2">
                      <a:shade val="30000"/>
                      <a:satMod val="115000"/>
                    </a:schemeClr>
                  </a:gs>
                  <a:gs pos="54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effectLst/>
            </a:endParaRPr>
          </a:p>
        </p:txBody>
      </p:sp>
      <p:sp>
        <p:nvSpPr>
          <p:cNvPr id="20" name="Rectangle 19"/>
          <p:cNvSpPr/>
          <p:nvPr/>
        </p:nvSpPr>
        <p:spPr>
          <a:xfrm rot="516873">
            <a:off x="3488819" y="562310"/>
            <a:ext cx="123057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 flip="none" rotWithShape="1">
                  <a:gsLst>
                    <a:gs pos="6000">
                      <a:schemeClr val="accent2">
                        <a:shade val="30000"/>
                        <a:satMod val="115000"/>
                      </a:schemeClr>
                    </a:gs>
                    <a:gs pos="54000">
                      <a:schemeClr val="accent2"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</a:rPr>
              <a:t>and</a:t>
            </a:r>
            <a:endParaRPr lang="fr-FR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 flip="none" rotWithShape="1">
                <a:gsLst>
                  <a:gs pos="6000">
                    <a:schemeClr val="accent2">
                      <a:shade val="30000"/>
                      <a:satMod val="115000"/>
                    </a:schemeClr>
                  </a:gs>
                  <a:gs pos="54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effectLst/>
            </a:endParaRPr>
          </a:p>
        </p:txBody>
      </p:sp>
      <p:sp>
        <p:nvSpPr>
          <p:cNvPr id="21" name="Rectangle 20"/>
          <p:cNvSpPr/>
          <p:nvPr/>
        </p:nvSpPr>
        <p:spPr>
          <a:xfrm rot="21437359">
            <a:off x="3912777" y="888413"/>
            <a:ext cx="19013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 flip="none" rotWithShape="1">
                  <a:gsLst>
                    <a:gs pos="6000">
                      <a:schemeClr val="accent2">
                        <a:shade val="30000"/>
                        <a:satMod val="115000"/>
                      </a:schemeClr>
                    </a:gs>
                    <a:gs pos="54000">
                      <a:schemeClr val="accent2"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</a:rPr>
              <a:t>Alignment</a:t>
            </a:r>
            <a:endParaRPr lang="fr-FR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 flip="none" rotWithShape="1">
                <a:gsLst>
                  <a:gs pos="6000">
                    <a:schemeClr val="accent2">
                      <a:shade val="30000"/>
                      <a:satMod val="115000"/>
                    </a:schemeClr>
                  </a:gs>
                  <a:gs pos="54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effectLst/>
            </a:endParaRPr>
          </a:p>
        </p:txBody>
      </p:sp>
      <p:sp>
        <p:nvSpPr>
          <p:cNvPr id="25" name="Rectangle 24"/>
          <p:cNvSpPr/>
          <p:nvPr/>
        </p:nvSpPr>
        <p:spPr>
          <a:xfrm rot="518283">
            <a:off x="4819510" y="687198"/>
            <a:ext cx="19013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 flip="none" rotWithShape="1">
                  <a:gsLst>
                    <a:gs pos="6000">
                      <a:schemeClr val="accent2">
                        <a:shade val="30000"/>
                        <a:satMod val="115000"/>
                      </a:schemeClr>
                    </a:gs>
                    <a:gs pos="54000">
                      <a:schemeClr val="accent2"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</a:rPr>
              <a:t>to</a:t>
            </a:r>
            <a:endParaRPr lang="fr-FR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 flip="none" rotWithShape="1">
                <a:gsLst>
                  <a:gs pos="6000">
                    <a:schemeClr val="accent2">
                      <a:shade val="30000"/>
                      <a:satMod val="115000"/>
                    </a:schemeClr>
                  </a:gs>
                  <a:gs pos="54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effectLst/>
            </a:endParaRPr>
          </a:p>
        </p:txBody>
      </p:sp>
      <p:sp>
        <p:nvSpPr>
          <p:cNvPr id="26" name="Rectangle 25"/>
          <p:cNvSpPr/>
          <p:nvPr/>
        </p:nvSpPr>
        <p:spPr>
          <a:xfrm rot="21335677">
            <a:off x="5214762" y="867227"/>
            <a:ext cx="19013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 flip="none" rotWithShape="1">
                  <a:gsLst>
                    <a:gs pos="6000">
                      <a:schemeClr val="accent2">
                        <a:shade val="30000"/>
                        <a:satMod val="115000"/>
                      </a:schemeClr>
                    </a:gs>
                    <a:gs pos="54000">
                      <a:schemeClr val="accent2"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</a:rPr>
              <a:t>the</a:t>
            </a:r>
            <a:endParaRPr lang="fr-FR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 flip="none" rotWithShape="1">
                <a:gsLst>
                  <a:gs pos="6000">
                    <a:schemeClr val="accent2">
                      <a:shade val="30000"/>
                      <a:satMod val="115000"/>
                    </a:schemeClr>
                  </a:gs>
                  <a:gs pos="54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effectLst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73780" y="767545"/>
            <a:ext cx="19013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 flip="none" rotWithShape="1">
                  <a:gsLst>
                    <a:gs pos="6000">
                      <a:schemeClr val="accent2">
                        <a:shade val="30000"/>
                        <a:satMod val="115000"/>
                      </a:schemeClr>
                    </a:gs>
                    <a:gs pos="54000">
                      <a:schemeClr val="accent2"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</a:rPr>
              <a:t>Nanometer</a:t>
            </a:r>
            <a:endParaRPr lang="fr-FR" sz="2800" b="1" cap="none" spc="0" dirty="0">
              <a:ln w="12700" cmpd="sng">
                <a:solidFill>
                  <a:schemeClr val="accent4"/>
                </a:solidFill>
                <a:prstDash val="solid"/>
              </a:ln>
              <a:gradFill flip="none" rotWithShape="1">
                <a:gsLst>
                  <a:gs pos="6000">
                    <a:schemeClr val="accent2">
                      <a:shade val="30000"/>
                      <a:satMod val="115000"/>
                    </a:schemeClr>
                  </a:gs>
                  <a:gs pos="54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effectLst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102882" y="767545"/>
            <a:ext cx="104111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 err="1" smtClean="0">
                <a:ln w="12700" cmpd="sng">
                  <a:solidFill>
                    <a:schemeClr val="accent4"/>
                  </a:solidFill>
                  <a:prstDash val="dash"/>
                </a:ln>
                <a:solidFill>
                  <a:schemeClr val="accent4">
                    <a:lumMod val="40000"/>
                    <a:lumOff val="60000"/>
                  </a:schemeClr>
                </a:solidFill>
              </a:rPr>
              <a:t>scale</a:t>
            </a:r>
            <a:endParaRPr lang="fr-FR" sz="2800" b="1" cap="none" spc="0" dirty="0">
              <a:ln w="12700" cmpd="sng">
                <a:solidFill>
                  <a:schemeClr val="accent4"/>
                </a:solidFill>
                <a:prstDash val="dash"/>
              </a:ln>
              <a:solidFill>
                <a:schemeClr val="accent4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0" name="Picture 2" descr="http://pacman.web.cern.ch/pacman/wp-content/uploads/2014/03/CERN_logo_whi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8199" y="5795096"/>
            <a:ext cx="1095801" cy="107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lipse 7"/>
          <p:cNvSpPr/>
          <p:nvPr/>
        </p:nvSpPr>
        <p:spPr>
          <a:xfrm>
            <a:off x="4379377" y="755996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Ellipse 30"/>
          <p:cNvSpPr/>
          <p:nvPr/>
        </p:nvSpPr>
        <p:spPr>
          <a:xfrm>
            <a:off x="4239965" y="1266911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Ellipse 31"/>
          <p:cNvSpPr/>
          <p:nvPr/>
        </p:nvSpPr>
        <p:spPr>
          <a:xfrm>
            <a:off x="5315835" y="1217712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Ellipse 32"/>
          <p:cNvSpPr/>
          <p:nvPr/>
        </p:nvSpPr>
        <p:spPr>
          <a:xfrm>
            <a:off x="4391569" y="983670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Ellipse 33"/>
          <p:cNvSpPr/>
          <p:nvPr/>
        </p:nvSpPr>
        <p:spPr>
          <a:xfrm>
            <a:off x="5723769" y="788653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Ellipse 34"/>
          <p:cNvSpPr/>
          <p:nvPr/>
        </p:nvSpPr>
        <p:spPr>
          <a:xfrm>
            <a:off x="6078715" y="1249704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Ellipse 35"/>
          <p:cNvSpPr/>
          <p:nvPr/>
        </p:nvSpPr>
        <p:spPr>
          <a:xfrm>
            <a:off x="3813752" y="893716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Ellipse 36"/>
          <p:cNvSpPr/>
          <p:nvPr/>
        </p:nvSpPr>
        <p:spPr>
          <a:xfrm>
            <a:off x="8577902" y="1179962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Ellipse 37"/>
          <p:cNvSpPr/>
          <p:nvPr/>
        </p:nvSpPr>
        <p:spPr>
          <a:xfrm>
            <a:off x="6478142" y="811086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Ellipse 38"/>
          <p:cNvSpPr/>
          <p:nvPr/>
        </p:nvSpPr>
        <p:spPr>
          <a:xfrm>
            <a:off x="7718852" y="811087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Ellipse 39"/>
          <p:cNvSpPr/>
          <p:nvPr/>
        </p:nvSpPr>
        <p:spPr>
          <a:xfrm>
            <a:off x="7963031" y="1176974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Ellipse 40"/>
          <p:cNvSpPr/>
          <p:nvPr/>
        </p:nvSpPr>
        <p:spPr>
          <a:xfrm>
            <a:off x="6731635" y="1180765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Ellipse 41"/>
          <p:cNvSpPr/>
          <p:nvPr/>
        </p:nvSpPr>
        <p:spPr>
          <a:xfrm>
            <a:off x="8330315" y="866177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Ellipse 42"/>
          <p:cNvSpPr/>
          <p:nvPr/>
        </p:nvSpPr>
        <p:spPr>
          <a:xfrm>
            <a:off x="8915219" y="866176"/>
            <a:ext cx="110183" cy="1101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Connecteur droit 43"/>
          <p:cNvCxnSpPr/>
          <p:nvPr/>
        </p:nvCxnSpPr>
        <p:spPr>
          <a:xfrm>
            <a:off x="149172" y="1061322"/>
            <a:ext cx="89094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84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Rétrospective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8596</TotalTime>
  <Words>473</Words>
  <Application>Microsoft Office PowerPoint</Application>
  <PresentationFormat>On-screen Show (4:3)</PresentationFormat>
  <Paragraphs>75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Rétrospective</vt:lpstr>
      <vt:lpstr>The Compact LInear Collider (CLIC) project</vt:lpstr>
      <vt:lpstr>Particle Accelerator Component Metrology and Alignment to the Nanometer scale (PACMAN)</vt:lpstr>
      <vt:lpstr>Precision has a name… the PACMAN team</vt:lpstr>
      <vt:lpstr>Rome was not built in a day… Planning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Claude</dc:creator>
  <cp:lastModifiedBy>Helene Mainaud Durand</cp:lastModifiedBy>
  <cp:revision>74</cp:revision>
  <dcterms:created xsi:type="dcterms:W3CDTF">2014-11-12T12:55:43Z</dcterms:created>
  <dcterms:modified xsi:type="dcterms:W3CDTF">2015-01-13T16:31:16Z</dcterms:modified>
</cp:coreProperties>
</file>