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94" r:id="rId1"/>
  </p:sldMasterIdLst>
  <p:notesMasterIdLst>
    <p:notesMasterId r:id="rId8"/>
  </p:notesMasterIdLst>
  <p:sldIdLst>
    <p:sldId id="256" r:id="rId2"/>
    <p:sldId id="284" r:id="rId3"/>
    <p:sldId id="289" r:id="rId4"/>
    <p:sldId id="288" r:id="rId5"/>
    <p:sldId id="290" r:id="rId6"/>
    <p:sldId id="28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votas" initials="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F024"/>
    <a:srgbClr val="1A6ACA"/>
    <a:srgbClr val="27BCF1"/>
    <a:srgbClr val="38A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85267" autoAdjust="0"/>
  </p:normalViewPr>
  <p:slideViewPr>
    <p:cSldViewPr>
      <p:cViewPr>
        <p:scale>
          <a:sx n="66" d="100"/>
          <a:sy n="66" d="100"/>
        </p:scale>
        <p:origin x="-684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0419B-963C-48B5-AE35-F162DDDBF46D}" type="datetimeFigureOut">
              <a:rPr lang="en-GB" smtClean="0"/>
              <a:t>13/01/2015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9E112-E29C-4867-9003-B2A983BDDF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353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112-E29C-4867-9003-B2A983BDDFA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802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Red ones has something in common and that is they</a:t>
            </a:r>
            <a:r>
              <a:rPr lang="en-GB" sz="1200" baseline="0" dirty="0" smtClean="0"/>
              <a:t> </a:t>
            </a:r>
            <a:r>
              <a:rPr lang="en-GB" sz="1200" dirty="0" smtClean="0"/>
              <a:t>use mag. principle so might not be good for use in mg. environment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112-E29C-4867-9003-B2A983BDDFA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349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Red ones has something in common and that is they</a:t>
            </a:r>
            <a:r>
              <a:rPr lang="en-GB" sz="1200" baseline="0" dirty="0" smtClean="0"/>
              <a:t> </a:t>
            </a:r>
            <a:r>
              <a:rPr lang="en-GB" sz="1200" dirty="0" smtClean="0"/>
              <a:t>use mag. principle so might not be good for use in mg. environment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112-E29C-4867-9003-B2A983BDDFA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349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Red ones has something in common and that is they</a:t>
            </a:r>
            <a:r>
              <a:rPr lang="en-GB" sz="1200" baseline="0" dirty="0" smtClean="0"/>
              <a:t> </a:t>
            </a:r>
            <a:r>
              <a:rPr lang="en-GB" sz="1200" dirty="0" smtClean="0"/>
              <a:t>use mag. principle so might not be good for use in mg. environment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112-E29C-4867-9003-B2A983BDDFA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349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Red ones has something in common and that is they</a:t>
            </a:r>
            <a:r>
              <a:rPr lang="en-GB" sz="1200" baseline="0" dirty="0" smtClean="0"/>
              <a:t> </a:t>
            </a:r>
            <a:r>
              <a:rPr lang="en-GB" sz="1200" dirty="0" smtClean="0"/>
              <a:t>use mag. principle so might not be good for use in mg. environment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112-E29C-4867-9003-B2A983BDDFA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349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Red ones has something in common and that is they</a:t>
            </a:r>
            <a:r>
              <a:rPr lang="en-GB" sz="1200" baseline="0" dirty="0" smtClean="0"/>
              <a:t> </a:t>
            </a:r>
            <a:r>
              <a:rPr lang="en-GB" sz="1200" dirty="0" smtClean="0"/>
              <a:t>use mag. principle so might not be good for use in mg. environment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9E112-E29C-4867-9003-B2A983BDDFA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349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36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14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81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4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8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3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1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68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70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1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80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A6ACA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0"/>
                <a:lumOff val="10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1628800"/>
            <a:ext cx="5994920" cy="2108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Картина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4741074"/>
            <a:ext cx="1440160" cy="1437762"/>
          </a:xfrm>
          <a:prstGeom prst="rect">
            <a:avLst/>
          </a:prstGeom>
        </p:spPr>
      </p:pic>
      <p:pic>
        <p:nvPicPr>
          <p:cNvPr id="10" name="Picture 2" descr="\\cern.ch\dfs\Users\p\penovotn\Desktop\docs\presentations\logos\logo_ce-en-rvb-hr-300x2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049" y="4749039"/>
            <a:ext cx="2037535" cy="140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821" y="4741074"/>
            <a:ext cx="1377399" cy="1421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1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A6ACA"/>
            </a:gs>
            <a:gs pos="2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480" y="260648"/>
            <a:ext cx="8712968" cy="720080"/>
          </a:xfrm>
        </p:spPr>
        <p:txBody>
          <a:bodyPr>
            <a:normAutofit/>
          </a:bodyPr>
          <a:lstStyle/>
          <a:p>
            <a:r>
              <a:rPr lang="en-US" sz="4000" b="1" dirty="0">
                <a:cs typeface="Times New Roman" panose="02020603050405020304" pitchFamily="18" charset="0"/>
              </a:rPr>
              <a:t>CLIC and Alignment Challenges</a:t>
            </a:r>
            <a:endParaRPr lang="en-GB" sz="4000" b="1" dirty="0"/>
          </a:p>
        </p:txBody>
      </p:sp>
      <p:pic>
        <p:nvPicPr>
          <p:cNvPr id="8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80" y="305934"/>
            <a:ext cx="1512168" cy="557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7" y="188640"/>
            <a:ext cx="811010" cy="792088"/>
          </a:xfrm>
          <a:prstGeom prst="rect">
            <a:avLst/>
          </a:prstGeom>
        </p:spPr>
      </p:pic>
      <p:pic>
        <p:nvPicPr>
          <p:cNvPr id="1026" name="Picture 2" descr="http://clic-study.web.cern.ch/sites/clic-study.web.cern.ch/themes/cliccern/img/headim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22" y="1037442"/>
            <a:ext cx="12192000" cy="186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9337" y="1124744"/>
            <a:ext cx="12072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bg1">
                    <a:lumMod val="95000"/>
                  </a:schemeClr>
                </a:solidFill>
              </a:rPr>
              <a:t>CLIC = Compact Linear Collider </a:t>
            </a:r>
          </a:p>
          <a:p>
            <a:pPr algn="ctr"/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Sub-micrometric </a:t>
            </a:r>
            <a:r>
              <a:rPr lang="en-GB" sz="2400" b="1" dirty="0">
                <a:solidFill>
                  <a:schemeClr val="bg1">
                    <a:lumMod val="95000"/>
                  </a:schemeClr>
                </a:solidFill>
              </a:rPr>
              <a:t>beam size = </a:t>
            </a:r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challenging alignment </a:t>
            </a:r>
            <a:r>
              <a:rPr lang="en-GB" sz="2400" b="1" dirty="0">
                <a:solidFill>
                  <a:schemeClr val="bg1">
                    <a:lumMod val="95000"/>
                  </a:schemeClr>
                </a:solidFill>
              </a:rPr>
              <a:t>tolerances </a:t>
            </a:r>
          </a:p>
          <a:p>
            <a:pPr algn="ctr"/>
            <a:endParaRPr lang="en-GB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2851" y="3458109"/>
            <a:ext cx="3281229" cy="1559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573" y="3691878"/>
            <a:ext cx="2262571" cy="2465526"/>
          </a:xfrm>
          <a:prstGeom prst="rect">
            <a:avLst/>
          </a:prstGeom>
        </p:spPr>
      </p:pic>
      <p:sp>
        <p:nvSpPr>
          <p:cNvPr id="7" name="Plus 6"/>
          <p:cNvSpPr/>
          <p:nvPr/>
        </p:nvSpPr>
        <p:spPr>
          <a:xfrm>
            <a:off x="2855640" y="4530824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298" y="5081852"/>
            <a:ext cx="3024336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0383" y="3853120"/>
            <a:ext cx="3253116" cy="2074078"/>
          </a:xfrm>
          <a:prstGeom prst="rect">
            <a:avLst/>
          </a:prstGeom>
        </p:spPr>
      </p:pic>
      <p:sp>
        <p:nvSpPr>
          <p:cNvPr id="4" name="Equal 3"/>
          <p:cNvSpPr/>
          <p:nvPr/>
        </p:nvSpPr>
        <p:spPr>
          <a:xfrm>
            <a:off x="7680176" y="4532197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328" y="3429677"/>
            <a:ext cx="29802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A6ACA"/>
                </a:solidFill>
              </a:rPr>
              <a:t>Components to be </a:t>
            </a:r>
            <a:r>
              <a:rPr lang="en-GB" sz="2000" b="1" dirty="0" smtClean="0">
                <a:solidFill>
                  <a:srgbClr val="1A6ACA"/>
                </a:solidFill>
              </a:rPr>
              <a:t>aligned</a:t>
            </a:r>
            <a:endParaRPr lang="en-GB" sz="2000" b="1" dirty="0">
              <a:solidFill>
                <a:srgbClr val="1A6AC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07135" y="3111020"/>
            <a:ext cx="24504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rgbClr val="1A6ACA"/>
                </a:solidFill>
              </a:rPr>
              <a:t>Alignment tolerances</a:t>
            </a:r>
            <a:endParaRPr lang="en-GB" sz="2000" dirty="0"/>
          </a:p>
        </p:txBody>
      </p:sp>
      <p:sp>
        <p:nvSpPr>
          <p:cNvPr id="15" name="Rectangle 14"/>
          <p:cNvSpPr/>
          <p:nvPr/>
        </p:nvSpPr>
        <p:spPr>
          <a:xfrm>
            <a:off x="3863752" y="6165304"/>
            <a:ext cx="36208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1A6ACA"/>
                </a:solidFill>
              </a:rPr>
              <a:t>Improvement and implementation of  technologies</a:t>
            </a:r>
            <a:endParaRPr lang="en-GB" sz="2000" dirty="0"/>
          </a:p>
        </p:txBody>
      </p:sp>
      <p:sp>
        <p:nvSpPr>
          <p:cNvPr id="16" name="Rectangle 15"/>
          <p:cNvSpPr/>
          <p:nvPr/>
        </p:nvSpPr>
        <p:spPr>
          <a:xfrm>
            <a:off x="9552384" y="3273443"/>
            <a:ext cx="15841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A6ACA"/>
                </a:solidFill>
              </a:rPr>
              <a:t>Final product</a:t>
            </a:r>
          </a:p>
        </p:txBody>
      </p:sp>
    </p:spTree>
    <p:extLst>
      <p:ext uri="{BB962C8B-B14F-4D97-AF65-F5344CB8AC3E}">
        <p14:creationId xmlns:p14="http://schemas.microsoft.com/office/powerpoint/2010/main" val="34738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A6ACA"/>
            </a:gs>
            <a:gs pos="2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acman.web.cern.ch/pacman/wp-content/uploads/2014/03/network-partner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6" t="2540" r="27712" b="150"/>
          <a:stretch/>
        </p:blipFill>
        <p:spPr bwMode="auto">
          <a:xfrm>
            <a:off x="7705184" y="1816625"/>
            <a:ext cx="4486816" cy="505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480" y="260648"/>
            <a:ext cx="8712968" cy="72008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cs typeface="Times New Roman" panose="02020603050405020304" pitchFamily="18" charset="0"/>
              </a:rPr>
              <a:t>What and who </a:t>
            </a:r>
            <a:r>
              <a:rPr lang="en-US" sz="4000" b="1" dirty="0">
                <a:cs typeface="Times New Roman" panose="02020603050405020304" pitchFamily="18" charset="0"/>
              </a:rPr>
              <a:t>is PACMAN</a:t>
            </a:r>
            <a:endParaRPr lang="en-GB" sz="4000" b="1" dirty="0"/>
          </a:p>
        </p:txBody>
      </p:sp>
      <p:pic>
        <p:nvPicPr>
          <p:cNvPr id="8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80" y="305934"/>
            <a:ext cx="1512168" cy="557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7" y="188640"/>
            <a:ext cx="811010" cy="792088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62727" y="2060848"/>
            <a:ext cx="10585176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With two main goals:</a:t>
            </a:r>
          </a:p>
          <a:p>
            <a:r>
              <a:rPr lang="en-GB" sz="2600" dirty="0" smtClean="0"/>
              <a:t>1. </a:t>
            </a:r>
            <a:r>
              <a:rPr lang="en-GB" sz="2600" b="1" dirty="0" smtClean="0"/>
              <a:t>Training:</a:t>
            </a:r>
            <a:r>
              <a:rPr lang="en-GB" sz="2600" dirty="0" smtClean="0"/>
              <a:t> Create new generation of scientists</a:t>
            </a:r>
          </a:p>
          <a:p>
            <a:r>
              <a:rPr lang="en-GB" sz="2600" dirty="0" smtClean="0"/>
              <a:t>2.</a:t>
            </a:r>
            <a:r>
              <a:rPr lang="en-GB" sz="2600" b="1" dirty="0" smtClean="0"/>
              <a:t> Scientific</a:t>
            </a:r>
            <a:r>
              <a:rPr lang="en-GB" sz="2600" dirty="0"/>
              <a:t>: Automate alignment procedure</a:t>
            </a:r>
          </a:p>
          <a:p>
            <a:endParaRPr lang="en-GB" dirty="0"/>
          </a:p>
          <a:p>
            <a:r>
              <a:rPr lang="en-GB" b="1" dirty="0" smtClean="0"/>
              <a:t>Who creates PACMAN? </a:t>
            </a:r>
          </a:p>
          <a:p>
            <a:pPr lvl="1"/>
            <a:r>
              <a:rPr lang="en-GB" sz="2600" dirty="0" smtClean="0"/>
              <a:t>10 doctoral students based at CERN</a:t>
            </a:r>
          </a:p>
          <a:p>
            <a:pPr lvl="1"/>
            <a:r>
              <a:rPr lang="en-GB" sz="2600" dirty="0" smtClean="0"/>
              <a:t>Their supervisors at CERN and at Universities</a:t>
            </a:r>
          </a:p>
          <a:p>
            <a:pPr lvl="1"/>
            <a:r>
              <a:rPr lang="en-GB" sz="2600" dirty="0" smtClean="0"/>
              <a:t>7 industrial partners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1384" y="1224951"/>
            <a:ext cx="11120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1A6ACA"/>
                </a:solidFill>
              </a:rPr>
              <a:t>PACMAN </a:t>
            </a:r>
            <a:r>
              <a:rPr lang="en-GB" sz="2800" b="1" dirty="0">
                <a:solidFill>
                  <a:srgbClr val="1A6ACA"/>
                </a:solidFill>
              </a:rPr>
              <a:t>= </a:t>
            </a:r>
            <a:r>
              <a:rPr lang="en-GB" sz="2800" b="1" dirty="0" smtClean="0">
                <a:solidFill>
                  <a:srgbClr val="1A6ACA"/>
                </a:solidFill>
              </a:rPr>
              <a:t>Initial </a:t>
            </a:r>
            <a:r>
              <a:rPr lang="en-GB" sz="2800" b="1" dirty="0">
                <a:solidFill>
                  <a:srgbClr val="1A6ACA"/>
                </a:solidFill>
              </a:rPr>
              <a:t>Training Network </a:t>
            </a:r>
            <a:r>
              <a:rPr lang="en-GB" sz="2800" b="1" dirty="0" smtClean="0">
                <a:solidFill>
                  <a:srgbClr val="1A6ACA"/>
                </a:solidFill>
              </a:rPr>
              <a:t>supported by EC</a:t>
            </a:r>
            <a:endParaRPr lang="en-GB" sz="2800" b="1" dirty="0">
              <a:solidFill>
                <a:srgbClr val="1A6A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4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A6ACA"/>
            </a:gs>
            <a:gs pos="2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480" y="260648"/>
            <a:ext cx="8712968" cy="72008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cs typeface="Times New Roman" panose="02020603050405020304" pitchFamily="18" charset="0"/>
              </a:rPr>
              <a:t>Alignment challenges and PACMAN</a:t>
            </a:r>
            <a:endParaRPr lang="en-GB" sz="4000" b="1" dirty="0"/>
          </a:p>
        </p:txBody>
      </p:sp>
      <p:pic>
        <p:nvPicPr>
          <p:cNvPr id="8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80" y="305934"/>
            <a:ext cx="1512168" cy="557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7" y="188640"/>
            <a:ext cx="811010" cy="792088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87388" y="2262979"/>
            <a:ext cx="10585176" cy="4627711"/>
          </a:xfrm>
        </p:spPr>
        <p:txBody>
          <a:bodyPr>
            <a:normAutofit/>
          </a:bodyPr>
          <a:lstStyle/>
          <a:p>
            <a:r>
              <a:rPr lang="en-GB" sz="2600" b="1" dirty="0" smtClean="0"/>
              <a:t>Involved technologies:</a:t>
            </a:r>
          </a:p>
          <a:p>
            <a:pPr lvl="1"/>
            <a:r>
              <a:rPr lang="en-GB" b="1" dirty="0"/>
              <a:t>Coordinate Measuring Machine</a:t>
            </a:r>
          </a:p>
          <a:p>
            <a:pPr lvl="1"/>
            <a:r>
              <a:rPr lang="en-GB" b="1" dirty="0" smtClean="0"/>
              <a:t>Magnetic field measurements</a:t>
            </a:r>
          </a:p>
          <a:p>
            <a:pPr lvl="1"/>
            <a:r>
              <a:rPr lang="en-GB" b="1" dirty="0" smtClean="0"/>
              <a:t>Microwave field measurement</a:t>
            </a:r>
          </a:p>
          <a:p>
            <a:pPr lvl="1"/>
            <a:r>
              <a:rPr lang="en-GB" b="1" dirty="0" smtClean="0"/>
              <a:t>Precise assembly</a:t>
            </a:r>
          </a:p>
          <a:p>
            <a:pPr lvl="1"/>
            <a:r>
              <a:rPr lang="en-GB" b="1" dirty="0" smtClean="0"/>
              <a:t>Nano-positioning </a:t>
            </a:r>
          </a:p>
          <a:p>
            <a:pPr lvl="1"/>
            <a:r>
              <a:rPr lang="en-GB" b="1" dirty="0" smtClean="0"/>
              <a:t>Vibration measurement</a:t>
            </a:r>
          </a:p>
          <a:p>
            <a:pPr lvl="1"/>
            <a:r>
              <a:rPr lang="en-GB" b="1" dirty="0"/>
              <a:t>Micro-triangulation</a:t>
            </a:r>
          </a:p>
          <a:p>
            <a:pPr lvl="1"/>
            <a:r>
              <a:rPr lang="en-GB" b="1" dirty="0"/>
              <a:t>Frequency scanning </a:t>
            </a:r>
            <a:r>
              <a:rPr lang="en-GB" b="1" dirty="0" smtClean="0"/>
              <a:t>interferometry</a:t>
            </a:r>
          </a:p>
          <a:p>
            <a:pPr marL="457200" lvl="1" indent="0">
              <a:buNone/>
            </a:pPr>
            <a:endParaRPr lang="en-GB" sz="2800" b="1" dirty="0" smtClean="0">
              <a:solidFill>
                <a:srgbClr val="1A6ACA"/>
              </a:solidFill>
            </a:endParaRPr>
          </a:p>
          <a:p>
            <a:pPr marL="457200" lvl="1" indent="0">
              <a:buNone/>
            </a:pPr>
            <a:r>
              <a:rPr lang="en-GB" sz="2800" b="1" dirty="0" smtClean="0">
                <a:solidFill>
                  <a:srgbClr val="1A6ACA"/>
                </a:solidFill>
              </a:rPr>
              <a:t>PACMAN = how to combine them into one bench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9376" y="1354961"/>
            <a:ext cx="11712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1A6ACA"/>
                </a:solidFill>
              </a:rPr>
              <a:t>PACMAN = </a:t>
            </a:r>
            <a:r>
              <a:rPr lang="en-GB" sz="2800" b="1" dirty="0" smtClean="0">
                <a:solidFill>
                  <a:srgbClr val="1A6ACA"/>
                </a:solidFill>
              </a:rPr>
              <a:t>Particle </a:t>
            </a:r>
            <a:r>
              <a:rPr lang="en-GB" sz="2800" b="1" dirty="0">
                <a:solidFill>
                  <a:srgbClr val="1A6ACA"/>
                </a:solidFill>
              </a:rPr>
              <a:t>Accelerator Components’ Metrology and </a:t>
            </a:r>
            <a:r>
              <a:rPr lang="en-GB" sz="2800" b="1" dirty="0" smtClean="0">
                <a:solidFill>
                  <a:srgbClr val="1A6ACA"/>
                </a:solidFill>
              </a:rPr>
              <a:t>Alignment to </a:t>
            </a:r>
            <a:r>
              <a:rPr lang="en-GB" sz="2800" b="1" dirty="0">
                <a:solidFill>
                  <a:srgbClr val="1A6ACA"/>
                </a:solidFill>
              </a:rPr>
              <a:t>the Nanometre scale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7794" t="11855" r="5898" b="17955"/>
          <a:stretch/>
        </p:blipFill>
        <p:spPr>
          <a:xfrm>
            <a:off x="5423248" y="2282951"/>
            <a:ext cx="6768752" cy="309634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256240" y="5353177"/>
            <a:ext cx="34563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0" b="1" dirty="0" smtClean="0">
                <a:solidFill>
                  <a:srgbClr val="1A6AC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</a:t>
            </a:r>
            <a:endParaRPr lang="en-GB" sz="10000" dirty="0">
              <a:solidFill>
                <a:srgbClr val="1A6AC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87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A6ACA"/>
            </a:gs>
            <a:gs pos="2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480" y="260648"/>
            <a:ext cx="8712968" cy="720080"/>
          </a:xfrm>
        </p:spPr>
        <p:txBody>
          <a:bodyPr>
            <a:norm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4000" b="1" dirty="0">
                <a:cs typeface="Times New Roman" panose="02020603050405020304" pitchFamily="18" charset="0"/>
              </a:rPr>
              <a:t>Time Scale </a:t>
            </a:r>
            <a:r>
              <a:rPr lang="en-US" sz="4000" b="1" dirty="0" smtClean="0">
                <a:cs typeface="Times New Roman" panose="02020603050405020304" pitchFamily="18" charset="0"/>
              </a:rPr>
              <a:t>and expectations</a:t>
            </a:r>
            <a:endParaRPr lang="en-US" sz="4000" b="1" dirty="0"/>
          </a:p>
        </p:txBody>
      </p:sp>
      <p:pic>
        <p:nvPicPr>
          <p:cNvPr id="8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80" y="305934"/>
            <a:ext cx="1512168" cy="557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7" y="188640"/>
            <a:ext cx="811010" cy="792088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8098" t="41109" b="36755"/>
          <a:stretch/>
        </p:blipFill>
        <p:spPr>
          <a:xfrm>
            <a:off x="0" y="2134661"/>
            <a:ext cx="12241360" cy="16585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7408" y="135496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3200" b="1" dirty="0">
              <a:solidFill>
                <a:srgbClr val="1A6ACA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7794" t="11855" r="5898" b="17955"/>
          <a:stretch/>
        </p:blipFill>
        <p:spPr>
          <a:xfrm>
            <a:off x="6816080" y="4365104"/>
            <a:ext cx="5262111" cy="24071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112224" y="3282977"/>
            <a:ext cx="3343444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3300" dirty="0">
                <a:solidFill>
                  <a:srgbClr val="50F024"/>
                </a:solidFill>
                <a:sym typeface="Wingdings" panose="05000000000000000000" pitchFamily="2" charset="2"/>
              </a:rPr>
              <a:t></a:t>
            </a:r>
            <a:endParaRPr lang="en-GB" sz="33300" dirty="0">
              <a:solidFill>
                <a:srgbClr val="50F024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7794" t="11855" r="5898" b="17955"/>
          <a:stretch/>
        </p:blipFill>
        <p:spPr>
          <a:xfrm>
            <a:off x="191344" y="4334232"/>
            <a:ext cx="5262111" cy="24071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84007" y="3952750"/>
            <a:ext cx="4031873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</a:t>
            </a:r>
            <a:endParaRPr lang="en-GB" sz="20000" dirty="0">
              <a:solidFill>
                <a:schemeClr val="tx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/>
          <p:cNvSpPr/>
          <p:nvPr/>
        </p:nvSpPr>
        <p:spPr>
          <a:xfrm rot="5400000">
            <a:off x="2250632" y="3869889"/>
            <a:ext cx="550184" cy="412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5400000">
            <a:off x="8999107" y="3955843"/>
            <a:ext cx="550184" cy="412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0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480" y="260648"/>
            <a:ext cx="8712968" cy="720080"/>
          </a:xfrm>
        </p:spPr>
        <p:txBody>
          <a:bodyPr>
            <a:normAutofit/>
          </a:bodyPr>
          <a:lstStyle/>
          <a:p>
            <a:endParaRPr lang="en-GB" sz="4000" b="1" dirty="0"/>
          </a:p>
        </p:txBody>
      </p:sp>
      <p:pic>
        <p:nvPicPr>
          <p:cNvPr id="8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480" y="305934"/>
            <a:ext cx="1512168" cy="557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7" y="188640"/>
            <a:ext cx="811010" cy="792088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67408" y="1939737"/>
            <a:ext cx="10405156" cy="1921312"/>
          </a:xfrm>
        </p:spPr>
        <p:txBody>
          <a:bodyPr>
            <a:normAutofit/>
          </a:bodyPr>
          <a:lstStyle/>
          <a:p>
            <a:r>
              <a:rPr lang="en-GB" b="1" smtClean="0"/>
              <a:t>Use same </a:t>
            </a:r>
            <a:r>
              <a:rPr lang="en-GB" b="1" dirty="0" smtClean="0"/>
              <a:t>style</a:t>
            </a:r>
          </a:p>
          <a:p>
            <a:r>
              <a:rPr lang="en-GB" b="1" dirty="0" smtClean="0"/>
              <a:t>Keep it simple</a:t>
            </a:r>
          </a:p>
          <a:p>
            <a:endParaRPr lang="en-GB" b="1" dirty="0" smtClean="0"/>
          </a:p>
          <a:p>
            <a:pPr marL="0" indent="0">
              <a:buNone/>
            </a:pPr>
            <a:endParaRPr lang="en-GB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7408" y="1354961"/>
            <a:ext cx="11334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1A6ACA"/>
                </a:solidFill>
              </a:rPr>
              <a:t>notes</a:t>
            </a:r>
            <a:endParaRPr lang="en-GB" sz="3200" b="1" dirty="0">
              <a:solidFill>
                <a:srgbClr val="1A6A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15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7240</TotalTime>
  <Words>275</Words>
  <Application>Microsoft Office PowerPoint</Application>
  <PresentationFormat>Custom</PresentationFormat>
  <Paragraphs>48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CLIC and Alignment Challenges</vt:lpstr>
      <vt:lpstr>What and who is PACMAN</vt:lpstr>
      <vt:lpstr>Alignment challenges and PACMAN</vt:lpstr>
      <vt:lpstr>Time Scale and expectations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Novotny</dc:creator>
  <cp:lastModifiedBy>Peter Novotny</cp:lastModifiedBy>
  <cp:revision>209</cp:revision>
  <dcterms:created xsi:type="dcterms:W3CDTF">2014-05-26T09:40:15Z</dcterms:created>
  <dcterms:modified xsi:type="dcterms:W3CDTF">2015-01-13T12:32:16Z</dcterms:modified>
</cp:coreProperties>
</file>