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5086F-4B90-2C44-9704-BE12C7AF5335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159E1-9E97-254B-8C60-6ACE72888DC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82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159E1-9E97-254B-8C60-6ACE72888DC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2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8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22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6456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94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422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64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5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480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214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5756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26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1968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464268"/>
            <a:ext cx="8229600" cy="3707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ED9D9-50A7-4745-8C7F-ED51F2DD9C61}" type="datetimeFigureOut">
              <a:rPr lang="it-IT" smtClean="0"/>
              <a:t>13/01/2015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Immagine 6" descr="pacman-logo-larg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667" y="187604"/>
            <a:ext cx="2999232" cy="1115568"/>
          </a:xfrm>
          <a:prstGeom prst="rect">
            <a:avLst/>
          </a:prstGeom>
        </p:spPr>
      </p:pic>
      <p:pic>
        <p:nvPicPr>
          <p:cNvPr id="8" name="Immagine 7" descr="logo_ce-en-rvb-h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604"/>
            <a:ext cx="1426464" cy="987552"/>
          </a:xfrm>
          <a:prstGeom prst="rect">
            <a:avLst/>
          </a:prstGeom>
        </p:spPr>
      </p:pic>
      <p:pic>
        <p:nvPicPr>
          <p:cNvPr id="9" name="Immagine 8" descr="CERN_logo_white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75" y="187604"/>
            <a:ext cx="1067425" cy="104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26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11" Type="http://schemas.openxmlformats.org/officeDocument/2006/relationships/image" Target="../media/image29.jpg"/><Relationship Id="rId5" Type="http://schemas.openxmlformats.org/officeDocument/2006/relationships/image" Target="../media/image23.jpg"/><Relationship Id="rId10" Type="http://schemas.openxmlformats.org/officeDocument/2006/relationships/image" Target="../media/image28.jpg"/><Relationship Id="rId4" Type="http://schemas.openxmlformats.org/officeDocument/2006/relationships/image" Target="../media/image22.jp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310489"/>
            <a:ext cx="7772400" cy="1376528"/>
          </a:xfrm>
        </p:spPr>
        <p:txBody>
          <a:bodyPr>
            <a:normAutofit/>
          </a:bodyPr>
          <a:lstStyle/>
          <a:p>
            <a:r>
              <a:rPr lang="it-IT" sz="3200" b="1" dirty="0" err="1" smtClean="0">
                <a:solidFill>
                  <a:schemeClr val="accent2"/>
                </a:solidFill>
              </a:rPr>
              <a:t>P</a:t>
            </a:r>
            <a:r>
              <a:rPr lang="it-IT" sz="3200" dirty="0" err="1" smtClean="0">
                <a:solidFill>
                  <a:schemeClr val="accent1">
                    <a:lumMod val="75000"/>
                  </a:schemeClr>
                </a:solidFill>
              </a:rPr>
              <a:t>article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200" b="1" dirty="0" smtClean="0">
                <a:solidFill>
                  <a:srgbClr val="C0504D"/>
                </a:solidFill>
              </a:rPr>
              <a:t>A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ccelerator </a:t>
            </a:r>
            <a:r>
              <a:rPr lang="it-IT" sz="3200" b="1" dirty="0" smtClean="0">
                <a:solidFill>
                  <a:srgbClr val="C0504D"/>
                </a:solidFill>
              </a:rPr>
              <a:t>C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omponents’ </a:t>
            </a:r>
            <a:r>
              <a:rPr lang="it-IT" sz="3200" b="1" dirty="0" err="1" smtClean="0">
                <a:solidFill>
                  <a:srgbClr val="C0504D"/>
                </a:solidFill>
              </a:rPr>
              <a:t>M</a:t>
            </a:r>
            <a:r>
              <a:rPr lang="it-IT" sz="3200" dirty="0" err="1" smtClean="0">
                <a:solidFill>
                  <a:schemeClr val="accent1">
                    <a:lumMod val="75000"/>
                  </a:schemeClr>
                </a:solidFill>
              </a:rPr>
              <a:t>etrology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it-IT" sz="3200" b="1" dirty="0" err="1" smtClean="0">
                <a:solidFill>
                  <a:srgbClr val="C0504D"/>
                </a:solidFill>
              </a:rPr>
              <a:t>A</a:t>
            </a:r>
            <a:r>
              <a:rPr lang="it-IT" sz="3200" dirty="0" err="1" smtClean="0">
                <a:solidFill>
                  <a:schemeClr val="accent1">
                    <a:lumMod val="75000"/>
                  </a:schemeClr>
                </a:solidFill>
              </a:rPr>
              <a:t>lignment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 to the </a:t>
            </a:r>
            <a:r>
              <a:rPr lang="it-IT" sz="3200" b="1" dirty="0" err="1" smtClean="0">
                <a:solidFill>
                  <a:srgbClr val="C0504D"/>
                </a:solidFill>
              </a:rPr>
              <a:t>N</a:t>
            </a:r>
            <a:r>
              <a:rPr lang="it-IT" sz="3200" dirty="0" err="1" smtClean="0">
                <a:solidFill>
                  <a:schemeClr val="accent1">
                    <a:lumMod val="75000"/>
                  </a:schemeClr>
                </a:solidFill>
              </a:rPr>
              <a:t>anometer</a:t>
            </a:r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</a:rPr>
              <a:t> scale</a:t>
            </a:r>
            <a:endParaRPr lang="it-IT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799" y="2826258"/>
            <a:ext cx="7429371" cy="1669546"/>
          </a:xfrm>
        </p:spPr>
        <p:txBody>
          <a:bodyPr>
            <a:normAutofit/>
          </a:bodyPr>
          <a:lstStyle/>
          <a:p>
            <a:pPr marL="457200" indent="-457200" algn="l"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Program </a:t>
            </a:r>
            <a:r>
              <a:rPr lang="it-IT" sz="1800" dirty="0" err="1" smtClean="0">
                <a:solidFill>
                  <a:srgbClr val="376092"/>
                </a:solidFill>
              </a:rPr>
              <a:t>funded</a:t>
            </a:r>
            <a:r>
              <a:rPr lang="it-IT" sz="1800" dirty="0" smtClean="0">
                <a:solidFill>
                  <a:srgbClr val="376092"/>
                </a:solidFill>
              </a:rPr>
              <a:t> by the EU </a:t>
            </a:r>
            <a:r>
              <a:rPr lang="it-IT" sz="1800" dirty="0" err="1" smtClean="0">
                <a:solidFill>
                  <a:srgbClr val="376092"/>
                </a:solidFill>
              </a:rPr>
              <a:t>within</a:t>
            </a:r>
            <a:r>
              <a:rPr lang="it-IT" sz="1800" dirty="0" smtClean="0">
                <a:solidFill>
                  <a:srgbClr val="376092"/>
                </a:solidFill>
              </a:rPr>
              <a:t> the </a:t>
            </a:r>
            <a:r>
              <a:rPr lang="it-IT" sz="1800" dirty="0" err="1" smtClean="0">
                <a:solidFill>
                  <a:srgbClr val="376092"/>
                </a:solidFill>
              </a:rPr>
              <a:t>Seventh</a:t>
            </a:r>
            <a:r>
              <a:rPr lang="it-IT" sz="1800" dirty="0" smtClean="0">
                <a:solidFill>
                  <a:srgbClr val="376092"/>
                </a:solidFill>
              </a:rPr>
              <a:t> Framework </a:t>
            </a:r>
            <a:r>
              <a:rPr lang="it-IT" sz="1800" dirty="0" err="1" smtClean="0">
                <a:solidFill>
                  <a:srgbClr val="376092"/>
                </a:solidFill>
              </a:rPr>
              <a:t>Programme</a:t>
            </a:r>
            <a:r>
              <a:rPr lang="it-IT" sz="1800" dirty="0" smtClean="0">
                <a:solidFill>
                  <a:srgbClr val="376092"/>
                </a:solidFill>
              </a:rPr>
              <a:t> </a:t>
            </a:r>
          </a:p>
          <a:p>
            <a:pPr marL="457200" indent="-457200" algn="l">
              <a:buFont typeface="Wingdings" charset="2"/>
              <a:buChar char="Ø"/>
            </a:pPr>
            <a:r>
              <a:rPr lang="it-IT" sz="1800" u="sng" dirty="0" smtClean="0">
                <a:solidFill>
                  <a:srgbClr val="376092"/>
                </a:solidFill>
              </a:rPr>
              <a:t>Goal of the </a:t>
            </a:r>
            <a:r>
              <a:rPr lang="it-IT" sz="1800" u="sng" dirty="0" err="1" smtClean="0">
                <a:solidFill>
                  <a:srgbClr val="376092"/>
                </a:solidFill>
              </a:rPr>
              <a:t>project</a:t>
            </a:r>
            <a:r>
              <a:rPr lang="it-IT" sz="1800" dirty="0">
                <a:solidFill>
                  <a:srgbClr val="376092"/>
                </a:solidFill>
              </a:rPr>
              <a:t>: training </a:t>
            </a:r>
            <a:r>
              <a:rPr lang="it-IT" sz="1800" dirty="0" smtClean="0">
                <a:solidFill>
                  <a:srgbClr val="376092"/>
                </a:solidFill>
              </a:rPr>
              <a:t>of </a:t>
            </a:r>
            <a:r>
              <a:rPr lang="it-IT" sz="1800" b="1" dirty="0" smtClean="0">
                <a:solidFill>
                  <a:schemeClr val="accent2"/>
                </a:solidFill>
              </a:rPr>
              <a:t>10 </a:t>
            </a:r>
            <a:r>
              <a:rPr lang="it-IT" sz="1800" b="1" dirty="0" err="1">
                <a:solidFill>
                  <a:schemeClr val="accent2"/>
                </a:solidFill>
              </a:rPr>
              <a:t>r</a:t>
            </a:r>
            <a:r>
              <a:rPr lang="it-IT" sz="1800" b="1" dirty="0" err="1" smtClean="0">
                <a:solidFill>
                  <a:schemeClr val="accent2"/>
                </a:solidFill>
              </a:rPr>
              <a:t>esearchers</a:t>
            </a:r>
            <a:r>
              <a:rPr lang="it-IT" sz="1800" dirty="0" smtClean="0">
                <a:solidFill>
                  <a:srgbClr val="376092"/>
                </a:solidFill>
              </a:rPr>
              <a:t> </a:t>
            </a:r>
            <a:r>
              <a:rPr lang="it-IT" sz="1800" dirty="0">
                <a:solidFill>
                  <a:srgbClr val="376092"/>
                </a:solidFill>
              </a:rPr>
              <a:t>in </a:t>
            </a:r>
            <a:r>
              <a:rPr lang="it-IT" sz="1800" dirty="0" err="1">
                <a:solidFill>
                  <a:srgbClr val="376092"/>
                </a:solidFill>
              </a:rPr>
              <a:t>beam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err="1">
                <a:solidFill>
                  <a:srgbClr val="376092"/>
                </a:solidFill>
              </a:rPr>
              <a:t>instrumentation</a:t>
            </a:r>
            <a:r>
              <a:rPr lang="it-IT" sz="1800" dirty="0">
                <a:solidFill>
                  <a:srgbClr val="376092"/>
                </a:solidFill>
              </a:rPr>
              <a:t>, </a:t>
            </a:r>
            <a:r>
              <a:rPr lang="it-IT" sz="1800" dirty="0" err="1">
                <a:solidFill>
                  <a:srgbClr val="376092"/>
                </a:solidFill>
              </a:rPr>
              <a:t>metrology</a:t>
            </a:r>
            <a:r>
              <a:rPr lang="it-IT" sz="1800" dirty="0">
                <a:solidFill>
                  <a:srgbClr val="376092"/>
                </a:solidFill>
              </a:rPr>
              <a:t>, </a:t>
            </a:r>
            <a:r>
              <a:rPr lang="it-IT" sz="1800" dirty="0" err="1">
                <a:solidFill>
                  <a:srgbClr val="376092"/>
                </a:solidFill>
              </a:rPr>
              <a:t>micrometric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err="1">
                <a:solidFill>
                  <a:srgbClr val="376092"/>
                </a:solidFill>
              </a:rPr>
              <a:t>alignment</a:t>
            </a:r>
            <a:r>
              <a:rPr lang="it-IT" sz="1800" dirty="0">
                <a:solidFill>
                  <a:srgbClr val="376092"/>
                </a:solidFill>
              </a:rPr>
              <a:t>, </a:t>
            </a:r>
            <a:r>
              <a:rPr lang="it-IT" sz="1800" dirty="0" err="1">
                <a:solidFill>
                  <a:srgbClr val="376092"/>
                </a:solidFill>
              </a:rPr>
              <a:t>magnetic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err="1">
                <a:solidFill>
                  <a:srgbClr val="376092"/>
                </a:solidFill>
              </a:rPr>
              <a:t>measurements</a:t>
            </a:r>
            <a:r>
              <a:rPr lang="it-IT" sz="1800" dirty="0">
                <a:solidFill>
                  <a:srgbClr val="376092"/>
                </a:solidFill>
              </a:rPr>
              <a:t>, nano-</a:t>
            </a:r>
            <a:r>
              <a:rPr lang="it-IT" sz="1800" dirty="0" err="1">
                <a:solidFill>
                  <a:srgbClr val="376092"/>
                </a:solidFill>
              </a:rPr>
              <a:t>positioning</a:t>
            </a:r>
            <a:r>
              <a:rPr lang="it-IT" sz="1800" dirty="0">
                <a:solidFill>
                  <a:srgbClr val="376092"/>
                </a:solidFill>
              </a:rPr>
              <a:t> and high </a:t>
            </a:r>
            <a:r>
              <a:rPr lang="it-IT" sz="1800" dirty="0" err="1">
                <a:solidFill>
                  <a:srgbClr val="376092"/>
                </a:solidFill>
              </a:rPr>
              <a:t>precision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err="1" smtClean="0">
                <a:solidFill>
                  <a:srgbClr val="376092"/>
                </a:solidFill>
              </a:rPr>
              <a:t>engineering</a:t>
            </a:r>
            <a:endParaRPr lang="it-IT" sz="1800" dirty="0" smtClean="0">
              <a:solidFill>
                <a:srgbClr val="376092"/>
              </a:solidFill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A wide </a:t>
            </a:r>
            <a:r>
              <a:rPr lang="it-IT" sz="1800" b="1" dirty="0" err="1" smtClean="0">
                <a:solidFill>
                  <a:srgbClr val="008000"/>
                </a:solidFill>
              </a:rPr>
              <a:t>academic</a:t>
            </a:r>
            <a:r>
              <a:rPr lang="it-IT" sz="1800" dirty="0" smtClean="0">
                <a:solidFill>
                  <a:srgbClr val="376092"/>
                </a:solidFill>
              </a:rPr>
              <a:t> and </a:t>
            </a:r>
            <a:r>
              <a:rPr lang="it-IT" sz="1800" b="1" dirty="0" smtClean="0">
                <a:solidFill>
                  <a:srgbClr val="0000FF"/>
                </a:solidFill>
              </a:rPr>
              <a:t>industrial</a:t>
            </a:r>
            <a:r>
              <a:rPr lang="it-IT" sz="1800" dirty="0" smtClean="0">
                <a:solidFill>
                  <a:srgbClr val="376092"/>
                </a:solidFill>
              </a:rPr>
              <a:t> network</a:t>
            </a:r>
            <a:endParaRPr lang="it-IT" sz="1800" dirty="0">
              <a:solidFill>
                <a:srgbClr val="376092"/>
              </a:solidFill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95244" y="5820870"/>
            <a:ext cx="8966450" cy="656887"/>
            <a:chOff x="377448" y="6324600"/>
            <a:chExt cx="9151876" cy="656887"/>
          </a:xfrm>
        </p:grpSpPr>
        <p:pic>
          <p:nvPicPr>
            <p:cNvPr id="5" name="Picture 11"/>
            <p:cNvPicPr>
              <a:picLocks noChangeAspect="1"/>
            </p:cNvPicPr>
            <p:nvPr/>
          </p:nvPicPr>
          <p:blipFill rotWithShape="1">
            <a:blip r:embed="rId2"/>
            <a:srcRect b="48420"/>
            <a:stretch/>
          </p:blipFill>
          <p:spPr>
            <a:xfrm>
              <a:off x="377448" y="6324600"/>
              <a:ext cx="5845552" cy="648511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6" name="Picture 12"/>
            <p:cNvPicPr>
              <a:picLocks noChangeAspect="1"/>
            </p:cNvPicPr>
            <p:nvPr/>
          </p:nvPicPr>
          <p:blipFill rotWithShape="1">
            <a:blip r:embed="rId2"/>
            <a:srcRect l="20589" t="59876" r="20242" b="-1"/>
            <a:stretch/>
          </p:blipFill>
          <p:spPr>
            <a:xfrm>
              <a:off x="6070600" y="6477000"/>
              <a:ext cx="3458724" cy="504487"/>
            </a:xfrm>
            <a:prstGeom prst="rect">
              <a:avLst/>
            </a:prstGeom>
            <a:ln w="25400">
              <a:noFill/>
            </a:ln>
          </p:spPr>
        </p:pic>
      </p:grpSp>
      <p:grpSp>
        <p:nvGrpSpPr>
          <p:cNvPr id="7" name="Group 13"/>
          <p:cNvGrpSpPr/>
          <p:nvPr/>
        </p:nvGrpSpPr>
        <p:grpSpPr>
          <a:xfrm>
            <a:off x="1007886" y="5037166"/>
            <a:ext cx="7086600" cy="609600"/>
            <a:chOff x="660400" y="5638800"/>
            <a:chExt cx="8674100" cy="774700"/>
          </a:xfrm>
        </p:grpSpPr>
        <p:pic>
          <p:nvPicPr>
            <p:cNvPr id="8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400" y="5638800"/>
              <a:ext cx="698500" cy="6858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73199" y="5791200"/>
              <a:ext cx="1295401" cy="31681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0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44800" y="5791200"/>
              <a:ext cx="1409469" cy="3556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1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92600" y="5791200"/>
              <a:ext cx="781396" cy="4572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2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18100" y="5753100"/>
              <a:ext cx="927100" cy="6477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3" name="Picture 1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69000" y="5715000"/>
              <a:ext cx="495300" cy="6985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4" name="Picture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92455" y="5791200"/>
              <a:ext cx="824345" cy="533400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5" name="Picture 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93000" y="5715000"/>
              <a:ext cx="1066800" cy="624191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16" name="Picture 2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559800" y="5715000"/>
              <a:ext cx="774700" cy="698500"/>
            </a:xfrm>
            <a:prstGeom prst="rect">
              <a:avLst/>
            </a:prstGeom>
            <a:ln w="25400">
              <a:noFill/>
            </a:ln>
          </p:spPr>
        </p:pic>
      </p:grpSp>
      <p:sp>
        <p:nvSpPr>
          <p:cNvPr id="17" name="Rettangolo arrotondato 16"/>
          <p:cNvSpPr/>
          <p:nvPr/>
        </p:nvSpPr>
        <p:spPr>
          <a:xfrm>
            <a:off x="95244" y="5750120"/>
            <a:ext cx="8966450" cy="799631"/>
          </a:xfrm>
          <a:prstGeom prst="roundRect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arrotondato 17"/>
          <p:cNvSpPr/>
          <p:nvPr/>
        </p:nvSpPr>
        <p:spPr>
          <a:xfrm>
            <a:off x="846594" y="4899000"/>
            <a:ext cx="7415537" cy="799631"/>
          </a:xfrm>
          <a:prstGeom prst="roundRect">
            <a:avLst/>
          </a:prstGeom>
          <a:noFill/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63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81910"/>
            <a:ext cx="8229600" cy="881617"/>
          </a:xfrm>
        </p:spPr>
        <p:txBody>
          <a:bodyPr>
            <a:normAutofit/>
          </a:bodyPr>
          <a:lstStyle/>
          <a:p>
            <a:r>
              <a:rPr lang="it-IT" sz="3200" b="1" dirty="0" err="1" smtClean="0">
                <a:solidFill>
                  <a:schemeClr val="accent2"/>
                </a:solidFill>
              </a:rPr>
              <a:t>Scientific</a:t>
            </a:r>
            <a:r>
              <a:rPr lang="it-IT" sz="3200" b="1" dirty="0" smtClean="0">
                <a:solidFill>
                  <a:schemeClr val="accent2"/>
                </a:solidFill>
              </a:rPr>
              <a:t> </a:t>
            </a:r>
            <a:r>
              <a:rPr lang="it-IT" sz="3200" b="1" dirty="0" err="1" smtClean="0">
                <a:solidFill>
                  <a:schemeClr val="accent2"/>
                </a:solidFill>
              </a:rPr>
              <a:t>challenge</a:t>
            </a:r>
            <a:endParaRPr lang="it-IT" sz="3200" b="1" dirty="0">
              <a:solidFill>
                <a:schemeClr val="accent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8361"/>
            <a:ext cx="8229600" cy="1502752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Development of </a:t>
            </a:r>
            <a:r>
              <a:rPr lang="it-IT" sz="1800" dirty="0" err="1" smtClean="0">
                <a:solidFill>
                  <a:srgbClr val="376092"/>
                </a:solidFill>
              </a:rPr>
              <a:t>very</a:t>
            </a:r>
            <a:r>
              <a:rPr lang="it-IT" sz="1800" dirty="0" smtClean="0">
                <a:solidFill>
                  <a:srgbClr val="376092"/>
                </a:solidFill>
              </a:rPr>
              <a:t> </a:t>
            </a:r>
            <a:r>
              <a:rPr lang="it-IT" sz="1800" dirty="0">
                <a:solidFill>
                  <a:srgbClr val="C0504D"/>
                </a:solidFill>
              </a:rPr>
              <a:t>high </a:t>
            </a:r>
            <a:r>
              <a:rPr lang="it-IT" sz="1800" dirty="0" err="1">
                <a:solidFill>
                  <a:srgbClr val="C0504D"/>
                </a:solidFill>
              </a:rPr>
              <a:t>accuracy</a:t>
            </a:r>
            <a:r>
              <a:rPr lang="it-IT" sz="1800" dirty="0">
                <a:solidFill>
                  <a:srgbClr val="C0504D"/>
                </a:solidFill>
              </a:rPr>
              <a:t> </a:t>
            </a:r>
            <a:r>
              <a:rPr lang="it-IT" sz="1800" dirty="0" err="1">
                <a:solidFill>
                  <a:srgbClr val="376092"/>
                </a:solidFill>
              </a:rPr>
              <a:t>metrology</a:t>
            </a:r>
            <a:r>
              <a:rPr lang="it-IT" sz="1800" dirty="0">
                <a:solidFill>
                  <a:srgbClr val="376092"/>
                </a:solidFill>
              </a:rPr>
              <a:t> and </a:t>
            </a:r>
            <a:r>
              <a:rPr lang="it-IT" sz="1800" dirty="0" err="1">
                <a:solidFill>
                  <a:srgbClr val="376092"/>
                </a:solidFill>
              </a:rPr>
              <a:t>alignment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err="1">
                <a:solidFill>
                  <a:srgbClr val="376092"/>
                </a:solidFill>
              </a:rPr>
              <a:t>tools</a:t>
            </a:r>
            <a:r>
              <a:rPr lang="it-IT" sz="1800" dirty="0">
                <a:solidFill>
                  <a:srgbClr val="376092"/>
                </a:solidFill>
              </a:rPr>
              <a:t> </a:t>
            </a:r>
            <a:r>
              <a:rPr lang="it-IT" sz="1800" dirty="0" smtClean="0">
                <a:solidFill>
                  <a:srgbClr val="376092"/>
                </a:solidFill>
              </a:rPr>
              <a:t>for </a:t>
            </a:r>
            <a:r>
              <a:rPr lang="it-IT" sz="1800" dirty="0" err="1" smtClean="0">
                <a:solidFill>
                  <a:srgbClr val="376092"/>
                </a:solidFill>
              </a:rPr>
              <a:t>particle</a:t>
            </a:r>
            <a:r>
              <a:rPr lang="it-IT" sz="1800" dirty="0" smtClean="0">
                <a:solidFill>
                  <a:srgbClr val="376092"/>
                </a:solidFill>
              </a:rPr>
              <a:t> </a:t>
            </a:r>
            <a:r>
              <a:rPr lang="it-IT" sz="1800" dirty="0" err="1" smtClean="0">
                <a:solidFill>
                  <a:srgbClr val="376092"/>
                </a:solidFill>
              </a:rPr>
              <a:t>accelerators</a:t>
            </a:r>
            <a:endParaRPr lang="it-IT" sz="1800" dirty="0" smtClean="0">
              <a:solidFill>
                <a:srgbClr val="376092"/>
              </a:solidFill>
            </a:endParaRPr>
          </a:p>
          <a:p>
            <a:pPr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Integration in a </a:t>
            </a:r>
            <a:r>
              <a:rPr lang="it-IT" sz="1800" dirty="0" smtClean="0">
                <a:solidFill>
                  <a:srgbClr val="C0504D"/>
                </a:solidFill>
              </a:rPr>
              <a:t>single test stand</a:t>
            </a:r>
          </a:p>
          <a:p>
            <a:pPr>
              <a:buFont typeface="Wingdings" charset="2"/>
              <a:buChar char="Ø"/>
            </a:pPr>
            <a:r>
              <a:rPr lang="it-IT" sz="1800" dirty="0" err="1" smtClean="0">
                <a:solidFill>
                  <a:srgbClr val="376092"/>
                </a:solidFill>
              </a:rPr>
              <a:t>Validation</a:t>
            </a:r>
            <a:r>
              <a:rPr lang="it-IT" sz="1800" dirty="0" smtClean="0">
                <a:solidFill>
                  <a:srgbClr val="376092"/>
                </a:solidFill>
              </a:rPr>
              <a:t> on the </a:t>
            </a:r>
            <a:r>
              <a:rPr lang="it-IT" sz="1800" dirty="0" err="1" smtClean="0">
                <a:solidFill>
                  <a:srgbClr val="376092"/>
                </a:solidFill>
              </a:rPr>
              <a:t>components</a:t>
            </a:r>
            <a:r>
              <a:rPr lang="it-IT" sz="1800" dirty="0" smtClean="0">
                <a:solidFill>
                  <a:srgbClr val="376092"/>
                </a:solidFill>
              </a:rPr>
              <a:t> of the future </a:t>
            </a:r>
            <a:r>
              <a:rPr lang="it-IT" sz="1800" dirty="0" smtClean="0">
                <a:solidFill>
                  <a:srgbClr val="C0504D"/>
                </a:solidFill>
              </a:rPr>
              <a:t>Compact Linear Collider</a:t>
            </a:r>
          </a:p>
          <a:p>
            <a:pPr>
              <a:buFont typeface="Wingdings" charset="2"/>
              <a:buChar char="Ø"/>
            </a:pPr>
            <a:endParaRPr lang="it-IT" sz="1800" dirty="0" smtClean="0">
              <a:solidFill>
                <a:srgbClr val="376092"/>
              </a:solidFill>
            </a:endParaRP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161690" y="3299037"/>
            <a:ext cx="6727548" cy="1417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2000" b="1" dirty="0" err="1" smtClean="0">
                <a:solidFill>
                  <a:srgbClr val="376092"/>
                </a:solidFill>
              </a:rPr>
              <a:t>Metrological</a:t>
            </a:r>
            <a:r>
              <a:rPr lang="it-IT" sz="2000" b="1" dirty="0" smtClean="0">
                <a:solidFill>
                  <a:srgbClr val="376092"/>
                </a:solidFill>
              </a:rPr>
              <a:t> </a:t>
            </a:r>
            <a:r>
              <a:rPr lang="it-IT" sz="2000" b="1" dirty="0" err="1" smtClean="0">
                <a:solidFill>
                  <a:srgbClr val="376092"/>
                </a:solidFill>
              </a:rPr>
              <a:t>challenges</a:t>
            </a:r>
            <a:r>
              <a:rPr lang="it-IT" sz="2000" b="1" dirty="0" smtClean="0">
                <a:solidFill>
                  <a:srgbClr val="376092"/>
                </a:solidFill>
              </a:rPr>
              <a:t> </a:t>
            </a:r>
            <a:r>
              <a:rPr lang="it-IT" sz="2000" b="1" dirty="0" err="1" smtClean="0">
                <a:solidFill>
                  <a:srgbClr val="376092"/>
                </a:solidFill>
              </a:rPr>
              <a:t>imposed</a:t>
            </a:r>
            <a:r>
              <a:rPr lang="it-IT" sz="2000" b="1" dirty="0" smtClean="0">
                <a:solidFill>
                  <a:srgbClr val="376092"/>
                </a:solidFill>
              </a:rPr>
              <a:t> by CLIC</a:t>
            </a:r>
          </a:p>
          <a:p>
            <a:pPr lvl="1"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Small beam size and impact section (non-hadronic machine:   e+/e-): </a:t>
            </a:r>
            <a:r>
              <a:rPr lang="it-IT" sz="1800" dirty="0" smtClean="0">
                <a:solidFill>
                  <a:srgbClr val="C0504D"/>
                </a:solidFill>
              </a:rPr>
              <a:t>submicron </a:t>
            </a:r>
            <a:r>
              <a:rPr lang="it-IT" sz="1800" dirty="0" smtClean="0">
                <a:solidFill>
                  <a:srgbClr val="C0504D"/>
                </a:solidFill>
              </a:rPr>
              <a:t>range</a:t>
            </a:r>
          </a:p>
          <a:p>
            <a:pPr lvl="1">
              <a:buFont typeface="Wingdings" charset="2"/>
              <a:buChar char="Ø"/>
            </a:pPr>
            <a:r>
              <a:rPr lang="it-IT" sz="1800" dirty="0" smtClean="0">
                <a:solidFill>
                  <a:srgbClr val="376092"/>
                </a:solidFill>
              </a:rPr>
              <a:t>Requires high precision in </a:t>
            </a:r>
            <a:r>
              <a:rPr lang="it-IT" sz="1800" dirty="0" smtClean="0">
                <a:solidFill>
                  <a:srgbClr val="376092"/>
                </a:solidFill>
              </a:rPr>
              <a:t>focusing </a:t>
            </a:r>
            <a:r>
              <a:rPr lang="it-IT" sz="1800" dirty="0" smtClean="0">
                <a:solidFill>
                  <a:srgbClr val="376092"/>
                </a:solidFill>
              </a:rPr>
              <a:t>the beam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85979" y="5012367"/>
            <a:ext cx="3480471" cy="981941"/>
          </a:xfrm>
          <a:prstGeom prst="rect">
            <a:avLst/>
          </a:prstGeom>
          <a:ln w="25400">
            <a:solidFill>
              <a:srgbClr val="008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 smtClean="0">
                <a:solidFill>
                  <a:srgbClr val="376092"/>
                </a:solidFill>
              </a:rPr>
              <a:t>Tight specifications on the components (</a:t>
            </a:r>
            <a:r>
              <a:rPr lang="it-IT" sz="1800" dirty="0" smtClean="0">
                <a:solidFill>
                  <a:srgbClr val="C0504D"/>
                </a:solidFill>
              </a:rPr>
              <a:t>10 μm </a:t>
            </a:r>
            <a:r>
              <a:rPr lang="it-IT" sz="1800" dirty="0" smtClean="0">
                <a:solidFill>
                  <a:srgbClr val="C0504D"/>
                </a:solidFill>
              </a:rPr>
              <a:t>accuracy</a:t>
            </a:r>
            <a:r>
              <a:rPr lang="it-IT" sz="1800" dirty="0" smtClean="0">
                <a:solidFill>
                  <a:srgbClr val="376092"/>
                </a:solidFill>
              </a:rPr>
              <a:t> </a:t>
            </a:r>
            <a:r>
              <a:rPr lang="it-IT" sz="1800" dirty="0" smtClean="0">
                <a:solidFill>
                  <a:srgbClr val="376092"/>
                </a:solidFill>
              </a:rPr>
              <a:t>over 200 m)</a:t>
            </a:r>
          </a:p>
          <a:p>
            <a:pPr>
              <a:buFont typeface="Wingdings" charset="2"/>
              <a:buChar char="Ø"/>
            </a:pPr>
            <a:endParaRPr lang="it-IT" sz="1800" dirty="0" smtClean="0">
              <a:solidFill>
                <a:srgbClr val="376092"/>
              </a:solidFill>
            </a:endParaRPr>
          </a:p>
          <a:p>
            <a:pPr>
              <a:buFont typeface="Wingdings" charset="2"/>
              <a:buChar char="Ø"/>
            </a:pPr>
            <a:endParaRPr lang="it-IT" sz="1800" dirty="0">
              <a:solidFill>
                <a:srgbClr val="376092"/>
              </a:solidFill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5079565" y="5036435"/>
            <a:ext cx="3413354" cy="981941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it-IT" sz="1800" dirty="0" smtClean="0">
                <a:solidFill>
                  <a:srgbClr val="C0504D"/>
                </a:solidFill>
              </a:rPr>
              <a:t>Active stabilization</a:t>
            </a:r>
            <a:r>
              <a:rPr lang="it-IT" sz="1800" dirty="0" smtClean="0">
                <a:solidFill>
                  <a:srgbClr val="376092"/>
                </a:solidFill>
              </a:rPr>
              <a:t> of MB quadrupoles in the nanometer </a:t>
            </a:r>
            <a:r>
              <a:rPr lang="it-IT" sz="1800" dirty="0" smtClean="0">
                <a:solidFill>
                  <a:srgbClr val="376092"/>
                </a:solidFill>
              </a:rPr>
              <a:t>range</a:t>
            </a:r>
            <a:endParaRPr lang="it-IT" sz="1800" dirty="0" smtClean="0">
              <a:solidFill>
                <a:srgbClr val="376092"/>
              </a:solidFill>
            </a:endParaRPr>
          </a:p>
          <a:p>
            <a:pPr>
              <a:buFont typeface="Wingdings" charset="2"/>
              <a:buChar char="Ø"/>
            </a:pPr>
            <a:endParaRPr lang="it-IT" sz="1200" dirty="0" smtClean="0">
              <a:solidFill>
                <a:srgbClr val="376092"/>
              </a:solidFill>
            </a:endParaRPr>
          </a:p>
          <a:p>
            <a:pPr>
              <a:buFont typeface="Wingdings" charset="2"/>
              <a:buChar char="Ø"/>
            </a:pPr>
            <a:endParaRPr lang="it-IT" sz="2000" dirty="0">
              <a:solidFill>
                <a:srgbClr val="376092"/>
              </a:solidFill>
            </a:endParaRPr>
          </a:p>
        </p:txBody>
      </p:sp>
      <p:sp>
        <p:nvSpPr>
          <p:cNvPr id="10" name="Croce 9"/>
          <p:cNvSpPr/>
          <p:nvPr/>
        </p:nvSpPr>
        <p:spPr>
          <a:xfrm>
            <a:off x="4265706" y="5199235"/>
            <a:ext cx="556209" cy="531367"/>
          </a:xfrm>
          <a:prstGeom prst="plus">
            <a:avLst>
              <a:gd name="adj" fmla="val 422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 descr="Design_principle_CLIC_accelera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6" y="4570076"/>
            <a:ext cx="9144000" cy="22807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72" y="3197392"/>
            <a:ext cx="1844842" cy="18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3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12528"/>
            <a:ext cx="8229600" cy="904260"/>
          </a:xfrm>
        </p:spPr>
        <p:txBody>
          <a:bodyPr>
            <a:normAutofit/>
          </a:bodyPr>
          <a:lstStyle/>
          <a:p>
            <a:r>
              <a:rPr lang="it-IT" sz="3200" b="1" dirty="0" err="1" smtClean="0">
                <a:solidFill>
                  <a:srgbClr val="C0504D"/>
                </a:solidFill>
              </a:rPr>
              <a:t>Strategy</a:t>
            </a:r>
            <a:endParaRPr lang="it-IT" sz="3200" b="1" dirty="0">
              <a:solidFill>
                <a:srgbClr val="C0504D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9068" y="2323148"/>
            <a:ext cx="6240874" cy="891235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it-IT" sz="1800" dirty="0" err="1" smtClean="0">
                <a:solidFill>
                  <a:schemeClr val="accent2"/>
                </a:solidFill>
              </a:rPr>
              <a:t>Different</a:t>
            </a:r>
            <a:r>
              <a:rPr lang="it-IT" sz="1800" dirty="0" smtClean="0">
                <a:solidFill>
                  <a:schemeClr val="accent2"/>
                </a:solidFill>
              </a:rPr>
              <a:t> </a:t>
            </a:r>
            <a:r>
              <a:rPr lang="it-IT" sz="1800" dirty="0" err="1" smtClean="0">
                <a:solidFill>
                  <a:schemeClr val="accent2"/>
                </a:solidFill>
              </a:rPr>
              <a:t>components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to be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aligned</a:t>
            </a:r>
            <a:endParaRPr lang="it-IT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Main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quadrupoles,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beam position monitor, accelerating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structures</a:t>
            </a:r>
          </a:p>
          <a:p>
            <a:pPr marL="914400" lvl="2" indent="0">
              <a:buNone/>
            </a:pPr>
            <a:endParaRPr lang="it-IT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30" y="3455725"/>
            <a:ext cx="6380835" cy="327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contenuto 2"/>
          <p:cNvSpPr txBox="1">
            <a:spLocks/>
          </p:cNvSpPr>
          <p:nvPr/>
        </p:nvSpPr>
        <p:spPr>
          <a:xfrm>
            <a:off x="269067" y="3367488"/>
            <a:ext cx="3786465" cy="156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1800" dirty="0" smtClean="0">
                <a:solidFill>
                  <a:srgbClr val="C0504D"/>
                </a:solidFill>
              </a:rPr>
              <a:t>A single </a:t>
            </a:r>
            <a:r>
              <a:rPr lang="it-IT" sz="1800" dirty="0" err="1" smtClean="0">
                <a:solidFill>
                  <a:srgbClr val="C0504D"/>
                </a:solidFill>
              </a:rPr>
              <a:t>integrated</a:t>
            </a:r>
            <a:r>
              <a:rPr lang="it-IT" sz="1800" dirty="0" smtClean="0">
                <a:solidFill>
                  <a:srgbClr val="C0504D"/>
                </a:solidFill>
              </a:rPr>
              <a:t> </a:t>
            </a:r>
            <a:r>
              <a:rPr lang="it-IT" sz="1800" dirty="0" err="1" smtClean="0">
                <a:solidFill>
                  <a:srgbClr val="C0504D"/>
                </a:solidFill>
              </a:rPr>
              <a:t>solution</a:t>
            </a:r>
            <a:r>
              <a:rPr lang="it-IT" sz="1800" dirty="0" smtClean="0">
                <a:solidFill>
                  <a:srgbClr val="C0504D"/>
                </a:solidFill>
              </a:rPr>
              <a:t> 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align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at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the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same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time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the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components</a:t>
            </a:r>
            <a:endParaRPr lang="it-IT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>
              <a:buFont typeface="Wingdings" panose="05000000000000000000" pitchFamily="2" charset="2"/>
              <a:buChar char="ü"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improve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precision</a:t>
            </a:r>
          </a:p>
          <a:p>
            <a:pPr marL="800100" lvl="1">
              <a:buFont typeface="Wingdings" panose="05000000000000000000" pitchFamily="2" charset="2"/>
              <a:buChar char="ü"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optimize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</a:rPr>
              <a:t>the measuring time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409" y="2323148"/>
            <a:ext cx="882996" cy="88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834" y="2570025"/>
            <a:ext cx="825311" cy="88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337" y="1474308"/>
            <a:ext cx="1489202" cy="94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269068" y="5208567"/>
            <a:ext cx="3227052" cy="1443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Develop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separate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subsystems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then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75000"/>
                  </a:schemeClr>
                </a:solidFill>
              </a:rPr>
              <a:t>proceed</a:t>
            </a:r>
            <a:r>
              <a:rPr lang="it-IT" sz="1800" dirty="0" smtClean="0">
                <a:solidFill>
                  <a:schemeClr val="accent1">
                    <a:lumMod val="75000"/>
                  </a:schemeClr>
                </a:solidFill>
              </a:rPr>
              <a:t> to </a:t>
            </a:r>
            <a:r>
              <a:rPr lang="it-IT" sz="1800" dirty="0" err="1" smtClean="0">
                <a:solidFill>
                  <a:srgbClr val="C0504D"/>
                </a:solidFill>
              </a:rPr>
              <a:t>integration</a:t>
            </a:r>
            <a:endParaRPr lang="it-IT" sz="1800" dirty="0" smtClean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8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96848"/>
            <a:ext cx="8229600" cy="82586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C0504D"/>
                </a:solidFill>
              </a:rPr>
              <a:t>The team</a:t>
            </a:r>
            <a:endParaRPr lang="it-IT" sz="3200" b="1" dirty="0">
              <a:solidFill>
                <a:srgbClr val="C0504D"/>
              </a:solidFill>
            </a:endParaRPr>
          </a:p>
        </p:txBody>
      </p:sp>
      <p:pic>
        <p:nvPicPr>
          <p:cNvPr id="15" name="Immagine 14" descr="domenic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618" y="3151864"/>
            <a:ext cx="777532" cy="886386"/>
          </a:xfrm>
          <a:prstGeom prst="rect">
            <a:avLst/>
          </a:prstGeom>
        </p:spPr>
      </p:pic>
      <p:pic>
        <p:nvPicPr>
          <p:cNvPr id="16" name="Immagine 15" descr="Giorda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92" y="3239597"/>
            <a:ext cx="686152" cy="914061"/>
          </a:xfrm>
          <a:prstGeom prst="rect">
            <a:avLst/>
          </a:prstGeom>
        </p:spPr>
      </p:pic>
      <p:pic>
        <p:nvPicPr>
          <p:cNvPr id="18" name="Immagine 17" descr="Clau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34933"/>
            <a:ext cx="738735" cy="760705"/>
          </a:xfrm>
          <a:prstGeom prst="rect">
            <a:avLst/>
          </a:prstGeom>
        </p:spPr>
      </p:pic>
      <p:pic>
        <p:nvPicPr>
          <p:cNvPr id="19" name="Immagine 18" descr="SAM_364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22" y="3151864"/>
            <a:ext cx="738734" cy="1012902"/>
          </a:xfrm>
          <a:prstGeom prst="rect">
            <a:avLst/>
          </a:prstGeom>
        </p:spPr>
      </p:pic>
      <p:pic>
        <p:nvPicPr>
          <p:cNvPr id="20" name="Immagine 19" descr="IMG_2438_edi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8" y="4164766"/>
            <a:ext cx="738734" cy="934141"/>
          </a:xfrm>
          <a:prstGeom prst="rect">
            <a:avLst/>
          </a:prstGeom>
        </p:spPr>
      </p:pic>
      <p:pic>
        <p:nvPicPr>
          <p:cNvPr id="22" name="Immagine 21" descr="iorda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30" y="3124204"/>
            <a:ext cx="836748" cy="886386"/>
          </a:xfrm>
          <a:prstGeom prst="rect">
            <a:avLst/>
          </a:prstGeom>
        </p:spPr>
      </p:pic>
      <p:pic>
        <p:nvPicPr>
          <p:cNvPr id="23" name="Immagine 22" descr="novotny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492" y="3151864"/>
            <a:ext cx="711137" cy="1017474"/>
          </a:xfrm>
          <a:prstGeom prst="rect">
            <a:avLst/>
          </a:prstGeom>
        </p:spPr>
      </p:pic>
      <p:pic>
        <p:nvPicPr>
          <p:cNvPr id="24" name="Immagine 23" descr="PictureWebProfile.bmp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45" y="4350040"/>
            <a:ext cx="814804" cy="897620"/>
          </a:xfrm>
          <a:prstGeom prst="rect">
            <a:avLst/>
          </a:prstGeom>
        </p:spPr>
      </p:pic>
      <p:pic>
        <p:nvPicPr>
          <p:cNvPr id="25" name="Immagine 24" descr="zorzetti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166" y="3175883"/>
            <a:ext cx="753974" cy="950546"/>
          </a:xfrm>
          <a:prstGeom prst="rect">
            <a:avLst/>
          </a:prstGeom>
        </p:spPr>
      </p:pic>
      <p:pic>
        <p:nvPicPr>
          <p:cNvPr id="26" name="Immagine 25" descr="GALINDO-MUNO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028" y="3310275"/>
            <a:ext cx="769989" cy="1024085"/>
          </a:xfrm>
          <a:prstGeom prst="rect">
            <a:avLst/>
          </a:prstGeom>
        </p:spPr>
      </p:pic>
      <p:sp>
        <p:nvSpPr>
          <p:cNvPr id="21" name="Rounded Rectangle 22"/>
          <p:cNvSpPr/>
          <p:nvPr/>
        </p:nvSpPr>
        <p:spPr>
          <a:xfrm>
            <a:off x="6889166" y="2146908"/>
            <a:ext cx="1569848" cy="6896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WP4 Beam Instrumentation</a:t>
            </a:r>
          </a:p>
          <a:p>
            <a:pPr algn="ctr"/>
            <a:r>
              <a:rPr lang="en-GB" sz="1200" i="1" dirty="0" smtClean="0"/>
              <a:t>M. Wendt</a:t>
            </a:r>
          </a:p>
        </p:txBody>
      </p:sp>
      <p:sp>
        <p:nvSpPr>
          <p:cNvPr id="27" name="Rounded Rectangle 23"/>
          <p:cNvSpPr/>
          <p:nvPr/>
        </p:nvSpPr>
        <p:spPr>
          <a:xfrm>
            <a:off x="4718030" y="2153900"/>
            <a:ext cx="1569848" cy="68960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WP3 Precision mech. &amp; stabilization</a:t>
            </a:r>
          </a:p>
          <a:p>
            <a:pPr algn="ctr"/>
            <a:r>
              <a:rPr lang="en-GB" sz="1200" i="1" dirty="0" smtClean="0"/>
              <a:t>M. Modena</a:t>
            </a:r>
          </a:p>
        </p:txBody>
      </p:sp>
      <p:sp>
        <p:nvSpPr>
          <p:cNvPr id="28" name="Rounded Rectangle 24"/>
          <p:cNvSpPr/>
          <p:nvPr/>
        </p:nvSpPr>
        <p:spPr>
          <a:xfrm>
            <a:off x="2658618" y="2153900"/>
            <a:ext cx="1569848" cy="68960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WP2 Magnetic Measurements</a:t>
            </a:r>
          </a:p>
          <a:p>
            <a:pPr algn="ctr"/>
            <a:r>
              <a:rPr lang="en-GB" sz="1200" i="1" dirty="0" smtClean="0"/>
              <a:t>S. Russenschuck</a:t>
            </a:r>
          </a:p>
        </p:txBody>
      </p:sp>
      <p:sp>
        <p:nvSpPr>
          <p:cNvPr id="29" name="Rounded Rectangle 25"/>
          <p:cNvSpPr/>
          <p:nvPr/>
        </p:nvSpPr>
        <p:spPr>
          <a:xfrm>
            <a:off x="610608" y="2153900"/>
            <a:ext cx="1569848" cy="689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WP1 Metrology &amp; Alignment</a:t>
            </a:r>
          </a:p>
          <a:p>
            <a:pPr algn="ctr"/>
            <a:r>
              <a:rPr lang="en-GB" sz="1200" i="1" dirty="0" smtClean="0"/>
              <a:t>H. Mainaud Durand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16334" y="4001780"/>
            <a:ext cx="1068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Domenico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409403" y="3837613"/>
            <a:ext cx="802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Claude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352081" y="4128370"/>
            <a:ext cx="957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Solomon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00862" y="5036187"/>
            <a:ext cx="959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chemeClr val="accent1"/>
                </a:solidFill>
              </a:rPr>
              <a:t>Vasileios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3404794" y="4114898"/>
            <a:ext cx="1007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Giordana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719339" y="3945621"/>
            <a:ext cx="777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chemeClr val="accent1"/>
                </a:solidFill>
              </a:rPr>
              <a:t>Iordan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5788037" y="4081330"/>
            <a:ext cx="674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Peter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5087772" y="5189784"/>
            <a:ext cx="70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David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6951878" y="4066008"/>
            <a:ext cx="664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Silvia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7802661" y="4292097"/>
            <a:ext cx="845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Natalia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9" name="CasellaDiTesto 29"/>
          <p:cNvSpPr txBox="1"/>
          <p:nvPr/>
        </p:nvSpPr>
        <p:spPr>
          <a:xfrm>
            <a:off x="193263" y="5513618"/>
            <a:ext cx="2406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7030A0"/>
                </a:solidFill>
              </a:rPr>
              <a:t>Coordinates Measuring Machine</a:t>
            </a:r>
          </a:p>
          <a:p>
            <a:r>
              <a:rPr lang="it-IT" sz="1200" i="1" dirty="0">
                <a:solidFill>
                  <a:srgbClr val="7030A0"/>
                </a:solidFill>
              </a:rPr>
              <a:t>Frequency Scanning </a:t>
            </a:r>
            <a:r>
              <a:rPr lang="it-IT" sz="1200" i="1" dirty="0" smtClean="0">
                <a:solidFill>
                  <a:srgbClr val="7030A0"/>
                </a:solidFill>
              </a:rPr>
              <a:t>Interferometry</a:t>
            </a:r>
          </a:p>
          <a:p>
            <a:r>
              <a:rPr lang="it-IT" sz="1200" i="1" dirty="0">
                <a:solidFill>
                  <a:srgbClr val="7030A0"/>
                </a:solidFill>
              </a:rPr>
              <a:t>Micro-triangulation </a:t>
            </a:r>
            <a:endParaRPr lang="it-IT" sz="1200" i="1" dirty="0">
              <a:solidFill>
                <a:srgbClr val="7030A0"/>
              </a:solidFill>
            </a:endParaRPr>
          </a:p>
        </p:txBody>
      </p:sp>
      <p:sp>
        <p:nvSpPr>
          <p:cNvPr id="40" name="CasellaDiTesto 29"/>
          <p:cNvSpPr txBox="1"/>
          <p:nvPr/>
        </p:nvSpPr>
        <p:spPr>
          <a:xfrm>
            <a:off x="2724067" y="4583406"/>
            <a:ext cx="1667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chemeClr val="accent1"/>
                </a:solidFill>
              </a:rPr>
              <a:t>Stretched wire systems</a:t>
            </a:r>
          </a:p>
          <a:p>
            <a:r>
              <a:rPr lang="it-IT" sz="1200" i="1" dirty="0">
                <a:solidFill>
                  <a:schemeClr val="accent1"/>
                </a:solidFill>
              </a:rPr>
              <a:t>PCB </a:t>
            </a:r>
            <a:r>
              <a:rPr lang="it-IT" sz="1200" i="1" dirty="0" smtClean="0">
                <a:solidFill>
                  <a:schemeClr val="accent1"/>
                </a:solidFill>
              </a:rPr>
              <a:t>rotating coils</a:t>
            </a:r>
          </a:p>
        </p:txBody>
      </p:sp>
      <p:sp>
        <p:nvSpPr>
          <p:cNvPr id="41" name="CasellaDiTesto 29"/>
          <p:cNvSpPr txBox="1"/>
          <p:nvPr/>
        </p:nvSpPr>
        <p:spPr>
          <a:xfrm>
            <a:off x="4547861" y="5513618"/>
            <a:ext cx="2327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rgbClr val="007A37"/>
                </a:solidFill>
              </a:rPr>
              <a:t>Precise quad assembly and test stand integration</a:t>
            </a:r>
          </a:p>
          <a:p>
            <a:r>
              <a:rPr lang="it-IT" sz="1200" i="1" dirty="0">
                <a:solidFill>
                  <a:srgbClr val="007A37"/>
                </a:solidFill>
              </a:rPr>
              <a:t>S</a:t>
            </a:r>
            <a:r>
              <a:rPr lang="it-IT" sz="1200" i="1" dirty="0" smtClean="0">
                <a:solidFill>
                  <a:srgbClr val="007A37"/>
                </a:solidFill>
              </a:rPr>
              <a:t>eismic sensors development</a:t>
            </a:r>
          </a:p>
          <a:p>
            <a:r>
              <a:rPr lang="en-GB" sz="1200" i="1" dirty="0" err="1" smtClean="0">
                <a:solidFill>
                  <a:srgbClr val="007A37"/>
                </a:solidFill>
              </a:rPr>
              <a:t>Nano</a:t>
            </a:r>
            <a:r>
              <a:rPr lang="en-GB" sz="1200" i="1" dirty="0" smtClean="0">
                <a:solidFill>
                  <a:srgbClr val="007A37"/>
                </a:solidFill>
              </a:rPr>
              <a:t>-positioning of main quads</a:t>
            </a:r>
            <a:endParaRPr lang="it-IT" sz="1200" i="1" dirty="0" smtClean="0">
              <a:solidFill>
                <a:srgbClr val="007A37"/>
              </a:solidFill>
            </a:endParaRPr>
          </a:p>
        </p:txBody>
      </p:sp>
      <p:sp>
        <p:nvSpPr>
          <p:cNvPr id="42" name="CasellaDiTesto 29"/>
          <p:cNvSpPr txBox="1"/>
          <p:nvPr/>
        </p:nvSpPr>
        <p:spPr>
          <a:xfrm>
            <a:off x="6680202" y="4657869"/>
            <a:ext cx="2302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solidFill>
                  <a:schemeClr val="accent6"/>
                </a:solidFill>
              </a:rPr>
              <a:t>BPM alignment and resolution</a:t>
            </a:r>
          </a:p>
          <a:p>
            <a:r>
              <a:rPr lang="en-US" sz="1200" i="1" dirty="0" smtClean="0">
                <a:solidFill>
                  <a:schemeClr val="accent6"/>
                </a:solidFill>
              </a:rPr>
              <a:t>Accelerating structures alignment</a:t>
            </a:r>
            <a:endParaRPr lang="it-IT" sz="1200" i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251</Words>
  <Application>Microsoft Office PowerPoint</Application>
  <PresentationFormat>On-screen Show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di Office</vt:lpstr>
      <vt:lpstr>Particle Accelerator Components’ Metrology and Alignment to the Nanometer scale</vt:lpstr>
      <vt:lpstr>Scientific challenge</vt:lpstr>
      <vt:lpstr>Strategy</vt:lpstr>
      <vt:lpstr>The team</vt:lpstr>
    </vt:vector>
  </TitlesOfParts>
  <Company>Università degli Studi del Sannio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</dc:title>
  <dc:creator>Domenico Caiazza</dc:creator>
  <cp:lastModifiedBy>Domenico Caiazza</cp:lastModifiedBy>
  <cp:revision>96</cp:revision>
  <dcterms:created xsi:type="dcterms:W3CDTF">2014-11-23T15:09:57Z</dcterms:created>
  <dcterms:modified xsi:type="dcterms:W3CDTF">2015-01-13T13:55:17Z</dcterms:modified>
</cp:coreProperties>
</file>