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1"/>
  </p:notesMasterIdLst>
  <p:sldIdLst>
    <p:sldId id="279" r:id="rId3"/>
    <p:sldId id="343" r:id="rId4"/>
    <p:sldId id="322" r:id="rId5"/>
    <p:sldId id="325" r:id="rId6"/>
    <p:sldId id="327" r:id="rId7"/>
    <p:sldId id="328" r:id="rId8"/>
    <p:sldId id="329" r:id="rId9"/>
    <p:sldId id="334" r:id="rId10"/>
  </p:sldIdLst>
  <p:sldSz cx="9144000" cy="6858000" type="screen4x3"/>
  <p:notesSz cx="6858000" cy="9144000"/>
  <p:defaultTextStyle>
    <a:defPPr>
      <a:defRPr lang="fi-FI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68" autoAdjust="0"/>
    <p:restoredTop sz="94660"/>
  </p:normalViewPr>
  <p:slideViewPr>
    <p:cSldViewPr snapToGrid="0" snapToObjects="1">
      <p:cViewPr>
        <p:scale>
          <a:sx n="60" d="100"/>
          <a:sy n="60" d="100"/>
        </p:scale>
        <p:origin x="-1291" y="-8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C70B6C-142C-4995-B0E2-9F6BD207CBBB}" type="datetimeFigureOut">
              <a:rPr lang="en-US"/>
              <a:pPr>
                <a:defRPr/>
              </a:pPr>
              <a:t>12/16/2014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4AF098-699B-48B2-ADE1-948FC73F3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4AF098-699B-48B2-ADE1-948FC73F3E7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41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255301"/>
            <a:ext cx="7772400" cy="1843030"/>
          </a:xfrm>
        </p:spPr>
        <p:txBody>
          <a:bodyPr/>
          <a:lstStyle>
            <a:lvl1pPr algn="ctr"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443153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B98B-C857-476C-9FDC-9C631F4F371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305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24730-B1CD-4C54-9F89-BD49C88DF10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9420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963269" y="628110"/>
            <a:ext cx="1863441" cy="6046856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628110"/>
            <a:ext cx="5863062" cy="6046856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 rot="5400000">
            <a:off x="-76199" y="5416550"/>
            <a:ext cx="7937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 rot="5400000">
            <a:off x="-621506" y="4077494"/>
            <a:ext cx="1884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 rot="5400000">
            <a:off x="-19049" y="6153150"/>
            <a:ext cx="6794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C4975-2159-4E2F-96A3-69AA8AE7264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9836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2534-148C-454F-9B43-E7F776C5520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4870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4AF0-3701-4E8F-9CAD-69D3C21C9A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6613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33735-92C7-4C3B-ACCE-F005968C924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6365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604D-FD61-49EF-A744-3FDD79A721D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3144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95ED3-ACE5-4C7B-BE91-3F98FE5656A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5360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5CB43-F330-4458-984B-05B69F69A01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22691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76BF9-F3BF-42C0-929E-E9FE348C823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5788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B7EF3-9591-4783-9FEA-B02CC41199E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063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487738" y="6356350"/>
            <a:ext cx="46831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9B04-000B-4C61-AB22-976CD8EBF43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94063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B293F-BAF7-4C75-82B0-70B2F3E442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7205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02AC-30C7-4B04-B161-65E1F8AE825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9242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CD93-D663-49FA-B615-D3A4CFD26DA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0153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FAB00-8F73-45E6-8AAB-ABD321B103D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828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12862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2" y="2674585"/>
            <a:ext cx="812862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03EE-E4AE-4B27-9F00-C7CE14932D39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2232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69915" y="379221"/>
            <a:ext cx="8206752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69915" y="1600200"/>
            <a:ext cx="38909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97459" y="1600200"/>
            <a:ext cx="417920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2253-DF96-4EA7-B18B-C64DFAFBE89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2046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1334" y="163854"/>
            <a:ext cx="8229600" cy="1035969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21334" y="1535113"/>
            <a:ext cx="38760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21334" y="2174875"/>
            <a:ext cx="38760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752081" y="1535113"/>
            <a:ext cx="409885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752081" y="2174875"/>
            <a:ext cx="409885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5B261-CF31-4D32-BDB0-AE39BB01052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8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69083-7340-42C7-BB9E-044C53A3AF73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418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148-A8A3-4FAC-9C2C-1E03C6B10F9C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58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66738" y="273050"/>
            <a:ext cx="289877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27588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566738" y="1435100"/>
            <a:ext cx="28987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E980F-9B0F-4270-9A43-9A243569811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856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06539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2065396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i-FI" noProof="0" smtClean="0"/>
              <a:t>Lisää kuva napsauttamalla kuvaketta</a:t>
            </a:r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206539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6962775" y="6356350"/>
            <a:ext cx="10556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4057-00AB-42ED-B968-6ABFB461EE06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953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620713" y="457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perustyylejä naps.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620713" y="1830388"/>
            <a:ext cx="8229600" cy="442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487738" y="6356350"/>
            <a:ext cx="45704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170863" y="6356350"/>
            <a:ext cx="679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0C6108F0-B76E-4D29-A590-4B54D984B5BD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Arial Black" pitchFamily="34" charset="0"/>
          <a:ea typeface="+mj-ea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perustyylejä naps.</a:t>
            </a:r>
          </a:p>
        </p:txBody>
      </p:sp>
      <p:sp>
        <p:nvSpPr>
          <p:cNvPr id="2051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Tiina Salmi               WAMHTS-2, Nov 14 2014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2D02AD-8107-48A9-86AF-9BE818E1E91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2055" name="Tekstiruutu 6"/>
          <p:cNvSpPr txBox="1">
            <a:spLocks noChangeArrowheads="1"/>
          </p:cNvSpPr>
          <p:nvPr/>
        </p:nvSpPr>
        <p:spPr bwMode="auto">
          <a:xfrm>
            <a:off x="6996113" y="-11113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fi-FI" smtClean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319762/timetable/#20141114.detaile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0344" y="4622369"/>
            <a:ext cx="6861875" cy="84853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6" name="Otsikko 5"/>
          <p:cNvSpPr>
            <a:spLocks noGrp="1"/>
          </p:cNvSpPr>
          <p:nvPr>
            <p:ph type="ctrTitle"/>
          </p:nvPr>
        </p:nvSpPr>
        <p:spPr>
          <a:xfrm>
            <a:off x="685800" y="922149"/>
            <a:ext cx="7772400" cy="217618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WAMHTS-2 Summary: Modeling heater delays and quench propagation in a YBCO coil</a:t>
            </a:r>
            <a:endParaRPr lang="fi-FI" altLang="fi-FI" dirty="0" smtClean="0">
              <a:cs typeface="Arial" charset="0"/>
            </a:endParaRPr>
          </a:p>
        </p:txBody>
      </p:sp>
      <p:sp>
        <p:nvSpPr>
          <p:cNvPr id="5123" name="Alaotsikko 6"/>
          <p:cNvSpPr>
            <a:spLocks noGrp="1"/>
          </p:cNvSpPr>
          <p:nvPr>
            <p:ph type="subTitle" idx="1"/>
          </p:nvPr>
        </p:nvSpPr>
        <p:spPr>
          <a:xfrm>
            <a:off x="1596325" y="3168058"/>
            <a:ext cx="6400800" cy="2302844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Tiina </a:t>
            </a: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Salmi, Tampere </a:t>
            </a: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University of </a:t>
            </a: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Technology</a:t>
            </a:r>
          </a:p>
          <a:p>
            <a:pPr eaLnBrk="1" hangingPunct="1">
              <a:defRPr/>
            </a:pPr>
            <a:endParaRPr lang="en-GB" altLang="fi-FI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GB" altLang="fi-FI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EuCARD-2 </a:t>
            </a:r>
            <a:r>
              <a:rPr lang="en-US" dirty="0" smtClean="0"/>
              <a:t>Task </a:t>
            </a:r>
            <a:r>
              <a:rPr lang="en-US" dirty="0"/>
              <a:t>10.3 meeting Dec.16th</a:t>
            </a:r>
            <a:endParaRPr lang="en-GB" altLang="fi-FI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GB" altLang="fi-FI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For </a:t>
            </a: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</a:rPr>
              <a:t>the entire presentation see </a:t>
            </a:r>
            <a:r>
              <a:rPr lang="en-GB" altLang="fi-FI" dirty="0">
                <a:latin typeface="Arial" charset="0"/>
                <a:ea typeface="ＭＳ Ｐゴシック" pitchFamily="34" charset="-128"/>
                <a:cs typeface="Arial" charset="0"/>
                <a:hlinkClick r:id="rId2"/>
              </a:rPr>
              <a:t>https://indico.cern.ch/event/319762/timetable/#</a:t>
            </a:r>
            <a:r>
              <a:rPr lang="en-GB" altLang="fi-FI" dirty="0" smtClean="0">
                <a:latin typeface="Arial" charset="0"/>
                <a:ea typeface="ＭＳ Ｐゴシック" pitchFamily="34" charset="-128"/>
                <a:cs typeface="Arial" charset="0"/>
                <a:hlinkClick r:id="rId2"/>
              </a:rPr>
              <a:t>20141114.detailed</a:t>
            </a:r>
            <a:endParaRPr lang="en-GB" altLang="fi-FI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fi-FI" altLang="fi-FI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pic>
        <p:nvPicPr>
          <p:cNvPr id="5124" name="Picture 2" descr="1st EuCARD-2 Annual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343" b="26401"/>
          <a:stretch>
            <a:fillRect/>
          </a:stretch>
        </p:blipFill>
        <p:spPr bwMode="auto">
          <a:xfrm>
            <a:off x="7315200" y="109538"/>
            <a:ext cx="160496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Academy of Finland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1" t="8661" r="19926" b="11832"/>
          <a:stretch>
            <a:fillRect/>
          </a:stretch>
        </p:blipFill>
        <p:spPr bwMode="auto">
          <a:xfrm>
            <a:off x="101600" y="6145213"/>
            <a:ext cx="183832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36163" y="5822047"/>
            <a:ext cx="6122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i="1" dirty="0" err="1"/>
              <a:t>Thanks</a:t>
            </a:r>
            <a:r>
              <a:rPr lang="fi-FI" i="1" dirty="0"/>
              <a:t> to : </a:t>
            </a:r>
            <a:r>
              <a:rPr lang="fi-FI" i="1" dirty="0" smtClean="0"/>
              <a:t>A. Stenvall (TUT) ,</a:t>
            </a:r>
          </a:p>
          <a:p>
            <a:r>
              <a:rPr lang="fi-FI" i="1" dirty="0" smtClean="0"/>
              <a:t>G</a:t>
            </a:r>
            <a:r>
              <a:rPr lang="fi-FI" i="1" dirty="0"/>
              <a:t>. Kirby (CERN), E. Härö (TUT), J. Van </a:t>
            </a:r>
            <a:r>
              <a:rPr lang="fi-FI" i="1" dirty="0" err="1"/>
              <a:t>Nugteren</a:t>
            </a:r>
            <a:r>
              <a:rPr lang="fi-FI" i="1" dirty="0"/>
              <a:t> (CERN)</a:t>
            </a:r>
            <a:endParaRPr lang="en-US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22"/>
    </mc:Choice>
    <mc:Fallback xmlns="">
      <p:transition spd="slow" advTm="2062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/>
          <p:cNvSpPr/>
          <p:nvPr/>
        </p:nvSpPr>
        <p:spPr>
          <a:xfrm>
            <a:off x="534536" y="4809962"/>
            <a:ext cx="6056388" cy="8365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2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33507" y="1523314"/>
            <a:ext cx="3049718" cy="1944711"/>
            <a:chOff x="468392" y="2170084"/>
            <a:chExt cx="3049718" cy="1944711"/>
          </a:xfrm>
        </p:grpSpPr>
        <p:sp>
          <p:nvSpPr>
            <p:cNvPr id="84" name="Rectangle 83"/>
            <p:cNvSpPr/>
            <p:nvPr/>
          </p:nvSpPr>
          <p:spPr>
            <a:xfrm>
              <a:off x="468393" y="2170084"/>
              <a:ext cx="3049717" cy="1944711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5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242591"/>
                </p:ext>
              </p:extLst>
            </p:nvPr>
          </p:nvGraphicFramePr>
          <p:xfrm>
            <a:off x="588666" y="2832846"/>
            <a:ext cx="2809170" cy="12250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Kaava" r:id="rId5" imgW="2133360" imgH="863280" progId="Equation.3">
                    <p:embed/>
                  </p:oleObj>
                </mc:Choice>
                <mc:Fallback>
                  <p:oleObj name="Kaava" r:id="rId5" imgW="2133360" imgH="863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666" y="2832846"/>
                          <a:ext cx="2809170" cy="1225026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TextBox 75"/>
            <p:cNvSpPr txBox="1"/>
            <p:nvPr/>
          </p:nvSpPr>
          <p:spPr>
            <a:xfrm>
              <a:off x="468392" y="2186515"/>
              <a:ext cx="3049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 smtClean="0"/>
                <a:t>Heat</a:t>
              </a:r>
              <a:r>
                <a:rPr lang="fi-FI" dirty="0" smtClean="0"/>
                <a:t> </a:t>
              </a:r>
              <a:r>
                <a:rPr lang="fi-FI" dirty="0" err="1" smtClean="0"/>
                <a:t>diffusion</a:t>
              </a:r>
              <a:r>
                <a:rPr lang="fi-FI" dirty="0"/>
                <a:t> </a:t>
              </a:r>
              <a:r>
                <a:rPr lang="fi-FI" dirty="0" err="1" smtClean="0"/>
                <a:t>from</a:t>
              </a:r>
              <a:r>
                <a:rPr lang="fi-FI" dirty="0" smtClean="0"/>
                <a:t> </a:t>
              </a:r>
              <a:r>
                <a:rPr lang="fi-FI" dirty="0" err="1" smtClean="0"/>
                <a:t>heater</a:t>
              </a:r>
              <a:r>
                <a:rPr lang="fi-FI" dirty="0" smtClean="0"/>
                <a:t> to </a:t>
              </a:r>
              <a:r>
                <a:rPr lang="fi-FI" dirty="0" err="1" smtClean="0"/>
                <a:t>cable</a:t>
              </a:r>
              <a:r>
                <a:rPr lang="fi-FI" dirty="0" smtClean="0"/>
                <a:t>:</a:t>
              </a:r>
              <a:endParaRPr lang="en-US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47530" y="3828956"/>
            <a:ext cx="3721517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b="1" u="sng" dirty="0" err="1">
                <a:solidFill>
                  <a:schemeClr val="tx1"/>
                </a:solidFill>
              </a:rPr>
              <a:t>Quench</a:t>
            </a:r>
            <a:r>
              <a:rPr lang="fi-FI" b="1" u="sng" dirty="0">
                <a:solidFill>
                  <a:schemeClr val="tx1"/>
                </a:solidFill>
              </a:rPr>
              <a:t> </a:t>
            </a:r>
            <a:r>
              <a:rPr lang="fi-FI" b="1" u="sng" dirty="0" err="1">
                <a:solidFill>
                  <a:schemeClr val="tx1"/>
                </a:solidFill>
              </a:rPr>
              <a:t>when</a:t>
            </a:r>
            <a:r>
              <a:rPr lang="fi-FI" b="1" u="sng" dirty="0">
                <a:solidFill>
                  <a:schemeClr val="tx1"/>
                </a:solidFill>
              </a:rPr>
              <a:t> </a:t>
            </a:r>
            <a:r>
              <a:rPr lang="fi-FI" b="1" u="sng" dirty="0" err="1">
                <a:solidFill>
                  <a:schemeClr val="tx1"/>
                </a:solidFill>
              </a:rPr>
              <a:t>I</a:t>
            </a:r>
            <a:r>
              <a:rPr lang="fi-FI" b="1" u="sng" baseline="-25000" dirty="0" err="1">
                <a:solidFill>
                  <a:schemeClr val="tx1"/>
                </a:solidFill>
              </a:rPr>
              <a:t>c</a:t>
            </a:r>
            <a:r>
              <a:rPr lang="fi-FI" b="1" u="sng" dirty="0">
                <a:solidFill>
                  <a:schemeClr val="tx1"/>
                </a:solidFill>
              </a:rPr>
              <a:t> == </a:t>
            </a:r>
            <a:r>
              <a:rPr lang="fi-FI" b="1" u="sng" dirty="0" err="1" smtClean="0">
                <a:solidFill>
                  <a:schemeClr val="tx1"/>
                </a:solidFill>
              </a:rPr>
              <a:t>I</a:t>
            </a:r>
            <a:r>
              <a:rPr lang="fi-FI" b="1" u="sng" baseline="-25000" dirty="0" err="1" smtClean="0">
                <a:solidFill>
                  <a:schemeClr val="tx1"/>
                </a:solidFill>
              </a:rPr>
              <a:t>op</a:t>
            </a:r>
            <a:endParaRPr lang="fi-FI" dirty="0" smtClean="0"/>
          </a:p>
          <a:p>
            <a:r>
              <a:rPr lang="fi-FI" dirty="0" err="1" smtClean="0"/>
              <a:t>Account</a:t>
            </a:r>
            <a:r>
              <a:rPr lang="fi-FI" dirty="0" smtClean="0"/>
              <a:t> </a:t>
            </a:r>
            <a:r>
              <a:rPr lang="fi-FI" dirty="0"/>
              <a:t>for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redistribution</a:t>
            </a:r>
            <a:endParaRPr lang="fi-FI" baseline="-25000" dirty="0"/>
          </a:p>
        </p:txBody>
      </p:sp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009581"/>
              </p:ext>
            </p:extLst>
          </p:nvPr>
        </p:nvGraphicFramePr>
        <p:xfrm>
          <a:off x="2517862" y="4885501"/>
          <a:ext cx="4073283" cy="685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Kaava" r:id="rId7" imgW="2831760" imgH="444240" progId="Equation.3">
                  <p:embed/>
                </p:oleObj>
              </mc:Choice>
              <mc:Fallback>
                <p:oleObj name="Kaava" r:id="rId7" imgW="2831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7862" y="4885501"/>
                        <a:ext cx="4073283" cy="68550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609122" y="4905087"/>
            <a:ext cx="1844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</a:t>
            </a:r>
            <a:r>
              <a:rPr lang="fi-FI" dirty="0" smtClean="0"/>
              <a:t> </a:t>
            </a:r>
            <a:r>
              <a:rPr lang="fi-FI" dirty="0" err="1" smtClean="0"/>
              <a:t>generation</a:t>
            </a:r>
            <a:r>
              <a:rPr lang="fi-FI" dirty="0" smtClean="0"/>
              <a:t> in </a:t>
            </a:r>
            <a:r>
              <a:rPr lang="fi-FI" dirty="0" err="1" smtClean="0"/>
              <a:t>cable</a:t>
            </a:r>
            <a:r>
              <a:rPr lang="fi-FI" dirty="0" smtClean="0"/>
              <a:t>: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9122" y="172552"/>
            <a:ext cx="3119897" cy="1081377"/>
            <a:chOff x="3975651" y="245484"/>
            <a:chExt cx="3119897" cy="1081377"/>
          </a:xfrm>
        </p:grpSpPr>
        <p:graphicFrame>
          <p:nvGraphicFramePr>
            <p:cNvPr id="68" name="Object 6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9107206"/>
                </p:ext>
              </p:extLst>
            </p:nvPr>
          </p:nvGraphicFramePr>
          <p:xfrm>
            <a:off x="4249337" y="793922"/>
            <a:ext cx="2551113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9" name="Kaava" r:id="rId9" imgW="1574640" imgH="253800" progId="Equation.3">
                    <p:embed/>
                  </p:oleObj>
                </mc:Choice>
                <mc:Fallback>
                  <p:oleObj name="Kaava" r:id="rId9" imgW="157464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9337" y="793922"/>
                          <a:ext cx="2551113" cy="43180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0" name="TextBox 69"/>
            <p:cNvSpPr txBox="1"/>
            <p:nvPr/>
          </p:nvSpPr>
          <p:spPr>
            <a:xfrm>
              <a:off x="4046278" y="347098"/>
              <a:ext cx="30107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 smtClean="0"/>
                <a:t>Heat</a:t>
              </a:r>
              <a:r>
                <a:rPr lang="fi-FI" dirty="0" smtClean="0"/>
                <a:t> </a:t>
              </a:r>
              <a:r>
                <a:rPr lang="fi-FI" dirty="0" err="1" smtClean="0"/>
                <a:t>generation</a:t>
              </a:r>
              <a:r>
                <a:rPr lang="fi-FI" dirty="0" smtClean="0"/>
                <a:t> in </a:t>
              </a:r>
              <a:r>
                <a:rPr lang="fi-FI" dirty="0" err="1" smtClean="0"/>
                <a:t>heater</a:t>
              </a:r>
              <a:r>
                <a:rPr lang="fi-FI" dirty="0" smtClean="0"/>
                <a:t>: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975651" y="245484"/>
              <a:ext cx="3119897" cy="1081377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Straight Arrow Connector 25"/>
          <p:cNvCxnSpPr>
            <a:stCxn id="18" idx="3"/>
          </p:cNvCxnSpPr>
          <p:nvPr/>
        </p:nvCxnSpPr>
        <p:spPr>
          <a:xfrm>
            <a:off x="3729019" y="713241"/>
            <a:ext cx="3175476" cy="48637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729019" y="1067876"/>
            <a:ext cx="765489" cy="7716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3729019" y="905144"/>
            <a:ext cx="1904615" cy="23989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296" y="918085"/>
            <a:ext cx="5128500" cy="348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5" name="Straight Arrow Connector 84"/>
          <p:cNvCxnSpPr>
            <a:stCxn id="84" idx="3"/>
          </p:cNvCxnSpPr>
          <p:nvPr/>
        </p:nvCxnSpPr>
        <p:spPr>
          <a:xfrm>
            <a:off x="3683225" y="2495670"/>
            <a:ext cx="811283" cy="648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683224" y="2172844"/>
            <a:ext cx="811284" cy="648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3662456" y="2325244"/>
            <a:ext cx="824303" cy="7548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3855046" y="3229890"/>
            <a:ext cx="569720" cy="57246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4746356" y="3802352"/>
            <a:ext cx="469480" cy="100761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4981096" y="3802353"/>
            <a:ext cx="448960" cy="100760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4486759" y="3802351"/>
            <a:ext cx="519194" cy="100761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340570" y="5792594"/>
            <a:ext cx="3757554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/>
              <a:t>T. Salmi </a:t>
            </a:r>
            <a:r>
              <a:rPr lang="fi-FI" sz="1600" dirty="0" smtClean="0"/>
              <a:t>et al., </a:t>
            </a:r>
            <a:r>
              <a:rPr lang="fi-FI" sz="1600" dirty="0" smtClean="0"/>
              <a:t>IEEE TAS. </a:t>
            </a:r>
            <a:r>
              <a:rPr lang="fi-FI" sz="1600" dirty="0" smtClean="0"/>
              <a:t>24(4), </a:t>
            </a:r>
            <a:r>
              <a:rPr lang="fi-FI" sz="1600" dirty="0" smtClean="0"/>
              <a:t>2014</a:t>
            </a:r>
            <a:endParaRPr lang="fi-FI" sz="1600" dirty="0" smtClean="0"/>
          </a:p>
          <a:p>
            <a:pPr marL="0" lvl="1"/>
            <a:r>
              <a:rPr lang="fi-FI" sz="1600" dirty="0" smtClean="0"/>
              <a:t>T. Salmi et al., </a:t>
            </a:r>
            <a:r>
              <a:rPr lang="fi-FI" sz="1600" dirty="0" smtClean="0"/>
              <a:t>IEEE TAS25(3</a:t>
            </a:r>
            <a:r>
              <a:rPr lang="fi-FI" sz="1600" dirty="0"/>
              <a:t>), </a:t>
            </a:r>
            <a:r>
              <a:rPr lang="fi-FI" sz="1600" dirty="0" smtClean="0"/>
              <a:t>2015</a:t>
            </a:r>
            <a:endParaRPr lang="fi-FI" sz="1600" dirty="0"/>
          </a:p>
        </p:txBody>
      </p:sp>
      <p:sp>
        <p:nvSpPr>
          <p:cNvPr id="38" name="Rectangle 37"/>
          <p:cNvSpPr/>
          <p:nvPr/>
        </p:nvSpPr>
        <p:spPr>
          <a:xfrm>
            <a:off x="7442581" y="497788"/>
            <a:ext cx="163096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dirty="0"/>
              <a:t>One </a:t>
            </a:r>
            <a:r>
              <a:rPr lang="fi-FI" dirty="0" err="1"/>
              <a:t>coil</a:t>
            </a:r>
            <a:r>
              <a:rPr lang="fi-FI" dirty="0"/>
              <a:t> </a:t>
            </a:r>
            <a:r>
              <a:rPr lang="fi-FI" dirty="0" err="1"/>
              <a:t>turn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49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63"/>
    </mc:Choice>
    <mc:Fallback xmlns="">
      <p:transition spd="slow" advTm="52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3" grpId="0" animBg="1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1073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Analyzed</a:t>
            </a:r>
            <a:r>
              <a:rPr lang="fi-FI" dirty="0" smtClean="0"/>
              <a:t> </a:t>
            </a:r>
            <a:r>
              <a:rPr lang="fi-FI" dirty="0" err="1" smtClean="0"/>
              <a:t>cable</a:t>
            </a:r>
            <a:r>
              <a:rPr lang="fi-FI" dirty="0" smtClean="0"/>
              <a:t> </a:t>
            </a:r>
            <a:r>
              <a:rPr lang="fi-FI" dirty="0" err="1" smtClean="0"/>
              <a:t>based</a:t>
            </a:r>
            <a:r>
              <a:rPr lang="fi-FI" dirty="0" smtClean="0"/>
              <a:t> </a:t>
            </a:r>
            <a:r>
              <a:rPr lang="fi-FI" dirty="0"/>
              <a:t>on </a:t>
            </a:r>
            <a:r>
              <a:rPr lang="fi-FI" dirty="0" smtClean="0"/>
              <a:t>FM0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84058" y="6502603"/>
            <a:ext cx="2133600" cy="365125"/>
          </a:xfrm>
        </p:spPr>
        <p:txBody>
          <a:bodyPr/>
          <a:lstStyle/>
          <a:p>
            <a:fld id="{A52ECB39-0AA1-43B7-AE1C-33B3A7BD1208}" type="slidenum">
              <a:rPr lang="en-US" smtClean="0"/>
              <a:t>3</a:t>
            </a:fld>
            <a:endParaRPr lang="en-US"/>
          </a:p>
        </p:txBody>
      </p:sp>
      <p:grpSp>
        <p:nvGrpSpPr>
          <p:cNvPr id="3079" name="Group 3078"/>
          <p:cNvGrpSpPr/>
          <p:nvPr/>
        </p:nvGrpSpPr>
        <p:grpSpPr>
          <a:xfrm>
            <a:off x="571178" y="3179026"/>
            <a:ext cx="5159636" cy="1264642"/>
            <a:chOff x="107504" y="1732310"/>
            <a:chExt cx="5159636" cy="1264642"/>
          </a:xfrm>
        </p:grpSpPr>
        <p:pic>
          <p:nvPicPr>
            <p:cNvPr id="8" name="Image 3" descr="C:\DATA\03-EuCARD 2\. Reports\Material for reports\MS64 Fig. 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962532"/>
              <a:ext cx="4896544" cy="10344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637575" y="1732310"/>
              <a:ext cx="16295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err="1" smtClean="0">
                  <a:solidFill>
                    <a:srgbClr val="FF0000"/>
                  </a:solidFill>
                </a:rPr>
                <a:t>Wt</a:t>
              </a:r>
              <a:r>
                <a:rPr lang="fi-FI" b="1" dirty="0" smtClean="0">
                  <a:solidFill>
                    <a:srgbClr val="FF0000"/>
                  </a:solidFill>
                </a:rPr>
                <a:t> = 12 mm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52455" y="1928851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dirty="0" err="1" smtClean="0">
                  <a:solidFill>
                    <a:srgbClr val="FF0000"/>
                  </a:solidFill>
                </a:rPr>
                <a:t>Wx</a:t>
              </a:r>
              <a:r>
                <a:rPr lang="fi-FI" b="1" dirty="0" smtClean="0">
                  <a:solidFill>
                    <a:srgbClr val="FF0000"/>
                  </a:solidFill>
                </a:rPr>
                <a:t> = 5.5 mm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ight Arrow 14"/>
          <p:cNvSpPr/>
          <p:nvPr/>
        </p:nvSpPr>
        <p:spPr>
          <a:xfrm rot="752430">
            <a:off x="5511969" y="3983963"/>
            <a:ext cx="922068" cy="19500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75" name="Group 3074"/>
          <p:cNvGrpSpPr/>
          <p:nvPr/>
        </p:nvGrpSpPr>
        <p:grpSpPr>
          <a:xfrm>
            <a:off x="6300192" y="2144745"/>
            <a:ext cx="2655767" cy="819517"/>
            <a:chOff x="-414799" y="3992694"/>
            <a:chExt cx="2655767" cy="819517"/>
          </a:xfrm>
        </p:grpSpPr>
        <p:sp>
          <p:nvSpPr>
            <p:cNvPr id="14" name="Rectangle 13"/>
            <p:cNvSpPr/>
            <p:nvPr/>
          </p:nvSpPr>
          <p:spPr>
            <a:xfrm>
              <a:off x="859601" y="4092211"/>
              <a:ext cx="190800" cy="720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361361" y="4405193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15 </a:t>
              </a:r>
              <a:r>
                <a:rPr lang="fi-FI" dirty="0" err="1" smtClean="0"/>
                <a:t>Tapes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201520" y="4146114"/>
              <a:ext cx="2096" cy="65111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203616" y="4283804"/>
              <a:ext cx="1037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5.7 mm</a:t>
              </a:r>
              <a:endParaRPr lang="en-US" dirty="0"/>
            </a:p>
          </p:txBody>
        </p:sp>
        <p:sp>
          <p:nvSpPr>
            <p:cNvPr id="3072" name="TextBox 3071"/>
            <p:cNvSpPr txBox="1"/>
            <p:nvPr/>
          </p:nvSpPr>
          <p:spPr>
            <a:xfrm>
              <a:off x="-414799" y="3992694"/>
              <a:ext cx="1465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u="sng" dirty="0" err="1" smtClean="0">
                  <a:solidFill>
                    <a:schemeClr val="accent2"/>
                  </a:solidFill>
                </a:rPr>
                <a:t>Cable</a:t>
              </a:r>
              <a:r>
                <a:rPr lang="fi-FI" b="1" u="sng" dirty="0" smtClean="0">
                  <a:solidFill>
                    <a:schemeClr val="accent2"/>
                  </a:solidFill>
                </a:rPr>
                <a:t> 1</a:t>
              </a:r>
              <a:endParaRPr lang="en-US" b="1" u="sng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076" name="Group 3075"/>
          <p:cNvGrpSpPr/>
          <p:nvPr/>
        </p:nvGrpSpPr>
        <p:grpSpPr>
          <a:xfrm>
            <a:off x="6372200" y="3576112"/>
            <a:ext cx="2573655" cy="1809332"/>
            <a:chOff x="2375758" y="3923924"/>
            <a:chExt cx="2573655" cy="1809332"/>
          </a:xfrm>
        </p:grpSpPr>
        <p:sp>
          <p:nvSpPr>
            <p:cNvPr id="17" name="Rectangle 16"/>
            <p:cNvSpPr/>
            <p:nvPr/>
          </p:nvSpPr>
          <p:spPr>
            <a:xfrm>
              <a:off x="3717017" y="4293256"/>
              <a:ext cx="93600" cy="14400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47766" y="436213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7.5 </a:t>
              </a:r>
              <a:r>
                <a:rPr lang="fi-FI" dirty="0" err="1" smtClean="0"/>
                <a:t>Tapes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946386" y="4309429"/>
              <a:ext cx="0" cy="142382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946386" y="4362138"/>
              <a:ext cx="10030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11.4 mm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75758" y="3923924"/>
              <a:ext cx="11608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b="1" u="sng" dirty="0" err="1" smtClean="0">
                  <a:solidFill>
                    <a:schemeClr val="accent5"/>
                  </a:solidFill>
                </a:rPr>
                <a:t>Cable</a:t>
              </a:r>
              <a:r>
                <a:rPr lang="fi-FI" b="1" u="sng" dirty="0" smtClean="0">
                  <a:solidFill>
                    <a:schemeClr val="accent5"/>
                  </a:solidFill>
                </a:rPr>
                <a:t> 2</a:t>
              </a:r>
              <a:endParaRPr lang="en-US" b="1" u="sng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5" name="Right Arrow 34"/>
          <p:cNvSpPr/>
          <p:nvPr/>
        </p:nvSpPr>
        <p:spPr>
          <a:xfrm rot="19775884">
            <a:off x="5476490" y="3411296"/>
            <a:ext cx="828998" cy="20498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37994" y="1398801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b="1" dirty="0" smtClean="0"/>
              <a:t>15-tape </a:t>
            </a:r>
            <a:r>
              <a:rPr lang="fi-FI" sz="2000" b="1" dirty="0" err="1" smtClean="0"/>
              <a:t>Roebel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cable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modeled</a:t>
            </a:r>
            <a:r>
              <a:rPr lang="fi-FI" sz="2000" b="1" dirty="0" smtClean="0"/>
              <a:t> as </a:t>
            </a:r>
            <a:r>
              <a:rPr lang="fi-FI" sz="2000" b="1" dirty="0" err="1" smtClean="0"/>
              <a:t>stacked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tape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cable</a:t>
            </a:r>
            <a:endParaRPr lang="fi-FI" sz="2000" b="1" dirty="0" smtClean="0"/>
          </a:p>
          <a:p>
            <a:endParaRPr lang="fi-FI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b="1" dirty="0" smtClean="0"/>
              <a:t>2 </a:t>
            </a:r>
            <a:r>
              <a:rPr lang="fi-FI" sz="2000" b="1" dirty="0" err="1" smtClean="0"/>
              <a:t>geometries</a:t>
            </a:r>
            <a:r>
              <a:rPr lang="fi-FI" sz="2000" b="1" dirty="0"/>
              <a:t> </a:t>
            </a:r>
            <a:r>
              <a:rPr lang="fi-FI" sz="2000" b="1" dirty="0" err="1" smtClean="0"/>
              <a:t>conserving</a:t>
            </a:r>
            <a:r>
              <a:rPr lang="fi-FI" sz="2000" b="1" dirty="0" smtClean="0"/>
              <a:t> </a:t>
            </a:r>
            <a:r>
              <a:rPr lang="fi-FI" sz="2000" b="1" dirty="0" err="1"/>
              <a:t>A</a:t>
            </a:r>
            <a:r>
              <a:rPr lang="fi-FI" sz="2000" b="1" baseline="-25000" dirty="0" err="1"/>
              <a:t>cable</a:t>
            </a:r>
            <a:r>
              <a:rPr lang="fi-FI" sz="2000" b="1" dirty="0"/>
              <a:t> and </a:t>
            </a:r>
            <a:r>
              <a:rPr lang="fi-FI" sz="2000" b="1" dirty="0" err="1"/>
              <a:t>material</a:t>
            </a:r>
            <a:r>
              <a:rPr lang="fi-FI" sz="2000" b="1" dirty="0"/>
              <a:t> </a:t>
            </a:r>
            <a:r>
              <a:rPr lang="fi-FI" sz="2000" b="1" dirty="0" err="1"/>
              <a:t>fractions</a:t>
            </a:r>
            <a:r>
              <a:rPr lang="fi-FI" sz="2000" b="1" dirty="0"/>
              <a:t> </a:t>
            </a:r>
          </a:p>
          <a:p>
            <a:endParaRPr lang="fi-FI" sz="2000" b="1" dirty="0" smtClean="0"/>
          </a:p>
        </p:txBody>
      </p:sp>
      <p:sp>
        <p:nvSpPr>
          <p:cNvPr id="3080" name="Rectangle 3079"/>
          <p:cNvSpPr/>
          <p:nvPr/>
        </p:nvSpPr>
        <p:spPr>
          <a:xfrm>
            <a:off x="7524328" y="3800929"/>
            <a:ext cx="536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401892" y="2000729"/>
            <a:ext cx="536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TextBox 3080"/>
          <p:cNvSpPr txBox="1"/>
          <p:nvPr/>
        </p:nvSpPr>
        <p:spPr>
          <a:xfrm>
            <a:off x="8244408" y="1631397"/>
            <a:ext cx="10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45438" y="3434844"/>
            <a:ext cx="10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endParaRPr lang="en-US" dirty="0"/>
          </a:p>
        </p:txBody>
      </p:sp>
      <p:cxnSp>
        <p:nvCxnSpPr>
          <p:cNvPr id="3083" name="Straight Arrow Connector 3082"/>
          <p:cNvCxnSpPr>
            <a:endCxn id="45" idx="3"/>
          </p:cNvCxnSpPr>
          <p:nvPr/>
        </p:nvCxnSpPr>
        <p:spPr>
          <a:xfrm flipH="1">
            <a:off x="7938091" y="1856713"/>
            <a:ext cx="306317" cy="16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8039121" y="3632189"/>
            <a:ext cx="306317" cy="166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80177" y="5632381"/>
            <a:ext cx="6548581" cy="33855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 smtClean="0"/>
              <a:t>G. Kirby and M. </a:t>
            </a:r>
            <a:r>
              <a:rPr lang="fi-FI" sz="1600" dirty="0" err="1" smtClean="0"/>
              <a:t>Durante</a:t>
            </a:r>
            <a:r>
              <a:rPr lang="fi-FI" sz="1600" dirty="0" smtClean="0"/>
              <a:t>, EuCARD2 </a:t>
            </a:r>
            <a:r>
              <a:rPr lang="fi-FI" sz="1600" dirty="0" err="1" smtClean="0"/>
              <a:t>Milestone</a:t>
            </a:r>
            <a:r>
              <a:rPr lang="fi-FI" sz="1600" dirty="0" smtClean="0"/>
              <a:t> </a:t>
            </a:r>
            <a:r>
              <a:rPr lang="fi-FI" sz="1600" dirty="0" err="1" smtClean="0"/>
              <a:t>report</a:t>
            </a:r>
            <a:r>
              <a:rPr lang="fi-FI" sz="1600" dirty="0" smtClean="0"/>
              <a:t>, MS64, 2014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64599" y="6034400"/>
            <a:ext cx="3936569" cy="33855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i="1" dirty="0" smtClean="0"/>
              <a:t>J</a:t>
            </a:r>
            <a:r>
              <a:rPr lang="fi-FI" sz="1600" i="1" baseline="-25000" dirty="0" smtClean="0"/>
              <a:t>c</a:t>
            </a:r>
            <a:r>
              <a:rPr lang="fi-FI" sz="1600" i="1" dirty="0" smtClean="0"/>
              <a:t>(B,T,</a:t>
            </a:r>
            <a:r>
              <a:rPr lang="el-GR" sz="1600" i="1" dirty="0" smtClean="0"/>
              <a:t>α</a:t>
            </a:r>
            <a:r>
              <a:rPr lang="fi-FI" sz="1600" i="1" dirty="0" smtClean="0"/>
              <a:t>)</a:t>
            </a:r>
            <a:r>
              <a:rPr lang="fi-FI" sz="1600" dirty="0" smtClean="0"/>
              <a:t>: J. </a:t>
            </a:r>
            <a:r>
              <a:rPr lang="fi-FI" sz="1600" dirty="0" err="1" smtClean="0"/>
              <a:t>Fleiter</a:t>
            </a:r>
            <a:r>
              <a:rPr lang="fi-FI" sz="1600" dirty="0" smtClean="0"/>
              <a:t> (</a:t>
            </a:r>
            <a:r>
              <a:rPr lang="fi-FI" sz="1600" dirty="0" err="1" smtClean="0"/>
              <a:t>see</a:t>
            </a:r>
            <a:r>
              <a:rPr lang="fi-FI" sz="1600" dirty="0" smtClean="0"/>
              <a:t> </a:t>
            </a:r>
            <a:r>
              <a:rPr lang="fi-FI" sz="1600" dirty="0" err="1" smtClean="0"/>
              <a:t>talk</a:t>
            </a:r>
            <a:r>
              <a:rPr lang="fi-FI" sz="1600" dirty="0" smtClean="0"/>
              <a:t> </a:t>
            </a:r>
            <a:r>
              <a:rPr lang="fi-FI" sz="1600" dirty="0" err="1" smtClean="0"/>
              <a:t>by</a:t>
            </a:r>
            <a:r>
              <a:rPr lang="fi-FI" sz="1600" dirty="0" smtClean="0"/>
              <a:t> G. Kirby)</a:t>
            </a:r>
            <a:endParaRPr lang="fi-FI" sz="16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3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42"/>
    </mc:Choice>
    <mc:Fallback xmlns="">
      <p:transition spd="slow" advTm="484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45" grpId="0" animBg="1"/>
      <p:bldP spid="3081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H</a:t>
            </a:r>
            <a:r>
              <a:rPr lang="fi-FI" dirty="0" err="1" smtClean="0"/>
              <a:t>eater</a:t>
            </a:r>
            <a:r>
              <a:rPr lang="fi-FI" dirty="0" smtClean="0"/>
              <a:t> with 4 </a:t>
            </a:r>
            <a:r>
              <a:rPr lang="fi-FI" dirty="0" err="1" smtClean="0"/>
              <a:t>times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energy</a:t>
            </a:r>
            <a:r>
              <a:rPr lang="fi-FI" dirty="0" smtClean="0"/>
              <a:t> </a:t>
            </a:r>
            <a:r>
              <a:rPr lang="fi-FI" dirty="0" err="1" smtClean="0"/>
              <a:t>than</a:t>
            </a:r>
            <a:r>
              <a:rPr lang="fi-FI" dirty="0" smtClean="0"/>
              <a:t> </a:t>
            </a:r>
            <a:r>
              <a:rPr lang="fi-FI" dirty="0" err="1" smtClean="0"/>
              <a:t>typical</a:t>
            </a:r>
            <a:r>
              <a:rPr lang="fi-FI" dirty="0" smtClean="0"/>
              <a:t> LTS </a:t>
            </a:r>
            <a:r>
              <a:rPr lang="fi-FI" dirty="0" err="1" smtClean="0"/>
              <a:t>heater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713" y="2154264"/>
            <a:ext cx="8229600" cy="4098899"/>
          </a:xfrm>
        </p:spPr>
        <p:txBody>
          <a:bodyPr/>
          <a:lstStyle/>
          <a:p>
            <a:r>
              <a:rPr lang="fi-FI" sz="2000" dirty="0" smtClean="0"/>
              <a:t>ASC-2014</a:t>
            </a:r>
            <a:r>
              <a:rPr lang="fi-FI" sz="2000" dirty="0" smtClean="0"/>
              <a:t>: In HTS </a:t>
            </a: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typical</a:t>
            </a:r>
            <a:r>
              <a:rPr lang="fi-FI" sz="2000" dirty="0" smtClean="0"/>
              <a:t> LTS </a:t>
            </a: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/>
              <a:t>(25 </a:t>
            </a:r>
            <a:r>
              <a:rPr lang="fi-FI" sz="2000" dirty="0" smtClean="0"/>
              <a:t>µm </a:t>
            </a:r>
            <a:r>
              <a:rPr lang="fi-FI" sz="2000" dirty="0" err="1" smtClean="0"/>
              <a:t>thick</a:t>
            </a:r>
            <a:r>
              <a:rPr lang="fi-FI" sz="2000" dirty="0" smtClean="0"/>
              <a:t> with </a:t>
            </a:r>
            <a:r>
              <a:rPr lang="fi-FI" sz="2000" dirty="0"/>
              <a:t>50 </a:t>
            </a:r>
            <a:r>
              <a:rPr lang="fi-FI" sz="2000" dirty="0" smtClean="0"/>
              <a:t>W/cm</a:t>
            </a:r>
            <a:r>
              <a:rPr lang="fi-FI" sz="2000" baseline="30000" dirty="0" smtClean="0"/>
              <a:t>2</a:t>
            </a:r>
            <a:r>
              <a:rPr lang="fi-FI" sz="2000" dirty="0" smtClean="0"/>
              <a:t>, 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fi-FI" sz="2000" baseline="-25000" dirty="0"/>
              <a:t>RC</a:t>
            </a:r>
            <a:r>
              <a:rPr lang="fi-FI" sz="2000" dirty="0" smtClean="0"/>
              <a:t> 50 ms) </a:t>
            </a:r>
            <a:r>
              <a:rPr lang="fi-FI" sz="2000" dirty="0" err="1" smtClean="0"/>
              <a:t>does</a:t>
            </a:r>
            <a:r>
              <a:rPr lang="fi-FI" sz="2000" dirty="0" smtClean="0"/>
              <a:t> </a:t>
            </a:r>
            <a:r>
              <a:rPr lang="fi-FI" sz="2000" dirty="0" err="1" smtClean="0"/>
              <a:t>not</a:t>
            </a:r>
            <a:r>
              <a:rPr lang="fi-FI" sz="2000" dirty="0" smtClean="0"/>
              <a:t> </a:t>
            </a:r>
            <a:r>
              <a:rPr lang="fi-FI" sz="2000" dirty="0" err="1" smtClean="0"/>
              <a:t>quench</a:t>
            </a:r>
            <a:r>
              <a:rPr lang="fi-FI" sz="2000" dirty="0" smtClean="0"/>
              <a:t> </a:t>
            </a:r>
            <a:r>
              <a:rPr lang="fi-FI" sz="2000" dirty="0" smtClean="0"/>
              <a:t>for T</a:t>
            </a:r>
            <a:r>
              <a:rPr lang="fi-FI" sz="2000" baseline="-25000" dirty="0" smtClean="0"/>
              <a:t>cs</a:t>
            </a:r>
            <a:r>
              <a:rPr lang="fi-FI" sz="2000" dirty="0" smtClean="0"/>
              <a:t> &gt; ~20 K</a:t>
            </a:r>
          </a:p>
          <a:p>
            <a:endParaRPr lang="fi-FI" sz="1800" dirty="0"/>
          </a:p>
          <a:p>
            <a:r>
              <a:rPr lang="fi-FI" sz="2000" dirty="0" smtClean="0"/>
              <a:t>Here </a:t>
            </a:r>
            <a:r>
              <a:rPr lang="fi-FI" sz="2000" dirty="0" err="1" smtClean="0"/>
              <a:t>was</a:t>
            </a:r>
            <a:r>
              <a:rPr lang="fi-FI" sz="2000" dirty="0" smtClean="0"/>
              <a:t> </a:t>
            </a:r>
            <a:r>
              <a:rPr lang="fi-FI" sz="2000" dirty="0" err="1" smtClean="0"/>
              <a:t>analyzed</a:t>
            </a:r>
            <a:r>
              <a:rPr lang="fi-FI" sz="2000" dirty="0" smtClean="0"/>
              <a:t> a </a:t>
            </a:r>
            <a:r>
              <a:rPr lang="fi-FI" sz="2000" b="1" dirty="0" smtClean="0">
                <a:solidFill>
                  <a:schemeClr val="accent6"/>
                </a:solidFill>
              </a:rPr>
              <a:t>50 </a:t>
            </a:r>
            <a:r>
              <a:rPr lang="fi-FI" sz="2000" b="1" dirty="0" smtClean="0">
                <a:solidFill>
                  <a:schemeClr val="accent6"/>
                </a:solidFill>
              </a:rPr>
              <a:t>µm </a:t>
            </a:r>
            <a:r>
              <a:rPr lang="fi-FI" sz="2000" dirty="0" err="1"/>
              <a:t>thick</a:t>
            </a:r>
            <a:r>
              <a:rPr lang="fi-FI" sz="2000" dirty="0"/>
              <a:t> </a:t>
            </a:r>
            <a:r>
              <a:rPr lang="fi-FI" sz="2000" dirty="0" err="1"/>
              <a:t>stainless</a:t>
            </a:r>
            <a:r>
              <a:rPr lang="fi-FI" sz="2000" dirty="0"/>
              <a:t> </a:t>
            </a:r>
            <a:r>
              <a:rPr lang="fi-FI" sz="2000" dirty="0" err="1" smtClean="0"/>
              <a:t>steel</a:t>
            </a:r>
            <a:r>
              <a:rPr lang="fi-FI" sz="2000" dirty="0" smtClean="0"/>
              <a:t> </a:t>
            </a:r>
            <a:r>
              <a:rPr lang="fi-FI" sz="2000" dirty="0" err="1" smtClean="0"/>
              <a:t>heater</a:t>
            </a:r>
            <a:r>
              <a:rPr lang="fi-FI" sz="2000" dirty="0"/>
              <a:t> </a:t>
            </a:r>
            <a:r>
              <a:rPr lang="fi-FI" sz="2000" dirty="0" smtClean="0"/>
              <a:t>with </a:t>
            </a:r>
            <a:r>
              <a:rPr lang="fi-FI" sz="2000" b="1" dirty="0">
                <a:solidFill>
                  <a:srgbClr val="C00000"/>
                </a:solidFill>
              </a:rPr>
              <a:t>200 W/cm</a:t>
            </a:r>
            <a:r>
              <a:rPr lang="fi-FI" sz="2000" b="1" baseline="30000" dirty="0">
                <a:solidFill>
                  <a:srgbClr val="C00000"/>
                </a:solidFill>
              </a:rPr>
              <a:t>2</a:t>
            </a:r>
            <a:r>
              <a:rPr lang="fi-FI" sz="2000" b="1" dirty="0">
                <a:solidFill>
                  <a:srgbClr val="C00000"/>
                </a:solidFill>
              </a:rPr>
              <a:t>  (40 </a:t>
            </a:r>
            <a:r>
              <a:rPr lang="fi-FI" sz="2000" b="1" dirty="0" smtClean="0">
                <a:solidFill>
                  <a:srgbClr val="C00000"/>
                </a:solidFill>
              </a:rPr>
              <a:t>W/mm</a:t>
            </a:r>
            <a:r>
              <a:rPr lang="fi-FI" sz="2000" b="1" baseline="30000" dirty="0" smtClean="0">
                <a:solidFill>
                  <a:srgbClr val="C00000"/>
                </a:solidFill>
              </a:rPr>
              <a:t>3</a:t>
            </a:r>
            <a:r>
              <a:rPr lang="fi-FI" sz="2000" b="1" dirty="0" smtClean="0">
                <a:solidFill>
                  <a:srgbClr val="C00000"/>
                </a:solidFill>
              </a:rPr>
              <a:t>) </a:t>
            </a:r>
            <a:r>
              <a:rPr lang="fi-FI" sz="2000" dirty="0" smtClean="0"/>
              <a:t>and</a:t>
            </a:r>
            <a:r>
              <a:rPr lang="fi-FI" sz="2000" b="1" dirty="0" smtClean="0">
                <a:solidFill>
                  <a:srgbClr val="C00000"/>
                </a:solidFill>
              </a:rPr>
              <a:t> 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fi-FI" sz="1800" baseline="-25000" dirty="0"/>
              <a:t>RC</a:t>
            </a:r>
            <a:r>
              <a:rPr lang="fi-FI" sz="1800" dirty="0"/>
              <a:t> 50 </a:t>
            </a:r>
            <a:r>
              <a:rPr lang="fi-FI" sz="1800" dirty="0" smtClean="0"/>
              <a:t>ms</a:t>
            </a:r>
            <a:r>
              <a:rPr lang="en-US" sz="1800" dirty="0" smtClean="0"/>
              <a:t> (</a:t>
            </a:r>
            <a:r>
              <a:rPr lang="fi-FI" sz="1800" dirty="0" smtClean="0"/>
              <a:t>50 </a:t>
            </a:r>
            <a:r>
              <a:rPr lang="fi-FI" sz="1800" dirty="0"/>
              <a:t>µm </a:t>
            </a:r>
            <a:r>
              <a:rPr lang="fi-FI" sz="1800" dirty="0" smtClean="0"/>
              <a:t>Kapton) </a:t>
            </a:r>
            <a:endParaRPr lang="fi-FI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04914" y="5238710"/>
            <a:ext cx="4903276" cy="83099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dirty="0" smtClean="0"/>
              <a:t>H. </a:t>
            </a:r>
            <a:r>
              <a:rPr lang="fi-FI" sz="1600" dirty="0"/>
              <a:t>Felice et al</a:t>
            </a:r>
            <a:r>
              <a:rPr lang="fi-FI" sz="1600" dirty="0" smtClean="0"/>
              <a:t>., IEEE TAS </a:t>
            </a:r>
            <a:r>
              <a:rPr lang="fi-FI" sz="1600" dirty="0"/>
              <a:t>19(3), </a:t>
            </a:r>
            <a:r>
              <a:rPr lang="fi-FI" sz="1600" dirty="0" smtClean="0"/>
              <a:t>2009 </a:t>
            </a:r>
          </a:p>
          <a:p>
            <a:pPr marL="0" lvl="1"/>
            <a:r>
              <a:rPr lang="fi-FI" sz="1600" dirty="0" smtClean="0"/>
              <a:t>T. Salmi et al., IEEE TAS 24(3</a:t>
            </a:r>
            <a:r>
              <a:rPr lang="fi-FI" sz="1600" dirty="0"/>
              <a:t>), </a:t>
            </a:r>
            <a:r>
              <a:rPr lang="fi-FI" sz="1600" dirty="0" smtClean="0"/>
              <a:t>2014 </a:t>
            </a:r>
            <a:endParaRPr lang="fi-FI" sz="1600" dirty="0" smtClean="0"/>
          </a:p>
          <a:p>
            <a:pPr marL="0" lvl="1"/>
            <a:r>
              <a:rPr lang="fi-FI" sz="1600" dirty="0"/>
              <a:t>T. Salmi and A. Stenvall, IEEE TAS 25(3), </a:t>
            </a:r>
            <a:r>
              <a:rPr lang="fi-FI" sz="1600" dirty="0" smtClean="0"/>
              <a:t>2015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384980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28"/>
    </mc:Choice>
    <mc:Fallback xmlns="">
      <p:transition spd="slow" advTm="403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-158750"/>
            <a:ext cx="8229600" cy="1143000"/>
          </a:xfrm>
        </p:spPr>
        <p:txBody>
          <a:bodyPr>
            <a:normAutofit/>
          </a:bodyPr>
          <a:lstStyle/>
          <a:p>
            <a:r>
              <a:rPr lang="fi-FI" sz="3600" dirty="0" err="1"/>
              <a:t>D</a:t>
            </a:r>
            <a:r>
              <a:rPr lang="fi-FI" sz="3600" dirty="0" err="1" smtClean="0"/>
              <a:t>elay</a:t>
            </a:r>
            <a:r>
              <a:rPr lang="fi-FI" sz="3600" dirty="0" smtClean="0"/>
              <a:t> </a:t>
            </a:r>
            <a:r>
              <a:rPr lang="fi-FI" sz="3600" dirty="0" smtClean="0"/>
              <a:t>to </a:t>
            </a:r>
            <a:r>
              <a:rPr lang="fi-FI" sz="3600" dirty="0" err="1" smtClean="0"/>
              <a:t>hotspot</a:t>
            </a:r>
            <a:r>
              <a:rPr lang="fi-FI" sz="3600" dirty="0" smtClean="0"/>
              <a:t> </a:t>
            </a:r>
            <a:r>
              <a:rPr lang="fi-FI" sz="3600" dirty="0" err="1" smtClean="0"/>
              <a:t>under</a:t>
            </a:r>
            <a:r>
              <a:rPr lang="fi-FI" sz="3600" dirty="0" smtClean="0"/>
              <a:t> </a:t>
            </a:r>
            <a:r>
              <a:rPr lang="fi-FI" sz="3600" dirty="0" err="1" smtClean="0"/>
              <a:t>heater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89432" y="769449"/>
            <a:ext cx="4691971" cy="4046537"/>
            <a:chOff x="526394" y="1699330"/>
            <a:chExt cx="4691971" cy="404653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394" y="1699330"/>
              <a:ext cx="4398963" cy="404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130133" y="4693586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1-D with ” --- ”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12512" y="1899385"/>
              <a:ext cx="1712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2000" b="1" dirty="0" err="1" smtClean="0"/>
                <a:t>Cable</a:t>
              </a:r>
              <a:r>
                <a:rPr lang="fi-FI" sz="2000" b="1" dirty="0" smtClean="0"/>
                <a:t> 2</a:t>
              </a:r>
              <a:endParaRPr lang="en-US" sz="20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83390" y="1930163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7030A0"/>
                  </a:solidFill>
                </a:rPr>
                <a:t>C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44780" y="3368847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chemeClr val="accent2">
                      <a:lumMod val="75000"/>
                    </a:schemeClr>
                  </a:solidFill>
                </a:rPr>
                <a:t>B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40724" y="3184181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srgbClr val="0070C0"/>
                  </a:solidFill>
                </a:rPr>
                <a:t>A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16086" y="2726968"/>
              <a:ext cx="219084" cy="193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853265" y="3913081"/>
              <a:ext cx="219084" cy="193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570202" y="3944077"/>
              <a:ext cx="219084" cy="193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125004"/>
              </p:ext>
            </p:extLst>
          </p:nvPr>
        </p:nvGraphicFramePr>
        <p:xfrm>
          <a:off x="704397" y="4815986"/>
          <a:ext cx="4223811" cy="109728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D</a:t>
                      </a:r>
                      <a:r>
                        <a:rPr lang="en-US" sz="1800" u="none" strike="noStrike" dirty="0" smtClean="0">
                          <a:effectLst/>
                        </a:rPr>
                        <a:t>:  35 K,   6 kA, 1.5 T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effectLst/>
                        </a:rPr>
                        <a:t>(5°) : 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effectLst/>
                        </a:rPr>
                        <a:t> = 52.5 K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029200" y="1210776"/>
            <a:ext cx="4021809" cy="4093428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 smtClean="0"/>
          </a:p>
          <a:p>
            <a:endParaRPr lang="fi-F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Delays</a:t>
            </a:r>
            <a:r>
              <a:rPr lang="fi-FI" sz="2000" dirty="0" smtClean="0"/>
              <a:t> ~55 ms </a:t>
            </a:r>
            <a:r>
              <a:rPr lang="fi-FI" sz="2000" dirty="0" err="1" smtClean="0"/>
              <a:t>if</a:t>
            </a:r>
            <a:r>
              <a:rPr lang="fi-FI" sz="2000" dirty="0" smtClean="0"/>
              <a:t> Tcs ~22-23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/>
              <a:t>Delays</a:t>
            </a:r>
            <a:r>
              <a:rPr lang="fi-FI" sz="2000" dirty="0"/>
              <a:t> </a:t>
            </a:r>
            <a:r>
              <a:rPr lang="fi-FI" sz="2000" dirty="0" smtClean="0"/>
              <a:t>&gt;100 ms </a:t>
            </a:r>
            <a:r>
              <a:rPr lang="fi-FI" sz="2000" dirty="0" err="1"/>
              <a:t>if</a:t>
            </a:r>
            <a:r>
              <a:rPr lang="fi-FI" sz="2000" dirty="0"/>
              <a:t> </a:t>
            </a:r>
            <a:r>
              <a:rPr lang="fi-FI" sz="2000" dirty="0" smtClean="0"/>
              <a:t>Tcs &gt;28 K</a:t>
            </a:r>
            <a:endParaRPr lang="fi-FI" sz="2000" dirty="0"/>
          </a:p>
          <a:p>
            <a:endParaRPr lang="fi-F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/>
              <a:t>Need</a:t>
            </a:r>
            <a:r>
              <a:rPr lang="fi-FI" sz="2000" dirty="0"/>
              <a:t> 40 – 80 mm long </a:t>
            </a:r>
            <a:r>
              <a:rPr lang="fi-FI" sz="2000" dirty="0" err="1"/>
              <a:t>heating</a:t>
            </a:r>
            <a:r>
              <a:rPr lang="fi-FI" sz="2000" dirty="0"/>
              <a:t> </a:t>
            </a:r>
            <a:r>
              <a:rPr lang="fi-FI" sz="2000" dirty="0" err="1"/>
              <a:t>stations</a:t>
            </a:r>
            <a:r>
              <a:rPr lang="fi-FI" sz="2000" dirty="0"/>
              <a:t> (</a:t>
            </a:r>
            <a:r>
              <a:rPr lang="fi-FI" sz="2000" dirty="0" err="1"/>
              <a:t>roebel</a:t>
            </a:r>
            <a:r>
              <a:rPr lang="fi-FI" sz="2000" dirty="0" smtClean="0"/>
              <a:t>?)</a:t>
            </a:r>
            <a:endParaRPr lang="fi-F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Simulation</a:t>
            </a:r>
            <a:r>
              <a:rPr lang="fi-FI" sz="2000" dirty="0" smtClean="0"/>
              <a:t> </a:t>
            </a:r>
            <a:r>
              <a:rPr lang="fi-FI" sz="2000" dirty="0" err="1" smtClean="0"/>
              <a:t>using</a:t>
            </a:r>
            <a:r>
              <a:rPr lang="fi-FI" sz="2000" dirty="0" smtClean="0"/>
              <a:t> </a:t>
            </a:r>
            <a:r>
              <a:rPr lang="fi-FI" sz="2000" dirty="0" err="1" smtClean="0"/>
              <a:t>geom</a:t>
            </a:r>
            <a:r>
              <a:rPr lang="fi-FI" sz="2000" dirty="0" smtClean="0"/>
              <a:t>. ”</a:t>
            </a:r>
            <a:r>
              <a:rPr lang="fi-FI" sz="2000" dirty="0" err="1" smtClean="0"/>
              <a:t>Cable</a:t>
            </a:r>
            <a:r>
              <a:rPr lang="fi-FI" sz="2000" dirty="0" smtClean="0"/>
              <a:t> 1” </a:t>
            </a:r>
            <a:r>
              <a:rPr lang="fi-FI" sz="2000" dirty="0" err="1" smtClean="0"/>
              <a:t>had</a:t>
            </a:r>
            <a:r>
              <a:rPr lang="fi-FI" sz="2000" dirty="0" smtClean="0"/>
              <a:t> </a:t>
            </a:r>
            <a:r>
              <a:rPr lang="fi-FI" sz="2000" dirty="0"/>
              <a:t>~50% </a:t>
            </a:r>
            <a:r>
              <a:rPr lang="fi-FI" sz="2000" dirty="0" err="1"/>
              <a:t>shorter</a:t>
            </a:r>
            <a:r>
              <a:rPr lang="fi-FI" sz="2000" dirty="0"/>
              <a:t> </a:t>
            </a:r>
            <a:r>
              <a:rPr lang="fi-FI" sz="2000" dirty="0" err="1" smtClean="0"/>
              <a:t>delays</a:t>
            </a:r>
            <a:endParaRPr lang="fi-FI" sz="20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848018" y="6017796"/>
            <a:ext cx="3936569" cy="33855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i-FI" sz="1600" i="1" dirty="0" smtClean="0"/>
              <a:t>J</a:t>
            </a:r>
            <a:r>
              <a:rPr lang="fi-FI" sz="1600" i="1" baseline="-25000" dirty="0" smtClean="0"/>
              <a:t>c</a:t>
            </a:r>
            <a:r>
              <a:rPr lang="fi-FI" sz="1600" i="1" dirty="0" smtClean="0"/>
              <a:t>(B,T,</a:t>
            </a:r>
            <a:r>
              <a:rPr lang="el-GR" sz="1600" i="1" dirty="0" smtClean="0"/>
              <a:t>α</a:t>
            </a:r>
            <a:r>
              <a:rPr lang="fi-FI" sz="1600" i="1" dirty="0" smtClean="0"/>
              <a:t>)</a:t>
            </a:r>
            <a:r>
              <a:rPr lang="fi-FI" sz="1600" dirty="0" smtClean="0"/>
              <a:t>: J. </a:t>
            </a:r>
            <a:r>
              <a:rPr lang="fi-FI" sz="1600" dirty="0" err="1" smtClean="0"/>
              <a:t>Fleiter</a:t>
            </a:r>
            <a:r>
              <a:rPr lang="fi-FI" sz="1600" dirty="0" smtClean="0"/>
              <a:t> (</a:t>
            </a:r>
            <a:r>
              <a:rPr lang="fi-FI" sz="1600" dirty="0" err="1" smtClean="0"/>
              <a:t>see</a:t>
            </a:r>
            <a:r>
              <a:rPr lang="fi-FI" sz="1600" dirty="0" smtClean="0"/>
              <a:t> </a:t>
            </a:r>
            <a:r>
              <a:rPr lang="fi-FI" sz="1600" dirty="0" err="1" smtClean="0"/>
              <a:t>talk</a:t>
            </a:r>
            <a:r>
              <a:rPr lang="fi-FI" sz="1600" dirty="0" smtClean="0"/>
              <a:t> </a:t>
            </a:r>
            <a:r>
              <a:rPr lang="fi-FI" sz="1600" dirty="0" err="1" smtClean="0"/>
              <a:t>by</a:t>
            </a:r>
            <a:r>
              <a:rPr lang="fi-FI" sz="1600" dirty="0" smtClean="0"/>
              <a:t> G. Kirby)</a:t>
            </a:r>
            <a:endParaRPr lang="fi-FI" sz="16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74" y="5323514"/>
            <a:ext cx="2048556" cy="94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97" y="921849"/>
            <a:ext cx="1935651" cy="140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72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03"/>
    </mc:Choice>
    <mc:Fallback xmlns="">
      <p:transition spd="slow" advTm="9480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699" y="263850"/>
            <a:ext cx="8229600" cy="1143000"/>
          </a:xfrm>
        </p:spPr>
        <p:txBody>
          <a:bodyPr/>
          <a:lstStyle/>
          <a:p>
            <a:r>
              <a:rPr lang="fi-FI" dirty="0" smtClean="0"/>
              <a:t>NZPV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7" y="1295760"/>
            <a:ext cx="4471987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24089" y="401981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Cable</a:t>
            </a:r>
            <a:r>
              <a:rPr lang="fi-FI" dirty="0" smtClean="0"/>
              <a:t> 1 ” --- ”</a:t>
            </a:r>
          </a:p>
          <a:p>
            <a:r>
              <a:rPr lang="fi-FI" dirty="0" err="1" smtClean="0"/>
              <a:t>Cable</a:t>
            </a:r>
            <a:r>
              <a:rPr lang="fi-FI" dirty="0" smtClean="0"/>
              <a:t> 2 ” __”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12139" y="351576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7030A0"/>
                </a:solidFill>
              </a:rPr>
              <a:t>C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4870" y="156225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6115" y="275503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0070C0"/>
                </a:solidFill>
              </a:rPr>
              <a:t>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9442" y="1400815"/>
            <a:ext cx="4074418" cy="31700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smtClean="0"/>
              <a:t>I = 6 </a:t>
            </a:r>
            <a:r>
              <a:rPr lang="fi-FI" sz="2000" dirty="0" err="1" smtClean="0"/>
              <a:t>kA</a:t>
            </a:r>
            <a:r>
              <a:rPr lang="fi-FI" sz="2000" dirty="0" smtClean="0"/>
              <a:t> (4.5 K)</a:t>
            </a:r>
          </a:p>
          <a:p>
            <a:r>
              <a:rPr lang="fi-FI" sz="2000" dirty="0"/>
              <a:t>	</a:t>
            </a:r>
            <a:r>
              <a:rPr lang="fi-FI" sz="2000" dirty="0" smtClean="0"/>
              <a:t>	 B =  10  </a:t>
            </a:r>
            <a:r>
              <a:rPr lang="fi-FI" sz="2000" dirty="0" smtClean="0">
                <a:sym typeface="Wingdings" panose="05000000000000000000" pitchFamily="2" charset="2"/>
              </a:rPr>
              <a:t> </a:t>
            </a:r>
            <a:r>
              <a:rPr lang="fi-FI" sz="2000" dirty="0" smtClean="0"/>
              <a:t>15 T</a:t>
            </a:r>
          </a:p>
          <a:p>
            <a:r>
              <a:rPr lang="fi-FI" sz="2000" dirty="0"/>
              <a:t>	</a:t>
            </a:r>
            <a:r>
              <a:rPr lang="fi-FI" sz="2000" b="1" dirty="0" smtClean="0">
                <a:solidFill>
                  <a:srgbClr val="C00000"/>
                </a:solidFill>
              </a:rPr>
              <a:t>NZPV =  0.3 </a:t>
            </a:r>
            <a:r>
              <a:rPr lang="fi-FI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i-FI" sz="2000" b="1" dirty="0" smtClean="0">
                <a:solidFill>
                  <a:srgbClr val="C00000"/>
                </a:solidFill>
              </a:rPr>
              <a:t>0.5 m/s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smtClean="0"/>
              <a:t>B = 10 T </a:t>
            </a:r>
            <a:r>
              <a:rPr lang="fi-FI" sz="2000" dirty="0"/>
              <a:t>(4.5 K)</a:t>
            </a:r>
          </a:p>
          <a:p>
            <a:r>
              <a:rPr lang="fi-FI" sz="2000" dirty="0"/>
              <a:t>	</a:t>
            </a:r>
            <a:r>
              <a:rPr lang="fi-FI" sz="2000" dirty="0" smtClean="0"/>
              <a:t>         I </a:t>
            </a:r>
            <a:r>
              <a:rPr lang="fi-FI" sz="2000" dirty="0"/>
              <a:t>= </a:t>
            </a:r>
            <a:r>
              <a:rPr lang="fi-FI" sz="2000" dirty="0" smtClean="0"/>
              <a:t>6     </a:t>
            </a:r>
            <a:r>
              <a:rPr lang="fi-FI" sz="2000" dirty="0" smtClean="0">
                <a:sym typeface="Wingdings" panose="05000000000000000000" pitchFamily="2" charset="2"/>
              </a:rPr>
              <a:t> </a:t>
            </a:r>
            <a:r>
              <a:rPr lang="fi-FI" sz="2000" dirty="0" smtClean="0"/>
              <a:t>10 </a:t>
            </a:r>
            <a:r>
              <a:rPr lang="fi-FI" sz="2000" dirty="0" err="1" smtClean="0"/>
              <a:t>kA</a:t>
            </a:r>
            <a:endParaRPr lang="fi-FI" sz="2000" dirty="0"/>
          </a:p>
          <a:p>
            <a:r>
              <a:rPr lang="fi-FI" sz="2000" dirty="0" smtClean="0"/>
              <a:t>	</a:t>
            </a:r>
            <a:r>
              <a:rPr lang="fi-FI" sz="2000" b="1" dirty="0" smtClean="0">
                <a:solidFill>
                  <a:srgbClr val="C00000"/>
                </a:solidFill>
              </a:rPr>
              <a:t>NZPV </a:t>
            </a:r>
            <a:r>
              <a:rPr lang="fi-FI" sz="2000" b="1" dirty="0">
                <a:solidFill>
                  <a:srgbClr val="C00000"/>
                </a:solidFill>
              </a:rPr>
              <a:t>= </a:t>
            </a:r>
            <a:r>
              <a:rPr lang="fi-FI" sz="2000" b="1" dirty="0" smtClean="0">
                <a:solidFill>
                  <a:srgbClr val="C00000"/>
                </a:solidFill>
              </a:rPr>
              <a:t>0.3  </a:t>
            </a:r>
            <a:r>
              <a:rPr lang="fi-FI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i-FI" sz="2000" b="1" dirty="0" smtClean="0">
                <a:solidFill>
                  <a:srgbClr val="C00000"/>
                </a:solidFill>
              </a:rPr>
              <a:t>0.8 </a:t>
            </a:r>
            <a:r>
              <a:rPr lang="fi-FI" sz="2000" b="1" dirty="0">
                <a:solidFill>
                  <a:srgbClr val="C00000"/>
                </a:solidFill>
              </a:rPr>
              <a:t>m/s</a:t>
            </a:r>
          </a:p>
          <a:p>
            <a:r>
              <a:rPr lang="fi-FI" sz="2000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b="1" dirty="0" err="1" smtClean="0">
                <a:solidFill>
                  <a:srgbClr val="FF0000"/>
                </a:solidFill>
              </a:rPr>
              <a:t>Geometry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does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not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matter</a:t>
            </a:r>
            <a:endParaRPr lang="fi-FI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000" dirty="0" err="1" smtClean="0"/>
              <a:t>Consistent</a:t>
            </a:r>
            <a:r>
              <a:rPr lang="fi-FI" sz="2000" dirty="0" smtClean="0"/>
              <a:t> with </a:t>
            </a:r>
            <a:r>
              <a:rPr lang="fi-FI" sz="2000" dirty="0" err="1" smtClean="0"/>
              <a:t>other</a:t>
            </a:r>
            <a:r>
              <a:rPr lang="fi-FI" sz="2000" dirty="0" smtClean="0"/>
              <a:t> </a:t>
            </a:r>
            <a:r>
              <a:rPr lang="fi-FI" sz="2000" dirty="0" err="1" smtClean="0"/>
              <a:t>studies</a:t>
            </a:r>
            <a:endParaRPr lang="fi-FI" sz="2000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975541"/>
              </p:ext>
            </p:extLst>
          </p:nvPr>
        </p:nvGraphicFramePr>
        <p:xfrm>
          <a:off x="902599" y="5533390"/>
          <a:ext cx="4223811" cy="822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4015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57"/>
    </mc:Choice>
    <mc:Fallback xmlns="">
      <p:transition spd="slow" advTm="168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713" y="12700"/>
            <a:ext cx="8229600" cy="1143000"/>
          </a:xfrm>
        </p:spPr>
        <p:txBody>
          <a:bodyPr/>
          <a:lstStyle/>
          <a:p>
            <a:r>
              <a:rPr lang="fi-FI" dirty="0" err="1" smtClean="0"/>
              <a:t>Delay</a:t>
            </a:r>
            <a:r>
              <a:rPr lang="fi-FI" dirty="0" smtClean="0"/>
              <a:t> to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entire</a:t>
            </a:r>
            <a:r>
              <a:rPr lang="fi-FI" dirty="0" smtClean="0"/>
              <a:t> </a:t>
            </a:r>
            <a:r>
              <a:rPr lang="fi-FI" dirty="0" err="1" smtClean="0"/>
              <a:t>cable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Tiina </a:t>
            </a:r>
            <a:r>
              <a:rPr lang="fi-FI" dirty="0"/>
              <a:t> </a:t>
            </a:r>
            <a:r>
              <a:rPr lang="fi-FI" dirty="0" smtClean="0"/>
              <a:t>                   WAMHTS-2, </a:t>
            </a:r>
            <a:r>
              <a:rPr lang="fi-FI" dirty="0" err="1" smtClean="0"/>
              <a:t>Nov</a:t>
            </a:r>
            <a:r>
              <a:rPr lang="fi-FI" dirty="0" smtClean="0"/>
              <a:t> 14 2014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1502262"/>
            <a:ext cx="4373563" cy="299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23217" y="161879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7030A0"/>
                </a:solidFill>
              </a:rPr>
              <a:t>C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97445" y="273348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chemeClr val="accent2">
                    <a:lumMod val="75000"/>
                  </a:schemeClr>
                </a:solidFill>
              </a:rPr>
              <a:t>B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5801" y="186880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>
                <a:solidFill>
                  <a:srgbClr val="0070C0"/>
                </a:solidFill>
              </a:rPr>
              <a:t>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88619" y="1661432"/>
            <a:ext cx="1418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/>
              <a:t>Cable</a:t>
            </a:r>
            <a:r>
              <a:rPr lang="fi-FI" sz="2000" b="1" dirty="0" smtClean="0"/>
              <a:t> 2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126778" y="4269552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Period</a:t>
            </a:r>
            <a:r>
              <a:rPr lang="fi-FI" sz="2000" dirty="0" smtClean="0"/>
              <a:t> (mm)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48844" y="2533429"/>
            <a:ext cx="1539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Delay</a:t>
            </a:r>
            <a:r>
              <a:rPr lang="fi-FI" sz="2000" dirty="0" smtClean="0"/>
              <a:t> </a:t>
            </a:r>
            <a:r>
              <a:rPr lang="fi-FI" sz="2000" dirty="0" smtClean="0"/>
              <a:t>(</a:t>
            </a:r>
            <a:r>
              <a:rPr lang="fi-FI" sz="2000" dirty="0" smtClean="0"/>
              <a:t>ms)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168900" y="1558593"/>
            <a:ext cx="3795588" cy="3170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smtClean="0"/>
              <a:t>Max </a:t>
            </a:r>
            <a:r>
              <a:rPr lang="fi-FI" sz="2000" dirty="0" err="1" smtClean="0"/>
              <a:t>period</a:t>
            </a:r>
            <a:r>
              <a:rPr lang="fi-FI" sz="2000" dirty="0" smtClean="0"/>
              <a:t> 120 - 150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000" dirty="0" err="1" smtClean="0"/>
              <a:t>Or</a:t>
            </a:r>
            <a:r>
              <a:rPr lang="fi-FI" sz="2000" dirty="0" smtClean="0"/>
              <a:t> 300 K </a:t>
            </a:r>
            <a:r>
              <a:rPr lang="fi-FI" sz="2000" dirty="0" err="1" smtClean="0"/>
              <a:t>under</a:t>
            </a:r>
            <a:r>
              <a:rPr lang="fi-FI" sz="2000" dirty="0" smtClean="0"/>
              <a:t> </a:t>
            </a:r>
            <a:r>
              <a:rPr lang="fi-FI" sz="2000" dirty="0" err="1" smtClean="0"/>
              <a:t>heater</a:t>
            </a:r>
            <a:r>
              <a:rPr lang="fi-FI" sz="2000" dirty="0" smtClean="0"/>
              <a:t> </a:t>
            </a:r>
            <a:r>
              <a:rPr lang="fi-FI" sz="2000" dirty="0" err="1" smtClean="0"/>
              <a:t>before</a:t>
            </a:r>
            <a:r>
              <a:rPr lang="fi-FI" sz="2000" dirty="0" smtClean="0"/>
              <a:t> </a:t>
            </a:r>
            <a:r>
              <a:rPr lang="fi-FI" sz="2000" dirty="0" err="1" smtClean="0"/>
              <a:t>all</a:t>
            </a:r>
            <a:r>
              <a:rPr lang="fi-FI" sz="2000" dirty="0" smtClean="0"/>
              <a:t> </a:t>
            </a:r>
            <a:r>
              <a:rPr lang="fi-FI" sz="2000" dirty="0" err="1" smtClean="0"/>
              <a:t>quenched</a:t>
            </a:r>
            <a:endParaRPr lang="fi-FI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000" dirty="0" err="1" smtClean="0"/>
              <a:t>Coverage</a:t>
            </a:r>
            <a:r>
              <a:rPr lang="fi-FI" sz="2000" dirty="0" smtClean="0"/>
              <a:t> </a:t>
            </a:r>
            <a:r>
              <a:rPr lang="fi-FI" sz="2000" u="sng" dirty="0" smtClean="0"/>
              <a:t>min</a:t>
            </a:r>
            <a:r>
              <a:rPr lang="fi-FI" sz="2000" dirty="0" smtClean="0"/>
              <a:t> 30-50% (</a:t>
            </a:r>
            <a:r>
              <a:rPr lang="fi-FI" sz="2000" dirty="0" err="1" smtClean="0"/>
              <a:t>compare</a:t>
            </a:r>
            <a:r>
              <a:rPr lang="fi-FI" sz="2000" dirty="0" smtClean="0"/>
              <a:t> to 10-30% in LTS)</a:t>
            </a:r>
          </a:p>
          <a:p>
            <a:pPr lvl="1"/>
            <a:endParaRPr lang="fi-FI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b="1" dirty="0" err="1" smtClean="0">
                <a:solidFill>
                  <a:srgbClr val="FF0000"/>
                </a:solidFill>
              </a:rPr>
              <a:t>If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protected</a:t>
            </a:r>
            <a:r>
              <a:rPr lang="fi-FI" sz="2000" b="1" dirty="0" smtClean="0">
                <a:solidFill>
                  <a:srgbClr val="FF0000"/>
                </a:solidFill>
              </a:rPr>
              <a:t> with </a:t>
            </a:r>
            <a:r>
              <a:rPr lang="fi-FI" sz="2000" b="1" dirty="0" err="1" smtClean="0">
                <a:solidFill>
                  <a:srgbClr val="FF0000"/>
                </a:solidFill>
              </a:rPr>
              <a:t>heaters</a:t>
            </a:r>
            <a:r>
              <a:rPr lang="fi-FI" sz="2000" b="1" dirty="0" smtClean="0">
                <a:solidFill>
                  <a:srgbClr val="FF0000"/>
                </a:solidFill>
              </a:rPr>
              <a:t>, </a:t>
            </a:r>
            <a:r>
              <a:rPr lang="fi-FI" sz="2000" b="1" dirty="0" err="1">
                <a:solidFill>
                  <a:srgbClr val="FF0000"/>
                </a:solidFill>
              </a:rPr>
              <a:t>b</a:t>
            </a:r>
            <a:r>
              <a:rPr lang="fi-FI" sz="2000" b="1" dirty="0" err="1" smtClean="0">
                <a:solidFill>
                  <a:srgbClr val="FF0000"/>
                </a:solidFill>
              </a:rPr>
              <a:t>etter</a:t>
            </a:r>
            <a:r>
              <a:rPr lang="fi-FI" sz="2000" b="1" dirty="0" smtClean="0">
                <a:solidFill>
                  <a:srgbClr val="FF0000"/>
                </a:solidFill>
              </a:rPr>
              <a:t> to </a:t>
            </a:r>
            <a:r>
              <a:rPr lang="fi-FI" sz="2000" b="1" dirty="0" err="1" smtClean="0">
                <a:solidFill>
                  <a:srgbClr val="FF0000"/>
                </a:solidFill>
              </a:rPr>
              <a:t>find</a:t>
            </a:r>
            <a:r>
              <a:rPr lang="fi-FI" sz="2000" b="1" dirty="0" smtClean="0">
                <a:solidFill>
                  <a:srgbClr val="FF0000"/>
                </a:solidFill>
              </a:rPr>
              <a:t> a </a:t>
            </a:r>
            <a:r>
              <a:rPr lang="fi-FI" sz="2000" b="1" dirty="0" err="1" smtClean="0">
                <a:solidFill>
                  <a:srgbClr val="FF0000"/>
                </a:solidFill>
              </a:rPr>
              <a:t>way</a:t>
            </a:r>
            <a:r>
              <a:rPr lang="fi-FI" sz="2000" b="1" dirty="0" smtClean="0">
                <a:solidFill>
                  <a:srgbClr val="FF0000"/>
                </a:solidFill>
              </a:rPr>
              <a:t> to </a:t>
            </a:r>
            <a:r>
              <a:rPr lang="fi-FI" sz="2000" b="1" dirty="0" err="1" smtClean="0">
                <a:solidFill>
                  <a:srgbClr val="FF0000"/>
                </a:solidFill>
              </a:rPr>
              <a:t>cover</a:t>
            </a:r>
            <a:r>
              <a:rPr lang="fi-FI" sz="2000" b="1" dirty="0" smtClean="0">
                <a:solidFill>
                  <a:srgbClr val="FF0000"/>
                </a:solidFill>
              </a:rPr>
              <a:t> </a:t>
            </a:r>
            <a:r>
              <a:rPr lang="fi-FI" sz="2000" b="1" dirty="0" err="1" smtClean="0">
                <a:solidFill>
                  <a:srgbClr val="FF0000"/>
                </a:solidFill>
              </a:rPr>
              <a:t>all</a:t>
            </a:r>
            <a:r>
              <a:rPr lang="fi-FI" sz="2000" b="1" dirty="0" smtClean="0">
                <a:solidFill>
                  <a:srgbClr val="FF0000"/>
                </a:solidFill>
              </a:rPr>
              <a:t> with the </a:t>
            </a:r>
            <a:r>
              <a:rPr lang="fi-FI" sz="2000" b="1" dirty="0" err="1" smtClean="0">
                <a:solidFill>
                  <a:srgbClr val="FF0000"/>
                </a:solidFill>
              </a:rPr>
              <a:t>heater</a:t>
            </a:r>
            <a:r>
              <a:rPr lang="fi-FI" sz="2000" b="1" dirty="0" smtClean="0">
                <a:solidFill>
                  <a:srgbClr val="FF0000"/>
                </a:solidFill>
              </a:rPr>
              <a:t>!</a:t>
            </a:r>
            <a:endParaRPr lang="fi-FI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821838"/>
              </p:ext>
            </p:extLst>
          </p:nvPr>
        </p:nvGraphicFramePr>
        <p:xfrm>
          <a:off x="3148013" y="5268956"/>
          <a:ext cx="4223811" cy="822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22381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A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4.5 K,  6 kA, 15 T   (5°):</a:t>
                      </a:r>
                      <a:r>
                        <a:rPr lang="en-US" sz="1800" u="none" strike="noStrike" baseline="0" dirty="0" smtClean="0">
                          <a:solidFill>
                            <a:schemeClr val="accent1"/>
                          </a:solidFill>
                          <a:effectLst/>
                        </a:rPr>
                        <a:t>   </a:t>
                      </a:r>
                      <a:r>
                        <a:rPr lang="en-US" sz="1800" u="none" strike="noStrike" dirty="0" err="1" smtClean="0">
                          <a:solidFill>
                            <a:schemeClr val="accent1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= 22.3 K</a:t>
                      </a:r>
                      <a:endParaRPr lang="en-US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B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: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4.5 K, 10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3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3"/>
                          </a:solidFill>
                          <a:effectLst/>
                        </a:rPr>
                        <a:t> =</a:t>
                      </a:r>
                      <a:r>
                        <a:rPr lang="en-US" sz="1800" u="none" strike="noStrike" baseline="0" dirty="0" smtClean="0">
                          <a:solidFill>
                            <a:schemeClr val="accent3"/>
                          </a:solidFill>
                          <a:effectLst/>
                        </a:rPr>
                        <a:t> 22.7 K</a:t>
                      </a:r>
                      <a:endParaRPr lang="en-US" sz="1800" b="0" i="0" u="none" strike="noStrike" dirty="0">
                        <a:solidFill>
                          <a:schemeClr val="accent3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C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: 4.5 K,   6 kA, 10 T  (5°):   </a:t>
                      </a:r>
                      <a:r>
                        <a:rPr lang="en-US" sz="1800" u="none" strike="noStrike" dirty="0" err="1" smtClean="0">
                          <a:solidFill>
                            <a:schemeClr val="accent4"/>
                          </a:solidFill>
                          <a:effectLst/>
                        </a:rPr>
                        <a:t>Tcs</a:t>
                      </a:r>
                      <a:r>
                        <a:rPr lang="en-US" sz="1800" u="none" strike="noStrike" dirty="0" smtClean="0">
                          <a:solidFill>
                            <a:schemeClr val="accent4"/>
                          </a:solidFill>
                          <a:effectLst/>
                        </a:rPr>
                        <a:t> = 28.8 K</a:t>
                      </a:r>
                      <a:endParaRPr lang="en-US" sz="1800" b="0" i="0" u="none" strike="noStrike" dirty="0">
                        <a:solidFill>
                          <a:schemeClr val="accent4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62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1"/>
    </mc:Choice>
    <mc:Fallback xmlns="">
      <p:transition spd="slow" advTm="461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1800" dirty="0" smtClean="0"/>
              <a:t>The </a:t>
            </a:r>
            <a:r>
              <a:rPr lang="fi-FI" sz="1800" dirty="0" smtClean="0"/>
              <a:t>CoHDA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simulation</a:t>
            </a:r>
            <a:r>
              <a:rPr lang="fi-FI" sz="1800" dirty="0" smtClean="0"/>
              <a:t> </a:t>
            </a:r>
            <a:r>
              <a:rPr lang="fi-FI" sz="1800" dirty="0" err="1" smtClean="0"/>
              <a:t>tool</a:t>
            </a:r>
            <a:r>
              <a:rPr lang="fi-FI" sz="1800" dirty="0" smtClean="0"/>
              <a:t> </a:t>
            </a:r>
            <a:r>
              <a:rPr lang="fi-FI" sz="1800" dirty="0" err="1" smtClean="0"/>
              <a:t>now</a:t>
            </a:r>
            <a:r>
              <a:rPr lang="fi-FI" sz="1800" dirty="0" smtClean="0"/>
              <a:t> </a:t>
            </a:r>
            <a:r>
              <a:rPr lang="fi-FI" sz="1800" dirty="0" err="1" smtClean="0"/>
              <a:t>includes</a:t>
            </a:r>
            <a:r>
              <a:rPr lang="fi-FI" sz="1800" dirty="0" smtClean="0"/>
              <a:t> </a:t>
            </a:r>
            <a:r>
              <a:rPr lang="fi-FI" sz="1800" dirty="0" err="1" smtClean="0"/>
              <a:t>also</a:t>
            </a:r>
            <a:r>
              <a:rPr lang="fi-FI" sz="1800" dirty="0" smtClean="0"/>
              <a:t>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</a:t>
            </a:r>
            <a:r>
              <a:rPr lang="fi-FI" sz="1800" dirty="0" err="1" smtClean="0"/>
              <a:t>propagation</a:t>
            </a:r>
            <a:endParaRPr lang="fi-FI" sz="1800" dirty="0" smtClean="0"/>
          </a:p>
          <a:p>
            <a:endParaRPr lang="fi-FI" sz="1800" dirty="0"/>
          </a:p>
          <a:p>
            <a:r>
              <a:rPr lang="fi-FI" sz="1800" dirty="0" err="1" smtClean="0"/>
              <a:t>Analysed</a:t>
            </a:r>
            <a:r>
              <a:rPr lang="fi-FI" sz="1800" dirty="0" smtClean="0"/>
              <a:t>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delays</a:t>
            </a:r>
            <a:r>
              <a:rPr lang="fi-FI" sz="1800" dirty="0" smtClean="0"/>
              <a:t> in FM0 </a:t>
            </a:r>
            <a:r>
              <a:rPr lang="fi-FI" sz="1800" dirty="0" err="1" smtClean="0"/>
              <a:t>cable</a:t>
            </a:r>
            <a:r>
              <a:rPr lang="fi-FI" sz="1800" dirty="0"/>
              <a:t> </a:t>
            </a:r>
            <a:r>
              <a:rPr lang="fi-FI" sz="1800" dirty="0" smtClean="0"/>
              <a:t>(</a:t>
            </a:r>
            <a:r>
              <a:rPr lang="fi-FI" sz="1800" dirty="0" err="1" smtClean="0"/>
              <a:t>m</a:t>
            </a:r>
            <a:r>
              <a:rPr lang="fi-FI" sz="1800" dirty="0" err="1" smtClean="0"/>
              <a:t>odeled</a:t>
            </a:r>
            <a:r>
              <a:rPr lang="fi-FI" sz="1800" dirty="0" smtClean="0"/>
              <a:t> as </a:t>
            </a:r>
            <a:r>
              <a:rPr lang="fi-FI" sz="1800" dirty="0" err="1" smtClean="0"/>
              <a:t>stacked</a:t>
            </a:r>
            <a:r>
              <a:rPr lang="fi-FI" sz="1800" dirty="0" smtClean="0"/>
              <a:t> </a:t>
            </a:r>
            <a:r>
              <a:rPr lang="fi-FI" sz="1800" dirty="0" err="1" smtClean="0"/>
              <a:t>tape</a:t>
            </a:r>
            <a:r>
              <a:rPr lang="fi-FI" sz="1800" dirty="0" smtClean="0"/>
              <a:t> </a:t>
            </a:r>
            <a:r>
              <a:rPr lang="fi-FI" sz="1800" dirty="0" err="1" smtClean="0"/>
              <a:t>cable</a:t>
            </a:r>
            <a:r>
              <a:rPr lang="fi-FI" sz="1800" dirty="0" smtClean="0"/>
              <a:t>) </a:t>
            </a:r>
            <a:endParaRPr lang="fi-FI" sz="1800" dirty="0" smtClean="0"/>
          </a:p>
          <a:p>
            <a:pPr marL="457200" lvl="1" indent="0">
              <a:buNone/>
            </a:pPr>
            <a:endParaRPr lang="fi-FI" sz="1800" dirty="0"/>
          </a:p>
          <a:p>
            <a:r>
              <a:rPr lang="fi-FI" sz="1800" dirty="0" err="1"/>
              <a:t>S</a:t>
            </a:r>
            <a:r>
              <a:rPr lang="fi-FI" sz="1800" dirty="0" err="1" smtClean="0"/>
              <a:t>imulated</a:t>
            </a:r>
            <a:r>
              <a:rPr lang="fi-FI" sz="1800" dirty="0" smtClean="0"/>
              <a:t> </a:t>
            </a:r>
            <a:r>
              <a:rPr lang="fi-FI" sz="1800" dirty="0" err="1" smtClean="0"/>
              <a:t>delays</a:t>
            </a:r>
            <a:r>
              <a:rPr lang="fi-FI" sz="1800" dirty="0" smtClean="0"/>
              <a:t> </a:t>
            </a:r>
            <a:r>
              <a:rPr lang="fi-FI" sz="1800" dirty="0" err="1" smtClean="0"/>
              <a:t>were</a:t>
            </a:r>
            <a:r>
              <a:rPr lang="fi-FI" sz="1800" dirty="0" smtClean="0"/>
              <a:t> ~55 ms for T</a:t>
            </a:r>
            <a:r>
              <a:rPr lang="fi-FI" sz="1800" baseline="-25000" dirty="0" smtClean="0"/>
              <a:t>cs</a:t>
            </a:r>
            <a:r>
              <a:rPr lang="fi-FI" sz="1800" dirty="0" smtClean="0"/>
              <a:t> ~22 K, and &gt; 100 ms for T</a:t>
            </a:r>
            <a:r>
              <a:rPr lang="fi-FI" sz="1800" baseline="-25000" dirty="0" smtClean="0"/>
              <a:t>cs</a:t>
            </a:r>
            <a:r>
              <a:rPr lang="fi-FI" sz="1800" dirty="0" smtClean="0"/>
              <a:t> &gt; 28 K</a:t>
            </a:r>
            <a:endParaRPr lang="fi-FI" sz="1800" dirty="0"/>
          </a:p>
          <a:p>
            <a:endParaRPr lang="fi-FI" sz="1800" dirty="0" smtClean="0"/>
          </a:p>
          <a:p>
            <a:r>
              <a:rPr lang="fi-FI" sz="1800" dirty="0" err="1" smtClean="0"/>
              <a:t>Slow</a:t>
            </a:r>
            <a:r>
              <a:rPr lang="fi-FI" sz="1800" dirty="0" smtClean="0"/>
              <a:t>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</a:t>
            </a:r>
            <a:r>
              <a:rPr lang="fi-FI" sz="1800" dirty="0" err="1" smtClean="0"/>
              <a:t>propagation</a:t>
            </a:r>
            <a:r>
              <a:rPr lang="fi-FI" sz="1800" dirty="0" smtClean="0"/>
              <a:t> (&lt; 1 m/s) </a:t>
            </a:r>
            <a:r>
              <a:rPr lang="fi-FI" sz="1800" dirty="0" err="1" smtClean="0"/>
              <a:t>suggested</a:t>
            </a:r>
            <a:r>
              <a:rPr lang="fi-FI" sz="1800" dirty="0" smtClean="0"/>
              <a:t> </a:t>
            </a:r>
            <a:r>
              <a:rPr lang="fi-FI" sz="1800" dirty="0" err="1" smtClean="0"/>
              <a:t>that</a:t>
            </a:r>
            <a:r>
              <a:rPr lang="fi-FI" sz="1800" dirty="0" smtClean="0"/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better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smtClean="0">
                <a:solidFill>
                  <a:srgbClr val="FF0000"/>
                </a:solidFill>
              </a:rPr>
              <a:t>to </a:t>
            </a:r>
            <a:r>
              <a:rPr lang="fi-FI" sz="1800" dirty="0" err="1" smtClean="0">
                <a:solidFill>
                  <a:srgbClr val="FF0000"/>
                </a:solidFill>
              </a:rPr>
              <a:t>try</a:t>
            </a:r>
            <a:r>
              <a:rPr lang="fi-FI" sz="1800" dirty="0" smtClean="0">
                <a:solidFill>
                  <a:srgbClr val="FF0000"/>
                </a:solidFill>
              </a:rPr>
              <a:t> to </a:t>
            </a:r>
            <a:r>
              <a:rPr lang="fi-FI" sz="1800" dirty="0" err="1" smtClean="0">
                <a:solidFill>
                  <a:srgbClr val="FF0000"/>
                </a:solidFill>
              </a:rPr>
              <a:t>cover</a:t>
            </a:r>
            <a:r>
              <a:rPr lang="fi-FI" sz="1800" dirty="0" smtClean="0">
                <a:solidFill>
                  <a:srgbClr val="FF0000"/>
                </a:solidFill>
              </a:rPr>
              <a:t> the </a:t>
            </a:r>
            <a:r>
              <a:rPr lang="fi-FI" sz="1800" dirty="0" err="1" smtClean="0">
                <a:solidFill>
                  <a:srgbClr val="FF0000"/>
                </a:solidFill>
              </a:rPr>
              <a:t>entire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cable</a:t>
            </a:r>
            <a:r>
              <a:rPr lang="fi-FI" sz="1800" dirty="0" smtClean="0">
                <a:solidFill>
                  <a:srgbClr val="FF0000"/>
                </a:solidFill>
              </a:rPr>
              <a:t> with </a:t>
            </a:r>
            <a:r>
              <a:rPr lang="fi-FI" sz="1800" dirty="0" err="1" smtClean="0">
                <a:solidFill>
                  <a:srgbClr val="FF0000"/>
                </a:solidFill>
              </a:rPr>
              <a:t>heater</a:t>
            </a:r>
            <a:r>
              <a:rPr lang="fi-FI" sz="1800" dirty="0" smtClean="0">
                <a:solidFill>
                  <a:srgbClr val="FF0000"/>
                </a:solidFill>
              </a:rPr>
              <a:t> and </a:t>
            </a:r>
            <a:r>
              <a:rPr lang="fi-FI" sz="1800" dirty="0" err="1" smtClean="0">
                <a:solidFill>
                  <a:srgbClr val="FF0000"/>
                </a:solidFill>
              </a:rPr>
              <a:t>not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rely</a:t>
            </a:r>
            <a:r>
              <a:rPr lang="fi-FI" sz="1800" dirty="0" smtClean="0">
                <a:solidFill>
                  <a:srgbClr val="FF0000"/>
                </a:solidFill>
              </a:rPr>
              <a:t> on </a:t>
            </a:r>
            <a:r>
              <a:rPr lang="fi-FI" sz="1800" dirty="0" err="1" smtClean="0">
                <a:solidFill>
                  <a:srgbClr val="FF0000"/>
                </a:solidFill>
              </a:rPr>
              <a:t>heating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stations</a:t>
            </a:r>
            <a:endParaRPr lang="fi-FI" sz="1800" dirty="0" smtClean="0"/>
          </a:p>
          <a:p>
            <a:pPr lvl="1"/>
            <a:r>
              <a:rPr lang="fi-FI" sz="1800" dirty="0" err="1" smtClean="0"/>
              <a:t>Problems</a:t>
            </a:r>
            <a:r>
              <a:rPr lang="fi-FI" sz="1800" dirty="0" smtClean="0"/>
              <a:t>: </a:t>
            </a:r>
            <a:r>
              <a:rPr lang="fi-FI" sz="1800" dirty="0" err="1" smtClean="0"/>
              <a:t>Large</a:t>
            </a:r>
            <a:r>
              <a:rPr lang="fi-FI" sz="1800" dirty="0" smtClean="0"/>
              <a:t> </a:t>
            </a:r>
            <a:r>
              <a:rPr lang="fi-FI" sz="1800" dirty="0" err="1" smtClean="0"/>
              <a:t>energy</a:t>
            </a:r>
            <a:r>
              <a:rPr lang="fi-FI" sz="1800" dirty="0" smtClean="0"/>
              <a:t> input to </a:t>
            </a:r>
            <a:r>
              <a:rPr lang="fi-FI" sz="1800" dirty="0" err="1" smtClean="0"/>
              <a:t>magnet</a:t>
            </a:r>
            <a:r>
              <a:rPr lang="fi-FI" sz="1800" dirty="0" smtClean="0"/>
              <a:t>, </a:t>
            </a:r>
            <a:r>
              <a:rPr lang="fi-FI" sz="1800" dirty="0" err="1" smtClean="0"/>
              <a:t>inputs</a:t>
            </a:r>
            <a:r>
              <a:rPr lang="fi-FI" sz="1800" dirty="0" smtClean="0"/>
              <a:t> for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power</a:t>
            </a:r>
            <a:r>
              <a:rPr lang="fi-FI" sz="1800" dirty="0" smtClean="0"/>
              <a:t> </a:t>
            </a:r>
            <a:r>
              <a:rPr lang="fi-FI" sz="1800" dirty="0" err="1" smtClean="0"/>
              <a:t>leads</a:t>
            </a:r>
            <a:endParaRPr lang="fi-FI" sz="1800" dirty="0" smtClean="0"/>
          </a:p>
          <a:p>
            <a:endParaRPr lang="fi-FI" sz="1800" dirty="0" smtClean="0"/>
          </a:p>
          <a:p>
            <a:r>
              <a:rPr lang="fi-FI" sz="1800" dirty="0" err="1">
                <a:solidFill>
                  <a:srgbClr val="FF0000"/>
                </a:solidFill>
              </a:rPr>
              <a:t>Must</a:t>
            </a:r>
            <a:r>
              <a:rPr lang="fi-FI" sz="1800" dirty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investigate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also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other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>
                <a:solidFill>
                  <a:srgbClr val="FF0000"/>
                </a:solidFill>
              </a:rPr>
              <a:t>protection</a:t>
            </a:r>
            <a:r>
              <a:rPr lang="fi-FI" sz="1800" dirty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options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than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heaters</a:t>
            </a:r>
            <a:endParaRPr lang="fi-FI" sz="1800" dirty="0" smtClean="0">
              <a:solidFill>
                <a:srgbClr val="FF0000"/>
              </a:solidFill>
            </a:endParaRPr>
          </a:p>
          <a:p>
            <a:endParaRPr lang="fi-FI" sz="1800" dirty="0" smtClean="0"/>
          </a:p>
          <a:p>
            <a:r>
              <a:rPr lang="fi-FI" sz="1800" dirty="0" err="1" smtClean="0"/>
              <a:t>Next</a:t>
            </a:r>
            <a:r>
              <a:rPr lang="fi-FI" sz="1800" dirty="0" smtClean="0"/>
              <a:t> </a:t>
            </a:r>
            <a:r>
              <a:rPr lang="fi-FI" sz="1800" dirty="0" err="1" smtClean="0"/>
              <a:t>step</a:t>
            </a:r>
            <a:r>
              <a:rPr lang="fi-FI" sz="1800" dirty="0" smtClean="0"/>
              <a:t>: </a:t>
            </a:r>
            <a:r>
              <a:rPr lang="fi-FI" sz="1800" dirty="0" err="1" smtClean="0"/>
              <a:t>Combine</a:t>
            </a:r>
            <a:r>
              <a:rPr lang="fi-FI" sz="1800" dirty="0" smtClean="0"/>
              <a:t>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delays</a:t>
            </a:r>
            <a:r>
              <a:rPr lang="fi-FI" sz="1800" dirty="0" smtClean="0"/>
              <a:t> and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</a:t>
            </a:r>
            <a:r>
              <a:rPr lang="fi-FI" sz="1800" dirty="0" err="1" smtClean="0"/>
              <a:t>propagation</a:t>
            </a:r>
            <a:r>
              <a:rPr lang="fi-FI" sz="1800" dirty="0" smtClean="0"/>
              <a:t> to a </a:t>
            </a:r>
            <a:r>
              <a:rPr lang="fi-FI" sz="1800" dirty="0" err="1" smtClean="0"/>
              <a:t>current</a:t>
            </a:r>
            <a:r>
              <a:rPr lang="fi-FI" sz="1800" dirty="0" smtClean="0"/>
              <a:t> </a:t>
            </a:r>
            <a:r>
              <a:rPr lang="fi-FI" sz="1800" dirty="0" err="1" smtClean="0"/>
              <a:t>decay</a:t>
            </a:r>
            <a:r>
              <a:rPr lang="fi-FI" sz="1800" dirty="0" smtClean="0"/>
              <a:t> </a:t>
            </a:r>
            <a:r>
              <a:rPr lang="fi-FI" sz="1800" dirty="0" err="1" smtClean="0"/>
              <a:t>model</a:t>
            </a:r>
            <a:endParaRPr lang="fi-FI" sz="1800" dirty="0" smtClean="0"/>
          </a:p>
          <a:p>
            <a:endParaRPr lang="fi-FI" sz="1800" dirty="0" smtClean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Tiina Salmi               WAMHTS-2, Nov 14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CB39-0AA1-43B7-AE1C-33B3A7BD12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8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6"/>
    </mc:Choice>
    <mc:Fallback xmlns="">
      <p:transition spd="slow" advTm="2506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2.8|3.3|8.3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4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8|0.8"/>
</p:tagLst>
</file>

<file path=ppt/theme/theme1.xml><?xml version="1.0" encoding="utf-8"?>
<a:theme xmlns:a="http://schemas.openxmlformats.org/drawingml/2006/main" name="tty_esityspohja1505_vino">
  <a:themeElements>
    <a:clrScheme name="TTY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CBAFF"/>
      </a:accent1>
      <a:accent2>
        <a:srgbClr val="A7D908"/>
      </a:accent2>
      <a:accent3>
        <a:srgbClr val="FF8800"/>
      </a:accent3>
      <a:accent4>
        <a:srgbClr val="046A1D"/>
      </a:accent4>
      <a:accent5>
        <a:srgbClr val="0068BA"/>
      </a:accent5>
      <a:accent6>
        <a:srgbClr val="C0002A"/>
      </a:accent6>
      <a:hlink>
        <a:srgbClr val="34B9FF"/>
      </a:hlink>
      <a:folHlink>
        <a:srgbClr val="A6DB0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ukautettu suunnittelumalli">
  <a:themeElements>
    <a:clrScheme name="Mukautett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B7F26"/>
      </a:accent1>
      <a:accent2>
        <a:srgbClr val="2C357E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994F07"/>
      </a:hlink>
      <a:folHlink>
        <a:srgbClr val="6C920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tty_esityspohja1505_vino</Template>
  <TotalTime>2679</TotalTime>
  <Words>774</Words>
  <Application>Microsoft Office PowerPoint</Application>
  <PresentationFormat>On-screen Show (4:3)</PresentationFormat>
  <Paragraphs>124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tty_esityspohja1505_vino</vt:lpstr>
      <vt:lpstr>Mukautettu suunnittelumalli</vt:lpstr>
      <vt:lpstr>Kaava</vt:lpstr>
      <vt:lpstr>Microsoft Kaava 3.0</vt:lpstr>
      <vt:lpstr>WAMHTS-2 Summary: Modeling heater delays and quench propagation in a YBCO coil</vt:lpstr>
      <vt:lpstr>PowerPoint Presentation</vt:lpstr>
      <vt:lpstr>Analyzed cable based on FM0 </vt:lpstr>
      <vt:lpstr>Heater with 4 times more energy than typical LTS heater</vt:lpstr>
      <vt:lpstr>Delay to hotspot under heater</vt:lpstr>
      <vt:lpstr>NZPV</vt:lpstr>
      <vt:lpstr>Delay to quench entire cable</vt:lpstr>
      <vt:lpstr>Conclusion</vt:lpstr>
    </vt:vector>
  </TitlesOfParts>
  <Company>Tampere University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Andersin Virpi</dc:creator>
  <cp:lastModifiedBy>Tiina Salmi</cp:lastModifiedBy>
  <cp:revision>155</cp:revision>
  <dcterms:created xsi:type="dcterms:W3CDTF">2012-06-05T09:49:12Z</dcterms:created>
  <dcterms:modified xsi:type="dcterms:W3CDTF">2014-12-16T10:09:12Z</dcterms:modified>
</cp:coreProperties>
</file>