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handoutMasterIdLst>
    <p:handoutMasterId r:id="rId18"/>
  </p:handoutMasterIdLst>
  <p:sldIdLst>
    <p:sldId id="256" r:id="rId2"/>
    <p:sldId id="257" r:id="rId3"/>
    <p:sldId id="261" r:id="rId4"/>
    <p:sldId id="298" r:id="rId5"/>
    <p:sldId id="307" r:id="rId6"/>
    <p:sldId id="308" r:id="rId7"/>
    <p:sldId id="311" r:id="rId8"/>
    <p:sldId id="300" r:id="rId9"/>
    <p:sldId id="301" r:id="rId10"/>
    <p:sldId id="302" r:id="rId11"/>
    <p:sldId id="303" r:id="rId12"/>
    <p:sldId id="304" r:id="rId13"/>
    <p:sldId id="305" r:id="rId14"/>
    <p:sldId id="315" r:id="rId15"/>
    <p:sldId id="314" r:id="rId16"/>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825" autoAdjust="0"/>
  </p:normalViewPr>
  <p:slideViewPr>
    <p:cSldViewPr snapToGrid="0" snapToObjects="1">
      <p:cViewPr varScale="1">
        <p:scale>
          <a:sx n="139" d="100"/>
          <a:sy n="139" d="100"/>
        </p:scale>
        <p:origin x="-30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9DB0FE-8EF5-FB49-8362-49C4845C6FD0}" type="datetimeFigureOut">
              <a:rPr kumimoji="1" lang="ja-JP" altLang="en-US" smtClean="0"/>
              <a:t>2015/1/8</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318B015-0F4F-534B-A48E-F31CFCCE8ED3}" type="slidenum">
              <a:rPr kumimoji="1" lang="ja-JP" altLang="en-US" smtClean="0"/>
              <a:t>‹#›</a:t>
            </a:fld>
            <a:endParaRPr kumimoji="1" lang="ja-JP" altLang="en-US"/>
          </a:p>
        </p:txBody>
      </p:sp>
    </p:spTree>
    <p:extLst>
      <p:ext uri="{BB962C8B-B14F-4D97-AF65-F5344CB8AC3E}">
        <p14:creationId xmlns:p14="http://schemas.microsoft.com/office/powerpoint/2010/main" val="132154874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1610F74-3B03-354F-874E-66557ABAF7E1}" type="datetimeFigureOut">
              <a:rPr kumimoji="1" lang="ja-JP" altLang="en-US" smtClean="0"/>
              <a:t>2015/1/8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8A727C-2467-B14C-9860-2C3353BFF807}" type="slidenum">
              <a:rPr kumimoji="1" lang="ja-JP" altLang="en-US" smtClean="0"/>
              <a:t>‹#›</a:t>
            </a:fld>
            <a:endParaRPr kumimoji="1" lang="ja-JP" altLang="en-US"/>
          </a:p>
        </p:txBody>
      </p:sp>
    </p:spTree>
    <p:extLst>
      <p:ext uri="{BB962C8B-B14F-4D97-AF65-F5344CB8AC3E}">
        <p14:creationId xmlns:p14="http://schemas.microsoft.com/office/powerpoint/2010/main" val="142897183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14/12/12</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7751436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14/12/12</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091397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14/12/12</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9714487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14/12/12</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060957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14/12/12</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364841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14/12/12</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MQXF Revie</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2869186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14/12/12</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HL-LHC MQXF Revie</a:t>
            </a:r>
            <a:endParaRPr kumimoji="1" lang="ja-JP" altLang="en-US"/>
          </a:p>
        </p:txBody>
      </p:sp>
      <p:sp>
        <p:nvSpPr>
          <p:cNvPr id="9" name="スライド番号プレースホルダー 8"/>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485961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14/12/12</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HL-LHC MQXF Revie</a:t>
            </a:r>
            <a:endParaRPr kumimoji="1" lang="ja-JP" altLang="en-US"/>
          </a:p>
        </p:txBody>
      </p:sp>
      <p:sp>
        <p:nvSpPr>
          <p:cNvPr id="5" name="スライド番号プレースホルダー 4"/>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3391272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14/12/12</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HL-LHC MQXF Revie</a:t>
            </a:r>
            <a:endParaRPr kumimoji="1" lang="ja-JP" altLang="en-US"/>
          </a:p>
        </p:txBody>
      </p:sp>
      <p:sp>
        <p:nvSpPr>
          <p:cNvPr id="4" name="スライド番号プレースホルダー 3"/>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6593762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14/12/12</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MQXF Revie</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2995431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14/12/12</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HL-LHC MQXF Revie</a:t>
            </a:r>
            <a:endParaRPr kumimoji="1" lang="ja-JP" altLang="en-US"/>
          </a:p>
        </p:txBody>
      </p:sp>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1277593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14/12/12</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HL-LHC MQXF Revie</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3B044B-AA43-B145-9027-44E605914D6E}" type="slidenum">
              <a:rPr kumimoji="1" lang="ja-JP" altLang="en-US" smtClean="0"/>
              <a:t>‹#›</a:t>
            </a:fld>
            <a:endParaRPr kumimoji="1" lang="ja-JP" altLang="en-US"/>
          </a:p>
        </p:txBody>
      </p:sp>
    </p:spTree>
    <p:extLst>
      <p:ext uri="{BB962C8B-B14F-4D97-AF65-F5344CB8AC3E}">
        <p14:creationId xmlns:p14="http://schemas.microsoft.com/office/powerpoint/2010/main" val="8435213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57200" y="1256694"/>
            <a:ext cx="8137470" cy="1808151"/>
          </a:xfrm>
          <a:solidFill>
            <a:srgbClr val="CCFFCC"/>
          </a:solidFill>
          <a:ln>
            <a:solidFill>
              <a:srgbClr val="008000"/>
            </a:solidFill>
          </a:ln>
        </p:spPr>
        <p:txBody>
          <a:bodyPr>
            <a:noAutofit/>
          </a:bodyPr>
          <a:lstStyle/>
          <a:p>
            <a:r>
              <a:rPr lang="en-US" altLang="ja-JP" sz="3600" b="1" dirty="0" smtClean="0"/>
              <a:t>HL-LHC/LARP: </a:t>
            </a:r>
            <a:r>
              <a:rPr lang="en-US" altLang="ja-JP" sz="3600" b="1" dirty="0"/>
              <a:t/>
            </a:r>
            <a:br>
              <a:rPr lang="en-US" altLang="ja-JP" sz="3600" b="1" dirty="0"/>
            </a:br>
            <a:r>
              <a:rPr lang="en-US" altLang="ja-JP" sz="3600" b="1" dirty="0" smtClean="0"/>
              <a:t>International</a:t>
            </a:r>
            <a:r>
              <a:rPr kumimoji="1" lang="en-US" altLang="ja-JP" sz="3600" b="1" dirty="0" smtClean="0"/>
              <a:t> Review of the Inner Triplet </a:t>
            </a:r>
            <a:r>
              <a:rPr kumimoji="1" lang="en-US" altLang="ja-JP" sz="3600" b="1" dirty="0" err="1" smtClean="0"/>
              <a:t>Quadrupole</a:t>
            </a:r>
            <a:r>
              <a:rPr kumimoji="1" lang="en-US" altLang="ja-JP" sz="3600" b="1" dirty="0" smtClean="0"/>
              <a:t> (MQXF) Design </a:t>
            </a:r>
            <a:endParaRPr kumimoji="1" lang="ja-JP" altLang="en-US" sz="3600" b="1" dirty="0"/>
          </a:p>
        </p:txBody>
      </p:sp>
      <p:sp>
        <p:nvSpPr>
          <p:cNvPr id="3" name="サブタイトル 2"/>
          <p:cNvSpPr>
            <a:spLocks noGrp="1"/>
          </p:cNvSpPr>
          <p:nvPr>
            <p:ph type="subTitle" idx="1"/>
          </p:nvPr>
        </p:nvSpPr>
        <p:spPr>
          <a:xfrm>
            <a:off x="1058421" y="3466826"/>
            <a:ext cx="7000698" cy="2733761"/>
          </a:xfrm>
        </p:spPr>
        <p:txBody>
          <a:bodyPr>
            <a:normAutofit fontScale="47500" lnSpcReduction="20000"/>
          </a:bodyPr>
          <a:lstStyle/>
          <a:p>
            <a:r>
              <a:rPr lang="en-US" altLang="ja-JP" sz="6700" b="1" dirty="0" smtClean="0">
                <a:solidFill>
                  <a:srgbClr val="3366FF"/>
                </a:solidFill>
              </a:rPr>
              <a:t>Executive Committee Report </a:t>
            </a:r>
          </a:p>
          <a:p>
            <a:endParaRPr lang="en-US" altLang="ja-JP" b="1" dirty="0" smtClean="0">
              <a:solidFill>
                <a:srgbClr val="3366FF"/>
              </a:solidFill>
            </a:endParaRPr>
          </a:p>
          <a:p>
            <a:endParaRPr lang="en-US" altLang="ja-JP" dirty="0" smtClean="0">
              <a:solidFill>
                <a:schemeClr val="tx1"/>
              </a:solidFill>
            </a:endParaRPr>
          </a:p>
          <a:p>
            <a:r>
              <a:rPr lang="en-US" altLang="ja-JP" sz="3800" dirty="0" smtClean="0">
                <a:solidFill>
                  <a:schemeClr val="tx1"/>
                </a:solidFill>
              </a:rPr>
              <a:t>International Review </a:t>
            </a:r>
            <a:r>
              <a:rPr lang="ja-JP" altLang="ja-JP" sz="3800" dirty="0" smtClean="0">
                <a:solidFill>
                  <a:schemeClr val="tx1"/>
                </a:solidFill>
              </a:rPr>
              <a:t>C</a:t>
            </a:r>
            <a:r>
              <a:rPr lang="en-US" altLang="ja-JP" sz="3800" dirty="0" err="1" smtClean="0">
                <a:solidFill>
                  <a:schemeClr val="tx1"/>
                </a:solidFill>
              </a:rPr>
              <a:t>ommittee</a:t>
            </a:r>
            <a:endParaRPr lang="en-US" altLang="ja-JP" sz="3800" dirty="0" smtClean="0">
              <a:solidFill>
                <a:schemeClr val="tx1"/>
              </a:solidFill>
            </a:endParaRPr>
          </a:p>
          <a:p>
            <a:endParaRPr lang="en-US" altLang="ja-JP" sz="3800" dirty="0" smtClean="0">
              <a:solidFill>
                <a:schemeClr val="tx1"/>
              </a:solidFill>
            </a:endParaRPr>
          </a:p>
          <a:p>
            <a:r>
              <a:rPr lang="en-US" altLang="ja-JP" sz="3800" dirty="0" smtClean="0">
                <a:solidFill>
                  <a:schemeClr val="tx1"/>
                </a:solidFill>
              </a:rPr>
              <a:t>held at CERN on </a:t>
            </a:r>
            <a:r>
              <a:rPr lang="en-US" altLang="ja-JP" sz="3800" dirty="0" smtClean="0">
                <a:solidFill>
                  <a:schemeClr val="tx1"/>
                </a:solidFill>
              </a:rPr>
              <a:t>10-12 </a:t>
            </a:r>
            <a:r>
              <a:rPr lang="en-US" altLang="ja-JP" sz="3800" dirty="0" smtClean="0">
                <a:solidFill>
                  <a:schemeClr val="tx1"/>
                </a:solidFill>
              </a:rPr>
              <a:t>December, 2014</a:t>
            </a:r>
          </a:p>
          <a:p>
            <a:endParaRPr kumimoji="1" lang="en-US" altLang="ja-JP" sz="3800" dirty="0">
              <a:solidFill>
                <a:schemeClr val="tx1"/>
              </a:solidFill>
            </a:endParaRPr>
          </a:p>
          <a:p>
            <a:endParaRPr lang="en-US" altLang="ja-JP" sz="2900" dirty="0" smtClean="0">
              <a:solidFill>
                <a:schemeClr val="tx1"/>
              </a:solidFill>
            </a:endParaRPr>
          </a:p>
          <a:p>
            <a:r>
              <a:rPr lang="en-US" altLang="ja-JP" sz="2900" dirty="0" smtClean="0">
                <a:solidFill>
                  <a:schemeClr val="tx1"/>
                </a:solidFill>
              </a:rPr>
              <a:t>URL: </a:t>
            </a:r>
            <a:r>
              <a:rPr lang="en-US" altLang="ja-JP" sz="2900" u="sng" dirty="0" smtClean="0">
                <a:solidFill>
                  <a:srgbClr val="386EFF"/>
                </a:solidFill>
                <a:latin typeface="Helvetica"/>
              </a:rPr>
              <a:t>https://</a:t>
            </a:r>
            <a:r>
              <a:rPr lang="en-US" altLang="ja-JP" sz="2900" u="sng" dirty="0" err="1" smtClean="0">
                <a:solidFill>
                  <a:srgbClr val="386EFF"/>
                </a:solidFill>
                <a:latin typeface="Helvetica"/>
              </a:rPr>
              <a:t>indico.cern.ch</a:t>
            </a:r>
            <a:r>
              <a:rPr lang="en-US" altLang="ja-JP" sz="2900" u="sng" dirty="0" smtClean="0">
                <a:solidFill>
                  <a:srgbClr val="386EFF"/>
                </a:solidFill>
                <a:latin typeface="Helvetica"/>
              </a:rPr>
              <a:t>/event/354499/timetable/#20141208</a:t>
            </a:r>
            <a:endParaRPr kumimoji="1" lang="en-US" altLang="ja-JP" sz="2900" dirty="0" smtClean="0">
              <a:solidFill>
                <a:schemeClr val="tx1"/>
              </a:solidFill>
            </a:endParaRPr>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a:t>
            </a:fld>
            <a:endParaRPr kumimoji="1" lang="ja-JP" altLang="en-US"/>
          </a:p>
        </p:txBody>
      </p:sp>
    </p:spTree>
    <p:extLst>
      <p:ext uri="{BB962C8B-B14F-4D97-AF65-F5344CB8AC3E}">
        <p14:creationId xmlns:p14="http://schemas.microsoft.com/office/powerpoint/2010/main" val="242098579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597644"/>
          </a:xfrm>
        </p:spPr>
        <p:txBody>
          <a:bodyPr>
            <a:normAutofit fontScale="90000"/>
          </a:bodyPr>
          <a:lstStyle/>
          <a:p>
            <a:r>
              <a:rPr kumimoji="1" lang="en-US" altLang="ja-JP" b="1" dirty="0" smtClean="0"/>
              <a:t>Responses to Charges (3)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381779826"/>
              </p:ext>
            </p:extLst>
          </p:nvPr>
        </p:nvGraphicFramePr>
        <p:xfrm>
          <a:off x="457200" y="923593"/>
          <a:ext cx="8229600" cy="5553570"/>
        </p:xfrm>
        <a:graphic>
          <a:graphicData uri="http://schemas.openxmlformats.org/drawingml/2006/table">
            <a:tbl>
              <a:tblPr firstRow="1" bandRow="1">
                <a:tableStyleId>{5C22544A-7EE6-4342-B048-85BDC9FD1C3A}</a:tableStyleId>
              </a:tblPr>
              <a:tblGrid>
                <a:gridCol w="8229600"/>
              </a:tblGrid>
              <a:tr h="144952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Is the </a:t>
                      </a:r>
                      <a:r>
                        <a:rPr lang="en-US" altLang="ja-JP" sz="1800" dirty="0" smtClean="0">
                          <a:solidFill>
                            <a:srgbClr val="FFFF00"/>
                          </a:solidFill>
                        </a:rPr>
                        <a:t>engineering design </a:t>
                      </a:r>
                      <a:r>
                        <a:rPr lang="en-US" altLang="ja-JP" sz="1800" dirty="0" smtClean="0"/>
                        <a:t>(including the 3D modeling and the interfacing with other systems) sufficiently developed to assess that there are no show-stoppers in the construction of magnet parts, cold mass assemblies and cryostat, including installation and integration in the machine? Is the magnet and circuit protection </a:t>
                      </a:r>
                      <a:r>
                        <a:rPr lang="en-US" altLang="ja-JP" sz="1800" dirty="0" smtClean="0">
                          <a:solidFill>
                            <a:srgbClr val="FFFF00"/>
                          </a:solidFill>
                        </a:rPr>
                        <a:t>adequate?</a:t>
                      </a:r>
                    </a:p>
                  </a:txBody>
                  <a:tcPr/>
                </a:tc>
              </a:tr>
              <a:tr h="4090530">
                <a:tc>
                  <a:txBody>
                    <a:bodyPr/>
                    <a:lstStyle/>
                    <a:p>
                      <a:pPr marL="285750" indent="-285750">
                        <a:buFontTx/>
                        <a:buChar char="-"/>
                      </a:pPr>
                      <a:r>
                        <a:rPr kumimoji="1" lang="en-US" altLang="ja-JP" sz="2000" baseline="0" dirty="0" smtClean="0">
                          <a:solidFill>
                            <a:schemeClr val="tx1"/>
                          </a:solidFill>
                        </a:rPr>
                        <a:t>The </a:t>
                      </a:r>
                      <a:r>
                        <a:rPr kumimoji="1" lang="en-US" altLang="ja-JP" sz="2000" baseline="0" dirty="0" smtClean="0">
                          <a:solidFill>
                            <a:srgbClr val="3366FF"/>
                          </a:solidFill>
                        </a:rPr>
                        <a:t>design is sufficiently developed </a:t>
                      </a:r>
                      <a:r>
                        <a:rPr kumimoji="1" lang="en-US" altLang="ja-JP" sz="2000" baseline="0" dirty="0" smtClean="0">
                          <a:solidFill>
                            <a:schemeClr val="tx1"/>
                          </a:solidFill>
                        </a:rPr>
                        <a:t>for this stage of the project, and there is considerable experience to draw on to develop it further.  That said, we were limited in our scope largely to the magnet work package and the interfaces to other work packages need to be further developed.</a:t>
                      </a:r>
                    </a:p>
                    <a:p>
                      <a:pPr marL="285750" marR="0" indent="-285750" algn="l" defTabSz="457200" rtl="0" eaLnBrk="1" fontAlgn="auto" latinLnBrk="0" hangingPunct="1">
                        <a:lnSpc>
                          <a:spcPct val="100000"/>
                        </a:lnSpc>
                        <a:spcBef>
                          <a:spcPts val="0"/>
                        </a:spcBef>
                        <a:spcAft>
                          <a:spcPts val="0"/>
                        </a:spcAft>
                        <a:buClrTx/>
                        <a:buSzTx/>
                        <a:buFontTx/>
                        <a:buChar char="-"/>
                        <a:tabLst/>
                        <a:defRPr/>
                      </a:pPr>
                      <a:r>
                        <a:rPr kumimoji="1" lang="en-US" altLang="ja-JP" sz="2000" dirty="0" smtClean="0">
                          <a:solidFill>
                            <a:schemeClr val="tx1"/>
                          </a:solidFill>
                        </a:rPr>
                        <a:t>The </a:t>
                      </a:r>
                      <a:r>
                        <a:rPr kumimoji="1" lang="en-US" altLang="ja-JP" sz="2000" dirty="0" smtClean="0">
                          <a:solidFill>
                            <a:srgbClr val="FF0000"/>
                          </a:solidFill>
                        </a:rPr>
                        <a:t>procedure of the magnet replacement </a:t>
                      </a:r>
                      <a:r>
                        <a:rPr kumimoji="1" lang="en-US" altLang="ja-JP" sz="2000" dirty="0" smtClean="0">
                          <a:solidFill>
                            <a:schemeClr val="tx1"/>
                          </a:solidFill>
                        </a:rPr>
                        <a:t>under high radiation environment, including fixtures, tools, and remote handling and transportation, should be well established in the design stage. </a:t>
                      </a:r>
                    </a:p>
                    <a:p>
                      <a:pPr marL="285750" indent="-285750">
                        <a:buFontTx/>
                        <a:buChar char="-"/>
                      </a:pPr>
                      <a:r>
                        <a:rPr kumimoji="1" lang="en-US" altLang="ja-JP" sz="2000" baseline="0" dirty="0" smtClean="0">
                          <a:solidFill>
                            <a:srgbClr val="FF0000"/>
                          </a:solidFill>
                        </a:rPr>
                        <a:t>Overall safety issues </a:t>
                      </a:r>
                      <a:r>
                        <a:rPr kumimoji="1" lang="en-US" altLang="ja-JP" sz="2000" baseline="0" dirty="0" smtClean="0">
                          <a:solidFill>
                            <a:schemeClr val="tx1"/>
                          </a:solidFill>
                        </a:rPr>
                        <a:t>with respect to design and inspection should be confirmed as soon as possible.</a:t>
                      </a:r>
                    </a:p>
                    <a:p>
                      <a:pPr marL="285750" indent="-285750">
                        <a:buFontTx/>
                        <a:buChar char="-"/>
                      </a:pPr>
                      <a:r>
                        <a:rPr kumimoji="1" lang="en-US" altLang="ja-JP" sz="2000" baseline="0" dirty="0" smtClean="0">
                          <a:solidFill>
                            <a:schemeClr val="tx1"/>
                          </a:solidFill>
                        </a:rPr>
                        <a:t>Development of </a:t>
                      </a:r>
                      <a:r>
                        <a:rPr kumimoji="1" lang="en-US" altLang="ja-JP" sz="2000" baseline="0" dirty="0" smtClean="0">
                          <a:solidFill>
                            <a:srgbClr val="3366FF"/>
                          </a:solidFill>
                        </a:rPr>
                        <a:t>alignment specifications </a:t>
                      </a:r>
                      <a:r>
                        <a:rPr kumimoji="1" lang="en-US" altLang="ja-JP" sz="2000" baseline="0" dirty="0" smtClean="0">
                          <a:solidFill>
                            <a:schemeClr val="tx1"/>
                          </a:solidFill>
                        </a:rPr>
                        <a:t>and the overall scheme was not covered in detail at this review but should start soon.</a:t>
                      </a:r>
                    </a:p>
                    <a:p>
                      <a:pPr marL="285750" indent="-285750">
                        <a:buFontTx/>
                        <a:buChar char="-"/>
                      </a:pPr>
                      <a:r>
                        <a:rPr kumimoji="1" lang="en-US" altLang="ja-JP" sz="2000" baseline="0" dirty="0" smtClean="0">
                          <a:solidFill>
                            <a:schemeClr val="tx1"/>
                          </a:solidFill>
                        </a:rPr>
                        <a:t>Magnet </a:t>
                      </a:r>
                      <a:r>
                        <a:rPr kumimoji="1" lang="en-US" altLang="ja-JP" sz="2000" baseline="0" dirty="0" smtClean="0">
                          <a:solidFill>
                            <a:srgbClr val="3366FF"/>
                          </a:solidFill>
                        </a:rPr>
                        <a:t>quench protection </a:t>
                      </a:r>
                      <a:r>
                        <a:rPr kumimoji="1" lang="en-US" altLang="ja-JP" sz="2000" baseline="0" dirty="0" smtClean="0">
                          <a:solidFill>
                            <a:schemeClr val="tx1"/>
                          </a:solidFill>
                        </a:rPr>
                        <a:t>has sufficient redundancy level taking into account traditional protection heaters and CLIQ.</a:t>
                      </a:r>
                      <a:endParaRPr kumimoji="1" lang="en-US" altLang="ja-JP" sz="2000" dirty="0" smtClean="0">
                        <a:solidFill>
                          <a:schemeClr val="tx1"/>
                        </a:solidFill>
                      </a:endParaRPr>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10</a:t>
            </a:fld>
            <a:endParaRPr kumimoji="1" lang="ja-JP" altLang="en-US"/>
          </a:p>
        </p:txBody>
      </p:sp>
    </p:spTree>
    <p:extLst>
      <p:ext uri="{BB962C8B-B14F-4D97-AF65-F5344CB8AC3E}">
        <p14:creationId xmlns:p14="http://schemas.microsoft.com/office/powerpoint/2010/main" val="95702509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25921"/>
          </a:xfrm>
        </p:spPr>
        <p:txBody>
          <a:bodyPr>
            <a:normAutofit fontScale="90000"/>
          </a:bodyPr>
          <a:lstStyle/>
          <a:p>
            <a:r>
              <a:rPr kumimoji="1" lang="en-US" altLang="ja-JP" b="1" dirty="0" smtClean="0"/>
              <a:t>Responses to Charges (4)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065708862"/>
              </p:ext>
            </p:extLst>
          </p:nvPr>
        </p:nvGraphicFramePr>
        <p:xfrm>
          <a:off x="457200" y="994497"/>
          <a:ext cx="8229600" cy="5400680"/>
        </p:xfrm>
        <a:graphic>
          <a:graphicData uri="http://schemas.openxmlformats.org/drawingml/2006/table">
            <a:tbl>
              <a:tblPr firstRow="1" bandRow="1">
                <a:tableStyleId>{5C22544A-7EE6-4342-B048-85BDC9FD1C3A}</a:tableStyleId>
              </a:tblPr>
              <a:tblGrid>
                <a:gridCol w="8229600"/>
              </a:tblGrid>
              <a:tr h="7372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Is the plan for </a:t>
                      </a:r>
                      <a:r>
                        <a:rPr lang="en-US" altLang="ja-JP" sz="1800" dirty="0" smtClean="0">
                          <a:solidFill>
                            <a:srgbClr val="FFFF00"/>
                          </a:solidFill>
                        </a:rPr>
                        <a:t>models and prototypes well thought? </a:t>
                      </a:r>
                      <a:r>
                        <a:rPr lang="en-US" altLang="ja-JP" sz="1800" i="1" dirty="0" smtClean="0"/>
                        <a:t>Is the preliminary construction </a:t>
                      </a:r>
                      <a:r>
                        <a:rPr lang="en-US" altLang="ja-JP" sz="1800" i="1" dirty="0" smtClean="0">
                          <a:solidFill>
                            <a:srgbClr val="FFFF00"/>
                          </a:solidFill>
                        </a:rPr>
                        <a:t>plan credible?</a:t>
                      </a:r>
                    </a:p>
                  </a:txBody>
                  <a:tcPr/>
                </a:tc>
              </a:tr>
              <a:tr h="4360504">
                <a:tc>
                  <a:txBody>
                    <a:bodyPr/>
                    <a:lstStyle/>
                    <a:p>
                      <a:pPr marL="285750" indent="-285750">
                        <a:buFontTx/>
                        <a:buChar char="-"/>
                      </a:pPr>
                      <a:r>
                        <a:rPr kumimoji="1" lang="en-US" altLang="ja-JP" sz="2000" baseline="0" dirty="0" smtClean="0">
                          <a:solidFill>
                            <a:srgbClr val="FF0000"/>
                          </a:solidFill>
                        </a:rPr>
                        <a:t>Yes,</a:t>
                      </a:r>
                      <a:r>
                        <a:rPr kumimoji="1" lang="ja-JP" altLang="en-US" sz="2000" baseline="0" dirty="0" smtClean="0">
                          <a:solidFill>
                            <a:srgbClr val="FF0000"/>
                          </a:solidFill>
                        </a:rPr>
                        <a:t> </a:t>
                      </a:r>
                      <a:r>
                        <a:rPr kumimoji="1" lang="en-US" altLang="ja-JP" sz="2000" baseline="0" dirty="0" smtClean="0">
                          <a:solidFill>
                            <a:srgbClr val="FF0000"/>
                          </a:solidFill>
                        </a:rPr>
                        <a:t>but</a:t>
                      </a:r>
                      <a:r>
                        <a:rPr kumimoji="1" lang="ja-JP" altLang="en-US" sz="2000" baseline="0" dirty="0" smtClean="0">
                          <a:solidFill>
                            <a:srgbClr val="FF0000"/>
                          </a:solidFill>
                        </a:rPr>
                        <a:t> </a:t>
                      </a:r>
                      <a:r>
                        <a:rPr kumimoji="1" lang="en-US" altLang="ja-JP" sz="2000" baseline="0" dirty="0" smtClean="0">
                          <a:solidFill>
                            <a:srgbClr val="FF0000"/>
                          </a:solidFill>
                        </a:rPr>
                        <a:t>some</a:t>
                      </a:r>
                      <a:r>
                        <a:rPr kumimoji="1" lang="ja-JP" altLang="en-US" sz="2000" baseline="0" dirty="0" smtClean="0">
                          <a:solidFill>
                            <a:srgbClr val="FF0000"/>
                          </a:solidFill>
                        </a:rPr>
                        <a:t> </a:t>
                      </a:r>
                      <a:r>
                        <a:rPr kumimoji="1" lang="en-US" altLang="ja-JP" sz="2000" baseline="0" dirty="0" smtClean="0">
                          <a:solidFill>
                            <a:srgbClr val="FF0000"/>
                          </a:solidFill>
                        </a:rPr>
                        <a:t>aspects</a:t>
                      </a:r>
                      <a:r>
                        <a:rPr kumimoji="1" lang="ja-JP" altLang="en-US" sz="2000" baseline="0" dirty="0" smtClean="0">
                          <a:solidFill>
                            <a:srgbClr val="FF0000"/>
                          </a:solidFill>
                        </a:rPr>
                        <a:t> </a:t>
                      </a:r>
                      <a:r>
                        <a:rPr kumimoji="1" lang="en-US" altLang="ja-JP" sz="2000" baseline="0" dirty="0" smtClean="0">
                          <a:solidFill>
                            <a:srgbClr val="FF0000"/>
                          </a:solidFill>
                        </a:rPr>
                        <a:t>need</a:t>
                      </a:r>
                      <a:r>
                        <a:rPr kumimoji="1" lang="ja-JP" altLang="en-US" sz="2000" baseline="0" dirty="0" smtClean="0">
                          <a:solidFill>
                            <a:srgbClr val="FF0000"/>
                          </a:solidFill>
                        </a:rPr>
                        <a:t> </a:t>
                      </a:r>
                      <a:r>
                        <a:rPr kumimoji="1" lang="en-US" altLang="ja-JP" sz="2000" baseline="0" dirty="0" smtClean="0">
                          <a:solidFill>
                            <a:srgbClr val="FF0000"/>
                          </a:solidFill>
                        </a:rPr>
                        <a:t>improvement. </a:t>
                      </a:r>
                      <a:r>
                        <a:rPr kumimoji="1" lang="en-US" altLang="ja-JP" sz="2000" baseline="0" dirty="0" smtClean="0">
                          <a:solidFill>
                            <a:schemeClr val="tx1"/>
                          </a:solidFill>
                        </a:rPr>
                        <a:t>The </a:t>
                      </a:r>
                      <a:r>
                        <a:rPr kumimoji="1" lang="en-US" altLang="ja-JP" sz="2000" baseline="0" dirty="0" smtClean="0">
                          <a:solidFill>
                            <a:srgbClr val="3366FF"/>
                          </a:solidFill>
                        </a:rPr>
                        <a:t>number</a:t>
                      </a:r>
                      <a:r>
                        <a:rPr kumimoji="1" lang="en-US" altLang="ja-JP" sz="2000" baseline="0" dirty="0" smtClean="0">
                          <a:solidFill>
                            <a:schemeClr val="tx1"/>
                          </a:solidFill>
                        </a:rPr>
                        <a:t> of planned models and tests is</a:t>
                      </a:r>
                      <a:r>
                        <a:rPr kumimoji="1" lang="en-US" altLang="ja-JP" sz="2000" baseline="0" dirty="0" smtClean="0">
                          <a:solidFill>
                            <a:srgbClr val="3366FF"/>
                          </a:solidFill>
                        </a:rPr>
                        <a:t> minimal</a:t>
                      </a:r>
                      <a:r>
                        <a:rPr kumimoji="1" lang="en-US" altLang="ja-JP" sz="2000" baseline="0" dirty="0" smtClean="0">
                          <a:solidFill>
                            <a:schemeClr val="tx1"/>
                          </a:solidFill>
                        </a:rPr>
                        <a:t>.  (For comparison, both</a:t>
                      </a:r>
                      <a:r>
                        <a:rPr kumimoji="1" lang="en-US" altLang="en-US" sz="2000" baseline="0" dirty="0" smtClean="0">
                          <a:solidFill>
                            <a:schemeClr val="tx1"/>
                          </a:solidFill>
                        </a:rPr>
                        <a:t> </a:t>
                      </a:r>
                      <a:r>
                        <a:rPr kumimoji="1" lang="en-US" altLang="ja-JP" sz="2000" baseline="0" dirty="0" smtClean="0">
                          <a:solidFill>
                            <a:schemeClr val="tx1"/>
                          </a:solidFill>
                        </a:rPr>
                        <a:t>MQXA and MQXB model programs each included 3 magnets just to confirm reproducibility.)  In this situation each model in the MQXF program should have </a:t>
                      </a:r>
                      <a:r>
                        <a:rPr kumimoji="1" lang="en-US" altLang="ja-JP" sz="2000" baseline="0" dirty="0" smtClean="0">
                          <a:solidFill>
                            <a:srgbClr val="3366FF"/>
                          </a:solidFill>
                        </a:rPr>
                        <a:t>clear list of design and performance goals. </a:t>
                      </a:r>
                    </a:p>
                    <a:p>
                      <a:pPr marL="285750" indent="-285750">
                        <a:buFontTx/>
                        <a:buChar char="-"/>
                      </a:pPr>
                      <a:endParaRPr kumimoji="1" lang="en-US" altLang="ja-JP" sz="2000" baseline="0" dirty="0" smtClean="0">
                        <a:solidFill>
                          <a:schemeClr val="tx1"/>
                        </a:solidFill>
                      </a:endParaRPr>
                    </a:p>
                    <a:p>
                      <a:pPr marL="285750" indent="-285750">
                        <a:buFontTx/>
                        <a:buChar char="-"/>
                      </a:pPr>
                      <a:r>
                        <a:rPr kumimoji="1" lang="en-US" altLang="ja-JP" sz="2000" baseline="0" dirty="0" smtClean="0">
                          <a:solidFill>
                            <a:schemeClr val="tx1"/>
                          </a:solidFill>
                        </a:rPr>
                        <a:t>The </a:t>
                      </a:r>
                      <a:r>
                        <a:rPr kumimoji="1" lang="en-US" altLang="ja-JP" sz="2000" baseline="0" dirty="0" smtClean="0">
                          <a:solidFill>
                            <a:srgbClr val="3366FF"/>
                          </a:solidFill>
                        </a:rPr>
                        <a:t>two full scale prototype </a:t>
                      </a:r>
                      <a:r>
                        <a:rPr kumimoji="1" lang="en-US" altLang="ja-JP" sz="2000" baseline="0" dirty="0" smtClean="0">
                          <a:solidFill>
                            <a:schemeClr val="tx1"/>
                          </a:solidFill>
                        </a:rPr>
                        <a:t>program looks adequate.</a:t>
                      </a:r>
                    </a:p>
                    <a:p>
                      <a:pPr marL="285750" indent="-285750">
                        <a:buFontTx/>
                        <a:buChar char="-"/>
                      </a:pPr>
                      <a:endParaRPr kumimoji="1" lang="en-US" altLang="ja-JP" sz="2000" dirty="0" smtClean="0">
                        <a:solidFill>
                          <a:srgbClr val="0000FF"/>
                        </a:solidFill>
                      </a:endParaRPr>
                    </a:p>
                    <a:p>
                      <a:pPr marL="285750" indent="-285750">
                        <a:buFontTx/>
                        <a:buChar char="-"/>
                      </a:pPr>
                      <a:r>
                        <a:rPr kumimoji="1" lang="en-US" altLang="ja-JP" sz="2000" dirty="0" smtClean="0"/>
                        <a:t>The </a:t>
                      </a:r>
                      <a:r>
                        <a:rPr kumimoji="1" lang="en-US" altLang="ja-JP" sz="2000" dirty="0" smtClean="0">
                          <a:solidFill>
                            <a:srgbClr val="3366FF"/>
                          </a:solidFill>
                        </a:rPr>
                        <a:t>availability of PIT that meets the requirements </a:t>
                      </a:r>
                      <a:r>
                        <a:rPr kumimoji="1" lang="en-US" altLang="ja-JP" sz="2000" dirty="0" smtClean="0"/>
                        <a:t>may require </a:t>
                      </a:r>
                      <a:r>
                        <a:rPr kumimoji="1" lang="en-US" altLang="ja-JP" sz="2000" dirty="0" smtClean="0">
                          <a:solidFill>
                            <a:srgbClr val="3366FF"/>
                          </a:solidFill>
                        </a:rPr>
                        <a:t>more time </a:t>
                      </a:r>
                      <a:r>
                        <a:rPr kumimoji="1" lang="en-US" altLang="ja-JP" sz="2000" dirty="0" smtClean="0"/>
                        <a:t>to be ready for magnet production. </a:t>
                      </a:r>
                    </a:p>
                    <a:p>
                      <a:pPr marL="285750" indent="-285750">
                        <a:buFontTx/>
                        <a:buChar char="-"/>
                      </a:pPr>
                      <a:endParaRPr kumimoji="1" lang="en-US" altLang="ja-JP" sz="2000" dirty="0" smtClean="0"/>
                    </a:p>
                    <a:p>
                      <a:pPr marL="285750" indent="-285750">
                        <a:buFontTx/>
                        <a:buChar char="-"/>
                      </a:pPr>
                      <a:r>
                        <a:rPr kumimoji="1" lang="en-US" altLang="ja-JP" sz="2000" dirty="0" smtClean="0"/>
                        <a:t>The current </a:t>
                      </a:r>
                      <a:r>
                        <a:rPr kumimoji="1" lang="en-US" altLang="ja-JP" sz="2000" dirty="0" smtClean="0">
                          <a:solidFill>
                            <a:srgbClr val="FF0000"/>
                          </a:solidFill>
                        </a:rPr>
                        <a:t>schedule is extremely tight </a:t>
                      </a:r>
                      <a:r>
                        <a:rPr kumimoji="1" lang="en-US" altLang="ja-JP" sz="2000" dirty="0" smtClean="0"/>
                        <a:t>in order to install the MQXF in the LS3 (No failures are assumed in the model work.)  </a:t>
                      </a:r>
                      <a:r>
                        <a:rPr kumimoji="1" lang="en-US" altLang="ja-JP" sz="2000" dirty="0" smtClean="0">
                          <a:solidFill>
                            <a:srgbClr val="3366FF"/>
                          </a:solidFill>
                        </a:rPr>
                        <a:t>Contingency plans</a:t>
                      </a:r>
                      <a:r>
                        <a:rPr kumimoji="1" lang="ja-JP" altLang="en-US" sz="2000" dirty="0" smtClean="0">
                          <a:solidFill>
                            <a:srgbClr val="3366FF"/>
                          </a:solidFill>
                        </a:rPr>
                        <a:t> </a:t>
                      </a:r>
                      <a:r>
                        <a:rPr kumimoji="1" lang="en-US" altLang="ja-JP" sz="2000" dirty="0" smtClean="0"/>
                        <a:t>need to be developed to hold the schedule.</a:t>
                      </a:r>
                    </a:p>
                    <a:p>
                      <a:pPr marL="0" indent="0">
                        <a:buFontTx/>
                        <a:buNone/>
                      </a:pPr>
                      <a:endParaRPr kumimoji="1" lang="en-US" altLang="ja-JP" sz="2000" dirty="0" smtClean="0"/>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11</a:t>
            </a:fld>
            <a:endParaRPr kumimoji="1" lang="ja-JP" altLang="en-US"/>
          </a:p>
        </p:txBody>
      </p:sp>
    </p:spTree>
    <p:extLst>
      <p:ext uri="{BB962C8B-B14F-4D97-AF65-F5344CB8AC3E}">
        <p14:creationId xmlns:p14="http://schemas.microsoft.com/office/powerpoint/2010/main" val="2062866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87438"/>
          </a:xfrm>
        </p:spPr>
        <p:txBody>
          <a:bodyPr>
            <a:normAutofit fontScale="90000"/>
          </a:bodyPr>
          <a:lstStyle/>
          <a:p>
            <a:r>
              <a:rPr kumimoji="1" lang="en-US" altLang="ja-JP" b="1" dirty="0" smtClean="0"/>
              <a:t>Responses to Charges (5)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86513088"/>
              </p:ext>
            </p:extLst>
          </p:nvPr>
        </p:nvGraphicFramePr>
        <p:xfrm>
          <a:off x="457200" y="964143"/>
          <a:ext cx="8229600" cy="5577839"/>
        </p:xfrm>
        <a:graphic>
          <a:graphicData uri="http://schemas.openxmlformats.org/drawingml/2006/table">
            <a:tbl>
              <a:tblPr firstRow="1" bandRow="1">
                <a:tableStyleId>{5C22544A-7EE6-4342-B048-85BDC9FD1C3A}</a:tableStyleId>
              </a:tblPr>
              <a:tblGrid>
                <a:gridCol w="82296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Is the envisaged </a:t>
                      </a:r>
                      <a:r>
                        <a:rPr lang="en-US" altLang="ja-JP" sz="1800" dirty="0" smtClean="0">
                          <a:solidFill>
                            <a:srgbClr val="FFFF00"/>
                          </a:solidFill>
                        </a:rPr>
                        <a:t>work share</a:t>
                      </a:r>
                      <a:r>
                        <a:rPr lang="en-US" altLang="ja-JP" sz="1800" dirty="0" smtClean="0"/>
                        <a:t>, between </a:t>
                      </a:r>
                      <a:r>
                        <a:rPr lang="en-US" altLang="ja-JP" sz="1800" dirty="0" smtClean="0">
                          <a:solidFill>
                            <a:srgbClr val="FFFF00"/>
                          </a:solidFill>
                        </a:rPr>
                        <a:t>CERN and US-LARP</a:t>
                      </a:r>
                      <a:r>
                        <a:rPr lang="en-US" altLang="ja-JP" sz="1800" dirty="0" smtClean="0">
                          <a:solidFill>
                            <a:srgbClr val="FF0000"/>
                          </a:solidFill>
                        </a:rPr>
                        <a:t> </a:t>
                      </a:r>
                      <a:r>
                        <a:rPr lang="en-US" altLang="ja-JP" sz="1800" dirty="0" smtClean="0"/>
                        <a:t>the best to </a:t>
                      </a:r>
                      <a:r>
                        <a:rPr lang="en-US" altLang="ja-JP" sz="1800" dirty="0" smtClean="0">
                          <a:solidFill>
                            <a:srgbClr val="FFFF00"/>
                          </a:solidFill>
                        </a:rPr>
                        <a:t>maximize the chances of success</a:t>
                      </a:r>
                      <a:r>
                        <a:rPr lang="en-US" altLang="ja-JP" sz="1800" dirty="0" smtClean="0">
                          <a:solidFill>
                            <a:srgbClr val="FF0000"/>
                          </a:solidFill>
                        </a:rPr>
                        <a:t> </a:t>
                      </a:r>
                      <a:r>
                        <a:rPr lang="en-US" altLang="ja-JP" sz="1800" dirty="0" smtClean="0"/>
                        <a:t>while minimizing the cost and interfaces?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800" dirty="0" smtClean="0">
                        <a:solidFill>
                          <a:srgbClr val="FFFF00"/>
                        </a:solidFill>
                      </a:endParaRPr>
                    </a:p>
                  </a:txBody>
                  <a:tcPr/>
                </a:tc>
              </a:tr>
              <a:tr h="370840">
                <a:tc>
                  <a:txBody>
                    <a:bodyPr/>
                    <a:lstStyle/>
                    <a:p>
                      <a:pPr marL="285750" indent="-285750">
                        <a:buFontTx/>
                        <a:buChar char="-"/>
                      </a:pPr>
                      <a:r>
                        <a:rPr kumimoji="1" lang="en-US" altLang="ja-JP" sz="2000" dirty="0" smtClean="0"/>
                        <a:t>The </a:t>
                      </a:r>
                      <a:r>
                        <a:rPr kumimoji="1" lang="en-US" altLang="ja-JP" sz="2000" dirty="0" smtClean="0">
                          <a:solidFill>
                            <a:srgbClr val="FF0000"/>
                          </a:solidFill>
                        </a:rPr>
                        <a:t>work sharing </a:t>
                      </a:r>
                      <a:r>
                        <a:rPr kumimoji="1" lang="en-US" altLang="ja-JP" sz="2000" dirty="0" smtClean="0"/>
                        <a:t>and cooperation between CERN and US-LARP are </a:t>
                      </a:r>
                      <a:r>
                        <a:rPr kumimoji="1" lang="en-US" altLang="ja-JP" sz="2000" dirty="0" smtClean="0">
                          <a:solidFill>
                            <a:srgbClr val="3366FF"/>
                          </a:solidFill>
                        </a:rPr>
                        <a:t>exemplary</a:t>
                      </a:r>
                      <a:r>
                        <a:rPr kumimoji="1" lang="en-US" altLang="ja-JP" sz="2000" dirty="0" smtClean="0"/>
                        <a:t>.</a:t>
                      </a:r>
                    </a:p>
                    <a:p>
                      <a:pPr marL="285750" indent="-285750">
                        <a:buFontTx/>
                        <a:buChar char="-"/>
                      </a:pPr>
                      <a:endParaRPr kumimoji="1" lang="en-US" altLang="ja-JP" sz="2000" dirty="0" smtClean="0"/>
                    </a:p>
                    <a:p>
                      <a:pPr marL="285750" indent="-285750">
                        <a:buFontTx/>
                        <a:buChar char="-"/>
                      </a:pPr>
                      <a:r>
                        <a:rPr kumimoji="1" lang="en-US" altLang="ja-JP" sz="2000" dirty="0" smtClean="0"/>
                        <a:t>We note that the cooperative work and the close communication are enhanced by current IT technology that maximizes work efficiency. </a:t>
                      </a:r>
                    </a:p>
                    <a:p>
                      <a:pPr marL="0" indent="0">
                        <a:buFontTx/>
                        <a:buNone/>
                      </a:pPr>
                      <a:r>
                        <a:rPr kumimoji="1" lang="en-US" altLang="ja-JP" sz="2000" dirty="0" smtClean="0"/>
                        <a:t> </a:t>
                      </a:r>
                    </a:p>
                    <a:p>
                      <a:pPr marL="285750" indent="-285750">
                        <a:buFontTx/>
                        <a:buChar char="-"/>
                      </a:pPr>
                      <a:r>
                        <a:rPr kumimoji="1" lang="en-US" altLang="ja-JP" sz="2000" dirty="0" smtClean="0">
                          <a:solidFill>
                            <a:srgbClr val="3366FF"/>
                          </a:solidFill>
                        </a:rPr>
                        <a:t>Design credibility </a:t>
                      </a:r>
                      <a:r>
                        <a:rPr kumimoji="1" lang="en-US" altLang="ja-JP" sz="2000" dirty="0" smtClean="0"/>
                        <a:t>is enhanced by using common tools by each side, especially in magnetic and structural design and analysis, thermal modeling, powering, and quench protection.</a:t>
                      </a:r>
                    </a:p>
                    <a:p>
                      <a:pPr marL="285750" indent="-285750">
                        <a:buFontTx/>
                        <a:buChar char="-"/>
                      </a:pPr>
                      <a:endParaRPr kumimoji="1" lang="en-US" altLang="ja-JP" sz="2000" dirty="0" smtClean="0"/>
                    </a:p>
                    <a:p>
                      <a:pPr marL="285750" indent="-285750">
                        <a:buFontTx/>
                        <a:buChar char="-"/>
                      </a:pPr>
                      <a:r>
                        <a:rPr kumimoji="1" lang="en-US" altLang="ja-JP" sz="2000" kern="1200" dirty="0" smtClean="0">
                          <a:solidFill>
                            <a:schemeClr val="dk1"/>
                          </a:solidFill>
                          <a:latin typeface="+mn-lt"/>
                          <a:ea typeface="+mn-ea"/>
                          <a:cs typeface="+mn-cs"/>
                        </a:rPr>
                        <a:t>CERN and US-LARP have many excellent resources and they seem well integrated, enthusiastic, and organized to carry out this upgrade project.</a:t>
                      </a:r>
                      <a:endParaRPr kumimoji="1" lang="en-US" altLang="ja-JP" sz="2000" dirty="0" smtClean="0"/>
                    </a:p>
                    <a:p>
                      <a:pPr marL="285750" indent="-285750">
                        <a:buFontTx/>
                        <a:buChar char="-"/>
                      </a:pPr>
                      <a:endParaRPr kumimoji="1" lang="en-US" altLang="ja-JP" sz="2000" kern="1200" dirty="0" smtClean="0">
                        <a:solidFill>
                          <a:schemeClr val="dk1"/>
                        </a:solidFill>
                        <a:latin typeface="+mn-lt"/>
                        <a:ea typeface="+mn-ea"/>
                        <a:cs typeface="+mn-cs"/>
                      </a:endParaRPr>
                    </a:p>
                    <a:p>
                      <a:pPr marL="285750" indent="-285750">
                        <a:buFontTx/>
                        <a:buChar char="-"/>
                      </a:pPr>
                      <a:r>
                        <a:rPr kumimoji="1" lang="en-US" altLang="ja-JP" sz="2000" dirty="0" smtClean="0"/>
                        <a:t>We are </a:t>
                      </a:r>
                      <a:r>
                        <a:rPr kumimoji="1" lang="en-US" altLang="ja-JP" sz="2000" dirty="0" smtClean="0">
                          <a:solidFill>
                            <a:schemeClr val="tx1"/>
                          </a:solidFill>
                        </a:rPr>
                        <a:t>very pleased to see </a:t>
                      </a:r>
                      <a:r>
                        <a:rPr kumimoji="1" lang="en-US" altLang="ja-JP" sz="2000" dirty="0" smtClean="0">
                          <a:solidFill>
                            <a:srgbClr val="FF0000"/>
                          </a:solidFill>
                        </a:rPr>
                        <a:t>many young scientist/engineers  </a:t>
                      </a:r>
                      <a:r>
                        <a:rPr kumimoji="1" lang="en-US" altLang="ja-JP" sz="2000" dirty="0" smtClean="0"/>
                        <a:t>involved in this project </a:t>
                      </a:r>
                      <a:r>
                        <a:rPr kumimoji="1" lang="en-US" altLang="ja-JP" sz="2000" dirty="0" smtClean="0">
                          <a:solidFill>
                            <a:srgbClr val="3366FF"/>
                          </a:solidFill>
                        </a:rPr>
                        <a:t>with an extremely good atmosphere</a:t>
                      </a:r>
                      <a:r>
                        <a:rPr kumimoji="1" lang="en-US" altLang="ja-JP" sz="2000" dirty="0" smtClean="0"/>
                        <a:t>.</a:t>
                      </a:r>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12</a:t>
            </a:fld>
            <a:endParaRPr kumimoji="1" lang="ja-JP" altLang="en-US"/>
          </a:p>
        </p:txBody>
      </p:sp>
    </p:spTree>
    <p:extLst>
      <p:ext uri="{BB962C8B-B14F-4D97-AF65-F5344CB8AC3E}">
        <p14:creationId xmlns:p14="http://schemas.microsoft.com/office/powerpoint/2010/main" val="4256277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636127"/>
          </a:xfrm>
        </p:spPr>
        <p:txBody>
          <a:bodyPr>
            <a:normAutofit fontScale="90000"/>
          </a:bodyPr>
          <a:lstStyle/>
          <a:p>
            <a:r>
              <a:rPr kumimoji="1" lang="en-US" altLang="ja-JP" b="1" dirty="0" smtClean="0"/>
              <a:t>Responses to Charges (6)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1535536793"/>
              </p:ext>
            </p:extLst>
          </p:nvPr>
        </p:nvGraphicFramePr>
        <p:xfrm>
          <a:off x="457200" y="910765"/>
          <a:ext cx="8229600" cy="5638800"/>
        </p:xfrm>
        <a:graphic>
          <a:graphicData uri="http://schemas.openxmlformats.org/drawingml/2006/table">
            <a:tbl>
              <a:tblPr firstRow="1" bandRow="1">
                <a:tableStyleId>{5C22544A-7EE6-4342-B048-85BDC9FD1C3A}</a:tableStyleId>
              </a:tblPr>
              <a:tblGrid>
                <a:gridCol w="82296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Is there any area or particular field where important technical or managerial </a:t>
                      </a:r>
                      <a:r>
                        <a:rPr lang="en-US" altLang="ja-JP" sz="1800" dirty="0" smtClean="0">
                          <a:solidFill>
                            <a:srgbClr val="FFFF00"/>
                          </a:solidFill>
                        </a:rPr>
                        <a:t>risks </a:t>
                      </a:r>
                      <a:r>
                        <a:rPr lang="en-US" altLang="ja-JP" sz="1800" dirty="0" smtClean="0"/>
                        <a:t>are under evaluated or ignored?</a:t>
                      </a:r>
                      <a:endParaRPr kumimoji="1" lang="ja-JP" altLang="en-US" sz="18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altLang="ja-JP" sz="1800" dirty="0" smtClean="0">
                        <a:solidFill>
                          <a:srgbClr val="FFFF00"/>
                        </a:solidFill>
                      </a:endParaRPr>
                    </a:p>
                  </a:txBody>
                  <a:tcPr/>
                </a:tc>
              </a:tr>
              <a:tr h="370840">
                <a:tc>
                  <a:txBody>
                    <a:bodyPr/>
                    <a:lstStyle/>
                    <a:p>
                      <a:pPr marL="285750" lvl="0" indent="-285750">
                        <a:buFont typeface="Arial"/>
                        <a:buChar char="•"/>
                      </a:pPr>
                      <a:r>
                        <a:rPr kumimoji="1" lang="en-US" altLang="ja-JP" sz="1600" dirty="0" smtClean="0">
                          <a:solidFill>
                            <a:schemeClr val="tx1"/>
                          </a:solidFill>
                        </a:rPr>
                        <a:t>Evaluation of the  </a:t>
                      </a:r>
                      <a:r>
                        <a:rPr kumimoji="1" lang="en-US" altLang="ja-JP" sz="1600" dirty="0" smtClean="0">
                          <a:solidFill>
                            <a:srgbClr val="3366FF"/>
                          </a:solidFill>
                        </a:rPr>
                        <a:t>overall failure mode </a:t>
                      </a:r>
                      <a:r>
                        <a:rPr kumimoji="1" lang="en-US" altLang="ja-JP" sz="1600" dirty="0" smtClean="0">
                          <a:solidFill>
                            <a:schemeClr val="tx1"/>
                          </a:solidFill>
                        </a:rPr>
                        <a:t>scenario is missing, but should not be ignored.  </a:t>
                      </a:r>
                    </a:p>
                    <a:p>
                      <a:pPr marL="742950" lvl="1" indent="-285750">
                        <a:buFont typeface="Arial"/>
                        <a:buChar char="•"/>
                      </a:pPr>
                      <a:r>
                        <a:rPr kumimoji="1" lang="en-US" altLang="ja-JP" sz="1600" dirty="0" smtClean="0">
                          <a:solidFill>
                            <a:schemeClr val="tx1"/>
                          </a:solidFill>
                        </a:rPr>
                        <a:t>The time-period and work-flow sequence should be well established especially because the </a:t>
                      </a:r>
                      <a:r>
                        <a:rPr kumimoji="1" lang="en-US" altLang="ja-JP" sz="1600" dirty="0" smtClean="0">
                          <a:solidFill>
                            <a:srgbClr val="FF0000"/>
                          </a:solidFill>
                        </a:rPr>
                        <a:t>MQXF is not easily replaced </a:t>
                      </a:r>
                      <a:r>
                        <a:rPr kumimoji="1" lang="en-US" altLang="ja-JP" sz="1600" dirty="0" smtClean="0">
                          <a:solidFill>
                            <a:schemeClr val="tx1"/>
                          </a:solidFill>
                        </a:rPr>
                        <a:t>under the high-radiation and confined environment in the tunnel.  </a:t>
                      </a:r>
                    </a:p>
                    <a:p>
                      <a:pPr marL="285750" lvl="0" indent="-285750">
                        <a:buFont typeface="Arial"/>
                        <a:buChar char="•"/>
                      </a:pPr>
                      <a:r>
                        <a:rPr kumimoji="1" lang="en-US" altLang="ja-JP" sz="1600" dirty="0" smtClean="0">
                          <a:solidFill>
                            <a:schemeClr val="tx1"/>
                          </a:solidFill>
                        </a:rPr>
                        <a:t>The </a:t>
                      </a:r>
                      <a:r>
                        <a:rPr kumimoji="1" lang="en-US" altLang="ja-JP" sz="1600" dirty="0" smtClean="0">
                          <a:solidFill>
                            <a:srgbClr val="3366FF"/>
                          </a:solidFill>
                        </a:rPr>
                        <a:t>loss of integrated luminosity </a:t>
                      </a:r>
                      <a:r>
                        <a:rPr kumimoji="1" lang="en-US" altLang="ja-JP" sz="1600" dirty="0" smtClean="0">
                          <a:solidFill>
                            <a:schemeClr val="tx1"/>
                          </a:solidFill>
                        </a:rPr>
                        <a:t>should  be well studied and the </a:t>
                      </a:r>
                      <a:r>
                        <a:rPr kumimoji="1" lang="en-US" altLang="ja-JP" sz="1600" dirty="0" smtClean="0">
                          <a:solidFill>
                            <a:srgbClr val="3366FF"/>
                          </a:solidFill>
                        </a:rPr>
                        <a:t>information shared </a:t>
                      </a:r>
                      <a:r>
                        <a:rPr kumimoji="1" lang="en-US" altLang="ja-JP" sz="1600" dirty="0" smtClean="0">
                          <a:solidFill>
                            <a:schemeClr val="tx1"/>
                          </a:solidFill>
                        </a:rPr>
                        <a:t>among the relevant persons. </a:t>
                      </a:r>
                    </a:p>
                    <a:p>
                      <a:pPr marL="285750" indent="-285750">
                        <a:buFontTx/>
                        <a:buChar char="-"/>
                      </a:pPr>
                      <a:endParaRPr kumimoji="1" lang="en-US" altLang="ja-JP" sz="1600" dirty="0" smtClean="0">
                        <a:solidFill>
                          <a:srgbClr val="FF0000"/>
                        </a:solidFill>
                      </a:endParaRPr>
                    </a:p>
                    <a:p>
                      <a:pPr marL="285750" indent="-285750">
                        <a:buFontTx/>
                        <a:buChar char="-"/>
                      </a:pPr>
                      <a:r>
                        <a:rPr kumimoji="1" lang="en-US" altLang="ja-JP" sz="1600" dirty="0" smtClean="0">
                          <a:solidFill>
                            <a:srgbClr val="FF0000"/>
                          </a:solidFill>
                        </a:rPr>
                        <a:t>Technical</a:t>
                      </a:r>
                      <a:r>
                        <a:rPr kumimoji="1" lang="ja-JP" altLang="en-US" sz="1600" dirty="0" smtClean="0">
                          <a:solidFill>
                            <a:srgbClr val="FF0000"/>
                          </a:solidFill>
                        </a:rPr>
                        <a:t> </a:t>
                      </a:r>
                      <a:r>
                        <a:rPr kumimoji="1" lang="en-US" altLang="ja-JP" sz="1600" dirty="0" smtClean="0">
                          <a:solidFill>
                            <a:srgbClr val="FF0000"/>
                          </a:solidFill>
                        </a:rPr>
                        <a:t>risks</a:t>
                      </a:r>
                      <a:r>
                        <a:rPr kumimoji="1" lang="ja-JP" altLang="en-US" sz="1600" dirty="0" smtClean="0">
                          <a:solidFill>
                            <a:srgbClr val="FF0000"/>
                          </a:solidFill>
                        </a:rPr>
                        <a:t> </a:t>
                      </a:r>
                      <a:r>
                        <a:rPr kumimoji="1" lang="en-US" altLang="ja-JP" sz="1600" dirty="0" smtClean="0">
                          <a:solidFill>
                            <a:schemeClr val="tx1"/>
                          </a:solidFill>
                        </a:rPr>
                        <a:t>can</a:t>
                      </a:r>
                      <a:r>
                        <a:rPr kumimoji="1" lang="ja-JP" altLang="en-US" sz="1600" dirty="0" smtClean="0">
                          <a:solidFill>
                            <a:schemeClr val="tx1"/>
                          </a:solidFill>
                        </a:rPr>
                        <a:t> </a:t>
                      </a:r>
                      <a:r>
                        <a:rPr kumimoji="1" lang="en-US" altLang="ja-JP" sz="1600" dirty="0" smtClean="0">
                          <a:solidFill>
                            <a:schemeClr val="tx1"/>
                          </a:solidFill>
                        </a:rPr>
                        <a:t>be</a:t>
                      </a:r>
                      <a:r>
                        <a:rPr kumimoji="1" lang="ja-JP" altLang="en-US" sz="1600" dirty="0" smtClean="0">
                          <a:solidFill>
                            <a:schemeClr val="tx1"/>
                          </a:solidFill>
                        </a:rPr>
                        <a:t> </a:t>
                      </a:r>
                      <a:r>
                        <a:rPr kumimoji="1" lang="en-US" altLang="ja-JP" sz="1600" dirty="0" smtClean="0">
                          <a:solidFill>
                            <a:schemeClr val="tx1"/>
                          </a:solidFill>
                        </a:rPr>
                        <a:t>minimized</a:t>
                      </a:r>
                      <a:r>
                        <a:rPr kumimoji="1" lang="ja-JP" altLang="en-US" sz="1600" dirty="0" smtClean="0">
                          <a:solidFill>
                            <a:schemeClr val="tx1"/>
                          </a:solidFill>
                        </a:rPr>
                        <a:t> </a:t>
                      </a:r>
                      <a:r>
                        <a:rPr kumimoji="1" lang="en-US" altLang="ja-JP" sz="1600" dirty="0" smtClean="0">
                          <a:solidFill>
                            <a:schemeClr val="tx1"/>
                          </a:solidFill>
                        </a:rPr>
                        <a:t>by</a:t>
                      </a:r>
                      <a:r>
                        <a:rPr kumimoji="1" lang="ja-JP" altLang="en-US" sz="1600" dirty="0" smtClean="0">
                          <a:solidFill>
                            <a:schemeClr val="tx1"/>
                          </a:solidFill>
                        </a:rPr>
                        <a:t> </a:t>
                      </a:r>
                      <a:r>
                        <a:rPr kumimoji="1" lang="en-US" altLang="ja-JP" sz="1600" dirty="0" smtClean="0">
                          <a:solidFill>
                            <a:schemeClr val="tx1"/>
                          </a:solidFill>
                        </a:rPr>
                        <a:t>focusing on these</a:t>
                      </a:r>
                      <a:r>
                        <a:rPr kumimoji="1" lang="ja-JP" altLang="en-US" sz="1600" dirty="0" smtClean="0">
                          <a:solidFill>
                            <a:schemeClr val="tx1"/>
                          </a:solidFill>
                        </a:rPr>
                        <a:t> </a:t>
                      </a:r>
                      <a:r>
                        <a:rPr kumimoji="1" lang="en-US" altLang="ja-JP" sz="1600" dirty="0" smtClean="0">
                          <a:solidFill>
                            <a:schemeClr val="tx1"/>
                          </a:solidFill>
                        </a:rPr>
                        <a:t>issues:</a:t>
                      </a:r>
                    </a:p>
                    <a:p>
                      <a:pPr marL="742950" lvl="1" indent="-285750">
                        <a:buFontTx/>
                        <a:buChar char="-"/>
                      </a:pPr>
                      <a:r>
                        <a:rPr kumimoji="1" lang="en-US" altLang="ja-JP" sz="1600" dirty="0" smtClean="0">
                          <a:solidFill>
                            <a:schemeClr val="tx1"/>
                          </a:solidFill>
                        </a:rPr>
                        <a:t>Magnet </a:t>
                      </a:r>
                      <a:r>
                        <a:rPr kumimoji="1" lang="en-US" altLang="ja-JP" sz="1600" dirty="0" smtClean="0">
                          <a:solidFill>
                            <a:srgbClr val="3366FF"/>
                          </a:solidFill>
                        </a:rPr>
                        <a:t>operation margin </a:t>
                      </a:r>
                      <a:r>
                        <a:rPr kumimoji="1" lang="en-US" altLang="ja-JP" sz="1600" dirty="0" smtClean="0">
                          <a:solidFill>
                            <a:schemeClr val="tx1"/>
                          </a:solidFill>
                        </a:rPr>
                        <a:t>and ultimate acceptance plan</a:t>
                      </a:r>
                    </a:p>
                    <a:p>
                      <a:pPr marL="742950" lvl="1" indent="-285750">
                        <a:buFontTx/>
                        <a:buChar char="-"/>
                      </a:pPr>
                      <a:r>
                        <a:rPr kumimoji="1" lang="en-US" altLang="ja-JP" sz="1600" dirty="0" smtClean="0">
                          <a:solidFill>
                            <a:srgbClr val="3366FF"/>
                          </a:solidFill>
                        </a:rPr>
                        <a:t>Beam screen </a:t>
                      </a:r>
                      <a:r>
                        <a:rPr kumimoji="1" lang="en-US" altLang="ja-JP" sz="1600" dirty="0" smtClean="0">
                          <a:solidFill>
                            <a:schemeClr val="tx1"/>
                          </a:solidFill>
                        </a:rPr>
                        <a:t>design and integration with </a:t>
                      </a:r>
                      <a:r>
                        <a:rPr kumimoji="1" lang="en-US" altLang="ja-JP" sz="1600" dirty="0" err="1" smtClean="0">
                          <a:solidFill>
                            <a:schemeClr val="tx1"/>
                          </a:solidFill>
                        </a:rPr>
                        <a:t>quadrupoles</a:t>
                      </a:r>
                      <a:endParaRPr kumimoji="1" lang="en-US" altLang="ja-JP" sz="1600" dirty="0" smtClean="0">
                        <a:solidFill>
                          <a:schemeClr val="tx1"/>
                        </a:solidFill>
                      </a:endParaRPr>
                    </a:p>
                    <a:p>
                      <a:pPr marL="742950" lvl="1" indent="-285750">
                        <a:buFontTx/>
                        <a:buChar char="-"/>
                      </a:pPr>
                      <a:r>
                        <a:rPr kumimoji="1" lang="en-US" altLang="ja-JP" sz="1600" dirty="0" smtClean="0">
                          <a:solidFill>
                            <a:schemeClr val="tx1"/>
                          </a:solidFill>
                        </a:rPr>
                        <a:t>Necessity</a:t>
                      </a:r>
                      <a:r>
                        <a:rPr kumimoji="1" lang="en-US" altLang="ja-JP" sz="1600" baseline="0" dirty="0" smtClean="0">
                          <a:solidFill>
                            <a:schemeClr val="tx1"/>
                          </a:solidFill>
                        </a:rPr>
                        <a:t> of coil </a:t>
                      </a:r>
                      <a:r>
                        <a:rPr kumimoji="1" lang="en-US" altLang="ja-JP" sz="1600" baseline="0" dirty="0" smtClean="0">
                          <a:solidFill>
                            <a:srgbClr val="3366FF"/>
                          </a:solidFill>
                        </a:rPr>
                        <a:t>cross-section change </a:t>
                      </a:r>
                      <a:r>
                        <a:rPr kumimoji="1" lang="en-US" altLang="ja-JP" sz="1600" baseline="0" dirty="0" smtClean="0">
                          <a:solidFill>
                            <a:schemeClr val="tx1"/>
                          </a:solidFill>
                        </a:rPr>
                        <a:t>for the US </a:t>
                      </a:r>
                      <a:r>
                        <a:rPr kumimoji="1" lang="en-US" altLang="ja-JP" sz="1600" baseline="0" dirty="0" err="1" smtClean="0">
                          <a:solidFill>
                            <a:schemeClr val="tx1"/>
                          </a:solidFill>
                        </a:rPr>
                        <a:t>quadrupoles</a:t>
                      </a:r>
                      <a:r>
                        <a:rPr kumimoji="1" lang="en-US" altLang="ja-JP" sz="1600" baseline="0" dirty="0" smtClean="0">
                          <a:solidFill>
                            <a:schemeClr val="tx1"/>
                          </a:solidFill>
                        </a:rPr>
                        <a:t> based on RRP cable</a:t>
                      </a:r>
                    </a:p>
                    <a:p>
                      <a:pPr marL="742950" lvl="1" indent="-285750">
                        <a:buFontTx/>
                        <a:buChar char="-"/>
                      </a:pPr>
                      <a:r>
                        <a:rPr kumimoji="1" lang="en-US" altLang="ja-JP" sz="1600" baseline="0" dirty="0" smtClean="0">
                          <a:solidFill>
                            <a:schemeClr val="tx1"/>
                          </a:solidFill>
                        </a:rPr>
                        <a:t>Use of </a:t>
                      </a:r>
                      <a:r>
                        <a:rPr kumimoji="1" lang="en-US" altLang="ja-JP" sz="1600" baseline="0" dirty="0" smtClean="0">
                          <a:solidFill>
                            <a:srgbClr val="3366FF"/>
                          </a:solidFill>
                        </a:rPr>
                        <a:t>PIT conductor </a:t>
                      </a:r>
                      <a:r>
                        <a:rPr kumimoji="1" lang="en-US" altLang="ja-JP" sz="1600" baseline="0" dirty="0" smtClean="0">
                          <a:solidFill>
                            <a:schemeClr val="tx1"/>
                          </a:solidFill>
                        </a:rPr>
                        <a:t>in CERN </a:t>
                      </a:r>
                      <a:r>
                        <a:rPr kumimoji="1" lang="en-US" altLang="ja-JP" sz="1600" baseline="0" dirty="0" err="1" smtClean="0">
                          <a:solidFill>
                            <a:schemeClr val="tx1"/>
                          </a:solidFill>
                        </a:rPr>
                        <a:t>quadrupoles</a:t>
                      </a:r>
                      <a:endParaRPr kumimoji="1" lang="en-US" altLang="ja-JP" sz="1600" baseline="0" dirty="0" smtClean="0">
                        <a:solidFill>
                          <a:schemeClr val="tx1"/>
                        </a:solidFill>
                      </a:endParaRPr>
                    </a:p>
                    <a:p>
                      <a:pPr marL="742950" lvl="1" indent="-285750">
                        <a:buFontTx/>
                        <a:buChar char="-"/>
                      </a:pPr>
                      <a:r>
                        <a:rPr kumimoji="1" lang="en-US" altLang="ja-JP" sz="1600" dirty="0" smtClean="0">
                          <a:solidFill>
                            <a:srgbClr val="3366FF"/>
                          </a:solidFill>
                        </a:rPr>
                        <a:t>Inner-layer protection heaters </a:t>
                      </a:r>
                      <a:r>
                        <a:rPr kumimoji="1" lang="en-US" altLang="ja-JP" sz="1600" dirty="0" smtClean="0">
                          <a:solidFill>
                            <a:schemeClr val="tx1"/>
                          </a:solidFill>
                        </a:rPr>
                        <a:t>and their effect on coil</a:t>
                      </a:r>
                      <a:r>
                        <a:rPr kumimoji="1" lang="en-US" altLang="ja-JP" sz="1600" baseline="0" dirty="0" smtClean="0">
                          <a:solidFill>
                            <a:schemeClr val="tx1"/>
                          </a:solidFill>
                        </a:rPr>
                        <a:t> cooling.</a:t>
                      </a:r>
                    </a:p>
                    <a:p>
                      <a:pPr marL="742950" lvl="1" indent="-285750">
                        <a:buFontTx/>
                        <a:buChar char="-"/>
                      </a:pPr>
                      <a:r>
                        <a:rPr kumimoji="1" lang="en-US" altLang="ja-JP" sz="1600" baseline="0" dirty="0" smtClean="0">
                          <a:solidFill>
                            <a:srgbClr val="3366FF"/>
                          </a:solidFill>
                        </a:rPr>
                        <a:t>Safety</a:t>
                      </a:r>
                      <a:r>
                        <a:rPr kumimoji="1" lang="en-US" altLang="ja-JP" sz="1600" baseline="0" dirty="0" smtClean="0">
                          <a:solidFill>
                            <a:schemeClr val="tx1"/>
                          </a:solidFill>
                        </a:rPr>
                        <a:t> requirements.</a:t>
                      </a:r>
                    </a:p>
                    <a:p>
                      <a:pPr marL="742950" lvl="1" indent="-285750">
                        <a:buFontTx/>
                        <a:buChar char="-"/>
                      </a:pPr>
                      <a:endParaRPr kumimoji="1" lang="en-US" altLang="ja-JP" sz="1600" baseline="0" dirty="0" smtClean="0">
                        <a:solidFill>
                          <a:schemeClr val="tx1"/>
                        </a:solidFill>
                      </a:endParaRPr>
                    </a:p>
                    <a:p>
                      <a:pPr marL="285750" marR="0" indent="-285750" algn="l" defTabSz="457200" rtl="0" eaLnBrk="1" fontAlgn="auto" latinLnBrk="0" hangingPunct="1">
                        <a:lnSpc>
                          <a:spcPct val="100000"/>
                        </a:lnSpc>
                        <a:spcBef>
                          <a:spcPts val="0"/>
                        </a:spcBef>
                        <a:spcAft>
                          <a:spcPts val="0"/>
                        </a:spcAft>
                        <a:buClrTx/>
                        <a:buSzTx/>
                        <a:buFontTx/>
                        <a:buChar char="-"/>
                        <a:tabLst/>
                        <a:defRPr/>
                      </a:pPr>
                      <a:r>
                        <a:rPr kumimoji="1" lang="en-US" altLang="ja-JP" sz="1600" dirty="0" smtClean="0">
                          <a:solidFill>
                            <a:srgbClr val="FF0000"/>
                          </a:solidFill>
                        </a:rPr>
                        <a:t>Management</a:t>
                      </a:r>
                      <a:r>
                        <a:rPr kumimoji="1" lang="ja-JP" altLang="en-US" sz="1600" dirty="0" smtClean="0">
                          <a:solidFill>
                            <a:srgbClr val="FF0000"/>
                          </a:solidFill>
                        </a:rPr>
                        <a:t> </a:t>
                      </a:r>
                      <a:r>
                        <a:rPr kumimoji="1" lang="en-US" altLang="ja-JP" sz="1600" dirty="0" smtClean="0">
                          <a:solidFill>
                            <a:srgbClr val="FF0000"/>
                          </a:solidFill>
                        </a:rPr>
                        <a:t>risks</a:t>
                      </a:r>
                      <a:r>
                        <a:rPr kumimoji="1" lang="ja-JP" altLang="en-US" sz="1600" dirty="0" smtClean="0">
                          <a:solidFill>
                            <a:srgbClr val="FF0000"/>
                          </a:solidFill>
                        </a:rPr>
                        <a:t> </a:t>
                      </a:r>
                      <a:r>
                        <a:rPr kumimoji="1" lang="en-US" altLang="ja-JP" sz="1600" dirty="0" smtClean="0">
                          <a:solidFill>
                            <a:schemeClr val="tx1"/>
                          </a:solidFill>
                        </a:rPr>
                        <a:t>can</a:t>
                      </a:r>
                      <a:r>
                        <a:rPr kumimoji="1" lang="ja-JP" altLang="en-US" sz="1600" dirty="0" smtClean="0">
                          <a:solidFill>
                            <a:schemeClr val="tx1"/>
                          </a:solidFill>
                        </a:rPr>
                        <a:t> </a:t>
                      </a:r>
                      <a:r>
                        <a:rPr kumimoji="1" lang="en-US" altLang="ja-JP" sz="1600" dirty="0" smtClean="0">
                          <a:solidFill>
                            <a:schemeClr val="tx1"/>
                          </a:solidFill>
                        </a:rPr>
                        <a:t>be</a:t>
                      </a:r>
                      <a:r>
                        <a:rPr kumimoji="1" lang="ja-JP" altLang="en-US" sz="1600" dirty="0" smtClean="0">
                          <a:solidFill>
                            <a:schemeClr val="tx1"/>
                          </a:solidFill>
                        </a:rPr>
                        <a:t> </a:t>
                      </a:r>
                      <a:r>
                        <a:rPr kumimoji="1" lang="en-US" altLang="ja-JP" sz="1600" dirty="0" smtClean="0">
                          <a:solidFill>
                            <a:schemeClr val="tx1"/>
                          </a:solidFill>
                        </a:rPr>
                        <a:t>minimized</a:t>
                      </a:r>
                      <a:r>
                        <a:rPr kumimoji="1" lang="ja-JP" altLang="en-US" sz="1600" dirty="0" smtClean="0">
                          <a:solidFill>
                            <a:schemeClr val="tx1"/>
                          </a:solidFill>
                        </a:rPr>
                        <a:t> </a:t>
                      </a:r>
                      <a:r>
                        <a:rPr kumimoji="1" lang="en-US" altLang="ja-JP" sz="1600" dirty="0" smtClean="0">
                          <a:solidFill>
                            <a:schemeClr val="tx1"/>
                          </a:solidFill>
                        </a:rPr>
                        <a:t>by</a:t>
                      </a:r>
                      <a:r>
                        <a:rPr kumimoji="1" lang="ja-JP" altLang="en-US" sz="1600" dirty="0" smtClean="0">
                          <a:solidFill>
                            <a:schemeClr val="tx1"/>
                          </a:solidFill>
                        </a:rPr>
                        <a:t> </a:t>
                      </a:r>
                      <a:r>
                        <a:rPr kumimoji="1" lang="en-US" altLang="ja-JP" sz="1600" dirty="0" smtClean="0">
                          <a:solidFill>
                            <a:schemeClr val="tx1"/>
                          </a:solidFill>
                        </a:rPr>
                        <a:t>focusing on these</a:t>
                      </a:r>
                      <a:r>
                        <a:rPr kumimoji="1" lang="ja-JP" altLang="en-US" sz="1600" dirty="0" smtClean="0">
                          <a:solidFill>
                            <a:schemeClr val="tx1"/>
                          </a:solidFill>
                        </a:rPr>
                        <a:t> </a:t>
                      </a:r>
                      <a:r>
                        <a:rPr kumimoji="1" lang="en-US" altLang="ja-JP" sz="1600" dirty="0" smtClean="0">
                          <a:solidFill>
                            <a:schemeClr val="tx1"/>
                          </a:solidFill>
                        </a:rPr>
                        <a:t>issues:</a:t>
                      </a:r>
                    </a:p>
                    <a:p>
                      <a:pPr marL="742950" lvl="1" indent="-285750">
                        <a:buFont typeface="Arial"/>
                        <a:buChar char="•"/>
                      </a:pPr>
                      <a:r>
                        <a:rPr kumimoji="1" lang="en-US" altLang="ja-JP" sz="1600" baseline="0" dirty="0" smtClean="0">
                          <a:solidFill>
                            <a:schemeClr val="tx1"/>
                          </a:solidFill>
                        </a:rPr>
                        <a:t>Improving </a:t>
                      </a:r>
                      <a:r>
                        <a:rPr kumimoji="1" lang="en-US" altLang="ja-JP" sz="1600" baseline="0" dirty="0" smtClean="0">
                          <a:solidFill>
                            <a:srgbClr val="3366FF"/>
                          </a:solidFill>
                        </a:rPr>
                        <a:t>the design decision process</a:t>
                      </a:r>
                      <a:r>
                        <a:rPr kumimoji="1" lang="en-US" altLang="ja-JP" sz="1600" baseline="0" dirty="0" smtClean="0">
                          <a:solidFill>
                            <a:schemeClr val="tx1"/>
                          </a:solidFill>
                        </a:rPr>
                        <a:t> and </a:t>
                      </a:r>
                      <a:r>
                        <a:rPr kumimoji="1" lang="en-US" altLang="ja-JP" sz="1600" baseline="0" dirty="0" smtClean="0">
                          <a:solidFill>
                            <a:srgbClr val="3366FF"/>
                          </a:solidFill>
                        </a:rPr>
                        <a:t>responsibilities</a:t>
                      </a:r>
                      <a:r>
                        <a:rPr kumimoji="1" lang="en-US" altLang="ja-JP" sz="1600" baseline="0" dirty="0" smtClean="0">
                          <a:solidFill>
                            <a:schemeClr val="tx1"/>
                          </a:solidFill>
                        </a:rPr>
                        <a:t> within the </a:t>
                      </a:r>
                      <a:r>
                        <a:rPr kumimoji="1" lang="en-US" altLang="ja-JP" sz="1600" baseline="0" dirty="0" smtClean="0">
                          <a:solidFill>
                            <a:srgbClr val="3366FF"/>
                          </a:solidFill>
                        </a:rPr>
                        <a:t>WP and among related WPs.</a:t>
                      </a:r>
                    </a:p>
                    <a:p>
                      <a:pPr marL="742950" lvl="1" indent="-285750">
                        <a:buFont typeface="Arial"/>
                        <a:buChar char="•"/>
                      </a:pPr>
                      <a:endParaRPr kumimoji="1" lang="en-US" altLang="ja-JP" sz="1600" baseline="0" dirty="0" smtClean="0">
                        <a:solidFill>
                          <a:schemeClr val="tx1"/>
                        </a:solidFill>
                      </a:endParaRPr>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13</a:t>
            </a:fld>
            <a:endParaRPr kumimoji="1" lang="ja-JP" altLang="en-US"/>
          </a:p>
        </p:txBody>
      </p:sp>
    </p:spTree>
    <p:extLst>
      <p:ext uri="{BB962C8B-B14F-4D97-AF65-F5344CB8AC3E}">
        <p14:creationId xmlns:p14="http://schemas.microsoft.com/office/powerpoint/2010/main" val="126033176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descr="CAM00078.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テキスト ボックス 4"/>
          <p:cNvSpPr txBox="1"/>
          <p:nvPr/>
        </p:nvSpPr>
        <p:spPr>
          <a:xfrm>
            <a:off x="833667" y="5301908"/>
            <a:ext cx="7298605" cy="830997"/>
          </a:xfrm>
          <a:prstGeom prst="rect">
            <a:avLst/>
          </a:prstGeom>
          <a:noFill/>
        </p:spPr>
        <p:txBody>
          <a:bodyPr wrap="none" rtlCol="0">
            <a:spAutoFit/>
          </a:bodyPr>
          <a:lstStyle/>
          <a:p>
            <a:pPr algn="ctr"/>
            <a:r>
              <a:rPr lang="en-US" altLang="ja-JP" sz="2400" i="1" dirty="0" smtClean="0">
                <a:solidFill>
                  <a:schemeClr val="bg1"/>
                </a:solidFill>
              </a:rPr>
              <a:t>Many thanks for your excellent reports,  discussions, and </a:t>
            </a:r>
          </a:p>
          <a:p>
            <a:pPr algn="ctr"/>
            <a:r>
              <a:rPr lang="en-US" altLang="ja-JP" sz="2400" i="1" dirty="0" smtClean="0">
                <a:solidFill>
                  <a:schemeClr val="bg1"/>
                </a:solidFill>
              </a:rPr>
              <a:t>the opportunity  for the MQXF review.  </a:t>
            </a:r>
            <a:endParaRPr kumimoji="1" lang="ja-JP" altLang="en-US" sz="2400" i="1" dirty="0">
              <a:solidFill>
                <a:schemeClr val="bg1"/>
              </a:solidFill>
            </a:endParaRPr>
          </a:p>
        </p:txBody>
      </p:sp>
    </p:spTree>
    <p:extLst>
      <p:ext uri="{BB962C8B-B14F-4D97-AF65-F5344CB8AC3E}">
        <p14:creationId xmlns:p14="http://schemas.microsoft.com/office/powerpoint/2010/main" val="1741728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C43B044B-AA43-B145-9027-44E605914D6E}" type="slidenum">
              <a:rPr kumimoji="1" lang="ja-JP" altLang="en-US" smtClean="0"/>
              <a:t>15</a:t>
            </a:fld>
            <a:endParaRPr kumimoji="1" lang="ja-JP" altLang="en-US"/>
          </a:p>
        </p:txBody>
      </p:sp>
    </p:spTree>
    <p:extLst>
      <p:ext uri="{BB962C8B-B14F-4D97-AF65-F5344CB8AC3E}">
        <p14:creationId xmlns:p14="http://schemas.microsoft.com/office/powerpoint/2010/main" val="22757526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Review Committee Members</a:t>
            </a:r>
            <a:endParaRPr kumimoji="1" lang="ja-JP" altLang="en-US" dirty="0"/>
          </a:p>
        </p:txBody>
      </p:sp>
      <p:sp>
        <p:nvSpPr>
          <p:cNvPr id="3" name="コンテンツ プレースホルダー 2"/>
          <p:cNvSpPr>
            <a:spLocks noGrp="1"/>
          </p:cNvSpPr>
          <p:nvPr>
            <p:ph idx="1"/>
          </p:nvPr>
        </p:nvSpPr>
        <p:spPr>
          <a:xfrm>
            <a:off x="457200" y="1955533"/>
            <a:ext cx="8229600" cy="3735575"/>
          </a:xfrm>
        </p:spPr>
        <p:txBody>
          <a:bodyPr>
            <a:normAutofit/>
          </a:bodyPr>
          <a:lstStyle/>
          <a:p>
            <a:r>
              <a:rPr lang="en-US" altLang="ja-JP" dirty="0" smtClean="0"/>
              <a:t>Joe </a:t>
            </a:r>
            <a:r>
              <a:rPr lang="en-US" altLang="ja-JP" dirty="0" err="1"/>
              <a:t>Minervini</a:t>
            </a:r>
            <a:r>
              <a:rPr lang="en-US" altLang="ja-JP" dirty="0"/>
              <a:t> (MIT, Co-Chair), </a:t>
            </a:r>
            <a:endParaRPr lang="en-US" altLang="ja-JP" dirty="0" smtClean="0"/>
          </a:p>
          <a:p>
            <a:r>
              <a:rPr lang="en-US" altLang="ja-JP" dirty="0" smtClean="0"/>
              <a:t>Jim </a:t>
            </a:r>
            <a:r>
              <a:rPr lang="en-US" altLang="ja-JP" dirty="0" err="1"/>
              <a:t>Kerby</a:t>
            </a:r>
            <a:r>
              <a:rPr lang="en-US" altLang="ja-JP" dirty="0"/>
              <a:t> (ANL), </a:t>
            </a:r>
            <a:endParaRPr lang="en-US" altLang="ja-JP" dirty="0" smtClean="0"/>
          </a:p>
          <a:p>
            <a:r>
              <a:rPr lang="en-US" altLang="ja-JP" dirty="0" err="1" smtClean="0"/>
              <a:t>Shlomo</a:t>
            </a:r>
            <a:r>
              <a:rPr lang="en-US" altLang="ja-JP" dirty="0" smtClean="0"/>
              <a:t> </a:t>
            </a:r>
            <a:r>
              <a:rPr lang="en-US" altLang="ja-JP" dirty="0" err="1"/>
              <a:t>Caspi</a:t>
            </a:r>
            <a:r>
              <a:rPr lang="en-US" altLang="ja-JP" dirty="0"/>
              <a:t> (LBNL)</a:t>
            </a:r>
            <a:r>
              <a:rPr lang="en-US" altLang="ja-JP" dirty="0" smtClean="0"/>
              <a:t>,</a:t>
            </a:r>
          </a:p>
          <a:p>
            <a:r>
              <a:rPr lang="en-US" altLang="ja-JP" dirty="0" smtClean="0"/>
              <a:t>Alexander </a:t>
            </a:r>
            <a:r>
              <a:rPr lang="en-US" altLang="ja-JP" dirty="0" err="1"/>
              <a:t>Zlobin</a:t>
            </a:r>
            <a:r>
              <a:rPr lang="en-US" altLang="ja-JP" dirty="0"/>
              <a:t> (FNAL</a:t>
            </a:r>
            <a:r>
              <a:rPr lang="en-US" altLang="ja-JP" dirty="0" smtClean="0"/>
              <a:t>)</a:t>
            </a:r>
          </a:p>
          <a:p>
            <a:r>
              <a:rPr lang="en-US" altLang="ja-JP" dirty="0"/>
              <a:t>Akira Yamamoto (CERN &amp; KEK, Chair),</a:t>
            </a:r>
          </a:p>
          <a:p>
            <a:endParaRPr lang="nl-NL" altLang="ja-JP" dirty="0"/>
          </a:p>
          <a:p>
            <a:pPr marL="0" indent="0">
              <a:buNone/>
            </a:pPr>
            <a:endParaRPr kumimoji="1" lang="ja-JP" altLang="en-US" dirty="0"/>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2</a:t>
            </a:fld>
            <a:endParaRPr kumimoji="1" lang="ja-JP" altLang="en-US" dirty="0"/>
          </a:p>
        </p:txBody>
      </p:sp>
    </p:spTree>
    <p:extLst>
      <p:ext uri="{BB962C8B-B14F-4D97-AF65-F5344CB8AC3E}">
        <p14:creationId xmlns:p14="http://schemas.microsoft.com/office/powerpoint/2010/main" val="41669508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altLang="ja-JP" sz="3600" b="1" dirty="0" smtClean="0"/>
              <a:t>Charges to Inner Triplet (MQXF) Review </a:t>
            </a:r>
            <a:endParaRPr kumimoji="1" lang="ja-JP" altLang="en-US" sz="3600" b="1" dirty="0"/>
          </a:p>
        </p:txBody>
      </p:sp>
      <p:pic>
        <p:nvPicPr>
          <p:cNvPr id="15" name="コンテンツ プレースホルダー 14"/>
          <p:cNvPicPr>
            <a:picLocks noGrp="1" noChangeAspect="1"/>
          </p:cNvPicPr>
          <p:nvPr>
            <p:ph sz="half" idx="2"/>
          </p:nvPr>
        </p:nvPicPr>
        <p:blipFill>
          <a:blip r:embed="rId2"/>
          <a:srcRect t="-60515" b="-60515"/>
          <a:stretch>
            <a:fillRect/>
          </a:stretch>
        </p:blipFill>
        <p:spPr>
          <a:ln>
            <a:solidFill>
              <a:srgbClr val="4F81BD"/>
            </a:solidFill>
          </a:ln>
        </p:spPr>
      </p:pic>
      <p:sp>
        <p:nvSpPr>
          <p:cNvPr id="7" name="スライド番号プレースホルダー 6"/>
          <p:cNvSpPr>
            <a:spLocks noGrp="1"/>
          </p:cNvSpPr>
          <p:nvPr>
            <p:ph type="sldNum" sz="quarter" idx="12"/>
          </p:nvPr>
        </p:nvSpPr>
        <p:spPr/>
        <p:txBody>
          <a:bodyPr/>
          <a:lstStyle/>
          <a:p>
            <a:fld id="{C43B044B-AA43-B145-9027-44E605914D6E}" type="slidenum">
              <a:rPr kumimoji="1" lang="ja-JP" altLang="en-US" smtClean="0"/>
              <a:t>3</a:t>
            </a:fld>
            <a:endParaRPr kumimoji="1" lang="ja-JP" altLang="en-US"/>
          </a:p>
        </p:txBody>
      </p:sp>
      <p:pic>
        <p:nvPicPr>
          <p:cNvPr id="14" name="コンテンツ プレースホルダー 13"/>
          <p:cNvPicPr>
            <a:picLocks noGrp="1" noChangeAspect="1"/>
          </p:cNvPicPr>
          <p:nvPr>
            <p:ph sz="half" idx="1"/>
          </p:nvPr>
        </p:nvPicPr>
        <p:blipFill>
          <a:blip r:embed="rId3"/>
          <a:srcRect l="-8316" r="-8316"/>
          <a:stretch>
            <a:fillRect/>
          </a:stretch>
        </p:blipFill>
        <p:spPr>
          <a:ln>
            <a:solidFill>
              <a:srgbClr val="4F81BD"/>
            </a:solidFill>
          </a:ln>
        </p:spPr>
      </p:pic>
    </p:spTree>
    <p:extLst>
      <p:ext uri="{BB962C8B-B14F-4D97-AF65-F5344CB8AC3E}">
        <p14:creationId xmlns:p14="http://schemas.microsoft.com/office/powerpoint/2010/main" val="261846755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758501"/>
          </a:xfrm>
        </p:spPr>
        <p:txBody>
          <a:bodyPr>
            <a:normAutofit fontScale="90000"/>
          </a:bodyPr>
          <a:lstStyle/>
          <a:p>
            <a:r>
              <a:rPr kumimoji="1" lang="en-US" altLang="ja-JP" dirty="0" smtClean="0"/>
              <a:t>Charges to the Review Committee</a:t>
            </a:r>
            <a:endParaRPr kumimoji="1" lang="ja-JP" altLang="en-US" dirty="0"/>
          </a:p>
        </p:txBody>
      </p:sp>
      <p:sp>
        <p:nvSpPr>
          <p:cNvPr id="3" name="コンテンツ プレースホルダー 2"/>
          <p:cNvSpPr>
            <a:spLocks noGrp="1"/>
          </p:cNvSpPr>
          <p:nvPr>
            <p:ph idx="1"/>
          </p:nvPr>
        </p:nvSpPr>
        <p:spPr>
          <a:xfrm>
            <a:off x="139911" y="1033138"/>
            <a:ext cx="8685253" cy="5323211"/>
          </a:xfrm>
          <a:solidFill>
            <a:srgbClr val="CCFFCC"/>
          </a:solidFill>
          <a:ln>
            <a:solidFill>
              <a:srgbClr val="3366FF"/>
            </a:solidFill>
          </a:ln>
        </p:spPr>
        <p:txBody>
          <a:bodyPr>
            <a:noAutofit/>
          </a:bodyPr>
          <a:lstStyle/>
          <a:p>
            <a:pPr>
              <a:buFont typeface="+mj-lt"/>
              <a:buAutoNum type="arabicPeriod"/>
            </a:pPr>
            <a:r>
              <a:rPr lang="en-US" altLang="ja-JP" sz="1800" dirty="0"/>
              <a:t>Are the Functional and Technical </a:t>
            </a:r>
            <a:r>
              <a:rPr lang="en-US" altLang="ja-JP" sz="1800" dirty="0">
                <a:solidFill>
                  <a:srgbClr val="FF0000"/>
                </a:solidFill>
              </a:rPr>
              <a:t>Specifications</a:t>
            </a:r>
            <a:r>
              <a:rPr lang="en-US" altLang="ja-JP" sz="1800" dirty="0"/>
              <a:t> for the 3 MQXF magnets (Q1, Q2 and Q3) properly developed and </a:t>
            </a:r>
            <a:r>
              <a:rPr lang="en-US" altLang="ja-JP" sz="1800" dirty="0">
                <a:solidFill>
                  <a:srgbClr val="FF0000"/>
                </a:solidFill>
              </a:rPr>
              <a:t>reasonably finalized? </a:t>
            </a:r>
            <a:r>
              <a:rPr lang="en-US" altLang="ja-JP" sz="1800" dirty="0"/>
              <a:t>Do the 10-year long LARP experience on cables and magnets and the more recent experience in Europe support the chosen specifications</a:t>
            </a:r>
            <a:r>
              <a:rPr lang="en-US" altLang="ja-JP" sz="1800" dirty="0" smtClean="0"/>
              <a:t>?</a:t>
            </a:r>
          </a:p>
          <a:p>
            <a:pPr>
              <a:buFont typeface="+mj-lt"/>
              <a:buAutoNum type="arabicPeriod"/>
            </a:pPr>
            <a:r>
              <a:rPr lang="en-US" altLang="ja-JP" sz="1800" dirty="0"/>
              <a:t>Does the </a:t>
            </a:r>
            <a:r>
              <a:rPr lang="en-US" altLang="ja-JP" sz="1800" dirty="0">
                <a:solidFill>
                  <a:srgbClr val="FF0000"/>
                </a:solidFill>
              </a:rPr>
              <a:t>basic design </a:t>
            </a:r>
            <a:r>
              <a:rPr lang="en-US" altLang="ja-JP" sz="1800" dirty="0"/>
              <a:t>of the MQXF in terms of the magnetic and mechanical structure, </a:t>
            </a:r>
            <a:r>
              <a:rPr lang="en-US" altLang="ja-JP" sz="1800" dirty="0" smtClean="0"/>
              <a:t>quenc</a:t>
            </a:r>
            <a:r>
              <a:rPr lang="en-US" altLang="ja-JP" sz="1800" dirty="0"/>
              <a:t>h protection and thermal operative conditions </a:t>
            </a:r>
            <a:r>
              <a:rPr lang="en-US" altLang="ja-JP" sz="1800" dirty="0">
                <a:solidFill>
                  <a:srgbClr val="FF0000"/>
                </a:solidFill>
              </a:rPr>
              <a:t>meet the Specifications with sufficient margin? </a:t>
            </a:r>
            <a:r>
              <a:rPr lang="en-US" altLang="ja-JP" sz="1800" dirty="0"/>
              <a:t>Based on the LARP and European experiences, what is the likelihood of meeting the Specifications</a:t>
            </a:r>
            <a:r>
              <a:rPr lang="en-US" altLang="ja-JP" sz="1800" dirty="0" smtClean="0"/>
              <a:t>?</a:t>
            </a:r>
          </a:p>
          <a:p>
            <a:pPr>
              <a:buFont typeface="+mj-lt"/>
              <a:buAutoNum type="arabicPeriod"/>
            </a:pPr>
            <a:r>
              <a:rPr lang="en-US" altLang="ja-JP" sz="1800" dirty="0" smtClean="0"/>
              <a:t>Is </a:t>
            </a:r>
            <a:r>
              <a:rPr lang="en-US" altLang="ja-JP" sz="1800" dirty="0"/>
              <a:t>the </a:t>
            </a:r>
            <a:r>
              <a:rPr lang="en-US" altLang="ja-JP" sz="1800" dirty="0">
                <a:solidFill>
                  <a:srgbClr val="3366FF"/>
                </a:solidFill>
              </a:rPr>
              <a:t>engineering design </a:t>
            </a:r>
            <a:r>
              <a:rPr lang="en-US" altLang="ja-JP" sz="1800" dirty="0"/>
              <a:t>(including the 3D modeling and the interfacing with other systems) sufficiently developed to assess that there are no show-stoppers in the construction of magnet parts, cold mass assemblies and cryostat, including installation and integration in the machine? Is the magnet and circuit protection </a:t>
            </a:r>
            <a:r>
              <a:rPr lang="en-US" altLang="ja-JP" sz="1800" dirty="0">
                <a:solidFill>
                  <a:srgbClr val="3366FF"/>
                </a:solidFill>
              </a:rPr>
              <a:t>adequate</a:t>
            </a:r>
            <a:r>
              <a:rPr lang="en-US" altLang="ja-JP" sz="1800" dirty="0" smtClean="0">
                <a:solidFill>
                  <a:srgbClr val="3366FF"/>
                </a:solidFill>
              </a:rPr>
              <a:t>?</a:t>
            </a:r>
          </a:p>
          <a:p>
            <a:pPr>
              <a:buFont typeface="+mj-lt"/>
              <a:buAutoNum type="arabicPeriod"/>
            </a:pPr>
            <a:r>
              <a:rPr lang="en-US" altLang="ja-JP" sz="1800" dirty="0"/>
              <a:t>Is the plan for </a:t>
            </a:r>
            <a:r>
              <a:rPr lang="en-US" altLang="ja-JP" sz="1800" dirty="0">
                <a:solidFill>
                  <a:srgbClr val="FF0000"/>
                </a:solidFill>
              </a:rPr>
              <a:t>models and prototypes well thought? </a:t>
            </a:r>
            <a:r>
              <a:rPr lang="en-US" altLang="ja-JP" sz="1800" dirty="0"/>
              <a:t>Is the preliminary construction </a:t>
            </a:r>
            <a:r>
              <a:rPr lang="en-US" altLang="ja-JP" sz="1800" dirty="0">
                <a:solidFill>
                  <a:srgbClr val="FF0000"/>
                </a:solidFill>
              </a:rPr>
              <a:t>plan credible</a:t>
            </a:r>
            <a:r>
              <a:rPr lang="en-US" altLang="ja-JP" sz="1800" dirty="0" smtClean="0">
                <a:solidFill>
                  <a:srgbClr val="FF0000"/>
                </a:solidFill>
              </a:rPr>
              <a:t>?</a:t>
            </a:r>
          </a:p>
          <a:p>
            <a:pPr>
              <a:buFont typeface="+mj-lt"/>
              <a:buAutoNum type="arabicPeriod"/>
            </a:pPr>
            <a:r>
              <a:rPr lang="en-US" altLang="ja-JP" sz="1800" dirty="0" smtClean="0"/>
              <a:t>Is </a:t>
            </a:r>
            <a:r>
              <a:rPr lang="en-US" altLang="ja-JP" sz="1800" dirty="0"/>
              <a:t>the envisaged </a:t>
            </a:r>
            <a:r>
              <a:rPr lang="en-US" altLang="ja-JP" sz="1800" dirty="0">
                <a:solidFill>
                  <a:srgbClr val="FF0000"/>
                </a:solidFill>
              </a:rPr>
              <a:t>work share</a:t>
            </a:r>
            <a:r>
              <a:rPr lang="en-US" altLang="ja-JP" sz="1800" dirty="0"/>
              <a:t>, between </a:t>
            </a:r>
            <a:r>
              <a:rPr lang="en-US" altLang="ja-JP" sz="1800" dirty="0">
                <a:solidFill>
                  <a:srgbClr val="FF0000"/>
                </a:solidFill>
              </a:rPr>
              <a:t>CERN and US-LARP </a:t>
            </a:r>
            <a:r>
              <a:rPr lang="en-US" altLang="ja-JP" sz="1800" dirty="0"/>
              <a:t>the best to </a:t>
            </a:r>
            <a:r>
              <a:rPr lang="en-US" altLang="ja-JP" sz="1800" dirty="0">
                <a:solidFill>
                  <a:srgbClr val="FF0000"/>
                </a:solidFill>
              </a:rPr>
              <a:t>maximize the chances of success </a:t>
            </a:r>
            <a:r>
              <a:rPr lang="en-US" altLang="ja-JP" sz="1800" dirty="0"/>
              <a:t>while minimizing the cost and interfaces</a:t>
            </a:r>
            <a:r>
              <a:rPr lang="en-US" altLang="ja-JP" sz="1800" dirty="0" smtClean="0"/>
              <a:t>?</a:t>
            </a:r>
          </a:p>
          <a:p>
            <a:pPr>
              <a:buFont typeface="+mj-lt"/>
              <a:buAutoNum type="arabicPeriod"/>
            </a:pPr>
            <a:r>
              <a:rPr lang="en-US" altLang="ja-JP" sz="1800" dirty="0" smtClean="0"/>
              <a:t>Is </a:t>
            </a:r>
            <a:r>
              <a:rPr lang="en-US" altLang="ja-JP" sz="1800" dirty="0"/>
              <a:t>there any area or particular field where important technical or managerial </a:t>
            </a:r>
            <a:r>
              <a:rPr lang="en-US" altLang="ja-JP" sz="1800" dirty="0">
                <a:solidFill>
                  <a:srgbClr val="FF0000"/>
                </a:solidFill>
              </a:rPr>
              <a:t>risks</a:t>
            </a:r>
            <a:r>
              <a:rPr lang="en-US" altLang="ja-JP" sz="1800" dirty="0"/>
              <a:t> are under evaluated </a:t>
            </a:r>
            <a:r>
              <a:rPr lang="en-US" altLang="ja-JP" sz="1800" dirty="0" smtClean="0"/>
              <a:t>or</a:t>
            </a:r>
            <a:r>
              <a:rPr lang="en-US" altLang="ja-JP" sz="1800" dirty="0"/>
              <a:t> ignored?</a:t>
            </a:r>
            <a:endParaRPr kumimoji="1" lang="ja-JP" altLang="en-US" sz="1800" dirty="0"/>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4</a:t>
            </a:fld>
            <a:endParaRPr kumimoji="1" lang="ja-JP" altLang="en-US"/>
          </a:p>
        </p:txBody>
      </p:sp>
    </p:spTree>
    <p:extLst>
      <p:ext uri="{BB962C8B-B14F-4D97-AF65-F5344CB8AC3E}">
        <p14:creationId xmlns:p14="http://schemas.microsoft.com/office/powerpoint/2010/main" val="1604808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54239"/>
            <a:ext cx="8229600" cy="623300"/>
          </a:xfrm>
        </p:spPr>
        <p:txBody>
          <a:bodyPr>
            <a:normAutofit fontScale="90000"/>
          </a:bodyPr>
          <a:lstStyle/>
          <a:p>
            <a:r>
              <a:rPr kumimoji="1" lang="en-US" altLang="ja-JP" dirty="0" smtClean="0"/>
              <a:t>Agenda: 10-11 December </a:t>
            </a:r>
            <a:endParaRPr kumimoji="1" lang="ja-JP" altLang="en-US" dirty="0"/>
          </a:p>
        </p:txBody>
      </p:sp>
      <p:sp>
        <p:nvSpPr>
          <p:cNvPr id="3" name="コンテンツ プレースホルダー 2"/>
          <p:cNvSpPr>
            <a:spLocks noGrp="1"/>
          </p:cNvSpPr>
          <p:nvPr>
            <p:ph sz="half" idx="1"/>
          </p:nvPr>
        </p:nvSpPr>
        <p:spPr>
          <a:xfrm>
            <a:off x="457200" y="1005817"/>
            <a:ext cx="4038600" cy="4420294"/>
          </a:xfrm>
          <a:ln>
            <a:solidFill>
              <a:srgbClr val="3366FF"/>
            </a:solidFill>
          </a:ln>
        </p:spPr>
        <p:txBody>
          <a:bodyPr>
            <a:normAutofit fontScale="55000" lnSpcReduction="20000"/>
          </a:bodyPr>
          <a:lstStyle/>
          <a:p>
            <a:pPr marL="0" indent="0">
              <a:buNone/>
            </a:pPr>
            <a:r>
              <a:rPr lang="en-US" altLang="ja-JP" i="1" dirty="0" smtClean="0">
                <a:solidFill>
                  <a:srgbClr val="0000FF"/>
                </a:solidFill>
              </a:rPr>
              <a:t>Prof</a:t>
            </a:r>
            <a:r>
              <a:rPr lang="en-US" altLang="ja-JP" i="1" dirty="0">
                <a:solidFill>
                  <a:srgbClr val="0000FF"/>
                </a:solidFill>
              </a:rPr>
              <a:t>. </a:t>
            </a:r>
            <a:r>
              <a:rPr lang="en-US" altLang="ja-JP" i="1" dirty="0" err="1">
                <a:solidFill>
                  <a:srgbClr val="0000FF"/>
                </a:solidFill>
              </a:rPr>
              <a:t>Lucio</a:t>
            </a:r>
            <a:r>
              <a:rPr lang="en-US" altLang="ja-JP" i="1" dirty="0">
                <a:solidFill>
                  <a:srgbClr val="0000FF"/>
                </a:solidFill>
              </a:rPr>
              <a:t> ROSSI et al.</a:t>
            </a:r>
          </a:p>
          <a:p>
            <a:pPr marL="0" indent="0">
              <a:buNone/>
            </a:pPr>
            <a:r>
              <a:rPr lang="en-US" altLang="ja-JP" b="1" dirty="0"/>
              <a:t>Welcome and review charge</a:t>
            </a:r>
          </a:p>
          <a:p>
            <a:pPr marL="0" indent="0">
              <a:buNone/>
            </a:pPr>
            <a:endParaRPr lang="en-US" altLang="ja-JP" dirty="0"/>
          </a:p>
          <a:p>
            <a:pPr marL="0" indent="0">
              <a:buNone/>
            </a:pPr>
            <a:r>
              <a:rPr lang="en-US" altLang="ja-JP" i="1" dirty="0">
                <a:solidFill>
                  <a:srgbClr val="0000FF"/>
                </a:solidFill>
              </a:rPr>
              <a:t>Dr. </a:t>
            </a:r>
            <a:r>
              <a:rPr lang="en-US" altLang="ja-JP" i="1" dirty="0" err="1">
                <a:solidFill>
                  <a:srgbClr val="0000FF"/>
                </a:solidFill>
              </a:rPr>
              <a:t>Ezio</a:t>
            </a:r>
            <a:r>
              <a:rPr lang="en-US" altLang="ja-JP" i="1" dirty="0">
                <a:solidFill>
                  <a:srgbClr val="0000FF"/>
                </a:solidFill>
              </a:rPr>
              <a:t> TODESCO</a:t>
            </a:r>
          </a:p>
          <a:p>
            <a:pPr marL="0" indent="0">
              <a:buNone/>
            </a:pPr>
            <a:r>
              <a:rPr lang="en-US" altLang="ja-JP" b="1" dirty="0"/>
              <a:t>MQXF Requirements and conceptual design</a:t>
            </a:r>
          </a:p>
          <a:p>
            <a:pPr marL="0" indent="0">
              <a:buNone/>
            </a:pPr>
            <a:endParaRPr lang="en-US" altLang="ja-JP" dirty="0"/>
          </a:p>
          <a:p>
            <a:pPr marL="0" indent="0">
              <a:buNone/>
            </a:pPr>
            <a:r>
              <a:rPr lang="en-US" altLang="ja-JP" i="1" dirty="0">
                <a:solidFill>
                  <a:srgbClr val="0000FF"/>
                </a:solidFill>
              </a:rPr>
              <a:t>Dr. </a:t>
            </a:r>
            <a:r>
              <a:rPr lang="en-US" altLang="ja-JP" i="1" dirty="0" err="1">
                <a:solidFill>
                  <a:srgbClr val="0000FF"/>
                </a:solidFill>
              </a:rPr>
              <a:t>Ezio</a:t>
            </a:r>
            <a:r>
              <a:rPr lang="en-US" altLang="ja-JP" i="1" dirty="0">
                <a:solidFill>
                  <a:srgbClr val="0000FF"/>
                </a:solidFill>
              </a:rPr>
              <a:t> TODESCO</a:t>
            </a:r>
          </a:p>
          <a:p>
            <a:pPr marL="0" indent="0">
              <a:buNone/>
            </a:pPr>
            <a:r>
              <a:rPr lang="en-US" altLang="ja-JP" b="1" dirty="0"/>
              <a:t>Feedback from conductor review</a:t>
            </a:r>
          </a:p>
          <a:p>
            <a:pPr marL="0" indent="0">
              <a:buNone/>
            </a:pPr>
            <a:endParaRPr lang="en-US" altLang="ja-JP" dirty="0"/>
          </a:p>
          <a:p>
            <a:pPr marL="0" indent="0">
              <a:buNone/>
            </a:pPr>
            <a:r>
              <a:rPr lang="en-US" altLang="ja-JP" i="1" dirty="0">
                <a:solidFill>
                  <a:srgbClr val="0000FF"/>
                </a:solidFill>
              </a:rPr>
              <a:t>Dr. </a:t>
            </a:r>
            <a:r>
              <a:rPr lang="en-US" altLang="ja-JP" i="1" dirty="0" err="1">
                <a:solidFill>
                  <a:srgbClr val="0000FF"/>
                </a:solidFill>
              </a:rPr>
              <a:t>GianLuca</a:t>
            </a:r>
            <a:r>
              <a:rPr lang="en-US" altLang="ja-JP" i="1" dirty="0">
                <a:solidFill>
                  <a:srgbClr val="0000FF"/>
                </a:solidFill>
              </a:rPr>
              <a:t> SABBI</a:t>
            </a:r>
          </a:p>
          <a:p>
            <a:pPr marL="0" indent="0">
              <a:buNone/>
            </a:pPr>
            <a:r>
              <a:rPr lang="en-US" altLang="ja-JP" b="1" dirty="0"/>
              <a:t>LARP and other programs' experience</a:t>
            </a:r>
          </a:p>
          <a:p>
            <a:pPr marL="0" indent="0">
              <a:buNone/>
            </a:pPr>
            <a:endParaRPr lang="en-US" altLang="ja-JP" dirty="0"/>
          </a:p>
          <a:p>
            <a:pPr marL="0" indent="0">
              <a:buNone/>
            </a:pPr>
            <a:r>
              <a:rPr lang="en-US" altLang="ja-JP" i="1" dirty="0">
                <a:solidFill>
                  <a:srgbClr val="0000FF"/>
                </a:solidFill>
              </a:rPr>
              <a:t>Dr. Helene FELICE</a:t>
            </a:r>
          </a:p>
          <a:p>
            <a:pPr marL="0" indent="0">
              <a:buNone/>
            </a:pPr>
            <a:r>
              <a:rPr lang="en-US" altLang="ja-JP" b="1" dirty="0"/>
              <a:t>MQXF support structure as extension of LARP experience</a:t>
            </a:r>
          </a:p>
          <a:p>
            <a:pPr marL="0" indent="0">
              <a:buNone/>
            </a:pPr>
            <a:endParaRPr lang="en-US" altLang="ja-JP" dirty="0"/>
          </a:p>
          <a:p>
            <a:pPr marL="0" indent="0">
              <a:buNone/>
            </a:pPr>
            <a:r>
              <a:rPr lang="en-US" altLang="ja-JP" i="1" dirty="0">
                <a:solidFill>
                  <a:srgbClr val="0000FF"/>
                </a:solidFill>
              </a:rPr>
              <a:t>Dr. Paolo FERRACIN</a:t>
            </a:r>
          </a:p>
          <a:p>
            <a:pPr marL="0" indent="0">
              <a:buNone/>
            </a:pPr>
            <a:r>
              <a:rPr lang="en-US" altLang="ja-JP" b="1" dirty="0"/>
              <a:t>MQXF overall design</a:t>
            </a:r>
          </a:p>
          <a:p>
            <a:endParaRPr lang="en-US" altLang="ja-JP" i="1" dirty="0"/>
          </a:p>
        </p:txBody>
      </p:sp>
      <p:sp>
        <p:nvSpPr>
          <p:cNvPr id="7" name="コンテンツ プレースホルダー 6"/>
          <p:cNvSpPr>
            <a:spLocks noGrp="1"/>
          </p:cNvSpPr>
          <p:nvPr>
            <p:ph sz="half" idx="2"/>
          </p:nvPr>
        </p:nvSpPr>
        <p:spPr>
          <a:xfrm>
            <a:off x="4648200" y="990881"/>
            <a:ext cx="4038600" cy="5730593"/>
          </a:xfrm>
          <a:ln>
            <a:solidFill>
              <a:srgbClr val="3366FF"/>
            </a:solidFill>
          </a:ln>
        </p:spPr>
        <p:txBody>
          <a:bodyPr>
            <a:noAutofit/>
          </a:bodyPr>
          <a:lstStyle/>
          <a:p>
            <a:pPr marL="0" indent="0">
              <a:buNone/>
            </a:pPr>
            <a:r>
              <a:rPr lang="en-US" altLang="ja-JP" sz="1400" i="1" dirty="0">
                <a:solidFill>
                  <a:srgbClr val="0000FF"/>
                </a:solidFill>
              </a:rPr>
              <a:t>Dr. Susana IZQUIERDO BERMUDEZ</a:t>
            </a:r>
          </a:p>
          <a:p>
            <a:pPr marL="0" indent="0">
              <a:buNone/>
            </a:pPr>
            <a:r>
              <a:rPr lang="en-US" altLang="ja-JP" sz="1400" b="1" dirty="0"/>
              <a:t>Magnetic design and </a:t>
            </a:r>
            <a:r>
              <a:rPr lang="en-US" altLang="ja-JP" sz="1400" b="1" dirty="0" smtClean="0"/>
              <a:t>analysis</a:t>
            </a:r>
            <a:endParaRPr lang="en-US" altLang="ja-JP" sz="1400" i="1" dirty="0"/>
          </a:p>
          <a:p>
            <a:pPr marL="0" indent="0">
              <a:buNone/>
            </a:pPr>
            <a:r>
              <a:rPr lang="en-US" altLang="ja-JP" sz="1400" i="1" dirty="0">
                <a:solidFill>
                  <a:srgbClr val="0000FF"/>
                </a:solidFill>
              </a:rPr>
              <a:t>Dr. Miao YU</a:t>
            </a:r>
          </a:p>
          <a:p>
            <a:pPr marL="0" indent="0">
              <a:buNone/>
            </a:pPr>
            <a:r>
              <a:rPr lang="en-US" altLang="ja-JP" sz="1400" b="1" dirty="0"/>
              <a:t>Coil design and </a:t>
            </a:r>
            <a:r>
              <a:rPr lang="en-US" altLang="ja-JP" sz="1400" b="1" dirty="0" smtClean="0"/>
              <a:t>fabrication</a:t>
            </a:r>
            <a:endParaRPr lang="en-US" altLang="ja-JP" sz="1400" i="1" dirty="0"/>
          </a:p>
          <a:p>
            <a:pPr marL="0" indent="0">
              <a:buNone/>
            </a:pPr>
            <a:r>
              <a:rPr lang="en-US" altLang="ja-JP" sz="1400" i="1" dirty="0">
                <a:solidFill>
                  <a:srgbClr val="0000FF"/>
                </a:solidFill>
              </a:rPr>
              <a:t>Dr. </a:t>
            </a:r>
            <a:r>
              <a:rPr lang="en-US" altLang="ja-JP" sz="1400" i="1" dirty="0" err="1">
                <a:solidFill>
                  <a:srgbClr val="0000FF"/>
                </a:solidFill>
              </a:rPr>
              <a:t>Mariusz</a:t>
            </a:r>
            <a:r>
              <a:rPr lang="en-US" altLang="ja-JP" sz="1400" i="1" dirty="0">
                <a:solidFill>
                  <a:srgbClr val="0000FF"/>
                </a:solidFill>
              </a:rPr>
              <a:t> JUCHNO</a:t>
            </a:r>
          </a:p>
          <a:p>
            <a:pPr marL="0" indent="0">
              <a:buNone/>
            </a:pPr>
            <a:r>
              <a:rPr lang="en-US" altLang="ja-JP" sz="1400" b="1" dirty="0"/>
              <a:t>Mechanical design and </a:t>
            </a:r>
            <a:r>
              <a:rPr lang="en-US" altLang="ja-JP" sz="1400" b="1" dirty="0" smtClean="0"/>
              <a:t>analysis</a:t>
            </a:r>
            <a:endParaRPr lang="en-US" altLang="ja-JP" sz="1400" dirty="0"/>
          </a:p>
          <a:p>
            <a:pPr marL="0" indent="0">
              <a:buNone/>
            </a:pPr>
            <a:r>
              <a:rPr lang="en-US" altLang="ja-JP" sz="1400" i="1" dirty="0">
                <a:solidFill>
                  <a:srgbClr val="0000FF"/>
                </a:solidFill>
              </a:rPr>
              <a:t>Dr. Giorgio AMBROSIO</a:t>
            </a:r>
          </a:p>
          <a:p>
            <a:pPr marL="0" indent="0">
              <a:buNone/>
            </a:pPr>
            <a:r>
              <a:rPr lang="en-US" altLang="ja-JP" sz="1400" b="1" dirty="0"/>
              <a:t>Quench protection and radiation </a:t>
            </a:r>
            <a:r>
              <a:rPr lang="en-US" altLang="ja-JP" sz="1400" b="1" dirty="0" smtClean="0"/>
              <a:t>damage</a:t>
            </a:r>
            <a:endParaRPr lang="en-US" altLang="ja-JP" sz="1400" i="1" dirty="0"/>
          </a:p>
          <a:p>
            <a:pPr marL="0" indent="0">
              <a:buNone/>
            </a:pPr>
            <a:r>
              <a:rPr lang="en-US" altLang="ja-JP" sz="1400" i="1" dirty="0">
                <a:solidFill>
                  <a:srgbClr val="0000FF"/>
                </a:solidFill>
              </a:rPr>
              <a:t>Dr. Rob VAN WEELDEREN</a:t>
            </a:r>
          </a:p>
          <a:p>
            <a:pPr marL="0" indent="0">
              <a:buNone/>
            </a:pPr>
            <a:r>
              <a:rPr lang="en-US" altLang="ja-JP" sz="1400" b="1" dirty="0"/>
              <a:t>Cooling and thermal </a:t>
            </a:r>
            <a:r>
              <a:rPr lang="en-US" altLang="ja-JP" sz="1400" b="1" dirty="0" smtClean="0"/>
              <a:t>analysis</a:t>
            </a:r>
            <a:endParaRPr lang="en-US" altLang="ja-JP" sz="1400" i="1" dirty="0"/>
          </a:p>
          <a:p>
            <a:pPr marL="0" indent="0">
              <a:buNone/>
            </a:pPr>
            <a:r>
              <a:rPr lang="en-US" altLang="ja-JP" sz="1400" i="1" dirty="0">
                <a:solidFill>
                  <a:srgbClr val="0000FF"/>
                </a:solidFill>
              </a:rPr>
              <a:t>Dr. Juan Carlos PEREZ</a:t>
            </a:r>
          </a:p>
          <a:p>
            <a:pPr marL="0" indent="0">
              <a:buNone/>
            </a:pPr>
            <a:r>
              <a:rPr lang="en-US" altLang="ja-JP" sz="1400" b="1" dirty="0"/>
              <a:t>CERN Q2 assembly </a:t>
            </a:r>
            <a:r>
              <a:rPr lang="en-US" altLang="ja-JP" sz="1400" b="1" dirty="0" smtClean="0"/>
              <a:t>procedure</a:t>
            </a:r>
            <a:endParaRPr lang="en-US" altLang="ja-JP" sz="1400" dirty="0"/>
          </a:p>
          <a:p>
            <a:pPr marL="0" indent="0">
              <a:buNone/>
            </a:pPr>
            <a:r>
              <a:rPr lang="en-US" altLang="ja-JP" sz="1400" i="1" dirty="0">
                <a:solidFill>
                  <a:srgbClr val="0000FF"/>
                </a:solidFill>
              </a:rPr>
              <a:t>Dr. Daniel CHENG</a:t>
            </a:r>
          </a:p>
          <a:p>
            <a:pPr marL="0" indent="0">
              <a:buNone/>
            </a:pPr>
            <a:r>
              <a:rPr lang="en-US" altLang="ja-JP" sz="1400" b="1" dirty="0"/>
              <a:t>LARP prototypes assembly toward Q1-Q3 </a:t>
            </a:r>
            <a:r>
              <a:rPr lang="en-US" altLang="ja-JP" sz="1400" b="1" dirty="0" smtClean="0"/>
              <a:t>magnets</a:t>
            </a:r>
            <a:endParaRPr lang="en-US" altLang="ja-JP" sz="1400" i="1" dirty="0"/>
          </a:p>
          <a:p>
            <a:pPr marL="0" indent="0">
              <a:buNone/>
            </a:pPr>
            <a:r>
              <a:rPr lang="en-US" altLang="ja-JP" sz="1400" i="1" dirty="0">
                <a:solidFill>
                  <a:srgbClr val="0000FF"/>
                </a:solidFill>
              </a:rPr>
              <a:t>Dr. </a:t>
            </a:r>
            <a:r>
              <a:rPr lang="en-US" altLang="ja-JP" sz="1400" i="1" dirty="0" err="1">
                <a:solidFill>
                  <a:srgbClr val="0000FF"/>
                </a:solidFill>
              </a:rPr>
              <a:t>Herve</a:t>
            </a:r>
            <a:r>
              <a:rPr lang="en-US" altLang="ja-JP" sz="1400" i="1" dirty="0">
                <a:solidFill>
                  <a:srgbClr val="0000FF"/>
                </a:solidFill>
              </a:rPr>
              <a:t> PRIN</a:t>
            </a:r>
          </a:p>
          <a:p>
            <a:pPr marL="0" indent="0">
              <a:buNone/>
            </a:pPr>
            <a:r>
              <a:rPr lang="en-US" altLang="ja-JP" sz="1400" b="1" dirty="0"/>
              <a:t>Cold mass, cryostat and integration in the </a:t>
            </a:r>
            <a:r>
              <a:rPr lang="en-US" altLang="ja-JP" sz="1400" b="1" dirty="0" smtClean="0"/>
              <a:t>LHC</a:t>
            </a:r>
            <a:endParaRPr lang="en-US" altLang="ja-JP" sz="1400" dirty="0"/>
          </a:p>
          <a:p>
            <a:pPr marL="0" indent="0">
              <a:buNone/>
            </a:pPr>
            <a:r>
              <a:rPr lang="en-US" altLang="ja-JP" sz="1400" i="1" dirty="0">
                <a:solidFill>
                  <a:srgbClr val="0000FF"/>
                </a:solidFill>
              </a:rPr>
              <a:t>Dr. Pierre MOYRET</a:t>
            </a:r>
          </a:p>
          <a:p>
            <a:pPr marL="0" indent="0">
              <a:buNone/>
            </a:pPr>
            <a:r>
              <a:rPr lang="en-US" altLang="ja-JP" sz="1400" b="1" dirty="0"/>
              <a:t>Feedback on MQXFS structure </a:t>
            </a:r>
            <a:r>
              <a:rPr lang="en-US" altLang="ja-JP" sz="1400" b="1" dirty="0" smtClean="0"/>
              <a:t>fabrication</a:t>
            </a:r>
            <a:endParaRPr lang="en-US" altLang="ja-JP" sz="1400" dirty="0"/>
          </a:p>
          <a:p>
            <a:pPr marL="0" indent="0">
              <a:buNone/>
            </a:pPr>
            <a:r>
              <a:rPr lang="en-US" altLang="ja-JP" sz="1400" i="1" dirty="0">
                <a:solidFill>
                  <a:srgbClr val="0000FF"/>
                </a:solidFill>
              </a:rPr>
              <a:t>Marta BAJKO et al.</a:t>
            </a:r>
          </a:p>
          <a:p>
            <a:pPr marL="0" indent="0">
              <a:buNone/>
            </a:pPr>
            <a:r>
              <a:rPr lang="en-US" altLang="ja-JP" sz="1400" b="1" dirty="0"/>
              <a:t>Readiness of test stations for design </a:t>
            </a:r>
            <a:r>
              <a:rPr lang="en-US" altLang="ja-JP" sz="1400" b="1" dirty="0" smtClean="0"/>
              <a:t>validation</a:t>
            </a:r>
            <a:endParaRPr lang="en-US" altLang="ja-JP" sz="1400" dirty="0"/>
          </a:p>
          <a:p>
            <a:pPr marL="0" indent="0">
              <a:buNone/>
            </a:pPr>
            <a:r>
              <a:rPr lang="en-US" altLang="ja-JP" sz="1400" i="1" dirty="0">
                <a:solidFill>
                  <a:srgbClr val="0000FF"/>
                </a:solidFill>
              </a:rPr>
              <a:t>Dr. Giorgio AMBROSIO et al.</a:t>
            </a:r>
          </a:p>
          <a:p>
            <a:pPr marL="0" indent="0">
              <a:buNone/>
            </a:pPr>
            <a:r>
              <a:rPr lang="en-US" altLang="ja-JP" sz="1400" b="1" dirty="0"/>
              <a:t>Short model and prototype </a:t>
            </a:r>
            <a:r>
              <a:rPr lang="en-US" altLang="ja-JP" sz="1400" b="1" dirty="0" smtClean="0"/>
              <a:t>plans</a:t>
            </a:r>
            <a:endParaRPr lang="en-US" altLang="ja-JP" sz="1400" b="1" dirty="0"/>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5</a:t>
            </a:fld>
            <a:endParaRPr kumimoji="1" lang="ja-JP" altLang="en-US"/>
          </a:p>
        </p:txBody>
      </p:sp>
    </p:spTree>
    <p:extLst>
      <p:ext uri="{BB962C8B-B14F-4D97-AF65-F5344CB8AC3E}">
        <p14:creationId xmlns:p14="http://schemas.microsoft.com/office/powerpoint/2010/main" val="3054871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495023"/>
          </a:xfrm>
        </p:spPr>
        <p:txBody>
          <a:bodyPr>
            <a:normAutofit fontScale="90000"/>
          </a:bodyPr>
          <a:lstStyle/>
          <a:p>
            <a:r>
              <a:rPr kumimoji="1" lang="en-US" altLang="ja-JP" b="1" dirty="0" smtClean="0"/>
              <a:t>General Comments</a:t>
            </a:r>
            <a:endParaRPr kumimoji="1" lang="ja-JP" altLang="en-US" b="1" dirty="0"/>
          </a:p>
        </p:txBody>
      </p:sp>
      <p:sp>
        <p:nvSpPr>
          <p:cNvPr id="3" name="コンテンツ プレースホルダー 2"/>
          <p:cNvSpPr>
            <a:spLocks noGrp="1"/>
          </p:cNvSpPr>
          <p:nvPr>
            <p:ph idx="1"/>
          </p:nvPr>
        </p:nvSpPr>
        <p:spPr>
          <a:xfrm>
            <a:off x="243754" y="910765"/>
            <a:ext cx="8698186" cy="5541560"/>
          </a:xfrm>
        </p:spPr>
        <p:txBody>
          <a:bodyPr>
            <a:noAutofit/>
          </a:bodyPr>
          <a:lstStyle/>
          <a:p>
            <a:pPr>
              <a:lnSpc>
                <a:spcPct val="120000"/>
              </a:lnSpc>
            </a:pPr>
            <a:r>
              <a:rPr lang="en-US" altLang="ja-JP" sz="2000" dirty="0" smtClean="0">
                <a:solidFill>
                  <a:srgbClr val="FF0000"/>
                </a:solidFill>
              </a:rPr>
              <a:t>Congratulations</a:t>
            </a:r>
            <a:r>
              <a:rPr lang="en-US" altLang="ja-JP" sz="2000" dirty="0" smtClean="0"/>
              <a:t> on</a:t>
            </a:r>
            <a:r>
              <a:rPr lang="ja-JP" altLang="en-US" sz="2000" dirty="0" smtClean="0"/>
              <a:t> </a:t>
            </a:r>
            <a:r>
              <a:rPr lang="en-US" altLang="ja-JP" sz="2000" dirty="0" smtClean="0"/>
              <a:t>an excellent progress achieved in the MQXF design. </a:t>
            </a:r>
          </a:p>
          <a:p>
            <a:pPr>
              <a:lnSpc>
                <a:spcPct val="120000"/>
              </a:lnSpc>
            </a:pPr>
            <a:r>
              <a:rPr lang="en-US" altLang="ja-JP" sz="2000" dirty="0" smtClean="0"/>
              <a:t>We recognize an </a:t>
            </a:r>
            <a:r>
              <a:rPr lang="en-US" altLang="ja-JP" sz="2000" dirty="0" smtClean="0">
                <a:solidFill>
                  <a:srgbClr val="3366FF"/>
                </a:solidFill>
              </a:rPr>
              <a:t>excellent</a:t>
            </a:r>
            <a:r>
              <a:rPr kumimoji="1" lang="en-US" altLang="ja-JP" sz="2000" dirty="0" smtClean="0">
                <a:solidFill>
                  <a:srgbClr val="3366FF"/>
                </a:solidFill>
              </a:rPr>
              <a:t> team work </a:t>
            </a:r>
            <a:r>
              <a:rPr kumimoji="1" lang="en-US" altLang="ja-JP" sz="2000" dirty="0" smtClean="0"/>
              <a:t>between CERN and US-LARP, and especially the significant contributions by young scientists and engineers to ensure </a:t>
            </a:r>
            <a:r>
              <a:rPr lang="en-US" altLang="ja-JP" sz="2000" dirty="0"/>
              <a:t>future</a:t>
            </a:r>
            <a:r>
              <a:rPr kumimoji="1" lang="en-US" altLang="ja-JP" sz="2000" dirty="0" smtClean="0"/>
              <a:t> project success. </a:t>
            </a:r>
          </a:p>
          <a:p>
            <a:pPr>
              <a:lnSpc>
                <a:spcPct val="120000"/>
              </a:lnSpc>
            </a:pPr>
            <a:r>
              <a:rPr lang="en-US" altLang="ja-JP" sz="2000" dirty="0"/>
              <a:t>The integrated luminosity needs to be </a:t>
            </a:r>
            <a:r>
              <a:rPr lang="en-US" altLang="ja-JP" sz="2000" dirty="0" smtClean="0"/>
              <a:t>maximized. As the </a:t>
            </a:r>
            <a:r>
              <a:rPr lang="en-US" altLang="ja-JP" sz="2000" dirty="0">
                <a:solidFill>
                  <a:srgbClr val="3366FF"/>
                </a:solidFill>
              </a:rPr>
              <a:t>MQXF is the hardest magnet to be </a:t>
            </a:r>
            <a:r>
              <a:rPr lang="en-US" altLang="ja-JP" sz="2000" dirty="0" smtClean="0">
                <a:solidFill>
                  <a:srgbClr val="3366FF"/>
                </a:solidFill>
              </a:rPr>
              <a:t>accessed</a:t>
            </a:r>
            <a:r>
              <a:rPr lang="en-US" altLang="ja-JP" sz="2000" dirty="0" smtClean="0"/>
              <a:t>, this condition needs to be taken into account when defining the magnet operating margins.</a:t>
            </a:r>
            <a:endParaRPr kumimoji="1" lang="en-US" altLang="ja-JP" sz="2000" dirty="0" smtClean="0"/>
          </a:p>
          <a:p>
            <a:pPr>
              <a:lnSpc>
                <a:spcPct val="120000"/>
              </a:lnSpc>
            </a:pPr>
            <a:r>
              <a:rPr kumimoji="1" lang="en-US" altLang="ja-JP" sz="2000" dirty="0" smtClean="0">
                <a:solidFill>
                  <a:srgbClr val="0D0D0D"/>
                </a:solidFill>
              </a:rPr>
              <a:t>We </a:t>
            </a:r>
            <a:r>
              <a:rPr lang="en-US" altLang="ja-JP" sz="2000" dirty="0" smtClean="0">
                <a:solidFill>
                  <a:srgbClr val="0D0D0D"/>
                </a:solidFill>
              </a:rPr>
              <a:t>agree</a:t>
            </a:r>
            <a:r>
              <a:rPr lang="en-US" altLang="ja-JP" sz="2000" dirty="0" smtClean="0">
                <a:solidFill>
                  <a:srgbClr val="3366FF"/>
                </a:solidFill>
              </a:rPr>
              <a:t> </a:t>
            </a:r>
            <a:r>
              <a:rPr lang="en-US" altLang="ja-JP" sz="2000" dirty="0">
                <a:solidFill>
                  <a:srgbClr val="3366FF"/>
                </a:solidFill>
              </a:rPr>
              <a:t>t</a:t>
            </a:r>
            <a:r>
              <a:rPr kumimoji="1" lang="en-US" altLang="ja-JP" sz="2000" dirty="0" smtClean="0">
                <a:solidFill>
                  <a:srgbClr val="3366FF"/>
                </a:solidFill>
              </a:rPr>
              <a:t>he 150mm aperture of MQXF provides space needed </a:t>
            </a:r>
            <a:r>
              <a:rPr kumimoji="1" lang="en-US" altLang="ja-JP" sz="2000" dirty="0" smtClean="0">
                <a:solidFill>
                  <a:schemeClr val="tx1">
                    <a:lumMod val="95000"/>
                    <a:lumOff val="5000"/>
                  </a:schemeClr>
                </a:solidFill>
              </a:rPr>
              <a:t>for a </a:t>
            </a:r>
            <a:r>
              <a:rPr lang="en-US" altLang="ja-JP" sz="2000" dirty="0" smtClean="0"/>
              <a:t>sufficiently thick beam screen and significantly suppresses the radiation heat load into the magnet. </a:t>
            </a:r>
          </a:p>
        </p:txBody>
      </p:sp>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6</a:t>
            </a:fld>
            <a:endParaRPr kumimoji="1" lang="ja-JP" altLang="en-US"/>
          </a:p>
        </p:txBody>
      </p:sp>
    </p:spTree>
    <p:extLst>
      <p:ext uri="{BB962C8B-B14F-4D97-AF65-F5344CB8AC3E}">
        <p14:creationId xmlns:p14="http://schemas.microsoft.com/office/powerpoint/2010/main" val="1456782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txBox="1">
            <a:spLocks/>
          </p:cNvSpPr>
          <p:nvPr/>
        </p:nvSpPr>
        <p:spPr>
          <a:xfrm>
            <a:off x="457200" y="274638"/>
            <a:ext cx="8229600" cy="546334"/>
          </a:xfrm>
          <a:prstGeom prst="rect">
            <a:avLst/>
          </a:prstGeom>
        </p:spPr>
        <p:txBody>
          <a:bodyPr vert="horz" lIns="91440" tIns="45720" rIns="91440" bIns="45720" rtlCol="0" anchor="ctr">
            <a:normAutofit fontScale="92500" lnSpcReduction="20000"/>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altLang="ja-JP" sz="4000" b="1" dirty="0" smtClean="0"/>
              <a:t>General Comments</a:t>
            </a:r>
            <a:r>
              <a:rPr lang="ja-JP" altLang="en-US" sz="4000" b="1" dirty="0" smtClean="0"/>
              <a:t> </a:t>
            </a:r>
            <a:r>
              <a:rPr lang="en-US" altLang="ja-JP" sz="4000" b="1" dirty="0" smtClean="0"/>
              <a:t>(</a:t>
            </a:r>
            <a:r>
              <a:rPr lang="en-US" altLang="ja-JP" sz="4000" b="1" dirty="0" err="1" smtClean="0"/>
              <a:t>contd</a:t>
            </a:r>
            <a:r>
              <a:rPr lang="en-US" altLang="ja-JP" sz="4000" b="1" dirty="0" smtClean="0"/>
              <a:t>)</a:t>
            </a:r>
            <a:endParaRPr kumimoji="1" lang="ja-JP" altLang="en-US" sz="4000" b="1" dirty="0"/>
          </a:p>
        </p:txBody>
      </p:sp>
      <p:sp>
        <p:nvSpPr>
          <p:cNvPr id="7" name="スライド番号プレースホルダー 5"/>
          <p:cNvSpPr>
            <a:spLocks noGrp="1"/>
          </p:cNvSpPr>
          <p:nvPr>
            <p:ph type="sldNum" sz="quarter" idx="12"/>
          </p:nvPr>
        </p:nvSpPr>
        <p:spPr>
          <a:xfrm>
            <a:off x="6553200" y="6356350"/>
            <a:ext cx="2133600" cy="365125"/>
          </a:xfrm>
        </p:spPr>
        <p:txBody>
          <a:bodyPr/>
          <a:lstStyle/>
          <a:p>
            <a:fld id="{C43B044B-AA43-B145-9027-44E605914D6E}" type="slidenum">
              <a:rPr kumimoji="1" lang="ja-JP" altLang="en-US" smtClean="0"/>
              <a:t>7</a:t>
            </a:fld>
            <a:endParaRPr kumimoji="1" lang="ja-JP" altLang="en-US"/>
          </a:p>
        </p:txBody>
      </p:sp>
      <p:sp>
        <p:nvSpPr>
          <p:cNvPr id="8" name="コンテンツ プレースホルダー 2"/>
          <p:cNvSpPr txBox="1">
            <a:spLocks/>
          </p:cNvSpPr>
          <p:nvPr/>
        </p:nvSpPr>
        <p:spPr>
          <a:xfrm>
            <a:off x="205267" y="820972"/>
            <a:ext cx="8723844" cy="5669836"/>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285750" indent="-285750" algn="just">
              <a:buFont typeface="Arial"/>
              <a:buChar char="•"/>
            </a:pPr>
            <a:r>
              <a:rPr lang="en-US" altLang="ja-JP" sz="1800" dirty="0">
                <a:solidFill>
                  <a:srgbClr val="000000"/>
                </a:solidFill>
              </a:rPr>
              <a:t>B</a:t>
            </a:r>
            <a:r>
              <a:rPr lang="en-US" altLang="ja-JP" sz="1800" dirty="0" smtClean="0">
                <a:solidFill>
                  <a:srgbClr val="000000"/>
                </a:solidFill>
              </a:rPr>
              <a:t>oth the 11 T and the MQXF programs are </a:t>
            </a:r>
            <a:r>
              <a:rPr lang="en-US" altLang="ja-JP" sz="1800" dirty="0" smtClean="0">
                <a:solidFill>
                  <a:srgbClr val="3366FF"/>
                </a:solidFill>
              </a:rPr>
              <a:t>critical proofs of Nb3Sn magnet technology </a:t>
            </a:r>
            <a:r>
              <a:rPr lang="en-US" altLang="ja-JP" sz="1800" dirty="0" smtClean="0">
                <a:solidFill>
                  <a:srgbClr val="0D0D0D"/>
                </a:solidFill>
              </a:rPr>
              <a:t>for high energy </a:t>
            </a:r>
            <a:r>
              <a:rPr lang="en-US" altLang="ja-JP" sz="1800" dirty="0" smtClean="0">
                <a:solidFill>
                  <a:srgbClr val="000000"/>
                </a:solidFill>
              </a:rPr>
              <a:t>accelerators.  We believe that it is very important for these programs to be successful.</a:t>
            </a:r>
          </a:p>
          <a:p>
            <a:pPr algn="just"/>
            <a:endParaRPr lang="en-US" altLang="ja-JP" sz="1800" dirty="0" smtClean="0">
              <a:solidFill>
                <a:srgbClr val="000000"/>
              </a:solidFill>
            </a:endParaRPr>
          </a:p>
          <a:p>
            <a:pPr marL="285750" indent="-285750" algn="just">
              <a:buFont typeface="Arial"/>
              <a:buChar char="•"/>
            </a:pPr>
            <a:r>
              <a:rPr lang="en-US" altLang="ja-JP" sz="1800" dirty="0" smtClean="0">
                <a:solidFill>
                  <a:srgbClr val="000000"/>
                </a:solidFill>
              </a:rPr>
              <a:t>Given the current understanding of the design and technology, and the risks associated with the implementation of this design in the LHC Inner Triplets, we recommend as a </a:t>
            </a:r>
            <a:r>
              <a:rPr lang="en-US" altLang="ja-JP" sz="1800" dirty="0" smtClean="0">
                <a:solidFill>
                  <a:srgbClr val="0000FF"/>
                </a:solidFill>
              </a:rPr>
              <a:t>target an operating point of ~75% on the load line for the production magnets</a:t>
            </a:r>
            <a:r>
              <a:rPr lang="en-US" altLang="ja-JP" sz="1800" dirty="0" smtClean="0">
                <a:solidFill>
                  <a:srgbClr val="000000"/>
                </a:solidFill>
              </a:rPr>
              <a:t>.  This may be achieved by extending the magnetic length and reducing the nominal gradient.</a:t>
            </a:r>
          </a:p>
          <a:p>
            <a:pPr algn="just"/>
            <a:endParaRPr lang="en-US" altLang="ja-JP" sz="1800" dirty="0" smtClean="0">
              <a:solidFill>
                <a:srgbClr val="000000"/>
              </a:solidFill>
            </a:endParaRPr>
          </a:p>
          <a:p>
            <a:pPr marL="285750" indent="-285750" algn="just">
              <a:buFont typeface="Arial"/>
              <a:buChar char="•"/>
            </a:pPr>
            <a:r>
              <a:rPr lang="en-US" altLang="ja-JP" sz="1800" dirty="0" smtClean="0">
                <a:solidFill>
                  <a:srgbClr val="000000"/>
                </a:solidFill>
              </a:rPr>
              <a:t>The full </a:t>
            </a:r>
            <a:r>
              <a:rPr lang="en-US" altLang="ja-JP" sz="1800" dirty="0" smtClean="0">
                <a:solidFill>
                  <a:srgbClr val="3366FF"/>
                </a:solidFill>
              </a:rPr>
              <a:t>production magnet </a:t>
            </a:r>
            <a:r>
              <a:rPr lang="en-US" altLang="ja-JP" sz="1800" dirty="0" smtClean="0">
                <a:solidFill>
                  <a:srgbClr val="000000"/>
                </a:solidFill>
              </a:rPr>
              <a:t>should be </a:t>
            </a:r>
            <a:r>
              <a:rPr lang="en-US" altLang="ja-JP" sz="1800" dirty="0" smtClean="0">
                <a:solidFill>
                  <a:srgbClr val="3366FF"/>
                </a:solidFill>
              </a:rPr>
              <a:t>tested to 105% or higher</a:t>
            </a:r>
            <a:r>
              <a:rPr lang="en-US" altLang="ja-JP" sz="1800" dirty="0" smtClean="0">
                <a:solidFill>
                  <a:srgbClr val="000000"/>
                </a:solidFill>
              </a:rPr>
              <a:t> </a:t>
            </a:r>
            <a:r>
              <a:rPr lang="en-US" altLang="ja-JP" sz="1800" dirty="0" smtClean="0">
                <a:solidFill>
                  <a:srgbClr val="3366FF"/>
                </a:solidFill>
              </a:rPr>
              <a:t>current</a:t>
            </a:r>
            <a:r>
              <a:rPr lang="en-US" altLang="ja-JP" sz="1800" dirty="0" smtClean="0">
                <a:solidFill>
                  <a:srgbClr val="000000"/>
                </a:solidFill>
              </a:rPr>
              <a:t> of the nominal operational current</a:t>
            </a:r>
            <a:r>
              <a:rPr lang="en-US" altLang="ja-JP" sz="1800" dirty="0">
                <a:solidFill>
                  <a:srgbClr val="000000"/>
                </a:solidFill>
              </a:rPr>
              <a:t>,</a:t>
            </a:r>
            <a:r>
              <a:rPr lang="en-US" altLang="ja-JP" sz="1800" dirty="0" smtClean="0">
                <a:solidFill>
                  <a:srgbClr val="000000"/>
                </a:solidFill>
              </a:rPr>
              <a:t> in order to demonstrate a reasonable safety margin.</a:t>
            </a:r>
          </a:p>
          <a:p>
            <a:pPr algn="just"/>
            <a:endParaRPr lang="en-US" altLang="ja-JP" sz="1800" dirty="0" smtClean="0">
              <a:solidFill>
                <a:srgbClr val="000000"/>
              </a:solidFill>
            </a:endParaRPr>
          </a:p>
          <a:p>
            <a:pPr marL="285750" indent="-285750" algn="just">
              <a:buFont typeface="Arial"/>
              <a:buChar char="•"/>
            </a:pPr>
            <a:r>
              <a:rPr lang="en-US" altLang="ja-JP" sz="1800" dirty="0" smtClean="0">
                <a:solidFill>
                  <a:srgbClr val="000000"/>
                </a:solidFill>
              </a:rPr>
              <a:t>The current </a:t>
            </a:r>
            <a:r>
              <a:rPr lang="en-US" altLang="ja-JP" sz="1800" dirty="0" smtClean="0">
                <a:solidFill>
                  <a:srgbClr val="3366FF"/>
                </a:solidFill>
              </a:rPr>
              <a:t>Q2A/B magnet design length of about 7m has yet to be demonstrated</a:t>
            </a:r>
            <a:r>
              <a:rPr lang="en-US" altLang="ja-JP" sz="1800" dirty="0" smtClean="0">
                <a:solidFill>
                  <a:srgbClr val="000000"/>
                </a:solidFill>
              </a:rPr>
              <a:t>.  We therefore recommend </a:t>
            </a:r>
            <a:r>
              <a:rPr lang="en-US" altLang="ja-JP" sz="1800" dirty="0" smtClean="0">
                <a:solidFill>
                  <a:srgbClr val="3366FF"/>
                </a:solidFill>
              </a:rPr>
              <a:t>the half-length magnet</a:t>
            </a:r>
            <a:r>
              <a:rPr lang="en-US" altLang="ja-JP" sz="1800" dirty="0" smtClean="0">
                <a:solidFill>
                  <a:srgbClr val="000000"/>
                </a:solidFill>
              </a:rPr>
              <a:t> should be maintained </a:t>
            </a:r>
            <a:r>
              <a:rPr lang="en-US" altLang="ja-JP" sz="1800" dirty="0" smtClean="0">
                <a:solidFill>
                  <a:srgbClr val="3366FF"/>
                </a:solidFill>
              </a:rPr>
              <a:t>as a backup option. </a:t>
            </a:r>
            <a:endParaRPr lang="en-US" altLang="ja-JP" sz="1800" dirty="0">
              <a:solidFill>
                <a:srgbClr val="3366FF"/>
              </a:solidFill>
            </a:endParaRPr>
          </a:p>
          <a:p>
            <a:pPr algn="just"/>
            <a:r>
              <a:rPr lang="en-US" altLang="ja-JP" sz="1800" dirty="0" smtClean="0">
                <a:solidFill>
                  <a:srgbClr val="3366FF"/>
                </a:solidFill>
              </a:rPr>
              <a:t> </a:t>
            </a:r>
          </a:p>
          <a:p>
            <a:pPr marL="285750" indent="-285750" algn="just">
              <a:buFont typeface="Arial"/>
              <a:buChar char="•"/>
            </a:pPr>
            <a:r>
              <a:rPr lang="en-US" altLang="ja-JP" sz="1800" dirty="0">
                <a:solidFill>
                  <a:srgbClr val="000000"/>
                </a:solidFill>
              </a:rPr>
              <a:t>We commend the CERN and US-LARP teams for </a:t>
            </a:r>
            <a:r>
              <a:rPr lang="en-US" altLang="ja-JP" sz="1800" dirty="0" smtClean="0">
                <a:solidFill>
                  <a:srgbClr val="000000"/>
                </a:solidFill>
              </a:rPr>
              <a:t>the </a:t>
            </a:r>
            <a:r>
              <a:rPr lang="en-US" altLang="ja-JP" sz="1800" dirty="0">
                <a:solidFill>
                  <a:srgbClr val="000000"/>
                </a:solidFill>
              </a:rPr>
              <a:t>recognition of the need for </a:t>
            </a:r>
            <a:r>
              <a:rPr lang="en-US" altLang="ja-JP" sz="1800" dirty="0">
                <a:solidFill>
                  <a:srgbClr val="3366FF"/>
                </a:solidFill>
              </a:rPr>
              <a:t>expanded test </a:t>
            </a:r>
            <a:r>
              <a:rPr lang="en-US" altLang="ja-JP" sz="1800" dirty="0" smtClean="0">
                <a:solidFill>
                  <a:srgbClr val="3366FF"/>
                </a:solidFill>
              </a:rPr>
              <a:t>facilities needed for this program</a:t>
            </a:r>
            <a:r>
              <a:rPr lang="en-US" altLang="ja-JP" sz="1800" dirty="0" smtClean="0">
                <a:solidFill>
                  <a:srgbClr val="000000"/>
                </a:solidFill>
              </a:rPr>
              <a:t>.  </a:t>
            </a:r>
            <a:r>
              <a:rPr lang="en-US" altLang="ja-JP" sz="1800" dirty="0">
                <a:solidFill>
                  <a:srgbClr val="000000"/>
                </a:solidFill>
              </a:rPr>
              <a:t>It is imperative that </a:t>
            </a:r>
            <a:r>
              <a:rPr lang="en-US" altLang="ja-JP" sz="1800" dirty="0" smtClean="0">
                <a:solidFill>
                  <a:srgbClr val="000000"/>
                </a:solidFill>
              </a:rPr>
              <a:t>they be </a:t>
            </a:r>
            <a:r>
              <a:rPr lang="en-US" altLang="ja-JP" sz="1800" dirty="0">
                <a:solidFill>
                  <a:srgbClr val="3366FF"/>
                </a:solidFill>
              </a:rPr>
              <a:t>completed on </a:t>
            </a:r>
            <a:r>
              <a:rPr lang="en-US" altLang="ja-JP" sz="1800" dirty="0" smtClean="0">
                <a:solidFill>
                  <a:srgbClr val="3366FF"/>
                </a:solidFill>
              </a:rPr>
              <a:t>time</a:t>
            </a:r>
            <a:r>
              <a:rPr lang="en-US" altLang="ja-JP" sz="1800" dirty="0" smtClean="0">
                <a:solidFill>
                  <a:srgbClr val="000000"/>
                </a:solidFill>
              </a:rPr>
              <a:t>.</a:t>
            </a:r>
            <a:endParaRPr lang="en-US" altLang="ja-JP" sz="1800" dirty="0">
              <a:solidFill>
                <a:srgbClr val="000000"/>
              </a:solidFill>
            </a:endParaRPr>
          </a:p>
          <a:p>
            <a:pPr marL="285750" indent="-285750" algn="just">
              <a:buFont typeface="Arial"/>
              <a:buChar char="•"/>
            </a:pPr>
            <a:endParaRPr lang="en-US" altLang="ja-JP" sz="1800" dirty="0" smtClean="0">
              <a:solidFill>
                <a:srgbClr val="000000"/>
              </a:solidFill>
            </a:endParaRPr>
          </a:p>
          <a:p>
            <a:pPr marL="285750" indent="-285750" algn="just">
              <a:buFontTx/>
              <a:buChar char="-"/>
            </a:pPr>
            <a:endParaRPr lang="en-US" altLang="ja-JP" sz="1800" dirty="0">
              <a:solidFill>
                <a:srgbClr val="000000"/>
              </a:solidFill>
            </a:endParaRPr>
          </a:p>
        </p:txBody>
      </p:sp>
    </p:spTree>
    <p:extLst>
      <p:ext uri="{BB962C8B-B14F-4D97-AF65-F5344CB8AC3E}">
        <p14:creationId xmlns:p14="http://schemas.microsoft.com/office/powerpoint/2010/main" val="14058660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9850" y="82201"/>
            <a:ext cx="8229600" cy="841501"/>
          </a:xfrm>
        </p:spPr>
        <p:txBody>
          <a:bodyPr/>
          <a:lstStyle/>
          <a:p>
            <a:r>
              <a:rPr kumimoji="1" lang="en-US" altLang="ja-JP" b="1" dirty="0" smtClean="0"/>
              <a:t>Responses to Charges (1)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3566346150"/>
              </p:ext>
            </p:extLst>
          </p:nvPr>
        </p:nvGraphicFramePr>
        <p:xfrm>
          <a:off x="167102" y="923702"/>
          <a:ext cx="8659375" cy="5389360"/>
        </p:xfrm>
        <a:graphic>
          <a:graphicData uri="http://schemas.openxmlformats.org/drawingml/2006/table">
            <a:tbl>
              <a:tblPr firstRow="1" bandRow="1">
                <a:tableStyleId>{5C22544A-7EE6-4342-B048-85BDC9FD1C3A}</a:tableStyleId>
              </a:tblPr>
              <a:tblGrid>
                <a:gridCol w="8659375"/>
              </a:tblGrid>
              <a:tr h="133552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Are the Functional and Technical </a:t>
                      </a:r>
                      <a:r>
                        <a:rPr lang="en-US" altLang="ja-JP" sz="1800" dirty="0" smtClean="0">
                          <a:solidFill>
                            <a:srgbClr val="FFFF00"/>
                          </a:solidFill>
                        </a:rPr>
                        <a:t>Specifications</a:t>
                      </a:r>
                      <a:r>
                        <a:rPr lang="en-US" altLang="ja-JP" sz="1800" dirty="0" smtClean="0"/>
                        <a:t> for the 3 MQXF magnets (Q1, Q2 and Q3) properly developed and </a:t>
                      </a:r>
                      <a:r>
                        <a:rPr lang="en-US" altLang="ja-JP" sz="1800" dirty="0" smtClean="0">
                          <a:solidFill>
                            <a:srgbClr val="FFFF00"/>
                          </a:solidFill>
                        </a:rPr>
                        <a:t>reasonably finalized? </a:t>
                      </a:r>
                      <a:r>
                        <a:rPr lang="en-US" altLang="ja-JP" sz="1800" dirty="0" smtClean="0"/>
                        <a:t>Do the 10-year long LARP experience on cables and magnets and the more recent experience in Europe support the chosen specifications?</a:t>
                      </a:r>
                    </a:p>
                  </a:txBody>
                  <a:tcPr/>
                </a:tc>
              </a:tr>
              <a:tr h="3938071">
                <a:tc>
                  <a:txBody>
                    <a:bodyPr/>
                    <a:lstStyle/>
                    <a:p>
                      <a:pPr marL="285750" indent="-285750">
                        <a:buFontTx/>
                        <a:buChar char="-"/>
                      </a:pPr>
                      <a:r>
                        <a:rPr kumimoji="1" lang="en-US" altLang="ja-JP" sz="2000" b="1" dirty="0" smtClean="0">
                          <a:solidFill>
                            <a:srgbClr val="FF0000"/>
                          </a:solidFill>
                        </a:rPr>
                        <a:t>Not yet</a:t>
                      </a:r>
                      <a:r>
                        <a:rPr kumimoji="1" lang="en-US" altLang="ja-JP" sz="2000" dirty="0" smtClean="0"/>
                        <a:t>,</a:t>
                      </a:r>
                      <a:r>
                        <a:rPr kumimoji="1" lang="en-US" altLang="ja-JP" sz="2000" dirty="0" smtClean="0">
                          <a:solidFill>
                            <a:schemeClr val="tx1"/>
                          </a:solidFill>
                        </a:rPr>
                        <a:t> however</a:t>
                      </a:r>
                      <a:r>
                        <a:rPr kumimoji="1" lang="en-US" altLang="ja-JP" sz="2000" dirty="0" smtClean="0">
                          <a:solidFill>
                            <a:srgbClr val="3366FF"/>
                          </a:solidFill>
                        </a:rPr>
                        <a:t>, the design is converging</a:t>
                      </a:r>
                      <a:r>
                        <a:rPr kumimoji="1" lang="en-US" altLang="ja-JP" sz="2000" dirty="0" smtClean="0"/>
                        <a:t>,</a:t>
                      </a:r>
                      <a:r>
                        <a:rPr kumimoji="1" lang="en-US" altLang="en-US" sz="2000" dirty="0" smtClean="0"/>
                        <a:t> </a:t>
                      </a:r>
                      <a:r>
                        <a:rPr kumimoji="1" lang="en-US" altLang="ja-JP" sz="2000" dirty="0" smtClean="0"/>
                        <a:t>based on the excellent long-term cooperative effort between US-LARP and CERN. </a:t>
                      </a:r>
                    </a:p>
                    <a:p>
                      <a:pPr marL="742950" lvl="1" indent="-285750">
                        <a:buFontTx/>
                        <a:buChar char="-"/>
                      </a:pPr>
                      <a:r>
                        <a:rPr kumimoji="1" lang="en-US" altLang="ja-JP" sz="2000" dirty="0" smtClean="0">
                          <a:solidFill>
                            <a:schemeClr val="tx1"/>
                          </a:solidFill>
                        </a:rPr>
                        <a:t>Some </a:t>
                      </a:r>
                      <a:r>
                        <a:rPr kumimoji="1" lang="en-US" altLang="ja-JP" sz="2000" dirty="0" smtClean="0">
                          <a:solidFill>
                            <a:srgbClr val="3366FF"/>
                          </a:solidFill>
                        </a:rPr>
                        <a:t>optimization</a:t>
                      </a:r>
                      <a:r>
                        <a:rPr kumimoji="1" lang="en-US" altLang="ja-JP" sz="2000" dirty="0" smtClean="0">
                          <a:solidFill>
                            <a:schemeClr val="tx1"/>
                          </a:solidFill>
                        </a:rPr>
                        <a:t> of IR optics and magnet parameters</a:t>
                      </a:r>
                      <a:r>
                        <a:rPr kumimoji="1" lang="en-US" altLang="ja-JP" sz="2000" baseline="0" dirty="0" smtClean="0">
                          <a:solidFill>
                            <a:schemeClr val="tx1"/>
                          </a:solidFill>
                        </a:rPr>
                        <a:t> is needed to reduce the risk of magnet production and LHC operation. Magnet acceptance parameters need to be formulated and included in the specs. </a:t>
                      </a:r>
                    </a:p>
                    <a:p>
                      <a:pPr marL="742950" lvl="1" indent="-285750">
                        <a:buFontTx/>
                        <a:buChar char="-"/>
                      </a:pPr>
                      <a:r>
                        <a:rPr kumimoji="1" lang="en-US" altLang="ja-JP" sz="2000" baseline="0" dirty="0" smtClean="0">
                          <a:solidFill>
                            <a:schemeClr val="tx1"/>
                          </a:solidFill>
                        </a:rPr>
                        <a:t>The </a:t>
                      </a:r>
                      <a:r>
                        <a:rPr kumimoji="1" lang="en-US" altLang="ja-JP" sz="2000" baseline="0" dirty="0" smtClean="0">
                          <a:solidFill>
                            <a:srgbClr val="3366FF"/>
                          </a:solidFill>
                        </a:rPr>
                        <a:t>interfaces</a:t>
                      </a:r>
                      <a:r>
                        <a:rPr kumimoji="1" lang="en-US" altLang="ja-JP" sz="2000" baseline="0" dirty="0" smtClean="0">
                          <a:solidFill>
                            <a:schemeClr val="tx1"/>
                          </a:solidFill>
                        </a:rPr>
                        <a:t> across work packages need to be defined and integrated into the specifications.</a:t>
                      </a:r>
                    </a:p>
                    <a:p>
                      <a:pPr marL="742950" lvl="1" indent="-285750">
                        <a:buFontTx/>
                        <a:buChar char="-"/>
                      </a:pPr>
                      <a:endParaRPr kumimoji="1" lang="en-US" altLang="ja-JP" sz="2000" baseline="0" dirty="0" smtClean="0">
                        <a:solidFill>
                          <a:schemeClr val="tx1"/>
                        </a:solidFill>
                      </a:endParaRPr>
                    </a:p>
                    <a:p>
                      <a:pPr marL="285750" indent="-285750">
                        <a:buFontTx/>
                        <a:buChar char="-"/>
                      </a:pPr>
                      <a:r>
                        <a:rPr kumimoji="1" lang="en-US" altLang="ja-JP" sz="2000" baseline="0" dirty="0" smtClean="0">
                          <a:solidFill>
                            <a:schemeClr val="tx1"/>
                          </a:solidFill>
                        </a:rPr>
                        <a:t>The </a:t>
                      </a:r>
                      <a:r>
                        <a:rPr kumimoji="1" lang="en-US" altLang="ja-JP" sz="2000" baseline="0" dirty="0" smtClean="0">
                          <a:solidFill>
                            <a:srgbClr val="3366FF"/>
                          </a:solidFill>
                        </a:rPr>
                        <a:t>LARP experience</a:t>
                      </a:r>
                      <a:r>
                        <a:rPr kumimoji="1" lang="en-US" altLang="ja-JP" sz="2000" baseline="0" dirty="0" smtClean="0">
                          <a:solidFill>
                            <a:schemeClr val="tx1"/>
                          </a:solidFill>
                        </a:rPr>
                        <a:t> is being well employed.</a:t>
                      </a:r>
                    </a:p>
                    <a:p>
                      <a:pPr marL="742950" lvl="1" indent="-285750">
                        <a:buFontTx/>
                        <a:buChar char="-"/>
                      </a:pPr>
                      <a:r>
                        <a:rPr kumimoji="1" lang="en-US" altLang="ja-JP" sz="2000" baseline="0" dirty="0" smtClean="0">
                          <a:solidFill>
                            <a:schemeClr val="tx1"/>
                          </a:solidFill>
                        </a:rPr>
                        <a:t>For the case of component manufacturing tolerances, the committee recommends </a:t>
                      </a:r>
                      <a:r>
                        <a:rPr kumimoji="1" lang="en-US" altLang="ja-JP" sz="2000" baseline="0" dirty="0" smtClean="0">
                          <a:solidFill>
                            <a:srgbClr val="3366FF"/>
                          </a:solidFill>
                        </a:rPr>
                        <a:t>to take account of the tolerances achieved </a:t>
                      </a:r>
                      <a:r>
                        <a:rPr kumimoji="1" lang="en-US" altLang="ja-JP" sz="2000" baseline="0" dirty="0" smtClean="0">
                          <a:solidFill>
                            <a:schemeClr val="tx1"/>
                          </a:solidFill>
                        </a:rPr>
                        <a:t>during the fabrication of the US-LARP HQ magnet which </a:t>
                      </a:r>
                      <a:r>
                        <a:rPr kumimoji="1" lang="en-US" altLang="ja-JP" sz="2000" baseline="0" dirty="0" smtClean="0">
                          <a:solidFill>
                            <a:srgbClr val="3366FF"/>
                          </a:solidFill>
                        </a:rPr>
                        <a:t>could allow </a:t>
                      </a:r>
                      <a:r>
                        <a:rPr kumimoji="1" lang="en-US" altLang="ja-JP" sz="2000" baseline="0" dirty="0" smtClean="0">
                          <a:solidFill>
                            <a:schemeClr val="tx1"/>
                          </a:solidFill>
                        </a:rPr>
                        <a:t>for some </a:t>
                      </a:r>
                      <a:r>
                        <a:rPr kumimoji="1" lang="en-US" altLang="ja-JP" sz="2000" baseline="0" dirty="0" smtClean="0">
                          <a:solidFill>
                            <a:srgbClr val="3366FF"/>
                          </a:solidFill>
                        </a:rPr>
                        <a:t>relaxation </a:t>
                      </a:r>
                      <a:r>
                        <a:rPr kumimoji="1" lang="en-US" altLang="ja-JP" sz="2000" baseline="0" dirty="0" smtClean="0">
                          <a:solidFill>
                            <a:schemeClr val="tx1"/>
                          </a:solidFill>
                        </a:rPr>
                        <a:t>of the tolerances for cost savings.</a:t>
                      </a:r>
                      <a:endParaRPr kumimoji="1" lang="en-US" altLang="ja-JP" sz="2000" dirty="0" smtClean="0">
                        <a:solidFill>
                          <a:schemeClr val="tx1"/>
                        </a:solidFill>
                      </a:endParaRPr>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8</a:t>
            </a:fld>
            <a:endParaRPr kumimoji="1" lang="ja-JP" altLang="en-US"/>
          </a:p>
        </p:txBody>
      </p:sp>
    </p:spTree>
    <p:extLst>
      <p:ext uri="{BB962C8B-B14F-4D97-AF65-F5344CB8AC3E}">
        <p14:creationId xmlns:p14="http://schemas.microsoft.com/office/powerpoint/2010/main" val="997189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46363"/>
            <a:ext cx="8229600" cy="597644"/>
          </a:xfrm>
        </p:spPr>
        <p:txBody>
          <a:bodyPr>
            <a:normAutofit fontScale="90000"/>
          </a:bodyPr>
          <a:lstStyle/>
          <a:p>
            <a:r>
              <a:rPr kumimoji="1" lang="en-US" altLang="ja-JP" b="1" dirty="0" smtClean="0"/>
              <a:t>Responses to Charges (2) </a:t>
            </a:r>
            <a:endParaRPr kumimoji="1" lang="ja-JP" altLang="en-US"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val="2199220574"/>
              </p:ext>
            </p:extLst>
          </p:nvPr>
        </p:nvGraphicFramePr>
        <p:xfrm>
          <a:off x="457200" y="820652"/>
          <a:ext cx="8229600" cy="5943600"/>
        </p:xfrm>
        <a:graphic>
          <a:graphicData uri="http://schemas.openxmlformats.org/drawingml/2006/table">
            <a:tbl>
              <a:tblPr firstRow="1" bandRow="1">
                <a:tableStyleId>{5C22544A-7EE6-4342-B048-85BDC9FD1C3A}</a:tableStyleId>
              </a:tblPr>
              <a:tblGrid>
                <a:gridCol w="8229600"/>
              </a:tblGrid>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altLang="ja-JP" sz="1800" dirty="0" smtClean="0"/>
                        <a:t>Does the </a:t>
                      </a:r>
                      <a:r>
                        <a:rPr lang="en-US" altLang="ja-JP" sz="1800" dirty="0" smtClean="0">
                          <a:solidFill>
                            <a:srgbClr val="FFFF00"/>
                          </a:solidFill>
                        </a:rPr>
                        <a:t>basic design </a:t>
                      </a:r>
                      <a:r>
                        <a:rPr lang="en-US" altLang="ja-JP" sz="1800" dirty="0" smtClean="0"/>
                        <a:t>of the MQXF in terms of the magnetic and mechanical structure, quench protection and thermal operative conditions </a:t>
                      </a:r>
                      <a:r>
                        <a:rPr lang="en-US" altLang="ja-JP" sz="1800" dirty="0" smtClean="0">
                          <a:solidFill>
                            <a:srgbClr val="FFFF00"/>
                          </a:solidFill>
                        </a:rPr>
                        <a:t>meet the Specifications with sufficient margin?</a:t>
                      </a:r>
                      <a:r>
                        <a:rPr lang="en-US" altLang="ja-JP" sz="1800" dirty="0" smtClean="0">
                          <a:solidFill>
                            <a:srgbClr val="FF0000"/>
                          </a:solidFill>
                        </a:rPr>
                        <a:t> </a:t>
                      </a:r>
                      <a:r>
                        <a:rPr lang="en-US" altLang="ja-JP" sz="1800" dirty="0" smtClean="0"/>
                        <a:t>Based on the LARP and European experiences, what is the likelihood of meeting the Specifications?</a:t>
                      </a:r>
                    </a:p>
                  </a:txBody>
                  <a:tcPr/>
                </a:tc>
              </a:tr>
              <a:tr h="370840">
                <a:tc>
                  <a:txBody>
                    <a:bodyPr/>
                    <a:lstStyle/>
                    <a:p>
                      <a:pPr marL="285750" indent="-285750">
                        <a:buFontTx/>
                        <a:buChar char="-"/>
                      </a:pPr>
                      <a:r>
                        <a:rPr kumimoji="1" lang="en-US" altLang="ja-JP" sz="1800" dirty="0" smtClean="0">
                          <a:solidFill>
                            <a:schemeClr val="tx1"/>
                          </a:solidFill>
                        </a:rPr>
                        <a:t>The Specs are </a:t>
                      </a:r>
                      <a:r>
                        <a:rPr kumimoji="1" lang="en-US" altLang="ja-JP" sz="1800" dirty="0" smtClean="0">
                          <a:solidFill>
                            <a:srgbClr val="FF0000"/>
                          </a:solidFill>
                        </a:rPr>
                        <a:t>not finalized yet</a:t>
                      </a:r>
                      <a:r>
                        <a:rPr kumimoji="1" lang="en-US" altLang="ja-JP" sz="1800" dirty="0" smtClean="0">
                          <a:solidFill>
                            <a:schemeClr val="tx1"/>
                          </a:solidFill>
                        </a:rPr>
                        <a:t>.  Further optimization shall be investigated in the short model program to confirm sufficient margin, including:</a:t>
                      </a:r>
                    </a:p>
                    <a:p>
                      <a:pPr marL="742950" lvl="1" indent="-285750">
                        <a:buFontTx/>
                        <a:buChar char="-"/>
                      </a:pPr>
                      <a:r>
                        <a:rPr kumimoji="1" lang="en-US" altLang="ja-JP" sz="1800" dirty="0" smtClean="0">
                          <a:solidFill>
                            <a:srgbClr val="3366FF"/>
                          </a:solidFill>
                        </a:rPr>
                        <a:t>PIT cable</a:t>
                      </a:r>
                      <a:r>
                        <a:rPr kumimoji="1" lang="en-US" altLang="ja-JP" sz="1800" baseline="0" dirty="0" smtClean="0">
                          <a:solidFill>
                            <a:srgbClr val="3366FF"/>
                          </a:solidFill>
                        </a:rPr>
                        <a:t> </a:t>
                      </a:r>
                      <a:r>
                        <a:rPr kumimoji="1" lang="en-US" altLang="ja-JP" sz="1800" baseline="0" dirty="0" smtClean="0">
                          <a:solidFill>
                            <a:schemeClr val="tx1"/>
                          </a:solidFill>
                        </a:rPr>
                        <a:t>has not yet met the </a:t>
                      </a:r>
                      <a:r>
                        <a:rPr kumimoji="1" lang="en-US" altLang="ja-JP" sz="1800" baseline="0" dirty="0" err="1" smtClean="0">
                          <a:solidFill>
                            <a:schemeClr val="tx1"/>
                          </a:solidFill>
                        </a:rPr>
                        <a:t>I</a:t>
                      </a:r>
                      <a:r>
                        <a:rPr kumimoji="1" lang="en-US" altLang="ja-JP" sz="1800" baseline="-25000" dirty="0" err="1" smtClean="0">
                          <a:solidFill>
                            <a:schemeClr val="tx1"/>
                          </a:solidFill>
                        </a:rPr>
                        <a:t>c</a:t>
                      </a:r>
                      <a:r>
                        <a:rPr kumimoji="1" lang="en-US" altLang="ja-JP" sz="1800" baseline="0" dirty="0" smtClean="0">
                          <a:solidFill>
                            <a:schemeClr val="tx1"/>
                          </a:solidFill>
                        </a:rPr>
                        <a:t> requirements.  </a:t>
                      </a:r>
                    </a:p>
                    <a:p>
                      <a:pPr marL="742950" lvl="1" indent="-285750">
                        <a:buFontTx/>
                        <a:buChar char="-"/>
                      </a:pPr>
                      <a:r>
                        <a:rPr kumimoji="1" lang="en-US" altLang="ja-JP" sz="1800" baseline="0" dirty="0" smtClean="0">
                          <a:solidFill>
                            <a:schemeClr val="tx1"/>
                          </a:solidFill>
                        </a:rPr>
                        <a:t>The </a:t>
                      </a:r>
                      <a:r>
                        <a:rPr kumimoji="1" lang="en-US" altLang="ja-JP" sz="1800" baseline="0" dirty="0" smtClean="0">
                          <a:solidFill>
                            <a:srgbClr val="3366FF"/>
                          </a:solidFill>
                        </a:rPr>
                        <a:t>coil cross-section </a:t>
                      </a:r>
                      <a:r>
                        <a:rPr kumimoji="1" lang="en-US" altLang="ja-JP" sz="1800" baseline="0" dirty="0" smtClean="0">
                          <a:solidFill>
                            <a:schemeClr val="tx1"/>
                          </a:solidFill>
                        </a:rPr>
                        <a:t>is being corrected for use of PIT cable and cable expansion during reaction needs to be better understood and implemented in coil cross-section design.</a:t>
                      </a:r>
                    </a:p>
                    <a:p>
                      <a:pPr marL="742950" lvl="1" indent="-285750">
                        <a:buFontTx/>
                        <a:buChar char="-"/>
                      </a:pPr>
                      <a:r>
                        <a:rPr kumimoji="1" lang="en-US" altLang="ja-JP" sz="1800" baseline="0" dirty="0" smtClean="0">
                          <a:solidFill>
                            <a:schemeClr val="tx1"/>
                          </a:solidFill>
                        </a:rPr>
                        <a:t>The </a:t>
                      </a:r>
                      <a:r>
                        <a:rPr kumimoji="1" lang="en-US" altLang="ja-JP" sz="1800" baseline="0" dirty="0" smtClean="0">
                          <a:solidFill>
                            <a:srgbClr val="3366FF"/>
                          </a:solidFill>
                        </a:rPr>
                        <a:t>coil preload level </a:t>
                      </a:r>
                      <a:r>
                        <a:rPr kumimoji="1" lang="en-US" altLang="ja-JP" sz="1800" baseline="0" dirty="0" smtClean="0">
                          <a:solidFill>
                            <a:schemeClr val="tx1"/>
                          </a:solidFill>
                        </a:rPr>
                        <a:t>needs to be coordinated with the ultimate design gradient. </a:t>
                      </a:r>
                    </a:p>
                    <a:p>
                      <a:pPr marL="742950" lvl="1" indent="-285750">
                        <a:buFontTx/>
                        <a:buChar char="-"/>
                      </a:pPr>
                      <a:r>
                        <a:rPr kumimoji="1" lang="en-US" altLang="ja-JP" sz="1800" baseline="0" dirty="0" smtClean="0">
                          <a:solidFill>
                            <a:schemeClr val="tx1"/>
                          </a:solidFill>
                        </a:rPr>
                        <a:t>The </a:t>
                      </a:r>
                      <a:r>
                        <a:rPr kumimoji="1" lang="en-US" altLang="ja-JP" sz="1800" baseline="0" dirty="0" smtClean="0">
                          <a:solidFill>
                            <a:srgbClr val="3366FF"/>
                          </a:solidFill>
                        </a:rPr>
                        <a:t>quench protection </a:t>
                      </a:r>
                      <a:r>
                        <a:rPr kumimoji="1" lang="en-US" altLang="ja-JP" sz="1800" baseline="0" dirty="0" smtClean="0">
                          <a:solidFill>
                            <a:schemeClr val="tx1"/>
                          </a:solidFill>
                        </a:rPr>
                        <a:t>analysis should include the voltage distribution during quench in the nominal and heater failure scenario, and the cryostat quench protection analysis.</a:t>
                      </a:r>
                    </a:p>
                    <a:p>
                      <a:pPr marL="742950" lvl="1" indent="-285750">
                        <a:buFontTx/>
                        <a:buChar char="-"/>
                      </a:pPr>
                      <a:r>
                        <a:rPr kumimoji="1" lang="en-US" altLang="ja-JP" sz="1800" baseline="0" dirty="0" smtClean="0">
                          <a:solidFill>
                            <a:schemeClr val="tx1"/>
                          </a:solidFill>
                        </a:rPr>
                        <a:t>The </a:t>
                      </a:r>
                      <a:r>
                        <a:rPr kumimoji="1" lang="en-US" altLang="ja-JP" sz="1800" baseline="0" dirty="0" smtClean="0">
                          <a:solidFill>
                            <a:srgbClr val="3366FF"/>
                          </a:solidFill>
                        </a:rPr>
                        <a:t>inner-layer and inter-layer heater concepts </a:t>
                      </a:r>
                      <a:r>
                        <a:rPr kumimoji="1" lang="en-US" altLang="ja-JP" sz="1800" baseline="0" dirty="0" smtClean="0">
                          <a:solidFill>
                            <a:schemeClr val="tx1"/>
                          </a:solidFill>
                        </a:rPr>
                        <a:t>needs to be critically evaluated including their impact on magnet production and operation risks. </a:t>
                      </a:r>
                      <a:endParaRPr kumimoji="1" lang="en-US" altLang="ja-JP" sz="1600" baseline="0" dirty="0" smtClean="0">
                        <a:solidFill>
                          <a:schemeClr val="tx1"/>
                        </a:solidFill>
                      </a:endParaRPr>
                    </a:p>
                    <a:p>
                      <a:pPr marL="742950" lvl="1" indent="-285750">
                        <a:buFontTx/>
                        <a:buChar char="-"/>
                      </a:pPr>
                      <a:r>
                        <a:rPr kumimoji="1" lang="en-US" altLang="ja-JP" sz="1800" baseline="0" dirty="0" smtClean="0">
                          <a:solidFill>
                            <a:schemeClr val="tx1"/>
                          </a:solidFill>
                        </a:rPr>
                        <a:t>The </a:t>
                      </a:r>
                      <a:r>
                        <a:rPr kumimoji="1" lang="en-US" altLang="ja-JP" sz="1800" baseline="0" dirty="0" smtClean="0">
                          <a:solidFill>
                            <a:srgbClr val="3366FF"/>
                          </a:solidFill>
                        </a:rPr>
                        <a:t>thermal analysis </a:t>
                      </a:r>
                      <a:r>
                        <a:rPr kumimoji="1" lang="en-US" altLang="ja-JP" sz="1800" baseline="0" dirty="0" smtClean="0">
                          <a:solidFill>
                            <a:schemeClr val="tx1"/>
                          </a:solidFill>
                        </a:rPr>
                        <a:t>needs to include sensitivity to heat load variation due to uncertainty with beam absorber design and parameters.</a:t>
                      </a:r>
                    </a:p>
                    <a:p>
                      <a:pPr marL="285750" indent="-285750">
                        <a:buFontTx/>
                        <a:buChar char="-"/>
                      </a:pPr>
                      <a:endParaRPr kumimoji="1" lang="en-US" altLang="ja-JP" sz="1800" baseline="0" dirty="0" smtClean="0">
                        <a:solidFill>
                          <a:srgbClr val="0000FF"/>
                        </a:solidFill>
                      </a:endParaRPr>
                    </a:p>
                    <a:p>
                      <a:pPr marL="285750" indent="-285750">
                        <a:buFont typeface="Arial"/>
                        <a:buChar char="•"/>
                      </a:pPr>
                      <a:r>
                        <a:rPr kumimoji="1" lang="en-US" altLang="ja-JP" sz="1800" dirty="0" smtClean="0">
                          <a:solidFill>
                            <a:srgbClr val="000000"/>
                          </a:solidFill>
                        </a:rPr>
                        <a:t>The </a:t>
                      </a:r>
                      <a:r>
                        <a:rPr kumimoji="1" lang="en-US" altLang="ja-JP" sz="1800" dirty="0" smtClean="0">
                          <a:solidFill>
                            <a:srgbClr val="FF0000"/>
                          </a:solidFill>
                        </a:rPr>
                        <a:t>likelihood</a:t>
                      </a:r>
                      <a:r>
                        <a:rPr kumimoji="1" lang="en-US" altLang="ja-JP" sz="1800" dirty="0" smtClean="0">
                          <a:solidFill>
                            <a:srgbClr val="000000"/>
                          </a:solidFill>
                        </a:rPr>
                        <a:t> of meeting specifications, when fully developed, </a:t>
                      </a:r>
                      <a:r>
                        <a:rPr kumimoji="1" lang="en-US" altLang="ja-JP" sz="1800" dirty="0" smtClean="0">
                          <a:solidFill>
                            <a:srgbClr val="FF0000"/>
                          </a:solidFill>
                        </a:rPr>
                        <a:t>is reasonable. </a:t>
                      </a:r>
                    </a:p>
                  </a:txBody>
                  <a:tcPr/>
                </a:tc>
              </a:tr>
            </a:tbl>
          </a:graphicData>
        </a:graphic>
      </p:graphicFrame>
      <p:sp>
        <p:nvSpPr>
          <p:cNvPr id="6" name="スライド番号プレースホルダー 5"/>
          <p:cNvSpPr>
            <a:spLocks noGrp="1"/>
          </p:cNvSpPr>
          <p:nvPr>
            <p:ph type="sldNum" sz="quarter" idx="12"/>
          </p:nvPr>
        </p:nvSpPr>
        <p:spPr/>
        <p:txBody>
          <a:bodyPr/>
          <a:lstStyle/>
          <a:p>
            <a:fld id="{C43B044B-AA43-B145-9027-44E605914D6E}" type="slidenum">
              <a:rPr kumimoji="1" lang="ja-JP" altLang="en-US" smtClean="0"/>
              <a:t>9</a:t>
            </a:fld>
            <a:endParaRPr kumimoji="1" lang="ja-JP" altLang="en-US"/>
          </a:p>
        </p:txBody>
      </p:sp>
    </p:spTree>
    <p:extLst>
      <p:ext uri="{BB962C8B-B14F-4D97-AF65-F5344CB8AC3E}">
        <p14:creationId xmlns:p14="http://schemas.microsoft.com/office/powerpoint/2010/main" val="4290907021"/>
      </p:ext>
    </p:extLst>
  </p:cSld>
  <p:clrMapOvr>
    <a:masterClrMapping/>
  </p:clrMapOvr>
  <p:timing>
    <p:tnLst>
      <p:par>
        <p:cT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5382</TotalTime>
  <Words>1798</Words>
  <Application>Microsoft Office PowerPoint</Application>
  <PresentationFormat>On-screen Show (4:3)</PresentationFormat>
  <Paragraphs>157</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ホワイト</vt:lpstr>
      <vt:lpstr>HL-LHC/LARP:  International Review of the Inner Triplet Quadrupole (MQXF) Design </vt:lpstr>
      <vt:lpstr>Review Committee Members</vt:lpstr>
      <vt:lpstr>Charges to Inner Triplet (MQXF) Review </vt:lpstr>
      <vt:lpstr>Charges to the Review Committee</vt:lpstr>
      <vt:lpstr>Agenda: 10-11 December </vt:lpstr>
      <vt:lpstr>General Comments</vt:lpstr>
      <vt:lpstr>PowerPoint Presentation</vt:lpstr>
      <vt:lpstr>Responses to Charges (1) </vt:lpstr>
      <vt:lpstr>Responses to Charges (2) </vt:lpstr>
      <vt:lpstr>Responses to Charges (3) </vt:lpstr>
      <vt:lpstr>Responses to Charges (4) </vt:lpstr>
      <vt:lpstr>Responses to Charges (5) </vt:lpstr>
      <vt:lpstr>Responses to Charges (6) </vt:lpstr>
      <vt:lpstr>PowerPoint Presentation</vt:lpstr>
      <vt:lpstr>PowerPoint Presentation</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2nd Int. Nat’l Review of HL-LHC, 11 T Dipoles at Collimator Section </dc:title>
  <dc:creator>Yamamoto Akira</dc:creator>
  <cp:lastModifiedBy>Cecile Noels</cp:lastModifiedBy>
  <cp:revision>115</cp:revision>
  <dcterms:created xsi:type="dcterms:W3CDTF">2014-12-08T02:21:45Z</dcterms:created>
  <dcterms:modified xsi:type="dcterms:W3CDTF">2015-01-08T11:11:34Z</dcterms:modified>
</cp:coreProperties>
</file>